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6"/>
  </p:notesMasterIdLst>
  <p:handoutMasterIdLst>
    <p:handoutMasterId r:id="rId37"/>
  </p:handoutMasterIdLst>
  <p:sldIdLst>
    <p:sldId id="282" r:id="rId2"/>
    <p:sldId id="256" r:id="rId3"/>
    <p:sldId id="259" r:id="rId4"/>
    <p:sldId id="260" r:id="rId5"/>
    <p:sldId id="267" r:id="rId6"/>
    <p:sldId id="279" r:id="rId7"/>
    <p:sldId id="290" r:id="rId8"/>
    <p:sldId id="257" r:id="rId9"/>
    <p:sldId id="269" r:id="rId10"/>
    <p:sldId id="280" r:id="rId11"/>
    <p:sldId id="261" r:id="rId12"/>
    <p:sldId id="273" r:id="rId13"/>
    <p:sldId id="309" r:id="rId14"/>
    <p:sldId id="283" r:id="rId15"/>
    <p:sldId id="295" r:id="rId16"/>
    <p:sldId id="262" r:id="rId17"/>
    <p:sldId id="274" r:id="rId18"/>
    <p:sldId id="276" r:id="rId19"/>
    <p:sldId id="298" r:id="rId20"/>
    <p:sldId id="258" r:id="rId21"/>
    <p:sldId id="299" r:id="rId22"/>
    <p:sldId id="281" r:id="rId23"/>
    <p:sldId id="301" r:id="rId24"/>
    <p:sldId id="302" r:id="rId25"/>
    <p:sldId id="284" r:id="rId26"/>
    <p:sldId id="286" r:id="rId27"/>
    <p:sldId id="263" r:id="rId28"/>
    <p:sldId id="264" r:id="rId29"/>
    <p:sldId id="268" r:id="rId30"/>
    <p:sldId id="278" r:id="rId31"/>
    <p:sldId id="305" r:id="rId32"/>
    <p:sldId id="306" r:id="rId33"/>
    <p:sldId id="307" r:id="rId34"/>
    <p:sldId id="30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6" autoAdjust="0"/>
    <p:restoredTop sz="77972" autoAdjust="0"/>
  </p:normalViewPr>
  <p:slideViewPr>
    <p:cSldViewPr>
      <p:cViewPr varScale="1">
        <p:scale>
          <a:sx n="67" d="100"/>
          <a:sy n="67" d="100"/>
        </p:scale>
        <p:origin x="19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32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6006D-F8C6-457D-A3C4-8B7B81284A00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FEC49-D229-4891-845E-A1BC40DE3C3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15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B8DAA-052D-4D88-88F6-2CD64864B8B2}" type="datetimeFigureOut">
              <a:rPr lang="zh-CN" altLang="en-US" smtClean="0"/>
              <a:pPr/>
              <a:t>2023/11/9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765C3-341A-4E66-9CCF-379A27F9845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7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键盘输入时处于中断态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中线程调用</a:t>
            </a:r>
            <a:r>
              <a:rPr lang="en-US" altLang="zh-CN" dirty="0"/>
              <a:t>yield</a:t>
            </a:r>
            <a:r>
              <a:rPr lang="zh-CN" altLang="en-US" dirty="0"/>
              <a:t>方法会从</a:t>
            </a:r>
            <a:r>
              <a:rPr lang="en-US" altLang="zh-CN" dirty="0"/>
              <a:t>Running</a:t>
            </a:r>
            <a:r>
              <a:rPr lang="zh-CN" altLang="en-US" dirty="0"/>
              <a:t>状态转为</a:t>
            </a:r>
            <a:r>
              <a:rPr lang="en-US" altLang="zh-CN" dirty="0"/>
              <a:t>Runnable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765C3-341A-4E66-9CCF-379A27F9845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6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1CBEA-DD42-48EE-8440-DA7102C8C9B3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3B016-AAF7-4D2A-BC15-6A4DB797A9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D48374-8D1B-424B-AA57-6ECEC6694D9B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7BC48-6417-4388-87DB-1C97FCA791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33400"/>
            <a:ext cx="1962150" cy="5029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33400"/>
            <a:ext cx="5734050" cy="5029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EE1A4F-68E9-4DF1-BF56-2F0202C7AF9C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276DF-734E-4CAC-AF44-18D93B6DE6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 userDrawn="1"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468313" y="692150"/>
            <a:ext cx="8207375" cy="5400675"/>
          </a:xfrm>
        </p:spPr>
        <p:txBody>
          <a:bodyPr>
            <a:normAutofit/>
          </a:bodyPr>
          <a:lstStyle>
            <a:lvl1pPr marL="0">
              <a:lnSpc>
                <a:spcPct val="150000"/>
              </a:lnSpc>
              <a:spcBef>
                <a:spcPts val="0"/>
              </a:spcBef>
              <a:buNone/>
              <a:defRPr sz="2800" b="1"/>
            </a:lvl1pPr>
          </a:lstStyle>
          <a:p>
            <a:pPr lvl="0"/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7857766" y="12700"/>
            <a:ext cx="109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ym typeface="+mn-ea"/>
              </a:rPr>
              <a:t>习题二</a:t>
            </a:r>
            <a:endParaRPr lang="zh-CN" altLang="en-US" sz="2400" dirty="0"/>
          </a:p>
          <a:p>
            <a:endParaRPr lang="zh-CN" altLang="en-US" sz="2400" u="wavyDbl" baseline="0" dirty="0">
              <a:uFill>
                <a:solidFill>
                  <a:srgbClr val="7030A0"/>
                </a:solidFill>
              </a:u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2DC06C-63B7-4FFA-DAF7-7EFA1A75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5536" y="6309320"/>
            <a:ext cx="2952328" cy="3600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l"/>
            <a:fld id="{A8C6A591-3990-4B51-9335-038337AE1ADF}" type="datetime8">
              <a:rPr lang="zh-CN" altLang="en-US" smtClean="0"/>
              <a:pPr algn="l"/>
              <a:t>2023年11月9日12时59分</a:t>
            </a:fld>
            <a:endParaRPr lang="en-US" altLang="zh-CN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0BA033B5-55FC-D01A-385C-BDE52E6B7F9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4067944" y="6309320"/>
            <a:ext cx="11521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fld id="{DC714728-9E63-4D55-8251-DF6EF1300A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5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3568" y="6309320"/>
            <a:ext cx="2736304" cy="360040"/>
          </a:xfrm>
        </p:spPr>
        <p:txBody>
          <a:bodyPr/>
          <a:lstStyle>
            <a:lvl1pPr>
              <a:defRPr sz="1800">
                <a:latin typeface="华文新魏" pitchFamily="2" charset="-122"/>
                <a:ea typeface="华文新魏" pitchFamily="2" charset="-122"/>
              </a:defRPr>
            </a:lvl1pPr>
          </a:lstStyle>
          <a:p>
            <a:fld id="{87DDD7CF-8DF0-4BD1-A8ED-75E0724F0B43}" type="datetime8">
              <a:rPr lang="zh-CN" altLang="en-US" smtClean="0"/>
              <a:pPr/>
              <a:t>2023年11月9日12时16分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63888" y="6309320"/>
            <a:ext cx="2095872" cy="39628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96136" y="6309320"/>
            <a:ext cx="1905000" cy="385192"/>
          </a:xfrm>
        </p:spPr>
        <p:txBody>
          <a:bodyPr/>
          <a:lstStyle>
            <a:lvl1pPr>
              <a:defRPr sz="1600"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en-US" altLang="zh-CN"/>
              <a:t>Page </a:t>
            </a:r>
            <a:fld id="{39693D1D-6776-4FAC-86D7-9A2B1793E49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DC85D9-9A5C-42F4-8A66-1C19A20053D3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8A8810-9C42-465A-8149-2D2187FE2B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63F04-36F9-4320-B586-5D191758F461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E56BBB-9446-4139-970F-3B7807A3E9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07B3FB-7990-4BAD-AA79-2F7659CDDC1F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1FDF-9D10-4DDB-AF63-147BFC5E00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11560" y="6309320"/>
            <a:ext cx="2880320" cy="36004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pPr>
              <a:buFont typeface="Wingdings" pitchFamily="2" charset="2"/>
              <a:buChar char="Ø"/>
            </a:pPr>
            <a:fld id="{A8C6A591-3990-4B51-9335-038337AE1ADF}" type="datetime8">
              <a:rPr lang="zh-CN" altLang="en-US" smtClean="0"/>
              <a:pPr>
                <a:buFont typeface="Wingdings" pitchFamily="2" charset="2"/>
                <a:buChar char="Ø"/>
              </a:pPr>
              <a:t>2023年11月9日12时16分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572000" y="6309320"/>
            <a:ext cx="1440160" cy="36004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88224" y="6309320"/>
            <a:ext cx="1368152" cy="313184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en-US" altLang="zh-CN" dirty="0"/>
              <a:t>Page</a:t>
            </a:r>
            <a:fld id="{2772E908-B602-42E0-8359-9D4FBF5279A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95536" y="6309320"/>
            <a:ext cx="2952328" cy="36004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algn="l"/>
            <a:fld id="{A8C6A591-3990-4B51-9335-038337AE1ADF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067944" y="6309320"/>
            <a:ext cx="1152128" cy="360040"/>
          </a:xfrm>
        </p:spPr>
        <p:txBody>
          <a:bodyPr/>
          <a:lstStyle>
            <a:lvl1pPr>
              <a:defRPr/>
            </a:lvl1pPr>
          </a:lstStyle>
          <a:p>
            <a:fld id="{DC714728-9E63-4D55-8251-DF6EF1300A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395536" y="6237312"/>
            <a:ext cx="799288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7DAD76-589F-4B00-8F80-C1763D130820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51104-E927-4B4E-A405-3C9756E2811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F7D05-75EB-469E-ACDA-0B7DA83C32D5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6BBE2-DAAE-4F84-915A-0BB0B04B6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67944" y="6237312"/>
            <a:ext cx="13681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+mn-lt"/>
              </a:defRPr>
            </a:lvl1pPr>
          </a:lstStyle>
          <a:p>
            <a:endParaRPr lang="en-US" altLang="zh-CN" dirty="0"/>
          </a:p>
        </p:txBody>
      </p:sp>
      <p:pic>
        <p:nvPicPr>
          <p:cNvPr id="16391" name="Picture 7" descr="BJ1245"/>
          <p:cNvPicPr>
            <a:picLocks noChangeAspect="1" noChangeArrowheads="1"/>
          </p:cNvPicPr>
          <p:nvPr userDrawn="1"/>
        </p:nvPicPr>
        <p:blipFill>
          <a:blip r:embed="rId14" cstate="print"/>
          <a:srcRect l="3783"/>
          <a:stretch>
            <a:fillRect/>
          </a:stretch>
        </p:blipFill>
        <p:spPr bwMode="auto">
          <a:xfrm>
            <a:off x="0" y="0"/>
            <a:ext cx="6422902" cy="533400"/>
          </a:xfrm>
          <a:prstGeom prst="rect">
            <a:avLst/>
          </a:prstGeom>
          <a:noFill/>
        </p:spPr>
      </p:pic>
      <p:sp>
        <p:nvSpPr>
          <p:cNvPr id="16392" name="Text Box 8"/>
          <p:cNvSpPr txBox="1">
            <a:spLocks noChangeArrowheads="1"/>
          </p:cNvSpPr>
          <p:nvPr userDrawn="1"/>
        </p:nvSpPr>
        <p:spPr bwMode="auto">
          <a:xfrm>
            <a:off x="827584" y="0"/>
            <a:ext cx="317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latin typeface="华文新魏" pitchFamily="2" charset="-122"/>
                <a:ea typeface="华文新魏" pitchFamily="2" charset="-122"/>
              </a:rPr>
              <a:t>习题</a:t>
            </a:r>
            <a:r>
              <a:rPr kumimoji="1" lang="zh-CN" altLang="en-US" sz="2400" baseline="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zh-CN" altLang="en-US" sz="1800" dirty="0">
                <a:latin typeface="华文新魏" pitchFamily="2" charset="-122"/>
                <a:ea typeface="华文新魏" pitchFamily="2" charset="-122"/>
              </a:rPr>
              <a:t>第</a:t>
            </a:r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1" lang="zh-CN" altLang="en-US" sz="1800" dirty="0">
                <a:latin typeface="华文新魏" pitchFamily="2" charset="-122"/>
                <a:ea typeface="华文新魏" pitchFamily="2" charset="-122"/>
              </a:rPr>
              <a:t>章、第</a:t>
            </a:r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1" lang="zh-CN" altLang="en-US" sz="1800" dirty="0">
                <a:latin typeface="华文新魏" pitchFamily="2" charset="-122"/>
                <a:ea typeface="华文新魏" pitchFamily="2" charset="-122"/>
              </a:rPr>
              <a:t>章、第</a:t>
            </a:r>
            <a:r>
              <a:rPr kumimoji="1" lang="en-US" altLang="zh-CN" sz="18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1" lang="zh-CN" altLang="en-US" sz="1800" dirty="0">
                <a:latin typeface="华文新魏" pitchFamily="2" charset="-122"/>
                <a:ea typeface="华文新魏" pitchFamily="2" charset="-122"/>
              </a:rPr>
              <a:t>章</a:t>
            </a:r>
            <a:endParaRPr kumimoji="1" lang="zh-CN" altLang="en-US" sz="2400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16393" name="Picture 9" descr="BJ3009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5365750"/>
            <a:ext cx="1981200" cy="1485900"/>
          </a:xfrm>
          <a:prstGeom prst="rect">
            <a:avLst/>
          </a:prstGeom>
          <a:noFill/>
        </p:spPr>
      </p:pic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560" y="6309320"/>
            <a:ext cx="288032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600">
                <a:latin typeface="华文新魏" pitchFamily="2" charset="-122"/>
                <a:ea typeface="华文新魏" pitchFamily="2" charset="-122"/>
              </a:defRPr>
            </a:lvl1pPr>
          </a:lstStyle>
          <a:p>
            <a:pPr algn="l"/>
            <a:fld id="{5A4FF2E2-56E5-477E-98FC-308AB1B84413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00192" y="6237312"/>
            <a:ext cx="136815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600">
                <a:latin typeface="+mn-lt"/>
              </a:defRPr>
            </a:lvl1pPr>
          </a:lstStyle>
          <a:p>
            <a:fld id="{3DA28152-9E1A-4856-B3A0-20CFF5CC443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blinds dir="vert"/>
  </p:transition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92933"/>
            <a:ext cx="7772400" cy="829790"/>
          </a:xfrm>
        </p:spPr>
        <p:txBody>
          <a:bodyPr/>
          <a:lstStyle/>
          <a:p>
            <a:r>
              <a:rPr lang="zh-CN" altLang="en-US" sz="6000" b="1" dirty="0"/>
              <a:t>第</a:t>
            </a:r>
            <a:r>
              <a:rPr lang="en-US" altLang="zh-CN" sz="6000" b="1" dirty="0"/>
              <a:t>11</a:t>
            </a:r>
            <a:r>
              <a:rPr lang="zh-CN" altLang="en-US" sz="6000" b="1" dirty="0"/>
              <a:t>讲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67852"/>
            <a:ext cx="6400800" cy="989297"/>
          </a:xfrm>
        </p:spPr>
        <p:txBody>
          <a:bodyPr/>
          <a:lstStyle/>
          <a:p>
            <a:r>
              <a:rPr lang="zh-CN" altLang="en-US" sz="4000" b="1" dirty="0"/>
              <a:t>习题一（</a:t>
            </a:r>
            <a:r>
              <a:rPr lang="en-US" altLang="zh-CN" sz="4000" b="1" dirty="0"/>
              <a:t>1-3</a:t>
            </a:r>
            <a:r>
              <a:rPr lang="zh-CN" altLang="en-US" sz="4000" b="1" dirty="0"/>
              <a:t>章复习）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EC6F-533E-4077-B3B0-FC2DE5F0B2A4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09625"/>
            <a:ext cx="8496944" cy="52116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、分配到必要的资源并获得处理机的状态是（）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就绪状态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执行状态 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阻塞状态 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新状态</a:t>
            </a:r>
          </a:p>
          <a:p>
            <a:pPr marL="0" indent="0" algn="l"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、下列操作完成时，导致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从内核态转为用户态      </a:t>
            </a:r>
            <a:r>
              <a:rPr lang="en-US" altLang="zh-CN" sz="2800" b="1" dirty="0"/>
              <a:t>    </a:t>
            </a:r>
          </a:p>
          <a:p>
            <a:pPr marL="0" indent="0" algn="l">
              <a:buNone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的是</a:t>
            </a:r>
            <a:r>
              <a:rPr lang="en-US" altLang="zh-CN" sz="2800" b="1" dirty="0"/>
              <a:t>(   )</a:t>
            </a:r>
            <a:r>
              <a:rPr lang="zh-CN" altLang="en-US" sz="2800" b="1" dirty="0"/>
              <a:t>。</a:t>
            </a:r>
          </a:p>
          <a:p>
            <a:pPr marL="0" indent="0" algn="l">
              <a:buNone/>
            </a:pPr>
            <a:r>
              <a:rPr lang="en-US" altLang="zh-CN" sz="2800" b="1" dirty="0"/>
              <a:t>     A. </a:t>
            </a:r>
            <a:r>
              <a:rPr lang="zh-CN" altLang="en-US" sz="2800" b="1" dirty="0"/>
              <a:t>阻塞过程  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执行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调度   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唤醒进程</a:t>
            </a:r>
          </a:p>
          <a:p>
            <a:pPr marL="0" indent="0" algn="l">
              <a:buNone/>
            </a:pPr>
            <a:r>
              <a:rPr lang="en-US" altLang="zh-CN" sz="2800" b="1" dirty="0"/>
              <a:t>     D. </a:t>
            </a:r>
            <a:r>
              <a:rPr lang="zh-CN" altLang="en-US" sz="2800" b="1" dirty="0"/>
              <a:t>执行系统调用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、若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操作的信号量</a:t>
            </a:r>
            <a:r>
              <a:rPr lang="en-US" altLang="zh-CN" sz="2800" b="1" dirty="0"/>
              <a:t>S</a:t>
            </a:r>
            <a:r>
              <a:rPr lang="zh-CN" altLang="en-US" sz="2800" b="1" dirty="0"/>
              <a:t>初值为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，当前值为</a:t>
            </a:r>
            <a:r>
              <a:rPr lang="en-US" altLang="zh-CN" sz="2800" b="1" dirty="0"/>
              <a:t>-1,</a:t>
            </a:r>
            <a:r>
              <a:rPr lang="zh-CN" altLang="en-US" sz="2800" b="1" dirty="0"/>
              <a:t>则表示有（）等待进程。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A. 0</a:t>
            </a:r>
            <a:r>
              <a:rPr lang="zh-CN" altLang="en-US" sz="2800" b="1" dirty="0"/>
              <a:t>个    </a:t>
            </a:r>
            <a:r>
              <a:rPr lang="en-US" altLang="zh-CN" sz="2800" b="1" dirty="0"/>
              <a:t>B. 1</a:t>
            </a:r>
            <a:r>
              <a:rPr lang="zh-CN" altLang="en-US" sz="2800" b="1" dirty="0"/>
              <a:t>个    </a:t>
            </a:r>
            <a:r>
              <a:rPr lang="en-US" altLang="zh-CN" sz="2800" b="1" dirty="0"/>
              <a:t>C. 2</a:t>
            </a:r>
            <a:r>
              <a:rPr lang="zh-CN" altLang="en-US" sz="2800" b="1" dirty="0"/>
              <a:t>个    </a:t>
            </a:r>
            <a:r>
              <a:rPr lang="en-US" altLang="zh-CN" sz="2800" b="1" dirty="0"/>
              <a:t>D. 3</a:t>
            </a:r>
            <a:r>
              <a:rPr lang="zh-CN" altLang="en-US" sz="2800" b="1" dirty="0"/>
              <a:t>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EC6F-533E-4077-B3B0-FC2DE5F0B2A4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09625"/>
            <a:ext cx="8496944" cy="521166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、有</a:t>
            </a:r>
            <a:r>
              <a:rPr lang="en-US" altLang="zh-CN" sz="2800" b="1" dirty="0"/>
              <a:t>m</a:t>
            </a:r>
            <a:r>
              <a:rPr lang="zh-CN" altLang="en-US" sz="2800" b="1" dirty="0"/>
              <a:t>个进程共享同一临界资源，若使用信号量机制实现临界资源的互斥访问，则信号量值的变化范围是</a:t>
            </a:r>
            <a:r>
              <a:rPr lang="en-US" altLang="zh-CN" sz="2800" b="1" dirty="0"/>
              <a:t>_______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B8FA684-D2F3-4BED-AEF7-5285299A4739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620688"/>
            <a:ext cx="8424936" cy="532765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、下列由当前线程引起的事件或执行的操作中，可能导致该线程由执行形态变为就绪态的是（）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a</a:t>
            </a:r>
            <a:r>
              <a:rPr lang="zh-CN" altLang="en-US" sz="2800" b="1" dirty="0"/>
              <a:t>、键盘输入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b</a:t>
            </a:r>
            <a:r>
              <a:rPr lang="zh-CN" altLang="en-US" sz="2800" b="1" dirty="0"/>
              <a:t>、缺页异常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c</a:t>
            </a:r>
            <a:r>
              <a:rPr lang="zh-CN" altLang="en-US" sz="2800" b="1" dirty="0"/>
              <a:t>、主动出让 </a:t>
            </a:r>
            <a:r>
              <a:rPr lang="en-US" altLang="zh-CN" sz="2800" b="1" dirty="0"/>
              <a:t>CPU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d</a:t>
            </a:r>
            <a:r>
              <a:rPr lang="zh-CN" altLang="en-US" sz="2800" b="1" dirty="0"/>
              <a:t>、执行信号量的 </a:t>
            </a:r>
            <a:r>
              <a:rPr lang="en-US" altLang="zh-CN" sz="2800" b="1" dirty="0"/>
              <a:t>wait()</a:t>
            </a:r>
            <a:r>
              <a:rPr lang="zh-CN" altLang="en-US" sz="2800" b="1" dirty="0"/>
              <a:t>操作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8E4FA8-C593-78BF-6532-84491705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pPr algn="l"/>
              <a:t>2023年11月9日9时39分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333F62-77B4-46A3-3B4D-C0A21BB3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AC5BAD-2EA9-98C4-9EC1-773A00A0A5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18"/>
          <a:stretch/>
        </p:blipFill>
        <p:spPr bwMode="auto">
          <a:xfrm>
            <a:off x="401256" y="806772"/>
            <a:ext cx="8136904" cy="524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89397"/>
      </p:ext>
    </p:extLst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949722"/>
            <a:ext cx="9036496" cy="324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+mn-lt"/>
              </a:rPr>
              <a:t>6</a:t>
            </a:r>
            <a:r>
              <a:rPr lang="zh-CN" altLang="en-US" sz="2800" b="1" dirty="0">
                <a:latin typeface="+mn-lt"/>
              </a:rPr>
              <a:t>、下列关于管道通信的叙述中，正确的是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一个管道可实现双向数据传输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管道的容量仅受磁盘容量大小限制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进程对管道进行读写操作都可以被阻塞</a:t>
            </a:r>
            <a:endParaRPr lang="en-US" altLang="zh-CN" sz="2800" b="1" dirty="0">
              <a:latin typeface="+mn-lt"/>
            </a:endParaRPr>
          </a:p>
          <a:p>
            <a:pPr marL="971550" lvl="1" indent="-514350">
              <a:lnSpc>
                <a:spcPct val="150000"/>
              </a:lnSpc>
              <a:buAutoNum type="alphaUcPeriod"/>
            </a:pPr>
            <a:r>
              <a:rPr lang="zh-CN" altLang="en-US" sz="2800" b="1" dirty="0">
                <a:latin typeface="+mn-lt"/>
              </a:rPr>
              <a:t>一个管道只能有一个读进程或一个写进程对其操作</a:t>
            </a:r>
          </a:p>
        </p:txBody>
      </p:sp>
    </p:spTree>
    <p:extLst>
      <p:ext uri="{BB962C8B-B14F-4D97-AF65-F5344CB8AC3E}">
        <p14:creationId xmlns:p14="http://schemas.microsoft.com/office/powerpoint/2010/main" val="378376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BEE36-BF85-4BCA-A2DE-3100992B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8C6A591-3990-4B51-9335-038337AE1ADF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F3FACE-F890-41CD-9234-7E3DEACF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4728-9E63-4D55-8251-DF6EF1300AF9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39196-5835-4106-B798-8FC7300402AC}"/>
              </a:ext>
            </a:extLst>
          </p:cNvPr>
          <p:cNvSpPr txBox="1"/>
          <p:nvPr/>
        </p:nvSpPr>
        <p:spPr>
          <a:xfrm>
            <a:off x="539552" y="836712"/>
            <a:ext cx="7848872" cy="325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latin typeface="+mn-lt"/>
              </a:defRPr>
            </a:lvl1pPr>
            <a:lvl2pPr marL="971550" lvl="1" indent="-514350">
              <a:lnSpc>
                <a:spcPct val="150000"/>
              </a:lnSpc>
              <a:buAutoNum type="alphaUcPeriod"/>
              <a:defRPr sz="2800" b="1">
                <a:latin typeface="+mn-lt"/>
              </a:defRPr>
            </a:lvl2pPr>
          </a:lstStyle>
          <a:p>
            <a:r>
              <a:rPr lang="en-US" altLang="zh-CN" dirty="0"/>
              <a:t>7</a:t>
            </a:r>
            <a:r>
              <a:rPr lang="zh-CN" altLang="en-US" dirty="0"/>
              <a:t>、下列关于父进程与子进程的叙述中错误的是：</a:t>
            </a:r>
            <a:br>
              <a:rPr lang="zh-CN" altLang="en-US" dirty="0"/>
            </a:br>
            <a:r>
              <a:rPr lang="en-US" altLang="zh-CN" dirty="0"/>
              <a:t>A</a:t>
            </a:r>
            <a:r>
              <a:rPr lang="zh-CN" altLang="en-US" dirty="0"/>
              <a:t>、父进程与子进程可以并发执行</a:t>
            </a:r>
            <a:br>
              <a:rPr lang="zh-CN" altLang="en-US" dirty="0"/>
            </a:br>
            <a:r>
              <a:rPr lang="en-US" altLang="zh-CN" dirty="0"/>
              <a:t>B</a:t>
            </a:r>
            <a:r>
              <a:rPr lang="zh-CN" altLang="en-US" dirty="0"/>
              <a:t>、父进程与子进程共享虚拟地址空间</a:t>
            </a:r>
            <a:br>
              <a:rPr lang="zh-CN" altLang="en-US" dirty="0"/>
            </a:br>
            <a:r>
              <a:rPr lang="en-US" altLang="zh-CN" dirty="0"/>
              <a:t>C</a:t>
            </a:r>
            <a:r>
              <a:rPr lang="zh-CN" altLang="en-US" dirty="0"/>
              <a:t>、父进程与子进程有不同的进程控制块</a:t>
            </a:r>
            <a:br>
              <a:rPr lang="zh-CN" altLang="en-US" dirty="0"/>
            </a:br>
            <a:r>
              <a:rPr lang="en-US" altLang="zh-CN" dirty="0"/>
              <a:t>D</a:t>
            </a:r>
            <a:r>
              <a:rPr lang="zh-CN" altLang="en-US" dirty="0"/>
              <a:t>、父进程与子进程不能同时使用同一临界资源</a:t>
            </a:r>
          </a:p>
        </p:txBody>
      </p:sp>
    </p:spTree>
    <p:extLst>
      <p:ext uri="{BB962C8B-B14F-4D97-AF65-F5344CB8AC3E}">
        <p14:creationId xmlns:p14="http://schemas.microsoft.com/office/powerpoint/2010/main" val="1761372871"/>
      </p:ext>
    </p:extLst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050A-850C-42C8-A750-491146D86CF3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765175"/>
            <a:ext cx="8246814" cy="5256213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8</a:t>
            </a:r>
            <a:r>
              <a:rPr lang="zh-CN" altLang="en-US" sz="2800" b="1" dirty="0"/>
              <a:t>、在一个单处理机系统中，若有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个用户进程，且假设当前时刻为用户态，则处于就绪状态的用户进程最多有</a:t>
            </a:r>
            <a:r>
              <a:rPr lang="en-US" altLang="zh-CN" sz="2800" b="1" dirty="0"/>
              <a:t>____</a:t>
            </a:r>
            <a:r>
              <a:rPr lang="zh-CN" altLang="en-US" sz="2800" b="1" dirty="0"/>
              <a:t>个，最少有</a:t>
            </a:r>
            <a:r>
              <a:rPr lang="en-US" altLang="zh-CN" sz="2800" b="1" dirty="0"/>
              <a:t>_____</a:t>
            </a:r>
            <a:r>
              <a:rPr lang="zh-CN" altLang="en-US" sz="2800" b="1" dirty="0"/>
              <a:t>个。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9</a:t>
            </a:r>
            <a:r>
              <a:rPr lang="zh-CN" altLang="en-US" sz="2800" b="1" dirty="0"/>
              <a:t>、在引入线程的操作系统中，独立调度和分配的基本单位是</a:t>
            </a:r>
            <a:r>
              <a:rPr lang="en-US" altLang="zh-CN" sz="2800" b="1" dirty="0"/>
              <a:t>_____</a:t>
            </a:r>
            <a:r>
              <a:rPr lang="zh-CN" altLang="en-US" sz="2800" b="1" dirty="0"/>
              <a:t>，资源分配的单位是</a:t>
            </a:r>
            <a:r>
              <a:rPr lang="en-US" altLang="zh-CN" sz="2800" b="1" dirty="0"/>
              <a:t>____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10</a:t>
            </a:r>
            <a:r>
              <a:rPr lang="zh-CN" altLang="en-US" sz="2800" b="1" dirty="0"/>
              <a:t>、同步机制遵循的基本准则有</a:t>
            </a:r>
            <a:r>
              <a:rPr lang="en-US" altLang="zh-CN" sz="2800" b="1" dirty="0"/>
              <a:t>_____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_____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_____</a:t>
            </a:r>
            <a:r>
              <a:rPr lang="zh-CN" altLang="en-US" sz="2800" b="1" dirty="0"/>
              <a:t>、 </a:t>
            </a:r>
            <a:r>
              <a:rPr lang="en-US" altLang="zh-CN" sz="2800" b="1" dirty="0"/>
              <a:t>_____</a:t>
            </a:r>
            <a:r>
              <a:rPr lang="zh-CN" altLang="en-US" sz="2800" b="1" dirty="0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99BD-AF1B-4217-B4D5-C6A16DC92C4E}" type="datetime8">
              <a:rPr lang="zh-CN" altLang="en-US" smtClean="0"/>
              <a:pPr/>
              <a:t>2023年11月9日12时16分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476672"/>
            <a:ext cx="8517632" cy="52578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11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两点间是一段东西向的单行车道，现要设计一个自动管理系统，管理规则如下：当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之间有车辆在行使时同方向的车可以同时驶入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段，但另一方向的车必须在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段外等待；当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之间无有车辆行使时，到达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点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点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的车辆可以进入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段，但不能从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点或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点同时驶入，当某方向在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段行使的车辆驶出了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段且暂时无车辆进入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段时，应让另一方向等待的车辆进入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段行驶。请用信号量为工具对</a:t>
            </a:r>
            <a:r>
              <a:rPr lang="en-US" altLang="zh-CN" sz="2400" b="1" dirty="0" err="1"/>
              <a:t>ab</a:t>
            </a:r>
            <a:r>
              <a:rPr lang="zh-CN" altLang="en-US" sz="2400" b="1" dirty="0"/>
              <a:t>段实现正确管理以保证行使安全。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5648-5713-481F-8D9D-19A2F5581680}" type="datetime8">
              <a:rPr lang="zh-CN" altLang="en-US" smtClean="0"/>
              <a:pPr/>
              <a:t>2023年11月9日12时36分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内容占位符 4">
            <a:extLst>
              <a:ext uri="{FF2B5EF4-FFF2-40B4-BE49-F238E27FC236}">
                <a16:creationId xmlns:a16="http://schemas.microsoft.com/office/drawing/2014/main" id="{FB7CE701-E31B-9A39-BB66-F7E36F37544B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620688"/>
            <a:ext cx="8248650" cy="489364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Semaphore </a:t>
            </a:r>
            <a:r>
              <a:rPr lang="en-US" altLang="zh-CN" sz="2000" kern="0" dirty="0" err="1"/>
              <a:t>abmutex</a:t>
            </a:r>
            <a:r>
              <a:rPr lang="en-US" altLang="zh-CN" sz="2000" kern="0" dirty="0"/>
              <a:t>=1, </a:t>
            </a:r>
            <a:r>
              <a:rPr lang="en-US" altLang="zh-CN" sz="2000" kern="0" dirty="0" err="1"/>
              <a:t>bamutex</a:t>
            </a:r>
            <a:r>
              <a:rPr lang="en-US" altLang="zh-CN" sz="2000" kern="0" dirty="0"/>
              <a:t>=1,smutex=1;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Int   </a:t>
            </a:r>
            <a:r>
              <a:rPr lang="en-US" altLang="zh-CN" sz="2000" kern="0" dirty="0" err="1"/>
              <a:t>counter_ab</a:t>
            </a:r>
            <a:r>
              <a:rPr lang="en-US" altLang="zh-CN" sz="2000" kern="0" dirty="0"/>
              <a:t>=</a:t>
            </a:r>
            <a:r>
              <a:rPr lang="en-US" altLang="zh-CN" sz="2000" kern="0" dirty="0" err="1"/>
              <a:t>counter_ba</a:t>
            </a:r>
            <a:r>
              <a:rPr lang="en-US" altLang="zh-CN" sz="2000" kern="0" dirty="0"/>
              <a:t>=0;   //ab</a:t>
            </a:r>
            <a:r>
              <a:rPr lang="zh-CN" altLang="en-US" sz="2000" kern="0" dirty="0"/>
              <a:t>、</a:t>
            </a:r>
            <a:r>
              <a:rPr lang="en-US" altLang="zh-CN" sz="2000" kern="0" dirty="0" err="1"/>
              <a:t>ba</a:t>
            </a:r>
            <a:r>
              <a:rPr lang="zh-CN" altLang="en-US" sz="2000" kern="0" dirty="0"/>
              <a:t>方向车辆数目</a:t>
            </a:r>
            <a:endParaRPr lang="en-US" altLang="zh-CN" sz="2000" kern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Void </a:t>
            </a:r>
            <a:r>
              <a:rPr lang="en-US" altLang="zh-CN" sz="2000" kern="0" dirty="0" err="1"/>
              <a:t>Pab</a:t>
            </a:r>
            <a:r>
              <a:rPr lang="en-US" altLang="zh-CN" sz="2000" kern="0" dirty="0"/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{	while(1)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	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          wait(</a:t>
            </a:r>
            <a:r>
              <a:rPr lang="en-US" altLang="zh-CN" sz="2000" kern="0" dirty="0" err="1"/>
              <a:t>abmutex</a:t>
            </a:r>
            <a:r>
              <a:rPr lang="en-US" altLang="zh-CN" sz="2000" kern="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	     if (</a:t>
            </a:r>
            <a:r>
              <a:rPr lang="en-US" altLang="zh-CN" sz="2000" kern="0" dirty="0" err="1"/>
              <a:t>counter_ab</a:t>
            </a:r>
            <a:r>
              <a:rPr lang="en-US" altLang="zh-CN" sz="2000" kern="0" dirty="0"/>
              <a:t>==0)  wait(</a:t>
            </a:r>
            <a:r>
              <a:rPr lang="en-US" altLang="zh-CN" sz="2000" kern="0" dirty="0" err="1"/>
              <a:t>smutex</a:t>
            </a:r>
            <a:r>
              <a:rPr lang="en-US" altLang="zh-CN" sz="2000" kern="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	     </a:t>
            </a:r>
            <a:r>
              <a:rPr lang="en-US" altLang="zh-CN" sz="2000" kern="0" dirty="0" err="1"/>
              <a:t>counter_ab</a:t>
            </a:r>
            <a:r>
              <a:rPr lang="en-US" altLang="zh-CN" sz="2000" kern="0" dirty="0"/>
              <a:t>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          signal(</a:t>
            </a:r>
            <a:r>
              <a:rPr lang="en-US" altLang="zh-CN" sz="2000" kern="0" dirty="0" err="1"/>
              <a:t>cabmutex</a:t>
            </a:r>
            <a:r>
              <a:rPr lang="en-US" altLang="zh-CN" sz="2000" kern="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	     </a:t>
            </a:r>
            <a:r>
              <a:rPr lang="zh-CN" altLang="en-US" sz="2000" kern="0" dirty="0"/>
              <a:t>车辆从</a:t>
            </a:r>
            <a:r>
              <a:rPr lang="en-US" altLang="zh-CN" sz="2000" kern="0" dirty="0"/>
              <a:t>a</a:t>
            </a:r>
            <a:r>
              <a:rPr lang="zh-CN" altLang="en-US" sz="2000" kern="0" dirty="0"/>
              <a:t>点驶向</a:t>
            </a:r>
            <a:r>
              <a:rPr lang="en-US" altLang="zh-CN" sz="2000" kern="0" dirty="0"/>
              <a:t>b</a:t>
            </a:r>
            <a:r>
              <a:rPr lang="zh-CN" altLang="en-US" sz="2000" kern="0" dirty="0"/>
              <a:t>点；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kern="0" dirty="0"/>
              <a:t>          </a:t>
            </a:r>
            <a:r>
              <a:rPr lang="en-US" altLang="zh-CN" sz="2000" kern="0" dirty="0"/>
              <a:t>wait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 </a:t>
            </a:r>
            <a:r>
              <a:rPr lang="en-US" altLang="zh-CN" sz="2000" kern="0" dirty="0" err="1"/>
              <a:t>abmutex</a:t>
            </a:r>
            <a:r>
              <a:rPr lang="en-US" altLang="zh-CN" sz="2000" kern="0" dirty="0"/>
              <a:t> </a:t>
            </a:r>
            <a:r>
              <a:rPr lang="zh-CN" altLang="en-US" sz="2000" kern="0" dirty="0"/>
              <a:t>）；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kern="0" dirty="0"/>
              <a:t>	     </a:t>
            </a:r>
            <a:r>
              <a:rPr lang="en-US" altLang="zh-CN" sz="2000" kern="0" dirty="0" err="1"/>
              <a:t>counterab</a:t>
            </a:r>
            <a:r>
              <a:rPr lang="en-US" altLang="zh-CN" sz="2000" kern="0" dirty="0"/>
              <a:t> --</a:t>
            </a:r>
            <a:r>
              <a:rPr lang="zh-CN" altLang="en-US" sz="2000" kern="0" dirty="0"/>
              <a:t>；</a:t>
            </a:r>
            <a:br>
              <a:rPr lang="zh-CN" altLang="en-US" sz="2000" kern="0" dirty="0"/>
            </a:br>
            <a:r>
              <a:rPr lang="zh-CN" altLang="en-US" sz="2000" kern="0" dirty="0"/>
              <a:t>     </a:t>
            </a:r>
            <a:r>
              <a:rPr lang="en-US" altLang="zh-CN" sz="2000" kern="0" dirty="0"/>
              <a:t>if (</a:t>
            </a:r>
            <a:r>
              <a:rPr lang="en-US" altLang="zh-CN" sz="2000" kern="0" dirty="0" err="1"/>
              <a:t>counter_ab</a:t>
            </a:r>
            <a:r>
              <a:rPr lang="en-US" altLang="zh-CN" sz="2000" kern="0" dirty="0"/>
              <a:t>==0)  signal(</a:t>
            </a:r>
            <a:r>
              <a:rPr lang="en-US" altLang="zh-CN" sz="2000" kern="0" dirty="0" err="1"/>
              <a:t>smutex</a:t>
            </a:r>
            <a:r>
              <a:rPr lang="en-US" altLang="zh-CN" sz="2000" kern="0" dirty="0"/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          signal(</a:t>
            </a:r>
            <a:r>
              <a:rPr lang="en-US" altLang="zh-CN" sz="2000" kern="0" dirty="0" err="1"/>
              <a:t>abmutex</a:t>
            </a:r>
            <a:r>
              <a:rPr lang="en-US" altLang="zh-CN" sz="2000" kern="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kern="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4294967295"/>
          </p:nvPr>
        </p:nvSpPr>
        <p:spPr>
          <a:xfrm>
            <a:off x="539553" y="692150"/>
            <a:ext cx="8604448" cy="568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三、处理机调度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三级调度</a:t>
            </a:r>
          </a:p>
          <a:p>
            <a:pPr marL="0" indent="0">
              <a:buNone/>
            </a:pPr>
            <a:r>
              <a:rPr lang="zh-CN" altLang="en-US" sz="2800" dirty="0"/>
              <a:t>    高级调度又称作业调度或长程调度</a:t>
            </a:r>
          </a:p>
          <a:p>
            <a:pPr marL="0" indent="0">
              <a:buNone/>
            </a:pPr>
            <a:r>
              <a:rPr lang="zh-CN" altLang="en-US" sz="2800" dirty="0"/>
              <a:t>    低级调度又称进程调度或短程调度</a:t>
            </a:r>
          </a:p>
          <a:p>
            <a:pPr marL="0" indent="0">
              <a:buNone/>
            </a:pPr>
            <a:r>
              <a:rPr lang="zh-CN" altLang="en-US" sz="2800" dirty="0"/>
              <a:t>    中级调度又称中程调度</a:t>
            </a:r>
          </a:p>
          <a:p>
            <a:pPr marL="0" indent="0">
              <a:buNone/>
            </a:pPr>
            <a:r>
              <a:rPr lang="en-US" altLang="zh-CN" sz="2800" dirty="0"/>
              <a:t>2.</a:t>
            </a:r>
            <a:r>
              <a:rPr lang="zh-CN" altLang="en-US" sz="2800" dirty="0"/>
              <a:t>调度算法</a:t>
            </a:r>
          </a:p>
          <a:p>
            <a:pPr marL="0" indent="0">
              <a:buNone/>
            </a:pPr>
            <a:r>
              <a:rPr lang="zh-CN" altLang="en-US" sz="2800" dirty="0"/>
              <a:t>    先来先服务</a:t>
            </a:r>
            <a:r>
              <a:rPr lang="en-US" altLang="zh-CN" sz="2800" dirty="0"/>
              <a:t>FCFS</a:t>
            </a:r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短作业（进程）优先（</a:t>
            </a:r>
            <a:r>
              <a:rPr lang="en-US" altLang="zh-CN" sz="2800" dirty="0"/>
              <a:t>SJF/SPF</a:t>
            </a:r>
            <a:r>
              <a:rPr lang="zh-CN" altLang="en-US" sz="2800" dirty="0"/>
              <a:t>）</a:t>
            </a:r>
          </a:p>
          <a:p>
            <a:endParaRPr lang="zh-CN" altLang="en-US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A24842-49AB-9B8D-0B25-02CAB419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D44AC15-3926-418F-9C7F-9D3809B962CC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95536" y="6381328"/>
            <a:ext cx="2952328" cy="360040"/>
          </a:xfrm>
        </p:spPr>
        <p:txBody>
          <a:bodyPr/>
          <a:lstStyle/>
          <a:p>
            <a:pPr algn="l"/>
            <a:fld id="{49DC270D-5954-4914-9AC3-295752D60B2C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4067944" y="6381328"/>
            <a:ext cx="1152128" cy="360040"/>
          </a:xfrm>
        </p:spPr>
        <p:txBody>
          <a:bodyPr/>
          <a:lstStyle/>
          <a:p>
            <a:fld id="{39693D1D-6776-4FAC-86D7-9A2B1793E493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548680"/>
            <a:ext cx="7772400" cy="1143000"/>
          </a:xfrm>
        </p:spPr>
        <p:txBody>
          <a:bodyPr/>
          <a:lstStyle/>
          <a:p>
            <a:pPr algn="l"/>
            <a:r>
              <a:rPr lang="zh-CN" altLang="en-US" sz="3200" b="1" dirty="0"/>
              <a:t>一、操作系统概念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628800"/>
            <a:ext cx="8568952" cy="41148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（一）</a:t>
            </a:r>
            <a:r>
              <a:rPr lang="zh-CN" altLang="en-US" sz="2800" b="1" dirty="0">
                <a:latin typeface="Arial"/>
              </a:rPr>
              <a:t> </a:t>
            </a:r>
            <a:r>
              <a:rPr lang="zh-CN" altLang="en-US" sz="2800" b="1" dirty="0"/>
              <a:t> 操作系统的概念、特征、功能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（二）</a:t>
            </a:r>
            <a:r>
              <a:rPr lang="zh-CN" altLang="en-US" sz="2800" b="1" dirty="0">
                <a:latin typeface="Arial"/>
              </a:rPr>
              <a:t> </a:t>
            </a:r>
            <a:r>
              <a:rPr lang="zh-CN" altLang="en-US" sz="2800" b="1" dirty="0"/>
              <a:t> 操作系统的发展与分类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（三）</a:t>
            </a:r>
            <a:r>
              <a:rPr lang="zh-CN" altLang="en-US" sz="2800" b="1" dirty="0">
                <a:latin typeface="Arial"/>
              </a:rPr>
              <a:t> </a:t>
            </a:r>
            <a:r>
              <a:rPr lang="zh-CN" altLang="en-US" sz="2800" b="1" dirty="0"/>
              <a:t> 操作系统的结构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611560" y="90872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	高优先权优先（</a:t>
            </a:r>
            <a:r>
              <a:rPr lang="en-US" altLang="zh-CN" sz="2800" dirty="0"/>
              <a:t>HPF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r>
              <a:rPr lang="zh-CN" altLang="en-US" sz="2800" dirty="0"/>
              <a:t>	高响应比优先（</a:t>
            </a:r>
            <a:r>
              <a:rPr lang="en-US" altLang="zh-CN" sz="2800" dirty="0"/>
              <a:t>HRRN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r>
              <a:rPr lang="zh-CN" altLang="en-US" sz="2800" dirty="0"/>
              <a:t>	时间片轮转（</a:t>
            </a:r>
            <a:r>
              <a:rPr lang="en-US" altLang="zh-CN" sz="2800" dirty="0"/>
              <a:t>RR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r>
              <a:rPr lang="zh-CN" altLang="en-US" sz="2800" dirty="0"/>
              <a:t>	多级反馈队列调度（</a:t>
            </a:r>
            <a:r>
              <a:rPr lang="en-US" altLang="zh-CN" sz="2800" dirty="0"/>
              <a:t>FB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r>
              <a:rPr lang="en-US" altLang="zh-CN" sz="2800" dirty="0"/>
              <a:t> 3. </a:t>
            </a:r>
            <a:r>
              <a:rPr lang="zh-CN" altLang="en-US" sz="2800" dirty="0"/>
              <a:t>实时调度</a:t>
            </a:r>
          </a:p>
          <a:p>
            <a:pPr marL="0" indent="0">
              <a:buNone/>
            </a:pPr>
            <a:r>
              <a:rPr lang="zh-CN" altLang="en-US" sz="2800" dirty="0"/>
              <a:t>	最早截止时间优先（</a:t>
            </a:r>
            <a:r>
              <a:rPr lang="en-US" altLang="zh-CN" sz="2800" dirty="0"/>
              <a:t>EDF</a:t>
            </a:r>
            <a:r>
              <a:rPr lang="zh-CN" altLang="en-US" sz="2800" dirty="0"/>
              <a:t>）</a:t>
            </a:r>
          </a:p>
          <a:p>
            <a:pPr marL="0" indent="0">
              <a:buNone/>
            </a:pPr>
            <a:r>
              <a:rPr lang="zh-CN" altLang="en-US" sz="2800" dirty="0"/>
              <a:t>	最低松弛度优先（</a:t>
            </a:r>
            <a:r>
              <a:rPr lang="en-US" altLang="zh-CN" sz="2800" dirty="0"/>
              <a:t>LIF</a:t>
            </a:r>
            <a:r>
              <a:rPr lang="zh-CN" altLang="en-US" sz="2800" dirty="0"/>
              <a:t>）</a:t>
            </a:r>
          </a:p>
          <a:p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3691E428-4917-C6D4-93EA-CB3F37D7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1DE34886-E694-4BE9-8D88-C2CED2F144BE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395536" y="764704"/>
            <a:ext cx="8134672" cy="411480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、在三种基本类型的操作系统中，都设置了（</a:t>
            </a:r>
            <a:r>
              <a:rPr lang="en-US" altLang="zh-CN" sz="2800" dirty="0"/>
              <a:t>A</a:t>
            </a:r>
            <a:r>
              <a:rPr lang="zh-CN" altLang="en-US" sz="2800" dirty="0"/>
              <a:t>），在批处理系统中还应该设置（</a:t>
            </a:r>
            <a:r>
              <a:rPr lang="en-US" altLang="zh-CN" sz="2800" dirty="0"/>
              <a:t>B</a:t>
            </a:r>
            <a:r>
              <a:rPr lang="zh-CN" altLang="en-US" sz="2800" dirty="0"/>
              <a:t>）。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>
                <a:solidFill>
                  <a:schemeClr val="bg2">
                    <a:lumMod val="50000"/>
                  </a:schemeClr>
                </a:solidFill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en-US" sz="2800" dirty="0">
                <a:solidFill>
                  <a:srgbClr val="0070C0"/>
                </a:solidFill>
              </a:rPr>
              <a:t>，</a:t>
            </a:r>
            <a:r>
              <a:rPr lang="en-US" altLang="zh-CN" sz="2800" dirty="0">
                <a:solidFill>
                  <a:srgbClr val="0070C0"/>
                </a:solidFill>
              </a:rPr>
              <a:t>B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）剥夺调度（</a:t>
            </a:r>
            <a:r>
              <a:rPr lang="en-US" altLang="zh-CN" sz="2800" dirty="0">
                <a:solidFill>
                  <a:srgbClr val="0070C0"/>
                </a:solidFill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）作业调度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       </a:t>
            </a: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3</a:t>
            </a:r>
            <a:r>
              <a:rPr lang="zh-CN" altLang="en-US" sz="2800" dirty="0">
                <a:solidFill>
                  <a:srgbClr val="0070C0"/>
                </a:solidFill>
              </a:rPr>
              <a:t>）进程调度（</a:t>
            </a:r>
            <a:r>
              <a:rPr lang="en-US" altLang="zh-CN" sz="2800" dirty="0">
                <a:solidFill>
                  <a:srgbClr val="0070C0"/>
                </a:solidFill>
              </a:rPr>
              <a:t>4</a:t>
            </a:r>
            <a:r>
              <a:rPr lang="zh-CN" altLang="en-US" sz="2800" dirty="0">
                <a:solidFill>
                  <a:srgbClr val="0070C0"/>
                </a:solidFill>
              </a:rPr>
              <a:t>）中级调度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41CE97F-2AEE-54F5-1126-2A6CC473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6C3E150-82A4-414F-A348-878D61A3D25E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685800" y="980728"/>
            <a:ext cx="813467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、下列调度算法中，不可能导致饥饿现象的是（）</a:t>
            </a:r>
            <a:endParaRPr lang="en-US" altLang="zh-CN" sz="2800" dirty="0"/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A. </a:t>
            </a:r>
            <a:r>
              <a:rPr lang="zh-CN" altLang="en-US" sz="2800" dirty="0">
                <a:solidFill>
                  <a:srgbClr val="0070C0"/>
                </a:solidFill>
              </a:rPr>
              <a:t>时间片轮转 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B. </a:t>
            </a:r>
            <a:r>
              <a:rPr lang="zh-CN" altLang="en-US" sz="2800" dirty="0">
                <a:solidFill>
                  <a:srgbClr val="0070C0"/>
                </a:solidFill>
              </a:rPr>
              <a:t>静态优先数调度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C. </a:t>
            </a:r>
            <a:r>
              <a:rPr lang="zh-CN" altLang="en-US" sz="2800" dirty="0">
                <a:solidFill>
                  <a:srgbClr val="0070C0"/>
                </a:solidFill>
              </a:rPr>
              <a:t>非抢占式短作业优先  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D. </a:t>
            </a:r>
            <a:r>
              <a:rPr lang="zh-CN" altLang="en-US" sz="2800" dirty="0">
                <a:solidFill>
                  <a:srgbClr val="0070C0"/>
                </a:solidFill>
              </a:rPr>
              <a:t>抢占式短作业优先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BEE84D3-D451-4B17-DDAE-DCCAA75C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1428E27D-02BC-4848-9BBA-EAEFBF0FD54A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539552" y="908720"/>
            <a:ext cx="8208912" cy="41148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、下列关于基于时间片的调度的叙述中，错误的是（）</a:t>
            </a:r>
            <a:endParaRPr lang="en-US" altLang="zh-CN" sz="2800" dirty="0"/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A. </a:t>
            </a:r>
            <a:r>
              <a:rPr lang="zh-CN" altLang="en-US" sz="2800" dirty="0">
                <a:solidFill>
                  <a:srgbClr val="0070C0"/>
                </a:solidFill>
              </a:rPr>
              <a:t>时间片越短，进程切换的次数越多，系统开销也越大。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B. </a:t>
            </a:r>
            <a:r>
              <a:rPr lang="zh-CN" altLang="en-US" sz="2800" dirty="0">
                <a:solidFill>
                  <a:srgbClr val="0070C0"/>
                </a:solidFill>
              </a:rPr>
              <a:t>当前进程的时间片用完后，该进程状态由执行态变为阻塞态。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C. </a:t>
            </a:r>
            <a:r>
              <a:rPr lang="zh-CN" altLang="en-US" sz="2800" dirty="0">
                <a:solidFill>
                  <a:srgbClr val="0070C0"/>
                </a:solidFill>
              </a:rPr>
              <a:t>时钟中断发生后，系统会修改当前进程的时间片的剩余时间。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 D. </a:t>
            </a:r>
            <a:r>
              <a:rPr lang="zh-CN" altLang="en-US" sz="2800" dirty="0">
                <a:solidFill>
                  <a:srgbClr val="0070C0"/>
                </a:solidFill>
              </a:rPr>
              <a:t>影响时间片大小的主要因素包括响应时间、系统开销和进程数量等。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E7D8B75-EF0B-84FA-172F-56B2BA9E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73F0B2A-F657-4835-BE57-CA5AFDFDED0F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395536" y="1052736"/>
            <a:ext cx="8208912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、某系统有</a:t>
            </a:r>
            <a:r>
              <a:rPr lang="en-US" altLang="zh-CN" sz="2800" dirty="0"/>
              <a:t>n</a:t>
            </a:r>
            <a:r>
              <a:rPr lang="zh-CN" altLang="en-US" sz="2800" dirty="0"/>
              <a:t>台互斥使用的同类设备，三个并发进程分别需要</a:t>
            </a: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5</a:t>
            </a:r>
            <a:r>
              <a:rPr lang="zh-CN" altLang="en-US" sz="2800" dirty="0"/>
              <a:t>台设备。可确保系统不发生死锁的设备数</a:t>
            </a:r>
            <a:r>
              <a:rPr lang="en-US" altLang="zh-CN" sz="2800" dirty="0"/>
              <a:t>n</a:t>
            </a:r>
            <a:r>
              <a:rPr lang="zh-CN" altLang="en-US" sz="2800" dirty="0"/>
              <a:t>最小为（）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A. 9       B. 10       C. 11       D.12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F2C5EA0-B692-BA22-C8EC-6F7272BCC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431BEC51-3FB2-438F-B105-84F09A6FC01C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􂽪􀇄</a:t>
            </a:r>
          </a:p>
        </p:txBody>
      </p:sp>
      <p:sp>
        <p:nvSpPr>
          <p:cNvPr id="5" name="矩形 4"/>
          <p:cNvSpPr/>
          <p:nvPr/>
        </p:nvSpPr>
        <p:spPr>
          <a:xfrm>
            <a:off x="502388" y="765175"/>
            <a:ext cx="80300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5</a:t>
            </a:r>
            <a:r>
              <a:rPr lang="zh-CN" altLang="en-US" sz="2800" b="1" dirty="0">
                <a:latin typeface="+mj-ea"/>
                <a:ea typeface="+mj-ea"/>
              </a:rPr>
              <a:t>、假设</a:t>
            </a:r>
            <a:r>
              <a:rPr lang="en-US" altLang="zh-CN" sz="2800" b="1" dirty="0">
                <a:latin typeface="+mj-ea"/>
                <a:ea typeface="+mj-ea"/>
              </a:rPr>
              <a:t>4</a:t>
            </a:r>
            <a:r>
              <a:rPr lang="zh-CN" altLang="en-US" sz="2800" b="1" dirty="0">
                <a:latin typeface="+mj-ea"/>
                <a:ea typeface="+mj-ea"/>
              </a:rPr>
              <a:t>个作业到达系统的时刻和运行时间如下表所示。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109152" y="1915477"/>
          <a:ext cx="6925695" cy="1346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3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220">
                <a:tc>
                  <a:txBody>
                    <a:bodyPr/>
                    <a:lstStyle/>
                    <a:p>
                      <a:pPr marL="633730" marR="633730" algn="ctr" fontAlgn="ctr">
                        <a:lnSpc>
                          <a:spcPts val="131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作业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8970" marR="648335" algn="ctr" fontAlgn="ctr">
                        <a:lnSpc>
                          <a:spcPts val="139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到达时刻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t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0245" marR="690245" algn="ctr" fontAlgn="ctr">
                        <a:lnSpc>
                          <a:spcPts val="131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运行时间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J1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J2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J3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7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316">
                <a:tc>
                  <a:txBody>
                    <a:bodyPr/>
                    <a:lstStyle/>
                    <a:p>
                      <a:pPr marL="633730" marR="63119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J4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zh-CN" sz="180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zh-CN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612648" y="3655746"/>
            <a:ext cx="8207375" cy="1665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83820" indent="267970">
              <a:lnSpc>
                <a:spcPct val="106000"/>
              </a:lnSpc>
              <a:spcBef>
                <a:spcPts val="105"/>
              </a:spcBef>
              <a:spcAft>
                <a:spcPts val="0"/>
              </a:spcAft>
            </a:pPr>
            <a:r>
              <a:rPr lang="zh-CN" altLang="zh-CN" sz="2400" b="1" spc="-10" dirty="0">
                <a:latin typeface="+mj-ea"/>
                <a:ea typeface="+mj-ea"/>
                <a:cs typeface="宋体" panose="02010600030101010101" pitchFamily="2" charset="-122"/>
              </a:rPr>
              <a:t>系统在</a:t>
            </a:r>
            <a:r>
              <a:rPr lang="en-US" altLang="zh-CN" sz="2400" b="1" spc="-15" dirty="0">
                <a:latin typeface="+mj-ea"/>
                <a:ea typeface="+mj-ea"/>
                <a:cs typeface="宋体" panose="02010600030101010101" pitchFamily="2" charset="-122"/>
              </a:rPr>
              <a:t>t=2</a:t>
            </a:r>
            <a:r>
              <a:rPr lang="zh-CN" altLang="zh-CN" sz="2400" b="1" spc="-35" dirty="0">
                <a:latin typeface="+mj-ea"/>
                <a:ea typeface="+mj-ea"/>
                <a:cs typeface="宋体" panose="02010600030101010101" pitchFamily="2" charset="-122"/>
              </a:rPr>
              <a:t>时开始作业调度。若分别采用先来先服务和短作业优先调度算法，则选中的作业分别是</a:t>
            </a:r>
            <a:r>
              <a:rPr lang="zh-CN" altLang="en-US" sz="2400" b="1" spc="-35" dirty="0">
                <a:latin typeface="+mj-ea"/>
                <a:ea typeface="+mj-ea"/>
                <a:cs typeface="宋体" panose="02010600030101010101" pitchFamily="2" charset="-122"/>
              </a:rPr>
              <a:t>（）</a:t>
            </a:r>
            <a:endParaRPr lang="zh-CN" altLang="zh-CN" sz="2400" b="1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342900">
              <a:spcBef>
                <a:spcPts val="175"/>
              </a:spcBef>
              <a:spcAft>
                <a:spcPts val="0"/>
              </a:spcAft>
              <a:tabLst>
                <a:tab pos="1209675" algn="l"/>
                <a:tab pos="2069465" algn="l"/>
                <a:tab pos="2927350" algn="l"/>
              </a:tabLst>
            </a:pP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A．J2</a:t>
            </a:r>
            <a:r>
              <a:rPr lang="en-US" altLang="zh-CN" sz="2400" b="1" spc="-15" dirty="0">
                <a:latin typeface="+mj-ea"/>
                <a:ea typeface="+mj-ea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J3	   B．J1、J4	</a:t>
            </a:r>
          </a:p>
          <a:p>
            <a:pPr marL="342900">
              <a:spcBef>
                <a:spcPts val="175"/>
              </a:spcBef>
              <a:spcAft>
                <a:spcPts val="0"/>
              </a:spcAft>
              <a:tabLst>
                <a:tab pos="1209675" algn="l"/>
                <a:tab pos="2069465" algn="l"/>
                <a:tab pos="2927350" algn="l"/>
              </a:tabLst>
            </a:pP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C．J2、J4	   </a:t>
            </a:r>
            <a:r>
              <a:rPr lang="en-US" altLang="zh-CN" sz="2400" b="1" spc="-5" dirty="0">
                <a:latin typeface="+mj-ea"/>
                <a:ea typeface="+mj-ea"/>
                <a:cs typeface="宋体" panose="02010600030101010101" pitchFamily="2" charset="-122"/>
              </a:rPr>
              <a:t>D．J1</a:t>
            </a:r>
            <a:r>
              <a:rPr lang="en-US" altLang="zh-CN" sz="2400" b="1" spc="-15" dirty="0">
                <a:latin typeface="+mj-ea"/>
                <a:ea typeface="+mj-ea"/>
                <a:cs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J3</a:t>
            </a:r>
            <a:endParaRPr lang="zh-CN" altLang="zh-CN" sz="2400" b="1" dirty="0">
              <a:latin typeface="+mj-ea"/>
              <a:ea typeface="+mj-ea"/>
              <a:cs typeface="宋体" panose="02010600030101010101" pitchFamily="2" charset="-122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7B215D-697E-2E80-6D68-2C92E359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2B8D452-ABF3-4774-BC2B-AD0BD042BE88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FE9FAD-22DF-4FB3-94F7-3E82E842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4B5FE3-7E49-4E7D-8F01-A07FBA5D68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560" y="908720"/>
            <a:ext cx="8208912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zh-CN" altLang="en-US" sz="2400" dirty="0"/>
              <a:t>、系统采用二级反馈队列调度算法进行进程调度。就绪队列 </a:t>
            </a:r>
            <a:r>
              <a:rPr lang="en-US" altLang="zh-CN" sz="2400" dirty="0"/>
              <a:t>Q1 </a:t>
            </a:r>
            <a:r>
              <a:rPr lang="zh-CN" altLang="en-US" sz="2400" dirty="0"/>
              <a:t>采用时间片轮转调度算法， 时间片为 </a:t>
            </a:r>
            <a:r>
              <a:rPr lang="en-US" altLang="zh-CN" sz="2400" dirty="0"/>
              <a:t>10ms</a:t>
            </a:r>
            <a:r>
              <a:rPr lang="zh-CN" altLang="en-US" sz="2400" dirty="0"/>
              <a:t>；就绪队列 </a:t>
            </a:r>
            <a:r>
              <a:rPr lang="en-US" altLang="zh-CN" sz="2400" dirty="0"/>
              <a:t>Q2 </a:t>
            </a:r>
            <a:r>
              <a:rPr lang="zh-CN" altLang="en-US" sz="2400" dirty="0"/>
              <a:t>采用短进程优先调度算法；系统优先调度 </a:t>
            </a:r>
            <a:r>
              <a:rPr lang="en-US" altLang="zh-CN" sz="2400" dirty="0"/>
              <a:t>Q1 </a:t>
            </a:r>
            <a:r>
              <a:rPr lang="zh-CN" altLang="en-US" sz="2400" dirty="0"/>
              <a:t>队列中的进程，当 </a:t>
            </a:r>
            <a:r>
              <a:rPr lang="en-US" altLang="zh-CN" sz="2400" dirty="0"/>
              <a:t>Q1 </a:t>
            </a:r>
            <a:r>
              <a:rPr lang="zh-CN" altLang="en-US" sz="2400" dirty="0"/>
              <a:t>为空时系统才会调度 </a:t>
            </a:r>
            <a:r>
              <a:rPr lang="en-US" altLang="zh-CN" sz="2400" dirty="0"/>
              <a:t>Q2 </a:t>
            </a:r>
            <a:r>
              <a:rPr lang="zh-CN" altLang="en-US" sz="2400" dirty="0"/>
              <a:t>中的进程；新创建的进程首先进入 </a:t>
            </a:r>
            <a:r>
              <a:rPr lang="en-US" altLang="zh-CN" sz="2400" dirty="0"/>
              <a:t>Q1</a:t>
            </a:r>
            <a:r>
              <a:rPr lang="zh-CN" altLang="en-US" sz="2400" dirty="0"/>
              <a:t>；</a:t>
            </a:r>
            <a:r>
              <a:rPr lang="en-US" altLang="zh-CN" sz="2400" dirty="0"/>
              <a:t>Q1</a:t>
            </a:r>
            <a:r>
              <a:rPr lang="zh-CN" altLang="en-US" sz="2400" dirty="0"/>
              <a:t>中的进程执行一个时间片后，若未结束，则转入 </a:t>
            </a:r>
            <a:r>
              <a:rPr lang="en-US" altLang="zh-CN" sz="2400" dirty="0"/>
              <a:t>Q2</a:t>
            </a:r>
            <a:r>
              <a:rPr lang="zh-CN" altLang="en-US" sz="2400" dirty="0"/>
              <a:t>。若当前 </a:t>
            </a:r>
            <a:r>
              <a:rPr lang="en-US" altLang="zh-CN" sz="2400" dirty="0"/>
              <a:t>Q1</a:t>
            </a:r>
            <a:r>
              <a:rPr lang="zh-CN" altLang="en-US" sz="2400" dirty="0"/>
              <a:t>、</a:t>
            </a:r>
            <a:r>
              <a:rPr lang="en-US" altLang="zh-CN" sz="2400" dirty="0"/>
              <a:t>Q2 </a:t>
            </a:r>
            <a:r>
              <a:rPr lang="zh-CN" altLang="en-US" sz="2400" dirty="0"/>
              <a:t>为空，系统依次创建进程 </a:t>
            </a:r>
            <a:r>
              <a:rPr lang="en-US" altLang="zh-CN" sz="2400" dirty="0"/>
              <a:t>P1</a:t>
            </a:r>
            <a:r>
              <a:rPr lang="zh-CN" altLang="en-US" sz="2400" dirty="0"/>
              <a:t>、</a:t>
            </a:r>
            <a:r>
              <a:rPr lang="en-US" altLang="zh-CN" sz="2400" dirty="0"/>
              <a:t>P2</a:t>
            </a:r>
            <a:r>
              <a:rPr lang="zh-CN" altLang="en-US" sz="2400" dirty="0"/>
              <a:t>后即开始进程调度， </a:t>
            </a:r>
            <a:r>
              <a:rPr lang="en-US" altLang="zh-CN" sz="2400" dirty="0"/>
              <a:t>P1</a:t>
            </a:r>
            <a:r>
              <a:rPr lang="zh-CN" altLang="en-US" sz="2400" dirty="0"/>
              <a:t>、</a:t>
            </a:r>
            <a:r>
              <a:rPr lang="en-US" altLang="zh-CN" sz="2400" dirty="0"/>
              <a:t>P2</a:t>
            </a:r>
            <a:r>
              <a:rPr lang="zh-CN" altLang="en-US" sz="2400" dirty="0"/>
              <a:t>需要的 </a:t>
            </a:r>
            <a:r>
              <a:rPr lang="en-US" altLang="zh-CN" sz="2400" dirty="0"/>
              <a:t>CPU </a:t>
            </a:r>
            <a:r>
              <a:rPr lang="zh-CN" altLang="en-US" sz="2400" dirty="0"/>
              <a:t>时间分别为 </a:t>
            </a:r>
            <a:r>
              <a:rPr lang="en-US" altLang="zh-CN" sz="2400" dirty="0"/>
              <a:t>30ms </a:t>
            </a:r>
            <a:r>
              <a:rPr lang="zh-CN" altLang="en-US" sz="2400" dirty="0"/>
              <a:t>和 </a:t>
            </a:r>
            <a:r>
              <a:rPr lang="en-US" altLang="zh-CN" sz="2400" dirty="0"/>
              <a:t>20ms</a:t>
            </a:r>
            <a:r>
              <a:rPr lang="zh-CN" altLang="en-US" sz="2400" dirty="0"/>
              <a:t>，则进程 </a:t>
            </a:r>
            <a:r>
              <a:rPr lang="en-US" altLang="zh-CN" sz="2400" dirty="0"/>
              <a:t>P1</a:t>
            </a:r>
            <a:r>
              <a:rPr lang="zh-CN" altLang="en-US" sz="2400" dirty="0"/>
              <a:t>、</a:t>
            </a:r>
            <a:r>
              <a:rPr lang="en-US" altLang="zh-CN" sz="2400" dirty="0"/>
              <a:t>P2</a:t>
            </a:r>
            <a:r>
              <a:rPr lang="zh-CN" altLang="en-US" sz="2400" dirty="0"/>
              <a:t>在系统中的平均等待时间为（）</a:t>
            </a:r>
            <a:endParaRPr lang="en-US" altLang="zh-CN" sz="2400" dirty="0"/>
          </a:p>
          <a:p>
            <a:pPr marL="0" indent="0">
              <a:spcBef>
                <a:spcPts val="175"/>
              </a:spcBef>
              <a:spcAft>
                <a:spcPts val="0"/>
              </a:spcAft>
              <a:buNone/>
              <a:tabLst>
                <a:tab pos="1209675" algn="l"/>
                <a:tab pos="2069465" algn="l"/>
                <a:tab pos="2927350" algn="l"/>
              </a:tabLst>
            </a:pP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A．25ms	   B．20ms	</a:t>
            </a:r>
          </a:p>
          <a:p>
            <a:pPr marL="0" indent="0">
              <a:spcBef>
                <a:spcPts val="175"/>
              </a:spcBef>
              <a:spcAft>
                <a:spcPts val="0"/>
              </a:spcAft>
              <a:buNone/>
              <a:tabLst>
                <a:tab pos="1209675" algn="l"/>
                <a:tab pos="2069465" algn="l"/>
                <a:tab pos="2927350" algn="l"/>
              </a:tabLst>
            </a:pPr>
            <a:r>
              <a:rPr lang="en-US" altLang="zh-CN" sz="2400" b="1" dirty="0">
                <a:latin typeface="+mj-ea"/>
                <a:ea typeface="+mj-ea"/>
                <a:cs typeface="宋体" panose="02010600030101010101" pitchFamily="2" charset="-122"/>
              </a:rPr>
              <a:t>C．15ms	   </a:t>
            </a:r>
            <a:r>
              <a:rPr lang="en-US" altLang="zh-CN" sz="2400" b="1" spc="-5" dirty="0">
                <a:latin typeface="+mj-ea"/>
                <a:ea typeface="+mj-ea"/>
                <a:cs typeface="宋体" panose="02010600030101010101" pitchFamily="2" charset="-122"/>
              </a:rPr>
              <a:t>D．10ms</a:t>
            </a:r>
            <a:endParaRPr lang="zh-CN" altLang="zh-CN" sz="2400" b="1" dirty="0">
              <a:latin typeface="+mj-ea"/>
              <a:ea typeface="+mj-ea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BEB3C94-400E-C9F5-48E4-DBCA6068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C642CEB3-A17C-415C-A422-56EA9A3951A1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0978852"/>
      </p:ext>
    </p:extLst>
  </p:cSld>
  <p:clrMapOvr>
    <a:masterClrMapping/>
  </p:clrMapOvr>
  <p:transition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757808" y="90872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800" dirty="0"/>
              <a:t>二、死锁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产生的原因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 </a:t>
            </a:r>
            <a:r>
              <a:rPr lang="zh-CN" altLang="en-US" sz="2800" dirty="0"/>
              <a:t>竞争资源</a:t>
            </a:r>
          </a:p>
          <a:p>
            <a:pPr marL="0" indent="0">
              <a:buNone/>
            </a:pPr>
            <a:r>
              <a:rPr lang="zh-CN" altLang="en-US" sz="2800" dirty="0"/>
              <a:t>     进程推进顺序非法</a:t>
            </a:r>
          </a:p>
          <a:p>
            <a:pPr marL="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产生死锁的必要条件</a:t>
            </a:r>
          </a:p>
          <a:p>
            <a:pPr marL="0" indent="0">
              <a:buNone/>
            </a:pPr>
            <a:r>
              <a:rPr lang="zh-CN" altLang="en-US" sz="2800" dirty="0"/>
              <a:t>     互斥条件</a:t>
            </a:r>
          </a:p>
          <a:p>
            <a:pPr marL="0" indent="0">
              <a:buNone/>
            </a:pPr>
            <a:r>
              <a:rPr lang="zh-CN" altLang="en-US" sz="2800" dirty="0"/>
              <a:t>     请求与保持条件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不可抢占条件</a:t>
            </a:r>
          </a:p>
          <a:p>
            <a:pPr marL="0" indent="0">
              <a:buNone/>
            </a:pPr>
            <a:r>
              <a:rPr lang="zh-CN" altLang="en-US" sz="2800" dirty="0"/>
              <a:t>     环路等待条件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B91FB23-B1FF-F852-B475-19C7F493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C42545D-B091-4BBE-9223-5EC2561CD98A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395536" y="83671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处理死锁的基本方法</a:t>
            </a:r>
          </a:p>
          <a:p>
            <a:pPr marL="0" indent="0">
              <a:buNone/>
            </a:pPr>
            <a:r>
              <a:rPr lang="zh-CN" altLang="en-US" sz="2800" dirty="0"/>
              <a:t>	预防死锁</a:t>
            </a:r>
          </a:p>
          <a:p>
            <a:pPr marL="0" indent="0">
              <a:buNone/>
            </a:pPr>
            <a:r>
              <a:rPr lang="zh-CN" altLang="en-US" sz="2800" dirty="0"/>
              <a:t>	避免死锁</a:t>
            </a:r>
          </a:p>
          <a:p>
            <a:pPr marL="0" indent="0">
              <a:buNone/>
            </a:pPr>
            <a:r>
              <a:rPr lang="zh-CN" altLang="en-US" sz="2800" dirty="0"/>
              <a:t>	死锁的检测与解除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8E1816C-FDAD-93F5-81E1-BAD9EF20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25B20591-E539-4869-B786-96AD7AF0BDCB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685800" y="836712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、从下面关于安全状态和非安全状态的论述中，选出一条正确的论述。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1</a:t>
            </a:r>
            <a:r>
              <a:rPr lang="zh-CN" altLang="en-US" sz="2800" dirty="0">
                <a:solidFill>
                  <a:srgbClr val="0070C0"/>
                </a:solidFill>
              </a:rPr>
              <a:t>）安全状态是没有死锁的状态，非安全状态是有死锁的状态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2</a:t>
            </a:r>
            <a:r>
              <a:rPr lang="zh-CN" altLang="en-US" sz="2800" dirty="0">
                <a:solidFill>
                  <a:srgbClr val="0070C0"/>
                </a:solidFill>
              </a:rPr>
              <a:t>）安全状态是可能有死锁的状态，非安全状态也可能有死锁的状态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3</a:t>
            </a:r>
            <a:r>
              <a:rPr lang="zh-CN" altLang="en-US" sz="2800" dirty="0">
                <a:solidFill>
                  <a:srgbClr val="0070C0"/>
                </a:solidFill>
              </a:rPr>
              <a:t>）安全状态是可能没有死锁的状态，非安全状态是有死锁的状态。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（</a:t>
            </a:r>
            <a:r>
              <a:rPr lang="en-US" altLang="zh-CN" sz="2800" dirty="0">
                <a:solidFill>
                  <a:srgbClr val="0070C0"/>
                </a:solidFill>
              </a:rPr>
              <a:t>4</a:t>
            </a:r>
            <a:r>
              <a:rPr lang="zh-CN" altLang="en-US" sz="2800" dirty="0">
                <a:solidFill>
                  <a:srgbClr val="0070C0"/>
                </a:solidFill>
              </a:rPr>
              <a:t>）安全状态是没有死锁的状态，非安全状态是有可能死锁的状态。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EF713DF-6F34-9CC3-A2D0-D6BC9DAD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DF1FBC88-C10A-4DCD-B5FF-C1A730F77CD5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FB0AB3A5-2028-4F87-9AA4-39FA8A8974BE}" type="datetime8">
              <a:rPr lang="zh-CN" altLang="en-US" smtClean="0"/>
              <a:pPr algn="l"/>
              <a:t>2023年11月9日12时16分</a:t>
            </a:fld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548680"/>
            <a:ext cx="8424936" cy="53291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、操作系统的（ ）管理部分负责对进程进行创建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存储器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设备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文件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处理机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、（）要保证系统有较高的吞吐能力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批处理系统 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分时系统 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    C. </a:t>
            </a:r>
            <a:r>
              <a:rPr lang="zh-CN" altLang="en-US" sz="2800" b="1" dirty="0"/>
              <a:t>网络操作系统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分布式操作系统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、分时操作系统通常用（）策略为用户服务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A. </a:t>
            </a:r>
            <a:r>
              <a:rPr lang="zh-CN" altLang="en-US" sz="2800" b="1" dirty="0"/>
              <a:t>时间片加权分配    </a:t>
            </a:r>
            <a:r>
              <a:rPr lang="en-US" altLang="zh-CN" sz="2800" b="1" dirty="0"/>
              <a:t>B. </a:t>
            </a:r>
            <a:r>
              <a:rPr lang="zh-CN" altLang="en-US" sz="2800" b="1" dirty="0"/>
              <a:t>短作业优先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C. </a:t>
            </a:r>
            <a:r>
              <a:rPr lang="zh-CN" altLang="en-US" sz="2800" b="1" dirty="0"/>
              <a:t>时间片轮转            </a:t>
            </a:r>
            <a:r>
              <a:rPr lang="en-US" altLang="zh-CN" sz="2800" b="1" dirty="0"/>
              <a:t>D. </a:t>
            </a:r>
            <a:r>
              <a:rPr lang="zh-CN" altLang="en-US" sz="2800" b="1" dirty="0"/>
              <a:t>可靠性和灵活性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685800" y="69269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、下列关于银行家算法的叙述中，正确的是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A. </a:t>
            </a:r>
            <a:r>
              <a:rPr lang="zh-CN" altLang="en-US" sz="2800" dirty="0">
                <a:solidFill>
                  <a:srgbClr val="0070C0"/>
                </a:solidFill>
              </a:rPr>
              <a:t>银行家算法可以预防死锁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B. </a:t>
            </a:r>
            <a:r>
              <a:rPr lang="zh-CN" altLang="en-US" sz="2800" dirty="0">
                <a:solidFill>
                  <a:srgbClr val="0070C0"/>
                </a:solidFill>
              </a:rPr>
              <a:t>当系统处于安全状态时，系统中一定无死锁进程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C. </a:t>
            </a:r>
            <a:r>
              <a:rPr lang="zh-CN" altLang="en-US" sz="2800" dirty="0">
                <a:solidFill>
                  <a:srgbClr val="0070C0"/>
                </a:solidFill>
              </a:rPr>
              <a:t>当系统处于不安全状态时，系统中一定会出现死锁进程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D.</a:t>
            </a:r>
            <a:r>
              <a:rPr lang="zh-CN" altLang="en-US" sz="2800" dirty="0">
                <a:solidFill>
                  <a:srgbClr val="0070C0"/>
                </a:solidFill>
              </a:rPr>
              <a:t>银行家算法破坏了死锁必要条件中的“请求和保持”条件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3374350-10B7-B850-2EF2-8C83C0BF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9C893751-6158-4DFB-871D-61F247CD7F0A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611560" y="76470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、解决死锁的方法有预防、避免、检测并解除等，一次性分配所有资源采用的是其中的（   ）方法，银行家算法采用的是其中的（  ）方法。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CA8D7AD-E80B-439F-F3F5-FDBABDE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36797270-AC82-46BD-B7E2-09B4C5146C3C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395536" y="61443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zh-CN" altLang="zh-CN" sz="2800" dirty="0"/>
              <a:t>假设</a:t>
            </a:r>
            <a:r>
              <a:rPr lang="en-US" altLang="zh-CN" sz="2800" dirty="0"/>
              <a:t> 5 </a:t>
            </a:r>
            <a:r>
              <a:rPr lang="zh-CN" altLang="zh-CN" sz="2800" dirty="0"/>
              <a:t>个进程</a:t>
            </a:r>
            <a:r>
              <a:rPr lang="en-US" altLang="zh-CN" sz="2800" dirty="0"/>
              <a:t> P0</a:t>
            </a:r>
            <a:r>
              <a:rPr lang="zh-CN" altLang="zh-CN" sz="2800" dirty="0"/>
              <a:t>、</a:t>
            </a:r>
            <a:r>
              <a:rPr lang="en-US" altLang="zh-CN" sz="2800" dirty="0"/>
              <a:t>P1</a:t>
            </a:r>
            <a:r>
              <a:rPr lang="zh-CN" altLang="zh-CN" sz="2800" dirty="0"/>
              <a:t>、</a:t>
            </a:r>
            <a:r>
              <a:rPr lang="en-US" altLang="zh-CN" sz="2800" dirty="0"/>
              <a:t>P2</a:t>
            </a:r>
            <a:r>
              <a:rPr lang="zh-CN" altLang="zh-CN" sz="2800" dirty="0"/>
              <a:t>、</a:t>
            </a:r>
            <a:r>
              <a:rPr lang="en-US" altLang="zh-CN" sz="2800" dirty="0"/>
              <a:t>P3</a:t>
            </a:r>
            <a:r>
              <a:rPr lang="zh-CN" altLang="zh-CN" sz="2800" dirty="0"/>
              <a:t>、</a:t>
            </a:r>
            <a:r>
              <a:rPr lang="en-US" altLang="zh-CN" sz="2800" dirty="0"/>
              <a:t>P4 </a:t>
            </a:r>
            <a:r>
              <a:rPr lang="zh-CN" altLang="zh-CN" sz="2800" dirty="0"/>
              <a:t>共享三类资源</a:t>
            </a:r>
            <a:r>
              <a:rPr lang="en-US" altLang="zh-CN" sz="2800" dirty="0"/>
              <a:t> R1</a:t>
            </a:r>
            <a:r>
              <a:rPr lang="zh-CN" altLang="zh-CN" sz="2800" dirty="0"/>
              <a:t>、</a:t>
            </a:r>
            <a:r>
              <a:rPr lang="en-US" altLang="zh-CN" sz="2800" dirty="0"/>
              <a:t>R2</a:t>
            </a:r>
            <a:r>
              <a:rPr lang="zh-CN" altLang="zh-CN" sz="2800" dirty="0"/>
              <a:t>、</a:t>
            </a:r>
            <a:r>
              <a:rPr lang="en-US" altLang="zh-CN" sz="2800" dirty="0"/>
              <a:t>R3</a:t>
            </a:r>
            <a:r>
              <a:rPr lang="zh-CN" altLang="zh-CN" sz="2800" dirty="0"/>
              <a:t>，这些资源总数分别为</a:t>
            </a:r>
            <a:r>
              <a:rPr lang="en-US" altLang="zh-CN" sz="2800" dirty="0"/>
              <a:t> 18</a:t>
            </a:r>
            <a:r>
              <a:rPr lang="zh-CN" altLang="zh-CN" sz="2800" dirty="0"/>
              <a:t>、</a:t>
            </a:r>
            <a:r>
              <a:rPr lang="en-US" altLang="zh-CN" sz="2800" dirty="0"/>
              <a:t>6</a:t>
            </a:r>
            <a:r>
              <a:rPr lang="zh-CN" altLang="zh-CN" sz="2800" dirty="0"/>
              <a:t>、</a:t>
            </a:r>
            <a:r>
              <a:rPr lang="en-US" altLang="zh-CN" sz="2800" dirty="0"/>
              <a:t>22</a:t>
            </a:r>
            <a:r>
              <a:rPr lang="zh-CN" altLang="zh-CN" sz="2800" dirty="0"/>
              <a:t>。</a:t>
            </a:r>
            <a:r>
              <a:rPr lang="en-US" altLang="zh-CN" sz="2800" dirty="0"/>
              <a:t>T0 </a:t>
            </a:r>
            <a:r>
              <a:rPr lang="zh-CN" altLang="zh-CN" sz="2800" dirty="0"/>
              <a:t>时刻的资源分配情况如下表所示，此时存在的一个安全序列是</a:t>
            </a:r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06273"/>
              </p:ext>
            </p:extLst>
          </p:nvPr>
        </p:nvGraphicFramePr>
        <p:xfrm>
          <a:off x="1475656" y="2564904"/>
          <a:ext cx="6095999" cy="3200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进程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已分配资源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资源最大需求</a:t>
                      </a:r>
                      <a:endParaRPr lang="zh-CN" altLang="en-U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R3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10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11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P4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3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744E7A0-07E4-D8DA-CA58-22259C69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8905E912-A620-40CC-8E9C-137A823DD401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611560" y="836712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</a:rPr>
              <a:t>P0, P2, P4, P1, P3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B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</a:rPr>
              <a:t>P1, P0, P3, P4, P2</a:t>
            </a:r>
            <a:endParaRPr lang="zh-CN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C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</a:rPr>
              <a:t>P2,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P1, P0, P3, P4</a:t>
            </a:r>
            <a:endParaRPr lang="zh-CN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D</a:t>
            </a:r>
            <a:r>
              <a:rPr lang="zh-CN" altLang="en-US" sz="2800" dirty="0">
                <a:solidFill>
                  <a:srgbClr val="0070C0"/>
                </a:solidFill>
              </a:rPr>
              <a:t>、</a:t>
            </a:r>
            <a:r>
              <a:rPr lang="en-US" altLang="zh-CN" sz="2800" dirty="0">
                <a:solidFill>
                  <a:srgbClr val="0070C0"/>
                </a:solidFill>
              </a:rPr>
              <a:t>P3, P4, P2, P1, P0</a:t>
            </a:r>
            <a:endParaRPr lang="zh-CN" altLang="zh-CN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br>
              <a:rPr lang="en-US" altLang="zh-CN" sz="2800" dirty="0">
                <a:solidFill>
                  <a:srgbClr val="0070C0"/>
                </a:solidFill>
              </a:rPr>
            </a:b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3AE4CA4-57B0-859C-8D81-81999C71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1A271343-420E-40F1-A3B3-C289D2D7ED8F}" type="datetime8">
              <a:rPr lang="zh-CN" altLang="en-US" smtClean="0"/>
              <a:t>2023年11月9日1时0分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idx="4294967295"/>
          </p:nvPr>
        </p:nvSpPr>
        <p:spPr>
          <a:xfrm>
            <a:off x="395536" y="908720"/>
            <a:ext cx="777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</a:t>
            </a:r>
            <a:r>
              <a:rPr lang="zh-CN" altLang="zh-CN" sz="2800" dirty="0"/>
              <a:t>若系统</a:t>
            </a:r>
            <a:r>
              <a:rPr lang="en-US" altLang="zh-CN" sz="2800" dirty="0"/>
              <a:t>S1 </a:t>
            </a:r>
            <a:r>
              <a:rPr lang="zh-CN" altLang="zh-CN" sz="2800" dirty="0"/>
              <a:t>采用死锁避免方法，</a:t>
            </a:r>
            <a:r>
              <a:rPr lang="en-US" altLang="zh-CN" sz="2800" dirty="0"/>
              <a:t>S2</a:t>
            </a:r>
            <a:r>
              <a:rPr lang="zh-CN" altLang="zh-CN" sz="2800" dirty="0"/>
              <a:t>采用死锁检测方法，下列叙述中正确的是（）</a:t>
            </a:r>
          </a:p>
          <a:p>
            <a:pPr marL="0" indent="0">
              <a:buNone/>
            </a:pPr>
            <a:r>
              <a:rPr lang="zh-CN" altLang="zh-CN" sz="2800" dirty="0"/>
              <a:t>Ⅰ．</a:t>
            </a:r>
            <a:r>
              <a:rPr lang="en-US" altLang="zh-CN" sz="2800" dirty="0"/>
              <a:t>S1</a:t>
            </a:r>
            <a:r>
              <a:rPr lang="zh-CN" altLang="zh-CN" sz="2800" dirty="0"/>
              <a:t>会限制用户申请资源的顺序</a:t>
            </a:r>
          </a:p>
          <a:p>
            <a:pPr marL="0" indent="0">
              <a:buNone/>
            </a:pPr>
            <a:r>
              <a:rPr lang="zh-CN" altLang="zh-CN" sz="2800" dirty="0"/>
              <a:t>Ⅱ．</a:t>
            </a:r>
            <a:r>
              <a:rPr lang="en-US" altLang="zh-CN" sz="2800" dirty="0"/>
              <a:t>S1</a:t>
            </a:r>
            <a:r>
              <a:rPr lang="zh-CN" altLang="zh-CN" sz="2800" dirty="0"/>
              <a:t>需要</a:t>
            </a:r>
            <a:r>
              <a:rPr lang="zh-CN" altLang="en-US" sz="2800" dirty="0"/>
              <a:t>进程</a:t>
            </a:r>
            <a:r>
              <a:rPr lang="zh-CN" altLang="zh-CN" sz="2800" dirty="0"/>
              <a:t>所需资源总量信息，而</a:t>
            </a:r>
            <a:r>
              <a:rPr lang="en-US" altLang="zh-CN" sz="2800" dirty="0"/>
              <a:t>S2</a:t>
            </a:r>
            <a:r>
              <a:rPr lang="zh-CN" altLang="zh-CN" sz="2800" dirty="0"/>
              <a:t>不需要</a:t>
            </a:r>
          </a:p>
          <a:p>
            <a:pPr marL="0" indent="0">
              <a:buNone/>
            </a:pPr>
            <a:r>
              <a:rPr lang="zh-CN" altLang="zh-CN" sz="2800" dirty="0"/>
              <a:t>Ⅲ．</a:t>
            </a:r>
            <a:r>
              <a:rPr lang="en-US" altLang="zh-CN" sz="2800" dirty="0"/>
              <a:t>S1</a:t>
            </a:r>
            <a:r>
              <a:rPr lang="zh-CN" altLang="zh-CN" sz="2800" dirty="0"/>
              <a:t>不会给可能导致死锁的进程分配资源，</a:t>
            </a:r>
            <a:r>
              <a:rPr lang="en-US" altLang="zh-CN" sz="2800" dirty="0"/>
              <a:t>S2</a:t>
            </a:r>
            <a:r>
              <a:rPr lang="zh-CN" altLang="zh-CN" sz="2800" dirty="0"/>
              <a:t>会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zh-CN" sz="2800" dirty="0">
                <a:solidFill>
                  <a:srgbClr val="0070C0"/>
                </a:solidFill>
              </a:rPr>
              <a:t>．仅Ⅰ Ⅱ</a:t>
            </a:r>
            <a:r>
              <a:rPr lang="en-US" altLang="zh-CN" sz="2800" dirty="0">
                <a:solidFill>
                  <a:srgbClr val="0070C0"/>
                </a:solidFill>
              </a:rPr>
              <a:t>  		B</a:t>
            </a:r>
            <a:r>
              <a:rPr lang="zh-CN" altLang="zh-CN" sz="2800" dirty="0">
                <a:solidFill>
                  <a:srgbClr val="0070C0"/>
                </a:solidFill>
              </a:rPr>
              <a:t>．仅Ⅱ Ⅲ</a:t>
            </a:r>
            <a:r>
              <a:rPr lang="en-US" altLang="zh-CN" sz="2800" dirty="0">
                <a:solidFill>
                  <a:srgbClr val="0070C0"/>
                </a:solidFill>
              </a:rPr>
              <a:t>   		C</a:t>
            </a:r>
            <a:r>
              <a:rPr lang="zh-CN" altLang="zh-CN" sz="2800" dirty="0">
                <a:solidFill>
                  <a:srgbClr val="0070C0"/>
                </a:solidFill>
              </a:rPr>
              <a:t>．仅Ⅰ Ⅲ</a:t>
            </a:r>
            <a:r>
              <a:rPr lang="en-US" altLang="zh-CN" sz="2800" dirty="0">
                <a:solidFill>
                  <a:srgbClr val="0070C0"/>
                </a:solidFill>
              </a:rPr>
              <a:t>   		D</a:t>
            </a:r>
            <a:r>
              <a:rPr lang="zh-CN" altLang="zh-CN" sz="2800" dirty="0">
                <a:solidFill>
                  <a:srgbClr val="0070C0"/>
                </a:solidFill>
              </a:rPr>
              <a:t>．Ⅰ Ⅱ Ⅲ</a:t>
            </a:r>
            <a:br>
              <a:rPr lang="en-US" altLang="zh-CN" sz="2800" dirty="0">
                <a:solidFill>
                  <a:srgbClr val="0070C0"/>
                </a:solidFill>
              </a:rPr>
            </a:br>
            <a:r>
              <a:rPr lang="en-US" altLang="zh-CN" sz="2800" dirty="0"/>
              <a:t> </a:t>
            </a:r>
            <a:endParaRPr lang="zh-CN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5589D71-EFB3-4CE0-1C4E-70D05405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13D4AF9-3C77-4C69-9C83-7D7BC8C49EA6}" type="datetime8">
              <a:rPr lang="zh-CN" altLang="en-US" smtClean="0"/>
              <a:t>2023年11月9日12时59分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02C4-5C4E-43D9-A21C-6B60197010B9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836613"/>
            <a:ext cx="8496944" cy="62642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、用户在程序设计过程中，可通过（）获得操作系统的服务。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库函数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键盘命令   </a:t>
            </a:r>
            <a:r>
              <a:rPr lang="en-US" altLang="zh-CN" sz="2800" b="1" dirty="0"/>
              <a:t>C </a:t>
            </a:r>
            <a:r>
              <a:rPr lang="zh-CN" altLang="en-US" sz="2800" b="1" dirty="0"/>
              <a:t>系统调用  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内部命令</a:t>
            </a:r>
            <a:endParaRPr lang="en-US" altLang="zh-CN" sz="2800" b="1" dirty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、推动批处理系统形成和发展的主要动力是（）推动分时系统发展的主要动力是（）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提高计算机系统的功能 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提高系统资源利用率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方便用户      </a:t>
            </a:r>
            <a:r>
              <a:rPr lang="en-US" altLang="zh-CN" sz="2800" b="1" dirty="0"/>
              <a:t>     D </a:t>
            </a:r>
            <a:r>
              <a:rPr lang="zh-CN" altLang="en-US" sz="2800" b="1" dirty="0"/>
              <a:t>提高系统的运行速度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>
              <a:lnSpc>
                <a:spcPct val="150000"/>
              </a:lnSpc>
              <a:buFontTx/>
              <a:buNone/>
            </a:pP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、从下面关于并发性的论述中，选择一条正确的论述。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A </a:t>
            </a:r>
            <a:r>
              <a:rPr lang="zh-CN" altLang="en-US" sz="2800" b="1" dirty="0"/>
              <a:t>并发性是指若干事件在同一时刻发生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并发性是指若干事件在不同时刻发生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C </a:t>
            </a:r>
            <a:r>
              <a:rPr lang="zh-CN" altLang="en-US" sz="2800" b="1" dirty="0"/>
              <a:t>并发性是指若干事件在同一时间间隔内发生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D </a:t>
            </a:r>
            <a:r>
              <a:rPr lang="zh-CN" altLang="en-US" sz="2800" b="1" dirty="0"/>
              <a:t>并发性是指若干事件在不同时间间隔内发生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pPr/>
              <a:t>2023年11月9日12时16分</a:t>
            </a:fld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7</a:t>
            </a:r>
            <a:r>
              <a:rPr lang="zh-CN" altLang="en-US" sz="2800" b="1" dirty="0"/>
              <a:t>、与宏内核操作系统相比，下列特征中微内核操作系统具有的是</a:t>
            </a:r>
            <a:r>
              <a:rPr lang="en-US" altLang="zh-CN" sz="2800" b="1" dirty="0"/>
              <a:t>(    )</a:t>
            </a:r>
            <a:r>
              <a:rPr lang="zh-CN" altLang="en-US" sz="2800" b="1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    I </a:t>
            </a:r>
            <a:r>
              <a:rPr lang="zh-CN" altLang="en-US" sz="2800" b="1" dirty="0"/>
              <a:t>较好的性能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    II </a:t>
            </a:r>
            <a:r>
              <a:rPr lang="zh-CN" altLang="en-US" sz="2800" b="1" dirty="0"/>
              <a:t>较高的可靠性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    III </a:t>
            </a:r>
            <a:r>
              <a:rPr lang="zh-CN" altLang="en-US" sz="2800" b="1" dirty="0"/>
              <a:t>较高的安全性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    IV </a:t>
            </a:r>
            <a:r>
              <a:rPr lang="zh-CN" altLang="en-US" sz="2800" b="1" dirty="0"/>
              <a:t>较强的可扩展性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    A. </a:t>
            </a:r>
            <a:r>
              <a:rPr lang="zh-CN" altLang="en-US" sz="2800" b="1" dirty="0"/>
              <a:t>仅 </a:t>
            </a:r>
            <a:r>
              <a:rPr lang="en-US" altLang="zh-CN" sz="2800" b="1" dirty="0"/>
              <a:t>II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IV              B.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IV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/>
              <a:t>    C.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III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IV         D.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II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III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IV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55C1-A113-49B8-BA55-8EDF9AD1D8AB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620688"/>
            <a:ext cx="8820472" cy="547260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8</a:t>
            </a:r>
            <a:r>
              <a:rPr lang="zh-CN" altLang="en-US" sz="2800" b="1" dirty="0"/>
              <a:t>、与单道程序系统相比，多道程序系统的优点是（）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Ⅰ   CUP</a:t>
            </a:r>
            <a:r>
              <a:rPr lang="zh-CN" altLang="en-US" sz="2800" b="1" dirty="0"/>
              <a:t>利用率高     </a:t>
            </a:r>
            <a:r>
              <a:rPr lang="en-US" altLang="zh-CN" sz="2800" b="1" dirty="0"/>
              <a:t>Ⅱ </a:t>
            </a:r>
            <a:r>
              <a:rPr lang="zh-CN" altLang="en-US" sz="2800" b="1" dirty="0"/>
              <a:t>系统开销小 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Ⅲ </a:t>
            </a:r>
            <a:r>
              <a:rPr lang="zh-CN" altLang="en-US" sz="2800" b="1" dirty="0"/>
              <a:t>系统吞吐量大    </a:t>
            </a:r>
            <a:r>
              <a:rPr lang="en-US" altLang="zh-CN" sz="2800" b="1" dirty="0"/>
              <a:t>Ⅳ I/O</a:t>
            </a:r>
            <a:r>
              <a:rPr lang="zh-CN" altLang="en-US" sz="2800" b="1" dirty="0"/>
              <a:t>设备利用率高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	     A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Ⅲ </a:t>
            </a:r>
            <a:r>
              <a:rPr lang="zh-CN" altLang="en-US" sz="2800" b="1" dirty="0"/>
              <a:t>     </a:t>
            </a:r>
            <a:r>
              <a:rPr lang="en-US" altLang="zh-CN" sz="2800" b="1" dirty="0"/>
              <a:t>B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Ⅳ</a:t>
            </a:r>
            <a:r>
              <a:rPr lang="zh-CN" altLang="en-US" sz="2800" b="1" dirty="0"/>
              <a:t>  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/>
              <a:t>         C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Ⅱ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Ⅲ    D </a:t>
            </a:r>
            <a:r>
              <a:rPr lang="zh-CN" altLang="en-US" sz="2800" b="1" dirty="0"/>
              <a:t>仅</a:t>
            </a:r>
            <a:r>
              <a:rPr lang="en-US" altLang="zh-CN" sz="2800" b="1" dirty="0"/>
              <a:t>Ⅰ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Ⅲ 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 Ⅳ</a:t>
            </a:r>
            <a:r>
              <a:rPr lang="zh-CN" altLang="en-US" sz="2800" b="1" dirty="0"/>
              <a:t> </a:t>
            </a:r>
            <a:endParaRPr lang="en-US" altLang="zh-CN" sz="28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/>
              <a:t>   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561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91C6-6978-490A-9F2A-630D170F1CFB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548680"/>
            <a:ext cx="7772400" cy="792088"/>
          </a:xfrm>
        </p:spPr>
        <p:txBody>
          <a:bodyPr/>
          <a:lstStyle/>
          <a:p>
            <a:pPr algn="l"/>
            <a:r>
              <a:rPr lang="zh-CN" altLang="en-US" sz="3200" b="1" dirty="0"/>
              <a:t>二、进程管理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772400" cy="41148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（一）进程与线程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b="1" dirty="0"/>
              <a:t>1. </a:t>
            </a:r>
            <a:r>
              <a:rPr lang="zh-CN" altLang="en-US" b="1" dirty="0"/>
              <a:t>进程概念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2. </a:t>
            </a:r>
            <a:r>
              <a:rPr lang="zh-CN" altLang="en-US" b="1" dirty="0"/>
              <a:t>进程的状态与转换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3. </a:t>
            </a:r>
            <a:r>
              <a:rPr lang="zh-CN" altLang="en-US" b="1" dirty="0"/>
              <a:t>进程组织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zh-CN" altLang="en-US" b="1" dirty="0"/>
              <a:t>  </a:t>
            </a:r>
            <a:r>
              <a:rPr lang="en-US" altLang="zh-CN" b="1" dirty="0"/>
              <a:t>4. </a:t>
            </a:r>
            <a:r>
              <a:rPr lang="zh-CN" altLang="en-US" b="1" dirty="0"/>
              <a:t>进程通信（</a:t>
            </a:r>
            <a:r>
              <a:rPr lang="zh-CN" altLang="en-US" sz="2800" b="1" dirty="0"/>
              <a:t>   </a:t>
            </a:r>
            <a:r>
              <a:rPr lang="zh-CN" altLang="en-US" sz="2400" b="1" dirty="0"/>
              <a:t>共享存储系统；消息传递系统；管道通信；客户服务器系统</a:t>
            </a:r>
            <a:r>
              <a:rPr lang="zh-CN" altLang="en-US" sz="2800" b="1" dirty="0"/>
              <a:t>）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        </a:t>
            </a:r>
            <a:r>
              <a:rPr lang="en-US" altLang="zh-CN" sz="2800" b="1" dirty="0"/>
              <a:t>5. </a:t>
            </a:r>
            <a:r>
              <a:rPr lang="zh-CN" altLang="en-US" sz="2800" b="1" dirty="0"/>
              <a:t>线程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32D84-4D22-480C-BDEA-2EBE2F5A3B41}" type="datetime8">
              <a:rPr lang="zh-CN" altLang="en-US" smtClean="0"/>
              <a:pPr/>
              <a:t>2023年11月9日12时16分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4294967295"/>
          </p:nvPr>
        </p:nvSpPr>
        <p:spPr>
          <a:xfrm>
            <a:off x="6444208" y="6237312"/>
            <a:ext cx="1368152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3D1D-6776-4FAC-86D7-9A2B1793E493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764704"/>
            <a:ext cx="8229600" cy="532923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（二）  进程同步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/>
              <a:t>进程同步的</a:t>
            </a:r>
            <a:r>
              <a:rPr lang="zh-CN" altLang="en-US" b="1"/>
              <a:t>基本概念</a:t>
            </a:r>
            <a:endParaRPr lang="en-US" altLang="zh-CN" b="1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/>
              <a:t> </a:t>
            </a:r>
            <a:r>
              <a:rPr lang="en-US" altLang="zh-CN" b="1"/>
              <a:t>	</a:t>
            </a:r>
            <a:r>
              <a:rPr lang="zh-CN" altLang="en-US" sz="2400" b="1"/>
              <a:t>临界资源、临界区</a:t>
            </a:r>
            <a:endParaRPr lang="zh-CN" altLang="en-US" sz="2400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b="1"/>
              <a:t>硬件机制、信号量机制、管程机制</a:t>
            </a:r>
            <a:endParaRPr lang="zh-CN" altLang="en-US" b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b="1" dirty="0"/>
              <a:t>经典同步问题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/>
              <a:t>   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消费者问题；</a:t>
            </a:r>
            <a:endParaRPr lang="en-US" altLang="zh-CN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/>
              <a:t>   </a:t>
            </a:r>
            <a:r>
              <a:rPr lang="zh-CN" altLang="en-US" b="1" dirty="0"/>
              <a:t>读者</a:t>
            </a:r>
            <a:r>
              <a:rPr lang="en-US" altLang="zh-CN" b="1" dirty="0"/>
              <a:t>-</a:t>
            </a:r>
            <a:r>
              <a:rPr lang="zh-CN" altLang="en-US" b="1" dirty="0"/>
              <a:t>写者问题；</a:t>
            </a:r>
            <a:endParaRPr lang="en-US" altLang="zh-CN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b="1" dirty="0"/>
              <a:t>   </a:t>
            </a:r>
            <a:r>
              <a:rPr lang="zh-CN" altLang="en-US" b="1" dirty="0"/>
              <a:t>哲学家进餐问题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66"/>
      </a:hlink>
      <a:folHlink>
        <a:srgbClr val="CC33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0066"/>
    </a:hlink>
    <a:folHlink>
      <a:srgbClr val="CC33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11756</TotalTime>
  <Words>2314</Words>
  <Application>Microsoft Office PowerPoint</Application>
  <PresentationFormat>全屏显示(4:3)</PresentationFormat>
  <Paragraphs>295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华文新魏</vt:lpstr>
      <vt:lpstr>宋体</vt:lpstr>
      <vt:lpstr>Arial</vt:lpstr>
      <vt:lpstr>Calibri</vt:lpstr>
      <vt:lpstr>Times New Roman</vt:lpstr>
      <vt:lpstr>Wingdings</vt:lpstr>
      <vt:lpstr>默认设计模板</vt:lpstr>
      <vt:lpstr>第11讲 </vt:lpstr>
      <vt:lpstr>一、操作系统概念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二、进程管理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neuq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一、操作系统概念</dc:title>
  <dc:creator>line</dc:creator>
  <cp:lastModifiedBy>ThinkPad</cp:lastModifiedBy>
  <cp:revision>120</cp:revision>
  <dcterms:created xsi:type="dcterms:W3CDTF">2008-09-25T05:38:39Z</dcterms:created>
  <dcterms:modified xsi:type="dcterms:W3CDTF">2023-11-09T01:51:04Z</dcterms:modified>
</cp:coreProperties>
</file>