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36"/>
  </p:notesMasterIdLst>
  <p:handoutMasterIdLst>
    <p:handoutMasterId r:id="rId37"/>
  </p:handoutMasterIdLst>
  <p:sldIdLst>
    <p:sldId id="256" r:id="rId2"/>
    <p:sldId id="258" r:id="rId3"/>
    <p:sldId id="274" r:id="rId4"/>
    <p:sldId id="303" r:id="rId5"/>
    <p:sldId id="304" r:id="rId6"/>
    <p:sldId id="306" r:id="rId7"/>
    <p:sldId id="323" r:id="rId8"/>
    <p:sldId id="307" r:id="rId9"/>
    <p:sldId id="308" r:id="rId10"/>
    <p:sldId id="309" r:id="rId11"/>
    <p:sldId id="320" r:id="rId12"/>
    <p:sldId id="302" r:id="rId13"/>
    <p:sldId id="275" r:id="rId14"/>
    <p:sldId id="276" r:id="rId15"/>
    <p:sldId id="277" r:id="rId16"/>
    <p:sldId id="278" r:id="rId17"/>
    <p:sldId id="279" r:id="rId18"/>
    <p:sldId id="280" r:id="rId19"/>
    <p:sldId id="281" r:id="rId20"/>
    <p:sldId id="282" r:id="rId21"/>
    <p:sldId id="319" r:id="rId22"/>
    <p:sldId id="283" r:id="rId23"/>
    <p:sldId id="284" r:id="rId24"/>
    <p:sldId id="285" r:id="rId25"/>
    <p:sldId id="322" r:id="rId26"/>
    <p:sldId id="313" r:id="rId27"/>
    <p:sldId id="314" r:id="rId28"/>
    <p:sldId id="310" r:id="rId29"/>
    <p:sldId id="311" r:id="rId30"/>
    <p:sldId id="312" r:id="rId31"/>
    <p:sldId id="315" r:id="rId32"/>
    <p:sldId id="316" r:id="rId33"/>
    <p:sldId id="317" r:id="rId34"/>
    <p:sldId id="318"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1393" autoAdjust="0"/>
  </p:normalViewPr>
  <p:slideViewPr>
    <p:cSldViewPr>
      <p:cViewPr varScale="1">
        <p:scale>
          <a:sx n="61" d="100"/>
          <a:sy n="61" d="100"/>
        </p:scale>
        <p:origin x="2002" y="38"/>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640234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168317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由于操作系统的不断发展，内存管理方式也在一直变化</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a:t>
            </a:fld>
            <a:endParaRPr lang="zh-CN" altLang="en-US"/>
          </a:p>
        </p:txBody>
      </p:sp>
    </p:spTree>
    <p:extLst>
      <p:ext uri="{BB962C8B-B14F-4D97-AF65-F5344CB8AC3E}">
        <p14:creationId xmlns:p14="http://schemas.microsoft.com/office/powerpoint/2010/main" val="259599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补充内容不考； </a:t>
            </a:r>
            <a:endParaRPr lang="en-US" altLang="zh-CN" dirty="0"/>
          </a:p>
          <a:p>
            <a:r>
              <a:rPr lang="zh-CN" altLang="en-US" dirty="0"/>
              <a:t>平坦模式：所有段的起始地址相同都为</a:t>
            </a:r>
            <a:r>
              <a:rPr lang="en-US" altLang="zh-CN" dirty="0"/>
              <a:t>0</a:t>
            </a:r>
            <a:r>
              <a:rPr lang="zh-CN" altLang="en-US" dirty="0"/>
              <a:t>，为兼容不支持分段的系统。 长模式：</a:t>
            </a:r>
            <a:r>
              <a:rPr lang="en-US" altLang="zh-CN" dirty="0"/>
              <a:t>64</a:t>
            </a:r>
            <a:r>
              <a:rPr lang="zh-CN" altLang="en-US" dirty="0"/>
              <a:t>位系统中，弱化分段，</a:t>
            </a:r>
            <a:r>
              <a:rPr lang="en-US" altLang="zh-CN" dirty="0"/>
              <a:t>CS </a:t>
            </a:r>
            <a:r>
              <a:rPr lang="zh-CN" altLang="en-US" dirty="0"/>
              <a:t>，</a:t>
            </a:r>
            <a:r>
              <a:rPr lang="en-US" altLang="zh-CN" dirty="0"/>
              <a:t>DS</a:t>
            </a:r>
            <a:r>
              <a:rPr lang="zh-CN" altLang="en-US" dirty="0"/>
              <a:t>都为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11</a:t>
            </a:fld>
            <a:endParaRPr lang="zh-CN" altLang="en-US"/>
          </a:p>
        </p:txBody>
      </p:sp>
    </p:spTree>
    <p:extLst>
      <p:ext uri="{BB962C8B-B14F-4D97-AF65-F5344CB8AC3E}">
        <p14:creationId xmlns:p14="http://schemas.microsoft.com/office/powerpoint/2010/main" val="543932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进一步提高内存利用率的需要，防止外部碎片和紧凑</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12</a:t>
            </a:fld>
            <a:endParaRPr lang="zh-CN" altLang="en-US"/>
          </a:p>
        </p:txBody>
      </p:sp>
    </p:spTree>
    <p:extLst>
      <p:ext uri="{BB962C8B-B14F-4D97-AF65-F5344CB8AC3E}">
        <p14:creationId xmlns:p14="http://schemas.microsoft.com/office/powerpoint/2010/main" val="4152393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现代操作系统可以支持多种页面大小，为提高</a:t>
            </a:r>
            <a:r>
              <a:rPr lang="en-US" altLang="zh-CN" dirty="0"/>
              <a:t>TLB</a:t>
            </a:r>
            <a:r>
              <a:rPr lang="zh-CN" altLang="en-US" dirty="0"/>
              <a:t>命中率，引入大于</a:t>
            </a:r>
            <a:r>
              <a:rPr lang="en-US" altLang="zh-CN" dirty="0"/>
              <a:t>2MB</a:t>
            </a:r>
            <a:r>
              <a:rPr lang="zh-CN" altLang="en-US" dirty="0"/>
              <a:t>的巨型页</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13</a:t>
            </a:fld>
            <a:endParaRPr lang="zh-CN" altLang="en-US"/>
          </a:p>
        </p:txBody>
      </p:sp>
    </p:spTree>
    <p:extLst>
      <p:ext uri="{BB962C8B-B14F-4D97-AF65-F5344CB8AC3E}">
        <p14:creationId xmlns:p14="http://schemas.microsoft.com/office/powerpoint/2010/main" val="398436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34</a:t>
            </a:fld>
            <a:endParaRPr lang="zh-CN" altLang="en-US"/>
          </a:p>
        </p:txBody>
      </p:sp>
    </p:spTree>
    <p:extLst>
      <p:ext uri="{BB962C8B-B14F-4D97-AF65-F5344CB8AC3E}">
        <p14:creationId xmlns:p14="http://schemas.microsoft.com/office/powerpoint/2010/main" val="96094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290895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a:xfrm>
            <a:off x="6400800" y="6356350"/>
            <a:ext cx="2419672" cy="365760"/>
          </a:xfrm>
          <a:prstGeom prst="rect">
            <a:avLst/>
          </a:prstGeom>
        </p:spPr>
        <p:txBody>
          <a:bodyPr/>
          <a:lstStyle/>
          <a:p>
            <a:endParaRPr lang="zh-CN" altLang="en-US" dirty="0"/>
          </a:p>
        </p:txBody>
      </p:sp>
      <p:sp>
        <p:nvSpPr>
          <p:cNvPr id="5" name="页脚占位符 4"/>
          <p:cNvSpPr>
            <a:spLocks noGrp="1"/>
          </p:cNvSpPr>
          <p:nvPr>
            <p:ph type="ftr" sz="quarter" idx="11"/>
          </p:nvPr>
        </p:nvSpPr>
        <p:spPr>
          <a:xfrm>
            <a:off x="2898648" y="6356350"/>
            <a:ext cx="3505200" cy="365760"/>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8" name="TextBox 7"/>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
        <p:nvSpPr>
          <p:cNvPr id="9" name="直接连接符 8"/>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90770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12648" y="6356350"/>
            <a:ext cx="1981200" cy="365760"/>
          </a:xfrm>
          <a:prstGeom prst="rect">
            <a:avLst/>
          </a:prstGeom>
        </p:spPr>
        <p:txBody>
          <a:bodyPr/>
          <a:lstStyle/>
          <a:p>
            <a:fld id="{0C913308-F349-4B6D-A68A-DD1791B4A57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
        <p:nvSpPr>
          <p:cNvPr id="7" name="直接连接符 6"/>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 name="TextBox 10">
            <a:extLst>
              <a:ext uri="{FF2B5EF4-FFF2-40B4-BE49-F238E27FC236}">
                <a16:creationId xmlns:a16="http://schemas.microsoft.com/office/drawing/2014/main" id="{E02365FE-67EA-4B47-828D-DAB8C9D3E5D6}"/>
              </a:ext>
            </a:extLst>
          </p:cNvPr>
          <p:cNvSpPr txBox="1"/>
          <p:nvPr userDrawn="1"/>
        </p:nvSpPr>
        <p:spPr>
          <a:xfrm>
            <a:off x="6300192" y="-23093"/>
            <a:ext cx="273183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u="wavyDbl" baseline="0" dirty="0">
                <a:uFill>
                  <a:solidFill>
                    <a:srgbClr val="7030A0"/>
                  </a:solidFill>
                </a:uFill>
              </a:rPr>
              <a:t>第四章 存储器管理</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316517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lnSpc>
                <a:spcPct val="130000"/>
              </a:lnSpc>
              <a:buNone/>
              <a:defRPr sz="24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5919E71F-B2EA-49D7-ACB6-7C1ABB83B414}"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12" name="TextBox 11">
            <a:extLst>
              <a:ext uri="{FF2B5EF4-FFF2-40B4-BE49-F238E27FC236}">
                <a16:creationId xmlns:a16="http://schemas.microsoft.com/office/drawing/2014/main" id="{3A93581E-F08C-31F8-FEFE-557B6DB3687E}"/>
              </a:ext>
            </a:extLst>
          </p:cNvPr>
          <p:cNvSpPr txBox="1"/>
          <p:nvPr userDrawn="1"/>
        </p:nvSpPr>
        <p:spPr>
          <a:xfrm>
            <a:off x="7215784" y="58677"/>
            <a:ext cx="183736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第四章存储器管理</a:t>
            </a:r>
          </a:p>
        </p:txBody>
      </p:sp>
    </p:spTree>
    <p:extLst>
      <p:ext uri="{BB962C8B-B14F-4D97-AF65-F5344CB8AC3E}">
        <p14:creationId xmlns:p14="http://schemas.microsoft.com/office/powerpoint/2010/main" val="302070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33441"/>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normAutofit/>
          </a:bodyPr>
          <a:lstStyle>
            <a:lvl1pPr>
              <a:lnSpc>
                <a:spcPct val="130000"/>
              </a:lnSpc>
              <a:defRPr sz="2800">
                <a:latin typeface="+mj-ea"/>
                <a:ea typeface="+mj-ea"/>
              </a:defRPr>
            </a:lvl1pPr>
            <a:lvl2pPr>
              <a:lnSpc>
                <a:spcPct val="130000"/>
              </a:lnSpc>
              <a:defRPr sz="2400">
                <a:latin typeface="+mj-ea"/>
                <a:ea typeface="+mj-ea"/>
              </a:defRPr>
            </a:lvl2pPr>
            <a:lvl3pPr>
              <a:lnSpc>
                <a:spcPct val="130000"/>
              </a:lnSpc>
              <a:defRPr sz="2400">
                <a:latin typeface="+mj-ea"/>
                <a:ea typeface="+mj-ea"/>
              </a:defRPr>
            </a:lvl3pPr>
            <a:lvl4pPr>
              <a:lnSpc>
                <a:spcPct val="130000"/>
              </a:lnSpc>
              <a:defRPr sz="2000">
                <a:latin typeface="+mj-ea"/>
                <a:ea typeface="+mj-ea"/>
              </a:defRPr>
            </a:lvl4pPr>
            <a:lvl5pPr>
              <a:lnSpc>
                <a:spcPct val="130000"/>
              </a:lnSpc>
              <a:defRPr sz="1800">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147907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5" name="灯片编号占位符 4"/>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Tree>
    <p:extLst>
      <p:ext uri="{BB962C8B-B14F-4D97-AF65-F5344CB8AC3E}">
        <p14:creationId xmlns:p14="http://schemas.microsoft.com/office/powerpoint/2010/main" val="44912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2" name="TextBox 11"/>
          <p:cNvSpPr txBox="1"/>
          <p:nvPr userDrawn="1"/>
        </p:nvSpPr>
        <p:spPr>
          <a:xfrm>
            <a:off x="4871417" y="6413377"/>
            <a:ext cx="40831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rPr>
              <a:t>东北大学秦皇岛分校计算机与通信工程学院</a:t>
            </a:r>
          </a:p>
        </p:txBody>
      </p:sp>
    </p:spTree>
    <p:extLst>
      <p:ext uri="{BB962C8B-B14F-4D97-AF65-F5344CB8AC3E}">
        <p14:creationId xmlns:p14="http://schemas.microsoft.com/office/powerpoint/2010/main" val="367236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5" name="页脚占位符 4"/>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312048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a:lnSpc>
                <a:spcPct val="130000"/>
              </a:lnSpc>
              <a:spcBef>
                <a:spcPts val="0"/>
              </a:spcBef>
              <a:buNone/>
              <a:defRPr sz="24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Gill Sans MT"/>
                <a:ea typeface="华文新魏" panose="02010800040101010101" pitchFamily="2" charset="-122"/>
                <a:cs typeface="+mn-cs"/>
              </a:rPr>
              <a:t>东北大学秦皇岛分校计算机与通信工程学院</a:t>
            </a:r>
          </a:p>
        </p:txBody>
      </p:sp>
    </p:spTree>
    <p:extLst>
      <p:ext uri="{BB962C8B-B14F-4D97-AF65-F5344CB8AC3E}">
        <p14:creationId xmlns:p14="http://schemas.microsoft.com/office/powerpoint/2010/main" val="46921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7215784" y="58677"/>
            <a:ext cx="183736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第四章存储器管理</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13"/>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88337766-1C00-493E-B8C4-CBEF8E144CF1}"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37485271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79" r:id="rId11"/>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9.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0.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2.bin"/><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3.bin"/><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第十三讲</a:t>
            </a:r>
            <a:endParaRPr lang="zh-CN" altLang="en-US" b="1" dirty="0"/>
          </a:p>
        </p:txBody>
      </p:sp>
      <p:sp>
        <p:nvSpPr>
          <p:cNvPr id="3" name="副标题 2"/>
          <p:cNvSpPr>
            <a:spLocks noGrp="1"/>
          </p:cNvSpPr>
          <p:nvPr>
            <p:ph type="body" idx="1"/>
          </p:nvPr>
        </p:nvSpPr>
        <p:spPr/>
        <p:txBody>
          <a:bodyPr>
            <a:normAutofit/>
          </a:bodyPr>
          <a:lstStyle/>
          <a:p>
            <a:r>
              <a:rPr lang="zh-CN" altLang="en-US" dirty="0"/>
              <a:t>存储器管理（二）</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3</a:t>
            </a:r>
            <a:r>
              <a:rPr lang="zh-CN" altLang="en-US" sz="2800" dirty="0"/>
              <a:t>、地址变换机构</a:t>
            </a:r>
          </a:p>
        </p:txBody>
      </p:sp>
      <p:graphicFrame>
        <p:nvGraphicFramePr>
          <p:cNvPr id="60418" name="Object 2"/>
          <p:cNvGraphicFramePr>
            <a:graphicFrameLocks noChangeAspect="1"/>
          </p:cNvGraphicFramePr>
          <p:nvPr>
            <p:extLst>
              <p:ext uri="{D42A27DB-BD31-4B8C-83A1-F6EECF244321}">
                <p14:modId xmlns:p14="http://schemas.microsoft.com/office/powerpoint/2010/main" val="3380376475"/>
              </p:ext>
            </p:extLst>
          </p:nvPr>
        </p:nvGraphicFramePr>
        <p:xfrm>
          <a:off x="1331640" y="1340768"/>
          <a:ext cx="7010400" cy="4973638"/>
        </p:xfrm>
        <a:graphic>
          <a:graphicData uri="http://schemas.openxmlformats.org/presentationml/2006/ole">
            <mc:AlternateContent xmlns:mc="http://schemas.openxmlformats.org/markup-compatibility/2006">
              <mc:Choice xmlns:v="urn:schemas-microsoft-com:vml" Requires="v">
                <p:oleObj r:id="rId2" imgW="3341048" imgH="2369264" progId="Visio.Drawing.4">
                  <p:embed/>
                </p:oleObj>
              </mc:Choice>
              <mc:Fallback>
                <p:oleObj r:id="rId2" imgW="3341048" imgH="2369264" progId="Visio.Drawing.4">
                  <p:embed/>
                  <p:pic>
                    <p:nvPicPr>
                      <p:cNvPr id="6041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340768"/>
                        <a:ext cx="7010400" cy="497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051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95599F1-613C-4D6A-BC91-3D33208CB211}"/>
              </a:ext>
            </a:extLst>
          </p:cNvPr>
          <p:cNvSpPr>
            <a:spLocks noGrp="1"/>
          </p:cNvSpPr>
          <p:nvPr>
            <p:ph type="body" sz="quarter" idx="13"/>
          </p:nvPr>
        </p:nvSpPr>
        <p:spPr/>
        <p:txBody>
          <a:bodyPr>
            <a:normAutofit/>
          </a:bodyPr>
          <a:lstStyle/>
          <a:p>
            <a:r>
              <a:rPr lang="zh-CN" altLang="en-US" sz="2800" dirty="0"/>
              <a:t>  实模式与保护模式下的段结构（补充）</a:t>
            </a:r>
            <a:endParaRPr lang="en-US" altLang="zh-CN" sz="2800" dirty="0"/>
          </a:p>
          <a:p>
            <a:pPr algn="l"/>
            <a:r>
              <a:rPr lang="zh-CN" altLang="en-US" b="0" i="0" dirty="0">
                <a:solidFill>
                  <a:srgbClr val="7B7D62"/>
                </a:solidFill>
                <a:effectLst/>
                <a:latin typeface="PingFang SC"/>
              </a:rPr>
              <a:t>          </a:t>
            </a:r>
            <a:r>
              <a:rPr lang="zh-CN" altLang="en-US" i="0" dirty="0">
                <a:solidFill>
                  <a:srgbClr val="7B7D62"/>
                </a:solidFill>
                <a:effectLst/>
                <a:latin typeface="PingFang SC"/>
              </a:rPr>
              <a:t>实模式下，寄存器为</a:t>
            </a:r>
            <a:r>
              <a:rPr lang="en-US" altLang="zh-CN" i="0" dirty="0">
                <a:solidFill>
                  <a:srgbClr val="7B7D62"/>
                </a:solidFill>
                <a:effectLst/>
                <a:latin typeface="PingFang SC"/>
              </a:rPr>
              <a:t>16</a:t>
            </a:r>
            <a:r>
              <a:rPr lang="zh-CN" altLang="en-US" i="0" dirty="0">
                <a:solidFill>
                  <a:srgbClr val="7B7D62"/>
                </a:solidFill>
                <a:effectLst/>
                <a:latin typeface="PingFang SC"/>
              </a:rPr>
              <a:t>位，为了能够访问</a:t>
            </a:r>
            <a:r>
              <a:rPr lang="en-US" altLang="zh-CN" i="0" dirty="0">
                <a:solidFill>
                  <a:srgbClr val="7B7D62"/>
                </a:solidFill>
                <a:effectLst/>
                <a:latin typeface="PingFang SC"/>
              </a:rPr>
              <a:t>1MB</a:t>
            </a:r>
            <a:r>
              <a:rPr lang="zh-CN" altLang="en-US" i="0" dirty="0">
                <a:solidFill>
                  <a:srgbClr val="7B7D62"/>
                </a:solidFill>
                <a:effectLst/>
                <a:latin typeface="PingFang SC"/>
              </a:rPr>
              <a:t>的内存空间，一般使用两个</a:t>
            </a:r>
            <a:r>
              <a:rPr lang="en-US" altLang="zh-CN" i="0" dirty="0">
                <a:solidFill>
                  <a:srgbClr val="7B7D62"/>
                </a:solidFill>
                <a:effectLst/>
                <a:latin typeface="PingFang SC"/>
              </a:rPr>
              <a:t>16</a:t>
            </a:r>
            <a:r>
              <a:rPr lang="zh-CN" altLang="en-US" i="0" dirty="0">
                <a:solidFill>
                  <a:srgbClr val="7B7D62"/>
                </a:solidFill>
                <a:effectLst/>
                <a:latin typeface="PingFang SC"/>
              </a:rPr>
              <a:t>位寄存器进行地址生成，一个寄存器内装入段地址（该寄存器叫做段寄存器），一个装入偏移地址。其真实物理地址的计算公式为：</a:t>
            </a:r>
          </a:p>
          <a:p>
            <a:pPr algn="ctr"/>
            <a:r>
              <a:rPr lang="zh-CN" altLang="en-US" i="0" dirty="0">
                <a:solidFill>
                  <a:srgbClr val="7B7D62"/>
                </a:solidFill>
                <a:effectLst/>
                <a:latin typeface="PingFang SC"/>
              </a:rPr>
              <a:t>物理地址</a:t>
            </a:r>
            <a:r>
              <a:rPr lang="en-US" altLang="zh-CN" i="0" dirty="0">
                <a:solidFill>
                  <a:srgbClr val="7B7D62"/>
                </a:solidFill>
                <a:effectLst/>
                <a:latin typeface="PingFang SC"/>
              </a:rPr>
              <a:t>=</a:t>
            </a:r>
            <a:r>
              <a:rPr lang="zh-CN" altLang="en-US" i="0" dirty="0">
                <a:solidFill>
                  <a:srgbClr val="7B7D62"/>
                </a:solidFill>
                <a:effectLst/>
                <a:latin typeface="PingFang SC"/>
              </a:rPr>
              <a:t>段地址*</a:t>
            </a:r>
            <a:r>
              <a:rPr lang="en-US" altLang="zh-CN" i="0" dirty="0">
                <a:solidFill>
                  <a:srgbClr val="7B7D62"/>
                </a:solidFill>
                <a:effectLst/>
                <a:latin typeface="PingFang SC"/>
              </a:rPr>
              <a:t>16+</a:t>
            </a:r>
            <a:r>
              <a:rPr lang="zh-CN" altLang="en-US" i="0" dirty="0">
                <a:solidFill>
                  <a:srgbClr val="7B7D62"/>
                </a:solidFill>
                <a:effectLst/>
                <a:latin typeface="PingFang SC"/>
              </a:rPr>
              <a:t>偏移地址</a:t>
            </a:r>
            <a:endParaRPr lang="en-US" altLang="zh-CN" i="0" dirty="0">
              <a:solidFill>
                <a:srgbClr val="7B7D62"/>
              </a:solidFill>
              <a:effectLst/>
              <a:latin typeface="PingFang SC"/>
            </a:endParaRPr>
          </a:p>
          <a:p>
            <a:r>
              <a:rPr lang="zh-CN" altLang="en-US" dirty="0">
                <a:solidFill>
                  <a:srgbClr val="7B7D62"/>
                </a:solidFill>
                <a:latin typeface="PingFang SC"/>
              </a:rPr>
              <a:t>            而保护模式下，虽然段值仍然由原来的</a:t>
            </a:r>
            <a:r>
              <a:rPr lang="en-US" altLang="zh-CN" dirty="0">
                <a:solidFill>
                  <a:srgbClr val="7B7D62"/>
                </a:solidFill>
                <a:latin typeface="PingFang SC"/>
              </a:rPr>
              <a:t>cs</a:t>
            </a:r>
            <a:r>
              <a:rPr lang="zh-CN" altLang="en-US" dirty="0">
                <a:solidFill>
                  <a:srgbClr val="7B7D62"/>
                </a:solidFill>
                <a:latin typeface="PingFang SC"/>
              </a:rPr>
              <a:t>、</a:t>
            </a:r>
            <a:r>
              <a:rPr lang="en-US" altLang="zh-CN" dirty="0">
                <a:solidFill>
                  <a:srgbClr val="7B7D62"/>
                </a:solidFill>
                <a:latin typeface="PingFang SC"/>
              </a:rPr>
              <a:t>ds</a:t>
            </a:r>
            <a:r>
              <a:rPr lang="zh-CN" altLang="en-US" dirty="0">
                <a:solidFill>
                  <a:srgbClr val="7B7D62"/>
                </a:solidFill>
                <a:latin typeface="PingFang SC"/>
              </a:rPr>
              <a:t>等寄存器表示，但此时它仅仅变成了一个索引，这个索引指向全局描述符表</a:t>
            </a:r>
            <a:r>
              <a:rPr lang="en-US" altLang="zh-CN" dirty="0">
                <a:solidFill>
                  <a:srgbClr val="7B7D62"/>
                </a:solidFill>
                <a:latin typeface="PingFang SC"/>
              </a:rPr>
              <a:t>GDT</a:t>
            </a:r>
            <a:r>
              <a:rPr lang="zh-CN" altLang="en-US" dirty="0">
                <a:solidFill>
                  <a:srgbClr val="7B7D62"/>
                </a:solidFill>
                <a:latin typeface="PingFang SC"/>
              </a:rPr>
              <a:t>的一个表项，表项中详细定义了段的起始地址、界限、属性等内容。</a:t>
            </a:r>
          </a:p>
          <a:p>
            <a:pPr algn="ctr"/>
            <a:endParaRPr lang="zh-CN" altLang="en-US" i="0" dirty="0">
              <a:solidFill>
                <a:srgbClr val="7B7D62"/>
              </a:solidFill>
              <a:effectLst/>
              <a:latin typeface="PingFang SC"/>
            </a:endParaRPr>
          </a:p>
          <a:p>
            <a:endParaRPr lang="zh-CN" altLang="en-US" dirty="0"/>
          </a:p>
        </p:txBody>
      </p:sp>
    </p:spTree>
    <p:extLst>
      <p:ext uri="{BB962C8B-B14F-4D97-AF65-F5344CB8AC3E}">
        <p14:creationId xmlns:p14="http://schemas.microsoft.com/office/powerpoint/2010/main" val="193393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76672"/>
            <a:ext cx="8207375" cy="6120680"/>
          </a:xfrm>
        </p:spPr>
        <p:txBody>
          <a:bodyPr>
            <a:normAutofit/>
          </a:bodyPr>
          <a:lstStyle/>
          <a:p>
            <a:r>
              <a:rPr lang="en-US" altLang="zh-CN" sz="2800" dirty="0"/>
              <a:t>  4.5.1</a:t>
            </a:r>
            <a:r>
              <a:rPr lang="zh-CN" altLang="en-US" sz="2800" dirty="0"/>
              <a:t>　分页存储管理的基本方法</a:t>
            </a:r>
            <a:endParaRPr lang="en-US" altLang="zh-CN" sz="2800" dirty="0"/>
          </a:p>
          <a:p>
            <a:r>
              <a:rPr lang="zh-CN" altLang="en-US" sz="2800" dirty="0"/>
              <a:t>　</a:t>
            </a:r>
            <a:r>
              <a:rPr lang="en-US" altLang="zh-CN" sz="2800" dirty="0"/>
              <a:t>1</a:t>
            </a:r>
            <a:r>
              <a:rPr lang="zh-CN" altLang="en-US" sz="2800" dirty="0"/>
              <a:t>．页面和物理块</a:t>
            </a:r>
            <a:endParaRPr lang="en-US" altLang="zh-CN" sz="2800" dirty="0"/>
          </a:p>
          <a:p>
            <a:r>
              <a:rPr lang="en-US" altLang="zh-CN" sz="2800" dirty="0"/>
              <a:t>  1</a:t>
            </a:r>
            <a:r>
              <a:rPr lang="zh-CN" altLang="en-US" sz="2800" dirty="0"/>
              <a:t>）页面</a:t>
            </a:r>
          </a:p>
          <a:p>
            <a:r>
              <a:rPr lang="zh-CN" altLang="en-US" sz="2800" dirty="0"/>
              <a:t>　　 分页存储管理是将一个进程的逻辑地址空间分成若干个大小相等的片，称为页面或页，并为各页加以编号，从</a:t>
            </a:r>
            <a:r>
              <a:rPr lang="en-US" altLang="zh-CN" sz="2800" dirty="0"/>
              <a:t>0</a:t>
            </a:r>
            <a:r>
              <a:rPr lang="zh-CN" altLang="en-US" sz="2800" dirty="0"/>
              <a:t>开始，如第</a:t>
            </a:r>
            <a:r>
              <a:rPr lang="en-US" altLang="zh-CN" sz="2800" dirty="0"/>
              <a:t>0</a:t>
            </a:r>
            <a:r>
              <a:rPr lang="zh-CN" altLang="en-US" sz="2800" dirty="0"/>
              <a:t>页、第</a:t>
            </a:r>
            <a:r>
              <a:rPr lang="en-US" altLang="zh-CN" sz="2800" dirty="0"/>
              <a:t>1</a:t>
            </a:r>
            <a:r>
              <a:rPr lang="zh-CN" altLang="en-US" sz="2800" dirty="0"/>
              <a:t>页等。相应地，也把内存空间分成与页面相同大小的若干个存储块，称为</a:t>
            </a:r>
            <a:r>
              <a:rPr lang="en-US" altLang="zh-CN" sz="2800" dirty="0"/>
              <a:t>(</a:t>
            </a:r>
            <a:r>
              <a:rPr lang="zh-CN" altLang="en-US" sz="2800" dirty="0"/>
              <a:t>物理</a:t>
            </a:r>
            <a:r>
              <a:rPr lang="en-US" altLang="zh-CN" sz="2800" dirty="0"/>
              <a:t>)</a:t>
            </a:r>
            <a:r>
              <a:rPr lang="zh-CN" altLang="en-US" sz="2800" dirty="0"/>
              <a:t>块或页框</a:t>
            </a:r>
            <a:r>
              <a:rPr lang="en-US" altLang="zh-CN" sz="2800" dirty="0"/>
              <a:t>(frame)</a:t>
            </a:r>
            <a:r>
              <a:rPr lang="zh-CN" altLang="en-US" sz="2800" dirty="0"/>
              <a:t>，也同样为它们加以编号，如</a:t>
            </a:r>
            <a:r>
              <a:rPr lang="en-US" altLang="zh-CN" sz="2800" dirty="0"/>
              <a:t>0#</a:t>
            </a:r>
            <a:r>
              <a:rPr lang="zh-CN" altLang="en-US" sz="2800" dirty="0"/>
              <a:t>块、</a:t>
            </a:r>
            <a:r>
              <a:rPr lang="en-US" altLang="zh-CN" sz="2800" dirty="0"/>
              <a:t>1#</a:t>
            </a:r>
            <a:r>
              <a:rPr lang="zh-CN" altLang="en-US" sz="2800" dirty="0"/>
              <a:t>块等等。</a:t>
            </a:r>
          </a:p>
        </p:txBody>
      </p:sp>
    </p:spTree>
    <p:extLst>
      <p:ext uri="{BB962C8B-B14F-4D97-AF65-F5344CB8AC3E}">
        <p14:creationId xmlns:p14="http://schemas.microsoft.com/office/powerpoint/2010/main" val="158364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76672"/>
            <a:ext cx="8207375" cy="5616153"/>
          </a:xfrm>
        </p:spPr>
        <p:txBody>
          <a:bodyPr>
            <a:normAutofit fontScale="92500"/>
          </a:bodyPr>
          <a:lstStyle/>
          <a:p>
            <a:r>
              <a:rPr lang="en-US" altLang="zh-CN" sz="2800" dirty="0"/>
              <a:t>  2) </a:t>
            </a:r>
            <a:r>
              <a:rPr lang="zh-CN" altLang="en-US" sz="2800" dirty="0"/>
              <a:t>页面大小</a:t>
            </a:r>
          </a:p>
          <a:p>
            <a:r>
              <a:rPr lang="zh-CN" altLang="en-US" sz="2800" dirty="0"/>
              <a:t>　　  在分页系统中的页面其大小应适中。页面若太小，一方面虽然可使内存（内部）碎片减小，从而减少了内存碎片的总空间，有利于提高内存利用率，但另一方面也会使每个进程占用较多的页面，从而导致进程的页表过长，占用大量内存；此外，还会降低页面换进换出的效率。然而，如果选择的页面较大，虽然可以减少页表的长度，提高页面换进换出的速度，但却又会使页内碎片增大。因此，页面的大小应选择适中，且页面大小应是</a:t>
            </a:r>
            <a:r>
              <a:rPr lang="en-US" altLang="zh-CN" sz="2800" dirty="0"/>
              <a:t>2</a:t>
            </a:r>
            <a:r>
              <a:rPr lang="zh-CN" altLang="en-US" sz="2800" dirty="0"/>
              <a:t>的幂，通常为</a:t>
            </a:r>
            <a:r>
              <a:rPr lang="en-US" altLang="zh-CN" sz="2800" dirty="0"/>
              <a:t>512B</a:t>
            </a:r>
            <a:r>
              <a:rPr lang="zh-CN" altLang="en-US" sz="2800" dirty="0"/>
              <a:t>～</a:t>
            </a:r>
            <a:r>
              <a:rPr lang="en-US" altLang="zh-CN" sz="2800" dirty="0"/>
              <a:t>8KB</a:t>
            </a:r>
            <a:r>
              <a:rPr lang="zh-CN" altLang="en-US" sz="2800" dirty="0"/>
              <a:t>。 </a:t>
            </a:r>
          </a:p>
          <a:p>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2</a:t>
            </a:r>
            <a:r>
              <a:rPr lang="zh-CN" altLang="en-US" sz="2800" dirty="0"/>
              <a:t>．地址结构</a:t>
            </a:r>
          </a:p>
          <a:p>
            <a:r>
              <a:rPr lang="zh-CN" altLang="en-US" sz="2800" dirty="0"/>
              <a:t>     分页地址中的地址结构如下：</a:t>
            </a:r>
            <a:endParaRPr lang="en-US" altLang="zh-CN" sz="2800" dirty="0"/>
          </a:p>
          <a:p>
            <a:endParaRPr lang="en-US" altLang="zh-CN" sz="2800" dirty="0"/>
          </a:p>
          <a:p>
            <a:endParaRPr lang="en-US" altLang="zh-CN" sz="2800" dirty="0"/>
          </a:p>
          <a:p>
            <a:r>
              <a:rPr lang="zh-CN" altLang="en-US" sz="2800" dirty="0"/>
              <a:t>     它含有两部分：前一部分为页号</a:t>
            </a:r>
            <a:r>
              <a:rPr lang="en-US" altLang="zh-CN" sz="2800" dirty="0"/>
              <a:t>P</a:t>
            </a:r>
            <a:r>
              <a:rPr lang="zh-CN" altLang="en-US" sz="2800" dirty="0"/>
              <a:t>，后一部分为位移量</a:t>
            </a:r>
            <a:r>
              <a:rPr lang="en-US" altLang="zh-CN" sz="2800" dirty="0"/>
              <a:t>W(</a:t>
            </a:r>
            <a:r>
              <a:rPr lang="zh-CN" altLang="en-US" sz="2800" dirty="0"/>
              <a:t>或称为页内地址</a:t>
            </a:r>
            <a:r>
              <a:rPr lang="en-US" altLang="zh-CN" sz="2800" dirty="0"/>
              <a:t>)</a:t>
            </a:r>
            <a:r>
              <a:rPr lang="zh-CN" altLang="en-US" sz="2800" dirty="0"/>
              <a:t>。图中的地址长度为</a:t>
            </a:r>
            <a:r>
              <a:rPr lang="en-US" altLang="zh-CN" sz="2800" dirty="0"/>
              <a:t>32</a:t>
            </a:r>
            <a:r>
              <a:rPr lang="zh-CN" altLang="en-US" sz="2800" dirty="0"/>
              <a:t>位，其中</a:t>
            </a:r>
            <a:r>
              <a:rPr lang="en-US" altLang="zh-CN" sz="2800" dirty="0"/>
              <a:t>0</a:t>
            </a:r>
            <a:r>
              <a:rPr lang="zh-CN" altLang="en-US" sz="2800" dirty="0"/>
              <a:t>～</a:t>
            </a:r>
            <a:r>
              <a:rPr lang="en-US" altLang="zh-CN" sz="2800" dirty="0"/>
              <a:t>11</a:t>
            </a:r>
            <a:r>
              <a:rPr lang="zh-CN" altLang="en-US" sz="2800" dirty="0"/>
              <a:t>位为页内地址，即每页的大小为</a:t>
            </a:r>
            <a:r>
              <a:rPr lang="en-US" altLang="zh-CN" sz="2800" dirty="0"/>
              <a:t>4 KB</a:t>
            </a:r>
            <a:r>
              <a:rPr lang="zh-CN" altLang="en-US" sz="2800" dirty="0"/>
              <a:t>；</a:t>
            </a:r>
            <a:r>
              <a:rPr lang="en-US" altLang="zh-CN" sz="2800" dirty="0"/>
              <a:t>12</a:t>
            </a:r>
            <a:r>
              <a:rPr lang="zh-CN" altLang="en-US" sz="2800" dirty="0"/>
              <a:t>～</a:t>
            </a:r>
            <a:r>
              <a:rPr lang="en-US" altLang="zh-CN" sz="2800" dirty="0"/>
              <a:t>31</a:t>
            </a:r>
            <a:r>
              <a:rPr lang="zh-CN" altLang="en-US" sz="2800" dirty="0"/>
              <a:t>位为页号，地址空间最多允许有</a:t>
            </a:r>
            <a:r>
              <a:rPr lang="en-US" altLang="zh-CN" sz="2800" dirty="0"/>
              <a:t>1M</a:t>
            </a:r>
            <a:r>
              <a:rPr lang="zh-CN" altLang="en-US" sz="2800" dirty="0"/>
              <a:t>页。 </a:t>
            </a:r>
          </a:p>
          <a:p>
            <a:endParaRPr lang="zh-CN" altLang="en-US" sz="2800" dirty="0"/>
          </a:p>
        </p:txBody>
      </p:sp>
      <p:pic>
        <p:nvPicPr>
          <p:cNvPr id="50179" name="Picture 3"/>
          <p:cNvPicPr>
            <a:picLocks noChangeAspect="1" noChangeArrowheads="1"/>
          </p:cNvPicPr>
          <p:nvPr/>
        </p:nvPicPr>
        <p:blipFill>
          <a:blip r:embed="rId2" cstate="print"/>
          <a:srcRect/>
          <a:stretch>
            <a:fillRect/>
          </a:stretch>
        </p:blipFill>
        <p:spPr bwMode="auto">
          <a:xfrm>
            <a:off x="1691680" y="2348880"/>
            <a:ext cx="4824536" cy="69427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17170"/>
          </a:xfrm>
        </p:spPr>
        <p:txBody>
          <a:bodyPr>
            <a:normAutofit/>
          </a:bodyPr>
          <a:lstStyle/>
          <a:p>
            <a:r>
              <a:rPr lang="zh-CN" altLang="en-US" sz="2800" dirty="0"/>
              <a:t>    对于某特定机器，其地址结构是一定的。若给定一个逻辑地址空间中的地址为</a:t>
            </a:r>
            <a:r>
              <a:rPr lang="en-US" altLang="zh-CN" sz="2800" dirty="0"/>
              <a:t>A</a:t>
            </a:r>
            <a:r>
              <a:rPr lang="zh-CN" altLang="en-US" sz="2800" dirty="0"/>
              <a:t>，页面的大小为</a:t>
            </a:r>
            <a:r>
              <a:rPr lang="en-US" altLang="zh-CN" sz="2800" dirty="0"/>
              <a:t>L</a:t>
            </a:r>
            <a:r>
              <a:rPr lang="zh-CN" altLang="en-US" sz="2800" dirty="0"/>
              <a:t>，则页号</a:t>
            </a:r>
            <a:r>
              <a:rPr lang="en-US" altLang="zh-CN" sz="2800" dirty="0"/>
              <a:t>P</a:t>
            </a:r>
            <a:r>
              <a:rPr lang="zh-CN" altLang="en-US" sz="2800" dirty="0"/>
              <a:t>和页内地址</a:t>
            </a:r>
            <a:r>
              <a:rPr lang="en-US" altLang="zh-CN" sz="2800" dirty="0"/>
              <a:t>d</a:t>
            </a:r>
            <a:r>
              <a:rPr lang="zh-CN" altLang="en-US" sz="2800" dirty="0"/>
              <a:t>可按下式求得：</a:t>
            </a:r>
            <a:endParaRPr lang="en-US" altLang="zh-CN" sz="2800" dirty="0"/>
          </a:p>
          <a:p>
            <a:endParaRPr lang="en-US" altLang="zh-CN" sz="2800" dirty="0"/>
          </a:p>
          <a:p>
            <a:endParaRPr lang="en-US" altLang="zh-CN" sz="2800" dirty="0"/>
          </a:p>
          <a:p>
            <a:endParaRPr lang="en-US" altLang="zh-CN" sz="2800" dirty="0"/>
          </a:p>
          <a:p>
            <a:r>
              <a:rPr lang="zh-CN" altLang="en-US" sz="2800" dirty="0"/>
              <a:t>    其中，</a:t>
            </a:r>
            <a:r>
              <a:rPr lang="en-US" altLang="zh-CN" sz="2800" dirty="0"/>
              <a:t>INT</a:t>
            </a:r>
            <a:r>
              <a:rPr lang="zh-CN" altLang="en-US" sz="2800" dirty="0"/>
              <a:t>是整除函数，</a:t>
            </a:r>
            <a:r>
              <a:rPr lang="en-US" altLang="zh-CN" sz="2800" dirty="0"/>
              <a:t>MOD</a:t>
            </a:r>
            <a:r>
              <a:rPr lang="zh-CN" altLang="en-US" sz="2800" dirty="0"/>
              <a:t>是取余函数。例如，其系统的页面大小为</a:t>
            </a:r>
            <a:r>
              <a:rPr lang="en-US" altLang="zh-CN" sz="2800" dirty="0"/>
              <a:t>1KB</a:t>
            </a:r>
            <a:r>
              <a:rPr lang="zh-CN" altLang="en-US" sz="2800" dirty="0"/>
              <a:t>，设</a:t>
            </a:r>
            <a:r>
              <a:rPr lang="en-US" altLang="zh-CN" sz="2800" dirty="0"/>
              <a:t>A = 2170B</a:t>
            </a:r>
            <a:r>
              <a:rPr lang="zh-CN" altLang="en-US" sz="2800" dirty="0"/>
              <a:t>，则由上式可以求得</a:t>
            </a:r>
            <a:r>
              <a:rPr lang="en-US" altLang="zh-CN" sz="2800" dirty="0"/>
              <a:t>P = 2</a:t>
            </a:r>
            <a:r>
              <a:rPr lang="zh-CN" altLang="en-US" sz="2800" dirty="0"/>
              <a:t>，</a:t>
            </a:r>
            <a:r>
              <a:rPr lang="en-US" altLang="zh-CN" sz="2800" dirty="0"/>
              <a:t>d = 122</a:t>
            </a:r>
            <a:r>
              <a:rPr lang="zh-CN" altLang="en-US" sz="2800" dirty="0"/>
              <a:t>。 </a:t>
            </a:r>
            <a:endParaRPr lang="zh-CN" altLang="en-US" sz="4000" dirty="0">
              <a:solidFill>
                <a:srgbClr val="FF0000"/>
              </a:solidFill>
            </a:endParaRPr>
          </a:p>
          <a:p>
            <a:endParaRPr lang="zh-CN" altLang="en-US" sz="2800" dirty="0"/>
          </a:p>
        </p:txBody>
      </p:sp>
      <p:graphicFrame>
        <p:nvGraphicFramePr>
          <p:cNvPr id="51202" name="Object 2"/>
          <p:cNvGraphicFramePr>
            <a:graphicFrameLocks noChangeAspect="1"/>
          </p:cNvGraphicFramePr>
          <p:nvPr>
            <p:extLst>
              <p:ext uri="{D42A27DB-BD31-4B8C-83A1-F6EECF244321}">
                <p14:modId xmlns:p14="http://schemas.microsoft.com/office/powerpoint/2010/main" val="2852876845"/>
              </p:ext>
            </p:extLst>
          </p:nvPr>
        </p:nvGraphicFramePr>
        <p:xfrm>
          <a:off x="3419872" y="2572543"/>
          <a:ext cx="2446337" cy="1712913"/>
        </p:xfrm>
        <a:graphic>
          <a:graphicData uri="http://schemas.openxmlformats.org/presentationml/2006/ole">
            <mc:AlternateContent xmlns:mc="http://schemas.openxmlformats.org/markup-compatibility/2006">
              <mc:Choice xmlns:v="urn:schemas-microsoft-com:vml" Requires="v">
                <p:oleObj name="Equation" r:id="rId2" imgW="927000" imgH="660240" progId="Equation.3">
                  <p:embed/>
                </p:oleObj>
              </mc:Choice>
              <mc:Fallback>
                <p:oleObj name="Equation" r:id="rId2" imgW="927000" imgH="6602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72543"/>
                        <a:ext cx="2446337" cy="171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3</a:t>
            </a:r>
            <a:r>
              <a:rPr lang="zh-CN" altLang="en-US" sz="2800" dirty="0"/>
              <a:t>．页表</a:t>
            </a:r>
            <a:endParaRPr lang="en-US" altLang="zh-CN" sz="2800" dirty="0"/>
          </a:p>
          <a:p>
            <a:r>
              <a:rPr lang="zh-CN" altLang="en-US" sz="2800" dirty="0"/>
              <a:t>     系统又为每个进程建立了一张页面映像表，简称页表。在进程地址空间内的所有页</a:t>
            </a:r>
            <a:r>
              <a:rPr lang="en-US" altLang="zh-CN" sz="2800" dirty="0"/>
              <a:t>(0</a:t>
            </a:r>
            <a:r>
              <a:rPr lang="zh-CN" altLang="en-US" sz="2800" dirty="0"/>
              <a:t>～</a:t>
            </a:r>
            <a:r>
              <a:rPr lang="en-US" altLang="zh-CN" sz="2800" dirty="0"/>
              <a:t>n)</a:t>
            </a:r>
            <a:r>
              <a:rPr lang="zh-CN" altLang="en-US" sz="2800" dirty="0"/>
              <a:t>，依次在页表中有一页表项，其中记录了相应页在内存中对应的物理块号。</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52226" name="Object 2"/>
          <p:cNvGraphicFramePr>
            <a:graphicFrameLocks noChangeAspect="1"/>
          </p:cNvGraphicFramePr>
          <p:nvPr/>
        </p:nvGraphicFramePr>
        <p:xfrm>
          <a:off x="1447800" y="909638"/>
          <a:ext cx="6248400" cy="4805362"/>
        </p:xfrm>
        <a:graphic>
          <a:graphicData uri="http://schemas.openxmlformats.org/presentationml/2006/ole">
            <mc:AlternateContent xmlns:mc="http://schemas.openxmlformats.org/markup-compatibility/2006">
              <mc:Choice xmlns:v="urn:schemas-microsoft-com:vml" Requires="v">
                <p:oleObj name="Visio" r:id="rId2" imgW="2640808" imgH="2030583" progId="Visio.Drawing.11">
                  <p:embed/>
                </p:oleObj>
              </mc:Choice>
              <mc:Fallback>
                <p:oleObj name="Visio" r:id="rId2" imgW="2640808" imgH="2030583" progId="Visio.Drawing.11">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9638"/>
                        <a:ext cx="6248400" cy="480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76672"/>
            <a:ext cx="8207375" cy="5616153"/>
          </a:xfrm>
        </p:spPr>
        <p:txBody>
          <a:bodyPr>
            <a:normAutofit/>
          </a:bodyPr>
          <a:lstStyle/>
          <a:p>
            <a:r>
              <a:rPr lang="en-US" altLang="zh-CN" sz="2800" dirty="0"/>
              <a:t>4.5.2</a:t>
            </a:r>
            <a:r>
              <a:rPr lang="zh-CN" altLang="en-US" sz="2800" dirty="0"/>
              <a:t>　地址变换机构</a:t>
            </a:r>
          </a:p>
          <a:p>
            <a:r>
              <a:rPr lang="en-US" altLang="zh-CN" sz="2800" dirty="0"/>
              <a:t>1</a:t>
            </a:r>
            <a:r>
              <a:rPr lang="zh-CN" altLang="en-US" sz="2800" dirty="0"/>
              <a:t>．基本的地址变换机构</a:t>
            </a:r>
          </a:p>
          <a:p>
            <a:endParaRPr lang="zh-CN" altLang="en-US" sz="2800" dirty="0"/>
          </a:p>
        </p:txBody>
      </p:sp>
      <p:graphicFrame>
        <p:nvGraphicFramePr>
          <p:cNvPr id="53250" name="Object 2"/>
          <p:cNvGraphicFramePr>
            <a:graphicFrameLocks noChangeAspect="1"/>
          </p:cNvGraphicFramePr>
          <p:nvPr/>
        </p:nvGraphicFramePr>
        <p:xfrm>
          <a:off x="395536" y="1484784"/>
          <a:ext cx="8534400" cy="4919663"/>
        </p:xfrm>
        <a:graphic>
          <a:graphicData uri="http://schemas.openxmlformats.org/presentationml/2006/ole">
            <mc:AlternateContent xmlns:mc="http://schemas.openxmlformats.org/markup-compatibility/2006">
              <mc:Choice xmlns:v="urn:schemas-microsoft-com:vml" Requires="v">
                <p:oleObj r:id="rId2" imgW="3238656" imgH="1865181" progId="Visio.Drawing.4">
                  <p:embed/>
                </p:oleObj>
              </mc:Choice>
              <mc:Fallback>
                <p:oleObj r:id="rId2" imgW="3238656" imgH="1865181"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8534400" cy="491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188096" y="143977"/>
            <a:ext cx="7848872"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a:latin typeface="宋体" charset="-122"/>
              </a:rPr>
              <a:t>在执行检索之前，先将页号与页表长度进行比较，如果页号大于或等于页表长度，则表示本次所访问的地址已超越进程的地址空间。于是，这一错误将被系统发现并产生一地址越界中断。</a:t>
            </a:r>
            <a:endParaRPr lang="zh-CN" altLang="en-US" sz="2400" dirty="0"/>
          </a:p>
        </p:txBody>
      </p:sp>
      <p:sp>
        <p:nvSpPr>
          <p:cNvPr id="7" name="矩形 6"/>
          <p:cNvSpPr/>
          <p:nvPr/>
        </p:nvSpPr>
        <p:spPr>
          <a:xfrm>
            <a:off x="1405720" y="380564"/>
            <a:ext cx="770485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a:latin typeface="宋体" charset="-122"/>
              </a:rPr>
              <a:t>若未出现越界错误，则将页表始址与页号和页表项长度的乘积相加，便得到该表项在页表中的位置，于是可从中得到该页的物理块号，将之装入物理地址寄存器中。</a:t>
            </a:r>
            <a:endParaRPr lang="zh-CN" altLang="en-US" sz="2400" dirty="0"/>
          </a:p>
        </p:txBody>
      </p:sp>
      <p:sp>
        <p:nvSpPr>
          <p:cNvPr id="8" name="矩形 7"/>
          <p:cNvSpPr/>
          <p:nvPr/>
        </p:nvSpPr>
        <p:spPr>
          <a:xfrm>
            <a:off x="1603248" y="347954"/>
            <a:ext cx="770485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a:latin typeface="宋体" charset="-122"/>
              </a:rPr>
              <a:t>与此同时，再将有效地址寄存器中的页内地址送入物理地址寄存器的块内地址字段中。这样便完成了从逻辑地址到物理地址的变换。</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r>
              <a:rPr lang="en-US" altLang="zh-CN" sz="2800" dirty="0"/>
              <a:t>  2</a:t>
            </a:r>
            <a:r>
              <a:rPr lang="zh-CN" altLang="en-US" sz="2800" dirty="0"/>
              <a:t>．具有快表（</a:t>
            </a:r>
            <a:r>
              <a:rPr lang="en-US" altLang="zh-CN" sz="2800" dirty="0"/>
              <a:t> TLB </a:t>
            </a:r>
            <a:r>
              <a:rPr lang="zh-CN" altLang="en-US" sz="2800" dirty="0"/>
              <a:t>）的地址变换机构</a:t>
            </a:r>
          </a:p>
          <a:p>
            <a:r>
              <a:rPr lang="zh-CN" altLang="en-US" sz="2800" dirty="0"/>
              <a:t>　　 由于页表是存放在内存中的，这使</a:t>
            </a:r>
            <a:r>
              <a:rPr lang="en-US" altLang="zh-CN" sz="2800" dirty="0"/>
              <a:t>CPU</a:t>
            </a:r>
            <a:r>
              <a:rPr lang="zh-CN" altLang="en-US" sz="2800" dirty="0"/>
              <a:t>在每存取一个数据时，都要两次访问内存。第一次是访问内存中的页表，从中找到指定页的物理块号，再将块号与页内偏移量</a:t>
            </a:r>
            <a:r>
              <a:rPr lang="en-US" altLang="zh-CN" sz="2800" dirty="0"/>
              <a:t>W</a:t>
            </a:r>
            <a:r>
              <a:rPr lang="zh-CN" altLang="en-US" sz="2800" dirty="0"/>
              <a:t>拼接，以形成物理地址。第二次访问内存时，才是从第一次所得地址中获得所需数据</a:t>
            </a:r>
            <a:r>
              <a:rPr lang="en-US" altLang="zh-CN" sz="2800" dirty="0"/>
              <a:t>(</a:t>
            </a:r>
            <a:r>
              <a:rPr lang="zh-CN" altLang="en-US" sz="2800" dirty="0"/>
              <a:t>或向此地址中写入数据</a:t>
            </a:r>
            <a:r>
              <a:rPr lang="en-US" altLang="zh-CN" sz="2800" dirty="0"/>
              <a:t>)</a:t>
            </a:r>
            <a:r>
              <a:rPr lang="zh-CN" altLang="en-US" sz="2800" dirty="0"/>
              <a:t>。因此，采用这种方式将使计算机的处理速度降低近</a:t>
            </a:r>
            <a:r>
              <a:rPr lang="en-US" altLang="zh-CN" sz="2800" dirty="0"/>
              <a:t>1/2</a:t>
            </a:r>
            <a:r>
              <a:rPr lang="zh-CN" altLang="en-US" sz="2800" dirty="0"/>
              <a:t>。可见，以此高昂代价来换取存储器空间利用率的提高，是得不偿失的。 </a:t>
            </a:r>
          </a:p>
          <a:p>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2"/>
          </p:nvPr>
        </p:nvSpPr>
        <p:spPr>
          <a:xfrm>
            <a:off x="467544" y="1268760"/>
            <a:ext cx="8208912" cy="5256584"/>
          </a:xfrm>
        </p:spPr>
        <p:txBody>
          <a:bodyPr>
            <a:normAutofit/>
          </a:bodyPr>
          <a:lstStyle/>
          <a:p>
            <a:pPr>
              <a:lnSpc>
                <a:spcPct val="120000"/>
              </a:lnSpc>
            </a:pPr>
            <a:r>
              <a:rPr lang="zh-CN" altLang="en-US" sz="2800" dirty="0"/>
              <a:t>连续分配方式</a:t>
            </a:r>
            <a:endParaRPr lang="en-US" altLang="zh-CN" sz="2800" dirty="0"/>
          </a:p>
          <a:p>
            <a:pPr>
              <a:lnSpc>
                <a:spcPct val="120000"/>
              </a:lnSpc>
            </a:pPr>
            <a:r>
              <a:rPr lang="zh-CN" altLang="en-US" sz="2800" dirty="0"/>
              <a:t>基本分段存储管理方式</a:t>
            </a:r>
            <a:endParaRPr lang="en-US" altLang="zh-CN" sz="2800" dirty="0"/>
          </a:p>
          <a:p>
            <a:pPr lvl="1">
              <a:lnSpc>
                <a:spcPct val="120000"/>
              </a:lnSpc>
            </a:pPr>
            <a:r>
              <a:rPr lang="zh-CN" altLang="en-US" sz="2800" dirty="0"/>
              <a:t>（</a:t>
            </a:r>
            <a:r>
              <a:rPr lang="en-US" altLang="zh-CN" sz="2800" dirty="0"/>
              <a:t>1</a:t>
            </a:r>
            <a:r>
              <a:rPr lang="zh-CN" altLang="en-US" sz="2800" dirty="0"/>
              <a:t>）分段存储管理方式的引入（</a:t>
            </a:r>
            <a:r>
              <a:rPr lang="en-US" altLang="zh-CN" sz="2800" dirty="0"/>
              <a:t>2</a:t>
            </a:r>
            <a:r>
              <a:rPr lang="zh-CN" altLang="en-US" sz="2800" dirty="0"/>
              <a:t>）分段系统的基本原理（</a:t>
            </a:r>
            <a:r>
              <a:rPr lang="en-US" altLang="zh-CN" sz="2800" dirty="0"/>
              <a:t>3</a:t>
            </a:r>
            <a:r>
              <a:rPr lang="zh-CN" altLang="en-US" sz="2800" dirty="0"/>
              <a:t>）信息共享（</a:t>
            </a:r>
            <a:r>
              <a:rPr lang="en-US" altLang="zh-CN" sz="2800" dirty="0"/>
              <a:t>4</a:t>
            </a:r>
            <a:r>
              <a:rPr lang="zh-CN" altLang="en-US" sz="2800" dirty="0"/>
              <a:t>）段页式存储管理方式</a:t>
            </a:r>
            <a:endParaRPr lang="en-US" altLang="zh-CN" sz="2800" dirty="0"/>
          </a:p>
          <a:p>
            <a:pPr>
              <a:lnSpc>
                <a:spcPct val="120000"/>
              </a:lnSpc>
            </a:pPr>
            <a:r>
              <a:rPr lang="zh-CN" altLang="en-US" sz="2800" dirty="0"/>
              <a:t>基本分页存储管理方式</a:t>
            </a:r>
            <a:endParaRPr lang="en-US" altLang="zh-CN" sz="2800" dirty="0"/>
          </a:p>
          <a:p>
            <a:pPr lvl="1">
              <a:lnSpc>
                <a:spcPct val="120000"/>
              </a:lnSpc>
            </a:pPr>
            <a:r>
              <a:rPr lang="zh-CN" altLang="en-US" sz="2800" dirty="0"/>
              <a:t>（</a:t>
            </a:r>
            <a:r>
              <a:rPr lang="en-US" altLang="zh-CN" sz="2800" dirty="0"/>
              <a:t>1</a:t>
            </a:r>
            <a:r>
              <a:rPr lang="zh-CN" altLang="en-US" sz="2800" dirty="0"/>
              <a:t>）页面与页表（</a:t>
            </a:r>
            <a:r>
              <a:rPr lang="en-US" altLang="zh-CN" sz="2800" dirty="0"/>
              <a:t>2</a:t>
            </a:r>
            <a:r>
              <a:rPr lang="zh-CN" altLang="en-US" sz="2800" dirty="0"/>
              <a:t>）地址变换机构（</a:t>
            </a:r>
            <a:r>
              <a:rPr lang="en-US" altLang="zh-CN" sz="2800" dirty="0"/>
              <a:t>3</a:t>
            </a:r>
            <a:r>
              <a:rPr lang="zh-CN" altLang="en-US" sz="2800" dirty="0"/>
              <a:t>）两级和多级页表</a:t>
            </a: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609600" y="882650"/>
          <a:ext cx="7848600" cy="4908550"/>
        </p:xfrm>
        <a:graphic>
          <a:graphicData uri="http://schemas.openxmlformats.org/presentationml/2006/ole">
            <mc:AlternateContent xmlns:mc="http://schemas.openxmlformats.org/markup-compatibility/2006">
              <mc:Choice xmlns:v="urn:schemas-microsoft-com:vml" Requires="v">
                <p:oleObj r:id="rId2" imgW="3562709" imgH="2225240" progId="Visio.Drawing.4">
                  <p:embed/>
                </p:oleObj>
              </mc:Choice>
              <mc:Fallback>
                <p:oleObj r:id="rId2" imgW="3562709" imgH="2225240"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82650"/>
                        <a:ext cx="7848600" cy="490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68312" y="188640"/>
            <a:ext cx="8207375" cy="5400675"/>
          </a:xfrm>
        </p:spPr>
        <p:txBody>
          <a:bodyPr>
            <a:noAutofit/>
          </a:bodyPr>
          <a:lstStyle/>
          <a:p>
            <a:r>
              <a:rPr lang="en-US" altLang="zh-CN" sz="2800" dirty="0"/>
              <a:t>  4.5.3  </a:t>
            </a:r>
            <a:r>
              <a:rPr lang="zh-CN" altLang="en-US" sz="2800" dirty="0"/>
              <a:t>访问内存的有效时间</a:t>
            </a:r>
            <a:br>
              <a:rPr lang="zh-CN" altLang="en-US" sz="2800" dirty="0"/>
            </a:br>
            <a:r>
              <a:rPr lang="zh-CN" altLang="en-US" sz="2800" dirty="0"/>
              <a:t>　　从进程发出指定逻辑地址的访问请求，经过地址变换，到在内存中找到对应的实际物理地址单元并取出数据，所需要花费的总时间，称为内存的有效访问时间</a:t>
            </a:r>
            <a:r>
              <a:rPr lang="en-US" altLang="zh-CN" sz="2800" dirty="0"/>
              <a:t>(EAT)</a:t>
            </a:r>
            <a:r>
              <a:rPr lang="zh-CN" altLang="en-US" sz="2800" dirty="0"/>
              <a:t>。</a:t>
            </a:r>
            <a:endParaRPr lang="en-US" altLang="zh-CN" sz="2800" dirty="0"/>
          </a:p>
          <a:p>
            <a:r>
              <a:rPr lang="en-US" altLang="zh-CN" sz="2800" dirty="0"/>
              <a:t>     </a:t>
            </a:r>
            <a:r>
              <a:rPr lang="zh-CN" altLang="en-US" sz="2800" dirty="0"/>
              <a:t>假设访问一次内存的时间为</a:t>
            </a:r>
            <a:r>
              <a:rPr lang="en-US" altLang="zh-CN" sz="2800" dirty="0"/>
              <a:t>t</a:t>
            </a:r>
            <a:r>
              <a:rPr lang="zh-CN" altLang="en-US" sz="2800" dirty="0"/>
              <a:t>，在基本分页存储管理方式中，有效访问时间为：　</a:t>
            </a:r>
            <a:endParaRPr lang="en-US" altLang="zh-CN" sz="2800" dirty="0"/>
          </a:p>
          <a:p>
            <a:r>
              <a:rPr lang="en-US" altLang="zh-CN" sz="2800" dirty="0"/>
              <a:t>         EAT = t + t = 2t</a:t>
            </a:r>
          </a:p>
          <a:p>
            <a:r>
              <a:rPr lang="zh-CN" altLang="en-US" sz="2800" dirty="0"/>
              <a:t>     在引入快表的分页存储管理方式中</a:t>
            </a:r>
            <a:endParaRPr lang="en-US" altLang="zh-CN" sz="2800" dirty="0"/>
          </a:p>
          <a:p>
            <a:r>
              <a:rPr lang="de-DE" altLang="zh-CN" sz="2800" dirty="0"/>
              <a:t>         </a:t>
            </a:r>
            <a:r>
              <a:rPr lang="de-DE" altLang="zh-CN" dirty="0"/>
              <a:t>EAT</a:t>
            </a:r>
            <a:r>
              <a:rPr lang="en-US" altLang="zh-CN" dirty="0"/>
              <a:t>=а</a:t>
            </a:r>
            <a:r>
              <a:rPr lang="de-DE" altLang="zh-CN" dirty="0"/>
              <a:t>×</a:t>
            </a:r>
            <a:r>
              <a:rPr lang="en-US" altLang="zh-CN" dirty="0"/>
              <a:t>λ</a:t>
            </a:r>
            <a:r>
              <a:rPr lang="de-DE" altLang="zh-CN" dirty="0"/>
              <a:t>+(t+</a:t>
            </a:r>
            <a:r>
              <a:rPr lang="en-US" altLang="zh-CN" dirty="0"/>
              <a:t>λ</a:t>
            </a:r>
            <a:r>
              <a:rPr lang="de-DE" altLang="zh-CN" dirty="0"/>
              <a:t>)(1—</a:t>
            </a:r>
            <a:r>
              <a:rPr lang="en-US" altLang="zh-CN" dirty="0"/>
              <a:t>а</a:t>
            </a:r>
            <a:r>
              <a:rPr lang="de-DE" altLang="zh-CN" dirty="0"/>
              <a:t>)+t</a:t>
            </a:r>
            <a:r>
              <a:rPr lang="en-US" altLang="zh-CN" dirty="0"/>
              <a:t>=2t+λ—</a:t>
            </a:r>
            <a:r>
              <a:rPr lang="en-US" altLang="zh-CN" dirty="0" err="1"/>
              <a:t>t×а</a:t>
            </a:r>
            <a:br>
              <a:rPr lang="en-US" altLang="zh-CN" sz="2800" dirty="0"/>
            </a:br>
            <a:r>
              <a:rPr lang="en-US" altLang="zh-CN" sz="2800" dirty="0"/>
              <a:t>     </a:t>
            </a:r>
            <a:r>
              <a:rPr lang="en-US" altLang="zh-CN" dirty="0">
                <a:latin typeface="+mn-ea"/>
                <a:ea typeface="+mn-ea"/>
              </a:rPr>
              <a:t>λ</a:t>
            </a:r>
            <a:r>
              <a:rPr lang="zh-CN" altLang="en-US" dirty="0">
                <a:latin typeface="+mn-ea"/>
                <a:ea typeface="+mn-ea"/>
              </a:rPr>
              <a:t>表示查找快表所需要的时间，</a:t>
            </a:r>
            <a:r>
              <a:rPr lang="en-US" altLang="zh-CN" dirty="0">
                <a:latin typeface="+mn-ea"/>
                <a:ea typeface="+mn-ea"/>
              </a:rPr>
              <a:t>а</a:t>
            </a:r>
            <a:r>
              <a:rPr lang="zh-CN" altLang="en-US" dirty="0">
                <a:latin typeface="+mn-ea"/>
                <a:ea typeface="+mn-ea"/>
              </a:rPr>
              <a:t>表示命中率。</a:t>
            </a:r>
            <a:endParaRPr lang="zh-CN" altLang="en-US" sz="2800" dirty="0">
              <a:latin typeface="+mn-ea"/>
              <a:ea typeface="+mn-ea"/>
            </a:endParaRPr>
          </a:p>
        </p:txBody>
      </p:sp>
    </p:spTree>
    <p:extLst>
      <p:ext uri="{BB962C8B-B14F-4D97-AF65-F5344CB8AC3E}">
        <p14:creationId xmlns:p14="http://schemas.microsoft.com/office/powerpoint/2010/main" val="3167271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4.5.4</a:t>
            </a:r>
            <a:r>
              <a:rPr lang="zh-CN" altLang="en-US" sz="2800" dirty="0"/>
              <a:t>　两级和多级页表</a:t>
            </a:r>
          </a:p>
          <a:p>
            <a:endParaRPr lang="zh-CN" altLang="en-US" sz="2800" dirty="0"/>
          </a:p>
        </p:txBody>
      </p:sp>
      <p:graphicFrame>
        <p:nvGraphicFramePr>
          <p:cNvPr id="55298" name="Object 2"/>
          <p:cNvGraphicFramePr>
            <a:graphicFrameLocks noChangeAspect="1"/>
          </p:cNvGraphicFramePr>
          <p:nvPr>
            <p:extLst>
              <p:ext uri="{D42A27DB-BD31-4B8C-83A1-F6EECF244321}">
                <p14:modId xmlns:p14="http://schemas.microsoft.com/office/powerpoint/2010/main" val="1183411277"/>
              </p:ext>
            </p:extLst>
          </p:nvPr>
        </p:nvGraphicFramePr>
        <p:xfrm>
          <a:off x="611560" y="2276872"/>
          <a:ext cx="8382000" cy="2020888"/>
        </p:xfrm>
        <a:graphic>
          <a:graphicData uri="http://schemas.openxmlformats.org/presentationml/2006/ole">
            <mc:AlternateContent xmlns:mc="http://schemas.openxmlformats.org/markup-compatibility/2006">
              <mc:Choice xmlns:v="urn:schemas-microsoft-com:vml" Requires="v">
                <p:oleObj r:id="rId2" imgW="3989154" imgH="965033" progId="Visio.Drawing.4">
                  <p:embed/>
                </p:oleObj>
              </mc:Choice>
              <mc:Fallback>
                <p:oleObj r:id="rId2" imgW="3989154" imgH="965033"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276872"/>
                        <a:ext cx="8382000" cy="202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56322" name="Object 2"/>
          <p:cNvGraphicFramePr>
            <a:graphicFrameLocks noChangeAspect="1"/>
          </p:cNvGraphicFramePr>
          <p:nvPr/>
        </p:nvGraphicFramePr>
        <p:xfrm>
          <a:off x="1143000" y="746125"/>
          <a:ext cx="7467600" cy="5197475"/>
        </p:xfrm>
        <a:graphic>
          <a:graphicData uri="http://schemas.openxmlformats.org/presentationml/2006/ole">
            <mc:AlternateContent xmlns:mc="http://schemas.openxmlformats.org/markup-compatibility/2006">
              <mc:Choice xmlns:v="urn:schemas-microsoft-com:vml" Requires="v">
                <p:oleObj r:id="rId2" imgW="3503075" imgH="2441275" progId="Visio.Drawing.4">
                  <p:embed/>
                </p:oleObj>
              </mc:Choice>
              <mc:Fallback>
                <p:oleObj r:id="rId2" imgW="3503075" imgH="2441275"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46125"/>
                        <a:ext cx="7467600" cy="519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57346" name="Object 2"/>
          <p:cNvGraphicFramePr>
            <a:graphicFrameLocks noChangeAspect="1"/>
          </p:cNvGraphicFramePr>
          <p:nvPr/>
        </p:nvGraphicFramePr>
        <p:xfrm>
          <a:off x="533400" y="1851025"/>
          <a:ext cx="8305800" cy="2873375"/>
        </p:xfrm>
        <a:graphic>
          <a:graphicData uri="http://schemas.openxmlformats.org/presentationml/2006/ole">
            <mc:AlternateContent xmlns:mc="http://schemas.openxmlformats.org/markup-compatibility/2006">
              <mc:Choice xmlns:v="urn:schemas-microsoft-com:vml" Requires="v">
                <p:oleObj r:id="rId2" imgW="3521078" imgH="1217075" progId="Visio.Drawing.4">
                  <p:embed/>
                </p:oleObj>
              </mc:Choice>
              <mc:Fallback>
                <p:oleObj r:id="rId2" imgW="3521078" imgH="1217075"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51025"/>
                        <a:ext cx="8305800" cy="287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8934A38-500C-472C-994E-B316CA397F4C}"/>
              </a:ext>
            </a:extLst>
          </p:cNvPr>
          <p:cNvSpPr>
            <a:spLocks noGrp="1"/>
          </p:cNvSpPr>
          <p:nvPr>
            <p:ph type="body" sz="quarter" idx="13"/>
          </p:nvPr>
        </p:nvSpPr>
        <p:spPr>
          <a:xfrm>
            <a:off x="899592" y="692150"/>
            <a:ext cx="7776096" cy="5400675"/>
          </a:xfrm>
        </p:spPr>
        <p:txBody>
          <a:bodyPr>
            <a:normAutofit/>
          </a:bodyPr>
          <a:lstStyle/>
          <a:p>
            <a:r>
              <a:rPr lang="en-US" altLang="zh-CN" sz="2800" dirty="0"/>
              <a:t>RISK-</a:t>
            </a:r>
            <a:r>
              <a:rPr lang="en-US" altLang="zh-CN" sz="2800" dirty="0">
                <a:latin typeface="宋体" panose="02010600030101010101" pitchFamily="2" charset="-122"/>
                <a:ea typeface="宋体" panose="02010600030101010101" pitchFamily="2" charset="-122"/>
              </a:rPr>
              <a:t>Ⅴ</a:t>
            </a:r>
            <a:r>
              <a:rPr lang="zh-CN" altLang="en-US" sz="2800" dirty="0">
                <a:latin typeface="宋体" panose="02010600030101010101" pitchFamily="2" charset="-122"/>
                <a:ea typeface="宋体" panose="02010600030101010101" pitchFamily="2" charset="-122"/>
              </a:rPr>
              <a:t>的</a:t>
            </a:r>
            <a:r>
              <a:rPr lang="en-US" altLang="zh-CN" sz="2800" dirty="0">
                <a:latin typeface="宋体" panose="02010600030101010101" pitchFamily="2" charset="-122"/>
                <a:ea typeface="宋体" panose="02010600030101010101" pitchFamily="2" charset="-122"/>
              </a:rPr>
              <a:t>3</a:t>
            </a:r>
            <a:r>
              <a:rPr lang="zh-CN" altLang="en-US" sz="2800" dirty="0">
                <a:latin typeface="宋体" panose="02010600030101010101" pitchFamily="2" charset="-122"/>
                <a:ea typeface="宋体" panose="02010600030101010101" pitchFamily="2" charset="-122"/>
              </a:rPr>
              <a:t>级页表结构</a:t>
            </a:r>
            <a:endParaRPr lang="en-US" altLang="zh-CN" sz="2800" dirty="0">
              <a:latin typeface="宋体" panose="02010600030101010101" pitchFamily="2" charset="-122"/>
              <a:ea typeface="宋体" panose="02010600030101010101" pitchFamily="2" charset="-122"/>
            </a:endParaRPr>
          </a:p>
          <a:p>
            <a:endParaRPr lang="zh-CN" altLang="en-US" sz="2800" dirty="0"/>
          </a:p>
        </p:txBody>
      </p:sp>
      <p:pic>
        <p:nvPicPr>
          <p:cNvPr id="5" name="图片 4">
            <a:extLst>
              <a:ext uri="{FF2B5EF4-FFF2-40B4-BE49-F238E27FC236}">
                <a16:creationId xmlns:a16="http://schemas.microsoft.com/office/drawing/2014/main" id="{EFD75331-107B-4737-B40E-4B75B97EC228}"/>
              </a:ext>
            </a:extLst>
          </p:cNvPr>
          <p:cNvPicPr>
            <a:picLocks noChangeAspect="1"/>
          </p:cNvPicPr>
          <p:nvPr/>
        </p:nvPicPr>
        <p:blipFill>
          <a:blip r:embed="rId2"/>
          <a:stretch>
            <a:fillRect/>
          </a:stretch>
        </p:blipFill>
        <p:spPr>
          <a:xfrm>
            <a:off x="1403648" y="1772816"/>
            <a:ext cx="6127011" cy="3886537"/>
          </a:xfrm>
          <a:prstGeom prst="rect">
            <a:avLst/>
          </a:prstGeom>
        </p:spPr>
      </p:pic>
    </p:spTree>
    <p:extLst>
      <p:ext uri="{BB962C8B-B14F-4D97-AF65-F5344CB8AC3E}">
        <p14:creationId xmlns:p14="http://schemas.microsoft.com/office/powerpoint/2010/main" val="1242250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latin typeface="宋体" charset="-122"/>
              </a:rPr>
              <a:t>4.6.3</a:t>
            </a:r>
            <a:r>
              <a:rPr lang="zh-CN" altLang="en-US" sz="2800" dirty="0">
                <a:latin typeface="宋体" charset="-122"/>
              </a:rPr>
              <a:t>　信息共享</a:t>
            </a:r>
          </a:p>
          <a:p>
            <a:endParaRPr lang="zh-CN" altLang="en-US" sz="2800" dirty="0"/>
          </a:p>
        </p:txBody>
      </p:sp>
      <p:graphicFrame>
        <p:nvGraphicFramePr>
          <p:cNvPr id="61442" name="Object 2"/>
          <p:cNvGraphicFramePr>
            <a:graphicFrameLocks noChangeAspect="1"/>
          </p:cNvGraphicFramePr>
          <p:nvPr/>
        </p:nvGraphicFramePr>
        <p:xfrm>
          <a:off x="1907704" y="1412776"/>
          <a:ext cx="5943600" cy="4908550"/>
        </p:xfrm>
        <a:graphic>
          <a:graphicData uri="http://schemas.openxmlformats.org/presentationml/2006/ole">
            <mc:AlternateContent xmlns:mc="http://schemas.openxmlformats.org/markup-compatibility/2006">
              <mc:Choice xmlns:v="urn:schemas-microsoft-com:vml" Requires="v">
                <p:oleObj r:id="rId2" imgW="2729323" imgH="2261246" progId="Visio.Drawing.4">
                  <p:embed/>
                </p:oleObj>
              </mc:Choice>
              <mc:Fallback>
                <p:oleObj r:id="rId2" imgW="2729323" imgH="2261246" progId="Visio.Drawing.4">
                  <p:embed/>
                  <p:pic>
                    <p:nvPicPr>
                      <p:cNvPr id="6144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412776"/>
                        <a:ext cx="5943600" cy="490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4164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62466" name="Object 2"/>
          <p:cNvGraphicFramePr>
            <a:graphicFrameLocks noChangeAspect="1"/>
          </p:cNvGraphicFramePr>
          <p:nvPr/>
        </p:nvGraphicFramePr>
        <p:xfrm>
          <a:off x="899592" y="1628800"/>
          <a:ext cx="7696200" cy="2989263"/>
        </p:xfrm>
        <a:graphic>
          <a:graphicData uri="http://schemas.openxmlformats.org/presentationml/2006/ole">
            <mc:AlternateContent xmlns:mc="http://schemas.openxmlformats.org/markup-compatibility/2006">
              <mc:Choice xmlns:v="urn:schemas-microsoft-com:vml" Requires="v">
                <p:oleObj r:id="rId2" imgW="2944983" imgH="1145063" progId="Visio.Drawing.4">
                  <p:embed/>
                </p:oleObj>
              </mc:Choice>
              <mc:Fallback>
                <p:oleObj r:id="rId2" imgW="2944983" imgH="1145063" progId="Visio.Drawing.4">
                  <p:embed/>
                  <p:pic>
                    <p:nvPicPr>
                      <p:cNvPr id="6246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28800"/>
                        <a:ext cx="7696200"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979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zh-CN" altLang="en-US" sz="2800" dirty="0"/>
              <a:t>  分页和分段的主要区别</a:t>
            </a:r>
            <a:endParaRPr lang="en-US" altLang="zh-CN" sz="2800" dirty="0"/>
          </a:p>
          <a:p>
            <a:r>
              <a:rPr lang="en-US" altLang="zh-CN" sz="2800" dirty="0"/>
              <a:t>    (1) </a:t>
            </a:r>
            <a:r>
              <a:rPr lang="zh-CN" altLang="en-US" sz="2800" dirty="0"/>
              <a:t>页是信息的物理单位，分页是为实现离散分配方式，以消减内存的零头，提高内存的利用率。或者说，分页仅仅是由于系统管理的需要而不是用户的需要。</a:t>
            </a:r>
            <a:endParaRPr lang="en-US" altLang="zh-CN" sz="2800" dirty="0"/>
          </a:p>
          <a:p>
            <a:r>
              <a:rPr lang="en-US" altLang="zh-CN" sz="2800" dirty="0"/>
              <a:t>		</a:t>
            </a:r>
            <a:r>
              <a:rPr lang="zh-CN" altLang="en-US" sz="2800" dirty="0"/>
              <a:t>段则是信息的逻辑单位，它含有一组其意义相对完整的信息。分段的目的是为了能更好地满足用户的需要。</a:t>
            </a:r>
          </a:p>
        </p:txBody>
      </p:sp>
    </p:spTree>
    <p:extLst>
      <p:ext uri="{BB962C8B-B14F-4D97-AF65-F5344CB8AC3E}">
        <p14:creationId xmlns:p14="http://schemas.microsoft.com/office/powerpoint/2010/main" val="3914759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(2) </a:t>
            </a:r>
            <a:r>
              <a:rPr lang="zh-CN" altLang="en-US" sz="2800" dirty="0"/>
              <a:t>页的大小固定且由系统决定，由系统把逻辑地址划分为页号和页内地址两部分，是由机器硬件实现的，因而在系统中只能有一种大小的页面；</a:t>
            </a:r>
            <a:endParaRPr lang="en-US" altLang="zh-CN" sz="2800" dirty="0"/>
          </a:p>
          <a:p>
            <a:r>
              <a:rPr lang="en-US" altLang="zh-CN" sz="2800" dirty="0"/>
              <a:t>		</a:t>
            </a:r>
            <a:r>
              <a:rPr lang="zh-CN" altLang="en-US" sz="2800" dirty="0"/>
              <a:t>而段的长度却不固定，决定于用户所编写的程序，通常由编译程序在对源程序进行编译时，根据信息的性质来划分。</a:t>
            </a:r>
          </a:p>
        </p:txBody>
      </p:sp>
    </p:spTree>
    <p:extLst>
      <p:ext uri="{BB962C8B-B14F-4D97-AF65-F5344CB8AC3E}">
        <p14:creationId xmlns:p14="http://schemas.microsoft.com/office/powerpoint/2010/main" val="65884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2" y="236481"/>
            <a:ext cx="8207375" cy="6120680"/>
          </a:xfrm>
        </p:spPr>
        <p:txBody>
          <a:bodyPr>
            <a:normAutofit/>
          </a:bodyPr>
          <a:lstStyle/>
          <a:p>
            <a:pPr algn="ctr"/>
            <a:r>
              <a:rPr lang="en-US" altLang="zh-CN" sz="3500" dirty="0"/>
              <a:t>4.5</a:t>
            </a:r>
            <a:r>
              <a:rPr lang="zh-CN" altLang="en-US" sz="3500" dirty="0">
                <a:latin typeface="宋体" charset="-122"/>
              </a:rPr>
              <a:t>　基本分页存储管理方式</a:t>
            </a:r>
            <a:r>
              <a:rPr lang="zh-CN" altLang="en-US" sz="3500" dirty="0"/>
              <a:t> </a:t>
            </a:r>
          </a:p>
          <a:p>
            <a:r>
              <a:rPr lang="en-US" altLang="zh-CN" dirty="0"/>
              <a:t> </a:t>
            </a:r>
            <a:r>
              <a:rPr lang="zh-CN" altLang="en-US" dirty="0"/>
              <a:t>连续分区分配：</a:t>
            </a:r>
            <a:endParaRPr lang="en-US" altLang="zh-CN" dirty="0"/>
          </a:p>
          <a:p>
            <a:pPr marL="342900" indent="-342900">
              <a:buFont typeface="Wingdings" panose="05000000000000000000" pitchFamily="2" charset="2"/>
              <a:buChar char="Ø"/>
            </a:pPr>
            <a:r>
              <a:rPr lang="zh-CN" altLang="en-US" sz="2400" dirty="0"/>
              <a:t>首次适应算法</a:t>
            </a:r>
            <a:r>
              <a:rPr lang="en-US" altLang="zh-CN" sz="2400" dirty="0"/>
              <a:t>-</a:t>
            </a:r>
            <a:r>
              <a:rPr lang="zh-CN" altLang="en-US" sz="2400" dirty="0">
                <a:solidFill>
                  <a:srgbClr val="FF0000"/>
                </a:solidFill>
              </a:rPr>
              <a:t>低地址碎片</a:t>
            </a:r>
            <a:endParaRPr lang="en-US" altLang="zh-CN" sz="2400" dirty="0">
              <a:solidFill>
                <a:srgbClr val="FF0000"/>
              </a:solidFill>
            </a:endParaRPr>
          </a:p>
          <a:p>
            <a:pPr marL="342900" indent="-342900">
              <a:buFont typeface="Wingdings" panose="05000000000000000000" pitchFamily="2" charset="2"/>
              <a:buChar char="Ø"/>
            </a:pPr>
            <a:r>
              <a:rPr lang="zh-CN" altLang="en-US" sz="2400" dirty="0"/>
              <a:t>循环首次适应算法</a:t>
            </a:r>
            <a:r>
              <a:rPr lang="en-US" altLang="zh-CN" sz="2400" dirty="0"/>
              <a:t>-</a:t>
            </a:r>
            <a:r>
              <a:rPr lang="zh-CN" altLang="en-US" sz="2400" dirty="0">
                <a:solidFill>
                  <a:srgbClr val="FF0000"/>
                </a:solidFill>
              </a:rPr>
              <a:t>会没有大内存可用</a:t>
            </a:r>
            <a:endParaRPr lang="en-US" altLang="zh-CN" sz="2400" dirty="0">
              <a:solidFill>
                <a:srgbClr val="FF0000"/>
              </a:solidFill>
            </a:endParaRPr>
          </a:p>
          <a:p>
            <a:pPr marL="342900" indent="-342900">
              <a:buFont typeface="Wingdings" panose="05000000000000000000" pitchFamily="2" charset="2"/>
              <a:buChar char="Ø"/>
            </a:pPr>
            <a:r>
              <a:rPr lang="zh-CN" altLang="en-US" sz="2400" dirty="0"/>
              <a:t>最佳适应算法</a:t>
            </a:r>
            <a:r>
              <a:rPr lang="en-US" altLang="zh-CN" sz="2400" dirty="0"/>
              <a:t>-</a:t>
            </a:r>
            <a:r>
              <a:rPr lang="zh-CN" altLang="en-US" sz="2400" dirty="0">
                <a:solidFill>
                  <a:srgbClr val="FF0000"/>
                </a:solidFill>
              </a:rPr>
              <a:t>更小的碎片</a:t>
            </a:r>
            <a:endParaRPr lang="en-US" altLang="zh-CN" sz="2400" dirty="0">
              <a:solidFill>
                <a:srgbClr val="FF0000"/>
              </a:solidFill>
            </a:endParaRPr>
          </a:p>
          <a:p>
            <a:pPr marL="342900" indent="-342900">
              <a:buFont typeface="Wingdings" panose="05000000000000000000" pitchFamily="2" charset="2"/>
              <a:buChar char="Ø"/>
            </a:pPr>
            <a:r>
              <a:rPr lang="zh-CN" altLang="en-US" sz="2400" dirty="0"/>
              <a:t>最坏适应算法</a:t>
            </a:r>
            <a:r>
              <a:rPr lang="en-US" altLang="zh-CN" sz="2400" dirty="0"/>
              <a:t>-</a:t>
            </a:r>
            <a:r>
              <a:rPr lang="zh-CN" altLang="en-US" sz="2400" dirty="0">
                <a:solidFill>
                  <a:srgbClr val="FF0000"/>
                </a:solidFill>
              </a:rPr>
              <a:t>会没有大内存可用</a:t>
            </a:r>
            <a:endParaRPr lang="en-US" altLang="zh-CN" sz="2400" dirty="0">
              <a:solidFill>
                <a:srgbClr val="FF0000"/>
              </a:solidFill>
            </a:endParaRPr>
          </a:p>
          <a:p>
            <a:r>
              <a:rPr lang="zh-CN" altLang="en-US" sz="2400" dirty="0">
                <a:solidFill>
                  <a:srgbClr val="FF0000"/>
                </a:solidFill>
              </a:rPr>
              <a:t>要么碎片太多，要么没内存可用</a:t>
            </a:r>
            <a:endParaRPr lang="en-US" altLang="zh-CN" sz="2400" dirty="0">
              <a:solidFill>
                <a:srgbClr val="FF0000"/>
              </a:solidFill>
            </a:endParaRPr>
          </a:p>
          <a:p>
            <a:pPr marL="342900" indent="-342900">
              <a:buFont typeface="Wingdings" panose="05000000000000000000" pitchFamily="2" charset="2"/>
              <a:buChar char="Ø"/>
            </a:pPr>
            <a:r>
              <a:rPr lang="zh-CN" altLang="en-US" sz="2400" dirty="0"/>
              <a:t>紧凑</a:t>
            </a:r>
            <a:r>
              <a:rPr lang="en-US" altLang="zh-CN" sz="2400" dirty="0"/>
              <a:t>-</a:t>
            </a:r>
            <a:r>
              <a:rPr lang="zh-CN" altLang="en-US" sz="2400" dirty="0">
                <a:solidFill>
                  <a:srgbClr val="FF0000"/>
                </a:solidFill>
              </a:rPr>
              <a:t>系统开销大，而且只能用于动态重定位</a:t>
            </a:r>
            <a:endParaRPr lang="en-US" altLang="zh-CN" sz="2400" dirty="0">
              <a:solidFill>
                <a:srgbClr val="FF0000"/>
              </a:solidFill>
            </a:endParaRPr>
          </a:p>
          <a:p>
            <a:pPr marL="0" indent="0"/>
            <a:r>
              <a:rPr lang="zh-CN" altLang="en-US" dirty="0">
                <a:solidFill>
                  <a:srgbClr val="FF0000"/>
                </a:solidFill>
              </a:rPr>
              <a:t>    </a:t>
            </a:r>
            <a:r>
              <a:rPr lang="zh-CN" altLang="en-US" dirty="0"/>
              <a:t>此外，连续内存分配方式没有考虑程序员对内存管理的需求。</a:t>
            </a:r>
            <a:endParaRPr lang="en-US" altLang="zh-CN" sz="2400" dirty="0"/>
          </a:p>
          <a:p>
            <a:endParaRPr lang="en-US" altLang="zh-CN" sz="2400" dirty="0">
              <a:solidFill>
                <a:srgbClr val="FF0000"/>
              </a:solidFill>
            </a:endParaRPr>
          </a:p>
          <a:p>
            <a:pPr marL="342900" indent="-342900">
              <a:buFont typeface="Wingdings" panose="05000000000000000000" pitchFamily="2" charset="2"/>
              <a:buChar char="Ø"/>
            </a:pPr>
            <a:endParaRPr lang="zh-CN" altLang="en-US" sz="2400" dirty="0">
              <a:solidFill>
                <a:srgbClr val="FF0000"/>
              </a:solidFill>
            </a:endParaRPr>
          </a:p>
        </p:txBody>
      </p:sp>
      <p:pic>
        <p:nvPicPr>
          <p:cNvPr id="66562" name="Picture 2" descr="http://thumbs.dreamstime.com/x/-%CC%DB-12322866.jpg"/>
          <p:cNvPicPr>
            <a:picLocks noChangeAspect="1" noChangeArrowheads="1"/>
          </p:cNvPicPr>
          <p:nvPr/>
        </p:nvPicPr>
        <p:blipFill rotWithShape="1">
          <a:blip r:embed="rId2">
            <a:extLst>
              <a:ext uri="{28A0092B-C50C-407E-A947-70E740481C1C}">
                <a14:useLocalDpi xmlns:a14="http://schemas.microsoft.com/office/drawing/2010/main" val="0"/>
              </a:ext>
            </a:extLst>
          </a:blip>
          <a:srcRect b="4762"/>
          <a:stretch/>
        </p:blipFill>
        <p:spPr bwMode="auto">
          <a:xfrm>
            <a:off x="7078190" y="1124744"/>
            <a:ext cx="2043107" cy="2880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(3) </a:t>
            </a:r>
            <a:r>
              <a:rPr lang="zh-CN" altLang="en-US" sz="2800" dirty="0"/>
              <a:t>分页的作业地址空间是一维的，即单一的线性地址空间，程序员只需利用一个记忆符，即可表示一个地址；而分段的作业地址空间则是二维的，程序员在标识一个地址时，既需给出段名，又需给出段内地址。</a:t>
            </a:r>
          </a:p>
        </p:txBody>
      </p:sp>
    </p:spTree>
    <p:extLst>
      <p:ext uri="{BB962C8B-B14F-4D97-AF65-F5344CB8AC3E}">
        <p14:creationId xmlns:p14="http://schemas.microsoft.com/office/powerpoint/2010/main" val="923449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4.6.4</a:t>
            </a:r>
            <a:r>
              <a:rPr lang="zh-CN" altLang="en-US" sz="2800" dirty="0"/>
              <a:t>　段页式存储管理方式</a:t>
            </a:r>
          </a:p>
          <a:p>
            <a:r>
              <a:rPr lang="zh-CN" altLang="en-US" sz="2800" dirty="0"/>
              <a:t>　　</a:t>
            </a:r>
            <a:r>
              <a:rPr lang="en-US" altLang="zh-CN" sz="2800" dirty="0"/>
              <a:t>1</a:t>
            </a:r>
            <a:r>
              <a:rPr lang="zh-CN" altLang="en-US" sz="2800" dirty="0"/>
              <a:t>．基本原理</a:t>
            </a:r>
          </a:p>
          <a:p>
            <a:r>
              <a:rPr lang="zh-CN" altLang="en-US" sz="2800" dirty="0"/>
              <a:t>　　段页式系统的基本原理，是分段和分页原理的结合，即先将用户程序分成若干个段，再把每个段分成若干个页，并为每一个段赋予一个段名。</a:t>
            </a:r>
          </a:p>
        </p:txBody>
      </p:sp>
    </p:spTree>
    <p:extLst>
      <p:ext uri="{BB962C8B-B14F-4D97-AF65-F5344CB8AC3E}">
        <p14:creationId xmlns:p14="http://schemas.microsoft.com/office/powerpoint/2010/main" val="1725950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63490" name="Object 2"/>
          <p:cNvGraphicFramePr>
            <a:graphicFrameLocks noChangeAspect="1"/>
          </p:cNvGraphicFramePr>
          <p:nvPr/>
        </p:nvGraphicFramePr>
        <p:xfrm>
          <a:off x="762000" y="1238250"/>
          <a:ext cx="7772400" cy="4019550"/>
        </p:xfrm>
        <a:graphic>
          <a:graphicData uri="http://schemas.openxmlformats.org/presentationml/2006/ole">
            <mc:AlternateContent xmlns:mc="http://schemas.openxmlformats.org/markup-compatibility/2006">
              <mc:Choice xmlns:v="urn:schemas-microsoft-com:vml" Requires="v">
                <p:oleObj r:id="rId2" imgW="3056001" imgH="1577134" progId="Visio.Drawing.4">
                  <p:embed/>
                </p:oleObj>
              </mc:Choice>
              <mc:Fallback>
                <p:oleObj r:id="rId2" imgW="3056001" imgH="1577134"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38250"/>
                        <a:ext cx="7772400" cy="40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1383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64514" name="Object 2"/>
          <p:cNvGraphicFramePr>
            <a:graphicFrameLocks noChangeAspect="1"/>
          </p:cNvGraphicFramePr>
          <p:nvPr/>
        </p:nvGraphicFramePr>
        <p:xfrm>
          <a:off x="304800" y="1371600"/>
          <a:ext cx="8534400" cy="4051300"/>
        </p:xfrm>
        <a:graphic>
          <a:graphicData uri="http://schemas.openxmlformats.org/presentationml/2006/ole">
            <mc:AlternateContent xmlns:mc="http://schemas.openxmlformats.org/markup-compatibility/2006">
              <mc:Choice xmlns:v="urn:schemas-microsoft-com:vml" Requires="v">
                <p:oleObj r:id="rId2" imgW="4459857" imgH="1973199" progId="Visio.Drawing.4">
                  <p:embed/>
                </p:oleObj>
              </mc:Choice>
              <mc:Fallback>
                <p:oleObj r:id="rId2" imgW="4459857" imgH="1973199"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l="6766"/>
                      <a:stretch>
                        <a:fillRect/>
                      </a:stretch>
                    </p:blipFill>
                    <p:spPr bwMode="auto">
                      <a:xfrm>
                        <a:off x="304800" y="1371600"/>
                        <a:ext cx="8534400" cy="405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1155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宋体" charset="-122"/>
              </a:rPr>
              <a:t>2</a:t>
            </a:r>
            <a:r>
              <a:rPr lang="zh-CN" altLang="en-US" dirty="0">
                <a:latin typeface="宋体" charset="-122"/>
              </a:rPr>
              <a:t>．地址变换过程</a:t>
            </a:r>
            <a:endParaRPr lang="zh-CN" altLang="en-US" dirty="0"/>
          </a:p>
        </p:txBody>
      </p:sp>
      <p:graphicFrame>
        <p:nvGraphicFramePr>
          <p:cNvPr id="65538" name="Object 2"/>
          <p:cNvGraphicFramePr>
            <a:graphicFrameLocks noChangeAspect="1"/>
          </p:cNvGraphicFramePr>
          <p:nvPr/>
        </p:nvGraphicFramePr>
        <p:xfrm>
          <a:off x="467544" y="1628800"/>
          <a:ext cx="8382000" cy="4022725"/>
        </p:xfrm>
        <a:graphic>
          <a:graphicData uri="http://schemas.openxmlformats.org/presentationml/2006/ole">
            <mc:AlternateContent xmlns:mc="http://schemas.openxmlformats.org/markup-compatibility/2006">
              <mc:Choice xmlns:v="urn:schemas-microsoft-com:vml" Requires="v">
                <p:oleObj r:id="rId3" imgW="4025160" imgH="1937193" progId="Visio.Drawing.4">
                  <p:embed/>
                </p:oleObj>
              </mc:Choice>
              <mc:Fallback>
                <p:oleObj r:id="rId3" imgW="4025160" imgH="1937193"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628800"/>
                        <a:ext cx="8382000" cy="402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520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2" y="332657"/>
            <a:ext cx="8207375" cy="2088232"/>
          </a:xfrm>
        </p:spPr>
        <p:txBody>
          <a:bodyPr/>
          <a:lstStyle/>
          <a:p>
            <a:pPr algn="ctr"/>
            <a:r>
              <a:rPr lang="en-US" altLang="zh-CN" sz="3600" dirty="0"/>
              <a:t>4.6</a:t>
            </a:r>
            <a:r>
              <a:rPr lang="zh-CN" altLang="en-US" sz="3600" dirty="0">
                <a:latin typeface="宋体" charset="-122"/>
              </a:rPr>
              <a:t>　基本分段存储管理方式</a:t>
            </a:r>
            <a:r>
              <a:rPr lang="zh-CN" altLang="en-US" sz="3600" dirty="0"/>
              <a:t> </a:t>
            </a:r>
          </a:p>
          <a:p>
            <a:r>
              <a:rPr lang="en-US" altLang="zh-CN" dirty="0"/>
              <a:t>   </a:t>
            </a:r>
            <a:r>
              <a:rPr lang="en-US" altLang="zh-CN" sz="2800" dirty="0"/>
              <a:t>4.6.1</a:t>
            </a:r>
            <a:r>
              <a:rPr lang="zh-CN" altLang="en-US" sz="2800" dirty="0"/>
              <a:t>　分段存储管理方式的引入</a:t>
            </a:r>
          </a:p>
          <a:p>
            <a:r>
              <a:rPr lang="zh-CN" altLang="en-US" dirty="0"/>
              <a:t>　　</a:t>
            </a:r>
          </a:p>
        </p:txBody>
      </p:sp>
      <p:pic>
        <p:nvPicPr>
          <p:cNvPr id="2" name="图片 1">
            <a:extLst>
              <a:ext uri="{FF2B5EF4-FFF2-40B4-BE49-F238E27FC236}">
                <a16:creationId xmlns:a16="http://schemas.microsoft.com/office/drawing/2014/main" id="{50A54909-8D30-DFC4-8FE3-FE1C8B78B0C6}"/>
              </a:ext>
            </a:extLst>
          </p:cNvPr>
          <p:cNvPicPr>
            <a:picLocks noChangeAspect="1"/>
          </p:cNvPicPr>
          <p:nvPr/>
        </p:nvPicPr>
        <p:blipFill>
          <a:blip r:embed="rId2"/>
          <a:stretch>
            <a:fillRect/>
          </a:stretch>
        </p:blipFill>
        <p:spPr>
          <a:xfrm>
            <a:off x="5327419" y="2050596"/>
            <a:ext cx="3205021" cy="4199319"/>
          </a:xfrm>
          <a:prstGeom prst="rect">
            <a:avLst/>
          </a:prstGeom>
        </p:spPr>
      </p:pic>
      <p:sp>
        <p:nvSpPr>
          <p:cNvPr id="8" name="文本框 7">
            <a:extLst>
              <a:ext uri="{FF2B5EF4-FFF2-40B4-BE49-F238E27FC236}">
                <a16:creationId xmlns:a16="http://schemas.microsoft.com/office/drawing/2014/main" id="{C5BBDDB5-D4C4-8423-F21E-C1A3E9367820}"/>
              </a:ext>
            </a:extLst>
          </p:cNvPr>
          <p:cNvSpPr txBox="1"/>
          <p:nvPr/>
        </p:nvSpPr>
        <p:spPr>
          <a:xfrm>
            <a:off x="611560" y="1988840"/>
            <a:ext cx="4591664" cy="3942233"/>
          </a:xfrm>
          <a:prstGeom prst="rect">
            <a:avLst/>
          </a:prstGeom>
        </p:spPr>
        <p:txBody>
          <a:bodyPr vert="horz">
            <a:normAutofit fontScale="92500" lnSpcReduction="10000"/>
          </a:bodyPr>
          <a:lstStyle>
            <a:lvl1pPr marL="274320" indent="-274320">
              <a:lnSpc>
                <a:spcPct val="130000"/>
              </a:lnSpc>
              <a:spcBef>
                <a:spcPts val="600"/>
              </a:spcBef>
              <a:buClr>
                <a:schemeClr val="accent1"/>
              </a:buClr>
              <a:buSzPct val="76000"/>
              <a:buFont typeface="Wingdings 3"/>
              <a:buNone/>
              <a:defRPr kumimoji="0" sz="2400" b="1">
                <a:latin typeface="+mj-ea"/>
                <a:ea typeface="+mj-ea"/>
              </a:defRPr>
            </a:lvl1pPr>
            <a:lvl2pPr marL="548640" indent="-274320">
              <a:spcBef>
                <a:spcPts val="500"/>
              </a:spcBef>
              <a:buClr>
                <a:schemeClr val="accent2"/>
              </a:buClr>
              <a:buSzPct val="76000"/>
              <a:buFont typeface="Wingdings 3"/>
              <a:buChar char=""/>
              <a:defRPr kumimoji="0" sz="2800" b="1">
                <a:solidFill>
                  <a:schemeClr val="tx2"/>
                </a:solidFill>
                <a:latin typeface="+mj-ea"/>
                <a:ea typeface="+mj-ea"/>
              </a:defRPr>
            </a:lvl2pPr>
            <a:lvl3pPr marL="822960" indent="-228600">
              <a:spcBef>
                <a:spcPts val="500"/>
              </a:spcBef>
              <a:buClr>
                <a:schemeClr val="bg1">
                  <a:shade val="50000"/>
                </a:schemeClr>
              </a:buClr>
              <a:buSzPct val="76000"/>
              <a:buFont typeface="Wingdings 3"/>
              <a:buChar char=""/>
              <a:defRPr kumimoji="0" sz="2800" b="1">
                <a:latin typeface="+mj-ea"/>
                <a:ea typeface="+mj-ea"/>
              </a:defRPr>
            </a:lvl3pPr>
            <a:lvl4pPr marL="1097280" indent="-228600">
              <a:spcBef>
                <a:spcPts val="400"/>
              </a:spcBef>
              <a:buClr>
                <a:schemeClr val="accent2">
                  <a:shade val="75000"/>
                </a:schemeClr>
              </a:buClr>
              <a:buSzPct val="70000"/>
              <a:buFont typeface="Wingdings"/>
              <a:buChar char=""/>
              <a:defRPr kumimoji="0" sz="2400" b="1">
                <a:latin typeface="+mj-ea"/>
                <a:ea typeface="+mj-ea"/>
              </a:defRPr>
            </a:lvl4pPr>
            <a:lvl5pPr marL="1371600" indent="-228600">
              <a:spcBef>
                <a:spcPts val="300"/>
              </a:spcBef>
              <a:buClr>
                <a:schemeClr val="accent2"/>
              </a:buClr>
              <a:buSzPct val="70000"/>
              <a:buFont typeface="Wingdings"/>
              <a:buChar char=""/>
              <a:defRPr kumimoji="0" sz="2000" b="1">
                <a:latin typeface="+mj-ea"/>
                <a:ea typeface="+mj-ea"/>
              </a:defRPr>
            </a:lvl5pPr>
            <a:lvl6pPr marL="1645920" indent="-182880">
              <a:spcBef>
                <a:spcPts val="300"/>
              </a:spcBef>
              <a:buClr>
                <a:srgbClr val="9FB8CD">
                  <a:shade val="75000"/>
                </a:srgbClr>
              </a:buClr>
              <a:buSzPct val="75000"/>
              <a:buFont typeface="Wingdings 3"/>
              <a:buChar char=""/>
              <a:defRPr kumimoji="0" lang="en-US" sz="1600" smtClean="0"/>
            </a:lvl6pPr>
            <a:lvl7pPr marL="1828800" indent="-182880">
              <a:spcBef>
                <a:spcPts val="300"/>
              </a:spcBef>
              <a:buClr>
                <a:srgbClr val="727CA3">
                  <a:shade val="75000"/>
                </a:srgbClr>
              </a:buClr>
              <a:buSzPct val="75000"/>
              <a:buFont typeface="Wingdings 3"/>
              <a:buChar char=""/>
              <a:defRPr kumimoji="0" lang="en-US" sz="1400" smtClean="0"/>
            </a:lvl7pPr>
            <a:lvl8pPr marL="2011680" indent="-182880">
              <a:spcBef>
                <a:spcPts val="300"/>
              </a:spcBef>
              <a:buClr>
                <a:prstClr val="white">
                  <a:shade val="50000"/>
                </a:prstClr>
              </a:buClr>
              <a:buSzPct val="75000"/>
              <a:buFont typeface="Wingdings 3"/>
              <a:buChar char=""/>
              <a:defRPr kumimoji="0" lang="en-US" sz="1400" smtClean="0"/>
            </a:lvl8pPr>
            <a:lvl9pPr marL="2194560" indent="-182880">
              <a:spcBef>
                <a:spcPts val="300"/>
              </a:spcBef>
              <a:buClr>
                <a:srgbClr val="9FB8CD"/>
              </a:buClr>
              <a:buSzPct val="75000"/>
              <a:buFont typeface="Wingdings 3"/>
              <a:buChar char=""/>
              <a:defRPr kumimoji="0" lang="en-US" sz="1200" smtClean="0"/>
            </a:lvl9pPr>
          </a:lstStyle>
          <a:p>
            <a:r>
              <a:rPr lang="en-US" altLang="zh-CN" sz="2800" dirty="0"/>
              <a:t>  1) </a:t>
            </a:r>
            <a:r>
              <a:rPr lang="zh-CN" altLang="en-US" sz="2800" dirty="0"/>
              <a:t>方便编程</a:t>
            </a:r>
          </a:p>
          <a:p>
            <a:r>
              <a:rPr lang="zh-CN" altLang="en-US" sz="2800" dirty="0"/>
              <a:t>　　  通常，用户把自己的作业按照逻辑关系划分为若干个段，每个段都是从</a:t>
            </a:r>
            <a:r>
              <a:rPr lang="en-US" altLang="zh-CN" sz="2800" dirty="0"/>
              <a:t>0</a:t>
            </a:r>
            <a:r>
              <a:rPr lang="zh-CN" altLang="en-US" sz="2800" dirty="0"/>
              <a:t>开始编址，并有自己的名字和长度。因此，希望要访问的逻辑地址是由段名</a:t>
            </a:r>
            <a:r>
              <a:rPr lang="en-US" altLang="zh-CN" sz="2800" dirty="0"/>
              <a:t>(</a:t>
            </a:r>
            <a:r>
              <a:rPr lang="zh-CN" altLang="en-US" sz="2800" dirty="0"/>
              <a:t>段号</a:t>
            </a:r>
            <a:r>
              <a:rPr lang="en-US" altLang="zh-CN" sz="2800" dirty="0"/>
              <a:t>)</a:t>
            </a:r>
            <a:r>
              <a:rPr lang="zh-CN" altLang="en-US" sz="2800" dirty="0"/>
              <a:t>和段内偏移量</a:t>
            </a:r>
            <a:r>
              <a:rPr lang="en-US" altLang="zh-CN" sz="2800" dirty="0"/>
              <a:t>(</a:t>
            </a:r>
            <a:r>
              <a:rPr lang="zh-CN" altLang="en-US" sz="2800" dirty="0"/>
              <a:t>段内地址</a:t>
            </a:r>
            <a:r>
              <a:rPr lang="en-US" altLang="zh-CN" sz="2800" dirty="0"/>
              <a:t>)</a:t>
            </a:r>
            <a:r>
              <a:rPr lang="zh-CN" altLang="en-US" sz="2800" dirty="0"/>
              <a:t>决定的。</a:t>
            </a:r>
          </a:p>
        </p:txBody>
      </p:sp>
    </p:spTree>
    <p:extLst>
      <p:ext uri="{BB962C8B-B14F-4D97-AF65-F5344CB8AC3E}">
        <p14:creationId xmlns:p14="http://schemas.microsoft.com/office/powerpoint/2010/main" val="125726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59916" y="620688"/>
            <a:ext cx="8424168" cy="6192217"/>
          </a:xfrm>
        </p:spPr>
        <p:txBody>
          <a:bodyPr>
            <a:normAutofit/>
          </a:bodyPr>
          <a:lstStyle/>
          <a:p>
            <a:r>
              <a:rPr lang="en-US" altLang="zh-CN" sz="2800" dirty="0"/>
              <a:t>  2) </a:t>
            </a:r>
            <a:r>
              <a:rPr lang="zh-CN" altLang="en-US" sz="2800" dirty="0"/>
              <a:t>信息共享</a:t>
            </a:r>
          </a:p>
          <a:p>
            <a:pPr indent="274320" algn="just"/>
            <a:r>
              <a:rPr lang="zh-CN" altLang="en-US" sz="2800" dirty="0"/>
              <a:t>　在实现对程序和数据的共享时，是以信息的逻辑单位为基础的。比如，共享某个例程和函数，段就是信息的逻辑单位。由此可知，为了实现段的共享，希望存储管理能与用户程序分段的组织方式相适应。 </a:t>
            </a:r>
            <a:endParaRPr lang="en-US" altLang="zh-CN" sz="2800" dirty="0"/>
          </a:p>
          <a:p>
            <a:r>
              <a:rPr lang="en-US" altLang="zh-CN" sz="2800" dirty="0"/>
              <a:t>  3) </a:t>
            </a:r>
            <a:r>
              <a:rPr lang="zh-CN" altLang="en-US" sz="2800" dirty="0"/>
              <a:t>信息保护</a:t>
            </a:r>
          </a:p>
          <a:p>
            <a:pPr indent="274320"/>
            <a:r>
              <a:rPr lang="zh-CN" altLang="en-US" sz="2800" dirty="0"/>
              <a:t>　信息保护同样是对信息的逻辑单位进行保护，因此，分段管理方式能更有效和方便地实现信息保护功能。</a:t>
            </a:r>
          </a:p>
          <a:p>
            <a:endParaRPr lang="zh-CN" altLang="en-US" sz="2800" dirty="0"/>
          </a:p>
        </p:txBody>
      </p:sp>
    </p:spTree>
    <p:extLst>
      <p:ext uri="{BB962C8B-B14F-4D97-AF65-F5344CB8AC3E}">
        <p14:creationId xmlns:p14="http://schemas.microsoft.com/office/powerpoint/2010/main" val="229366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4967783" cy="5400675"/>
          </a:xfrm>
        </p:spPr>
        <p:txBody>
          <a:bodyPr>
            <a:normAutofit/>
          </a:bodyPr>
          <a:lstStyle/>
          <a:p>
            <a:r>
              <a:rPr lang="zh-CN" altLang="en-US" sz="2800" dirty="0"/>
              <a:t>  </a:t>
            </a:r>
            <a:r>
              <a:rPr lang="en-US" altLang="zh-CN" sz="2800" dirty="0"/>
              <a:t>4) </a:t>
            </a:r>
            <a:r>
              <a:rPr lang="zh-CN" altLang="en-US" sz="2800" dirty="0"/>
              <a:t>动态增长</a:t>
            </a:r>
          </a:p>
          <a:p>
            <a:pPr indent="274320"/>
            <a:r>
              <a:rPr lang="zh-CN" altLang="en-US" sz="2800" dirty="0"/>
              <a:t>　在实际应用中，往往有些段，特别是数据段，在使用过程中会不断地增长，而事先又无法确切地知道数据段会增长到多大。分段存储管理方式能较好地解决这一问题。 　　</a:t>
            </a:r>
            <a:r>
              <a:rPr lang="en-US" altLang="zh-CN" sz="2800" dirty="0"/>
              <a:t>  </a:t>
            </a:r>
          </a:p>
          <a:p>
            <a:r>
              <a:rPr lang="en-US" altLang="zh-CN" sz="2800" dirty="0"/>
              <a:t>  </a:t>
            </a:r>
            <a:endParaRPr lang="zh-CN" altLang="en-US" sz="2800" dirty="0"/>
          </a:p>
        </p:txBody>
      </p:sp>
      <p:pic>
        <p:nvPicPr>
          <p:cNvPr id="2" name="Picture 5">
            <a:extLst>
              <a:ext uri="{FF2B5EF4-FFF2-40B4-BE49-F238E27FC236}">
                <a16:creationId xmlns:a16="http://schemas.microsoft.com/office/drawing/2014/main" id="{6ED0CFA9-4AB8-5033-6DA6-C517CAB77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836712"/>
            <a:ext cx="20637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29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5) </a:t>
            </a:r>
            <a:r>
              <a:rPr lang="zh-CN" altLang="en-US" sz="2800" dirty="0"/>
              <a:t>动态链接</a:t>
            </a:r>
          </a:p>
          <a:p>
            <a:r>
              <a:rPr lang="zh-CN" altLang="en-US" sz="2800" dirty="0"/>
              <a:t>　　 动态链接是指在作业运行之前，并不把几个目标程序段链接起来。要运行时，先将主程序所对应的目标程序装入内存并启动运行，当运行过程中又需要调用某段时，才将该段</a:t>
            </a:r>
            <a:r>
              <a:rPr lang="en-US" altLang="zh-CN" sz="2800" dirty="0"/>
              <a:t>(</a:t>
            </a:r>
            <a:r>
              <a:rPr lang="zh-CN" altLang="en-US" sz="2800" dirty="0"/>
              <a:t>目标程序</a:t>
            </a:r>
            <a:r>
              <a:rPr lang="en-US" altLang="zh-CN" sz="2800" dirty="0"/>
              <a:t>)</a:t>
            </a:r>
            <a:r>
              <a:rPr lang="zh-CN" altLang="en-US" sz="2800" dirty="0"/>
              <a:t>调入内存并进行链接。可见，动态链接也要求以段作为管理的单位</a:t>
            </a:r>
            <a:r>
              <a:rPr lang="zh-CN" altLang="en-US" sz="2800"/>
              <a:t>。  </a:t>
            </a:r>
            <a:endParaRPr lang="zh-CN" altLang="en-US" sz="2800" dirty="0"/>
          </a:p>
          <a:p>
            <a:endParaRPr lang="zh-CN" altLang="en-US" sz="2800" dirty="0"/>
          </a:p>
        </p:txBody>
      </p:sp>
    </p:spTree>
    <p:extLst>
      <p:ext uri="{BB962C8B-B14F-4D97-AF65-F5344CB8AC3E}">
        <p14:creationId xmlns:p14="http://schemas.microsoft.com/office/powerpoint/2010/main" val="380871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332656"/>
            <a:ext cx="8207375" cy="5760169"/>
          </a:xfrm>
        </p:spPr>
        <p:txBody>
          <a:bodyPr>
            <a:normAutofit/>
          </a:bodyPr>
          <a:lstStyle/>
          <a:p>
            <a:r>
              <a:rPr lang="en-US" altLang="zh-CN" sz="2800" dirty="0"/>
              <a:t>  1</a:t>
            </a:r>
            <a:r>
              <a:rPr lang="zh-CN" altLang="en-US" sz="2800" dirty="0"/>
              <a:t>、段地址结构    </a:t>
            </a:r>
            <a:endParaRPr lang="en-US" altLang="zh-CN" sz="2800" dirty="0"/>
          </a:p>
          <a:p>
            <a:r>
              <a:rPr lang="en-US" altLang="zh-CN" sz="2800" dirty="0"/>
              <a:t>      </a:t>
            </a:r>
            <a:r>
              <a:rPr lang="zh-CN" altLang="en-US" sz="2800" dirty="0"/>
              <a:t>在分段存储管理方式中，作业的地址空间被划分为若干个段，每个段定义了一组逻辑信息。例如，有主程序段</a:t>
            </a:r>
            <a:r>
              <a:rPr lang="en-US" altLang="zh-CN" sz="2800" dirty="0"/>
              <a:t>MAIN</a:t>
            </a:r>
            <a:r>
              <a:rPr lang="zh-CN" altLang="en-US" sz="2800" dirty="0"/>
              <a:t>、子程序段</a:t>
            </a:r>
            <a:r>
              <a:rPr lang="en-US" altLang="zh-CN" sz="2800" dirty="0"/>
              <a:t>X</a:t>
            </a:r>
            <a:r>
              <a:rPr lang="zh-CN" altLang="en-US" sz="2800" dirty="0"/>
              <a:t>、数据段</a:t>
            </a:r>
            <a:r>
              <a:rPr lang="en-US" altLang="zh-CN" sz="2800" dirty="0"/>
              <a:t>D</a:t>
            </a:r>
            <a:r>
              <a:rPr lang="zh-CN" altLang="en-US" sz="2800" dirty="0"/>
              <a:t>及栈段</a:t>
            </a:r>
            <a:r>
              <a:rPr lang="en-US" altLang="zh-CN" sz="2800" dirty="0"/>
              <a:t>S</a:t>
            </a:r>
            <a:r>
              <a:rPr lang="zh-CN" altLang="en-US" sz="2800" dirty="0"/>
              <a:t>等。每个段都有自己的名字。为了实现简单起见，通常可用一个段号来代替段名，每个段都从</a:t>
            </a:r>
            <a:r>
              <a:rPr lang="en-US" altLang="zh-CN" sz="2800" dirty="0"/>
              <a:t>0</a:t>
            </a:r>
            <a:r>
              <a:rPr lang="zh-CN" altLang="en-US" sz="2800" dirty="0"/>
              <a:t>开始编址，并采用一段连续的地址空间。段的长度由相应的逻辑信息组的长度决定，因而各段长度不等。</a:t>
            </a:r>
          </a:p>
        </p:txBody>
      </p:sp>
      <p:pic>
        <p:nvPicPr>
          <p:cNvPr id="58371" name="Picture 3"/>
          <p:cNvPicPr>
            <a:picLocks noChangeAspect="1" noChangeArrowheads="1"/>
          </p:cNvPicPr>
          <p:nvPr/>
        </p:nvPicPr>
        <p:blipFill>
          <a:blip r:embed="rId2" cstate="print"/>
          <a:srcRect/>
          <a:stretch>
            <a:fillRect/>
          </a:stretch>
        </p:blipFill>
        <p:spPr bwMode="auto">
          <a:xfrm>
            <a:off x="1727684" y="5589240"/>
            <a:ext cx="5688632" cy="809445"/>
          </a:xfrm>
          <a:prstGeom prst="rect">
            <a:avLst/>
          </a:prstGeom>
          <a:noFill/>
        </p:spPr>
      </p:pic>
    </p:spTree>
    <p:extLst>
      <p:ext uri="{BB962C8B-B14F-4D97-AF65-F5344CB8AC3E}">
        <p14:creationId xmlns:p14="http://schemas.microsoft.com/office/powerpoint/2010/main" val="49706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zh-CN" altLang="en-US" sz="2800" dirty="0"/>
              <a:t>　  </a:t>
            </a:r>
            <a:r>
              <a:rPr lang="en-US" altLang="zh-CN" sz="2800" dirty="0"/>
              <a:t>2</a:t>
            </a:r>
            <a:r>
              <a:rPr lang="zh-CN" altLang="en-US" sz="2800" dirty="0"/>
              <a:t>．段表</a:t>
            </a:r>
          </a:p>
        </p:txBody>
      </p:sp>
      <p:graphicFrame>
        <p:nvGraphicFramePr>
          <p:cNvPr id="59394" name="Object 2"/>
          <p:cNvGraphicFramePr>
            <a:graphicFrameLocks noChangeAspect="1"/>
          </p:cNvGraphicFramePr>
          <p:nvPr/>
        </p:nvGraphicFramePr>
        <p:xfrm>
          <a:off x="1043608" y="1268760"/>
          <a:ext cx="7543800" cy="4710113"/>
        </p:xfrm>
        <a:graphic>
          <a:graphicData uri="http://schemas.openxmlformats.org/presentationml/2006/ole">
            <mc:AlternateContent xmlns:mc="http://schemas.openxmlformats.org/markup-compatibility/2006">
              <mc:Choice xmlns:v="urn:schemas-microsoft-com:vml" Requires="v">
                <p:oleObj r:id="rId2" imgW="3449066" imgH="2153228" progId="Visio.Drawing.4">
                  <p:embed/>
                </p:oleObj>
              </mc:Choice>
              <mc:Fallback>
                <p:oleObj r:id="rId2" imgW="3449066" imgH="2153228" progId="Visio.Drawing.4">
                  <p:embed/>
                  <p:pic>
                    <p:nvPicPr>
                      <p:cNvPr id="5939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268760"/>
                        <a:ext cx="7543800" cy="471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8203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21962</TotalTime>
  <Words>2027</Words>
  <Application>Microsoft Office PowerPoint</Application>
  <PresentationFormat>全屏显示(4:3)</PresentationFormat>
  <Paragraphs>93</Paragraphs>
  <Slides>34</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49" baseType="lpstr">
      <vt:lpstr>MS PGothic</vt:lpstr>
      <vt:lpstr>PingFang SC</vt:lpstr>
      <vt:lpstr>华文新魏</vt:lpstr>
      <vt:lpstr>宋体</vt:lpstr>
      <vt:lpstr>Bookman Old Style</vt:lpstr>
      <vt:lpstr>Calibri</vt:lpstr>
      <vt:lpstr>Gill Sans MT</vt:lpstr>
      <vt:lpstr>Helvetica</vt:lpstr>
      <vt:lpstr>Times New Roman</vt:lpstr>
      <vt:lpstr>Wingdings</vt:lpstr>
      <vt:lpstr>Wingdings 3</vt:lpstr>
      <vt:lpstr>1_质朴</vt:lpstr>
      <vt:lpstr>VISIO 4 Drawing</vt:lpstr>
      <vt:lpstr>Equation</vt:lpstr>
      <vt:lpstr>Microsoft Visio 2003-2010 绘图</vt:lpstr>
      <vt:lpstr>第十三讲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560</cp:revision>
  <dcterms:created xsi:type="dcterms:W3CDTF">2013-09-15T00:45:06Z</dcterms:created>
  <dcterms:modified xsi:type="dcterms:W3CDTF">2023-11-15T23:57:03Z</dcterms:modified>
</cp:coreProperties>
</file>