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36"/>
  </p:notesMasterIdLst>
  <p:handoutMasterIdLst>
    <p:handoutMasterId r:id="rId37"/>
  </p:handoutMasterIdLst>
  <p:sldIdLst>
    <p:sldId id="256" r:id="rId2"/>
    <p:sldId id="258" r:id="rId3"/>
    <p:sldId id="259" r:id="rId4"/>
    <p:sldId id="261" r:id="rId5"/>
    <p:sldId id="262" r:id="rId6"/>
    <p:sldId id="263" r:id="rId7"/>
    <p:sldId id="264" r:id="rId8"/>
    <p:sldId id="29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6" r:id="rId22"/>
    <p:sldId id="287" r:id="rId23"/>
    <p:sldId id="277" r:id="rId24"/>
    <p:sldId id="278" r:id="rId25"/>
    <p:sldId id="279" r:id="rId26"/>
    <p:sldId id="290" r:id="rId27"/>
    <p:sldId id="280" r:id="rId28"/>
    <p:sldId id="281" r:id="rId29"/>
    <p:sldId id="282" r:id="rId30"/>
    <p:sldId id="283" r:id="rId31"/>
    <p:sldId id="291" r:id="rId32"/>
    <p:sldId id="294" r:id="rId33"/>
    <p:sldId id="296" r:id="rId34"/>
    <p:sldId id="295"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0734" autoAdjust="0"/>
  </p:normalViewPr>
  <p:slideViewPr>
    <p:cSldViewPr>
      <p:cViewPr varScale="1">
        <p:scale>
          <a:sx n="69" d="100"/>
          <a:sy n="69" d="100"/>
        </p:scale>
        <p:origin x="1790" y="72"/>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02E314-E6CF-4A47-88B8-FEC40E1BEE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CEA5237-889C-4C24-A2F5-A51DBFE6C64F}">
      <dgm:prSet custT="1"/>
      <dgm:spPr/>
      <dgm:t>
        <a:bodyPr/>
        <a:lstStyle/>
        <a:p>
          <a:pPr rtl="0"/>
          <a:r>
            <a:rPr lang="zh-CN" altLang="en-US" sz="2400" b="1" dirty="0"/>
            <a:t>采取局部置换策略</a:t>
          </a:r>
          <a:endParaRPr lang="zh-CN" altLang="en-US" sz="2400" dirty="0"/>
        </a:p>
      </dgm:t>
    </dgm:pt>
    <dgm:pt modelId="{15E48494-156D-42EE-BE24-7D3A6BC3DA9D}" type="parTrans" cxnId="{BAFC6BC3-A981-4AC4-B9E7-0009C12D3BC5}">
      <dgm:prSet/>
      <dgm:spPr/>
      <dgm:t>
        <a:bodyPr/>
        <a:lstStyle/>
        <a:p>
          <a:endParaRPr lang="zh-CN" altLang="en-US" sz="2000"/>
        </a:p>
      </dgm:t>
    </dgm:pt>
    <dgm:pt modelId="{0F578365-1655-40B8-92CF-B6A3576F7F6F}" type="sibTrans" cxnId="{BAFC6BC3-A981-4AC4-B9E7-0009C12D3BC5}">
      <dgm:prSet/>
      <dgm:spPr/>
      <dgm:t>
        <a:bodyPr/>
        <a:lstStyle/>
        <a:p>
          <a:endParaRPr lang="zh-CN" altLang="en-US" sz="2000"/>
        </a:p>
      </dgm:t>
    </dgm:pt>
    <dgm:pt modelId="{F3F3EDD4-9379-4BBB-A273-37DCC8B7A899}">
      <dgm:prSet custT="1"/>
      <dgm:spPr/>
      <dgm:t>
        <a:bodyPr/>
        <a:lstStyle/>
        <a:p>
          <a:pPr rtl="0"/>
          <a:r>
            <a:rPr lang="zh-CN" altLang="en-US" sz="2400" b="1"/>
            <a:t>把工作集算法融入到处理机调度中</a:t>
          </a:r>
          <a:endParaRPr lang="zh-CN" altLang="en-US" sz="2400"/>
        </a:p>
      </dgm:t>
    </dgm:pt>
    <dgm:pt modelId="{87C97E95-34F0-4ECA-9DD5-6A6ECC2E13E8}" type="parTrans" cxnId="{3BC25029-13E0-4602-BB11-80FF4D239098}">
      <dgm:prSet/>
      <dgm:spPr/>
      <dgm:t>
        <a:bodyPr/>
        <a:lstStyle/>
        <a:p>
          <a:endParaRPr lang="zh-CN" altLang="en-US" sz="2000"/>
        </a:p>
      </dgm:t>
    </dgm:pt>
    <dgm:pt modelId="{178E2C91-AA9A-4089-975B-7BDCBD61C12C}" type="sibTrans" cxnId="{3BC25029-13E0-4602-BB11-80FF4D239098}">
      <dgm:prSet/>
      <dgm:spPr/>
      <dgm:t>
        <a:bodyPr/>
        <a:lstStyle/>
        <a:p>
          <a:endParaRPr lang="zh-CN" altLang="en-US" sz="2000"/>
        </a:p>
      </dgm:t>
    </dgm:pt>
    <dgm:pt modelId="{FC76937A-1846-4973-888B-6B18A57CFD6B}">
      <dgm:prSet custT="1"/>
      <dgm:spPr/>
      <dgm:t>
        <a:bodyPr/>
        <a:lstStyle/>
        <a:p>
          <a:pPr rtl="0"/>
          <a:r>
            <a:rPr lang="zh-CN" sz="2400" b="1"/>
            <a:t>利用“</a:t>
          </a:r>
          <a:r>
            <a:rPr lang="en-US" sz="2400" b="1"/>
            <a:t>L=S”</a:t>
          </a:r>
          <a:r>
            <a:rPr lang="zh-CN" sz="2400" b="1"/>
            <a:t>准则调节缺页率</a:t>
          </a:r>
          <a:endParaRPr lang="zh-CN" sz="2400"/>
        </a:p>
      </dgm:t>
    </dgm:pt>
    <dgm:pt modelId="{F7B32163-7C7C-4FB6-83F9-98045EFFD024}" type="parTrans" cxnId="{BC6F3B18-B089-4E2A-8889-766F8DF95884}">
      <dgm:prSet/>
      <dgm:spPr/>
      <dgm:t>
        <a:bodyPr/>
        <a:lstStyle/>
        <a:p>
          <a:endParaRPr lang="zh-CN" altLang="en-US" sz="2000"/>
        </a:p>
      </dgm:t>
    </dgm:pt>
    <dgm:pt modelId="{CFF1F8F0-F1D7-4774-9ACD-0883494BF088}" type="sibTrans" cxnId="{BC6F3B18-B089-4E2A-8889-766F8DF95884}">
      <dgm:prSet/>
      <dgm:spPr/>
      <dgm:t>
        <a:bodyPr/>
        <a:lstStyle/>
        <a:p>
          <a:endParaRPr lang="zh-CN" altLang="en-US" sz="2000"/>
        </a:p>
      </dgm:t>
    </dgm:pt>
    <dgm:pt modelId="{4AA4A7A0-01E3-4159-B568-E8D61B1DD46D}">
      <dgm:prSet custT="1"/>
      <dgm:spPr/>
      <dgm:t>
        <a:bodyPr/>
        <a:lstStyle/>
        <a:p>
          <a:pPr rtl="0"/>
          <a:r>
            <a:rPr lang="zh-CN" altLang="en-US" sz="2400" b="1" dirty="0"/>
            <a:t>选择暂停部分进程</a:t>
          </a:r>
          <a:endParaRPr lang="zh-CN" altLang="en-US" sz="2400" dirty="0"/>
        </a:p>
      </dgm:t>
    </dgm:pt>
    <dgm:pt modelId="{35E32696-3139-440B-9426-CAA80E007117}" type="parTrans" cxnId="{E26131F5-7D16-418A-8F0F-A97BF7A89E09}">
      <dgm:prSet/>
      <dgm:spPr/>
      <dgm:t>
        <a:bodyPr/>
        <a:lstStyle/>
        <a:p>
          <a:endParaRPr lang="zh-CN" altLang="en-US" sz="2000"/>
        </a:p>
      </dgm:t>
    </dgm:pt>
    <dgm:pt modelId="{EA5C73A2-240F-409D-9B9B-B9C149087648}" type="sibTrans" cxnId="{E26131F5-7D16-418A-8F0F-A97BF7A89E09}">
      <dgm:prSet/>
      <dgm:spPr/>
      <dgm:t>
        <a:bodyPr/>
        <a:lstStyle/>
        <a:p>
          <a:endParaRPr lang="zh-CN" altLang="en-US" sz="2000"/>
        </a:p>
      </dgm:t>
    </dgm:pt>
    <dgm:pt modelId="{77D140C8-33A8-42ED-95BC-27EB67B07157}" type="pres">
      <dgm:prSet presAssocID="{3602E314-E6CF-4A47-88B8-FEC40E1BEEDE}" presName="linear" presStyleCnt="0">
        <dgm:presLayoutVars>
          <dgm:dir/>
          <dgm:animLvl val="lvl"/>
          <dgm:resizeHandles val="exact"/>
        </dgm:presLayoutVars>
      </dgm:prSet>
      <dgm:spPr/>
    </dgm:pt>
    <dgm:pt modelId="{AAAF382A-BAB8-4C83-BCE6-41439361BCF7}" type="pres">
      <dgm:prSet presAssocID="{5CEA5237-889C-4C24-A2F5-A51DBFE6C64F}" presName="parentLin" presStyleCnt="0"/>
      <dgm:spPr/>
    </dgm:pt>
    <dgm:pt modelId="{7A533324-B440-4D5B-B918-1AD62C036CBA}" type="pres">
      <dgm:prSet presAssocID="{5CEA5237-889C-4C24-A2F5-A51DBFE6C64F}" presName="parentLeftMargin" presStyleLbl="node1" presStyleIdx="0" presStyleCnt="4"/>
      <dgm:spPr/>
    </dgm:pt>
    <dgm:pt modelId="{6C5AA4DC-1CF0-4FEF-8E6D-D777D0D5A009}" type="pres">
      <dgm:prSet presAssocID="{5CEA5237-889C-4C24-A2F5-A51DBFE6C64F}" presName="parentText" presStyleLbl="node1" presStyleIdx="0" presStyleCnt="4">
        <dgm:presLayoutVars>
          <dgm:chMax val="0"/>
          <dgm:bulletEnabled val="1"/>
        </dgm:presLayoutVars>
      </dgm:prSet>
      <dgm:spPr/>
    </dgm:pt>
    <dgm:pt modelId="{8D1682E7-3675-42D8-9DD2-0E31A73DD685}" type="pres">
      <dgm:prSet presAssocID="{5CEA5237-889C-4C24-A2F5-A51DBFE6C64F}" presName="negativeSpace" presStyleCnt="0"/>
      <dgm:spPr/>
    </dgm:pt>
    <dgm:pt modelId="{474D42C9-3C97-4027-A629-1E92C1967BF9}" type="pres">
      <dgm:prSet presAssocID="{5CEA5237-889C-4C24-A2F5-A51DBFE6C64F}" presName="childText" presStyleLbl="conFgAcc1" presStyleIdx="0" presStyleCnt="4">
        <dgm:presLayoutVars>
          <dgm:bulletEnabled val="1"/>
        </dgm:presLayoutVars>
      </dgm:prSet>
      <dgm:spPr/>
    </dgm:pt>
    <dgm:pt modelId="{038E6424-9E4D-41F3-9A71-C65B4735E5BF}" type="pres">
      <dgm:prSet presAssocID="{0F578365-1655-40B8-92CF-B6A3576F7F6F}" presName="spaceBetweenRectangles" presStyleCnt="0"/>
      <dgm:spPr/>
    </dgm:pt>
    <dgm:pt modelId="{A2784FAF-71FB-45DD-B5CB-55663DA351A1}" type="pres">
      <dgm:prSet presAssocID="{F3F3EDD4-9379-4BBB-A273-37DCC8B7A899}" presName="parentLin" presStyleCnt="0"/>
      <dgm:spPr/>
    </dgm:pt>
    <dgm:pt modelId="{F3B7ED71-285C-4359-84C1-3486DDC89E3C}" type="pres">
      <dgm:prSet presAssocID="{F3F3EDD4-9379-4BBB-A273-37DCC8B7A899}" presName="parentLeftMargin" presStyleLbl="node1" presStyleIdx="0" presStyleCnt="4"/>
      <dgm:spPr/>
    </dgm:pt>
    <dgm:pt modelId="{64DCD586-9BE1-4396-B252-2052CBCBBC40}" type="pres">
      <dgm:prSet presAssocID="{F3F3EDD4-9379-4BBB-A273-37DCC8B7A899}" presName="parentText" presStyleLbl="node1" presStyleIdx="1" presStyleCnt="4">
        <dgm:presLayoutVars>
          <dgm:chMax val="0"/>
          <dgm:bulletEnabled val="1"/>
        </dgm:presLayoutVars>
      </dgm:prSet>
      <dgm:spPr/>
    </dgm:pt>
    <dgm:pt modelId="{50BC7A4F-54E6-43FF-B670-1E85948BDCC0}" type="pres">
      <dgm:prSet presAssocID="{F3F3EDD4-9379-4BBB-A273-37DCC8B7A899}" presName="negativeSpace" presStyleCnt="0"/>
      <dgm:spPr/>
    </dgm:pt>
    <dgm:pt modelId="{592916D3-980F-49A7-8407-6336301572A8}" type="pres">
      <dgm:prSet presAssocID="{F3F3EDD4-9379-4BBB-A273-37DCC8B7A899}" presName="childText" presStyleLbl="conFgAcc1" presStyleIdx="1" presStyleCnt="4">
        <dgm:presLayoutVars>
          <dgm:bulletEnabled val="1"/>
        </dgm:presLayoutVars>
      </dgm:prSet>
      <dgm:spPr/>
    </dgm:pt>
    <dgm:pt modelId="{5E60C06A-F70F-4A66-8C17-298C85D0FC89}" type="pres">
      <dgm:prSet presAssocID="{178E2C91-AA9A-4089-975B-7BDCBD61C12C}" presName="spaceBetweenRectangles" presStyleCnt="0"/>
      <dgm:spPr/>
    </dgm:pt>
    <dgm:pt modelId="{7CAB2388-34DC-47E2-838D-79360E4C3AA6}" type="pres">
      <dgm:prSet presAssocID="{FC76937A-1846-4973-888B-6B18A57CFD6B}" presName="parentLin" presStyleCnt="0"/>
      <dgm:spPr/>
    </dgm:pt>
    <dgm:pt modelId="{4CE6678F-C529-4667-9E21-606F38D62DD6}" type="pres">
      <dgm:prSet presAssocID="{FC76937A-1846-4973-888B-6B18A57CFD6B}" presName="parentLeftMargin" presStyleLbl="node1" presStyleIdx="1" presStyleCnt="4"/>
      <dgm:spPr/>
    </dgm:pt>
    <dgm:pt modelId="{A8BBBEF7-3ACF-434B-BD18-C7BF43BEC3AD}" type="pres">
      <dgm:prSet presAssocID="{FC76937A-1846-4973-888B-6B18A57CFD6B}" presName="parentText" presStyleLbl="node1" presStyleIdx="2" presStyleCnt="4">
        <dgm:presLayoutVars>
          <dgm:chMax val="0"/>
          <dgm:bulletEnabled val="1"/>
        </dgm:presLayoutVars>
      </dgm:prSet>
      <dgm:spPr/>
    </dgm:pt>
    <dgm:pt modelId="{8BB3A664-85F4-431A-B0B7-6819B8F2A4B1}" type="pres">
      <dgm:prSet presAssocID="{FC76937A-1846-4973-888B-6B18A57CFD6B}" presName="negativeSpace" presStyleCnt="0"/>
      <dgm:spPr/>
    </dgm:pt>
    <dgm:pt modelId="{2C2998F1-269B-4E0F-8F12-DCBA1E3A3CFB}" type="pres">
      <dgm:prSet presAssocID="{FC76937A-1846-4973-888B-6B18A57CFD6B}" presName="childText" presStyleLbl="conFgAcc1" presStyleIdx="2" presStyleCnt="4">
        <dgm:presLayoutVars>
          <dgm:bulletEnabled val="1"/>
        </dgm:presLayoutVars>
      </dgm:prSet>
      <dgm:spPr/>
    </dgm:pt>
    <dgm:pt modelId="{971CD2C9-6CC5-483F-AFAB-9EB67A9D94B2}" type="pres">
      <dgm:prSet presAssocID="{CFF1F8F0-F1D7-4774-9ACD-0883494BF088}" presName="spaceBetweenRectangles" presStyleCnt="0"/>
      <dgm:spPr/>
    </dgm:pt>
    <dgm:pt modelId="{FEA087CB-E0D9-44AA-BB24-EB85C6248606}" type="pres">
      <dgm:prSet presAssocID="{4AA4A7A0-01E3-4159-B568-E8D61B1DD46D}" presName="parentLin" presStyleCnt="0"/>
      <dgm:spPr/>
    </dgm:pt>
    <dgm:pt modelId="{6B365CD5-20D5-4823-B1A9-E4FB727B97B9}" type="pres">
      <dgm:prSet presAssocID="{4AA4A7A0-01E3-4159-B568-E8D61B1DD46D}" presName="parentLeftMargin" presStyleLbl="node1" presStyleIdx="2" presStyleCnt="4"/>
      <dgm:spPr/>
    </dgm:pt>
    <dgm:pt modelId="{C5EC81F6-6141-4AB2-AF21-1E0E12233AE5}" type="pres">
      <dgm:prSet presAssocID="{4AA4A7A0-01E3-4159-B568-E8D61B1DD46D}" presName="parentText" presStyleLbl="node1" presStyleIdx="3" presStyleCnt="4">
        <dgm:presLayoutVars>
          <dgm:chMax val="0"/>
          <dgm:bulletEnabled val="1"/>
        </dgm:presLayoutVars>
      </dgm:prSet>
      <dgm:spPr/>
    </dgm:pt>
    <dgm:pt modelId="{0E020FBB-11AC-4B7F-8782-194287874C28}" type="pres">
      <dgm:prSet presAssocID="{4AA4A7A0-01E3-4159-B568-E8D61B1DD46D}" presName="negativeSpace" presStyleCnt="0"/>
      <dgm:spPr/>
    </dgm:pt>
    <dgm:pt modelId="{1A48036E-1967-4D9D-BD5F-7C62DAD29D87}" type="pres">
      <dgm:prSet presAssocID="{4AA4A7A0-01E3-4159-B568-E8D61B1DD46D}" presName="childText" presStyleLbl="conFgAcc1" presStyleIdx="3" presStyleCnt="4">
        <dgm:presLayoutVars>
          <dgm:bulletEnabled val="1"/>
        </dgm:presLayoutVars>
      </dgm:prSet>
      <dgm:spPr/>
    </dgm:pt>
  </dgm:ptLst>
  <dgm:cxnLst>
    <dgm:cxn modelId="{B2E9BD01-F7B7-451A-AC38-A3913DC0F34A}" type="presOf" srcId="{FC76937A-1846-4973-888B-6B18A57CFD6B}" destId="{4CE6678F-C529-4667-9E21-606F38D62DD6}" srcOrd="0" destOrd="0" presId="urn:microsoft.com/office/officeart/2005/8/layout/list1"/>
    <dgm:cxn modelId="{82C8C101-181E-4623-B29A-B8A9B285A6AE}" type="presOf" srcId="{4AA4A7A0-01E3-4159-B568-E8D61B1DD46D}" destId="{6B365CD5-20D5-4823-B1A9-E4FB727B97B9}" srcOrd="0" destOrd="0" presId="urn:microsoft.com/office/officeart/2005/8/layout/list1"/>
    <dgm:cxn modelId="{BC6F3B18-B089-4E2A-8889-766F8DF95884}" srcId="{3602E314-E6CF-4A47-88B8-FEC40E1BEEDE}" destId="{FC76937A-1846-4973-888B-6B18A57CFD6B}" srcOrd="2" destOrd="0" parTransId="{F7B32163-7C7C-4FB6-83F9-98045EFFD024}" sibTransId="{CFF1F8F0-F1D7-4774-9ACD-0883494BF088}"/>
    <dgm:cxn modelId="{1CE40119-1125-47B3-B2E7-082FA0D009A3}" type="presOf" srcId="{3602E314-E6CF-4A47-88B8-FEC40E1BEEDE}" destId="{77D140C8-33A8-42ED-95BC-27EB67B07157}" srcOrd="0" destOrd="0" presId="urn:microsoft.com/office/officeart/2005/8/layout/list1"/>
    <dgm:cxn modelId="{3BC25029-13E0-4602-BB11-80FF4D239098}" srcId="{3602E314-E6CF-4A47-88B8-FEC40E1BEEDE}" destId="{F3F3EDD4-9379-4BBB-A273-37DCC8B7A899}" srcOrd="1" destOrd="0" parTransId="{87C97E95-34F0-4ECA-9DD5-6A6ECC2E13E8}" sibTransId="{178E2C91-AA9A-4089-975B-7BDCBD61C12C}"/>
    <dgm:cxn modelId="{90F87A65-DE5F-443C-A558-EC79B6F1712A}" type="presOf" srcId="{5CEA5237-889C-4C24-A2F5-A51DBFE6C64F}" destId="{7A533324-B440-4D5B-B918-1AD62C036CBA}" srcOrd="0" destOrd="0" presId="urn:microsoft.com/office/officeart/2005/8/layout/list1"/>
    <dgm:cxn modelId="{D873AA87-C1A4-41C1-B903-ACB4606983E4}" type="presOf" srcId="{FC76937A-1846-4973-888B-6B18A57CFD6B}" destId="{A8BBBEF7-3ACF-434B-BD18-C7BF43BEC3AD}" srcOrd="1" destOrd="0" presId="urn:microsoft.com/office/officeart/2005/8/layout/list1"/>
    <dgm:cxn modelId="{C9529D92-4B34-444D-9302-84C40B2D841C}" type="presOf" srcId="{F3F3EDD4-9379-4BBB-A273-37DCC8B7A899}" destId="{64DCD586-9BE1-4396-B252-2052CBCBBC40}" srcOrd="1" destOrd="0" presId="urn:microsoft.com/office/officeart/2005/8/layout/list1"/>
    <dgm:cxn modelId="{BAFC6BC3-A981-4AC4-B9E7-0009C12D3BC5}" srcId="{3602E314-E6CF-4A47-88B8-FEC40E1BEEDE}" destId="{5CEA5237-889C-4C24-A2F5-A51DBFE6C64F}" srcOrd="0" destOrd="0" parTransId="{15E48494-156D-42EE-BE24-7D3A6BC3DA9D}" sibTransId="{0F578365-1655-40B8-92CF-B6A3576F7F6F}"/>
    <dgm:cxn modelId="{9271D7D5-89DE-4465-BA8A-2631FBABA4E6}" type="presOf" srcId="{F3F3EDD4-9379-4BBB-A273-37DCC8B7A899}" destId="{F3B7ED71-285C-4359-84C1-3486DDC89E3C}" srcOrd="0" destOrd="0" presId="urn:microsoft.com/office/officeart/2005/8/layout/list1"/>
    <dgm:cxn modelId="{DBA05ADB-6FDC-47A8-8207-238A0A735937}" type="presOf" srcId="{5CEA5237-889C-4C24-A2F5-A51DBFE6C64F}" destId="{6C5AA4DC-1CF0-4FEF-8E6D-D777D0D5A009}" srcOrd="1" destOrd="0" presId="urn:microsoft.com/office/officeart/2005/8/layout/list1"/>
    <dgm:cxn modelId="{E26131F5-7D16-418A-8F0F-A97BF7A89E09}" srcId="{3602E314-E6CF-4A47-88B8-FEC40E1BEEDE}" destId="{4AA4A7A0-01E3-4159-B568-E8D61B1DD46D}" srcOrd="3" destOrd="0" parTransId="{35E32696-3139-440B-9426-CAA80E007117}" sibTransId="{EA5C73A2-240F-409D-9B9B-B9C149087648}"/>
    <dgm:cxn modelId="{B721B5FC-7BA3-4462-A490-687901B3C478}" type="presOf" srcId="{4AA4A7A0-01E3-4159-B568-E8D61B1DD46D}" destId="{C5EC81F6-6141-4AB2-AF21-1E0E12233AE5}" srcOrd="1" destOrd="0" presId="urn:microsoft.com/office/officeart/2005/8/layout/list1"/>
    <dgm:cxn modelId="{764E13E5-33A4-4D69-9F97-F6635D4E632C}" type="presParOf" srcId="{77D140C8-33A8-42ED-95BC-27EB67B07157}" destId="{AAAF382A-BAB8-4C83-BCE6-41439361BCF7}" srcOrd="0" destOrd="0" presId="urn:microsoft.com/office/officeart/2005/8/layout/list1"/>
    <dgm:cxn modelId="{86F2D191-6E54-4823-AE86-038B0AE4CAD2}" type="presParOf" srcId="{AAAF382A-BAB8-4C83-BCE6-41439361BCF7}" destId="{7A533324-B440-4D5B-B918-1AD62C036CBA}" srcOrd="0" destOrd="0" presId="urn:microsoft.com/office/officeart/2005/8/layout/list1"/>
    <dgm:cxn modelId="{094706FE-6D18-4FC1-9584-2D4D4CA7F02F}" type="presParOf" srcId="{AAAF382A-BAB8-4C83-BCE6-41439361BCF7}" destId="{6C5AA4DC-1CF0-4FEF-8E6D-D777D0D5A009}" srcOrd="1" destOrd="0" presId="urn:microsoft.com/office/officeart/2005/8/layout/list1"/>
    <dgm:cxn modelId="{5152090E-653B-4E30-97A4-74E5CBA77A20}" type="presParOf" srcId="{77D140C8-33A8-42ED-95BC-27EB67B07157}" destId="{8D1682E7-3675-42D8-9DD2-0E31A73DD685}" srcOrd="1" destOrd="0" presId="urn:microsoft.com/office/officeart/2005/8/layout/list1"/>
    <dgm:cxn modelId="{90FD9036-AC22-4EBD-99AE-78288C9D34B5}" type="presParOf" srcId="{77D140C8-33A8-42ED-95BC-27EB67B07157}" destId="{474D42C9-3C97-4027-A629-1E92C1967BF9}" srcOrd="2" destOrd="0" presId="urn:microsoft.com/office/officeart/2005/8/layout/list1"/>
    <dgm:cxn modelId="{E84114D7-FE28-4691-9CFE-16BB2A6E9EE8}" type="presParOf" srcId="{77D140C8-33A8-42ED-95BC-27EB67B07157}" destId="{038E6424-9E4D-41F3-9A71-C65B4735E5BF}" srcOrd="3" destOrd="0" presId="urn:microsoft.com/office/officeart/2005/8/layout/list1"/>
    <dgm:cxn modelId="{0DAF10B6-09B8-4286-9245-620BBDA3D6EC}" type="presParOf" srcId="{77D140C8-33A8-42ED-95BC-27EB67B07157}" destId="{A2784FAF-71FB-45DD-B5CB-55663DA351A1}" srcOrd="4" destOrd="0" presId="urn:microsoft.com/office/officeart/2005/8/layout/list1"/>
    <dgm:cxn modelId="{45230919-78F7-43E0-8089-BF8992ABDBBB}" type="presParOf" srcId="{A2784FAF-71FB-45DD-B5CB-55663DA351A1}" destId="{F3B7ED71-285C-4359-84C1-3486DDC89E3C}" srcOrd="0" destOrd="0" presId="urn:microsoft.com/office/officeart/2005/8/layout/list1"/>
    <dgm:cxn modelId="{01E334D2-F5C0-46B8-B76F-CCB474E9F9D7}" type="presParOf" srcId="{A2784FAF-71FB-45DD-B5CB-55663DA351A1}" destId="{64DCD586-9BE1-4396-B252-2052CBCBBC40}" srcOrd="1" destOrd="0" presId="urn:microsoft.com/office/officeart/2005/8/layout/list1"/>
    <dgm:cxn modelId="{E5545FBD-2B30-4ACD-BD0A-ED7490484276}" type="presParOf" srcId="{77D140C8-33A8-42ED-95BC-27EB67B07157}" destId="{50BC7A4F-54E6-43FF-B670-1E85948BDCC0}" srcOrd="5" destOrd="0" presId="urn:microsoft.com/office/officeart/2005/8/layout/list1"/>
    <dgm:cxn modelId="{FBC26868-F786-41B6-9CA0-29561E290611}" type="presParOf" srcId="{77D140C8-33A8-42ED-95BC-27EB67B07157}" destId="{592916D3-980F-49A7-8407-6336301572A8}" srcOrd="6" destOrd="0" presId="urn:microsoft.com/office/officeart/2005/8/layout/list1"/>
    <dgm:cxn modelId="{374B1DEF-26A2-4AF9-8C18-29A46B6BB85D}" type="presParOf" srcId="{77D140C8-33A8-42ED-95BC-27EB67B07157}" destId="{5E60C06A-F70F-4A66-8C17-298C85D0FC89}" srcOrd="7" destOrd="0" presId="urn:microsoft.com/office/officeart/2005/8/layout/list1"/>
    <dgm:cxn modelId="{F06043B6-998A-4CA5-9E59-06D4B68F6BD3}" type="presParOf" srcId="{77D140C8-33A8-42ED-95BC-27EB67B07157}" destId="{7CAB2388-34DC-47E2-838D-79360E4C3AA6}" srcOrd="8" destOrd="0" presId="urn:microsoft.com/office/officeart/2005/8/layout/list1"/>
    <dgm:cxn modelId="{1345BEBD-48DD-4F05-B194-7458164FAD16}" type="presParOf" srcId="{7CAB2388-34DC-47E2-838D-79360E4C3AA6}" destId="{4CE6678F-C529-4667-9E21-606F38D62DD6}" srcOrd="0" destOrd="0" presId="urn:microsoft.com/office/officeart/2005/8/layout/list1"/>
    <dgm:cxn modelId="{6A4D7DFC-A98F-4FA2-B747-1800983A6D93}" type="presParOf" srcId="{7CAB2388-34DC-47E2-838D-79360E4C3AA6}" destId="{A8BBBEF7-3ACF-434B-BD18-C7BF43BEC3AD}" srcOrd="1" destOrd="0" presId="urn:microsoft.com/office/officeart/2005/8/layout/list1"/>
    <dgm:cxn modelId="{0D5E2C0F-A950-4E7D-A69F-6921DC303DFF}" type="presParOf" srcId="{77D140C8-33A8-42ED-95BC-27EB67B07157}" destId="{8BB3A664-85F4-431A-B0B7-6819B8F2A4B1}" srcOrd="9" destOrd="0" presId="urn:microsoft.com/office/officeart/2005/8/layout/list1"/>
    <dgm:cxn modelId="{5FF25B29-CF7A-41E5-B09B-842E05CCFBAB}" type="presParOf" srcId="{77D140C8-33A8-42ED-95BC-27EB67B07157}" destId="{2C2998F1-269B-4E0F-8F12-DCBA1E3A3CFB}" srcOrd="10" destOrd="0" presId="urn:microsoft.com/office/officeart/2005/8/layout/list1"/>
    <dgm:cxn modelId="{4FEA7D32-F34D-43C4-9A30-B0A82B875E88}" type="presParOf" srcId="{77D140C8-33A8-42ED-95BC-27EB67B07157}" destId="{971CD2C9-6CC5-483F-AFAB-9EB67A9D94B2}" srcOrd="11" destOrd="0" presId="urn:microsoft.com/office/officeart/2005/8/layout/list1"/>
    <dgm:cxn modelId="{DE71A41B-0753-480E-A91D-239621C60CF2}" type="presParOf" srcId="{77D140C8-33A8-42ED-95BC-27EB67B07157}" destId="{FEA087CB-E0D9-44AA-BB24-EB85C6248606}" srcOrd="12" destOrd="0" presId="urn:microsoft.com/office/officeart/2005/8/layout/list1"/>
    <dgm:cxn modelId="{C2C32A4F-66DB-46FB-8F59-28B9586BC447}" type="presParOf" srcId="{FEA087CB-E0D9-44AA-BB24-EB85C6248606}" destId="{6B365CD5-20D5-4823-B1A9-E4FB727B97B9}" srcOrd="0" destOrd="0" presId="urn:microsoft.com/office/officeart/2005/8/layout/list1"/>
    <dgm:cxn modelId="{97F77908-B83A-4DFB-818C-1D3FC90463B3}" type="presParOf" srcId="{FEA087CB-E0D9-44AA-BB24-EB85C6248606}" destId="{C5EC81F6-6141-4AB2-AF21-1E0E12233AE5}" srcOrd="1" destOrd="0" presId="urn:microsoft.com/office/officeart/2005/8/layout/list1"/>
    <dgm:cxn modelId="{91A8388D-350A-42A0-A1E9-D0B398B77D06}" type="presParOf" srcId="{77D140C8-33A8-42ED-95BC-27EB67B07157}" destId="{0E020FBB-11AC-4B7F-8782-194287874C28}" srcOrd="13" destOrd="0" presId="urn:microsoft.com/office/officeart/2005/8/layout/list1"/>
    <dgm:cxn modelId="{98DE688A-B25E-49FA-8415-01973BB4E9ED}" type="presParOf" srcId="{77D140C8-33A8-42ED-95BC-27EB67B07157}" destId="{1A48036E-1967-4D9D-BD5F-7C62DAD29D8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D42C9-3C97-4027-A629-1E92C1967BF9}">
      <dsp:nvSpPr>
        <dsp:cNvPr id="0" name=""/>
        <dsp:cNvSpPr/>
      </dsp:nvSpPr>
      <dsp:spPr>
        <a:xfrm>
          <a:off x="0" y="334764"/>
          <a:ext cx="8207375" cy="504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5AA4DC-1CF0-4FEF-8E6D-D777D0D5A009}">
      <dsp:nvSpPr>
        <dsp:cNvPr id="0" name=""/>
        <dsp:cNvSpPr/>
      </dsp:nvSpPr>
      <dsp:spPr>
        <a:xfrm>
          <a:off x="410368" y="39564"/>
          <a:ext cx="5745162"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53" tIns="0" rIns="217153" bIns="0" numCol="1" spcCol="1270" anchor="ctr" anchorCtr="0">
          <a:noAutofit/>
        </a:bodyPr>
        <a:lstStyle/>
        <a:p>
          <a:pPr marL="0" lvl="0" indent="0" algn="l" defTabSz="1066800" rtl="0">
            <a:lnSpc>
              <a:spcPct val="90000"/>
            </a:lnSpc>
            <a:spcBef>
              <a:spcPct val="0"/>
            </a:spcBef>
            <a:spcAft>
              <a:spcPct val="35000"/>
            </a:spcAft>
            <a:buNone/>
          </a:pPr>
          <a:r>
            <a:rPr lang="zh-CN" altLang="en-US" sz="2400" b="1" kern="1200" dirty="0"/>
            <a:t>采取局部置换策略</a:t>
          </a:r>
          <a:endParaRPr lang="zh-CN" altLang="en-US" sz="2400" kern="1200" dirty="0"/>
        </a:p>
      </dsp:txBody>
      <dsp:txXfrm>
        <a:off x="439189" y="68385"/>
        <a:ext cx="5687520" cy="532758"/>
      </dsp:txXfrm>
    </dsp:sp>
    <dsp:sp modelId="{592916D3-980F-49A7-8407-6336301572A8}">
      <dsp:nvSpPr>
        <dsp:cNvPr id="0" name=""/>
        <dsp:cNvSpPr/>
      </dsp:nvSpPr>
      <dsp:spPr>
        <a:xfrm>
          <a:off x="0" y="1241964"/>
          <a:ext cx="8207375" cy="504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DCD586-9BE1-4396-B252-2052CBCBBC40}">
      <dsp:nvSpPr>
        <dsp:cNvPr id="0" name=""/>
        <dsp:cNvSpPr/>
      </dsp:nvSpPr>
      <dsp:spPr>
        <a:xfrm>
          <a:off x="410368" y="946764"/>
          <a:ext cx="5745162"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53" tIns="0" rIns="217153" bIns="0" numCol="1" spcCol="1270" anchor="ctr" anchorCtr="0">
          <a:noAutofit/>
        </a:bodyPr>
        <a:lstStyle/>
        <a:p>
          <a:pPr marL="0" lvl="0" indent="0" algn="l" defTabSz="1066800" rtl="0">
            <a:lnSpc>
              <a:spcPct val="90000"/>
            </a:lnSpc>
            <a:spcBef>
              <a:spcPct val="0"/>
            </a:spcBef>
            <a:spcAft>
              <a:spcPct val="35000"/>
            </a:spcAft>
            <a:buNone/>
          </a:pPr>
          <a:r>
            <a:rPr lang="zh-CN" altLang="en-US" sz="2400" b="1" kern="1200"/>
            <a:t>把工作集算法融入到处理机调度中</a:t>
          </a:r>
          <a:endParaRPr lang="zh-CN" altLang="en-US" sz="2400" kern="1200"/>
        </a:p>
      </dsp:txBody>
      <dsp:txXfrm>
        <a:off x="439189" y="975585"/>
        <a:ext cx="5687520" cy="532758"/>
      </dsp:txXfrm>
    </dsp:sp>
    <dsp:sp modelId="{2C2998F1-269B-4E0F-8F12-DCBA1E3A3CFB}">
      <dsp:nvSpPr>
        <dsp:cNvPr id="0" name=""/>
        <dsp:cNvSpPr/>
      </dsp:nvSpPr>
      <dsp:spPr>
        <a:xfrm>
          <a:off x="0" y="2149164"/>
          <a:ext cx="8207375" cy="504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BBBEF7-3ACF-434B-BD18-C7BF43BEC3AD}">
      <dsp:nvSpPr>
        <dsp:cNvPr id="0" name=""/>
        <dsp:cNvSpPr/>
      </dsp:nvSpPr>
      <dsp:spPr>
        <a:xfrm>
          <a:off x="410368" y="1853964"/>
          <a:ext cx="5745162"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53" tIns="0" rIns="217153" bIns="0" numCol="1" spcCol="1270" anchor="ctr" anchorCtr="0">
          <a:noAutofit/>
        </a:bodyPr>
        <a:lstStyle/>
        <a:p>
          <a:pPr marL="0" lvl="0" indent="0" algn="l" defTabSz="1066800" rtl="0">
            <a:lnSpc>
              <a:spcPct val="90000"/>
            </a:lnSpc>
            <a:spcBef>
              <a:spcPct val="0"/>
            </a:spcBef>
            <a:spcAft>
              <a:spcPct val="35000"/>
            </a:spcAft>
            <a:buNone/>
          </a:pPr>
          <a:r>
            <a:rPr lang="zh-CN" sz="2400" b="1" kern="1200"/>
            <a:t>利用“</a:t>
          </a:r>
          <a:r>
            <a:rPr lang="en-US" sz="2400" b="1" kern="1200"/>
            <a:t>L=S”</a:t>
          </a:r>
          <a:r>
            <a:rPr lang="zh-CN" sz="2400" b="1" kern="1200"/>
            <a:t>准则调节缺页率</a:t>
          </a:r>
          <a:endParaRPr lang="zh-CN" sz="2400" kern="1200"/>
        </a:p>
      </dsp:txBody>
      <dsp:txXfrm>
        <a:off x="439189" y="1882785"/>
        <a:ext cx="5687520" cy="532758"/>
      </dsp:txXfrm>
    </dsp:sp>
    <dsp:sp modelId="{1A48036E-1967-4D9D-BD5F-7C62DAD29D87}">
      <dsp:nvSpPr>
        <dsp:cNvPr id="0" name=""/>
        <dsp:cNvSpPr/>
      </dsp:nvSpPr>
      <dsp:spPr>
        <a:xfrm>
          <a:off x="0" y="3056364"/>
          <a:ext cx="8207375" cy="504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EC81F6-6141-4AB2-AF21-1E0E12233AE5}">
      <dsp:nvSpPr>
        <dsp:cNvPr id="0" name=""/>
        <dsp:cNvSpPr/>
      </dsp:nvSpPr>
      <dsp:spPr>
        <a:xfrm>
          <a:off x="410368" y="2761164"/>
          <a:ext cx="5745162"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53" tIns="0" rIns="217153" bIns="0" numCol="1" spcCol="1270" anchor="ctr" anchorCtr="0">
          <a:noAutofit/>
        </a:bodyPr>
        <a:lstStyle/>
        <a:p>
          <a:pPr marL="0" lvl="0" indent="0" algn="l" defTabSz="1066800" rtl="0">
            <a:lnSpc>
              <a:spcPct val="90000"/>
            </a:lnSpc>
            <a:spcBef>
              <a:spcPct val="0"/>
            </a:spcBef>
            <a:spcAft>
              <a:spcPct val="35000"/>
            </a:spcAft>
            <a:buNone/>
          </a:pPr>
          <a:r>
            <a:rPr lang="zh-CN" altLang="en-US" sz="2400" b="1" kern="1200" dirty="0"/>
            <a:t>选择暂停部分进程</a:t>
          </a:r>
          <a:endParaRPr lang="zh-CN" altLang="en-US" sz="2400" kern="1200" dirty="0"/>
        </a:p>
      </dsp:txBody>
      <dsp:txXfrm>
        <a:off x="439189" y="2789985"/>
        <a:ext cx="5687520"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942399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22260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a:t>
            </a:r>
            <a:r>
              <a:rPr lang="en-US" altLang="zh-CN" dirty="0"/>
              <a:t>CPU</a:t>
            </a:r>
            <a:r>
              <a:rPr lang="zh-CN" altLang="en-US" dirty="0"/>
              <a:t>提供栈操作微指令</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13</a:t>
            </a:fld>
            <a:endParaRPr lang="zh-CN" altLang="en-US"/>
          </a:p>
        </p:txBody>
      </p:sp>
    </p:spTree>
    <p:extLst>
      <p:ext uri="{BB962C8B-B14F-4D97-AF65-F5344CB8AC3E}">
        <p14:creationId xmlns:p14="http://schemas.microsoft.com/office/powerpoint/2010/main" val="369165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这种情况下反置页表有优势</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16</a:t>
            </a:fld>
            <a:endParaRPr lang="zh-CN" altLang="en-US"/>
          </a:p>
        </p:txBody>
      </p:sp>
    </p:spTree>
    <p:extLst>
      <p:ext uri="{BB962C8B-B14F-4D97-AF65-F5344CB8AC3E}">
        <p14:creationId xmlns:p14="http://schemas.microsoft.com/office/powerpoint/2010/main" val="4094783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课本中错误，添加“已经”</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20</a:t>
            </a:fld>
            <a:endParaRPr lang="zh-CN" altLang="en-US"/>
          </a:p>
        </p:txBody>
      </p:sp>
    </p:spTree>
    <p:extLst>
      <p:ext uri="{BB962C8B-B14F-4D97-AF65-F5344CB8AC3E}">
        <p14:creationId xmlns:p14="http://schemas.microsoft.com/office/powerpoint/2010/main" val="1196487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工作集书中有错误</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29</a:t>
            </a:fld>
            <a:endParaRPr lang="zh-CN" altLang="en-US"/>
          </a:p>
        </p:txBody>
      </p:sp>
    </p:spTree>
    <p:extLst>
      <p:ext uri="{BB962C8B-B14F-4D97-AF65-F5344CB8AC3E}">
        <p14:creationId xmlns:p14="http://schemas.microsoft.com/office/powerpoint/2010/main" val="275997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所有进程的工作集的和</a:t>
            </a:r>
            <a:r>
              <a:rPr lang="en-US" altLang="zh-CN" dirty="0"/>
              <a:t>D</a:t>
            </a:r>
            <a:r>
              <a:rPr lang="zh-CN" altLang="en-US" dirty="0"/>
              <a:t>如果大于当前系统可用的页框数</a:t>
            </a:r>
            <a:r>
              <a:rPr lang="en-US" altLang="zh-CN" dirty="0"/>
              <a:t>m</a:t>
            </a:r>
            <a:r>
              <a:rPr lang="zh-CN" altLang="en-US" dirty="0"/>
              <a:t>，则可能产生抖动</a:t>
            </a:r>
            <a:endParaRPr lang="en-US" altLang="zh-CN" dirty="0"/>
          </a:p>
          <a:p>
            <a:endParaRPr lang="en-US" altLang="zh-CN" dirty="0"/>
          </a:p>
          <a:p>
            <a:r>
              <a:rPr lang="en-US" altLang="zh-CN" dirty="0"/>
              <a:t>Denning</a:t>
            </a:r>
            <a:r>
              <a:rPr lang="zh-CN" altLang="en-US" dirty="0"/>
              <a:t>于</a:t>
            </a:r>
            <a:r>
              <a:rPr lang="en-US" altLang="zh-CN" dirty="0"/>
              <a:t>1980</a:t>
            </a:r>
            <a:r>
              <a:rPr lang="zh-CN" altLang="en-US" dirty="0"/>
              <a:t>年提出了“</a:t>
            </a:r>
            <a:r>
              <a:rPr lang="en-US" altLang="zh-CN" dirty="0"/>
              <a:t>L=S”</a:t>
            </a:r>
            <a:r>
              <a:rPr lang="zh-CN" altLang="en-US" dirty="0"/>
              <a:t>的准则来调节多道程序度，其中</a:t>
            </a:r>
            <a:r>
              <a:rPr lang="en-US" altLang="zh-CN" dirty="0"/>
              <a:t>L</a:t>
            </a:r>
            <a:r>
              <a:rPr lang="zh-CN" altLang="en-US" dirty="0"/>
              <a:t>是缺页之间的平均时间，</a:t>
            </a:r>
            <a:r>
              <a:rPr lang="en-US" altLang="zh-CN" dirty="0"/>
              <a:t>S</a:t>
            </a:r>
            <a:r>
              <a:rPr lang="zh-CN" altLang="en-US" dirty="0"/>
              <a:t>是平均缺页服务时间，即用于置换一个页面所需的时间。如果是</a:t>
            </a:r>
            <a:r>
              <a:rPr lang="en-US" altLang="zh-CN" dirty="0"/>
              <a:t>L</a:t>
            </a:r>
            <a:r>
              <a:rPr lang="zh-CN" altLang="en-US" dirty="0"/>
              <a:t>远比</a:t>
            </a:r>
            <a:r>
              <a:rPr lang="en-US" altLang="zh-CN" dirty="0"/>
              <a:t>S</a:t>
            </a:r>
            <a:r>
              <a:rPr lang="zh-CN" altLang="en-US" dirty="0"/>
              <a:t>大，说明很少发生缺页，磁盘的能力尚未得到充分的利用；反之，如果是</a:t>
            </a:r>
            <a:r>
              <a:rPr lang="en-US" altLang="zh-CN" dirty="0"/>
              <a:t>L</a:t>
            </a:r>
            <a:r>
              <a:rPr lang="zh-CN" altLang="en-US" dirty="0"/>
              <a:t>比</a:t>
            </a:r>
            <a:r>
              <a:rPr lang="en-US" altLang="zh-CN" dirty="0"/>
              <a:t>S</a:t>
            </a:r>
            <a:r>
              <a:rPr lang="zh-CN" altLang="en-US" dirty="0"/>
              <a:t>小，则说明频繁发生缺页，缺页的速度已超过磁盘的处理能力。只有当</a:t>
            </a:r>
            <a:r>
              <a:rPr lang="en-US" altLang="zh-CN" dirty="0"/>
              <a:t>L</a:t>
            </a:r>
            <a:r>
              <a:rPr lang="zh-CN" altLang="en-US" dirty="0"/>
              <a:t>与</a:t>
            </a:r>
            <a:r>
              <a:rPr lang="en-US" altLang="zh-CN" dirty="0"/>
              <a:t>S</a:t>
            </a:r>
            <a:r>
              <a:rPr lang="zh-CN" altLang="en-US" dirty="0"/>
              <a:t>接近时，磁盘和处理机都可达到它们的最大利用率。理论和实践都已证明，利用“</a:t>
            </a:r>
            <a:r>
              <a:rPr lang="en-US" altLang="zh-CN" dirty="0"/>
              <a:t>L=S”</a:t>
            </a:r>
            <a:r>
              <a:rPr lang="zh-CN" altLang="en-US" dirty="0"/>
              <a:t>准则，对于调节缺页率是十分有效的。</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30</a:t>
            </a:fld>
            <a:endParaRPr lang="zh-CN" altLang="en-US"/>
          </a:p>
        </p:txBody>
      </p:sp>
    </p:spTree>
    <p:extLst>
      <p:ext uri="{BB962C8B-B14F-4D97-AF65-F5344CB8AC3E}">
        <p14:creationId xmlns:p14="http://schemas.microsoft.com/office/powerpoint/2010/main" val="28633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34</a:t>
            </a:fld>
            <a:endParaRPr lang="zh-CN" altLang="en-US"/>
          </a:p>
        </p:txBody>
      </p:sp>
    </p:spTree>
    <p:extLst>
      <p:ext uri="{BB962C8B-B14F-4D97-AF65-F5344CB8AC3E}">
        <p14:creationId xmlns:p14="http://schemas.microsoft.com/office/powerpoint/2010/main" val="198027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7911628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48259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778415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12648" y="6356350"/>
            <a:ext cx="1981200" cy="365760"/>
          </a:xfrm>
          <a:prstGeom prst="rect">
            <a:avLst/>
          </a:prstGeom>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
        <p:nvSpPr>
          <p:cNvPr id="10" name="TextBox 10">
            <a:extLst>
              <a:ext uri="{FF2B5EF4-FFF2-40B4-BE49-F238E27FC236}">
                <a16:creationId xmlns:a16="http://schemas.microsoft.com/office/drawing/2014/main" id="{744E43B1-EB93-487B-B0E4-17DD46D3E94D}"/>
              </a:ext>
            </a:extLst>
          </p:cNvPr>
          <p:cNvSpPr txBox="1"/>
          <p:nvPr userDrawn="1"/>
        </p:nvSpPr>
        <p:spPr>
          <a:xfrm>
            <a:off x="6372200" y="0"/>
            <a:ext cx="2731838" cy="461665"/>
          </a:xfrm>
          <a:prstGeom prst="rect">
            <a:avLst/>
          </a:prstGeom>
          <a:noFill/>
        </p:spPr>
        <p:txBody>
          <a:bodyPr wrap="none" rtlCol="0">
            <a:spAutoFit/>
          </a:bodyPr>
          <a:lstStyle/>
          <a:p>
            <a:r>
              <a:rPr lang="zh-CN" altLang="en-US" sz="2400" u="wavyDbl" baseline="0" dirty="0">
                <a:uFill>
                  <a:solidFill>
                    <a:srgbClr val="7030A0"/>
                  </a:solidFill>
                </a:uFill>
              </a:rPr>
              <a:t>第五章 虚拟存储器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144678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lnSpc>
                <a:spcPct val="130000"/>
              </a:lnSpc>
              <a:buNone/>
              <a:defRPr sz="24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68C0BC1D-F128-46CC-A382-80751BE778F6}"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4" name="TextBox 11">
            <a:extLst>
              <a:ext uri="{FF2B5EF4-FFF2-40B4-BE49-F238E27FC236}">
                <a16:creationId xmlns:a16="http://schemas.microsoft.com/office/drawing/2014/main" id="{E5CCB374-0DCD-97F4-C059-B8F8D3D7CA08}"/>
              </a:ext>
            </a:extLst>
          </p:cNvPr>
          <p:cNvSpPr txBox="1"/>
          <p:nvPr userDrawn="1"/>
        </p:nvSpPr>
        <p:spPr>
          <a:xfrm>
            <a:off x="7215784" y="58677"/>
            <a:ext cx="1893467"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第五章 虚拟存储器</a:t>
            </a:r>
          </a:p>
        </p:txBody>
      </p:sp>
    </p:spTree>
    <p:extLst>
      <p:ext uri="{BB962C8B-B14F-4D97-AF65-F5344CB8AC3E}">
        <p14:creationId xmlns:p14="http://schemas.microsoft.com/office/powerpoint/2010/main" val="29332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602297"/>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normAutofit/>
          </a:bodyPr>
          <a:lstStyle>
            <a:lvl1pPr>
              <a:lnSpc>
                <a:spcPct val="130000"/>
              </a:lnSpc>
              <a:defRPr sz="2800">
                <a:latin typeface="+mj-ea"/>
                <a:ea typeface="+mj-ea"/>
              </a:defRPr>
            </a:lvl1pPr>
            <a:lvl2pPr>
              <a:lnSpc>
                <a:spcPct val="130000"/>
              </a:lnSpc>
              <a:defRPr sz="2400">
                <a:latin typeface="+mj-ea"/>
                <a:ea typeface="+mj-ea"/>
              </a:defRPr>
            </a:lvl2pPr>
            <a:lvl3pPr>
              <a:lnSpc>
                <a:spcPct val="130000"/>
              </a:lnSpc>
              <a:defRPr sz="2400">
                <a:latin typeface="+mj-ea"/>
                <a:ea typeface="+mj-ea"/>
              </a:defRPr>
            </a:lvl3pPr>
            <a:lvl4pPr>
              <a:lnSpc>
                <a:spcPct val="130000"/>
              </a:lnSpc>
              <a:defRPr sz="2000">
                <a:latin typeface="+mj-ea"/>
                <a:ea typeface="+mj-ea"/>
              </a:defRPr>
            </a:lvl4pPr>
            <a:lvl5pPr>
              <a:lnSpc>
                <a:spcPct val="130000"/>
              </a:lnSpc>
              <a:defRPr sz="1800">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59517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400800" y="6356350"/>
            <a:ext cx="2289048"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4" name="页脚占位符 3"/>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5" name="灯片编号占位符 4"/>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Tree>
    <p:extLst>
      <p:ext uri="{BB962C8B-B14F-4D97-AF65-F5344CB8AC3E}">
        <p14:creationId xmlns:p14="http://schemas.microsoft.com/office/powerpoint/2010/main" val="334630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2" name="TextBox 11"/>
          <p:cNvSpPr txBox="1"/>
          <p:nvPr userDrawn="1"/>
        </p:nvSpPr>
        <p:spPr>
          <a:xfrm>
            <a:off x="4871417" y="6413377"/>
            <a:ext cx="408316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rPr>
              <a:t>东北大学秦皇岛分校计算机与通信工程学院</a:t>
            </a:r>
          </a:p>
        </p:txBody>
      </p:sp>
    </p:spTree>
    <p:extLst>
      <p:ext uri="{BB962C8B-B14F-4D97-AF65-F5344CB8AC3E}">
        <p14:creationId xmlns:p14="http://schemas.microsoft.com/office/powerpoint/2010/main" val="203358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261561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Gill Sans MT"/>
                <a:ea typeface="华文新魏" panose="02010800040101010101" pitchFamily="2" charset="-122"/>
                <a:cs typeface="+mn-cs"/>
              </a:rPr>
              <a:t>东北大学秦皇岛分校计算机与通信工程学院</a:t>
            </a:r>
          </a:p>
        </p:txBody>
      </p:sp>
      <p:sp>
        <p:nvSpPr>
          <p:cNvPr id="10" name="TextBox 10">
            <a:extLst>
              <a:ext uri="{FF2B5EF4-FFF2-40B4-BE49-F238E27FC236}">
                <a16:creationId xmlns:a16="http://schemas.microsoft.com/office/drawing/2014/main" id="{F9A8DBA4-04E9-460D-A77A-BE0C73B2B2B9}"/>
              </a:ext>
            </a:extLst>
          </p:cNvPr>
          <p:cNvSpPr txBox="1"/>
          <p:nvPr userDrawn="1"/>
        </p:nvSpPr>
        <p:spPr>
          <a:xfrm>
            <a:off x="6412162" y="34770"/>
            <a:ext cx="273183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wavyDbl" strike="noStrike" kern="1200" cap="none" spc="0" normalizeH="0" baseline="0" noProof="0" dirty="0">
                <a:ln>
                  <a:noFill/>
                </a:ln>
                <a:solidFill>
                  <a:prstClr val="black"/>
                </a:solidFill>
                <a:effectLst/>
                <a:uLnTx/>
                <a:uFill>
                  <a:solidFill>
                    <a:srgbClr val="7030A0"/>
                  </a:solidFill>
                </a:uFill>
                <a:latin typeface="Gill Sans MT"/>
                <a:ea typeface="华文新魏" panose="02010800040101010101" pitchFamily="2" charset="-122"/>
                <a:cs typeface="+mn-cs"/>
              </a:rPr>
              <a:t>第五章 虚拟存储器</a:t>
            </a:r>
          </a:p>
        </p:txBody>
      </p:sp>
    </p:spTree>
    <p:extLst>
      <p:ext uri="{BB962C8B-B14F-4D97-AF65-F5344CB8AC3E}">
        <p14:creationId xmlns:p14="http://schemas.microsoft.com/office/powerpoint/2010/main" val="159707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7215784" y="58677"/>
            <a:ext cx="1893467"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第五章 虚拟存储器</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14"/>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E3F5BFA8-EACE-42AB-808D-AAF39FFBF7FA}"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192586527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79" r:id="rId12"/>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第十五讲</a:t>
            </a:r>
            <a:endParaRPr lang="zh-CN" altLang="en-US" b="1" dirty="0"/>
          </a:p>
        </p:txBody>
      </p:sp>
      <p:sp>
        <p:nvSpPr>
          <p:cNvPr id="3" name="副标题 2"/>
          <p:cNvSpPr>
            <a:spLocks noGrp="1"/>
          </p:cNvSpPr>
          <p:nvPr>
            <p:ph type="body" idx="1"/>
          </p:nvPr>
        </p:nvSpPr>
        <p:spPr/>
        <p:txBody>
          <a:bodyPr>
            <a:normAutofit/>
          </a:bodyPr>
          <a:lstStyle/>
          <a:p>
            <a:r>
              <a:rPr lang="zh-CN" altLang="en-US" dirty="0"/>
              <a:t>存储器管理（四）</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latin typeface="宋体" charset="-122"/>
              </a:rPr>
              <a:t>      该算法赋予每个页面一个访问字段，用来记录一个页面自上次被访问以来所经历的时间</a:t>
            </a:r>
            <a:r>
              <a:rPr lang="en-US" altLang="zh-CN" dirty="0"/>
              <a:t>t</a:t>
            </a:r>
            <a:r>
              <a:rPr lang="zh-CN" altLang="en-US" dirty="0">
                <a:latin typeface="宋体" charset="-122"/>
              </a:rPr>
              <a:t>，当须淘汰一个页面时，选择现有页面中其</a:t>
            </a:r>
            <a:r>
              <a:rPr lang="en-US" altLang="zh-CN" dirty="0"/>
              <a:t>t</a:t>
            </a:r>
            <a:r>
              <a:rPr lang="zh-CN" altLang="en-US" dirty="0">
                <a:latin typeface="宋体" charset="-122"/>
              </a:rPr>
              <a:t>值最大的，即最近最久未使用的页面予以淘汰。</a:t>
            </a:r>
            <a:endParaRPr lang="zh-CN" altLang="en-US" dirty="0"/>
          </a:p>
        </p:txBody>
      </p:sp>
      <p:graphicFrame>
        <p:nvGraphicFramePr>
          <p:cNvPr id="154626" name="Object 5"/>
          <p:cNvGraphicFramePr>
            <a:graphicFrameLocks noChangeAspect="1"/>
          </p:cNvGraphicFramePr>
          <p:nvPr>
            <p:extLst>
              <p:ext uri="{D42A27DB-BD31-4B8C-83A1-F6EECF244321}">
                <p14:modId xmlns:p14="http://schemas.microsoft.com/office/powerpoint/2010/main" val="1399808714"/>
              </p:ext>
            </p:extLst>
          </p:nvPr>
        </p:nvGraphicFramePr>
        <p:xfrm>
          <a:off x="152400" y="3362965"/>
          <a:ext cx="8991600" cy="2544762"/>
        </p:xfrm>
        <a:graphic>
          <a:graphicData uri="http://schemas.openxmlformats.org/presentationml/2006/ole">
            <mc:AlternateContent xmlns:mc="http://schemas.openxmlformats.org/markup-compatibility/2006">
              <mc:Choice xmlns:v="urn:schemas-microsoft-com:vml" Requires="v">
                <p:oleObj r:id="rId2" imgW="4313208" imgH="1217075" progId="">
                  <p:embed/>
                </p:oleObj>
              </mc:Choice>
              <mc:Fallback>
                <p:oleObj r:id="rId2" imgW="4313208" imgH="1217075"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62965"/>
                        <a:ext cx="8991600" cy="2544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352159" cy="5833194"/>
          </a:xfrm>
        </p:spPr>
        <p:txBody>
          <a:bodyPr>
            <a:normAutofit/>
          </a:bodyPr>
          <a:lstStyle/>
          <a:p>
            <a:pPr algn="just">
              <a:lnSpc>
                <a:spcPct val="120000"/>
              </a:lnSpc>
              <a:spcBef>
                <a:spcPct val="50000"/>
              </a:spcBef>
            </a:pPr>
            <a:r>
              <a:rPr lang="en-US" altLang="zh-CN" dirty="0">
                <a:latin typeface="宋体" charset="-122"/>
              </a:rPr>
              <a:t>  2</a:t>
            </a:r>
            <a:r>
              <a:rPr lang="zh-CN" altLang="en-US" dirty="0">
                <a:latin typeface="宋体" charset="-122"/>
              </a:rPr>
              <a:t>．</a:t>
            </a:r>
            <a:r>
              <a:rPr lang="en-US" altLang="zh-CN" dirty="0">
                <a:latin typeface="宋体" charset="-122"/>
              </a:rPr>
              <a:t>LRU</a:t>
            </a:r>
            <a:r>
              <a:rPr lang="zh-CN" altLang="en-US" dirty="0">
                <a:latin typeface="宋体" charset="-122"/>
              </a:rPr>
              <a:t>置换算法的硬件支持</a:t>
            </a:r>
          </a:p>
          <a:p>
            <a:pPr algn="just">
              <a:lnSpc>
                <a:spcPct val="120000"/>
              </a:lnSpc>
              <a:spcBef>
                <a:spcPct val="50000"/>
              </a:spcBef>
            </a:pPr>
            <a:r>
              <a:rPr lang="en-US" altLang="zh-CN" dirty="0">
                <a:latin typeface="宋体" charset="-122"/>
              </a:rPr>
              <a:t>  1) </a:t>
            </a:r>
            <a:r>
              <a:rPr lang="zh-CN" altLang="en-US" dirty="0">
                <a:latin typeface="宋体" charset="-122"/>
              </a:rPr>
              <a:t>寄存器</a:t>
            </a:r>
          </a:p>
          <a:p>
            <a:pPr>
              <a:lnSpc>
                <a:spcPct val="120000"/>
              </a:lnSpc>
              <a:spcBef>
                <a:spcPct val="50000"/>
              </a:spcBef>
            </a:pPr>
            <a:r>
              <a:rPr lang="zh-CN" altLang="en-US" dirty="0">
                <a:latin typeface="宋体" charset="-122"/>
              </a:rPr>
              <a:t>　　 为了记录某进程在内存中各页的使用情况，须为每个在内存中的页面配置一个移位寄存器，可表示为</a:t>
            </a:r>
            <a:r>
              <a:rPr lang="zh-CN" altLang="en-US" dirty="0"/>
              <a:t> </a:t>
            </a:r>
            <a:endParaRPr lang="en-US" altLang="zh-CN" dirty="0"/>
          </a:p>
          <a:p>
            <a:pPr>
              <a:lnSpc>
                <a:spcPct val="120000"/>
              </a:lnSpc>
              <a:spcBef>
                <a:spcPct val="50000"/>
              </a:spcBef>
            </a:pPr>
            <a:r>
              <a:rPr lang="zh-CN" altLang="en-US" dirty="0">
                <a:latin typeface="宋体" charset="-122"/>
              </a:rPr>
              <a:t>    </a:t>
            </a:r>
            <a:endParaRPr lang="en-US" altLang="zh-CN" dirty="0">
              <a:latin typeface="宋体" charset="-122"/>
            </a:endParaRPr>
          </a:p>
          <a:p>
            <a:pPr>
              <a:lnSpc>
                <a:spcPct val="120000"/>
              </a:lnSpc>
              <a:spcBef>
                <a:spcPct val="50000"/>
              </a:spcBef>
            </a:pPr>
            <a:r>
              <a:rPr lang="zh-CN" altLang="en-US" dirty="0">
                <a:latin typeface="宋体" charset="-122"/>
              </a:rPr>
              <a:t>     当进程访问某物理块时，要将相应寄存器的</a:t>
            </a:r>
            <a:r>
              <a:rPr lang="en-US" altLang="zh-CN" dirty="0"/>
              <a:t>R</a:t>
            </a:r>
            <a:r>
              <a:rPr lang="en-US" altLang="zh-CN" baseline="-25000" dirty="0"/>
              <a:t>n</a:t>
            </a:r>
            <a:r>
              <a:rPr lang="en-US" altLang="zh-CN" baseline="-25000" dirty="0">
                <a:latin typeface="宋体" charset="-122"/>
              </a:rPr>
              <a:t>-</a:t>
            </a:r>
            <a:r>
              <a:rPr lang="en-US" altLang="zh-CN" baseline="-25000" dirty="0"/>
              <a:t>1</a:t>
            </a:r>
            <a:r>
              <a:rPr lang="zh-CN" altLang="en-US" dirty="0">
                <a:latin typeface="宋体" charset="-122"/>
              </a:rPr>
              <a:t>位置成</a:t>
            </a:r>
            <a:r>
              <a:rPr lang="en-US" altLang="zh-CN" dirty="0"/>
              <a:t>1</a:t>
            </a:r>
            <a:r>
              <a:rPr lang="zh-CN" altLang="en-US" dirty="0">
                <a:latin typeface="宋体" charset="-122"/>
              </a:rPr>
              <a:t>。此时，定时信号将每隔一定时间</a:t>
            </a:r>
            <a:r>
              <a:rPr lang="en-US" altLang="zh-CN" dirty="0"/>
              <a:t>(</a:t>
            </a:r>
            <a:r>
              <a:rPr lang="zh-CN" altLang="en-US" dirty="0">
                <a:latin typeface="宋体" charset="-122"/>
              </a:rPr>
              <a:t>例如</a:t>
            </a:r>
            <a:r>
              <a:rPr lang="en-US" altLang="zh-CN" dirty="0"/>
              <a:t>100 ms)</a:t>
            </a:r>
            <a:r>
              <a:rPr lang="zh-CN" altLang="en-US" dirty="0">
                <a:latin typeface="宋体" charset="-122"/>
              </a:rPr>
              <a:t>将寄存器右移一位。</a:t>
            </a:r>
            <a:endParaRPr lang="en-US" altLang="zh-CN" dirty="0"/>
          </a:p>
          <a:p>
            <a:pPr>
              <a:lnSpc>
                <a:spcPct val="120000"/>
              </a:lnSpc>
              <a:spcBef>
                <a:spcPct val="50000"/>
              </a:spcBef>
            </a:pPr>
            <a:endParaRPr lang="zh-CN" altLang="en-US" dirty="0"/>
          </a:p>
          <a:p>
            <a:endParaRPr lang="zh-CN" altLang="en-US" dirty="0"/>
          </a:p>
        </p:txBody>
      </p:sp>
      <p:sp>
        <p:nvSpPr>
          <p:cNvPr id="5" name="Text Box 5"/>
          <p:cNvSpPr txBox="1">
            <a:spLocks noChangeArrowheads="1"/>
          </p:cNvSpPr>
          <p:nvPr/>
        </p:nvSpPr>
        <p:spPr bwMode="auto">
          <a:xfrm>
            <a:off x="1835696" y="2905780"/>
            <a:ext cx="4658648" cy="523220"/>
          </a:xfrm>
          <a:prstGeom prst="rect">
            <a:avLst/>
          </a:prstGeom>
          <a:noFill/>
          <a:ln w="9525">
            <a:noFill/>
            <a:miter lim="800000"/>
            <a:headEnd/>
            <a:tailEnd/>
          </a:ln>
        </p:spPr>
        <p:txBody>
          <a:bodyPr wrap="none">
            <a:spAutoFit/>
          </a:bodyPr>
          <a:lstStyle/>
          <a:p>
            <a:r>
              <a:rPr lang="en-US" altLang="zh-CN" sz="2800" b="0" i="1" dirty="0"/>
              <a:t>R</a:t>
            </a:r>
            <a:r>
              <a:rPr lang="en-US" altLang="zh-CN" sz="2800" b="0" dirty="0"/>
              <a:t> = </a:t>
            </a:r>
            <a:r>
              <a:rPr lang="en-US" altLang="zh-CN" sz="2800" b="0" i="1" dirty="0"/>
              <a:t>R</a:t>
            </a:r>
            <a:r>
              <a:rPr lang="en-US" altLang="zh-CN" sz="2800" b="0" i="1" baseline="-30000" dirty="0"/>
              <a:t>n</a:t>
            </a:r>
            <a:r>
              <a:rPr lang="en-US" altLang="zh-CN" sz="2800" b="0" baseline="-30000" dirty="0"/>
              <a:t>-1</a:t>
            </a:r>
            <a:r>
              <a:rPr lang="en-US" altLang="zh-CN" sz="2800" b="0" i="1" dirty="0"/>
              <a:t>R</a:t>
            </a:r>
            <a:r>
              <a:rPr lang="en-US" altLang="zh-CN" sz="2800" b="0" i="1" baseline="-30000" dirty="0"/>
              <a:t>n</a:t>
            </a:r>
            <a:r>
              <a:rPr lang="en-US" altLang="zh-CN" sz="2800" b="0" baseline="-30000" dirty="0"/>
              <a:t>-2</a:t>
            </a:r>
            <a:r>
              <a:rPr lang="en-US" altLang="zh-CN" sz="2800" b="0" i="1" dirty="0"/>
              <a:t>R</a:t>
            </a:r>
            <a:r>
              <a:rPr lang="en-US" altLang="zh-CN" sz="2800" b="0" i="1" baseline="-30000" dirty="0"/>
              <a:t>n</a:t>
            </a:r>
            <a:r>
              <a:rPr lang="en-US" altLang="zh-CN" sz="2800" b="0" baseline="-30000" dirty="0"/>
              <a:t>-3</a:t>
            </a:r>
            <a:r>
              <a:rPr lang="en-US" altLang="zh-CN" sz="2800" b="0" dirty="0"/>
              <a:t> … </a:t>
            </a:r>
            <a:r>
              <a:rPr lang="en-US" altLang="zh-CN" sz="2800" b="0" i="1" dirty="0"/>
              <a:t>R</a:t>
            </a:r>
            <a:r>
              <a:rPr lang="en-US" altLang="zh-CN" sz="2800" b="0" baseline="-30000" dirty="0"/>
              <a:t>2</a:t>
            </a:r>
            <a:r>
              <a:rPr lang="en-US" altLang="zh-CN" sz="2800" b="0" i="1" dirty="0"/>
              <a:t>R</a:t>
            </a:r>
            <a:r>
              <a:rPr lang="en-US" altLang="zh-CN" sz="2800" b="0" baseline="-30000" dirty="0"/>
              <a:t>1</a:t>
            </a:r>
            <a:r>
              <a:rPr lang="en-US" altLang="zh-CN" sz="2800" b="0" i="1" dirty="0"/>
              <a:t>R</a:t>
            </a:r>
            <a:r>
              <a:rPr lang="en-US" altLang="zh-CN" sz="2800" b="0" baseline="-30000" dirty="0"/>
              <a:t>0</a:t>
            </a:r>
            <a:r>
              <a:rPr lang="en-US" altLang="zh-CN" sz="2800" b="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latin typeface="宋体" charset="-122"/>
              </a:rPr>
              <a:t>      如果我们把</a:t>
            </a:r>
            <a:r>
              <a:rPr lang="en-US" altLang="zh-CN" dirty="0"/>
              <a:t>n</a:t>
            </a:r>
            <a:r>
              <a:rPr lang="zh-CN" altLang="en-US" dirty="0">
                <a:latin typeface="宋体" charset="-122"/>
              </a:rPr>
              <a:t>位寄存器的数看做是一个整数，那么，具有最小数值的寄存器所对应的页面，就是最近最久未使用的页面。</a:t>
            </a:r>
            <a:endParaRPr lang="zh-CN" altLang="en-US" dirty="0"/>
          </a:p>
        </p:txBody>
      </p:sp>
      <p:graphicFrame>
        <p:nvGraphicFramePr>
          <p:cNvPr id="155650" name="Object 5"/>
          <p:cNvGraphicFramePr>
            <a:graphicFrameLocks noChangeAspect="1"/>
          </p:cNvGraphicFramePr>
          <p:nvPr>
            <p:extLst>
              <p:ext uri="{D42A27DB-BD31-4B8C-83A1-F6EECF244321}">
                <p14:modId xmlns:p14="http://schemas.microsoft.com/office/powerpoint/2010/main" val="2514808589"/>
              </p:ext>
            </p:extLst>
          </p:nvPr>
        </p:nvGraphicFramePr>
        <p:xfrm>
          <a:off x="-756592" y="2636912"/>
          <a:ext cx="10820400" cy="4403725"/>
        </p:xfrm>
        <a:graphic>
          <a:graphicData uri="http://schemas.openxmlformats.org/presentationml/2006/ole">
            <mc:AlternateContent xmlns:mc="http://schemas.openxmlformats.org/markup-compatibility/2006">
              <mc:Choice xmlns:v="urn:schemas-microsoft-com:vml" Requires="v">
                <p:oleObj name="Document" r:id="rId2" imgW="5410800" imgH="2201400" progId="WPS.Document.6">
                  <p:embed/>
                </p:oleObj>
              </mc:Choice>
              <mc:Fallback>
                <p:oleObj name="Document" r:id="rId2" imgW="5410800" imgH="2201400" progId="WPS.Document.6">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92" y="2636912"/>
                        <a:ext cx="10820400"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 </a:t>
            </a:r>
            <a:r>
              <a:rPr lang="zh-CN" altLang="en-US" dirty="0"/>
              <a:t>栈</a:t>
            </a:r>
          </a:p>
          <a:p>
            <a:r>
              <a:rPr lang="zh-CN" altLang="en-US" dirty="0"/>
              <a:t>　　  可利用一个特殊的栈来保存当前使用的各个页面的页面号。每当进程访问某页面时，便将该页面的页面号从栈中移出，将它压入栈顶。因此，栈顶始终是最新被访问页面的编号，而栈底则是最近最久未使用页面的页面号。</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156674" name="Object 5"/>
          <p:cNvGraphicFramePr>
            <a:graphicFrameLocks noChangeAspect="1"/>
          </p:cNvGraphicFramePr>
          <p:nvPr/>
        </p:nvGraphicFramePr>
        <p:xfrm>
          <a:off x="457200" y="1905000"/>
          <a:ext cx="8229600" cy="2489200"/>
        </p:xfrm>
        <a:graphic>
          <a:graphicData uri="http://schemas.openxmlformats.org/presentationml/2006/ole">
            <mc:AlternateContent xmlns:mc="http://schemas.openxmlformats.org/markup-compatibility/2006">
              <mc:Choice xmlns:v="urn:schemas-microsoft-com:vml" Requires="v">
                <p:oleObj r:id="rId2" imgW="3089007" imgH="929027" progId="">
                  <p:embed/>
                </p:oleObj>
              </mc:Choice>
              <mc:Fallback>
                <p:oleObj r:id="rId2" imgW="3089007" imgH="929027"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8229600" cy="248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gn="just">
              <a:spcBef>
                <a:spcPct val="50000"/>
              </a:spcBef>
            </a:pPr>
            <a:r>
              <a:rPr lang="en-US" altLang="zh-CN" dirty="0">
                <a:latin typeface="宋体" charset="-122"/>
              </a:rPr>
              <a:t>  5.3.3</a:t>
            </a:r>
            <a:r>
              <a:rPr lang="zh-CN" altLang="en-US" dirty="0">
                <a:latin typeface="宋体" charset="-122"/>
              </a:rPr>
              <a:t>　</a:t>
            </a:r>
            <a:r>
              <a:rPr lang="en-US" altLang="zh-CN" dirty="0">
                <a:latin typeface="宋体" charset="-122"/>
              </a:rPr>
              <a:t>Clock</a:t>
            </a:r>
            <a:r>
              <a:rPr lang="zh-CN" altLang="en-US" dirty="0">
                <a:latin typeface="宋体" charset="-122"/>
              </a:rPr>
              <a:t>置换算法</a:t>
            </a:r>
          </a:p>
          <a:p>
            <a:pPr algn="just">
              <a:spcBef>
                <a:spcPct val="50000"/>
              </a:spcBef>
            </a:pPr>
            <a:r>
              <a:rPr lang="zh-CN" altLang="en-US" dirty="0">
                <a:latin typeface="宋体" charset="-122"/>
              </a:rPr>
              <a:t>　</a:t>
            </a:r>
            <a:r>
              <a:rPr lang="en-US" altLang="zh-CN" dirty="0">
                <a:latin typeface="宋体" charset="-122"/>
              </a:rPr>
              <a:t>1</a:t>
            </a:r>
            <a:r>
              <a:rPr lang="zh-CN" altLang="en-US" dirty="0">
                <a:latin typeface="宋体" charset="-122"/>
              </a:rPr>
              <a:t>．简单的</a:t>
            </a:r>
            <a:r>
              <a:rPr lang="en-US" altLang="zh-CN" dirty="0">
                <a:latin typeface="宋体" charset="-122"/>
              </a:rPr>
              <a:t>Clock</a:t>
            </a:r>
            <a:r>
              <a:rPr lang="zh-CN" altLang="en-US" dirty="0">
                <a:latin typeface="宋体" charset="-122"/>
              </a:rPr>
              <a:t>置换算法</a:t>
            </a:r>
          </a:p>
          <a:p>
            <a:pPr>
              <a:spcBef>
                <a:spcPct val="50000"/>
              </a:spcBef>
            </a:pPr>
            <a:r>
              <a:rPr lang="zh-CN" altLang="en-US" dirty="0">
                <a:latin typeface="宋体" charset="-122"/>
              </a:rPr>
              <a:t>　　  当采用简单</a:t>
            </a:r>
            <a:r>
              <a:rPr lang="en-US" altLang="zh-CN" dirty="0"/>
              <a:t>Clock</a:t>
            </a:r>
            <a:r>
              <a:rPr lang="zh-CN" altLang="en-US" dirty="0">
                <a:latin typeface="宋体" charset="-122"/>
              </a:rPr>
              <a:t>算法时，只需为每页设置一位访问位，再将内存中的所有页面都通过链接指针链接成一个循环队列。当某页被访问时，其访问位被置</a:t>
            </a:r>
            <a:r>
              <a:rPr lang="en-US" altLang="zh-CN" dirty="0"/>
              <a:t>1</a:t>
            </a:r>
            <a:r>
              <a:rPr lang="zh-CN" altLang="en-US" dirty="0">
                <a:latin typeface="宋体" charset="-122"/>
              </a:rPr>
              <a:t>。置换算法在选择一页淘汰时，只需检查页的访问位。如果是</a:t>
            </a:r>
            <a:r>
              <a:rPr lang="en-US" altLang="zh-CN" dirty="0"/>
              <a:t>0</a:t>
            </a:r>
            <a:r>
              <a:rPr lang="zh-CN" altLang="en-US" dirty="0">
                <a:latin typeface="宋体" charset="-122"/>
              </a:rPr>
              <a:t>，就选择该页换出；若为</a:t>
            </a:r>
            <a:r>
              <a:rPr lang="en-US" altLang="zh-CN" dirty="0"/>
              <a:t>1</a:t>
            </a:r>
            <a:r>
              <a:rPr lang="zh-CN" altLang="en-US" dirty="0">
                <a:latin typeface="宋体" charset="-122"/>
              </a:rPr>
              <a:t>，则重新将它置</a:t>
            </a:r>
            <a:r>
              <a:rPr lang="en-US" altLang="zh-CN" dirty="0"/>
              <a:t>0</a:t>
            </a:r>
            <a:r>
              <a:rPr lang="zh-CN" altLang="en-US" dirty="0">
                <a:latin typeface="宋体" charset="-122"/>
              </a:rPr>
              <a:t>，暂不换出，而给该页第二次驻留内存的机会，再按照</a:t>
            </a:r>
            <a:r>
              <a:rPr lang="en-US" altLang="zh-CN" dirty="0"/>
              <a:t>FIFO</a:t>
            </a:r>
            <a:r>
              <a:rPr lang="zh-CN" altLang="en-US" dirty="0">
                <a:latin typeface="宋体" charset="-122"/>
              </a:rPr>
              <a:t>算法检查下一个页面。</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latin typeface="宋体" charset="-122"/>
              </a:rPr>
              <a:t>      当检查到队列中的最后一个页面时，若其访问位仍为</a:t>
            </a:r>
            <a:r>
              <a:rPr lang="en-US" altLang="zh-CN" dirty="0"/>
              <a:t>1</a:t>
            </a:r>
            <a:r>
              <a:rPr lang="zh-CN" altLang="en-US" dirty="0">
                <a:latin typeface="宋体" charset="-122"/>
              </a:rPr>
              <a:t>，则再返回到队首去检查第一个页面。由于该算法是循环地检查各页面的使用情况，故称为</a:t>
            </a:r>
            <a:r>
              <a:rPr lang="en-US" altLang="zh-CN" dirty="0"/>
              <a:t>Clock</a:t>
            </a:r>
            <a:r>
              <a:rPr lang="zh-CN" altLang="en-US" dirty="0">
                <a:latin typeface="宋体" charset="-122"/>
              </a:rPr>
              <a:t>算法。但因该算法只有一位访问位，只能用它表示该页是否已经使用过，而置换时是将未使用过的页面换出去，故又把该算法称为最近未用算法</a:t>
            </a:r>
            <a:r>
              <a:rPr lang="en-US" altLang="zh-CN" dirty="0"/>
              <a:t>NRU(Not Recently Used)</a:t>
            </a:r>
            <a:r>
              <a:rPr lang="zh-CN" altLang="en-US" dirty="0">
                <a:latin typeface="宋体" charset="-122"/>
              </a:rPr>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gn="just">
              <a:lnSpc>
                <a:spcPct val="130000"/>
              </a:lnSpc>
              <a:spcBef>
                <a:spcPct val="50000"/>
              </a:spcBef>
            </a:pPr>
            <a:r>
              <a:rPr lang="en-US" altLang="zh-CN" dirty="0">
                <a:latin typeface="宋体" charset="-122"/>
              </a:rPr>
              <a:t>  2</a:t>
            </a:r>
            <a:r>
              <a:rPr lang="zh-CN" altLang="en-US" dirty="0">
                <a:latin typeface="宋体" charset="-122"/>
              </a:rPr>
              <a:t>．改进型</a:t>
            </a:r>
            <a:r>
              <a:rPr lang="en-US" altLang="zh-CN" dirty="0">
                <a:latin typeface="宋体" charset="-122"/>
              </a:rPr>
              <a:t>Clock</a:t>
            </a:r>
            <a:r>
              <a:rPr lang="zh-CN" altLang="en-US" dirty="0">
                <a:latin typeface="宋体" charset="-122"/>
              </a:rPr>
              <a:t>置换算法</a:t>
            </a:r>
          </a:p>
          <a:p>
            <a:pPr>
              <a:lnSpc>
                <a:spcPct val="130000"/>
              </a:lnSpc>
              <a:spcBef>
                <a:spcPct val="50000"/>
              </a:spcBef>
            </a:pPr>
            <a:r>
              <a:rPr lang="zh-CN" altLang="en-US" dirty="0">
                <a:latin typeface="宋体" charset="-122"/>
              </a:rPr>
              <a:t>　　  在将一个页面换出时，如果该页已被修改过，便须将该页重新写回到磁盘上；但如果该页未被修改过，则不必将它拷回磁盘。在改进型</a:t>
            </a:r>
            <a:r>
              <a:rPr lang="en-US" altLang="zh-CN" dirty="0"/>
              <a:t>Clock</a:t>
            </a:r>
            <a:r>
              <a:rPr lang="zh-CN" altLang="en-US" dirty="0">
                <a:latin typeface="宋体" charset="-122"/>
              </a:rPr>
              <a:t>算法中，除须考虑页面的使用情况外，还须再增加一个因素，即置换代价，这样，选择页面换出时，既要是未使用过的页面，又要是未被修改过的页面。把同时满足这两个条件的页面作为首选淘汰的页面。由访问位</a:t>
            </a:r>
            <a:r>
              <a:rPr lang="en-US" altLang="zh-CN" dirty="0"/>
              <a:t>A</a:t>
            </a:r>
            <a:r>
              <a:rPr lang="zh-CN" altLang="en-US" dirty="0">
                <a:latin typeface="宋体" charset="-122"/>
              </a:rPr>
              <a:t>和修改位</a:t>
            </a:r>
            <a:r>
              <a:rPr lang="en-US" altLang="zh-CN" dirty="0"/>
              <a:t>M</a:t>
            </a:r>
            <a:r>
              <a:rPr lang="zh-CN" altLang="en-US" dirty="0">
                <a:latin typeface="宋体" charset="-122"/>
              </a:rPr>
              <a:t>可以组合成下面四种类型的页面：</a:t>
            </a:r>
            <a:r>
              <a:rPr lang="zh-CN" altLang="en-US" dirty="0"/>
              <a:t> </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251521" y="692150"/>
            <a:ext cx="8424168" cy="5400675"/>
          </a:xfrm>
        </p:spPr>
        <p:txBody>
          <a:bodyPr/>
          <a:lstStyle/>
          <a:p>
            <a:pPr algn="just">
              <a:lnSpc>
                <a:spcPct val="120000"/>
              </a:lnSpc>
              <a:spcBef>
                <a:spcPct val="50000"/>
              </a:spcBef>
            </a:pPr>
            <a:r>
              <a:rPr lang="en-US" altLang="zh-CN" dirty="0">
                <a:latin typeface="宋体" charset="-122"/>
              </a:rPr>
              <a:t>     1</a:t>
            </a:r>
            <a:r>
              <a:rPr lang="zh-CN" altLang="en-US" dirty="0">
                <a:latin typeface="宋体" charset="-122"/>
              </a:rPr>
              <a:t>类</a:t>
            </a:r>
            <a:r>
              <a:rPr lang="en-US" altLang="zh-CN" dirty="0">
                <a:latin typeface="宋体" charset="-122"/>
              </a:rPr>
              <a:t>(A=0</a:t>
            </a:r>
            <a:r>
              <a:rPr lang="zh-CN" altLang="en-US" dirty="0">
                <a:latin typeface="宋体" charset="-122"/>
              </a:rPr>
              <a:t>，</a:t>
            </a:r>
            <a:r>
              <a:rPr lang="en-US" altLang="zh-CN" dirty="0">
                <a:latin typeface="宋体" charset="-122"/>
              </a:rPr>
              <a:t>M=0)</a:t>
            </a:r>
            <a:r>
              <a:rPr lang="zh-CN" altLang="en-US" dirty="0">
                <a:latin typeface="宋体" charset="-122"/>
              </a:rPr>
              <a:t>：表示该页最近既未被访问，又未被修改，是最佳淘汰页。</a:t>
            </a:r>
          </a:p>
          <a:p>
            <a:pPr algn="just">
              <a:lnSpc>
                <a:spcPct val="120000"/>
              </a:lnSpc>
              <a:spcBef>
                <a:spcPct val="50000"/>
              </a:spcBef>
            </a:pPr>
            <a:r>
              <a:rPr lang="zh-CN" altLang="en-US" dirty="0">
                <a:latin typeface="宋体" charset="-122"/>
              </a:rPr>
              <a:t>　　 </a:t>
            </a:r>
            <a:r>
              <a:rPr lang="en-US" altLang="zh-CN" dirty="0">
                <a:latin typeface="宋体" charset="-122"/>
              </a:rPr>
              <a:t>2</a:t>
            </a:r>
            <a:r>
              <a:rPr lang="zh-CN" altLang="en-US" dirty="0">
                <a:latin typeface="宋体" charset="-122"/>
              </a:rPr>
              <a:t>类</a:t>
            </a:r>
            <a:r>
              <a:rPr lang="en-US" altLang="zh-CN" dirty="0">
                <a:latin typeface="宋体" charset="-122"/>
              </a:rPr>
              <a:t>(A=0</a:t>
            </a:r>
            <a:r>
              <a:rPr lang="zh-CN" altLang="en-US" dirty="0">
                <a:latin typeface="宋体" charset="-122"/>
              </a:rPr>
              <a:t>，</a:t>
            </a:r>
            <a:r>
              <a:rPr lang="en-US" altLang="zh-CN" dirty="0">
                <a:latin typeface="宋体" charset="-122"/>
              </a:rPr>
              <a:t>M=1)</a:t>
            </a:r>
            <a:r>
              <a:rPr lang="zh-CN" altLang="en-US" dirty="0">
                <a:latin typeface="宋体" charset="-122"/>
              </a:rPr>
              <a:t>：表示该页最近未被访问，但已被修改，并不是很好的淘汰页。</a:t>
            </a:r>
          </a:p>
          <a:p>
            <a:pPr algn="just">
              <a:lnSpc>
                <a:spcPct val="120000"/>
              </a:lnSpc>
              <a:spcBef>
                <a:spcPct val="50000"/>
              </a:spcBef>
            </a:pPr>
            <a:r>
              <a:rPr lang="zh-CN" altLang="en-US" dirty="0">
                <a:latin typeface="宋体" charset="-122"/>
              </a:rPr>
              <a:t>　　 </a:t>
            </a:r>
            <a:r>
              <a:rPr lang="en-US" altLang="zh-CN" dirty="0">
                <a:latin typeface="宋体" charset="-122"/>
              </a:rPr>
              <a:t>3</a:t>
            </a:r>
            <a:r>
              <a:rPr lang="zh-CN" altLang="en-US" dirty="0">
                <a:latin typeface="宋体" charset="-122"/>
              </a:rPr>
              <a:t>类</a:t>
            </a:r>
            <a:r>
              <a:rPr lang="en-US" altLang="zh-CN" dirty="0">
                <a:latin typeface="宋体" charset="-122"/>
              </a:rPr>
              <a:t>(A=1</a:t>
            </a:r>
            <a:r>
              <a:rPr lang="zh-CN" altLang="en-US" dirty="0">
                <a:latin typeface="宋体" charset="-122"/>
              </a:rPr>
              <a:t>，</a:t>
            </a:r>
            <a:r>
              <a:rPr lang="en-US" altLang="zh-CN" dirty="0">
                <a:latin typeface="宋体" charset="-122"/>
              </a:rPr>
              <a:t>M=0)</a:t>
            </a:r>
            <a:r>
              <a:rPr lang="zh-CN" altLang="en-US" dirty="0">
                <a:latin typeface="宋体" charset="-122"/>
              </a:rPr>
              <a:t>：表示该页最近已被访问，但未被修改，该页有可能再被访问。</a:t>
            </a:r>
          </a:p>
          <a:p>
            <a:pPr>
              <a:lnSpc>
                <a:spcPct val="120000"/>
              </a:lnSpc>
              <a:spcBef>
                <a:spcPct val="50000"/>
              </a:spcBef>
            </a:pPr>
            <a:r>
              <a:rPr lang="zh-CN" altLang="en-US" dirty="0"/>
              <a:t>　　 </a:t>
            </a:r>
            <a:r>
              <a:rPr lang="en-US" altLang="zh-CN" dirty="0"/>
              <a:t>4</a:t>
            </a:r>
            <a:r>
              <a:rPr lang="zh-CN" altLang="en-US" dirty="0">
                <a:latin typeface="宋体" charset="-122"/>
              </a:rPr>
              <a:t>类</a:t>
            </a:r>
            <a:r>
              <a:rPr lang="en-US" altLang="zh-CN" dirty="0"/>
              <a:t>(A=1</a:t>
            </a:r>
            <a:r>
              <a:rPr lang="zh-CN" altLang="en-US" dirty="0">
                <a:latin typeface="宋体" charset="-122"/>
              </a:rPr>
              <a:t>，</a:t>
            </a:r>
            <a:r>
              <a:rPr lang="en-US" altLang="zh-CN" dirty="0"/>
              <a:t>M=1)</a:t>
            </a:r>
            <a:r>
              <a:rPr lang="zh-CN" altLang="en-US" dirty="0">
                <a:latin typeface="宋体" charset="-122"/>
              </a:rPr>
              <a:t>：表示该页最近已被访问且被修改，该页可能再被访问。</a:t>
            </a:r>
            <a:r>
              <a:rPr lang="zh-CN" altLang="en-US" dirty="0"/>
              <a:t> </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r>
              <a:rPr lang="zh-CN" altLang="en-US" dirty="0">
                <a:latin typeface="宋体" charset="-122"/>
              </a:rPr>
              <a:t>      在内存中的每个页必定是这四类页面之一，在进行页面置换时，可采用与简单</a:t>
            </a:r>
            <a:r>
              <a:rPr lang="en-US" altLang="zh-CN" dirty="0">
                <a:latin typeface="宋体" charset="-122"/>
              </a:rPr>
              <a:t>Clock</a:t>
            </a:r>
            <a:r>
              <a:rPr lang="zh-CN" altLang="en-US" dirty="0">
                <a:latin typeface="宋体" charset="-122"/>
              </a:rPr>
              <a:t>算法相类似的算法，其差别在于该算法须同时检查访问位与修改位，以确定该页是四类页面中的哪一种。其执行过程可分成以下三步：</a:t>
            </a:r>
            <a:endParaRPr lang="en-US" altLang="zh-CN" dirty="0">
              <a:latin typeface="宋体" charset="-122"/>
            </a:endParaRPr>
          </a:p>
          <a:p>
            <a:r>
              <a:rPr lang="en-US" altLang="zh-CN" dirty="0"/>
              <a:t>     (1) </a:t>
            </a:r>
            <a:r>
              <a:rPr lang="zh-CN" altLang="en-US" dirty="0">
                <a:latin typeface="宋体" charset="-122"/>
              </a:rPr>
              <a:t>从指针所指示的当前位置开始，扫描循环队列，寻找</a:t>
            </a:r>
            <a:r>
              <a:rPr lang="en-US" altLang="zh-CN" dirty="0"/>
              <a:t>A=0</a:t>
            </a:r>
            <a:r>
              <a:rPr lang="zh-CN" altLang="en-US" dirty="0">
                <a:latin typeface="宋体" charset="-122"/>
              </a:rPr>
              <a:t>且</a:t>
            </a:r>
            <a:r>
              <a:rPr lang="en-US" altLang="zh-CN" dirty="0"/>
              <a:t>M=0</a:t>
            </a:r>
            <a:r>
              <a:rPr lang="zh-CN" altLang="en-US" dirty="0">
                <a:latin typeface="宋体" charset="-122"/>
              </a:rPr>
              <a:t>的第一类页面，将所遇到的第一个页面作为所选中的淘汰页。在第一次扫描期间不改变访问位</a:t>
            </a:r>
            <a:r>
              <a:rPr lang="en-US" altLang="zh-CN" dirty="0"/>
              <a:t>A</a:t>
            </a:r>
            <a:r>
              <a:rPr lang="zh-CN" altLang="en-US" dirty="0">
                <a:latin typeface="宋体" charset="-122"/>
              </a:rPr>
              <a:t>。</a:t>
            </a:r>
            <a:r>
              <a:rPr lang="zh-CN" altLang="en-US" dirty="0"/>
              <a:t> </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2"/>
          </p:nvPr>
        </p:nvSpPr>
        <p:spPr>
          <a:xfrm>
            <a:off x="467544" y="1268760"/>
            <a:ext cx="8208912" cy="5256584"/>
          </a:xfrm>
        </p:spPr>
        <p:txBody>
          <a:bodyPr>
            <a:normAutofit/>
          </a:bodyPr>
          <a:lstStyle/>
          <a:p>
            <a:pPr>
              <a:lnSpc>
                <a:spcPct val="120000"/>
              </a:lnSpc>
            </a:pPr>
            <a:r>
              <a:rPr lang="zh-CN" altLang="en-US" sz="2800" dirty="0"/>
              <a:t>页面置换算法</a:t>
            </a:r>
            <a:endParaRPr lang="en-US" altLang="zh-CN" sz="2800" dirty="0"/>
          </a:p>
          <a:p>
            <a:pPr lvl="1">
              <a:lnSpc>
                <a:spcPct val="120000"/>
              </a:lnSpc>
            </a:pPr>
            <a:r>
              <a:rPr lang="zh-CN" altLang="en-US" sz="2800" dirty="0"/>
              <a:t>最佳置换算法和先进先出置换算法</a:t>
            </a:r>
            <a:endParaRPr lang="en-US" altLang="zh-CN" sz="2800" dirty="0"/>
          </a:p>
          <a:p>
            <a:pPr lvl="1">
              <a:lnSpc>
                <a:spcPct val="120000"/>
              </a:lnSpc>
            </a:pPr>
            <a:r>
              <a:rPr lang="zh-CN" altLang="en-US" sz="2800" dirty="0"/>
              <a:t>最近最久未使用（</a:t>
            </a:r>
            <a:r>
              <a:rPr lang="en-US" altLang="zh-CN" sz="2800" dirty="0"/>
              <a:t>LRU</a:t>
            </a:r>
            <a:r>
              <a:rPr lang="zh-CN" altLang="en-US" sz="2800" dirty="0"/>
              <a:t>）置换算法</a:t>
            </a:r>
            <a:endParaRPr lang="en-US" altLang="zh-CN" sz="2800" dirty="0"/>
          </a:p>
          <a:p>
            <a:pPr lvl="1">
              <a:lnSpc>
                <a:spcPct val="120000"/>
              </a:lnSpc>
            </a:pPr>
            <a:r>
              <a:rPr lang="en-US" altLang="zh-CN" sz="2800" dirty="0"/>
              <a:t>Clock</a:t>
            </a:r>
            <a:r>
              <a:rPr lang="zh-CN" altLang="en-US" sz="2800" dirty="0"/>
              <a:t>置换算法</a:t>
            </a:r>
            <a:endParaRPr lang="en-US" altLang="zh-CN" sz="2800" dirty="0"/>
          </a:p>
          <a:p>
            <a:pPr lvl="1">
              <a:lnSpc>
                <a:spcPct val="120000"/>
              </a:lnSpc>
            </a:pPr>
            <a:r>
              <a:rPr lang="zh-CN" altLang="en-US" sz="2800" dirty="0"/>
              <a:t>其他置换算法</a:t>
            </a:r>
            <a:endParaRPr lang="en-US" altLang="zh-CN" sz="2800" dirty="0"/>
          </a:p>
          <a:p>
            <a:pPr>
              <a:lnSpc>
                <a:spcPct val="120000"/>
              </a:lnSpc>
            </a:pPr>
            <a:r>
              <a:rPr lang="zh-CN" altLang="en-US" sz="2800" dirty="0"/>
              <a:t>抖动和工作集</a:t>
            </a:r>
            <a:endParaRPr lang="en-US" altLang="zh-CN" sz="2800" dirty="0"/>
          </a:p>
          <a:p>
            <a:pPr>
              <a:lnSpc>
                <a:spcPct val="120000"/>
              </a:lnSpc>
            </a:pPr>
            <a:r>
              <a:rPr lang="zh-CN" altLang="en-US" sz="2800" b="1" i="0" dirty="0">
                <a:solidFill>
                  <a:srgbClr val="222226"/>
                </a:solidFill>
                <a:effectLst/>
                <a:latin typeface="PingFang SC"/>
              </a:rPr>
              <a:t>内存映射文件</a:t>
            </a:r>
          </a:p>
          <a:p>
            <a:pPr>
              <a:lnSpc>
                <a:spcPct val="120000"/>
              </a:lnSpc>
            </a:pPr>
            <a:endParaRPr lang="en-US" altLang="zh-CN" sz="2800" dirty="0">
              <a:solidFill>
                <a:schemeClr val="bg1">
                  <a:lumMod val="6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17170"/>
          </a:xfrm>
        </p:spPr>
        <p:txBody>
          <a:bodyPr>
            <a:normAutofit/>
          </a:bodyPr>
          <a:lstStyle/>
          <a:p>
            <a:r>
              <a:rPr lang="en-US" altLang="zh-CN" dirty="0">
                <a:latin typeface="宋体" charset="-122"/>
              </a:rPr>
              <a:t>     (2) </a:t>
            </a:r>
            <a:r>
              <a:rPr lang="zh-CN" altLang="en-US" dirty="0">
                <a:latin typeface="宋体" charset="-122"/>
              </a:rPr>
              <a:t>如果第一步失败，即查找一周后未遇到第一类页面，则开始第二轮扫描，寻找</a:t>
            </a:r>
            <a:r>
              <a:rPr lang="en-US" altLang="zh-CN" dirty="0">
                <a:latin typeface="宋体" charset="-122"/>
              </a:rPr>
              <a:t>A=0</a:t>
            </a:r>
            <a:r>
              <a:rPr lang="zh-CN" altLang="en-US" dirty="0">
                <a:latin typeface="宋体" charset="-122"/>
              </a:rPr>
              <a:t>且</a:t>
            </a:r>
            <a:r>
              <a:rPr lang="en-US" altLang="zh-CN" dirty="0">
                <a:latin typeface="宋体" charset="-122"/>
              </a:rPr>
              <a:t>M=1</a:t>
            </a:r>
            <a:r>
              <a:rPr lang="zh-CN" altLang="en-US" dirty="0">
                <a:latin typeface="宋体" charset="-122"/>
              </a:rPr>
              <a:t>的第二类页面，将所遇到的第一个这类页面作为淘汰页。在第二轮扫描期间，将所有扫描过的页面的访问位都置</a:t>
            </a:r>
            <a:r>
              <a:rPr lang="en-US" altLang="zh-CN" dirty="0">
                <a:latin typeface="宋体" charset="-122"/>
              </a:rPr>
              <a:t>0</a:t>
            </a:r>
            <a:r>
              <a:rPr lang="zh-CN" altLang="en-US" dirty="0">
                <a:latin typeface="宋体" charset="-122"/>
              </a:rPr>
              <a:t>。</a:t>
            </a:r>
            <a:endParaRPr lang="en-US" altLang="zh-CN" dirty="0">
              <a:latin typeface="宋体" charset="-122"/>
            </a:endParaRPr>
          </a:p>
          <a:p>
            <a:r>
              <a:rPr lang="en-US" altLang="zh-CN" dirty="0">
                <a:latin typeface="宋体" charset="-122"/>
              </a:rPr>
              <a:t>     (3) </a:t>
            </a:r>
            <a:r>
              <a:rPr lang="zh-CN" altLang="en-US" dirty="0">
                <a:latin typeface="宋体" charset="-122"/>
              </a:rPr>
              <a:t>如果第二步也失败，亦即未找到第二类页面，则将指针返回到开始的位置，并已经将所有的访问位复</a:t>
            </a:r>
            <a:r>
              <a:rPr lang="en-US" altLang="zh-CN" dirty="0">
                <a:latin typeface="宋体" charset="-122"/>
              </a:rPr>
              <a:t>0</a:t>
            </a:r>
            <a:r>
              <a:rPr lang="zh-CN" altLang="en-US" dirty="0">
                <a:latin typeface="宋体" charset="-122"/>
              </a:rPr>
              <a:t>。然后重复第一步，如果仍失败，必要时再重复第二步，此时就一定能找到被淘汰的页。</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 5.3.4  </a:t>
            </a:r>
            <a:r>
              <a:rPr lang="zh-CN" altLang="en-US" dirty="0"/>
              <a:t>页面缓冲算法</a:t>
            </a:r>
            <a:r>
              <a:rPr lang="en-US" altLang="zh-CN" dirty="0"/>
              <a:t>(Page Buffering Algorithm</a:t>
            </a:r>
            <a:r>
              <a:rPr lang="zh-CN" altLang="en-US" dirty="0"/>
              <a:t>，</a:t>
            </a:r>
            <a:r>
              <a:rPr lang="en-US" altLang="zh-CN" dirty="0"/>
              <a:t>PBA)</a:t>
            </a:r>
          </a:p>
          <a:p>
            <a:r>
              <a:rPr lang="en-US" altLang="zh-CN" dirty="0"/>
              <a:t> 1. </a:t>
            </a:r>
            <a:r>
              <a:rPr lang="zh-CN" altLang="en-US" dirty="0"/>
              <a:t>影响页面换进换出效率的若干因素</a:t>
            </a:r>
            <a:br>
              <a:rPr lang="zh-CN" altLang="en-US" dirty="0"/>
            </a:br>
            <a:r>
              <a:rPr lang="zh-CN" altLang="en-US" dirty="0"/>
              <a:t>　　</a:t>
            </a:r>
            <a:r>
              <a:rPr lang="en-US" altLang="zh-CN" dirty="0"/>
              <a:t>(1) </a:t>
            </a:r>
            <a:r>
              <a:rPr lang="zh-CN" altLang="en-US" dirty="0"/>
              <a:t>页面置换算法。</a:t>
            </a:r>
            <a:br>
              <a:rPr lang="zh-CN" altLang="en-US" dirty="0"/>
            </a:br>
            <a:r>
              <a:rPr lang="zh-CN" altLang="en-US" dirty="0"/>
              <a:t>　　</a:t>
            </a:r>
            <a:r>
              <a:rPr lang="en-US" altLang="zh-CN" dirty="0"/>
              <a:t>(2) </a:t>
            </a:r>
            <a:r>
              <a:rPr lang="zh-CN" altLang="en-US" dirty="0"/>
              <a:t>写回磁盘的频率。（已修改待换出页面链表）</a:t>
            </a:r>
            <a:br>
              <a:rPr lang="zh-CN" altLang="en-US" dirty="0"/>
            </a:br>
            <a:r>
              <a:rPr lang="zh-CN" altLang="en-US" dirty="0"/>
              <a:t>　　</a:t>
            </a:r>
            <a:r>
              <a:rPr lang="en-US" altLang="zh-CN" dirty="0"/>
              <a:t>(3) </a:t>
            </a:r>
            <a:r>
              <a:rPr lang="zh-CN" altLang="en-US" dirty="0"/>
              <a:t>读入内存的频率。 </a:t>
            </a:r>
          </a:p>
        </p:txBody>
      </p:sp>
    </p:spTree>
    <p:extLst>
      <p:ext uri="{BB962C8B-B14F-4D97-AF65-F5344CB8AC3E}">
        <p14:creationId xmlns:p14="http://schemas.microsoft.com/office/powerpoint/2010/main" val="3895943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en-US" altLang="zh-CN" dirty="0"/>
              <a:t>  2. </a:t>
            </a:r>
            <a:r>
              <a:rPr lang="zh-CN" altLang="en-US" dirty="0"/>
              <a:t>页面缓冲算法</a:t>
            </a:r>
            <a:r>
              <a:rPr lang="en-US" altLang="zh-CN" dirty="0"/>
              <a:t>PBA</a:t>
            </a:r>
            <a:br>
              <a:rPr lang="en-US" altLang="zh-CN" dirty="0"/>
            </a:br>
            <a:r>
              <a:rPr lang="zh-CN" altLang="en-US" dirty="0"/>
              <a:t>　　</a:t>
            </a:r>
            <a:r>
              <a:rPr lang="en-US" altLang="zh-CN" dirty="0"/>
              <a:t>PBA</a:t>
            </a:r>
            <a:r>
              <a:rPr lang="zh-CN" altLang="en-US" dirty="0"/>
              <a:t>算法的主要特点是：① 显著地降低了页面换进、换出的频率，使磁盘</a:t>
            </a:r>
            <a:r>
              <a:rPr lang="en-US" altLang="zh-CN" dirty="0"/>
              <a:t>I/O</a:t>
            </a:r>
            <a:r>
              <a:rPr lang="zh-CN" altLang="en-US" dirty="0"/>
              <a:t>的操作次数大为减少，因而减少了页面换进、换出的开销；② 正是由于换入换出的开销大幅度减小，才能使其采用一种较简单的置换策略，如先进先出</a:t>
            </a:r>
            <a:r>
              <a:rPr lang="en-US" altLang="zh-CN" dirty="0"/>
              <a:t>(FIFO)</a:t>
            </a:r>
            <a:r>
              <a:rPr lang="zh-CN" altLang="en-US" dirty="0"/>
              <a:t>算法，它不需要特殊硬件的支持，实现起来非常简单。 </a:t>
            </a:r>
            <a:br>
              <a:rPr lang="zh-CN" altLang="en-US" dirty="0"/>
            </a:br>
            <a:r>
              <a:rPr lang="zh-CN" altLang="en-US" dirty="0"/>
              <a:t>　　</a:t>
            </a:r>
            <a:r>
              <a:rPr lang="en-US" altLang="zh-CN" dirty="0"/>
              <a:t>1) </a:t>
            </a:r>
            <a:r>
              <a:rPr lang="zh-CN" altLang="en-US" dirty="0"/>
              <a:t>空闲页面链表</a:t>
            </a:r>
            <a:br>
              <a:rPr lang="zh-CN" altLang="en-US" dirty="0"/>
            </a:br>
            <a:r>
              <a:rPr lang="zh-CN" altLang="en-US" dirty="0"/>
              <a:t>　　</a:t>
            </a:r>
            <a:r>
              <a:rPr lang="en-US" altLang="zh-CN" dirty="0"/>
              <a:t>2) </a:t>
            </a:r>
            <a:r>
              <a:rPr lang="zh-CN" altLang="en-US" dirty="0"/>
              <a:t>修改页面链表</a:t>
            </a:r>
            <a:br>
              <a:rPr lang="zh-CN" altLang="en-US" dirty="0"/>
            </a:br>
            <a:endParaRPr lang="zh-CN" altLang="en-US" dirty="0"/>
          </a:p>
        </p:txBody>
      </p:sp>
    </p:spTree>
    <p:extLst>
      <p:ext uri="{BB962C8B-B14F-4D97-AF65-F5344CB8AC3E}">
        <p14:creationId xmlns:p14="http://schemas.microsoft.com/office/powerpoint/2010/main" val="4172842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pPr algn="ctr"/>
            <a:r>
              <a:rPr lang="en-US" altLang="zh-CN" sz="3600" dirty="0">
                <a:latin typeface="Times New Roman"/>
                <a:ea typeface="黑体" pitchFamily="2" charset="-122"/>
              </a:rPr>
              <a:t>5.4 “</a:t>
            </a:r>
            <a:r>
              <a:rPr lang="zh-CN" altLang="en-US" sz="3600" dirty="0">
                <a:latin typeface="黑体" pitchFamily="2" charset="-122"/>
                <a:ea typeface="黑体" pitchFamily="2" charset="-122"/>
              </a:rPr>
              <a:t>抖动</a:t>
            </a:r>
            <a:r>
              <a:rPr lang="zh-CN" altLang="en-US" sz="3600" dirty="0">
                <a:latin typeface="Times New Roman"/>
                <a:ea typeface="黑体" pitchFamily="2" charset="-122"/>
              </a:rPr>
              <a:t>”</a:t>
            </a:r>
            <a:r>
              <a:rPr lang="zh-CN" altLang="en-US" sz="3600" dirty="0">
                <a:latin typeface="黑体" pitchFamily="2" charset="-122"/>
                <a:ea typeface="黑体" pitchFamily="2" charset="-122"/>
              </a:rPr>
              <a:t>与工作集 </a:t>
            </a:r>
            <a:endParaRPr lang="en-US" altLang="zh-CN" sz="3600" dirty="0">
              <a:latin typeface="黑体" pitchFamily="2" charset="-122"/>
              <a:ea typeface="黑体" pitchFamily="2" charset="-122"/>
            </a:endParaRPr>
          </a:p>
          <a:p>
            <a:pPr algn="just"/>
            <a:r>
              <a:rPr lang="en-US" altLang="zh-CN" dirty="0"/>
              <a:t>	    </a:t>
            </a:r>
            <a:r>
              <a:rPr lang="zh-CN" altLang="en-US" dirty="0"/>
              <a:t>由于请求分页式虚拟存储器系统的性能优越，在正常运行情况下，它能有效地减少内存碎片，提高处理机的利用率和吞吐量，故是目前最常用的一种系统。但如果在系统中运行的进程太多，进程在运行中会频繁地发生缺页情况，这又会对系统的性能产生很大的影响</a:t>
            </a:r>
            <a:r>
              <a:rPr lang="en-US" altLang="zh-CN" dirty="0"/>
              <a:t>.</a:t>
            </a:r>
            <a:endParaRPr lang="zh-CN" altLang="en-US" dirty="0"/>
          </a:p>
        </p:txBody>
      </p:sp>
    </p:spTree>
    <p:extLst>
      <p:ext uri="{BB962C8B-B14F-4D97-AF65-F5344CB8AC3E}">
        <p14:creationId xmlns:p14="http://schemas.microsoft.com/office/powerpoint/2010/main" val="758466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latin typeface="黑体" pitchFamily="2" charset="-122"/>
                <a:ea typeface="黑体" pitchFamily="2" charset="-122"/>
              </a:rPr>
              <a:t>  5.4.1  </a:t>
            </a:r>
            <a:r>
              <a:rPr lang="zh-CN" altLang="en-US" dirty="0">
                <a:latin typeface="黑体" pitchFamily="2" charset="-122"/>
                <a:ea typeface="黑体" pitchFamily="2" charset="-122"/>
              </a:rPr>
              <a:t>多道程序度与</a:t>
            </a:r>
            <a:r>
              <a:rPr lang="zh-CN" altLang="en-US" dirty="0">
                <a:latin typeface="Times New Roman"/>
                <a:ea typeface="黑体" pitchFamily="2" charset="-122"/>
              </a:rPr>
              <a:t>“</a:t>
            </a:r>
            <a:r>
              <a:rPr lang="zh-CN" altLang="en-US" dirty="0">
                <a:latin typeface="黑体" pitchFamily="2" charset="-122"/>
                <a:ea typeface="黑体" pitchFamily="2" charset="-122"/>
              </a:rPr>
              <a:t>抖动</a:t>
            </a:r>
            <a:r>
              <a:rPr lang="zh-CN" altLang="en-US" dirty="0">
                <a:latin typeface="Times New Roman"/>
                <a:ea typeface="黑体" pitchFamily="2" charset="-122"/>
              </a:rPr>
              <a:t>”</a:t>
            </a:r>
            <a:br>
              <a:rPr lang="zh-CN" altLang="en-US" dirty="0">
                <a:latin typeface="黑体" pitchFamily="2" charset="-122"/>
                <a:ea typeface="黑体" pitchFamily="2" charset="-122"/>
              </a:rPr>
            </a:br>
            <a:r>
              <a:rPr lang="en-US" altLang="zh-CN" dirty="0">
                <a:latin typeface="黑体" pitchFamily="2" charset="-122"/>
                <a:ea typeface="黑体" pitchFamily="2" charset="-122"/>
              </a:rPr>
              <a:t>1. </a:t>
            </a:r>
            <a:r>
              <a:rPr lang="zh-CN" altLang="en-US" dirty="0">
                <a:latin typeface="黑体" pitchFamily="2" charset="-122"/>
                <a:ea typeface="黑体" pitchFamily="2" charset="-122"/>
              </a:rPr>
              <a:t>多道程序度与处理机的利用率</a:t>
            </a:r>
            <a:endParaRPr lang="en-US" altLang="zh-CN" dirty="0">
              <a:latin typeface="黑体" pitchFamily="2" charset="-122"/>
              <a:ea typeface="黑体" pitchFamily="2" charset="-122"/>
            </a:endParaRPr>
          </a:p>
          <a:p>
            <a:endParaRPr lang="zh-CN" altLang="en-US" dirty="0"/>
          </a:p>
        </p:txBody>
      </p:sp>
      <p:pic>
        <p:nvPicPr>
          <p:cNvPr id="4" name="Picture 4" descr="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7" y="2204864"/>
            <a:ext cx="59531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20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en-US" altLang="zh-CN" sz="2800" dirty="0">
                <a:latin typeface="黑体" pitchFamily="2" charset="-122"/>
                <a:ea typeface="黑体" pitchFamily="2" charset="-122"/>
              </a:rPr>
              <a:t>  2. </a:t>
            </a:r>
            <a:r>
              <a:rPr lang="zh-CN" altLang="en-US" sz="2800" dirty="0">
                <a:latin typeface="黑体" pitchFamily="2" charset="-122"/>
                <a:ea typeface="黑体" pitchFamily="2" charset="-122"/>
              </a:rPr>
              <a:t>产生</a:t>
            </a:r>
            <a:r>
              <a:rPr lang="zh-CN" altLang="en-US" sz="2800" dirty="0">
                <a:latin typeface="Times New Roman"/>
                <a:ea typeface="黑体" pitchFamily="2" charset="-122"/>
              </a:rPr>
              <a:t>“</a:t>
            </a:r>
            <a:r>
              <a:rPr lang="zh-CN" altLang="en-US" sz="2800" dirty="0">
                <a:latin typeface="黑体" pitchFamily="2" charset="-122"/>
                <a:ea typeface="黑体" pitchFamily="2" charset="-122"/>
              </a:rPr>
              <a:t>抖动</a:t>
            </a:r>
            <a:r>
              <a:rPr lang="zh-CN" altLang="en-US" sz="2800" dirty="0">
                <a:latin typeface="Times New Roman"/>
                <a:ea typeface="黑体" pitchFamily="2" charset="-122"/>
              </a:rPr>
              <a:t>”</a:t>
            </a:r>
            <a:r>
              <a:rPr lang="zh-CN" altLang="en-US" sz="2800" dirty="0">
                <a:latin typeface="黑体" pitchFamily="2" charset="-122"/>
                <a:ea typeface="黑体" pitchFamily="2" charset="-122"/>
              </a:rPr>
              <a:t>的原因</a:t>
            </a:r>
            <a:br>
              <a:rPr lang="zh-CN" altLang="en-US" sz="2800" dirty="0">
                <a:latin typeface="黑体" pitchFamily="2" charset="-122"/>
                <a:ea typeface="黑体" pitchFamily="2" charset="-122"/>
              </a:rPr>
            </a:br>
            <a:r>
              <a:rPr lang="zh-CN" altLang="en-US" sz="2800" dirty="0">
                <a:latin typeface="黑体" pitchFamily="2" charset="-122"/>
                <a:ea typeface="黑体" pitchFamily="2" charset="-122"/>
              </a:rPr>
              <a:t>　　</a:t>
            </a:r>
            <a:r>
              <a:rPr lang="zh-CN" altLang="en-US" sz="2800" dirty="0"/>
              <a:t>发生“抖动”的根本原因是，同时在系统中运行的进程太多，由此分配给每一个进程的物理块太少，不能满足进程正常运行的基本要求，致使每个进程在运行时，频繁地出现缺页，必须请求系统将所缺之页调入内存。这会使得在系统中排队等待页面调进</a:t>
            </a:r>
            <a:r>
              <a:rPr lang="en-US" altLang="zh-CN" sz="2800" dirty="0"/>
              <a:t>/</a:t>
            </a:r>
            <a:r>
              <a:rPr lang="zh-CN" altLang="en-US" sz="2800" dirty="0"/>
              <a:t>调出的进程数目增加。</a:t>
            </a:r>
          </a:p>
        </p:txBody>
      </p:sp>
    </p:spTree>
    <p:extLst>
      <p:ext uri="{BB962C8B-B14F-4D97-AF65-F5344CB8AC3E}">
        <p14:creationId xmlns:p14="http://schemas.microsoft.com/office/powerpoint/2010/main" val="255754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zh-CN" altLang="en-US" sz="2800" dirty="0"/>
              <a:t>      对磁盘的访问时间也随之急剧增加，造成每个进程的大部分时间都用于页面的换进</a:t>
            </a:r>
            <a:r>
              <a:rPr lang="en-US" altLang="zh-CN" sz="2800" dirty="0"/>
              <a:t>/</a:t>
            </a:r>
            <a:r>
              <a:rPr lang="zh-CN" altLang="en-US" sz="2800" dirty="0"/>
              <a:t>换出，而几乎不能再去做任何有效的工作，从而导致发生处理机的利用率急剧下降并趋于</a:t>
            </a:r>
            <a:r>
              <a:rPr lang="en-US" altLang="zh-CN" sz="2800" dirty="0"/>
              <a:t>0</a:t>
            </a:r>
            <a:r>
              <a:rPr lang="zh-CN" altLang="en-US" sz="2800" dirty="0"/>
              <a:t>的情况。我们称此时的进程是处于“抖动”状态。</a:t>
            </a:r>
            <a:endParaRPr lang="en-US" altLang="zh-CN" sz="2800" dirty="0"/>
          </a:p>
          <a:p>
            <a:r>
              <a:rPr lang="en-US" altLang="zh-CN" sz="2800" dirty="0"/>
              <a:t>      </a:t>
            </a:r>
            <a:r>
              <a:rPr lang="zh-CN" altLang="en-US" sz="2800" dirty="0">
                <a:solidFill>
                  <a:srgbClr val="FF0000"/>
                </a:solidFill>
              </a:rPr>
              <a:t>实际是磁盘系统瓶颈导致。</a:t>
            </a:r>
          </a:p>
        </p:txBody>
      </p:sp>
    </p:spTree>
    <p:extLst>
      <p:ext uri="{BB962C8B-B14F-4D97-AF65-F5344CB8AC3E}">
        <p14:creationId xmlns:p14="http://schemas.microsoft.com/office/powerpoint/2010/main" val="2359827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68313" y="476672"/>
            <a:ext cx="8207375" cy="5616153"/>
          </a:xfrm>
        </p:spPr>
        <p:txBody>
          <a:bodyPr/>
          <a:lstStyle/>
          <a:p>
            <a:r>
              <a:rPr lang="en-US" altLang="zh-CN" dirty="0">
                <a:latin typeface="黑体" pitchFamily="2" charset="-122"/>
                <a:ea typeface="黑体" pitchFamily="2" charset="-122"/>
              </a:rPr>
              <a:t> 5.4.2  </a:t>
            </a:r>
            <a:r>
              <a:rPr lang="zh-CN" altLang="en-US" dirty="0">
                <a:latin typeface="黑体" pitchFamily="2" charset="-122"/>
                <a:ea typeface="黑体" pitchFamily="2" charset="-122"/>
              </a:rPr>
              <a:t>工作集</a:t>
            </a:r>
            <a:endParaRPr lang="en-US" altLang="zh-CN" dirty="0">
              <a:latin typeface="黑体" pitchFamily="2" charset="-122"/>
              <a:ea typeface="黑体" pitchFamily="2" charset="-122"/>
            </a:endParaRPr>
          </a:p>
          <a:p>
            <a:r>
              <a:rPr lang="en-US" altLang="zh-CN" dirty="0">
                <a:latin typeface="黑体" pitchFamily="2" charset="-122"/>
                <a:ea typeface="黑体" pitchFamily="2" charset="-122"/>
              </a:rPr>
              <a:t> 1. </a:t>
            </a:r>
            <a:r>
              <a:rPr lang="zh-CN" altLang="en-US" dirty="0">
                <a:latin typeface="黑体" pitchFamily="2" charset="-122"/>
                <a:ea typeface="黑体" pitchFamily="2" charset="-122"/>
              </a:rPr>
              <a:t>工作集的基本概念</a:t>
            </a:r>
            <a:br>
              <a:rPr lang="zh-CN" altLang="en-US" dirty="0">
                <a:latin typeface="黑体" pitchFamily="2" charset="-122"/>
                <a:ea typeface="黑体" pitchFamily="2" charset="-122"/>
              </a:rPr>
            </a:br>
            <a:r>
              <a:rPr lang="zh-CN" altLang="en-US" dirty="0"/>
              <a:t>　　进程的缺页率与进程所获得的物理块数有关。图</a:t>
            </a:r>
            <a:r>
              <a:rPr lang="en-US" altLang="zh-CN" dirty="0"/>
              <a:t>5-10</a:t>
            </a:r>
            <a:r>
              <a:rPr lang="zh-CN" altLang="en-US" dirty="0"/>
              <a:t>示出了缺页率与物理块数之间的关系。 </a:t>
            </a:r>
          </a:p>
        </p:txBody>
      </p:sp>
      <p:pic>
        <p:nvPicPr>
          <p:cNvPr id="4" name="Picture 4" descr="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6242050" cy="354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314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en-US" altLang="zh-CN" sz="2800" dirty="0">
                <a:latin typeface="黑体" pitchFamily="2" charset="-122"/>
                <a:ea typeface="黑体" pitchFamily="2" charset="-122"/>
              </a:rPr>
              <a:t>  2. </a:t>
            </a:r>
            <a:r>
              <a:rPr lang="zh-CN" altLang="en-US" sz="2800" dirty="0">
                <a:latin typeface="黑体" pitchFamily="2" charset="-122"/>
                <a:ea typeface="黑体" pitchFamily="2" charset="-122"/>
              </a:rPr>
              <a:t>工作集的定义</a:t>
            </a:r>
            <a:br>
              <a:rPr lang="zh-CN" altLang="en-US" sz="2800" dirty="0"/>
            </a:br>
            <a:r>
              <a:rPr lang="zh-CN" altLang="en-US" sz="2800" dirty="0"/>
              <a:t>　　虽然程序只需要少量的几页在内存便可运行，但为了较少地产生缺页，应尽量根据进程过去一段时间页面使用情况近似未来一段时间页面使用情况。</a:t>
            </a:r>
            <a:endParaRPr lang="en-US" altLang="zh-CN" sz="2800" dirty="0"/>
          </a:p>
          <a:p>
            <a:r>
              <a:rPr lang="zh-CN" altLang="en-US" sz="2800" dirty="0"/>
              <a:t>     所谓工作集，是指在某段时间间隔</a:t>
            </a:r>
            <a:r>
              <a:rPr lang="en-US" altLang="zh-CN" sz="2800" dirty="0"/>
              <a:t>Δ</a:t>
            </a:r>
            <a:r>
              <a:rPr lang="zh-CN" altLang="en-US" sz="2800" dirty="0"/>
              <a:t>里（</a:t>
            </a:r>
            <a:r>
              <a:rPr lang="en-US" altLang="zh-CN" sz="2800" dirty="0"/>
              <a:t>Δ</a:t>
            </a:r>
            <a:r>
              <a:rPr lang="zh-CN" altLang="en-US" sz="2800" dirty="0"/>
              <a:t>个页面引用），进程实际所要访问页面的集合。进程在一段时间之内总是访问其工作集，之后转入另一个工作集。</a:t>
            </a:r>
          </a:p>
        </p:txBody>
      </p:sp>
    </p:spTree>
    <p:extLst>
      <p:ext uri="{BB962C8B-B14F-4D97-AF65-F5344CB8AC3E}">
        <p14:creationId xmlns:p14="http://schemas.microsoft.com/office/powerpoint/2010/main" val="159843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注意此处课本有错误，窗口尺寸</a:t>
            </a:r>
            <a:r>
              <a:rPr lang="en-US" altLang="zh-CN" dirty="0"/>
              <a:t>3</a:t>
            </a:r>
            <a:r>
              <a:rPr lang="zh-CN" altLang="en-US" dirty="0"/>
              <a:t>指三次页面访问时间。</a:t>
            </a:r>
          </a:p>
        </p:txBody>
      </p:sp>
      <p:pic>
        <p:nvPicPr>
          <p:cNvPr id="4" name="Picture 4" descr="5-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980728"/>
            <a:ext cx="6566147"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4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normAutofit lnSpcReduction="10000"/>
          </a:bodyPr>
          <a:lstStyle/>
          <a:p>
            <a:pPr algn="ctr"/>
            <a:r>
              <a:rPr lang="en-US" altLang="zh-CN" sz="3200" dirty="0"/>
              <a:t>5.3</a:t>
            </a:r>
            <a:r>
              <a:rPr lang="zh-CN" altLang="en-US" sz="3200" dirty="0">
                <a:latin typeface="宋体" charset="-122"/>
              </a:rPr>
              <a:t>　页面置换算法</a:t>
            </a:r>
            <a:r>
              <a:rPr lang="zh-CN" altLang="en-US" sz="3200" dirty="0"/>
              <a:t> </a:t>
            </a:r>
          </a:p>
          <a:p>
            <a:r>
              <a:rPr lang="en-US" altLang="zh-CN" dirty="0"/>
              <a:t> 5.3.1</a:t>
            </a:r>
            <a:r>
              <a:rPr lang="zh-CN" altLang="en-US" dirty="0"/>
              <a:t>　最佳置换算法和先进先出置换算法</a:t>
            </a:r>
          </a:p>
          <a:p>
            <a:r>
              <a:rPr lang="en-US" altLang="zh-CN" dirty="0"/>
              <a:t> 1</a:t>
            </a:r>
            <a:r>
              <a:rPr lang="zh-CN" altLang="en-US" dirty="0"/>
              <a:t>．最佳</a:t>
            </a:r>
            <a:r>
              <a:rPr lang="en-US" altLang="zh-CN" dirty="0"/>
              <a:t>(Optimal)</a:t>
            </a:r>
            <a:r>
              <a:rPr lang="zh-CN" altLang="en-US" dirty="0"/>
              <a:t>置换算法</a:t>
            </a:r>
          </a:p>
          <a:p>
            <a:r>
              <a:rPr lang="zh-CN" altLang="en-US" dirty="0"/>
              <a:t>      最佳置换算法是一种理论上的算法。其所选择的被淘汰页面，将是以后永不使用的，或许是在最长</a:t>
            </a:r>
            <a:r>
              <a:rPr lang="en-US" altLang="zh-CN" dirty="0"/>
              <a:t>(</a:t>
            </a:r>
            <a:r>
              <a:rPr lang="zh-CN" altLang="en-US" dirty="0"/>
              <a:t>未来</a:t>
            </a:r>
            <a:r>
              <a:rPr lang="en-US" altLang="zh-CN" dirty="0"/>
              <a:t>)</a:t>
            </a:r>
            <a:r>
              <a:rPr lang="zh-CN" altLang="en-US" dirty="0"/>
              <a:t>时间内不再被访问的页面。采用最佳置换算法，通常可保证获得最低的缺页率。</a:t>
            </a:r>
            <a:endParaRPr lang="en-US" altLang="zh-CN" dirty="0"/>
          </a:p>
          <a:p>
            <a:r>
              <a:rPr lang="en-US" altLang="zh-CN" dirty="0"/>
              <a:t>		</a:t>
            </a:r>
            <a:r>
              <a:rPr lang="zh-CN" altLang="en-US" dirty="0"/>
              <a:t>但由于人们目前还无法预知一个进程在内存的若干个页面中，哪一个页面是未来最长时间内不再被访问的，因而该算法是无法实现的，但可以利用该算法去评价其它算法。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extLst>
              <p:ext uri="{D42A27DB-BD31-4B8C-83A1-F6EECF244321}">
                <p14:modId xmlns:p14="http://schemas.microsoft.com/office/powerpoint/2010/main" val="3463855790"/>
              </p:ext>
            </p:extLst>
          </p:nvPr>
        </p:nvGraphicFramePr>
        <p:xfrm>
          <a:off x="683568" y="1988840"/>
          <a:ext cx="8207375" cy="3599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683568" y="908720"/>
            <a:ext cx="5086649" cy="584775"/>
          </a:xfrm>
          <a:prstGeom prst="rect">
            <a:avLst/>
          </a:prstGeom>
        </p:spPr>
        <p:txBody>
          <a:bodyPr wrap="none">
            <a:spAutoFit/>
          </a:bodyPr>
          <a:lstStyle/>
          <a:p>
            <a:r>
              <a:rPr lang="en-US" altLang="zh-CN" sz="3200" b="1">
                <a:latin typeface="黑体" pitchFamily="2" charset="-122"/>
                <a:ea typeface="黑体" pitchFamily="2" charset="-122"/>
              </a:rPr>
              <a:t>5.4.3  </a:t>
            </a:r>
            <a:r>
              <a:rPr lang="en-US" altLang="zh-CN" sz="3200" b="1">
                <a:latin typeface="Times New Roman"/>
                <a:ea typeface="黑体" pitchFamily="2" charset="-122"/>
              </a:rPr>
              <a:t>“</a:t>
            </a:r>
            <a:r>
              <a:rPr lang="zh-CN" altLang="en-US" sz="3200" b="1">
                <a:latin typeface="黑体" pitchFamily="2" charset="-122"/>
                <a:ea typeface="黑体" pitchFamily="2" charset="-122"/>
              </a:rPr>
              <a:t>抖动</a:t>
            </a:r>
            <a:r>
              <a:rPr lang="zh-CN" altLang="en-US" sz="3200" b="1">
                <a:latin typeface="Times New Roman"/>
                <a:ea typeface="黑体" pitchFamily="2" charset="-122"/>
              </a:rPr>
              <a:t>”</a:t>
            </a:r>
            <a:r>
              <a:rPr lang="zh-CN" altLang="en-US" sz="3200" b="1">
                <a:latin typeface="黑体" pitchFamily="2" charset="-122"/>
                <a:ea typeface="黑体" pitchFamily="2" charset="-122"/>
              </a:rPr>
              <a:t>的预防方法</a:t>
            </a:r>
            <a:endParaRPr lang="en-US" altLang="zh-CN" sz="3200" b="1">
              <a:latin typeface="黑体" pitchFamily="2" charset="-122"/>
              <a:ea typeface="黑体" pitchFamily="2" charset="-122"/>
            </a:endParaRPr>
          </a:p>
        </p:txBody>
      </p:sp>
    </p:spTree>
    <p:extLst>
      <p:ext uri="{BB962C8B-B14F-4D97-AF65-F5344CB8AC3E}">
        <p14:creationId xmlns:p14="http://schemas.microsoft.com/office/powerpoint/2010/main" val="4257950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6076E3-42FB-4154-9A0E-F78589535F83}"/>
              </a:ext>
            </a:extLst>
          </p:cNvPr>
          <p:cNvSpPr>
            <a:spLocks noGrp="1"/>
          </p:cNvSpPr>
          <p:nvPr>
            <p:ph type="title"/>
          </p:nvPr>
        </p:nvSpPr>
        <p:spPr/>
        <p:txBody>
          <a:bodyPr>
            <a:normAutofit fontScale="90000"/>
          </a:bodyPr>
          <a:lstStyle/>
          <a:p>
            <a:pPr algn="ctr"/>
            <a:r>
              <a:rPr lang="zh-CN" altLang="en-US" dirty="0"/>
              <a:t>内存映射文件</a:t>
            </a:r>
          </a:p>
        </p:txBody>
      </p:sp>
      <p:sp>
        <p:nvSpPr>
          <p:cNvPr id="5" name="内容占位符 4">
            <a:extLst>
              <a:ext uri="{FF2B5EF4-FFF2-40B4-BE49-F238E27FC236}">
                <a16:creationId xmlns:a16="http://schemas.microsoft.com/office/drawing/2014/main" id="{148B60B8-CF6B-4F28-B0D2-45FB4F008641}"/>
              </a:ext>
            </a:extLst>
          </p:cNvPr>
          <p:cNvSpPr>
            <a:spLocks noGrp="1"/>
          </p:cNvSpPr>
          <p:nvPr>
            <p:ph sz="quarter" idx="2"/>
          </p:nvPr>
        </p:nvSpPr>
        <p:spPr>
          <a:xfrm>
            <a:off x="179512" y="1143000"/>
            <a:ext cx="8712968" cy="5454352"/>
          </a:xfrm>
        </p:spPr>
        <p:txBody>
          <a:bodyPr>
            <a:normAutofit/>
          </a:bodyPr>
          <a:lstStyle/>
          <a:p>
            <a:pPr indent="0">
              <a:lnSpc>
                <a:spcPct val="120000"/>
              </a:lnSpc>
            </a:pPr>
            <a:r>
              <a:rPr lang="zh-CN" altLang="en-US" sz="2400" i="0" dirty="0">
                <a:solidFill>
                  <a:srgbClr val="333333"/>
                </a:solidFill>
                <a:effectLst/>
                <a:latin typeface="Helvetica Neue"/>
              </a:rPr>
              <a:t>内存映射文件，是将盘块映射到内存页面，将文件</a:t>
            </a:r>
            <a:r>
              <a:rPr lang="en-US" altLang="zh-CN" sz="2400" i="0" dirty="0">
                <a:solidFill>
                  <a:srgbClr val="333333"/>
                </a:solidFill>
                <a:effectLst/>
                <a:latin typeface="Helvetica Neue"/>
              </a:rPr>
              <a:t>I/O</a:t>
            </a:r>
            <a:r>
              <a:rPr lang="zh-CN" altLang="en-US" sz="2400" i="0" dirty="0">
                <a:solidFill>
                  <a:srgbClr val="333333"/>
                </a:solidFill>
                <a:effectLst/>
                <a:latin typeface="Helvetica Neue"/>
              </a:rPr>
              <a:t>作为常规内存访问的一种方法。</a:t>
            </a:r>
            <a:endParaRPr lang="en-US" altLang="zh-CN" sz="2400" i="0" dirty="0">
              <a:solidFill>
                <a:srgbClr val="333333"/>
              </a:solidFill>
              <a:effectLst/>
              <a:latin typeface="Helvetica Neue"/>
            </a:endParaRPr>
          </a:p>
          <a:p>
            <a:pPr indent="0">
              <a:lnSpc>
                <a:spcPct val="120000"/>
              </a:lnSpc>
            </a:pPr>
            <a:r>
              <a:rPr lang="zh-CN" altLang="en-US" sz="2400" dirty="0">
                <a:solidFill>
                  <a:srgbClr val="333333"/>
                </a:solidFill>
                <a:latin typeface="Helvetica Neue"/>
              </a:rPr>
              <a:t>通过将文件映射到一段逻辑内存地址，使得对磁盘文件的操作变成对内存文件映射区的操作。</a:t>
            </a:r>
            <a:endParaRPr lang="en-US" altLang="zh-CN" sz="2400" dirty="0">
              <a:solidFill>
                <a:srgbClr val="333333"/>
              </a:solidFill>
              <a:latin typeface="Helvetica Neue"/>
            </a:endParaRPr>
          </a:p>
          <a:p>
            <a:pPr indent="0">
              <a:lnSpc>
                <a:spcPct val="120000"/>
              </a:lnSpc>
            </a:pPr>
            <a:r>
              <a:rPr lang="zh-CN" altLang="en-US" sz="2400" dirty="0">
                <a:solidFill>
                  <a:srgbClr val="333333"/>
                </a:solidFill>
                <a:latin typeface="Helvetica Neue"/>
              </a:rPr>
              <a:t>内存映射文件使得进程可以直接获取文件在内存的操作权，而不是像</a:t>
            </a:r>
            <a:r>
              <a:rPr lang="en-US" altLang="zh-CN" sz="2400" dirty="0">
                <a:solidFill>
                  <a:srgbClr val="333333"/>
                </a:solidFill>
                <a:latin typeface="Helvetica Neue"/>
              </a:rPr>
              <a:t>read</a:t>
            </a:r>
            <a:r>
              <a:rPr lang="zh-CN" altLang="en-US" sz="2400" dirty="0">
                <a:solidFill>
                  <a:srgbClr val="333333"/>
                </a:solidFill>
                <a:latin typeface="Helvetica Neue"/>
              </a:rPr>
              <a:t>（）、</a:t>
            </a:r>
            <a:r>
              <a:rPr lang="en-US" altLang="zh-CN" sz="2400" dirty="0">
                <a:solidFill>
                  <a:srgbClr val="333333"/>
                </a:solidFill>
                <a:latin typeface="Helvetica Neue"/>
              </a:rPr>
              <a:t>write</a:t>
            </a:r>
            <a:r>
              <a:rPr lang="zh-CN" altLang="en-US" sz="2400" dirty="0">
                <a:solidFill>
                  <a:srgbClr val="333333"/>
                </a:solidFill>
                <a:latin typeface="Helvetica Neue"/>
              </a:rPr>
              <a:t>（）文件操作系统调用那样，需要通过操作系统内核的中转才能完成。</a:t>
            </a:r>
            <a:endParaRPr lang="en-US" altLang="zh-CN" sz="2400" dirty="0">
              <a:solidFill>
                <a:srgbClr val="333333"/>
              </a:solidFill>
              <a:latin typeface="Helvetica Neue"/>
            </a:endParaRPr>
          </a:p>
          <a:p>
            <a:pPr indent="0">
              <a:lnSpc>
                <a:spcPct val="120000"/>
              </a:lnSpc>
            </a:pPr>
            <a:r>
              <a:rPr lang="zh-CN" altLang="en-US" sz="2400" dirty="0">
                <a:solidFill>
                  <a:srgbClr val="333333"/>
                </a:solidFill>
                <a:latin typeface="Helvetica Neue"/>
              </a:rPr>
              <a:t>相比</a:t>
            </a:r>
            <a:r>
              <a:rPr lang="en-US" altLang="zh-CN" sz="2400" dirty="0">
                <a:solidFill>
                  <a:srgbClr val="333333"/>
                </a:solidFill>
                <a:latin typeface="Helvetica Neue"/>
              </a:rPr>
              <a:t>read</a:t>
            </a:r>
            <a:r>
              <a:rPr lang="zh-CN" altLang="en-US" sz="2400" dirty="0">
                <a:solidFill>
                  <a:srgbClr val="333333"/>
                </a:solidFill>
                <a:latin typeface="Helvetica Neue"/>
              </a:rPr>
              <a:t>文件操作，内存映射的效率更高。</a:t>
            </a:r>
            <a:endParaRPr lang="zh-CN" altLang="en-US" sz="2400" dirty="0"/>
          </a:p>
        </p:txBody>
      </p:sp>
    </p:spTree>
    <p:extLst>
      <p:ext uri="{BB962C8B-B14F-4D97-AF65-F5344CB8AC3E}">
        <p14:creationId xmlns:p14="http://schemas.microsoft.com/office/powerpoint/2010/main" val="3788452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6076E3-42FB-4154-9A0E-F78589535F83}"/>
              </a:ext>
            </a:extLst>
          </p:cNvPr>
          <p:cNvSpPr>
            <a:spLocks noGrp="1"/>
          </p:cNvSpPr>
          <p:nvPr>
            <p:ph type="title"/>
          </p:nvPr>
        </p:nvSpPr>
        <p:spPr/>
        <p:txBody>
          <a:bodyPr>
            <a:normAutofit fontScale="90000"/>
          </a:bodyPr>
          <a:lstStyle/>
          <a:p>
            <a:pPr algn="ctr"/>
            <a:r>
              <a:rPr lang="zh-CN" altLang="en-US" dirty="0"/>
              <a:t>内存映射文件</a:t>
            </a:r>
          </a:p>
        </p:txBody>
      </p:sp>
      <p:pic>
        <p:nvPicPr>
          <p:cNvPr id="2" name="Picture 1" descr="9_22.pdf">
            <a:extLst>
              <a:ext uri="{FF2B5EF4-FFF2-40B4-BE49-F238E27FC236}">
                <a16:creationId xmlns:a16="http://schemas.microsoft.com/office/drawing/2014/main" id="{01F6064A-75D4-2588-C3B2-2C4D91E67E1A}"/>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1331640" y="1268760"/>
            <a:ext cx="6192688" cy="496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6856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C8C7E-9088-1936-7931-4AE047FB213F}"/>
              </a:ext>
            </a:extLst>
          </p:cNvPr>
          <p:cNvSpPr>
            <a:spLocks noGrp="1"/>
          </p:cNvSpPr>
          <p:nvPr>
            <p:ph type="title"/>
          </p:nvPr>
        </p:nvSpPr>
        <p:spPr/>
        <p:txBody>
          <a:bodyPr>
            <a:normAutofit fontScale="90000"/>
          </a:bodyPr>
          <a:lstStyle/>
          <a:p>
            <a:pPr algn="ctr"/>
            <a:r>
              <a:rPr lang="zh-CN" altLang="en-US" dirty="0"/>
              <a:t>内存映射文件</a:t>
            </a:r>
          </a:p>
        </p:txBody>
      </p:sp>
      <p:sp>
        <p:nvSpPr>
          <p:cNvPr id="3" name="内容占位符 2">
            <a:extLst>
              <a:ext uri="{FF2B5EF4-FFF2-40B4-BE49-F238E27FC236}">
                <a16:creationId xmlns:a16="http://schemas.microsoft.com/office/drawing/2014/main" id="{44D89486-E4C9-2FBE-185B-AB1A635CDAFD}"/>
              </a:ext>
            </a:extLst>
          </p:cNvPr>
          <p:cNvSpPr>
            <a:spLocks noGrp="1"/>
          </p:cNvSpPr>
          <p:nvPr>
            <p:ph sz="quarter" idx="2"/>
          </p:nvPr>
        </p:nvSpPr>
        <p:spPr/>
        <p:txBody>
          <a:bodyPr/>
          <a:lstStyle/>
          <a:p>
            <a:r>
              <a:rPr lang="zh-CN" altLang="en-US" dirty="0"/>
              <a:t>进程</a:t>
            </a:r>
            <a:r>
              <a:rPr lang="en-US" altLang="zh-CN" dirty="0"/>
              <a:t>1</a:t>
            </a:r>
          </a:p>
          <a:p>
            <a:pPr lvl="1"/>
            <a:r>
              <a:rPr lang="en-US" altLang="zh-CN" dirty="0" err="1"/>
              <a:t>hFile</a:t>
            </a:r>
            <a:r>
              <a:rPr lang="zh-CN" altLang="en-US" dirty="0"/>
              <a:t> </a:t>
            </a:r>
            <a:r>
              <a:rPr lang="en-US" altLang="zh-CN" dirty="0"/>
              <a:t>=</a:t>
            </a:r>
            <a:r>
              <a:rPr lang="zh-CN" altLang="en-US" dirty="0"/>
              <a:t> </a:t>
            </a:r>
            <a:r>
              <a:rPr lang="en-US" altLang="zh-CN" dirty="0" err="1"/>
              <a:t>CreateFile</a:t>
            </a:r>
            <a:r>
              <a:rPr lang="en-US" altLang="zh-CN" dirty="0"/>
              <a:t>( )</a:t>
            </a:r>
          </a:p>
          <a:p>
            <a:pPr lvl="1"/>
            <a:r>
              <a:rPr lang="en-US" altLang="zh-CN" dirty="0" err="1"/>
              <a:t>hMapFile</a:t>
            </a:r>
            <a:r>
              <a:rPr lang="en-US" altLang="zh-CN" dirty="0"/>
              <a:t> = </a:t>
            </a:r>
            <a:r>
              <a:rPr lang="en-US" altLang="zh-CN" dirty="0" err="1"/>
              <a:t>CreateFileMapping</a:t>
            </a:r>
            <a:r>
              <a:rPr lang="en-US" altLang="zh-CN" dirty="0"/>
              <a:t>(</a:t>
            </a:r>
            <a:r>
              <a:rPr lang="en-US" altLang="zh-CN" dirty="0" err="1"/>
              <a:t>hFile</a:t>
            </a:r>
            <a:r>
              <a:rPr lang="en-US" altLang="zh-CN" dirty="0"/>
              <a:t>,..</a:t>
            </a:r>
          </a:p>
          <a:p>
            <a:pPr marL="274320" lvl="1" indent="0">
              <a:buNone/>
            </a:pPr>
            <a:r>
              <a:rPr lang="en-US" altLang="zh-CN" dirty="0"/>
              <a:t>              “</a:t>
            </a:r>
            <a:r>
              <a:rPr lang="en-US" altLang="zh-CN" dirty="0" err="1"/>
              <a:t>SahredObject</a:t>
            </a:r>
            <a:r>
              <a:rPr lang="en-US" altLang="zh-CN" dirty="0"/>
              <a:t>” )</a:t>
            </a:r>
          </a:p>
          <a:p>
            <a:r>
              <a:rPr lang="zh-CN" altLang="en-US" dirty="0"/>
              <a:t>进程</a:t>
            </a:r>
            <a:r>
              <a:rPr lang="en-US" altLang="zh-CN" dirty="0"/>
              <a:t>2</a:t>
            </a:r>
          </a:p>
          <a:p>
            <a:pPr lvl="1"/>
            <a:r>
              <a:rPr lang="en-US" altLang="zh-CN" dirty="0" err="1"/>
              <a:t>hMapFile</a:t>
            </a:r>
            <a:r>
              <a:rPr lang="en-US" altLang="zh-CN" dirty="0"/>
              <a:t> = </a:t>
            </a:r>
            <a:r>
              <a:rPr lang="en-US" altLang="zh-CN" dirty="0" err="1"/>
              <a:t>OpengMappingFile</a:t>
            </a:r>
            <a:r>
              <a:rPr lang="en-US" altLang="zh-CN" dirty="0"/>
              <a:t>(…</a:t>
            </a:r>
          </a:p>
          <a:p>
            <a:pPr marL="274320" lvl="1" indent="0">
              <a:buNone/>
            </a:pPr>
            <a:r>
              <a:rPr lang="en-US" altLang="zh-CN" dirty="0"/>
              <a:t>             ,“</a:t>
            </a:r>
            <a:r>
              <a:rPr lang="en-US" altLang="zh-CN" dirty="0" err="1"/>
              <a:t>SahredObject</a:t>
            </a:r>
            <a:r>
              <a:rPr lang="en-US" altLang="zh-CN" dirty="0"/>
              <a:t>” )</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4286118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6076E3-42FB-4154-9A0E-F78589535F83}"/>
              </a:ext>
            </a:extLst>
          </p:cNvPr>
          <p:cNvSpPr>
            <a:spLocks noGrp="1"/>
          </p:cNvSpPr>
          <p:nvPr>
            <p:ph type="title"/>
          </p:nvPr>
        </p:nvSpPr>
        <p:spPr/>
        <p:txBody>
          <a:bodyPr>
            <a:normAutofit fontScale="90000"/>
          </a:bodyPr>
          <a:lstStyle/>
          <a:p>
            <a:pPr algn="ctr"/>
            <a:r>
              <a:rPr lang="zh-CN" altLang="en-US" dirty="0"/>
              <a:t>通过内存映射</a:t>
            </a:r>
            <a:r>
              <a:rPr lang="en-US" altLang="zh-CN" dirty="0"/>
              <a:t>I/O</a:t>
            </a:r>
            <a:r>
              <a:rPr lang="zh-CN" altLang="en-US" dirty="0"/>
              <a:t>共享内存</a:t>
            </a:r>
          </a:p>
        </p:txBody>
      </p:sp>
      <p:sp>
        <p:nvSpPr>
          <p:cNvPr id="3" name="内容占位符 2">
            <a:extLst>
              <a:ext uri="{FF2B5EF4-FFF2-40B4-BE49-F238E27FC236}">
                <a16:creationId xmlns:a16="http://schemas.microsoft.com/office/drawing/2014/main" id="{21B16CF9-2C35-BED1-8CF9-01C68842D57B}"/>
              </a:ext>
            </a:extLst>
          </p:cNvPr>
          <p:cNvSpPr>
            <a:spLocks noGrp="1"/>
          </p:cNvSpPr>
          <p:nvPr>
            <p:ph sz="quarter" idx="2"/>
          </p:nvPr>
        </p:nvSpPr>
        <p:spPr/>
        <p:txBody>
          <a:bodyPr/>
          <a:lstStyle/>
          <a:p>
            <a:endParaRPr lang="zh-CN" altLang="en-US" dirty="0"/>
          </a:p>
        </p:txBody>
      </p:sp>
      <p:pic>
        <p:nvPicPr>
          <p:cNvPr id="5" name="Picture 1" descr="9_23.pdf">
            <a:extLst>
              <a:ext uri="{FF2B5EF4-FFF2-40B4-BE49-F238E27FC236}">
                <a16:creationId xmlns:a16="http://schemas.microsoft.com/office/drawing/2014/main" id="{38D93145-424E-22B4-238F-5E76A4DA12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636" y="1412776"/>
            <a:ext cx="7954727" cy="364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06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r>
              <a:rPr lang="zh-CN" altLang="en-US" dirty="0"/>
              <a:t>  假定系统为某进程分配了三个物理块，并考虑有以下的页面号引用串：</a:t>
            </a:r>
            <a:r>
              <a:rPr lang="en-US" altLang="zh-CN" dirty="0"/>
              <a:t>7</a:t>
            </a:r>
            <a:r>
              <a:rPr lang="zh-CN" altLang="en-US" dirty="0"/>
              <a:t>，</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0</a:t>
            </a:r>
            <a:r>
              <a:rPr lang="zh-CN" altLang="en-US" dirty="0"/>
              <a:t>，</a:t>
            </a:r>
            <a:r>
              <a:rPr lang="en-US" altLang="zh-CN" dirty="0"/>
              <a:t>3</a:t>
            </a:r>
            <a:r>
              <a:rPr lang="zh-CN" altLang="en-US" dirty="0"/>
              <a:t>，</a:t>
            </a:r>
            <a:r>
              <a:rPr lang="en-US" altLang="zh-CN" dirty="0"/>
              <a:t>0</a:t>
            </a:r>
            <a:r>
              <a:rPr lang="zh-CN" altLang="en-US" dirty="0"/>
              <a:t>，</a:t>
            </a:r>
            <a:r>
              <a:rPr lang="en-US" altLang="zh-CN" dirty="0"/>
              <a:t>4</a:t>
            </a:r>
            <a:r>
              <a:rPr lang="zh-CN" altLang="en-US" dirty="0"/>
              <a:t>，</a:t>
            </a:r>
            <a:r>
              <a:rPr lang="en-US" altLang="zh-CN" dirty="0"/>
              <a:t>2</a:t>
            </a:r>
            <a:r>
              <a:rPr lang="zh-CN" altLang="en-US" dirty="0"/>
              <a:t>，</a:t>
            </a:r>
            <a:r>
              <a:rPr lang="en-US" altLang="zh-CN" dirty="0"/>
              <a:t>3</a:t>
            </a:r>
            <a:r>
              <a:rPr lang="zh-CN" altLang="en-US" dirty="0"/>
              <a:t>，</a:t>
            </a:r>
            <a:r>
              <a:rPr lang="en-US" altLang="zh-CN" dirty="0"/>
              <a:t>0</a:t>
            </a:r>
            <a:r>
              <a:rPr lang="zh-CN" altLang="en-US" dirty="0"/>
              <a:t>，</a:t>
            </a:r>
            <a:r>
              <a:rPr lang="en-US" altLang="zh-CN" dirty="0"/>
              <a:t>3</a:t>
            </a:r>
            <a:r>
              <a:rPr lang="zh-CN" altLang="en-US" dirty="0"/>
              <a:t>，</a:t>
            </a:r>
            <a:r>
              <a:rPr lang="en-US" altLang="zh-CN" dirty="0"/>
              <a:t>2</a:t>
            </a:r>
            <a:r>
              <a:rPr lang="zh-CN" altLang="en-US" dirty="0"/>
              <a:t>，</a:t>
            </a:r>
            <a:r>
              <a:rPr lang="en-US" altLang="zh-CN" dirty="0"/>
              <a:t>1</a:t>
            </a:r>
            <a:r>
              <a:rPr lang="zh-CN" altLang="en-US" dirty="0"/>
              <a:t>，</a:t>
            </a:r>
            <a:r>
              <a:rPr lang="en-US" altLang="zh-CN" dirty="0"/>
              <a:t>2</a:t>
            </a:r>
            <a:r>
              <a:rPr lang="zh-CN" altLang="en-US" dirty="0"/>
              <a:t>，</a:t>
            </a:r>
            <a:r>
              <a:rPr lang="en-US" altLang="zh-CN" dirty="0"/>
              <a:t>0</a:t>
            </a:r>
            <a:r>
              <a:rPr lang="zh-CN" altLang="en-US" dirty="0"/>
              <a:t>，</a:t>
            </a:r>
            <a:r>
              <a:rPr lang="en-US" altLang="zh-CN" dirty="0"/>
              <a:t>1</a:t>
            </a:r>
            <a:r>
              <a:rPr lang="zh-CN" altLang="en-US" dirty="0"/>
              <a:t>，</a:t>
            </a:r>
            <a:r>
              <a:rPr lang="en-US" altLang="zh-CN" dirty="0"/>
              <a:t>7</a:t>
            </a:r>
            <a:r>
              <a:rPr lang="zh-CN" altLang="en-US" dirty="0"/>
              <a:t>，</a:t>
            </a:r>
            <a:r>
              <a:rPr lang="en-US" altLang="zh-CN" dirty="0"/>
              <a:t>0</a:t>
            </a:r>
            <a:r>
              <a:rPr lang="zh-CN" altLang="en-US" dirty="0"/>
              <a:t>，</a:t>
            </a:r>
            <a:r>
              <a:rPr lang="en-US" altLang="zh-CN" dirty="0"/>
              <a:t>1</a:t>
            </a:r>
          </a:p>
          <a:p>
            <a:r>
              <a:rPr lang="zh-CN" altLang="en-US" dirty="0"/>
              <a:t>　　  进程运行时，先将</a:t>
            </a:r>
            <a:r>
              <a:rPr lang="en-US" altLang="zh-CN" dirty="0"/>
              <a:t>7</a:t>
            </a:r>
            <a:r>
              <a:rPr lang="zh-CN" altLang="en-US" dirty="0"/>
              <a:t>，</a:t>
            </a:r>
            <a:r>
              <a:rPr lang="en-US" altLang="zh-CN" dirty="0"/>
              <a:t>0</a:t>
            </a:r>
            <a:r>
              <a:rPr lang="zh-CN" altLang="en-US" dirty="0"/>
              <a:t>，</a:t>
            </a:r>
            <a:r>
              <a:rPr lang="en-US" altLang="zh-CN" dirty="0"/>
              <a:t>1</a:t>
            </a:r>
            <a:r>
              <a:rPr lang="zh-CN" altLang="en-US" dirty="0"/>
              <a:t>三个页面装入内存。以后，当进程要访问页面</a:t>
            </a:r>
            <a:r>
              <a:rPr lang="en-US" altLang="zh-CN" dirty="0"/>
              <a:t>2</a:t>
            </a:r>
            <a:r>
              <a:rPr lang="zh-CN" altLang="en-US" dirty="0"/>
              <a:t>时，将会产生缺页中断。此时</a:t>
            </a:r>
            <a:r>
              <a:rPr lang="en-US" altLang="zh-CN" dirty="0"/>
              <a:t>OS</a:t>
            </a:r>
            <a:r>
              <a:rPr lang="zh-CN" altLang="en-US" dirty="0"/>
              <a:t>根据最佳置换算法，将选择页面</a:t>
            </a:r>
            <a:r>
              <a:rPr lang="en-US" altLang="zh-CN" dirty="0"/>
              <a:t>7</a:t>
            </a:r>
            <a:r>
              <a:rPr lang="zh-CN" altLang="en-US" dirty="0"/>
              <a:t>予以淘汰。这是因为页面</a:t>
            </a:r>
            <a:r>
              <a:rPr lang="en-US" altLang="zh-CN" dirty="0"/>
              <a:t>0</a:t>
            </a:r>
            <a:r>
              <a:rPr lang="zh-CN" altLang="en-US" dirty="0"/>
              <a:t>将作为第</a:t>
            </a:r>
            <a:r>
              <a:rPr lang="en-US" altLang="zh-CN" dirty="0"/>
              <a:t>5</a:t>
            </a:r>
            <a:r>
              <a:rPr lang="zh-CN" altLang="en-US" dirty="0"/>
              <a:t>个被访问的页面，页面</a:t>
            </a:r>
            <a:r>
              <a:rPr lang="en-US" altLang="zh-CN" dirty="0"/>
              <a:t>1</a:t>
            </a:r>
            <a:r>
              <a:rPr lang="zh-CN" altLang="en-US" dirty="0"/>
              <a:t>是第</a:t>
            </a:r>
            <a:r>
              <a:rPr lang="en-US" altLang="zh-CN" dirty="0"/>
              <a:t>14</a:t>
            </a:r>
            <a:r>
              <a:rPr lang="zh-CN" altLang="en-US" dirty="0"/>
              <a:t>个被访问的页面，而页面</a:t>
            </a:r>
            <a:r>
              <a:rPr lang="en-US" altLang="zh-CN" dirty="0"/>
              <a:t>7</a:t>
            </a:r>
            <a:r>
              <a:rPr lang="zh-CN" altLang="en-US" dirty="0"/>
              <a:t>则要在第</a:t>
            </a:r>
            <a:r>
              <a:rPr lang="en-US" altLang="zh-CN" dirty="0"/>
              <a:t>18</a:t>
            </a:r>
            <a:r>
              <a:rPr lang="zh-CN" altLang="en-US" dirty="0"/>
              <a:t>次页面访问时才需调入。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3861048"/>
            <a:ext cx="8207375" cy="2231777"/>
          </a:xfrm>
        </p:spPr>
        <p:txBody>
          <a:bodyPr/>
          <a:lstStyle/>
          <a:p>
            <a:r>
              <a:rPr lang="zh-CN" altLang="en-US" dirty="0"/>
              <a:t>发生</a:t>
            </a:r>
            <a:r>
              <a:rPr lang="en-US" altLang="zh-CN" dirty="0"/>
              <a:t>9</a:t>
            </a:r>
            <a:r>
              <a:rPr lang="zh-CN" altLang="en-US" dirty="0"/>
              <a:t>次缺页，</a:t>
            </a:r>
            <a:r>
              <a:rPr lang="en-US" altLang="zh-CN" dirty="0"/>
              <a:t>6</a:t>
            </a:r>
            <a:r>
              <a:rPr lang="zh-CN" altLang="en-US" dirty="0"/>
              <a:t>次页面置换。</a:t>
            </a:r>
          </a:p>
        </p:txBody>
      </p:sp>
      <p:graphicFrame>
        <p:nvGraphicFramePr>
          <p:cNvPr id="152578" name="Object 5"/>
          <p:cNvGraphicFramePr>
            <a:graphicFrameLocks noChangeAspect="1"/>
          </p:cNvGraphicFramePr>
          <p:nvPr>
            <p:extLst>
              <p:ext uri="{D42A27DB-BD31-4B8C-83A1-F6EECF244321}">
                <p14:modId xmlns:p14="http://schemas.microsoft.com/office/powerpoint/2010/main" val="2078108060"/>
              </p:ext>
            </p:extLst>
          </p:nvPr>
        </p:nvGraphicFramePr>
        <p:xfrm>
          <a:off x="228600" y="1124744"/>
          <a:ext cx="8686800" cy="2454275"/>
        </p:xfrm>
        <a:graphic>
          <a:graphicData uri="http://schemas.openxmlformats.org/presentationml/2006/ole">
            <mc:AlternateContent xmlns:mc="http://schemas.openxmlformats.org/markup-compatibility/2006">
              <mc:Choice xmlns:v="urn:schemas-microsoft-com:vml" Requires="v">
                <p:oleObj r:id="rId2" imgW="4313208" imgH="1217075" progId="">
                  <p:embed/>
                </p:oleObj>
              </mc:Choice>
              <mc:Fallback>
                <p:oleObj r:id="rId2" imgW="4313208" imgH="1217075"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24744"/>
                        <a:ext cx="8686800" cy="245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a:t>
            </a:r>
            <a:r>
              <a:rPr lang="zh-CN" altLang="en-US" dirty="0"/>
              <a:t>．先进先出</a:t>
            </a:r>
            <a:r>
              <a:rPr lang="en-US" altLang="zh-CN" dirty="0"/>
              <a:t>(FIFO)</a:t>
            </a:r>
            <a:r>
              <a:rPr lang="zh-CN" altLang="en-US" dirty="0"/>
              <a:t>页面置换算法</a:t>
            </a:r>
          </a:p>
          <a:p>
            <a:r>
              <a:rPr lang="zh-CN" altLang="en-US" dirty="0"/>
              <a:t>　　 这是最早出现的置换算法。该算法总是淘汰最先进入内存的页面，即选择在内存中驻留时间最久的页面予以淘汰。该算法实现简单，只需把一个进程已调入内存的页面，按先后次序链接成一个队列，并设置一个指针，称为替换指针，使它总是指向最老的页面。</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latin typeface="宋体" charset="-122"/>
              </a:rPr>
              <a:t>利用</a:t>
            </a:r>
            <a:r>
              <a:rPr lang="en-US" altLang="zh-CN" dirty="0"/>
              <a:t>FIFO</a:t>
            </a:r>
            <a:r>
              <a:rPr lang="zh-CN" altLang="en-US" dirty="0">
                <a:latin typeface="宋体" charset="-122"/>
              </a:rPr>
              <a:t>算法时进行了</a:t>
            </a:r>
            <a:r>
              <a:rPr lang="en-US" altLang="zh-CN" dirty="0"/>
              <a:t>12</a:t>
            </a:r>
            <a:r>
              <a:rPr lang="zh-CN" altLang="en-US" dirty="0">
                <a:latin typeface="宋体" charset="-122"/>
              </a:rPr>
              <a:t>次页面置换</a:t>
            </a:r>
            <a:r>
              <a:rPr lang="zh-CN" altLang="en-US" dirty="0"/>
              <a:t> </a:t>
            </a:r>
            <a:r>
              <a:rPr lang="zh-CN" altLang="en-US" dirty="0">
                <a:latin typeface="宋体" charset="-122"/>
              </a:rPr>
              <a:t>，比最佳置换算法正好多一倍。</a:t>
            </a:r>
            <a:r>
              <a:rPr lang="zh-CN" altLang="en-US" dirty="0"/>
              <a:t> </a:t>
            </a:r>
            <a:endParaRPr lang="en-US" altLang="zh-CN" dirty="0"/>
          </a:p>
          <a:p>
            <a:r>
              <a:rPr lang="en-US" altLang="zh-CN" dirty="0"/>
              <a:t>FIFO</a:t>
            </a:r>
            <a:r>
              <a:rPr lang="zh-CN" altLang="en-US" dirty="0"/>
              <a:t>还可能产生分配页框数增加，缺页次数不降反增的情况，被称为</a:t>
            </a:r>
            <a:r>
              <a:rPr lang="en-US" altLang="zh-CN" dirty="0" err="1"/>
              <a:t>Belady</a:t>
            </a:r>
            <a:r>
              <a:rPr lang="zh-CN" altLang="en-US" dirty="0"/>
              <a:t>异常。</a:t>
            </a:r>
          </a:p>
          <a:p>
            <a:endParaRPr lang="zh-CN" altLang="en-US" dirty="0"/>
          </a:p>
        </p:txBody>
      </p:sp>
      <p:graphicFrame>
        <p:nvGraphicFramePr>
          <p:cNvPr id="153602" name="Object 5"/>
          <p:cNvGraphicFramePr>
            <a:graphicFrameLocks noChangeAspect="1"/>
          </p:cNvGraphicFramePr>
          <p:nvPr>
            <p:extLst>
              <p:ext uri="{D42A27DB-BD31-4B8C-83A1-F6EECF244321}">
                <p14:modId xmlns:p14="http://schemas.microsoft.com/office/powerpoint/2010/main" val="892705023"/>
              </p:ext>
            </p:extLst>
          </p:nvPr>
        </p:nvGraphicFramePr>
        <p:xfrm>
          <a:off x="251520" y="960437"/>
          <a:ext cx="9039225" cy="2432050"/>
        </p:xfrm>
        <a:graphic>
          <a:graphicData uri="http://schemas.openxmlformats.org/presentationml/2006/ole">
            <mc:AlternateContent xmlns:mc="http://schemas.openxmlformats.org/markup-compatibility/2006">
              <mc:Choice xmlns:v="urn:schemas-microsoft-com:vml" Requires="v">
                <p:oleObj r:id="rId2" imgW="4529243" imgH="1217075" progId="">
                  <p:embed/>
                </p:oleObj>
              </mc:Choice>
              <mc:Fallback>
                <p:oleObj r:id="rId2" imgW="4529243" imgH="1217075"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60437"/>
                        <a:ext cx="9039225" cy="243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D2EAA5AC-FD20-4907-A0A7-7CF8E7EB396D}"/>
              </a:ext>
            </a:extLst>
          </p:cNvPr>
          <p:cNvGraphicFramePr>
            <a:graphicFrameLocks noGrp="1"/>
          </p:cNvGraphicFramePr>
          <p:nvPr>
            <p:extLst>
              <p:ext uri="{D42A27DB-BD31-4B8C-83A1-F6EECF244321}">
                <p14:modId xmlns:p14="http://schemas.microsoft.com/office/powerpoint/2010/main" val="510393922"/>
              </p:ext>
            </p:extLst>
          </p:nvPr>
        </p:nvGraphicFramePr>
        <p:xfrm>
          <a:off x="539552" y="964932"/>
          <a:ext cx="7994426" cy="4614610"/>
        </p:xfrm>
        <a:graphic>
          <a:graphicData uri="http://schemas.openxmlformats.org/drawingml/2006/table">
            <a:tbl>
              <a:tblPr firstRow="1" bandRow="1">
                <a:tableStyleId>{5940675A-B579-460E-94D1-54222C63F5DA}</a:tableStyleId>
              </a:tblPr>
              <a:tblGrid>
                <a:gridCol w="1226438">
                  <a:extLst>
                    <a:ext uri="{9D8B030D-6E8A-4147-A177-3AD203B41FA5}">
                      <a16:colId xmlns:a16="http://schemas.microsoft.com/office/drawing/2014/main" val="264766803"/>
                    </a:ext>
                  </a:extLst>
                </a:gridCol>
                <a:gridCol w="563999">
                  <a:extLst>
                    <a:ext uri="{9D8B030D-6E8A-4147-A177-3AD203B41FA5}">
                      <a16:colId xmlns:a16="http://schemas.microsoft.com/office/drawing/2014/main" val="2152422239"/>
                    </a:ext>
                  </a:extLst>
                </a:gridCol>
                <a:gridCol w="563999">
                  <a:extLst>
                    <a:ext uri="{9D8B030D-6E8A-4147-A177-3AD203B41FA5}">
                      <a16:colId xmlns:a16="http://schemas.microsoft.com/office/drawing/2014/main" val="2379588695"/>
                    </a:ext>
                  </a:extLst>
                </a:gridCol>
                <a:gridCol w="563999">
                  <a:extLst>
                    <a:ext uri="{9D8B030D-6E8A-4147-A177-3AD203B41FA5}">
                      <a16:colId xmlns:a16="http://schemas.microsoft.com/office/drawing/2014/main" val="2427258173"/>
                    </a:ext>
                  </a:extLst>
                </a:gridCol>
                <a:gridCol w="563999">
                  <a:extLst>
                    <a:ext uri="{9D8B030D-6E8A-4147-A177-3AD203B41FA5}">
                      <a16:colId xmlns:a16="http://schemas.microsoft.com/office/drawing/2014/main" val="3334895775"/>
                    </a:ext>
                  </a:extLst>
                </a:gridCol>
                <a:gridCol w="563999">
                  <a:extLst>
                    <a:ext uri="{9D8B030D-6E8A-4147-A177-3AD203B41FA5}">
                      <a16:colId xmlns:a16="http://schemas.microsoft.com/office/drawing/2014/main" val="618278113"/>
                    </a:ext>
                  </a:extLst>
                </a:gridCol>
                <a:gridCol w="563999">
                  <a:extLst>
                    <a:ext uri="{9D8B030D-6E8A-4147-A177-3AD203B41FA5}">
                      <a16:colId xmlns:a16="http://schemas.microsoft.com/office/drawing/2014/main" val="3896732315"/>
                    </a:ext>
                  </a:extLst>
                </a:gridCol>
                <a:gridCol w="563999">
                  <a:extLst>
                    <a:ext uri="{9D8B030D-6E8A-4147-A177-3AD203B41FA5}">
                      <a16:colId xmlns:a16="http://schemas.microsoft.com/office/drawing/2014/main" val="3342326329"/>
                    </a:ext>
                  </a:extLst>
                </a:gridCol>
                <a:gridCol w="563999">
                  <a:extLst>
                    <a:ext uri="{9D8B030D-6E8A-4147-A177-3AD203B41FA5}">
                      <a16:colId xmlns:a16="http://schemas.microsoft.com/office/drawing/2014/main" val="2974627488"/>
                    </a:ext>
                  </a:extLst>
                </a:gridCol>
                <a:gridCol w="563999">
                  <a:extLst>
                    <a:ext uri="{9D8B030D-6E8A-4147-A177-3AD203B41FA5}">
                      <a16:colId xmlns:a16="http://schemas.microsoft.com/office/drawing/2014/main" val="4259833716"/>
                    </a:ext>
                  </a:extLst>
                </a:gridCol>
                <a:gridCol w="563999">
                  <a:extLst>
                    <a:ext uri="{9D8B030D-6E8A-4147-A177-3AD203B41FA5}">
                      <a16:colId xmlns:a16="http://schemas.microsoft.com/office/drawing/2014/main" val="2280506961"/>
                    </a:ext>
                  </a:extLst>
                </a:gridCol>
                <a:gridCol w="563999">
                  <a:extLst>
                    <a:ext uri="{9D8B030D-6E8A-4147-A177-3AD203B41FA5}">
                      <a16:colId xmlns:a16="http://schemas.microsoft.com/office/drawing/2014/main" val="1520346101"/>
                    </a:ext>
                  </a:extLst>
                </a:gridCol>
                <a:gridCol w="563999">
                  <a:extLst>
                    <a:ext uri="{9D8B030D-6E8A-4147-A177-3AD203B41FA5}">
                      <a16:colId xmlns:a16="http://schemas.microsoft.com/office/drawing/2014/main" val="1428218738"/>
                    </a:ext>
                  </a:extLst>
                </a:gridCol>
              </a:tblGrid>
              <a:tr h="461461">
                <a:tc>
                  <a:txBody>
                    <a:bodyPr/>
                    <a:lstStyle/>
                    <a:p>
                      <a:pPr algn="ctr"/>
                      <a:r>
                        <a:rPr lang="zh-CN" altLang="en-US" dirty="0">
                          <a:latin typeface="Times New Roman" panose="02020603050405020304" pitchFamily="18" charset="0"/>
                          <a:ea typeface="+mj-ea"/>
                          <a:cs typeface="Times New Roman" panose="02020603050405020304" pitchFamily="18" charset="0"/>
                        </a:rPr>
                        <a:t>访问页面</a:t>
                      </a: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extLst>
                  <a:ext uri="{0D108BD9-81ED-4DB2-BD59-A6C34878D82A}">
                    <a16:rowId xmlns:a16="http://schemas.microsoft.com/office/drawing/2014/main" val="2199647647"/>
                  </a:ext>
                </a:extLst>
              </a:tr>
              <a:tr h="461461">
                <a:tc>
                  <a:txBody>
                    <a:bodyPr/>
                    <a:lstStyle/>
                    <a:p>
                      <a:pPr algn="ctr"/>
                      <a:r>
                        <a:rPr lang="zh-CN" altLang="en-US" dirty="0">
                          <a:latin typeface="Times New Roman" panose="02020603050405020304" pitchFamily="18" charset="0"/>
                          <a:ea typeface="+mj-ea"/>
                          <a:cs typeface="Times New Roman" panose="02020603050405020304" pitchFamily="18" charset="0"/>
                        </a:rPr>
                        <a:t>物理块</a:t>
                      </a: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extLst>
                  <a:ext uri="{0D108BD9-81ED-4DB2-BD59-A6C34878D82A}">
                    <a16:rowId xmlns:a16="http://schemas.microsoft.com/office/drawing/2014/main" val="2245878279"/>
                  </a:ext>
                </a:extLst>
              </a:tr>
              <a:tr h="461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mj-ea"/>
                          <a:cs typeface="Times New Roman" panose="02020603050405020304" pitchFamily="18" charset="0"/>
                        </a:rPr>
                        <a:t>物理块</a:t>
                      </a: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extLst>
                  <a:ext uri="{0D108BD9-81ED-4DB2-BD59-A6C34878D82A}">
                    <a16:rowId xmlns:a16="http://schemas.microsoft.com/office/drawing/2014/main" val="499506471"/>
                  </a:ext>
                </a:extLst>
              </a:tr>
              <a:tr h="461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mj-ea"/>
                          <a:cs typeface="Times New Roman" panose="02020603050405020304" pitchFamily="18" charset="0"/>
                        </a:rPr>
                        <a:t>物理块</a:t>
                      </a: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extLst>
                  <a:ext uri="{0D108BD9-81ED-4DB2-BD59-A6C34878D82A}">
                    <a16:rowId xmlns:a16="http://schemas.microsoft.com/office/drawing/2014/main" val="3603947497"/>
                  </a:ext>
                </a:extLst>
              </a:tr>
              <a:tr h="461461">
                <a:tc>
                  <a:txBody>
                    <a:bodyPr/>
                    <a:lstStyle/>
                    <a:p>
                      <a:pPr algn="ctr"/>
                      <a:r>
                        <a:rPr lang="zh-CN" altLang="en-US" dirty="0">
                          <a:latin typeface="Times New Roman" panose="02020603050405020304" pitchFamily="18" charset="0"/>
                          <a:ea typeface="+mj-ea"/>
                          <a:cs typeface="Times New Roman" panose="02020603050405020304" pitchFamily="18" charset="0"/>
                        </a:rPr>
                        <a:t>是否缺页</a:t>
                      </a:r>
                    </a:p>
                  </a:txBody>
                  <a:tcPr anchor="ctr"/>
                </a:tc>
                <a:tc>
                  <a:txBody>
                    <a:bodyPr/>
                    <a:lstStyle/>
                    <a:p>
                      <a:pPr algn="ctr"/>
                      <a:r>
                        <a:rPr lang="zh-CN" altLang="en-US" dirty="0">
                          <a:latin typeface="Times New Roman" panose="02020603050405020304" pitchFamily="18" charset="0"/>
                          <a:ea typeface="+mj-ea"/>
                          <a:cs typeface="Times New Roman" panose="02020603050405020304" pitchFamily="18" charset="0"/>
                        </a:rPr>
                        <a:t>√</a:t>
                      </a:r>
                    </a:p>
                  </a:txBody>
                  <a:tcPr anchor="ctr"/>
                </a:tc>
                <a:tc>
                  <a:txBody>
                    <a:bodyPr/>
                    <a:lstStyle/>
                    <a:p>
                      <a:pPr algn="ctr"/>
                      <a:r>
                        <a:rPr lang="zh-CN" altLang="en-US" dirty="0">
                          <a:latin typeface="Times New Roman" panose="02020603050405020304" pitchFamily="18" charset="0"/>
                          <a:ea typeface="+mj-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extLst>
                  <a:ext uri="{0D108BD9-81ED-4DB2-BD59-A6C34878D82A}">
                    <a16:rowId xmlns:a16="http://schemas.microsoft.com/office/drawing/2014/main" val="523832660"/>
                  </a:ext>
                </a:extLst>
              </a:tr>
              <a:tr h="461461">
                <a:tc>
                  <a:txBody>
                    <a:bodyPr/>
                    <a:lstStyle/>
                    <a:p>
                      <a:pPr algn="ctr"/>
                      <a:r>
                        <a:rPr lang="zh-CN" altLang="en-US" dirty="0">
                          <a:latin typeface="Times New Roman" panose="02020603050405020304" pitchFamily="18" charset="0"/>
                          <a:ea typeface="+mj-ea"/>
                          <a:cs typeface="Times New Roman" panose="02020603050405020304" pitchFamily="18" charset="0"/>
                        </a:rPr>
                        <a:t>物理块</a:t>
                      </a: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extLst>
                  <a:ext uri="{0D108BD9-81ED-4DB2-BD59-A6C34878D82A}">
                    <a16:rowId xmlns:a16="http://schemas.microsoft.com/office/drawing/2014/main" val="371638809"/>
                  </a:ext>
                </a:extLst>
              </a:tr>
              <a:tr h="461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mj-ea"/>
                          <a:cs typeface="Times New Roman" panose="02020603050405020304" pitchFamily="18" charset="0"/>
                        </a:rPr>
                        <a:t>物理块</a:t>
                      </a: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extLst>
                  <a:ext uri="{0D108BD9-81ED-4DB2-BD59-A6C34878D82A}">
                    <a16:rowId xmlns:a16="http://schemas.microsoft.com/office/drawing/2014/main" val="2465668357"/>
                  </a:ext>
                </a:extLst>
              </a:tr>
              <a:tr h="461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mj-ea"/>
                          <a:cs typeface="Times New Roman" panose="02020603050405020304" pitchFamily="18" charset="0"/>
                        </a:rPr>
                        <a:t>物理块</a:t>
                      </a:r>
                      <a:r>
                        <a:rPr lang="en-US" altLang="zh-CN" dirty="0">
                          <a:latin typeface="Times New Roman" panose="02020603050405020304" pitchFamily="18" charset="0"/>
                          <a:ea typeface="+mj-ea"/>
                          <a:cs typeface="Times New Roman" panose="02020603050405020304" pitchFamily="18" charset="0"/>
                        </a:rPr>
                        <a:t>3</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2</a:t>
                      </a:r>
                      <a:endParaRPr lang="zh-CN" altLang="en-US" dirty="0">
                        <a:latin typeface="Times New Roman" panose="02020603050405020304" pitchFamily="18" charset="0"/>
                        <a:ea typeface="+mj-ea"/>
                        <a:cs typeface="Times New Roman" panose="02020603050405020304" pitchFamily="18" charset="0"/>
                      </a:endParaRPr>
                    </a:p>
                  </a:txBody>
                  <a:tcPr anchor="ctr"/>
                </a:tc>
                <a:extLst>
                  <a:ext uri="{0D108BD9-81ED-4DB2-BD59-A6C34878D82A}">
                    <a16:rowId xmlns:a16="http://schemas.microsoft.com/office/drawing/2014/main" val="3440493619"/>
                  </a:ext>
                </a:extLst>
              </a:tr>
              <a:tr h="461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mj-ea"/>
                          <a:cs typeface="Times New Roman" panose="02020603050405020304" pitchFamily="18" charset="0"/>
                        </a:rPr>
                        <a:t>物理块</a:t>
                      </a:r>
                      <a:r>
                        <a:rPr lang="en-US" altLang="zh-CN" dirty="0">
                          <a:latin typeface="Times New Roman" panose="02020603050405020304" pitchFamily="18" charset="0"/>
                          <a:ea typeface="+mj-ea"/>
                          <a:cs typeface="Times New Roman" panose="02020603050405020304" pitchFamily="18" charset="0"/>
                        </a:rPr>
                        <a:t>4</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0</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ea typeface="+mj-ea"/>
                          <a:cs typeface="Times New Roman" panose="02020603050405020304" pitchFamily="18" charset="0"/>
                        </a:rPr>
                        <a:t>1</a:t>
                      </a:r>
                      <a:endParaRPr lang="zh-CN" altLang="en-US" dirty="0">
                        <a:latin typeface="Times New Roman" panose="02020603050405020304" pitchFamily="18" charset="0"/>
                        <a:ea typeface="+mj-ea"/>
                        <a:cs typeface="Times New Roman" panose="02020603050405020304" pitchFamily="18" charset="0"/>
                      </a:endParaRPr>
                    </a:p>
                  </a:txBody>
                  <a:tcPr anchor="ctr"/>
                </a:tc>
                <a:extLst>
                  <a:ext uri="{0D108BD9-81ED-4DB2-BD59-A6C34878D82A}">
                    <a16:rowId xmlns:a16="http://schemas.microsoft.com/office/drawing/2014/main" val="3625059985"/>
                  </a:ext>
                </a:extLst>
              </a:tr>
              <a:tr h="461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mj-ea"/>
                          <a:cs typeface="Times New Roman" panose="02020603050405020304" pitchFamily="18" charset="0"/>
                        </a:rPr>
                        <a:t>是否缺页</a:t>
                      </a:r>
                    </a:p>
                  </a:txBody>
                  <a:tcPr anchor="ctr"/>
                </a:tc>
                <a:tc>
                  <a:txBody>
                    <a:bodyPr/>
                    <a:lstStyle/>
                    <a:p>
                      <a:pPr algn="ctr"/>
                      <a:r>
                        <a:rPr lang="zh-CN" altLang="en-US" dirty="0">
                          <a:latin typeface="Times New Roman" panose="02020603050405020304" pitchFamily="18" charset="0"/>
                          <a:ea typeface="+mj-ea"/>
                          <a:cs typeface="Times New Roman" panose="02020603050405020304" pitchFamily="18" charset="0"/>
                        </a:rPr>
                        <a:t>√</a:t>
                      </a:r>
                    </a:p>
                  </a:txBody>
                  <a:tcPr anchor="ctr"/>
                </a:tc>
                <a:tc>
                  <a:txBody>
                    <a:bodyPr/>
                    <a:lstStyle/>
                    <a:p>
                      <a:pPr algn="ctr"/>
                      <a:r>
                        <a:rPr lang="zh-CN" altLang="en-US" dirty="0">
                          <a:latin typeface="Times New Roman" panose="02020603050405020304" pitchFamily="18" charset="0"/>
                          <a:ea typeface="+mj-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algn="ctr"/>
                      <a:endParaRPr lang="zh-CN"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a:endParaRPr lang="zh-CN" altLang="en-US">
                        <a:latin typeface="Times New Roman" panose="02020603050405020304" pitchFamily="18" charset="0"/>
                        <a:ea typeface="+mj-ea"/>
                        <a:cs typeface="Times New Roman" panose="02020603050405020304" pitchFamily="18" charset="0"/>
                      </a:endParaRPr>
                    </a:p>
                  </a:txBody>
                  <a:tcPr anchor="ctr"/>
                </a:tc>
                <a:tc>
                  <a:txBody>
                    <a:bodyPr/>
                    <a:lstStyle/>
                    <a:p>
                      <a:pPr algn="ctr"/>
                      <a:r>
                        <a:rPr lang="zh-CN" altLang="en-US" dirty="0">
                          <a:latin typeface="Times New Roman" panose="02020603050405020304" pitchFamily="18" charset="0"/>
                          <a:ea typeface="+mj-ea"/>
                          <a:cs typeface="Times New Roman" panose="02020603050405020304" pitchFamily="18" charset="0"/>
                        </a:rPr>
                        <a:t>√</a:t>
                      </a:r>
                    </a:p>
                  </a:txBody>
                  <a:tcPr anchor="ctr"/>
                </a:tc>
                <a:tc>
                  <a:txBody>
                    <a:bodyPr/>
                    <a:lstStyle/>
                    <a:p>
                      <a:pPr algn="ctr"/>
                      <a:r>
                        <a:rPr lang="zh-CN" altLang="en-US" dirty="0">
                          <a:latin typeface="Times New Roman" panose="02020603050405020304" pitchFamily="18" charset="0"/>
                          <a:ea typeface="+mj-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tx1"/>
                          </a:solidFill>
                          <a:latin typeface="Times New Roman" panose="02020603050405020304" pitchFamily="18" charset="0"/>
                          <a:ea typeface="+mn-ea"/>
                          <a:cs typeface="Times New Roman" panose="02020603050405020304" pitchFamily="18" charset="0"/>
                        </a:rPr>
                        <a:t>√</a:t>
                      </a:r>
                    </a:p>
                  </a:txBody>
                  <a:tcPr anchor="ctr"/>
                </a:tc>
                <a:extLst>
                  <a:ext uri="{0D108BD9-81ED-4DB2-BD59-A6C34878D82A}">
                    <a16:rowId xmlns:a16="http://schemas.microsoft.com/office/drawing/2014/main" val="2723732086"/>
                  </a:ext>
                </a:extLst>
              </a:tr>
            </a:tbl>
          </a:graphicData>
        </a:graphic>
      </p:graphicFrame>
      <p:sp>
        <p:nvSpPr>
          <p:cNvPr id="6" name="文本框 5">
            <a:extLst>
              <a:ext uri="{FF2B5EF4-FFF2-40B4-BE49-F238E27FC236}">
                <a16:creationId xmlns:a16="http://schemas.microsoft.com/office/drawing/2014/main" id="{B8AA6999-797E-4C27-9C86-69EA3666E2AF}"/>
              </a:ext>
            </a:extLst>
          </p:cNvPr>
          <p:cNvSpPr txBox="1"/>
          <p:nvPr/>
        </p:nvSpPr>
        <p:spPr>
          <a:xfrm>
            <a:off x="620598" y="5613701"/>
            <a:ext cx="8199874" cy="461665"/>
          </a:xfrm>
          <a:prstGeom prst="rect">
            <a:avLst/>
          </a:prstGeom>
          <a:noFill/>
        </p:spPr>
        <p:txBody>
          <a:bodyPr wrap="square">
            <a:spAutoFit/>
          </a:bodyPr>
          <a:lstStyle/>
          <a:p>
            <a:r>
              <a:rPr lang="zh-CN" altLang="en-US" sz="2400" b="1" dirty="0">
                <a:latin typeface="+mj-ea"/>
                <a:ea typeface="+mj-ea"/>
              </a:rPr>
              <a:t>页框数为</a:t>
            </a:r>
            <a:r>
              <a:rPr lang="en-US" altLang="zh-CN" sz="2400" b="1" dirty="0">
                <a:latin typeface="+mj-ea"/>
                <a:ea typeface="+mj-ea"/>
              </a:rPr>
              <a:t>3</a:t>
            </a:r>
            <a:r>
              <a:rPr lang="zh-CN" altLang="en-US" sz="2400" b="1" dirty="0">
                <a:latin typeface="+mj-ea"/>
                <a:ea typeface="+mj-ea"/>
              </a:rPr>
              <a:t>，缺页次数</a:t>
            </a:r>
            <a:r>
              <a:rPr lang="en-US" altLang="zh-CN" sz="2400" b="1" dirty="0">
                <a:latin typeface="+mj-ea"/>
                <a:ea typeface="+mj-ea"/>
              </a:rPr>
              <a:t>9</a:t>
            </a:r>
            <a:r>
              <a:rPr lang="zh-CN" altLang="en-US" sz="2400" b="1" dirty="0">
                <a:latin typeface="+mj-ea"/>
                <a:ea typeface="+mj-ea"/>
              </a:rPr>
              <a:t>；页框数为</a:t>
            </a:r>
            <a:r>
              <a:rPr lang="en-US" altLang="zh-CN" sz="2400" b="1" dirty="0">
                <a:latin typeface="+mj-ea"/>
                <a:ea typeface="+mj-ea"/>
              </a:rPr>
              <a:t>4</a:t>
            </a:r>
            <a:r>
              <a:rPr lang="zh-CN" altLang="en-US" sz="2400" b="1" dirty="0">
                <a:latin typeface="+mj-ea"/>
                <a:ea typeface="+mj-ea"/>
              </a:rPr>
              <a:t>，缺页次数</a:t>
            </a:r>
            <a:r>
              <a:rPr lang="en-US" altLang="zh-CN" sz="2400" b="1" dirty="0">
                <a:latin typeface="+mj-ea"/>
                <a:ea typeface="+mj-ea"/>
              </a:rPr>
              <a:t>10</a:t>
            </a:r>
            <a:r>
              <a:rPr lang="zh-CN" altLang="en-US" sz="2400" b="1" dirty="0">
                <a:latin typeface="+mj-ea"/>
                <a:ea typeface="+mj-ea"/>
              </a:rPr>
              <a:t>。</a:t>
            </a:r>
          </a:p>
        </p:txBody>
      </p:sp>
    </p:spTree>
    <p:extLst>
      <p:ext uri="{BB962C8B-B14F-4D97-AF65-F5344CB8AC3E}">
        <p14:creationId xmlns:p14="http://schemas.microsoft.com/office/powerpoint/2010/main" val="326269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76672"/>
            <a:ext cx="8207375" cy="5832648"/>
          </a:xfrm>
        </p:spPr>
        <p:txBody>
          <a:bodyPr>
            <a:normAutofit/>
          </a:bodyPr>
          <a:lstStyle/>
          <a:p>
            <a:r>
              <a:rPr lang="en-US" altLang="zh-CN" dirty="0"/>
              <a:t>  5.3.2</a:t>
            </a:r>
            <a:r>
              <a:rPr lang="zh-CN" altLang="en-US" dirty="0"/>
              <a:t>　最近最久未使用</a:t>
            </a:r>
            <a:r>
              <a:rPr lang="en-US" altLang="zh-CN" dirty="0"/>
              <a:t>(LRU)</a:t>
            </a:r>
            <a:r>
              <a:rPr lang="zh-CN" altLang="en-US" dirty="0"/>
              <a:t>置换算法</a:t>
            </a:r>
          </a:p>
          <a:p>
            <a:r>
              <a:rPr lang="en-US" altLang="zh-CN" dirty="0"/>
              <a:t>  1</a:t>
            </a:r>
            <a:r>
              <a:rPr lang="zh-CN" altLang="en-US" dirty="0"/>
              <a:t>．</a:t>
            </a:r>
            <a:r>
              <a:rPr lang="en-US" altLang="zh-CN" dirty="0"/>
              <a:t>LRU(Least Recently Used)</a:t>
            </a:r>
            <a:r>
              <a:rPr lang="zh-CN" altLang="en-US" dirty="0"/>
              <a:t>置换算法的描述</a:t>
            </a:r>
          </a:p>
          <a:p>
            <a:r>
              <a:rPr lang="zh-CN" altLang="en-US" dirty="0"/>
              <a:t>　　  </a:t>
            </a:r>
            <a:r>
              <a:rPr lang="en-US" altLang="zh-CN" dirty="0"/>
              <a:t>FIFO</a:t>
            </a:r>
            <a:r>
              <a:rPr lang="zh-CN" altLang="en-US" dirty="0"/>
              <a:t>置换算法性能之所以较差，是因为它所依据的条件是各个页面调入内存的时间，而页面调入的先后并不能反映页面的使用情况。最近最久未使用</a:t>
            </a:r>
            <a:r>
              <a:rPr lang="en-US" altLang="zh-CN" dirty="0"/>
              <a:t>(LRU)</a:t>
            </a:r>
            <a:r>
              <a:rPr lang="zh-CN" altLang="en-US" dirty="0"/>
              <a:t>的页面置换算法，是根据页面调入内存后的使用情况进行决策的。由于无法预测各页面将来的使用情况，只能利用“最近的过去”作为“最近的将来”的近似，因此，</a:t>
            </a:r>
            <a:r>
              <a:rPr lang="en-US" altLang="zh-CN" dirty="0"/>
              <a:t>LRU</a:t>
            </a:r>
            <a:r>
              <a:rPr lang="zh-CN" altLang="en-US" dirty="0"/>
              <a:t>置换算法是选择最近最久未使用的页面予以淘汰。</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22921</TotalTime>
  <Words>2666</Words>
  <Application>Microsoft Office PowerPoint</Application>
  <PresentationFormat>全屏显示(4:3)</PresentationFormat>
  <Paragraphs>212</Paragraphs>
  <Slides>34</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8" baseType="lpstr">
      <vt:lpstr>Helvetica Neue</vt:lpstr>
      <vt:lpstr>MS PGothic</vt:lpstr>
      <vt:lpstr>PingFang SC</vt:lpstr>
      <vt:lpstr>黑体</vt:lpstr>
      <vt:lpstr>宋体</vt:lpstr>
      <vt:lpstr>Bookman Old Style</vt:lpstr>
      <vt:lpstr>Calibri</vt:lpstr>
      <vt:lpstr>Gill Sans MT</vt:lpstr>
      <vt:lpstr>Helvetica</vt:lpstr>
      <vt:lpstr>Times New Roman</vt:lpstr>
      <vt:lpstr>Wingdings</vt:lpstr>
      <vt:lpstr>Wingdings 3</vt:lpstr>
      <vt:lpstr>1_质朴</vt:lpstr>
      <vt:lpstr>Document</vt:lpstr>
      <vt:lpstr>第十五讲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内存映射文件</vt:lpstr>
      <vt:lpstr>内存映射文件</vt:lpstr>
      <vt:lpstr>内存映射文件</vt:lpstr>
      <vt:lpstr>通过内存映射I/O共享内存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632</cp:revision>
  <dcterms:created xsi:type="dcterms:W3CDTF">2013-09-15T00:45:06Z</dcterms:created>
  <dcterms:modified xsi:type="dcterms:W3CDTF">2023-11-22T15:04:12Z</dcterms:modified>
</cp:coreProperties>
</file>