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444" r:id="rId4"/>
    <p:sldId id="445" r:id="rId5"/>
    <p:sldId id="446" r:id="rId6"/>
    <p:sldId id="349" r:id="rId7"/>
    <p:sldId id="447" r:id="rId8"/>
    <p:sldId id="449" r:id="rId9"/>
    <p:sldId id="351" r:id="rId10"/>
    <p:sldId id="448" r:id="rId11"/>
    <p:sldId id="450" r:id="rId12"/>
    <p:sldId id="258" r:id="rId13"/>
    <p:sldId id="451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452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454" r:id="rId33"/>
    <p:sldId id="277" r:id="rId34"/>
    <p:sldId id="455" r:id="rId35"/>
    <p:sldId id="278" r:id="rId36"/>
    <p:sldId id="279" r:id="rId37"/>
    <p:sldId id="280" r:id="rId38"/>
    <p:sldId id="453" r:id="rId39"/>
    <p:sldId id="45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8899" autoAdjust="0"/>
  </p:normalViewPr>
  <p:slideViewPr>
    <p:cSldViewPr>
      <p:cViewPr varScale="1">
        <p:scale>
          <a:sx n="68" d="100"/>
          <a:sy n="68" d="100"/>
        </p:scale>
        <p:origin x="181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32085-39C4-4D72-A10E-FF16FF987031}" type="datetimeFigureOut">
              <a:rPr lang="zh-CN" altLang="en-US" smtClean="0"/>
              <a:pPr/>
              <a:t>2023/6/11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8C39E-73C8-4A1F-81CA-66DC4A8B00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89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A2D9-0245-4213-A546-AFF980BE33C8}" type="datetimeFigureOut">
              <a:rPr lang="zh-CN" altLang="en-US" smtClean="0"/>
              <a:pPr/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97FA-DC5D-4BAC-9F14-F824A46E9B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9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1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4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8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10ms</a:t>
            </a:r>
            <a:r>
              <a:rPr lang="zh-CN" altLang="en-US" dirty="0"/>
              <a:t>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6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《</a:t>
            </a:r>
            <a:r>
              <a:rPr lang="zh-CN" altLang="en-US" dirty="0"/>
              <a:t>操作系统概念</a:t>
            </a:r>
            <a:r>
              <a:rPr lang="en-US" altLang="zh-CN" dirty="0"/>
              <a:t>》</a:t>
            </a:r>
            <a:r>
              <a:rPr lang="zh-CN" altLang="en-US" dirty="0"/>
              <a:t>中为</a:t>
            </a:r>
            <a:r>
              <a:rPr lang="en-US" altLang="zh-CN" dirty="0"/>
              <a:t>LOOK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6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操作系统概念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8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《</a:t>
            </a:r>
            <a:r>
              <a:rPr lang="zh-CN" altLang="en-US" dirty="0"/>
              <a:t>操作系统概念</a:t>
            </a:r>
            <a:r>
              <a:rPr lang="en-US" altLang="zh-CN" dirty="0"/>
              <a:t>》</a:t>
            </a:r>
            <a:r>
              <a:rPr lang="zh-CN" altLang="en-US" dirty="0"/>
              <a:t>中为</a:t>
            </a:r>
            <a:r>
              <a:rPr lang="en-US" altLang="zh-CN" dirty="0"/>
              <a:t>CLOOK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2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392" y="1997224"/>
            <a:ext cx="6858000" cy="1066800"/>
          </a:xfrm>
        </p:spPr>
        <p:txBody>
          <a:bodyPr anchor="t" anchorCtr="0">
            <a:noAutofit/>
          </a:bodyPr>
          <a:lstStyle>
            <a:lvl1pPr algn="ctr">
              <a:buNone/>
              <a:defRPr sz="4800" b="1" cap="none" baseline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592" y="3292624"/>
            <a:ext cx="67818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184482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9024" y="184482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496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华文新魏" panose="0201080004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sz="quarter" idx="2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589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0424"/>
            <a:ext cx="8229600" cy="66632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华文新魏" panose="0201080004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sz="quarter" idx="2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924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4992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0424"/>
            <a:ext cx="8229600" cy="66632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10"/>
          <p:cNvSpPr>
            <a:spLocks noGrp="1"/>
          </p:cNvSpPr>
          <p:nvPr>
            <p:ph sz="quarter" idx="2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67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-36512" y="6309320"/>
            <a:ext cx="880566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buNone/>
              <a:defRPr sz="2800" b="1"/>
            </a:lvl1pPr>
          </a:lstStyle>
          <a:p>
            <a:pPr lvl="0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F2F563-6070-F8F5-D672-2E5E93BB0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30106" y="6297886"/>
            <a:ext cx="602032" cy="571550"/>
          </a:xfrm>
          <a:prstGeom prst="rect">
            <a:avLst/>
          </a:prstGeom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F3514A63-3B3B-96F9-DCFF-7A544B7AB5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BE5D771-AD83-B020-1AEC-70C2A08C2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783FAE-9DDD-873B-6755-ABCFBB3693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AD05BFEB-68C5-DBAB-93B7-77DDCF5642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05692"/>
            <a:ext cx="242085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计算机操作系统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–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第四版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17D27B69-EA7B-C434-B8C7-408A583272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23374" y="6518830"/>
            <a:ext cx="4972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89F9CE-F1B9-45F3-B553-342C81C62D66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439EBA91-55F8-4AC7-2173-0A53F3B5437D}"/>
              </a:ext>
            </a:extLst>
          </p:cNvPr>
          <p:cNvSpPr txBox="1"/>
          <p:nvPr userDrawn="1"/>
        </p:nvSpPr>
        <p:spPr>
          <a:xfrm>
            <a:off x="6971517" y="34526"/>
            <a:ext cx="2098651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第六章 输入输出系统</a:t>
            </a:r>
          </a:p>
        </p:txBody>
      </p:sp>
    </p:spTree>
    <p:extLst>
      <p:ext uri="{BB962C8B-B14F-4D97-AF65-F5344CB8AC3E}">
        <p14:creationId xmlns:p14="http://schemas.microsoft.com/office/powerpoint/2010/main" val="409573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785851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2800">
                <a:latin typeface="+mj-ea"/>
                <a:ea typeface="+mj-ea"/>
              </a:defRPr>
            </a:lvl1pPr>
            <a:lvl2pPr>
              <a:lnSpc>
                <a:spcPct val="130000"/>
              </a:lnSpc>
              <a:defRPr sz="2400">
                <a:latin typeface="+mj-ea"/>
                <a:ea typeface="+mj-ea"/>
              </a:defRPr>
            </a:lvl2pPr>
            <a:lvl3pPr>
              <a:lnSpc>
                <a:spcPct val="130000"/>
              </a:lnSpc>
              <a:defRPr sz="2400">
                <a:latin typeface="+mj-ea"/>
                <a:ea typeface="+mj-ea"/>
              </a:defRPr>
            </a:lvl3pPr>
            <a:lvl4pPr>
              <a:lnSpc>
                <a:spcPct val="130000"/>
              </a:lnSpc>
              <a:defRPr sz="2000">
                <a:latin typeface="+mj-ea"/>
                <a:ea typeface="+mj-ea"/>
              </a:defRPr>
            </a:lvl4pPr>
            <a:lvl5pPr>
              <a:lnSpc>
                <a:spcPct val="130000"/>
              </a:lnSpc>
              <a:defRPr sz="1800">
                <a:latin typeface="+mj-ea"/>
                <a:ea typeface="+mj-ea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4023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华文新魏" panose="0201080004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7" name="内容占位符 10"/>
          <p:cNvSpPr>
            <a:spLocks noGrp="1"/>
          </p:cNvSpPr>
          <p:nvPr>
            <p:ph sz="quarter" idx="2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871417" y="6413377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华文新魏" panose="02010800040101010101" pitchFamily="2" charset="-122"/>
                <a:cs typeface="+mn-cs"/>
              </a:rPr>
              <a:t>东北大学秦皇岛分校计算机与通信工程学院</a:t>
            </a:r>
          </a:p>
        </p:txBody>
      </p:sp>
    </p:spTree>
    <p:extLst>
      <p:ext uri="{BB962C8B-B14F-4D97-AF65-F5344CB8AC3E}">
        <p14:creationId xmlns:p14="http://schemas.microsoft.com/office/powerpoint/2010/main" val="122382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华文新魏" panose="0201080004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sz="quarter" idx="2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596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华文新魏" panose="0201080004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sz="quarter" idx="2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446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373080"/>
            <a:ext cx="8229600" cy="66632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971517" y="34526"/>
            <a:ext cx="2098651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第六章 输入输出系统</a:t>
            </a:r>
          </a:p>
        </p:txBody>
      </p:sp>
      <p:sp>
        <p:nvSpPr>
          <p:cNvPr id="5" name="直接连接符 4">
            <a:extLst>
              <a:ext uri="{FF2B5EF4-FFF2-40B4-BE49-F238E27FC236}">
                <a16:creationId xmlns:a16="http://schemas.microsoft.com/office/drawing/2014/main" id="{E265664D-0A82-86C9-7C95-71C7B6652F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80157" y="6309320"/>
            <a:ext cx="880566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161C33-57E3-C62F-2CD6-746B3053F5F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468136" y="6274654"/>
            <a:ext cx="602032" cy="57155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AE6562F-3EF4-9739-11B1-05B66D0F19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7B3D3-5D16-F49B-375C-29324A0A42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EB92C-4907-A546-4021-258D675626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3E552378-8605-5411-9B6E-B2E84F29F14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1105519"/>
            <a:ext cx="8311952" cy="17506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DD86A76-4CBB-3703-6403-561545D29B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06652"/>
            <a:ext cx="242085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计算机操作系统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–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t>第四版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21CDCB4E-DF48-0250-9474-FF61CEEE0E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53831" y="6502849"/>
            <a:ext cx="49725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E3FB98-B30C-4F30-BDF2-81262F926698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‹#›</a:t>
            </a:fld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3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74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b="1" kern="1200">
          <a:solidFill>
            <a:schemeClr val="tx2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b="1" kern="120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b="1" kern="120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b="1" kern="120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第十八讲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输入输出系统（二）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9F6490-85EF-40EA-A4E6-D153D5462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3983" y="1340768"/>
            <a:ext cx="7276034" cy="36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057D8B-D369-3637-FE8E-DC05DD6F5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  5</a:t>
            </a:r>
            <a:r>
              <a:rPr lang="en-US" altLang="zh-CN" sz="2800" dirty="0"/>
              <a:t>. </a:t>
            </a:r>
            <a:r>
              <a:rPr lang="zh-CN" altLang="en-US" dirty="0"/>
              <a:t>守护进程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en-US" altLang="zh-CN" sz="2800" dirty="0"/>
              <a:t>	   </a:t>
            </a:r>
            <a:r>
              <a:rPr lang="zh-CN" altLang="en-US" sz="2800" dirty="0"/>
              <a:t>只设置一个守护进程，将请求进程需要打印额数据送入磁盘缓冲区，并将盘块地址返回给请求进程。</a:t>
            </a:r>
            <a:endParaRPr lang="en-US" altLang="zh-CN" sz="2800" dirty="0"/>
          </a:p>
          <a:p>
            <a:pPr>
              <a:lnSpc>
                <a:spcPct val="140000"/>
              </a:lnSpc>
            </a:pPr>
            <a:r>
              <a:rPr lang="en-US" altLang="zh-CN" dirty="0"/>
              <a:t>		</a:t>
            </a:r>
            <a:r>
              <a:rPr lang="zh-CN" altLang="en-US" dirty="0"/>
              <a:t>请求进程自己生成打印文件，并将其挂入假脱机文件队列。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6380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84771-B921-8548-EF66-E99E847E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6.7</a:t>
            </a:r>
            <a:r>
              <a:rPr lang="zh-CN" altLang="en-US" sz="4000" dirty="0">
                <a:latin typeface="Times New Roman" pitchFamily="18" charset="0"/>
                <a:cs typeface="Times New Roman" pitchFamily="18" charset="0"/>
              </a:rPr>
              <a:t>　缓 冲 管 理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55D0926-3BFD-5D52-3B97-E61DC94E8F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6.7.1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缓冲的引入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(1)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缓和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设备间速度不匹配的矛盾。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减少对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的中断频率，放宽对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中断响应时间的限制。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提高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设备之间的并行性。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(2)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解决数据粒度不匹配的问题。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(3)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支持应用程序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的复制语义。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1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98A5F-E815-3E16-3860-212E99E5F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r>
              <a:rPr lang="zh-CN" altLang="en-US" sz="3200" i="1" dirty="0"/>
              <a:t>复制语义：</a:t>
            </a:r>
            <a:r>
              <a:rPr lang="zh-CN" altLang="en-US" dirty="0"/>
              <a:t>应用程序通过</a:t>
            </a:r>
            <a:r>
              <a:rPr lang="en-US" altLang="zh-CN" dirty="0"/>
              <a:t>write</a:t>
            </a:r>
            <a:r>
              <a:rPr lang="zh-CN" altLang="en-US" dirty="0"/>
              <a:t>系统调用将内存缓冲写入磁盘，再</a:t>
            </a:r>
            <a:r>
              <a:rPr lang="en-US" altLang="zh-CN" dirty="0"/>
              <a:t>write</a:t>
            </a:r>
            <a:r>
              <a:rPr lang="zh-CN" altLang="en-US" dirty="0"/>
              <a:t>被执行前，内存缓冲内容可能会修改。当</a:t>
            </a:r>
            <a:r>
              <a:rPr lang="en-US" altLang="zh-CN" dirty="0"/>
              <a:t>write</a:t>
            </a:r>
            <a:r>
              <a:rPr lang="zh-CN" altLang="en-US" dirty="0"/>
              <a:t>被执行时，写入磁盘的应该是指令发出时的数据。为此需要把内存缓冲拷贝到内核缓冲中，为</a:t>
            </a:r>
            <a:r>
              <a:rPr lang="en-US" altLang="zh-CN" dirty="0"/>
              <a:t>write</a:t>
            </a:r>
            <a:r>
              <a:rPr lang="zh-CN" altLang="en-US" dirty="0"/>
              <a:t>传递的参数应该是内核缓冲地址而非用户缓冲。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52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1" y="548680"/>
            <a:ext cx="8207375" cy="5400675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6.7.2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单缓冲和双缓冲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．单缓冲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(Single Buffer)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202479"/>
              </p:ext>
            </p:extLst>
          </p:nvPr>
        </p:nvGraphicFramePr>
        <p:xfrm>
          <a:off x="223835" y="1916832"/>
          <a:ext cx="869632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29095" imgH="1902312" progId="Visio.Drawing.4">
                  <p:embed/>
                </p:oleObj>
              </mc:Choice>
              <mc:Fallback>
                <p:oleObj r:id="rId2" imgW="3629095" imgH="1902312" progId="Visio.Drawing.4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5" y="1916832"/>
                        <a:ext cx="8696325" cy="456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68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．双缓冲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(Double Buffer)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79512" y="1772816"/>
          <a:ext cx="8839200" cy="436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51839" imgH="2154353" progId="Visio.Drawing.4">
                  <p:embed/>
                </p:oleObj>
              </mc:Choice>
              <mc:Fallback>
                <p:oleObj r:id="rId2" imgW="4351839" imgH="2154353" progId="Visio.Drawing.4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72816"/>
                        <a:ext cx="8839200" cy="436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34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762000" y="1600200"/>
          <a:ext cx="7772400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33030" imgH="1361098" progId="Visio.Drawing.4">
                  <p:embed/>
                </p:oleObj>
              </mc:Choice>
              <mc:Fallback>
                <p:oleObj r:id="rId2" imgW="3233030" imgH="1361098" progId="Visio.Drawing.4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772400" cy="327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07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6.7.3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循环缓冲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．循环缓冲的组成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899592" y="2420888"/>
          <a:ext cx="7924800" cy="360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05042" imgH="1505122" progId="Visio.Drawing.4">
                  <p:embed/>
                </p:oleObj>
              </mc:Choice>
              <mc:Fallback>
                <p:oleObj r:id="rId2" imgW="3305042" imgH="1505122" progId="Visio.Drawing.4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420888"/>
                        <a:ext cx="7924800" cy="360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91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6.7.4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缓冲池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．缓冲池的组成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    对于既可用于输入又可用于输出的公用缓冲池，其中至少应含有以下三种类型的缓冲区</a:t>
            </a:r>
            <a:r>
              <a:rPr lang="en-US" altLang="zh-CN" dirty="0">
                <a:latin typeface="宋体" charset="-122"/>
              </a:rPr>
              <a:t>:</a:t>
            </a:r>
          </a:p>
          <a:p>
            <a:pPr lvl="2"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latin typeface="宋体" charset="-122"/>
              </a:rPr>
              <a:t>① </a:t>
            </a:r>
            <a:r>
              <a:rPr lang="zh-CN" altLang="en-US" dirty="0">
                <a:latin typeface="宋体" charset="-122"/>
              </a:rPr>
              <a:t>空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>
                <a:latin typeface="宋体" charset="-122"/>
              </a:rPr>
              <a:t>闲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</a:rPr>
              <a:t>缓冲区；</a:t>
            </a:r>
          </a:p>
          <a:p>
            <a:pPr lvl="2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② 装满输入数据的缓冲区；</a:t>
            </a:r>
          </a:p>
          <a:p>
            <a:pPr lvl="2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③</a:t>
            </a:r>
            <a:r>
              <a:rPr lang="zh-CN" altLang="en-US" dirty="0"/>
              <a:t> </a:t>
            </a:r>
            <a:r>
              <a:rPr lang="zh-CN" altLang="en-US" dirty="0">
                <a:latin typeface="宋体" charset="-122"/>
              </a:rPr>
              <a:t>装满输出数据的缓冲区。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52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 为了管理上的方便，可将相同类型的缓冲区链成一个队列，于是可形成以下三个队列</a:t>
            </a:r>
            <a:r>
              <a:rPr lang="en-US" altLang="zh-CN" dirty="0">
                <a:latin typeface="宋体" charset="-122"/>
              </a:rPr>
              <a:t>:</a:t>
            </a: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　　</a:t>
            </a:r>
            <a:r>
              <a:rPr lang="en-US" altLang="zh-CN" dirty="0">
                <a:latin typeface="宋体" charset="-122"/>
              </a:rPr>
              <a:t>(1) </a:t>
            </a:r>
            <a:r>
              <a:rPr lang="zh-CN" altLang="en-US" dirty="0">
                <a:latin typeface="宋体" charset="-122"/>
              </a:rPr>
              <a:t>空缓冲队列</a:t>
            </a:r>
            <a:r>
              <a:rPr lang="en-US" altLang="zh-CN" dirty="0" err="1">
                <a:latin typeface="宋体" charset="-122"/>
              </a:rPr>
              <a:t>emq</a:t>
            </a:r>
            <a:r>
              <a:rPr lang="zh-CN" altLang="en-US" dirty="0">
                <a:latin typeface="宋体" charset="-122"/>
              </a:rPr>
              <a:t>。这是由空缓冲区所链成的队列。其队首指针</a:t>
            </a:r>
            <a:r>
              <a:rPr lang="en-US" altLang="zh-CN" dirty="0">
                <a:latin typeface="宋体" charset="-122"/>
              </a:rPr>
              <a:t>F(</a:t>
            </a:r>
            <a:r>
              <a:rPr lang="en-US" altLang="zh-CN" dirty="0" err="1">
                <a:latin typeface="宋体" charset="-122"/>
              </a:rPr>
              <a:t>emq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</a:rPr>
              <a:t>和队尾指针</a:t>
            </a:r>
            <a:r>
              <a:rPr lang="en-US" altLang="zh-CN" dirty="0">
                <a:latin typeface="宋体" charset="-122"/>
              </a:rPr>
              <a:t>L(</a:t>
            </a:r>
            <a:r>
              <a:rPr lang="en-US" altLang="zh-CN" dirty="0" err="1">
                <a:latin typeface="宋体" charset="-122"/>
              </a:rPr>
              <a:t>emq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</a:rPr>
              <a:t>分别指向该队列的首缓冲区和尾缓冲区。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/>
              <a:t>　　</a:t>
            </a:r>
            <a:r>
              <a:rPr lang="en-US" altLang="zh-CN" dirty="0"/>
              <a:t>(2) </a:t>
            </a:r>
            <a:r>
              <a:rPr lang="zh-CN" altLang="en-US" dirty="0">
                <a:latin typeface="宋体" charset="-122"/>
              </a:rPr>
              <a:t>输入队列</a:t>
            </a:r>
            <a:r>
              <a:rPr lang="en-US" altLang="zh-CN" dirty="0" err="1"/>
              <a:t>inq</a:t>
            </a:r>
            <a:r>
              <a:rPr lang="zh-CN" altLang="en-US" dirty="0">
                <a:latin typeface="宋体" charset="-122"/>
              </a:rPr>
              <a:t>。这是由装满输入数据的缓冲区所链成的队列。其队首指针</a:t>
            </a:r>
            <a:r>
              <a:rPr lang="en-US" altLang="zh-CN" dirty="0"/>
              <a:t>F(</a:t>
            </a:r>
            <a:r>
              <a:rPr lang="en-US" altLang="zh-CN" dirty="0" err="1"/>
              <a:t>inq</a:t>
            </a:r>
            <a:r>
              <a:rPr lang="en-US" altLang="zh-CN" dirty="0"/>
              <a:t>)</a:t>
            </a:r>
            <a:r>
              <a:rPr lang="zh-CN" altLang="en-US" dirty="0">
                <a:latin typeface="宋体" charset="-122"/>
              </a:rPr>
              <a:t>和队尾指针</a:t>
            </a:r>
            <a:r>
              <a:rPr lang="en-US" altLang="zh-CN" dirty="0"/>
              <a:t>L(</a:t>
            </a:r>
            <a:r>
              <a:rPr lang="en-US" altLang="zh-CN" dirty="0" err="1"/>
              <a:t>inq</a:t>
            </a:r>
            <a:r>
              <a:rPr lang="en-US" altLang="zh-CN" dirty="0"/>
              <a:t>)</a:t>
            </a:r>
            <a:r>
              <a:rPr lang="zh-CN" altLang="en-US" dirty="0">
                <a:latin typeface="宋体" charset="-122"/>
              </a:rPr>
              <a:t>分别指向该队列的首缓冲区和尾缓冲区。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74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本次课程主要内容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544" y="1268760"/>
            <a:ext cx="8208912" cy="525658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用户层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软件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缓冲管理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单缓冲；双缓冲循环缓冲；缓冲池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磁盘存储器的管理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磁盘调度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磁盘高速缓存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提高磁盘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速度的其它方法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altLang="zh-CN" sz="3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3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latin typeface="宋体" charset="-122"/>
              </a:rPr>
              <a:t>     (3) </a:t>
            </a:r>
            <a:r>
              <a:rPr lang="zh-CN" altLang="en-US" dirty="0">
                <a:latin typeface="宋体" charset="-122"/>
              </a:rPr>
              <a:t>输出队列</a:t>
            </a:r>
            <a:r>
              <a:rPr lang="en-US" altLang="zh-CN" dirty="0" err="1">
                <a:latin typeface="宋体" charset="-122"/>
              </a:rPr>
              <a:t>outq</a:t>
            </a:r>
            <a:r>
              <a:rPr lang="zh-CN" altLang="en-US" dirty="0">
                <a:latin typeface="宋体" charset="-122"/>
              </a:rPr>
              <a:t>。这是由装满输出数据的缓冲区所链成的队列。其队首指针</a:t>
            </a:r>
            <a:r>
              <a:rPr lang="en-US" altLang="zh-CN" dirty="0">
                <a:latin typeface="宋体" charset="-122"/>
              </a:rPr>
              <a:t>F(</a:t>
            </a:r>
            <a:r>
              <a:rPr lang="en-US" altLang="zh-CN" dirty="0" err="1">
                <a:latin typeface="宋体" charset="-122"/>
              </a:rPr>
              <a:t>outq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</a:rPr>
              <a:t>和队尾指针</a:t>
            </a:r>
            <a:r>
              <a:rPr lang="en-US" altLang="zh-CN" dirty="0">
                <a:latin typeface="宋体" charset="-122"/>
              </a:rPr>
              <a:t>L(</a:t>
            </a:r>
            <a:r>
              <a:rPr lang="en-US" altLang="zh-CN" dirty="0" err="1">
                <a:latin typeface="宋体" charset="-122"/>
              </a:rPr>
              <a:t>outq</a:t>
            </a:r>
            <a:r>
              <a:rPr lang="en-US" altLang="zh-CN" dirty="0"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</a:rPr>
              <a:t>分别指向该队列的首缓冲区和尾缓冲区。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宋体" charset="-122"/>
              </a:rPr>
              <a:t>　　  除了上述三个队列外，还应具有四种工作缓冲区：①</a:t>
            </a:r>
            <a:r>
              <a:rPr lang="zh-CN" altLang="en-US" dirty="0"/>
              <a:t> </a:t>
            </a:r>
            <a:r>
              <a:rPr lang="zh-CN" altLang="en-US" dirty="0">
                <a:latin typeface="宋体" charset="-122"/>
              </a:rPr>
              <a:t>用于收容输入数据的工作缓冲区；②</a:t>
            </a:r>
            <a:r>
              <a:rPr lang="zh-CN" altLang="en-US" dirty="0"/>
              <a:t> </a:t>
            </a:r>
            <a:r>
              <a:rPr lang="zh-CN" altLang="en-US" dirty="0">
                <a:latin typeface="宋体" charset="-122"/>
              </a:rPr>
              <a:t>用于提取输入数据的工作缓冲区；③</a:t>
            </a:r>
            <a:r>
              <a:rPr lang="zh-CN" altLang="en-US" dirty="0"/>
              <a:t> </a:t>
            </a:r>
            <a:r>
              <a:rPr lang="zh-CN" altLang="en-US" dirty="0">
                <a:latin typeface="宋体" charset="-122"/>
              </a:rPr>
              <a:t>用于收容输出数据的工作缓冲区；④</a:t>
            </a:r>
            <a:r>
              <a:rPr lang="zh-CN" altLang="en-US" dirty="0"/>
              <a:t> </a:t>
            </a:r>
            <a:r>
              <a:rPr lang="zh-CN" altLang="en-US" dirty="0">
                <a:latin typeface="宋体" charset="-122"/>
              </a:rPr>
              <a:t>用于提取输出数据的工作缓冲区。</a:t>
            </a:r>
            <a:endParaRPr lang="zh-CN" altLang="en-US" sz="4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962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33400" y="2022475"/>
          <a:ext cx="77724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30731" imgH="929027" progId="Visio.Drawing.4">
                  <p:embed/>
                </p:oleObj>
              </mc:Choice>
              <mc:Fallback>
                <p:oleObj r:id="rId2" imgW="2930731" imgH="929027" progId="Visio.Drawing.4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22475"/>
                        <a:ext cx="7772400" cy="247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87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C32421-3459-68D5-3B58-19A8E0306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200" i="1" dirty="0"/>
              <a:t>缓冲与缓存</a:t>
            </a:r>
            <a:r>
              <a:rPr lang="zh-CN" altLang="en-US" sz="3200" dirty="0"/>
              <a:t>：</a:t>
            </a:r>
            <a:r>
              <a:rPr lang="zh-CN" altLang="en-US" dirty="0"/>
              <a:t>缓存（</a:t>
            </a:r>
            <a:r>
              <a:rPr lang="en-US" altLang="zh-CN" dirty="0"/>
              <a:t>cache</a:t>
            </a:r>
            <a:r>
              <a:rPr lang="zh-CN" altLang="en-US" dirty="0"/>
              <a:t>）是保存数据副本的高速存储区域。访问缓存比访问原数据更加快速有效。缓冲与缓存区别在于缓冲可以保存数据的唯一副本，而缓存提供了一个位于其它地方的更快副本。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7981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DA104-68AB-0323-A9E1-6F4924CC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000" dirty="0"/>
              <a:t>6.8</a:t>
            </a:r>
            <a:r>
              <a:rPr lang="zh-CN" altLang="en-US" sz="4000" dirty="0">
                <a:latin typeface="宋体" charset="-122"/>
              </a:rPr>
              <a:t>　磁盘存储器的管理</a:t>
            </a:r>
            <a:r>
              <a:rPr lang="zh-CN" altLang="en-US" sz="4000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CC890-F1A1-25B0-1D42-A1CC14221B7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939" y="1196752"/>
            <a:ext cx="8208912" cy="4824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6.8.1</a:t>
            </a:r>
            <a:r>
              <a:rPr lang="zh-CN" altLang="en-US" sz="2800" dirty="0"/>
              <a:t>　磁盘性能简述</a:t>
            </a:r>
          </a:p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．数据的组织和格式</a:t>
            </a:r>
          </a:p>
          <a:p>
            <a:endParaRPr lang="zh-CN" altLang="en-US" dirty="0"/>
          </a:p>
        </p:txBody>
      </p:sp>
      <p:graphicFrame>
        <p:nvGraphicFramePr>
          <p:cNvPr id="1187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451795"/>
              </p:ext>
            </p:extLst>
          </p:nvPr>
        </p:nvGraphicFramePr>
        <p:xfrm>
          <a:off x="759881" y="2189778"/>
          <a:ext cx="7926919" cy="398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304870" imgH="2613054" progId="Visio.Drawing.4">
                  <p:embed/>
                </p:oleObj>
              </mc:Choice>
              <mc:Fallback>
                <p:oleObj r:id="rId3" imgW="5304870" imgH="2613054" progId="Visio.Drawing.4">
                  <p:embed/>
                  <p:pic>
                    <p:nvPicPr>
                      <p:cNvPr id="11878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837" r="5676" b="3751"/>
                      <a:stretch>
                        <a:fillRect/>
                      </a:stretch>
                    </p:blipFill>
                    <p:spPr bwMode="auto">
                      <a:xfrm>
                        <a:off x="759881" y="2189778"/>
                        <a:ext cx="7926919" cy="3988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6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格式化后的磁盘：</a:t>
            </a:r>
          </a:p>
        </p:txBody>
      </p:sp>
      <p:graphicFrame>
        <p:nvGraphicFramePr>
          <p:cNvPr id="119810" name="Object 5"/>
          <p:cNvGraphicFramePr>
            <a:graphicFrameLocks noChangeAspect="1"/>
          </p:cNvGraphicFramePr>
          <p:nvPr/>
        </p:nvGraphicFramePr>
        <p:xfrm>
          <a:off x="395536" y="1700808"/>
          <a:ext cx="8534400" cy="324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54612" imgH="2082342" progId="Visio.Drawing.4">
                  <p:embed/>
                </p:oleObj>
              </mc:Choice>
              <mc:Fallback>
                <p:oleObj r:id="rId2" imgW="5254612" imgH="2082342" progId="Visio.Drawing.4">
                  <p:embed/>
                  <p:pic>
                    <p:nvPicPr>
                      <p:cNvPr id="1198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928"/>
                      <a:stretch>
                        <a:fillRect/>
                      </a:stretch>
                    </p:blipFill>
                    <p:spPr bwMode="auto">
                      <a:xfrm>
                        <a:off x="395536" y="1700808"/>
                        <a:ext cx="8534400" cy="324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01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 2</a:t>
            </a:r>
            <a:r>
              <a:rPr lang="zh-CN" altLang="en-US" dirty="0"/>
              <a:t>．磁盘的类型</a:t>
            </a:r>
          </a:p>
          <a:p>
            <a:r>
              <a:rPr lang="zh-CN" altLang="en-US" dirty="0"/>
              <a:t>　　对磁盘，可以从不同的角度进行分类。最常见的有：将磁盘分成硬盘和软盘、单片盘和多片盘、固定头磁盘和活动头</a:t>
            </a:r>
            <a:r>
              <a:rPr lang="en-US" altLang="zh-CN" dirty="0"/>
              <a:t>(</a:t>
            </a:r>
            <a:r>
              <a:rPr lang="zh-CN" altLang="en-US" dirty="0"/>
              <a:t>移动头</a:t>
            </a:r>
            <a:r>
              <a:rPr lang="en-US" altLang="zh-CN" dirty="0"/>
              <a:t>)</a:t>
            </a:r>
            <a:r>
              <a:rPr lang="zh-CN" altLang="en-US" dirty="0"/>
              <a:t>磁盘等。</a:t>
            </a:r>
          </a:p>
        </p:txBody>
      </p:sp>
    </p:spTree>
    <p:extLst>
      <p:ext uri="{BB962C8B-B14F-4D97-AF65-F5344CB8AC3E}">
        <p14:creationId xmlns:p14="http://schemas.microsoft.com/office/powerpoint/2010/main" val="423346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68917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  3</a:t>
            </a:r>
            <a:r>
              <a:rPr lang="zh-CN" altLang="en-US" dirty="0"/>
              <a:t>．磁盘访问时间</a:t>
            </a:r>
          </a:p>
          <a:p>
            <a:r>
              <a:rPr lang="zh-CN" altLang="en-US" dirty="0"/>
              <a:t>　　 </a:t>
            </a:r>
            <a:r>
              <a:rPr lang="en-US" altLang="zh-CN" dirty="0"/>
              <a:t>1) </a:t>
            </a:r>
            <a:r>
              <a:rPr lang="zh-CN" altLang="en-US" dirty="0"/>
              <a:t>寻道时间</a:t>
            </a:r>
            <a:r>
              <a:rPr lang="en-US" altLang="zh-CN" dirty="0"/>
              <a:t>T</a:t>
            </a:r>
            <a:r>
              <a:rPr lang="en-US" altLang="zh-CN" baseline="-25000" dirty="0"/>
              <a:t>s</a:t>
            </a:r>
          </a:p>
          <a:p>
            <a:r>
              <a:rPr lang="zh-CN" altLang="en-US" dirty="0"/>
              <a:t>　　 这是指把磁臂</a:t>
            </a:r>
            <a:r>
              <a:rPr lang="en-US" altLang="zh-CN" dirty="0"/>
              <a:t>(</a:t>
            </a:r>
            <a:r>
              <a:rPr lang="zh-CN" altLang="en-US" dirty="0"/>
              <a:t>磁头</a:t>
            </a:r>
            <a:r>
              <a:rPr lang="en-US" altLang="zh-CN" dirty="0"/>
              <a:t>)</a:t>
            </a:r>
            <a:r>
              <a:rPr lang="zh-CN" altLang="en-US" dirty="0"/>
              <a:t>移动到指定磁道上所经历的时间。该时间是启动磁臂的时间</a:t>
            </a:r>
            <a:r>
              <a:rPr lang="en-US" altLang="zh-CN" dirty="0"/>
              <a:t>s</a:t>
            </a:r>
            <a:r>
              <a:rPr lang="zh-CN" altLang="en-US" dirty="0"/>
              <a:t>与磁头移动</a:t>
            </a:r>
            <a:r>
              <a:rPr lang="en-US" altLang="zh-CN" dirty="0"/>
              <a:t>n</a:t>
            </a:r>
            <a:r>
              <a:rPr lang="zh-CN" altLang="en-US" dirty="0"/>
              <a:t>条磁道所花费的时间之和，即 </a:t>
            </a:r>
          </a:p>
          <a:p>
            <a:pPr algn="ctr"/>
            <a:r>
              <a:rPr lang="en-US" altLang="zh-CN" i="1" dirty="0"/>
              <a:t>T</a:t>
            </a:r>
            <a:r>
              <a:rPr lang="en-US" altLang="zh-CN" baseline="-25000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m </a:t>
            </a:r>
            <a:r>
              <a:rPr lang="en-US" altLang="zh-CN" dirty="0">
                <a:latin typeface="宋体" charset="-122"/>
              </a:rPr>
              <a:t>×</a:t>
            </a:r>
            <a:r>
              <a:rPr lang="en-US" altLang="zh-CN" i="1" dirty="0"/>
              <a:t>n </a:t>
            </a:r>
            <a:r>
              <a:rPr lang="en-US" altLang="zh-CN" dirty="0"/>
              <a:t>+s </a:t>
            </a:r>
          </a:p>
          <a:p>
            <a:r>
              <a:rPr lang="zh-CN" altLang="en-US" dirty="0"/>
              <a:t>     其中，</a:t>
            </a:r>
            <a:r>
              <a:rPr lang="en-US" altLang="zh-CN" i="1" dirty="0"/>
              <a:t>m</a:t>
            </a:r>
            <a:r>
              <a:rPr lang="zh-CN" altLang="en-US" dirty="0"/>
              <a:t>是一常数，与磁盘驱动器的速度有关。对于一般磁盘，</a:t>
            </a:r>
            <a:r>
              <a:rPr lang="en-US" altLang="zh-CN" i="1" dirty="0"/>
              <a:t>m</a:t>
            </a:r>
            <a:r>
              <a:rPr lang="en-US" altLang="zh-CN" dirty="0"/>
              <a:t>=0.2</a:t>
            </a:r>
            <a:r>
              <a:rPr lang="zh-CN" altLang="en-US" dirty="0"/>
              <a:t>；对于高速磁盘，</a:t>
            </a:r>
            <a:r>
              <a:rPr lang="en-US" altLang="zh-CN" i="1" dirty="0"/>
              <a:t>m</a:t>
            </a:r>
            <a:r>
              <a:rPr lang="en-US" altLang="zh-CN" dirty="0"/>
              <a:t>≤0.1</a:t>
            </a:r>
            <a:r>
              <a:rPr lang="zh-CN" altLang="en-US" dirty="0"/>
              <a:t>，磁臂的启动时间约为</a:t>
            </a:r>
            <a:r>
              <a:rPr lang="en-US" altLang="zh-CN" dirty="0"/>
              <a:t>2 ms</a:t>
            </a:r>
            <a:r>
              <a:rPr lang="zh-CN" altLang="en-US" dirty="0"/>
              <a:t>。这样，对于一般的温盘，其寻道时间将随寻道距离的增加而增大，大体上是</a:t>
            </a:r>
            <a:r>
              <a:rPr lang="en-US" altLang="zh-CN" dirty="0"/>
              <a:t>5</a:t>
            </a:r>
            <a:r>
              <a:rPr lang="zh-CN" altLang="en-US" dirty="0"/>
              <a:t>～</a:t>
            </a:r>
            <a:r>
              <a:rPr lang="en-US" altLang="zh-CN" dirty="0"/>
              <a:t>30 ms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831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    2) </a:t>
            </a:r>
            <a:r>
              <a:rPr lang="zh-CN" altLang="en-US" dirty="0"/>
              <a:t>旋转延迟时间</a:t>
            </a:r>
            <a:r>
              <a:rPr lang="en-US" altLang="zh-CN" dirty="0"/>
              <a:t>T</a:t>
            </a:r>
            <a:r>
              <a:rPr lang="el-GR" altLang="zh-CN" baseline="-25000" dirty="0"/>
              <a:t>τ</a:t>
            </a:r>
            <a:endParaRPr lang="en-US" altLang="zh-CN" baseline="-25000" dirty="0"/>
          </a:p>
          <a:p>
            <a:r>
              <a:rPr lang="zh-CN" altLang="en-US" dirty="0"/>
              <a:t>　 　这是指定扇区移动到磁头下面所经历的时间。不同的磁盘类型中，旋转速度至少相差一个数量级，如软盘为</a:t>
            </a:r>
            <a:r>
              <a:rPr lang="en-US" altLang="zh-CN" dirty="0"/>
              <a:t>300 r/min</a:t>
            </a:r>
            <a:r>
              <a:rPr lang="zh-CN" altLang="en-US" dirty="0"/>
              <a:t>，硬盘一般为</a:t>
            </a:r>
            <a:r>
              <a:rPr lang="en-US" altLang="zh-CN" dirty="0"/>
              <a:t>7200</a:t>
            </a:r>
            <a:r>
              <a:rPr lang="zh-CN" altLang="en-US" dirty="0"/>
              <a:t>～</a:t>
            </a:r>
            <a:r>
              <a:rPr lang="en-US" altLang="zh-CN" dirty="0"/>
              <a:t>15 000 r/min</a:t>
            </a:r>
            <a:r>
              <a:rPr lang="zh-CN" altLang="en-US" dirty="0"/>
              <a:t>，甚至更高。对于磁盘旋转延迟时间而言，如硬盘，旋转速度为</a:t>
            </a:r>
            <a:r>
              <a:rPr lang="en-US" altLang="zh-CN" dirty="0"/>
              <a:t>15 000 r/min</a:t>
            </a:r>
            <a:r>
              <a:rPr lang="zh-CN" altLang="en-US" dirty="0"/>
              <a:t>，每转需时</a:t>
            </a:r>
            <a:r>
              <a:rPr lang="en-US" altLang="zh-CN" dirty="0"/>
              <a:t>4 ms</a:t>
            </a:r>
            <a:r>
              <a:rPr lang="zh-CN" altLang="en-US" dirty="0"/>
              <a:t>，平均旋转延迟时间</a:t>
            </a:r>
            <a:r>
              <a:rPr lang="en-US" altLang="zh-CN" dirty="0"/>
              <a:t>T</a:t>
            </a:r>
            <a:r>
              <a:rPr lang="el-GR" altLang="zh-CN" baseline="-25000" dirty="0"/>
              <a:t>τ</a:t>
            </a:r>
            <a:r>
              <a:rPr lang="zh-CN" altLang="en-US" dirty="0"/>
              <a:t>为</a:t>
            </a:r>
            <a:r>
              <a:rPr lang="en-US" altLang="zh-CN" dirty="0"/>
              <a:t>2 ms</a:t>
            </a:r>
            <a:r>
              <a:rPr lang="zh-CN" altLang="en-US" dirty="0"/>
              <a:t>；而软盘，其旋转速度为 </a:t>
            </a:r>
            <a:r>
              <a:rPr lang="en-US" altLang="zh-CN" dirty="0"/>
              <a:t>300 r/min</a:t>
            </a:r>
            <a:r>
              <a:rPr lang="zh-CN" altLang="en-US" dirty="0"/>
              <a:t>或</a:t>
            </a:r>
            <a:r>
              <a:rPr lang="en-US" altLang="zh-CN" dirty="0"/>
              <a:t>600 r/min</a:t>
            </a:r>
            <a:r>
              <a:rPr lang="zh-CN" altLang="en-US" dirty="0"/>
              <a:t>，这样，平均</a:t>
            </a:r>
            <a:r>
              <a:rPr lang="en-US" altLang="zh-CN" dirty="0"/>
              <a:t>T</a:t>
            </a:r>
            <a:r>
              <a:rPr lang="el-GR" altLang="zh-CN" baseline="-25000" dirty="0"/>
              <a:t>τ</a:t>
            </a:r>
            <a:r>
              <a:rPr lang="zh-CN" altLang="en-US" dirty="0"/>
              <a:t>为</a:t>
            </a:r>
            <a:r>
              <a:rPr lang="en-US" altLang="zh-CN" dirty="0"/>
              <a:t>50</a:t>
            </a:r>
            <a:r>
              <a:rPr lang="zh-CN" altLang="en-US" dirty="0"/>
              <a:t>～</a:t>
            </a:r>
            <a:r>
              <a:rPr lang="en-US" altLang="zh-CN" dirty="0"/>
              <a:t>100 ms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406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2" y="451148"/>
            <a:ext cx="8207375" cy="590520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     3) </a:t>
            </a:r>
            <a:r>
              <a:rPr lang="zh-CN" altLang="en-US" sz="2800" dirty="0"/>
              <a:t>传输时间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t</a:t>
            </a:r>
          </a:p>
          <a:p>
            <a:r>
              <a:rPr lang="zh-CN" altLang="en-US" sz="2800" dirty="0"/>
              <a:t>　　 这是指把数据从磁盘读出或向磁盘写入数据所经历的时间。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t</a:t>
            </a:r>
            <a:r>
              <a:rPr lang="zh-CN" altLang="en-US" sz="2800" dirty="0"/>
              <a:t>的大小与每次所读</a:t>
            </a:r>
            <a:r>
              <a:rPr lang="en-US" altLang="zh-CN" sz="2800" dirty="0"/>
              <a:t>/</a:t>
            </a:r>
            <a:r>
              <a:rPr lang="zh-CN" altLang="en-US" sz="2800" dirty="0"/>
              <a:t>写的字节数</a:t>
            </a:r>
            <a:r>
              <a:rPr lang="en-US" altLang="zh-CN" sz="2800" dirty="0"/>
              <a:t>b</a:t>
            </a:r>
            <a:r>
              <a:rPr lang="zh-CN" altLang="en-US" sz="2800" dirty="0"/>
              <a:t>和旋转速度有关</a:t>
            </a:r>
            <a:r>
              <a:rPr lang="en-US" altLang="zh-CN" sz="2800" dirty="0"/>
              <a:t>: </a:t>
            </a:r>
          </a:p>
          <a:p>
            <a:r>
              <a:rPr lang="zh-CN" altLang="en-US" sz="2800" dirty="0"/>
              <a:t>      其中，</a:t>
            </a:r>
            <a:r>
              <a:rPr lang="en-US" altLang="zh-CN" sz="2800" dirty="0"/>
              <a:t>r</a:t>
            </a:r>
            <a:r>
              <a:rPr lang="zh-CN" altLang="en-US" sz="2800" dirty="0"/>
              <a:t>为磁盘每秒钟的转数；</a:t>
            </a:r>
            <a:r>
              <a:rPr lang="en-US" altLang="zh-CN" sz="2800" dirty="0"/>
              <a:t>N</a:t>
            </a:r>
            <a:r>
              <a:rPr lang="zh-CN" altLang="en-US" sz="2800" dirty="0"/>
              <a:t>为一条磁道上的字节数，当一次读</a:t>
            </a:r>
            <a:r>
              <a:rPr lang="en-US" altLang="zh-CN" sz="2800" dirty="0"/>
              <a:t>/</a:t>
            </a:r>
            <a:r>
              <a:rPr lang="zh-CN" altLang="en-US" sz="2800" dirty="0"/>
              <a:t>写的字节数相当于半条磁道上的字节数时，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t</a:t>
            </a:r>
            <a:r>
              <a:rPr lang="zh-CN" altLang="en-US" sz="2800" dirty="0"/>
              <a:t>与</a:t>
            </a:r>
            <a:r>
              <a:rPr lang="en-US" altLang="zh-CN" sz="2800" dirty="0"/>
              <a:t>T</a:t>
            </a:r>
            <a:r>
              <a:rPr lang="el-GR" altLang="zh-CN" sz="2800" baseline="-25000" dirty="0"/>
              <a:t>τ</a:t>
            </a:r>
            <a:r>
              <a:rPr lang="zh-CN" altLang="en-US" sz="2800" dirty="0"/>
              <a:t>相同。因此，可将访问时间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a</a:t>
            </a:r>
            <a:r>
              <a:rPr lang="zh-CN" altLang="en-US" sz="2800" dirty="0"/>
              <a:t>表示为 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graphicFrame>
        <p:nvGraphicFramePr>
          <p:cNvPr id="1208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786177"/>
              </p:ext>
            </p:extLst>
          </p:nvPr>
        </p:nvGraphicFramePr>
        <p:xfrm>
          <a:off x="4139952" y="2132856"/>
          <a:ext cx="14763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5446" imgH="279279" progId="Equation.3">
                  <p:embed/>
                </p:oleObj>
              </mc:Choice>
              <mc:Fallback>
                <p:oleObj r:id="rId2" imgW="355446" imgH="279279" progId="Equation.3">
                  <p:embed/>
                  <p:pic>
                    <p:nvPicPr>
                      <p:cNvPr id="1208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132856"/>
                        <a:ext cx="1476375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303264"/>
              </p:ext>
            </p:extLst>
          </p:nvPr>
        </p:nvGraphicFramePr>
        <p:xfrm>
          <a:off x="3354139" y="4935339"/>
          <a:ext cx="3048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586" imgH="279279" progId="Equation.3">
                  <p:embed/>
                </p:oleObj>
              </mc:Choice>
              <mc:Fallback>
                <p:oleObj r:id="rId4" imgW="723586" imgH="279279" progId="Equation.3">
                  <p:embed/>
                  <p:pic>
                    <p:nvPicPr>
                      <p:cNvPr id="12083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139" y="4935339"/>
                        <a:ext cx="30480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16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6.8.2</a:t>
            </a:r>
            <a:r>
              <a:rPr lang="zh-CN" altLang="en-US" sz="2800" dirty="0"/>
              <a:t>　磁盘调度</a:t>
            </a:r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．先来先服务</a:t>
            </a:r>
            <a:r>
              <a:rPr lang="en-US" altLang="zh-CN" sz="2800" dirty="0"/>
              <a:t>(FCFS</a:t>
            </a:r>
            <a:r>
              <a:rPr lang="zh-CN" altLang="en-US" sz="2800" dirty="0"/>
              <a:t>，</a:t>
            </a:r>
            <a:r>
              <a:rPr lang="en-US" altLang="zh-CN" sz="2800" dirty="0"/>
              <a:t>First Come First Served)</a:t>
            </a:r>
          </a:p>
          <a:p>
            <a:endParaRPr lang="zh-CN" altLang="en-US" sz="2800" dirty="0"/>
          </a:p>
        </p:txBody>
      </p:sp>
      <p:graphicFrame>
        <p:nvGraphicFramePr>
          <p:cNvPr id="121858" name="Object 6"/>
          <p:cNvGraphicFramePr>
            <a:graphicFrameLocks noChangeAspect="1"/>
          </p:cNvGraphicFramePr>
          <p:nvPr/>
        </p:nvGraphicFramePr>
        <p:xfrm>
          <a:off x="-1044624" y="2204864"/>
          <a:ext cx="11582400" cy="611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10800" imgH="2856240" progId="Word.Document.8">
                  <p:embed/>
                </p:oleObj>
              </mc:Choice>
              <mc:Fallback>
                <p:oleObj name="Document" r:id="rId2" imgW="5410800" imgH="2856240" progId="Word.Document.8">
                  <p:embed/>
                  <p:pic>
                    <p:nvPicPr>
                      <p:cNvPr id="1218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44624" y="2204864"/>
                        <a:ext cx="11582400" cy="611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06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>
            <a:extLst>
              <a:ext uri="{FF2B5EF4-FFF2-40B4-BE49-F238E27FC236}">
                <a16:creationId xmlns:a16="http://schemas.microsoft.com/office/drawing/2014/main" id="{AC9FFAB9-B4FB-4FEE-B4F1-2FE693A85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200" dirty="0">
                <a:latin typeface="+mj-ea"/>
              </a:rPr>
              <a:t> </a:t>
            </a:r>
            <a:r>
              <a:rPr lang="zh-CN" altLang="en-US" sz="3200" dirty="0">
                <a:latin typeface="+mj-ea"/>
              </a:rPr>
              <a:t>　</a:t>
            </a:r>
            <a:br>
              <a:rPr lang="zh-CN" altLang="en-US" sz="3200" dirty="0">
                <a:latin typeface="+mj-ea"/>
              </a:rPr>
            </a:br>
            <a:r>
              <a:rPr lang="en-US" altLang="zh-CN" sz="3200" dirty="0">
                <a:latin typeface="+mj-ea"/>
              </a:rPr>
              <a:t>6.6 </a:t>
            </a:r>
            <a:r>
              <a:rPr lang="zh-CN" altLang="en-US" sz="3200" dirty="0">
                <a:latin typeface="+mj-ea"/>
              </a:rPr>
              <a:t>用户层的</a:t>
            </a:r>
            <a:r>
              <a:rPr lang="en-US" altLang="zh-CN" sz="3200" dirty="0">
                <a:latin typeface="+mj-ea"/>
              </a:rPr>
              <a:t>I/O</a:t>
            </a:r>
            <a:r>
              <a:rPr lang="zh-CN" altLang="en-US" sz="3200" dirty="0">
                <a:latin typeface="+mj-ea"/>
              </a:rPr>
              <a:t>软件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96873-F4E8-57EB-7883-A32DFE9590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+mj-ea"/>
              </a:rPr>
              <a:t>6.6.1  </a:t>
            </a:r>
            <a:r>
              <a:rPr lang="zh-CN" altLang="en-US" sz="2800" dirty="0">
                <a:latin typeface="+mj-ea"/>
              </a:rPr>
              <a:t>系统调用与库函数   </a:t>
            </a:r>
            <a:br>
              <a:rPr lang="zh-CN" altLang="en-US" sz="2800" dirty="0">
                <a:latin typeface="+mj-ea"/>
              </a:rPr>
            </a:br>
            <a:r>
              <a:rPr lang="zh-CN" altLang="en-US" sz="2800" dirty="0">
                <a:latin typeface="+mj-ea"/>
              </a:rPr>
              <a:t>　　</a:t>
            </a:r>
            <a:r>
              <a:rPr lang="en-US" altLang="zh-CN" sz="2800" dirty="0">
                <a:latin typeface="+mj-ea"/>
              </a:rPr>
              <a:t>1. </a:t>
            </a:r>
            <a:r>
              <a:rPr lang="zh-CN" altLang="en-US" sz="2800" dirty="0">
                <a:latin typeface="+mj-ea"/>
              </a:rPr>
              <a:t>系统调用</a:t>
            </a:r>
            <a:br>
              <a:rPr lang="zh-CN" altLang="en-US" sz="2800" dirty="0">
                <a:latin typeface="+mj-ea"/>
              </a:rPr>
            </a:br>
            <a:r>
              <a:rPr lang="zh-CN" altLang="en-US" sz="2800" dirty="0">
                <a:latin typeface="+mj-ea"/>
              </a:rPr>
              <a:t>　　一方面，不允许运行在用户态的应用进程去直接调用运行在核心态</a:t>
            </a:r>
            <a:r>
              <a:rPr lang="en-US" altLang="zh-CN" sz="2800" dirty="0">
                <a:latin typeface="+mj-ea"/>
              </a:rPr>
              <a:t>(</a:t>
            </a:r>
            <a:r>
              <a:rPr lang="zh-CN" altLang="en-US" sz="2800" dirty="0">
                <a:latin typeface="+mj-ea"/>
              </a:rPr>
              <a:t>系统态</a:t>
            </a:r>
            <a:r>
              <a:rPr lang="en-US" altLang="zh-CN" sz="2800" dirty="0">
                <a:latin typeface="+mj-ea"/>
              </a:rPr>
              <a:t>)</a:t>
            </a:r>
            <a:r>
              <a:rPr lang="zh-CN" altLang="en-US" sz="2800" dirty="0">
                <a:latin typeface="+mj-ea"/>
              </a:rPr>
              <a:t>的</a:t>
            </a:r>
            <a:r>
              <a:rPr lang="en-US" altLang="zh-CN" sz="2800" dirty="0">
                <a:latin typeface="+mj-ea"/>
              </a:rPr>
              <a:t>OS</a:t>
            </a:r>
            <a:r>
              <a:rPr lang="zh-CN" altLang="en-US" sz="2800" dirty="0">
                <a:latin typeface="+mj-ea"/>
              </a:rPr>
              <a:t>过程。</a:t>
            </a:r>
            <a:br>
              <a:rPr lang="en-US" altLang="zh-CN" sz="2800" dirty="0">
                <a:latin typeface="+mj-ea"/>
              </a:rPr>
            </a:br>
            <a:r>
              <a:rPr lang="en-US" altLang="zh-CN" sz="2800" dirty="0">
                <a:latin typeface="+mj-ea"/>
              </a:rPr>
              <a:t>    </a:t>
            </a:r>
            <a:r>
              <a:rPr lang="zh-CN" altLang="en-US" sz="2800" dirty="0">
                <a:latin typeface="+mj-ea"/>
              </a:rPr>
              <a:t>另一方面，应用进程在运行时，又必须取得</a:t>
            </a:r>
            <a:r>
              <a:rPr lang="en-US" altLang="zh-CN" sz="2800" dirty="0">
                <a:latin typeface="+mj-ea"/>
              </a:rPr>
              <a:t>OS</a:t>
            </a:r>
            <a:r>
              <a:rPr lang="zh-CN" altLang="en-US" sz="2800" dirty="0">
                <a:latin typeface="+mj-ea"/>
              </a:rPr>
              <a:t>所提供的服务</a:t>
            </a:r>
            <a:br>
              <a:rPr lang="en-US" altLang="zh-CN" sz="2800" dirty="0">
                <a:latin typeface="+mj-ea"/>
              </a:rPr>
            </a:br>
            <a:r>
              <a:rPr lang="en-US" altLang="zh-CN" sz="2800" dirty="0">
                <a:latin typeface="+mj-ea"/>
              </a:rPr>
              <a:t>    </a:t>
            </a:r>
            <a:r>
              <a:rPr lang="zh-CN" altLang="en-US" sz="2800" dirty="0">
                <a:latin typeface="+mj-ea"/>
              </a:rPr>
              <a:t>系统调用，应用程序可以通过它间接调用</a:t>
            </a:r>
            <a:r>
              <a:rPr lang="en-US" altLang="zh-CN" sz="2800" dirty="0">
                <a:latin typeface="+mj-ea"/>
              </a:rPr>
              <a:t>OS</a:t>
            </a:r>
            <a:r>
              <a:rPr lang="zh-CN" altLang="en-US" sz="2800" dirty="0">
                <a:latin typeface="+mj-ea"/>
              </a:rPr>
              <a:t>中的</a:t>
            </a:r>
            <a:r>
              <a:rPr lang="en-US" altLang="zh-CN" sz="2800" dirty="0">
                <a:latin typeface="+mj-ea"/>
              </a:rPr>
              <a:t>I/O</a:t>
            </a:r>
            <a:r>
              <a:rPr lang="zh-CN" altLang="en-US" sz="2800" dirty="0">
                <a:latin typeface="+mj-ea"/>
              </a:rPr>
              <a:t>过程，对</a:t>
            </a:r>
            <a:r>
              <a:rPr lang="en-US" altLang="zh-CN" sz="2800" dirty="0">
                <a:latin typeface="+mj-ea"/>
              </a:rPr>
              <a:t>I/O</a:t>
            </a:r>
            <a:r>
              <a:rPr lang="zh-CN" altLang="en-US" sz="2800" dirty="0">
                <a:latin typeface="+mj-ea"/>
              </a:rPr>
              <a:t>设备进行操作。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．最短寻道时间优先</a:t>
            </a:r>
            <a:r>
              <a:rPr lang="en-US" altLang="zh-CN" sz="2800" dirty="0"/>
              <a:t>(SSTF</a:t>
            </a:r>
            <a:r>
              <a:rPr lang="zh-CN" altLang="en-US" sz="2800" dirty="0"/>
              <a:t>，</a:t>
            </a:r>
            <a:r>
              <a:rPr lang="en-US" altLang="zh-CN" sz="2800" dirty="0"/>
              <a:t>Shortest Seek Time First)</a:t>
            </a:r>
            <a:endParaRPr lang="zh-CN" altLang="en-US" sz="2800" dirty="0"/>
          </a:p>
        </p:txBody>
      </p:sp>
      <p:graphicFrame>
        <p:nvGraphicFramePr>
          <p:cNvPr id="122882" name="Object 5"/>
          <p:cNvGraphicFramePr>
            <a:graphicFrameLocks noChangeAspect="1"/>
          </p:cNvGraphicFramePr>
          <p:nvPr/>
        </p:nvGraphicFramePr>
        <p:xfrm>
          <a:off x="-684584" y="1772816"/>
          <a:ext cx="10515600" cy="555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10800" imgH="2856240" progId="Word.Document.8">
                  <p:embed/>
                </p:oleObj>
              </mc:Choice>
              <mc:Fallback>
                <p:oleObj name="Document" r:id="rId2" imgW="5410800" imgH="2856240" progId="Word.Document.8">
                  <p:embed/>
                  <p:pic>
                    <p:nvPicPr>
                      <p:cNvPr id="1228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4584" y="1772816"/>
                        <a:ext cx="10515600" cy="555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3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．扫描</a:t>
            </a:r>
            <a:r>
              <a:rPr lang="en-US" altLang="zh-CN" dirty="0"/>
              <a:t>(SCAN)</a:t>
            </a:r>
            <a:r>
              <a:rPr lang="zh-CN" altLang="en-US" dirty="0"/>
              <a:t>算法</a:t>
            </a:r>
            <a:r>
              <a:rPr lang="en-US" altLang="zh-CN" dirty="0"/>
              <a:t>-LOOK</a:t>
            </a:r>
            <a:endParaRPr lang="zh-CN" altLang="en-US" dirty="0"/>
          </a:p>
        </p:txBody>
      </p:sp>
      <p:graphicFrame>
        <p:nvGraphicFramePr>
          <p:cNvPr id="123906" name="Object 5"/>
          <p:cNvGraphicFramePr>
            <a:graphicFrameLocks noChangeAspect="1"/>
          </p:cNvGraphicFramePr>
          <p:nvPr/>
        </p:nvGraphicFramePr>
        <p:xfrm>
          <a:off x="-1620688" y="1700808"/>
          <a:ext cx="12268200" cy="647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10800" imgH="2856240" progId="Word.Document.8">
                  <p:embed/>
                </p:oleObj>
              </mc:Choice>
              <mc:Fallback>
                <p:oleObj name="Document" r:id="rId3" imgW="5410800" imgH="2856240" progId="Word.Document.8">
                  <p:embed/>
                  <p:pic>
                    <p:nvPicPr>
                      <p:cNvPr id="12390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20688" y="1700808"/>
                        <a:ext cx="12268200" cy="647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45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D34EFD-D5D7-2D6F-DDB5-D43C306E2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LOOK</a:t>
            </a:r>
            <a:r>
              <a:rPr lang="zh-CN" altLang="en-US" dirty="0"/>
              <a:t>移动到最内层（最外层）磁道：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C789C6CD-BC62-E405-17F4-2E9D69496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817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60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．循环扫描</a:t>
            </a:r>
            <a:r>
              <a:rPr lang="en-US" altLang="zh-CN" dirty="0"/>
              <a:t>(CSCAN)</a:t>
            </a:r>
            <a:r>
              <a:rPr lang="zh-CN" altLang="en-US" dirty="0"/>
              <a:t>算法</a:t>
            </a:r>
            <a:r>
              <a:rPr lang="en-US" altLang="zh-CN" dirty="0"/>
              <a:t>-CLOOK</a:t>
            </a:r>
            <a:endParaRPr lang="zh-CN" altLang="en-US" dirty="0"/>
          </a:p>
        </p:txBody>
      </p:sp>
      <p:graphicFrame>
        <p:nvGraphicFramePr>
          <p:cNvPr id="1249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40141"/>
              </p:ext>
            </p:extLst>
          </p:nvPr>
        </p:nvGraphicFramePr>
        <p:xfrm>
          <a:off x="-1257300" y="1772816"/>
          <a:ext cx="11658600" cy="615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10800" imgH="2856240" progId="Word.Document.8">
                  <p:embed/>
                </p:oleObj>
              </mc:Choice>
              <mc:Fallback>
                <p:oleObj name="Document" r:id="rId3" imgW="5410800" imgH="2856240" progId="Word.Document.8">
                  <p:embed/>
                  <p:pic>
                    <p:nvPicPr>
                      <p:cNvPr id="1249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57300" y="1772816"/>
                        <a:ext cx="11658600" cy="615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385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BCBD0F-ABE2-3E20-3D76-B40CF77B4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CLOOK</a:t>
            </a:r>
            <a:r>
              <a:rPr lang="zh-CN" altLang="en-US" dirty="0"/>
              <a:t>移动到最内层</a:t>
            </a:r>
            <a:r>
              <a:rPr lang="en-US" altLang="zh-CN" dirty="0"/>
              <a:t>/</a:t>
            </a:r>
            <a:r>
              <a:rPr lang="zh-CN" altLang="en-US" dirty="0"/>
              <a:t>最外层磁道：</a:t>
            </a:r>
          </a:p>
          <a:p>
            <a:endParaRPr lang="zh-CN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C946962-5734-AB14-23DF-C82770C2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3731" r="925" b="3731"/>
          <a:stretch>
            <a:fillRect/>
          </a:stretch>
        </p:blipFill>
        <p:spPr bwMode="auto">
          <a:xfrm>
            <a:off x="1670843" y="1772816"/>
            <a:ext cx="5802313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955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23529" y="692150"/>
            <a:ext cx="8496944" cy="5761186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  5</a:t>
            </a:r>
            <a:r>
              <a:rPr lang="zh-CN" altLang="en-US" dirty="0"/>
              <a:t>．</a:t>
            </a:r>
            <a:r>
              <a:rPr lang="en-US" altLang="zh-CN" dirty="0" err="1"/>
              <a:t>NStepSCAN</a:t>
            </a:r>
            <a:r>
              <a:rPr lang="zh-CN" altLang="en-US" dirty="0"/>
              <a:t>和</a:t>
            </a:r>
            <a:r>
              <a:rPr lang="en-US" altLang="zh-CN" dirty="0"/>
              <a:t>FSCAN</a:t>
            </a:r>
            <a:r>
              <a:rPr lang="zh-CN" altLang="en-US" dirty="0"/>
              <a:t>调度算法</a:t>
            </a:r>
          </a:p>
          <a:p>
            <a:r>
              <a:rPr lang="en-US" altLang="zh-CN" dirty="0"/>
              <a:t>      1)  </a:t>
            </a:r>
            <a:r>
              <a:rPr lang="en-US" altLang="zh-CN" dirty="0" err="1"/>
              <a:t>NStepSCAN</a:t>
            </a:r>
            <a:r>
              <a:rPr lang="zh-CN" altLang="en-US" dirty="0"/>
              <a:t>算法</a:t>
            </a:r>
          </a:p>
          <a:p>
            <a:r>
              <a:rPr lang="zh-CN" altLang="en-US" dirty="0"/>
              <a:t>      在</a:t>
            </a:r>
            <a:r>
              <a:rPr lang="en-US" altLang="zh-CN" dirty="0"/>
              <a:t>SSTF</a:t>
            </a:r>
            <a:r>
              <a:rPr lang="zh-CN" altLang="en-US" dirty="0"/>
              <a:t>、 </a:t>
            </a:r>
            <a:r>
              <a:rPr lang="en-US" altLang="zh-CN" dirty="0"/>
              <a:t>SCAN</a:t>
            </a:r>
            <a:r>
              <a:rPr lang="zh-CN" altLang="en-US" dirty="0"/>
              <a:t>及</a:t>
            </a:r>
            <a:r>
              <a:rPr lang="en-US" altLang="zh-CN" dirty="0"/>
              <a:t>CSCAN</a:t>
            </a:r>
            <a:r>
              <a:rPr lang="zh-CN" altLang="en-US" dirty="0"/>
              <a:t>几种调度算法中，都可能会出现磁臂停留在某处不动的情况，例如，有一个或几个进程对某一磁道有较高的访问频率，即这个</a:t>
            </a:r>
            <a:r>
              <a:rPr lang="en-US" altLang="zh-CN" dirty="0"/>
              <a:t>(</a:t>
            </a:r>
            <a:r>
              <a:rPr lang="zh-CN" altLang="en-US" dirty="0"/>
              <a:t>些</a:t>
            </a:r>
            <a:r>
              <a:rPr lang="en-US" altLang="zh-CN" dirty="0"/>
              <a:t>)</a:t>
            </a:r>
            <a:r>
              <a:rPr lang="zh-CN" altLang="en-US" dirty="0"/>
              <a:t>进程反复请求对某一磁道的</a:t>
            </a:r>
            <a:r>
              <a:rPr lang="en-US" altLang="zh-CN" dirty="0"/>
              <a:t>I/O</a:t>
            </a:r>
            <a:r>
              <a:rPr lang="zh-CN" altLang="en-US" dirty="0"/>
              <a:t>操作，从而垄断了整个磁盘设备。我们把这一现象称为“磁臂粘着”</a:t>
            </a:r>
            <a:r>
              <a:rPr lang="en-US" altLang="zh-CN" dirty="0"/>
              <a:t>(</a:t>
            </a:r>
            <a:r>
              <a:rPr lang="en-US" altLang="zh-CN" dirty="0" err="1"/>
              <a:t>Armstickiness</a:t>
            </a:r>
            <a:r>
              <a:rPr lang="en-US" altLang="zh-CN" dirty="0"/>
              <a:t>)</a:t>
            </a:r>
            <a:r>
              <a:rPr lang="zh-CN" altLang="en-US" dirty="0"/>
              <a:t>。 在高密度磁盘上容易出现此情况。</a:t>
            </a:r>
            <a:r>
              <a:rPr lang="en-US" altLang="zh-CN" dirty="0"/>
              <a:t>N</a:t>
            </a:r>
            <a:r>
              <a:rPr lang="zh-CN" altLang="en-US" dirty="0"/>
              <a:t>步</a:t>
            </a:r>
            <a:r>
              <a:rPr lang="en-US" altLang="zh-CN" dirty="0"/>
              <a:t>SCAN</a:t>
            </a:r>
            <a:r>
              <a:rPr lang="zh-CN" altLang="en-US" dirty="0"/>
              <a:t>算法是将磁盘请求队列分成若干个长度为</a:t>
            </a:r>
            <a:r>
              <a:rPr lang="en-US" altLang="zh-CN" dirty="0"/>
              <a:t>N</a:t>
            </a:r>
            <a:r>
              <a:rPr lang="zh-CN" altLang="en-US" dirty="0"/>
              <a:t>的子队列，磁盘调度将按</a:t>
            </a:r>
            <a:r>
              <a:rPr lang="en-US" altLang="zh-CN" dirty="0"/>
              <a:t>FCFS</a:t>
            </a:r>
            <a:r>
              <a:rPr lang="zh-CN" altLang="en-US" dirty="0"/>
              <a:t>算法依次处理这些子队列。</a:t>
            </a:r>
          </a:p>
        </p:txBody>
      </p:sp>
    </p:spTree>
    <p:extLst>
      <p:ext uri="{BB962C8B-B14F-4D97-AF65-F5344CB8AC3E}">
        <p14:creationId xmlns:p14="http://schemas.microsoft.com/office/powerpoint/2010/main" val="3844694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 而每处理一个队列时又是按</a:t>
            </a:r>
            <a:r>
              <a:rPr lang="en-US" altLang="zh-CN" dirty="0"/>
              <a:t>SCAN</a:t>
            </a:r>
            <a:r>
              <a:rPr lang="zh-CN" altLang="en-US" dirty="0"/>
              <a:t>算法，对一个队列处理完后，再处理其他队列。当正在处理某子队列时，如果又出现新的磁盘</a:t>
            </a:r>
            <a:r>
              <a:rPr lang="en-US" altLang="zh-CN" dirty="0"/>
              <a:t>I/O</a:t>
            </a:r>
            <a:r>
              <a:rPr lang="zh-CN" altLang="en-US" dirty="0"/>
              <a:t>请求，便将新请求进程放入其他队列，这样就可避免出现粘着现象。当</a:t>
            </a:r>
            <a:r>
              <a:rPr lang="en-US" altLang="zh-CN" dirty="0"/>
              <a:t>N</a:t>
            </a:r>
            <a:r>
              <a:rPr lang="zh-CN" altLang="en-US" dirty="0"/>
              <a:t>值取得很大时，会使</a:t>
            </a:r>
            <a:r>
              <a:rPr lang="en-US" altLang="zh-CN" dirty="0"/>
              <a:t>N</a:t>
            </a:r>
            <a:r>
              <a:rPr lang="zh-CN" altLang="en-US" dirty="0"/>
              <a:t>步扫描法的性能接近于</a:t>
            </a:r>
            <a:r>
              <a:rPr lang="en-US" altLang="zh-CN" dirty="0"/>
              <a:t>SCAN</a:t>
            </a:r>
            <a:r>
              <a:rPr lang="zh-CN" altLang="en-US" dirty="0"/>
              <a:t>算法的性能；当</a:t>
            </a:r>
            <a:r>
              <a:rPr lang="en-US" altLang="zh-CN" dirty="0"/>
              <a:t>N=1</a:t>
            </a:r>
            <a:r>
              <a:rPr lang="zh-CN" altLang="en-US" dirty="0"/>
              <a:t>时，</a:t>
            </a:r>
            <a:r>
              <a:rPr lang="en-US" altLang="zh-CN" dirty="0"/>
              <a:t>N</a:t>
            </a:r>
            <a:r>
              <a:rPr lang="zh-CN" altLang="en-US" dirty="0"/>
              <a:t>步</a:t>
            </a:r>
            <a:r>
              <a:rPr lang="en-US" altLang="zh-CN" dirty="0"/>
              <a:t>SCAN</a:t>
            </a:r>
            <a:r>
              <a:rPr lang="zh-CN" altLang="en-US" dirty="0"/>
              <a:t>算法便蜕化为</a:t>
            </a:r>
            <a:r>
              <a:rPr lang="en-US" altLang="zh-CN" dirty="0"/>
              <a:t>FCFS</a:t>
            </a:r>
            <a:r>
              <a:rPr lang="zh-CN" altLang="en-US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2619617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     2) FSCAN</a:t>
            </a:r>
            <a:r>
              <a:rPr lang="zh-CN" altLang="en-US" dirty="0"/>
              <a:t>算法</a:t>
            </a:r>
          </a:p>
          <a:p>
            <a:r>
              <a:rPr lang="zh-CN" altLang="en-US" dirty="0"/>
              <a:t>　 　</a:t>
            </a:r>
            <a:r>
              <a:rPr lang="en-US" altLang="zh-CN" dirty="0"/>
              <a:t>FSCAN</a:t>
            </a:r>
            <a:r>
              <a:rPr lang="zh-CN" altLang="en-US" dirty="0"/>
              <a:t>算法实质上是</a:t>
            </a:r>
            <a:r>
              <a:rPr lang="en-US" altLang="zh-CN" dirty="0"/>
              <a:t>N</a:t>
            </a:r>
            <a:r>
              <a:rPr lang="zh-CN" altLang="en-US" dirty="0"/>
              <a:t>步</a:t>
            </a:r>
            <a:r>
              <a:rPr lang="en-US" altLang="zh-CN" dirty="0"/>
              <a:t>SCAN</a:t>
            </a:r>
            <a:r>
              <a:rPr lang="zh-CN" altLang="en-US" dirty="0"/>
              <a:t>算法的简化，即</a:t>
            </a:r>
            <a:r>
              <a:rPr lang="en-US" altLang="zh-CN" dirty="0"/>
              <a:t>FSCAN</a:t>
            </a:r>
            <a:r>
              <a:rPr lang="zh-CN" altLang="en-US" dirty="0"/>
              <a:t>只将磁盘请求队列分成两个子队列。一个是由当前所有请求磁盘</a:t>
            </a:r>
            <a:r>
              <a:rPr lang="en-US" altLang="zh-CN" dirty="0"/>
              <a:t>I/O</a:t>
            </a:r>
            <a:r>
              <a:rPr lang="zh-CN" altLang="en-US" dirty="0"/>
              <a:t>的进程形成的队列，由磁盘调度按</a:t>
            </a:r>
            <a:r>
              <a:rPr lang="en-US" altLang="zh-CN" dirty="0"/>
              <a:t>SCAN</a:t>
            </a:r>
            <a:r>
              <a:rPr lang="zh-CN" altLang="en-US" dirty="0"/>
              <a:t>算法进行处理。在扫描期间，将新出现的所有请求磁盘</a:t>
            </a:r>
            <a:r>
              <a:rPr lang="en-US" altLang="zh-CN" dirty="0"/>
              <a:t>I/O</a:t>
            </a:r>
            <a:r>
              <a:rPr lang="zh-CN" altLang="en-US" dirty="0"/>
              <a:t>的进程，放入另一个等待处理的请求队列。这样，所有的新请求都将被推迟到下一次扫描时处理。 　</a:t>
            </a:r>
          </a:p>
        </p:txBody>
      </p:sp>
    </p:spTree>
    <p:extLst>
      <p:ext uri="{BB962C8B-B14F-4D97-AF65-F5344CB8AC3E}">
        <p14:creationId xmlns:p14="http://schemas.microsoft.com/office/powerpoint/2010/main" val="1980096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1450971-87DB-3138-1CA0-F1240775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固态磁盘</a:t>
            </a:r>
            <a:r>
              <a:rPr lang="en-US" altLang="zh-CN" dirty="0"/>
              <a:t>SSD</a:t>
            </a:r>
            <a:r>
              <a:rPr lang="zh-CN" altLang="en-US" dirty="0"/>
              <a:t>（新大纲）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60123-D85E-4F69-BFFA-0A47A1724B8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由于没有移动部件，会更加可靠；没有寻道时间和延迟速度也更快。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和传统机械磁盘比：价格更贵、寿命短。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由于没有磁头，磁盘调度算法起不到优化磁盘性能的作用。</a:t>
            </a:r>
          </a:p>
        </p:txBody>
      </p:sp>
    </p:spTree>
    <p:extLst>
      <p:ext uri="{BB962C8B-B14F-4D97-AF65-F5344CB8AC3E}">
        <p14:creationId xmlns:p14="http://schemas.microsoft.com/office/powerpoint/2010/main" val="1304038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0DEDF-27E2-5A73-C6B6-D5CBF17E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存储区域网络（补充）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2E7B9-5CE1-01FE-DFF5-9A88D3677381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" descr="10_03.pdf">
            <a:extLst>
              <a:ext uri="{FF2B5EF4-FFF2-40B4-BE49-F238E27FC236}">
                <a16:creationId xmlns:a16="http://schemas.microsoft.com/office/drawing/2014/main" id="{5F7C6C37-9ACB-6391-B0F9-DB2E5C9EB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737633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4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>
            <a:extLst>
              <a:ext uri="{FF2B5EF4-FFF2-40B4-BE49-F238E27FC236}">
                <a16:creationId xmlns:a16="http://schemas.microsoft.com/office/drawing/2014/main" id="{92F5D296-982A-4F31-901F-49F5438E91D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 图</a:t>
            </a:r>
            <a:r>
              <a:rPr lang="en-US" altLang="zh-CN" dirty="0"/>
              <a:t>6-20  </a:t>
            </a:r>
            <a:r>
              <a:rPr lang="zh-CN" altLang="en-US" dirty="0"/>
              <a:t>系统调用的执行过程</a:t>
            </a:r>
          </a:p>
          <a:p>
            <a:endParaRPr lang="zh-CN" altLang="en-US" dirty="0"/>
          </a:p>
        </p:txBody>
      </p:sp>
      <p:pic>
        <p:nvPicPr>
          <p:cNvPr id="796676" name="Picture 4">
            <a:extLst>
              <a:ext uri="{FF2B5EF4-FFF2-40B4-BE49-F238E27FC236}">
                <a16:creationId xmlns:a16="http://schemas.microsoft.com/office/drawing/2014/main" id="{BE387302-082A-474A-B831-F5FF15F2B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68413"/>
            <a:ext cx="5715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>
            <a:extLst>
              <a:ext uri="{FF2B5EF4-FFF2-40B4-BE49-F238E27FC236}">
                <a16:creationId xmlns:a16="http://schemas.microsoft.com/office/drawing/2014/main" id="{89C04B48-F081-4602-B7C7-A10DFF61C3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124744"/>
            <a:ext cx="8064896" cy="511256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>
                <a:latin typeface="+mj-ea"/>
              </a:rPr>
              <a:t>2. </a:t>
            </a:r>
            <a:r>
              <a:rPr lang="zh-CN" altLang="en-US" sz="2800" dirty="0">
                <a:latin typeface="+mj-ea"/>
              </a:rPr>
              <a:t>库函数</a:t>
            </a:r>
            <a:br>
              <a:rPr lang="zh-CN" altLang="en-US" sz="2800" dirty="0">
                <a:latin typeface="+mj-ea"/>
              </a:rPr>
            </a:br>
            <a:r>
              <a:rPr lang="zh-CN" altLang="en-US" sz="2800" dirty="0">
                <a:latin typeface="+mj-ea"/>
              </a:rPr>
              <a:t>　　在</a:t>
            </a:r>
            <a:r>
              <a:rPr lang="en-US" altLang="zh-CN" sz="2800" dirty="0">
                <a:latin typeface="+mj-ea"/>
              </a:rPr>
              <a:t>C</a:t>
            </a:r>
            <a:r>
              <a:rPr lang="zh-CN" altLang="en-US" sz="2800" dirty="0">
                <a:latin typeface="+mj-ea"/>
              </a:rPr>
              <a:t>语言以及</a:t>
            </a:r>
            <a:r>
              <a:rPr lang="en-US" altLang="zh-CN" sz="2800" dirty="0">
                <a:latin typeface="+mj-ea"/>
              </a:rPr>
              <a:t>UNIX</a:t>
            </a:r>
            <a:r>
              <a:rPr lang="zh-CN" altLang="en-US" sz="2800" dirty="0">
                <a:latin typeface="+mj-ea"/>
              </a:rPr>
              <a:t>系统中，系统调用</a:t>
            </a:r>
            <a:r>
              <a:rPr lang="en-US" altLang="zh-CN" sz="2800" dirty="0">
                <a:latin typeface="+mj-ea"/>
              </a:rPr>
              <a:t>(</a:t>
            </a:r>
            <a:r>
              <a:rPr lang="zh-CN" altLang="en-US" sz="2800" dirty="0">
                <a:latin typeface="+mj-ea"/>
              </a:rPr>
              <a:t>如</a:t>
            </a:r>
            <a:r>
              <a:rPr lang="en-US" altLang="zh-CN" sz="2800" dirty="0">
                <a:latin typeface="+mj-ea"/>
              </a:rPr>
              <a:t>read)</a:t>
            </a:r>
            <a:r>
              <a:rPr lang="zh-CN" altLang="en-US" sz="2800" dirty="0">
                <a:latin typeface="+mj-ea"/>
              </a:rPr>
              <a:t>与各系统调用所使用的库函数</a:t>
            </a:r>
            <a:r>
              <a:rPr lang="en-US" altLang="zh-CN" sz="2800" dirty="0">
                <a:latin typeface="+mj-ea"/>
              </a:rPr>
              <a:t>(</a:t>
            </a:r>
            <a:r>
              <a:rPr lang="zh-CN" altLang="en-US" sz="2800" dirty="0">
                <a:latin typeface="+mj-ea"/>
              </a:rPr>
              <a:t>如</a:t>
            </a:r>
            <a:r>
              <a:rPr lang="en-US" altLang="zh-CN" sz="2800" dirty="0">
                <a:latin typeface="+mj-ea"/>
              </a:rPr>
              <a:t>read)</a:t>
            </a:r>
            <a:r>
              <a:rPr lang="zh-CN" altLang="en-US" sz="2800" dirty="0">
                <a:latin typeface="+mj-ea"/>
              </a:rPr>
              <a:t>之间几乎是一一对应的。</a:t>
            </a:r>
            <a:br>
              <a:rPr lang="en-US" altLang="zh-CN" sz="2800" dirty="0">
                <a:latin typeface="+mj-ea"/>
              </a:rPr>
            </a:br>
            <a:r>
              <a:rPr lang="en-US" altLang="zh-CN" sz="2800" dirty="0">
                <a:latin typeface="+mj-ea"/>
              </a:rPr>
              <a:t>    </a:t>
            </a:r>
            <a:r>
              <a:rPr lang="zh-CN" altLang="en-US" sz="2800" dirty="0">
                <a:latin typeface="+mj-ea"/>
              </a:rPr>
              <a:t>而微软定义了一套过程，称为</a:t>
            </a:r>
            <a:r>
              <a:rPr lang="en-US" altLang="zh-CN" sz="2800" dirty="0">
                <a:latin typeface="+mj-ea"/>
              </a:rPr>
              <a:t>Win32 API</a:t>
            </a:r>
            <a:r>
              <a:rPr lang="zh-CN" altLang="en-US" sz="2800" dirty="0">
                <a:latin typeface="+mj-ea"/>
              </a:rPr>
              <a:t>的应用程序接口，该接口与实际的系统调用并不一一对应。</a:t>
            </a:r>
            <a:br>
              <a:rPr lang="en-US" altLang="zh-CN" sz="2800" dirty="0">
                <a:latin typeface="+mj-ea"/>
              </a:rPr>
            </a:br>
            <a:r>
              <a:rPr lang="en-US" altLang="zh-CN" sz="2800" dirty="0">
                <a:latin typeface="+mj-ea"/>
              </a:rPr>
              <a:t>    </a:t>
            </a:r>
            <a:r>
              <a:rPr lang="zh-CN" altLang="en-US" sz="2800" dirty="0">
                <a:latin typeface="+mj-ea"/>
              </a:rPr>
              <a:t>用户程序通过调用对应的库函数使用系统调用，这些库函数与调用程序连接在一起，被嵌入在运行时装入内存的二进制程序中。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DCB2067-93F9-4234-A0D4-F0EE83260EE1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4664"/>
            <a:ext cx="8280471" cy="554513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6.6.2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假脱机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(Spooling)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b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假脱机技术   </a:t>
            </a:r>
            <a:b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年代，利用专门的外围控制机，先将低速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设备上的数据传送到高速磁盘上，或者相反。这样当处理机需要输入数据时，便可以直接从磁盘中读取数据，极大地提高了输入速度。反之亦然。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假脱机技术是用程序模拟外围控制器，达到上述效果的技术。</a:t>
            </a:r>
          </a:p>
        </p:txBody>
      </p:sp>
    </p:spTree>
    <p:extLst>
      <p:ext uri="{BB962C8B-B14F-4D97-AF65-F5344CB8AC3E}">
        <p14:creationId xmlns:p14="http://schemas.microsoft.com/office/powerpoint/2010/main" val="189470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79512" y="355163"/>
            <a:ext cx="8207375" cy="540067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　　</a:t>
            </a:r>
            <a:r>
              <a:rPr lang="en-US" altLang="zh-CN" sz="2800" dirty="0"/>
              <a:t>2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SPOOLing</a:t>
            </a:r>
            <a:r>
              <a:rPr lang="zh-CN" altLang="en-US" sz="2800" dirty="0"/>
              <a:t>系统的组成</a:t>
            </a:r>
          </a:p>
          <a:p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EA9C22E-505F-428B-82F6-BEAC6FAF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1" y="1412776"/>
            <a:ext cx="7559752" cy="38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057D8B-D369-3637-FE8E-DC05DD6F5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/>
              <a:t>3. </a:t>
            </a:r>
            <a:r>
              <a:rPr lang="en-US" altLang="zh-CN" sz="2800" dirty="0" err="1"/>
              <a:t>SPOOLing</a:t>
            </a:r>
            <a:r>
              <a:rPr lang="zh-CN" altLang="en-US" sz="2800" dirty="0"/>
              <a:t>系统的特点</a:t>
            </a:r>
            <a:endParaRPr lang="en-US" altLang="zh-CN" sz="2800" dirty="0"/>
          </a:p>
          <a:p>
            <a:pPr marL="788670" lvl="1" indent="-51435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dirty="0"/>
              <a:t>提高了</a:t>
            </a:r>
            <a:r>
              <a:rPr lang="en-US" altLang="zh-CN" dirty="0"/>
              <a:t>I/O</a:t>
            </a:r>
            <a:r>
              <a:rPr lang="zh-CN" altLang="en-US" dirty="0"/>
              <a:t>速度</a:t>
            </a:r>
            <a:endParaRPr lang="en-US" altLang="zh-CN" dirty="0"/>
          </a:p>
          <a:p>
            <a:pPr marL="788670" lvl="1" indent="-51435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dirty="0"/>
              <a:t>将独占设别改造为共享设备</a:t>
            </a:r>
            <a:endParaRPr lang="en-US" altLang="zh-CN" dirty="0"/>
          </a:p>
          <a:p>
            <a:pPr marL="788670" lvl="1" indent="-51435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dirty="0"/>
              <a:t>实现了虚拟设备功能</a:t>
            </a:r>
          </a:p>
        </p:txBody>
      </p:sp>
    </p:spTree>
    <p:extLst>
      <p:ext uri="{BB962C8B-B14F-4D97-AF65-F5344CB8AC3E}">
        <p14:creationId xmlns:p14="http://schemas.microsoft.com/office/powerpoint/2010/main" val="400745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　</a:t>
            </a:r>
            <a:r>
              <a:rPr lang="en-US" altLang="zh-CN" sz="2800" dirty="0"/>
              <a:t>4</a:t>
            </a:r>
            <a:r>
              <a:rPr lang="zh-CN" altLang="en-US" sz="2800" dirty="0"/>
              <a:t>．共享打印机</a:t>
            </a:r>
          </a:p>
          <a:p>
            <a:r>
              <a:rPr lang="zh-CN" altLang="en-US" sz="2800" dirty="0"/>
              <a:t>      打印机是经常用到的输出设备，属于独占设备。利用假脱机技术可将它改造为一台可供多个用户共享的打印设备，从而提高设备的利用率。        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假脱机打印系统主要有以下三部分：</a:t>
            </a:r>
            <a:br>
              <a:rPr lang="zh-CN" altLang="en-US" sz="2800" dirty="0"/>
            </a:br>
            <a:r>
              <a:rPr lang="zh-CN" altLang="en-US" sz="2800" dirty="0"/>
              <a:t>　　</a:t>
            </a:r>
            <a:r>
              <a:rPr lang="en-US" altLang="zh-CN" sz="2800" dirty="0"/>
              <a:t>(1) </a:t>
            </a:r>
            <a:r>
              <a:rPr lang="zh-CN" altLang="en-US" sz="2800" dirty="0"/>
              <a:t>磁盘缓冲区。</a:t>
            </a:r>
            <a:br>
              <a:rPr lang="zh-CN" altLang="en-US" sz="2800" dirty="0"/>
            </a:br>
            <a:r>
              <a:rPr lang="zh-CN" altLang="en-US" sz="2800" dirty="0"/>
              <a:t>　　</a:t>
            </a:r>
            <a:r>
              <a:rPr lang="en-US" altLang="zh-CN" sz="2800" dirty="0"/>
              <a:t>(2) </a:t>
            </a:r>
            <a:r>
              <a:rPr lang="zh-CN" altLang="en-US" sz="2800" dirty="0"/>
              <a:t>打印缓冲区。</a:t>
            </a:r>
            <a:br>
              <a:rPr lang="zh-CN" altLang="en-US" sz="2800" dirty="0"/>
            </a:br>
            <a:r>
              <a:rPr lang="zh-CN" altLang="en-US" sz="2800" dirty="0"/>
              <a:t>　　</a:t>
            </a:r>
            <a:r>
              <a:rPr lang="en-US" altLang="zh-CN" sz="2800" dirty="0"/>
              <a:t>(3) </a:t>
            </a:r>
            <a:r>
              <a:rPr lang="zh-CN" altLang="en-US" sz="2800" dirty="0"/>
              <a:t>假脱机管理进程和假脱机打印进程。</a:t>
            </a:r>
          </a:p>
        </p:txBody>
      </p:sp>
    </p:spTree>
    <p:extLst>
      <p:ext uri="{BB962C8B-B14F-4D97-AF65-F5344CB8AC3E}">
        <p14:creationId xmlns:p14="http://schemas.microsoft.com/office/powerpoint/2010/main" val="2539128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17092</TotalTime>
  <Words>1922</Words>
  <Application>Microsoft Office PowerPoint</Application>
  <PresentationFormat>全屏显示(4:3)</PresentationFormat>
  <Paragraphs>108</Paragraphs>
  <Slides>39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MS PGothic</vt:lpstr>
      <vt:lpstr>宋体</vt:lpstr>
      <vt:lpstr>Bookman Old Style</vt:lpstr>
      <vt:lpstr>Calibri</vt:lpstr>
      <vt:lpstr>Gill Sans MT</vt:lpstr>
      <vt:lpstr>Helvetica</vt:lpstr>
      <vt:lpstr>Times New Roman</vt:lpstr>
      <vt:lpstr>Wingdings</vt:lpstr>
      <vt:lpstr>Wingdings 3</vt:lpstr>
      <vt:lpstr>1_质朴</vt:lpstr>
      <vt:lpstr>VISIO 4 Drawing</vt:lpstr>
      <vt:lpstr>Equation.3</vt:lpstr>
      <vt:lpstr>Document</vt:lpstr>
      <vt:lpstr>第十八讲</vt:lpstr>
      <vt:lpstr>本次课程主要内容</vt:lpstr>
      <vt:lpstr> 　 6.6 用户层的I/O软件</vt:lpstr>
      <vt:lpstr>PowerPoint 演示文稿</vt:lpstr>
      <vt:lpstr>2. 库函数 　　在C语言以及UNIX系统中，系统调用(如read)与各系统调用所使用的库函数(如read)之间几乎是一一对应的。     而微软定义了一套过程，称为Win32 API的应用程序接口，该接口与实际的系统调用并不一一对应。     用户程序通过调用对应的库函数使用系统调用，这些库函数与调用程序连接在一起，被嵌入在运行时装入内存的二进制程序中。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6.7　缓 冲 管 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6.8　磁盘存储器的管理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固态磁盘SSD（新大纲）</vt:lpstr>
      <vt:lpstr>存储区域网络（补充）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T430</dc:creator>
  <cp:lastModifiedBy>ThinkPad</cp:lastModifiedBy>
  <cp:revision>812</cp:revision>
  <dcterms:created xsi:type="dcterms:W3CDTF">2013-09-15T00:45:06Z</dcterms:created>
  <dcterms:modified xsi:type="dcterms:W3CDTF">2023-06-11T08:00:28Z</dcterms:modified>
</cp:coreProperties>
</file>