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335" r:id="rId4"/>
    <p:sldId id="340" r:id="rId5"/>
    <p:sldId id="341" r:id="rId6"/>
    <p:sldId id="342" r:id="rId7"/>
    <p:sldId id="343" r:id="rId8"/>
    <p:sldId id="360" r:id="rId9"/>
    <p:sldId id="361" r:id="rId10"/>
    <p:sldId id="362" r:id="rId11"/>
    <p:sldId id="363" r:id="rId12"/>
    <p:sldId id="327" r:id="rId13"/>
    <p:sldId id="298" r:id="rId14"/>
    <p:sldId id="297" r:id="rId15"/>
    <p:sldId id="299" r:id="rId16"/>
    <p:sldId id="300" r:id="rId17"/>
    <p:sldId id="301" r:id="rId18"/>
    <p:sldId id="303" r:id="rId19"/>
    <p:sldId id="330" r:id="rId20"/>
    <p:sldId id="331" r:id="rId21"/>
    <p:sldId id="332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75469" autoAdjust="0"/>
  </p:normalViewPr>
  <p:slideViewPr>
    <p:cSldViewPr>
      <p:cViewPr varScale="1">
        <p:scale>
          <a:sx n="65" d="100"/>
          <a:sy n="65" d="100"/>
        </p:scale>
        <p:origin x="188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33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32085-39C4-4D72-A10E-FF16FF987031}" type="datetimeFigureOut">
              <a:rPr lang="zh-CN" altLang="en-US" smtClean="0"/>
              <a:pPr/>
              <a:t>2023/12/6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8C39E-73C8-4A1F-81CA-66DC4A8B00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47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AA2D9-0245-4213-A546-AFF980BE33C8}" type="datetimeFigureOut">
              <a:rPr lang="zh-CN" altLang="en-US" smtClean="0"/>
              <a:pPr/>
              <a:t>2023/12/6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C97FA-DC5D-4BAC-9F14-F824A46E9B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67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C97FA-DC5D-4BAC-9F14-F824A46E9B8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C97FA-DC5D-4BAC-9F14-F824A46E9B8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98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C97FA-DC5D-4BAC-9F14-F824A46E9B8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6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4392" y="1997224"/>
            <a:ext cx="6858000" cy="1066800"/>
          </a:xfrm>
        </p:spPr>
        <p:txBody>
          <a:bodyPr anchor="t" anchorCtr="0">
            <a:noAutofit/>
          </a:bodyPr>
          <a:lstStyle>
            <a:lvl1pPr algn="ctr">
              <a:buNone/>
              <a:defRPr sz="4800" b="1" cap="none" baseline="0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592" y="3292624"/>
            <a:ext cx="67818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600" b="1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>
          <a:xfrm>
            <a:off x="899592" y="1844824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9024" y="1844824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503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2126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-36512" y="6309320"/>
            <a:ext cx="8805664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400675"/>
          </a:xfrm>
        </p:spPr>
        <p:txBody>
          <a:bodyPr>
            <a:normAutofit/>
          </a:bodyPr>
          <a:lstStyle>
            <a:lvl1pPr>
              <a:lnSpc>
                <a:spcPct val="140000"/>
              </a:lnSpc>
              <a:buNone/>
              <a:defRPr sz="2800" b="1"/>
            </a:lvl1pPr>
          </a:lstStyle>
          <a:p>
            <a:pPr lvl="0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F2F563-6070-F8F5-D672-2E5E93BB0E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30106" y="6297886"/>
            <a:ext cx="602032" cy="571550"/>
          </a:xfrm>
          <a:prstGeom prst="rect">
            <a:avLst/>
          </a:prstGeom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F3514A63-3B3B-96F9-DCFF-7A544B7AB5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4BE5D771-AD83-B020-1AEC-70C2A08C2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D783FAE-9DDD-873B-6755-ABCFBB3693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AD05BFEB-68C5-DBAB-93B7-77DDCF5642E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8600" y="6505692"/>
            <a:ext cx="2420856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t>计算机操作系统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t>–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t>第四版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17D27B69-EA7B-C434-B8C7-408A5832728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23374" y="6518830"/>
            <a:ext cx="4972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2EC713-E2DE-440F-A2A8-AB0FD7AF52AD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0901C716-C11F-C7EC-4751-B5D1E9A773FD}"/>
              </a:ext>
            </a:extLst>
          </p:cNvPr>
          <p:cNvSpPr txBox="1"/>
          <p:nvPr userDrawn="1"/>
        </p:nvSpPr>
        <p:spPr>
          <a:xfrm>
            <a:off x="7454676" y="17832"/>
            <a:ext cx="1689886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t>第七章 文件管理</a:t>
            </a:r>
          </a:p>
        </p:txBody>
      </p:sp>
    </p:spTree>
    <p:extLst>
      <p:ext uri="{BB962C8B-B14F-4D97-AF65-F5344CB8AC3E}">
        <p14:creationId xmlns:p14="http://schemas.microsoft.com/office/powerpoint/2010/main" val="420981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9884361"/>
      </p:ext>
    </p:extLst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23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30424"/>
            <a:ext cx="8229600" cy="66632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华文新魏" panose="0201080004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sz="quarter" idx="2"/>
          </p:nvPr>
        </p:nvSpPr>
        <p:spPr>
          <a:xfrm>
            <a:off x="467544" y="1412776"/>
            <a:ext cx="8208912" cy="4824536"/>
          </a:xfrm>
        </p:spPr>
        <p:txBody>
          <a:bodyPr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3470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373080"/>
            <a:ext cx="8229600" cy="666328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454676" y="17832"/>
            <a:ext cx="1689886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t>第七章 文件管理</a:t>
            </a:r>
          </a:p>
        </p:txBody>
      </p:sp>
      <p:sp>
        <p:nvSpPr>
          <p:cNvPr id="5" name="直接连接符 4">
            <a:extLst>
              <a:ext uri="{FF2B5EF4-FFF2-40B4-BE49-F238E27FC236}">
                <a16:creationId xmlns:a16="http://schemas.microsoft.com/office/drawing/2014/main" id="{E265664D-0A82-86C9-7C95-71C7B6652F6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80157" y="6309320"/>
            <a:ext cx="8805664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161C33-57E3-C62F-2CD6-746B3053F5F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468136" y="6274654"/>
            <a:ext cx="602032" cy="571550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EAE6562F-3EF4-9739-11B1-05B66D0F19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F7B3D3-5D16-F49B-375C-29324A0A42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7EB92C-4907-A546-4021-258D675626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3E552378-8605-5411-9B6E-B2E84F29F14D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7200" y="1105519"/>
            <a:ext cx="8311952" cy="17506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3DD86A76-4CBB-3703-6403-561545D29B1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8600" y="6506652"/>
            <a:ext cx="2420856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t>计算机操作系统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t>–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t>第四版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21CDCB4E-DF48-0250-9474-FF61CEEE0E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53831" y="6502849"/>
            <a:ext cx="497252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CFDAF8-EDD8-4B27-9438-AFC834F7978A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03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6" r:id="rId5"/>
    <p:sldLayoutId id="2147483691" r:id="rId6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3200" b="1" kern="1200">
          <a:solidFill>
            <a:schemeClr val="tx1"/>
          </a:solidFill>
          <a:latin typeface="+mj-ea"/>
          <a:ea typeface="+mj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800" b="1" kern="1200">
          <a:solidFill>
            <a:schemeClr val="tx2"/>
          </a:solidFill>
          <a:latin typeface="+mj-ea"/>
          <a:ea typeface="+mj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800" b="1" kern="1200">
          <a:solidFill>
            <a:schemeClr val="tx1"/>
          </a:solidFill>
          <a:latin typeface="+mj-ea"/>
          <a:ea typeface="+mj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400" b="1" kern="1200">
          <a:solidFill>
            <a:schemeClr val="tx1"/>
          </a:solidFill>
          <a:latin typeface="+mj-ea"/>
          <a:ea typeface="+mj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2000" b="1" kern="1200">
          <a:solidFill>
            <a:schemeClr val="tx1"/>
          </a:solidFill>
          <a:latin typeface="+mj-ea"/>
          <a:ea typeface="+mj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第十九讲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文件管理（一）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8313" y="548680"/>
            <a:ext cx="8207375" cy="590465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     (5) </a:t>
            </a:r>
            <a:r>
              <a:rPr lang="zh-CN" altLang="en-US" dirty="0"/>
              <a:t>截断文件。如果一个文件的内容已经陈旧而需要全部更新时，一种方法是将此文件删除，再重新创建一个新文件。但如果文件名及其属性均无改变时，则可采取另一种所谓的截断文件的方法，此即将原有文件的长度设置为</a:t>
            </a:r>
            <a:r>
              <a:rPr lang="en-US" altLang="zh-CN" dirty="0"/>
              <a:t>0</a:t>
            </a:r>
            <a:r>
              <a:rPr lang="zh-CN" altLang="en-US" dirty="0"/>
              <a:t>，或者说是放弃原有的文件内容。</a:t>
            </a:r>
          </a:p>
          <a:p>
            <a:r>
              <a:rPr lang="zh-CN" altLang="en-US" dirty="0"/>
              <a:t>　　 </a:t>
            </a:r>
            <a:r>
              <a:rPr lang="en-US" altLang="zh-CN" dirty="0"/>
              <a:t>(6) </a:t>
            </a:r>
            <a:r>
              <a:rPr lang="zh-CN" altLang="en-US" dirty="0"/>
              <a:t>设置文件的读</a:t>
            </a:r>
            <a:r>
              <a:rPr lang="en-US" altLang="zh-CN" dirty="0"/>
              <a:t>/</a:t>
            </a:r>
            <a:r>
              <a:rPr lang="zh-CN" altLang="en-US" dirty="0"/>
              <a:t>写位置。前述的文件读</a:t>
            </a:r>
            <a:r>
              <a:rPr lang="en-US" altLang="zh-CN" dirty="0"/>
              <a:t>/</a:t>
            </a:r>
            <a:r>
              <a:rPr lang="zh-CN" altLang="en-US" dirty="0"/>
              <a:t>写操作都只提供了对文件顺序存取的手段，即每次都是从文件的始端读或写。设置文件读</a:t>
            </a:r>
            <a:r>
              <a:rPr lang="en-US" altLang="zh-CN" dirty="0"/>
              <a:t>/</a:t>
            </a:r>
            <a:r>
              <a:rPr lang="zh-CN" altLang="en-US" dirty="0"/>
              <a:t>写位置的操作，用于设置文件读</a:t>
            </a:r>
            <a:r>
              <a:rPr lang="en-US" altLang="zh-CN" dirty="0"/>
              <a:t>/</a:t>
            </a:r>
            <a:r>
              <a:rPr lang="zh-CN" altLang="en-US" dirty="0"/>
              <a:t>写指针的位置，以便每次读</a:t>
            </a:r>
            <a:r>
              <a:rPr lang="en-US" altLang="zh-CN" dirty="0"/>
              <a:t>/</a:t>
            </a:r>
            <a:r>
              <a:rPr lang="zh-CN" altLang="en-US" dirty="0"/>
              <a:t>写文件时，不是从其始端而是从所设置的位置开始操作。也正因如此，才能改顺序存取为随机存取。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2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8313" y="476672"/>
            <a:ext cx="8207375" cy="597666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  2</a:t>
            </a:r>
            <a:r>
              <a:rPr lang="zh-CN" altLang="en-US" dirty="0"/>
              <a:t>．文件的“打开”和“关闭”操作</a:t>
            </a:r>
            <a:endParaRPr lang="en-US" altLang="zh-CN" dirty="0"/>
          </a:p>
          <a:p>
            <a:r>
              <a:rPr lang="zh-CN" altLang="en-US" dirty="0"/>
              <a:t>      所谓“打开”，是指系统将指名文件的属性</a:t>
            </a:r>
            <a:r>
              <a:rPr lang="en-US" altLang="zh-CN" dirty="0"/>
              <a:t>(</a:t>
            </a:r>
            <a:r>
              <a:rPr lang="zh-CN" altLang="en-US" dirty="0"/>
              <a:t>包括该文件在外存上的物理位置</a:t>
            </a:r>
            <a:r>
              <a:rPr lang="en-US" altLang="zh-CN" dirty="0"/>
              <a:t>)</a:t>
            </a:r>
            <a:r>
              <a:rPr lang="zh-CN" altLang="en-US" dirty="0"/>
              <a:t>从外存拷贝到内存打开文件表的一个表目中。用户再要求对该文件进行相应的操作时，可直接到打开文件表中去查找，从而避免了对该文件的再次硬盘检索。  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如果用户已不再需要对该文件实施相应的操作时，可利用“关闭”</a:t>
            </a:r>
            <a:r>
              <a:rPr lang="en-US" altLang="zh-CN" dirty="0"/>
              <a:t>(close)</a:t>
            </a:r>
            <a:r>
              <a:rPr lang="zh-CN" altLang="en-US" dirty="0"/>
              <a:t>系统调用来关闭此文件，</a:t>
            </a:r>
            <a:r>
              <a:rPr lang="en-US" altLang="zh-CN" dirty="0"/>
              <a:t>OS</a:t>
            </a:r>
            <a:r>
              <a:rPr lang="zh-CN" altLang="en-US" dirty="0"/>
              <a:t>将会把该文件从打开文件表中的表目上删除掉。</a:t>
            </a:r>
          </a:p>
        </p:txBody>
      </p:sp>
    </p:spTree>
    <p:extLst>
      <p:ext uri="{BB962C8B-B14F-4D97-AF65-F5344CB8AC3E}">
        <p14:creationId xmlns:p14="http://schemas.microsoft.com/office/powerpoint/2010/main" val="660152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761186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/>
              <a:t>7.2</a:t>
            </a:r>
            <a:r>
              <a:rPr lang="zh-CN" altLang="en-US" sz="3200" dirty="0">
                <a:latin typeface="宋体" charset="-122"/>
              </a:rPr>
              <a:t>　文件的结构</a:t>
            </a:r>
            <a:endParaRPr lang="zh-CN" altLang="en-US" sz="3200" dirty="0"/>
          </a:p>
          <a:p>
            <a:r>
              <a:rPr lang="en-US" altLang="zh-CN" dirty="0"/>
              <a:t>7.2.1</a:t>
            </a:r>
            <a:r>
              <a:rPr lang="zh-CN" altLang="en-US" dirty="0"/>
              <a:t>　文件结构的类型（</a:t>
            </a:r>
            <a:r>
              <a:rPr lang="zh-CN" altLang="en-US" dirty="0">
                <a:solidFill>
                  <a:srgbClr val="FF0000"/>
                </a:solidFill>
              </a:rPr>
              <a:t>从操作系统的角度看</a:t>
            </a:r>
            <a:r>
              <a:rPr lang="zh-CN" altLang="en-US" dirty="0"/>
              <a:t>）　　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、有结构文件</a:t>
            </a:r>
          </a:p>
          <a:p>
            <a:r>
              <a:rPr lang="en-US" altLang="zh-CN" dirty="0"/>
              <a:t>   (1) </a:t>
            </a:r>
            <a:r>
              <a:rPr lang="zh-CN" altLang="en-US" dirty="0"/>
              <a:t>定长记录。</a:t>
            </a:r>
            <a:endParaRPr lang="en-US" altLang="zh-CN" dirty="0"/>
          </a:p>
          <a:p>
            <a:r>
              <a:rPr lang="en-US" altLang="zh-CN" dirty="0"/>
              <a:t>   (2) </a:t>
            </a:r>
            <a:r>
              <a:rPr lang="zh-CN" altLang="en-US" dirty="0"/>
              <a:t>变长记录。</a:t>
            </a:r>
          </a:p>
          <a:p>
            <a:r>
              <a:rPr lang="zh-CN" altLang="en-US" dirty="0">
                <a:latin typeface="宋体" charset="-122"/>
              </a:rPr>
              <a:t>    </a:t>
            </a:r>
            <a:endParaRPr lang="zh-CN" altLang="en-US" dirty="0"/>
          </a:p>
        </p:txBody>
      </p:sp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FC880922-9B9F-279E-42E5-4940EBC0AD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111345"/>
              </p:ext>
            </p:extLst>
          </p:nvPr>
        </p:nvGraphicFramePr>
        <p:xfrm>
          <a:off x="2572362" y="3212976"/>
          <a:ext cx="6119911" cy="2741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320506" imgH="1037045" progId="Visio.Drawing.4">
                  <p:embed/>
                </p:oleObj>
              </mc:Choice>
              <mc:Fallback>
                <p:oleObj r:id="rId3" imgW="2320506" imgH="1037045" progId="Visio.Drawing.4">
                  <p:embed/>
                  <p:pic>
                    <p:nvPicPr>
                      <p:cNvPr id="1628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2362" y="3212976"/>
                        <a:ext cx="6119911" cy="27418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028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761186"/>
          </a:xfrm>
        </p:spPr>
        <p:txBody>
          <a:bodyPr>
            <a:normAutofit/>
          </a:bodyPr>
          <a:lstStyle/>
          <a:p>
            <a:r>
              <a:rPr lang="en-US" altLang="zh-CN" dirty="0"/>
              <a:t>  2</a:t>
            </a:r>
            <a:r>
              <a:rPr lang="zh-CN" altLang="en-US" dirty="0"/>
              <a:t>、无结构文件</a:t>
            </a:r>
          </a:p>
          <a:p>
            <a:r>
              <a:rPr lang="zh-CN" altLang="en-US" dirty="0"/>
              <a:t>　　  即流式文件。其长度以字节为单位。对流式文件的访问，则是采用读</a:t>
            </a:r>
            <a:r>
              <a:rPr lang="en-US" altLang="zh-CN" dirty="0"/>
              <a:t>/</a:t>
            </a:r>
            <a:r>
              <a:rPr lang="zh-CN" altLang="en-US" dirty="0"/>
              <a:t>写指针来指出下一个要访问的字符。可以把流式文件看做是记录式文件的一个特例。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UNIX</a:t>
            </a:r>
            <a:r>
              <a:rPr lang="zh-CN" altLang="en-US" dirty="0"/>
              <a:t>系统中，所有的文件都被看做是流式文件。</a:t>
            </a:r>
            <a:r>
              <a:rPr lang="zh-CN" altLang="en-US" dirty="0">
                <a:solidFill>
                  <a:srgbClr val="FF0000"/>
                </a:solidFill>
              </a:rPr>
              <a:t>系统不对文件进行格式处理，格式处理交给应用层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594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7545" y="764704"/>
            <a:ext cx="8208144" cy="532812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 7.2.2 </a:t>
            </a:r>
            <a:r>
              <a:rPr lang="zh-CN" altLang="en-US" dirty="0"/>
              <a:t>有结构文件分类（从操作系统的视角）</a:t>
            </a:r>
            <a:endParaRPr lang="en-US" altLang="zh-CN" dirty="0"/>
          </a:p>
          <a:p>
            <a:r>
              <a:rPr lang="en-US" altLang="zh-CN" dirty="0"/>
              <a:t>     (1) </a:t>
            </a:r>
            <a:r>
              <a:rPr lang="zh-CN" altLang="en-US" dirty="0"/>
              <a:t>顺序文件。这是由一系列记录按某种顺序排列所形成的文件。其中的记录通常是定长记录，因而能用较快的速度查找文件中的记录。</a:t>
            </a:r>
            <a:endParaRPr lang="en-US" altLang="zh-CN" dirty="0"/>
          </a:p>
          <a:p>
            <a:r>
              <a:rPr lang="en-US" altLang="zh-CN" dirty="0">
                <a:latin typeface="宋体" charset="-122"/>
              </a:rPr>
              <a:t>     (2) </a:t>
            </a:r>
            <a:r>
              <a:rPr lang="zh-CN" altLang="en-US" dirty="0">
                <a:latin typeface="宋体" charset="-122"/>
              </a:rPr>
              <a:t>索引文件。建立一张索引表，并为每个记录设置一个表项，以加快对记录检索的速度。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/>
              <a:t>     (3) </a:t>
            </a:r>
            <a:r>
              <a:rPr lang="zh-CN" altLang="en-US" dirty="0">
                <a:latin typeface="宋体" charset="-122"/>
              </a:rPr>
              <a:t>索引顺序文件。这是上述两种文件构成方式的结合。它为文件建立一张索引表，为每一组记录中的第一个记录设置一个表项。</a:t>
            </a:r>
            <a:r>
              <a:rPr lang="zh-CN" altLang="en-US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869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1</a:t>
            </a:r>
            <a:r>
              <a:rPr lang="zh-CN" altLang="en-US" dirty="0"/>
              <a:t>、顺序文件</a:t>
            </a:r>
          </a:p>
          <a:p>
            <a:r>
              <a:rPr lang="zh-CN" altLang="en-US" dirty="0"/>
              <a:t>　 　 </a:t>
            </a:r>
            <a:r>
              <a:rPr lang="en-US" altLang="zh-CN" dirty="0"/>
              <a:t>1</a:t>
            </a:r>
            <a:r>
              <a:rPr lang="zh-CN" altLang="en-US" dirty="0"/>
              <a:t>）逻辑记录的排序</a:t>
            </a:r>
          </a:p>
          <a:p>
            <a:r>
              <a:rPr lang="zh-CN" altLang="en-US" dirty="0"/>
              <a:t>　　  当文件是记录的集合。文件中的记录可以是任意顺序的，因此，它可以按照各种不同的顺序进行排列。一般地，可归纳为以下两种情况：</a:t>
            </a:r>
          </a:p>
          <a:p>
            <a:r>
              <a:rPr lang="zh-CN" altLang="en-US" dirty="0"/>
              <a:t>　　  第一种是串结构，按存入时间的先后排列，最先存入的记录作为第一个记录，其次存入的为第二个记录</a:t>
            </a:r>
            <a:r>
              <a:rPr lang="en-US" altLang="zh-CN" dirty="0"/>
              <a:t>……</a:t>
            </a:r>
            <a:r>
              <a:rPr lang="zh-CN" altLang="en-US" dirty="0"/>
              <a:t>， 依此类推。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63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761186"/>
          </a:xfrm>
        </p:spPr>
        <p:txBody>
          <a:bodyPr>
            <a:normAutofit/>
          </a:bodyPr>
          <a:lstStyle/>
          <a:p>
            <a:r>
              <a:rPr lang="zh-CN" altLang="en-US" dirty="0"/>
              <a:t>      第二种情况是顺序结构，指文件中的所有记录按关键字</a:t>
            </a:r>
            <a:r>
              <a:rPr lang="en-US" altLang="zh-CN" dirty="0"/>
              <a:t>(</a:t>
            </a:r>
            <a:r>
              <a:rPr lang="zh-CN" altLang="en-US" dirty="0"/>
              <a:t>词</a:t>
            </a:r>
            <a:r>
              <a:rPr lang="en-US" altLang="zh-CN" dirty="0"/>
              <a:t>)</a:t>
            </a:r>
            <a:r>
              <a:rPr lang="zh-CN" altLang="en-US" dirty="0"/>
              <a:t>排列。</a:t>
            </a:r>
          </a:p>
          <a:p>
            <a:r>
              <a:rPr lang="zh-CN" altLang="en-US" dirty="0"/>
              <a:t>　　  对顺序结构文件可有更高的检索效率，可利用某种有效的查找算法，如折半查找法、插值查找法、跳步查找法等方法来提高检索效率。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767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496175" cy="5400675"/>
          </a:xfrm>
        </p:spPr>
        <p:txBody>
          <a:bodyPr>
            <a:normAutofit/>
          </a:bodyPr>
          <a:lstStyle/>
          <a:p>
            <a:r>
              <a:rPr lang="en-US" altLang="zh-CN" dirty="0"/>
              <a:t>      2)</a:t>
            </a:r>
            <a:r>
              <a:rPr lang="zh-CN" altLang="en-US" dirty="0"/>
              <a:t>对顺序文件</a:t>
            </a:r>
            <a:r>
              <a:rPr lang="en-US" altLang="zh-CN" dirty="0"/>
              <a:t>(Sequential File)</a:t>
            </a:r>
            <a:r>
              <a:rPr lang="zh-CN" altLang="en-US" dirty="0"/>
              <a:t>的读</a:t>
            </a:r>
            <a:r>
              <a:rPr lang="en-US" altLang="zh-CN" dirty="0"/>
              <a:t>/</a:t>
            </a:r>
            <a:r>
              <a:rPr lang="zh-CN" altLang="en-US" dirty="0"/>
              <a:t>写操作</a:t>
            </a:r>
          </a:p>
          <a:p>
            <a:r>
              <a:rPr lang="zh-CN" altLang="en-US" dirty="0"/>
              <a:t>　  　顺序文件中的记录可以是定长的，也可以是变长的。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对于定长记录的顺序文件，可以实现直接读写</a:t>
            </a:r>
            <a:r>
              <a:rPr lang="en-US" altLang="zh-CN" dirty="0"/>
              <a:t>:</a:t>
            </a:r>
            <a:endParaRPr lang="zh-CN" altLang="en-US" dirty="0"/>
          </a:p>
          <a:p>
            <a:pPr marL="1554480" lvl="4" indent="-457200">
              <a:buFont typeface="Wingdings" panose="05000000000000000000" pitchFamily="2" charset="2"/>
              <a:buChar char="p"/>
            </a:pPr>
            <a:r>
              <a:rPr lang="zh-CN" altLang="en-US" sz="2400" dirty="0"/>
              <a:t>读操作</a:t>
            </a:r>
            <a:r>
              <a:rPr lang="en-US" altLang="zh-CN" sz="2400" dirty="0" err="1"/>
              <a:t>Rptr</a:t>
            </a:r>
            <a:r>
              <a:rPr lang="en-US" altLang="zh-CN" sz="2400" dirty="0"/>
              <a:t>:=</a:t>
            </a:r>
            <a:r>
              <a:rPr lang="en-US" altLang="zh-CN" sz="2400" dirty="0" err="1"/>
              <a:t>Rptr</a:t>
            </a:r>
            <a:r>
              <a:rPr lang="en-US" altLang="zh-CN" sz="2400" dirty="0"/>
              <a:t> + L </a:t>
            </a:r>
          </a:p>
          <a:p>
            <a:pPr marL="1554480" lvl="4" indent="-457200">
              <a:buFont typeface="Wingdings" panose="05000000000000000000" pitchFamily="2" charset="2"/>
              <a:buChar char="p"/>
            </a:pPr>
            <a:r>
              <a:rPr lang="zh-CN" altLang="en-US" sz="2400" dirty="0"/>
              <a:t>写操作</a:t>
            </a:r>
            <a:r>
              <a:rPr lang="en-US" altLang="zh-CN" sz="2400" dirty="0" err="1"/>
              <a:t>Wptr</a:t>
            </a:r>
            <a:r>
              <a:rPr lang="en-US" altLang="zh-CN" sz="2400" dirty="0"/>
              <a:t>:=</a:t>
            </a:r>
            <a:r>
              <a:rPr lang="en-US" altLang="zh-CN" sz="2400" dirty="0" err="1"/>
              <a:t>Wptr</a:t>
            </a:r>
            <a:r>
              <a:rPr lang="en-US" altLang="zh-CN" sz="2400" dirty="0"/>
              <a:t> + L</a:t>
            </a:r>
          </a:p>
          <a:p>
            <a:pPr marL="1097280" lvl="4" indent="0">
              <a:buNone/>
            </a:pPr>
            <a:r>
              <a:rPr lang="zh-CN" altLang="en-US" sz="2800" dirty="0"/>
              <a:t>对于变长记录的顺序文件，只能顺序读写。</a:t>
            </a:r>
            <a:endParaRPr lang="en-US" altLang="zh-CN" sz="2800" dirty="0"/>
          </a:p>
          <a:p>
            <a:pPr marL="1097280" lvl="4" indent="0">
              <a:buNone/>
            </a:pPr>
            <a:endParaRPr lang="en-US" altLang="zh-CN" sz="28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260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64866" name="Object 2"/>
          <p:cNvGraphicFramePr>
            <a:graphicFrameLocks noChangeAspect="1"/>
          </p:cNvGraphicFramePr>
          <p:nvPr/>
        </p:nvGraphicFramePr>
        <p:xfrm>
          <a:off x="179512" y="1556792"/>
          <a:ext cx="8686800" cy="373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459857" imgH="2027208" progId="Visio.Drawing.4">
                  <p:embed/>
                </p:oleObj>
              </mc:Choice>
              <mc:Fallback>
                <p:oleObj r:id="rId2" imgW="4459857" imgH="2027208" progId="Visio.Drawing.4">
                  <p:embed/>
                  <p:pic>
                    <p:nvPicPr>
                      <p:cNvPr id="1648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59" b="3481"/>
                      <a:stretch>
                        <a:fillRect/>
                      </a:stretch>
                    </p:blipFill>
                    <p:spPr bwMode="auto">
                      <a:xfrm>
                        <a:off x="179512" y="1556792"/>
                        <a:ext cx="8686800" cy="373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8400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、索引文件</a:t>
            </a:r>
            <a:endParaRPr lang="en-US" altLang="zh-CN" dirty="0"/>
          </a:p>
          <a:p>
            <a:pPr algn="ctr"/>
            <a:endParaRPr lang="zh-CN" altLang="en-US" sz="4400" dirty="0">
              <a:solidFill>
                <a:srgbClr val="FF0000"/>
              </a:solidFill>
            </a:endParaRPr>
          </a:p>
          <a:p>
            <a:r>
              <a:rPr lang="zh-CN" altLang="en-US" dirty="0"/>
              <a:t>　　</a:t>
            </a: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0C678863-CC65-45AA-BAAA-AA047CDBB3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885" y="1916832"/>
          <a:ext cx="8229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77054" imgH="1491995" progId="Visio.Drawing.4">
                  <p:embed/>
                </p:oleObj>
              </mc:Choice>
              <mc:Fallback>
                <p:oleObj r:id="rId2" imgW="3377054" imgH="1491995" progId="Visio.Drawing.4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0C678863-CC65-45AA-BAAA-AA047CDBB3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885" y="1916832"/>
                        <a:ext cx="8229600" cy="364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093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本次课程主要内容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7544" y="1268760"/>
            <a:ext cx="8208912" cy="525658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文件和文件系统 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文件的结构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目录管理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文件控制块和索引节点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目录结构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目录查询技术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3</a:t>
            </a:r>
            <a:r>
              <a:rPr lang="zh-CN" altLang="en-US" dirty="0"/>
              <a:t>、索引顺序文件</a:t>
            </a:r>
          </a:p>
          <a:p>
            <a:r>
              <a:rPr lang="zh-CN" altLang="en-US" dirty="0"/>
              <a:t>　　 它有效地克服了变长记录文件不便于直接存取的缺点，而且所付出的代价也不算太大。它将顺序文件中的所有记录分为若干个组</a:t>
            </a:r>
            <a:r>
              <a:rPr lang="en-US" altLang="zh-CN" dirty="0"/>
              <a:t>(</a:t>
            </a:r>
            <a:r>
              <a:rPr lang="zh-CN" altLang="en-US" dirty="0"/>
              <a:t>例如，</a:t>
            </a:r>
            <a:r>
              <a:rPr lang="en-US" altLang="zh-CN" dirty="0"/>
              <a:t>50</a:t>
            </a:r>
            <a:r>
              <a:rPr lang="zh-CN" altLang="en-US" dirty="0"/>
              <a:t>个记录为一个组</a:t>
            </a:r>
            <a:r>
              <a:rPr lang="en-US" altLang="zh-CN" dirty="0"/>
              <a:t>)</a:t>
            </a:r>
            <a:r>
              <a:rPr lang="zh-CN" altLang="en-US" dirty="0"/>
              <a:t>；为顺序文件建立一张索引表，在索引表中为每组中的第一个记录建立一个索引项，其中含有该记录的键值和指向该记录的指针。</a:t>
            </a:r>
          </a:p>
        </p:txBody>
      </p:sp>
    </p:spTree>
    <p:extLst>
      <p:ext uri="{BB962C8B-B14F-4D97-AF65-F5344CB8AC3E}">
        <p14:creationId xmlns:p14="http://schemas.microsoft.com/office/powerpoint/2010/main" val="1857300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167938" name="Object 2"/>
          <p:cNvGraphicFramePr>
            <a:graphicFrameLocks noChangeAspect="1"/>
          </p:cNvGraphicFramePr>
          <p:nvPr/>
        </p:nvGraphicFramePr>
        <p:xfrm>
          <a:off x="457200" y="1143000"/>
          <a:ext cx="80772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61019" imgH="1577134" progId="Visio.Drawing.4">
                  <p:embed/>
                </p:oleObj>
              </mc:Choice>
              <mc:Fallback>
                <p:oleObj r:id="rId2" imgW="3161019" imgH="1577134" progId="Visio.Drawing.4">
                  <p:embed/>
                  <p:pic>
                    <p:nvPicPr>
                      <p:cNvPr id="1679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8077200" cy="403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5426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95536" y="332656"/>
            <a:ext cx="8207375" cy="5400675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/>
              <a:t>7.3</a:t>
            </a:r>
            <a:r>
              <a:rPr lang="zh-CN" altLang="en-US" sz="3200" dirty="0"/>
              <a:t>　目 录 管 理 </a:t>
            </a:r>
          </a:p>
        </p:txBody>
      </p:sp>
      <p:pic>
        <p:nvPicPr>
          <p:cNvPr id="22016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052736"/>
            <a:ext cx="760095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016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844824"/>
            <a:ext cx="359092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latin typeface="宋体" charset="-122"/>
              </a:rPr>
              <a:t>   对目录管理的要求如下：</a:t>
            </a:r>
            <a:endParaRPr lang="en-US" altLang="zh-CN" dirty="0">
              <a:latin typeface="宋体" charset="-122"/>
            </a:endParaRPr>
          </a:p>
          <a:p>
            <a:r>
              <a:rPr lang="zh-CN" altLang="en-US" dirty="0"/>
              <a:t>　　</a:t>
            </a:r>
            <a:r>
              <a:rPr lang="en-US" altLang="zh-CN" dirty="0"/>
              <a:t>(1) </a:t>
            </a:r>
            <a:r>
              <a:rPr lang="zh-CN" altLang="en-US" dirty="0"/>
              <a:t>实现“按名存取”</a:t>
            </a:r>
            <a:endParaRPr lang="en-US" altLang="zh-CN" dirty="0"/>
          </a:p>
          <a:p>
            <a:r>
              <a:rPr lang="zh-CN" altLang="en-US" dirty="0"/>
              <a:t>　  </a:t>
            </a:r>
            <a:r>
              <a:rPr lang="en-US" altLang="zh-CN" dirty="0"/>
              <a:t>(2) </a:t>
            </a:r>
            <a:r>
              <a:rPr lang="zh-CN" altLang="en-US" dirty="0"/>
              <a:t>提高对目录的检索速度。</a:t>
            </a:r>
            <a:endParaRPr lang="en-US" altLang="zh-CN" dirty="0"/>
          </a:p>
          <a:p>
            <a:r>
              <a:rPr lang="zh-CN" altLang="en-US" dirty="0"/>
              <a:t>　　</a:t>
            </a:r>
            <a:r>
              <a:rPr lang="en-US" altLang="zh-CN" dirty="0"/>
              <a:t>(3) </a:t>
            </a:r>
            <a:r>
              <a:rPr lang="zh-CN" altLang="en-US" dirty="0"/>
              <a:t>文件共享。</a:t>
            </a:r>
            <a:endParaRPr lang="en-US" altLang="zh-CN" dirty="0"/>
          </a:p>
          <a:p>
            <a:r>
              <a:rPr lang="zh-CN" altLang="en-US" dirty="0"/>
              <a:t>　　</a:t>
            </a:r>
            <a:r>
              <a:rPr lang="en-US" altLang="zh-CN" dirty="0"/>
              <a:t>(4) </a:t>
            </a:r>
            <a:r>
              <a:rPr lang="zh-CN" altLang="en-US" dirty="0"/>
              <a:t>允许文件重名。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7.3.1</a:t>
            </a:r>
            <a:r>
              <a:rPr lang="zh-CN" altLang="en-US" dirty="0"/>
              <a:t>　文件控制块和索引结点</a:t>
            </a:r>
          </a:p>
          <a:p>
            <a:r>
              <a:rPr lang="en-US" altLang="zh-CN" dirty="0"/>
              <a:t> 1</a:t>
            </a:r>
            <a:r>
              <a:rPr lang="zh-CN" altLang="en-US" dirty="0"/>
              <a:t>．文件控制块</a:t>
            </a:r>
          </a:p>
          <a:p>
            <a:r>
              <a:rPr lang="zh-CN" altLang="en-US" dirty="0"/>
              <a:t>　　 为了能对系统中的大量文件施以有效的管理，在文件控制块中，通常应含有三类信息：</a:t>
            </a:r>
            <a:endParaRPr lang="en-US" altLang="zh-CN" dirty="0"/>
          </a:p>
          <a:p>
            <a:pPr marL="1280160" lvl="3" indent="-457200">
              <a:buFont typeface="Wingdings" panose="05000000000000000000" pitchFamily="2" charset="2"/>
              <a:buChar char="p"/>
            </a:pPr>
            <a:r>
              <a:rPr lang="zh-CN" altLang="en-US" dirty="0"/>
              <a:t>基本信息、</a:t>
            </a:r>
            <a:endParaRPr lang="en-US" altLang="zh-CN" dirty="0"/>
          </a:p>
          <a:p>
            <a:pPr marL="1280160" lvl="3" indent="-457200">
              <a:buFont typeface="Wingdings" panose="05000000000000000000" pitchFamily="2" charset="2"/>
              <a:buChar char="p"/>
            </a:pPr>
            <a:r>
              <a:rPr lang="zh-CN" altLang="en-US" dirty="0"/>
              <a:t>存取控制信息</a:t>
            </a:r>
            <a:endParaRPr lang="en-US" altLang="zh-CN" dirty="0"/>
          </a:p>
          <a:p>
            <a:pPr marL="1280160" lvl="3" indent="-457200">
              <a:buFont typeface="Wingdings" panose="05000000000000000000" pitchFamily="2" charset="2"/>
              <a:buChar char="p"/>
            </a:pPr>
            <a:r>
              <a:rPr lang="zh-CN" altLang="en-US" dirty="0"/>
              <a:t>使用信息。 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人们把文件控制块的有序集合称为目录，即一个文件控制块就是一个目录项。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545162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     1) </a:t>
            </a:r>
            <a:r>
              <a:rPr lang="zh-CN" altLang="en-US" dirty="0"/>
              <a:t>基本信息类</a:t>
            </a:r>
          </a:p>
          <a:p>
            <a:r>
              <a:rPr lang="zh-CN" altLang="en-US" dirty="0"/>
              <a:t>　　 基本信息类包括</a:t>
            </a:r>
            <a:r>
              <a:rPr lang="en-US" altLang="zh-CN" dirty="0"/>
              <a:t>:  </a:t>
            </a:r>
          </a:p>
          <a:p>
            <a:r>
              <a:rPr lang="en-US" altLang="zh-CN" dirty="0"/>
              <a:t>     ① </a:t>
            </a:r>
            <a:r>
              <a:rPr lang="zh-CN" altLang="en-US" dirty="0"/>
              <a:t>文件名，指用于标识一个文件的符号名。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② 文件物理位置，它包括存放文件的设备名、文件在外存上的起始盘块号、指示文件所占用的盘块数或字节数的文件长度等。</a:t>
            </a:r>
            <a:endParaRPr lang="en-US" altLang="zh-CN" dirty="0"/>
          </a:p>
          <a:p>
            <a:r>
              <a:rPr lang="zh-CN" altLang="en-US" dirty="0"/>
              <a:t>     ③ 文件逻辑结构，指示文件是流式文件还是记录式文件、记录数；文件是定长记录还是变长记录等。  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④ 文件的物理结构，指示文件在外存的存放结构。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76118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altLang="zh-CN" dirty="0">
                <a:latin typeface="宋体" charset="-122"/>
              </a:rPr>
              <a:t>      2) </a:t>
            </a:r>
            <a:r>
              <a:rPr lang="zh-CN" altLang="en-US" dirty="0">
                <a:latin typeface="宋体" charset="-122"/>
              </a:rPr>
              <a:t>存取控制信息类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latin typeface="宋体" charset="-122"/>
              </a:rPr>
              <a:t>　　  存取控制信息类包括：文件主的存取权限、核准用户的存取权限以及一般用户的存取权限。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      3) </a:t>
            </a:r>
            <a:r>
              <a:rPr lang="zh-CN" altLang="en-US" dirty="0"/>
              <a:t>使用信息类</a:t>
            </a:r>
          </a:p>
          <a:p>
            <a:r>
              <a:rPr lang="zh-CN" altLang="en-US" dirty="0"/>
              <a:t>　　  使用信息类包括</a:t>
            </a:r>
            <a:r>
              <a:rPr lang="en-US" altLang="zh-CN" dirty="0"/>
              <a:t>: </a:t>
            </a:r>
            <a:r>
              <a:rPr lang="zh-CN" altLang="en-US" dirty="0"/>
              <a:t>文件的建立日期和时间、文件上一次修改的日期和时间及当前使用信息</a:t>
            </a:r>
            <a:r>
              <a:rPr lang="en-US" altLang="zh-CN" dirty="0"/>
              <a:t>(</a:t>
            </a:r>
            <a:r>
              <a:rPr lang="zh-CN" altLang="en-US" dirty="0"/>
              <a:t>这项信息包括当前已打开该文件的进程数、是否被其它进程锁住、 在内存中是否已被修改但尚未拷贝到盘上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B07C183-FAC4-4140-807E-7A9B3399F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74" y="621234"/>
            <a:ext cx="3665513" cy="5544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      MS-DOS</a:t>
            </a:r>
            <a:r>
              <a:rPr lang="zh-CN" altLang="en-US" dirty="0"/>
              <a:t>的</a:t>
            </a:r>
            <a:r>
              <a:rPr lang="en-US" altLang="zh-CN" dirty="0"/>
              <a:t>FCB</a:t>
            </a:r>
            <a:r>
              <a:rPr lang="zh-CN" altLang="en-US" dirty="0">
                <a:latin typeface="宋体" charset="-122"/>
              </a:rPr>
              <a:t>的长度为</a:t>
            </a:r>
            <a:r>
              <a:rPr lang="en-US" altLang="zh-CN" dirty="0"/>
              <a:t>32</a:t>
            </a:r>
            <a:r>
              <a:rPr lang="zh-CN" altLang="en-US" dirty="0">
                <a:latin typeface="宋体" charset="-122"/>
              </a:rPr>
              <a:t>个字节。</a:t>
            </a:r>
            <a:endParaRPr lang="zh-CN" altLang="en-US" dirty="0"/>
          </a:p>
        </p:txBody>
      </p:sp>
      <p:graphicFrame>
        <p:nvGraphicFramePr>
          <p:cNvPr id="2211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276295"/>
              </p:ext>
            </p:extLst>
          </p:nvPr>
        </p:nvGraphicFramePr>
        <p:xfrm>
          <a:off x="571500" y="1722506"/>
          <a:ext cx="800100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89007" imgH="640980" progId="Visio.Drawing.4">
                  <p:embed/>
                </p:oleObj>
              </mc:Choice>
              <mc:Fallback>
                <p:oleObj r:id="rId2" imgW="3089007" imgH="640980" progId="Visio.Drawing.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722506"/>
                        <a:ext cx="8001000" cy="165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76118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  2</a:t>
            </a:r>
            <a:r>
              <a:rPr lang="zh-CN" altLang="en-US" dirty="0"/>
              <a:t>．索引结点</a:t>
            </a:r>
            <a:r>
              <a:rPr lang="en-US" altLang="zh-CN" dirty="0" err="1"/>
              <a:t>inode</a:t>
            </a:r>
            <a:endParaRPr lang="en-US" altLang="zh-CN" dirty="0"/>
          </a:p>
          <a:p>
            <a:r>
              <a:rPr lang="zh-CN" altLang="en-US" dirty="0"/>
              <a:t>     假如一个</a:t>
            </a:r>
            <a:r>
              <a:rPr lang="en-US" altLang="zh-CN" dirty="0"/>
              <a:t>FCB</a:t>
            </a:r>
            <a:r>
              <a:rPr lang="zh-CN" altLang="en-US" dirty="0"/>
              <a:t>为</a:t>
            </a:r>
            <a:r>
              <a:rPr lang="en-US" altLang="zh-CN" dirty="0"/>
              <a:t>64B</a:t>
            </a:r>
            <a:r>
              <a:rPr lang="zh-CN" altLang="en-US" dirty="0"/>
              <a:t>，盘块大小为</a:t>
            </a:r>
            <a:r>
              <a:rPr lang="en-US" altLang="zh-CN" dirty="0"/>
              <a:t>1KB</a:t>
            </a:r>
            <a:r>
              <a:rPr lang="zh-CN" altLang="en-US" dirty="0"/>
              <a:t>，则每个盘块中只能存放</a:t>
            </a:r>
            <a:r>
              <a:rPr lang="en-US" altLang="zh-CN" dirty="0"/>
              <a:t>16</a:t>
            </a:r>
            <a:r>
              <a:rPr lang="zh-CN" altLang="en-US" dirty="0"/>
              <a:t>个</a:t>
            </a:r>
            <a:r>
              <a:rPr lang="en-US" altLang="zh-CN" dirty="0"/>
              <a:t>FCB</a:t>
            </a:r>
            <a:r>
              <a:rPr lang="zh-CN" altLang="en-US" dirty="0"/>
              <a:t>；若一个文件目录中共有</a:t>
            </a:r>
            <a:r>
              <a:rPr lang="en-US" altLang="zh-CN" dirty="0"/>
              <a:t>640</a:t>
            </a:r>
            <a:r>
              <a:rPr lang="zh-CN" altLang="en-US" dirty="0"/>
              <a:t>个</a:t>
            </a:r>
            <a:r>
              <a:rPr lang="en-US" altLang="zh-CN" dirty="0"/>
              <a:t>FCB</a:t>
            </a:r>
            <a:r>
              <a:rPr lang="zh-CN" altLang="en-US" dirty="0"/>
              <a:t>，需占用</a:t>
            </a:r>
            <a:r>
              <a:rPr lang="en-US" altLang="zh-CN" dirty="0"/>
              <a:t>40</a:t>
            </a:r>
            <a:r>
              <a:rPr lang="zh-CN" altLang="en-US" dirty="0"/>
              <a:t>个盘块，故平均查找一个文件需启动磁盘</a:t>
            </a:r>
            <a:r>
              <a:rPr lang="en-US" altLang="zh-CN" dirty="0"/>
              <a:t>20</a:t>
            </a:r>
            <a:r>
              <a:rPr lang="zh-CN" altLang="en-US" dirty="0"/>
              <a:t>次。</a:t>
            </a:r>
            <a:endParaRPr lang="en-US" altLang="zh-CN" dirty="0"/>
          </a:p>
          <a:p>
            <a:r>
              <a:rPr lang="zh-CN" altLang="en-US" dirty="0"/>
              <a:t>     </a:t>
            </a:r>
            <a:r>
              <a:rPr lang="en-US" altLang="zh-CN" dirty="0"/>
              <a:t>UNIX</a:t>
            </a:r>
            <a:r>
              <a:rPr lang="zh-CN" altLang="en-US" dirty="0"/>
              <a:t>系统，采用了把文件名与文件描述信息分开的办法，亦即，使文件描述信息单独形成一个称为索引结点的数据结构，简称为</a:t>
            </a:r>
            <a:r>
              <a:rPr lang="en-US" altLang="zh-CN" dirty="0" err="1"/>
              <a:t>i</a:t>
            </a:r>
            <a:r>
              <a:rPr lang="zh-CN" altLang="en-US" dirty="0"/>
              <a:t>结点。在文件目录中的每个目录项仅由文件名和指向该文件所对应的</a:t>
            </a:r>
            <a:r>
              <a:rPr lang="en-US" altLang="zh-CN" dirty="0" err="1"/>
              <a:t>i</a:t>
            </a:r>
            <a:r>
              <a:rPr lang="zh-CN" altLang="en-US" dirty="0"/>
              <a:t>结点的指针所构成。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23528" y="728662"/>
            <a:ext cx="8280151" cy="5400675"/>
          </a:xfrm>
        </p:spPr>
        <p:txBody>
          <a:bodyPr/>
          <a:lstStyle/>
          <a:p>
            <a:r>
              <a:rPr lang="zh-CN" altLang="en-US" dirty="0">
                <a:latin typeface="宋体" charset="-122"/>
              </a:rPr>
              <a:t>     在</a:t>
            </a:r>
            <a:r>
              <a:rPr lang="en-US" altLang="zh-CN" dirty="0"/>
              <a:t>UNIX</a:t>
            </a:r>
            <a:r>
              <a:rPr lang="zh-CN" altLang="en-US" dirty="0">
                <a:latin typeface="宋体" charset="-122"/>
              </a:rPr>
              <a:t>系统中一个目录仅占</a:t>
            </a:r>
            <a:r>
              <a:rPr lang="en-US" altLang="zh-CN" dirty="0"/>
              <a:t>16</a:t>
            </a:r>
            <a:r>
              <a:rPr lang="zh-CN" altLang="en-US" dirty="0">
                <a:latin typeface="宋体" charset="-122"/>
              </a:rPr>
              <a:t>个字节，其中</a:t>
            </a:r>
            <a:r>
              <a:rPr lang="en-US" altLang="zh-CN" dirty="0"/>
              <a:t>14</a:t>
            </a:r>
            <a:r>
              <a:rPr lang="zh-CN" altLang="en-US" dirty="0">
                <a:latin typeface="宋体" charset="-122"/>
              </a:rPr>
              <a:t>个字节是文件名，</a:t>
            </a:r>
            <a:r>
              <a:rPr lang="en-US" altLang="zh-CN" dirty="0"/>
              <a:t>2</a:t>
            </a:r>
            <a:r>
              <a:rPr lang="zh-CN" altLang="en-US" dirty="0">
                <a:latin typeface="宋体" charset="-122"/>
              </a:rPr>
              <a:t>个字节为</a:t>
            </a:r>
            <a:r>
              <a:rPr lang="en-US" altLang="zh-CN" dirty="0" err="1"/>
              <a:t>i</a:t>
            </a:r>
            <a:r>
              <a:rPr lang="zh-CN" altLang="en-US" dirty="0">
                <a:latin typeface="宋体" charset="-122"/>
              </a:rPr>
              <a:t>结点指针。在</a:t>
            </a:r>
            <a:r>
              <a:rPr lang="en-US" altLang="zh-CN" dirty="0"/>
              <a:t>1 KB</a:t>
            </a:r>
            <a:r>
              <a:rPr lang="zh-CN" altLang="en-US" dirty="0">
                <a:latin typeface="宋体" charset="-122"/>
              </a:rPr>
              <a:t>的盘块中可做</a:t>
            </a:r>
            <a:r>
              <a:rPr lang="en-US" altLang="zh-CN" dirty="0"/>
              <a:t>64</a:t>
            </a:r>
            <a:r>
              <a:rPr lang="zh-CN" altLang="en-US" dirty="0">
                <a:latin typeface="宋体" charset="-122"/>
              </a:rPr>
              <a:t>个目录项，这样，为找到一个文件，可使平均启动磁盘次数减少到原来的</a:t>
            </a:r>
            <a:r>
              <a:rPr lang="en-US" altLang="zh-CN" dirty="0"/>
              <a:t>1/4</a:t>
            </a:r>
            <a:r>
              <a:rPr lang="zh-CN" altLang="en-US" dirty="0">
                <a:latin typeface="宋体" charset="-122"/>
              </a:rPr>
              <a:t>，大大节省了系统开销。</a:t>
            </a:r>
            <a:endParaRPr lang="zh-CN" altLang="en-US" dirty="0"/>
          </a:p>
        </p:txBody>
      </p:sp>
      <p:graphicFrame>
        <p:nvGraphicFramePr>
          <p:cNvPr id="2222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558911"/>
              </p:ext>
            </p:extLst>
          </p:nvPr>
        </p:nvGraphicFramePr>
        <p:xfrm>
          <a:off x="-2124744" y="3861048"/>
          <a:ext cx="13684250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23400" imgH="1131480" progId="Word.Document.8">
                  <p:embed/>
                </p:oleObj>
              </mc:Choice>
              <mc:Fallback>
                <p:oleObj name="Document" r:id="rId2" imgW="5423400" imgH="113148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124744" y="3861048"/>
                        <a:ext cx="13684250" cy="285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CC08C-93C8-D499-86E7-82F4333D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4000" dirty="0"/>
              <a:t>7.1</a:t>
            </a:r>
            <a:r>
              <a:rPr lang="zh-CN" altLang="en-US" sz="4000" dirty="0"/>
              <a:t>　</a:t>
            </a:r>
            <a:r>
              <a:rPr lang="zh-CN" altLang="en-US" sz="4000" dirty="0">
                <a:latin typeface="宋体" charset="-122"/>
              </a:rPr>
              <a:t>文件和文件系统</a:t>
            </a:r>
            <a:r>
              <a:rPr lang="zh-CN" altLang="en-US" sz="4000" dirty="0"/>
              <a:t>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sz="quarter" idx="2"/>
          </p:nvPr>
        </p:nvSpPr>
        <p:spPr>
          <a:xfrm>
            <a:off x="467544" y="1124744"/>
            <a:ext cx="8208912" cy="56166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．文件类型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7070A-1ED5-3454-84FE-C7BC86A03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5" t="1186" r="15715" b="1186"/>
          <a:stretch>
            <a:fillRect/>
          </a:stretch>
        </p:blipFill>
        <p:spPr bwMode="auto">
          <a:xfrm>
            <a:off x="3347864" y="1619051"/>
            <a:ext cx="4337050" cy="46323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840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833194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  2) </a:t>
            </a:r>
            <a:r>
              <a:rPr lang="zh-CN" altLang="en-US" dirty="0"/>
              <a:t>磁盘索引结点</a:t>
            </a:r>
          </a:p>
          <a:p>
            <a:r>
              <a:rPr lang="zh-CN" altLang="en-US" dirty="0"/>
              <a:t>　　  这是存放在磁盘上的索引结点。每个文件有惟一的一个磁盘索引结点，它主要包括以下内容：</a:t>
            </a:r>
          </a:p>
          <a:p>
            <a:r>
              <a:rPr lang="zh-CN" altLang="en-US" dirty="0"/>
              <a:t>　　 </a:t>
            </a:r>
            <a:r>
              <a:rPr lang="en-US" altLang="zh-CN" dirty="0"/>
              <a:t>(1) </a:t>
            </a:r>
            <a:r>
              <a:rPr lang="zh-CN" altLang="en-US" dirty="0"/>
              <a:t>文件主标识符，即拥有该文件的个人或小组的标识符。</a:t>
            </a:r>
          </a:p>
          <a:p>
            <a:r>
              <a:rPr lang="zh-CN" altLang="en-US" dirty="0"/>
              <a:t>　 　</a:t>
            </a:r>
            <a:r>
              <a:rPr lang="en-US" altLang="zh-CN" dirty="0"/>
              <a:t>(2) </a:t>
            </a:r>
            <a:r>
              <a:rPr lang="zh-CN" altLang="en-US" dirty="0"/>
              <a:t>文件类型，包括正规文件、目录文件或特别文件。</a:t>
            </a:r>
          </a:p>
          <a:p>
            <a:r>
              <a:rPr lang="zh-CN" altLang="en-US" dirty="0"/>
              <a:t>　　 </a:t>
            </a:r>
            <a:r>
              <a:rPr lang="en-US" altLang="zh-CN" dirty="0"/>
              <a:t>(3) </a:t>
            </a:r>
            <a:r>
              <a:rPr lang="zh-CN" altLang="en-US" dirty="0"/>
              <a:t>文件存取权限，指各类用户对该文件的存取权限。</a:t>
            </a:r>
          </a:p>
          <a:p>
            <a:r>
              <a:rPr lang="zh-CN" altLang="en-US" dirty="0"/>
              <a:t>　　 </a:t>
            </a:r>
            <a:r>
              <a:rPr lang="en-US" altLang="zh-CN" dirty="0"/>
              <a:t>(4) </a:t>
            </a:r>
            <a:r>
              <a:rPr lang="zh-CN" altLang="en-US" dirty="0"/>
              <a:t>文件物理地址，每一个索引结点中含有</a:t>
            </a:r>
            <a:r>
              <a:rPr lang="en-US" altLang="zh-CN" dirty="0"/>
              <a:t>13</a:t>
            </a:r>
            <a:r>
              <a:rPr lang="zh-CN" altLang="en-US" dirty="0"/>
              <a:t>个地址项，即</a:t>
            </a:r>
            <a:r>
              <a:rPr lang="en-US" altLang="zh-CN" dirty="0" err="1"/>
              <a:t>iaddr</a:t>
            </a:r>
            <a:r>
              <a:rPr lang="en-US" altLang="zh-CN" dirty="0"/>
              <a:t>(0)</a:t>
            </a:r>
            <a:r>
              <a:rPr lang="zh-CN" altLang="en-US" dirty="0"/>
              <a:t>～</a:t>
            </a:r>
            <a:r>
              <a:rPr lang="en-US" altLang="zh-CN" dirty="0" err="1"/>
              <a:t>iaddr</a:t>
            </a:r>
            <a:r>
              <a:rPr lang="en-US" altLang="zh-CN" dirty="0"/>
              <a:t>(12)</a:t>
            </a:r>
            <a:r>
              <a:rPr lang="zh-CN" altLang="en-US" dirty="0"/>
              <a:t>，它们以直接或间接方式给出数据文件所在盘块的编号。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     (5) </a:t>
            </a:r>
            <a:r>
              <a:rPr lang="zh-CN" altLang="en-US" dirty="0"/>
              <a:t>文件长度，指以字节为单位的文件长度。</a:t>
            </a:r>
          </a:p>
          <a:p>
            <a:r>
              <a:rPr lang="zh-CN" altLang="en-US" dirty="0"/>
              <a:t>　　 </a:t>
            </a:r>
            <a:r>
              <a:rPr lang="en-US" altLang="zh-CN" dirty="0"/>
              <a:t>(6) </a:t>
            </a:r>
            <a:r>
              <a:rPr lang="zh-CN" altLang="en-US" dirty="0"/>
              <a:t>文件连接计数，表明在本文件系统中所有指向该</a:t>
            </a:r>
            <a:r>
              <a:rPr lang="en-US" altLang="zh-CN" dirty="0"/>
              <a:t>(</a:t>
            </a:r>
            <a:r>
              <a:rPr lang="zh-CN" altLang="en-US" dirty="0"/>
              <a:t>文件的</a:t>
            </a:r>
            <a:r>
              <a:rPr lang="en-US" altLang="zh-CN" dirty="0"/>
              <a:t>)</a:t>
            </a:r>
            <a:r>
              <a:rPr lang="zh-CN" altLang="en-US" dirty="0"/>
              <a:t>文件名的指针计数。</a:t>
            </a:r>
          </a:p>
          <a:p>
            <a:r>
              <a:rPr lang="zh-CN" altLang="en-US" dirty="0"/>
              <a:t>　　 </a:t>
            </a:r>
            <a:r>
              <a:rPr lang="en-US" altLang="zh-CN" dirty="0"/>
              <a:t>(7) </a:t>
            </a:r>
            <a:r>
              <a:rPr lang="zh-CN" altLang="en-US" dirty="0"/>
              <a:t>文件存取时间，指本文件最近被进程存取的时间、最近被修改的时间及索引结点最近被修改的时间。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90520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  3) </a:t>
            </a:r>
            <a:r>
              <a:rPr lang="zh-CN" altLang="en-US" dirty="0"/>
              <a:t>内存索引结点</a:t>
            </a:r>
          </a:p>
          <a:p>
            <a:r>
              <a:rPr lang="zh-CN" altLang="en-US" dirty="0"/>
              <a:t>　　 这是存放在内存中的索引结点。当文件被打开时，要将磁盘索引结点拷贝到内存的索引结点中，便于以后使用。在内存索引结点中又增加了以下内容：</a:t>
            </a:r>
          </a:p>
          <a:p>
            <a:r>
              <a:rPr lang="zh-CN" altLang="en-US" dirty="0"/>
              <a:t>　　 </a:t>
            </a:r>
            <a:r>
              <a:rPr lang="en-US" altLang="zh-CN" dirty="0"/>
              <a:t>(1) </a:t>
            </a:r>
            <a:r>
              <a:rPr lang="zh-CN" altLang="en-US" dirty="0"/>
              <a:t>索引结点编号，用于标识内存索引结点。</a:t>
            </a:r>
          </a:p>
          <a:p>
            <a:r>
              <a:rPr lang="zh-CN" altLang="en-US" dirty="0"/>
              <a:t>　　 </a:t>
            </a:r>
            <a:r>
              <a:rPr lang="en-US" altLang="zh-CN" dirty="0"/>
              <a:t>(2) </a:t>
            </a:r>
            <a:r>
              <a:rPr lang="zh-CN" altLang="en-US" dirty="0"/>
              <a:t>状态，指示</a:t>
            </a:r>
            <a:r>
              <a:rPr lang="en-US" altLang="zh-CN" dirty="0" err="1"/>
              <a:t>i</a:t>
            </a:r>
            <a:r>
              <a:rPr lang="zh-CN" altLang="en-US" dirty="0"/>
              <a:t>结点是否上锁或被修改。</a:t>
            </a:r>
          </a:p>
          <a:p>
            <a:r>
              <a:rPr lang="zh-CN" altLang="en-US" dirty="0"/>
              <a:t>　　 </a:t>
            </a:r>
            <a:r>
              <a:rPr lang="en-US" altLang="zh-CN" dirty="0"/>
              <a:t>(3) </a:t>
            </a:r>
            <a:r>
              <a:rPr lang="zh-CN" altLang="en-US" dirty="0"/>
              <a:t>访问计数，每当有一进程要访问此</a:t>
            </a:r>
            <a:r>
              <a:rPr lang="en-US" altLang="zh-CN" dirty="0" err="1"/>
              <a:t>i</a:t>
            </a:r>
            <a:r>
              <a:rPr lang="zh-CN" altLang="en-US" dirty="0"/>
              <a:t>结点时，将该访问计数加</a:t>
            </a:r>
            <a:r>
              <a:rPr lang="en-US" altLang="zh-CN" dirty="0"/>
              <a:t>1</a:t>
            </a:r>
            <a:r>
              <a:rPr lang="zh-CN" altLang="en-US" dirty="0"/>
              <a:t>，访问完再减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　　 </a:t>
            </a:r>
            <a:r>
              <a:rPr lang="en-US" altLang="zh-CN" dirty="0"/>
              <a:t>(4) </a:t>
            </a:r>
            <a:r>
              <a:rPr lang="zh-CN" altLang="en-US" dirty="0"/>
              <a:t>文件所属文件系统的逻辑设备号。</a:t>
            </a:r>
          </a:p>
          <a:p>
            <a:r>
              <a:rPr lang="zh-CN" altLang="en-US" dirty="0"/>
              <a:t>　　 </a:t>
            </a:r>
            <a:r>
              <a:rPr lang="en-US" altLang="zh-CN" dirty="0"/>
              <a:t>(5) </a:t>
            </a:r>
            <a:r>
              <a:rPr lang="zh-CN" altLang="en-US" dirty="0"/>
              <a:t>链接指针。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323528" y="692696"/>
            <a:ext cx="8207375" cy="5864221"/>
          </a:xfrm>
        </p:spPr>
        <p:txBody>
          <a:bodyPr>
            <a:normAutofit/>
          </a:bodyPr>
          <a:lstStyle/>
          <a:p>
            <a:r>
              <a:rPr lang="en-US" altLang="zh-CN" dirty="0"/>
              <a:t> 7.3.2</a:t>
            </a:r>
            <a:r>
              <a:rPr lang="zh-CN" altLang="en-US" dirty="0"/>
              <a:t>　简单目录结构</a:t>
            </a:r>
          </a:p>
          <a:p>
            <a:r>
              <a:rPr lang="en-US" altLang="zh-CN" dirty="0"/>
              <a:t> 1</a:t>
            </a:r>
            <a:r>
              <a:rPr lang="zh-CN" altLang="en-US" dirty="0"/>
              <a:t>．单级目录结构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latin typeface="宋体" charset="-122"/>
              </a:rPr>
              <a:t>      目录项中含文件名、文件扩展名、文件长度、文件类型、文件物理地址以及其它文件属性。此外，为表明每个目录项是否空闲，又设置了一个状态位。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234497" name="Object 5"/>
          <p:cNvGraphicFramePr>
            <a:graphicFrameLocks noChangeAspect="1"/>
          </p:cNvGraphicFramePr>
          <p:nvPr/>
        </p:nvGraphicFramePr>
        <p:xfrm>
          <a:off x="-2412776" y="2204864"/>
          <a:ext cx="137922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23400" imgH="1028520" progId="Word.Document.8">
                  <p:embed/>
                </p:oleObj>
              </mc:Choice>
              <mc:Fallback>
                <p:oleObj name="Document" r:id="rId2" imgW="5423400" imgH="1028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412776" y="2204864"/>
                        <a:ext cx="137922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3172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．两级目录</a:t>
            </a:r>
          </a:p>
          <a:p>
            <a:endParaRPr lang="zh-CN" altLang="en-US" dirty="0"/>
          </a:p>
        </p:txBody>
      </p:sp>
      <p:graphicFrame>
        <p:nvGraphicFramePr>
          <p:cNvPr id="258050" name="Object 5"/>
          <p:cNvGraphicFramePr>
            <a:graphicFrameLocks noChangeAspect="1"/>
          </p:cNvGraphicFramePr>
          <p:nvPr/>
        </p:nvGraphicFramePr>
        <p:xfrm>
          <a:off x="304800" y="1484784"/>
          <a:ext cx="8839200" cy="457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953148" imgH="2046336" progId="Visio.Drawing.4">
                  <p:embed/>
                </p:oleObj>
              </mc:Choice>
              <mc:Fallback>
                <p:oleObj r:id="rId2" imgW="3953148" imgH="2046336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84784"/>
                        <a:ext cx="8839200" cy="457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0639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．多级目录结构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1) </a:t>
            </a:r>
            <a:r>
              <a:rPr lang="zh-CN" altLang="en-US" dirty="0"/>
              <a:t>目录结构</a:t>
            </a:r>
          </a:p>
          <a:p>
            <a:endParaRPr lang="zh-CN" altLang="en-US" dirty="0"/>
          </a:p>
        </p:txBody>
      </p:sp>
      <p:graphicFrame>
        <p:nvGraphicFramePr>
          <p:cNvPr id="259074" name="Object 5"/>
          <p:cNvGraphicFramePr>
            <a:graphicFrameLocks noChangeAspect="1"/>
          </p:cNvGraphicFramePr>
          <p:nvPr/>
        </p:nvGraphicFramePr>
        <p:xfrm>
          <a:off x="539552" y="1556792"/>
          <a:ext cx="8229600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429852" imgH="2513287" progId="Visio.Drawing.4">
                  <p:embed/>
                </p:oleObj>
              </mc:Choice>
              <mc:Fallback>
                <p:oleObj r:id="rId2" imgW="4429852" imgH="2513287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556792"/>
                        <a:ext cx="8229600" cy="466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3056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761186"/>
          </a:xfrm>
        </p:spPr>
        <p:txBody>
          <a:bodyPr>
            <a:normAutofit/>
          </a:bodyPr>
          <a:lstStyle/>
          <a:p>
            <a:r>
              <a:rPr lang="zh-CN" altLang="en-US" dirty="0"/>
              <a:t>     </a:t>
            </a:r>
            <a:r>
              <a:rPr lang="en-US" altLang="zh-CN" dirty="0"/>
              <a:t>2) </a:t>
            </a:r>
            <a:r>
              <a:rPr lang="zh-CN" altLang="en-US" dirty="0"/>
              <a:t>路径名</a:t>
            </a:r>
            <a:endParaRPr lang="en-US" altLang="zh-CN" dirty="0"/>
          </a:p>
          <a:p>
            <a:r>
              <a:rPr lang="zh-CN" altLang="en-US" dirty="0"/>
              <a:t>     在图中用户</a:t>
            </a:r>
            <a:r>
              <a:rPr lang="en-US" altLang="zh-CN" dirty="0"/>
              <a:t>B</a:t>
            </a:r>
            <a:r>
              <a:rPr lang="zh-CN" altLang="en-US" dirty="0"/>
              <a:t>为访问文件</a:t>
            </a:r>
            <a:r>
              <a:rPr lang="en-US" altLang="zh-CN" dirty="0"/>
              <a:t>J</a:t>
            </a:r>
            <a:r>
              <a:rPr lang="zh-CN" altLang="en-US" dirty="0"/>
              <a:t>，应使用其路径名</a:t>
            </a:r>
            <a:r>
              <a:rPr lang="en-US" altLang="zh-CN" dirty="0"/>
              <a:t>/B/F/J</a:t>
            </a:r>
            <a:r>
              <a:rPr lang="zh-CN" altLang="en-US" dirty="0"/>
              <a:t>来访问。</a:t>
            </a:r>
            <a:endParaRPr lang="en-US" altLang="zh-CN" dirty="0"/>
          </a:p>
          <a:p>
            <a:r>
              <a:rPr lang="en-US" altLang="zh-CN" dirty="0"/>
              <a:t>     3) </a:t>
            </a:r>
            <a:r>
              <a:rPr lang="zh-CN" altLang="en-US" dirty="0"/>
              <a:t>当前目录</a:t>
            </a:r>
            <a:r>
              <a:rPr lang="en-US" altLang="zh-CN" dirty="0"/>
              <a:t>(Current Directory)</a:t>
            </a:r>
          </a:p>
          <a:p>
            <a:r>
              <a:rPr lang="zh-CN" altLang="en-US" dirty="0"/>
              <a:t>     如用户</a:t>
            </a:r>
            <a:r>
              <a:rPr lang="en-US" altLang="zh-CN" dirty="0"/>
              <a:t>B</a:t>
            </a:r>
            <a:r>
              <a:rPr lang="zh-CN" altLang="en-US" dirty="0"/>
              <a:t>的当前目录是</a:t>
            </a:r>
            <a:r>
              <a:rPr lang="en-US" altLang="zh-CN" dirty="0"/>
              <a:t>F</a:t>
            </a:r>
            <a:r>
              <a:rPr lang="zh-CN" altLang="en-US" dirty="0"/>
              <a:t>，则此时文件</a:t>
            </a:r>
            <a:r>
              <a:rPr lang="en-US" altLang="zh-CN" dirty="0"/>
              <a:t>J</a:t>
            </a:r>
            <a:r>
              <a:rPr lang="zh-CN" altLang="en-US" dirty="0"/>
              <a:t>的相对路径名仅是</a:t>
            </a:r>
            <a:r>
              <a:rPr lang="en-US" altLang="zh-CN" dirty="0"/>
              <a:t>J</a:t>
            </a:r>
            <a:r>
              <a:rPr lang="zh-CN" altLang="en-US" dirty="0"/>
              <a:t>本身。这样，把从当前目录开始直到数据文件为止所构成的路径名，称为相对路径名</a:t>
            </a:r>
            <a:r>
              <a:rPr lang="en-US" altLang="zh-CN" dirty="0"/>
              <a:t>(relative path name)</a:t>
            </a:r>
            <a:r>
              <a:rPr lang="zh-CN" altLang="en-US" dirty="0"/>
              <a:t>；而把从树根开始的路径名称为绝对路径名</a:t>
            </a:r>
            <a:r>
              <a:rPr lang="en-US" altLang="zh-CN" dirty="0"/>
              <a:t>(absolute path name)</a:t>
            </a:r>
            <a:r>
              <a:rPr lang="zh-CN" altLang="en-US" dirty="0"/>
              <a:t>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124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761186"/>
          </a:xfrm>
        </p:spPr>
        <p:txBody>
          <a:bodyPr>
            <a:normAutofit/>
          </a:bodyPr>
          <a:lstStyle/>
          <a:p>
            <a:r>
              <a:rPr lang="en-US" altLang="zh-CN" dirty="0"/>
              <a:t>  7.3.4</a:t>
            </a:r>
            <a:r>
              <a:rPr lang="zh-CN" altLang="en-US" dirty="0"/>
              <a:t>　目录查询技术</a:t>
            </a:r>
          </a:p>
          <a:p>
            <a:r>
              <a:rPr lang="en-US" altLang="zh-CN" dirty="0"/>
              <a:t>  1</a:t>
            </a:r>
            <a:r>
              <a:rPr lang="zh-CN" altLang="en-US" dirty="0"/>
              <a:t>．线性检索法</a:t>
            </a:r>
            <a:endParaRPr lang="en-US" altLang="zh-CN" dirty="0"/>
          </a:p>
          <a:p>
            <a:r>
              <a:rPr lang="zh-CN" altLang="en-US" dirty="0"/>
              <a:t>      线性检索法又称为顺序检索法。在单级目录中，利用用户提供的文件名，用顺序查找法直接从文件目录中找到指名文件的目录项。在树型目录中，用户提供的文件名是由多个文件分量名组成的路径名，此时须对多级目录进行查找。假定用户给定的文件路径名是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</a:t>
            </a:r>
            <a:r>
              <a:rPr lang="en-US" altLang="zh-CN" dirty="0" err="1"/>
              <a:t>ast</a:t>
            </a:r>
            <a:r>
              <a:rPr lang="en-US" altLang="zh-CN" dirty="0"/>
              <a:t>/</a:t>
            </a:r>
            <a:r>
              <a:rPr lang="en-US" altLang="zh-CN" dirty="0" err="1"/>
              <a:t>mbox</a:t>
            </a:r>
            <a:r>
              <a:rPr lang="zh-CN" altLang="en-US" dirty="0"/>
              <a:t>，则查找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</a:t>
            </a:r>
            <a:r>
              <a:rPr lang="en-US" altLang="zh-CN" dirty="0" err="1"/>
              <a:t>ast</a:t>
            </a:r>
            <a:r>
              <a:rPr lang="en-US" altLang="zh-CN" dirty="0"/>
              <a:t>/</a:t>
            </a:r>
            <a:r>
              <a:rPr lang="en-US" altLang="zh-CN" dirty="0" err="1"/>
              <a:t>mbox</a:t>
            </a:r>
            <a:r>
              <a:rPr lang="zh-CN" altLang="en-US" dirty="0"/>
              <a:t>文件的过程如下图所示。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547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261122" name="Object 5"/>
          <p:cNvGraphicFramePr>
            <a:graphicFrameLocks noChangeAspect="1"/>
          </p:cNvGraphicFramePr>
          <p:nvPr/>
        </p:nvGraphicFramePr>
        <p:xfrm>
          <a:off x="395536" y="1052736"/>
          <a:ext cx="8534400" cy="469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313208" imgH="2513287" progId="Visio.Drawing.4">
                  <p:embed/>
                </p:oleObj>
              </mc:Choice>
              <mc:Fallback>
                <p:oleObj r:id="rId2" imgW="4313208" imgH="2513287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43" b="3409"/>
                      <a:stretch>
                        <a:fillRect/>
                      </a:stretch>
                    </p:blipFill>
                    <p:spPr bwMode="auto">
                      <a:xfrm>
                        <a:off x="395536" y="1052736"/>
                        <a:ext cx="8534400" cy="469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4856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  2</a:t>
            </a:r>
            <a:r>
              <a:rPr lang="zh-CN" altLang="en-US" dirty="0"/>
              <a:t>．</a:t>
            </a:r>
            <a:r>
              <a:rPr lang="en-US" altLang="zh-CN" dirty="0"/>
              <a:t>Hash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     如果我们建立了一张</a:t>
            </a:r>
            <a:r>
              <a:rPr lang="en-US" altLang="zh-CN" dirty="0"/>
              <a:t>Hash</a:t>
            </a:r>
            <a:r>
              <a:rPr lang="zh-CN" altLang="en-US" dirty="0"/>
              <a:t>索引文件目录，便可利用</a:t>
            </a:r>
            <a:r>
              <a:rPr lang="en-US" altLang="zh-CN" dirty="0"/>
              <a:t>Hash</a:t>
            </a:r>
            <a:r>
              <a:rPr lang="zh-CN" altLang="en-US" dirty="0"/>
              <a:t>方法进行查询，即系统利用用户提供的文件名并将它变换为文件目录的索引值，再利用该索引值到目录中去查找，这将显著地提高检索速度。</a:t>
            </a:r>
          </a:p>
        </p:txBody>
      </p:sp>
    </p:spTree>
    <p:extLst>
      <p:ext uri="{BB962C8B-B14F-4D97-AF65-F5344CB8AC3E}">
        <p14:creationId xmlns:p14="http://schemas.microsoft.com/office/powerpoint/2010/main" val="219472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latin typeface="宋体" charset="-122"/>
              </a:rPr>
              <a:t>　</a:t>
            </a:r>
            <a:r>
              <a:rPr lang="en-US" altLang="zh-CN" dirty="0">
                <a:latin typeface="宋体" charset="-122"/>
              </a:rPr>
              <a:t>7.1.3</a:t>
            </a:r>
            <a:r>
              <a:rPr lang="zh-CN" altLang="en-US" dirty="0">
                <a:latin typeface="宋体" charset="-122"/>
              </a:rPr>
              <a:t> </a:t>
            </a:r>
            <a:r>
              <a:rPr lang="zh-CN" altLang="en-US" dirty="0"/>
              <a:t>文件系统层次结构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195736" y="2008873"/>
            <a:ext cx="4176464" cy="2500247"/>
            <a:chOff x="2195736" y="2008873"/>
            <a:chExt cx="4176464" cy="2500247"/>
          </a:xfrm>
        </p:grpSpPr>
        <p:sp>
          <p:nvSpPr>
            <p:cNvPr id="2" name="TextBox 1"/>
            <p:cNvSpPr txBox="1"/>
            <p:nvPr/>
          </p:nvSpPr>
          <p:spPr>
            <a:xfrm>
              <a:off x="2195736" y="4109010"/>
              <a:ext cx="4176464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+mj-ea"/>
                  <a:ea typeface="+mj-ea"/>
                </a:rPr>
                <a:t>对象及其属性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95736" y="3316922"/>
              <a:ext cx="4176464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+mj-ea"/>
                  <a:ea typeface="+mj-ea"/>
                </a:rPr>
                <a:t>文件系统接口</a:t>
              </a: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3059832" y="2585426"/>
              <a:ext cx="0" cy="5390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4139952" y="2585426"/>
              <a:ext cx="0" cy="5390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5292080" y="2585426"/>
              <a:ext cx="0" cy="5390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195736" y="3717032"/>
              <a:ext cx="4176464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+mj-ea"/>
                  <a:ea typeface="+mj-ea"/>
                </a:rPr>
                <a:t>对对象操纵和管理的软件集合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72046" y="2008873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+mj-ea"/>
                  <a:ea typeface="+mj-ea"/>
                </a:rPr>
                <a:t>用户（程序）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437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689178"/>
          </a:xfrm>
        </p:spPr>
        <p:txBody>
          <a:bodyPr>
            <a:normAutofit/>
          </a:bodyPr>
          <a:lstStyle/>
          <a:p>
            <a:r>
              <a:rPr lang="en-US" altLang="zh-CN" dirty="0"/>
              <a:t>  1) </a:t>
            </a:r>
            <a:r>
              <a:rPr lang="zh-CN" altLang="en-US" dirty="0"/>
              <a:t>对象及其属性</a:t>
            </a:r>
          </a:p>
          <a:p>
            <a:r>
              <a:rPr lang="zh-CN" altLang="en-US" dirty="0"/>
              <a:t>　　 文件管理系统管理的对象有：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① 文件。它作为文件管理的直接对象。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② 目录。为了方便用户对文件的存取和检索，目录项中，必须含有文件名及该文件所在的物理地址</a:t>
            </a:r>
            <a:r>
              <a:rPr lang="en-US" altLang="zh-CN" dirty="0"/>
              <a:t>(</a:t>
            </a:r>
            <a:r>
              <a:rPr lang="zh-CN" altLang="en-US" dirty="0"/>
              <a:t>或指针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③ 磁盘</a:t>
            </a:r>
            <a:r>
              <a:rPr lang="en-US" altLang="zh-CN" dirty="0"/>
              <a:t>(</a:t>
            </a:r>
            <a:r>
              <a:rPr lang="zh-CN" altLang="en-US" dirty="0"/>
              <a:t>磁带</a:t>
            </a:r>
            <a:r>
              <a:rPr lang="en-US" altLang="zh-CN" dirty="0"/>
              <a:t>)</a:t>
            </a:r>
            <a:r>
              <a:rPr lang="zh-CN" altLang="en-US" dirty="0"/>
              <a:t>存储空间。对这部分空间的有效管理，不仅能提高外存的利用率，而且能提高对文件的存取速度。 </a:t>
            </a:r>
          </a:p>
        </p:txBody>
      </p:sp>
    </p:spTree>
    <p:extLst>
      <p:ext uri="{BB962C8B-B14F-4D97-AF65-F5344CB8AC3E}">
        <p14:creationId xmlns:p14="http://schemas.microsoft.com/office/powerpoint/2010/main" val="157529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  2) </a:t>
            </a:r>
            <a:r>
              <a:rPr lang="zh-CN" altLang="en-US" dirty="0"/>
              <a:t>对对象操纵和管理的软件集合</a:t>
            </a:r>
          </a:p>
          <a:p>
            <a:r>
              <a:rPr lang="zh-CN" altLang="en-US" dirty="0"/>
              <a:t>　　 这是文件管理系统的核心部分，其中包括</a:t>
            </a:r>
            <a:r>
              <a:rPr lang="en-US" altLang="zh-CN" dirty="0"/>
              <a:t>:</a:t>
            </a:r>
          </a:p>
          <a:p>
            <a:pPr lvl="3">
              <a:lnSpc>
                <a:spcPct val="140000"/>
              </a:lnSpc>
            </a:pPr>
            <a:r>
              <a:rPr lang="zh-CN" altLang="en-US" dirty="0"/>
              <a:t>对文件存储空间的管理，</a:t>
            </a:r>
            <a:endParaRPr lang="en-US" altLang="zh-CN" dirty="0"/>
          </a:p>
          <a:p>
            <a:pPr lvl="3">
              <a:lnSpc>
                <a:spcPct val="140000"/>
              </a:lnSpc>
            </a:pPr>
            <a:r>
              <a:rPr lang="zh-CN" altLang="en-US" dirty="0"/>
              <a:t>对文件目录的管理，</a:t>
            </a:r>
            <a:endParaRPr lang="en-US" altLang="zh-CN" dirty="0"/>
          </a:p>
          <a:p>
            <a:pPr lvl="3">
              <a:lnSpc>
                <a:spcPct val="140000"/>
              </a:lnSpc>
            </a:pPr>
            <a:r>
              <a:rPr lang="zh-CN" altLang="en-US" dirty="0"/>
              <a:t>用于将文件的逻辑地址转换为物理地址的机制，</a:t>
            </a:r>
            <a:endParaRPr lang="en-US" altLang="zh-CN" dirty="0"/>
          </a:p>
          <a:p>
            <a:pPr lvl="3">
              <a:lnSpc>
                <a:spcPct val="140000"/>
              </a:lnSpc>
            </a:pPr>
            <a:r>
              <a:rPr lang="zh-CN" altLang="en-US" dirty="0"/>
              <a:t>对文件读和写的管理，</a:t>
            </a:r>
            <a:endParaRPr lang="en-US" altLang="zh-CN" dirty="0"/>
          </a:p>
          <a:p>
            <a:pPr lvl="3">
              <a:lnSpc>
                <a:spcPct val="140000"/>
              </a:lnSpc>
            </a:pPr>
            <a:r>
              <a:rPr lang="zh-CN" altLang="en-US" dirty="0"/>
              <a:t>以及对文件的共享与保护等功能。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93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  3) </a:t>
            </a:r>
            <a:r>
              <a:rPr lang="zh-CN" altLang="en-US" dirty="0"/>
              <a:t>文件系统的接口</a:t>
            </a:r>
          </a:p>
          <a:p>
            <a:r>
              <a:rPr lang="zh-CN" altLang="en-US" dirty="0"/>
              <a:t>　　 为方便用户使用文件系统，文件系统通常向用户提供两种类型的接口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　　 </a:t>
            </a:r>
            <a:r>
              <a:rPr lang="en-US" altLang="zh-CN" dirty="0"/>
              <a:t>(1) </a:t>
            </a:r>
            <a:r>
              <a:rPr lang="zh-CN" altLang="en-US" dirty="0"/>
              <a:t>命令接口。 这是指作为用户与文件系统交互的接口。 用户可通过键盘终端键入命令，取得文件系统的服务。</a:t>
            </a:r>
          </a:p>
          <a:p>
            <a:r>
              <a:rPr lang="zh-CN" altLang="en-US" dirty="0"/>
              <a:t>　　 </a:t>
            </a:r>
            <a:r>
              <a:rPr lang="en-US" altLang="zh-CN" dirty="0"/>
              <a:t>(2) </a:t>
            </a:r>
            <a:r>
              <a:rPr lang="zh-CN" altLang="en-US" dirty="0"/>
              <a:t>程序接口。这是指作为用户程序与文件系统的接口。用户程序可通过系统调用来取得文件系统的服务。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93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  7.1.4</a:t>
            </a:r>
            <a:r>
              <a:rPr lang="zh-CN" altLang="en-US" dirty="0"/>
              <a:t>　文件操作</a:t>
            </a:r>
          </a:p>
          <a:p>
            <a:r>
              <a:rPr lang="zh-CN" altLang="en-US" dirty="0"/>
              <a:t>　</a:t>
            </a:r>
            <a:r>
              <a:rPr lang="en-US" altLang="zh-CN" dirty="0"/>
              <a:t>1</a:t>
            </a:r>
            <a:r>
              <a:rPr lang="zh-CN" altLang="en-US" dirty="0"/>
              <a:t>．最基本的文件操作</a:t>
            </a:r>
          </a:p>
          <a:p>
            <a:r>
              <a:rPr lang="zh-CN" altLang="en-US" dirty="0"/>
              <a:t>　　 </a:t>
            </a:r>
            <a:r>
              <a:rPr lang="en-US" altLang="zh-CN" dirty="0"/>
              <a:t>(1) </a:t>
            </a:r>
            <a:r>
              <a:rPr lang="zh-CN" altLang="en-US" dirty="0"/>
              <a:t>创建文件。在创建一个新文件时，系统首先要为新文件分配必要的外存空间，并在文件系统的目录中，为之建立一个目录项。目录项中应记录新文件的文件名及其在外存的地址等属性。</a:t>
            </a:r>
          </a:p>
          <a:p>
            <a:r>
              <a:rPr lang="zh-CN" altLang="en-US" dirty="0"/>
              <a:t>　　 </a:t>
            </a:r>
            <a:r>
              <a:rPr lang="en-US" altLang="zh-CN" dirty="0"/>
              <a:t>(2) </a:t>
            </a:r>
            <a:r>
              <a:rPr lang="zh-CN" altLang="en-US" dirty="0"/>
              <a:t>删除文件。当已不再需要某文件时，可将它从文件系统中删除。在删除时，系统应先从目录中找到要删除文件的目录项，使之成为空项，然后回收该文件所占用的存储空间。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78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    (3) </a:t>
            </a:r>
            <a:r>
              <a:rPr lang="zh-CN" altLang="en-US" dirty="0"/>
              <a:t>读文件。在读一个文件时，须在相应系统调用中给出文件名和应读入的内存目标地址。此时，系统同样要查找目录，找到指定的目录项，从中得到被读文件在外存中的位置。在目录项中，还有一个指针用于对文件的读</a:t>
            </a:r>
            <a:r>
              <a:rPr lang="en-US" altLang="zh-CN" dirty="0"/>
              <a:t>/</a:t>
            </a:r>
            <a:r>
              <a:rPr lang="zh-CN" altLang="en-US" dirty="0"/>
              <a:t>写。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(4) </a:t>
            </a:r>
            <a:r>
              <a:rPr lang="zh-CN" altLang="en-US" dirty="0"/>
              <a:t>写文件。在写一个文件时，须在相应系统调用中给出该文件名及该文件在内存中的</a:t>
            </a:r>
            <a:r>
              <a:rPr lang="en-US" altLang="zh-CN" dirty="0"/>
              <a:t>(</a:t>
            </a:r>
            <a:r>
              <a:rPr lang="zh-CN" altLang="en-US" dirty="0"/>
              <a:t>源</a:t>
            </a:r>
            <a:r>
              <a:rPr lang="en-US" altLang="zh-CN" dirty="0"/>
              <a:t>)</a:t>
            </a:r>
            <a:r>
              <a:rPr lang="zh-CN" altLang="en-US" dirty="0"/>
              <a:t>地址。为此，也同样须先查找目录，找到指定文件的目录项，再利用目录中的写指针进行写操作。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70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20950</TotalTime>
  <Words>2604</Words>
  <Application>Microsoft Office PowerPoint</Application>
  <PresentationFormat>全屏显示(4:3)</PresentationFormat>
  <Paragraphs>140</Paragraphs>
  <Slides>39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MS PGothic</vt:lpstr>
      <vt:lpstr>宋体</vt:lpstr>
      <vt:lpstr>Bookman Old Style</vt:lpstr>
      <vt:lpstr>Calibri</vt:lpstr>
      <vt:lpstr>Gill Sans MT</vt:lpstr>
      <vt:lpstr>Helvetica</vt:lpstr>
      <vt:lpstr>Times New Roman</vt:lpstr>
      <vt:lpstr>Wingdings</vt:lpstr>
      <vt:lpstr>Wingdings 3</vt:lpstr>
      <vt:lpstr>1_质朴</vt:lpstr>
      <vt:lpstr>VISIO 4 Drawing</vt:lpstr>
      <vt:lpstr>Document</vt:lpstr>
      <vt:lpstr>第十九讲</vt:lpstr>
      <vt:lpstr>本次课程主要内容</vt:lpstr>
      <vt:lpstr>7.1　文件和文件系统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T430</dc:creator>
  <cp:lastModifiedBy>ThinkPad</cp:lastModifiedBy>
  <cp:revision>839</cp:revision>
  <dcterms:created xsi:type="dcterms:W3CDTF">2013-09-15T00:45:06Z</dcterms:created>
  <dcterms:modified xsi:type="dcterms:W3CDTF">2023-12-06T15:09:04Z</dcterms:modified>
</cp:coreProperties>
</file>