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6"/>
  </p:notesMasterIdLst>
  <p:handoutMasterIdLst>
    <p:handoutMasterId r:id="rId37"/>
  </p:handoutMasterIdLst>
  <p:sldIdLst>
    <p:sldId id="256" r:id="rId2"/>
    <p:sldId id="258" r:id="rId3"/>
    <p:sldId id="341" r:id="rId4"/>
    <p:sldId id="259" r:id="rId5"/>
    <p:sldId id="260" r:id="rId6"/>
    <p:sldId id="261" r:id="rId7"/>
    <p:sldId id="262" r:id="rId8"/>
    <p:sldId id="337" r:id="rId9"/>
    <p:sldId id="264" r:id="rId10"/>
    <p:sldId id="338" r:id="rId11"/>
    <p:sldId id="265" r:id="rId12"/>
    <p:sldId id="266" r:id="rId13"/>
    <p:sldId id="267" r:id="rId14"/>
    <p:sldId id="268" r:id="rId15"/>
    <p:sldId id="269" r:id="rId16"/>
    <p:sldId id="270" r:id="rId17"/>
    <p:sldId id="271" r:id="rId18"/>
    <p:sldId id="339" r:id="rId19"/>
    <p:sldId id="272" r:id="rId20"/>
    <p:sldId id="273" r:id="rId21"/>
    <p:sldId id="274" r:id="rId22"/>
    <p:sldId id="275" r:id="rId23"/>
    <p:sldId id="276" r:id="rId24"/>
    <p:sldId id="277" r:id="rId25"/>
    <p:sldId id="340" r:id="rId26"/>
    <p:sldId id="278" r:id="rId27"/>
    <p:sldId id="310" r:id="rId28"/>
    <p:sldId id="311" r:id="rId29"/>
    <p:sldId id="312" r:id="rId30"/>
    <p:sldId id="313" r:id="rId31"/>
    <p:sldId id="314" r:id="rId32"/>
    <p:sldId id="315" r:id="rId33"/>
    <p:sldId id="316" r:id="rId34"/>
    <p:sldId id="317" r:id="rId35"/>
  </p:sldIdLst>
  <p:sldSz cx="9144000" cy="6858000" type="screen4x3"/>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5594" autoAdjust="0"/>
  </p:normalViewPr>
  <p:slideViewPr>
    <p:cSldViewPr showGuides="1">
      <p:cViewPr varScale="1">
        <p:scale>
          <a:sx n="94" d="100"/>
          <a:sy n="94" d="100"/>
        </p:scale>
        <p:origin x="2342" y="77"/>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9145C-95AF-4E4C-BE17-7DA10A55EFA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229CB4B4-2F79-4908-9771-B8BA4C54B5F5}">
      <dgm:prSet phldrT="[文本]"/>
      <dgm:spPr/>
      <dgm:t>
        <a:bodyPr/>
        <a:lstStyle/>
        <a:p>
          <a:r>
            <a:rPr lang="zh-CN" altLang="en-US" dirty="0">
              <a:latin typeface="+mj-ea"/>
              <a:ea typeface="+mj-ea"/>
            </a:rPr>
            <a:t>应用程序的组织结构</a:t>
          </a:r>
          <a:endParaRPr lang="zh-CN" altLang="en-US" dirty="0"/>
        </a:p>
      </dgm:t>
    </dgm:pt>
    <dgm:pt modelId="{71A943A7-2DEE-44C5-9158-07270AC23B80}" type="parTrans" cxnId="{EE89395F-1A0E-4063-A365-43F6A74691D9}">
      <dgm:prSet/>
      <dgm:spPr/>
      <dgm:t>
        <a:bodyPr/>
        <a:lstStyle/>
        <a:p>
          <a:endParaRPr lang="zh-CN" altLang="en-US"/>
        </a:p>
      </dgm:t>
    </dgm:pt>
    <dgm:pt modelId="{EA238113-A8B0-4B09-A564-909B7612A127}" type="sibTrans" cxnId="{EE89395F-1A0E-4063-A365-43F6A74691D9}">
      <dgm:prSet/>
      <dgm:spPr/>
      <dgm:t>
        <a:bodyPr/>
        <a:lstStyle/>
        <a:p>
          <a:endParaRPr lang="zh-CN" altLang="en-US"/>
        </a:p>
      </dgm:t>
    </dgm:pt>
    <dgm:pt modelId="{358792D1-0F36-4088-A1D9-F3146B171791}">
      <dgm:prSet phldrT="[文本]"/>
      <dgm:spPr/>
      <dgm:t>
        <a:bodyPr/>
        <a:lstStyle/>
        <a:p>
          <a:r>
            <a:rPr lang="en-US" altLang="zh-CN" dirty="0"/>
            <a:t>.txt  .doc .</a:t>
          </a:r>
          <a:r>
            <a:rPr lang="en-US" altLang="zh-CN" dirty="0" err="1"/>
            <a:t>cpp</a:t>
          </a:r>
          <a:r>
            <a:rPr lang="en-US" altLang="zh-CN" dirty="0"/>
            <a:t> .pdf .ppt .html </a:t>
          </a:r>
          <a:endParaRPr lang="zh-CN" altLang="en-US" dirty="0"/>
        </a:p>
      </dgm:t>
    </dgm:pt>
    <dgm:pt modelId="{5EB0353F-6EE8-480F-8CA8-8E3E5400B3E2}" type="parTrans" cxnId="{70E847C2-2CE5-428E-A237-C3A502D7A687}">
      <dgm:prSet/>
      <dgm:spPr/>
      <dgm:t>
        <a:bodyPr/>
        <a:lstStyle/>
        <a:p>
          <a:endParaRPr lang="zh-CN" altLang="en-US"/>
        </a:p>
      </dgm:t>
    </dgm:pt>
    <dgm:pt modelId="{A18C93B3-9B2A-4257-AD81-5EE20D2B09F7}" type="sibTrans" cxnId="{70E847C2-2CE5-428E-A237-C3A502D7A687}">
      <dgm:prSet/>
      <dgm:spPr/>
      <dgm:t>
        <a:bodyPr/>
        <a:lstStyle/>
        <a:p>
          <a:endParaRPr lang="zh-CN" altLang="en-US"/>
        </a:p>
      </dgm:t>
    </dgm:pt>
    <dgm:pt modelId="{AFFEBD35-18F8-4E8C-A718-C83C41F00143}">
      <dgm:prSet phldrT="[文本]"/>
      <dgm:spPr/>
      <dgm:t>
        <a:bodyPr/>
        <a:lstStyle/>
        <a:p>
          <a:r>
            <a:rPr lang="zh-CN" altLang="en-US" dirty="0">
              <a:latin typeface="+mj-ea"/>
              <a:ea typeface="+mj-ea"/>
            </a:rPr>
            <a:t>外存磁盘的组织 </a:t>
          </a:r>
          <a:endParaRPr lang="zh-CN" altLang="en-US" dirty="0"/>
        </a:p>
      </dgm:t>
    </dgm:pt>
    <dgm:pt modelId="{B2A43C7A-6C16-4F29-9BDD-8D1BD1062C96}" type="parTrans" cxnId="{FA3DB949-FC18-483E-9FD3-2D8E72094692}">
      <dgm:prSet/>
      <dgm:spPr/>
      <dgm:t>
        <a:bodyPr/>
        <a:lstStyle/>
        <a:p>
          <a:endParaRPr lang="zh-CN" altLang="en-US"/>
        </a:p>
      </dgm:t>
    </dgm:pt>
    <dgm:pt modelId="{7FE1116F-6923-460E-9A5A-0A3998965FB5}" type="sibTrans" cxnId="{FA3DB949-FC18-483E-9FD3-2D8E72094692}">
      <dgm:prSet/>
      <dgm:spPr/>
      <dgm:t>
        <a:bodyPr/>
        <a:lstStyle/>
        <a:p>
          <a:endParaRPr lang="zh-CN" altLang="en-US"/>
        </a:p>
      </dgm:t>
    </dgm:pt>
    <dgm:pt modelId="{BB24A364-C74F-4BD6-B3C4-7BCE679E1984}">
      <dgm:prSet phldrT="[文本]"/>
      <dgm:spPr/>
      <dgm:t>
        <a:bodyPr/>
        <a:lstStyle/>
        <a:p>
          <a:r>
            <a:rPr lang="zh-CN" altLang="en-US" dirty="0"/>
            <a:t>连续组织</a:t>
          </a:r>
        </a:p>
      </dgm:t>
    </dgm:pt>
    <dgm:pt modelId="{85B55159-C5DE-403A-91F4-D04874FF5610}" type="parTrans" cxnId="{D7F6F449-6655-44C3-ABD7-918A5BB0EB9C}">
      <dgm:prSet/>
      <dgm:spPr/>
      <dgm:t>
        <a:bodyPr/>
        <a:lstStyle/>
        <a:p>
          <a:endParaRPr lang="zh-CN" altLang="en-US"/>
        </a:p>
      </dgm:t>
    </dgm:pt>
    <dgm:pt modelId="{ED68D255-C544-4E2A-85B6-752F40B65B5E}" type="sibTrans" cxnId="{D7F6F449-6655-44C3-ABD7-918A5BB0EB9C}">
      <dgm:prSet/>
      <dgm:spPr/>
      <dgm:t>
        <a:bodyPr/>
        <a:lstStyle/>
        <a:p>
          <a:endParaRPr lang="zh-CN" altLang="en-US"/>
        </a:p>
      </dgm:t>
    </dgm:pt>
    <dgm:pt modelId="{A03D6823-4234-4F13-9D21-E820DAAC7256}">
      <dgm:prSet/>
      <dgm:spPr/>
      <dgm:t>
        <a:bodyPr/>
        <a:lstStyle/>
        <a:p>
          <a:r>
            <a:rPr lang="zh-CN" altLang="en-US" dirty="0">
              <a:latin typeface="+mj-ea"/>
              <a:ea typeface="+mj-ea"/>
            </a:rPr>
            <a:t>操作系统的组织结构（为应用程序提供的服务）</a:t>
          </a:r>
        </a:p>
      </dgm:t>
    </dgm:pt>
    <dgm:pt modelId="{51C108DB-3C8A-4849-855E-982053924CD9}" type="parTrans" cxnId="{35E36362-7878-4520-9552-9838D4E454BF}">
      <dgm:prSet/>
      <dgm:spPr/>
      <dgm:t>
        <a:bodyPr/>
        <a:lstStyle/>
        <a:p>
          <a:endParaRPr lang="zh-CN" altLang="en-US"/>
        </a:p>
      </dgm:t>
    </dgm:pt>
    <dgm:pt modelId="{8574BB52-37C3-4FEA-BFCD-38E89276D797}" type="sibTrans" cxnId="{35E36362-7878-4520-9552-9838D4E454BF}">
      <dgm:prSet/>
      <dgm:spPr/>
      <dgm:t>
        <a:bodyPr/>
        <a:lstStyle/>
        <a:p>
          <a:endParaRPr lang="zh-CN" altLang="en-US"/>
        </a:p>
      </dgm:t>
    </dgm:pt>
    <dgm:pt modelId="{4ADF9E21-A6E2-479C-8A83-B35C72CA607A}">
      <dgm:prSet custT="1"/>
      <dgm:spPr/>
      <dgm:t>
        <a:bodyPr/>
        <a:lstStyle/>
        <a:p>
          <a:pPr marL="0" lvl="1" indent="0" algn="l" defTabSz="844550">
            <a:lnSpc>
              <a:spcPct val="90000"/>
            </a:lnSpc>
            <a:spcBef>
              <a:spcPct val="0"/>
            </a:spcBef>
            <a:spcAft>
              <a:spcPct val="20000"/>
            </a:spcAft>
          </a:pPr>
          <a:r>
            <a:rPr lang="zh-CN" altLang="en-US" sz="1900" kern="1200" dirty="0">
              <a:solidFill>
                <a:prstClr val="black">
                  <a:hueOff val="0"/>
                  <a:satOff val="0"/>
                  <a:lumOff val="0"/>
                  <a:alphaOff val="0"/>
                </a:prstClr>
              </a:solidFill>
              <a:latin typeface="Gill Sans MT"/>
              <a:ea typeface="华文新魏" panose="02010800040101010101" pitchFamily="2" charset="-122"/>
              <a:cs typeface="+mn-cs"/>
            </a:rPr>
            <a:t> 有结构 </a:t>
          </a:r>
        </a:p>
      </dgm:t>
    </dgm:pt>
    <dgm:pt modelId="{D2C454AC-4BAC-45CF-A126-AF8D16CEFD3A}" type="parTrans" cxnId="{175848C8-51B2-4984-8AB8-EE27550B80C8}">
      <dgm:prSet/>
      <dgm:spPr/>
      <dgm:t>
        <a:bodyPr/>
        <a:lstStyle/>
        <a:p>
          <a:endParaRPr lang="zh-CN" altLang="en-US"/>
        </a:p>
      </dgm:t>
    </dgm:pt>
    <dgm:pt modelId="{BA7577D2-4D15-42C4-B41E-01DF274CB742}" type="sibTrans" cxnId="{175848C8-51B2-4984-8AB8-EE27550B80C8}">
      <dgm:prSet/>
      <dgm:spPr/>
      <dgm:t>
        <a:bodyPr/>
        <a:lstStyle/>
        <a:p>
          <a:endParaRPr lang="zh-CN" altLang="en-US"/>
        </a:p>
      </dgm:t>
    </dgm:pt>
    <dgm:pt modelId="{1A27385B-188C-4968-B473-52122911FA44}">
      <dgm:prSet custT="1"/>
      <dgm:spPr/>
      <dgm:t>
        <a:bodyPr/>
        <a:lstStyle/>
        <a:p>
          <a:pPr marL="171450" lvl="1" indent="-171450" algn="l" defTabSz="844550">
            <a:lnSpc>
              <a:spcPct val="90000"/>
            </a:lnSpc>
            <a:spcBef>
              <a:spcPct val="0"/>
            </a:spcBef>
            <a:spcAft>
              <a:spcPct val="20000"/>
            </a:spcAft>
            <a:buChar char="•"/>
          </a:pPr>
          <a:r>
            <a:rPr lang="zh-CN" altLang="en-US" sz="1900" kern="1200" dirty="0">
              <a:solidFill>
                <a:prstClr val="black">
                  <a:hueOff val="0"/>
                  <a:satOff val="0"/>
                  <a:lumOff val="0"/>
                  <a:alphaOff val="0"/>
                </a:prstClr>
              </a:solidFill>
              <a:latin typeface="Gill Sans MT"/>
              <a:ea typeface="华文新魏" panose="02010800040101010101" pitchFamily="2" charset="-122"/>
              <a:cs typeface="+mn-cs"/>
            </a:rPr>
            <a:t>无结构</a:t>
          </a:r>
          <a:r>
            <a:rPr lang="en-US" altLang="zh-CN" sz="1900" kern="1200" dirty="0">
              <a:solidFill>
                <a:prstClr val="black">
                  <a:hueOff val="0"/>
                  <a:satOff val="0"/>
                  <a:lumOff val="0"/>
                  <a:alphaOff val="0"/>
                </a:prstClr>
              </a:solidFill>
              <a:latin typeface="Gill Sans MT"/>
              <a:ea typeface="华文新魏" panose="02010800040101010101" pitchFamily="2" charset="-122"/>
              <a:cs typeface="+mn-cs"/>
            </a:rPr>
            <a:t>-</a:t>
          </a:r>
          <a:r>
            <a:rPr lang="zh-CN" altLang="en-US" sz="1900" kern="1200" dirty="0">
              <a:solidFill>
                <a:prstClr val="black">
                  <a:hueOff val="0"/>
                  <a:satOff val="0"/>
                  <a:lumOff val="0"/>
                  <a:alphaOff val="0"/>
                </a:prstClr>
              </a:solidFill>
              <a:latin typeface="Gill Sans MT"/>
              <a:ea typeface="华文新魏" panose="02010800040101010101" pitchFamily="2" charset="-122"/>
              <a:cs typeface="+mn-cs"/>
            </a:rPr>
            <a:t>字节流</a:t>
          </a:r>
        </a:p>
      </dgm:t>
    </dgm:pt>
    <dgm:pt modelId="{CCA67262-EA8B-4173-9D7F-6F487503BA3B}" type="parTrans" cxnId="{89EF5B40-A67A-4038-BC72-7ACA7519CE2D}">
      <dgm:prSet/>
      <dgm:spPr/>
      <dgm:t>
        <a:bodyPr/>
        <a:lstStyle/>
        <a:p>
          <a:endParaRPr lang="zh-CN" altLang="en-US"/>
        </a:p>
      </dgm:t>
    </dgm:pt>
    <dgm:pt modelId="{39DD498E-823A-491B-BF57-6D30D67F67C9}" type="sibTrans" cxnId="{89EF5B40-A67A-4038-BC72-7ACA7519CE2D}">
      <dgm:prSet/>
      <dgm:spPr/>
      <dgm:t>
        <a:bodyPr/>
        <a:lstStyle/>
        <a:p>
          <a:endParaRPr lang="zh-CN" altLang="en-US"/>
        </a:p>
      </dgm:t>
    </dgm:pt>
    <dgm:pt modelId="{FEEFB4AE-0B15-4140-BC20-DE3724609B93}">
      <dgm:prSet phldrT="[文本]"/>
      <dgm:spPr/>
      <dgm:t>
        <a:bodyPr/>
        <a:lstStyle/>
        <a:p>
          <a:r>
            <a:rPr lang="zh-CN" altLang="en-US" dirty="0"/>
            <a:t>链接组织</a:t>
          </a:r>
        </a:p>
      </dgm:t>
    </dgm:pt>
    <dgm:pt modelId="{B3A62CCA-B611-4CD0-81DC-CF48B8124646}" type="parTrans" cxnId="{3C6354A4-F388-43BC-9075-114FFB1A5588}">
      <dgm:prSet/>
      <dgm:spPr/>
      <dgm:t>
        <a:bodyPr/>
        <a:lstStyle/>
        <a:p>
          <a:endParaRPr lang="zh-CN" altLang="en-US"/>
        </a:p>
      </dgm:t>
    </dgm:pt>
    <dgm:pt modelId="{502A1F02-CDC3-4EF7-8A5F-86F6719180DB}" type="sibTrans" cxnId="{3C6354A4-F388-43BC-9075-114FFB1A5588}">
      <dgm:prSet/>
      <dgm:spPr/>
      <dgm:t>
        <a:bodyPr/>
        <a:lstStyle/>
        <a:p>
          <a:endParaRPr lang="zh-CN" altLang="en-US"/>
        </a:p>
      </dgm:t>
    </dgm:pt>
    <dgm:pt modelId="{D4F69872-ACD2-4816-8BC6-CF536DB073BE}">
      <dgm:prSet phldrT="[文本]"/>
      <dgm:spPr/>
      <dgm:t>
        <a:bodyPr/>
        <a:lstStyle/>
        <a:p>
          <a:r>
            <a:rPr lang="zh-CN" altLang="en-US" dirty="0"/>
            <a:t>索引组织</a:t>
          </a:r>
        </a:p>
      </dgm:t>
    </dgm:pt>
    <dgm:pt modelId="{95E49F7E-40B2-4E86-8CB3-65036EFF22BB}" type="parTrans" cxnId="{45D4E1C5-EEE4-4AB2-8BE9-EB97F259A596}">
      <dgm:prSet/>
      <dgm:spPr/>
      <dgm:t>
        <a:bodyPr/>
        <a:lstStyle/>
        <a:p>
          <a:endParaRPr lang="zh-CN" altLang="en-US"/>
        </a:p>
      </dgm:t>
    </dgm:pt>
    <dgm:pt modelId="{4B9DF6A0-C177-4393-A23E-6907637F6526}" type="sibTrans" cxnId="{45D4E1C5-EEE4-4AB2-8BE9-EB97F259A596}">
      <dgm:prSet/>
      <dgm:spPr/>
      <dgm:t>
        <a:bodyPr/>
        <a:lstStyle/>
        <a:p>
          <a:endParaRPr lang="zh-CN" altLang="en-US"/>
        </a:p>
      </dgm:t>
    </dgm:pt>
    <dgm:pt modelId="{5589C0CB-4D19-45B3-840D-0716910C63D6}" type="pres">
      <dgm:prSet presAssocID="{A519145C-95AF-4E4C-BE17-7DA10A55EFAF}" presName="linear" presStyleCnt="0">
        <dgm:presLayoutVars>
          <dgm:animLvl val="lvl"/>
          <dgm:resizeHandles val="exact"/>
        </dgm:presLayoutVars>
      </dgm:prSet>
      <dgm:spPr/>
    </dgm:pt>
    <dgm:pt modelId="{EEE3E37C-BF29-4A6B-820C-0681764C41A9}" type="pres">
      <dgm:prSet presAssocID="{229CB4B4-2F79-4908-9771-B8BA4C54B5F5}" presName="parentText" presStyleLbl="node1" presStyleIdx="0" presStyleCnt="3" custLinFactNeighborX="-995" custLinFactNeighborY="-7768">
        <dgm:presLayoutVars>
          <dgm:chMax val="0"/>
          <dgm:bulletEnabled val="1"/>
        </dgm:presLayoutVars>
      </dgm:prSet>
      <dgm:spPr/>
    </dgm:pt>
    <dgm:pt modelId="{8C102F78-37DE-4FC9-8614-D3F75344F185}" type="pres">
      <dgm:prSet presAssocID="{229CB4B4-2F79-4908-9771-B8BA4C54B5F5}" presName="childText" presStyleLbl="revTx" presStyleIdx="0" presStyleCnt="3">
        <dgm:presLayoutVars>
          <dgm:bulletEnabled val="1"/>
        </dgm:presLayoutVars>
      </dgm:prSet>
      <dgm:spPr/>
    </dgm:pt>
    <dgm:pt modelId="{38BAF1A9-50F9-48A1-9035-F3C2A4A45705}" type="pres">
      <dgm:prSet presAssocID="{A03D6823-4234-4F13-9D21-E820DAAC7256}" presName="parentText" presStyleLbl="node1" presStyleIdx="1" presStyleCnt="3">
        <dgm:presLayoutVars>
          <dgm:chMax val="0"/>
          <dgm:bulletEnabled val="1"/>
        </dgm:presLayoutVars>
      </dgm:prSet>
      <dgm:spPr/>
    </dgm:pt>
    <dgm:pt modelId="{7E600D86-5732-4F09-8DE1-78B3FE7AA3DD}" type="pres">
      <dgm:prSet presAssocID="{A03D6823-4234-4F13-9D21-E820DAAC7256}" presName="childText" presStyleLbl="revTx" presStyleIdx="1" presStyleCnt="3">
        <dgm:presLayoutVars>
          <dgm:bulletEnabled val="1"/>
        </dgm:presLayoutVars>
      </dgm:prSet>
      <dgm:spPr/>
    </dgm:pt>
    <dgm:pt modelId="{A55D72FD-5E81-4C4D-A490-5B44098655AE}" type="pres">
      <dgm:prSet presAssocID="{AFFEBD35-18F8-4E8C-A718-C83C41F00143}" presName="parentText" presStyleLbl="node1" presStyleIdx="2" presStyleCnt="3">
        <dgm:presLayoutVars>
          <dgm:chMax val="0"/>
          <dgm:bulletEnabled val="1"/>
        </dgm:presLayoutVars>
      </dgm:prSet>
      <dgm:spPr/>
    </dgm:pt>
    <dgm:pt modelId="{11A04C1F-CFB0-4DE5-9C17-DD7E37CA97A6}" type="pres">
      <dgm:prSet presAssocID="{AFFEBD35-18F8-4E8C-A718-C83C41F00143}" presName="childText" presStyleLbl="revTx" presStyleIdx="2" presStyleCnt="3">
        <dgm:presLayoutVars>
          <dgm:bulletEnabled val="1"/>
        </dgm:presLayoutVars>
      </dgm:prSet>
      <dgm:spPr/>
    </dgm:pt>
  </dgm:ptLst>
  <dgm:cxnLst>
    <dgm:cxn modelId="{64A55906-535A-4FA9-93DD-9A8180B69ABF}" type="presOf" srcId="{AFFEBD35-18F8-4E8C-A718-C83C41F00143}" destId="{A55D72FD-5E81-4C4D-A490-5B44098655AE}" srcOrd="0" destOrd="0" presId="urn:microsoft.com/office/officeart/2005/8/layout/vList2"/>
    <dgm:cxn modelId="{14E23D3D-F1AF-42FC-AD0B-5036F49A0AC6}" type="presOf" srcId="{BB24A364-C74F-4BD6-B3C4-7BCE679E1984}" destId="{11A04C1F-CFB0-4DE5-9C17-DD7E37CA97A6}" srcOrd="0" destOrd="0" presId="urn:microsoft.com/office/officeart/2005/8/layout/vList2"/>
    <dgm:cxn modelId="{89EF5B40-A67A-4038-BC72-7ACA7519CE2D}" srcId="{A03D6823-4234-4F13-9D21-E820DAAC7256}" destId="{1A27385B-188C-4968-B473-52122911FA44}" srcOrd="1" destOrd="0" parTransId="{CCA67262-EA8B-4173-9D7F-6F487503BA3B}" sibTransId="{39DD498E-823A-491B-BF57-6D30D67F67C9}"/>
    <dgm:cxn modelId="{EE89395F-1A0E-4063-A365-43F6A74691D9}" srcId="{A519145C-95AF-4E4C-BE17-7DA10A55EFAF}" destId="{229CB4B4-2F79-4908-9771-B8BA4C54B5F5}" srcOrd="0" destOrd="0" parTransId="{71A943A7-2DEE-44C5-9158-07270AC23B80}" sibTransId="{EA238113-A8B0-4B09-A564-909B7612A127}"/>
    <dgm:cxn modelId="{35E36362-7878-4520-9552-9838D4E454BF}" srcId="{A519145C-95AF-4E4C-BE17-7DA10A55EFAF}" destId="{A03D6823-4234-4F13-9D21-E820DAAC7256}" srcOrd="1" destOrd="0" parTransId="{51C108DB-3C8A-4849-855E-982053924CD9}" sibTransId="{8574BB52-37C3-4FEA-BFCD-38E89276D797}"/>
    <dgm:cxn modelId="{FA3DB949-FC18-483E-9FD3-2D8E72094692}" srcId="{A519145C-95AF-4E4C-BE17-7DA10A55EFAF}" destId="{AFFEBD35-18F8-4E8C-A718-C83C41F00143}" srcOrd="2" destOrd="0" parTransId="{B2A43C7A-6C16-4F29-9BDD-8D1BD1062C96}" sibTransId="{7FE1116F-6923-460E-9A5A-0A3998965FB5}"/>
    <dgm:cxn modelId="{D7F6F449-6655-44C3-ABD7-918A5BB0EB9C}" srcId="{AFFEBD35-18F8-4E8C-A718-C83C41F00143}" destId="{BB24A364-C74F-4BD6-B3C4-7BCE679E1984}" srcOrd="0" destOrd="0" parTransId="{85B55159-C5DE-403A-91F4-D04874FF5610}" sibTransId="{ED68D255-C544-4E2A-85B6-752F40B65B5E}"/>
    <dgm:cxn modelId="{0E99EB55-32F1-417E-956A-78701B927A84}" type="presOf" srcId="{FEEFB4AE-0B15-4140-BC20-DE3724609B93}" destId="{11A04C1F-CFB0-4DE5-9C17-DD7E37CA97A6}" srcOrd="0" destOrd="1" presId="urn:microsoft.com/office/officeart/2005/8/layout/vList2"/>
    <dgm:cxn modelId="{D1B74C59-9B33-45B1-8151-D37B0E7AC84A}" type="presOf" srcId="{D4F69872-ACD2-4816-8BC6-CF536DB073BE}" destId="{11A04C1F-CFB0-4DE5-9C17-DD7E37CA97A6}" srcOrd="0" destOrd="2" presId="urn:microsoft.com/office/officeart/2005/8/layout/vList2"/>
    <dgm:cxn modelId="{B2C77880-C22B-4A42-8681-B171BDA14BAA}" type="presOf" srcId="{358792D1-0F36-4088-A1D9-F3146B171791}" destId="{8C102F78-37DE-4FC9-8614-D3F75344F185}" srcOrd="0" destOrd="0" presId="urn:microsoft.com/office/officeart/2005/8/layout/vList2"/>
    <dgm:cxn modelId="{BF83FE97-19FE-47E2-87A5-883634B18C38}" type="presOf" srcId="{4ADF9E21-A6E2-479C-8A83-B35C72CA607A}" destId="{7E600D86-5732-4F09-8DE1-78B3FE7AA3DD}" srcOrd="0" destOrd="0" presId="urn:microsoft.com/office/officeart/2005/8/layout/vList2"/>
    <dgm:cxn modelId="{3C6354A4-F388-43BC-9075-114FFB1A5588}" srcId="{AFFEBD35-18F8-4E8C-A718-C83C41F00143}" destId="{FEEFB4AE-0B15-4140-BC20-DE3724609B93}" srcOrd="1" destOrd="0" parTransId="{B3A62CCA-B611-4CD0-81DC-CF48B8124646}" sibTransId="{502A1F02-CDC3-4EF7-8A5F-86F6719180DB}"/>
    <dgm:cxn modelId="{70E847C2-2CE5-428E-A237-C3A502D7A687}" srcId="{229CB4B4-2F79-4908-9771-B8BA4C54B5F5}" destId="{358792D1-0F36-4088-A1D9-F3146B171791}" srcOrd="0" destOrd="0" parTransId="{5EB0353F-6EE8-480F-8CA8-8E3E5400B3E2}" sibTransId="{A18C93B3-9B2A-4257-AD81-5EE20D2B09F7}"/>
    <dgm:cxn modelId="{45D4E1C5-EEE4-4AB2-8BE9-EB97F259A596}" srcId="{AFFEBD35-18F8-4E8C-A718-C83C41F00143}" destId="{D4F69872-ACD2-4816-8BC6-CF536DB073BE}" srcOrd="2" destOrd="0" parTransId="{95E49F7E-40B2-4E86-8CB3-65036EFF22BB}" sibTransId="{4B9DF6A0-C177-4393-A23E-6907637F6526}"/>
    <dgm:cxn modelId="{175848C8-51B2-4984-8AB8-EE27550B80C8}" srcId="{A03D6823-4234-4F13-9D21-E820DAAC7256}" destId="{4ADF9E21-A6E2-479C-8A83-B35C72CA607A}" srcOrd="0" destOrd="0" parTransId="{D2C454AC-4BAC-45CF-A126-AF8D16CEFD3A}" sibTransId="{BA7577D2-4D15-42C4-B41E-01DF274CB742}"/>
    <dgm:cxn modelId="{4473FAC9-231F-46B2-B858-F056BDF9F019}" type="presOf" srcId="{1A27385B-188C-4968-B473-52122911FA44}" destId="{7E600D86-5732-4F09-8DE1-78B3FE7AA3DD}" srcOrd="0" destOrd="1" presId="urn:microsoft.com/office/officeart/2005/8/layout/vList2"/>
    <dgm:cxn modelId="{115EB7DA-DF57-4E36-89BD-BF6745FE1A09}" type="presOf" srcId="{A03D6823-4234-4F13-9D21-E820DAAC7256}" destId="{38BAF1A9-50F9-48A1-9035-F3C2A4A45705}" srcOrd="0" destOrd="0" presId="urn:microsoft.com/office/officeart/2005/8/layout/vList2"/>
    <dgm:cxn modelId="{3A3B8AF2-7FE9-4B82-8B6C-DAA8D70C1729}" type="presOf" srcId="{A519145C-95AF-4E4C-BE17-7DA10A55EFAF}" destId="{5589C0CB-4D19-45B3-840D-0716910C63D6}" srcOrd="0" destOrd="0" presId="urn:microsoft.com/office/officeart/2005/8/layout/vList2"/>
    <dgm:cxn modelId="{0977C6FF-B34B-4308-9BFC-CA4952EC6DFF}" type="presOf" srcId="{229CB4B4-2F79-4908-9771-B8BA4C54B5F5}" destId="{EEE3E37C-BF29-4A6B-820C-0681764C41A9}" srcOrd="0" destOrd="0" presId="urn:microsoft.com/office/officeart/2005/8/layout/vList2"/>
    <dgm:cxn modelId="{A5E64AC3-8BA6-4DF4-8259-1BFFB74A48BE}" type="presParOf" srcId="{5589C0CB-4D19-45B3-840D-0716910C63D6}" destId="{EEE3E37C-BF29-4A6B-820C-0681764C41A9}" srcOrd="0" destOrd="0" presId="urn:microsoft.com/office/officeart/2005/8/layout/vList2"/>
    <dgm:cxn modelId="{9BC24864-C2FB-4EA3-B61B-29297CD7B6EC}" type="presParOf" srcId="{5589C0CB-4D19-45B3-840D-0716910C63D6}" destId="{8C102F78-37DE-4FC9-8614-D3F75344F185}" srcOrd="1" destOrd="0" presId="urn:microsoft.com/office/officeart/2005/8/layout/vList2"/>
    <dgm:cxn modelId="{285FDCDC-1680-40DC-8627-3E1FF073B063}" type="presParOf" srcId="{5589C0CB-4D19-45B3-840D-0716910C63D6}" destId="{38BAF1A9-50F9-48A1-9035-F3C2A4A45705}" srcOrd="2" destOrd="0" presId="urn:microsoft.com/office/officeart/2005/8/layout/vList2"/>
    <dgm:cxn modelId="{2D8E3164-CF69-4737-ACF2-6D5876069920}" type="presParOf" srcId="{5589C0CB-4D19-45B3-840D-0716910C63D6}" destId="{7E600D86-5732-4F09-8DE1-78B3FE7AA3DD}" srcOrd="3" destOrd="0" presId="urn:microsoft.com/office/officeart/2005/8/layout/vList2"/>
    <dgm:cxn modelId="{711DD579-E26E-49C0-A77D-9E7C63271627}" type="presParOf" srcId="{5589C0CB-4D19-45B3-840D-0716910C63D6}" destId="{A55D72FD-5E81-4C4D-A490-5B44098655AE}" srcOrd="4" destOrd="0" presId="urn:microsoft.com/office/officeart/2005/8/layout/vList2"/>
    <dgm:cxn modelId="{B8B28D1F-19B4-4B03-92E0-349411311157}" type="presParOf" srcId="{5589C0CB-4D19-45B3-840D-0716910C63D6}" destId="{11A04C1F-CFB0-4DE5-9C17-DD7E37CA97A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3E37C-BF29-4A6B-820C-0681764C41A9}">
      <dsp:nvSpPr>
        <dsp:cNvPr id="0" name=""/>
        <dsp:cNvSpPr/>
      </dsp:nvSpPr>
      <dsp:spPr>
        <a:xfrm>
          <a:off x="0" y="81194"/>
          <a:ext cx="6096000" cy="578565"/>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kern="1200" dirty="0">
              <a:latin typeface="+mj-ea"/>
              <a:ea typeface="+mj-ea"/>
            </a:rPr>
            <a:t>应用程序的组织结构</a:t>
          </a:r>
          <a:endParaRPr lang="zh-CN" altLang="en-US" sz="2300" kern="1200" dirty="0"/>
        </a:p>
      </dsp:txBody>
      <dsp:txXfrm>
        <a:off x="28243" y="109437"/>
        <a:ext cx="6039514" cy="522079"/>
      </dsp:txXfrm>
    </dsp:sp>
    <dsp:sp modelId="{8C102F78-37DE-4FC9-8614-D3F75344F185}">
      <dsp:nvSpPr>
        <dsp:cNvPr id="0" name=""/>
        <dsp:cNvSpPr/>
      </dsp:nvSpPr>
      <dsp:spPr>
        <a:xfrm>
          <a:off x="0" y="689346"/>
          <a:ext cx="60960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altLang="zh-CN" sz="1800" kern="1200" dirty="0"/>
            <a:t>.txt  .doc .</a:t>
          </a:r>
          <a:r>
            <a:rPr lang="en-US" altLang="zh-CN" sz="1800" kern="1200" dirty="0" err="1"/>
            <a:t>cpp</a:t>
          </a:r>
          <a:r>
            <a:rPr lang="en-US" altLang="zh-CN" sz="1800" kern="1200" dirty="0"/>
            <a:t> .pdf .ppt .html </a:t>
          </a:r>
          <a:endParaRPr lang="zh-CN" altLang="en-US" sz="1800" kern="1200" dirty="0"/>
        </a:p>
      </dsp:txBody>
      <dsp:txXfrm>
        <a:off x="0" y="689346"/>
        <a:ext cx="6096000" cy="380880"/>
      </dsp:txXfrm>
    </dsp:sp>
    <dsp:sp modelId="{38BAF1A9-50F9-48A1-9035-F3C2A4A45705}">
      <dsp:nvSpPr>
        <dsp:cNvPr id="0" name=""/>
        <dsp:cNvSpPr/>
      </dsp:nvSpPr>
      <dsp:spPr>
        <a:xfrm>
          <a:off x="0" y="1070226"/>
          <a:ext cx="6096000" cy="578565"/>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kern="1200" dirty="0">
              <a:latin typeface="+mj-ea"/>
              <a:ea typeface="+mj-ea"/>
            </a:rPr>
            <a:t>操作系统的组织结构（为应用程序提供的服务）</a:t>
          </a:r>
        </a:p>
      </dsp:txBody>
      <dsp:txXfrm>
        <a:off x="28243" y="1098469"/>
        <a:ext cx="6039514" cy="522079"/>
      </dsp:txXfrm>
    </dsp:sp>
    <dsp:sp modelId="{7E600D86-5732-4F09-8DE1-78B3FE7AA3DD}">
      <dsp:nvSpPr>
        <dsp:cNvPr id="0" name=""/>
        <dsp:cNvSpPr/>
      </dsp:nvSpPr>
      <dsp:spPr>
        <a:xfrm>
          <a:off x="0" y="1648791"/>
          <a:ext cx="6096000" cy="70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4130" rIns="135128" bIns="24130" numCol="1" spcCol="1270" anchor="t" anchorCtr="0">
          <a:noAutofit/>
        </a:bodyPr>
        <a:lstStyle/>
        <a:p>
          <a:pPr marL="0" lvl="1" indent="0" algn="l" defTabSz="844550">
            <a:lnSpc>
              <a:spcPct val="90000"/>
            </a:lnSpc>
            <a:spcBef>
              <a:spcPct val="0"/>
            </a:spcBef>
            <a:spcAft>
              <a:spcPct val="20000"/>
            </a:spcAft>
            <a:buChar char="•"/>
          </a:pPr>
          <a:r>
            <a:rPr lang="zh-CN" altLang="en-US" sz="1900" kern="1200" dirty="0">
              <a:solidFill>
                <a:prstClr val="black">
                  <a:hueOff val="0"/>
                  <a:satOff val="0"/>
                  <a:lumOff val="0"/>
                  <a:alphaOff val="0"/>
                </a:prstClr>
              </a:solidFill>
              <a:latin typeface="Gill Sans MT"/>
              <a:ea typeface="华文新魏" panose="02010800040101010101" pitchFamily="2" charset="-122"/>
              <a:cs typeface="+mn-cs"/>
            </a:rPr>
            <a:t> 有结构 </a:t>
          </a:r>
        </a:p>
        <a:p>
          <a:pPr marL="171450" lvl="1" indent="-171450" algn="l" defTabSz="844550">
            <a:lnSpc>
              <a:spcPct val="90000"/>
            </a:lnSpc>
            <a:spcBef>
              <a:spcPct val="0"/>
            </a:spcBef>
            <a:spcAft>
              <a:spcPct val="20000"/>
            </a:spcAft>
            <a:buChar char="•"/>
          </a:pPr>
          <a:r>
            <a:rPr lang="zh-CN" altLang="en-US" sz="1900" kern="1200" dirty="0">
              <a:solidFill>
                <a:prstClr val="black">
                  <a:hueOff val="0"/>
                  <a:satOff val="0"/>
                  <a:lumOff val="0"/>
                  <a:alphaOff val="0"/>
                </a:prstClr>
              </a:solidFill>
              <a:latin typeface="Gill Sans MT"/>
              <a:ea typeface="华文新魏" panose="02010800040101010101" pitchFamily="2" charset="-122"/>
              <a:cs typeface="+mn-cs"/>
            </a:rPr>
            <a:t>无结构</a:t>
          </a:r>
          <a:r>
            <a:rPr lang="en-US" altLang="zh-CN" sz="1900" kern="1200" dirty="0">
              <a:solidFill>
                <a:prstClr val="black">
                  <a:hueOff val="0"/>
                  <a:satOff val="0"/>
                  <a:lumOff val="0"/>
                  <a:alphaOff val="0"/>
                </a:prstClr>
              </a:solidFill>
              <a:latin typeface="Gill Sans MT"/>
              <a:ea typeface="华文新魏" panose="02010800040101010101" pitchFamily="2" charset="-122"/>
              <a:cs typeface="+mn-cs"/>
            </a:rPr>
            <a:t>-</a:t>
          </a:r>
          <a:r>
            <a:rPr lang="zh-CN" altLang="en-US" sz="1900" kern="1200" dirty="0">
              <a:solidFill>
                <a:prstClr val="black">
                  <a:hueOff val="0"/>
                  <a:satOff val="0"/>
                  <a:lumOff val="0"/>
                  <a:alphaOff val="0"/>
                </a:prstClr>
              </a:solidFill>
              <a:latin typeface="Gill Sans MT"/>
              <a:ea typeface="华文新魏" panose="02010800040101010101" pitchFamily="2" charset="-122"/>
              <a:cs typeface="+mn-cs"/>
            </a:rPr>
            <a:t>字节流</a:t>
          </a:r>
        </a:p>
      </dsp:txBody>
      <dsp:txXfrm>
        <a:off x="0" y="1648791"/>
        <a:ext cx="6096000" cy="702247"/>
      </dsp:txXfrm>
    </dsp:sp>
    <dsp:sp modelId="{A55D72FD-5E81-4C4D-A490-5B44098655AE}">
      <dsp:nvSpPr>
        <dsp:cNvPr id="0" name=""/>
        <dsp:cNvSpPr/>
      </dsp:nvSpPr>
      <dsp:spPr>
        <a:xfrm>
          <a:off x="0" y="2351038"/>
          <a:ext cx="6096000" cy="578565"/>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kern="1200" dirty="0">
              <a:latin typeface="+mj-ea"/>
              <a:ea typeface="+mj-ea"/>
            </a:rPr>
            <a:t>外存磁盘的组织 </a:t>
          </a:r>
          <a:endParaRPr lang="zh-CN" altLang="en-US" sz="2300" kern="1200" dirty="0"/>
        </a:p>
      </dsp:txBody>
      <dsp:txXfrm>
        <a:off x="28243" y="2379281"/>
        <a:ext cx="6039514" cy="522079"/>
      </dsp:txXfrm>
    </dsp:sp>
    <dsp:sp modelId="{11A04C1F-CFB0-4DE5-9C17-DD7E37CA97A6}">
      <dsp:nvSpPr>
        <dsp:cNvPr id="0" name=""/>
        <dsp:cNvSpPr/>
      </dsp:nvSpPr>
      <dsp:spPr>
        <a:xfrm>
          <a:off x="0" y="2929603"/>
          <a:ext cx="6096000"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t>连续组织</a:t>
          </a:r>
        </a:p>
        <a:p>
          <a:pPr marL="171450" lvl="1" indent="-171450" algn="l" defTabSz="800100">
            <a:lnSpc>
              <a:spcPct val="90000"/>
            </a:lnSpc>
            <a:spcBef>
              <a:spcPct val="0"/>
            </a:spcBef>
            <a:spcAft>
              <a:spcPct val="20000"/>
            </a:spcAft>
            <a:buChar char="•"/>
          </a:pPr>
          <a:r>
            <a:rPr lang="zh-CN" altLang="en-US" sz="1800" kern="1200" dirty="0"/>
            <a:t>链接组织</a:t>
          </a:r>
        </a:p>
        <a:p>
          <a:pPr marL="171450" lvl="1" indent="-171450" algn="l" defTabSz="800100">
            <a:lnSpc>
              <a:spcPct val="90000"/>
            </a:lnSpc>
            <a:spcBef>
              <a:spcPct val="0"/>
            </a:spcBef>
            <a:spcAft>
              <a:spcPct val="20000"/>
            </a:spcAft>
            <a:buChar char="•"/>
          </a:pPr>
          <a:r>
            <a:rPr lang="zh-CN" altLang="en-US" sz="1800" kern="1200" dirty="0"/>
            <a:t>索引组织</a:t>
          </a:r>
        </a:p>
      </dsp:txBody>
      <dsp:txXfrm>
        <a:off x="0" y="2929603"/>
        <a:ext cx="6096000" cy="10236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t>2023/12/12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t>2023/12/12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latin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2TB</a:t>
            </a:r>
            <a:r>
              <a:rPr lang="zh-CN" altLang="en-US" dirty="0"/>
              <a:t>分区其中</a:t>
            </a:r>
            <a:r>
              <a:rPr lang="en-US" altLang="zh-CN" dirty="0"/>
              <a:t>FAT</a:t>
            </a:r>
            <a:r>
              <a:rPr lang="zh-CN" altLang="en-US" dirty="0"/>
              <a:t>表占用：</a:t>
            </a:r>
            <a:r>
              <a:rPr lang="en-US" altLang="zh-CN" dirty="0"/>
              <a:t>4B*2^32 =16GB</a:t>
            </a:r>
            <a:r>
              <a:rPr lang="zh-CN" altLang="en-US" dirty="0"/>
              <a:t>存储空间</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t>17</a:t>
            </a:fld>
            <a:endParaRPr lang="zh-CN" altLang="en-US"/>
          </a:p>
        </p:txBody>
      </p:sp>
    </p:spTree>
    <p:extLst>
      <p:ext uri="{BB962C8B-B14F-4D97-AF65-F5344CB8AC3E}">
        <p14:creationId xmlns:p14="http://schemas.microsoft.com/office/powerpoint/2010/main" val="389813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t>20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局部数据结构，满足局部性原理，实际运行效率高。但和位示图相比，对存储空间消耗大。</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t>34</a:t>
            </a:fld>
            <a:endParaRPr lang="zh-CN" altLang="en-US"/>
          </a:p>
        </p:txBody>
      </p:sp>
    </p:spTree>
    <p:extLst>
      <p:ext uri="{BB962C8B-B14F-4D97-AF65-F5344CB8AC3E}">
        <p14:creationId xmlns:p14="http://schemas.microsoft.com/office/powerpoint/2010/main" val="239104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lnSpc>
                <a:spcPct val="140000"/>
              </a:lnSpc>
              <a:buNone/>
              <a:defRPr sz="2800" b="1"/>
            </a:lvl1pPr>
          </a:lstStyle>
          <a:p>
            <a:pPr lvl="0"/>
            <a:endParaRPr lang="zh-CN" altLang="en-US" dirty="0"/>
          </a:p>
        </p:txBody>
      </p:sp>
      <p:pic>
        <p:nvPicPr>
          <p:cNvPr id="11" name="图片 10"/>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p:cNvSpPr txBox="1">
            <a:spLocks noChangeArrowheads="1"/>
          </p:cNvSpPr>
          <p:nvPr userDrawn="1"/>
        </p:nvSpPr>
        <p:spPr bwMode="auto">
          <a:xfrm>
            <a:off x="4323374" y="6518830"/>
            <a:ext cx="497252" cy="338554"/>
          </a:xfrm>
          <a:prstGeom prst="rect">
            <a:avLst/>
          </a:prstGeom>
          <a:noFill/>
          <a:ln w="9525">
            <a:noFill/>
            <a:miter lim="800000"/>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fld id="{02B30A29-2776-4A6A-B60D-8D2FE3ED1EF2}"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7" name="TextBox 11"/>
          <p:cNvSpPr txBox="1"/>
          <p:nvPr userDrawn="1"/>
        </p:nvSpPr>
        <p:spPr>
          <a:xfrm>
            <a:off x="6524278" y="17193"/>
            <a:ext cx="2545890"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第八章 磁盘存储器的管理</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panose="020B0502020104020203"/>
                <a:ea typeface="华文新魏" panose="02010800040101010101" pitchFamily="2" charset="-122"/>
                <a:cs typeface="+mn-cs"/>
              </a:rPr>
              <a:t>‹#›</a:t>
            </a:fld>
            <a:endParaRPr kumimoji="0" lang="zh-CN" altLang="en-US" sz="18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8" name="TextBox 7"/>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24278" y="17193"/>
            <a:ext cx="2545890"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第八章 磁盘存储器的管理</a:t>
            </a:r>
          </a:p>
        </p:txBody>
      </p:sp>
      <p:sp>
        <p:nvSpPr>
          <p:cNvPr id="5" name="直接连接符 4"/>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pic>
        <p:nvPicPr>
          <p:cNvPr id="6" name="图片 5"/>
          <p:cNvPicPr>
            <a:picLocks noChangeAspect="1"/>
          </p:cNvPicPr>
          <p:nvPr userDrawn="1"/>
        </p:nvPicPr>
        <p:blipFill>
          <a:blip r:embed="rId9"/>
          <a:stretch>
            <a:fillRect/>
          </a:stretch>
        </p:blipFill>
        <p:spPr>
          <a:xfrm>
            <a:off x="8468136" y="6274654"/>
            <a:ext cx="602032" cy="571550"/>
          </a:xfrm>
          <a:prstGeom prst="rect">
            <a:avLst/>
          </a:prstGeom>
        </p:spPr>
      </p:pic>
      <p:sp>
        <p:nvSpPr>
          <p:cNvPr id="7" name="Rectangle 5"/>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p:cNvSpPr>
            <a:spLocks noChangeShapeType="1"/>
          </p:cNvSpPr>
          <p:nvPr userDrawn="1"/>
        </p:nvSpPr>
        <p:spPr bwMode="auto">
          <a:xfrm flipV="1">
            <a:off x="457200" y="1105519"/>
            <a:ext cx="8311952" cy="17506"/>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a:ea typeface="华文新魏" panose="02010800040101010101" pitchFamily="2" charset="-122"/>
              <a:cs typeface="+mn-cs"/>
            </a:endParaRPr>
          </a:p>
        </p:txBody>
      </p:sp>
      <p:sp>
        <p:nvSpPr>
          <p:cNvPr id="11" name="Text Box 11"/>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defRPr/>
            </a:pPr>
            <a:fld id="{27951F5D-269D-4CEC-83B9-1BF24F9591E0}"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第二十讲</a:t>
            </a:r>
          </a:p>
        </p:txBody>
      </p:sp>
      <p:sp>
        <p:nvSpPr>
          <p:cNvPr id="3" name="副标题 2"/>
          <p:cNvSpPr>
            <a:spLocks noGrp="1"/>
          </p:cNvSpPr>
          <p:nvPr>
            <p:ph type="body" idx="1"/>
          </p:nvPr>
        </p:nvSpPr>
        <p:spPr/>
        <p:txBody>
          <a:bodyPr>
            <a:normAutofit/>
          </a:bodyPr>
          <a:lstStyle/>
          <a:p>
            <a:r>
              <a:rPr lang="zh-CN" altLang="en-US" dirty="0"/>
              <a:t>文件管理（二）</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    对于隐式链接分配，顺序访问的性能很好；然而对于直接访问，第</a:t>
            </a:r>
            <a:r>
              <a:rPr lang="en-US" altLang="zh-CN" dirty="0" err="1"/>
              <a:t>i</a:t>
            </a:r>
            <a:r>
              <a:rPr lang="zh-CN" altLang="en-US" dirty="0"/>
              <a:t>块的访问可能需要读取</a:t>
            </a:r>
            <a:r>
              <a:rPr lang="en-US" altLang="zh-CN" dirty="0" err="1"/>
              <a:t>i</a:t>
            </a:r>
            <a:r>
              <a:rPr lang="zh-CN" altLang="en-US" dirty="0"/>
              <a:t>次磁盘。隐式链接不适合需要直接访问的系统。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a:t>
            </a:r>
            <a:r>
              <a:rPr lang="zh-CN" altLang="en-US" dirty="0"/>
              <a:t>．显式链接</a:t>
            </a:r>
          </a:p>
        </p:txBody>
      </p:sp>
      <p:graphicFrame>
        <p:nvGraphicFramePr>
          <p:cNvPr id="215042" name="Object 2"/>
          <p:cNvGraphicFramePr>
            <a:graphicFrameLocks noChangeAspect="1"/>
          </p:cNvGraphicFramePr>
          <p:nvPr/>
        </p:nvGraphicFramePr>
        <p:xfrm>
          <a:off x="1403648" y="1844824"/>
          <a:ext cx="7010400" cy="3678238"/>
        </p:xfrm>
        <a:graphic>
          <a:graphicData uri="http://schemas.openxmlformats.org/presentationml/2006/ole">
            <mc:AlternateContent xmlns:mc="http://schemas.openxmlformats.org/markup-compatibility/2006">
              <mc:Choice xmlns:v="urn:schemas-microsoft-com:vml" Requires="v">
                <p:oleObj r:id="rId2" imgW="2506980" imgH="1310640" progId="Visio.Drawing.4">
                  <p:embed/>
                </p:oleObj>
              </mc:Choice>
              <mc:Fallback>
                <p:oleObj r:id="rId2" imgW="2506980" imgH="1310640"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844824"/>
                        <a:ext cx="7010400" cy="367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8.1.3  FAT</a:t>
            </a:r>
            <a:r>
              <a:rPr lang="zh-CN" altLang="en-US" dirty="0"/>
              <a:t>技术</a:t>
            </a:r>
          </a:p>
          <a:p>
            <a:r>
              <a:rPr lang="en-US" altLang="zh-CN" dirty="0"/>
              <a:t>1</a:t>
            </a:r>
            <a:r>
              <a:rPr lang="zh-CN" altLang="en-US" dirty="0"/>
              <a:t>．</a:t>
            </a:r>
            <a:r>
              <a:rPr lang="en-US" altLang="zh-CN" dirty="0"/>
              <a:t>FAT12</a:t>
            </a:r>
          </a:p>
          <a:p>
            <a:endParaRPr lang="zh-CN" altLang="en-US" dirty="0"/>
          </a:p>
        </p:txBody>
      </p:sp>
      <p:graphicFrame>
        <p:nvGraphicFramePr>
          <p:cNvPr id="216066" name="Object 2"/>
          <p:cNvGraphicFramePr>
            <a:graphicFrameLocks noChangeAspect="1"/>
          </p:cNvGraphicFramePr>
          <p:nvPr/>
        </p:nvGraphicFramePr>
        <p:xfrm>
          <a:off x="2267744" y="1268760"/>
          <a:ext cx="5264150" cy="5410200"/>
        </p:xfrm>
        <a:graphic>
          <a:graphicData uri="http://schemas.openxmlformats.org/presentationml/2006/ole">
            <mc:AlternateContent xmlns:mc="http://schemas.openxmlformats.org/markup-compatibility/2006">
              <mc:Choice xmlns:v="urn:schemas-microsoft-com:vml" Requires="v">
                <p:oleObj r:id="rId2" imgW="2299970" imgH="2190115" progId="Visio.Drawing.4">
                  <p:embed/>
                </p:oleObj>
              </mc:Choice>
              <mc:Fallback>
                <p:oleObj r:id="rId2" imgW="2299970" imgH="2190115"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r="9682" b="2696"/>
                      <a:stretch>
                        <a:fillRect/>
                      </a:stretch>
                    </p:blipFill>
                    <p:spPr bwMode="auto">
                      <a:xfrm>
                        <a:off x="2267744" y="1268760"/>
                        <a:ext cx="526415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每个文件的第一个盘块号放在自己的</a:t>
            </a:r>
            <a:r>
              <a:rPr lang="en-US" altLang="zh-CN" dirty="0"/>
              <a:t>FCB</a:t>
            </a:r>
            <a:r>
              <a:rPr lang="zh-CN" altLang="en-US" dirty="0"/>
              <a:t>中。整个系统有一张文件分配表</a:t>
            </a:r>
            <a:r>
              <a:rPr lang="en-US" altLang="zh-CN" dirty="0"/>
              <a:t>FAT</a:t>
            </a:r>
            <a:r>
              <a:rPr lang="zh-CN" altLang="en-US" dirty="0"/>
              <a:t>。在</a:t>
            </a:r>
            <a:r>
              <a:rPr lang="en-US" altLang="zh-CN" dirty="0"/>
              <a:t>FAT</a:t>
            </a:r>
            <a:r>
              <a:rPr lang="zh-CN" altLang="en-US" dirty="0"/>
              <a:t>的每个表项中存放下一个盘块号。对于</a:t>
            </a:r>
            <a:r>
              <a:rPr lang="en-US" altLang="zh-CN" dirty="0"/>
              <a:t>1.2 MB</a:t>
            </a:r>
            <a:r>
              <a:rPr lang="zh-CN" altLang="en-US" dirty="0"/>
              <a:t>的软盘，每个盘块的大小为</a:t>
            </a:r>
            <a:r>
              <a:rPr lang="en-US" altLang="zh-CN" dirty="0"/>
              <a:t>512 B</a:t>
            </a:r>
            <a:r>
              <a:rPr lang="zh-CN" altLang="en-US" dirty="0"/>
              <a:t>，在每个</a:t>
            </a:r>
            <a:r>
              <a:rPr lang="en-US" altLang="zh-CN" dirty="0"/>
              <a:t>FAT</a:t>
            </a:r>
            <a:r>
              <a:rPr lang="zh-CN" altLang="en-US" dirty="0"/>
              <a:t>中共含有</a:t>
            </a:r>
            <a:r>
              <a:rPr lang="en-US" altLang="zh-CN" dirty="0"/>
              <a:t>2.4 K</a:t>
            </a:r>
            <a:r>
              <a:rPr lang="zh-CN" altLang="en-US" dirty="0"/>
              <a:t>个表项，由于每个</a:t>
            </a:r>
            <a:r>
              <a:rPr lang="en-US" altLang="zh-CN" dirty="0"/>
              <a:t>FAT</a:t>
            </a:r>
            <a:r>
              <a:rPr lang="zh-CN" altLang="en-US" dirty="0"/>
              <a:t>表项占</a:t>
            </a:r>
            <a:r>
              <a:rPr lang="en-US" altLang="zh-CN" dirty="0"/>
              <a:t>12</a:t>
            </a:r>
            <a:r>
              <a:rPr lang="zh-CN" altLang="en-US" dirty="0"/>
              <a:t>位，故</a:t>
            </a:r>
            <a:r>
              <a:rPr lang="en-US" altLang="zh-CN" dirty="0"/>
              <a:t>FAT</a:t>
            </a:r>
            <a:r>
              <a:rPr lang="zh-CN" altLang="en-US" dirty="0"/>
              <a:t>表占用</a:t>
            </a:r>
            <a:r>
              <a:rPr lang="en-US" altLang="zh-CN" dirty="0"/>
              <a:t>3.6 KB</a:t>
            </a:r>
            <a:r>
              <a:rPr lang="zh-CN" altLang="en-US" dirty="0"/>
              <a:t>的存储空间。</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由于每个</a:t>
            </a:r>
            <a:r>
              <a:rPr lang="en-US" altLang="zh-CN" dirty="0"/>
              <a:t>FAT</a:t>
            </a:r>
            <a:r>
              <a:rPr lang="zh-CN" altLang="en-US" dirty="0"/>
              <a:t>表项为</a:t>
            </a:r>
            <a:r>
              <a:rPr lang="en-US" altLang="zh-CN" dirty="0"/>
              <a:t>12</a:t>
            </a:r>
            <a:r>
              <a:rPr lang="zh-CN" altLang="en-US" dirty="0"/>
              <a:t>位，因此，在</a:t>
            </a:r>
            <a:r>
              <a:rPr lang="en-US" altLang="zh-CN" dirty="0"/>
              <a:t>FAT</a:t>
            </a:r>
            <a:r>
              <a:rPr lang="zh-CN" altLang="en-US" dirty="0"/>
              <a:t>表中最多允许有</a:t>
            </a:r>
            <a:r>
              <a:rPr lang="en-US" altLang="zh-CN" dirty="0"/>
              <a:t>4096</a:t>
            </a:r>
            <a:r>
              <a:rPr lang="zh-CN" altLang="en-US" dirty="0"/>
              <a:t>个表项，如果采用以盘块作为基本分配单位，每个盘块</a:t>
            </a:r>
            <a:r>
              <a:rPr lang="en-US" altLang="zh-CN" dirty="0"/>
              <a:t>(</a:t>
            </a:r>
            <a:r>
              <a:rPr lang="zh-CN" altLang="en-US" dirty="0"/>
              <a:t>也称扇区</a:t>
            </a:r>
            <a:r>
              <a:rPr lang="en-US" altLang="zh-CN" dirty="0"/>
              <a:t>)</a:t>
            </a:r>
            <a:r>
              <a:rPr lang="zh-CN" altLang="en-US" dirty="0"/>
              <a:t>的大小一般是</a:t>
            </a:r>
            <a:r>
              <a:rPr lang="en-US" altLang="zh-CN" dirty="0"/>
              <a:t>512</a:t>
            </a:r>
            <a:r>
              <a:rPr lang="zh-CN" altLang="en-US" dirty="0"/>
              <a:t>字节，那么，每个磁盘分区的容量为</a:t>
            </a:r>
            <a:r>
              <a:rPr lang="en-US" altLang="zh-CN" dirty="0"/>
              <a:t>2 MB(4096×512 B)</a:t>
            </a:r>
            <a:r>
              <a:rPr lang="zh-CN" altLang="en-US" dirty="0"/>
              <a:t>。同时，一个物理磁盘支持</a:t>
            </a:r>
            <a:r>
              <a:rPr lang="en-US" altLang="zh-CN" dirty="0"/>
              <a:t>4</a:t>
            </a:r>
            <a:r>
              <a:rPr lang="zh-CN" altLang="en-US" dirty="0"/>
              <a:t>个逻辑磁盘分区，所以相应的磁盘最大容量仅为</a:t>
            </a:r>
            <a:r>
              <a:rPr lang="en-US" altLang="zh-CN" dirty="0"/>
              <a:t>8 MB</a:t>
            </a:r>
            <a:r>
              <a:rPr lang="zh-CN" alt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为了适应磁盘容量不断增大的需要，在进行盘块分配时，不再以盘块而是以簇</a:t>
            </a:r>
            <a:r>
              <a:rPr lang="en-US" altLang="zh-CN" dirty="0"/>
              <a:t>(cluster)</a:t>
            </a:r>
            <a:r>
              <a:rPr lang="zh-CN" altLang="en-US" dirty="0"/>
              <a:t>为基本单位。簇是一组连续的扇区，在</a:t>
            </a:r>
            <a:r>
              <a:rPr lang="en-US" altLang="zh-CN" dirty="0"/>
              <a:t>FAT</a:t>
            </a:r>
            <a:r>
              <a:rPr lang="zh-CN" altLang="en-US" dirty="0"/>
              <a:t>中它是作为一个虚拟扇区，簇的大小一般是</a:t>
            </a:r>
            <a:r>
              <a:rPr lang="en-US" altLang="zh-CN" dirty="0"/>
              <a:t>2n (n</a:t>
            </a:r>
            <a:r>
              <a:rPr lang="zh-CN" altLang="en-US" dirty="0"/>
              <a:t>为整数</a:t>
            </a:r>
            <a:r>
              <a:rPr lang="en-US" altLang="zh-CN" dirty="0"/>
              <a:t>)</a:t>
            </a:r>
            <a:r>
              <a:rPr lang="zh-CN" altLang="en-US" dirty="0"/>
              <a:t>个盘块，在</a:t>
            </a:r>
            <a:r>
              <a:rPr lang="en-US" altLang="zh-CN" dirty="0"/>
              <a:t>MS-DOS</a:t>
            </a:r>
            <a:r>
              <a:rPr lang="zh-CN" altLang="en-US" dirty="0"/>
              <a:t>的实际运用中，簇的容量可以仅有一个扇区</a:t>
            </a:r>
            <a:r>
              <a:rPr lang="en-US" altLang="zh-CN" dirty="0"/>
              <a:t>(512 B)</a:t>
            </a:r>
            <a:r>
              <a:rPr lang="zh-CN" altLang="en-US" dirty="0"/>
              <a:t>、两个扇区</a:t>
            </a:r>
            <a:r>
              <a:rPr lang="en-US" altLang="zh-CN" dirty="0"/>
              <a:t>(1 KB)</a:t>
            </a:r>
            <a:r>
              <a:rPr lang="zh-CN" altLang="en-US" dirty="0"/>
              <a:t>、四个扇区</a:t>
            </a:r>
            <a:r>
              <a:rPr lang="en-US" altLang="zh-CN" dirty="0"/>
              <a:t>(2 KB)</a:t>
            </a:r>
            <a:r>
              <a:rPr lang="zh-CN" altLang="en-US" dirty="0"/>
              <a:t>、八个扇区</a:t>
            </a:r>
            <a:r>
              <a:rPr lang="en-US" altLang="zh-CN" dirty="0"/>
              <a:t>(4 KB)</a:t>
            </a:r>
            <a:r>
              <a:rPr lang="zh-CN" altLang="en-US" dirty="0"/>
              <a:t>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260648"/>
            <a:ext cx="8207375" cy="6309320"/>
          </a:xfrm>
        </p:spPr>
        <p:txBody>
          <a:bodyPr>
            <a:normAutofit/>
          </a:bodyPr>
          <a:lstStyle/>
          <a:p>
            <a:r>
              <a:rPr lang="en-US" altLang="zh-CN" dirty="0"/>
              <a:t>  2</a:t>
            </a:r>
            <a:r>
              <a:rPr lang="zh-CN" altLang="en-US" dirty="0"/>
              <a:t>．</a:t>
            </a:r>
            <a:r>
              <a:rPr lang="en-US" altLang="zh-CN" dirty="0"/>
              <a:t>FAT16</a:t>
            </a:r>
          </a:p>
          <a:p>
            <a:r>
              <a:rPr lang="zh-CN" altLang="en-US" dirty="0"/>
              <a:t>　　 </a:t>
            </a:r>
            <a:r>
              <a:rPr lang="en-US" altLang="zh-CN" dirty="0"/>
              <a:t>FAT12</a:t>
            </a:r>
            <a:r>
              <a:rPr lang="zh-CN" altLang="en-US" dirty="0"/>
              <a:t>表最多只允许</a:t>
            </a:r>
            <a:r>
              <a:rPr lang="en-US" altLang="zh-CN" dirty="0"/>
              <a:t>4096</a:t>
            </a:r>
            <a:r>
              <a:rPr lang="zh-CN" altLang="en-US" dirty="0"/>
              <a:t>个表项（最多只能</a:t>
            </a:r>
            <a:r>
              <a:rPr lang="en-US" altLang="zh-CN" dirty="0"/>
              <a:t>4096</a:t>
            </a:r>
            <a:r>
              <a:rPr lang="zh-CN" altLang="en-US" dirty="0"/>
              <a:t>簇</a:t>
            </a:r>
            <a:r>
              <a:rPr lang="en-US" altLang="zh-CN" dirty="0"/>
              <a:t>/</a:t>
            </a:r>
            <a:r>
              <a:rPr lang="zh-CN" altLang="en-US" dirty="0"/>
              <a:t>分区）。这样，随着磁盘容量的增加，必定会引起簇的大小和簇内碎片也随之增加。</a:t>
            </a:r>
            <a:endParaRPr lang="en-US" altLang="zh-CN" dirty="0"/>
          </a:p>
          <a:p>
            <a:r>
              <a:rPr lang="en-US" altLang="zh-CN" dirty="0"/>
              <a:t>     </a:t>
            </a:r>
            <a:r>
              <a:rPr lang="zh-CN" altLang="en-US" dirty="0"/>
              <a:t>如果我们将</a:t>
            </a:r>
            <a:r>
              <a:rPr lang="en-US" altLang="zh-CN" dirty="0"/>
              <a:t>FAT</a:t>
            </a:r>
            <a:r>
              <a:rPr lang="zh-CN" altLang="en-US" dirty="0"/>
              <a:t>表的宽度增至</a:t>
            </a:r>
            <a:r>
              <a:rPr lang="en-US" altLang="zh-CN" dirty="0"/>
              <a:t>16</a:t>
            </a:r>
            <a:r>
              <a:rPr lang="zh-CN" altLang="en-US" dirty="0"/>
              <a:t>位，最大表项数将增至</a:t>
            </a:r>
            <a:r>
              <a:rPr lang="en-US" altLang="zh-CN" dirty="0"/>
              <a:t>65536</a:t>
            </a:r>
            <a:r>
              <a:rPr lang="zh-CN" altLang="en-US" dirty="0"/>
              <a:t>个，一个磁盘分区分为</a:t>
            </a:r>
            <a:r>
              <a:rPr lang="en-US" altLang="zh-CN" dirty="0"/>
              <a:t>65536(2</a:t>
            </a:r>
            <a:r>
              <a:rPr lang="en-US" altLang="zh-CN" baseline="30000" dirty="0"/>
              <a:t>16</a:t>
            </a:r>
            <a:r>
              <a:rPr lang="en-US" altLang="zh-CN" dirty="0"/>
              <a:t>)</a:t>
            </a:r>
            <a:r>
              <a:rPr lang="zh-CN" altLang="en-US" dirty="0"/>
              <a:t>个簇。我们把具有</a:t>
            </a:r>
            <a:r>
              <a:rPr lang="en-US" altLang="zh-CN" dirty="0"/>
              <a:t>16</a:t>
            </a:r>
            <a:r>
              <a:rPr lang="zh-CN" altLang="en-US" dirty="0"/>
              <a:t>位表宽的</a:t>
            </a:r>
            <a:r>
              <a:rPr lang="en-US" altLang="zh-CN" dirty="0"/>
              <a:t>FAT</a:t>
            </a:r>
            <a:r>
              <a:rPr lang="zh-CN" altLang="en-US" dirty="0"/>
              <a:t>表称为</a:t>
            </a:r>
            <a:r>
              <a:rPr lang="en-US" altLang="zh-CN" dirty="0"/>
              <a:t>FAT16</a:t>
            </a:r>
            <a:r>
              <a:rPr lang="zh-CN" altLang="en-US" dirty="0"/>
              <a:t>。  </a:t>
            </a:r>
            <a:endParaRPr lang="en-US" altLang="zh-CN" dirty="0"/>
          </a:p>
          <a:p>
            <a:r>
              <a:rPr lang="en-US" altLang="zh-CN" dirty="0"/>
              <a:t>     </a:t>
            </a:r>
            <a:r>
              <a:rPr lang="zh-CN" altLang="en-US" dirty="0"/>
              <a:t>在</a:t>
            </a:r>
            <a:r>
              <a:rPr lang="en-US" altLang="zh-CN" dirty="0"/>
              <a:t>FAT16</a:t>
            </a:r>
            <a:r>
              <a:rPr lang="zh-CN" altLang="en-US" dirty="0"/>
              <a:t>的每个簇中可以有的盘块数为</a:t>
            </a:r>
            <a:r>
              <a:rPr lang="en-US" altLang="zh-CN" dirty="0"/>
              <a:t>4</a:t>
            </a:r>
            <a:r>
              <a:rPr lang="zh-CN" altLang="en-US" dirty="0"/>
              <a:t>、</a:t>
            </a:r>
            <a:r>
              <a:rPr lang="en-US" altLang="zh-CN" dirty="0"/>
              <a:t>8</a:t>
            </a:r>
            <a:r>
              <a:rPr lang="zh-CN" altLang="en-US" dirty="0"/>
              <a:t>、</a:t>
            </a:r>
            <a:r>
              <a:rPr lang="en-US" altLang="zh-CN" dirty="0"/>
              <a:t>16</a:t>
            </a:r>
            <a:r>
              <a:rPr lang="zh-CN" altLang="en-US" dirty="0"/>
              <a:t>、</a:t>
            </a:r>
            <a:r>
              <a:rPr lang="en-US" altLang="zh-CN" dirty="0"/>
              <a:t>32</a:t>
            </a:r>
            <a:r>
              <a:rPr lang="zh-CN" altLang="en-US" dirty="0"/>
              <a:t>直到</a:t>
            </a:r>
            <a:r>
              <a:rPr lang="en-US" altLang="zh-CN" dirty="0"/>
              <a:t>64</a:t>
            </a:r>
            <a:r>
              <a:rPr lang="zh-CN" altLang="en-US" dirty="0"/>
              <a:t>，由此得出</a:t>
            </a:r>
            <a:r>
              <a:rPr lang="en-US" altLang="zh-CN" dirty="0"/>
              <a:t>FAT16</a:t>
            </a:r>
            <a:r>
              <a:rPr lang="zh-CN" altLang="en-US" dirty="0"/>
              <a:t>可以管理的最大分区空间为</a:t>
            </a:r>
            <a:r>
              <a:rPr lang="en-US" altLang="zh-CN" dirty="0"/>
              <a:t>2</a:t>
            </a:r>
            <a:r>
              <a:rPr lang="en-US" altLang="zh-CN" baseline="30000" dirty="0"/>
              <a:t>16 </a:t>
            </a:r>
            <a:r>
              <a:rPr lang="en-US" altLang="zh-CN" dirty="0"/>
              <a:t>× 64 × 512 = 2048 MB</a:t>
            </a:r>
            <a:r>
              <a:rPr lang="zh-CN" alt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5616153"/>
          </a:xfrm>
        </p:spPr>
        <p:txBody>
          <a:bodyPr/>
          <a:lstStyle/>
          <a:p>
            <a:r>
              <a:rPr lang="en-US" altLang="zh-CN" dirty="0"/>
              <a:t>  3</a:t>
            </a:r>
            <a:r>
              <a:rPr lang="zh-CN" altLang="en-US" dirty="0"/>
              <a:t>．</a:t>
            </a:r>
            <a:r>
              <a:rPr lang="en-US" altLang="zh-CN" dirty="0"/>
              <a:t>FAT32</a:t>
            </a:r>
          </a:p>
          <a:p>
            <a:r>
              <a:rPr lang="zh-CN" altLang="en-US" dirty="0"/>
              <a:t>     每一簇在</a:t>
            </a:r>
            <a:r>
              <a:rPr lang="en-US" altLang="zh-CN" dirty="0"/>
              <a:t>FAT</a:t>
            </a:r>
            <a:r>
              <a:rPr lang="zh-CN" altLang="en-US" dirty="0"/>
              <a:t>表中的表项占据</a:t>
            </a:r>
            <a:r>
              <a:rPr lang="en-US" altLang="zh-CN" dirty="0"/>
              <a:t>4</a:t>
            </a:r>
            <a:r>
              <a:rPr lang="zh-CN" altLang="en-US" dirty="0"/>
              <a:t>字节</a:t>
            </a:r>
            <a:r>
              <a:rPr lang="en-US" altLang="zh-CN" dirty="0"/>
              <a:t>(2</a:t>
            </a:r>
            <a:r>
              <a:rPr lang="en-US" altLang="zh-CN" baseline="30000" dirty="0"/>
              <a:t>32</a:t>
            </a:r>
            <a:r>
              <a:rPr lang="en-US" altLang="zh-CN" dirty="0"/>
              <a:t>)</a:t>
            </a:r>
            <a:r>
              <a:rPr lang="zh-CN" altLang="en-US" dirty="0"/>
              <a:t>，</a:t>
            </a:r>
            <a:r>
              <a:rPr lang="en-US" altLang="zh-CN" dirty="0"/>
              <a:t>FAT</a:t>
            </a:r>
            <a:r>
              <a:rPr lang="zh-CN" altLang="en-US" dirty="0"/>
              <a:t>表可以表示</a:t>
            </a:r>
            <a:r>
              <a:rPr lang="en-US" altLang="zh-CN" dirty="0"/>
              <a:t>4 294 967 296</a:t>
            </a:r>
            <a:r>
              <a:rPr lang="zh-CN" altLang="en-US" dirty="0"/>
              <a:t>项，即</a:t>
            </a:r>
            <a:r>
              <a:rPr lang="en-US" altLang="zh-CN" dirty="0"/>
              <a:t>FAT32</a:t>
            </a:r>
            <a:r>
              <a:rPr lang="zh-CN" altLang="en-US" dirty="0"/>
              <a:t>允许管理比</a:t>
            </a:r>
            <a:r>
              <a:rPr lang="en-US" altLang="zh-CN" dirty="0"/>
              <a:t>FAT16</a:t>
            </a:r>
            <a:r>
              <a:rPr lang="zh-CN" altLang="en-US" dirty="0"/>
              <a:t>更多的簇。这样就允许在</a:t>
            </a:r>
            <a:r>
              <a:rPr lang="en-US" altLang="zh-CN" dirty="0"/>
              <a:t>FAT32</a:t>
            </a:r>
            <a:r>
              <a:rPr lang="zh-CN" altLang="en-US" dirty="0"/>
              <a:t>中采用较小的簇，</a:t>
            </a:r>
            <a:r>
              <a:rPr lang="en-US" altLang="zh-CN" dirty="0"/>
              <a:t>FAT32</a:t>
            </a:r>
            <a:r>
              <a:rPr lang="zh-CN" altLang="en-US" dirty="0"/>
              <a:t>的每个簇都固定为</a:t>
            </a:r>
            <a:r>
              <a:rPr lang="en-US" altLang="zh-CN" dirty="0"/>
              <a:t>4KB</a:t>
            </a:r>
            <a:r>
              <a:rPr lang="zh-CN" altLang="en-US" dirty="0"/>
              <a:t>，即每簇用</a:t>
            </a:r>
            <a:r>
              <a:rPr lang="en-US" altLang="zh-CN" dirty="0"/>
              <a:t>8</a:t>
            </a:r>
            <a:r>
              <a:rPr lang="zh-CN" altLang="en-US" dirty="0"/>
              <a:t>个盘块代替</a:t>
            </a:r>
            <a:r>
              <a:rPr lang="en-US" altLang="zh-CN" dirty="0"/>
              <a:t>FAT16</a:t>
            </a:r>
            <a:r>
              <a:rPr lang="zh-CN" altLang="en-US" dirty="0"/>
              <a:t>的</a:t>
            </a:r>
            <a:r>
              <a:rPr lang="en-US" altLang="zh-CN" dirty="0"/>
              <a:t>64</a:t>
            </a:r>
            <a:r>
              <a:rPr lang="zh-CN" altLang="en-US" dirty="0"/>
              <a:t>个盘块，每个盘块仍为</a:t>
            </a:r>
            <a:r>
              <a:rPr lang="en-US" altLang="zh-CN" dirty="0"/>
              <a:t>512</a:t>
            </a:r>
            <a:r>
              <a:rPr lang="zh-CN" altLang="en-US" dirty="0"/>
              <a:t>字节，</a:t>
            </a:r>
            <a:r>
              <a:rPr lang="en-US" altLang="zh-CN" dirty="0"/>
              <a:t>FAT32</a:t>
            </a:r>
            <a:r>
              <a:rPr lang="zh-CN" altLang="en-US" dirty="0"/>
              <a:t>分区格式可以管理的单个最大磁盘分区大到</a:t>
            </a:r>
            <a:r>
              <a:rPr lang="en-US" altLang="zh-CN" dirty="0"/>
              <a:t>4KB×2</a:t>
            </a:r>
            <a:r>
              <a:rPr lang="en-US" altLang="zh-CN" baseline="30000" dirty="0"/>
              <a:t>32</a:t>
            </a:r>
            <a:r>
              <a:rPr lang="en-US" altLang="zh-CN" dirty="0"/>
              <a:t> = 2 TB</a:t>
            </a:r>
            <a:r>
              <a:rPr lang="zh-CN" alt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     FAT</a:t>
            </a:r>
            <a:r>
              <a:rPr lang="zh-CN" altLang="en-US" dirty="0"/>
              <a:t>磁盘分配需要对</a:t>
            </a:r>
            <a:r>
              <a:rPr lang="en-US" altLang="zh-CN" dirty="0"/>
              <a:t>FAT</a:t>
            </a:r>
            <a:r>
              <a:rPr lang="zh-CN" altLang="en-US" dirty="0"/>
              <a:t>表进行内存缓存，否则会带来大量磁头寻道，磁头需要移动到卷的开头读取</a:t>
            </a:r>
            <a:r>
              <a:rPr lang="en-US" altLang="zh-CN" dirty="0"/>
              <a:t>FAT</a:t>
            </a:r>
            <a:r>
              <a:rPr lang="zh-CN" altLang="en-US" dirty="0"/>
              <a:t>，找到所需要的位置，再移动磁头到块本身的位置。</a:t>
            </a:r>
            <a:endParaRPr lang="en-US" altLang="zh-CN" dirty="0"/>
          </a:p>
          <a:p>
            <a:r>
              <a:rPr lang="en-US" altLang="zh-CN" dirty="0"/>
              <a:t>     </a:t>
            </a:r>
            <a:r>
              <a:rPr lang="zh-CN" altLang="en-US" dirty="0"/>
              <a:t>在对</a:t>
            </a:r>
            <a:r>
              <a:rPr lang="en-US" altLang="zh-CN" dirty="0"/>
              <a:t>FAT</a:t>
            </a:r>
            <a:r>
              <a:rPr lang="zh-CN" altLang="en-US" dirty="0"/>
              <a:t>进行内存缓存的情况下，可以获得不错的随机访问效率。</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lnSpcReduction="10000"/>
          </a:bodyPr>
          <a:lstStyle/>
          <a:p>
            <a:r>
              <a:rPr lang="en-US" altLang="zh-CN" dirty="0"/>
              <a:t>  8.1.4 NTFS</a:t>
            </a:r>
            <a:r>
              <a:rPr lang="zh-CN" altLang="en-US" dirty="0"/>
              <a:t>的文件组织方式</a:t>
            </a:r>
            <a:endParaRPr lang="en-US" altLang="zh-CN" dirty="0"/>
          </a:p>
          <a:p>
            <a:r>
              <a:rPr lang="en-US" altLang="zh-CN" dirty="0"/>
              <a:t>      NTFS(New Technology File System)</a:t>
            </a:r>
            <a:r>
              <a:rPr lang="zh-CN" altLang="en-US" dirty="0"/>
              <a:t>是一个专门为</a:t>
            </a:r>
            <a:r>
              <a:rPr lang="en-US" altLang="zh-CN" dirty="0"/>
              <a:t>Windows NT</a:t>
            </a:r>
            <a:r>
              <a:rPr lang="zh-CN" altLang="en-US" dirty="0"/>
              <a:t>开发的、全新的文件系统，并适用于</a:t>
            </a:r>
            <a:r>
              <a:rPr lang="en-US" altLang="zh-CN" dirty="0"/>
              <a:t>Windows 2000/XP/2003…</a:t>
            </a:r>
            <a:r>
              <a:rPr lang="zh-CN" altLang="en-US" dirty="0"/>
              <a:t>。</a:t>
            </a:r>
            <a:r>
              <a:rPr lang="en-US" altLang="zh-CN" dirty="0"/>
              <a:t>NTFS</a:t>
            </a:r>
            <a:r>
              <a:rPr lang="zh-CN" altLang="en-US" dirty="0"/>
              <a:t>具有许多新的特征：首先，它使用了</a:t>
            </a:r>
            <a:r>
              <a:rPr lang="en-US" altLang="zh-CN" dirty="0"/>
              <a:t>64</a:t>
            </a:r>
            <a:r>
              <a:rPr lang="zh-CN" altLang="en-US" dirty="0"/>
              <a:t>位磁盘地址；其次，在</a:t>
            </a:r>
            <a:r>
              <a:rPr lang="en-US" altLang="zh-CN" dirty="0"/>
              <a:t>NTFS</a:t>
            </a:r>
            <a:r>
              <a:rPr lang="zh-CN" altLang="en-US" dirty="0"/>
              <a:t>中可以很好地支持长文件名，单个文件名限制在</a:t>
            </a:r>
            <a:r>
              <a:rPr lang="en-US" altLang="zh-CN" dirty="0"/>
              <a:t>255</a:t>
            </a:r>
            <a:r>
              <a:rPr lang="zh-CN" altLang="en-US" dirty="0"/>
              <a:t>个字符以内，全路径名为</a:t>
            </a:r>
            <a:r>
              <a:rPr lang="en-US" altLang="zh-CN" dirty="0"/>
              <a:t>32767</a:t>
            </a:r>
            <a:r>
              <a:rPr lang="zh-CN" altLang="en-US" dirty="0"/>
              <a:t>个字符；第三，具有系统容错功能，即在系统出现故障或差错时，仍能保证系统正常运行，第四，提供了数据的一致性，此外，</a:t>
            </a:r>
            <a:r>
              <a:rPr lang="en-US" altLang="zh-CN" dirty="0"/>
              <a:t>NTFS</a:t>
            </a:r>
            <a:r>
              <a:rPr lang="zh-CN" altLang="en-US" dirty="0"/>
              <a:t>还提供了文件加密、文件压缩等功能</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2"/>
          </p:nvPr>
        </p:nvSpPr>
        <p:spPr>
          <a:xfrm>
            <a:off x="467544" y="1268760"/>
            <a:ext cx="8208912" cy="5256584"/>
          </a:xfrm>
        </p:spPr>
        <p:txBody>
          <a:bodyPr>
            <a:normAutofit/>
          </a:bodyPr>
          <a:lstStyle/>
          <a:p>
            <a:pPr>
              <a:lnSpc>
                <a:spcPct val="120000"/>
              </a:lnSpc>
            </a:pPr>
            <a:r>
              <a:rPr lang="zh-CN" altLang="en-US" sz="2800" dirty="0">
                <a:latin typeface="Times New Roman" panose="02020603050405020304" pitchFamily="18" charset="0"/>
                <a:cs typeface="Times New Roman" panose="02020603050405020304" pitchFamily="18" charset="0"/>
              </a:rPr>
              <a:t>外存组织方式</a:t>
            </a:r>
            <a:endParaRPr lang="en-US" altLang="zh-CN" sz="2800" dirty="0">
              <a:latin typeface="Times New Roman" panose="02020603050405020304" pitchFamily="18" charset="0"/>
              <a:cs typeface="Times New Roman" panose="02020603050405020304" pitchFamily="18" charset="0"/>
            </a:endParaRPr>
          </a:p>
          <a:p>
            <a:pPr lvl="1">
              <a:lnSpc>
                <a:spcPct val="120000"/>
              </a:lnSpc>
            </a:pPr>
            <a:r>
              <a:rPr lang="zh-CN" altLang="en-US" sz="2800" dirty="0">
                <a:latin typeface="Times New Roman" panose="02020603050405020304" pitchFamily="18" charset="0"/>
                <a:cs typeface="Times New Roman" panose="02020603050405020304" pitchFamily="18" charset="0"/>
              </a:rPr>
              <a:t>连续组织方式</a:t>
            </a:r>
            <a:endParaRPr lang="en-US" altLang="zh-CN" sz="2800" dirty="0">
              <a:latin typeface="Times New Roman" panose="02020603050405020304" pitchFamily="18" charset="0"/>
              <a:cs typeface="Times New Roman" panose="02020603050405020304" pitchFamily="18" charset="0"/>
            </a:endParaRPr>
          </a:p>
          <a:p>
            <a:pPr lvl="1">
              <a:lnSpc>
                <a:spcPct val="120000"/>
              </a:lnSpc>
            </a:pPr>
            <a:r>
              <a:rPr lang="zh-CN" altLang="en-US" sz="2800" dirty="0">
                <a:latin typeface="Times New Roman" panose="02020603050405020304" pitchFamily="18" charset="0"/>
                <a:cs typeface="Times New Roman" panose="02020603050405020304" pitchFamily="18" charset="0"/>
              </a:rPr>
              <a:t>链接组织方式</a:t>
            </a:r>
            <a:endParaRPr lang="en-US" altLang="zh-CN" sz="2800" dirty="0">
              <a:latin typeface="Times New Roman" panose="02020603050405020304" pitchFamily="18" charset="0"/>
              <a:cs typeface="Times New Roman" panose="02020603050405020304" pitchFamily="18" charset="0"/>
            </a:endParaRPr>
          </a:p>
          <a:p>
            <a:pPr lvl="1">
              <a:lnSpc>
                <a:spcPct val="120000"/>
              </a:lnSpc>
            </a:pPr>
            <a:r>
              <a:rPr lang="zh-CN" altLang="en-US" sz="2800" dirty="0">
                <a:latin typeface="Times New Roman" panose="02020603050405020304" pitchFamily="18" charset="0"/>
                <a:cs typeface="Times New Roman" panose="02020603050405020304" pitchFamily="18" charset="0"/>
              </a:rPr>
              <a:t>索引组织方式</a:t>
            </a:r>
            <a:endParaRPr lang="en-US" altLang="zh-CN" sz="2800" dirty="0">
              <a:latin typeface="Times New Roman" panose="02020603050405020304" pitchFamily="18" charset="0"/>
              <a:cs typeface="Times New Roman" panose="02020603050405020304" pitchFamily="18" charset="0"/>
            </a:endParaRPr>
          </a:p>
          <a:p>
            <a:pPr>
              <a:lnSpc>
                <a:spcPct val="120000"/>
              </a:lnSpc>
            </a:pPr>
            <a:r>
              <a:rPr lang="zh-CN" altLang="en-US" sz="2800" dirty="0">
                <a:latin typeface="Times New Roman" panose="02020603050405020304" pitchFamily="18" charset="0"/>
                <a:cs typeface="Times New Roman" panose="02020603050405020304" pitchFamily="18" charset="0"/>
              </a:rPr>
              <a:t>文件存储空间的管理</a:t>
            </a:r>
            <a:endParaRPr lang="en-US" altLang="zh-CN" sz="2800" dirty="0">
              <a:latin typeface="Times New Roman" panose="02020603050405020304" pitchFamily="18" charset="0"/>
              <a:cs typeface="Times New Roman" panose="02020603050405020304" pitchFamily="18" charset="0"/>
            </a:endParaRPr>
          </a:p>
          <a:p>
            <a:pPr lvl="1">
              <a:lnSpc>
                <a:spcPct val="120000"/>
              </a:lnSpc>
            </a:pPr>
            <a:r>
              <a:rPr lang="zh-CN" altLang="en-US" sz="2800" dirty="0">
                <a:latin typeface="Times New Roman" panose="02020603050405020304" pitchFamily="18" charset="0"/>
                <a:cs typeface="Times New Roman" panose="02020603050405020304" pitchFamily="18" charset="0"/>
              </a:rPr>
              <a:t>空闲表法和空闲链表法</a:t>
            </a:r>
            <a:endParaRPr lang="en-US" altLang="zh-CN" sz="2800" dirty="0">
              <a:latin typeface="Times New Roman" panose="02020603050405020304" pitchFamily="18" charset="0"/>
              <a:cs typeface="Times New Roman" panose="02020603050405020304" pitchFamily="18" charset="0"/>
            </a:endParaRPr>
          </a:p>
          <a:p>
            <a:pPr lvl="1">
              <a:lnSpc>
                <a:spcPct val="120000"/>
              </a:lnSpc>
            </a:pPr>
            <a:r>
              <a:rPr lang="zh-CN" altLang="en-US" sz="2800" dirty="0">
                <a:latin typeface="Times New Roman" panose="02020603050405020304" pitchFamily="18" charset="0"/>
                <a:cs typeface="Times New Roman" panose="02020603050405020304" pitchFamily="18" charset="0"/>
              </a:rPr>
              <a:t>位示图法、成组链接</a:t>
            </a:r>
            <a:endParaRPr lang="en-US" altLang="zh-CN" sz="2800" dirty="0">
              <a:latin typeface="Times New Roman" panose="02020603050405020304" pitchFamily="18" charset="0"/>
              <a:cs typeface="Times New Roman" panose="02020603050405020304" pitchFamily="18" charset="0"/>
            </a:endParaRPr>
          </a:p>
          <a:p>
            <a:pPr>
              <a:lnSpc>
                <a:spcPct val="120000"/>
              </a:lnSpc>
            </a:pPr>
            <a:endParaRPr lang="en-US" altLang="zh-C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zh-CN" altLang="en-US" dirty="0"/>
              <a:t>      在</a:t>
            </a:r>
            <a:r>
              <a:rPr lang="en-US" altLang="zh-CN" dirty="0"/>
              <a:t>NTFS</a:t>
            </a:r>
            <a:r>
              <a:rPr lang="zh-CN" altLang="en-US" dirty="0"/>
              <a:t>中，以卷为单位，将一个卷中的所有文件信息、目录信息以及可用的未分配空间信息，都以文件记录的方式记录在一张主控文件表</a:t>
            </a:r>
            <a:r>
              <a:rPr lang="en-US" altLang="zh-CN" dirty="0"/>
              <a:t>MFT(Master File Table)</a:t>
            </a:r>
            <a:r>
              <a:rPr lang="zh-CN" altLang="en-US" dirty="0"/>
              <a:t>中。该表是</a:t>
            </a:r>
            <a:r>
              <a:rPr lang="en-US" altLang="zh-CN" dirty="0"/>
              <a:t>NTFS </a:t>
            </a:r>
            <a:r>
              <a:rPr lang="zh-CN" altLang="en-US" dirty="0"/>
              <a:t>卷结构的中心，从逻辑上讲，卷中的每个文件作为一条记录，在</a:t>
            </a:r>
            <a:r>
              <a:rPr lang="en-US" altLang="zh-CN" dirty="0"/>
              <a:t>MFT </a:t>
            </a:r>
            <a:r>
              <a:rPr lang="zh-CN" altLang="en-US" dirty="0"/>
              <a:t>表中占有一行，其中还包括</a:t>
            </a:r>
            <a:r>
              <a:rPr lang="en-US" altLang="zh-CN" dirty="0"/>
              <a:t>MFT </a:t>
            </a:r>
            <a:r>
              <a:rPr lang="zh-CN" altLang="en-US" dirty="0"/>
              <a:t>自己的这一行。每行大小固定为</a:t>
            </a:r>
            <a:r>
              <a:rPr lang="en-US" altLang="zh-CN" dirty="0"/>
              <a:t>1KB</a:t>
            </a:r>
            <a:r>
              <a:rPr lang="zh-CN" altLang="en-US" dirty="0"/>
              <a:t>，每行称为该行所对应文件的元数据</a:t>
            </a:r>
            <a:r>
              <a:rPr lang="en-US" altLang="zh-CN" dirty="0"/>
              <a:t>(metadata)</a:t>
            </a:r>
            <a:r>
              <a:rPr lang="zh-CN" altLang="en-US" dirty="0"/>
              <a:t>，也称为文件控制字。</a:t>
            </a:r>
            <a:r>
              <a:rPr lang="en-US" altLang="zh-CN" dirty="0"/>
              <a:t> 1000000</a:t>
            </a:r>
            <a:r>
              <a:rPr lang="zh-CN" altLang="en-US" dirty="0"/>
              <a:t>个文件</a:t>
            </a:r>
            <a:r>
              <a:rPr lang="en-US" altLang="zh-CN" dirty="0"/>
              <a:t>MFT&gt;1GB</a:t>
            </a:r>
            <a:r>
              <a:rPr lang="zh-CN" altLang="en-US" dirty="0"/>
              <a:t>。</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dirty="0"/>
              <a:t>  8.1.5</a:t>
            </a:r>
            <a:r>
              <a:rPr lang="zh-CN" altLang="en-US" dirty="0"/>
              <a:t>　索引分配</a:t>
            </a:r>
          </a:p>
          <a:p>
            <a:r>
              <a:rPr lang="en-US" altLang="zh-CN" dirty="0"/>
              <a:t>  1</a:t>
            </a:r>
            <a:r>
              <a:rPr lang="zh-CN" altLang="en-US" dirty="0"/>
              <a:t>．单级索引分配</a:t>
            </a:r>
          </a:p>
          <a:p>
            <a:r>
              <a:rPr lang="zh-CN" altLang="en-US" dirty="0"/>
              <a:t>　　 链接分配方式虽然解决了连续分配方式所存在的问题，但又出现了下述另外两个问题：</a:t>
            </a:r>
          </a:p>
          <a:p>
            <a:r>
              <a:rPr lang="zh-CN" altLang="en-US" dirty="0"/>
              <a:t>　　 </a:t>
            </a:r>
            <a:r>
              <a:rPr lang="en-US" altLang="zh-CN" dirty="0"/>
              <a:t>(1) </a:t>
            </a:r>
            <a:r>
              <a:rPr lang="zh-CN" altLang="en-US" dirty="0"/>
              <a:t>不能支持高效的直接存取。要对一个较大的文件进行直接存取，须首先在</a:t>
            </a:r>
            <a:r>
              <a:rPr lang="en-US" altLang="zh-CN" dirty="0"/>
              <a:t>FAT</a:t>
            </a:r>
            <a:r>
              <a:rPr lang="zh-CN" altLang="en-US" dirty="0"/>
              <a:t>中顺序地查找许多盘块号。</a:t>
            </a:r>
            <a:endParaRPr lang="en-US" altLang="zh-CN" dirty="0"/>
          </a:p>
          <a:p>
            <a:r>
              <a:rPr lang="en-US" altLang="zh-CN" dirty="0"/>
              <a:t>     (2)  FAT</a:t>
            </a:r>
            <a:r>
              <a:rPr lang="zh-CN" altLang="en-US" dirty="0"/>
              <a:t>需占用较大的内存空间。</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217090" name="Object 2"/>
          <p:cNvGraphicFramePr>
            <a:graphicFrameLocks noChangeAspect="1"/>
          </p:cNvGraphicFramePr>
          <p:nvPr/>
        </p:nvGraphicFramePr>
        <p:xfrm>
          <a:off x="1371600" y="533400"/>
          <a:ext cx="6858000" cy="5154613"/>
        </p:xfrm>
        <a:graphic>
          <a:graphicData uri="http://schemas.openxmlformats.org/presentationml/2006/ole">
            <mc:AlternateContent xmlns:mc="http://schemas.openxmlformats.org/markup-compatibility/2006">
              <mc:Choice xmlns:v="urn:schemas-microsoft-com:vml" Requires="v">
                <p:oleObj r:id="rId2" imgW="3288665" imgH="2477135" progId="Visio.Drawing.4">
                  <p:embed/>
                </p:oleObj>
              </mc:Choice>
              <mc:Fallback>
                <p:oleObj r:id="rId2" imgW="3288665" imgH="2477135"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33400"/>
                        <a:ext cx="6858000" cy="515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2</a:t>
            </a:r>
            <a:r>
              <a:rPr lang="zh-CN" altLang="en-US" dirty="0"/>
              <a:t>．多级索引分配</a:t>
            </a:r>
          </a:p>
        </p:txBody>
      </p:sp>
      <p:graphicFrame>
        <p:nvGraphicFramePr>
          <p:cNvPr id="218114" name="Object 2"/>
          <p:cNvGraphicFramePr>
            <a:graphicFrameLocks noChangeAspect="1"/>
          </p:cNvGraphicFramePr>
          <p:nvPr/>
        </p:nvGraphicFramePr>
        <p:xfrm>
          <a:off x="1763688" y="1082675"/>
          <a:ext cx="5867400" cy="5775325"/>
        </p:xfrm>
        <a:graphic>
          <a:graphicData uri="http://schemas.openxmlformats.org/presentationml/2006/ole">
            <mc:AlternateContent xmlns:mc="http://schemas.openxmlformats.org/markup-compatibility/2006">
              <mc:Choice xmlns:v="urn:schemas-microsoft-com:vml" Requires="v">
                <p:oleObj r:id="rId2" imgW="3376930" imgH="3376930" progId="Visio.Drawing.4">
                  <p:embed/>
                </p:oleObj>
              </mc:Choice>
              <mc:Fallback>
                <p:oleObj r:id="rId2" imgW="3376930" imgH="3376930"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t="1407"/>
                      <a:stretch>
                        <a:fillRect/>
                      </a:stretch>
                    </p:blipFill>
                    <p:spPr bwMode="auto">
                      <a:xfrm>
                        <a:off x="1763688" y="1082675"/>
                        <a:ext cx="5867400" cy="577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如果每个盘块的大小为</a:t>
            </a:r>
            <a:r>
              <a:rPr lang="en-US" altLang="zh-CN" dirty="0"/>
              <a:t>1KB</a:t>
            </a:r>
            <a:r>
              <a:rPr lang="zh-CN" altLang="en-US" dirty="0"/>
              <a:t>，每个盘块号占</a:t>
            </a:r>
            <a:r>
              <a:rPr lang="en-US" altLang="zh-CN" dirty="0"/>
              <a:t>4</a:t>
            </a:r>
            <a:r>
              <a:rPr lang="zh-CN" altLang="en-US" dirty="0"/>
              <a:t>个字节，则在一个索引块中可存放</a:t>
            </a:r>
            <a:r>
              <a:rPr lang="en-US" altLang="zh-CN" dirty="0"/>
              <a:t>256</a:t>
            </a:r>
            <a:r>
              <a:rPr lang="zh-CN" altLang="en-US" dirty="0"/>
              <a:t>个盘块号。这样，在两级索引时， 最多可包含的存放文件的盘块的盘块号总数</a:t>
            </a:r>
            <a:r>
              <a:rPr lang="en-US" altLang="zh-CN" dirty="0"/>
              <a:t>N = 256 × 256 = 64K</a:t>
            </a:r>
            <a:r>
              <a:rPr lang="zh-CN" altLang="en-US" dirty="0"/>
              <a:t>个盘块号。由此可得出结论</a:t>
            </a:r>
            <a:r>
              <a:rPr lang="en-US" altLang="zh-CN" dirty="0"/>
              <a:t>: </a:t>
            </a:r>
            <a:r>
              <a:rPr lang="zh-CN" altLang="en-US" dirty="0"/>
              <a:t>采用两级索引时，所允许的文件最大长度为</a:t>
            </a:r>
            <a:r>
              <a:rPr lang="en-US" altLang="zh-CN" dirty="0"/>
              <a:t>64MB</a:t>
            </a:r>
            <a:r>
              <a:rPr lang="zh-CN" altLang="en-US" dirty="0"/>
              <a:t>。倘若盘块的大小为</a:t>
            </a:r>
            <a:r>
              <a:rPr lang="en-US" altLang="zh-CN" dirty="0"/>
              <a:t>4KB</a:t>
            </a:r>
            <a:r>
              <a:rPr lang="zh-CN" altLang="en-US" dirty="0"/>
              <a:t>，在采用单级索引时所允许的最大文件长度为</a:t>
            </a:r>
            <a:r>
              <a:rPr lang="en-US" altLang="zh-CN" dirty="0"/>
              <a:t>4MB</a:t>
            </a:r>
            <a:r>
              <a:rPr lang="zh-CN" altLang="en-US" dirty="0"/>
              <a:t>；而在采用两级索引时所允许的最大文件长度可达</a:t>
            </a:r>
            <a:r>
              <a:rPr lang="en-US" altLang="zh-CN" dirty="0"/>
              <a:t>4 GB</a:t>
            </a:r>
            <a:r>
              <a:rPr lang="zh-CN" alt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     索引分配的一个缺点是对于小文件，也需要单独分配一个索引块，一个索引块通常为一个盘块（或簇），这回带来磁盘空间的浪费。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3</a:t>
            </a:r>
            <a:r>
              <a:rPr lang="zh-CN" altLang="en-US" dirty="0"/>
              <a:t>．混合索引分配方式</a:t>
            </a:r>
          </a:p>
          <a:p>
            <a:endParaRPr lang="zh-CN" altLang="en-US" dirty="0"/>
          </a:p>
        </p:txBody>
      </p:sp>
      <p:graphicFrame>
        <p:nvGraphicFramePr>
          <p:cNvPr id="219138" name="Object 2"/>
          <p:cNvGraphicFramePr>
            <a:graphicFrameLocks noChangeAspect="1"/>
          </p:cNvGraphicFramePr>
          <p:nvPr/>
        </p:nvGraphicFramePr>
        <p:xfrm>
          <a:off x="611560" y="1412776"/>
          <a:ext cx="8229600" cy="5089525"/>
        </p:xfrm>
        <a:graphic>
          <a:graphicData uri="http://schemas.openxmlformats.org/presentationml/2006/ole">
            <mc:AlternateContent xmlns:mc="http://schemas.openxmlformats.org/markup-compatibility/2006">
              <mc:Choice xmlns:v="urn:schemas-microsoft-com:vml" Requires="v">
                <p:oleObj r:id="rId2" imgW="3701415" imgH="2298065" progId="Visio.Drawing.4">
                  <p:embed/>
                </p:oleObj>
              </mc:Choice>
              <mc:Fallback>
                <p:oleObj r:id="rId2" imgW="3701415" imgH="2298065"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12776"/>
                        <a:ext cx="8229600" cy="508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ctr"/>
            <a:r>
              <a:rPr lang="en-US" altLang="zh-CN" sz="3200" dirty="0"/>
              <a:t>8.2</a:t>
            </a:r>
            <a:r>
              <a:rPr lang="zh-CN" altLang="en-US" sz="3200" dirty="0"/>
              <a:t>　文件存储空间的管理 </a:t>
            </a:r>
          </a:p>
          <a:p>
            <a:r>
              <a:rPr lang="en-US" altLang="zh-CN" dirty="0"/>
              <a:t>8.2.1</a:t>
            </a:r>
            <a:r>
              <a:rPr lang="zh-CN" altLang="en-US" dirty="0"/>
              <a:t>　空闲表法和空闲链表法</a:t>
            </a:r>
          </a:p>
          <a:p>
            <a:r>
              <a:rPr lang="en-US" altLang="zh-CN" dirty="0"/>
              <a:t>1</a:t>
            </a:r>
            <a:r>
              <a:rPr lang="zh-CN" altLang="en-US" dirty="0"/>
              <a:t>．空闲表法</a:t>
            </a:r>
          </a:p>
          <a:p>
            <a:r>
              <a:rPr lang="zh-CN" altLang="en-US" dirty="0"/>
              <a:t>　　</a:t>
            </a:r>
            <a:r>
              <a:rPr lang="en-US" altLang="zh-CN" dirty="0"/>
              <a:t>1) </a:t>
            </a:r>
            <a:r>
              <a:rPr lang="zh-CN" altLang="en-US" dirty="0"/>
              <a:t>空闲表</a:t>
            </a:r>
          </a:p>
          <a:p>
            <a:endParaRPr lang="zh-CN" altLang="en-US" dirty="0"/>
          </a:p>
        </p:txBody>
      </p:sp>
      <p:graphicFrame>
        <p:nvGraphicFramePr>
          <p:cNvPr id="262146" name="Object 5"/>
          <p:cNvGraphicFramePr>
            <a:graphicFrameLocks noChangeAspect="1"/>
          </p:cNvGraphicFramePr>
          <p:nvPr/>
        </p:nvGraphicFramePr>
        <p:xfrm>
          <a:off x="-486308" y="3573016"/>
          <a:ext cx="10116616" cy="2322512"/>
        </p:xfrm>
        <a:graphic>
          <a:graphicData uri="http://schemas.openxmlformats.org/presentationml/2006/ole">
            <mc:AlternateContent xmlns:mc="http://schemas.openxmlformats.org/markup-compatibility/2006">
              <mc:Choice xmlns:v="urn:schemas-microsoft-com:vml" Requires="v">
                <p:oleObj name="Document" r:id="rId2" imgW="5419725" imgH="1133475" progId="Word.Document.8">
                  <p:embed/>
                </p:oleObj>
              </mc:Choice>
              <mc:Fallback>
                <p:oleObj name="Document" r:id="rId2" imgW="5419725" imgH="1133475"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08" y="3573016"/>
                        <a:ext cx="10116616" cy="2322512"/>
                      </a:xfrm>
                      <a:prstGeom prst="rect">
                        <a:avLst/>
                      </a:prstGeom>
                      <a:noFill/>
                      <a:ln>
                        <a:noFill/>
                      </a:ln>
                      <a:effec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833194"/>
          </a:xfrm>
        </p:spPr>
        <p:txBody>
          <a:bodyPr>
            <a:normAutofit/>
          </a:bodyPr>
          <a:lstStyle/>
          <a:p>
            <a:r>
              <a:rPr lang="en-US" altLang="zh-CN" dirty="0"/>
              <a:t>  2) </a:t>
            </a:r>
            <a:r>
              <a:rPr lang="zh-CN" altLang="en-US" dirty="0"/>
              <a:t>存储空间的分配与回收</a:t>
            </a:r>
          </a:p>
          <a:p>
            <a:r>
              <a:rPr lang="zh-CN" altLang="en-US" dirty="0"/>
              <a:t>     空闲盘区的分配与内存的动态分配类似，同样是采用首次适应算法、循环首次适应算法等。</a:t>
            </a:r>
            <a:endParaRPr lang="en-US" altLang="zh-CN" dirty="0"/>
          </a:p>
          <a:p>
            <a:r>
              <a:rPr lang="en-US" altLang="zh-CN" dirty="0"/>
              <a:t>     </a:t>
            </a:r>
            <a:r>
              <a:rPr lang="zh-CN" altLang="en-US" dirty="0"/>
              <a:t>系统在对用户所释放的存储空间进行回收时，也采取类似于内存回收的方法，即要考虑回收区是否与空闲表中插入点的前区和后区相邻接，对相邻接者应予以合并。 </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a:t>
            </a:r>
            <a:r>
              <a:rPr lang="zh-CN" altLang="en-US" dirty="0"/>
              <a:t>．空闲链表法</a:t>
            </a:r>
          </a:p>
          <a:p>
            <a:r>
              <a:rPr lang="zh-CN" altLang="en-US" dirty="0"/>
              <a:t>　　  空闲链表法是将所有空闲盘区拉成一条空闲链。根据构成链所用基本元素的不同，可把链表分成两种形式：空闲盘块链和空闲盘区链。</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F4653-8FF3-8323-B0A0-0482E75F2F00}"/>
              </a:ext>
            </a:extLst>
          </p:cNvPr>
          <p:cNvSpPr>
            <a:spLocks noGrp="1"/>
          </p:cNvSpPr>
          <p:nvPr>
            <p:ph type="title"/>
          </p:nvPr>
        </p:nvSpPr>
        <p:spPr/>
        <p:txBody>
          <a:bodyPr>
            <a:normAutofit fontScale="90000"/>
          </a:bodyPr>
          <a:lstStyle/>
          <a:p>
            <a:pPr algn="ctr"/>
            <a:r>
              <a:rPr lang="zh-CN" altLang="en-US" dirty="0"/>
              <a:t>文件结构的不同视角</a:t>
            </a:r>
          </a:p>
        </p:txBody>
      </p:sp>
      <p:graphicFrame>
        <p:nvGraphicFramePr>
          <p:cNvPr id="6" name="图示 5">
            <a:extLst>
              <a:ext uri="{FF2B5EF4-FFF2-40B4-BE49-F238E27FC236}">
                <a16:creationId xmlns:a16="http://schemas.microsoft.com/office/drawing/2014/main" id="{AC58CCC5-C053-FC28-E17E-1232FE2D81BB}"/>
              </a:ext>
            </a:extLst>
          </p:cNvPr>
          <p:cNvGraphicFramePr/>
          <p:nvPr>
            <p:extLst>
              <p:ext uri="{D42A27DB-BD31-4B8C-83A1-F6EECF244321}">
                <p14:modId xmlns:p14="http://schemas.microsoft.com/office/powerpoint/2010/main" val="2920865836"/>
              </p:ext>
            </p:extLst>
          </p:nvPr>
        </p:nvGraphicFramePr>
        <p:xfrm>
          <a:off x="1763688" y="170080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973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t>  8.2.2</a:t>
            </a:r>
            <a:r>
              <a:rPr lang="zh-CN" altLang="en-US" dirty="0"/>
              <a:t>　位示图法</a:t>
            </a:r>
          </a:p>
          <a:p>
            <a:r>
              <a:rPr lang="zh-CN" altLang="en-US" dirty="0"/>
              <a:t>　</a:t>
            </a:r>
            <a:r>
              <a:rPr lang="en-US" altLang="zh-CN" dirty="0"/>
              <a:t>1</a:t>
            </a:r>
            <a:r>
              <a:rPr lang="zh-CN" altLang="en-US" dirty="0"/>
              <a:t>．位示图</a:t>
            </a:r>
          </a:p>
          <a:p>
            <a:r>
              <a:rPr lang="zh-CN" altLang="en-US" dirty="0"/>
              <a:t>　　  位示图是利用二进制的一位来表示磁盘中一个盘块的使用情况。当其值为“</a:t>
            </a:r>
            <a:r>
              <a:rPr lang="en-US" altLang="zh-CN" dirty="0"/>
              <a:t>0”</a:t>
            </a:r>
            <a:r>
              <a:rPr lang="zh-CN" altLang="en-US" dirty="0"/>
              <a:t>时，表示对应的盘块空闲；为“</a:t>
            </a:r>
            <a:r>
              <a:rPr lang="en-US" altLang="zh-CN" dirty="0"/>
              <a:t>1”</a:t>
            </a:r>
            <a:r>
              <a:rPr lang="zh-CN" altLang="en-US" dirty="0"/>
              <a:t>时，表示已分配。有的系统把“</a:t>
            </a:r>
            <a:r>
              <a:rPr lang="en-US" altLang="zh-CN" dirty="0"/>
              <a:t>0”</a:t>
            </a:r>
            <a:r>
              <a:rPr lang="zh-CN" altLang="en-US" dirty="0"/>
              <a:t>作为盘块已分配的标志，把“</a:t>
            </a:r>
            <a:r>
              <a:rPr lang="en-US" altLang="zh-CN" dirty="0"/>
              <a:t>1”</a:t>
            </a:r>
            <a:r>
              <a:rPr lang="zh-CN" altLang="en-US" dirty="0"/>
              <a:t>作为空闲标志。磁盘上的所有盘块都有一个二进制位与之对应，这样，由所有盘块所对应的位构成一个集合，称为位示图。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263170" name="Object 366"/>
          <p:cNvGraphicFramePr>
            <a:graphicFrameLocks noChangeAspect="1"/>
          </p:cNvGraphicFramePr>
          <p:nvPr/>
        </p:nvGraphicFramePr>
        <p:xfrm>
          <a:off x="296182" y="1772816"/>
          <a:ext cx="8826078" cy="2667744"/>
        </p:xfrm>
        <a:graphic>
          <a:graphicData uri="http://schemas.openxmlformats.org/presentationml/2006/ole">
            <mc:AlternateContent xmlns:mc="http://schemas.openxmlformats.org/markup-compatibility/2006">
              <mc:Choice xmlns:v="urn:schemas-microsoft-com:vml" Requires="v">
                <p:oleObj name="Document" r:id="rId2" imgW="5410200" imgH="1638300" progId="Word.Document.8">
                  <p:embed/>
                </p:oleObj>
              </mc:Choice>
              <mc:Fallback>
                <p:oleObj name="Document" r:id="rId2" imgW="5410200" imgH="1638300" progId="Word.Document.8">
                  <p:embed/>
                  <p:pic>
                    <p:nvPicPr>
                      <p:cNvPr id="0" name="Object 3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82" y="1772816"/>
                        <a:ext cx="8826078" cy="2667744"/>
                      </a:xfrm>
                      <a:prstGeom prst="rect">
                        <a:avLst/>
                      </a:prstGeom>
                      <a:noFill/>
                      <a:ln>
                        <a:noFill/>
                      </a:ln>
                      <a:effec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905202"/>
          </a:xfrm>
        </p:spPr>
        <p:txBody>
          <a:bodyPr>
            <a:normAutofit fontScale="92500" lnSpcReduction="10000"/>
          </a:bodyPr>
          <a:lstStyle/>
          <a:p>
            <a:r>
              <a:rPr lang="en-US" altLang="zh-CN" dirty="0"/>
              <a:t>  2</a:t>
            </a:r>
            <a:r>
              <a:rPr lang="zh-CN" altLang="en-US" dirty="0"/>
              <a:t>．盘块的分配</a:t>
            </a:r>
          </a:p>
          <a:p>
            <a:r>
              <a:rPr lang="zh-CN" altLang="en-US" dirty="0"/>
              <a:t>　　  </a:t>
            </a:r>
            <a:r>
              <a:rPr lang="en-US" altLang="zh-CN" dirty="0"/>
              <a:t>(1) </a:t>
            </a:r>
            <a:r>
              <a:rPr lang="zh-CN" altLang="en-US" dirty="0"/>
              <a:t>顺序扫描位示图，从中找出一个或一组其值为“</a:t>
            </a:r>
            <a:r>
              <a:rPr lang="en-US" altLang="zh-CN" dirty="0"/>
              <a:t>0”</a:t>
            </a:r>
            <a:r>
              <a:rPr lang="zh-CN" altLang="en-US" dirty="0"/>
              <a:t>的二进制位</a:t>
            </a:r>
            <a:r>
              <a:rPr lang="en-US" altLang="zh-CN" dirty="0"/>
              <a:t>(“0”</a:t>
            </a:r>
            <a:r>
              <a:rPr lang="zh-CN" altLang="en-US" dirty="0"/>
              <a:t>表示空闲时</a:t>
            </a:r>
            <a:r>
              <a:rPr lang="en-US" altLang="zh-CN" dirty="0"/>
              <a:t>)</a:t>
            </a:r>
            <a:r>
              <a:rPr lang="zh-CN" altLang="en-US" dirty="0"/>
              <a:t>。</a:t>
            </a:r>
          </a:p>
          <a:p>
            <a:r>
              <a:rPr lang="zh-CN" altLang="en-US" dirty="0"/>
              <a:t>　  　</a:t>
            </a:r>
            <a:r>
              <a:rPr lang="en-US" altLang="zh-CN" dirty="0"/>
              <a:t>(2) </a:t>
            </a:r>
            <a:r>
              <a:rPr lang="zh-CN" altLang="en-US" dirty="0"/>
              <a:t>将所找到的一个或一组二进制位转换成与之相应的盘块号。假定找到的其值为“</a:t>
            </a:r>
            <a:r>
              <a:rPr lang="en-US" altLang="zh-CN" dirty="0"/>
              <a:t>0”</a:t>
            </a:r>
            <a:r>
              <a:rPr lang="zh-CN" altLang="en-US" dirty="0"/>
              <a:t>的二进制位位于位示图的第</a:t>
            </a:r>
            <a:r>
              <a:rPr lang="en-US" altLang="zh-CN" dirty="0" err="1"/>
              <a:t>i</a:t>
            </a:r>
            <a:r>
              <a:rPr lang="zh-CN" altLang="en-US" dirty="0"/>
              <a:t>行、第</a:t>
            </a:r>
            <a:r>
              <a:rPr lang="en-US" altLang="zh-CN" dirty="0"/>
              <a:t>j</a:t>
            </a:r>
            <a:r>
              <a:rPr lang="zh-CN" altLang="en-US" dirty="0"/>
              <a:t>列，则其相应的盘块号应按下式计算：</a:t>
            </a:r>
            <a:endParaRPr lang="en-US" altLang="zh-CN" dirty="0"/>
          </a:p>
          <a:p>
            <a:endParaRPr lang="en-US" altLang="zh-CN" dirty="0"/>
          </a:p>
          <a:p>
            <a:r>
              <a:rPr lang="zh-CN" altLang="en-US" dirty="0"/>
              <a:t> </a:t>
            </a:r>
          </a:p>
          <a:p>
            <a:r>
              <a:rPr lang="en-US" altLang="zh-CN" dirty="0"/>
              <a:t>      (3) </a:t>
            </a:r>
            <a:r>
              <a:rPr lang="zh-CN" altLang="en-US" dirty="0"/>
              <a:t>修改位示图，令</a:t>
            </a:r>
            <a:r>
              <a:rPr lang="en-US" altLang="zh-CN" dirty="0"/>
              <a:t>map[</a:t>
            </a:r>
            <a:r>
              <a:rPr lang="en-US" altLang="zh-CN" dirty="0" err="1"/>
              <a:t>i,j</a:t>
            </a:r>
            <a:r>
              <a:rPr lang="en-US" altLang="zh-CN" dirty="0"/>
              <a:t>]=1</a:t>
            </a:r>
            <a:r>
              <a:rPr lang="zh-CN" altLang="en-US" dirty="0"/>
              <a:t>。 </a:t>
            </a:r>
          </a:p>
          <a:p>
            <a:endParaRPr lang="zh-CN" altLang="en-US" dirty="0"/>
          </a:p>
        </p:txBody>
      </p:sp>
      <p:sp>
        <p:nvSpPr>
          <p:cNvPr id="5" name="Text Box 5"/>
          <p:cNvSpPr txBox="1">
            <a:spLocks noChangeArrowheads="1"/>
          </p:cNvSpPr>
          <p:nvPr/>
        </p:nvSpPr>
        <p:spPr bwMode="auto">
          <a:xfrm>
            <a:off x="2987824" y="4725144"/>
            <a:ext cx="2383986" cy="523220"/>
          </a:xfrm>
          <a:prstGeom prst="rect">
            <a:avLst/>
          </a:prstGeom>
          <a:noFill/>
          <a:ln w="9525">
            <a:noFill/>
            <a:miter lim="800000"/>
          </a:ln>
        </p:spPr>
        <p:txBody>
          <a:bodyPr wrap="none">
            <a:spAutoFit/>
          </a:bodyPr>
          <a:lstStyle/>
          <a:p>
            <a:r>
              <a:rPr lang="en-US" altLang="zh-CN" sz="2800" b="1" dirty="0">
                <a:latin typeface="Times New Roman" panose="02020603050405020304" pitchFamily="18" charset="0"/>
                <a:cs typeface="Times New Roman" panose="02020603050405020304" pitchFamily="18" charset="0"/>
              </a:rPr>
              <a:t>b = n(</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- 1) + j </a:t>
            </a:r>
          </a:p>
        </p:txBody>
      </p:sp>
      <p:sp>
        <p:nvSpPr>
          <p:cNvPr id="6" name="Text Box 6"/>
          <p:cNvSpPr txBox="1">
            <a:spLocks noChangeArrowheads="1"/>
          </p:cNvSpPr>
          <p:nvPr/>
        </p:nvSpPr>
        <p:spPr bwMode="auto">
          <a:xfrm>
            <a:off x="2915816" y="5237058"/>
            <a:ext cx="3765550" cy="457200"/>
          </a:xfrm>
          <a:prstGeom prst="rect">
            <a:avLst/>
          </a:prstGeom>
          <a:noFill/>
          <a:ln w="9525">
            <a:noFill/>
            <a:miter lim="800000"/>
          </a:ln>
        </p:spPr>
        <p:txBody>
          <a:bodyPr wrap="none">
            <a:spAutoFit/>
          </a:bodyPr>
          <a:lstStyle/>
          <a:p>
            <a:r>
              <a:rPr lang="zh-CN" altLang="en-US" dirty="0"/>
              <a:t>式中，</a:t>
            </a:r>
            <a:r>
              <a:rPr lang="en-US" altLang="zh-CN" dirty="0"/>
              <a:t>n</a:t>
            </a:r>
            <a:r>
              <a:rPr lang="zh-CN" altLang="en-US" dirty="0"/>
              <a:t>代表每行的位数。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3</a:t>
            </a:r>
            <a:r>
              <a:rPr lang="zh-CN" altLang="en-US" dirty="0"/>
              <a:t>．盘块的回收</a:t>
            </a:r>
          </a:p>
          <a:p>
            <a:r>
              <a:rPr lang="zh-CN" altLang="en-US" dirty="0"/>
              <a:t>　　 盘块的回收分两步：</a:t>
            </a:r>
          </a:p>
          <a:p>
            <a:r>
              <a:rPr lang="zh-CN" altLang="en-US" dirty="0"/>
              <a:t>　　 </a:t>
            </a:r>
            <a:r>
              <a:rPr lang="en-US" altLang="zh-CN" dirty="0"/>
              <a:t>(1) </a:t>
            </a:r>
            <a:r>
              <a:rPr lang="zh-CN" altLang="en-US" dirty="0"/>
              <a:t>将回收盘块的盘块号转换成位示图中的行号和列号。转换公式为：</a:t>
            </a:r>
            <a:endParaRPr lang="en-US" altLang="zh-CN" dirty="0"/>
          </a:p>
          <a:p>
            <a:endParaRPr lang="en-US" altLang="zh-CN" dirty="0"/>
          </a:p>
          <a:p>
            <a:endParaRPr lang="en-US" altLang="zh-CN" dirty="0"/>
          </a:p>
          <a:p>
            <a:r>
              <a:rPr lang="en-US" altLang="zh-CN" dirty="0"/>
              <a:t>     (2) </a:t>
            </a:r>
            <a:r>
              <a:rPr lang="zh-CN" altLang="en-US" dirty="0"/>
              <a:t>修改位示图。令</a:t>
            </a:r>
            <a:r>
              <a:rPr lang="en-US" altLang="zh-CN" dirty="0"/>
              <a:t>map[</a:t>
            </a:r>
            <a:r>
              <a:rPr lang="en-US" altLang="zh-CN" dirty="0" err="1"/>
              <a:t>i,j</a:t>
            </a:r>
            <a:r>
              <a:rPr lang="en-US" altLang="zh-CN" dirty="0"/>
              <a:t>] =0</a:t>
            </a:r>
            <a:r>
              <a:rPr lang="zh-CN" altLang="en-US" dirty="0"/>
              <a:t>。 </a:t>
            </a:r>
          </a:p>
          <a:p>
            <a:endParaRPr lang="zh-CN" altLang="en-US" dirty="0"/>
          </a:p>
        </p:txBody>
      </p:sp>
      <p:sp>
        <p:nvSpPr>
          <p:cNvPr id="5" name="Text Box 6"/>
          <p:cNvSpPr txBox="1">
            <a:spLocks noChangeArrowheads="1"/>
          </p:cNvSpPr>
          <p:nvPr/>
        </p:nvSpPr>
        <p:spPr bwMode="auto">
          <a:xfrm>
            <a:off x="3059832" y="3356992"/>
            <a:ext cx="2962671" cy="1198598"/>
          </a:xfrm>
          <a:prstGeom prst="rect">
            <a:avLst/>
          </a:prstGeom>
          <a:noFill/>
          <a:ln w="9525">
            <a:noFill/>
            <a:miter lim="800000"/>
          </a:ln>
        </p:spPr>
        <p:txBody>
          <a:bodyPr wrap="none">
            <a:spAutoFit/>
          </a:bodyPr>
          <a:lstStyle/>
          <a:p>
            <a:pPr>
              <a:lnSpc>
                <a:spcPct val="160000"/>
              </a:lnSpc>
            </a:pP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(b - 1)DIV n + 1</a:t>
            </a:r>
          </a:p>
          <a:p>
            <a:pPr>
              <a:lnSpc>
                <a:spcPct val="160000"/>
              </a:lnSpc>
            </a:pPr>
            <a:r>
              <a:rPr lang="en-US" altLang="zh-CN" sz="2400" b="1" dirty="0">
                <a:latin typeface="Times New Roman" panose="02020603050405020304" pitchFamily="18" charset="0"/>
                <a:cs typeface="Times New Roman" panose="02020603050405020304" pitchFamily="18" charset="0"/>
              </a:rPr>
              <a:t>j = (b - 1)MOD n + 1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04664"/>
            <a:ext cx="8207375" cy="5688161"/>
          </a:xfrm>
        </p:spPr>
        <p:txBody>
          <a:bodyPr/>
          <a:lstStyle/>
          <a:p>
            <a:r>
              <a:rPr lang="en-US" altLang="zh-CN" dirty="0"/>
              <a:t>8.2.3</a:t>
            </a:r>
            <a:r>
              <a:rPr lang="zh-CN" altLang="en-US" dirty="0"/>
              <a:t>　成组链接法 </a:t>
            </a:r>
          </a:p>
          <a:p>
            <a:r>
              <a:rPr lang="en-US" altLang="zh-CN" dirty="0"/>
              <a:t>1</a:t>
            </a:r>
            <a:r>
              <a:rPr lang="zh-CN" altLang="en-US" dirty="0"/>
              <a:t>．空闲盘块的组织</a:t>
            </a:r>
          </a:p>
          <a:p>
            <a:endParaRPr lang="zh-CN" altLang="en-US" dirty="0"/>
          </a:p>
        </p:txBody>
      </p:sp>
      <p:graphicFrame>
        <p:nvGraphicFramePr>
          <p:cNvPr id="264194" name="Object 5"/>
          <p:cNvGraphicFramePr>
            <a:graphicFrameLocks noChangeAspect="1"/>
          </p:cNvGraphicFramePr>
          <p:nvPr/>
        </p:nvGraphicFramePr>
        <p:xfrm>
          <a:off x="685800" y="1484784"/>
          <a:ext cx="8458200" cy="4926013"/>
        </p:xfrm>
        <a:graphic>
          <a:graphicData uri="http://schemas.openxmlformats.org/presentationml/2006/ole">
            <mc:AlternateContent xmlns:mc="http://schemas.openxmlformats.org/markup-compatibility/2006">
              <mc:Choice xmlns:v="urn:schemas-microsoft-com:vml" Requires="v">
                <p:oleObj r:id="rId3" imgW="4750435" imgH="2766695" progId="Visio.Drawing.4">
                  <p:embed/>
                </p:oleObj>
              </mc:Choice>
              <mc:Fallback>
                <p:oleObj r:id="rId3" imgW="4750435" imgH="2766695"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84784"/>
                        <a:ext cx="8458200" cy="492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323528" y="692696"/>
            <a:ext cx="8207375" cy="5400675"/>
          </a:xfrm>
        </p:spPr>
        <p:txBody>
          <a:bodyPr/>
          <a:lstStyle/>
          <a:p>
            <a:pPr algn="ctr"/>
            <a:r>
              <a:rPr lang="en-US" altLang="zh-CN" sz="3200" dirty="0"/>
              <a:t>8.1</a:t>
            </a:r>
            <a:r>
              <a:rPr lang="zh-CN" altLang="en-US" sz="3200" dirty="0">
                <a:latin typeface="宋体" panose="02010600030101010101" pitchFamily="2" charset="-122"/>
              </a:rPr>
              <a:t>　外存的组织方式</a:t>
            </a:r>
            <a:r>
              <a:rPr lang="zh-CN" altLang="en-US" sz="3200" dirty="0"/>
              <a:t> </a:t>
            </a:r>
          </a:p>
          <a:p>
            <a:r>
              <a:rPr lang="en-US" altLang="zh-CN" dirty="0"/>
              <a:t>  8.1.1</a:t>
            </a:r>
            <a:r>
              <a:rPr lang="zh-CN" altLang="en-US" dirty="0"/>
              <a:t>　连续组织方式</a:t>
            </a:r>
            <a:endParaRPr lang="en-US" altLang="zh-CN" dirty="0"/>
          </a:p>
          <a:p>
            <a:r>
              <a:rPr lang="zh-CN" altLang="en-US" dirty="0">
                <a:latin typeface="宋体" panose="02010600030101010101" pitchFamily="2" charset="-122"/>
              </a:rPr>
              <a:t>     在采用连续分配方式时，可把逻辑文件中的记录顺序地存储到邻接的各物理盘块中，这样所形成的文件结构称为顺序文件结构，此时的物理文件称为顺序文件。</a:t>
            </a:r>
            <a:endParaRPr lang="en-US" altLang="zh-CN" dirty="0">
              <a:latin typeface="宋体" panose="02010600030101010101" pitchFamily="2" charset="-122"/>
            </a:endParaRPr>
          </a:p>
          <a:p>
            <a:r>
              <a:rPr lang="en-US" altLang="zh-CN" dirty="0">
                <a:latin typeface="宋体" panose="02010600030101010101" pitchFamily="2" charset="-122"/>
              </a:rPr>
              <a:t>     </a:t>
            </a:r>
            <a:r>
              <a:rPr lang="zh-CN" altLang="en-US" dirty="0">
                <a:latin typeface="宋体" panose="02010600030101010101" pitchFamily="2" charset="-122"/>
              </a:rPr>
              <a:t>这种分配方式保证了逻辑文件中的记录顺序与存储器中文件占用盘块的顺序的一致性。</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212994" name="Object 2"/>
          <p:cNvGraphicFramePr>
            <a:graphicFrameLocks noChangeAspect="1"/>
          </p:cNvGraphicFramePr>
          <p:nvPr/>
        </p:nvGraphicFramePr>
        <p:xfrm>
          <a:off x="1066800" y="939800"/>
          <a:ext cx="7010400" cy="5226050"/>
        </p:xfrm>
        <a:graphic>
          <a:graphicData uri="http://schemas.openxmlformats.org/presentationml/2006/ole">
            <mc:AlternateContent xmlns:mc="http://schemas.openxmlformats.org/markup-compatibility/2006">
              <mc:Choice xmlns:v="urn:schemas-microsoft-com:vml" Requires="v">
                <p:oleObj r:id="rId2" imgW="3108960" imgH="2315210" progId="Visio.Drawing.4">
                  <p:embed/>
                </p:oleObj>
              </mc:Choice>
              <mc:Fallback>
                <p:oleObj r:id="rId2" imgW="3108960" imgH="2315210"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39800"/>
                        <a:ext cx="7010400" cy="522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连续分配的主要优点如下：</a:t>
            </a:r>
          </a:p>
          <a:p>
            <a:r>
              <a:rPr lang="zh-CN" altLang="en-US" dirty="0"/>
              <a:t>　 　</a:t>
            </a:r>
            <a:r>
              <a:rPr lang="en-US" altLang="zh-CN" dirty="0"/>
              <a:t>(1) </a:t>
            </a:r>
            <a:r>
              <a:rPr lang="zh-CN" altLang="en-US" dirty="0"/>
              <a:t>顺序访问容易。访问一个占有连续空间的文件非常容易。系统可从目录中找到该顺序文件所在的第一个盘块号，从此开始顺序地、逐个盘块地往下读</a:t>
            </a:r>
            <a:r>
              <a:rPr lang="en-US" altLang="zh-CN" dirty="0"/>
              <a:t>/</a:t>
            </a:r>
            <a:r>
              <a:rPr lang="zh-CN" altLang="en-US" dirty="0"/>
              <a:t>写。连续分配也支持直接存取。例如，要访问一个从</a:t>
            </a:r>
            <a:r>
              <a:rPr lang="en-US" altLang="zh-CN" dirty="0"/>
              <a:t>b</a:t>
            </a:r>
            <a:r>
              <a:rPr lang="zh-CN" altLang="en-US" dirty="0"/>
              <a:t>块开始存放的文件中的第</a:t>
            </a:r>
            <a:r>
              <a:rPr lang="en-US" altLang="zh-CN" dirty="0" err="1"/>
              <a:t>i</a:t>
            </a:r>
            <a:r>
              <a:rPr lang="zh-CN" altLang="en-US" dirty="0"/>
              <a:t>个盘块的内容，就可直接访问</a:t>
            </a:r>
            <a:r>
              <a:rPr lang="en-US" altLang="zh-CN" dirty="0" err="1"/>
              <a:t>b+i</a:t>
            </a:r>
            <a:r>
              <a:rPr lang="zh-CN" altLang="en-US" dirty="0"/>
              <a:t>号盘块。</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 </a:t>
            </a:r>
            <a:r>
              <a:rPr lang="zh-CN" altLang="en-US" dirty="0"/>
              <a:t>顺序访问速度快。因为由连续分配所装入的文件，其所占用的盘块可能是位于一条或几条相邻的磁道上，这时，磁头的移动距离最少，因此，这种对文件访问的速度是几种存储空间分配方式中最高的一种。</a:t>
            </a:r>
            <a:endParaRPr lang="en-US" altLang="zh-CN" dirty="0"/>
          </a:p>
          <a:p>
            <a:r>
              <a:rPr lang="en-US" altLang="zh-CN" dirty="0"/>
              <a:t>     (3) </a:t>
            </a:r>
            <a:r>
              <a:rPr lang="zh-CN" altLang="en-US" dirty="0"/>
              <a:t>直接访问效率高。根据文件的开始地址很容易计算出第</a:t>
            </a:r>
            <a:r>
              <a:rPr lang="en-US" altLang="zh-CN" dirty="0" err="1"/>
              <a:t>i</a:t>
            </a:r>
            <a:r>
              <a:rPr lang="zh-CN" altLang="en-US" dirty="0"/>
              <a:t>块的磁盘地址。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85000" lnSpcReduction="20000"/>
          </a:bodyPr>
          <a:lstStyle/>
          <a:p>
            <a:r>
              <a:rPr lang="zh-CN" altLang="en-US" dirty="0"/>
              <a:t>     连续分配的主要缺点如下：</a:t>
            </a:r>
          </a:p>
          <a:p>
            <a:r>
              <a:rPr lang="zh-CN" altLang="en-US" dirty="0"/>
              <a:t>　　 </a:t>
            </a:r>
            <a:r>
              <a:rPr lang="en-US" altLang="zh-CN" dirty="0"/>
              <a:t>(1) </a:t>
            </a:r>
            <a:r>
              <a:rPr lang="zh-CN" altLang="en-US" dirty="0"/>
              <a:t>要求有连续的存储空间。要为每一个文件分配一段连续的存储空间，这样，便会产生出许多外部碎片，严重地降低了外存空间的利用率。如果是定期地利用紧凑方法来消除碎片，则又需花费大量的机器时间。 </a:t>
            </a:r>
          </a:p>
          <a:p>
            <a:r>
              <a:rPr lang="en-US" altLang="zh-CN" dirty="0"/>
              <a:t>     (2) </a:t>
            </a:r>
            <a:r>
              <a:rPr lang="zh-CN" altLang="en-US" dirty="0"/>
              <a:t>必须事先知道文件的长度。要将一个文件装入一个连续的存储区中，必须事先知道文件的大小，然后根据其大小，在存储空间中找出一块其大小足够的存储区，将文件装入。</a:t>
            </a:r>
            <a:endParaRPr lang="en-US" altLang="zh-CN" dirty="0"/>
          </a:p>
          <a:p>
            <a:r>
              <a:rPr lang="zh-CN" altLang="en-US" dirty="0"/>
              <a:t>　　 </a:t>
            </a:r>
            <a:r>
              <a:rPr lang="en-US" altLang="zh-CN" dirty="0"/>
              <a:t>(3) </a:t>
            </a:r>
            <a:r>
              <a:rPr lang="zh-CN" altLang="en-US" dirty="0"/>
              <a:t>不能灵活地删除和插入记录。</a:t>
            </a:r>
            <a:br>
              <a:rPr lang="zh-CN" altLang="en-US" dirty="0"/>
            </a:br>
            <a:r>
              <a:rPr lang="zh-CN" altLang="en-US" dirty="0"/>
              <a:t>　 </a:t>
            </a:r>
            <a:r>
              <a:rPr lang="en-US" altLang="zh-CN" dirty="0"/>
              <a:t>(4) </a:t>
            </a:r>
            <a:r>
              <a:rPr lang="zh-CN" altLang="en-US" dirty="0"/>
              <a:t>对于那些动态增长的文件，无法事先知道其大小。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548680"/>
            <a:ext cx="8207375" cy="5400675"/>
          </a:xfrm>
        </p:spPr>
        <p:txBody>
          <a:bodyPr/>
          <a:lstStyle/>
          <a:p>
            <a:r>
              <a:rPr lang="en-US" altLang="zh-CN" dirty="0"/>
              <a:t>8.1.2</a:t>
            </a:r>
            <a:r>
              <a:rPr lang="zh-CN" altLang="en-US" dirty="0"/>
              <a:t>　链接组织方式</a:t>
            </a:r>
            <a:endParaRPr lang="en-US" altLang="zh-CN" dirty="0"/>
          </a:p>
          <a:p>
            <a:r>
              <a:rPr lang="en-US" altLang="zh-CN" dirty="0"/>
              <a:t>1</a:t>
            </a:r>
            <a:r>
              <a:rPr lang="zh-CN" altLang="en-US" dirty="0"/>
              <a:t>．隐式链接</a:t>
            </a:r>
          </a:p>
          <a:p>
            <a:endParaRPr lang="zh-CN" altLang="en-US" dirty="0"/>
          </a:p>
        </p:txBody>
      </p:sp>
      <p:graphicFrame>
        <p:nvGraphicFramePr>
          <p:cNvPr id="214018" name="Object 2"/>
          <p:cNvGraphicFramePr>
            <a:graphicFrameLocks noChangeAspect="1"/>
          </p:cNvGraphicFramePr>
          <p:nvPr/>
        </p:nvGraphicFramePr>
        <p:xfrm>
          <a:off x="2483768" y="1340768"/>
          <a:ext cx="6480720" cy="4896449"/>
        </p:xfrm>
        <a:graphic>
          <a:graphicData uri="http://schemas.openxmlformats.org/presentationml/2006/ole">
            <mc:AlternateContent xmlns:mc="http://schemas.openxmlformats.org/markup-compatibility/2006">
              <mc:Choice xmlns:v="urn:schemas-microsoft-com:vml" Requires="v">
                <p:oleObj r:id="rId2" imgW="3039745" imgH="2297430" progId="Visio.Drawing.4">
                  <p:embed/>
                </p:oleObj>
              </mc:Choice>
              <mc:Fallback>
                <p:oleObj r:id="rId2" imgW="3039745" imgH="2297430"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340768"/>
                        <a:ext cx="6480720" cy="4896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ee96bd4-6fd2-4ebf-be70-7526971fb7f7"/>
  <p:tag name="COMMONDATA" val="eyJoZGlkIjoiMGVmOTY3MTQ2ZmJkMDlmNDEwNWU3NTgyZjg1MGFiYz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2191</Words>
  <Application>Microsoft Office PowerPoint</Application>
  <PresentationFormat>全屏显示(4:3)</PresentationFormat>
  <Paragraphs>97</Paragraphs>
  <Slides>34</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6" baseType="lpstr">
      <vt:lpstr>MS PGothic</vt:lpstr>
      <vt:lpstr>宋体</vt:lpstr>
      <vt:lpstr>Bookman Old Style</vt:lpstr>
      <vt:lpstr>Calibri</vt:lpstr>
      <vt:lpstr>Gill Sans MT</vt:lpstr>
      <vt:lpstr>Helvetica</vt:lpstr>
      <vt:lpstr>Times New Roman</vt:lpstr>
      <vt:lpstr>Wingdings</vt:lpstr>
      <vt:lpstr>Wingdings 3</vt:lpstr>
      <vt:lpstr>1_质朴</vt:lpstr>
      <vt:lpstr>VISIO 4 Drawing</vt:lpstr>
      <vt:lpstr>Document</vt:lpstr>
      <vt:lpstr>第二十讲</vt:lpstr>
      <vt:lpstr>本次课程主要内容</vt:lpstr>
      <vt:lpstr>文件结构的不同视角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834</cp:revision>
  <dcterms:created xsi:type="dcterms:W3CDTF">2013-09-15T00:45:00Z</dcterms:created>
  <dcterms:modified xsi:type="dcterms:W3CDTF">2023-12-12T01:46:42Z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15F846A4816F4EC5B8EC02EE3D061E5A_12</vt:lpwstr>
  </property>
  <property fmtid="{D5CDD505-2E9C-101B-9397-08002B2CF9AE}" pid="3" name="KSOProductBuildVer">
    <vt:lpwstr>2052-11.1.0.14036</vt:lpwstr>
  </property>
</Properties>
</file>