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3" r:id="rId3"/>
    <p:sldId id="274" r:id="rId4"/>
    <p:sldId id="260" r:id="rId5"/>
    <p:sldId id="261" r:id="rId6"/>
    <p:sldId id="262" r:id="rId7"/>
    <p:sldId id="264" r:id="rId8"/>
    <p:sldId id="272" r:id="rId9"/>
    <p:sldId id="282" r:id="rId10"/>
    <p:sldId id="279" r:id="rId11"/>
    <p:sldId id="277" r:id="rId12"/>
    <p:sldId id="289" r:id="rId13"/>
    <p:sldId id="288" r:id="rId14"/>
    <p:sldId id="275" r:id="rId15"/>
    <p:sldId id="276" r:id="rId16"/>
    <p:sldId id="266" r:id="rId17"/>
    <p:sldId id="267" r:id="rId18"/>
    <p:sldId id="268" r:id="rId19"/>
    <p:sldId id="269" r:id="rId20"/>
    <p:sldId id="278" r:id="rId21"/>
    <p:sldId id="286" r:id="rId22"/>
    <p:sldId id="280" r:id="rId23"/>
    <p:sldId id="281" r:id="rId24"/>
    <p:sldId id="287" r:id="rId25"/>
    <p:sldId id="259" r:id="rId26"/>
    <p:sldId id="265" r:id="rId27"/>
    <p:sldId id="283" r:id="rId28"/>
    <p:sldId id="290" r:id="rId29"/>
    <p:sldId id="291" r:id="rId30"/>
    <p:sldId id="270" r:id="rId31"/>
    <p:sldId id="271" r:id="rId32"/>
    <p:sldId id="284" r:id="rId33"/>
    <p:sldId id="285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6053" autoAdjust="0"/>
  </p:normalViewPr>
  <p:slideViewPr>
    <p:cSldViewPr>
      <p:cViewPr varScale="1">
        <p:scale>
          <a:sx n="107" d="100"/>
          <a:sy n="107" d="100"/>
        </p:scale>
        <p:origin x="195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3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32085-39C4-4D72-A10E-FF16FF987031}" type="datetimeFigureOut">
              <a:rPr lang="zh-CN" altLang="en-US" smtClean="0"/>
              <a:pPr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8C39E-73C8-4A1F-81CA-66DC4A8B00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47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AA2D9-0245-4213-A546-AFF980BE33C8}" type="datetimeFigureOut">
              <a:rPr lang="zh-CN" altLang="en-US" smtClean="0"/>
              <a:pPr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C97FA-DC5D-4BAC-9F14-F824A46E9B8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6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磁盘转速是 </a:t>
            </a:r>
            <a:r>
              <a:rPr lang="en-US" altLang="zh-CN" dirty="0"/>
              <a:t>10 000 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分钟，平均转一转的时间是 </a:t>
            </a:r>
            <a:r>
              <a:rPr lang="en-US" altLang="zh-CN" dirty="0"/>
              <a:t>6 </a:t>
            </a:r>
            <a:r>
              <a:rPr lang="en-US" altLang="zh-CN" dirty="0" err="1"/>
              <a:t>ms</a:t>
            </a:r>
            <a:r>
              <a:rPr lang="zh-CN" altLang="en-US" dirty="0"/>
              <a:t>，因此平均旋转延迟时间 是 </a:t>
            </a:r>
            <a:r>
              <a:rPr lang="en-US" altLang="zh-CN" dirty="0"/>
              <a:t>3 </a:t>
            </a:r>
            <a:r>
              <a:rPr lang="en-US" altLang="zh-CN" dirty="0" err="1"/>
              <a:t>ms</a:t>
            </a:r>
            <a:r>
              <a:rPr lang="zh-CN" altLang="en-US" dirty="0"/>
              <a:t>，平均寻道时间是 </a:t>
            </a:r>
            <a:r>
              <a:rPr lang="en-US" altLang="zh-CN" dirty="0"/>
              <a:t>6 </a:t>
            </a:r>
            <a:r>
              <a:rPr lang="en-US" altLang="zh-CN" dirty="0" err="1"/>
              <a:t>ms</a:t>
            </a:r>
            <a:r>
              <a:rPr lang="zh-CN" altLang="en-US" dirty="0"/>
              <a:t>，读取 </a:t>
            </a:r>
            <a:r>
              <a:rPr lang="en-US" altLang="zh-CN" dirty="0"/>
              <a:t>4 KB </a:t>
            </a:r>
            <a:r>
              <a:rPr lang="zh-CN" altLang="en-US" dirty="0"/>
              <a:t>扇区信息的时间为 </a:t>
            </a:r>
            <a:r>
              <a:rPr lang="en-US" altLang="zh-CN" dirty="0"/>
              <a:t>0.2 </a:t>
            </a:r>
            <a:r>
              <a:rPr lang="en-US" altLang="zh-CN" dirty="0" err="1"/>
              <a:t>ms</a:t>
            </a:r>
            <a:r>
              <a:rPr lang="zh-CN" altLang="en-US" dirty="0"/>
              <a:t>，信息延迟的时间为 </a:t>
            </a:r>
            <a:r>
              <a:rPr lang="en-US" altLang="zh-CN" dirty="0"/>
              <a:t>0.2 </a:t>
            </a:r>
            <a:r>
              <a:rPr lang="en-US" altLang="zh-CN" dirty="0" err="1"/>
              <a:t>ms</a:t>
            </a:r>
            <a:r>
              <a:rPr lang="zh-CN" altLang="en-US" dirty="0"/>
              <a:t>，总时间为 </a:t>
            </a:r>
            <a:r>
              <a:rPr lang="en-US" altLang="zh-CN" dirty="0"/>
              <a:t>3+6+0.2+0.2=9.4 </a:t>
            </a:r>
            <a:r>
              <a:rPr lang="en-US" altLang="zh-CN" dirty="0" err="1"/>
              <a:t>ms</a:t>
            </a:r>
            <a:r>
              <a:rPr lang="zh-CN" altLang="en-US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74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数据块 </a:t>
            </a:r>
            <a:r>
              <a:rPr lang="en-US" altLang="zh-CN"/>
              <a:t>1 </a:t>
            </a:r>
            <a:r>
              <a:rPr lang="zh-CN" altLang="en-US"/>
              <a:t>从外设到用户工作区的总时间为 </a:t>
            </a:r>
            <a:r>
              <a:rPr lang="en-US" altLang="zh-CN"/>
              <a:t>105</a:t>
            </a:r>
            <a:r>
              <a:rPr lang="zh-CN" altLang="en-US"/>
              <a:t>，在这段时间中，数据块 </a:t>
            </a:r>
            <a:r>
              <a:rPr lang="en-US" altLang="zh-CN"/>
              <a:t>2 </a:t>
            </a:r>
            <a:r>
              <a:rPr lang="zh-CN" altLang="en-US"/>
              <a:t>没有进行 操作。在数据块 </a:t>
            </a:r>
            <a:r>
              <a:rPr lang="en-US" altLang="zh-CN"/>
              <a:t>1 </a:t>
            </a:r>
            <a:r>
              <a:rPr lang="zh-CN" altLang="en-US"/>
              <a:t>进行分析处理时，数据块 </a:t>
            </a:r>
            <a:r>
              <a:rPr lang="en-US" altLang="zh-CN"/>
              <a:t>2 </a:t>
            </a:r>
            <a:r>
              <a:rPr lang="zh-CN" altLang="en-US"/>
              <a:t>从外设到用户工作区的总时间为 </a:t>
            </a:r>
            <a:r>
              <a:rPr lang="en-US" altLang="zh-CN"/>
              <a:t>105</a:t>
            </a:r>
            <a:r>
              <a:rPr lang="zh-CN" altLang="en-US"/>
              <a:t>，这段 时间是并行的。再加上数据块 </a:t>
            </a:r>
            <a:r>
              <a:rPr lang="en-US" altLang="zh-CN"/>
              <a:t>2 </a:t>
            </a:r>
            <a:r>
              <a:rPr lang="zh-CN" altLang="en-US"/>
              <a:t>进行处理的时间 </a:t>
            </a:r>
            <a:r>
              <a:rPr lang="en-US" altLang="zh-CN"/>
              <a:t>90</a:t>
            </a:r>
            <a:r>
              <a:rPr lang="zh-CN" altLang="en-US"/>
              <a:t>，总共是 </a:t>
            </a:r>
            <a:r>
              <a:rPr lang="en-US" altLang="zh-CN"/>
              <a:t>300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25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改善目录和文件结构，磁盘高速缓存；提前读、延迟写、优化物理块分布、虚拟盘；廉价磁盘冗余阵列。</a:t>
            </a:r>
            <a:endParaRPr lang="en-US" altLang="zh-CN" dirty="0"/>
          </a:p>
          <a:p>
            <a:r>
              <a:rPr lang="zh-CN" altLang="en-US" dirty="0"/>
              <a:t>容错技术、后备系统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3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访问矩阵的实现</a:t>
            </a:r>
            <a:r>
              <a:rPr lang="zh-CN" altLang="en-US" dirty="0">
                <a:sym typeface="Wingdings" panose="05000000000000000000" pitchFamily="2" charset="2"/>
              </a:rPr>
              <a:t>： （对象）</a:t>
            </a:r>
            <a:r>
              <a:rPr lang="zh-CN" altLang="en-US" dirty="0"/>
              <a:t>访问控制表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54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条带化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(striping)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当多个进程同时访问一个磁盘时，可能会出现磁盘冲突。大多数磁盘系统都对访问次数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I/O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和数据传输率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每秒传输的数据量，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有限制。当达到这些限制时，后面需要访问磁盘的进程就需要等待，这时就是所谓的磁盘冲突。</a:t>
            </a:r>
          </a:p>
          <a:p>
            <a:r>
              <a:rPr lang="en-US" altLang="zh-CN" dirty="0"/>
              <a:t> B</a:t>
            </a:r>
          </a:p>
          <a:p>
            <a:endParaRPr lang="en-US" altLang="zh-CN" dirty="0"/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7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C97FA-DC5D-4BAC-9F14-F824A46E9B8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内容占位符 10"/>
          <p:cNvSpPr>
            <a:spLocks noGrp="1"/>
          </p:cNvSpPr>
          <p:nvPr>
            <p:ph sz="quarter" idx="2"/>
          </p:nvPr>
        </p:nvSpPr>
        <p:spPr>
          <a:xfrm>
            <a:off x="467544" y="1412776"/>
            <a:ext cx="8208912" cy="4824536"/>
          </a:xfrm>
        </p:spPr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4392" y="1997224"/>
            <a:ext cx="6858000" cy="1066800"/>
          </a:xfrm>
        </p:spPr>
        <p:txBody>
          <a:bodyPr anchor="t" anchorCtr="0">
            <a:noAutofit/>
          </a:bodyPr>
          <a:lstStyle>
            <a:lvl1pPr algn="ctr">
              <a:buNone/>
              <a:defRPr sz="4800" b="1" cap="none" baseline="0"/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0592" y="3292624"/>
            <a:ext cx="6781800" cy="114300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9592" y="1844824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矩形 7"/>
          <p:cNvSpPr/>
          <p:nvPr/>
        </p:nvSpPr>
        <p:spPr>
          <a:xfrm>
            <a:off x="959024" y="1844824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236296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8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7308304" y="695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习题三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67544" y="530424"/>
            <a:ext cx="8229600" cy="666328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308304" y="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u="wavyDbl" baseline="0" dirty="0">
                <a:uFill>
                  <a:solidFill>
                    <a:srgbClr val="7030A0"/>
                  </a:solidFill>
                </a:uFill>
              </a:rPr>
              <a:t>习题三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60032" y="635317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东北大学秦皇岛分校计算机与通信工程学院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lang="zh-CN" altLang="en-US" sz="3200" b="1" kern="1200" dirty="0" smtClean="0">
          <a:solidFill>
            <a:schemeClr val="tx1"/>
          </a:solidFill>
          <a:latin typeface="+mj-ea"/>
          <a:ea typeface="+mj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lang="en-US" altLang="en-US" sz="3200" b="1" kern="1200" dirty="0">
          <a:solidFill>
            <a:schemeClr val="tx1"/>
          </a:solidFill>
          <a:latin typeface="+mj-ea"/>
          <a:ea typeface="+mj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第二十二讲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章 习题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0A9BDF-8379-4EC5-AA4F-F45C9719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C8560-3511-4EEA-A30E-B0DC544F0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下列选项中，磁盘逻辑格式化程序所做的工作是</a:t>
            </a:r>
            <a:endParaRPr lang="en-US" altLang="zh-CN" dirty="0"/>
          </a:p>
          <a:p>
            <a:r>
              <a:rPr lang="en-US" altLang="zh-CN" dirty="0"/>
              <a:t>Ⅰ  .</a:t>
            </a:r>
            <a:r>
              <a:rPr lang="zh-CN" altLang="en-US" dirty="0"/>
              <a:t> 对磁盘进行分区</a:t>
            </a:r>
            <a:endParaRPr lang="en-US" altLang="zh-CN" dirty="0"/>
          </a:p>
          <a:p>
            <a:r>
              <a:rPr lang="en-US" altLang="zh-CN" dirty="0"/>
              <a:t>Ⅱ. </a:t>
            </a:r>
            <a:r>
              <a:rPr lang="zh-CN" altLang="en-US" dirty="0"/>
              <a:t>建立文件的根目录</a:t>
            </a:r>
            <a:endParaRPr lang="en-US" altLang="zh-CN" dirty="0"/>
          </a:p>
          <a:p>
            <a:r>
              <a:rPr lang="en-US" altLang="zh-CN" dirty="0"/>
              <a:t>Ⅲ. </a:t>
            </a:r>
            <a:r>
              <a:rPr lang="zh-CN" altLang="en-US" dirty="0"/>
              <a:t>确定磁盘扇区校验码所占位数</a:t>
            </a:r>
            <a:endParaRPr lang="en-US" altLang="zh-CN" dirty="0"/>
          </a:p>
          <a:p>
            <a:r>
              <a:rPr lang="en-US" altLang="zh-CN" dirty="0"/>
              <a:t>Ⅳ.</a:t>
            </a:r>
            <a:r>
              <a:rPr lang="zh-CN" altLang="en-US" dirty="0"/>
              <a:t> 对保存空闲磁盘块信息的数据结构进行初始化</a:t>
            </a:r>
            <a:endParaRPr lang="en-US" altLang="zh-CN" dirty="0"/>
          </a:p>
          <a:p>
            <a:r>
              <a:rPr lang="en-US" altLang="zh-CN" dirty="0"/>
              <a:t>A. </a:t>
            </a:r>
            <a:r>
              <a:rPr lang="zh-CN" altLang="en-US" dirty="0"/>
              <a:t>仅</a:t>
            </a:r>
            <a:r>
              <a:rPr lang="en-US" altLang="zh-CN" dirty="0"/>
              <a:t>Ⅱ</a:t>
            </a:r>
            <a:r>
              <a:rPr lang="zh-CN" altLang="en-US" dirty="0"/>
              <a:t>                   </a:t>
            </a:r>
            <a:r>
              <a:rPr lang="en-US" altLang="zh-CN" dirty="0"/>
              <a:t>B .</a:t>
            </a:r>
            <a:r>
              <a:rPr lang="zh-CN" altLang="en-US" dirty="0"/>
              <a:t>仅 </a:t>
            </a:r>
            <a:r>
              <a:rPr lang="en-US" altLang="zh-CN" dirty="0"/>
              <a:t>Ⅱ</a:t>
            </a:r>
            <a:r>
              <a:rPr lang="zh-CN" altLang="en-US" dirty="0"/>
              <a:t> 、</a:t>
            </a:r>
            <a:r>
              <a:rPr lang="en-US" altLang="zh-CN" dirty="0"/>
              <a:t>Ⅳ</a:t>
            </a:r>
          </a:p>
          <a:p>
            <a:r>
              <a:rPr lang="en-US" altLang="zh-CN" dirty="0"/>
              <a:t>C .</a:t>
            </a:r>
            <a:r>
              <a:rPr lang="zh-CN" altLang="en-US" dirty="0"/>
              <a:t>仅</a:t>
            </a:r>
            <a:r>
              <a:rPr lang="en-US" altLang="zh-CN" dirty="0"/>
              <a:t>Ⅲ </a:t>
            </a:r>
            <a:r>
              <a:rPr lang="zh-CN" altLang="en-US" dirty="0"/>
              <a:t>、</a:t>
            </a:r>
            <a:r>
              <a:rPr lang="en-US" altLang="zh-CN" dirty="0"/>
              <a:t> Ⅳ       D .</a:t>
            </a:r>
            <a:r>
              <a:rPr lang="zh-CN" altLang="en-US" dirty="0"/>
              <a:t>仅</a:t>
            </a:r>
            <a:r>
              <a:rPr lang="en-US" altLang="zh-CN" dirty="0"/>
              <a:t>Ⅰ </a:t>
            </a:r>
            <a:r>
              <a:rPr lang="zh-CN" altLang="en-US" dirty="0"/>
              <a:t>、</a:t>
            </a:r>
            <a:r>
              <a:rPr lang="en-US" altLang="zh-CN" dirty="0"/>
              <a:t> Ⅱ</a:t>
            </a:r>
            <a:r>
              <a:rPr lang="zh-CN" altLang="en-US" dirty="0"/>
              <a:t>、</a:t>
            </a:r>
            <a:r>
              <a:rPr lang="en-US" altLang="zh-CN" dirty="0"/>
              <a:t> 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501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90481A-CC3F-4ECB-8FF4-101A1344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F45A8-3294-4059-A107-5DDA56BB9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、下列关于</a:t>
            </a:r>
            <a:r>
              <a:rPr lang="en-US" altLang="zh-CN" dirty="0" err="1"/>
              <a:t>SPOOLing</a:t>
            </a:r>
            <a:r>
              <a:rPr lang="zh-CN" altLang="en-US" dirty="0"/>
              <a:t>技术的叙述中，错误的是（）</a:t>
            </a:r>
            <a:endParaRPr lang="en-US" altLang="zh-CN" dirty="0"/>
          </a:p>
          <a:p>
            <a:r>
              <a:rPr lang="en-US" altLang="zh-CN" dirty="0"/>
              <a:t>A.  </a:t>
            </a:r>
            <a:r>
              <a:rPr lang="zh-CN" altLang="en-US" dirty="0"/>
              <a:t>需要外存的支持。</a:t>
            </a:r>
            <a:endParaRPr lang="en-US" altLang="zh-CN" dirty="0"/>
          </a:p>
          <a:p>
            <a:r>
              <a:rPr lang="en-US" altLang="zh-CN" dirty="0"/>
              <a:t>B.</a:t>
            </a:r>
            <a:r>
              <a:rPr lang="zh-CN" altLang="en-US" dirty="0"/>
              <a:t>  需要多道程序设计技术的支持。</a:t>
            </a:r>
            <a:endParaRPr lang="en-US" altLang="zh-CN" dirty="0"/>
          </a:p>
          <a:p>
            <a:r>
              <a:rPr lang="en-US" altLang="zh-CN" dirty="0"/>
              <a:t>C.  </a:t>
            </a:r>
            <a:r>
              <a:rPr lang="zh-CN" altLang="en-US" dirty="0"/>
              <a:t>可以让多个作业共享一台独占设备。</a:t>
            </a:r>
            <a:endParaRPr lang="en-US" altLang="zh-CN" dirty="0"/>
          </a:p>
          <a:p>
            <a:r>
              <a:rPr lang="en-US" altLang="zh-CN" dirty="0"/>
              <a:t>D.  </a:t>
            </a:r>
            <a:r>
              <a:rPr lang="zh-CN" altLang="en-US" dirty="0"/>
              <a:t>由用户作业控制设备与输入输出井之间的数据传递。</a:t>
            </a:r>
          </a:p>
        </p:txBody>
      </p:sp>
    </p:spTree>
    <p:extLst>
      <p:ext uri="{BB962C8B-B14F-4D97-AF65-F5344CB8AC3E}">
        <p14:creationId xmlns:p14="http://schemas.microsoft.com/office/powerpoint/2010/main" val="257696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313825-2A47-54AB-B05A-E704DD3E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6C2E1E-F6C1-4D6B-6035-46F8BEE66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  </a:t>
            </a:r>
            <a:r>
              <a:rPr lang="zh-CN" altLang="en-US" dirty="0"/>
              <a:t>假设磁头当前位于第</a:t>
            </a:r>
            <a:r>
              <a:rPr lang="en-US" altLang="zh-CN" dirty="0"/>
              <a:t>105</a:t>
            </a:r>
            <a:r>
              <a:rPr lang="zh-CN" altLang="en-US" dirty="0"/>
              <a:t>道</a:t>
            </a:r>
            <a:r>
              <a:rPr lang="en-US" altLang="zh-CN" dirty="0"/>
              <a:t>,</a:t>
            </a:r>
            <a:r>
              <a:rPr lang="zh-CN" altLang="en-US" dirty="0"/>
              <a:t>正在向磁道序号增加的方向移动。现有一个磁道访问请求序列为</a:t>
            </a:r>
            <a:r>
              <a:rPr lang="en-US" altLang="zh-CN" dirty="0"/>
              <a:t>35,45,12,68,110,180,170,195,</a:t>
            </a:r>
            <a:r>
              <a:rPr lang="zh-CN" altLang="en-US" dirty="0"/>
              <a:t>采用</a:t>
            </a:r>
            <a:r>
              <a:rPr lang="en-US" altLang="zh-CN" dirty="0"/>
              <a:t>SCAN</a:t>
            </a:r>
            <a:r>
              <a:rPr lang="zh-CN" altLang="en-US" dirty="0"/>
              <a:t>调度</a:t>
            </a:r>
            <a:r>
              <a:rPr lang="en-US" altLang="zh-CN" dirty="0"/>
              <a:t>(</a:t>
            </a:r>
            <a:r>
              <a:rPr lang="zh-CN" altLang="en-US" dirty="0"/>
              <a:t>电梯调度</a:t>
            </a:r>
            <a:r>
              <a:rPr lang="en-US" altLang="zh-CN" dirty="0"/>
              <a:t>)</a:t>
            </a:r>
            <a:r>
              <a:rPr lang="zh-CN" altLang="en-US" dirty="0"/>
              <a:t>算法得到的磁道访问序列是</a:t>
            </a:r>
            <a:r>
              <a:rPr lang="en-US" altLang="zh-CN" dirty="0"/>
              <a:t>()</a:t>
            </a:r>
            <a:endParaRPr lang="zh-CN" altLang="en-US" dirty="0"/>
          </a:p>
          <a:p>
            <a:r>
              <a:rPr lang="en-US" altLang="zh-CN" dirty="0"/>
              <a:t>A.  110,170,180,195,68,45,35,12</a:t>
            </a:r>
          </a:p>
          <a:p>
            <a:r>
              <a:rPr lang="en-US" altLang="zh-CN" dirty="0"/>
              <a:t>B.  110,68,45,35,12,170,180,195</a:t>
            </a:r>
          </a:p>
          <a:p>
            <a:r>
              <a:rPr lang="en-US" altLang="zh-CN" dirty="0"/>
              <a:t>C.  110,170,180,195,12,35,45,68</a:t>
            </a:r>
          </a:p>
          <a:p>
            <a:r>
              <a:rPr lang="en-US" altLang="zh-CN" dirty="0"/>
              <a:t>D.  12,35,45,68,110,170,180,195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96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9867A9-7D21-7355-5796-4B02AE1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0EB11-629B-2396-90E4-A3F6C535A3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、处理外部中断时，应该由操作系统保存的是（  ） 。  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程序计数器</a:t>
            </a:r>
            <a:r>
              <a:rPr lang="en-US" altLang="zh-CN" dirty="0"/>
              <a:t>(PC)</a:t>
            </a:r>
            <a:r>
              <a:rPr lang="zh-CN" altLang="en-US" dirty="0"/>
              <a:t>的内容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通用寄存器的内容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块表</a:t>
            </a:r>
            <a:r>
              <a:rPr lang="en-US" altLang="zh-CN" dirty="0"/>
              <a:t>(TLB)</a:t>
            </a:r>
            <a:r>
              <a:rPr lang="zh-CN" altLang="en-US" dirty="0"/>
              <a:t>中的内容</a:t>
            </a:r>
            <a:endParaRPr lang="en-US" altLang="zh-CN" dirty="0"/>
          </a:p>
          <a:p>
            <a:r>
              <a:rPr lang="en-US" altLang="zh-CN" dirty="0"/>
              <a:t>D. Cache</a:t>
            </a:r>
            <a:r>
              <a:rPr lang="zh-CN" altLang="en-US" dirty="0"/>
              <a:t>中的内容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38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7544" y="332656"/>
            <a:ext cx="8207375" cy="6120680"/>
          </a:xfrm>
        </p:spPr>
        <p:txBody>
          <a:bodyPr>
            <a:normAutofit lnSpcReduction="10000"/>
          </a:bodyPr>
          <a:lstStyle/>
          <a:p>
            <a:r>
              <a:rPr lang="zh-CN" altLang="zh-CN" sz="3000" dirty="0"/>
              <a:t>（一）</a:t>
            </a:r>
            <a:r>
              <a:rPr lang="en-US" altLang="zh-CN" sz="3000" dirty="0"/>
              <a:t> </a:t>
            </a:r>
            <a:r>
              <a:rPr lang="zh-CN" altLang="zh-CN" sz="3000" dirty="0"/>
              <a:t>文件系统基础</a:t>
            </a:r>
            <a:r>
              <a:rPr lang="en-US" altLang="zh-CN" sz="3000" dirty="0"/>
              <a:t> </a:t>
            </a:r>
            <a:br>
              <a:rPr lang="en-US" altLang="zh-CN" dirty="0"/>
            </a:br>
            <a:r>
              <a:rPr lang="en-US" altLang="zh-CN" dirty="0"/>
              <a:t>      1.   </a:t>
            </a:r>
            <a:r>
              <a:rPr lang="zh-CN" altLang="zh-CN" dirty="0"/>
              <a:t>文件概念</a:t>
            </a:r>
            <a:r>
              <a:rPr lang="en-US" altLang="zh-CN" dirty="0"/>
              <a:t> </a:t>
            </a:r>
            <a:r>
              <a:rPr lang="zh-CN" altLang="en-US" dirty="0"/>
              <a:t>、文件操作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2.   </a:t>
            </a:r>
            <a:r>
              <a:rPr lang="zh-CN" altLang="zh-CN" dirty="0"/>
              <a:t>文件的逻辑结构</a:t>
            </a:r>
            <a:endParaRPr lang="en-US" altLang="zh-CN" dirty="0"/>
          </a:p>
          <a:p>
            <a:r>
              <a:rPr lang="en-US" altLang="zh-CN" sz="2400" dirty="0"/>
              <a:t>          </a:t>
            </a:r>
            <a:r>
              <a:rPr lang="zh-CN" altLang="en-US" sz="2400" dirty="0"/>
              <a:t>操作系统的视角：有结构、无结构</a:t>
            </a:r>
            <a:r>
              <a:rPr lang="en-US" altLang="zh-CN" sz="2400" dirty="0"/>
              <a:t>  </a:t>
            </a:r>
            <a:br>
              <a:rPr lang="en-US" altLang="zh-CN" dirty="0"/>
            </a:br>
            <a:r>
              <a:rPr lang="en-US" altLang="zh-CN" dirty="0"/>
              <a:t>      3.   </a:t>
            </a:r>
            <a:r>
              <a:rPr lang="zh-CN" altLang="zh-CN" dirty="0"/>
              <a:t>目录结构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zh-CN" altLang="zh-CN" sz="2400" dirty="0"/>
              <a:t>文件控制块和索引节点；单级目录结构和两级目录结构；树形目录结构；</a:t>
            </a:r>
            <a:br>
              <a:rPr lang="en-US" altLang="zh-CN" sz="2400" dirty="0"/>
            </a:br>
            <a:r>
              <a:rPr lang="en-US" altLang="zh-CN" dirty="0"/>
              <a:t>      4.   </a:t>
            </a:r>
            <a:r>
              <a:rPr lang="zh-CN" altLang="zh-CN" dirty="0"/>
              <a:t>文件共享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5.   </a:t>
            </a:r>
            <a:r>
              <a:rPr lang="zh-CN" altLang="zh-CN" dirty="0"/>
              <a:t>文件保护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429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（二）</a:t>
            </a:r>
            <a:r>
              <a:rPr lang="en-US" altLang="zh-CN" dirty="0"/>
              <a:t> </a:t>
            </a:r>
            <a:r>
              <a:rPr lang="zh-CN" altLang="en-US" dirty="0"/>
              <a:t>磁盘存储器的管理</a:t>
            </a:r>
            <a:br>
              <a:rPr lang="en-US" altLang="zh-CN" dirty="0"/>
            </a:br>
            <a:r>
              <a:rPr lang="en-US" altLang="zh-CN" dirty="0"/>
              <a:t>      1.    </a:t>
            </a:r>
            <a:r>
              <a:rPr lang="zh-CN" altLang="en-US" dirty="0"/>
              <a:t>外存文件的组织方式：连续组织方式、链接组织方式（隐式链接、显示链接</a:t>
            </a:r>
            <a:r>
              <a:rPr lang="en-US" altLang="zh-CN" dirty="0"/>
              <a:t>FAT</a:t>
            </a:r>
            <a:r>
              <a:rPr lang="zh-CN" altLang="en-US" dirty="0"/>
              <a:t>）、索引组织方式（单级索引、多级索引、混合索引）</a:t>
            </a:r>
            <a:br>
              <a:rPr lang="en-US" altLang="zh-CN" dirty="0"/>
            </a:br>
            <a:r>
              <a:rPr lang="en-US" altLang="zh-CN" dirty="0"/>
              <a:t>      2.  </a:t>
            </a:r>
            <a:r>
              <a:rPr lang="zh-CN" altLang="en-US" dirty="0"/>
              <a:t>外存空间的管理：空闲表、空闲链、位示图、成组链接法</a:t>
            </a:r>
            <a:endParaRPr lang="en-US" altLang="zh-CN" dirty="0"/>
          </a:p>
          <a:p>
            <a:r>
              <a:rPr lang="en-US" altLang="zh-CN" dirty="0"/>
              <a:t>      3.  </a:t>
            </a:r>
            <a:r>
              <a:rPr lang="zh-CN" altLang="en-US" dirty="0"/>
              <a:t>提高磁盘</a:t>
            </a:r>
            <a:r>
              <a:rPr lang="en-US" altLang="zh-CN" dirty="0"/>
              <a:t>I/O</a:t>
            </a:r>
            <a:r>
              <a:rPr lang="zh-CN" altLang="en-US" dirty="0"/>
              <a:t>速度；提高磁盘可靠性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875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、用户在删除某文件的过程中，操作系统不可能执行的操作是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删除此文件所在的目录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删除与此文件关联的目录项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删除与此文件对应的文件控制块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释放与此文件关联的内存缓冲区</a:t>
            </a:r>
          </a:p>
        </p:txBody>
      </p:sp>
    </p:spTree>
    <p:extLst>
      <p:ext uri="{BB962C8B-B14F-4D97-AF65-F5344CB8AC3E}">
        <p14:creationId xmlns:p14="http://schemas.microsoft.com/office/powerpoint/2010/main" val="370921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、为支持</a:t>
            </a:r>
            <a:r>
              <a:rPr lang="en-US" altLang="zh-CN" dirty="0"/>
              <a:t>CD-ROM</a:t>
            </a:r>
            <a:r>
              <a:rPr lang="zh-CN" altLang="en-US" dirty="0"/>
              <a:t>中视频文件的快速随机播放，播放性能最好的文件数据块组织方式是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连续结构</a:t>
            </a:r>
            <a:endParaRPr lang="en-US" altLang="zh-CN" dirty="0"/>
          </a:p>
          <a:p>
            <a:r>
              <a:rPr lang="en-US" altLang="zh-CN" dirty="0"/>
              <a:t>B. </a:t>
            </a:r>
            <a:r>
              <a:rPr lang="zh-CN" altLang="en-US" dirty="0"/>
              <a:t>链式结构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直接索引结构</a:t>
            </a:r>
            <a:endParaRPr lang="en-US" altLang="zh-CN" dirty="0"/>
          </a:p>
          <a:p>
            <a:r>
              <a:rPr lang="en-US" altLang="zh-CN" dirty="0"/>
              <a:t>D. </a:t>
            </a:r>
            <a:r>
              <a:rPr lang="zh-CN" altLang="en-US" dirty="0"/>
              <a:t>多级索引结钩</a:t>
            </a:r>
          </a:p>
        </p:txBody>
      </p:sp>
    </p:spTree>
    <p:extLst>
      <p:ext uri="{BB962C8B-B14F-4D97-AF65-F5344CB8AC3E}">
        <p14:creationId xmlns:p14="http://schemas.microsoft.com/office/powerpoint/2010/main" val="122756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、若某文件系统索引结点（</a:t>
            </a:r>
            <a:r>
              <a:rPr lang="en-US" altLang="zh-CN" dirty="0" err="1"/>
              <a:t>inode</a:t>
            </a:r>
            <a:r>
              <a:rPr lang="zh-CN" altLang="en-US" dirty="0"/>
              <a:t>）中有直接地址项和间接地址项，则下列选项中，与单个文件长度无关的因素是</a:t>
            </a:r>
          </a:p>
          <a:p>
            <a:r>
              <a:rPr lang="en-US" altLang="zh-CN" dirty="0"/>
              <a:t>A.  </a:t>
            </a:r>
            <a:r>
              <a:rPr lang="zh-CN" altLang="en-US" dirty="0"/>
              <a:t>索引结点的总数</a:t>
            </a:r>
            <a:endParaRPr lang="en-US" altLang="zh-CN" dirty="0"/>
          </a:p>
          <a:p>
            <a:r>
              <a:rPr lang="en-US" altLang="zh-CN" dirty="0"/>
              <a:t>B.  </a:t>
            </a:r>
            <a:r>
              <a:rPr lang="zh-CN" altLang="en-US" dirty="0"/>
              <a:t>间接地址索引的级数</a:t>
            </a:r>
          </a:p>
          <a:p>
            <a:r>
              <a:rPr lang="en-US" altLang="zh-CN" dirty="0"/>
              <a:t>C.  </a:t>
            </a:r>
            <a:r>
              <a:rPr lang="zh-CN" altLang="en-US" dirty="0"/>
              <a:t>地址项的个数</a:t>
            </a:r>
            <a:endParaRPr lang="en-US" altLang="zh-CN" dirty="0"/>
          </a:p>
          <a:p>
            <a:r>
              <a:rPr lang="en-US" altLang="zh-CN" dirty="0"/>
              <a:t>D.  </a:t>
            </a:r>
            <a:r>
              <a:rPr lang="zh-CN" altLang="en-US" dirty="0"/>
              <a:t>文件块大小</a:t>
            </a:r>
          </a:p>
        </p:txBody>
      </p:sp>
    </p:spTree>
    <p:extLst>
      <p:ext uri="{BB962C8B-B14F-4D97-AF65-F5344CB8AC3E}">
        <p14:creationId xmlns:p14="http://schemas.microsoft.com/office/powerpoint/2010/main" val="140520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51521" y="692150"/>
            <a:ext cx="8640959" cy="5617170"/>
          </a:xfrm>
        </p:spPr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、若一个用户进程通过</a:t>
            </a:r>
            <a:r>
              <a:rPr lang="en-US" altLang="zh-CN" dirty="0"/>
              <a:t>read</a:t>
            </a:r>
            <a:r>
              <a:rPr lang="zh-CN" altLang="en-US" dirty="0"/>
              <a:t>系统调用读取一个磁盘文件中的数据，则下列关于此过程的叙述中，正确的是</a:t>
            </a:r>
            <a:r>
              <a:rPr lang="en-US" altLang="zh-CN" dirty="0"/>
              <a:t>( ) </a:t>
            </a:r>
          </a:p>
          <a:p>
            <a:r>
              <a:rPr lang="en-US" altLang="zh-CN" dirty="0"/>
              <a:t>Ⅰ</a:t>
            </a:r>
            <a:r>
              <a:rPr lang="zh-CN" altLang="en-US" dirty="0"/>
              <a:t>、若该文件的数据不在内存，则该进程进入睡眠等待状态 </a:t>
            </a:r>
          </a:p>
          <a:p>
            <a:r>
              <a:rPr lang="en-US" altLang="zh-CN" dirty="0"/>
              <a:t>Ⅱ</a:t>
            </a:r>
            <a:r>
              <a:rPr lang="zh-CN" altLang="en-US" dirty="0"/>
              <a:t>、请求</a:t>
            </a:r>
            <a:r>
              <a:rPr lang="en-US" altLang="zh-CN" dirty="0"/>
              <a:t>read</a:t>
            </a:r>
            <a:r>
              <a:rPr lang="zh-CN" altLang="en-US" dirty="0"/>
              <a:t>系统调用会导致</a:t>
            </a:r>
            <a:r>
              <a:rPr lang="en-US" altLang="zh-CN" dirty="0"/>
              <a:t>CPU</a:t>
            </a:r>
            <a:r>
              <a:rPr lang="zh-CN" altLang="en-US" dirty="0"/>
              <a:t>从用户态切换到核心态 </a:t>
            </a:r>
          </a:p>
          <a:p>
            <a:r>
              <a:rPr lang="en-US" altLang="zh-CN" dirty="0"/>
              <a:t>Ⅲ</a:t>
            </a:r>
            <a:r>
              <a:rPr lang="zh-CN" altLang="en-US" dirty="0"/>
              <a:t>、</a:t>
            </a:r>
            <a:r>
              <a:rPr lang="en-US" altLang="zh-CN" dirty="0"/>
              <a:t>read</a:t>
            </a:r>
            <a:r>
              <a:rPr lang="zh-CN" altLang="en-US" dirty="0"/>
              <a:t>系统调用的参数应包含文件的名称 </a:t>
            </a:r>
          </a:p>
          <a:p>
            <a:r>
              <a:rPr lang="en-US" altLang="zh-CN" dirty="0"/>
              <a:t>A. 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Ⅱ   B.</a:t>
            </a:r>
            <a:r>
              <a:rPr lang="zh-CN" altLang="en-US" dirty="0"/>
              <a:t>仅 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Ⅲ   C.</a:t>
            </a:r>
            <a:r>
              <a:rPr lang="zh-CN" altLang="en-US" dirty="0"/>
              <a:t>仅 </a:t>
            </a:r>
            <a:r>
              <a:rPr lang="en-US" altLang="zh-CN" dirty="0"/>
              <a:t>Ⅱ</a:t>
            </a:r>
            <a:r>
              <a:rPr lang="zh-CN" altLang="en-US" dirty="0"/>
              <a:t>、</a:t>
            </a:r>
            <a:r>
              <a:rPr lang="en-US" altLang="zh-CN" dirty="0"/>
              <a:t>Ⅲ   </a:t>
            </a:r>
            <a:r>
              <a:rPr lang="en-US" altLang="zh-CN" dirty="0" err="1"/>
              <a:t>D.Ⅰ</a:t>
            </a:r>
            <a:r>
              <a:rPr lang="zh-CN" altLang="en-US" dirty="0"/>
              <a:t>、</a:t>
            </a:r>
            <a:r>
              <a:rPr lang="en-US" altLang="zh-CN" dirty="0"/>
              <a:t>Ⅱ</a:t>
            </a:r>
            <a:r>
              <a:rPr lang="zh-CN" altLang="en-US" dirty="0"/>
              <a:t>和</a:t>
            </a:r>
            <a:r>
              <a:rPr lang="en-US" altLang="zh-CN" dirty="0"/>
              <a:t>Ⅲ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1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（一） </a:t>
            </a:r>
            <a:r>
              <a:rPr lang="en-US" altLang="zh-CN" dirty="0"/>
              <a:t>I/O </a:t>
            </a:r>
            <a:r>
              <a:rPr lang="zh-CN" altLang="en-US" dirty="0"/>
              <a:t>管理概述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1.  I/O </a:t>
            </a:r>
            <a:r>
              <a:rPr lang="zh-CN" altLang="en-US" dirty="0"/>
              <a:t>控制方式 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2.   I/O</a:t>
            </a:r>
            <a:r>
              <a:rPr lang="zh-CN" altLang="en-US" dirty="0"/>
              <a:t>软件层次结构</a:t>
            </a:r>
            <a:br>
              <a:rPr lang="zh-CN" altLang="en-US" dirty="0"/>
            </a:br>
            <a:r>
              <a:rPr lang="zh-CN" altLang="en-US" dirty="0"/>
              <a:t>（二） </a:t>
            </a:r>
            <a:r>
              <a:rPr lang="en-US" altLang="zh-CN" dirty="0"/>
              <a:t>I/O </a:t>
            </a:r>
            <a:r>
              <a:rPr lang="zh-CN" altLang="en-US" dirty="0"/>
              <a:t>核心子系统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1.   </a:t>
            </a:r>
            <a:r>
              <a:rPr lang="zh-CN" altLang="en-US" dirty="0"/>
              <a:t>高速缓存与缓冲区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2.   </a:t>
            </a:r>
            <a:r>
              <a:rPr lang="zh-CN" altLang="en-US" dirty="0"/>
              <a:t>设备分配与回收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dirty="0"/>
              <a:t>3.   </a:t>
            </a:r>
            <a:r>
              <a:rPr lang="zh-CN" altLang="en-US" dirty="0"/>
              <a:t>假脱机技术（</a:t>
            </a:r>
            <a:r>
              <a:rPr lang="en-US" altLang="zh-CN" dirty="0" err="1"/>
              <a:t>SPOOLing</a:t>
            </a:r>
            <a:r>
              <a:rPr lang="zh-CN" altLang="en-US" dirty="0"/>
              <a:t>）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10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99C74-1452-4E31-ADB3-48D21BC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C327-3771-4637-84A7-CAB258C96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、某文件系统的簇和磁盘扇区大小分别位</a:t>
            </a:r>
            <a:r>
              <a:rPr lang="en-US" altLang="zh-CN" dirty="0"/>
              <a:t>1KB</a:t>
            </a:r>
            <a:r>
              <a:rPr lang="zh-CN" altLang="en-US" dirty="0"/>
              <a:t>和</a:t>
            </a:r>
            <a:r>
              <a:rPr lang="en-US" altLang="zh-CN" dirty="0"/>
              <a:t>512B</a:t>
            </a:r>
            <a:r>
              <a:rPr lang="zh-CN" altLang="en-US" dirty="0"/>
              <a:t>。若一个文件的大小位</a:t>
            </a:r>
            <a:r>
              <a:rPr lang="en-US" altLang="zh-CN" dirty="0"/>
              <a:t>1026B</a:t>
            </a:r>
            <a:r>
              <a:rPr lang="zh-CN" altLang="en-US" dirty="0"/>
              <a:t>，则系统分配给该文件磁盘空间大小是（）</a:t>
            </a:r>
            <a:endParaRPr lang="en-US" altLang="zh-CN" dirty="0"/>
          </a:p>
          <a:p>
            <a:pPr marL="514350" indent="-514350">
              <a:buAutoNum type="alphaUcPeriod"/>
            </a:pPr>
            <a:r>
              <a:rPr lang="en-US" altLang="zh-CN" dirty="0"/>
              <a:t>1026B      B. 1536B  C. 1538B  D. 2048B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749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A99C74-1452-4E31-ADB3-48D21BC0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3C327-3771-4637-84A7-CAB258C96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8143" cy="5400675"/>
          </a:xfrm>
        </p:spPr>
        <p:txBody>
          <a:bodyPr>
            <a:normAutofit fontScale="92500"/>
          </a:bodyPr>
          <a:lstStyle/>
          <a:p>
            <a:r>
              <a:rPr lang="en-US" altLang="zh-CN" dirty="0">
                <a:latin typeface="+mj-ea"/>
              </a:rPr>
              <a:t>6</a:t>
            </a:r>
            <a:r>
              <a:rPr lang="zh-CN" altLang="en-US" dirty="0">
                <a:latin typeface="+mj-ea"/>
              </a:rPr>
              <a:t>、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+mj-ea"/>
              </a:rPr>
              <a:t>下列选项中支持文件长度可变，随机访问的磁盘存储空间分配方式是（）</a:t>
            </a:r>
            <a:br>
              <a:rPr lang="zh-CN" altLang="en-US" dirty="0">
                <a:latin typeface="+mj-ea"/>
              </a:rPr>
            </a:br>
            <a:r>
              <a:rPr lang="en-US" altLang="zh-CN" i="0" dirty="0">
                <a:solidFill>
                  <a:srgbClr val="4D4D4D"/>
                </a:solidFill>
                <a:effectLst/>
                <a:latin typeface="+mj-ea"/>
              </a:rPr>
              <a:t>A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+mj-ea"/>
              </a:rPr>
              <a:t>、索引分配； 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+mj-ea"/>
              </a:rPr>
              <a:t>B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+mj-ea"/>
              </a:rPr>
              <a:t>、链接分配； </a:t>
            </a:r>
            <a:endParaRPr lang="en-US" altLang="zh-CN" i="0" dirty="0">
              <a:solidFill>
                <a:srgbClr val="4D4D4D"/>
              </a:solidFill>
              <a:effectLst/>
              <a:latin typeface="+mj-ea"/>
            </a:endParaRPr>
          </a:p>
          <a:p>
            <a:r>
              <a:rPr lang="en-US" altLang="zh-CN" i="0" dirty="0">
                <a:solidFill>
                  <a:srgbClr val="4D4D4D"/>
                </a:solidFill>
                <a:effectLst/>
                <a:latin typeface="+mj-ea"/>
              </a:rPr>
              <a:t>C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+mj-ea"/>
              </a:rPr>
              <a:t>、连续分配； </a:t>
            </a:r>
            <a:r>
              <a:rPr lang="en-US" altLang="zh-CN" i="0" dirty="0">
                <a:solidFill>
                  <a:srgbClr val="4D4D4D"/>
                </a:solidFill>
                <a:effectLst/>
                <a:latin typeface="+mj-ea"/>
              </a:rPr>
              <a:t>D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+mj-ea"/>
              </a:rPr>
              <a:t>、动态分区分配。</a:t>
            </a:r>
            <a:endParaRPr lang="en-US" altLang="zh-CN" i="0" dirty="0">
              <a:solidFill>
                <a:srgbClr val="4D4D4D"/>
              </a:solidFill>
              <a:effectLst/>
              <a:latin typeface="+mj-ea"/>
            </a:endParaRPr>
          </a:p>
          <a:p>
            <a:r>
              <a:rPr lang="zh-CN" altLang="en-US" dirty="0">
                <a:latin typeface="+mj-ea"/>
              </a:rPr>
              <a:t>下列文件物理结构中</a:t>
            </a:r>
            <a:r>
              <a:rPr lang="en-US" altLang="zh-CN" dirty="0">
                <a:latin typeface="+mj-ea"/>
              </a:rPr>
              <a:t>,</a:t>
            </a:r>
            <a:r>
              <a:rPr lang="zh-CN" altLang="en-US" dirty="0">
                <a:latin typeface="+mj-ea"/>
              </a:rPr>
              <a:t>适合随机访问且易于文件扩展的是</a:t>
            </a:r>
            <a:r>
              <a:rPr lang="en-US" altLang="zh-CN" dirty="0">
                <a:latin typeface="+mj-ea"/>
              </a:rPr>
              <a:t>( )</a:t>
            </a:r>
            <a:endParaRPr lang="zh-CN" altLang="en-US" dirty="0">
              <a:latin typeface="+mj-ea"/>
            </a:endParaRPr>
          </a:p>
          <a:p>
            <a:r>
              <a:rPr lang="en-US" altLang="zh-CN" dirty="0">
                <a:latin typeface="+mj-ea"/>
              </a:rPr>
              <a:t>A.</a:t>
            </a:r>
            <a:r>
              <a:rPr lang="zh-CN" altLang="en-US" dirty="0">
                <a:latin typeface="+mj-ea"/>
              </a:rPr>
              <a:t>连续结构       </a:t>
            </a:r>
            <a:r>
              <a:rPr lang="en-US" altLang="zh-CN" dirty="0">
                <a:latin typeface="+mj-ea"/>
              </a:rPr>
              <a:t>B.</a:t>
            </a:r>
            <a:r>
              <a:rPr lang="zh-CN" altLang="en-US" dirty="0">
                <a:latin typeface="+mj-ea"/>
              </a:rPr>
              <a:t>索引结构</a:t>
            </a:r>
          </a:p>
          <a:p>
            <a:r>
              <a:rPr lang="en-US" altLang="zh-CN" dirty="0">
                <a:latin typeface="+mj-ea"/>
              </a:rPr>
              <a:t>C.</a:t>
            </a:r>
            <a:r>
              <a:rPr lang="zh-CN" altLang="en-US" dirty="0">
                <a:latin typeface="+mj-ea"/>
              </a:rPr>
              <a:t>链式结构且磁盘块定长  </a:t>
            </a:r>
            <a:r>
              <a:rPr lang="en-US" altLang="zh-CN" dirty="0">
                <a:latin typeface="+mj-ea"/>
              </a:rPr>
              <a:t>D.</a:t>
            </a:r>
            <a:r>
              <a:rPr lang="zh-CN" altLang="en-US" dirty="0">
                <a:latin typeface="+mj-ea"/>
              </a:rPr>
              <a:t>链式结构且磁盘块变长</a:t>
            </a:r>
            <a:endParaRPr lang="en-US" altLang="zh-CN" dirty="0">
              <a:latin typeface="+mj-ea"/>
            </a:endParaRPr>
          </a:p>
          <a:p>
            <a:endParaRPr lang="zh-CN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859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4FD8D3-E7D8-4A5C-9EEB-14A925F6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06C18-91A7-4F15-B05A-C87606E2F2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r>
              <a:rPr lang="zh-CN" altLang="en-US" dirty="0"/>
              <a:t>、某文件系统中，针对每个文件，用户类别分为</a:t>
            </a:r>
            <a:r>
              <a:rPr lang="en-US" altLang="zh-CN" dirty="0"/>
              <a:t>4</a:t>
            </a:r>
            <a:r>
              <a:rPr lang="zh-CN" altLang="en-US" dirty="0"/>
              <a:t>类：安全管理员、文件主、文件主的伙伴、其他用户；访问权限分为</a:t>
            </a:r>
            <a:r>
              <a:rPr lang="en-US" altLang="zh-CN" dirty="0"/>
              <a:t>5</a:t>
            </a:r>
            <a:r>
              <a:rPr lang="zh-CN" altLang="en-US" dirty="0"/>
              <a:t>种：完全控制、执行、修改、读取、写入。若文件控制块中用二进制位串表示文件权限，为表示不同类型的用户对一个文件的访问权限，则描述文件权限的位数至少为（）</a:t>
            </a:r>
            <a:endParaRPr lang="en-US" altLang="zh-CN" dirty="0"/>
          </a:p>
          <a:p>
            <a:r>
              <a:rPr lang="en-US" altLang="zh-CN" dirty="0"/>
              <a:t>A. 5             B. 9             C. 12              D. 20</a:t>
            </a:r>
          </a:p>
        </p:txBody>
      </p:sp>
    </p:spTree>
    <p:extLst>
      <p:ext uri="{BB962C8B-B14F-4D97-AF65-F5344CB8AC3E}">
        <p14:creationId xmlns:p14="http://schemas.microsoft.com/office/powerpoint/2010/main" val="4179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C9F871-D57D-47BA-A760-57AA729C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7A3E89-B72B-42FD-B1B7-05ED99D85D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</a:t>
            </a:r>
            <a:r>
              <a:rPr lang="zh-CN" altLang="en-US" dirty="0"/>
              <a:t>、若文件</a:t>
            </a:r>
            <a:r>
              <a:rPr lang="en-US" altLang="zh-CN" dirty="0"/>
              <a:t>f1</a:t>
            </a:r>
            <a:r>
              <a:rPr lang="zh-CN" altLang="en-US" dirty="0"/>
              <a:t>的硬链接为</a:t>
            </a:r>
            <a:r>
              <a:rPr lang="en-US" altLang="zh-CN" dirty="0"/>
              <a:t>f2</a:t>
            </a:r>
            <a:r>
              <a:rPr lang="zh-CN" altLang="en-US" dirty="0"/>
              <a:t>，两个进程分别打开</a:t>
            </a:r>
            <a:r>
              <a:rPr lang="en-US" altLang="zh-CN" dirty="0"/>
              <a:t>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，获得对应的文件描述符为</a:t>
            </a:r>
            <a:r>
              <a:rPr lang="en-US" altLang="zh-CN" dirty="0"/>
              <a:t>fd1</a:t>
            </a:r>
            <a:r>
              <a:rPr lang="zh-CN" altLang="en-US" dirty="0"/>
              <a:t>和</a:t>
            </a:r>
            <a:r>
              <a:rPr lang="en-US" altLang="zh-CN" dirty="0"/>
              <a:t>fd2</a:t>
            </a:r>
            <a:r>
              <a:rPr lang="zh-CN" altLang="en-US" dirty="0"/>
              <a:t>，则下列叙述中，正确的是</a:t>
            </a:r>
            <a:endParaRPr lang="en-US" altLang="zh-CN" dirty="0"/>
          </a:p>
          <a:p>
            <a:r>
              <a:rPr lang="en-US" altLang="zh-CN" dirty="0"/>
              <a:t>Ⅰ.   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的读写指针位置保持相同</a:t>
            </a:r>
            <a:endParaRPr lang="en-US" altLang="zh-CN" dirty="0"/>
          </a:p>
          <a:p>
            <a:r>
              <a:rPr lang="en-US" altLang="zh-CN" dirty="0"/>
              <a:t>Ⅱ.  f1</a:t>
            </a:r>
            <a:r>
              <a:rPr lang="zh-CN" altLang="en-US" dirty="0"/>
              <a:t>和</a:t>
            </a:r>
            <a:r>
              <a:rPr lang="en-US" altLang="zh-CN" dirty="0"/>
              <a:t>f2</a:t>
            </a:r>
            <a:r>
              <a:rPr lang="zh-CN" altLang="en-US" dirty="0"/>
              <a:t>共享同一个内存索引节点</a:t>
            </a:r>
            <a:endParaRPr lang="en-US" altLang="zh-CN" dirty="0"/>
          </a:p>
          <a:p>
            <a:r>
              <a:rPr lang="en-US" altLang="zh-CN" dirty="0"/>
              <a:t>Ⅲ. fd1</a:t>
            </a:r>
            <a:r>
              <a:rPr lang="zh-CN" altLang="en-US" dirty="0"/>
              <a:t>和</a:t>
            </a:r>
            <a:r>
              <a:rPr lang="en-US" altLang="zh-CN" dirty="0"/>
              <a:t>fd2</a:t>
            </a:r>
            <a:r>
              <a:rPr lang="zh-CN" altLang="en-US" dirty="0"/>
              <a:t>分别指向各自的用户打开文件表中的一项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仅</a:t>
            </a:r>
            <a:r>
              <a:rPr lang="en-US" altLang="zh-CN" dirty="0"/>
              <a:t>Ⅲ              B.</a:t>
            </a:r>
            <a:r>
              <a:rPr lang="zh-CN" altLang="en-US" dirty="0"/>
              <a:t>仅</a:t>
            </a:r>
            <a:r>
              <a:rPr lang="en-US" altLang="zh-CN" dirty="0"/>
              <a:t>Ⅱ</a:t>
            </a:r>
            <a:r>
              <a:rPr lang="zh-CN" altLang="en-US" dirty="0"/>
              <a:t>、</a:t>
            </a:r>
            <a:r>
              <a:rPr lang="en-US" altLang="zh-CN" dirty="0"/>
              <a:t> Ⅲ </a:t>
            </a:r>
          </a:p>
          <a:p>
            <a:r>
              <a:rPr lang="en-US" altLang="zh-CN" dirty="0"/>
              <a:t>C.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 Ⅱ         D.</a:t>
            </a:r>
            <a:r>
              <a:rPr lang="zh-CN" altLang="en-US" dirty="0"/>
              <a:t>仅</a:t>
            </a:r>
            <a:r>
              <a:rPr lang="en-US" altLang="zh-CN" dirty="0"/>
              <a:t>Ⅰ</a:t>
            </a:r>
            <a:r>
              <a:rPr lang="zh-CN" altLang="en-US" dirty="0"/>
              <a:t>、</a:t>
            </a:r>
            <a:r>
              <a:rPr lang="en-US" altLang="zh-CN" dirty="0"/>
              <a:t> Ⅱ</a:t>
            </a:r>
            <a:r>
              <a:rPr lang="zh-CN" altLang="en-US" dirty="0"/>
              <a:t>、</a:t>
            </a:r>
            <a:r>
              <a:rPr lang="en-US" altLang="zh-CN" dirty="0"/>
              <a:t> Ⅲ </a:t>
            </a:r>
          </a:p>
        </p:txBody>
      </p:sp>
    </p:spTree>
    <p:extLst>
      <p:ext uri="{BB962C8B-B14F-4D97-AF65-F5344CB8AC3E}">
        <p14:creationId xmlns:p14="http://schemas.microsoft.com/office/powerpoint/2010/main" val="117553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609D57-3CFB-422F-BC2A-3101238C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42553-1B42-49A8-8231-486A2F217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692150"/>
            <a:ext cx="8784975" cy="5400675"/>
          </a:xfrm>
        </p:spPr>
        <p:txBody>
          <a:bodyPr>
            <a:normAutofit/>
          </a:bodyPr>
          <a:lstStyle/>
          <a:p>
            <a:r>
              <a:rPr lang="en-US" altLang="zh-CN" dirty="0"/>
              <a:t>9</a:t>
            </a:r>
            <a:r>
              <a:rPr lang="zh-CN" altLang="en-US" dirty="0"/>
              <a:t>、若多个进程共享同一个文件 </a:t>
            </a:r>
            <a:r>
              <a:rPr lang="en-US" altLang="zh-CN" dirty="0"/>
              <a:t>F</a:t>
            </a:r>
            <a:r>
              <a:rPr lang="zh-CN" altLang="en-US" dirty="0"/>
              <a:t>，则下列叙述中正确的是：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、各进程只能用“读”方式打开文件 </a:t>
            </a:r>
            <a:r>
              <a:rPr lang="en-US" altLang="zh-CN" dirty="0"/>
              <a:t>F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、在系统打开文件表中仅有一个表项包含 </a:t>
            </a:r>
            <a:r>
              <a:rPr lang="en-US" altLang="zh-CN" dirty="0"/>
              <a:t>F </a:t>
            </a:r>
            <a:r>
              <a:rPr lang="zh-CN" altLang="en-US" dirty="0"/>
              <a:t>的属性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、各进程的用户打开文件表中关于 </a:t>
            </a:r>
            <a:r>
              <a:rPr lang="en-US" altLang="zh-CN" dirty="0"/>
              <a:t>F </a:t>
            </a:r>
            <a:r>
              <a:rPr lang="zh-CN" altLang="en-US" dirty="0"/>
              <a:t>的表项内容相同</a:t>
            </a:r>
          </a:p>
          <a:p>
            <a:r>
              <a:rPr lang="en-US" altLang="zh-CN" dirty="0"/>
              <a:t>D</a:t>
            </a:r>
            <a:r>
              <a:rPr lang="zh-CN" altLang="en-US" dirty="0"/>
              <a:t>、进程关闭 </a:t>
            </a:r>
            <a:r>
              <a:rPr lang="en-US" altLang="zh-CN" dirty="0"/>
              <a:t>F </a:t>
            </a:r>
            <a:r>
              <a:rPr lang="zh-CN" altLang="en-US" dirty="0"/>
              <a:t>时系统删除 </a:t>
            </a:r>
            <a:r>
              <a:rPr lang="en-US" altLang="zh-CN" dirty="0"/>
              <a:t>F </a:t>
            </a:r>
            <a:r>
              <a:rPr lang="zh-CN" altLang="en-US" dirty="0"/>
              <a:t>在系统打开文件表中的表项</a:t>
            </a:r>
          </a:p>
        </p:txBody>
      </p:sp>
    </p:spTree>
    <p:extLst>
      <p:ext uri="{BB962C8B-B14F-4D97-AF65-F5344CB8AC3E}">
        <p14:creationId xmlns:p14="http://schemas.microsoft.com/office/powerpoint/2010/main" val="16623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</a:t>
            </a:r>
            <a:r>
              <a:rPr lang="zh-CN" altLang="en-US" dirty="0"/>
              <a:t>、下列选项中，用于提高</a:t>
            </a:r>
            <a:r>
              <a:rPr lang="en-US" altLang="zh-CN" dirty="0"/>
              <a:t>RAID</a:t>
            </a:r>
            <a:r>
              <a:rPr lang="zh-CN" altLang="en-US" dirty="0"/>
              <a:t>可靠性的措施有</a:t>
            </a:r>
          </a:p>
          <a:p>
            <a:r>
              <a:rPr lang="en-US" altLang="zh-CN" dirty="0"/>
              <a:t>I.</a:t>
            </a:r>
            <a:r>
              <a:rPr lang="zh-CN" altLang="en-US" dirty="0"/>
              <a:t>磁盘镜像</a:t>
            </a:r>
            <a:r>
              <a:rPr lang="en-US" altLang="zh-CN" dirty="0"/>
              <a:t>II.</a:t>
            </a:r>
            <a:r>
              <a:rPr lang="zh-CN" altLang="en-US" dirty="0"/>
              <a:t>条带化</a:t>
            </a:r>
            <a:r>
              <a:rPr lang="en-US" altLang="zh-CN" dirty="0"/>
              <a:t>III. </a:t>
            </a:r>
            <a:r>
              <a:rPr lang="zh-CN" altLang="en-US" dirty="0"/>
              <a:t>奇偶校验</a:t>
            </a:r>
            <a:r>
              <a:rPr lang="en-US" altLang="zh-CN" dirty="0"/>
              <a:t>IV.</a:t>
            </a:r>
            <a:r>
              <a:rPr lang="zh-CN" altLang="en-US" dirty="0"/>
              <a:t>增加</a:t>
            </a:r>
            <a:r>
              <a:rPr lang="en-US" altLang="zh-CN" dirty="0"/>
              <a:t>Cache</a:t>
            </a:r>
            <a:r>
              <a:rPr lang="zh-CN" altLang="en-US" dirty="0"/>
              <a:t>机制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   </a:t>
            </a:r>
            <a:r>
              <a:rPr lang="zh-CN" altLang="en-US" dirty="0"/>
              <a:t>　　　　</a:t>
            </a:r>
            <a:r>
              <a:rPr lang="en-US" altLang="zh-CN" dirty="0"/>
              <a:t>B.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　</a:t>
            </a:r>
            <a:endParaRPr lang="en-US" altLang="zh-CN" dirty="0"/>
          </a:p>
          <a:p>
            <a:r>
              <a:rPr lang="en-US" altLang="zh-CN" dirty="0"/>
              <a:t>C.</a:t>
            </a:r>
            <a:r>
              <a:rPr lang="zh-CN" altLang="en-US" dirty="0"/>
              <a:t>仅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和</a:t>
            </a:r>
            <a:r>
              <a:rPr lang="en-US" altLang="zh-CN" dirty="0"/>
              <a:t>IV    </a:t>
            </a:r>
            <a:r>
              <a:rPr lang="zh-CN" altLang="en-US" dirty="0"/>
              <a:t>　</a:t>
            </a:r>
            <a:r>
              <a:rPr lang="en-US" altLang="zh-CN" dirty="0"/>
              <a:t> D.</a:t>
            </a:r>
            <a:r>
              <a:rPr lang="zh-CN" altLang="en-US" dirty="0"/>
              <a:t>仅</a:t>
            </a:r>
            <a:r>
              <a:rPr lang="en-US" altLang="zh-CN" dirty="0"/>
              <a:t>II</a:t>
            </a:r>
            <a:r>
              <a:rPr lang="zh-CN" altLang="en-US" dirty="0"/>
              <a:t>、</a:t>
            </a:r>
            <a:r>
              <a:rPr lang="en-US" altLang="zh-CN" dirty="0"/>
              <a:t>III</a:t>
            </a:r>
            <a:r>
              <a:rPr lang="zh-CN" altLang="en-US" dirty="0"/>
              <a:t>和</a:t>
            </a:r>
            <a:r>
              <a:rPr lang="en-US" altLang="zh-CN" dirty="0"/>
              <a:t>IV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325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</a:t>
            </a:r>
            <a:r>
              <a:rPr lang="zh-CN" altLang="en-US" dirty="0"/>
              <a:t>、下列选项中，不能改善磁盘设备</a:t>
            </a:r>
            <a:r>
              <a:rPr lang="en-US" altLang="zh-CN" dirty="0"/>
              <a:t>I/O</a:t>
            </a:r>
            <a:r>
              <a:rPr lang="zh-CN" altLang="en-US" dirty="0"/>
              <a:t>性能的是</a:t>
            </a:r>
            <a:r>
              <a:rPr lang="en-US" altLang="zh-CN" dirty="0"/>
              <a:t>( )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A. </a:t>
            </a:r>
            <a:r>
              <a:rPr lang="zh-CN" altLang="en-US" sz="2800" dirty="0"/>
              <a:t>重排</a:t>
            </a:r>
            <a:r>
              <a:rPr lang="en-US" altLang="zh-CN" sz="2800" dirty="0"/>
              <a:t>I/O</a:t>
            </a:r>
            <a:r>
              <a:rPr lang="zh-CN" altLang="en-US" sz="2800" dirty="0"/>
              <a:t>请求次序 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B. </a:t>
            </a:r>
            <a:r>
              <a:rPr lang="zh-CN" altLang="en-US" sz="2800" dirty="0"/>
              <a:t>在一个磁盘上设置多个分区 </a:t>
            </a:r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C. </a:t>
            </a:r>
            <a:r>
              <a:rPr lang="zh-CN" altLang="en-US" sz="2800" dirty="0"/>
              <a:t>预读和滞后写 　</a:t>
            </a:r>
            <a:endParaRPr lang="en-US" altLang="zh-CN" sz="2800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sz="2800" dirty="0"/>
              <a:t>D. </a:t>
            </a:r>
            <a:r>
              <a:rPr lang="zh-CN" altLang="en-US" sz="2800" dirty="0"/>
              <a:t>优化文件物理块的分布 </a:t>
            </a:r>
          </a:p>
        </p:txBody>
      </p:sp>
    </p:spTree>
    <p:extLst>
      <p:ext uri="{BB962C8B-B14F-4D97-AF65-F5344CB8AC3E}">
        <p14:creationId xmlns:p14="http://schemas.microsoft.com/office/powerpoint/2010/main" val="1943888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E5BFDF-BA9D-42AC-A5ED-BC65D13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F44776-8F74-4F4C-8953-80A444EEB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692150"/>
            <a:ext cx="8784975" cy="5400675"/>
          </a:xfrm>
        </p:spPr>
        <p:txBody>
          <a:bodyPr/>
          <a:lstStyle/>
          <a:p>
            <a:pPr marL="266700" indent="-266700"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下列选项中，可用于文件系统管理空闲磁盘块的数据结构是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（）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I. </a:t>
            </a:r>
            <a:r>
              <a:rPr lang="zh-CN" altLang="en-US" kern="100" dirty="0">
                <a:ea typeface="宋体" panose="02010600030101010101" pitchFamily="2" charset="-122"/>
              </a:rPr>
              <a:t>位示图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  Ⅱ.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索引节点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Ⅲ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空闲磁盘块链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 Ⅳ.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文件分配表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FAT</a:t>
            </a:r>
            <a:r>
              <a:rPr lang="en-US" altLang="zh-CN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548640" lvl="2" indent="0" algn="just">
              <a:buNone/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kern="100" dirty="0">
                <a:ea typeface="宋体" panose="02010600030101010101" pitchFamily="2" charset="-122"/>
              </a:rPr>
              <a:t>.</a:t>
            </a:r>
            <a:r>
              <a:rPr lang="zh-CN" altLang="en-US" sz="2800" kern="100" dirty="0">
                <a:ea typeface="宋体" panose="02010600030101010101" pitchFamily="2" charset="-122"/>
              </a:rPr>
              <a:t>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    	</a:t>
            </a:r>
          </a:p>
          <a:p>
            <a:pPr marL="548640" lvl="2" indent="0" algn="just">
              <a:buNone/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Ⅲ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Ⅳ			</a:t>
            </a:r>
          </a:p>
          <a:p>
            <a:pPr marL="548640" lvl="2" indent="0" algn="just">
              <a:buNone/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Ⅲ         </a:t>
            </a:r>
          </a:p>
          <a:p>
            <a:pPr marL="548640" lvl="2" indent="0" algn="just">
              <a:buNone/>
            </a:pP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Ⅲ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Ⅳ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888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FA52F80-C038-2636-06E2-5C4A7A36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E4A8B-4175-BB5E-516A-043A4628C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</a:t>
            </a:r>
            <a:r>
              <a:rPr lang="zh-CN" altLang="en-US" dirty="0"/>
              <a:t>、文件系统中</a:t>
            </a:r>
            <a:r>
              <a:rPr lang="en-US" altLang="zh-CN" dirty="0"/>
              <a:t>,</a:t>
            </a:r>
            <a:r>
              <a:rPr lang="zh-CN" altLang="en-US" dirty="0"/>
              <a:t>文件访问控制信息存储的合理位置是（）</a:t>
            </a:r>
          </a:p>
          <a:p>
            <a:r>
              <a:rPr lang="en-US" altLang="zh-CN" dirty="0"/>
              <a:t>A.  </a:t>
            </a:r>
            <a:r>
              <a:rPr lang="zh-CN" altLang="en-US" dirty="0"/>
              <a:t>文件控制块</a:t>
            </a:r>
          </a:p>
          <a:p>
            <a:r>
              <a:rPr lang="en-US" altLang="zh-CN" dirty="0"/>
              <a:t>B.  </a:t>
            </a:r>
            <a:r>
              <a:rPr lang="zh-CN" altLang="en-US" dirty="0"/>
              <a:t>文件分配表</a:t>
            </a:r>
          </a:p>
          <a:p>
            <a:r>
              <a:rPr lang="en-US" altLang="zh-CN" dirty="0"/>
              <a:t>C.  </a:t>
            </a:r>
            <a:r>
              <a:rPr lang="zh-CN" altLang="en-US" dirty="0"/>
              <a:t>用户口令表</a:t>
            </a:r>
          </a:p>
          <a:p>
            <a:r>
              <a:rPr lang="en-US" altLang="zh-CN" dirty="0"/>
              <a:t>D.  </a:t>
            </a:r>
            <a:r>
              <a:rPr lang="zh-CN" altLang="en-US" dirty="0"/>
              <a:t>系统注册表</a:t>
            </a:r>
          </a:p>
        </p:txBody>
      </p:sp>
    </p:spTree>
    <p:extLst>
      <p:ext uri="{BB962C8B-B14F-4D97-AF65-F5344CB8AC3E}">
        <p14:creationId xmlns:p14="http://schemas.microsoft.com/office/powerpoint/2010/main" val="3802624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57ED9-CC80-4E99-FA3F-B205F62E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357326-956F-6F8E-1BBC-F2B22CBF0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14. </a:t>
            </a:r>
            <a:r>
              <a:rPr lang="zh-CN" altLang="en-US" dirty="0"/>
              <a:t>设文件索引结点中有</a:t>
            </a:r>
            <a:r>
              <a:rPr lang="en-US" altLang="zh-CN" dirty="0"/>
              <a:t>7</a:t>
            </a:r>
            <a:r>
              <a:rPr lang="zh-CN" altLang="en-US" dirty="0"/>
              <a:t>个地址项，其中</a:t>
            </a:r>
            <a:r>
              <a:rPr lang="en-US" altLang="zh-CN" dirty="0"/>
              <a:t>4</a:t>
            </a:r>
            <a:r>
              <a:rPr lang="zh-CN" altLang="en-US" dirty="0"/>
              <a:t>个地址项是直接地址索引，</a:t>
            </a:r>
            <a:r>
              <a:rPr lang="en-US" altLang="zh-CN" dirty="0"/>
              <a:t>2</a:t>
            </a:r>
            <a:r>
              <a:rPr lang="zh-CN" altLang="en-US" dirty="0"/>
              <a:t>个地址项是一级间接地址索引，</a:t>
            </a:r>
            <a:r>
              <a:rPr lang="en-US" altLang="zh-CN" dirty="0"/>
              <a:t>1</a:t>
            </a:r>
            <a:r>
              <a:rPr lang="zh-CN" altLang="en-US" dirty="0"/>
              <a:t>个地址项是二级间接地址索引，每个地址项大小为</a:t>
            </a:r>
            <a:r>
              <a:rPr lang="en-US" altLang="zh-CN" dirty="0"/>
              <a:t>4B</a:t>
            </a:r>
            <a:r>
              <a:rPr lang="zh-CN" altLang="en-US" dirty="0"/>
              <a:t>，若磁盘索引块和磁盘数据块大小均为</a:t>
            </a:r>
            <a:r>
              <a:rPr lang="en-US" altLang="zh-CN" dirty="0"/>
              <a:t>256B</a:t>
            </a:r>
            <a:r>
              <a:rPr lang="zh-CN" altLang="en-US" dirty="0"/>
              <a:t>，则可表示的单个文件最大长度是（）</a:t>
            </a:r>
            <a:endParaRPr lang="en-US" altLang="zh-CN" dirty="0"/>
          </a:p>
          <a:p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33KB</a:t>
            </a:r>
          </a:p>
          <a:p>
            <a:r>
              <a:rPr lang="en-US" altLang="zh-CN" dirty="0"/>
              <a:t>B .</a:t>
            </a:r>
            <a:r>
              <a:rPr lang="zh-CN" altLang="en-US" dirty="0"/>
              <a:t> </a:t>
            </a:r>
            <a:r>
              <a:rPr lang="en-US" altLang="zh-CN" dirty="0"/>
              <a:t>519KB</a:t>
            </a:r>
          </a:p>
          <a:p>
            <a:r>
              <a:rPr lang="en-US" altLang="zh-CN" dirty="0"/>
              <a:t>C .</a:t>
            </a:r>
            <a:r>
              <a:rPr lang="zh-CN" altLang="en-US" dirty="0"/>
              <a:t> </a:t>
            </a:r>
            <a:r>
              <a:rPr lang="en-US" altLang="zh-CN" dirty="0"/>
              <a:t>1057KB</a:t>
            </a:r>
          </a:p>
          <a:p>
            <a:r>
              <a:rPr lang="en-US" altLang="zh-CN" dirty="0"/>
              <a:t>D .</a:t>
            </a:r>
            <a:r>
              <a:rPr lang="zh-CN" altLang="en-US" dirty="0"/>
              <a:t> </a:t>
            </a:r>
            <a:r>
              <a:rPr lang="en-US" altLang="zh-CN" dirty="0"/>
              <a:t>16516KB</a:t>
            </a:r>
          </a:p>
        </p:txBody>
      </p:sp>
    </p:spTree>
    <p:extLst>
      <p:ext uri="{BB962C8B-B14F-4D97-AF65-F5344CB8AC3E}">
        <p14:creationId xmlns:p14="http://schemas.microsoft.com/office/powerpoint/2010/main" val="315427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zh-CN" dirty="0"/>
              <a:t>（三）</a:t>
            </a:r>
            <a:r>
              <a:rPr lang="en-US" altLang="zh-CN" dirty="0"/>
              <a:t> </a:t>
            </a:r>
            <a:r>
              <a:rPr lang="zh-CN" altLang="zh-CN" dirty="0"/>
              <a:t>磁盘组织与管理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1.   </a:t>
            </a:r>
            <a:r>
              <a:rPr lang="zh-CN" altLang="zh-CN" dirty="0"/>
              <a:t>磁盘的结构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  2.   </a:t>
            </a:r>
            <a:r>
              <a:rPr lang="zh-CN" altLang="zh-CN" dirty="0"/>
              <a:t>磁盘调度算法</a:t>
            </a:r>
            <a:r>
              <a:rPr lang="en-US" altLang="zh-CN" dirty="0"/>
              <a:t> </a:t>
            </a:r>
            <a:br>
              <a:rPr lang="en-US" altLang="zh-CN"/>
            </a:b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698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15516" y="518450"/>
            <a:ext cx="8712967" cy="619268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15</a:t>
            </a:r>
            <a:r>
              <a:rPr lang="zh-CN" altLang="en-US" dirty="0"/>
              <a:t>、某文件系统空间的最大容量为</a:t>
            </a:r>
            <a:r>
              <a:rPr lang="en-US" altLang="zh-CN" dirty="0"/>
              <a:t>4TB</a:t>
            </a:r>
            <a:r>
              <a:rPr lang="zh-CN" altLang="en-US" dirty="0"/>
              <a:t>（</a:t>
            </a:r>
            <a:r>
              <a:rPr lang="en-US" altLang="zh-CN" dirty="0"/>
              <a:t>1TB =2</a:t>
            </a:r>
            <a:r>
              <a:rPr lang="en-US" altLang="zh-CN" baseline="30000" dirty="0"/>
              <a:t>40</a:t>
            </a:r>
            <a:r>
              <a:rPr lang="zh-CN" altLang="en-US" dirty="0"/>
              <a:t>），以磁盘块为基本分配单元。磁盘块大小为</a:t>
            </a:r>
            <a:r>
              <a:rPr lang="en-US" altLang="zh-CN" dirty="0"/>
              <a:t>1KB</a:t>
            </a:r>
            <a:r>
              <a:rPr lang="zh-CN" altLang="en-US" dirty="0"/>
              <a:t>。文件控制块（</a:t>
            </a:r>
            <a:r>
              <a:rPr lang="en-US" altLang="zh-CN" dirty="0"/>
              <a:t>FCB</a:t>
            </a:r>
            <a:r>
              <a:rPr lang="zh-CN" altLang="en-US" dirty="0"/>
              <a:t>）包含一个</a:t>
            </a:r>
            <a:r>
              <a:rPr lang="en-US" altLang="zh-CN" dirty="0"/>
              <a:t>512B</a:t>
            </a:r>
            <a:r>
              <a:rPr lang="zh-CN" altLang="en-US" dirty="0"/>
              <a:t>的索引表区。请回答下列问题。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）假设索引表区仅采用直接索引结构，索引表区存放文件占用的磁盘块号，索引表项中块号最少占多少字节？可支持的单个文件最大长度是多少字节？ 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）假设索引表区采用如下结构：第</a:t>
            </a:r>
            <a:r>
              <a:rPr lang="en-US" altLang="zh-CN" dirty="0"/>
              <a:t>0~7</a:t>
            </a:r>
            <a:r>
              <a:rPr lang="zh-CN" altLang="en-US" dirty="0"/>
              <a:t>字节采用</a:t>
            </a:r>
            <a:r>
              <a:rPr lang="en-US" altLang="zh-CN" dirty="0"/>
              <a:t>&lt;</a:t>
            </a:r>
            <a:r>
              <a:rPr lang="zh-CN" altLang="en-US" dirty="0"/>
              <a:t>起始块号，块数</a:t>
            </a:r>
            <a:r>
              <a:rPr lang="en-US" altLang="zh-CN" dirty="0"/>
              <a:t>&gt;</a:t>
            </a:r>
            <a:r>
              <a:rPr lang="zh-CN" altLang="en-US" dirty="0"/>
              <a:t>格式表示文件创建时预分配的连续存储空间。其中起始块号占</a:t>
            </a:r>
            <a:r>
              <a:rPr lang="en-US" altLang="zh-CN" dirty="0"/>
              <a:t>6B</a:t>
            </a:r>
            <a:r>
              <a:rPr lang="zh-CN" altLang="en-US" dirty="0"/>
              <a:t>，块数占</a:t>
            </a:r>
            <a:r>
              <a:rPr lang="en-US" altLang="zh-CN" dirty="0"/>
              <a:t>2B</a:t>
            </a:r>
            <a:r>
              <a:rPr lang="zh-CN" altLang="en-US" dirty="0"/>
              <a:t>；剩余</a:t>
            </a:r>
            <a:r>
              <a:rPr lang="en-US" altLang="zh-CN" dirty="0"/>
              <a:t>504</a:t>
            </a:r>
            <a:r>
              <a:rPr lang="zh-CN" altLang="en-US" dirty="0"/>
              <a:t>字节采用直接索引结构，一个索引项占</a:t>
            </a:r>
            <a:r>
              <a:rPr lang="en-US" altLang="zh-CN" dirty="0"/>
              <a:t>6B</a:t>
            </a:r>
            <a:r>
              <a:rPr lang="zh-CN" altLang="en-US" dirty="0"/>
              <a:t>，则可支持的单个文件最大长度是多少字节？为了使单个文件的长度达到最大，请指出起始块号和块数分别所占字节数的合理值并说明理由。</a:t>
            </a:r>
          </a:p>
        </p:txBody>
      </p:sp>
    </p:spTree>
    <p:extLst>
      <p:ext uri="{BB962C8B-B14F-4D97-AF65-F5344CB8AC3E}">
        <p14:creationId xmlns:p14="http://schemas.microsoft.com/office/powerpoint/2010/main" val="210281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468313" y="404664"/>
            <a:ext cx="8207375" cy="645333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）文件系统中所能容纳的磁盘块总数为 </a:t>
            </a:r>
            <a:r>
              <a:rPr lang="en-US" altLang="zh-CN" dirty="0"/>
              <a:t>4TB/1KB=2</a:t>
            </a:r>
            <a:r>
              <a:rPr lang="en-US" altLang="zh-CN" baseline="30000" dirty="0"/>
              <a:t>32</a:t>
            </a:r>
            <a:r>
              <a:rPr lang="zh-CN" altLang="en-US" dirty="0"/>
              <a:t>。要完全表示所有磁盘块，索引项中的块号最少要占</a:t>
            </a:r>
            <a:r>
              <a:rPr lang="en-US" altLang="zh-CN" dirty="0"/>
              <a:t>32/8=4B</a:t>
            </a:r>
            <a:r>
              <a:rPr lang="zh-CN" altLang="en-US" dirty="0"/>
              <a:t>。而索引表区仅采用直接索引结构，故 </a:t>
            </a:r>
            <a:r>
              <a:rPr lang="en-US" altLang="zh-CN" dirty="0"/>
              <a:t>512B </a:t>
            </a:r>
            <a:r>
              <a:rPr lang="zh-CN" altLang="en-US" dirty="0"/>
              <a:t>的索引表区能容纳 </a:t>
            </a:r>
            <a:r>
              <a:rPr lang="en-US" altLang="zh-CN" dirty="0"/>
              <a:t>512B/4B=128 </a:t>
            </a:r>
            <a:r>
              <a:rPr lang="zh-CN" altLang="en-US" dirty="0"/>
              <a:t>个索引项。每个索引项对应一个磁盘块，所以该系统可支持的单个文件最大长度是 </a:t>
            </a:r>
            <a:r>
              <a:rPr lang="en-US" altLang="zh-CN" dirty="0"/>
              <a:t>128×1KB=128KB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）单个文件最大长度一共包含两部分：预分配的连续空间和直接索引区。</a:t>
            </a:r>
            <a:endParaRPr lang="en-US" altLang="zh-CN" dirty="0"/>
          </a:p>
          <a:p>
            <a:r>
              <a:rPr lang="zh-CN" altLang="en-US" dirty="0"/>
              <a:t>        连续区块数占 </a:t>
            </a:r>
            <a:r>
              <a:rPr lang="en-US" altLang="zh-CN" dirty="0"/>
              <a:t>2B</a:t>
            </a:r>
            <a:r>
              <a:rPr lang="zh-CN" altLang="en-US" dirty="0"/>
              <a:t>，共可以表示 </a:t>
            </a:r>
            <a:r>
              <a:rPr lang="en-US" altLang="zh-CN" dirty="0"/>
              <a:t>2</a:t>
            </a:r>
            <a:r>
              <a:rPr lang="en-US" altLang="zh-CN" baseline="30000" dirty="0"/>
              <a:t>16 </a:t>
            </a:r>
            <a:r>
              <a:rPr lang="zh-CN" altLang="en-US" dirty="0"/>
              <a:t>个磁盘块，即 </a:t>
            </a:r>
            <a:r>
              <a:rPr lang="en-US" altLang="zh-CN" dirty="0"/>
              <a:t>2</a:t>
            </a:r>
            <a:r>
              <a:rPr lang="en-US" altLang="zh-CN" baseline="30000" dirty="0"/>
              <a:t>26</a:t>
            </a:r>
            <a:r>
              <a:rPr lang="en-US" altLang="zh-CN" dirty="0"/>
              <a:t>B</a:t>
            </a:r>
            <a:r>
              <a:rPr lang="zh-CN" altLang="en-US" dirty="0"/>
              <a:t>。直接索引区共 </a:t>
            </a:r>
            <a:r>
              <a:rPr lang="en-US" altLang="zh-CN" dirty="0"/>
              <a:t>504B/6B=84 </a:t>
            </a:r>
            <a:r>
              <a:rPr lang="zh-CN" altLang="en-US" dirty="0"/>
              <a:t>个索引项。所以该系统可支持的单个文件最大长度是 </a:t>
            </a:r>
            <a:r>
              <a:rPr lang="en-US" altLang="zh-CN" dirty="0"/>
              <a:t>2</a:t>
            </a:r>
            <a:r>
              <a:rPr lang="en-US" altLang="zh-CN" baseline="30000" dirty="0"/>
              <a:t>26</a:t>
            </a:r>
            <a:r>
              <a:rPr lang="en-US" altLang="zh-CN" dirty="0"/>
              <a:t>B+84KB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        为了使单个文件的长度达到最大，应使连续区的块数字段表示的空间大小尽可能接近系统最大容量 </a:t>
            </a:r>
            <a:r>
              <a:rPr lang="en-US" altLang="zh-CN" dirty="0"/>
              <a:t>4TB</a:t>
            </a:r>
            <a:r>
              <a:rPr lang="zh-CN" altLang="en-US" dirty="0"/>
              <a:t>。分别设起始块号和块数分别占 </a:t>
            </a:r>
            <a:r>
              <a:rPr lang="en-US" altLang="zh-CN" dirty="0"/>
              <a:t>4B</a:t>
            </a:r>
            <a:r>
              <a:rPr lang="zh-CN" altLang="en-US" dirty="0"/>
              <a:t>，这样起始块号可以寻址的范围是 </a:t>
            </a:r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 </a:t>
            </a:r>
            <a:r>
              <a:rPr lang="zh-CN" altLang="en-US" dirty="0"/>
              <a:t>个磁盘块，共 </a:t>
            </a:r>
            <a:r>
              <a:rPr lang="en-US" altLang="zh-CN" dirty="0"/>
              <a:t>4TB</a:t>
            </a:r>
            <a:r>
              <a:rPr lang="zh-CN" altLang="en-US" dirty="0"/>
              <a:t>，即整个系统空间。同样的，块数字段可以表示最多 </a:t>
            </a:r>
            <a:r>
              <a:rPr lang="en-US" altLang="zh-CN" dirty="0"/>
              <a:t>2</a:t>
            </a:r>
            <a:r>
              <a:rPr lang="en-US" altLang="zh-CN" baseline="30000" dirty="0"/>
              <a:t>32 </a:t>
            </a:r>
            <a:r>
              <a:rPr lang="zh-CN" altLang="en-US" dirty="0"/>
              <a:t>个磁盘块，共 </a:t>
            </a:r>
            <a:r>
              <a:rPr lang="en-US" altLang="zh-CN" dirty="0"/>
              <a:t>4TB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680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CB68D8-D6AD-4D17-99BB-24F919A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890DD-9111-4D8D-B3EA-28D4C0084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1520" y="692150"/>
            <a:ext cx="8712967" cy="576118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16 </a:t>
            </a:r>
            <a:r>
              <a:rPr lang="zh-CN" altLang="en-US" dirty="0"/>
              <a:t>、某计算机系统中的磁盘有</a:t>
            </a:r>
            <a:r>
              <a:rPr lang="en-US" altLang="zh-CN" dirty="0"/>
              <a:t>300</a:t>
            </a:r>
            <a:r>
              <a:rPr lang="zh-CN" altLang="en-US" dirty="0"/>
              <a:t>个柱面，每个柱面有</a:t>
            </a:r>
            <a:r>
              <a:rPr lang="en-US" altLang="zh-CN" dirty="0"/>
              <a:t>10</a:t>
            </a:r>
            <a:r>
              <a:rPr lang="zh-CN" altLang="en-US" dirty="0"/>
              <a:t>个磁道，每个磁道有</a:t>
            </a:r>
            <a:r>
              <a:rPr lang="en-US" altLang="zh-CN" dirty="0"/>
              <a:t>200</a:t>
            </a:r>
            <a:r>
              <a:rPr lang="zh-CN" altLang="en-US" dirty="0"/>
              <a:t>个扇区，扇区大小为</a:t>
            </a:r>
            <a:r>
              <a:rPr lang="en-US" altLang="zh-CN" dirty="0"/>
              <a:t>512B</a:t>
            </a:r>
            <a:r>
              <a:rPr lang="zh-CN" altLang="en-US" dirty="0"/>
              <a:t>。文件系统的每个簇包含</a:t>
            </a:r>
            <a:r>
              <a:rPr lang="en-US" altLang="zh-CN" dirty="0"/>
              <a:t>2</a:t>
            </a:r>
            <a:r>
              <a:rPr lang="zh-CN" altLang="en-US" dirty="0"/>
              <a:t>个扇区。请回答下列问题：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磁盘的容量是多少？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假设磁头在</a:t>
            </a:r>
            <a:r>
              <a:rPr lang="en-US" altLang="zh-CN" dirty="0"/>
              <a:t>85</a:t>
            </a:r>
            <a:r>
              <a:rPr lang="zh-CN" altLang="en-US" dirty="0"/>
              <a:t>号柱面上，此时有</a:t>
            </a:r>
            <a:r>
              <a:rPr lang="en-US" altLang="zh-CN" dirty="0"/>
              <a:t>4</a:t>
            </a:r>
            <a:r>
              <a:rPr lang="zh-CN" altLang="en-US" dirty="0"/>
              <a:t>个磁盘访问请求，簇号分别为：</a:t>
            </a:r>
            <a:r>
              <a:rPr lang="en-US" altLang="zh-CN" dirty="0"/>
              <a:t>100260</a:t>
            </a:r>
            <a:r>
              <a:rPr lang="zh-CN" altLang="en-US" dirty="0"/>
              <a:t>、</a:t>
            </a:r>
            <a:r>
              <a:rPr lang="en-US" altLang="zh-CN" dirty="0"/>
              <a:t>60005</a:t>
            </a:r>
            <a:r>
              <a:rPr lang="zh-CN" altLang="en-US" dirty="0"/>
              <a:t>、</a:t>
            </a:r>
            <a:r>
              <a:rPr lang="en-US" altLang="zh-CN" dirty="0"/>
              <a:t>101660</a:t>
            </a:r>
            <a:r>
              <a:rPr lang="zh-CN" altLang="en-US" dirty="0"/>
              <a:t>和</a:t>
            </a:r>
            <a:r>
              <a:rPr lang="en-US" altLang="zh-CN" dirty="0"/>
              <a:t>110560</a:t>
            </a:r>
            <a:r>
              <a:rPr lang="zh-CN" altLang="en-US" dirty="0"/>
              <a:t>。若采用最短寻道时间优先</a:t>
            </a:r>
            <a:r>
              <a:rPr lang="en-US" altLang="zh-CN" dirty="0"/>
              <a:t>(SSTF)</a:t>
            </a:r>
            <a:r>
              <a:rPr lang="zh-CN" altLang="en-US" dirty="0"/>
              <a:t>调度算法，则系统访问簇的先后次序是什么？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第</a:t>
            </a:r>
            <a:r>
              <a:rPr lang="en-US" altLang="zh-CN" dirty="0"/>
              <a:t>100530</a:t>
            </a:r>
            <a:r>
              <a:rPr lang="zh-CN" altLang="en-US" dirty="0"/>
              <a:t>簇在磁盘上的物理地址是什么？将簇号转换成磁盘物理地址的过程是由</a:t>
            </a:r>
            <a:r>
              <a:rPr lang="en-US" altLang="zh-CN" dirty="0"/>
              <a:t>I/O</a:t>
            </a:r>
            <a:r>
              <a:rPr lang="zh-CN" altLang="en-US" dirty="0"/>
              <a:t>系统的什么程序完成的？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09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F48B6-620A-4DB0-BF8A-EFC43270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F95BE-DF6D-4C67-97AF-B29012DD4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512" y="692150"/>
            <a:ext cx="8964487" cy="5400675"/>
          </a:xfrm>
        </p:spPr>
        <p:txBody>
          <a:bodyPr>
            <a:normAutofit/>
          </a:bodyPr>
          <a:lstStyle/>
          <a:p>
            <a:r>
              <a:rPr lang="en-US" altLang="zh-CN" dirty="0"/>
              <a:t>(1)</a:t>
            </a:r>
            <a:r>
              <a:rPr lang="zh-CN" altLang="en-US" dirty="0"/>
              <a:t>磁盘容量</a:t>
            </a:r>
            <a:r>
              <a:rPr lang="en-US" altLang="zh-CN" dirty="0"/>
              <a:t>=(300×10×200×512/1024)KB=3×10</a:t>
            </a:r>
            <a:r>
              <a:rPr lang="en-US" altLang="zh-CN" baseline="30000" dirty="0"/>
              <a:t>5</a:t>
            </a:r>
            <a:r>
              <a:rPr lang="en-US" altLang="zh-CN" dirty="0"/>
              <a:t> KB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依次访问的簇是</a:t>
            </a:r>
            <a:r>
              <a:rPr lang="en-US" altLang="zh-CN" dirty="0"/>
              <a:t>100 260</a:t>
            </a:r>
            <a:r>
              <a:rPr lang="zh-CN" altLang="en-US" dirty="0"/>
              <a:t>、</a:t>
            </a:r>
            <a:r>
              <a:rPr lang="en-US" altLang="zh-CN" dirty="0"/>
              <a:t>101 660</a:t>
            </a:r>
            <a:r>
              <a:rPr lang="zh-CN" altLang="en-US" dirty="0"/>
              <a:t>、</a:t>
            </a:r>
            <a:r>
              <a:rPr lang="en-US" altLang="zh-CN" dirty="0"/>
              <a:t>110 560</a:t>
            </a:r>
            <a:r>
              <a:rPr lang="zh-CN" altLang="en-US" dirty="0"/>
              <a:t>、</a:t>
            </a:r>
            <a:r>
              <a:rPr lang="en-US" altLang="zh-CN" dirty="0"/>
              <a:t>60 005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(3)</a:t>
            </a:r>
            <a:r>
              <a:rPr lang="zh-CN" altLang="en-US" dirty="0"/>
              <a:t>第</a:t>
            </a:r>
            <a:r>
              <a:rPr lang="en-US" altLang="zh-CN" dirty="0"/>
              <a:t>100 530</a:t>
            </a:r>
            <a:r>
              <a:rPr lang="zh-CN" altLang="en-US" dirty="0"/>
              <a:t>簇在磁盘上的物理地址由其所在的柱面号、磁头号、扇区号构成其所在的柱面号为⌊</a:t>
            </a:r>
            <a:r>
              <a:rPr lang="en-US" altLang="zh-CN" dirty="0"/>
              <a:t>100530/(10×200/2)⌋=100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100530%(10×200/2)=530</a:t>
            </a:r>
            <a:r>
              <a:rPr lang="zh-CN" altLang="en-US" dirty="0"/>
              <a:t>，磁头号为⌊</a:t>
            </a:r>
            <a:r>
              <a:rPr lang="en-US" altLang="zh-CN" dirty="0"/>
              <a:t>530/(200/2)⌋=5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扇区号为</a:t>
            </a:r>
            <a:r>
              <a:rPr lang="en-US" altLang="zh-CN" dirty="0"/>
              <a:t>(530×2)%200=60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将簇号转换成磁盘物理地址的过程由磁盘驱动程序完成。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15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、某磁盘的转速为</a:t>
            </a:r>
            <a:r>
              <a:rPr lang="en-US" altLang="zh-CN" dirty="0"/>
              <a:t>10000</a:t>
            </a:r>
            <a:r>
              <a:rPr lang="zh-CN" altLang="en-US" dirty="0"/>
              <a:t>转</a:t>
            </a:r>
            <a:r>
              <a:rPr lang="en-US" altLang="zh-CN" dirty="0"/>
              <a:t>/</a:t>
            </a:r>
            <a:r>
              <a:rPr lang="zh-CN" altLang="en-US" dirty="0"/>
              <a:t>分，平均寻道时间是</a:t>
            </a:r>
            <a:r>
              <a:rPr lang="en-US" altLang="zh-CN" dirty="0"/>
              <a:t>6 ms</a:t>
            </a:r>
            <a:r>
              <a:rPr lang="zh-CN" altLang="en-US" dirty="0"/>
              <a:t>，磁盘传输速率是</a:t>
            </a:r>
            <a:r>
              <a:rPr lang="en-US" altLang="zh-CN" dirty="0"/>
              <a:t>20 MB/s</a:t>
            </a:r>
            <a:r>
              <a:rPr lang="zh-CN" altLang="en-US" dirty="0"/>
              <a:t>，磁盘控制器延迟为</a:t>
            </a:r>
            <a:r>
              <a:rPr lang="en-US" altLang="zh-CN" dirty="0"/>
              <a:t>0.2 ms</a:t>
            </a:r>
            <a:r>
              <a:rPr lang="zh-CN" altLang="en-US" dirty="0"/>
              <a:t>，读取一个</a:t>
            </a:r>
            <a:r>
              <a:rPr lang="en-US" altLang="zh-CN" dirty="0"/>
              <a:t>4 KB</a:t>
            </a:r>
            <a:r>
              <a:rPr lang="zh-CN" altLang="en-US" dirty="0"/>
              <a:t>的扇区所需的平均时间约为</a:t>
            </a:r>
          </a:p>
          <a:p>
            <a:r>
              <a:rPr lang="en-US" altLang="zh-CN" dirty="0"/>
              <a:t>A. 9 ms</a:t>
            </a:r>
            <a:r>
              <a:rPr lang="zh-CN" altLang="en-US" dirty="0"/>
              <a:t>　　</a:t>
            </a:r>
            <a:r>
              <a:rPr lang="en-US" altLang="zh-CN" dirty="0"/>
              <a:t>B. 9.4 ms     C. 12 ms</a:t>
            </a:r>
            <a:r>
              <a:rPr lang="zh-CN" altLang="en-US" dirty="0"/>
              <a:t>　</a:t>
            </a:r>
            <a:r>
              <a:rPr lang="en-US" altLang="zh-CN" dirty="0"/>
              <a:t>D. 12.4 ms</a:t>
            </a:r>
          </a:p>
        </p:txBody>
      </p:sp>
    </p:spTree>
    <p:extLst>
      <p:ext uri="{BB962C8B-B14F-4D97-AF65-F5344CB8AC3E}">
        <p14:creationId xmlns:p14="http://schemas.microsoft.com/office/powerpoint/2010/main" val="140015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、用户程序发出磁盘</a:t>
            </a:r>
            <a:r>
              <a:rPr lang="en-US" altLang="zh-CN" dirty="0"/>
              <a:t>I/O</a:t>
            </a:r>
            <a:r>
              <a:rPr lang="zh-CN" altLang="en-US" dirty="0"/>
              <a:t>请求后，系统的处理流程是：用户程序→系统调用处理程序→设备驱动程序→中断处理程序。其中，计算数据所在磁盘的柱面号、磁头号、扇区号的程序是</a:t>
            </a:r>
          </a:p>
          <a:p>
            <a:r>
              <a:rPr lang="en-US" altLang="zh-CN" dirty="0"/>
              <a:t>A.</a:t>
            </a:r>
            <a:r>
              <a:rPr lang="zh-CN" altLang="en-US" dirty="0"/>
              <a:t>用户程序　　　　</a:t>
            </a:r>
            <a:r>
              <a:rPr lang="en-US" altLang="zh-CN" dirty="0"/>
              <a:t>B. </a:t>
            </a:r>
            <a:r>
              <a:rPr lang="zh-CN" altLang="en-US" dirty="0"/>
              <a:t>系统调用处理程序</a:t>
            </a:r>
          </a:p>
          <a:p>
            <a:r>
              <a:rPr lang="en-US" altLang="zh-CN" dirty="0"/>
              <a:t>C. </a:t>
            </a:r>
            <a:r>
              <a:rPr lang="zh-CN" altLang="en-US" dirty="0"/>
              <a:t>设备驱动程序　　</a:t>
            </a:r>
            <a:r>
              <a:rPr lang="en-US" altLang="zh-CN" dirty="0"/>
              <a:t>D.</a:t>
            </a:r>
            <a:r>
              <a:rPr lang="zh-CN" altLang="en-US" dirty="0"/>
              <a:t>中断处理程序</a:t>
            </a:r>
          </a:p>
        </p:txBody>
      </p:sp>
    </p:spTree>
    <p:extLst>
      <p:ext uri="{BB962C8B-B14F-4D97-AF65-F5344CB8AC3E}">
        <p14:creationId xmlns:p14="http://schemas.microsoft.com/office/powerpoint/2010/main" val="126905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、设系统缓冲区和用户工作区均采用单缓冲，从外设读入</a:t>
            </a:r>
            <a:r>
              <a:rPr lang="en-US" altLang="zh-CN" dirty="0"/>
              <a:t>1</a:t>
            </a:r>
            <a:r>
              <a:rPr lang="zh-CN" altLang="en-US" dirty="0"/>
              <a:t>个数据块到系统缓冲区的时间为</a:t>
            </a:r>
            <a:r>
              <a:rPr lang="en-US" altLang="zh-CN" dirty="0"/>
              <a:t>100</a:t>
            </a:r>
            <a:r>
              <a:rPr lang="zh-CN" altLang="en-US" dirty="0"/>
              <a:t>，从系统缓冲区读入</a:t>
            </a:r>
            <a:r>
              <a:rPr lang="en-US" altLang="zh-CN" dirty="0"/>
              <a:t>1</a:t>
            </a:r>
            <a:r>
              <a:rPr lang="zh-CN" altLang="en-US" dirty="0"/>
              <a:t>个数据块到用户工作区的时间为</a:t>
            </a:r>
            <a:r>
              <a:rPr lang="en-US" altLang="zh-CN" dirty="0"/>
              <a:t>5</a:t>
            </a:r>
            <a:r>
              <a:rPr lang="zh-CN" altLang="en-US" dirty="0"/>
              <a:t>，对用户工作区中的</a:t>
            </a:r>
            <a:r>
              <a:rPr lang="en-US" altLang="zh-CN" dirty="0"/>
              <a:t>1</a:t>
            </a:r>
            <a:r>
              <a:rPr lang="zh-CN" altLang="en-US" dirty="0"/>
              <a:t>个数据块进行分析的时间为</a:t>
            </a:r>
            <a:r>
              <a:rPr lang="en-US" altLang="zh-CN" dirty="0"/>
              <a:t>90</a:t>
            </a:r>
            <a:r>
              <a:rPr lang="zh-CN" altLang="en-US" dirty="0"/>
              <a:t>（如下图所示）。进程从外设读入并分析</a:t>
            </a:r>
            <a:r>
              <a:rPr lang="en-US" altLang="zh-CN" dirty="0"/>
              <a:t>2</a:t>
            </a:r>
            <a:r>
              <a:rPr lang="zh-CN" altLang="en-US" dirty="0"/>
              <a:t>个数据块的最短时间是</a:t>
            </a:r>
            <a:endParaRPr lang="en-US" altLang="zh-CN" dirty="0"/>
          </a:p>
          <a:p>
            <a:r>
              <a:rPr lang="en-US" altLang="zh-CN" dirty="0"/>
              <a:t>A. 200        B. 295          C. 300</a:t>
            </a:r>
            <a:r>
              <a:rPr lang="zh-CN" altLang="en-US" dirty="0"/>
              <a:t>　</a:t>
            </a:r>
            <a:r>
              <a:rPr lang="en-US" altLang="zh-CN" dirty="0"/>
              <a:t>D .390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6D2CDF-E2CD-43FD-94EA-7C480D87A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8931" y="3806055"/>
            <a:ext cx="2745069" cy="235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23528" y="548680"/>
            <a:ext cx="8424935" cy="540067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4</a:t>
            </a:r>
            <a:r>
              <a:rPr lang="zh-CN" altLang="en-US" sz="2400" dirty="0"/>
              <a:t>、操作系统的</a:t>
            </a:r>
            <a:r>
              <a:rPr lang="en-US" altLang="zh-CN" sz="2400" dirty="0"/>
              <a:t>I/O</a:t>
            </a:r>
            <a:r>
              <a:rPr lang="zh-CN" altLang="en-US" sz="2400" dirty="0"/>
              <a:t>子系统通常由四个层次组成，每一层明确定义了与邻近层次的接口。其合理的层次组织排列顺序是</a:t>
            </a:r>
            <a:r>
              <a:rPr lang="en-US" altLang="zh-CN" sz="2400" dirty="0"/>
              <a:t>( ) </a:t>
            </a:r>
          </a:p>
          <a:p>
            <a:r>
              <a:rPr lang="en-US" altLang="zh-CN" sz="2400" dirty="0"/>
              <a:t>A.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软件、设备无关软件、设备驱动程序、中断处理程序 </a:t>
            </a:r>
          </a:p>
          <a:p>
            <a:r>
              <a:rPr lang="en-US" altLang="zh-CN" sz="2400" dirty="0"/>
              <a:t>B.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软件、设备无关软件、中断处理程序、设备驱动程序 </a:t>
            </a:r>
          </a:p>
          <a:p>
            <a:r>
              <a:rPr lang="en-US" altLang="zh-CN" sz="2400" dirty="0"/>
              <a:t>C.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软件、设备驱动程序、设备无关软件、中断处理程序 </a:t>
            </a:r>
          </a:p>
          <a:p>
            <a:r>
              <a:rPr lang="en-US" altLang="zh-CN" sz="2400" dirty="0"/>
              <a:t>D. </a:t>
            </a:r>
            <a:r>
              <a:rPr lang="zh-CN" altLang="en-US" sz="2400" dirty="0"/>
              <a:t>用户级</a:t>
            </a:r>
            <a:r>
              <a:rPr lang="en-US" altLang="zh-CN" sz="2400" dirty="0"/>
              <a:t>I/O</a:t>
            </a:r>
            <a:r>
              <a:rPr lang="zh-CN" altLang="en-US" sz="2400" dirty="0"/>
              <a:t>软件、中断处理程序、设备无关软件、设备驱动程序 </a:t>
            </a:r>
          </a:p>
        </p:txBody>
      </p:sp>
    </p:spTree>
    <p:extLst>
      <p:ext uri="{BB962C8B-B14F-4D97-AF65-F5344CB8AC3E}">
        <p14:creationId xmlns:p14="http://schemas.microsoft.com/office/powerpoint/2010/main" val="1413080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 </a:t>
            </a:r>
            <a:r>
              <a:rPr lang="zh-CN" altLang="zh-CN" dirty="0"/>
              <a:t>在系统内存中设置磁盘缓冲区的主要目的是（）</a:t>
            </a:r>
          </a:p>
          <a:p>
            <a:r>
              <a:rPr lang="en-US" altLang="zh-CN" dirty="0"/>
              <a:t>A</a:t>
            </a:r>
            <a:r>
              <a:rPr lang="zh-CN" altLang="zh-CN" dirty="0"/>
              <a:t>．减少磁盘</a:t>
            </a:r>
            <a:r>
              <a:rPr lang="en-US" altLang="zh-CN" dirty="0"/>
              <a:t>I/O</a:t>
            </a:r>
            <a:r>
              <a:rPr lang="zh-CN" altLang="zh-CN" dirty="0"/>
              <a:t>次数</a:t>
            </a:r>
          </a:p>
          <a:p>
            <a:r>
              <a:rPr lang="en-US" altLang="zh-CN" dirty="0"/>
              <a:t>B</a:t>
            </a:r>
            <a:r>
              <a:rPr lang="zh-CN" altLang="zh-CN" dirty="0"/>
              <a:t>．减少平均寻道时间</a:t>
            </a:r>
          </a:p>
          <a:p>
            <a:r>
              <a:rPr lang="en-US" altLang="zh-CN" dirty="0"/>
              <a:t>C</a:t>
            </a:r>
            <a:r>
              <a:rPr lang="zh-CN" altLang="zh-CN" dirty="0"/>
              <a:t>．提高磁盘数据可靠性</a:t>
            </a:r>
          </a:p>
          <a:p>
            <a:r>
              <a:rPr lang="en-US" altLang="zh-CN" dirty="0"/>
              <a:t>D</a:t>
            </a:r>
            <a:r>
              <a:rPr lang="zh-CN" altLang="zh-CN" dirty="0"/>
              <a:t>．实现设备无关性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27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675687" cy="6165850"/>
          </a:xfrm>
        </p:spPr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zh-CN" altLang="zh-CN" dirty="0"/>
              <a:t>系统将数据从磁盘读到内存的过程包括以下操作：</a:t>
            </a:r>
          </a:p>
          <a:p>
            <a:r>
              <a:rPr lang="en-US" altLang="zh-CN" dirty="0"/>
              <a:t>①DMA</a:t>
            </a:r>
            <a:r>
              <a:rPr lang="zh-CN" altLang="zh-CN" dirty="0"/>
              <a:t>控制器发出中断请求</a:t>
            </a:r>
          </a:p>
          <a:p>
            <a:r>
              <a:rPr lang="en-US" altLang="zh-CN" dirty="0"/>
              <a:t>②</a:t>
            </a:r>
            <a:r>
              <a:rPr lang="zh-CN" altLang="zh-CN" dirty="0"/>
              <a:t>初始化</a:t>
            </a:r>
            <a:r>
              <a:rPr lang="en-US" altLang="zh-CN" dirty="0"/>
              <a:t>DMA</a:t>
            </a:r>
            <a:r>
              <a:rPr lang="zh-CN" altLang="zh-CN" dirty="0"/>
              <a:t>控制器并启动磁盘</a:t>
            </a:r>
          </a:p>
          <a:p>
            <a:r>
              <a:rPr lang="en-US" altLang="zh-CN" dirty="0"/>
              <a:t>③</a:t>
            </a:r>
            <a:r>
              <a:rPr lang="zh-CN" altLang="zh-CN" dirty="0"/>
              <a:t>从磁盘传输一块数据到内存缓冲区</a:t>
            </a:r>
          </a:p>
          <a:p>
            <a:r>
              <a:rPr lang="en-US" altLang="zh-CN" dirty="0"/>
              <a:t>④</a:t>
            </a:r>
            <a:r>
              <a:rPr lang="zh-CN" altLang="zh-CN" dirty="0"/>
              <a:t>执行</a:t>
            </a:r>
            <a:r>
              <a:rPr lang="en-US" altLang="zh-CN" dirty="0"/>
              <a:t>“DMA</a:t>
            </a:r>
            <a:r>
              <a:rPr lang="zh-CN" altLang="zh-CN" dirty="0"/>
              <a:t>结束</a:t>
            </a:r>
            <a:r>
              <a:rPr lang="en-US" altLang="zh-CN" dirty="0"/>
              <a:t>”</a:t>
            </a:r>
            <a:r>
              <a:rPr lang="zh-CN" altLang="zh-CN" dirty="0"/>
              <a:t>中断服务程序</a:t>
            </a:r>
            <a:endParaRPr lang="en-US" altLang="zh-CN" dirty="0"/>
          </a:p>
          <a:p>
            <a:r>
              <a:rPr lang="zh-CN" altLang="zh-CN" dirty="0"/>
              <a:t>正确的执行顺序是</a:t>
            </a:r>
          </a:p>
          <a:p>
            <a:r>
              <a:rPr lang="en-US" altLang="zh-CN" dirty="0"/>
              <a:t>A．③→①→②→④	B．②→③→①→④ </a:t>
            </a:r>
          </a:p>
          <a:p>
            <a:r>
              <a:rPr lang="en-US" altLang="zh-CN" dirty="0"/>
              <a:t>C．②→①→③→④	D．①→②→④→③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251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17212</TotalTime>
  <Words>2813</Words>
  <Application>Microsoft Office PowerPoint</Application>
  <PresentationFormat>全屏显示(4:3)</PresentationFormat>
  <Paragraphs>187</Paragraphs>
  <Slides>33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宋体</vt:lpstr>
      <vt:lpstr>Bookman Old Style</vt:lpstr>
      <vt:lpstr>Calibri</vt:lpstr>
      <vt:lpstr>Gill Sans MT</vt:lpstr>
      <vt:lpstr>Times New Roman</vt:lpstr>
      <vt:lpstr>Wingdings</vt:lpstr>
      <vt:lpstr>Wingdings 3</vt:lpstr>
      <vt:lpstr>质朴</vt:lpstr>
      <vt:lpstr>第二十二讲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T430</dc:creator>
  <cp:lastModifiedBy>ThinkPad</cp:lastModifiedBy>
  <cp:revision>843</cp:revision>
  <dcterms:created xsi:type="dcterms:W3CDTF">2013-09-15T00:45:06Z</dcterms:created>
  <dcterms:modified xsi:type="dcterms:W3CDTF">2023-12-19T01:12:54Z</dcterms:modified>
</cp:coreProperties>
</file>