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5244" autoAdjust="0"/>
  </p:normalViewPr>
  <p:slideViewPr>
    <p:cSldViewPr>
      <p:cViewPr varScale="1">
        <p:scale>
          <a:sx n="119" d="100"/>
          <a:sy n="119" d="100"/>
        </p:scale>
        <p:origin x="1872"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254160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24504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7</a:t>
            </a:fld>
            <a:endParaRPr lang="zh-CN" altLang="en-US"/>
          </a:p>
        </p:txBody>
      </p:sp>
    </p:spTree>
    <p:extLst>
      <p:ext uri="{BB962C8B-B14F-4D97-AF65-F5344CB8AC3E}">
        <p14:creationId xmlns:p14="http://schemas.microsoft.com/office/powerpoint/2010/main" val="24119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调度就是确定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个好的顺序来执行这些</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请求。应用程序所发布的系统调用的顺序不一定总是最佳选择，所以需要</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调度来改善系统整体性能，使进程之间公平地共享设备访问，减少</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完成所需要的平均等待时间。</a:t>
            </a:r>
          </a:p>
          <a:p>
            <a:r>
              <a:rPr lang="zh-CN" altLang="en-US" sz="1200" b="0" i="0" kern="1200" dirty="0">
                <a:solidFill>
                  <a:schemeClr val="tx1"/>
                </a:solidFill>
                <a:effectLst/>
                <a:latin typeface="+mn-lt"/>
                <a:ea typeface="+mn-ea"/>
                <a:cs typeface="+mn-cs"/>
              </a:rPr>
              <a:t>　　操作系统开发人员通过为每个设备维护一个请求队列来实现调度。当一个应用程序执行阻塞</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系统调用时，该请求就加到相应设备的队列上。</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调度会重新安排队列顺序以改善系统总体效率和应用程序的平均响应时间。</a:t>
            </a:r>
          </a:p>
          <a:p>
            <a:r>
              <a:rPr lang="zh-CN" altLang="en-US" dirty="0"/>
              <a:t>设备分配考虑设备本身固有属性（独占设备、共享设备、可虚拟设备），设备分配算法有先来先服务、优先级高者优先等</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9</a:t>
            </a:fld>
            <a:endParaRPr lang="zh-CN" altLang="en-US"/>
          </a:p>
        </p:txBody>
      </p:sp>
    </p:spTree>
    <p:extLst>
      <p:ext uri="{BB962C8B-B14F-4D97-AF65-F5344CB8AC3E}">
        <p14:creationId xmlns:p14="http://schemas.microsoft.com/office/powerpoint/2010/main" val="390815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73316352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9807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40000"/>
              </a:lnSpc>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0C938E88-DDED-44E1-A9E2-ABAF8DC18064}"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C24691CC-076F-FA05-8D2C-E3E473602619}"/>
              </a:ext>
            </a:extLst>
          </p:cNvPr>
          <p:cNvSpPr txBox="1"/>
          <p:nvPr userDrawn="1"/>
        </p:nvSpPr>
        <p:spPr>
          <a:xfrm>
            <a:off x="8172400" y="10275"/>
            <a:ext cx="801823"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总复习</a:t>
            </a:r>
          </a:p>
        </p:txBody>
      </p:sp>
    </p:spTree>
    <p:extLst>
      <p:ext uri="{BB962C8B-B14F-4D97-AF65-F5344CB8AC3E}">
        <p14:creationId xmlns:p14="http://schemas.microsoft.com/office/powerpoint/2010/main" val="8611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90028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411196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6218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138603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8172400" y="10275"/>
            <a:ext cx="801823"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总复习</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9"/>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6A46B638-81D2-4719-B9FA-812E871AA17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1171936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第二十三讲</a:t>
            </a:r>
          </a:p>
        </p:txBody>
      </p:sp>
      <p:sp>
        <p:nvSpPr>
          <p:cNvPr id="3" name="副标题 2"/>
          <p:cNvSpPr>
            <a:spLocks noGrp="1"/>
          </p:cNvSpPr>
          <p:nvPr>
            <p:ph type="body" idx="1"/>
          </p:nvPr>
        </p:nvSpPr>
        <p:spPr/>
        <p:txBody>
          <a:bodyPr>
            <a:normAutofit fontScale="92500" lnSpcReduction="10000"/>
          </a:bodyPr>
          <a:lstStyle/>
          <a:p>
            <a:r>
              <a:rPr lang="zh-CN" altLang="en-US" dirty="0"/>
              <a:t>总复习</a:t>
            </a:r>
            <a:endParaRPr lang="en-US" altLang="zh-CN" dirty="0"/>
          </a:p>
          <a:p>
            <a:r>
              <a:rPr lang="zh-CN" altLang="en-US" dirty="0"/>
              <a:t>（考试大纲）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332656"/>
            <a:ext cx="8207375" cy="6120680"/>
          </a:xfrm>
        </p:spPr>
        <p:txBody>
          <a:bodyPr>
            <a:normAutofit/>
          </a:bodyPr>
          <a:lstStyle/>
          <a:p>
            <a:pPr algn="ctr"/>
            <a:r>
              <a:rPr lang="zh-CN" altLang="en-US" sz="3900" dirty="0"/>
              <a:t>五、文件管理</a:t>
            </a:r>
            <a:endParaRPr lang="en-US" altLang="zh-CN" sz="3900" dirty="0"/>
          </a:p>
          <a:p>
            <a:r>
              <a:rPr lang="zh-CN" altLang="zh-CN" sz="3000" dirty="0"/>
              <a:t>（一）</a:t>
            </a:r>
            <a:r>
              <a:rPr lang="en-US" altLang="zh-CN" sz="3000" dirty="0"/>
              <a:t> </a:t>
            </a:r>
            <a:r>
              <a:rPr lang="zh-CN" altLang="zh-CN" sz="3000" dirty="0"/>
              <a:t>文件系统基础</a:t>
            </a:r>
            <a:r>
              <a:rPr lang="en-US" altLang="zh-CN" sz="3000" dirty="0"/>
              <a:t> </a:t>
            </a:r>
            <a:br>
              <a:rPr lang="en-US" altLang="zh-CN" dirty="0"/>
            </a:br>
            <a:r>
              <a:rPr lang="en-US" altLang="zh-CN" sz="2400" dirty="0"/>
              <a:t>    1. </a:t>
            </a:r>
            <a:r>
              <a:rPr lang="zh-CN" altLang="zh-CN" sz="2400" dirty="0"/>
              <a:t>文件概念</a:t>
            </a:r>
            <a:r>
              <a:rPr lang="en-US" altLang="zh-CN" sz="2400" dirty="0"/>
              <a:t> </a:t>
            </a:r>
            <a:br>
              <a:rPr lang="en-US" altLang="zh-CN" sz="2400" dirty="0"/>
            </a:br>
            <a:r>
              <a:rPr lang="en-US" altLang="zh-CN" sz="2400" dirty="0"/>
              <a:t>    2. </a:t>
            </a:r>
            <a:r>
              <a:rPr lang="zh-CN" altLang="zh-CN" sz="2400" dirty="0"/>
              <a:t>文件的逻辑结构</a:t>
            </a:r>
            <a:r>
              <a:rPr lang="en-US" altLang="zh-CN" sz="2400" dirty="0"/>
              <a:t> </a:t>
            </a:r>
            <a:endParaRPr lang="en-US" altLang="zh-CN" dirty="0"/>
          </a:p>
          <a:p>
            <a:pPr lvl="4"/>
            <a:r>
              <a:rPr lang="zh-CN" altLang="en-US" sz="2400" dirty="0"/>
              <a:t>无结构文件</a:t>
            </a:r>
            <a:endParaRPr lang="en-US" altLang="zh-CN" sz="2400" dirty="0"/>
          </a:p>
          <a:p>
            <a:pPr lvl="4"/>
            <a:r>
              <a:rPr lang="zh-CN" altLang="en-US" sz="2400" dirty="0"/>
              <a:t>有结构文件</a:t>
            </a:r>
            <a:br>
              <a:rPr lang="en-US" altLang="zh-CN" dirty="0"/>
            </a:br>
            <a:r>
              <a:rPr lang="en-US" altLang="zh-CN" sz="2400" dirty="0"/>
              <a:t>  </a:t>
            </a:r>
            <a:r>
              <a:rPr lang="zh-CN" altLang="zh-CN" sz="2400" dirty="0"/>
              <a:t>顺序文件；索引文件；索引顺序</a:t>
            </a:r>
            <a:endParaRPr lang="en-US" altLang="zh-CN" sz="2400" dirty="0"/>
          </a:p>
          <a:p>
            <a:pPr marL="868680" lvl="3" indent="0">
              <a:buNone/>
            </a:pPr>
            <a:r>
              <a:rPr lang="en-US" altLang="zh-CN" dirty="0"/>
              <a:t> 3. </a:t>
            </a:r>
            <a:r>
              <a:rPr lang="zh-CN" altLang="zh-CN" dirty="0"/>
              <a:t>目录结构</a:t>
            </a:r>
            <a:r>
              <a:rPr lang="en-US" altLang="zh-CN" dirty="0"/>
              <a:t> </a:t>
            </a:r>
            <a:br>
              <a:rPr lang="en-US" altLang="zh-CN" dirty="0"/>
            </a:br>
            <a:r>
              <a:rPr lang="en-US" altLang="zh-CN" dirty="0"/>
              <a:t>    </a:t>
            </a:r>
            <a:r>
              <a:rPr lang="zh-CN" altLang="zh-CN" dirty="0"/>
              <a:t>文件控制块和索引节点；单级目录结构和两级目录结构；树形目录结构；</a:t>
            </a:r>
            <a:br>
              <a:rPr lang="en-US" altLang="zh-CN" dirty="0"/>
            </a:br>
            <a:r>
              <a:rPr lang="en-US" altLang="zh-CN" dirty="0"/>
              <a:t> 4. </a:t>
            </a:r>
            <a:r>
              <a:rPr lang="zh-CN" altLang="zh-CN" dirty="0"/>
              <a:t>文件共享</a:t>
            </a:r>
            <a:r>
              <a:rPr lang="zh-CN" altLang="en-US" dirty="0"/>
              <a:t>与</a:t>
            </a:r>
            <a:r>
              <a:rPr lang="zh-CN" altLang="zh-CN" dirty="0"/>
              <a:t>保护</a:t>
            </a:r>
            <a:endParaRPr lang="en-US" altLang="zh-CN" dirty="0"/>
          </a:p>
          <a:p>
            <a:pPr marL="868680" lvl="3" indent="0">
              <a:buNone/>
            </a:pPr>
            <a:r>
              <a:rPr lang="zh-CN" altLang="en-US" dirty="0"/>
              <a:t>    硬链接与软链接</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zh-CN" dirty="0"/>
              <a:t>（二）</a:t>
            </a:r>
            <a:r>
              <a:rPr lang="en-US" altLang="zh-CN" dirty="0"/>
              <a:t> </a:t>
            </a:r>
            <a:r>
              <a:rPr lang="zh-CN" altLang="zh-CN" dirty="0"/>
              <a:t>文件系统实现</a:t>
            </a:r>
            <a:r>
              <a:rPr lang="en-US" altLang="zh-CN" dirty="0"/>
              <a:t> </a:t>
            </a:r>
            <a:br>
              <a:rPr lang="en-US" altLang="zh-CN" dirty="0"/>
            </a:br>
            <a:r>
              <a:rPr lang="en-US" altLang="zh-CN" sz="2400" dirty="0"/>
              <a:t>   1. </a:t>
            </a:r>
            <a:r>
              <a:rPr lang="zh-CN" altLang="zh-CN" sz="2400" dirty="0"/>
              <a:t>文件系统</a:t>
            </a:r>
            <a:r>
              <a:rPr lang="zh-CN" altLang="en-US" sz="2400" dirty="0"/>
              <a:t>的概念、内存数据结构</a:t>
            </a:r>
            <a:br>
              <a:rPr lang="en-US" altLang="zh-CN" sz="2400" dirty="0"/>
            </a:br>
            <a:r>
              <a:rPr lang="en-US" altLang="zh-CN" sz="2400" dirty="0"/>
              <a:t>   2. </a:t>
            </a:r>
            <a:r>
              <a:rPr lang="zh-CN" altLang="zh-CN" sz="2400" dirty="0"/>
              <a:t>目录</a:t>
            </a:r>
            <a:r>
              <a:rPr lang="zh-CN" altLang="en-US" sz="2400" dirty="0"/>
              <a:t>的概念、查询、</a:t>
            </a:r>
            <a:r>
              <a:rPr lang="zh-CN" altLang="zh-CN" sz="2400" dirty="0"/>
              <a:t>实现</a:t>
            </a:r>
            <a:r>
              <a:rPr lang="en-US" altLang="zh-CN" sz="2400" dirty="0"/>
              <a:t>  </a:t>
            </a:r>
            <a:br>
              <a:rPr lang="en-US" altLang="zh-CN" sz="2400" dirty="0"/>
            </a:br>
            <a:r>
              <a:rPr lang="en-US" altLang="zh-CN" sz="2400" dirty="0"/>
              <a:t>   3. </a:t>
            </a:r>
            <a:r>
              <a:rPr lang="zh-CN" altLang="zh-CN" sz="2400" dirty="0"/>
              <a:t>文件实现</a:t>
            </a:r>
            <a:r>
              <a:rPr lang="zh-CN" altLang="en-US" sz="2400" dirty="0"/>
              <a:t>（外存分配方式）：连续分配、链接分配（隐式链接、显示链接</a:t>
            </a:r>
            <a:r>
              <a:rPr lang="en-US" altLang="zh-CN" sz="2400" dirty="0"/>
              <a:t>FAT</a:t>
            </a:r>
            <a:r>
              <a:rPr lang="zh-CN" altLang="en-US" sz="2400" dirty="0"/>
              <a:t>）索引分配（单级索引、多级索引、混合索引）</a:t>
            </a:r>
            <a:endParaRPr lang="en-US" altLang="zh-CN" sz="2400" dirty="0"/>
          </a:p>
          <a:p>
            <a:r>
              <a:rPr lang="en-US" altLang="zh-CN" sz="2400" dirty="0"/>
              <a:t>    4.  </a:t>
            </a:r>
            <a:r>
              <a:rPr lang="zh-CN" altLang="en-US" sz="2400" dirty="0"/>
              <a:t>空闲空间管理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zh-CN" dirty="0"/>
              <a:t>（三）</a:t>
            </a:r>
            <a:r>
              <a:rPr lang="en-US" altLang="zh-CN" dirty="0"/>
              <a:t> </a:t>
            </a:r>
            <a:r>
              <a:rPr lang="zh-CN" altLang="zh-CN" dirty="0"/>
              <a:t>磁盘组织与管理</a:t>
            </a:r>
            <a:r>
              <a:rPr lang="en-US" altLang="zh-CN" dirty="0"/>
              <a:t> </a:t>
            </a:r>
            <a:br>
              <a:rPr lang="en-US" altLang="zh-CN" dirty="0"/>
            </a:br>
            <a:r>
              <a:rPr lang="en-US" altLang="zh-CN" sz="2400" dirty="0"/>
              <a:t>   1. </a:t>
            </a:r>
            <a:r>
              <a:rPr lang="zh-CN" altLang="zh-CN" sz="2400" dirty="0"/>
              <a:t>磁盘的结构</a:t>
            </a:r>
            <a:r>
              <a:rPr lang="zh-CN" altLang="en-US" sz="2400" dirty="0"/>
              <a:t>、格式化、分区</a:t>
            </a:r>
            <a:r>
              <a:rPr lang="en-US" altLang="zh-CN" sz="2400" dirty="0"/>
              <a:t> </a:t>
            </a:r>
            <a:br>
              <a:rPr lang="en-US" altLang="zh-CN" sz="2400" dirty="0"/>
            </a:br>
            <a:r>
              <a:rPr lang="en-US" altLang="zh-CN" sz="2400" dirty="0"/>
              <a:t>   2. </a:t>
            </a:r>
            <a:r>
              <a:rPr lang="zh-CN" altLang="zh-CN" sz="2400" dirty="0"/>
              <a:t>磁盘调度算法</a:t>
            </a:r>
            <a:r>
              <a:rPr lang="en-US" altLang="zh-CN" sz="2400" dirty="0"/>
              <a:t> </a:t>
            </a:r>
            <a:br>
              <a:rPr lang="en-US" altLang="zh-CN" sz="2400" dirty="0"/>
            </a:br>
            <a:r>
              <a:rPr lang="en-US" altLang="zh-CN" sz="2400" dirty="0"/>
              <a:t>   3. </a:t>
            </a:r>
            <a:r>
              <a:rPr lang="zh-CN" altLang="en-US" sz="2400" dirty="0"/>
              <a:t>固态磁盘</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68313" y="692150"/>
            <a:ext cx="8207375" cy="5689178"/>
          </a:xfrm>
        </p:spPr>
        <p:txBody>
          <a:bodyPr>
            <a:normAutofit fontScale="92500" lnSpcReduction="20000"/>
          </a:bodyPr>
          <a:lstStyle/>
          <a:p>
            <a:pPr algn="ctr"/>
            <a:r>
              <a:rPr lang="zh-CN" altLang="en-US" sz="3600" dirty="0"/>
              <a:t>一、操作系统概述</a:t>
            </a:r>
            <a:endParaRPr lang="en-US" altLang="zh-CN" sz="3600" dirty="0"/>
          </a:p>
          <a:p>
            <a:r>
              <a:rPr lang="zh-CN" altLang="en-US" dirty="0"/>
              <a:t>（一） 操作系统的概念、特征、功能</a:t>
            </a:r>
            <a:endParaRPr lang="en-US" altLang="zh-CN" dirty="0"/>
          </a:p>
          <a:p>
            <a:r>
              <a:rPr lang="zh-CN" altLang="en-US" dirty="0"/>
              <a:t>（二） 操作系统的发展</a:t>
            </a:r>
            <a:endParaRPr lang="en-US" altLang="zh-CN" dirty="0"/>
          </a:p>
          <a:p>
            <a:r>
              <a:rPr lang="zh-CN" altLang="en-US" dirty="0"/>
              <a:t>（三） 操作系统的运行环境 </a:t>
            </a:r>
          </a:p>
          <a:p>
            <a:r>
              <a:rPr lang="zh-CN" altLang="zh-CN" dirty="0"/>
              <a:t>　</a:t>
            </a:r>
            <a:r>
              <a:rPr lang="zh-CN" altLang="zh-CN" sz="2600" dirty="0"/>
              <a:t>　</a:t>
            </a:r>
            <a:r>
              <a:rPr lang="en-US" altLang="zh-CN" sz="2600" dirty="0"/>
              <a:t>1.</a:t>
            </a:r>
            <a:r>
              <a:rPr lang="zh-CN" altLang="zh-CN" sz="2600" dirty="0"/>
              <a:t>内核态与用户态</a:t>
            </a:r>
          </a:p>
          <a:p>
            <a:r>
              <a:rPr lang="zh-CN" altLang="zh-CN" sz="2600" dirty="0"/>
              <a:t>　　</a:t>
            </a:r>
            <a:r>
              <a:rPr lang="en-US" altLang="zh-CN" sz="2600" dirty="0"/>
              <a:t>2.</a:t>
            </a:r>
            <a:r>
              <a:rPr lang="zh-CN" altLang="zh-CN" sz="2600" dirty="0"/>
              <a:t>中断、异常</a:t>
            </a:r>
          </a:p>
          <a:p>
            <a:r>
              <a:rPr lang="zh-CN" altLang="zh-CN" sz="2600" dirty="0"/>
              <a:t>　　</a:t>
            </a:r>
            <a:r>
              <a:rPr lang="en-US" altLang="zh-CN" sz="2600" dirty="0"/>
              <a:t>3.</a:t>
            </a:r>
            <a:r>
              <a:rPr lang="zh-CN" altLang="zh-CN" sz="2600" dirty="0"/>
              <a:t>系统调用</a:t>
            </a:r>
          </a:p>
          <a:p>
            <a:r>
              <a:rPr lang="zh-CN" altLang="en-US" dirty="0"/>
              <a:t>（四）操作系统的体系结构</a:t>
            </a:r>
            <a:endParaRPr lang="en-US" altLang="zh-CN" dirty="0"/>
          </a:p>
          <a:p>
            <a:r>
              <a:rPr lang="en-US" altLang="zh-CN" sz="2600" dirty="0"/>
              <a:t>	  </a:t>
            </a:r>
            <a:r>
              <a:rPr lang="zh-CN" altLang="en-US" sz="2600" dirty="0"/>
              <a:t>微内核 宏内核（模块化内核）</a:t>
            </a:r>
            <a:endParaRPr lang="en-US" altLang="zh-CN" sz="2600" dirty="0"/>
          </a:p>
          <a:p>
            <a:r>
              <a:rPr lang="zh-CN" altLang="en-US" dirty="0"/>
              <a:t>（五）操作引导</a:t>
            </a:r>
            <a:endParaRPr lang="en-US" altLang="zh-CN" dirty="0"/>
          </a:p>
          <a:p>
            <a:endParaRPr lang="en-US" altLang="zh-CN" dirty="0"/>
          </a:p>
          <a:p>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9" y="692150"/>
            <a:ext cx="8640960" cy="5617170"/>
          </a:xfrm>
        </p:spPr>
        <p:txBody>
          <a:bodyPr>
            <a:normAutofit fontScale="92500" lnSpcReduction="10000"/>
          </a:bodyPr>
          <a:lstStyle/>
          <a:p>
            <a:pPr algn="ctr"/>
            <a:r>
              <a:rPr lang="zh-CN" altLang="en-US" sz="3900" dirty="0"/>
              <a:t>二、进程管理</a:t>
            </a:r>
            <a:endParaRPr lang="en-US" altLang="zh-CN" sz="3900" dirty="0"/>
          </a:p>
          <a:p>
            <a:r>
              <a:rPr lang="zh-CN" altLang="zh-CN" sz="3000" dirty="0"/>
              <a:t>（一）</a:t>
            </a:r>
            <a:r>
              <a:rPr lang="en-US" altLang="zh-CN" sz="3000" dirty="0"/>
              <a:t> </a:t>
            </a:r>
            <a:r>
              <a:rPr lang="zh-CN" altLang="zh-CN" sz="3000" dirty="0"/>
              <a:t>进程与线程</a:t>
            </a:r>
            <a:r>
              <a:rPr lang="en-US" altLang="zh-CN" sz="3000" dirty="0"/>
              <a:t> </a:t>
            </a:r>
            <a:br>
              <a:rPr lang="en-US" altLang="zh-CN" dirty="0"/>
            </a:br>
            <a:r>
              <a:rPr lang="en-US" altLang="zh-CN" sz="2600" dirty="0"/>
              <a:t>  1. </a:t>
            </a:r>
            <a:r>
              <a:rPr lang="zh-CN" altLang="zh-CN" sz="2600" dirty="0"/>
              <a:t>进程概念</a:t>
            </a:r>
            <a:r>
              <a:rPr lang="en-US" altLang="zh-CN" sz="2600" dirty="0"/>
              <a:t> </a:t>
            </a:r>
            <a:br>
              <a:rPr lang="en-US" altLang="zh-CN" sz="2600" dirty="0"/>
            </a:br>
            <a:r>
              <a:rPr lang="en-US" altLang="zh-CN" sz="2600" dirty="0"/>
              <a:t>  2. </a:t>
            </a:r>
            <a:r>
              <a:rPr lang="zh-CN" altLang="zh-CN" sz="2600" dirty="0"/>
              <a:t>进程的状态与转换</a:t>
            </a:r>
            <a:r>
              <a:rPr lang="en-US" altLang="zh-CN" sz="2600" dirty="0"/>
              <a:t> </a:t>
            </a:r>
            <a:br>
              <a:rPr lang="en-US" altLang="zh-CN" sz="2600" dirty="0"/>
            </a:br>
            <a:r>
              <a:rPr lang="en-US" altLang="zh-CN" sz="2600" dirty="0"/>
              <a:t>  3. </a:t>
            </a:r>
            <a:r>
              <a:rPr lang="zh-CN" altLang="zh-CN" sz="2600" dirty="0"/>
              <a:t>进程控制</a:t>
            </a:r>
            <a:r>
              <a:rPr lang="zh-CN" altLang="en-US" sz="2600" dirty="0"/>
              <a:t>（创建、终止、阻塞、唤醒、挂起、激活）</a:t>
            </a:r>
            <a:br>
              <a:rPr lang="en-US" altLang="zh-CN" sz="2600" dirty="0"/>
            </a:br>
            <a:r>
              <a:rPr lang="en-US" altLang="zh-CN" sz="2600" dirty="0"/>
              <a:t>  4. </a:t>
            </a:r>
            <a:r>
              <a:rPr lang="zh-CN" altLang="zh-CN" sz="2600" dirty="0"/>
              <a:t>进程通信</a:t>
            </a:r>
            <a:r>
              <a:rPr lang="en-US" altLang="zh-CN" sz="2600" dirty="0"/>
              <a:t> </a:t>
            </a:r>
            <a:br>
              <a:rPr lang="en-US" altLang="zh-CN" sz="2600" dirty="0"/>
            </a:br>
            <a:r>
              <a:rPr lang="en-US" altLang="zh-CN" sz="2600" dirty="0"/>
              <a:t>     </a:t>
            </a:r>
            <a:r>
              <a:rPr lang="zh-CN" altLang="zh-CN" sz="2600" dirty="0"/>
              <a:t>共享存储系统；消息传递系统；管道通信。</a:t>
            </a:r>
            <a:r>
              <a:rPr lang="en-US" altLang="zh-CN" sz="2600" dirty="0"/>
              <a:t> </a:t>
            </a:r>
            <a:br>
              <a:rPr lang="en-US" altLang="zh-CN" sz="2600" dirty="0"/>
            </a:br>
            <a:r>
              <a:rPr lang="en-US" altLang="zh-CN" sz="2600" dirty="0"/>
              <a:t>  5. </a:t>
            </a:r>
            <a:r>
              <a:rPr lang="zh-CN" altLang="zh-CN" sz="2600" dirty="0"/>
              <a:t>线程概念与多线程模型</a:t>
            </a:r>
            <a:endParaRPr lang="en-US" altLang="zh-CN" sz="2600" dirty="0"/>
          </a:p>
          <a:p>
            <a:r>
              <a:rPr lang="en-US" altLang="zh-CN" sz="2600" dirty="0"/>
              <a:t>       </a:t>
            </a:r>
            <a:r>
              <a:rPr lang="zh-CN" altLang="en-US" sz="2600" dirty="0"/>
              <a:t>内核级线程、用户级线程</a:t>
            </a:r>
            <a:r>
              <a:rPr lang="en-US" altLang="zh-CN" sz="2600" dirty="0"/>
              <a:t> </a:t>
            </a:r>
            <a:br>
              <a:rPr lang="en-US" altLang="zh-CN" dirty="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zh-CN" sz="3000" dirty="0"/>
              <a:t>（</a:t>
            </a:r>
            <a:r>
              <a:rPr lang="zh-CN" altLang="en-US" sz="3000" dirty="0"/>
              <a:t>二</a:t>
            </a:r>
            <a:r>
              <a:rPr lang="zh-CN" altLang="zh-CN" sz="3000" dirty="0"/>
              <a:t>）进程同步</a:t>
            </a:r>
            <a:r>
              <a:rPr lang="en-US" altLang="zh-CN" sz="3000" dirty="0"/>
              <a:t> </a:t>
            </a:r>
            <a:br>
              <a:rPr lang="en-US" altLang="zh-CN" dirty="0"/>
            </a:br>
            <a:r>
              <a:rPr lang="en-US" altLang="zh-CN" sz="2400" dirty="0"/>
              <a:t>   1. </a:t>
            </a:r>
            <a:r>
              <a:rPr lang="zh-CN" altLang="zh-CN" sz="2400" dirty="0"/>
              <a:t>进程同步的基本概念</a:t>
            </a:r>
            <a:r>
              <a:rPr lang="en-US" altLang="zh-CN" sz="2400" dirty="0"/>
              <a:t> </a:t>
            </a:r>
            <a:br>
              <a:rPr lang="en-US" altLang="zh-CN" sz="2400" dirty="0"/>
            </a:br>
            <a:r>
              <a:rPr lang="en-US" altLang="zh-CN" sz="2400" dirty="0"/>
              <a:t>   2. </a:t>
            </a:r>
            <a:r>
              <a:rPr lang="zh-CN" altLang="zh-CN" sz="2400" dirty="0"/>
              <a:t>实现临界区互斥的基本方法</a:t>
            </a:r>
            <a:r>
              <a:rPr lang="en-US" altLang="zh-CN" sz="2400" dirty="0"/>
              <a:t> </a:t>
            </a:r>
            <a:r>
              <a:rPr lang="zh-CN" altLang="en-US" sz="2400" dirty="0"/>
              <a:t>（</a:t>
            </a:r>
            <a:r>
              <a:rPr lang="zh-CN" altLang="zh-CN" sz="2400" dirty="0"/>
              <a:t>软件实现方法，硬件实现方法</a:t>
            </a:r>
            <a:r>
              <a:rPr lang="zh-CN" altLang="en-US" sz="2400" dirty="0"/>
              <a:t>）</a:t>
            </a:r>
            <a:br>
              <a:rPr lang="en-US" altLang="zh-CN" sz="2400" dirty="0"/>
            </a:br>
            <a:r>
              <a:rPr lang="en-US" altLang="zh-CN" sz="2400" dirty="0"/>
              <a:t>   3. </a:t>
            </a:r>
            <a:r>
              <a:rPr lang="zh-CN" altLang="zh-CN" sz="2400" dirty="0"/>
              <a:t>信号量</a:t>
            </a:r>
            <a:r>
              <a:rPr lang="en-US" altLang="zh-CN" sz="2400" dirty="0"/>
              <a:t> </a:t>
            </a:r>
            <a:br>
              <a:rPr lang="en-US" altLang="zh-CN" sz="2400" dirty="0"/>
            </a:br>
            <a:r>
              <a:rPr lang="en-US" altLang="zh-CN" sz="2400" dirty="0"/>
              <a:t>   4. </a:t>
            </a:r>
            <a:r>
              <a:rPr lang="zh-CN" altLang="zh-CN" sz="2400" dirty="0"/>
              <a:t>管程</a:t>
            </a:r>
            <a:r>
              <a:rPr lang="zh-CN" altLang="en-US" sz="2400" dirty="0"/>
              <a:t>（条件变量</a:t>
            </a:r>
            <a:r>
              <a:rPr lang="en-US" altLang="zh-CN" sz="2400" dirty="0"/>
              <a:t> </a:t>
            </a:r>
            <a:r>
              <a:rPr lang="zh-CN" altLang="en-US" sz="2400" dirty="0"/>
              <a:t>）</a:t>
            </a:r>
            <a:br>
              <a:rPr lang="en-US" altLang="zh-CN" sz="2400" dirty="0"/>
            </a:br>
            <a:r>
              <a:rPr lang="en-US" altLang="zh-CN" sz="2400" dirty="0"/>
              <a:t>   5. </a:t>
            </a:r>
            <a:r>
              <a:rPr lang="zh-CN" altLang="zh-CN" sz="2400" dirty="0"/>
              <a:t>经典同步问题</a:t>
            </a:r>
            <a:r>
              <a:rPr lang="en-US" altLang="zh-CN" sz="2400" dirty="0"/>
              <a:t> </a:t>
            </a:r>
            <a:br>
              <a:rPr lang="en-US" altLang="zh-CN" sz="2400" dirty="0"/>
            </a:br>
            <a:r>
              <a:rPr lang="en-US" altLang="zh-CN" sz="2400" dirty="0"/>
              <a:t>      </a:t>
            </a:r>
            <a:r>
              <a:rPr lang="zh-CN" altLang="zh-CN" sz="2400" dirty="0"/>
              <a:t>生产者</a:t>
            </a:r>
            <a:r>
              <a:rPr lang="en-US" altLang="zh-CN" sz="2400" dirty="0"/>
              <a:t>-</a:t>
            </a:r>
            <a:r>
              <a:rPr lang="zh-CN" altLang="zh-CN" sz="2400" dirty="0"/>
              <a:t>消费者问题；读者</a:t>
            </a:r>
            <a:r>
              <a:rPr lang="en-US" altLang="zh-CN" sz="2400" dirty="0"/>
              <a:t>-</a:t>
            </a:r>
            <a:r>
              <a:rPr lang="zh-CN" altLang="zh-CN" sz="2400" dirty="0"/>
              <a:t>写者问题；哲学家进餐问题。</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404664"/>
            <a:ext cx="8207375" cy="5689178"/>
          </a:xfrm>
        </p:spPr>
        <p:txBody>
          <a:bodyPr>
            <a:noAutofit/>
          </a:bodyPr>
          <a:lstStyle/>
          <a:p>
            <a:r>
              <a:rPr lang="zh-CN" altLang="en-US" dirty="0">
                <a:latin typeface="+mj-ea"/>
              </a:rPr>
              <a:t>（三）处理机调度 </a:t>
            </a:r>
            <a:br>
              <a:rPr lang="zh-CN" altLang="en-US" sz="2400" dirty="0">
                <a:latin typeface="+mj-ea"/>
              </a:rPr>
            </a:br>
            <a:r>
              <a:rPr lang="zh-CN" altLang="en-US" sz="2400" dirty="0">
                <a:latin typeface="+mj-ea"/>
              </a:rPr>
              <a:t>    </a:t>
            </a:r>
            <a:r>
              <a:rPr lang="en-US" altLang="zh-CN" sz="2400" dirty="0">
                <a:latin typeface="+mj-ea"/>
              </a:rPr>
              <a:t>1.</a:t>
            </a:r>
            <a:r>
              <a:rPr lang="zh-CN" altLang="en-US" sz="2400" dirty="0">
                <a:latin typeface="+mj-ea"/>
              </a:rPr>
              <a:t>调度的基本概念 </a:t>
            </a:r>
            <a:br>
              <a:rPr lang="zh-CN" altLang="en-US" sz="2400" dirty="0">
                <a:latin typeface="+mj-ea"/>
              </a:rPr>
            </a:br>
            <a:r>
              <a:rPr lang="zh-CN" altLang="en-US" sz="2400" dirty="0">
                <a:latin typeface="+mj-ea"/>
              </a:rPr>
              <a:t>    </a:t>
            </a:r>
            <a:r>
              <a:rPr lang="en-US" altLang="zh-CN" sz="2400" dirty="0">
                <a:latin typeface="+mj-ea"/>
              </a:rPr>
              <a:t>2.</a:t>
            </a:r>
            <a:r>
              <a:rPr lang="zh-CN" altLang="en-US" sz="2400" dirty="0">
                <a:latin typeface="+mj-ea"/>
              </a:rPr>
              <a:t>调度时机、上下文切换</a:t>
            </a:r>
            <a:endParaRPr lang="en-US" altLang="zh-CN" sz="2400" dirty="0">
              <a:latin typeface="+mj-ea"/>
            </a:endParaRPr>
          </a:p>
          <a:p>
            <a:r>
              <a:rPr lang="en-US" altLang="zh-CN" sz="2400" dirty="0"/>
              <a:t>      3</a:t>
            </a:r>
            <a:r>
              <a:rPr lang="en-US" altLang="zh-CN" sz="2400" dirty="0">
                <a:latin typeface="+mj-ea"/>
              </a:rPr>
              <a:t>.</a:t>
            </a:r>
            <a:r>
              <a:rPr lang="zh-CN" altLang="en-US" sz="2400" dirty="0">
                <a:latin typeface="+mj-ea"/>
              </a:rPr>
              <a:t>调度方式 </a:t>
            </a:r>
            <a:r>
              <a:rPr lang="zh-CN" altLang="en-US" sz="2400" dirty="0"/>
              <a:t>（抢占</a:t>
            </a:r>
            <a:r>
              <a:rPr lang="en-US" altLang="zh-CN" sz="2400" dirty="0"/>
              <a:t>/</a:t>
            </a:r>
            <a:r>
              <a:rPr lang="zh-CN" altLang="en-US" sz="2400" dirty="0"/>
              <a:t>非抢占）</a:t>
            </a:r>
            <a:br>
              <a:rPr lang="zh-CN" altLang="en-US" sz="2400" dirty="0"/>
            </a:br>
            <a:r>
              <a:rPr lang="zh-CN" altLang="en-US" sz="2400" dirty="0">
                <a:latin typeface="+mj-ea"/>
              </a:rPr>
              <a:t>    </a:t>
            </a:r>
            <a:r>
              <a:rPr lang="en-US" altLang="zh-CN" sz="2400" dirty="0"/>
              <a:t>4</a:t>
            </a:r>
            <a:r>
              <a:rPr lang="en-US" altLang="zh-CN" sz="2400" dirty="0">
                <a:latin typeface="+mj-ea"/>
              </a:rPr>
              <a:t>.</a:t>
            </a:r>
            <a:r>
              <a:rPr lang="zh-CN" altLang="en-US" sz="2400" dirty="0">
                <a:latin typeface="+mj-ea"/>
              </a:rPr>
              <a:t>典型调度算法 </a:t>
            </a:r>
            <a:br>
              <a:rPr lang="zh-CN" altLang="en-US" sz="2400" dirty="0">
                <a:latin typeface="+mj-ea"/>
              </a:rPr>
            </a:br>
            <a:r>
              <a:rPr lang="zh-CN" altLang="en-US" sz="2400" dirty="0">
                <a:latin typeface="+mj-ea"/>
              </a:rPr>
              <a:t>     先来先服务调度算法；短作业（短进程、短线程）优先调度算法；时间片轮转调度算法；优先级调度算法；高响应比优先调度算法；多级反馈队列调度算法。 </a:t>
            </a:r>
            <a:br>
              <a:rPr lang="zh-CN" altLang="en-US" sz="2400" dirty="0">
                <a:latin typeface="+mj-ea"/>
              </a:rPr>
            </a:br>
            <a:endParaRPr lang="zh-CN" altLang="en-US" sz="2400" dirty="0">
              <a:latin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（四） 死锁 </a:t>
            </a:r>
            <a:br>
              <a:rPr lang="zh-CN" altLang="en-US" dirty="0"/>
            </a:br>
            <a:r>
              <a:rPr lang="zh-CN" altLang="en-US" sz="2400" dirty="0"/>
              <a:t>  </a:t>
            </a:r>
            <a:r>
              <a:rPr lang="en-US" altLang="zh-CN" sz="2400" dirty="0"/>
              <a:t>1. </a:t>
            </a:r>
            <a:r>
              <a:rPr lang="zh-CN" altLang="en-US" sz="2400" dirty="0"/>
              <a:t>死锁的概念 </a:t>
            </a:r>
            <a:br>
              <a:rPr lang="zh-CN" altLang="en-US" sz="2400" dirty="0"/>
            </a:br>
            <a:r>
              <a:rPr lang="zh-CN" altLang="en-US" sz="2400" dirty="0"/>
              <a:t>  </a:t>
            </a:r>
            <a:r>
              <a:rPr lang="en-US" altLang="zh-CN" sz="2400" dirty="0"/>
              <a:t>2. </a:t>
            </a:r>
            <a:r>
              <a:rPr lang="zh-CN" altLang="en-US" sz="2400" dirty="0"/>
              <a:t>死锁处理策略 </a:t>
            </a:r>
            <a:br>
              <a:rPr lang="zh-CN" altLang="en-US" sz="2400" dirty="0"/>
            </a:br>
            <a:r>
              <a:rPr lang="zh-CN" altLang="en-US" sz="2400" dirty="0"/>
              <a:t>  </a:t>
            </a:r>
            <a:r>
              <a:rPr lang="en-US" altLang="zh-CN" sz="2400" dirty="0"/>
              <a:t>3. </a:t>
            </a:r>
            <a:r>
              <a:rPr lang="zh-CN" altLang="en-US" sz="2400" dirty="0"/>
              <a:t>死锁预防 </a:t>
            </a:r>
            <a:br>
              <a:rPr lang="zh-CN" altLang="en-US" sz="2400" dirty="0"/>
            </a:br>
            <a:r>
              <a:rPr lang="zh-CN" altLang="en-US" sz="2400" dirty="0"/>
              <a:t>  </a:t>
            </a:r>
            <a:r>
              <a:rPr lang="en-US" altLang="zh-CN" sz="2400" dirty="0"/>
              <a:t>4. </a:t>
            </a:r>
            <a:r>
              <a:rPr lang="zh-CN" altLang="en-US" sz="2400" dirty="0"/>
              <a:t>死锁避免 </a:t>
            </a:r>
            <a:br>
              <a:rPr lang="zh-CN" altLang="en-US" sz="2400" dirty="0"/>
            </a:br>
            <a:r>
              <a:rPr lang="zh-CN" altLang="en-US" sz="2400" dirty="0"/>
              <a:t>     系统安全状态：银行家算法。</a:t>
            </a:r>
            <a:endParaRPr lang="en-US" altLang="zh-CN" sz="2400" dirty="0"/>
          </a:p>
          <a:p>
            <a:r>
              <a:rPr lang="en-US" altLang="zh-CN" sz="2400" dirty="0"/>
              <a:t>    5. </a:t>
            </a:r>
            <a:r>
              <a:rPr lang="zh-CN" altLang="en-US" sz="2400" dirty="0"/>
              <a:t>死锁检测和解除</a:t>
            </a:r>
            <a:br>
              <a:rPr lang="zh-CN" altLang="en-US" dirty="0"/>
            </a:b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611560" y="476672"/>
            <a:ext cx="8207375" cy="5400675"/>
          </a:xfrm>
        </p:spPr>
        <p:txBody>
          <a:bodyPr>
            <a:normAutofit/>
          </a:bodyPr>
          <a:lstStyle/>
          <a:p>
            <a:pPr algn="ctr"/>
            <a:r>
              <a:rPr lang="zh-CN" altLang="en-US" sz="3900" dirty="0"/>
              <a:t>三、内存管理</a:t>
            </a:r>
            <a:endParaRPr lang="en-US" altLang="zh-CN" sz="3900" dirty="0"/>
          </a:p>
          <a:p>
            <a:r>
              <a:rPr lang="zh-CN" altLang="en-US" sz="3000" dirty="0"/>
              <a:t>（一） 内存管理基础 </a:t>
            </a:r>
            <a:br>
              <a:rPr lang="zh-CN" altLang="en-US" dirty="0"/>
            </a:br>
            <a:r>
              <a:rPr lang="zh-CN" altLang="en-US" sz="2400" dirty="0"/>
              <a:t>   </a:t>
            </a:r>
            <a:r>
              <a:rPr lang="en-US" altLang="zh-CN" sz="2400" dirty="0"/>
              <a:t>1. </a:t>
            </a:r>
            <a:r>
              <a:rPr lang="zh-CN" altLang="en-US" sz="2400" dirty="0"/>
              <a:t>内存管理概念 </a:t>
            </a:r>
            <a:br>
              <a:rPr lang="zh-CN" altLang="en-US" sz="2400" dirty="0"/>
            </a:br>
            <a:r>
              <a:rPr lang="zh-CN" altLang="en-US" sz="2400" dirty="0"/>
              <a:t>      程序的加载、链接和地址绑定；逻辑地址与物理地址空间。 </a:t>
            </a:r>
            <a:br>
              <a:rPr lang="zh-CN" altLang="en-US" sz="2400" dirty="0"/>
            </a:br>
            <a:r>
              <a:rPr lang="zh-CN" altLang="en-US" sz="2400" dirty="0"/>
              <a:t>   </a:t>
            </a:r>
            <a:r>
              <a:rPr lang="en-US" altLang="zh-CN" sz="2400" dirty="0"/>
              <a:t>2. </a:t>
            </a:r>
            <a:r>
              <a:rPr lang="zh-CN" altLang="en-US" sz="2400" dirty="0"/>
              <a:t>连续分配管理方式 </a:t>
            </a:r>
            <a:br>
              <a:rPr lang="zh-CN" altLang="en-US" sz="2400" dirty="0"/>
            </a:br>
            <a:r>
              <a:rPr lang="zh-CN" altLang="en-US" sz="2400" dirty="0"/>
              <a:t>   </a:t>
            </a:r>
            <a:r>
              <a:rPr lang="en-US" altLang="zh-CN" sz="2400" dirty="0"/>
              <a:t>3. </a:t>
            </a:r>
            <a:r>
              <a:rPr lang="zh-CN" altLang="en-US" sz="2400" dirty="0"/>
              <a:t>非连续分配管理方式 </a:t>
            </a:r>
            <a:br>
              <a:rPr lang="zh-CN" altLang="en-US" sz="2400" dirty="0"/>
            </a:br>
            <a:r>
              <a:rPr lang="zh-CN" altLang="en-US" sz="2400" dirty="0"/>
              <a:t>      分页管理方式；分段管理方式；段表、页表。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04664"/>
            <a:ext cx="8207375" cy="5976664"/>
          </a:xfrm>
        </p:spPr>
        <p:txBody>
          <a:bodyPr>
            <a:normAutofit fontScale="92500"/>
          </a:bodyPr>
          <a:lstStyle/>
          <a:p>
            <a:r>
              <a:rPr lang="zh-CN" altLang="en-US" dirty="0"/>
              <a:t>（二）虚拟内存管理 </a:t>
            </a:r>
            <a:br>
              <a:rPr lang="zh-CN" altLang="en-US" dirty="0"/>
            </a:br>
            <a:r>
              <a:rPr lang="zh-CN" altLang="en-US" sz="2600" dirty="0"/>
              <a:t>   </a:t>
            </a:r>
            <a:r>
              <a:rPr lang="en-US" altLang="zh-CN" sz="2600" dirty="0"/>
              <a:t>1. </a:t>
            </a:r>
            <a:r>
              <a:rPr lang="zh-CN" altLang="en-US" sz="2600" dirty="0"/>
              <a:t>虚拟内存基本概念 </a:t>
            </a:r>
            <a:br>
              <a:rPr lang="zh-CN" altLang="en-US" sz="2600" dirty="0"/>
            </a:br>
            <a:r>
              <a:rPr lang="zh-CN" altLang="en-US" sz="2600" dirty="0"/>
              <a:t>   </a:t>
            </a:r>
            <a:r>
              <a:rPr lang="en-US" altLang="zh-CN" sz="2600" dirty="0"/>
              <a:t>2. </a:t>
            </a:r>
            <a:r>
              <a:rPr lang="zh-CN" altLang="en-US" sz="2600" dirty="0"/>
              <a:t>请求分页管理方式 </a:t>
            </a:r>
            <a:br>
              <a:rPr lang="zh-CN" altLang="en-US" sz="2600" dirty="0"/>
            </a:br>
            <a:r>
              <a:rPr lang="zh-CN" altLang="en-US" sz="2600" dirty="0"/>
              <a:t>   </a:t>
            </a:r>
            <a:r>
              <a:rPr lang="en-US" altLang="zh-CN" sz="2600" dirty="0"/>
              <a:t>3. </a:t>
            </a:r>
            <a:r>
              <a:rPr lang="zh-CN" altLang="en-US" sz="2600" dirty="0"/>
              <a:t>页面置换算法 </a:t>
            </a:r>
            <a:br>
              <a:rPr lang="zh-CN" altLang="en-US" sz="2400" dirty="0"/>
            </a:br>
            <a:r>
              <a:rPr lang="zh-CN" altLang="en-US" sz="2400" dirty="0"/>
              <a:t>      最佳置换算法（</a:t>
            </a:r>
            <a:r>
              <a:rPr lang="en-US" altLang="zh-CN" sz="2400" dirty="0"/>
              <a:t>OPT</a:t>
            </a:r>
            <a:r>
              <a:rPr lang="zh-CN" altLang="en-US" sz="2400" dirty="0"/>
              <a:t>）；先进先出置换算法（</a:t>
            </a:r>
            <a:r>
              <a:rPr lang="en-US" altLang="zh-CN" sz="2400" dirty="0"/>
              <a:t>FIFO</a:t>
            </a:r>
            <a:r>
              <a:rPr lang="zh-CN" altLang="en-US" sz="2400" dirty="0"/>
              <a:t>）；最近最少使用置换算法（</a:t>
            </a:r>
            <a:r>
              <a:rPr lang="en-US" altLang="zh-CN" sz="2400" dirty="0"/>
              <a:t>LRU</a:t>
            </a:r>
            <a:r>
              <a:rPr lang="zh-CN" altLang="en-US" sz="2400" dirty="0"/>
              <a:t>）；时钟置换算法（</a:t>
            </a:r>
            <a:r>
              <a:rPr lang="en-US" altLang="zh-CN" sz="2400" dirty="0"/>
              <a:t>CLOCK</a:t>
            </a:r>
            <a:r>
              <a:rPr lang="zh-CN" altLang="en-US" sz="2400" dirty="0"/>
              <a:t>）。 </a:t>
            </a:r>
            <a:br>
              <a:rPr lang="zh-CN" altLang="en-US" sz="2400" dirty="0"/>
            </a:br>
            <a:r>
              <a:rPr lang="zh-CN" altLang="en-US" sz="2600" dirty="0"/>
              <a:t>   </a:t>
            </a:r>
            <a:r>
              <a:rPr lang="en-US" altLang="zh-CN" sz="2600" dirty="0"/>
              <a:t>4. </a:t>
            </a:r>
            <a:r>
              <a:rPr lang="zh-CN" altLang="en-US" sz="2600" dirty="0"/>
              <a:t>页面分配策略 </a:t>
            </a:r>
            <a:endParaRPr lang="en-US" altLang="zh-CN" sz="2600" dirty="0"/>
          </a:p>
          <a:p>
            <a:r>
              <a:rPr lang="en-US" altLang="zh-CN" sz="2400" dirty="0"/>
              <a:t> 	      </a:t>
            </a:r>
            <a:r>
              <a:rPr lang="zh-CN" altLang="en-US" sz="2400" dirty="0"/>
              <a:t>固定分配局部置换、可变分配全局置换、可变分配局部置换；调页策略</a:t>
            </a:r>
            <a:endParaRPr lang="en-US" altLang="zh-CN" sz="2400" dirty="0"/>
          </a:p>
          <a:p>
            <a:r>
              <a:rPr lang="en-US" altLang="zh-CN" sz="2400" dirty="0"/>
              <a:t>     5. </a:t>
            </a:r>
            <a:r>
              <a:rPr lang="zh-CN" altLang="en-US" sz="2400" dirty="0"/>
              <a:t>抖动</a:t>
            </a:r>
            <a:endParaRPr lang="en-US" altLang="zh-CN" sz="2400" dirty="0"/>
          </a:p>
          <a:p>
            <a:r>
              <a:rPr lang="zh-CN" altLang="en-US" sz="2400" dirty="0"/>
              <a:t>     </a:t>
            </a:r>
            <a:r>
              <a:rPr lang="en-US" altLang="zh-CN" sz="2400" dirty="0"/>
              <a:t>6. </a:t>
            </a:r>
            <a:r>
              <a:rPr lang="zh-CN" altLang="en-US" sz="2400" dirty="0"/>
              <a:t>内存映射文件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476672"/>
            <a:ext cx="8207375" cy="5976664"/>
          </a:xfrm>
        </p:spPr>
        <p:txBody>
          <a:bodyPr>
            <a:normAutofit fontScale="92500" lnSpcReduction="10000"/>
          </a:bodyPr>
          <a:lstStyle/>
          <a:p>
            <a:pPr algn="ctr"/>
            <a:r>
              <a:rPr lang="zh-CN" altLang="en-US" sz="3900" dirty="0"/>
              <a:t>四、 输入</a:t>
            </a:r>
            <a:r>
              <a:rPr lang="en-US" altLang="zh-CN" sz="3900" dirty="0"/>
              <a:t>/</a:t>
            </a:r>
            <a:r>
              <a:rPr lang="zh-CN" altLang="en-US" sz="3900" dirty="0"/>
              <a:t>输出</a:t>
            </a:r>
            <a:r>
              <a:rPr lang="en-US" altLang="zh-CN" sz="3900" dirty="0"/>
              <a:t>I/O</a:t>
            </a:r>
            <a:r>
              <a:rPr lang="zh-CN" altLang="en-US" sz="3900" dirty="0"/>
              <a:t>管理</a:t>
            </a:r>
            <a:endParaRPr lang="en-US" altLang="zh-CN" sz="3900" dirty="0"/>
          </a:p>
          <a:p>
            <a:r>
              <a:rPr lang="zh-CN" altLang="en-US" dirty="0"/>
              <a:t>（一）</a:t>
            </a:r>
            <a:r>
              <a:rPr lang="en-US" altLang="zh-CN" dirty="0"/>
              <a:t>I/O </a:t>
            </a:r>
            <a:r>
              <a:rPr lang="zh-CN" altLang="en-US" dirty="0"/>
              <a:t>管理概述 </a:t>
            </a:r>
            <a:br>
              <a:rPr lang="zh-CN" altLang="en-US" dirty="0"/>
            </a:br>
            <a:r>
              <a:rPr lang="zh-CN" altLang="en-US" sz="2600" dirty="0"/>
              <a:t>  </a:t>
            </a:r>
            <a:r>
              <a:rPr lang="en-US" altLang="zh-CN" sz="2600" dirty="0"/>
              <a:t>1. I/O </a:t>
            </a:r>
            <a:r>
              <a:rPr lang="zh-CN" altLang="en-US" sz="2600" dirty="0"/>
              <a:t>控制方式</a:t>
            </a:r>
            <a:endParaRPr lang="en-US" altLang="zh-CN" sz="2600" dirty="0"/>
          </a:p>
          <a:p>
            <a:r>
              <a:rPr lang="en-US" altLang="zh-CN" dirty="0"/>
              <a:t>		</a:t>
            </a:r>
            <a:r>
              <a:rPr lang="zh-CN" altLang="en-US" sz="2600" dirty="0"/>
              <a:t>轮询方式，中断方式，</a:t>
            </a:r>
            <a:r>
              <a:rPr lang="en-US" altLang="zh-CN" sz="2600" dirty="0"/>
              <a:t>DMA </a:t>
            </a:r>
            <a:r>
              <a:rPr lang="zh-CN" altLang="en-US" sz="2600" dirty="0"/>
              <a:t>方式 </a:t>
            </a:r>
            <a:br>
              <a:rPr lang="zh-CN" altLang="en-US" dirty="0"/>
            </a:br>
            <a:r>
              <a:rPr lang="zh-CN" altLang="en-US" sz="2600" dirty="0"/>
              <a:t>  </a:t>
            </a:r>
            <a:r>
              <a:rPr lang="en-US" altLang="zh-CN" sz="2600" dirty="0"/>
              <a:t>2. I/O</a:t>
            </a:r>
            <a:r>
              <a:rPr lang="zh-CN" altLang="en-US" sz="2600" dirty="0"/>
              <a:t>软件层次结构</a:t>
            </a:r>
            <a:endParaRPr lang="en-US" altLang="zh-CN" sz="2600" dirty="0"/>
          </a:p>
          <a:p>
            <a:r>
              <a:rPr lang="zh-CN" altLang="en-US" sz="2600" dirty="0"/>
              <a:t>      中断处理程序，驱动程序</a:t>
            </a:r>
            <a:r>
              <a:rPr lang="en-US" altLang="zh-CN" sz="2600" dirty="0"/>
              <a:t>,</a:t>
            </a:r>
            <a:r>
              <a:rPr lang="zh-CN" altLang="en-US" sz="2600" dirty="0"/>
              <a:t>设备独立软件，用户层 </a:t>
            </a:r>
            <a:r>
              <a:rPr lang="en-US" altLang="zh-CN" sz="2600" dirty="0"/>
              <a:t>I/O </a:t>
            </a:r>
            <a:r>
              <a:rPr lang="zh-CN" altLang="en-US" sz="2600" dirty="0"/>
              <a:t>软件</a:t>
            </a:r>
            <a:endParaRPr lang="en-US" altLang="zh-CN" sz="2600" dirty="0"/>
          </a:p>
          <a:p>
            <a:r>
              <a:rPr lang="zh-CN" altLang="en-US" dirty="0"/>
              <a:t>（二）</a:t>
            </a:r>
            <a:r>
              <a:rPr lang="en-US" altLang="zh-CN" dirty="0"/>
              <a:t>I/O </a:t>
            </a:r>
            <a:r>
              <a:rPr lang="zh-CN" altLang="en-US" dirty="0"/>
              <a:t>核心子系统 </a:t>
            </a:r>
            <a:br>
              <a:rPr lang="zh-CN" altLang="en-US" dirty="0"/>
            </a:br>
            <a:r>
              <a:rPr lang="zh-CN" altLang="en-US" sz="2600" dirty="0"/>
              <a:t>  </a:t>
            </a:r>
            <a:r>
              <a:rPr lang="en-US" altLang="zh-CN" sz="2600" dirty="0"/>
              <a:t>1. </a:t>
            </a:r>
            <a:r>
              <a:rPr lang="zh-CN" altLang="en-US" sz="2600" dirty="0"/>
              <a:t>缓冲与缓存 </a:t>
            </a:r>
            <a:br>
              <a:rPr lang="zh-CN" altLang="en-US" sz="2600" dirty="0"/>
            </a:br>
            <a:r>
              <a:rPr lang="zh-CN" altLang="en-US" sz="2600" dirty="0"/>
              <a:t>  </a:t>
            </a:r>
            <a:r>
              <a:rPr lang="en-US" altLang="zh-CN" sz="2600" dirty="0"/>
              <a:t>2. </a:t>
            </a:r>
            <a:r>
              <a:rPr lang="zh-CN" altLang="en-US" sz="2600" dirty="0"/>
              <a:t>设备分配与回收 </a:t>
            </a:r>
            <a:br>
              <a:rPr lang="zh-CN" altLang="en-US" sz="2600" dirty="0"/>
            </a:br>
            <a:r>
              <a:rPr lang="zh-CN" altLang="en-US" sz="2600" dirty="0"/>
              <a:t>  </a:t>
            </a:r>
            <a:r>
              <a:rPr lang="en-US" altLang="zh-CN" sz="2600" dirty="0"/>
              <a:t>3. </a:t>
            </a:r>
            <a:r>
              <a:rPr lang="zh-CN" altLang="en-US" sz="2600" dirty="0"/>
              <a:t>假脱机技术（</a:t>
            </a:r>
            <a:r>
              <a:rPr lang="en-US" altLang="zh-CN" sz="2600" dirty="0" err="1"/>
              <a:t>SPOOLing</a:t>
            </a:r>
            <a:r>
              <a:rPr lang="zh-CN" altLang="en-US" sz="2600" dirty="0"/>
              <a:t>） </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15660</TotalTime>
  <Words>951</Words>
  <Application>Microsoft Office PowerPoint</Application>
  <PresentationFormat>全屏显示(4:3)</PresentationFormat>
  <Paragraphs>47</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MS PGothic</vt:lpstr>
      <vt:lpstr>宋体</vt:lpstr>
      <vt:lpstr>Bookman Old Style</vt:lpstr>
      <vt:lpstr>Calibri</vt:lpstr>
      <vt:lpstr>Gill Sans MT</vt:lpstr>
      <vt:lpstr>Helvetica</vt:lpstr>
      <vt:lpstr>Times New Roman</vt:lpstr>
      <vt:lpstr>Wingdings</vt:lpstr>
      <vt:lpstr>Wingdings 3</vt:lpstr>
      <vt:lpstr>2_质朴</vt:lpstr>
      <vt:lpstr>第二十三讲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906</cp:revision>
  <dcterms:created xsi:type="dcterms:W3CDTF">2013-09-15T00:45:06Z</dcterms:created>
  <dcterms:modified xsi:type="dcterms:W3CDTF">2023-12-21T01:20:47Z</dcterms:modified>
</cp:coreProperties>
</file>