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3" r:id="rId1"/>
  </p:sldMasterIdLst>
  <p:notesMasterIdLst>
    <p:notesMasterId r:id="rId27"/>
  </p:notesMasterIdLst>
  <p:handoutMasterIdLst>
    <p:handoutMasterId r:id="rId28"/>
  </p:handoutMasterIdLst>
  <p:sldIdLst>
    <p:sldId id="256" r:id="rId2"/>
    <p:sldId id="259" r:id="rId3"/>
    <p:sldId id="273" r:id="rId4"/>
    <p:sldId id="274" r:id="rId5"/>
    <p:sldId id="275" r:id="rId6"/>
    <p:sldId id="276" r:id="rId7"/>
    <p:sldId id="277" r:id="rId8"/>
    <p:sldId id="278" r:id="rId9"/>
    <p:sldId id="279" r:id="rId10"/>
    <p:sldId id="300" r:id="rId11"/>
    <p:sldId id="263" r:id="rId12"/>
    <p:sldId id="290" r:id="rId13"/>
    <p:sldId id="291" r:id="rId14"/>
    <p:sldId id="292" r:id="rId15"/>
    <p:sldId id="293" r:id="rId16"/>
    <p:sldId id="280" r:id="rId17"/>
    <p:sldId id="281" r:id="rId18"/>
    <p:sldId id="294" r:id="rId19"/>
    <p:sldId id="283" r:id="rId20"/>
    <p:sldId id="295" r:id="rId21"/>
    <p:sldId id="296" r:id="rId22"/>
    <p:sldId id="298" r:id="rId23"/>
    <p:sldId id="367" r:id="rId24"/>
    <p:sldId id="368" r:id="rId25"/>
    <p:sldId id="37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8085" autoAdjust="0"/>
  </p:normalViewPr>
  <p:slideViewPr>
    <p:cSldViewPr>
      <p:cViewPr varScale="1">
        <p:scale>
          <a:sx n="97" d="100"/>
          <a:sy n="97" d="100"/>
        </p:scale>
        <p:origin x="2246" y="67"/>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1447451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7805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56673.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itchFamily="2" charset="-122"/>
              </a:rPr>
              <a:t>在多道程序环境下，当程序并发执行时，由于资源共享和进程合作，使同处于一个系统中的诸进程之间可能存在着以下两种形式的制约关系。</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noop</a:t>
            </a:r>
            <a:r>
              <a:rPr lang="zh-CN" altLang="en-US" dirty="0">
                <a:latin typeface="宋体" pitchFamily="2" charset="-122"/>
              </a:rPr>
              <a:t>是一条空操作指令，</a:t>
            </a:r>
            <a:r>
              <a:rPr lang="en-US" altLang="zh-CN" dirty="0"/>
              <a:t>while condition do no-op</a:t>
            </a:r>
            <a:r>
              <a:rPr lang="zh-CN" altLang="en-US" dirty="0">
                <a:latin typeface="宋体" pitchFamily="2" charset="-122"/>
              </a:rPr>
              <a:t>语句表示重复的测试条件</a:t>
            </a:r>
            <a:r>
              <a:rPr lang="en-US" altLang="zh-CN" dirty="0"/>
              <a:t>(</a:t>
            </a:r>
            <a:r>
              <a:rPr lang="en-US" altLang="zh-CN" dirty="0" err="1"/>
              <a:t>condication</a:t>
            </a:r>
            <a:r>
              <a:rPr lang="en-US" altLang="zh-CN" dirty="0"/>
              <a:t>)</a:t>
            </a:r>
            <a:r>
              <a:rPr lang="zh-CN" altLang="en-US" dirty="0">
                <a:latin typeface="宋体" pitchFamily="2" charset="-122"/>
              </a:rPr>
              <a:t>，重复测试应进行到该条件变为</a:t>
            </a:r>
            <a:r>
              <a:rPr lang="en-US" altLang="zh-CN" dirty="0"/>
              <a:t>false(</a:t>
            </a:r>
            <a:r>
              <a:rPr lang="zh-CN" altLang="en-US" dirty="0">
                <a:latin typeface="宋体" pitchFamily="2" charset="-122"/>
              </a:rPr>
              <a:t>假</a:t>
            </a:r>
            <a:r>
              <a:rPr lang="en-US" altLang="zh-CN" dirty="0"/>
              <a:t>)</a:t>
            </a:r>
            <a:r>
              <a:rPr lang="zh-CN" altLang="en-US" dirty="0">
                <a:latin typeface="宋体" pitchFamily="2" charset="-122"/>
              </a:rPr>
              <a:t>，即到该条件不成立时为止。在生产者进程中使用一局部变量</a:t>
            </a:r>
            <a:r>
              <a:rPr lang="en-US" altLang="zh-CN" dirty="0" err="1"/>
              <a:t>nextp</a:t>
            </a:r>
            <a:r>
              <a:rPr lang="zh-CN" altLang="en-US" dirty="0">
                <a:latin typeface="宋体" pitchFamily="2" charset="-122"/>
              </a:rPr>
              <a:t>，用于暂时存放每次刚生产出来的产品；而在消费者进程中，则使用一个局部变量</a:t>
            </a:r>
            <a:r>
              <a:rPr lang="en-US" altLang="zh-CN" dirty="0" err="1"/>
              <a:t>nextc</a:t>
            </a:r>
            <a:r>
              <a:rPr lang="zh-CN" altLang="en-US" dirty="0">
                <a:latin typeface="宋体" pitchFamily="2" charset="-122"/>
              </a:rPr>
              <a:t>，用于存放每次要消费的产品。</a:t>
            </a:r>
            <a:endParaRPr lang="en-US" altLang="zh-CN" dirty="0">
              <a:latin typeface="宋体" pitchFamily="2" charset="-122"/>
            </a:endParaRPr>
          </a:p>
          <a:p>
            <a:endParaRPr lang="en-US" altLang="zh-CN" dirty="0">
              <a:latin typeface="宋体" pitchFamily="2" charset="-122"/>
            </a:endParaRPr>
          </a:p>
          <a:p>
            <a:r>
              <a:rPr lang="zh-CN" altLang="en-US" dirty="0">
                <a:latin typeface="宋体" pitchFamily="2" charset="-122"/>
              </a:rPr>
              <a:t>思考能不能实现同步，会不会有问题？</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共同阻塞在同一信号量，不能有效控制唤醒的生产者还是消费者进程</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15</a:t>
            </a:fld>
            <a:endParaRPr lang="zh-CN" altLang="en-US"/>
          </a:p>
        </p:txBody>
      </p:sp>
    </p:spTree>
    <p:extLst>
      <p:ext uri="{BB962C8B-B14F-4D97-AF65-F5344CB8AC3E}">
        <p14:creationId xmlns:p14="http://schemas.microsoft.com/office/powerpoint/2010/main" val="177825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在生产者</a:t>
            </a:r>
            <a:r>
              <a:rPr lang="en-US" altLang="zh-CN" dirty="0"/>
              <a:t>—</a:t>
            </a:r>
            <a:r>
              <a:rPr lang="zh-CN" altLang="en-US" dirty="0"/>
              <a:t>消费者问题中应注意：首先，在每个程序中用于实现互斥的</a:t>
            </a:r>
            <a:r>
              <a:rPr lang="en-US" altLang="zh-CN" dirty="0"/>
              <a:t>wait(</a:t>
            </a:r>
            <a:r>
              <a:rPr lang="en-US" altLang="zh-CN" dirty="0" err="1"/>
              <a:t>mutex</a:t>
            </a:r>
            <a:r>
              <a:rPr lang="en-US" altLang="zh-CN" dirty="0"/>
              <a:t>)</a:t>
            </a:r>
            <a:r>
              <a:rPr lang="zh-CN" altLang="en-US" dirty="0"/>
              <a:t>和</a:t>
            </a:r>
            <a:r>
              <a:rPr lang="en-US" altLang="zh-CN" dirty="0"/>
              <a:t>signal(</a:t>
            </a:r>
            <a:r>
              <a:rPr lang="en-US" altLang="zh-CN" dirty="0" err="1"/>
              <a:t>mutex</a:t>
            </a:r>
            <a:r>
              <a:rPr lang="en-US" altLang="zh-CN" dirty="0"/>
              <a:t>)</a:t>
            </a:r>
            <a:r>
              <a:rPr lang="zh-CN" altLang="en-US" dirty="0"/>
              <a:t>必须成对地出现；其次，对资源信号量</a:t>
            </a:r>
            <a:r>
              <a:rPr lang="en-US" altLang="zh-CN" dirty="0"/>
              <a:t>empty</a:t>
            </a:r>
            <a:r>
              <a:rPr lang="zh-CN" altLang="en-US" dirty="0"/>
              <a:t>和</a:t>
            </a:r>
            <a:r>
              <a:rPr lang="en-US" altLang="zh-CN" dirty="0"/>
              <a:t>full</a:t>
            </a:r>
            <a:r>
              <a:rPr lang="zh-CN" altLang="en-US" dirty="0"/>
              <a:t>的</a:t>
            </a:r>
            <a:r>
              <a:rPr lang="en-US" altLang="zh-CN" dirty="0"/>
              <a:t>wait</a:t>
            </a:r>
            <a:r>
              <a:rPr lang="zh-CN" altLang="en-US" dirty="0"/>
              <a:t>和</a:t>
            </a:r>
            <a:r>
              <a:rPr lang="en-US" altLang="zh-CN" dirty="0"/>
              <a:t>signal</a:t>
            </a:r>
            <a:r>
              <a:rPr lang="zh-CN" altLang="en-US" dirty="0"/>
              <a:t>操作，同样需要成对地出现，但它们分别处于不同的程序中。例如，</a:t>
            </a:r>
            <a:r>
              <a:rPr lang="en-US" altLang="zh-CN" dirty="0"/>
              <a:t>wait(empty)</a:t>
            </a:r>
            <a:r>
              <a:rPr lang="zh-CN" altLang="en-US" dirty="0"/>
              <a:t>在计算进程中，而</a:t>
            </a:r>
            <a:r>
              <a:rPr lang="en-US" altLang="zh-CN" dirty="0"/>
              <a:t>signal(empty)</a:t>
            </a:r>
            <a:r>
              <a:rPr lang="zh-CN" altLang="en-US" dirty="0"/>
              <a:t>则在打印进程中，计算进程若因执行</a:t>
            </a:r>
            <a:r>
              <a:rPr lang="en-US" altLang="zh-CN" dirty="0"/>
              <a:t>wait(empty)</a:t>
            </a:r>
            <a:r>
              <a:rPr lang="zh-CN" altLang="en-US" dirty="0"/>
              <a:t>而阻塞，则以后将由打印进程将它唤醒；最后，在每个程序中的多个</a:t>
            </a:r>
            <a:r>
              <a:rPr lang="en-US" altLang="zh-CN" dirty="0"/>
              <a:t>wait</a:t>
            </a:r>
            <a:r>
              <a:rPr lang="zh-CN" altLang="en-US" dirty="0"/>
              <a:t>操作顺序不能颠倒，应先执行对资源信号量的</a:t>
            </a:r>
            <a:r>
              <a:rPr lang="en-US" altLang="zh-CN" dirty="0"/>
              <a:t>wait</a:t>
            </a:r>
            <a:r>
              <a:rPr lang="zh-CN" altLang="en-US" dirty="0"/>
              <a:t>操作，然后再执行对互斥信号量的</a:t>
            </a:r>
            <a:r>
              <a:rPr lang="en-US" altLang="zh-CN" dirty="0"/>
              <a:t>wait</a:t>
            </a:r>
            <a:r>
              <a:rPr lang="zh-CN" altLang="en-US" dirty="0"/>
              <a:t>操作，否则可能引起进程死锁。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20</a:t>
            </a:fld>
            <a:endParaRPr lang="zh-CN" altLang="en-US"/>
          </a:p>
        </p:txBody>
      </p:sp>
    </p:spTree>
    <p:extLst>
      <p:ext uri="{BB962C8B-B14F-4D97-AF65-F5344CB8AC3E}">
        <p14:creationId xmlns:p14="http://schemas.microsoft.com/office/powerpoint/2010/main" val="224055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21</a:t>
            </a:fld>
            <a:endParaRPr lang="zh-CN" altLang="en-US"/>
          </a:p>
        </p:txBody>
      </p:sp>
    </p:spTree>
    <p:extLst>
      <p:ext uri="{BB962C8B-B14F-4D97-AF65-F5344CB8AC3E}">
        <p14:creationId xmlns:p14="http://schemas.microsoft.com/office/powerpoint/2010/main" val="1205940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22</a:t>
            </a:fld>
            <a:endParaRPr lang="zh-CN" altLang="en-US"/>
          </a:p>
        </p:txBody>
      </p:sp>
    </p:spTree>
    <p:extLst>
      <p:ext uri="{BB962C8B-B14F-4D97-AF65-F5344CB8AC3E}">
        <p14:creationId xmlns:p14="http://schemas.microsoft.com/office/powerpoint/2010/main" val="415446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mn-lt"/>
                <a:ea typeface="+mn-ea"/>
                <a:cs typeface="+mn-cs"/>
              </a:rPr>
              <a:t>迪科斯彻   荷兰</a:t>
            </a:r>
            <a:r>
              <a:rPr lang="en-US" altLang="zh-CN" sz="1200" b="0" i="0" kern="1200" dirty="0">
                <a:solidFill>
                  <a:schemeClr val="tx1"/>
                </a:solidFill>
                <a:latin typeface="+mn-lt"/>
                <a:ea typeface="+mn-ea"/>
                <a:cs typeface="+mn-cs"/>
              </a:rPr>
              <a:t>(</a:t>
            </a:r>
            <a:r>
              <a:rPr lang="zh-CN" altLang="en-US" sz="1200" b="0" i="0" u="sng" kern="1200" dirty="0">
                <a:solidFill>
                  <a:schemeClr val="tx1"/>
                </a:solidFill>
                <a:latin typeface="+mn-lt"/>
                <a:ea typeface="+mn-ea"/>
                <a:cs typeface="+mn-cs"/>
                <a:hlinkClick r:id="rId3"/>
              </a:rPr>
              <a:t>狄克斯特拉</a:t>
            </a:r>
            <a:r>
              <a:rPr lang="en-US" altLang="zh-CN" sz="1200" b="0" i="0" u="sng"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艾恩德霍芬技术学院</a:t>
            </a:r>
            <a:r>
              <a:rPr lang="zh-CN" altLang="en-US" sz="1200" b="0" i="0" kern="1200" baseline="0" dirty="0">
                <a:solidFill>
                  <a:schemeClr val="tx1"/>
                </a:solidFill>
                <a:latin typeface="+mn-lt"/>
                <a:ea typeface="+mn-ea"/>
                <a:cs typeface="+mn-cs"/>
              </a:rPr>
              <a:t> </a:t>
            </a:r>
            <a:r>
              <a:rPr lang="en-US" altLang="zh-CN" sz="1200" b="0" i="0" kern="1200" baseline="0" dirty="0">
                <a:solidFill>
                  <a:schemeClr val="tx1"/>
                </a:solidFill>
                <a:latin typeface="+mn-lt"/>
                <a:ea typeface="+mn-ea"/>
                <a:cs typeface="+mn-cs"/>
              </a:rPr>
              <a:t>x8</a:t>
            </a:r>
            <a:r>
              <a:rPr lang="zh-CN" altLang="en-US" sz="1200" b="0" i="0" kern="1200" baseline="0" dirty="0">
                <a:solidFill>
                  <a:schemeClr val="tx1"/>
                </a:solidFill>
                <a:latin typeface="+mn-lt"/>
                <a:ea typeface="+mn-ea"/>
                <a:cs typeface="+mn-cs"/>
              </a:rPr>
              <a:t>计算机 多道程序能力</a:t>
            </a:r>
            <a:endParaRPr lang="en-US" altLang="zh-CN" sz="1200" b="0" i="0" kern="1200" dirty="0">
              <a:solidFill>
                <a:schemeClr val="tx1"/>
              </a:solidFill>
              <a:latin typeface="+mn-lt"/>
              <a:ea typeface="+mn-ea"/>
              <a:cs typeface="+mn-cs"/>
            </a:endParaRPr>
          </a:p>
          <a:p>
            <a:pPr algn="just">
              <a:spcBef>
                <a:spcPct val="50000"/>
              </a:spcBef>
            </a:pPr>
            <a:r>
              <a:rPr lang="en-US" altLang="zh-CN" dirty="0"/>
              <a:t>wait(S)</a:t>
            </a:r>
            <a:r>
              <a:rPr lang="zh-CN" altLang="en-US" dirty="0"/>
              <a:t>： </a:t>
            </a:r>
            <a:r>
              <a:rPr lang="en-US" altLang="zh-CN" dirty="0"/>
              <a:t>while </a:t>
            </a:r>
            <a:r>
              <a:rPr lang="en-US" altLang="zh-CN" baseline="0" dirty="0"/>
              <a:t> </a:t>
            </a:r>
            <a:r>
              <a:rPr lang="en-US" altLang="zh-CN" dirty="0"/>
              <a:t>S&lt;=0 do no-op</a:t>
            </a:r>
            <a:r>
              <a:rPr lang="zh-CN" altLang="en-US" dirty="0"/>
              <a:t>；</a:t>
            </a:r>
          </a:p>
          <a:p>
            <a:pPr algn="just">
              <a:spcBef>
                <a:spcPct val="50000"/>
              </a:spcBef>
            </a:pPr>
            <a:r>
              <a:rPr lang="zh-CN" altLang="en-US" dirty="0"/>
              <a:t>　　　　　　　　</a:t>
            </a:r>
            <a:r>
              <a:rPr lang="zh-CN" altLang="en-US" baseline="0" dirty="0"/>
              <a:t> </a:t>
            </a:r>
            <a:r>
              <a:rPr lang="en-US" altLang="zh-CN" dirty="0"/>
              <a:t>S:=S-1</a:t>
            </a:r>
            <a:r>
              <a:rPr lang="zh-CN" altLang="en-US" dirty="0"/>
              <a:t>；</a:t>
            </a:r>
          </a:p>
          <a:p>
            <a:pPr>
              <a:spcBef>
                <a:spcPct val="50000"/>
              </a:spcBef>
            </a:pPr>
            <a:r>
              <a:rPr lang="en-US" altLang="zh-CN" dirty="0"/>
              <a:t>signal(S)</a:t>
            </a:r>
            <a:r>
              <a:rPr lang="zh-CN" altLang="en-US" dirty="0"/>
              <a:t>：	</a:t>
            </a:r>
            <a:r>
              <a:rPr lang="en-US" altLang="zh-CN" dirty="0"/>
              <a:t>S:=S+1</a:t>
            </a:r>
            <a:r>
              <a:rPr lang="zh-CN" altLang="en-US" dirty="0"/>
              <a:t>； </a:t>
            </a:r>
            <a:endParaRPr lang="en-US" altLang="zh-CN" dirty="0"/>
          </a:p>
          <a:p>
            <a:pPr>
              <a:spcBef>
                <a:spcPct val="50000"/>
              </a:spcBef>
            </a:pPr>
            <a:endParaRPr lang="en-US" altLang="zh-CN" dirty="0"/>
          </a:p>
          <a:p>
            <a:pPr>
              <a:spcBef>
                <a:spcPct val="50000"/>
              </a:spcBef>
            </a:pPr>
            <a:r>
              <a:rPr lang="en-US" altLang="zh-CN" dirty="0"/>
              <a:t>wait(S)</a:t>
            </a:r>
            <a:r>
              <a:rPr lang="zh-CN" altLang="en-US" dirty="0"/>
              <a:t>和</a:t>
            </a:r>
            <a:r>
              <a:rPr lang="en-US" altLang="zh-CN" dirty="0"/>
              <a:t>signal(S)</a:t>
            </a:r>
            <a:r>
              <a:rPr lang="zh-CN" altLang="en-US" dirty="0"/>
              <a:t>是两个原子操作，因此，它们在执行时是不可中断的。亦即，当一个进程在修改某信号量时，没有其他进程可同时对该信号量进行修改。此外，在</a:t>
            </a:r>
            <a:r>
              <a:rPr lang="en-US" altLang="zh-CN" dirty="0"/>
              <a:t>wait</a:t>
            </a:r>
            <a:r>
              <a:rPr lang="zh-CN" altLang="en-US" dirty="0"/>
              <a:t>操作中，对</a:t>
            </a:r>
            <a:r>
              <a:rPr lang="en-US" altLang="zh-CN" dirty="0"/>
              <a:t>S</a:t>
            </a:r>
            <a:r>
              <a:rPr lang="zh-CN" altLang="en-US" dirty="0"/>
              <a:t>值的测试和做</a:t>
            </a:r>
            <a:r>
              <a:rPr lang="en-US" altLang="zh-CN" dirty="0"/>
              <a:t>S:=S-1</a:t>
            </a:r>
            <a:r>
              <a:rPr lang="zh-CN" altLang="en-US" dirty="0"/>
              <a:t>操作时都不可中断</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在整型信号量机制中的</a:t>
            </a:r>
            <a:r>
              <a:rPr lang="en-US" altLang="zh-CN" dirty="0"/>
              <a:t>wait</a:t>
            </a:r>
            <a:r>
              <a:rPr lang="zh-CN" altLang="en-US" dirty="0"/>
              <a:t>操作，只要是信号量</a:t>
            </a:r>
            <a:r>
              <a:rPr lang="en-US" altLang="zh-CN" dirty="0"/>
              <a:t>S≤0</a:t>
            </a:r>
            <a:r>
              <a:rPr lang="zh-CN" altLang="en-US" dirty="0"/>
              <a:t>，就会不断地测试。因此，该机制并未遵循“让权等待”的准则，而是使进程处于“忙等”的状态。记录型信号量机制则是一种不存在“忙等”现象的进程同步机制。但在采取了“让权等待”的策略后，又会出现多个进程等待访问同一临界资源的情况。为此，在信号量机制中，除了需要一个用于代表资源数目的整型变量</a:t>
            </a:r>
            <a:r>
              <a:rPr lang="en-US" altLang="zh-CN" dirty="0"/>
              <a:t>value</a:t>
            </a:r>
            <a:r>
              <a:rPr lang="zh-CN" altLang="en-US" dirty="0"/>
              <a:t>外，还应增加一个进程链表指针</a:t>
            </a:r>
            <a:r>
              <a:rPr lang="en-US" altLang="zh-CN" dirty="0"/>
              <a:t>L</a:t>
            </a:r>
            <a:r>
              <a:rPr lang="zh-CN" altLang="en-US" dirty="0"/>
              <a:t>，用于链接上述的所有等待进程。记录型信号量是由于它采用了记录型的数据结构而得名的。它所包含的上述两个数据项可描述为：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在记录型信号量机制中，</a:t>
            </a:r>
            <a:r>
              <a:rPr lang="en-US" altLang="zh-CN" dirty="0" err="1"/>
              <a:t>S.value</a:t>
            </a:r>
            <a:r>
              <a:rPr lang="zh-CN" altLang="en-US" dirty="0"/>
              <a:t>的初值表示系统中某类资源的数目，因而又称为资源信号量。对它的每次</a:t>
            </a:r>
            <a:r>
              <a:rPr lang="en-US" altLang="zh-CN" dirty="0"/>
              <a:t>wait</a:t>
            </a:r>
            <a:r>
              <a:rPr lang="zh-CN" altLang="en-US" dirty="0"/>
              <a:t>操作，意味着进程请求一个单位的该类资源，使系统中可供分配的该类资源数减少一个，因此描述为</a:t>
            </a:r>
            <a:r>
              <a:rPr lang="en-US" altLang="zh-CN" dirty="0" err="1"/>
              <a:t>S.value</a:t>
            </a:r>
            <a:r>
              <a:rPr lang="en-US" altLang="zh-CN" dirty="0"/>
              <a:t>:=S.value-1</a:t>
            </a:r>
            <a:r>
              <a:rPr lang="zh-CN" altLang="en-US" dirty="0"/>
              <a:t>；当</a:t>
            </a:r>
            <a:r>
              <a:rPr lang="en-US" altLang="zh-CN" dirty="0" err="1"/>
              <a:t>S.value</a:t>
            </a:r>
            <a:r>
              <a:rPr lang="en-US" altLang="zh-CN" dirty="0"/>
              <a:t>&lt;0</a:t>
            </a:r>
            <a:r>
              <a:rPr lang="zh-CN" altLang="en-US" dirty="0"/>
              <a:t>时，表示该类资源已分配完毕，因此进程应调用</a:t>
            </a:r>
            <a:r>
              <a:rPr lang="en-US" altLang="zh-CN" dirty="0"/>
              <a:t>block</a:t>
            </a:r>
            <a:r>
              <a:rPr lang="zh-CN" altLang="en-US" dirty="0"/>
              <a:t>原语，进行自我阻塞，放弃处理机，并插入到信号量链表</a:t>
            </a:r>
            <a:r>
              <a:rPr lang="en-US" altLang="zh-CN" dirty="0"/>
              <a:t>S.L</a:t>
            </a:r>
            <a:r>
              <a:rPr lang="zh-CN" altLang="en-US" dirty="0"/>
              <a:t>中。可见，该机制遵循了“让权等待”准则。此时</a:t>
            </a:r>
            <a:r>
              <a:rPr lang="en-US" altLang="zh-CN" dirty="0" err="1"/>
              <a:t>S.value</a:t>
            </a:r>
            <a:r>
              <a:rPr lang="zh-CN" altLang="en-US" dirty="0"/>
              <a:t>的绝对值表示在该信号量链表中已阻塞进程的数目。对信号量的每次</a:t>
            </a:r>
            <a:r>
              <a:rPr lang="en-US" altLang="zh-CN" dirty="0"/>
              <a:t>signal</a:t>
            </a:r>
            <a:r>
              <a:rPr lang="zh-CN" altLang="en-US" dirty="0"/>
              <a:t>操作，表示执行进程释放一个单位资源，使系统中可供分配的该类资源数增加一个，故</a:t>
            </a:r>
            <a:r>
              <a:rPr lang="en-US" altLang="zh-CN" dirty="0" err="1"/>
              <a:t>S.value</a:t>
            </a:r>
            <a:r>
              <a:rPr lang="en-US" altLang="zh-CN" dirty="0"/>
              <a:t>:=S.value+1</a:t>
            </a:r>
            <a:r>
              <a:rPr lang="zh-CN" altLang="en-US" dirty="0"/>
              <a:t>操作表示资源数目加</a:t>
            </a:r>
            <a:r>
              <a:rPr lang="en-US" altLang="zh-CN" dirty="0"/>
              <a:t>1</a:t>
            </a:r>
            <a:r>
              <a:rPr lang="zh-CN" altLang="en-US" dirty="0"/>
              <a:t>。若加</a:t>
            </a:r>
            <a:r>
              <a:rPr lang="en-US" altLang="zh-CN" dirty="0"/>
              <a:t>1</a:t>
            </a:r>
            <a:r>
              <a:rPr lang="zh-CN" altLang="en-US" dirty="0"/>
              <a:t>后仍是</a:t>
            </a:r>
            <a:r>
              <a:rPr lang="en-US" altLang="zh-CN" dirty="0"/>
              <a:t>S.value≤0</a:t>
            </a:r>
            <a:r>
              <a:rPr lang="zh-CN" altLang="en-US" dirty="0"/>
              <a:t>，则表示在该信号量链表中，仍有等待该资源的进程被阻塞，故还应调用</a:t>
            </a:r>
            <a:r>
              <a:rPr lang="en-US" altLang="zh-CN" dirty="0"/>
              <a:t>wakeup</a:t>
            </a:r>
            <a:r>
              <a:rPr lang="zh-CN" altLang="en-US" dirty="0"/>
              <a:t>原语，将</a:t>
            </a:r>
            <a:r>
              <a:rPr lang="en-US" altLang="zh-CN" dirty="0"/>
              <a:t>S.L</a:t>
            </a:r>
            <a:r>
              <a:rPr lang="zh-CN" altLang="en-US" dirty="0"/>
              <a:t>链表中的第一个等待进程唤醒。如果</a:t>
            </a:r>
            <a:r>
              <a:rPr lang="en-US" altLang="zh-CN" dirty="0" err="1"/>
              <a:t>S.value</a:t>
            </a:r>
            <a:r>
              <a:rPr lang="zh-CN" altLang="en-US" dirty="0"/>
              <a:t>的初值为</a:t>
            </a:r>
            <a:r>
              <a:rPr lang="en-US" altLang="zh-CN" dirty="0"/>
              <a:t>1</a:t>
            </a:r>
            <a:r>
              <a:rPr lang="zh-CN" altLang="en-US" dirty="0"/>
              <a:t>，表示只允许一个进程访问临界资源，此时的信号量转化为互斥信号量，用于进程互斥。 </a:t>
            </a: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这样，每个欲访问该临界资源的进程在进入临界区之前，都要先对</a:t>
            </a:r>
            <a:r>
              <a:rPr lang="en-US" altLang="zh-CN" dirty="0" err="1"/>
              <a:t>mutex</a:t>
            </a:r>
            <a:r>
              <a:rPr lang="zh-CN" altLang="en-US" dirty="0"/>
              <a:t>执行</a:t>
            </a:r>
            <a:r>
              <a:rPr lang="en-US" altLang="zh-CN" dirty="0"/>
              <a:t>wait</a:t>
            </a:r>
            <a:r>
              <a:rPr lang="zh-CN" altLang="en-US" dirty="0"/>
              <a:t>操作，若该资源此刻未被访问，本次</a:t>
            </a:r>
            <a:r>
              <a:rPr lang="en-US" altLang="zh-CN" dirty="0"/>
              <a:t>wait</a:t>
            </a:r>
            <a:r>
              <a:rPr lang="zh-CN" altLang="en-US" dirty="0"/>
              <a:t>操作必然成功，进程便可进入自己的临界区，这时若再有其他进程也欲进入自己的临界区，此时由于对</a:t>
            </a:r>
            <a:r>
              <a:rPr lang="en-US" altLang="zh-CN" dirty="0" err="1"/>
              <a:t>mutex</a:t>
            </a:r>
            <a:r>
              <a:rPr lang="zh-CN" altLang="en-US" dirty="0"/>
              <a:t>执行</a:t>
            </a:r>
            <a:r>
              <a:rPr lang="en-US" altLang="zh-CN" dirty="0"/>
              <a:t>wait</a:t>
            </a:r>
            <a:r>
              <a:rPr lang="zh-CN" altLang="en-US" dirty="0"/>
              <a:t>操作定会失败，因而该进程阻塞，从而保证了该临界资源能被互斥地访问。当访问临界资源的进程退出临界区后，又应对</a:t>
            </a:r>
            <a:r>
              <a:rPr lang="en-US" altLang="zh-CN" dirty="0" err="1"/>
              <a:t>mutex</a:t>
            </a:r>
            <a:r>
              <a:rPr lang="zh-CN" altLang="en-US" dirty="0"/>
              <a:t>执行</a:t>
            </a:r>
            <a:r>
              <a:rPr lang="en-US" altLang="zh-CN" dirty="0"/>
              <a:t>signal</a:t>
            </a:r>
            <a:r>
              <a:rPr lang="zh-CN" altLang="en-US" dirty="0"/>
              <a:t>操作，以便释放该临界资源。利用信号量实现进程互斥的进程可描述如下：</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自旋锁</a:t>
            </a:r>
            <a:r>
              <a:rPr lang="en-US" altLang="zh-CN" dirty="0"/>
              <a:t>+</a:t>
            </a:r>
            <a:r>
              <a:rPr lang="zh-CN" altLang="en-US" dirty="0"/>
              <a:t>关闭中断 实现原子性</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10</a:t>
            </a:fld>
            <a:endParaRPr lang="zh-CN" altLang="en-US"/>
          </a:p>
        </p:txBody>
      </p:sp>
    </p:spTree>
    <p:extLst>
      <p:ext uri="{BB962C8B-B14F-4D97-AF65-F5344CB8AC3E}">
        <p14:creationId xmlns:p14="http://schemas.microsoft.com/office/powerpoint/2010/main" val="89853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itchFamily="2" charset="-122"/>
              </a:rPr>
              <a:t>我们可利用一个数组来表示上述的具有</a:t>
            </a:r>
            <a:r>
              <a:rPr lang="en-US" altLang="zh-CN" dirty="0"/>
              <a:t>n</a:t>
            </a:r>
            <a:r>
              <a:rPr lang="zh-CN" altLang="en-US" dirty="0">
                <a:latin typeface="宋体" pitchFamily="2" charset="-122"/>
              </a:rPr>
              <a:t>个</a:t>
            </a:r>
            <a:r>
              <a:rPr lang="en-US" altLang="zh-CN" dirty="0"/>
              <a:t>(0</a:t>
            </a:r>
            <a:r>
              <a:rPr lang="zh-CN" altLang="en-US" dirty="0">
                <a:latin typeface="宋体" pitchFamily="2" charset="-122"/>
              </a:rPr>
              <a:t>，</a:t>
            </a:r>
            <a:r>
              <a:rPr lang="en-US" altLang="zh-CN" dirty="0"/>
              <a:t>1</a:t>
            </a:r>
            <a:r>
              <a:rPr lang="zh-CN" altLang="en-US" dirty="0">
                <a:latin typeface="宋体" pitchFamily="2" charset="-122"/>
              </a:rPr>
              <a:t>，</a:t>
            </a:r>
            <a:r>
              <a:rPr lang="en-US" altLang="zh-CN" dirty="0"/>
              <a:t>…</a:t>
            </a:r>
            <a:r>
              <a:rPr lang="zh-CN" altLang="en-US" dirty="0">
                <a:latin typeface="宋体" pitchFamily="2" charset="-122"/>
              </a:rPr>
              <a:t>，</a:t>
            </a:r>
            <a:r>
              <a:rPr lang="en-US" altLang="zh-CN" dirty="0"/>
              <a:t>n-1)</a:t>
            </a:r>
            <a:r>
              <a:rPr lang="zh-CN" altLang="en-US" dirty="0">
                <a:latin typeface="宋体" pitchFamily="2" charset="-122"/>
              </a:rPr>
              <a:t>缓冲区的缓冲池。用输入指针</a:t>
            </a:r>
            <a:r>
              <a:rPr lang="en-US" altLang="zh-CN" dirty="0"/>
              <a:t>in</a:t>
            </a:r>
            <a:r>
              <a:rPr lang="zh-CN" altLang="en-US" dirty="0">
                <a:latin typeface="宋体" pitchFamily="2" charset="-122"/>
              </a:rPr>
              <a:t>来指示下一个可投放产品的缓冲区，每当生产者进程生产并投放一个产品后，输入指针加</a:t>
            </a:r>
            <a:r>
              <a:rPr lang="en-US" altLang="zh-CN" dirty="0"/>
              <a:t>1</a:t>
            </a:r>
            <a:r>
              <a:rPr lang="zh-CN" altLang="en-US" dirty="0">
                <a:latin typeface="宋体" pitchFamily="2" charset="-122"/>
              </a:rPr>
              <a:t>；用一个输出指针</a:t>
            </a:r>
            <a:r>
              <a:rPr lang="en-US" altLang="zh-CN" dirty="0"/>
              <a:t>out</a:t>
            </a:r>
            <a:r>
              <a:rPr lang="zh-CN" altLang="en-US" dirty="0">
                <a:latin typeface="宋体" pitchFamily="2" charset="-122"/>
              </a:rPr>
              <a:t>来指示下一个可从中获取产品的缓冲区，每当消费者进程取走一个产品后，输出指针加</a:t>
            </a:r>
            <a:r>
              <a:rPr lang="en-US" altLang="zh-CN" dirty="0"/>
              <a:t>1</a:t>
            </a:r>
            <a:r>
              <a:rPr lang="zh-CN" altLang="en-US" dirty="0">
                <a:latin typeface="宋体" pitchFamily="2" charset="-122"/>
              </a:rPr>
              <a:t>。由于这里的缓冲池是组织成循环缓冲的，故应把输入指针加</a:t>
            </a:r>
            <a:r>
              <a:rPr lang="en-US" altLang="zh-CN" dirty="0"/>
              <a:t>1</a:t>
            </a:r>
            <a:r>
              <a:rPr lang="zh-CN" altLang="en-US" dirty="0">
                <a:latin typeface="宋体" pitchFamily="2" charset="-122"/>
              </a:rPr>
              <a:t>表示成</a:t>
            </a:r>
            <a:r>
              <a:rPr lang="zh-CN" altLang="en-US" dirty="0"/>
              <a:t> </a:t>
            </a:r>
            <a:r>
              <a:rPr lang="en-US" altLang="zh-CN" dirty="0"/>
              <a:t>in:= (in+1)mod n</a:t>
            </a:r>
            <a:r>
              <a:rPr lang="zh-CN" altLang="en-US" dirty="0">
                <a:latin typeface="宋体" pitchFamily="2" charset="-122"/>
              </a:rPr>
              <a:t>；</a:t>
            </a:r>
            <a:r>
              <a:rPr lang="zh-CN" altLang="en-US" dirty="0"/>
              <a:t> </a:t>
            </a:r>
            <a:r>
              <a:rPr lang="zh-CN" altLang="en-US" dirty="0">
                <a:latin typeface="宋体" pitchFamily="2" charset="-122"/>
              </a:rPr>
              <a:t>输出指针加</a:t>
            </a:r>
            <a:r>
              <a:rPr lang="en-US" altLang="zh-CN" dirty="0"/>
              <a:t>1</a:t>
            </a:r>
            <a:r>
              <a:rPr lang="zh-CN" altLang="en-US" dirty="0">
                <a:latin typeface="宋体" pitchFamily="2" charset="-122"/>
              </a:rPr>
              <a:t>表示成</a:t>
            </a:r>
            <a:r>
              <a:rPr lang="en-US" altLang="zh-CN" dirty="0"/>
              <a:t>out:= (out+1) mod n</a:t>
            </a:r>
            <a:r>
              <a:rPr lang="zh-CN" altLang="en-US" dirty="0">
                <a:latin typeface="宋体" pitchFamily="2" charset="-122"/>
              </a:rPr>
              <a:t>。</a:t>
            </a:r>
            <a:r>
              <a:rPr lang="zh-CN" altLang="en-US" u="dashHeavy" baseline="0" dirty="0">
                <a:solidFill>
                  <a:srgbClr val="FF0000"/>
                </a:solidFill>
                <a:latin typeface="宋体" pitchFamily="2" charset="-122"/>
              </a:rPr>
              <a:t>当</a:t>
            </a:r>
            <a:r>
              <a:rPr lang="zh-CN" altLang="en-US" u="dashHeavy" baseline="0" dirty="0">
                <a:solidFill>
                  <a:srgbClr val="FF0000"/>
                </a:solidFill>
              </a:rPr>
              <a:t> </a:t>
            </a:r>
            <a:r>
              <a:rPr lang="en-US" altLang="zh-CN" u="dashHeavy" baseline="0" dirty="0">
                <a:solidFill>
                  <a:srgbClr val="FF0000"/>
                </a:solidFill>
              </a:rPr>
              <a:t>(in+1) mod n=out</a:t>
            </a:r>
            <a:r>
              <a:rPr lang="zh-CN" altLang="en-US" u="dashHeavy" baseline="0" dirty="0">
                <a:solidFill>
                  <a:srgbClr val="FF0000"/>
                </a:solidFill>
                <a:latin typeface="宋体" pitchFamily="2" charset="-122"/>
              </a:rPr>
              <a:t>时表示缓冲池满；而</a:t>
            </a:r>
            <a:r>
              <a:rPr lang="en-US" altLang="zh-CN" u="dashHeavy" baseline="0" dirty="0">
                <a:solidFill>
                  <a:srgbClr val="FF0000"/>
                </a:solidFill>
              </a:rPr>
              <a:t>in=out</a:t>
            </a:r>
            <a:r>
              <a:rPr lang="zh-CN" altLang="en-US" u="dashHeavy" baseline="0" dirty="0">
                <a:solidFill>
                  <a:srgbClr val="FF0000"/>
                </a:solidFill>
                <a:latin typeface="宋体" pitchFamily="2" charset="-122"/>
              </a:rPr>
              <a:t>则表示缓冲池空</a:t>
            </a:r>
            <a:r>
              <a:rPr lang="zh-CN" altLang="en-US" dirty="0">
                <a:latin typeface="宋体" pitchFamily="2" charset="-122"/>
              </a:rPr>
              <a:t>。此外，还引入了一个整型变量</a:t>
            </a:r>
            <a:r>
              <a:rPr lang="en-US" altLang="zh-CN" dirty="0"/>
              <a:t>counter</a:t>
            </a:r>
            <a:r>
              <a:rPr lang="zh-CN" altLang="en-US" dirty="0">
                <a:latin typeface="宋体" pitchFamily="2" charset="-122"/>
              </a:rPr>
              <a:t>，其初始值为</a:t>
            </a:r>
            <a:r>
              <a:rPr lang="en-US" altLang="zh-CN" dirty="0"/>
              <a:t>0</a:t>
            </a:r>
            <a:r>
              <a:rPr lang="zh-CN" altLang="en-US" dirty="0">
                <a:latin typeface="宋体" pitchFamily="2" charset="-122"/>
              </a:rPr>
              <a:t>。每当生产者进程向缓冲池中投放一个产品后，使</a:t>
            </a:r>
            <a:r>
              <a:rPr lang="en-US" altLang="zh-CN" dirty="0"/>
              <a:t>counter</a:t>
            </a:r>
            <a:r>
              <a:rPr lang="zh-CN" altLang="en-US" dirty="0">
                <a:latin typeface="宋体" pitchFamily="2" charset="-122"/>
              </a:rPr>
              <a:t>加</a:t>
            </a:r>
            <a:r>
              <a:rPr lang="en-US" altLang="zh-CN" dirty="0"/>
              <a:t>1</a:t>
            </a:r>
            <a:r>
              <a:rPr lang="zh-CN" altLang="en-US" dirty="0">
                <a:latin typeface="宋体" pitchFamily="2" charset="-122"/>
              </a:rPr>
              <a:t>；反之，每当消费者进程从中取走一个产品时，使</a:t>
            </a:r>
            <a:r>
              <a:rPr lang="en-US" altLang="zh-CN" dirty="0"/>
              <a:t>counter</a:t>
            </a:r>
            <a:r>
              <a:rPr lang="zh-CN" altLang="en-US" dirty="0">
                <a:latin typeface="宋体" pitchFamily="2" charset="-122"/>
              </a:rPr>
              <a:t>减</a:t>
            </a:r>
            <a:r>
              <a:rPr lang="en-US" altLang="zh-CN" dirty="0"/>
              <a:t>1</a:t>
            </a:r>
            <a:r>
              <a:rPr lang="zh-CN" altLang="en-US" dirty="0">
                <a:latin typeface="宋体" pitchFamily="2" charset="-122"/>
              </a:rPr>
              <a:t>。生产者和消费者两进程共享下面的变量：</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latin typeface="宋体" pitchFamily="2" charset="-122"/>
              </a:rPr>
              <a:t>指针</a:t>
            </a:r>
            <a:r>
              <a:rPr lang="en-US" altLang="zh-CN" dirty="0"/>
              <a:t>in</a:t>
            </a:r>
            <a:r>
              <a:rPr lang="zh-CN" altLang="en-US" dirty="0">
                <a:latin typeface="宋体" pitchFamily="2" charset="-122"/>
              </a:rPr>
              <a:t>和</a:t>
            </a:r>
            <a:r>
              <a:rPr lang="en-US" altLang="zh-CN" dirty="0"/>
              <a:t>out</a:t>
            </a:r>
            <a:r>
              <a:rPr lang="zh-CN" altLang="en-US" dirty="0">
                <a:latin typeface="宋体" pitchFamily="2" charset="-122"/>
              </a:rPr>
              <a:t>初始化为</a:t>
            </a:r>
            <a:r>
              <a:rPr lang="en-US" altLang="zh-CN" dirty="0"/>
              <a:t>1</a:t>
            </a:r>
            <a:r>
              <a:rPr lang="zh-CN" altLang="en-US" dirty="0">
                <a:latin typeface="宋体" pitchFamily="2" charset="-122"/>
              </a:rPr>
              <a:t>。在生产者和消费者进程的描述中，</a:t>
            </a:r>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noop</a:t>
            </a:r>
            <a:r>
              <a:rPr lang="zh-CN" altLang="en-US" dirty="0">
                <a:latin typeface="宋体" pitchFamily="2" charset="-122"/>
              </a:rPr>
              <a:t>是一条空操作指令，</a:t>
            </a:r>
            <a:r>
              <a:rPr lang="en-US" altLang="zh-CN" dirty="0"/>
              <a:t>while condition do no-op</a:t>
            </a:r>
            <a:r>
              <a:rPr lang="zh-CN" altLang="en-US" dirty="0">
                <a:latin typeface="宋体" pitchFamily="2" charset="-122"/>
              </a:rPr>
              <a:t>语句表示重复的测试条件</a:t>
            </a:r>
            <a:r>
              <a:rPr lang="en-US" altLang="zh-CN" dirty="0"/>
              <a:t>(</a:t>
            </a:r>
            <a:r>
              <a:rPr lang="en-US" altLang="zh-CN" dirty="0" err="1"/>
              <a:t>condication</a:t>
            </a:r>
            <a:r>
              <a:rPr lang="en-US" altLang="zh-CN" dirty="0"/>
              <a:t>)</a:t>
            </a:r>
            <a:r>
              <a:rPr lang="zh-CN" altLang="en-US" dirty="0">
                <a:latin typeface="宋体" pitchFamily="2" charset="-122"/>
              </a:rPr>
              <a:t>，重复测试应进行到该条件变为</a:t>
            </a:r>
            <a:r>
              <a:rPr lang="en-US" altLang="zh-CN" dirty="0"/>
              <a:t>false(</a:t>
            </a:r>
            <a:r>
              <a:rPr lang="zh-CN" altLang="en-US" dirty="0">
                <a:latin typeface="宋体" pitchFamily="2" charset="-122"/>
              </a:rPr>
              <a:t>假</a:t>
            </a:r>
            <a:r>
              <a:rPr lang="en-US" altLang="zh-CN" dirty="0"/>
              <a:t>)</a:t>
            </a:r>
            <a:r>
              <a:rPr lang="zh-CN" altLang="en-US" dirty="0">
                <a:latin typeface="宋体" pitchFamily="2" charset="-122"/>
              </a:rPr>
              <a:t>，即到该条件不成立时为止。在生产者进程中使用一局部变量</a:t>
            </a:r>
            <a:r>
              <a:rPr lang="en-US" altLang="zh-CN" dirty="0" err="1"/>
              <a:t>nextp</a:t>
            </a:r>
            <a:r>
              <a:rPr lang="zh-CN" altLang="en-US" dirty="0">
                <a:latin typeface="宋体" pitchFamily="2" charset="-122"/>
              </a:rPr>
              <a:t>，用于暂时存放每次刚生产出来的产品；而在消费者进程中，则使用一个局部变量</a:t>
            </a:r>
            <a:r>
              <a:rPr lang="en-US" altLang="zh-CN" dirty="0" err="1"/>
              <a:t>nextc</a:t>
            </a:r>
            <a:r>
              <a:rPr lang="zh-CN" altLang="en-US" dirty="0">
                <a:latin typeface="宋体" pitchFamily="2" charset="-122"/>
              </a:rPr>
              <a:t>，用于存放每次要消费的产品。</a:t>
            </a:r>
            <a:r>
              <a:rPr lang="zh-CN" altLang="en-US" dirty="0"/>
              <a:t> </a:t>
            </a:r>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96911724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20088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buNone/>
              <a:defRPr sz="28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8FF65D8B-B73E-4D0D-A3A9-1B8D6A09A603}"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ctr"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4" name="TextBox 11">
            <a:extLst>
              <a:ext uri="{FF2B5EF4-FFF2-40B4-BE49-F238E27FC236}">
                <a16:creationId xmlns:a16="http://schemas.microsoft.com/office/drawing/2014/main" id="{E1E85E1E-D0AA-7D39-A566-9BECF9F3CFA9}"/>
              </a:ext>
            </a:extLst>
          </p:cNvPr>
          <p:cNvSpPr txBox="1"/>
          <p:nvPr userDrawn="1"/>
        </p:nvSpPr>
        <p:spPr>
          <a:xfrm>
            <a:off x="6584829" y="17802"/>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Tree>
    <p:extLst>
      <p:ext uri="{BB962C8B-B14F-4D97-AF65-F5344CB8AC3E}">
        <p14:creationId xmlns:p14="http://schemas.microsoft.com/office/powerpoint/2010/main" val="139572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877997"/>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928C9-70CC-4519-8CCF-9B5FEF3EE38B}" type="datetime8">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2023年10月18日8时15分</a:t>
            </a:fld>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98161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6590444" y="34526"/>
            <a:ext cx="2441694"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第二章进程的描述与控制</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7"/>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8E949974-959B-4CCC-883B-F9363DA4EF7C}"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pPr marL="0" marR="0" lvl="0" indent="0" algn="l" defTabSz="914400" rtl="0" eaLnBrk="1" fontAlgn="auto" latinLnBrk="0" hangingPunct="1">
                <a:lnSpc>
                  <a:spcPct val="100000"/>
                </a:lnSpc>
                <a:spcBef>
                  <a:spcPct val="50000"/>
                </a:spcBef>
                <a:spcAft>
                  <a:spcPts val="0"/>
                </a:spcAft>
                <a:buClrTx/>
                <a:buSzTx/>
                <a:buFontTx/>
                <a:buNone/>
                <a:tabLst/>
                <a:defRPr/>
              </a:p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343350729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a:t>
            </a:r>
            <a:r>
              <a:rPr lang="en-US" altLang="zh-CN"/>
              <a:t>5</a:t>
            </a:r>
            <a:r>
              <a:rPr lang="zh-CN" altLang="en-US" b="1"/>
              <a:t>讲 </a:t>
            </a:r>
            <a:endParaRPr lang="zh-CN" altLang="en-US" b="1" dirty="0"/>
          </a:p>
        </p:txBody>
      </p:sp>
      <p:sp>
        <p:nvSpPr>
          <p:cNvPr id="3" name="副标题 2"/>
          <p:cNvSpPr>
            <a:spLocks noGrp="1"/>
          </p:cNvSpPr>
          <p:nvPr>
            <p:ph type="body" idx="1"/>
          </p:nvPr>
        </p:nvSpPr>
        <p:spPr/>
        <p:txBody>
          <a:bodyPr>
            <a:normAutofit/>
          </a:bodyPr>
          <a:lstStyle/>
          <a:p>
            <a:r>
              <a:rPr lang="zh-CN" altLang="en-US" dirty="0"/>
              <a:t>经典进程同步问题（</a:t>
            </a:r>
            <a:r>
              <a:rPr lang="en-US" altLang="zh-CN" dirty="0"/>
              <a:t>1</a:t>
            </a:r>
            <a:r>
              <a:rPr lang="zh-CN" altLang="en-US" dirty="0"/>
              <a:t>）</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8A9315C-1E50-FE42-6107-42E8C189B851}"/>
              </a:ext>
            </a:extLst>
          </p:cNvPr>
          <p:cNvSpPr>
            <a:spLocks noGrp="1"/>
          </p:cNvSpPr>
          <p:nvPr>
            <p:ph type="title"/>
          </p:nvPr>
        </p:nvSpPr>
        <p:spPr/>
        <p:txBody>
          <a:bodyPr>
            <a:normAutofit fontScale="90000"/>
          </a:bodyPr>
          <a:lstStyle/>
          <a:p>
            <a:pPr algn="ctr"/>
            <a:r>
              <a:rPr lang="en-US" altLang="zh-CN" sz="4000" dirty="0"/>
              <a:t>P</a:t>
            </a:r>
            <a:r>
              <a:rPr lang="zh-CN" altLang="en-US" sz="4000" dirty="0"/>
              <a:t>（）</a:t>
            </a:r>
            <a:r>
              <a:rPr lang="en-US" altLang="zh-CN" sz="4000" dirty="0"/>
              <a:t>and V</a:t>
            </a:r>
            <a:r>
              <a:rPr lang="zh-CN" altLang="en-US" sz="4000" dirty="0"/>
              <a:t>（）</a:t>
            </a:r>
            <a:r>
              <a:rPr lang="en-US" altLang="zh-CN" sz="4000" dirty="0"/>
              <a:t> in Linux</a:t>
            </a:r>
            <a:endParaRPr lang="zh-CN" altLang="en-US" dirty="0"/>
          </a:p>
        </p:txBody>
      </p:sp>
      <p:graphicFrame>
        <p:nvGraphicFramePr>
          <p:cNvPr id="7" name="表格 7">
            <a:extLst>
              <a:ext uri="{FF2B5EF4-FFF2-40B4-BE49-F238E27FC236}">
                <a16:creationId xmlns:a16="http://schemas.microsoft.com/office/drawing/2014/main" id="{2DC8FF79-A910-985A-8889-8ECCEE450E67}"/>
              </a:ext>
            </a:extLst>
          </p:cNvPr>
          <p:cNvGraphicFramePr>
            <a:graphicFrameLocks noGrp="1"/>
          </p:cNvGraphicFramePr>
          <p:nvPr/>
        </p:nvGraphicFramePr>
        <p:xfrm>
          <a:off x="2046880" y="1189907"/>
          <a:ext cx="4618191" cy="2529840"/>
        </p:xfrm>
        <a:graphic>
          <a:graphicData uri="http://schemas.openxmlformats.org/drawingml/2006/table">
            <a:tbl>
              <a:tblPr firstRow="1" bandRow="1">
                <a:tableStyleId>{5C22544A-7EE6-4342-B048-85BDC9FD1C3A}</a:tableStyleId>
              </a:tblPr>
              <a:tblGrid>
                <a:gridCol w="4618191">
                  <a:extLst>
                    <a:ext uri="{9D8B030D-6E8A-4147-A177-3AD203B41FA5}">
                      <a16:colId xmlns:a16="http://schemas.microsoft.com/office/drawing/2014/main" val="2859240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void down(struct semaphore *sem)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unsigned long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r>
                        <a:rPr kumimoji="0" lang="zh-CN" altLang="en-US" sz="1600" b="0" i="0" u="none" strike="noStrike" kern="1200" cap="none" spc="0" normalizeH="0" baseline="0" noProof="0" dirty="0">
                          <a:ln>
                            <a:noFill/>
                          </a:ln>
                          <a:solidFill>
                            <a:srgbClr val="C00000"/>
                          </a:solidFill>
                          <a:effectLst/>
                          <a:uLnTx/>
                          <a:uFillTx/>
                          <a:latin typeface="+mn-lt"/>
                          <a:ea typeface="+mn-ea"/>
                          <a:cs typeface="+mn-cs"/>
                        </a:rPr>
                        <a:t>       raw_spin_lock_irqsave(&amp;sem-&gt;lock,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if (likely(sem-&gt;count &gt;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sem-&gt;count--;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__down(sem);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r>
                        <a:rPr kumimoji="0" lang="zh-CN" altLang="en-US" sz="1600" b="0" i="0" u="none" strike="noStrike" kern="1200" cap="none" spc="0" normalizeH="0" baseline="0" noProof="0" dirty="0">
                          <a:ln>
                            <a:noFill/>
                          </a:ln>
                          <a:solidFill>
                            <a:srgbClr val="C00000"/>
                          </a:solidFill>
                          <a:effectLst/>
                          <a:uLnTx/>
                          <a:uFillTx/>
                          <a:latin typeface="+mn-lt"/>
                          <a:ea typeface="+mn-ea"/>
                          <a:cs typeface="+mn-cs"/>
                        </a:rPr>
                        <a:t>raw_spin_unlock_irqrestore(&amp;sem-&gt;lock,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 </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411655"/>
                  </a:ext>
                </a:extLst>
              </a:tr>
            </a:tbl>
          </a:graphicData>
        </a:graphic>
      </p:graphicFrame>
      <p:graphicFrame>
        <p:nvGraphicFramePr>
          <p:cNvPr id="8" name="表格 7">
            <a:extLst>
              <a:ext uri="{FF2B5EF4-FFF2-40B4-BE49-F238E27FC236}">
                <a16:creationId xmlns:a16="http://schemas.microsoft.com/office/drawing/2014/main" id="{D674AD1F-6224-EFF7-19EA-46A1E5439DA2}"/>
              </a:ext>
            </a:extLst>
          </p:cNvPr>
          <p:cNvGraphicFramePr>
            <a:graphicFrameLocks noGrp="1"/>
          </p:cNvGraphicFramePr>
          <p:nvPr/>
        </p:nvGraphicFramePr>
        <p:xfrm>
          <a:off x="2046879" y="3815435"/>
          <a:ext cx="4618191" cy="2529840"/>
        </p:xfrm>
        <a:graphic>
          <a:graphicData uri="http://schemas.openxmlformats.org/drawingml/2006/table">
            <a:tbl>
              <a:tblPr firstRow="1" bandRow="1">
                <a:tableStyleId>{5C22544A-7EE6-4342-B048-85BDC9FD1C3A}</a:tableStyleId>
              </a:tblPr>
              <a:tblGrid>
                <a:gridCol w="4618191">
                  <a:extLst>
                    <a:ext uri="{9D8B030D-6E8A-4147-A177-3AD203B41FA5}">
                      <a16:colId xmlns:a16="http://schemas.microsoft.com/office/drawing/2014/main" val="28592403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void up(struct semaphore *sem)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unsigned long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r>
                        <a:rPr kumimoji="0" lang="zh-CN" altLang="en-US" sz="1600" b="0" i="0" u="none" strike="noStrike" kern="1200" cap="none" spc="0" normalizeH="0" baseline="0" noProof="0" dirty="0">
                          <a:ln>
                            <a:noFill/>
                          </a:ln>
                          <a:solidFill>
                            <a:srgbClr val="C00000"/>
                          </a:solidFill>
                          <a:effectLst/>
                          <a:uLnTx/>
                          <a:uFillTx/>
                          <a:latin typeface="+mn-lt"/>
                          <a:ea typeface="+mn-ea"/>
                          <a:cs typeface="+mn-cs"/>
                        </a:rPr>
                        <a:t>       raw_spin_lock_irqsave(&amp;sem-&gt;lock,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if (likely(list_empty(&amp;sem-&gt;wait_list)))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sem-&gt;count++;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__up(sem);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r>
                        <a:rPr kumimoji="0" lang="zh-CN" altLang="en-US" sz="1600" b="0" i="0" u="none" strike="noStrike" kern="1200" cap="none" spc="0" normalizeH="0" baseline="0" noProof="0" dirty="0">
                          <a:ln>
                            <a:noFill/>
                          </a:ln>
                          <a:solidFill>
                            <a:srgbClr val="C00000"/>
                          </a:solidFill>
                          <a:effectLst/>
                          <a:uLnTx/>
                          <a:uFillTx/>
                          <a:latin typeface="+mn-lt"/>
                          <a:ea typeface="+mn-ea"/>
                          <a:cs typeface="+mn-cs"/>
                        </a:rPr>
                        <a:t>raw_spin_unlock_irqrestore(&amp;sem-&gt;lock, flags);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411655"/>
                  </a:ext>
                </a:extLst>
              </a:tr>
            </a:tbl>
          </a:graphicData>
        </a:graphic>
      </p:graphicFrame>
    </p:spTree>
    <p:extLst>
      <p:ext uri="{BB962C8B-B14F-4D97-AF65-F5344CB8AC3E}">
        <p14:creationId xmlns:p14="http://schemas.microsoft.com/office/powerpoint/2010/main" val="289476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520" y="548680"/>
            <a:ext cx="8892480" cy="2332946"/>
          </a:xfrm>
          <a:prstGeom prst="rect">
            <a:avLst/>
          </a:prstGeom>
        </p:spPr>
        <p:txBody>
          <a:bodyPr wrap="square">
            <a:spAutoFit/>
          </a:bodyPr>
          <a:lstStyle/>
          <a:p>
            <a:pPr>
              <a:lnSpc>
                <a:spcPct val="130000"/>
              </a:lnSpc>
              <a:spcBef>
                <a:spcPct val="50000"/>
              </a:spcBef>
            </a:pPr>
            <a:r>
              <a:rPr lang="zh-CN" altLang="en-US" sz="2800" dirty="0">
                <a:latin typeface="+mj-ea"/>
                <a:ea typeface="+mj-ea"/>
              </a:rPr>
              <a:t>　　尽管所有的生产者进程和消费者进程都是以异步方式运行的，但它们之间必须保持同步，即不允许消费者进程到一个空缓冲区去取产品，也不允许生产者进程向一个已装满产品且尚未被取走的缓冲区中投放产品。 </a:t>
            </a:r>
          </a:p>
        </p:txBody>
      </p:sp>
      <p:graphicFrame>
        <p:nvGraphicFramePr>
          <p:cNvPr id="12" name="表格 11"/>
          <p:cNvGraphicFramePr>
            <a:graphicFrameLocks noGrp="1"/>
          </p:cNvGraphicFramePr>
          <p:nvPr/>
        </p:nvGraphicFramePr>
        <p:xfrm>
          <a:off x="1763688" y="4221088"/>
          <a:ext cx="6096000" cy="7200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807864">
                  <a:extLst>
                    <a:ext uri="{9D8B030D-6E8A-4147-A177-3AD203B41FA5}">
                      <a16:colId xmlns:a16="http://schemas.microsoft.com/office/drawing/2014/main" val="20001"/>
                    </a:ext>
                  </a:extLst>
                </a:gridCol>
                <a:gridCol w="7043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1919536">
                  <a:extLst>
                    <a:ext uri="{9D8B030D-6E8A-4147-A177-3AD203B41FA5}">
                      <a16:colId xmlns:a16="http://schemas.microsoft.com/office/drawing/2014/main" val="20005"/>
                    </a:ext>
                  </a:extLst>
                </a:gridCol>
              </a:tblGrid>
              <a:tr h="720080">
                <a:tc>
                  <a:txBody>
                    <a:bodyPr/>
                    <a:lstStyle/>
                    <a:p>
                      <a:pPr algn="ctr"/>
                      <a:r>
                        <a:rPr lang="zh-CN" altLang="en-US" dirty="0"/>
                        <a:t>。。。。</a:t>
                      </a: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zh-CN" altLang="en-US" dirty="0"/>
                        <a:t>。。。。</a:t>
                      </a:r>
                    </a:p>
                  </a:txBody>
                  <a:tcPr anchor="ctr"/>
                </a:tc>
                <a:extLst>
                  <a:ext uri="{0D108BD9-81ED-4DB2-BD59-A6C34878D82A}">
                    <a16:rowId xmlns:a16="http://schemas.microsoft.com/office/drawing/2014/main" val="10000"/>
                  </a:ext>
                </a:extLst>
              </a:tr>
            </a:tbl>
          </a:graphicData>
        </a:graphic>
      </p:graphicFrame>
      <p:sp>
        <p:nvSpPr>
          <p:cNvPr id="13" name="流程图: 联系 12"/>
          <p:cNvSpPr/>
          <p:nvPr/>
        </p:nvSpPr>
        <p:spPr>
          <a:xfrm>
            <a:off x="5364088" y="43651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644008" y="4365104"/>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3923928" y="5661248"/>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059832" y="3115816"/>
            <a:ext cx="457200" cy="4572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flipH="1">
            <a:off x="3275856" y="3573016"/>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39952" y="4581128"/>
            <a:ext cx="12576" cy="108012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6" idx="2"/>
          </p:cNvCxnSpPr>
          <p:nvPr/>
        </p:nvCxnSpPr>
        <p:spPr>
          <a:xfrm flipV="1">
            <a:off x="2051720" y="3344416"/>
            <a:ext cx="1008112"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355976" y="5877272"/>
            <a:ext cx="2376264" cy="1257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528" y="306896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生产者进程</a:t>
            </a:r>
          </a:p>
        </p:txBody>
      </p:sp>
      <p:sp>
        <p:nvSpPr>
          <p:cNvPr id="22" name="矩形 21"/>
          <p:cNvSpPr/>
          <p:nvPr/>
        </p:nvSpPr>
        <p:spPr>
          <a:xfrm>
            <a:off x="6732240" y="5589240"/>
            <a:ext cx="1728192"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rgbClr val="002060"/>
                </a:solidFill>
              </a:rPr>
              <a:t>消费者进程</a:t>
            </a:r>
          </a:p>
        </p:txBody>
      </p:sp>
      <p:sp>
        <p:nvSpPr>
          <p:cNvPr id="26" name="矩形 25"/>
          <p:cNvSpPr/>
          <p:nvPr/>
        </p:nvSpPr>
        <p:spPr>
          <a:xfrm>
            <a:off x="6084168" y="3717032"/>
            <a:ext cx="2238113" cy="369332"/>
          </a:xfrm>
          <a:prstGeom prst="rect">
            <a:avLst/>
          </a:prstGeom>
        </p:spPr>
        <p:txBody>
          <a:bodyPr wrap="none">
            <a:spAutoFit/>
          </a:bodyPr>
          <a:lstStyle/>
          <a:p>
            <a:r>
              <a:rPr lang="en-US" altLang="zh-CN" dirty="0"/>
              <a:t>n</a:t>
            </a:r>
            <a:r>
              <a:rPr lang="zh-CN" altLang="en-US" dirty="0">
                <a:latin typeface="宋体" pitchFamily="2" charset="-122"/>
              </a:rPr>
              <a:t>个</a:t>
            </a:r>
            <a:r>
              <a:rPr lang="en-US" altLang="zh-CN" dirty="0"/>
              <a:t>(0</a:t>
            </a:r>
            <a:r>
              <a:rPr lang="zh-CN" altLang="en-US" dirty="0">
                <a:latin typeface="宋体" pitchFamily="2" charset="-122"/>
              </a:rPr>
              <a:t>，</a:t>
            </a:r>
            <a:r>
              <a:rPr lang="en-US" altLang="zh-CN" dirty="0"/>
              <a:t>1</a:t>
            </a:r>
            <a:r>
              <a:rPr lang="zh-CN" altLang="en-US" dirty="0">
                <a:latin typeface="宋体" pitchFamily="2" charset="-122"/>
              </a:rPr>
              <a:t>，</a:t>
            </a:r>
            <a:r>
              <a:rPr lang="en-US" altLang="zh-CN" dirty="0"/>
              <a:t>…</a:t>
            </a:r>
            <a:r>
              <a:rPr lang="zh-CN" altLang="en-US" dirty="0">
                <a:latin typeface="宋体" pitchFamily="2" charset="-122"/>
              </a:rPr>
              <a:t>，</a:t>
            </a:r>
            <a:r>
              <a:rPr lang="en-US" altLang="zh-CN" dirty="0"/>
              <a:t>n-1)</a:t>
            </a:r>
            <a:endParaRPr lang="zh-CN" altLang="en-US" dirty="0"/>
          </a:p>
        </p:txBody>
      </p:sp>
      <p:cxnSp>
        <p:nvCxnSpPr>
          <p:cNvPr id="28" name="直接连接符 27"/>
          <p:cNvCxnSpPr/>
          <p:nvPr/>
        </p:nvCxnSpPr>
        <p:spPr>
          <a:xfrm flipV="1">
            <a:off x="3131840" y="4941168"/>
            <a:ext cx="0" cy="720080"/>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987824" y="5661248"/>
            <a:ext cx="388248" cy="369332"/>
          </a:xfrm>
          <a:prstGeom prst="rect">
            <a:avLst/>
          </a:prstGeom>
        </p:spPr>
        <p:txBody>
          <a:bodyPr wrap="none">
            <a:spAutoFit/>
          </a:bodyPr>
          <a:lstStyle/>
          <a:p>
            <a:r>
              <a:rPr lang="en-US" altLang="zh-CN" dirty="0"/>
              <a:t>in</a:t>
            </a:r>
            <a:endParaRPr lang="zh-CN" altLang="en-US" dirty="0"/>
          </a:p>
        </p:txBody>
      </p:sp>
      <p:cxnSp>
        <p:nvCxnSpPr>
          <p:cNvPr id="32" name="直接连接符 31"/>
          <p:cNvCxnSpPr/>
          <p:nvPr/>
        </p:nvCxnSpPr>
        <p:spPr>
          <a:xfrm>
            <a:off x="4211960" y="3645024"/>
            <a:ext cx="0" cy="576064"/>
          </a:xfrm>
          <a:prstGeom prst="line">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923928" y="3284984"/>
            <a:ext cx="561372" cy="369332"/>
          </a:xfrm>
          <a:prstGeom prst="rect">
            <a:avLst/>
          </a:prstGeom>
        </p:spPr>
        <p:txBody>
          <a:bodyPr wrap="none">
            <a:spAutoFit/>
          </a:bodyPr>
          <a:lstStyle/>
          <a:p>
            <a:r>
              <a:rPr lang="en-US" altLang="zh-CN" dirty="0"/>
              <a:t>out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87624" y="1124744"/>
            <a:ext cx="7632848" cy="2160591"/>
          </a:xfrm>
          <a:prstGeom prst="rect">
            <a:avLst/>
          </a:prstGeom>
        </p:spPr>
        <p:txBody>
          <a:bodyPr wrap="square">
            <a:spAutoFit/>
          </a:bodyPr>
          <a:lstStyle/>
          <a:p>
            <a:pPr>
              <a:lnSpc>
                <a:spcPct val="160000"/>
              </a:lnSpc>
            </a:pPr>
            <a:r>
              <a:rPr lang="en-US" altLang="zh-CN" sz="2800">
                <a:latin typeface="Times New Roman" pitchFamily="18" charset="0"/>
                <a:cs typeface="Times New Roman" pitchFamily="18" charset="0"/>
              </a:rPr>
              <a:t>item array</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n</a:t>
            </a:r>
            <a:r>
              <a:rPr lang="zh-CN" altLang="en-US" sz="280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a:p>
            <a:pPr>
              <a:lnSpc>
                <a:spcPct val="160000"/>
              </a:lnSpc>
            </a:pPr>
            <a:r>
              <a:rPr lang="en-US" altLang="zh-CN" sz="2800">
                <a:latin typeface="Times New Roman" pitchFamily="18" charset="0"/>
                <a:cs typeface="Times New Roman" pitchFamily="18" charset="0"/>
              </a:rPr>
              <a:t>In = 0</a:t>
            </a:r>
            <a:r>
              <a:rPr lang="zh-CN" altLang="en-US" sz="2800">
                <a:latin typeface="Times New Roman" pitchFamily="18" charset="0"/>
                <a:cs typeface="Times New Roman" pitchFamily="18" charset="0"/>
              </a:rPr>
              <a:t>，</a:t>
            </a:r>
            <a:r>
              <a:rPr lang="en-US" altLang="zh-CN" sz="2800">
                <a:latin typeface="Times New Roman" pitchFamily="18" charset="0"/>
                <a:cs typeface="Times New Roman" pitchFamily="18" charset="0"/>
              </a:rPr>
              <a:t>out=0</a:t>
            </a:r>
            <a:r>
              <a:rPr lang="zh-CN" altLang="en-US" sz="280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a:p>
            <a:pPr>
              <a:lnSpc>
                <a:spcPct val="160000"/>
              </a:lnSpc>
            </a:pPr>
            <a:r>
              <a:rPr lang="en-US" altLang="zh-CN" sz="2800">
                <a:latin typeface="Times New Roman" pitchFamily="18" charset="0"/>
                <a:cs typeface="Times New Roman" pitchFamily="18" charset="0"/>
              </a:rPr>
              <a:t>Counter = 0</a:t>
            </a:r>
            <a:r>
              <a:rPr lang="zh-CN" altLang="en-US" sz="2800">
                <a:latin typeface="Times New Roman" pitchFamily="18" charset="0"/>
                <a:cs typeface="Times New Roman" pitchFamily="18" charset="0"/>
              </a:rPr>
              <a:t>； </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29502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27584" y="602492"/>
            <a:ext cx="7920880" cy="6254020"/>
          </a:xfrm>
          <a:prstGeom prst="rect">
            <a:avLst/>
          </a:prstGeom>
        </p:spPr>
        <p:txBody>
          <a:bodyPr wrap="square">
            <a:spAutoFit/>
          </a:bodyPr>
          <a:lstStyle/>
          <a:p>
            <a:pPr>
              <a:lnSpc>
                <a:spcPct val="130000"/>
              </a:lnSpc>
            </a:pPr>
            <a:r>
              <a:rPr lang="en-US" altLang="zh-CN" sz="2800" dirty="0">
                <a:latin typeface="Times New Roman" pitchFamily="18" charset="0"/>
                <a:cs typeface="Times New Roman" pitchFamily="18" charset="0"/>
              </a:rPr>
              <a:t>Void producer(){</a:t>
            </a:r>
          </a:p>
          <a:p>
            <a:pPr lvl="1">
              <a:lnSpc>
                <a:spcPct val="130000"/>
              </a:lnSpc>
            </a:pPr>
            <a:r>
              <a:rPr lang="en-US" altLang="zh-CN" sz="2800" dirty="0">
                <a:latin typeface="Times New Roman" pitchFamily="18" charset="0"/>
                <a:cs typeface="Times New Roman" pitchFamily="18" charset="0"/>
              </a:rPr>
              <a:t>While(1){</a:t>
            </a:r>
            <a:r>
              <a:rPr lang="zh-CN" altLang="en-US" sz="2800" dirty="0">
                <a:latin typeface="Times New Roman" pitchFamily="18" charset="0"/>
                <a:cs typeface="Times New Roman" pitchFamily="18" charset="0"/>
              </a:rPr>
              <a:t>　　　  </a:t>
            </a:r>
          </a:p>
          <a:p>
            <a:pPr lvl="3">
              <a:lnSpc>
                <a:spcPct val="130000"/>
              </a:lnSpc>
            </a:pPr>
            <a:r>
              <a:rPr lang="en-US" altLang="zh-CN" sz="2800" dirty="0">
                <a:latin typeface="Times New Roman" pitchFamily="18" charset="0"/>
                <a:cs typeface="Times New Roman" pitchFamily="18" charset="0"/>
              </a:rPr>
              <a:t>produce an item in </a:t>
            </a:r>
            <a:r>
              <a:rPr lang="en-US" altLang="zh-CN" sz="2800" dirty="0" err="1">
                <a:latin typeface="Times New Roman" pitchFamily="18" charset="0"/>
                <a:cs typeface="Times New Roman" pitchFamily="18" charset="0"/>
              </a:rPr>
              <a:t>nextp</a:t>
            </a:r>
            <a:r>
              <a:rPr lang="zh-CN" altLang="en-US" sz="2800" dirty="0">
                <a:latin typeface="Times New Roman" pitchFamily="18" charset="0"/>
                <a:cs typeface="Times New Roman" pitchFamily="18" charset="0"/>
              </a:rPr>
              <a:t>；</a:t>
            </a:r>
          </a:p>
          <a:p>
            <a:pPr lvl="3">
              <a:lnSpc>
                <a:spcPct val="130000"/>
              </a:lnSpc>
            </a:pPr>
            <a:r>
              <a:rPr lang="zh-CN" altLang="en-US" sz="2800" dirty="0">
                <a:latin typeface="Times New Roman" pitchFamily="18" charset="0"/>
                <a:cs typeface="Times New Roman" pitchFamily="18" charset="0"/>
              </a:rPr>
              <a:t>　　　　　</a:t>
            </a:r>
          </a:p>
          <a:p>
            <a:pPr lvl="3">
              <a:lnSpc>
                <a:spcPct val="130000"/>
              </a:lnSpc>
            </a:pPr>
            <a:r>
              <a:rPr lang="en-US" altLang="zh-CN" sz="2800" dirty="0">
                <a:latin typeface="Times New Roman" pitchFamily="18" charset="0"/>
                <a:cs typeface="Times New Roman" pitchFamily="18" charset="0"/>
              </a:rPr>
              <a:t>while counter==n  </a:t>
            </a:r>
          </a:p>
          <a:p>
            <a:pPr lvl="3">
              <a:lnSpc>
                <a:spcPct val="130000"/>
              </a:lnSpc>
            </a:pPr>
            <a:r>
              <a:rPr lang="zh-CN" altLang="en-US" sz="2800" dirty="0">
                <a:latin typeface="Times New Roman" pitchFamily="18" charset="0"/>
                <a:cs typeface="Times New Roman" pitchFamily="18" charset="0"/>
              </a:rPr>
              <a:t>；</a:t>
            </a:r>
          </a:p>
          <a:p>
            <a:pPr lvl="3">
              <a:lnSpc>
                <a:spcPct val="130000"/>
              </a:lnSpc>
            </a:pPr>
            <a:r>
              <a:rPr lang="en-US" altLang="zh-CN" sz="2800" dirty="0">
                <a:latin typeface="Times New Roman" pitchFamily="18" charset="0"/>
                <a:cs typeface="Times New Roman" pitchFamily="18" charset="0"/>
              </a:rPr>
              <a:t>buffer</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in</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a:t>
            </a:r>
            <a:r>
              <a:rPr lang="en-US" altLang="zh-CN" sz="2800" dirty="0" err="1">
                <a:latin typeface="Times New Roman" pitchFamily="18" charset="0"/>
                <a:cs typeface="Times New Roman" pitchFamily="18" charset="0"/>
              </a:rPr>
              <a:t>nextp</a:t>
            </a:r>
            <a:r>
              <a:rPr lang="zh-CN" altLang="en-US" sz="2800" dirty="0">
                <a:latin typeface="Times New Roman" pitchFamily="18" charset="0"/>
                <a:cs typeface="Times New Roman" pitchFamily="18" charset="0"/>
              </a:rPr>
              <a:t>；</a:t>
            </a:r>
          </a:p>
          <a:p>
            <a:pPr lvl="3">
              <a:lnSpc>
                <a:spcPct val="130000"/>
              </a:lnSpc>
            </a:pPr>
            <a:r>
              <a:rPr lang="en-US" altLang="zh-CN" sz="2800" dirty="0">
                <a:latin typeface="Times New Roman" pitchFamily="18" charset="0"/>
                <a:cs typeface="Times New Roman" pitchFamily="18" charset="0"/>
              </a:rPr>
              <a:t>in=in+1 mod n</a:t>
            </a:r>
            <a:r>
              <a:rPr lang="zh-CN" altLang="en-US" sz="2800" dirty="0">
                <a:latin typeface="Times New Roman" pitchFamily="18" charset="0"/>
                <a:cs typeface="Times New Roman" pitchFamily="18" charset="0"/>
              </a:rPr>
              <a:t>；</a:t>
            </a:r>
          </a:p>
          <a:p>
            <a:pPr lvl="3">
              <a:lnSpc>
                <a:spcPct val="130000"/>
              </a:lnSpc>
            </a:pPr>
            <a:r>
              <a:rPr lang="en-US" altLang="zh-CN" sz="2800" dirty="0">
                <a:latin typeface="Times New Roman" pitchFamily="18" charset="0"/>
                <a:cs typeface="Times New Roman" pitchFamily="18" charset="0"/>
              </a:rPr>
              <a:t>counter=counter+1;</a:t>
            </a:r>
          </a:p>
          <a:p>
            <a:pPr lvl="3">
              <a:lnSpc>
                <a:spcPct val="130000"/>
              </a:lnSpc>
            </a:pPr>
            <a:r>
              <a:rPr lang="en-US" altLang="zh-CN" sz="2800" dirty="0">
                <a:latin typeface="Times New Roman" pitchFamily="18" charset="0"/>
                <a:cs typeface="Times New Roman" pitchFamily="18" charset="0"/>
              </a:rPr>
              <a:t>}</a:t>
            </a:r>
          </a:p>
          <a:p>
            <a:pPr lvl="3">
              <a:lnSpc>
                <a:spcPct val="130000"/>
              </a:lnSpc>
            </a:pPr>
            <a:r>
              <a:rPr lang="en-US" altLang="zh-CN" sz="2800" dirty="0">
                <a:latin typeface="Times New Roman" pitchFamily="18" charset="0"/>
                <a:cs typeface="Times New Roman" pitchFamily="18" charset="0"/>
              </a:rPr>
              <a:t>}</a:t>
            </a:r>
          </a:p>
        </p:txBody>
      </p:sp>
      <p:sp>
        <p:nvSpPr>
          <p:cNvPr id="9" name="Text Box 5"/>
          <p:cNvSpPr txBox="1">
            <a:spLocks noChangeArrowheads="1"/>
          </p:cNvSpPr>
          <p:nvPr/>
        </p:nvSpPr>
        <p:spPr bwMode="auto">
          <a:xfrm>
            <a:off x="2771800" y="2636912"/>
            <a:ext cx="549275" cy="396875"/>
          </a:xfrm>
          <a:prstGeom prst="rect">
            <a:avLst/>
          </a:prstGeom>
          <a:noFill/>
          <a:ln w="9525">
            <a:noFill/>
            <a:miter lim="800000"/>
            <a:headEnd/>
            <a:tailEnd/>
          </a:ln>
        </p:spPr>
        <p:txBody>
          <a:bodyPr vert="eaVert" wrap="none">
            <a:spAutoFit/>
          </a:bodyPr>
          <a:lstStyle/>
          <a:p>
            <a:r>
              <a:rPr lang="en-US" altLang="zh-CN" b="1" dirty="0"/>
              <a:t>…</a:t>
            </a:r>
          </a:p>
        </p:txBody>
      </p:sp>
      <p:sp>
        <p:nvSpPr>
          <p:cNvPr id="7" name="Rectangle 1029"/>
          <p:cNvSpPr>
            <a:spLocks noChangeArrowheads="1"/>
          </p:cNvSpPr>
          <p:nvPr/>
        </p:nvSpPr>
        <p:spPr bwMode="auto">
          <a:xfrm>
            <a:off x="2168946" y="2872705"/>
            <a:ext cx="3123133" cy="50405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8" name="Rectangle 1029"/>
          <p:cNvSpPr>
            <a:spLocks noChangeArrowheads="1"/>
          </p:cNvSpPr>
          <p:nvPr/>
        </p:nvSpPr>
        <p:spPr bwMode="auto">
          <a:xfrm>
            <a:off x="2168945" y="5157192"/>
            <a:ext cx="3123133" cy="50405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10" name="Rectangle 1029"/>
          <p:cNvSpPr>
            <a:spLocks noChangeArrowheads="1"/>
          </p:cNvSpPr>
          <p:nvPr/>
        </p:nvSpPr>
        <p:spPr bwMode="auto">
          <a:xfrm>
            <a:off x="2169194" y="4077072"/>
            <a:ext cx="3123133" cy="1008112"/>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4" name="TextBox 3"/>
          <p:cNvSpPr txBox="1"/>
          <p:nvPr/>
        </p:nvSpPr>
        <p:spPr>
          <a:xfrm>
            <a:off x="507728" y="3611784"/>
            <a:ext cx="553998" cy="1049326"/>
          </a:xfrm>
          <a:prstGeom prst="rect">
            <a:avLst/>
          </a:prstGeom>
          <a:noFill/>
        </p:spPr>
        <p:txBody>
          <a:bodyPr vert="eaVert" wrap="none" rtlCol="0">
            <a:spAutoFit/>
          </a:bodyPr>
          <a:lstStyle/>
          <a:p>
            <a:r>
              <a:rPr lang="zh-CN" altLang="en-US" sz="2400"/>
              <a:t>临界区</a:t>
            </a:r>
          </a:p>
        </p:txBody>
      </p:sp>
      <p:cxnSp>
        <p:nvCxnSpPr>
          <p:cNvPr id="11" name="直接箭头连接符 10"/>
          <p:cNvCxnSpPr/>
          <p:nvPr/>
        </p:nvCxnSpPr>
        <p:spPr>
          <a:xfrm flipV="1">
            <a:off x="1043608" y="3124733"/>
            <a:ext cx="1125338" cy="974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043608" y="4098834"/>
            <a:ext cx="1125586" cy="230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043608" y="4098835"/>
            <a:ext cx="1125338" cy="1238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39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43608" y="548680"/>
            <a:ext cx="7920880" cy="5909310"/>
          </a:xfrm>
          <a:prstGeom prst="rect">
            <a:avLst/>
          </a:prstGeom>
        </p:spPr>
        <p:txBody>
          <a:bodyPr wrap="square">
            <a:spAutoFit/>
          </a:bodyPr>
          <a:lstStyle/>
          <a:p>
            <a:pPr>
              <a:lnSpc>
                <a:spcPct val="150000"/>
              </a:lnSpc>
            </a:pPr>
            <a:r>
              <a:rPr lang="en-US" altLang="zh-CN" sz="2800" dirty="0">
                <a:latin typeface="Times New Roman" pitchFamily="18" charset="0"/>
                <a:cs typeface="Times New Roman" pitchFamily="18" charset="0"/>
              </a:rPr>
              <a:t>Void consumer(){</a:t>
            </a:r>
          </a:p>
          <a:p>
            <a:pPr>
              <a:lnSpc>
                <a:spcPct val="150000"/>
              </a:lnSpc>
            </a:pPr>
            <a:r>
              <a:rPr lang="en-US" altLang="zh-CN" sz="2800" dirty="0">
                <a:latin typeface="Times New Roman" pitchFamily="18" charset="0"/>
                <a:cs typeface="Times New Roman" pitchFamily="18" charset="0"/>
              </a:rPr>
              <a:t>            while(1){</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while counter==0  </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nextc</a:t>
            </a:r>
            <a:r>
              <a:rPr lang="en-US" altLang="zh-CN" sz="2800" dirty="0">
                <a:latin typeface="Times New Roman" pitchFamily="18" charset="0"/>
                <a:cs typeface="Times New Roman" pitchFamily="18" charset="0"/>
              </a:rPr>
              <a:t>=buffer</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out</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out=(out+1) mod n</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counter=counter-1</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consumer the item in </a:t>
            </a:r>
            <a:r>
              <a:rPr lang="en-US" altLang="zh-CN" sz="2800" dirty="0" err="1">
                <a:latin typeface="Times New Roman" pitchFamily="18" charset="0"/>
                <a:cs typeface="Times New Roman" pitchFamily="18" charset="0"/>
              </a:rPr>
              <a:t>nextc</a:t>
            </a:r>
            <a:r>
              <a:rPr lang="zh-CN" altLang="en-US" sz="2800" dirty="0">
                <a:latin typeface="Times New Roman" pitchFamily="18" charset="0"/>
                <a:cs typeface="Times New Roman" pitchFamily="18" charset="0"/>
              </a:rPr>
              <a:t>；</a:t>
            </a:r>
          </a:p>
          <a:p>
            <a:pPr>
              <a:lnSpc>
                <a:spcPct val="150000"/>
              </a:lnSpc>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a:t>
            </a:r>
          </a:p>
          <a:p>
            <a:pPr>
              <a:lnSpc>
                <a:spcPct val="150000"/>
              </a:lnSpc>
            </a:pPr>
            <a:r>
              <a:rPr lang="en-US" altLang="zh-CN" sz="2800" dirty="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
        <p:nvSpPr>
          <p:cNvPr id="5" name="Rectangle 1029"/>
          <p:cNvSpPr>
            <a:spLocks noChangeArrowheads="1"/>
          </p:cNvSpPr>
          <p:nvPr/>
        </p:nvSpPr>
        <p:spPr bwMode="auto">
          <a:xfrm>
            <a:off x="2456978" y="1974223"/>
            <a:ext cx="3123133" cy="50405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7" name="Rectangle 1029"/>
          <p:cNvSpPr>
            <a:spLocks noChangeArrowheads="1"/>
          </p:cNvSpPr>
          <p:nvPr/>
        </p:nvSpPr>
        <p:spPr bwMode="auto">
          <a:xfrm>
            <a:off x="2457226" y="3934674"/>
            <a:ext cx="3123133" cy="50405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sp>
        <p:nvSpPr>
          <p:cNvPr id="8" name="Rectangle 1029"/>
          <p:cNvSpPr>
            <a:spLocks noChangeArrowheads="1"/>
          </p:cNvSpPr>
          <p:nvPr/>
        </p:nvSpPr>
        <p:spPr bwMode="auto">
          <a:xfrm>
            <a:off x="2456977" y="2674534"/>
            <a:ext cx="3123133" cy="1074736"/>
          </a:xfrm>
          <a:prstGeom prst="rect">
            <a:avLst/>
          </a:prstGeom>
          <a:noFill/>
          <a:ln w="28575">
            <a:solidFill>
              <a:srgbClr val="FFC000"/>
            </a:solidFill>
            <a:miter lim="800000"/>
            <a:headEnd/>
            <a:tailEnd/>
          </a:ln>
        </p:spPr>
        <p:txBody>
          <a:bodyPr wrap="none" anchor="ctr"/>
          <a:lstStyle/>
          <a:p>
            <a:endParaRPr lang="zh-CN" altLang="en-US">
              <a:solidFill>
                <a:srgbClr val="0070C0"/>
              </a:solidFill>
            </a:endParaRPr>
          </a:p>
        </p:txBody>
      </p:sp>
      <p:cxnSp>
        <p:nvCxnSpPr>
          <p:cNvPr id="9" name="直接箭头连接符 8"/>
          <p:cNvCxnSpPr>
            <a:stCxn id="12" idx="3"/>
          </p:cNvCxnSpPr>
          <p:nvPr/>
        </p:nvCxnSpPr>
        <p:spPr>
          <a:xfrm flipV="1">
            <a:off x="1331640" y="2226251"/>
            <a:ext cx="1125338" cy="1085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12" idx="3"/>
            <a:endCxn id="8" idx="1"/>
          </p:cNvCxnSpPr>
          <p:nvPr/>
        </p:nvCxnSpPr>
        <p:spPr>
          <a:xfrm flipV="1">
            <a:off x="1331640" y="3211902"/>
            <a:ext cx="1125337" cy="99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2" idx="3"/>
          </p:cNvCxnSpPr>
          <p:nvPr/>
        </p:nvCxnSpPr>
        <p:spPr>
          <a:xfrm>
            <a:off x="1331640" y="3311839"/>
            <a:ext cx="1125338" cy="874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7642" y="2787176"/>
            <a:ext cx="553998" cy="1049326"/>
          </a:xfrm>
          <a:prstGeom prst="rect">
            <a:avLst/>
          </a:prstGeom>
          <a:noFill/>
        </p:spPr>
        <p:txBody>
          <a:bodyPr vert="eaVert" wrap="none" rtlCol="0">
            <a:spAutoFit/>
          </a:bodyPr>
          <a:lstStyle/>
          <a:p>
            <a:r>
              <a:rPr lang="zh-CN" altLang="en-US" sz="2400"/>
              <a:t>临界区</a:t>
            </a:r>
          </a:p>
        </p:txBody>
      </p:sp>
    </p:spTree>
    <p:extLst>
      <p:ext uri="{BB962C8B-B14F-4D97-AF65-F5344CB8AC3E}">
        <p14:creationId xmlns:p14="http://schemas.microsoft.com/office/powerpoint/2010/main" val="339575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问题：</a:t>
            </a:r>
            <a:endParaRPr lang="en-US" altLang="zh-CN" dirty="0"/>
          </a:p>
          <a:p>
            <a:r>
              <a:rPr lang="zh-CN" altLang="en-US" dirty="0"/>
              <a:t>    上面算法中把</a:t>
            </a:r>
            <a:r>
              <a:rPr lang="en-US" altLang="zh-CN" dirty="0"/>
              <a:t>counter</a:t>
            </a:r>
            <a:r>
              <a:rPr lang="zh-CN" altLang="en-US" dirty="0"/>
              <a:t>看做临界资源用信号量实现互斥是否合适？为什么？</a:t>
            </a:r>
            <a:endParaRPr lang="en-US" altLang="zh-CN" dirty="0"/>
          </a:p>
          <a:p>
            <a:r>
              <a:rPr lang="en-US" altLang="zh-CN" dirty="0"/>
              <a:t>    </a:t>
            </a:r>
            <a:r>
              <a:rPr lang="zh-CN" altLang="en-US" dirty="0"/>
              <a:t>如果不合适如何设置合适的信号量？</a:t>
            </a:r>
          </a:p>
        </p:txBody>
      </p:sp>
    </p:spTree>
    <p:extLst>
      <p:ext uri="{BB962C8B-B14F-4D97-AF65-F5344CB8AC3E}">
        <p14:creationId xmlns:p14="http://schemas.microsoft.com/office/powerpoint/2010/main" val="162423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5" y="692150"/>
            <a:ext cx="8352928" cy="5400675"/>
          </a:xfrm>
        </p:spPr>
        <p:txBody>
          <a:bodyPr>
            <a:normAutofit lnSpcReduction="10000"/>
          </a:bodyPr>
          <a:lstStyle/>
          <a:p>
            <a:pPr algn="just">
              <a:lnSpc>
                <a:spcPct val="120000"/>
              </a:lnSpc>
              <a:spcBef>
                <a:spcPct val="50000"/>
              </a:spcBef>
            </a:pPr>
            <a:r>
              <a:rPr lang="en-US" altLang="zh-CN" b="1" dirty="0"/>
              <a:t>2.4.1</a:t>
            </a:r>
            <a:r>
              <a:rPr lang="zh-CN" altLang="en-US" b="1" dirty="0"/>
              <a:t>　生产者</a:t>
            </a:r>
            <a:r>
              <a:rPr lang="en-US" altLang="zh-CN" b="1" dirty="0">
                <a:latin typeface="Courier New" pitchFamily="49" charset="0"/>
              </a:rPr>
              <a:t>—</a:t>
            </a:r>
            <a:r>
              <a:rPr lang="zh-CN" altLang="en-US" b="1" dirty="0"/>
              <a:t>消费者问题</a:t>
            </a:r>
          </a:p>
          <a:p>
            <a:pPr algn="just">
              <a:lnSpc>
                <a:spcPct val="120000"/>
              </a:lnSpc>
              <a:spcBef>
                <a:spcPct val="50000"/>
              </a:spcBef>
            </a:pPr>
            <a:r>
              <a:rPr lang="zh-CN" altLang="en-US" b="1" dirty="0"/>
              <a:t>　　</a:t>
            </a:r>
            <a:r>
              <a:rPr lang="en-US" altLang="zh-CN" b="1" dirty="0"/>
              <a:t>1</a:t>
            </a:r>
            <a:r>
              <a:rPr lang="zh-CN" altLang="en-US" b="1" dirty="0"/>
              <a:t>．利用记录型信号量解决生产者</a:t>
            </a:r>
            <a:r>
              <a:rPr lang="en-US" altLang="zh-CN" b="1" dirty="0">
                <a:latin typeface="Courier New" pitchFamily="49" charset="0"/>
              </a:rPr>
              <a:t>—</a:t>
            </a:r>
            <a:r>
              <a:rPr lang="zh-CN" altLang="en-US" b="1" dirty="0"/>
              <a:t>消费者问题</a:t>
            </a:r>
          </a:p>
          <a:p>
            <a:pPr marL="0" indent="0">
              <a:lnSpc>
                <a:spcPct val="120000"/>
              </a:lnSpc>
              <a:spcBef>
                <a:spcPct val="50000"/>
              </a:spcBef>
            </a:pPr>
            <a:r>
              <a:rPr lang="zh-CN" altLang="en-US" dirty="0"/>
              <a:t>　　假定在生产者和消费者之间的公用缓冲池中，具有</a:t>
            </a:r>
            <a:r>
              <a:rPr lang="en-US" altLang="zh-CN" dirty="0"/>
              <a:t>n</a:t>
            </a:r>
            <a:r>
              <a:rPr lang="zh-CN" altLang="en-US" dirty="0"/>
              <a:t>个缓冲区，这时可利用互斥信号量</a:t>
            </a:r>
            <a:r>
              <a:rPr lang="en-US" altLang="zh-CN" dirty="0" err="1"/>
              <a:t>mutex</a:t>
            </a:r>
            <a:r>
              <a:rPr lang="zh-CN" altLang="en-US" dirty="0"/>
              <a:t>实现诸进程对缓冲池的互斥使用。利用信号量</a:t>
            </a:r>
            <a:r>
              <a:rPr lang="en-US" altLang="zh-CN" dirty="0"/>
              <a:t>empty</a:t>
            </a:r>
            <a:r>
              <a:rPr lang="zh-CN" altLang="en-US" dirty="0"/>
              <a:t>和</a:t>
            </a:r>
            <a:r>
              <a:rPr lang="en-US" altLang="zh-CN" dirty="0"/>
              <a:t>full</a:t>
            </a:r>
            <a:r>
              <a:rPr lang="zh-CN" altLang="en-US" dirty="0"/>
              <a:t>分别表示缓冲池中空缓冲区和满缓冲区的数量。又假定这些生产者和消费者相互等效，只要缓冲池未满，生产者便可将消息送入缓冲池；只要缓冲池未空，消费者便可从缓冲池中取走一个消息。对生产者</a:t>
            </a:r>
            <a:r>
              <a:rPr lang="en-US" altLang="zh-CN" dirty="0"/>
              <a:t>—</a:t>
            </a:r>
            <a:r>
              <a:rPr lang="zh-CN" altLang="en-US" dirty="0"/>
              <a:t>消费者问题可描述如下</a:t>
            </a:r>
            <a:r>
              <a:rPr lang="en-US" altLang="zh-CN"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nSpc>
                <a:spcPct val="130000"/>
              </a:lnSpc>
            </a:pPr>
            <a:r>
              <a:rPr lang="en-US" altLang="zh-CN">
                <a:latin typeface="Times New Roman" pitchFamily="18" charset="0"/>
                <a:cs typeface="Times New Roman" pitchFamily="18" charset="0"/>
              </a:rPr>
              <a:t>Int in=0</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out = 0</a:t>
            </a:r>
            <a:r>
              <a:rPr lang="zh-CN" altLang="en-US">
                <a:latin typeface="Times New Roman" pitchFamily="18" charset="0"/>
                <a:cs typeface="Times New Roman" pitchFamily="18" charset="0"/>
              </a:rPr>
              <a:t>；</a:t>
            </a:r>
            <a:endParaRPr lang="en-US" altLang="zh-CN">
              <a:latin typeface="Times New Roman" pitchFamily="18" charset="0"/>
              <a:cs typeface="Times New Roman" pitchFamily="18" charset="0"/>
            </a:endParaRPr>
          </a:p>
          <a:p>
            <a:pPr>
              <a:lnSpc>
                <a:spcPct val="130000"/>
              </a:lnSpc>
            </a:pPr>
            <a:r>
              <a:rPr lang="en-US" altLang="zh-CN">
                <a:latin typeface="Times New Roman" pitchFamily="18" charset="0"/>
                <a:cs typeface="Times New Roman" pitchFamily="18" charset="0"/>
              </a:rPr>
              <a:t>Item buffer[n];</a:t>
            </a:r>
          </a:p>
          <a:p>
            <a:pPr>
              <a:lnSpc>
                <a:spcPct val="130000"/>
              </a:lnSpc>
            </a:pPr>
            <a:r>
              <a:rPr lang="en-US" altLang="zh-CN">
                <a:latin typeface="Times New Roman" pitchFamily="18" charset="0"/>
                <a:cs typeface="Times New Roman" pitchFamily="18" charset="0"/>
              </a:rPr>
              <a:t>Semaphore mutex=1,empty=n,full=0;</a:t>
            </a:r>
          </a:p>
          <a:p>
            <a:pPr>
              <a:lnSpc>
                <a:spcPct val="130000"/>
              </a:lnSpc>
            </a:pPr>
            <a:r>
              <a:rPr lang="zh-CN" altLang="en-US" dirty="0">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404664"/>
            <a:ext cx="8207375" cy="6453336"/>
          </a:xfrm>
        </p:spPr>
        <p:txBody>
          <a:bodyPr>
            <a:normAutofit fontScale="92500" lnSpcReduction="20000"/>
          </a:bodyPr>
          <a:lstStyle/>
          <a:p>
            <a:pPr>
              <a:lnSpc>
                <a:spcPct val="130000"/>
              </a:lnSpc>
            </a:pPr>
            <a:r>
              <a:rPr lang="en-US" altLang="zh-CN">
                <a:latin typeface="Times New Roman" pitchFamily="18" charset="0"/>
                <a:cs typeface="Times New Roman" pitchFamily="18" charset="0"/>
              </a:rPr>
              <a:t>Void producer(){</a:t>
            </a:r>
          </a:p>
          <a:p>
            <a:pPr>
              <a:lnSpc>
                <a:spcPct val="130000"/>
              </a:lnSpc>
            </a:pPr>
            <a:r>
              <a:rPr lang="en-US" altLang="zh-CN">
                <a:latin typeface="Times New Roman" pitchFamily="18" charset="0"/>
                <a:cs typeface="Times New Roman" pitchFamily="18" charset="0"/>
              </a:rPr>
              <a:t>	do{</a:t>
            </a:r>
          </a:p>
          <a:p>
            <a:pPr>
              <a:lnSpc>
                <a:spcPct val="13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producer an item nextp</a:t>
            </a:r>
            <a:r>
              <a:rPr lang="zh-CN" altLang="en-US">
                <a:latin typeface="Times New Roman" pitchFamily="18" charset="0"/>
                <a:cs typeface="Times New Roman" pitchFamily="18" charset="0"/>
              </a:rPr>
              <a:t>；</a:t>
            </a:r>
          </a:p>
          <a:p>
            <a:pPr>
              <a:lnSpc>
                <a:spcPct val="13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a:t>
            </a:r>
            <a:r>
              <a:rPr lang="zh-CN" altLang="en-US">
                <a:latin typeface="Times New Roman" pitchFamily="18" charset="0"/>
                <a:cs typeface="Times New Roman" pitchFamily="18" charset="0"/>
              </a:rPr>
              <a:t>　</a:t>
            </a:r>
            <a:r>
              <a:rPr lang="zh-CN" altLang="en-US" dirty="0">
                <a:latin typeface="Times New Roman" pitchFamily="18" charset="0"/>
                <a:cs typeface="Times New Roman" pitchFamily="18" charset="0"/>
              </a:rPr>
              <a:t>　</a:t>
            </a:r>
            <a:r>
              <a:rPr lang="zh-CN" altLang="en-US">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wait(empty)</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lnSpc>
                <a:spcPct val="130000"/>
              </a:lnSpc>
            </a:pPr>
            <a:r>
              <a:rPr lang="en-US" altLang="zh-CN" dirty="0">
                <a:latin typeface="Times New Roman" pitchFamily="18" charset="0"/>
                <a:cs typeface="Times New Roman" pitchFamily="18" charset="0"/>
              </a:rPr>
              <a:t>                            wait(</a:t>
            </a:r>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a:latin typeface="Times New Roman" pitchFamily="18" charset="0"/>
                <a:cs typeface="Times New Roman" pitchFamily="18" charset="0"/>
              </a:rPr>
              <a:t>buffer(in)=</a:t>
            </a:r>
            <a:r>
              <a:rPr lang="en-US" altLang="zh-CN" dirty="0" err="1">
                <a:latin typeface="Times New Roman" pitchFamily="18" charset="0"/>
                <a:cs typeface="Times New Roman" pitchFamily="18" charset="0"/>
              </a:rPr>
              <a:t>nextp</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in=(</a:t>
            </a:r>
            <a:r>
              <a:rPr lang="en-US" altLang="zh-CN" dirty="0">
                <a:latin typeface="Times New Roman" pitchFamily="18" charset="0"/>
                <a:cs typeface="Times New Roman" pitchFamily="18" charset="0"/>
              </a:rPr>
              <a:t>in+1) mod n</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a:t>
            </a:r>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signal(full)</a:t>
            </a:r>
            <a:r>
              <a:rPr lang="zh-CN" altLang="en-US" dirty="0">
                <a:latin typeface="Times New Roman" pitchFamily="18" charset="0"/>
                <a:cs typeface="Times New Roman" pitchFamily="18" charset="0"/>
              </a:rPr>
              <a:t>；</a:t>
            </a:r>
          </a:p>
          <a:p>
            <a:pPr>
              <a:lnSpc>
                <a:spcPct val="13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}while(TRUE)</a:t>
            </a:r>
          </a:p>
          <a:p>
            <a:pPr>
              <a:lnSpc>
                <a:spcPct val="130000"/>
              </a:lnSpc>
            </a:pPr>
            <a:r>
              <a:rPr lang="en-US" altLang="zh-CN">
                <a:latin typeface="Times New Roman" pitchFamily="18" charset="0"/>
                <a:cs typeface="Times New Roman" pitchFamily="18" charset="0"/>
              </a:rPr>
              <a:t>}</a:t>
            </a:r>
            <a:endParaRPr lang="zh-CN" altLang="en-US">
              <a:latin typeface="Times New Roman" pitchFamily="18" charset="0"/>
              <a:cs typeface="Times New Roman" pitchFamily="18" charset="0"/>
            </a:endParaRPr>
          </a:p>
          <a:p>
            <a:pPr>
              <a:lnSpc>
                <a:spcPct val="130000"/>
              </a:lnSpc>
            </a:pPr>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2555776" y="2501032"/>
            <a:ext cx="2160240" cy="936104"/>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2564160" y="4581128"/>
            <a:ext cx="2160240" cy="936104"/>
          </a:xfrm>
          <a:prstGeom prst="rect">
            <a:avLst/>
          </a:prstGeom>
          <a:noFill/>
          <a:ln w="28575">
            <a:solidFill>
              <a:srgbClr val="FF0000"/>
            </a:solidFill>
            <a:miter lim="800000"/>
            <a:headEnd/>
            <a:tailEnd/>
          </a:ln>
        </p:spPr>
        <p:txBody>
          <a:bodyPr wrap="none" anchor="ctr"/>
          <a:lstStyle/>
          <a:p>
            <a:endParaRPr lang="zh-CN" altLang="en-US"/>
          </a:p>
        </p:txBody>
      </p:sp>
      <p:sp>
        <p:nvSpPr>
          <p:cNvPr id="7" name="TextBox 6"/>
          <p:cNvSpPr txBox="1"/>
          <p:nvPr/>
        </p:nvSpPr>
        <p:spPr>
          <a:xfrm>
            <a:off x="5652120" y="476672"/>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procedure wait(S)</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err="1">
                <a:solidFill>
                  <a:schemeClr val="bg1"/>
                </a:solidFill>
                <a:latin typeface="Times New Roman" pitchFamily="18" charset="0"/>
                <a:cs typeface="Times New Roman" pitchFamily="18" charset="0"/>
              </a:rPr>
              <a:t>var</a:t>
            </a:r>
            <a:r>
              <a:rPr lang="en-US" altLang="zh-CN" sz="2000" dirty="0">
                <a:solidFill>
                  <a:schemeClr val="bg1"/>
                </a:solidFill>
                <a:latin typeface="Times New Roman" pitchFamily="18" charset="0"/>
                <a:cs typeface="Times New Roman" pitchFamily="18" charset="0"/>
              </a:rPr>
              <a:t> S</a:t>
            </a:r>
            <a:r>
              <a:rPr lang="zh-CN" altLang="en-US" sz="2000" dirty="0">
                <a:solidFill>
                  <a:schemeClr val="bg1"/>
                </a:solidFill>
                <a:latin typeface="Times New Roman" pitchFamily="18" charset="0"/>
                <a:cs typeface="Times New Roman" pitchFamily="18" charset="0"/>
              </a:rPr>
              <a:t>：</a:t>
            </a:r>
            <a:r>
              <a:rPr lang="en-US" altLang="zh-CN" sz="2000" dirty="0">
                <a:solidFill>
                  <a:schemeClr val="bg1"/>
                </a:solidFill>
                <a:latin typeface="Times New Roman" pitchFamily="18" charset="0"/>
                <a:cs typeface="Times New Roman" pitchFamily="18" charset="0"/>
              </a:rPr>
              <a:t>semaphore</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begin</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err="1">
                <a:solidFill>
                  <a:schemeClr val="bg1"/>
                </a:solidFill>
                <a:latin typeface="Times New Roman" pitchFamily="18" charset="0"/>
                <a:cs typeface="Times New Roman" pitchFamily="18" charset="0"/>
              </a:rPr>
              <a:t>S.value</a:t>
            </a:r>
            <a:r>
              <a:rPr lang="en-US" altLang="zh-CN" sz="2000" dirty="0">
                <a:solidFill>
                  <a:schemeClr val="bg1"/>
                </a:solidFill>
                <a:latin typeface="Times New Roman" pitchFamily="18" charset="0"/>
                <a:cs typeface="Times New Roman" pitchFamily="18" charset="0"/>
              </a:rPr>
              <a:t>:=S.value-1</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if </a:t>
            </a:r>
            <a:r>
              <a:rPr lang="en-US" altLang="zh-CN" sz="2000" dirty="0" err="1">
                <a:solidFill>
                  <a:schemeClr val="bg1"/>
                </a:solidFill>
                <a:latin typeface="Times New Roman" pitchFamily="18" charset="0"/>
                <a:cs typeface="Times New Roman" pitchFamily="18" charset="0"/>
              </a:rPr>
              <a:t>S.value</a:t>
            </a:r>
            <a:r>
              <a:rPr lang="en-US" altLang="zh-CN" sz="2000" dirty="0">
                <a:solidFill>
                  <a:schemeClr val="bg1"/>
                </a:solidFill>
                <a:latin typeface="Times New Roman" pitchFamily="18" charset="0"/>
                <a:cs typeface="Times New Roman" pitchFamily="18" charset="0"/>
              </a:rPr>
              <a:t>&lt;0 then    		block(S.L)</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end </a:t>
            </a:r>
          </a:p>
        </p:txBody>
      </p:sp>
      <p:sp>
        <p:nvSpPr>
          <p:cNvPr id="8" name="TextBox 7"/>
          <p:cNvSpPr txBox="1"/>
          <p:nvPr/>
        </p:nvSpPr>
        <p:spPr>
          <a:xfrm>
            <a:off x="5652120" y="3429000"/>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procedure signal(S)</a:t>
            </a:r>
          </a:p>
          <a:p>
            <a:pPr>
              <a:lnSpc>
                <a:spcPct val="120000"/>
              </a:lnSpc>
            </a:pPr>
            <a:r>
              <a:rPr lang="zh-CN" altLang="en-US"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var</a:t>
            </a:r>
            <a:r>
              <a:rPr lang="en-US" altLang="zh-CN" sz="2000" dirty="0">
                <a:latin typeface="Times New Roman" pitchFamily="18" charset="0"/>
                <a:cs typeface="Times New Roman" pitchFamily="18" charset="0"/>
              </a:rPr>
              <a:t> S: semaphore</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begin</a:t>
            </a: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S.value</a:t>
            </a:r>
            <a:r>
              <a:rPr lang="en-US" altLang="zh-CN" sz="2000" dirty="0">
                <a:latin typeface="Times New Roman" pitchFamily="18" charset="0"/>
                <a:cs typeface="Times New Roman" pitchFamily="18" charset="0"/>
              </a:rPr>
              <a:t>:=S.value+1</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if </a:t>
            </a:r>
            <a:r>
              <a:rPr lang="en-US" altLang="zh-CN" sz="2000" dirty="0" err="1">
                <a:latin typeface="Times New Roman" pitchFamily="18" charset="0"/>
                <a:cs typeface="Times New Roman" pitchFamily="18" charset="0"/>
              </a:rPr>
              <a:t>S.value</a:t>
            </a:r>
            <a:r>
              <a:rPr lang="en-US" altLang="zh-CN" sz="2000" dirty="0">
                <a:latin typeface="Times New Roman" pitchFamily="18" charset="0"/>
                <a:cs typeface="Times New Roman" pitchFamily="18" charset="0"/>
              </a:rPr>
              <a:t>&lt;=0 then 	              wakeup(S.L)</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251520" y="404664"/>
            <a:ext cx="8207375" cy="6336704"/>
          </a:xfrm>
        </p:spPr>
        <p:txBody>
          <a:bodyPr>
            <a:normAutofit fontScale="92500" lnSpcReduction="10000"/>
          </a:bodyPr>
          <a:lstStyle/>
          <a:p>
            <a:pPr>
              <a:lnSpc>
                <a:spcPct val="130000"/>
              </a:lnSpc>
            </a:pPr>
            <a:r>
              <a:rPr lang="en-US" altLang="zh-CN" dirty="0">
                <a:latin typeface="Times New Roman" pitchFamily="18" charset="0"/>
                <a:cs typeface="Times New Roman" pitchFamily="18" charset="0"/>
              </a:rPr>
              <a:t>Void consumer(){</a:t>
            </a:r>
          </a:p>
          <a:p>
            <a:pPr>
              <a:lnSpc>
                <a:spcPct val="130000"/>
              </a:lnSpc>
            </a:pPr>
            <a:r>
              <a:rPr lang="en-US" altLang="zh-CN" dirty="0">
                <a:latin typeface="Times New Roman" pitchFamily="18" charset="0"/>
                <a:cs typeface="Times New Roman" pitchFamily="18" charset="0"/>
              </a:rPr>
              <a:t>	do{</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wait(full)</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wait(</a:t>
            </a:r>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nextc</a:t>
            </a:r>
            <a:r>
              <a:rPr lang="en-US" altLang="zh-CN" dirty="0">
                <a:latin typeface="Times New Roman" pitchFamily="18" charset="0"/>
                <a:cs typeface="Times New Roman" pitchFamily="18" charset="0"/>
              </a:rPr>
              <a:t>:=buffer(out)</a:t>
            </a:r>
            <a:r>
              <a:rPr lang="zh-CN" altLang="en-US" dirty="0">
                <a:latin typeface="Times New Roman" pitchFamily="18" charset="0"/>
                <a:cs typeface="Times New Roman" pitchFamily="18" charset="0"/>
              </a:rPr>
              <a:t>； </a:t>
            </a:r>
          </a:p>
          <a:p>
            <a:pPr>
              <a:lnSpc>
                <a:spcPct val="140000"/>
              </a:lnSpc>
            </a:pPr>
            <a:r>
              <a:rPr lang="en-US" altLang="zh-CN" dirty="0">
                <a:latin typeface="Times New Roman" pitchFamily="18" charset="0"/>
                <a:cs typeface="Times New Roman" pitchFamily="18" charset="0"/>
              </a:rPr>
              <a:t>			      out:=(out+1) mod n</a:t>
            </a:r>
            <a:r>
              <a:rPr lang="zh-CN" altLang="en-US" dirty="0">
                <a:latin typeface="Times New Roman" pitchFamily="18" charset="0"/>
                <a:cs typeface="Times New Roman" pitchFamily="18" charset="0"/>
              </a:rPr>
              <a:t>；</a:t>
            </a:r>
          </a:p>
          <a:p>
            <a:pPr>
              <a:lnSpc>
                <a:spcPct val="14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a:t>
            </a:r>
            <a:r>
              <a:rPr lang="en-US" altLang="zh-CN" dirty="0" err="1">
                <a:latin typeface="Times New Roman" pitchFamily="18" charset="0"/>
                <a:cs typeface="Times New Roman" pitchFamily="18" charset="0"/>
              </a:rPr>
              <a:t>mutex</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a:lnSpc>
                <a:spcPct val="14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signal(empty)</a:t>
            </a:r>
            <a:r>
              <a:rPr lang="zh-CN" altLang="en-US" dirty="0">
                <a:latin typeface="Times New Roman" pitchFamily="18" charset="0"/>
                <a:cs typeface="Times New Roman" pitchFamily="18" charset="0"/>
              </a:rPr>
              <a:t>；</a:t>
            </a:r>
          </a:p>
          <a:p>
            <a:pPr>
              <a:lnSpc>
                <a:spcPct val="14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consumer the item in </a:t>
            </a:r>
            <a:r>
              <a:rPr lang="en-US" altLang="zh-CN" dirty="0" err="1">
                <a:latin typeface="Times New Roman" pitchFamily="18" charset="0"/>
                <a:cs typeface="Times New Roman" pitchFamily="18" charset="0"/>
              </a:rPr>
              <a:t>nextc</a:t>
            </a:r>
            <a:r>
              <a:rPr lang="zh-CN" altLang="en-US" dirty="0">
                <a:latin typeface="Times New Roman" pitchFamily="18" charset="0"/>
                <a:cs typeface="Times New Roman" pitchFamily="18" charset="0"/>
              </a:rPr>
              <a:t>；</a:t>
            </a:r>
          </a:p>
          <a:p>
            <a:pPr>
              <a:lnSpc>
                <a:spcPct val="130000"/>
              </a:lnSpc>
            </a:pP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}while(TRUE)</a:t>
            </a:r>
          </a:p>
          <a:p>
            <a:pPr>
              <a:lnSpc>
                <a:spcPct val="130000"/>
              </a:lnSpc>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a:p>
            <a:endParaRPr lang="zh-CN" altLang="en-US" dirty="0">
              <a:latin typeface="Times New Roman" pitchFamily="18" charset="0"/>
              <a:cs typeface="Times New Roman" pitchFamily="18" charset="0"/>
            </a:endParaRPr>
          </a:p>
        </p:txBody>
      </p:sp>
      <p:sp>
        <p:nvSpPr>
          <p:cNvPr id="5" name="Rectangle 1029"/>
          <p:cNvSpPr>
            <a:spLocks noChangeArrowheads="1"/>
          </p:cNvSpPr>
          <p:nvPr/>
        </p:nvSpPr>
        <p:spPr bwMode="auto">
          <a:xfrm>
            <a:off x="2555776" y="1628800"/>
            <a:ext cx="2304256" cy="1008112"/>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2555776" y="3861048"/>
            <a:ext cx="2304256" cy="1152128"/>
          </a:xfrm>
          <a:prstGeom prst="rect">
            <a:avLst/>
          </a:prstGeom>
          <a:noFill/>
          <a:ln w="28575">
            <a:solidFill>
              <a:srgbClr val="FF0000"/>
            </a:solidFill>
            <a:miter lim="800000"/>
            <a:headEnd/>
            <a:tailEnd/>
          </a:ln>
        </p:spPr>
        <p:txBody>
          <a:bodyPr wrap="none" anchor="ctr"/>
          <a:lstStyle/>
          <a:p>
            <a:endParaRPr lang="zh-CN" altLang="en-US"/>
          </a:p>
        </p:txBody>
      </p:sp>
      <p:sp>
        <p:nvSpPr>
          <p:cNvPr id="7" name="TextBox 6"/>
          <p:cNvSpPr txBox="1"/>
          <p:nvPr/>
        </p:nvSpPr>
        <p:spPr>
          <a:xfrm>
            <a:off x="5652120" y="476672"/>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procedure wait(S)</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err="1">
                <a:solidFill>
                  <a:schemeClr val="bg1"/>
                </a:solidFill>
                <a:latin typeface="Times New Roman" pitchFamily="18" charset="0"/>
                <a:cs typeface="Times New Roman" pitchFamily="18" charset="0"/>
              </a:rPr>
              <a:t>var</a:t>
            </a:r>
            <a:r>
              <a:rPr lang="en-US" altLang="zh-CN" sz="2000" dirty="0">
                <a:solidFill>
                  <a:schemeClr val="bg1"/>
                </a:solidFill>
                <a:latin typeface="Times New Roman" pitchFamily="18" charset="0"/>
                <a:cs typeface="Times New Roman" pitchFamily="18" charset="0"/>
              </a:rPr>
              <a:t> S</a:t>
            </a:r>
            <a:r>
              <a:rPr lang="zh-CN" altLang="en-US" sz="2000" dirty="0">
                <a:solidFill>
                  <a:schemeClr val="bg1"/>
                </a:solidFill>
                <a:latin typeface="Times New Roman" pitchFamily="18" charset="0"/>
                <a:cs typeface="Times New Roman" pitchFamily="18" charset="0"/>
              </a:rPr>
              <a:t>：</a:t>
            </a:r>
            <a:r>
              <a:rPr lang="en-US" altLang="zh-CN" sz="2000" dirty="0">
                <a:solidFill>
                  <a:schemeClr val="bg1"/>
                </a:solidFill>
                <a:latin typeface="Times New Roman" pitchFamily="18" charset="0"/>
                <a:cs typeface="Times New Roman" pitchFamily="18" charset="0"/>
              </a:rPr>
              <a:t>semaphore</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begin</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err="1">
                <a:solidFill>
                  <a:schemeClr val="bg1"/>
                </a:solidFill>
                <a:latin typeface="Times New Roman" pitchFamily="18" charset="0"/>
                <a:cs typeface="Times New Roman" pitchFamily="18" charset="0"/>
              </a:rPr>
              <a:t>S.value</a:t>
            </a:r>
            <a:r>
              <a:rPr lang="en-US" altLang="zh-CN" sz="2000" dirty="0">
                <a:solidFill>
                  <a:schemeClr val="bg1"/>
                </a:solidFill>
                <a:latin typeface="Times New Roman" pitchFamily="18" charset="0"/>
                <a:cs typeface="Times New Roman" pitchFamily="18" charset="0"/>
              </a:rPr>
              <a:t>:=S.value-1</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if </a:t>
            </a:r>
            <a:r>
              <a:rPr lang="en-US" altLang="zh-CN" sz="2000" dirty="0" err="1">
                <a:solidFill>
                  <a:schemeClr val="bg1"/>
                </a:solidFill>
                <a:latin typeface="Times New Roman" pitchFamily="18" charset="0"/>
                <a:cs typeface="Times New Roman" pitchFamily="18" charset="0"/>
              </a:rPr>
              <a:t>S.value</a:t>
            </a:r>
            <a:r>
              <a:rPr lang="en-US" altLang="zh-CN" sz="2000" dirty="0">
                <a:solidFill>
                  <a:schemeClr val="bg1"/>
                </a:solidFill>
                <a:latin typeface="Times New Roman" pitchFamily="18" charset="0"/>
                <a:cs typeface="Times New Roman" pitchFamily="18" charset="0"/>
              </a:rPr>
              <a:t>&lt;0 then    		block(S.L)</a:t>
            </a:r>
            <a:r>
              <a:rPr lang="zh-CN" altLang="en-US" sz="2000" dirty="0">
                <a:solidFill>
                  <a:schemeClr val="bg1"/>
                </a:solidFill>
                <a:latin typeface="Times New Roman" pitchFamily="18" charset="0"/>
                <a:cs typeface="Times New Roman" pitchFamily="18" charset="0"/>
              </a:rPr>
              <a:t>；</a:t>
            </a:r>
          </a:p>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solidFill>
                  <a:schemeClr val="bg1"/>
                </a:solidFill>
                <a:latin typeface="Times New Roman" pitchFamily="18" charset="0"/>
                <a:cs typeface="Times New Roman" pitchFamily="18" charset="0"/>
              </a:rPr>
              <a:t>end </a:t>
            </a:r>
          </a:p>
        </p:txBody>
      </p:sp>
      <p:sp>
        <p:nvSpPr>
          <p:cNvPr id="8" name="TextBox 7"/>
          <p:cNvSpPr txBox="1"/>
          <p:nvPr/>
        </p:nvSpPr>
        <p:spPr>
          <a:xfrm>
            <a:off x="5652120" y="3429000"/>
            <a:ext cx="3312368" cy="2677656"/>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nSpc>
                <a:spcPct val="120000"/>
              </a:lnSpc>
            </a:pPr>
            <a:r>
              <a:rPr lang="zh-CN" altLang="en-US" sz="2000" dirty="0">
                <a:solidFill>
                  <a:schemeClr val="bg1"/>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procedure signal(S)</a:t>
            </a:r>
          </a:p>
          <a:p>
            <a:pPr>
              <a:lnSpc>
                <a:spcPct val="120000"/>
              </a:lnSpc>
            </a:pPr>
            <a:r>
              <a:rPr lang="zh-CN" altLang="en-US"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var</a:t>
            </a:r>
            <a:r>
              <a:rPr lang="en-US" altLang="zh-CN" sz="2000" dirty="0">
                <a:latin typeface="Times New Roman" pitchFamily="18" charset="0"/>
                <a:cs typeface="Times New Roman" pitchFamily="18" charset="0"/>
              </a:rPr>
              <a:t> S: semaphore</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begin</a:t>
            </a: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	 	  </a:t>
            </a:r>
            <a:r>
              <a:rPr lang="en-US" altLang="zh-CN" sz="2000" dirty="0" err="1">
                <a:latin typeface="Times New Roman" pitchFamily="18" charset="0"/>
                <a:cs typeface="Times New Roman" pitchFamily="18" charset="0"/>
              </a:rPr>
              <a:t>S.value</a:t>
            </a:r>
            <a:r>
              <a:rPr lang="en-US" altLang="zh-CN" sz="2000" dirty="0">
                <a:latin typeface="Times New Roman" pitchFamily="18" charset="0"/>
                <a:cs typeface="Times New Roman" pitchFamily="18" charset="0"/>
              </a:rPr>
              <a:t>:=S.value+1</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if </a:t>
            </a:r>
            <a:r>
              <a:rPr lang="en-US" altLang="zh-CN" sz="2000" dirty="0" err="1">
                <a:latin typeface="Times New Roman" pitchFamily="18" charset="0"/>
                <a:cs typeface="Times New Roman" pitchFamily="18" charset="0"/>
              </a:rPr>
              <a:t>S.value</a:t>
            </a:r>
            <a:r>
              <a:rPr lang="en-US" altLang="zh-CN" sz="2000" dirty="0">
                <a:latin typeface="Times New Roman" pitchFamily="18" charset="0"/>
                <a:cs typeface="Times New Roman" pitchFamily="18" charset="0"/>
              </a:rPr>
              <a:t>&lt;=0 then 	              wakeup(S.L)</a:t>
            </a:r>
            <a:r>
              <a:rPr lang="zh-CN" altLang="en-US" sz="2000" dirty="0">
                <a:latin typeface="Times New Roman" pitchFamily="18" charset="0"/>
                <a:cs typeface="Times New Roman" pitchFamily="18" charset="0"/>
              </a:rPr>
              <a:t>；</a:t>
            </a:r>
          </a:p>
          <a:p>
            <a:pPr>
              <a:lnSpc>
                <a:spcPct val="120000"/>
              </a:lnSpc>
            </a:pPr>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1"/>
          </p:nvPr>
        </p:nvSpPr>
        <p:spPr/>
        <p:txBody>
          <a:bodyPr/>
          <a:lstStyle/>
          <a:p>
            <a:r>
              <a:rPr lang="zh-CN" altLang="en-US"/>
              <a:t>经典</a:t>
            </a:r>
            <a:r>
              <a:rPr lang="zh-CN" altLang="en-US" dirty="0"/>
              <a:t>进程同步问题</a:t>
            </a:r>
            <a:endParaRPr lang="en-US" altLang="zh-CN" dirty="0"/>
          </a:p>
          <a:p>
            <a:pPr lvl="1"/>
            <a:r>
              <a:rPr lang="zh-CN" altLang="en-US" dirty="0"/>
              <a:t>生产者消费者问题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8211C9A-233C-7EAB-951E-3564D1A95A0D}"/>
              </a:ext>
            </a:extLst>
          </p:cNvPr>
          <p:cNvSpPr>
            <a:spLocks noGrp="1"/>
          </p:cNvSpPr>
          <p:nvPr>
            <p:ph type="title"/>
          </p:nvPr>
        </p:nvSpPr>
        <p:spPr/>
        <p:txBody>
          <a:bodyPr>
            <a:noAutofit/>
          </a:bodyPr>
          <a:lstStyle/>
          <a:p>
            <a:pPr algn="ctr"/>
            <a:r>
              <a:rPr lang="en-US" altLang="zh-CN" sz="2800" dirty="0"/>
              <a:t>Linux</a:t>
            </a:r>
            <a:r>
              <a:rPr lang="zh-CN" altLang="en-US" sz="2800" dirty="0"/>
              <a:t>下基于</a:t>
            </a:r>
            <a:r>
              <a:rPr lang="en-US" altLang="zh-CN" sz="2800" dirty="0"/>
              <a:t>C</a:t>
            </a:r>
            <a:r>
              <a:rPr lang="zh-CN" altLang="en-US" sz="2800" dirty="0"/>
              <a:t>语言实现生产者消费者算法</a:t>
            </a:r>
          </a:p>
        </p:txBody>
      </p:sp>
      <p:sp>
        <p:nvSpPr>
          <p:cNvPr id="4" name="文本占位符 3">
            <a:extLst>
              <a:ext uri="{FF2B5EF4-FFF2-40B4-BE49-F238E27FC236}">
                <a16:creationId xmlns:a16="http://schemas.microsoft.com/office/drawing/2014/main" id="{CCBDCFFF-C698-AC4C-ABF6-134BA0F5ED40}"/>
              </a:ext>
            </a:extLst>
          </p:cNvPr>
          <p:cNvSpPr>
            <a:spLocks noGrp="1"/>
          </p:cNvSpPr>
          <p:nvPr>
            <p:ph sz="quarter" idx="1"/>
          </p:nvPr>
        </p:nvSpPr>
        <p:spPr/>
        <p:txBody>
          <a:bodyPr>
            <a:normAutofit/>
          </a:bodyPr>
          <a:lstStyle/>
          <a:p>
            <a:pPr marL="0" indent="0">
              <a:buNone/>
            </a:pPr>
            <a:r>
              <a:rPr lang="en-US" altLang="zh-CN" sz="2000" dirty="0">
                <a:latin typeface="Consolas" panose="020B0609020204030204" pitchFamily="49" charset="0"/>
                <a:cs typeface="Times New Roman" panose="02020603050405020304" pitchFamily="18" charset="0"/>
              </a:rPr>
              <a:t>#include &lt;</a:t>
            </a:r>
            <a:r>
              <a:rPr lang="en-US" altLang="zh-CN" sz="2000" dirty="0" err="1">
                <a:latin typeface="Consolas" panose="020B0609020204030204" pitchFamily="49" charset="0"/>
                <a:cs typeface="Times New Roman" panose="02020603050405020304" pitchFamily="18" charset="0"/>
              </a:rPr>
              <a:t>semaphore.h</a:t>
            </a:r>
            <a:r>
              <a:rPr lang="en-US" altLang="zh-CN" sz="2000" dirty="0">
                <a:latin typeface="Consolas" panose="020B0609020204030204" pitchFamily="49" charset="0"/>
                <a:cs typeface="Times New Roman" panose="02020603050405020304" pitchFamily="18" charset="0"/>
              </a:rPr>
              <a:t>&gt; //</a:t>
            </a:r>
            <a:r>
              <a:rPr lang="zh-CN" altLang="en-US" sz="2000" dirty="0">
                <a:latin typeface="Consolas" panose="020B0609020204030204" pitchFamily="49" charset="0"/>
                <a:cs typeface="Times New Roman" panose="02020603050405020304" pitchFamily="18" charset="0"/>
              </a:rPr>
              <a:t>取决于开发平台</a:t>
            </a:r>
            <a:endParaRPr lang="en-US" altLang="zh-CN" sz="2000" dirty="0">
              <a:latin typeface="Consolas" panose="020B0609020204030204" pitchFamily="49" charset="0"/>
              <a:cs typeface="Times New Roman" panose="02020603050405020304" pitchFamily="18" charset="0"/>
            </a:endParaRPr>
          </a:p>
          <a:p>
            <a:pPr marL="0" indent="0">
              <a:buNone/>
            </a:pPr>
            <a:r>
              <a:rPr lang="en-US" altLang="zh-CN" sz="2000" dirty="0" err="1">
                <a:latin typeface="Consolas" panose="020B0609020204030204" pitchFamily="49" charset="0"/>
                <a:cs typeface="Times New Roman" panose="02020603050405020304" pitchFamily="18" charset="0"/>
              </a:rPr>
              <a:t>sem_t</a:t>
            </a:r>
            <a:r>
              <a:rPr lang="en-US" altLang="zh-CN" sz="2000" dirty="0">
                <a:latin typeface="Consolas" panose="020B0609020204030204" pitchFamily="49" charset="0"/>
                <a:cs typeface="Times New Roman" panose="02020603050405020304" pitchFamily="18" charset="0"/>
              </a:rPr>
              <a:t> *full,*empty,*mutex; //</a:t>
            </a:r>
            <a:r>
              <a:rPr lang="zh-CN" altLang="en-US" sz="2000" dirty="0">
                <a:latin typeface="Consolas" panose="020B0609020204030204" pitchFamily="49" charset="0"/>
                <a:cs typeface="Times New Roman" panose="02020603050405020304" pitchFamily="18" charset="0"/>
              </a:rPr>
              <a:t>信号量</a:t>
            </a:r>
            <a:endParaRPr lang="en-US" altLang="zh-CN" sz="2000" dirty="0">
              <a:latin typeface="Consolas" panose="020B0609020204030204" pitchFamily="49" charset="0"/>
              <a:cs typeface="Times New Roman" panose="02020603050405020304" pitchFamily="18" charset="0"/>
            </a:endParaRPr>
          </a:p>
          <a:p>
            <a:pPr marL="0" indent="0">
              <a:buNone/>
            </a:pPr>
            <a:endParaRPr lang="en-US" altLang="zh-CN" sz="2000" dirty="0">
              <a:latin typeface="Consolas" panose="020B0609020204030204" pitchFamily="49" charset="0"/>
              <a:cs typeface="Times New Roman" panose="02020603050405020304" pitchFamily="18" charset="0"/>
            </a:endParaRPr>
          </a:p>
          <a:p>
            <a:pPr marL="0" indent="0">
              <a:buNone/>
            </a:pPr>
            <a:r>
              <a:rPr lang="en-US" altLang="zh-CN" sz="2000" dirty="0">
                <a:latin typeface="Consolas" panose="020B0609020204030204" pitchFamily="49" charset="0"/>
                <a:cs typeface="Times New Roman" panose="02020603050405020304" pitchFamily="18" charset="0"/>
              </a:rPr>
              <a:t>int main()</a:t>
            </a:r>
          </a:p>
          <a:p>
            <a:pPr marL="0" indent="0">
              <a:buNone/>
            </a:pPr>
            <a:r>
              <a:rPr lang="en-US" altLang="zh-CN" sz="2000" dirty="0">
                <a:latin typeface="Consolas" panose="020B0609020204030204" pitchFamily="49" charset="0"/>
                <a:cs typeface="Times New Roman" panose="02020603050405020304" pitchFamily="18" charset="0"/>
              </a:rPr>
              <a:t>{</a:t>
            </a:r>
          </a:p>
          <a:p>
            <a:pPr marL="0"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sem_init</a:t>
            </a:r>
            <a:r>
              <a:rPr lang="en-US" altLang="zh-CN" sz="2000" dirty="0">
                <a:latin typeface="Consolas" panose="020B0609020204030204" pitchFamily="49" charset="0"/>
                <a:cs typeface="Times New Roman" panose="02020603050405020304" pitchFamily="18" charset="0"/>
              </a:rPr>
              <a:t>(&amp;full,1,0); //</a:t>
            </a:r>
            <a:r>
              <a:rPr lang="zh-CN" altLang="en-US" sz="2000" dirty="0">
                <a:latin typeface="Consolas" panose="020B0609020204030204" pitchFamily="49" charset="0"/>
                <a:cs typeface="Times New Roman" panose="02020603050405020304" pitchFamily="18" charset="0"/>
              </a:rPr>
              <a:t>初值为</a:t>
            </a:r>
            <a:r>
              <a:rPr lang="en-US" altLang="zh-CN" sz="2000" dirty="0">
                <a:latin typeface="Consolas" panose="020B0609020204030204" pitchFamily="49" charset="0"/>
                <a:cs typeface="Times New Roman" panose="02020603050405020304" pitchFamily="18" charset="0"/>
              </a:rPr>
              <a:t>0</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sem_init</a:t>
            </a:r>
            <a:r>
              <a:rPr lang="en-US" altLang="zh-CN" sz="2000" dirty="0">
                <a:latin typeface="Consolas" panose="020B0609020204030204" pitchFamily="49" charset="0"/>
                <a:cs typeface="Times New Roman" panose="02020603050405020304" pitchFamily="18" charset="0"/>
              </a:rPr>
              <a:t>(&amp;empty,1,100); //</a:t>
            </a:r>
            <a:r>
              <a:rPr lang="zh-CN" altLang="en-US" sz="2000" dirty="0">
                <a:latin typeface="Consolas" panose="020B0609020204030204" pitchFamily="49" charset="0"/>
                <a:cs typeface="Times New Roman" panose="02020603050405020304" pitchFamily="18" charset="0"/>
              </a:rPr>
              <a:t>初值为</a:t>
            </a:r>
            <a:r>
              <a:rPr lang="en-US" altLang="zh-CN" sz="2000" dirty="0">
                <a:latin typeface="Consolas" panose="020B0609020204030204" pitchFamily="49" charset="0"/>
                <a:cs typeface="Times New Roman" panose="02020603050405020304" pitchFamily="18" charset="0"/>
              </a:rPr>
              <a:t>100</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sem_init</a:t>
            </a:r>
            <a:r>
              <a:rPr lang="en-US" altLang="zh-CN" sz="2000" dirty="0">
                <a:latin typeface="Consolas" panose="020B0609020204030204" pitchFamily="49" charset="0"/>
                <a:cs typeface="Times New Roman" panose="02020603050405020304" pitchFamily="18" charset="0"/>
              </a:rPr>
              <a:t>(&amp;mutex,1,1); //</a:t>
            </a:r>
            <a:r>
              <a:rPr lang="zh-CN" altLang="en-US" sz="2000" dirty="0">
                <a:latin typeface="Consolas" panose="020B0609020204030204" pitchFamily="49" charset="0"/>
                <a:cs typeface="Times New Roman" panose="02020603050405020304" pitchFamily="18" charset="0"/>
              </a:rPr>
              <a:t>初值为</a:t>
            </a:r>
            <a:r>
              <a:rPr lang="en-US" altLang="zh-CN" sz="2000" dirty="0">
                <a:latin typeface="Consolas" panose="020B0609020204030204" pitchFamily="49" charset="0"/>
                <a:cs typeface="Times New Roman" panose="02020603050405020304" pitchFamily="18" charset="0"/>
              </a:rPr>
              <a:t>1</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pid_t</a:t>
            </a: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pid</a:t>
            </a:r>
            <a:r>
              <a:rPr lang="en-US" altLang="zh-CN" sz="2000" dirty="0">
                <a:latin typeface="Consolas" panose="020B0609020204030204" pitchFamily="49" charset="0"/>
                <a:cs typeface="Times New Roman" panose="02020603050405020304" pitchFamily="18" charset="0"/>
              </a:rPr>
              <a:t>;</a:t>
            </a:r>
          </a:p>
          <a:p>
            <a:pPr marL="548640" lvl="2" indent="0">
              <a:buNone/>
            </a:pPr>
            <a:r>
              <a:rPr lang="en-US" altLang="zh-CN" sz="2000" dirty="0">
                <a:latin typeface="Consolas" panose="020B0609020204030204" pitchFamily="49" charset="0"/>
                <a:cs typeface="Times New Roman" panose="02020603050405020304" pitchFamily="18" charset="0"/>
              </a:rPr>
              <a:t> if</a:t>
            </a:r>
            <a:r>
              <a:rPr lang="zh-CN" altLang="en-US" sz="2000" dirty="0">
                <a:latin typeface="Consolas" panose="020B0609020204030204" pitchFamily="49" charset="0"/>
                <a:cs typeface="Times New Roman" panose="02020603050405020304" pitchFamily="18" charset="0"/>
              </a:rPr>
              <a:t>（（</a:t>
            </a:r>
            <a:r>
              <a:rPr lang="en-US" altLang="zh-CN" sz="2000" dirty="0" err="1">
                <a:latin typeface="Consolas" panose="020B0609020204030204" pitchFamily="49" charset="0"/>
                <a:cs typeface="Times New Roman" panose="02020603050405020304" pitchFamily="18" charset="0"/>
              </a:rPr>
              <a:t>pid</a:t>
            </a:r>
            <a:r>
              <a:rPr lang="en-US" altLang="zh-CN" sz="2000" dirty="0">
                <a:latin typeface="Consolas" panose="020B0609020204030204" pitchFamily="49" charset="0"/>
                <a:cs typeface="Times New Roman" panose="02020603050405020304" pitchFamily="18" charset="0"/>
              </a:rPr>
              <a:t> = fork</a:t>
            </a:r>
            <a:r>
              <a:rPr lang="zh-CN" altLang="en-US" sz="2000" dirty="0">
                <a:latin typeface="Consolas" panose="020B0609020204030204" pitchFamily="49" charset="0"/>
                <a:cs typeface="Times New Roman" panose="02020603050405020304" pitchFamily="18" charset="0"/>
              </a:rPr>
              <a:t>（））</a:t>
            </a:r>
            <a:r>
              <a:rPr lang="en-US" altLang="zh-CN" sz="2000" dirty="0">
                <a:latin typeface="Consolas" panose="020B0609020204030204" pitchFamily="49" charset="0"/>
                <a:cs typeface="Times New Roman" panose="02020603050405020304" pitchFamily="18" charset="0"/>
              </a:rPr>
              <a:t>&lt;0</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perror</a:t>
            </a:r>
            <a:r>
              <a:rPr lang="en-US" altLang="zh-CN" sz="2000" dirty="0">
                <a:latin typeface="Consolas" panose="020B0609020204030204" pitchFamily="49" charset="0"/>
                <a:cs typeface="Times New Roman" panose="02020603050405020304" pitchFamily="18" charset="0"/>
              </a:rPr>
              <a:t>(“fork</a:t>
            </a:r>
            <a:r>
              <a:rPr lang="zh-CN" altLang="en-US" sz="2000" dirty="0">
                <a:latin typeface="Consolas" panose="020B0609020204030204" pitchFamily="49" charset="0"/>
                <a:cs typeface="Times New Roman" panose="02020603050405020304" pitchFamily="18" charset="0"/>
              </a:rPr>
              <a:t>出错</a:t>
            </a:r>
            <a:r>
              <a:rPr lang="en-US" altLang="zh-CN" sz="2000" dirty="0">
                <a:latin typeface="Consolas" panose="020B0609020204030204" pitchFamily="49" charset="0"/>
                <a:cs typeface="Times New Roman" panose="02020603050405020304" pitchFamily="18" charset="0"/>
              </a:rPr>
              <a:t>”)</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227735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CCBDCFFF-C698-AC4C-ABF6-134BA0F5ED40}"/>
              </a:ext>
            </a:extLst>
          </p:cNvPr>
          <p:cNvSpPr>
            <a:spLocks noGrp="1"/>
          </p:cNvSpPr>
          <p:nvPr>
            <p:ph type="body" sz="quarter" idx="13"/>
          </p:nvPr>
        </p:nvSpPr>
        <p:spPr/>
        <p:txBody>
          <a:bodyPr>
            <a:normAutofit/>
          </a:bodyPr>
          <a:lstStyle/>
          <a:p>
            <a:r>
              <a:rPr lang="en-US" altLang="zh-CN" sz="2000" dirty="0">
                <a:latin typeface="Consolas" panose="020B0609020204030204" pitchFamily="49" charset="0"/>
                <a:cs typeface="Times New Roman" panose="02020603050405020304" pitchFamily="18" charset="0"/>
              </a:rPr>
              <a:t>     else if</a:t>
            </a:r>
            <a:r>
              <a:rPr lang="zh-CN" altLang="en-US" sz="2000" dirty="0">
                <a:latin typeface="Consolas" panose="020B0609020204030204" pitchFamily="49" charset="0"/>
                <a:cs typeface="Times New Roman" panose="02020603050405020304" pitchFamily="18" charset="0"/>
              </a:rPr>
              <a:t>（</a:t>
            </a:r>
            <a:r>
              <a:rPr lang="en-US" altLang="zh-CN" sz="2000" dirty="0" err="1">
                <a:latin typeface="Consolas" panose="020B0609020204030204" pitchFamily="49" charset="0"/>
                <a:cs typeface="Times New Roman" panose="02020603050405020304" pitchFamily="18" charset="0"/>
              </a:rPr>
              <a:t>pid</a:t>
            </a:r>
            <a:r>
              <a:rPr lang="en-US" altLang="zh-CN" sz="2000" dirty="0">
                <a:latin typeface="Consolas" panose="020B0609020204030204" pitchFamily="49" charset="0"/>
                <a:cs typeface="Times New Roman" panose="02020603050405020304" pitchFamily="18" charset="0"/>
              </a:rPr>
              <a:t> &gt; 0</a:t>
            </a:r>
            <a:r>
              <a:rPr lang="zh-CN" altLang="en-US" sz="2000" dirty="0">
                <a:latin typeface="Consolas" panose="020B0609020204030204" pitchFamily="49" charset="0"/>
                <a:cs typeface="Times New Roman" panose="02020603050405020304" pitchFamily="18" charset="0"/>
              </a:rPr>
              <a:t>）</a:t>
            </a:r>
            <a:r>
              <a:rPr lang="en-US" altLang="zh-CN" sz="2000" dirty="0">
                <a:latin typeface="Consolas" panose="020B0609020204030204" pitchFamily="49" charset="0"/>
                <a:cs typeface="Times New Roman" panose="02020603050405020304" pitchFamily="18" charset="0"/>
              </a:rPr>
              <a:t>//</a:t>
            </a:r>
            <a:r>
              <a:rPr lang="zh-CN" altLang="en-US" sz="2000" dirty="0">
                <a:latin typeface="Consolas" panose="020B0609020204030204" pitchFamily="49" charset="0"/>
                <a:cs typeface="Times New Roman" panose="02020603050405020304" pitchFamily="18" charset="0"/>
              </a:rPr>
              <a:t>父进程，作为生产者</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p>
          <a:p>
            <a:pPr marL="548640" lvl="2" indent="0">
              <a:buNone/>
            </a:pPr>
            <a:r>
              <a:rPr lang="en-US" altLang="zh-CN" sz="2000" dirty="0">
                <a:latin typeface="Consolas" panose="020B0609020204030204" pitchFamily="49" charset="0"/>
                <a:cs typeface="Times New Roman" panose="02020603050405020304" pitchFamily="18" charset="0"/>
              </a:rPr>
              <a:t>     while</a:t>
            </a:r>
            <a:r>
              <a:rPr lang="zh-CN" altLang="en-US" sz="2000" dirty="0">
                <a:latin typeface="Consolas" panose="020B0609020204030204" pitchFamily="49" charset="0"/>
                <a:cs typeface="Times New Roman" panose="02020603050405020304" pitchFamily="18" charset="0"/>
              </a:rPr>
              <a:t>（</a:t>
            </a:r>
            <a:r>
              <a:rPr lang="en-US" altLang="zh-CN" sz="2000" dirty="0">
                <a:latin typeface="Consolas" panose="020B0609020204030204" pitchFamily="49" charset="0"/>
                <a:cs typeface="Times New Roman" panose="02020603050405020304" pitchFamily="18" charset="0"/>
              </a:rPr>
              <a:t>1</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sem_wait</a:t>
            </a:r>
            <a:r>
              <a:rPr lang="en-US" altLang="zh-CN" sz="2000" dirty="0">
                <a:latin typeface="Consolas" panose="020B0609020204030204" pitchFamily="49" charset="0"/>
                <a:cs typeface="Times New Roman" panose="02020603050405020304" pitchFamily="18" charset="0"/>
              </a:rPr>
              <a:t>(&amp;empty);</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sem_wait</a:t>
            </a:r>
            <a:r>
              <a:rPr lang="en-US" altLang="zh-CN" sz="2000" dirty="0">
                <a:latin typeface="Consolas" panose="020B0609020204030204" pitchFamily="49" charset="0"/>
                <a:cs typeface="Times New Roman" panose="02020603050405020304" pitchFamily="18" charset="0"/>
              </a:rPr>
              <a:t>(&amp;mutex);</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printf</a:t>
            </a:r>
            <a:r>
              <a:rPr lang="en-US" altLang="zh-CN" sz="2000" dirty="0">
                <a:latin typeface="Consolas" panose="020B0609020204030204" pitchFamily="49" charset="0"/>
                <a:cs typeface="Times New Roman" panose="02020603050405020304" pitchFamily="18" charset="0"/>
              </a:rPr>
              <a:t>(“</a:t>
            </a:r>
            <a:r>
              <a:rPr lang="zh-CN" altLang="en-US" sz="2000" dirty="0">
                <a:latin typeface="Consolas" panose="020B0609020204030204" pitchFamily="49" charset="0"/>
                <a:cs typeface="Times New Roman" panose="02020603050405020304" pitchFamily="18" charset="0"/>
              </a:rPr>
              <a:t>我是生产者</a:t>
            </a:r>
            <a:r>
              <a:rPr lang="en-US" altLang="zh-CN" sz="2000" dirty="0">
                <a:latin typeface="Consolas" panose="020B0609020204030204" pitchFamily="49" charset="0"/>
                <a:cs typeface="Times New Roman" panose="02020603050405020304" pitchFamily="18" charset="0"/>
              </a:rPr>
              <a:t>”)</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sem_post</a:t>
            </a:r>
            <a:r>
              <a:rPr lang="en-US" altLang="zh-CN" sz="2000" dirty="0">
                <a:latin typeface="Consolas" panose="020B0609020204030204" pitchFamily="49" charset="0"/>
                <a:cs typeface="Times New Roman" panose="02020603050405020304" pitchFamily="18" charset="0"/>
              </a:rPr>
              <a:t>(&amp;mutex);</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sem_post</a:t>
            </a:r>
            <a:r>
              <a:rPr lang="en-US" altLang="zh-CN" sz="2000" dirty="0">
                <a:latin typeface="Consolas" panose="020B0609020204030204" pitchFamily="49" charset="0"/>
                <a:cs typeface="Times New Roman" panose="02020603050405020304" pitchFamily="18" charset="0"/>
              </a:rPr>
              <a:t>(&amp;full);</a:t>
            </a:r>
          </a:p>
          <a:p>
            <a:pPr marL="548640" lvl="2" indent="0">
              <a:buNone/>
            </a:pPr>
            <a:r>
              <a:rPr lang="en-US" altLang="zh-CN" sz="2000" dirty="0">
                <a:latin typeface="Consolas" panose="020B0609020204030204" pitchFamily="49" charset="0"/>
                <a:cs typeface="Times New Roman" panose="02020603050405020304" pitchFamily="18" charset="0"/>
              </a:rPr>
              <a:t>        sleep</a:t>
            </a:r>
            <a:r>
              <a:rPr lang="zh-CN" altLang="en-US" sz="2000" dirty="0">
                <a:latin typeface="Consolas" panose="020B0609020204030204" pitchFamily="49" charset="0"/>
                <a:cs typeface="Times New Roman" panose="02020603050405020304" pitchFamily="18" charset="0"/>
              </a:rPr>
              <a:t>（</a:t>
            </a:r>
            <a:r>
              <a:rPr lang="en-US" altLang="zh-CN" sz="2000" dirty="0">
                <a:latin typeface="Consolas" panose="020B0609020204030204" pitchFamily="49" charset="0"/>
                <a:cs typeface="Times New Roman" panose="02020603050405020304" pitchFamily="18" charset="0"/>
              </a:rPr>
              <a:t>1</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p>
          <a:p>
            <a:pPr marL="548640" lvl="2" indent="0">
              <a:buNone/>
            </a:pPr>
            <a:r>
              <a:rPr lang="en-US" altLang="zh-CN" sz="2000" dirty="0">
                <a:latin typeface="Consolas" panose="020B0609020204030204" pitchFamily="49" charset="0"/>
                <a:cs typeface="Times New Roman" panose="02020603050405020304" pitchFamily="18" charset="0"/>
              </a:rPr>
              <a:t>  }</a:t>
            </a:r>
          </a:p>
          <a:p>
            <a:pPr marL="0" indent="0"/>
            <a:r>
              <a:rPr lang="en-US" altLang="zh-CN" sz="2000" dirty="0">
                <a:latin typeface="Consolas" panose="020B0609020204030204" pitchFamily="49" charset="0"/>
                <a:cs typeface="Times New Roman" panose="02020603050405020304" pitchFamily="18" charset="0"/>
              </a:rPr>
              <a:t>      </a:t>
            </a:r>
          </a:p>
          <a:p>
            <a:pPr marL="0" indent="0"/>
            <a:r>
              <a:rPr lang="en-US" altLang="zh-CN" sz="2000" dirty="0">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3097611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CCBDCFFF-C698-AC4C-ABF6-134BA0F5ED40}"/>
              </a:ext>
            </a:extLst>
          </p:cNvPr>
          <p:cNvSpPr>
            <a:spLocks noGrp="1"/>
          </p:cNvSpPr>
          <p:nvPr>
            <p:ph type="body" sz="quarter" idx="13"/>
          </p:nvPr>
        </p:nvSpPr>
        <p:spPr/>
        <p:txBody>
          <a:bodyPr>
            <a:normAutofit/>
          </a:bodyPr>
          <a:lstStyle/>
          <a:p>
            <a:r>
              <a:rPr lang="en-US" altLang="zh-CN" sz="2000" dirty="0">
                <a:latin typeface="Consolas" panose="020B0609020204030204" pitchFamily="49" charset="0"/>
                <a:cs typeface="Times New Roman" panose="02020603050405020304" pitchFamily="18" charset="0"/>
              </a:rPr>
              <a:t>     else if</a:t>
            </a:r>
            <a:r>
              <a:rPr lang="zh-CN" altLang="en-US" sz="2000" dirty="0">
                <a:latin typeface="Consolas" panose="020B0609020204030204" pitchFamily="49" charset="0"/>
                <a:cs typeface="Times New Roman" panose="02020603050405020304" pitchFamily="18" charset="0"/>
              </a:rPr>
              <a:t>（</a:t>
            </a:r>
            <a:r>
              <a:rPr lang="en-US" altLang="zh-CN" sz="2000" dirty="0" err="1">
                <a:latin typeface="Consolas" panose="020B0609020204030204" pitchFamily="49" charset="0"/>
                <a:cs typeface="Times New Roman" panose="02020603050405020304" pitchFamily="18" charset="0"/>
              </a:rPr>
              <a:t>pid</a:t>
            </a:r>
            <a:r>
              <a:rPr lang="en-US" altLang="zh-CN" sz="2000" dirty="0">
                <a:latin typeface="Consolas" panose="020B0609020204030204" pitchFamily="49" charset="0"/>
                <a:cs typeface="Times New Roman" panose="02020603050405020304" pitchFamily="18" charset="0"/>
              </a:rPr>
              <a:t> == 0</a:t>
            </a:r>
            <a:r>
              <a:rPr lang="zh-CN" altLang="en-US" sz="2000" dirty="0">
                <a:latin typeface="Consolas" panose="020B0609020204030204" pitchFamily="49" charset="0"/>
                <a:cs typeface="Times New Roman" panose="02020603050405020304" pitchFamily="18" charset="0"/>
              </a:rPr>
              <a:t>）</a:t>
            </a:r>
            <a:r>
              <a:rPr lang="en-US" altLang="zh-CN" sz="2000" dirty="0">
                <a:latin typeface="Consolas" panose="020B0609020204030204" pitchFamily="49" charset="0"/>
                <a:cs typeface="Times New Roman" panose="02020603050405020304" pitchFamily="18" charset="0"/>
              </a:rPr>
              <a:t>//</a:t>
            </a:r>
            <a:r>
              <a:rPr lang="zh-CN" altLang="en-US" sz="2000" dirty="0">
                <a:latin typeface="Consolas" panose="020B0609020204030204" pitchFamily="49" charset="0"/>
                <a:cs typeface="Times New Roman" panose="02020603050405020304" pitchFamily="18" charset="0"/>
              </a:rPr>
              <a:t>子进程，作为消费者</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p>
          <a:p>
            <a:pPr marL="548640" lvl="2" indent="0">
              <a:buNone/>
            </a:pPr>
            <a:r>
              <a:rPr lang="en-US" altLang="zh-CN" sz="2000" dirty="0">
                <a:latin typeface="Consolas" panose="020B0609020204030204" pitchFamily="49" charset="0"/>
                <a:cs typeface="Times New Roman" panose="02020603050405020304" pitchFamily="18" charset="0"/>
              </a:rPr>
              <a:t>     while</a:t>
            </a:r>
            <a:r>
              <a:rPr lang="zh-CN" altLang="en-US" sz="2000" dirty="0">
                <a:latin typeface="Consolas" panose="020B0609020204030204" pitchFamily="49" charset="0"/>
                <a:cs typeface="Times New Roman" panose="02020603050405020304" pitchFamily="18" charset="0"/>
              </a:rPr>
              <a:t>（</a:t>
            </a:r>
            <a:r>
              <a:rPr lang="en-US" altLang="zh-CN" sz="2000" dirty="0">
                <a:latin typeface="Consolas" panose="020B0609020204030204" pitchFamily="49" charset="0"/>
                <a:cs typeface="Times New Roman" panose="02020603050405020304" pitchFamily="18" charset="0"/>
              </a:rPr>
              <a:t>1</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sem_wait</a:t>
            </a:r>
            <a:r>
              <a:rPr lang="en-US" altLang="zh-CN" sz="2000" dirty="0">
                <a:latin typeface="Consolas" panose="020B0609020204030204" pitchFamily="49" charset="0"/>
                <a:cs typeface="Times New Roman" panose="02020603050405020304" pitchFamily="18" charset="0"/>
              </a:rPr>
              <a:t>(&amp;full);</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sem_wait</a:t>
            </a:r>
            <a:r>
              <a:rPr lang="en-US" altLang="zh-CN" sz="2000" dirty="0">
                <a:latin typeface="Consolas" panose="020B0609020204030204" pitchFamily="49" charset="0"/>
                <a:cs typeface="Times New Roman" panose="02020603050405020304" pitchFamily="18" charset="0"/>
              </a:rPr>
              <a:t>(&amp;mutex);</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printf</a:t>
            </a:r>
            <a:r>
              <a:rPr lang="en-US" altLang="zh-CN" sz="2000" dirty="0">
                <a:latin typeface="Consolas" panose="020B0609020204030204" pitchFamily="49" charset="0"/>
                <a:cs typeface="Times New Roman" panose="02020603050405020304" pitchFamily="18" charset="0"/>
              </a:rPr>
              <a:t>(“</a:t>
            </a:r>
            <a:r>
              <a:rPr lang="zh-CN" altLang="en-US" sz="2000" dirty="0">
                <a:latin typeface="Consolas" panose="020B0609020204030204" pitchFamily="49" charset="0"/>
                <a:cs typeface="Times New Roman" panose="02020603050405020304" pitchFamily="18" charset="0"/>
              </a:rPr>
              <a:t>我是消费者</a:t>
            </a:r>
            <a:r>
              <a:rPr lang="en-US" altLang="zh-CN" sz="2000" dirty="0">
                <a:latin typeface="Consolas" panose="020B0609020204030204" pitchFamily="49" charset="0"/>
                <a:cs typeface="Times New Roman" panose="02020603050405020304" pitchFamily="18" charset="0"/>
              </a:rPr>
              <a:t>”)</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sem_post</a:t>
            </a:r>
            <a:r>
              <a:rPr lang="en-US" altLang="zh-CN" sz="2000" dirty="0">
                <a:latin typeface="Consolas" panose="020B0609020204030204" pitchFamily="49" charset="0"/>
                <a:cs typeface="Times New Roman" panose="02020603050405020304" pitchFamily="18" charset="0"/>
              </a:rPr>
              <a:t>(&amp;mutex);</a:t>
            </a:r>
          </a:p>
          <a:p>
            <a:pPr marL="548640" lvl="2" indent="0">
              <a:buNone/>
            </a:pPr>
            <a:r>
              <a:rPr lang="en-US" altLang="zh-CN" sz="2000" dirty="0">
                <a:latin typeface="Consolas" panose="020B0609020204030204" pitchFamily="49" charset="0"/>
                <a:cs typeface="Times New Roman" panose="02020603050405020304" pitchFamily="18" charset="0"/>
              </a:rPr>
              <a:t>        </a:t>
            </a:r>
            <a:r>
              <a:rPr lang="en-US" altLang="zh-CN" sz="2000" dirty="0" err="1">
                <a:latin typeface="Consolas" panose="020B0609020204030204" pitchFamily="49" charset="0"/>
                <a:cs typeface="Times New Roman" panose="02020603050405020304" pitchFamily="18" charset="0"/>
              </a:rPr>
              <a:t>sem_post</a:t>
            </a:r>
            <a:r>
              <a:rPr lang="en-US" altLang="zh-CN" sz="2000" dirty="0">
                <a:latin typeface="Consolas" panose="020B0609020204030204" pitchFamily="49" charset="0"/>
                <a:cs typeface="Times New Roman" panose="02020603050405020304" pitchFamily="18" charset="0"/>
              </a:rPr>
              <a:t>(&amp;empty);</a:t>
            </a:r>
          </a:p>
          <a:p>
            <a:pPr marL="548640" lvl="2" indent="0">
              <a:buNone/>
            </a:pPr>
            <a:r>
              <a:rPr lang="en-US" altLang="zh-CN" sz="2000" dirty="0">
                <a:latin typeface="Consolas" panose="020B0609020204030204" pitchFamily="49" charset="0"/>
                <a:cs typeface="Times New Roman" panose="02020603050405020304" pitchFamily="18" charset="0"/>
              </a:rPr>
              <a:t>        sleep</a:t>
            </a:r>
            <a:r>
              <a:rPr lang="zh-CN" altLang="en-US" sz="2000" dirty="0">
                <a:latin typeface="Consolas" panose="020B0609020204030204" pitchFamily="49" charset="0"/>
                <a:cs typeface="Times New Roman" panose="02020603050405020304" pitchFamily="18" charset="0"/>
              </a:rPr>
              <a:t>（</a:t>
            </a:r>
            <a:r>
              <a:rPr lang="en-US" altLang="zh-CN" sz="2000" dirty="0">
                <a:latin typeface="Consolas" panose="020B0609020204030204" pitchFamily="49" charset="0"/>
                <a:cs typeface="Times New Roman" panose="02020603050405020304" pitchFamily="18" charset="0"/>
              </a:rPr>
              <a:t>1</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548640" lvl="2" indent="0">
              <a:buNone/>
            </a:pPr>
            <a:r>
              <a:rPr lang="en-US" altLang="zh-CN" sz="2000" dirty="0">
                <a:latin typeface="Consolas" panose="020B0609020204030204" pitchFamily="49" charset="0"/>
                <a:cs typeface="Times New Roman" panose="02020603050405020304" pitchFamily="18" charset="0"/>
              </a:rPr>
              <a:t>     }</a:t>
            </a:r>
          </a:p>
          <a:p>
            <a:pPr marL="548640" lvl="2" indent="0">
              <a:buNone/>
            </a:pPr>
            <a:r>
              <a:rPr lang="en-US" altLang="zh-CN" sz="2000" dirty="0">
                <a:latin typeface="Consolas" panose="020B0609020204030204" pitchFamily="49" charset="0"/>
                <a:cs typeface="Times New Roman" panose="02020603050405020304" pitchFamily="18" charset="0"/>
              </a:rPr>
              <a:t> }</a:t>
            </a:r>
          </a:p>
          <a:p>
            <a:pPr marL="0" indent="0"/>
            <a:r>
              <a:rPr lang="en-US" altLang="zh-CN" sz="2000" dirty="0">
                <a:latin typeface="Consolas" panose="020B0609020204030204" pitchFamily="49" charset="0"/>
                <a:cs typeface="Times New Roman" panose="02020603050405020304" pitchFamily="18" charset="0"/>
              </a:rPr>
              <a:t>     return 0</a:t>
            </a:r>
            <a:r>
              <a:rPr lang="zh-CN" altLang="en-US" sz="2000" dirty="0">
                <a:latin typeface="Consolas" panose="020B0609020204030204" pitchFamily="49" charset="0"/>
                <a:cs typeface="Times New Roman" panose="02020603050405020304" pitchFamily="18" charset="0"/>
              </a:rPr>
              <a:t>；</a:t>
            </a:r>
            <a:endParaRPr lang="en-US" altLang="zh-CN" sz="2000" dirty="0">
              <a:latin typeface="Consolas" panose="020B0609020204030204" pitchFamily="49" charset="0"/>
              <a:cs typeface="Times New Roman" panose="02020603050405020304" pitchFamily="18" charset="0"/>
            </a:endParaRPr>
          </a:p>
          <a:p>
            <a:pPr marL="0" indent="0"/>
            <a:r>
              <a:rPr lang="en-US" altLang="zh-CN" sz="2000" dirty="0">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1678950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78CAE-6BB8-E3A5-7C83-6CCB329D7963}"/>
              </a:ext>
            </a:extLst>
          </p:cNvPr>
          <p:cNvSpPr>
            <a:spLocks noGrp="1"/>
          </p:cNvSpPr>
          <p:nvPr>
            <p:ph type="title"/>
          </p:nvPr>
        </p:nvSpPr>
        <p:spPr/>
        <p:txBody>
          <a:bodyPr/>
          <a:lstStyle/>
          <a:p>
            <a:r>
              <a:rPr lang="zh-CN" altLang="en-US" dirty="0"/>
              <a:t>课堂练习</a:t>
            </a:r>
          </a:p>
        </p:txBody>
      </p:sp>
      <p:sp>
        <p:nvSpPr>
          <p:cNvPr id="27650" name="Content Placeholder 2">
            <a:extLst>
              <a:ext uri="{FF2B5EF4-FFF2-40B4-BE49-F238E27FC236}">
                <a16:creationId xmlns:a16="http://schemas.microsoft.com/office/drawing/2014/main" id="{704724D4-E03F-A8CB-848F-197476CF172E}"/>
              </a:ext>
            </a:extLst>
          </p:cNvPr>
          <p:cNvSpPr>
            <a:spLocks noGrp="1" noChangeArrowheads="1"/>
          </p:cNvSpPr>
          <p:nvPr>
            <p:ph type="body" sz="quarter" idx="4294967295"/>
          </p:nvPr>
        </p:nvSpPr>
        <p:spPr>
          <a:xfrm>
            <a:off x="646023" y="1440937"/>
            <a:ext cx="3833813" cy="5400675"/>
          </a:xfrm>
        </p:spPr>
        <p:txBody>
          <a:bodyPr>
            <a:normAutofit/>
          </a:bodyPr>
          <a:lstStyle/>
          <a:p>
            <a:pPr marL="342900" indent="-342900">
              <a:buFont typeface="Wingdings" panose="05000000000000000000" pitchFamily="2" charset="2"/>
              <a:buChar char="l"/>
            </a:pPr>
            <a:r>
              <a:rPr lang="zh-CN" altLang="en-US" sz="2000" b="1" dirty="0">
                <a:latin typeface="Adobe 宋体 Std L" panose="02020300000000000000" pitchFamily="18" charset="-122"/>
                <a:ea typeface="Adobe 宋体 Std L" panose="02020300000000000000" pitchFamily="18" charset="-122"/>
              </a:rPr>
              <a:t>某银行提供</a:t>
            </a:r>
            <a:r>
              <a:rPr lang="en-US" altLang="zh-CN" sz="2000" b="1" dirty="0">
                <a:latin typeface="Adobe 宋体 Std L" panose="02020300000000000000" pitchFamily="18" charset="-122"/>
                <a:ea typeface="Adobe 宋体 Std L" panose="02020300000000000000" pitchFamily="18" charset="-122"/>
              </a:rPr>
              <a:t>1</a:t>
            </a:r>
            <a:r>
              <a:rPr lang="zh-CN" altLang="en-US" sz="2000" b="1" dirty="0">
                <a:latin typeface="Adobe 宋体 Std L" panose="02020300000000000000" pitchFamily="18" charset="-122"/>
                <a:ea typeface="Adobe 宋体 Std L" panose="02020300000000000000" pitchFamily="18" charset="-122"/>
              </a:rPr>
              <a:t>个服务窗口和</a:t>
            </a:r>
            <a:r>
              <a:rPr lang="en-US" altLang="zh-CN" sz="2000" b="1" dirty="0">
                <a:latin typeface="Adobe 宋体 Std L" panose="02020300000000000000" pitchFamily="18" charset="-122"/>
                <a:ea typeface="Adobe 宋体 Std L" panose="02020300000000000000" pitchFamily="18" charset="-122"/>
              </a:rPr>
              <a:t>10</a:t>
            </a:r>
            <a:r>
              <a:rPr lang="zh-CN" altLang="en-US" sz="2000" b="1" dirty="0">
                <a:latin typeface="Adobe 宋体 Std L" panose="02020300000000000000" pitchFamily="18" charset="-122"/>
                <a:ea typeface="Adobe 宋体 Std L" panose="02020300000000000000" pitchFamily="18" charset="-122"/>
              </a:rPr>
              <a:t>个供顾客等待的座位。顾客到达银行时，若有空座位，则到取号机上领取一个号，等待叫号。取号机每次仅允许一位顾客使用。当营业员空闲时，通过叫号选取一位顾客，并为其服务。顾客和营业员的活动过程描述如下：</a:t>
            </a:r>
            <a:endParaRPr lang="en-US" altLang="zh-CN" sz="2000" b="1" dirty="0">
              <a:latin typeface="Adobe 宋体 Std L" panose="02020300000000000000" pitchFamily="18" charset="-122"/>
              <a:ea typeface="Adobe 宋体 Std L" panose="02020300000000000000" pitchFamily="18" charset="-122"/>
            </a:endParaRPr>
          </a:p>
          <a:p>
            <a:pPr marL="342900" indent="-342900">
              <a:buFont typeface="Wingdings" panose="05000000000000000000" pitchFamily="2" charset="2"/>
              <a:buChar char="l"/>
            </a:pPr>
            <a:r>
              <a:rPr lang="zh-CN" altLang="en-US" sz="2000" b="1" dirty="0">
                <a:latin typeface="Adobe 宋体 Std L" panose="02020300000000000000" pitchFamily="18" charset="-122"/>
                <a:ea typeface="Adobe 宋体 Std L" panose="02020300000000000000" pitchFamily="18" charset="-122"/>
              </a:rPr>
              <a:t>请添加必要的信号量和</a:t>
            </a:r>
            <a:r>
              <a:rPr lang="en-US" altLang="zh-CN" sz="2000" b="1" dirty="0">
                <a:latin typeface="Adobe 宋体 Std L" panose="02020300000000000000" pitchFamily="18" charset="-122"/>
                <a:ea typeface="Adobe 宋体 Std L" panose="02020300000000000000" pitchFamily="18" charset="-122"/>
              </a:rPr>
              <a:t>P</a:t>
            </a:r>
            <a:r>
              <a:rPr lang="zh-CN" altLang="en-US" sz="2000" b="1" dirty="0">
                <a:latin typeface="Adobe 宋体 Std L" panose="02020300000000000000" pitchFamily="18" charset="-122"/>
                <a:ea typeface="Adobe 宋体 Std L" panose="02020300000000000000" pitchFamily="18" charset="-122"/>
              </a:rPr>
              <a:t>、</a:t>
            </a:r>
            <a:r>
              <a:rPr lang="en-US" altLang="zh-CN" sz="2000" b="1" dirty="0">
                <a:latin typeface="Adobe 宋体 Std L" panose="02020300000000000000" pitchFamily="18" charset="-122"/>
                <a:ea typeface="Adobe 宋体 Std L" panose="02020300000000000000" pitchFamily="18" charset="-122"/>
              </a:rPr>
              <a:t>V</a:t>
            </a:r>
            <a:r>
              <a:rPr lang="zh-CN" altLang="en-US" sz="2000" b="1" dirty="0">
                <a:latin typeface="Adobe 宋体 Std L" panose="02020300000000000000" pitchFamily="18" charset="-122"/>
                <a:ea typeface="Adobe 宋体 Std L" panose="02020300000000000000" pitchFamily="18" charset="-122"/>
              </a:rPr>
              <a:t>（或</a:t>
            </a:r>
            <a:r>
              <a:rPr lang="en-US" altLang="zh-CN" sz="2000" b="1" dirty="0">
                <a:latin typeface="Adobe 宋体 Std L" panose="02020300000000000000" pitchFamily="18" charset="-122"/>
                <a:ea typeface="Adobe 宋体 Std L" panose="02020300000000000000" pitchFamily="18" charset="-122"/>
              </a:rPr>
              <a:t>wait()</a:t>
            </a:r>
            <a:r>
              <a:rPr lang="zh-CN" altLang="en-US" sz="2000" b="1" dirty="0">
                <a:latin typeface="Adobe 宋体 Std L" panose="02020300000000000000" pitchFamily="18" charset="-122"/>
                <a:ea typeface="Adobe 宋体 Std L" panose="02020300000000000000" pitchFamily="18" charset="-122"/>
              </a:rPr>
              <a:t>、</a:t>
            </a:r>
            <a:r>
              <a:rPr lang="en-US" altLang="zh-CN" sz="2000" b="1" dirty="0">
                <a:latin typeface="Adobe 宋体 Std L" panose="02020300000000000000" pitchFamily="18" charset="-122"/>
                <a:ea typeface="Adobe 宋体 Std L" panose="02020300000000000000" pitchFamily="18" charset="-122"/>
              </a:rPr>
              <a:t>signal()</a:t>
            </a:r>
            <a:r>
              <a:rPr lang="zh-CN" altLang="en-US" sz="2000" b="1" dirty="0">
                <a:latin typeface="Adobe 宋体 Std L" panose="02020300000000000000" pitchFamily="18" charset="-122"/>
                <a:ea typeface="Adobe 宋体 Std L" panose="02020300000000000000" pitchFamily="18" charset="-122"/>
              </a:rPr>
              <a:t>）操作，实现上述过程中的互斥与同步。</a:t>
            </a:r>
            <a:endParaRPr lang="en-US" altLang="zh-CN" sz="2000" b="1" dirty="0">
              <a:latin typeface="Adobe 宋体 Std L" panose="02020300000000000000" pitchFamily="18" charset="-122"/>
              <a:ea typeface="Adobe 宋体 Std L" panose="02020300000000000000" pitchFamily="18" charset="-122"/>
            </a:endParaRPr>
          </a:p>
          <a:p>
            <a:pPr marL="342900" indent="-342900">
              <a:buFont typeface="Wingdings" panose="05000000000000000000" pitchFamily="2" charset="2"/>
              <a:buChar char="l"/>
            </a:pPr>
            <a:endParaRPr lang="en-US" altLang="en-US" sz="2400" dirty="0">
              <a:latin typeface="Adobe 宋体 Std L" panose="02020300000000000000" pitchFamily="18" charset="-122"/>
              <a:ea typeface="Adobe 宋体 Std L" panose="02020300000000000000" pitchFamily="18" charset="-122"/>
            </a:endParaRPr>
          </a:p>
        </p:txBody>
      </p:sp>
      <p:sp>
        <p:nvSpPr>
          <p:cNvPr id="3" name="文本占位符 3">
            <a:extLst>
              <a:ext uri="{FF2B5EF4-FFF2-40B4-BE49-F238E27FC236}">
                <a16:creationId xmlns:a16="http://schemas.microsoft.com/office/drawing/2014/main" id="{D5A7CBA9-8ECC-F905-30EB-B0EA44E81018}"/>
              </a:ext>
            </a:extLst>
          </p:cNvPr>
          <p:cNvSpPr txBox="1">
            <a:spLocks/>
          </p:cNvSpPr>
          <p:nvPr/>
        </p:nvSpPr>
        <p:spPr>
          <a:xfrm>
            <a:off x="4853428" y="1303688"/>
            <a:ext cx="3833372" cy="4933624"/>
          </a:xfrm>
          <a:prstGeom prst="rect">
            <a:avLst/>
          </a:prstGeom>
          <a:ln w="19050">
            <a:solidFill>
              <a:srgbClr val="7030A0"/>
            </a:solidFill>
          </a:ln>
        </p:spPr>
        <p:txBody>
          <a:bodyPr>
            <a:normAutofit fontScale="92500" lnSpcReduction="10000"/>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84" charset="2"/>
              <a:buNone/>
              <a:defRPr/>
            </a:pPr>
            <a:r>
              <a:rPr lang="en-US" altLang="zh-CN" sz="1600" kern="0" dirty="0" err="1">
                <a:latin typeface="Times New Roman" pitchFamily="18" charset="0"/>
                <a:cs typeface="Times New Roman" pitchFamily="18" charset="0"/>
              </a:rPr>
              <a:t>cobegin</a:t>
            </a:r>
            <a:endParaRPr lang="en-US" altLang="zh-CN" sz="1600" kern="0" dirty="0">
              <a:latin typeface="Times New Roman" pitchFamily="18" charset="0"/>
              <a:cs typeface="Times New Roman" pitchFamily="18" charset="0"/>
            </a:endParaRPr>
          </a:p>
          <a:p>
            <a:pPr marL="0" indent="0">
              <a:buFont typeface="Monotype Sorts" pitchFamily="-84" charset="2"/>
              <a:buNone/>
              <a:defRPr/>
            </a:pPr>
            <a:r>
              <a:rPr lang="en-US" altLang="zh-CN" sz="1600" kern="0" dirty="0">
                <a:latin typeface="Times New Roman" pitchFamily="18" charset="0"/>
                <a:cs typeface="Times New Roman" pitchFamily="18" charset="0"/>
              </a:rPr>
              <a:t>{</a:t>
            </a:r>
          </a:p>
          <a:p>
            <a:pPr lvl="2">
              <a:buFont typeface="Webdings" panose="05030102010509060703" pitchFamily="18" charset="2"/>
              <a:buNone/>
              <a:defRPr/>
            </a:pPr>
            <a:r>
              <a:rPr lang="en-US" altLang="zh-CN" sz="1600" kern="0" dirty="0">
                <a:latin typeface="Times New Roman" pitchFamily="18" charset="0"/>
                <a:cs typeface="Times New Roman" pitchFamily="18" charset="0"/>
              </a:rPr>
              <a:t>process</a:t>
            </a:r>
            <a:r>
              <a:rPr lang="zh-CN" altLang="en-US" sz="1600" kern="0" dirty="0">
                <a:latin typeface="Times New Roman" pitchFamily="18" charset="0"/>
                <a:cs typeface="Times New Roman" pitchFamily="18" charset="0"/>
              </a:rPr>
              <a:t>顾客</a:t>
            </a:r>
            <a:r>
              <a:rPr lang="en-US" altLang="zh-CN" sz="1600" kern="0" dirty="0" err="1">
                <a:latin typeface="Times New Roman" pitchFamily="18" charset="0"/>
                <a:cs typeface="Times New Roman" pitchFamily="18" charset="0"/>
              </a:rPr>
              <a:t>i</a:t>
            </a:r>
            <a:endParaRPr lang="en-US" altLang="zh-CN" sz="1600" kern="0" dirty="0">
              <a:latin typeface="Times New Roman" pitchFamily="18" charset="0"/>
              <a:cs typeface="Times New Roman" pitchFamily="18" charset="0"/>
            </a:endParaRPr>
          </a:p>
          <a:p>
            <a:pPr lvl="2">
              <a:buFont typeface="Webdings" panose="05030102010509060703" pitchFamily="18" charset="2"/>
              <a:buNone/>
              <a:defRPr/>
            </a:pPr>
            <a:r>
              <a:rPr lang="en-US" altLang="zh-CN" sz="1600" kern="0" dirty="0">
                <a:latin typeface="Times New Roman" pitchFamily="18" charset="0"/>
                <a:cs typeface="Times New Roman" pitchFamily="18" charset="0"/>
              </a:rPr>
              <a:t>{</a:t>
            </a:r>
          </a:p>
          <a:p>
            <a:pPr lvl="4">
              <a:buFontTx/>
              <a:buNone/>
              <a:defRPr/>
            </a:pPr>
            <a:r>
              <a:rPr lang="zh-CN" altLang="en-US" sz="1600" kern="0" dirty="0">
                <a:latin typeface="Times New Roman" pitchFamily="18" charset="0"/>
                <a:cs typeface="Times New Roman" pitchFamily="18" charset="0"/>
              </a:rPr>
              <a:t>从取号机获取一个号码；</a:t>
            </a:r>
          </a:p>
          <a:p>
            <a:pPr lvl="4">
              <a:buFontTx/>
              <a:buNone/>
              <a:defRPr/>
            </a:pPr>
            <a:r>
              <a:rPr lang="zh-CN" altLang="en-US" sz="1600" kern="0" dirty="0">
                <a:latin typeface="Times New Roman" pitchFamily="18" charset="0"/>
                <a:cs typeface="Times New Roman" pitchFamily="18" charset="0"/>
              </a:rPr>
              <a:t>等待叫号；</a:t>
            </a:r>
          </a:p>
          <a:p>
            <a:pPr lvl="4">
              <a:buFontTx/>
              <a:buNone/>
              <a:defRPr/>
            </a:pPr>
            <a:r>
              <a:rPr lang="zh-CN" altLang="en-US" sz="1600" kern="0" dirty="0">
                <a:latin typeface="Times New Roman" pitchFamily="18" charset="0"/>
                <a:cs typeface="Times New Roman" pitchFamily="18" charset="0"/>
              </a:rPr>
              <a:t>获取服务；</a:t>
            </a:r>
          </a:p>
          <a:p>
            <a:pPr lvl="2">
              <a:buFont typeface="Webdings" panose="05030102010509060703" pitchFamily="18" charset="2"/>
              <a:buNone/>
              <a:defRPr/>
            </a:pPr>
            <a:r>
              <a:rPr lang="en-US" altLang="zh-CN" sz="1600" kern="0" dirty="0">
                <a:latin typeface="Times New Roman" pitchFamily="18" charset="0"/>
                <a:cs typeface="Times New Roman" pitchFamily="18" charset="0"/>
              </a:rPr>
              <a:t>}</a:t>
            </a:r>
          </a:p>
          <a:p>
            <a:pPr lvl="2">
              <a:buFont typeface="Webdings" panose="05030102010509060703" pitchFamily="18" charset="2"/>
              <a:buNone/>
              <a:defRPr/>
            </a:pPr>
            <a:r>
              <a:rPr lang="en-US" altLang="zh-CN" sz="1600" kern="0" dirty="0">
                <a:latin typeface="Times New Roman" pitchFamily="18" charset="0"/>
                <a:cs typeface="Times New Roman" pitchFamily="18" charset="0"/>
              </a:rPr>
              <a:t>process  </a:t>
            </a:r>
            <a:r>
              <a:rPr lang="zh-CN" altLang="en-US" sz="1600" kern="0" dirty="0">
                <a:latin typeface="Times New Roman" pitchFamily="18" charset="0"/>
                <a:cs typeface="Times New Roman" pitchFamily="18" charset="0"/>
              </a:rPr>
              <a:t>营业员</a:t>
            </a:r>
          </a:p>
          <a:p>
            <a:pPr lvl="2">
              <a:buFont typeface="Webdings" panose="05030102010509060703" pitchFamily="18" charset="2"/>
              <a:buNone/>
              <a:defRPr/>
            </a:pPr>
            <a:r>
              <a:rPr lang="en-US" altLang="zh-CN" sz="1600" kern="0" dirty="0">
                <a:latin typeface="Times New Roman" pitchFamily="18" charset="0"/>
                <a:cs typeface="Times New Roman" pitchFamily="18" charset="0"/>
              </a:rPr>
              <a:t>{</a:t>
            </a:r>
          </a:p>
          <a:p>
            <a:pPr lvl="4">
              <a:buFontTx/>
              <a:buNone/>
              <a:defRPr/>
            </a:pPr>
            <a:r>
              <a:rPr lang="en-US" altLang="zh-CN" sz="1600" kern="0" dirty="0">
                <a:latin typeface="Times New Roman" pitchFamily="18" charset="0"/>
                <a:cs typeface="Times New Roman" pitchFamily="18" charset="0"/>
              </a:rPr>
              <a:t>while</a:t>
            </a:r>
            <a:r>
              <a:rPr lang="zh-CN" altLang="en-US" sz="1600" kern="0" dirty="0">
                <a:latin typeface="Times New Roman" pitchFamily="18" charset="0"/>
                <a:cs typeface="Times New Roman" pitchFamily="18" charset="0"/>
              </a:rPr>
              <a:t>（</a:t>
            </a:r>
            <a:r>
              <a:rPr lang="en-US" altLang="zh-CN" sz="1600" kern="0" dirty="0">
                <a:latin typeface="Times New Roman" pitchFamily="18" charset="0"/>
                <a:cs typeface="Times New Roman" pitchFamily="18" charset="0"/>
              </a:rPr>
              <a:t>TRUE</a:t>
            </a:r>
            <a:r>
              <a:rPr lang="zh-CN" altLang="en-US" sz="1600" kern="0" dirty="0">
                <a:latin typeface="Times New Roman" pitchFamily="18" charset="0"/>
                <a:cs typeface="Times New Roman" pitchFamily="18" charset="0"/>
              </a:rPr>
              <a:t>）</a:t>
            </a:r>
          </a:p>
          <a:p>
            <a:pPr lvl="4">
              <a:buFontTx/>
              <a:buNone/>
              <a:defRPr/>
            </a:pPr>
            <a:r>
              <a:rPr lang="en-US" altLang="zh-CN" sz="1600" kern="0" dirty="0">
                <a:latin typeface="Times New Roman" pitchFamily="18" charset="0"/>
                <a:cs typeface="Times New Roman" pitchFamily="18" charset="0"/>
              </a:rPr>
              <a:t>{</a:t>
            </a:r>
          </a:p>
          <a:p>
            <a:pPr lvl="5">
              <a:buFontTx/>
              <a:buNone/>
              <a:defRPr/>
            </a:pPr>
            <a:r>
              <a:rPr lang="zh-CN" altLang="en-US" sz="1600" kern="0" dirty="0">
                <a:latin typeface="Times New Roman" pitchFamily="18" charset="0"/>
                <a:cs typeface="Times New Roman" pitchFamily="18" charset="0"/>
              </a:rPr>
              <a:t>叫号；</a:t>
            </a:r>
          </a:p>
          <a:p>
            <a:pPr lvl="5">
              <a:buFontTx/>
              <a:buNone/>
              <a:defRPr/>
            </a:pPr>
            <a:r>
              <a:rPr lang="zh-CN" altLang="en-US" sz="1600" kern="0" dirty="0">
                <a:latin typeface="Times New Roman" pitchFamily="18" charset="0"/>
                <a:cs typeface="Times New Roman" pitchFamily="18" charset="0"/>
              </a:rPr>
              <a:t>为客户服务；</a:t>
            </a:r>
          </a:p>
          <a:p>
            <a:pPr lvl="4">
              <a:buFontTx/>
              <a:buNone/>
              <a:defRPr/>
            </a:pPr>
            <a:r>
              <a:rPr lang="en-US" altLang="zh-CN" sz="1600" kern="0" dirty="0">
                <a:latin typeface="Times New Roman" pitchFamily="18" charset="0"/>
                <a:cs typeface="Times New Roman" pitchFamily="18" charset="0"/>
              </a:rPr>
              <a:t>}</a:t>
            </a:r>
          </a:p>
          <a:p>
            <a:pPr lvl="2">
              <a:buFont typeface="Webdings" panose="05030102010509060703" pitchFamily="18" charset="2"/>
              <a:buNone/>
              <a:defRPr/>
            </a:pPr>
            <a:r>
              <a:rPr lang="en-US" altLang="zh-CN" sz="1600" kern="0" dirty="0">
                <a:latin typeface="Times New Roman" pitchFamily="18" charset="0"/>
                <a:cs typeface="Times New Roman" pitchFamily="18" charset="0"/>
              </a:rPr>
              <a:t>}</a:t>
            </a:r>
          </a:p>
          <a:p>
            <a:pPr marL="0" indent="0">
              <a:buFont typeface="Monotype Sorts" pitchFamily="-84" charset="2"/>
              <a:buNone/>
              <a:defRPr/>
            </a:pPr>
            <a:r>
              <a:rPr lang="en-US" altLang="zh-CN" sz="1600" kern="0" dirty="0">
                <a:latin typeface="Times New Roman" pitchFamily="18" charset="0"/>
                <a:cs typeface="Times New Roman" pitchFamily="18" charset="0"/>
              </a:rPr>
              <a:t>}</a:t>
            </a:r>
            <a:r>
              <a:rPr lang="en-US" altLang="zh-CN" sz="1600" kern="0" dirty="0" err="1">
                <a:latin typeface="Times New Roman" pitchFamily="18" charset="0"/>
                <a:cs typeface="Times New Roman" pitchFamily="18" charset="0"/>
              </a:rPr>
              <a:t>coend</a:t>
            </a:r>
            <a:endParaRPr lang="zh-CN" altLang="en-US" sz="1600" kern="0" dirty="0">
              <a:latin typeface="Times New Roman" pitchFamily="18" charset="0"/>
              <a:cs typeface="Times New Roman" pitchFamily="18" charset="0"/>
            </a:endParaRPr>
          </a:p>
          <a:p>
            <a:pPr>
              <a:defRPr/>
            </a:pPr>
            <a:endParaRPr lang="zh-CN" altLang="en-US" sz="1000" kern="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269888-0728-CE13-166E-E2DF0A18B8C1}"/>
              </a:ext>
            </a:extLst>
          </p:cNvPr>
          <p:cNvSpPr>
            <a:spLocks noGrp="1"/>
          </p:cNvSpPr>
          <p:nvPr>
            <p:ph type="body" sz="quarter" idx="13"/>
          </p:nvPr>
        </p:nvSpPr>
        <p:spPr/>
        <p:txBody>
          <a:bodyPr>
            <a:normAutofit/>
          </a:bodyPr>
          <a:lstStyle/>
          <a:p>
            <a:pPr marL="0" indent="0">
              <a:buFont typeface="Arial" panose="020B0604020202020204" pitchFamily="34" charset="0"/>
              <a:buNone/>
              <a:defRPr/>
            </a:pPr>
            <a:r>
              <a:rPr lang="en-US" altLang="zh-CN" sz="2000" dirty="0"/>
              <a:t>semaphore </a:t>
            </a:r>
            <a:r>
              <a:rPr lang="en-US" altLang="zh-CN" sz="2000" dirty="0" err="1"/>
              <a:t>seets</a:t>
            </a:r>
            <a:r>
              <a:rPr lang="en-US" altLang="zh-CN" sz="2000" dirty="0"/>
              <a:t> = 10,   // </a:t>
            </a:r>
            <a:r>
              <a:rPr lang="zh-CN" altLang="en-US" sz="2000" dirty="0"/>
              <a:t>有</a:t>
            </a:r>
            <a:r>
              <a:rPr lang="en-US" altLang="zh-CN" sz="2000" dirty="0"/>
              <a:t>10</a:t>
            </a:r>
            <a:r>
              <a:rPr lang="zh-CN" altLang="en-US" sz="2000" dirty="0"/>
              <a:t>个坐位的资源信号量</a:t>
            </a:r>
          </a:p>
          <a:p>
            <a:pPr marL="0" indent="0">
              <a:buFont typeface="Arial" panose="020B0604020202020204" pitchFamily="34" charset="0"/>
              <a:buNone/>
              <a:defRPr/>
            </a:pPr>
            <a:r>
              <a:rPr lang="zh-CN" altLang="en-US" sz="2000" dirty="0"/>
              <a:t>          </a:t>
            </a:r>
            <a:r>
              <a:rPr lang="en-US" altLang="zh-CN" sz="2000" dirty="0"/>
              <a:t>mutex = 1,    // </a:t>
            </a:r>
            <a:r>
              <a:rPr lang="zh-CN" altLang="en-US" sz="2000" dirty="0"/>
              <a:t>取号机互斥信号量</a:t>
            </a:r>
          </a:p>
          <a:p>
            <a:pPr marL="0" indent="0">
              <a:buFont typeface="Arial" panose="020B0604020202020204" pitchFamily="34" charset="0"/>
              <a:buNone/>
              <a:defRPr/>
            </a:pPr>
            <a:r>
              <a:rPr lang="zh-CN" altLang="en-US" sz="2000" dirty="0"/>
              <a:t>          </a:t>
            </a:r>
            <a:r>
              <a:rPr lang="en-US" altLang="zh-CN" sz="2000" dirty="0"/>
              <a:t>customs = 0; // </a:t>
            </a:r>
            <a:r>
              <a:rPr lang="zh-CN" altLang="en-US" sz="2000" dirty="0"/>
              <a:t>顾客与营业员同步，无顾客时营业员休息</a:t>
            </a:r>
          </a:p>
          <a:p>
            <a:pPr>
              <a:defRPr/>
            </a:pPr>
            <a:endParaRPr lang="zh-CN" altLang="en-US" sz="2000" dirty="0"/>
          </a:p>
        </p:txBody>
      </p:sp>
      <p:sp>
        <p:nvSpPr>
          <p:cNvPr id="4" name="文本占位符 3">
            <a:extLst>
              <a:ext uri="{FF2B5EF4-FFF2-40B4-BE49-F238E27FC236}">
                <a16:creationId xmlns:a16="http://schemas.microsoft.com/office/drawing/2014/main" id="{3A08C50F-BEE2-4680-6AAC-6374FE06214C}"/>
              </a:ext>
            </a:extLst>
          </p:cNvPr>
          <p:cNvSpPr txBox="1">
            <a:spLocks/>
          </p:cNvSpPr>
          <p:nvPr/>
        </p:nvSpPr>
        <p:spPr>
          <a:xfrm>
            <a:off x="211138" y="2205038"/>
            <a:ext cx="4360862" cy="4237037"/>
          </a:xfrm>
          <a:prstGeom prst="rect">
            <a:avLst/>
          </a:prstGeom>
          <a:ln w="19050">
            <a:solidFill>
              <a:srgbClr val="00B050"/>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84" charset="2"/>
              <a:buNone/>
              <a:defRPr/>
            </a:pPr>
            <a:r>
              <a:rPr lang="en-US" altLang="zh-CN" kern="0" dirty="0">
                <a:latin typeface="Times New Roman" pitchFamily="18" charset="0"/>
                <a:cs typeface="Times New Roman" pitchFamily="18" charset="0"/>
              </a:rPr>
              <a:t>process </a:t>
            </a:r>
            <a:r>
              <a:rPr lang="zh-CN" altLang="en-US" kern="0" dirty="0">
                <a:latin typeface="Times New Roman" pitchFamily="18" charset="0"/>
                <a:cs typeface="Times New Roman" pitchFamily="18" charset="0"/>
              </a:rPr>
              <a:t>顾客</a:t>
            </a:r>
            <a:endParaRPr lang="en-US" altLang="zh-CN" kern="0" dirty="0">
              <a:latin typeface="Times New Roman" pitchFamily="18" charset="0"/>
              <a:cs typeface="Times New Roman" pitchFamily="18" charset="0"/>
            </a:endParaRPr>
          </a:p>
          <a:p>
            <a:pPr marL="0" indent="0">
              <a:buFont typeface="Monotype Sorts" pitchFamily="-84" charset="2"/>
              <a:buNone/>
              <a:defRPr/>
            </a:pPr>
            <a:r>
              <a:rPr lang="en-US" altLang="zh-CN" kern="0" dirty="0">
                <a:latin typeface="Times New Roman" pitchFamily="18" charset="0"/>
                <a:cs typeface="Times New Roman" pitchFamily="18" charset="0"/>
              </a:rPr>
              <a:t>{</a:t>
            </a:r>
          </a:p>
          <a:p>
            <a:pPr lvl="1">
              <a:buFont typeface="Monotype Sorts" pitchFamily="-84" charset="2"/>
              <a:buNone/>
              <a:defRPr/>
            </a:pPr>
            <a:r>
              <a:rPr lang="en-US" altLang="zh-CN" kern="0" dirty="0">
                <a:latin typeface="Times New Roman" pitchFamily="18" charset="0"/>
                <a:cs typeface="Times New Roman" pitchFamily="18" charset="0"/>
              </a:rPr>
              <a:t>  P(</a:t>
            </a:r>
            <a:r>
              <a:rPr lang="en-US" altLang="zh-CN" kern="0" dirty="0" err="1">
                <a:latin typeface="Times New Roman" pitchFamily="18" charset="0"/>
                <a:cs typeface="Times New Roman" pitchFamily="18" charset="0"/>
              </a:rPr>
              <a:t>seets</a:t>
            </a:r>
            <a:r>
              <a:rPr lang="en-US" altLang="zh-CN" kern="0" dirty="0">
                <a:latin typeface="Times New Roman" pitchFamily="18" charset="0"/>
                <a:cs typeface="Times New Roman" pitchFamily="18" charset="0"/>
              </a:rPr>
              <a:t>); // </a:t>
            </a:r>
            <a:r>
              <a:rPr lang="zh-CN" altLang="en-US" kern="0" dirty="0">
                <a:latin typeface="Times New Roman" pitchFamily="18" charset="0"/>
                <a:cs typeface="Times New Roman" pitchFamily="18" charset="0"/>
              </a:rPr>
              <a:t>等空位</a:t>
            </a:r>
            <a:endParaRPr lang="en-US" altLang="zh-CN" kern="0" dirty="0">
              <a:latin typeface="Times New Roman" pitchFamily="18" charset="0"/>
              <a:cs typeface="Times New Roman" pitchFamily="18" charset="0"/>
            </a:endParaRPr>
          </a:p>
          <a:p>
            <a:pPr lvl="1">
              <a:buFont typeface="Monotype Sorts" pitchFamily="-84" charset="2"/>
              <a:buNone/>
              <a:defRPr/>
            </a:pPr>
            <a:r>
              <a:rPr lang="en-US" altLang="zh-CN" kern="0" dirty="0">
                <a:latin typeface="Times New Roman" pitchFamily="18" charset="0"/>
                <a:cs typeface="Times New Roman" pitchFamily="18" charset="0"/>
              </a:rPr>
              <a:t>  P(mutex); // </a:t>
            </a:r>
            <a:r>
              <a:rPr lang="zh-CN" altLang="en-US" kern="0" dirty="0">
                <a:latin typeface="Times New Roman" pitchFamily="18" charset="0"/>
                <a:cs typeface="Times New Roman" pitchFamily="18" charset="0"/>
              </a:rPr>
              <a:t>申请使用取号机</a:t>
            </a:r>
            <a:endParaRPr lang="en-US" altLang="zh-CN" kern="0" dirty="0">
              <a:latin typeface="Times New Roman" pitchFamily="18" charset="0"/>
              <a:cs typeface="Times New Roman" pitchFamily="18" charset="0"/>
            </a:endParaRPr>
          </a:p>
          <a:p>
            <a:pPr lvl="1">
              <a:buFont typeface="Monotype Sorts" pitchFamily="-84" charset="2"/>
              <a:buNone/>
              <a:defRPr/>
            </a:pPr>
            <a:r>
              <a:rPr lang="zh-CN" altLang="en-US" kern="0" dirty="0">
                <a:latin typeface="Times New Roman" pitchFamily="18" charset="0"/>
                <a:cs typeface="Times New Roman" pitchFamily="18" charset="0"/>
              </a:rPr>
              <a:t>  从取号机上取号</a:t>
            </a:r>
            <a:r>
              <a:rPr lang="en-US" altLang="zh-CN" kern="0" dirty="0">
                <a:latin typeface="Times New Roman" pitchFamily="18" charset="0"/>
                <a:cs typeface="Times New Roman" pitchFamily="18" charset="0"/>
              </a:rPr>
              <a:t>;</a:t>
            </a:r>
          </a:p>
          <a:p>
            <a:pPr lvl="1">
              <a:buFont typeface="Monotype Sorts" pitchFamily="-84" charset="2"/>
              <a:buNone/>
              <a:defRPr/>
            </a:pPr>
            <a:r>
              <a:rPr lang="en-US" altLang="zh-CN" kern="0" dirty="0">
                <a:latin typeface="Times New Roman" pitchFamily="18" charset="0"/>
                <a:cs typeface="Times New Roman" pitchFamily="18" charset="0"/>
              </a:rPr>
              <a:t>  V(mutex); // </a:t>
            </a:r>
            <a:r>
              <a:rPr lang="zh-CN" altLang="en-US" kern="0" dirty="0">
                <a:latin typeface="Times New Roman" pitchFamily="18" charset="0"/>
                <a:cs typeface="Times New Roman" pitchFamily="18" charset="0"/>
              </a:rPr>
              <a:t>取号完毕</a:t>
            </a:r>
            <a:endParaRPr lang="en-US" altLang="zh-CN" kern="0" dirty="0">
              <a:latin typeface="Times New Roman" pitchFamily="18" charset="0"/>
              <a:cs typeface="Times New Roman" pitchFamily="18" charset="0"/>
            </a:endParaRPr>
          </a:p>
          <a:p>
            <a:pPr lvl="1">
              <a:buFont typeface="Monotype Sorts" pitchFamily="-84" charset="2"/>
              <a:buNone/>
              <a:defRPr/>
            </a:pPr>
            <a:r>
              <a:rPr lang="en-US" altLang="zh-CN" kern="0" dirty="0">
                <a:latin typeface="Times New Roman" pitchFamily="18" charset="0"/>
                <a:cs typeface="Times New Roman" pitchFamily="18" charset="0"/>
              </a:rPr>
              <a:t>  V(customs); // </a:t>
            </a:r>
            <a:r>
              <a:rPr lang="zh-CN" altLang="en-US" kern="0" dirty="0">
                <a:latin typeface="Times New Roman" pitchFamily="18" charset="0"/>
                <a:cs typeface="Times New Roman" pitchFamily="18" charset="0"/>
              </a:rPr>
              <a:t>通知营业员有新顾客                                </a:t>
            </a:r>
            <a:endParaRPr lang="en-US" altLang="zh-CN" kern="0" dirty="0">
              <a:latin typeface="Times New Roman" pitchFamily="18" charset="0"/>
              <a:cs typeface="Times New Roman" pitchFamily="18" charset="0"/>
            </a:endParaRPr>
          </a:p>
          <a:p>
            <a:pPr lvl="1">
              <a:buFont typeface="Monotype Sorts" pitchFamily="-84" charset="2"/>
              <a:buNone/>
              <a:defRPr/>
            </a:pPr>
            <a:r>
              <a:rPr lang="en-US" altLang="zh-CN" kern="0" dirty="0">
                <a:latin typeface="Times New Roman" pitchFamily="18" charset="0"/>
                <a:cs typeface="Times New Roman" pitchFamily="18" charset="0"/>
              </a:rPr>
              <a:t>                      </a:t>
            </a:r>
            <a:r>
              <a:rPr lang="zh-CN" altLang="en-US" kern="0" dirty="0">
                <a:latin typeface="Times New Roman" pitchFamily="18" charset="0"/>
                <a:cs typeface="Times New Roman" pitchFamily="18" charset="0"/>
              </a:rPr>
              <a:t>到来等待营业员叫号</a:t>
            </a:r>
            <a:r>
              <a:rPr lang="en-US" altLang="zh-CN" kern="0" dirty="0">
                <a:latin typeface="Times New Roman" pitchFamily="18" charset="0"/>
                <a:cs typeface="Times New Roman" pitchFamily="18" charset="0"/>
              </a:rPr>
              <a:t>;</a:t>
            </a:r>
          </a:p>
          <a:p>
            <a:pPr lvl="1">
              <a:buFont typeface="Monotype Sorts" pitchFamily="-84" charset="2"/>
              <a:buNone/>
              <a:defRPr/>
            </a:pPr>
            <a:r>
              <a:rPr lang="en-US" altLang="zh-CN" kern="0" dirty="0">
                <a:latin typeface="Times New Roman" pitchFamily="18" charset="0"/>
                <a:cs typeface="Times New Roman" pitchFamily="18" charset="0"/>
              </a:rPr>
              <a:t>  V(</a:t>
            </a:r>
            <a:r>
              <a:rPr lang="en-US" altLang="zh-CN" kern="0" dirty="0" err="1">
                <a:latin typeface="Times New Roman" pitchFamily="18" charset="0"/>
                <a:cs typeface="Times New Roman" pitchFamily="18" charset="0"/>
              </a:rPr>
              <a:t>seets</a:t>
            </a:r>
            <a:r>
              <a:rPr lang="en-US" altLang="zh-CN" kern="0" dirty="0">
                <a:latin typeface="Times New Roman" pitchFamily="18" charset="0"/>
                <a:cs typeface="Times New Roman" pitchFamily="18" charset="0"/>
              </a:rPr>
              <a:t>); // </a:t>
            </a:r>
            <a:r>
              <a:rPr lang="zh-CN" altLang="en-US" kern="0" dirty="0">
                <a:latin typeface="Times New Roman" pitchFamily="18" charset="0"/>
                <a:cs typeface="Times New Roman" pitchFamily="18" charset="0"/>
              </a:rPr>
              <a:t>离开坐位接受服务；</a:t>
            </a:r>
            <a:endParaRPr lang="en-US" altLang="zh-CN" kern="0" dirty="0">
              <a:latin typeface="Times New Roman" pitchFamily="18" charset="0"/>
              <a:cs typeface="Times New Roman" pitchFamily="18" charset="0"/>
            </a:endParaRPr>
          </a:p>
          <a:p>
            <a:pPr marL="0" indent="0">
              <a:buFont typeface="Monotype Sorts" pitchFamily="-84" charset="2"/>
              <a:buNone/>
              <a:defRPr/>
            </a:pPr>
            <a:r>
              <a:rPr lang="en-US" altLang="zh-CN" kern="0" dirty="0">
                <a:latin typeface="Times New Roman" pitchFamily="18" charset="0"/>
                <a:cs typeface="Times New Roman" pitchFamily="18" charset="0"/>
              </a:rPr>
              <a:t>}process</a:t>
            </a:r>
            <a:endParaRPr lang="zh-CN" altLang="en-US" kern="0" dirty="0">
              <a:latin typeface="Times New Roman" pitchFamily="18" charset="0"/>
              <a:cs typeface="Times New Roman" pitchFamily="18" charset="0"/>
            </a:endParaRPr>
          </a:p>
          <a:p>
            <a:pPr>
              <a:defRPr/>
            </a:pPr>
            <a:endParaRPr lang="zh-CN" altLang="en-US" kern="0" dirty="0">
              <a:latin typeface="Times New Roman" pitchFamily="18" charset="0"/>
              <a:cs typeface="Times New Roman" pitchFamily="18" charset="0"/>
            </a:endParaRPr>
          </a:p>
        </p:txBody>
      </p:sp>
      <p:sp>
        <p:nvSpPr>
          <p:cNvPr id="5" name="文本占位符 3">
            <a:extLst>
              <a:ext uri="{FF2B5EF4-FFF2-40B4-BE49-F238E27FC236}">
                <a16:creationId xmlns:a16="http://schemas.microsoft.com/office/drawing/2014/main" id="{5012943C-667D-660D-F6D1-051385C2F7FF}"/>
              </a:ext>
            </a:extLst>
          </p:cNvPr>
          <p:cNvSpPr txBox="1">
            <a:spLocks/>
          </p:cNvSpPr>
          <p:nvPr/>
        </p:nvSpPr>
        <p:spPr>
          <a:xfrm>
            <a:off x="4675188" y="2203450"/>
            <a:ext cx="4360862" cy="4237038"/>
          </a:xfrm>
          <a:prstGeom prst="rect">
            <a:avLst/>
          </a:prstGeom>
          <a:ln w="19050">
            <a:solidFill>
              <a:srgbClr val="00B050"/>
            </a:solidFill>
          </a:ln>
        </p:spPr>
        <p:txBody>
          <a:bodyPr>
            <a:normAutofit/>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84" charset="2"/>
              <a:buNone/>
              <a:defRPr/>
            </a:pPr>
            <a:r>
              <a:rPr lang="en-US" altLang="zh-CN" kern="0" dirty="0">
                <a:latin typeface="Times New Roman" pitchFamily="18" charset="0"/>
                <a:cs typeface="Times New Roman" pitchFamily="18" charset="0"/>
              </a:rPr>
              <a:t>process </a:t>
            </a:r>
            <a:r>
              <a:rPr lang="zh-CN" altLang="en-US" kern="0" dirty="0">
                <a:latin typeface="Times New Roman" pitchFamily="18" charset="0"/>
                <a:cs typeface="Times New Roman" pitchFamily="18" charset="0"/>
              </a:rPr>
              <a:t>营业员</a:t>
            </a:r>
            <a:endParaRPr lang="en-US" altLang="zh-CN" kern="0" dirty="0">
              <a:latin typeface="Times New Roman" pitchFamily="18" charset="0"/>
              <a:cs typeface="Times New Roman" pitchFamily="18" charset="0"/>
            </a:endParaRPr>
          </a:p>
          <a:p>
            <a:pPr marL="0" indent="0">
              <a:buFont typeface="Monotype Sorts" pitchFamily="-84" charset="2"/>
              <a:buNone/>
              <a:defRPr/>
            </a:pPr>
            <a:r>
              <a:rPr lang="en-US" altLang="zh-CN" kern="0" dirty="0">
                <a:latin typeface="Times New Roman" pitchFamily="18" charset="0"/>
                <a:cs typeface="Times New Roman" pitchFamily="18" charset="0"/>
              </a:rPr>
              <a:t>{</a:t>
            </a:r>
          </a:p>
          <a:p>
            <a:pPr lvl="1">
              <a:buFont typeface="Monotype Sorts" pitchFamily="-84" charset="2"/>
              <a:buNone/>
              <a:defRPr/>
            </a:pPr>
            <a:r>
              <a:rPr lang="en-US" altLang="zh-CN" kern="0" dirty="0">
                <a:latin typeface="Times New Roman" pitchFamily="18" charset="0"/>
                <a:cs typeface="Times New Roman" pitchFamily="18" charset="0"/>
              </a:rPr>
              <a:t>while(True)</a:t>
            </a:r>
          </a:p>
          <a:p>
            <a:pPr lvl="1">
              <a:buFont typeface="Monotype Sorts" pitchFamily="-84" charset="2"/>
              <a:buNone/>
              <a:defRPr/>
            </a:pPr>
            <a:r>
              <a:rPr lang="en-US" altLang="zh-CN" kern="0" dirty="0">
                <a:latin typeface="Times New Roman" pitchFamily="18" charset="0"/>
                <a:cs typeface="Times New Roman" pitchFamily="18" charset="0"/>
              </a:rPr>
              <a:t>{</a:t>
            </a:r>
          </a:p>
          <a:p>
            <a:pPr marL="857250" lvl="2" indent="0">
              <a:buFont typeface="Webdings" panose="05030102010509060703" pitchFamily="18" charset="2"/>
              <a:buNone/>
              <a:defRPr/>
            </a:pPr>
            <a:r>
              <a:rPr lang="en-US" altLang="zh-CN" kern="0" dirty="0"/>
              <a:t>P(customs); // </a:t>
            </a:r>
            <a:r>
              <a:rPr lang="zh-CN" altLang="en-US" kern="0" dirty="0"/>
              <a:t>没有顾客则休息</a:t>
            </a:r>
            <a:endParaRPr lang="en-US" altLang="zh-CN" kern="0" dirty="0"/>
          </a:p>
          <a:p>
            <a:pPr marL="857250" lvl="2" indent="0">
              <a:buFont typeface="Webdings" panose="05030102010509060703" pitchFamily="18" charset="2"/>
              <a:buNone/>
              <a:defRPr/>
            </a:pPr>
            <a:r>
              <a:rPr lang="zh-CN" altLang="en-US" kern="0" dirty="0"/>
              <a:t>叫号</a:t>
            </a:r>
            <a:r>
              <a:rPr lang="en-US" altLang="zh-CN" kern="0" dirty="0"/>
              <a:t>;</a:t>
            </a:r>
          </a:p>
          <a:p>
            <a:pPr marL="857250" lvl="2" indent="0">
              <a:buFont typeface="Webdings" panose="05030102010509060703" pitchFamily="18" charset="2"/>
              <a:buNone/>
              <a:defRPr/>
            </a:pPr>
            <a:r>
              <a:rPr lang="zh-CN" altLang="en-US" kern="0" dirty="0"/>
              <a:t>为顾客服务</a:t>
            </a:r>
            <a:r>
              <a:rPr lang="en-US" altLang="zh-CN" kern="0" dirty="0"/>
              <a:t>;</a:t>
            </a:r>
          </a:p>
          <a:p>
            <a:pPr lvl="1">
              <a:buFont typeface="Monotype Sorts" pitchFamily="-84" charset="2"/>
              <a:buNone/>
              <a:defRPr/>
            </a:pPr>
            <a:r>
              <a:rPr lang="en-US" altLang="zh-CN" kern="0" dirty="0">
                <a:latin typeface="Times New Roman" pitchFamily="18" charset="0"/>
                <a:cs typeface="Times New Roman" pitchFamily="18" charset="0"/>
              </a:rPr>
              <a:t>}</a:t>
            </a:r>
          </a:p>
          <a:p>
            <a:pPr marL="0" indent="0">
              <a:buFont typeface="Monotype Sorts" pitchFamily="-84" charset="2"/>
              <a:buNone/>
              <a:defRPr/>
            </a:pPr>
            <a:r>
              <a:rPr lang="en-US" altLang="zh-CN" kern="0" dirty="0">
                <a:latin typeface="Times New Roman" pitchFamily="18" charset="0"/>
                <a:cs typeface="Times New Roman" pitchFamily="18" charset="0"/>
              </a:rPr>
              <a:t>}</a:t>
            </a:r>
            <a:endParaRPr lang="zh-CN" altLang="en-US" kern="0" dirty="0">
              <a:latin typeface="Times New Roman" pitchFamily="18" charset="0"/>
              <a:cs typeface="Times New Roman" pitchFamily="18" charset="0"/>
            </a:endParaRPr>
          </a:p>
          <a:p>
            <a:pPr>
              <a:defRPr/>
            </a:pPr>
            <a:endParaRPr lang="zh-CN" altLang="en-US" kern="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a:extLst>
              <a:ext uri="{FF2B5EF4-FFF2-40B4-BE49-F238E27FC236}">
                <a16:creationId xmlns:a16="http://schemas.microsoft.com/office/drawing/2014/main" id="{DDF7743E-736A-EC4F-DD91-DCD86AD6A4E6}"/>
              </a:ext>
            </a:extLst>
          </p:cNvPr>
          <p:cNvSpPr>
            <a:spLocks noGrp="1" noChangeArrowheads="1"/>
          </p:cNvSpPr>
          <p:nvPr>
            <p:ph type="body" sz="quarter" idx="13"/>
          </p:nvPr>
        </p:nvSpPr>
        <p:spPr>
          <a:xfrm>
            <a:off x="468312" y="620688"/>
            <a:ext cx="8207375" cy="5400675"/>
          </a:xfrm>
        </p:spPr>
        <p:txBody>
          <a:bodyPr>
            <a:normAutofit/>
          </a:bodyPr>
          <a:lstStyle/>
          <a:p>
            <a:pPr marL="0" indent="0">
              <a:buFont typeface="Arial" panose="020B0604020202020204" pitchFamily="34" charset="0"/>
              <a:buNone/>
            </a:pPr>
            <a:r>
              <a:rPr lang="en-US" altLang="zh-CN" sz="2000" dirty="0"/>
              <a:t>semaphore </a:t>
            </a:r>
            <a:r>
              <a:rPr lang="en-US" altLang="zh-CN" sz="2000" dirty="0" err="1"/>
              <a:t>seets</a:t>
            </a:r>
            <a:r>
              <a:rPr lang="en-US" altLang="zh-CN" sz="2000" dirty="0"/>
              <a:t> = 10,   // </a:t>
            </a:r>
            <a:r>
              <a:rPr lang="zh-CN" altLang="en-US" sz="2000" dirty="0"/>
              <a:t>有</a:t>
            </a:r>
            <a:r>
              <a:rPr lang="en-US" altLang="zh-CN" sz="2000" dirty="0"/>
              <a:t>10</a:t>
            </a:r>
            <a:r>
              <a:rPr lang="zh-CN" altLang="en-US" sz="2000" dirty="0"/>
              <a:t>个坐位的资源信号量</a:t>
            </a:r>
          </a:p>
          <a:p>
            <a:pPr marL="0" indent="0">
              <a:buFont typeface="Arial" panose="020B0604020202020204" pitchFamily="34" charset="0"/>
              <a:buNone/>
            </a:pPr>
            <a:r>
              <a:rPr lang="zh-CN" altLang="en-US" sz="2000" dirty="0"/>
              <a:t>          </a:t>
            </a:r>
            <a:r>
              <a:rPr lang="en-US" altLang="zh-CN" sz="2000" dirty="0"/>
              <a:t>mutex = 1,    // </a:t>
            </a:r>
            <a:r>
              <a:rPr lang="zh-CN" altLang="en-US" sz="2000" dirty="0"/>
              <a:t>取号机互斥信号量</a:t>
            </a:r>
          </a:p>
          <a:p>
            <a:pPr marL="0" indent="0">
              <a:buFont typeface="Arial" panose="020B0604020202020204" pitchFamily="34" charset="0"/>
              <a:buNone/>
            </a:pPr>
            <a:r>
              <a:rPr lang="zh-CN" altLang="en-US" sz="2000" dirty="0"/>
              <a:t>          </a:t>
            </a:r>
            <a:r>
              <a:rPr lang="en-US" altLang="zh-CN" sz="2000" dirty="0"/>
              <a:t>customs = 0; // </a:t>
            </a:r>
            <a:r>
              <a:rPr lang="zh-CN" altLang="en-US" sz="2000" dirty="0"/>
              <a:t>顾客人数</a:t>
            </a:r>
            <a:endParaRPr lang="en-US" altLang="zh-CN" sz="2000" dirty="0"/>
          </a:p>
          <a:p>
            <a:pPr marL="0" indent="0">
              <a:buFont typeface="Arial" panose="020B0604020202020204" pitchFamily="34" charset="0"/>
              <a:buNone/>
            </a:pPr>
            <a:r>
              <a:rPr lang="zh-CN" altLang="en-US" sz="2000" dirty="0"/>
              <a:t>          </a:t>
            </a:r>
            <a:r>
              <a:rPr lang="en-US" altLang="zh-CN" sz="2000" dirty="0"/>
              <a:t>salas= 1</a:t>
            </a:r>
            <a:r>
              <a:rPr lang="zh-CN" altLang="en-US" sz="2000" dirty="0"/>
              <a:t>； 营业员人数</a:t>
            </a:r>
          </a:p>
        </p:txBody>
      </p:sp>
      <p:sp>
        <p:nvSpPr>
          <p:cNvPr id="4" name="文本占位符 3">
            <a:extLst>
              <a:ext uri="{FF2B5EF4-FFF2-40B4-BE49-F238E27FC236}">
                <a16:creationId xmlns:a16="http://schemas.microsoft.com/office/drawing/2014/main" id="{7C8B4389-B659-E810-0124-7E360AD7C466}"/>
              </a:ext>
            </a:extLst>
          </p:cNvPr>
          <p:cNvSpPr txBox="1">
            <a:spLocks/>
          </p:cNvSpPr>
          <p:nvPr/>
        </p:nvSpPr>
        <p:spPr>
          <a:xfrm>
            <a:off x="211138" y="2439988"/>
            <a:ext cx="4360862" cy="4237037"/>
          </a:xfrm>
          <a:prstGeom prst="rect">
            <a:avLst/>
          </a:prstGeom>
          <a:ln w="19050">
            <a:solidFill>
              <a:srgbClr val="00B050"/>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84" charset="2"/>
              <a:buNone/>
              <a:defRPr/>
            </a:pPr>
            <a:r>
              <a:rPr lang="en-US" altLang="zh-CN" kern="0" dirty="0">
                <a:latin typeface="Times New Roman" pitchFamily="18" charset="0"/>
                <a:cs typeface="Times New Roman" pitchFamily="18" charset="0"/>
              </a:rPr>
              <a:t>process </a:t>
            </a:r>
            <a:r>
              <a:rPr lang="zh-CN" altLang="en-US" kern="0" dirty="0">
                <a:latin typeface="Times New Roman" pitchFamily="18" charset="0"/>
                <a:cs typeface="Times New Roman" pitchFamily="18" charset="0"/>
              </a:rPr>
              <a:t>顾客</a:t>
            </a:r>
            <a:endParaRPr lang="en-US" altLang="zh-CN" kern="0" dirty="0">
              <a:latin typeface="Times New Roman" pitchFamily="18" charset="0"/>
              <a:cs typeface="Times New Roman" pitchFamily="18" charset="0"/>
            </a:endParaRPr>
          </a:p>
          <a:p>
            <a:pPr marL="0" indent="0">
              <a:buFont typeface="Monotype Sorts" pitchFamily="-84" charset="2"/>
              <a:buNone/>
              <a:defRPr/>
            </a:pPr>
            <a:r>
              <a:rPr lang="en-US" altLang="zh-CN" kern="0" dirty="0">
                <a:latin typeface="Times New Roman" pitchFamily="18" charset="0"/>
                <a:cs typeface="Times New Roman" pitchFamily="18" charset="0"/>
              </a:rPr>
              <a:t>{</a:t>
            </a:r>
          </a:p>
          <a:p>
            <a:pPr lvl="1">
              <a:buFont typeface="Monotype Sorts" pitchFamily="-84" charset="2"/>
              <a:buNone/>
              <a:defRPr/>
            </a:pPr>
            <a:r>
              <a:rPr lang="en-US" altLang="zh-CN" kern="0" dirty="0">
                <a:latin typeface="Times New Roman" pitchFamily="18" charset="0"/>
                <a:cs typeface="Times New Roman" pitchFamily="18" charset="0"/>
              </a:rPr>
              <a:t>  P(</a:t>
            </a:r>
            <a:r>
              <a:rPr lang="en-US" altLang="zh-CN" kern="0" dirty="0" err="1">
                <a:latin typeface="Times New Roman" pitchFamily="18" charset="0"/>
                <a:cs typeface="Times New Roman" pitchFamily="18" charset="0"/>
              </a:rPr>
              <a:t>seets</a:t>
            </a:r>
            <a:r>
              <a:rPr lang="en-US" altLang="zh-CN" kern="0" dirty="0">
                <a:latin typeface="Times New Roman" pitchFamily="18" charset="0"/>
                <a:cs typeface="Times New Roman" pitchFamily="18" charset="0"/>
              </a:rPr>
              <a:t>);        // </a:t>
            </a:r>
            <a:r>
              <a:rPr lang="zh-CN" altLang="en-US" kern="0" dirty="0">
                <a:latin typeface="Times New Roman" pitchFamily="18" charset="0"/>
                <a:cs typeface="Times New Roman" pitchFamily="18" charset="0"/>
              </a:rPr>
              <a:t>等空位</a:t>
            </a:r>
            <a:endParaRPr lang="en-US" altLang="zh-CN" kern="0" dirty="0">
              <a:latin typeface="Times New Roman" pitchFamily="18" charset="0"/>
              <a:cs typeface="Times New Roman" pitchFamily="18" charset="0"/>
            </a:endParaRPr>
          </a:p>
          <a:p>
            <a:pPr lvl="1">
              <a:buFont typeface="Monotype Sorts" pitchFamily="-84" charset="2"/>
              <a:buNone/>
              <a:defRPr/>
            </a:pPr>
            <a:r>
              <a:rPr lang="en-US" altLang="zh-CN" kern="0" dirty="0">
                <a:latin typeface="Times New Roman" pitchFamily="18" charset="0"/>
                <a:cs typeface="Times New Roman" pitchFamily="18" charset="0"/>
              </a:rPr>
              <a:t>  P(mutex);      // </a:t>
            </a:r>
            <a:r>
              <a:rPr lang="zh-CN" altLang="en-US" kern="0" dirty="0">
                <a:latin typeface="Times New Roman" pitchFamily="18" charset="0"/>
                <a:cs typeface="Times New Roman" pitchFamily="18" charset="0"/>
              </a:rPr>
              <a:t>申请使用取号机</a:t>
            </a:r>
            <a:endParaRPr lang="en-US" altLang="zh-CN" kern="0" dirty="0">
              <a:latin typeface="Times New Roman" pitchFamily="18" charset="0"/>
              <a:cs typeface="Times New Roman" pitchFamily="18" charset="0"/>
            </a:endParaRPr>
          </a:p>
          <a:p>
            <a:pPr lvl="1">
              <a:buFont typeface="Monotype Sorts" pitchFamily="-84" charset="2"/>
              <a:buNone/>
              <a:defRPr/>
            </a:pPr>
            <a:r>
              <a:rPr lang="zh-CN" altLang="en-US" kern="0" dirty="0">
                <a:latin typeface="Times New Roman" pitchFamily="18" charset="0"/>
                <a:cs typeface="Times New Roman" pitchFamily="18" charset="0"/>
              </a:rPr>
              <a:t>  从取号机上取号</a:t>
            </a:r>
            <a:r>
              <a:rPr lang="en-US" altLang="zh-CN" kern="0" dirty="0">
                <a:latin typeface="Times New Roman" pitchFamily="18" charset="0"/>
                <a:cs typeface="Times New Roman" pitchFamily="18" charset="0"/>
              </a:rPr>
              <a:t>;</a:t>
            </a:r>
          </a:p>
          <a:p>
            <a:pPr lvl="1">
              <a:buFont typeface="Monotype Sorts" pitchFamily="-84" charset="2"/>
              <a:buNone/>
              <a:defRPr/>
            </a:pPr>
            <a:r>
              <a:rPr lang="en-US" altLang="zh-CN" kern="0" dirty="0">
                <a:latin typeface="Times New Roman" pitchFamily="18" charset="0"/>
                <a:cs typeface="Times New Roman" pitchFamily="18" charset="0"/>
              </a:rPr>
              <a:t>  V(mutex);     // </a:t>
            </a:r>
            <a:r>
              <a:rPr lang="zh-CN" altLang="en-US" kern="0" dirty="0">
                <a:latin typeface="Times New Roman" pitchFamily="18" charset="0"/>
                <a:cs typeface="Times New Roman" pitchFamily="18" charset="0"/>
              </a:rPr>
              <a:t>取号完毕</a:t>
            </a:r>
            <a:endParaRPr lang="en-US" altLang="zh-CN" kern="0" dirty="0">
              <a:latin typeface="Times New Roman" pitchFamily="18" charset="0"/>
              <a:cs typeface="Times New Roman" pitchFamily="18" charset="0"/>
            </a:endParaRPr>
          </a:p>
          <a:p>
            <a:pPr lvl="1">
              <a:buFont typeface="Monotype Sorts" pitchFamily="-84" charset="2"/>
              <a:buNone/>
              <a:defRPr/>
            </a:pPr>
            <a:r>
              <a:rPr lang="en-US" altLang="zh-CN" kern="0" dirty="0">
                <a:latin typeface="Times New Roman" pitchFamily="18" charset="0"/>
                <a:cs typeface="Times New Roman" pitchFamily="18" charset="0"/>
              </a:rPr>
              <a:t>  V(customs);  // </a:t>
            </a:r>
            <a:r>
              <a:rPr lang="zh-CN" altLang="en-US" kern="0" dirty="0">
                <a:latin typeface="Times New Roman" pitchFamily="18" charset="0"/>
                <a:cs typeface="Times New Roman" pitchFamily="18" charset="0"/>
              </a:rPr>
              <a:t>通知营业员有新顾客                                </a:t>
            </a:r>
            <a:endParaRPr lang="en-US" altLang="zh-CN" kern="0" dirty="0">
              <a:latin typeface="Times New Roman" pitchFamily="18" charset="0"/>
              <a:cs typeface="Times New Roman" pitchFamily="18" charset="0"/>
            </a:endParaRPr>
          </a:p>
          <a:p>
            <a:pPr lvl="1">
              <a:buFont typeface="Monotype Sorts" pitchFamily="-84" charset="2"/>
              <a:buNone/>
              <a:defRPr/>
            </a:pPr>
            <a:r>
              <a:rPr lang="en-US" altLang="zh-CN" kern="0" dirty="0">
                <a:latin typeface="Times New Roman" pitchFamily="18" charset="0"/>
                <a:cs typeface="Times New Roman" pitchFamily="18" charset="0"/>
              </a:rPr>
              <a:t>   P</a:t>
            </a:r>
            <a:r>
              <a:rPr lang="zh-CN" altLang="en-US" kern="0" dirty="0">
                <a:latin typeface="Times New Roman" pitchFamily="18" charset="0"/>
                <a:cs typeface="Times New Roman" pitchFamily="18" charset="0"/>
              </a:rPr>
              <a:t>（</a:t>
            </a:r>
            <a:r>
              <a:rPr lang="en-US" altLang="zh-CN" kern="0" dirty="0" err="1">
                <a:latin typeface="Times New Roman" pitchFamily="18" charset="0"/>
                <a:cs typeface="Times New Roman" pitchFamily="18" charset="0"/>
              </a:rPr>
              <a:t>salas</a:t>
            </a:r>
            <a:r>
              <a:rPr lang="zh-CN" altLang="en-US" kern="0" dirty="0">
                <a:latin typeface="Times New Roman" pitchFamily="18" charset="0"/>
                <a:cs typeface="Times New Roman" pitchFamily="18" charset="0"/>
              </a:rPr>
              <a:t>）</a:t>
            </a:r>
            <a:r>
              <a:rPr lang="en-US" altLang="zh-CN" kern="0" dirty="0">
                <a:latin typeface="Times New Roman" pitchFamily="18" charset="0"/>
                <a:cs typeface="Times New Roman" pitchFamily="18" charset="0"/>
              </a:rPr>
              <a:t>;     //  </a:t>
            </a:r>
            <a:r>
              <a:rPr lang="zh-CN" altLang="en-US" kern="0" dirty="0">
                <a:latin typeface="Times New Roman" pitchFamily="18" charset="0"/>
                <a:cs typeface="Times New Roman" pitchFamily="18" charset="0"/>
              </a:rPr>
              <a:t>等待营业员叫号</a:t>
            </a:r>
            <a:r>
              <a:rPr lang="en-US" altLang="zh-CN" kern="0" dirty="0">
                <a:latin typeface="Times New Roman" pitchFamily="18" charset="0"/>
                <a:cs typeface="Times New Roman" pitchFamily="18" charset="0"/>
              </a:rPr>
              <a:t>;</a:t>
            </a:r>
          </a:p>
          <a:p>
            <a:pPr lvl="1">
              <a:buFont typeface="Monotype Sorts" pitchFamily="-84" charset="2"/>
              <a:buNone/>
              <a:defRPr/>
            </a:pPr>
            <a:r>
              <a:rPr lang="en-US" altLang="zh-CN" kern="0" dirty="0">
                <a:latin typeface="Times New Roman" pitchFamily="18" charset="0"/>
                <a:cs typeface="Times New Roman" pitchFamily="18" charset="0"/>
              </a:rPr>
              <a:t>  V(</a:t>
            </a:r>
            <a:r>
              <a:rPr lang="en-US" altLang="zh-CN" kern="0" dirty="0" err="1">
                <a:latin typeface="Times New Roman" pitchFamily="18" charset="0"/>
                <a:cs typeface="Times New Roman" pitchFamily="18" charset="0"/>
              </a:rPr>
              <a:t>seets</a:t>
            </a:r>
            <a:r>
              <a:rPr lang="en-US" altLang="zh-CN" kern="0" dirty="0">
                <a:latin typeface="Times New Roman" pitchFamily="18" charset="0"/>
                <a:cs typeface="Times New Roman" pitchFamily="18" charset="0"/>
              </a:rPr>
              <a:t>);       // </a:t>
            </a:r>
            <a:r>
              <a:rPr lang="zh-CN" altLang="en-US" kern="0" dirty="0">
                <a:latin typeface="Times New Roman" pitchFamily="18" charset="0"/>
                <a:cs typeface="Times New Roman" pitchFamily="18" charset="0"/>
              </a:rPr>
              <a:t>离开坐位接受服务；</a:t>
            </a:r>
            <a:endParaRPr lang="en-US" altLang="zh-CN" kern="0" dirty="0">
              <a:latin typeface="Times New Roman" pitchFamily="18" charset="0"/>
              <a:cs typeface="Times New Roman" pitchFamily="18" charset="0"/>
            </a:endParaRPr>
          </a:p>
          <a:p>
            <a:pPr marL="0" indent="0">
              <a:buFont typeface="Monotype Sorts" pitchFamily="-84" charset="2"/>
              <a:buNone/>
              <a:defRPr/>
            </a:pPr>
            <a:r>
              <a:rPr lang="en-US" altLang="zh-CN" kern="0" dirty="0">
                <a:latin typeface="Times New Roman" pitchFamily="18" charset="0"/>
                <a:cs typeface="Times New Roman" pitchFamily="18" charset="0"/>
              </a:rPr>
              <a:t>}process</a:t>
            </a:r>
            <a:endParaRPr lang="zh-CN" altLang="en-US" kern="0" dirty="0">
              <a:latin typeface="Times New Roman" pitchFamily="18" charset="0"/>
              <a:cs typeface="Times New Roman" pitchFamily="18" charset="0"/>
            </a:endParaRPr>
          </a:p>
          <a:p>
            <a:pPr>
              <a:defRPr/>
            </a:pPr>
            <a:endParaRPr lang="zh-CN" altLang="en-US" kern="0" dirty="0">
              <a:latin typeface="Times New Roman" pitchFamily="18" charset="0"/>
              <a:cs typeface="Times New Roman" pitchFamily="18" charset="0"/>
            </a:endParaRPr>
          </a:p>
        </p:txBody>
      </p:sp>
      <p:sp>
        <p:nvSpPr>
          <p:cNvPr id="5" name="文本占位符 3">
            <a:extLst>
              <a:ext uri="{FF2B5EF4-FFF2-40B4-BE49-F238E27FC236}">
                <a16:creationId xmlns:a16="http://schemas.microsoft.com/office/drawing/2014/main" id="{C385CD2F-13F6-13DB-6DEE-742322DEBAB9}"/>
              </a:ext>
            </a:extLst>
          </p:cNvPr>
          <p:cNvSpPr txBox="1">
            <a:spLocks/>
          </p:cNvSpPr>
          <p:nvPr/>
        </p:nvSpPr>
        <p:spPr>
          <a:xfrm>
            <a:off x="4656138" y="2439988"/>
            <a:ext cx="4360862" cy="4237037"/>
          </a:xfrm>
          <a:prstGeom prst="rect">
            <a:avLst/>
          </a:prstGeom>
          <a:ln w="19050">
            <a:solidFill>
              <a:srgbClr val="00B050"/>
            </a:solidFill>
          </a:ln>
        </p:spPr>
        <p:txBody>
          <a:bodyPr>
            <a:normAutofit/>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84" charset="2"/>
              <a:buNone/>
              <a:defRPr/>
            </a:pPr>
            <a:r>
              <a:rPr lang="en-US" altLang="zh-CN" kern="0" dirty="0">
                <a:latin typeface="Times New Roman" pitchFamily="18" charset="0"/>
                <a:cs typeface="Times New Roman" pitchFamily="18" charset="0"/>
              </a:rPr>
              <a:t>process </a:t>
            </a:r>
            <a:r>
              <a:rPr lang="zh-CN" altLang="en-US" kern="0" dirty="0">
                <a:latin typeface="Times New Roman" pitchFamily="18" charset="0"/>
                <a:cs typeface="Times New Roman" pitchFamily="18" charset="0"/>
              </a:rPr>
              <a:t>营业员</a:t>
            </a:r>
            <a:endParaRPr lang="en-US" altLang="zh-CN" kern="0" dirty="0">
              <a:latin typeface="Times New Roman" pitchFamily="18" charset="0"/>
              <a:cs typeface="Times New Roman" pitchFamily="18" charset="0"/>
            </a:endParaRPr>
          </a:p>
          <a:p>
            <a:pPr marL="0" indent="0">
              <a:buFont typeface="Monotype Sorts" pitchFamily="-84" charset="2"/>
              <a:buNone/>
              <a:defRPr/>
            </a:pPr>
            <a:r>
              <a:rPr lang="en-US" altLang="zh-CN" kern="0" dirty="0">
                <a:latin typeface="Times New Roman" pitchFamily="18" charset="0"/>
                <a:cs typeface="Times New Roman" pitchFamily="18" charset="0"/>
              </a:rPr>
              <a:t>{</a:t>
            </a:r>
          </a:p>
          <a:p>
            <a:pPr lvl="1">
              <a:buFont typeface="Monotype Sorts" pitchFamily="-84" charset="2"/>
              <a:buNone/>
              <a:defRPr/>
            </a:pPr>
            <a:r>
              <a:rPr lang="en-US" altLang="zh-CN" kern="0" dirty="0">
                <a:latin typeface="Times New Roman" pitchFamily="18" charset="0"/>
                <a:cs typeface="Times New Roman" pitchFamily="18" charset="0"/>
              </a:rPr>
              <a:t>while(True)</a:t>
            </a:r>
          </a:p>
          <a:p>
            <a:pPr lvl="1">
              <a:buFont typeface="Monotype Sorts" pitchFamily="-84" charset="2"/>
              <a:buNone/>
              <a:defRPr/>
            </a:pPr>
            <a:r>
              <a:rPr lang="en-US" altLang="zh-CN" kern="0" dirty="0">
                <a:latin typeface="Times New Roman" pitchFamily="18" charset="0"/>
                <a:cs typeface="Times New Roman" pitchFamily="18" charset="0"/>
              </a:rPr>
              <a:t>{</a:t>
            </a:r>
          </a:p>
          <a:p>
            <a:pPr marL="857250" lvl="2" indent="0">
              <a:buFont typeface="Webdings" panose="05030102010509060703" pitchFamily="18" charset="2"/>
              <a:buNone/>
              <a:defRPr/>
            </a:pPr>
            <a:r>
              <a:rPr lang="en-US" altLang="zh-CN" kern="0" dirty="0"/>
              <a:t>P(customs); // </a:t>
            </a:r>
            <a:r>
              <a:rPr lang="zh-CN" altLang="en-US" kern="0" dirty="0"/>
              <a:t>没有顾客则休息</a:t>
            </a:r>
            <a:endParaRPr lang="en-US" altLang="zh-CN" kern="0" dirty="0"/>
          </a:p>
          <a:p>
            <a:pPr marL="857250" lvl="2" indent="0">
              <a:buFont typeface="Webdings" panose="05030102010509060703" pitchFamily="18" charset="2"/>
              <a:buNone/>
              <a:defRPr/>
            </a:pPr>
            <a:r>
              <a:rPr lang="zh-CN" altLang="en-US" kern="0" dirty="0"/>
              <a:t>叫号</a:t>
            </a:r>
            <a:r>
              <a:rPr lang="en-US" altLang="zh-CN" kern="0" dirty="0"/>
              <a:t>;</a:t>
            </a:r>
          </a:p>
          <a:p>
            <a:pPr marL="857250" lvl="2" indent="0">
              <a:buFont typeface="Webdings" panose="05030102010509060703" pitchFamily="18" charset="2"/>
              <a:buNone/>
              <a:defRPr/>
            </a:pPr>
            <a:r>
              <a:rPr lang="zh-CN" altLang="en-US" kern="0" dirty="0"/>
              <a:t>为顾客服务</a:t>
            </a:r>
            <a:r>
              <a:rPr lang="en-US" altLang="zh-CN" kern="0" dirty="0"/>
              <a:t>;</a:t>
            </a:r>
          </a:p>
          <a:p>
            <a:pPr marL="857250" lvl="2" indent="0">
              <a:buFont typeface="Webdings" panose="05030102010509060703" pitchFamily="18" charset="2"/>
              <a:buNone/>
              <a:defRPr/>
            </a:pPr>
            <a:r>
              <a:rPr lang="en-US" altLang="zh-CN" kern="0" dirty="0"/>
              <a:t>V(</a:t>
            </a:r>
            <a:r>
              <a:rPr lang="en-US" altLang="zh-CN" kern="0" dirty="0" err="1"/>
              <a:t>salas</a:t>
            </a:r>
            <a:r>
              <a:rPr lang="en-US" altLang="zh-CN" kern="0" dirty="0"/>
              <a:t>);      //</a:t>
            </a:r>
            <a:r>
              <a:rPr lang="zh-CN" altLang="en-US" kern="0" dirty="0"/>
              <a:t>释放营业员</a:t>
            </a:r>
            <a:endParaRPr lang="en-US" altLang="zh-CN" kern="0" dirty="0"/>
          </a:p>
          <a:p>
            <a:pPr lvl="1">
              <a:buFont typeface="Monotype Sorts" pitchFamily="-84" charset="2"/>
              <a:buNone/>
              <a:defRPr/>
            </a:pPr>
            <a:r>
              <a:rPr lang="en-US" altLang="zh-CN" kern="0" dirty="0">
                <a:latin typeface="Times New Roman" pitchFamily="18" charset="0"/>
                <a:cs typeface="Times New Roman" pitchFamily="18" charset="0"/>
              </a:rPr>
              <a:t>}</a:t>
            </a:r>
          </a:p>
          <a:p>
            <a:pPr marL="0" indent="0">
              <a:buFont typeface="Monotype Sorts" pitchFamily="-84" charset="2"/>
              <a:buNone/>
              <a:defRPr/>
            </a:pPr>
            <a:r>
              <a:rPr lang="en-US" altLang="zh-CN" kern="0" dirty="0">
                <a:latin typeface="Times New Roman" pitchFamily="18" charset="0"/>
                <a:cs typeface="Times New Roman" pitchFamily="18" charset="0"/>
              </a:rPr>
              <a:t>}</a:t>
            </a:r>
            <a:endParaRPr lang="zh-CN" altLang="en-US" kern="0" dirty="0">
              <a:latin typeface="Times New Roman" pitchFamily="18" charset="0"/>
              <a:cs typeface="Times New Roman" pitchFamily="18" charset="0"/>
            </a:endParaRPr>
          </a:p>
          <a:p>
            <a:pPr>
              <a:defRPr/>
            </a:pPr>
            <a:endParaRPr lang="zh-CN" altLang="en-US" kern="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3"/>
          </p:nvPr>
        </p:nvSpPr>
        <p:spPr>
          <a:xfrm>
            <a:off x="296783" y="692150"/>
            <a:ext cx="6795498" cy="5761186"/>
          </a:xfrm>
        </p:spPr>
        <p:txBody>
          <a:bodyPr/>
          <a:lstStyle/>
          <a:p>
            <a:pPr algn="just">
              <a:spcBef>
                <a:spcPct val="50000"/>
              </a:spcBef>
            </a:pPr>
            <a:r>
              <a:rPr lang="en-US" altLang="zh-CN" b="1" dirty="0">
                <a:latin typeface="Times New Roman" panose="02020603050405020304" pitchFamily="18" charset="0"/>
                <a:cs typeface="Times New Roman" panose="02020603050405020304" pitchFamily="18" charset="0"/>
              </a:rPr>
              <a:t>   2.3.2</a:t>
            </a:r>
            <a:r>
              <a:rPr lang="zh-CN" altLang="en-US" b="1" dirty="0">
                <a:latin typeface="Times New Roman" panose="02020603050405020304" pitchFamily="18" charset="0"/>
                <a:cs typeface="Times New Roman" panose="02020603050405020304" pitchFamily="18" charset="0"/>
              </a:rPr>
              <a:t>　信号量机制</a:t>
            </a:r>
          </a:p>
          <a:p>
            <a:pPr algn="just">
              <a:spcBef>
                <a:spcPct val="50000"/>
              </a:spcBef>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．整型信号量</a:t>
            </a:r>
          </a:p>
          <a:p>
            <a:pPr algn="just">
              <a:lnSpc>
                <a:spcPct val="130000"/>
              </a:lnSpc>
              <a:spcBef>
                <a:spcPct val="50000"/>
              </a:spcBef>
            </a:pPr>
            <a:r>
              <a:rPr lang="zh-CN" altLang="en-US" b="1" dirty="0">
                <a:latin typeface="Times New Roman" panose="02020603050405020304" pitchFamily="18" charset="0"/>
                <a:cs typeface="Times New Roman" panose="02020603050405020304" pitchFamily="18" charset="0"/>
              </a:rPr>
              <a:t>　　 最初由</a:t>
            </a:r>
            <a:r>
              <a:rPr lang="en-US" altLang="zh-CN" b="1" dirty="0">
                <a:latin typeface="Times New Roman" panose="02020603050405020304" pitchFamily="18" charset="0"/>
                <a:cs typeface="Times New Roman" panose="02020603050405020304" pitchFamily="18" charset="0"/>
              </a:rPr>
              <a:t>Dijkstra(</a:t>
            </a:r>
            <a:r>
              <a:rPr lang="zh-CN" altLang="en-US" sz="2800" b="0" i="0" kern="1200" dirty="0">
                <a:solidFill>
                  <a:schemeClr val="tx1"/>
                </a:solidFill>
                <a:latin typeface="+mn-lt"/>
                <a:ea typeface="+mn-ea"/>
                <a:cs typeface="+mn-cs"/>
              </a:rPr>
              <a:t>迪科斯彻</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把整型信号量定义为一个用于表示资源数目的整型量</a:t>
            </a:r>
            <a:r>
              <a:rPr lang="en-US" altLang="zh-CN" b="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，它与一般整型量不同，除初始化外，仅能通过两个标准的原子操作</a:t>
            </a:r>
            <a:r>
              <a:rPr lang="en-US" altLang="zh-CN" b="1" dirty="0">
                <a:latin typeface="Times New Roman" panose="02020603050405020304" pitchFamily="18" charset="0"/>
                <a:cs typeface="Times New Roman" panose="02020603050405020304" pitchFamily="18" charset="0"/>
              </a:rPr>
              <a:t>(Atomic Operation) wait(S)</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signal(S)</a:t>
            </a:r>
            <a:r>
              <a:rPr lang="zh-CN" altLang="en-US" b="1" dirty="0">
                <a:latin typeface="Times New Roman" panose="02020603050405020304" pitchFamily="18" charset="0"/>
                <a:cs typeface="Times New Roman" panose="02020603050405020304" pitchFamily="18" charset="0"/>
              </a:rPr>
              <a:t>来访问。很长时间以来，这两个操作一直被分别称为</a:t>
            </a:r>
            <a:r>
              <a:rPr lang="en-US" altLang="zh-CN" b="1" dirty="0">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V</a:t>
            </a:r>
            <a:r>
              <a:rPr lang="zh-CN" altLang="en-US" b="1" dirty="0">
                <a:latin typeface="Times New Roman" panose="02020603050405020304" pitchFamily="18" charset="0"/>
                <a:cs typeface="Times New Roman" panose="02020603050405020304" pitchFamily="18" charset="0"/>
              </a:rPr>
              <a:t>操作。</a:t>
            </a:r>
          </a:p>
        </p:txBody>
      </p:sp>
      <p:pic>
        <p:nvPicPr>
          <p:cNvPr id="17" name="Picture 2" descr="艾兹格·迪科斯彻"/>
          <p:cNvPicPr>
            <a:picLocks noChangeAspect="1" noChangeArrowheads="1"/>
          </p:cNvPicPr>
          <p:nvPr/>
        </p:nvPicPr>
        <p:blipFill>
          <a:blip r:embed="rId3" cstate="print"/>
          <a:stretch>
            <a:fillRect/>
          </a:stretch>
        </p:blipFill>
        <p:spPr bwMode="auto">
          <a:xfrm>
            <a:off x="7236296" y="1700808"/>
            <a:ext cx="1610922" cy="19442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nSpc>
                <a:spcPct val="150000"/>
              </a:lnSpc>
            </a:pPr>
            <a:r>
              <a:rPr lang="zh-CN" altLang="en-US" b="1" dirty="0"/>
              <a:t>　</a:t>
            </a:r>
            <a:r>
              <a:rPr lang="en-US" altLang="zh-CN" b="1" dirty="0"/>
              <a:t>2</a:t>
            </a:r>
            <a:r>
              <a:rPr lang="zh-CN" altLang="en-US" b="1" dirty="0"/>
              <a:t>．记录型信号量</a:t>
            </a:r>
            <a:endParaRPr lang="en-US" altLang="zh-CN" b="1" dirty="0"/>
          </a:p>
          <a:p>
            <a:pPr>
              <a:lnSpc>
                <a:spcPct val="150000"/>
              </a:lnSpc>
            </a:pPr>
            <a:r>
              <a:rPr lang="en-US" altLang="zh-CN" b="1" dirty="0"/>
              <a:t>  </a:t>
            </a:r>
            <a:r>
              <a:rPr lang="en-US" altLang="zh-CN" dirty="0">
                <a:latin typeface="Times New Roman" pitchFamily="18" charset="0"/>
                <a:cs typeface="Times New Roman" pitchFamily="18" charset="0"/>
              </a:rPr>
              <a:t>Typedef struct{</a:t>
            </a:r>
          </a:p>
          <a:p>
            <a:pPr marL="868680" lvl="3" indent="0">
              <a:buNone/>
            </a:pPr>
            <a:r>
              <a:rPr lang="en-US" altLang="zh-CN" dirty="0">
                <a:latin typeface="Times New Roman" pitchFamily="18" charset="0"/>
                <a:cs typeface="Times New Roman" pitchFamily="18" charset="0"/>
              </a:rPr>
              <a:t>		Int value;</a:t>
            </a:r>
          </a:p>
          <a:p>
            <a:pPr marL="868680" lvl="3" indent="0">
              <a:buNone/>
            </a:pPr>
            <a:r>
              <a:rPr lang="en-US" altLang="zh-CN" dirty="0">
                <a:latin typeface="Times New Roman" pitchFamily="18" charset="0"/>
                <a:cs typeface="Times New Roman" pitchFamily="18" charset="0"/>
              </a:rPr>
              <a:t>		Struct </a:t>
            </a:r>
            <a:r>
              <a:rPr lang="en-US" altLang="zh-CN" dirty="0" err="1">
                <a:latin typeface="Times New Roman" pitchFamily="18" charset="0"/>
                <a:cs typeface="Times New Roman" pitchFamily="18" charset="0"/>
              </a:rPr>
              <a:t>process_control_block</a:t>
            </a:r>
            <a:r>
              <a:rPr lang="en-US" altLang="zh-CN" dirty="0">
                <a:latin typeface="Times New Roman" pitchFamily="18" charset="0"/>
                <a:cs typeface="Times New Roman" pitchFamily="18" charset="0"/>
              </a:rPr>
              <a:t> *list;</a:t>
            </a:r>
          </a:p>
          <a:p>
            <a:pPr marL="868680" lvl="3" indent="0">
              <a:buNone/>
            </a:pP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620688"/>
            <a:ext cx="8207375" cy="5688707"/>
          </a:xfrm>
        </p:spPr>
        <p:txBody>
          <a:bodyPr>
            <a:normAutofit fontScale="92500" lnSpcReduction="10000"/>
          </a:bodyPr>
          <a:lstStyle/>
          <a:p>
            <a:pPr>
              <a:lnSpc>
                <a:spcPct val="120000"/>
              </a:lnSpc>
            </a:pPr>
            <a:r>
              <a:rPr lang="zh-CN" altLang="en-US" b="1" dirty="0">
                <a:latin typeface="Times New Roman" pitchFamily="18" charset="0"/>
                <a:cs typeface="Times New Roman" pitchFamily="18" charset="0"/>
              </a:rPr>
              <a:t>     相应地，</a:t>
            </a:r>
            <a:r>
              <a:rPr lang="en-US" altLang="zh-CN" b="1" dirty="0">
                <a:latin typeface="Times New Roman" pitchFamily="18" charset="0"/>
                <a:cs typeface="Times New Roman" pitchFamily="18" charset="0"/>
              </a:rPr>
              <a:t>wait(S)</a:t>
            </a:r>
            <a:r>
              <a:rPr lang="zh-CN" altLang="en-US" b="1" dirty="0">
                <a:latin typeface="Times New Roman" pitchFamily="18" charset="0"/>
                <a:cs typeface="Times New Roman" pitchFamily="18" charset="0"/>
              </a:rPr>
              <a:t>和</a:t>
            </a:r>
            <a:r>
              <a:rPr lang="en-US" altLang="zh-CN" b="1" dirty="0">
                <a:latin typeface="Times New Roman" pitchFamily="18" charset="0"/>
                <a:cs typeface="Times New Roman" pitchFamily="18" charset="0"/>
              </a:rPr>
              <a:t>signal(S)</a:t>
            </a:r>
            <a:r>
              <a:rPr lang="zh-CN" altLang="en-US" b="1" dirty="0">
                <a:latin typeface="Times New Roman" pitchFamily="18" charset="0"/>
                <a:cs typeface="Times New Roman" pitchFamily="18" charset="0"/>
              </a:rPr>
              <a:t>操作可描述为：</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wait(semaphore  S)</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p>
            <a:pPr>
              <a:lnSpc>
                <a:spcPct val="120000"/>
              </a:lnSpc>
            </a:pPr>
            <a:r>
              <a:rPr lang="zh-CN" altLang="en-US"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S.value</a:t>
            </a:r>
            <a:r>
              <a:rPr lang="en-US" altLang="zh-CN" sz="2400" b="1" dirty="0">
                <a:latin typeface="Times New Roman" pitchFamily="18" charset="0"/>
                <a:cs typeface="Times New Roman" pitchFamily="18" charset="0"/>
              </a:rPr>
              <a:t>:=S.value-1</a:t>
            </a:r>
            <a:r>
              <a:rPr lang="zh-CN" altLang="en-US" sz="2400" b="1" dirty="0">
                <a:latin typeface="Times New Roman" pitchFamily="18" charset="0"/>
                <a:cs typeface="Times New Roman" pitchFamily="18" charset="0"/>
              </a:rPr>
              <a:t>；</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 </a:t>
            </a:r>
            <a:r>
              <a:rPr lang="en-US" altLang="zh-CN" sz="2400" b="1" dirty="0" err="1">
                <a:latin typeface="Times New Roman" pitchFamily="18" charset="0"/>
                <a:cs typeface="Times New Roman" pitchFamily="18" charset="0"/>
              </a:rPr>
              <a:t>S.value</a:t>
            </a:r>
            <a:r>
              <a:rPr lang="en-US" altLang="zh-CN" sz="2400" b="1" dirty="0">
                <a:latin typeface="Times New Roman" pitchFamily="18" charset="0"/>
                <a:cs typeface="Times New Roman" pitchFamily="18" charset="0"/>
              </a:rPr>
              <a:t>&lt;0 then block(S.L)</a:t>
            </a:r>
            <a:r>
              <a:rPr lang="zh-CN" altLang="en-US" sz="2400" b="1" dirty="0">
                <a:latin typeface="Times New Roman" pitchFamily="18" charset="0"/>
                <a:cs typeface="Times New Roman" pitchFamily="18" charset="0"/>
              </a:rPr>
              <a:t>；</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p>
          <a:p>
            <a:pPr>
              <a:lnSpc>
                <a:spcPct val="120000"/>
              </a:lnSpc>
            </a:pPr>
            <a:endParaRPr lang="en-US" altLang="zh-CN" sz="2400" b="1" dirty="0">
              <a:latin typeface="Times New Roman" pitchFamily="18" charset="0"/>
              <a:cs typeface="Times New Roman" pitchFamily="18" charset="0"/>
            </a:endParaRPr>
          </a:p>
          <a:p>
            <a:pPr>
              <a:lnSpc>
                <a:spcPct val="120000"/>
              </a:lnSpc>
            </a:pPr>
            <a:r>
              <a:rPr lang="en-US" altLang="zh-CN" sz="2400" b="1" dirty="0">
                <a:latin typeface="Times New Roman" pitchFamily="18" charset="0"/>
                <a:cs typeface="Times New Roman" pitchFamily="18" charset="0"/>
              </a:rPr>
              <a:t>        signal(semaphore  S)</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p>
            <a:pPr>
              <a:lnSpc>
                <a:spcPct val="120000"/>
              </a:lnSpc>
            </a:pPr>
            <a:r>
              <a:rPr lang="zh-CN" altLang="en-US"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S.value</a:t>
            </a:r>
            <a:r>
              <a:rPr lang="en-US" altLang="zh-CN" sz="2400" b="1" dirty="0">
                <a:latin typeface="Times New Roman" pitchFamily="18" charset="0"/>
                <a:cs typeface="Times New Roman" pitchFamily="18" charset="0"/>
              </a:rPr>
              <a:t>:=S.value+1</a:t>
            </a:r>
            <a:r>
              <a:rPr lang="zh-CN" altLang="en-US" sz="2400" b="1" dirty="0">
                <a:latin typeface="Times New Roman" pitchFamily="18" charset="0"/>
                <a:cs typeface="Times New Roman" pitchFamily="18" charset="0"/>
              </a:rPr>
              <a:t>；</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 </a:t>
            </a:r>
            <a:r>
              <a:rPr lang="en-US" altLang="zh-CN" sz="2400" b="1" dirty="0" err="1">
                <a:latin typeface="Times New Roman" pitchFamily="18" charset="0"/>
                <a:cs typeface="Times New Roman" pitchFamily="18" charset="0"/>
              </a:rPr>
              <a:t>S.value</a:t>
            </a:r>
            <a:r>
              <a:rPr lang="en-US" altLang="zh-CN" sz="2400" b="1" dirty="0">
                <a:latin typeface="Times New Roman" pitchFamily="18" charset="0"/>
                <a:cs typeface="Times New Roman" pitchFamily="18" charset="0"/>
              </a:rPr>
              <a:t>&gt;=0 then wakeup(S.L)</a:t>
            </a:r>
            <a:r>
              <a:rPr lang="zh-CN" altLang="en-US" sz="2400" b="1" dirty="0">
                <a:latin typeface="Times New Roman" pitchFamily="18" charset="0"/>
                <a:cs typeface="Times New Roman" pitchFamily="18" charset="0"/>
              </a:rPr>
              <a:t>；</a:t>
            </a:r>
          </a:p>
          <a:p>
            <a:pPr>
              <a:lnSpc>
                <a:spcPct val="120000"/>
              </a:lnSpc>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p>
          <a:p>
            <a:pPr>
              <a:lnSpc>
                <a:spcPct val="120000"/>
              </a:lnSpc>
            </a:pPr>
            <a:endParaRPr lang="zh-CN" altLang="en-US" sz="24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just">
              <a:lnSpc>
                <a:spcPct val="110000"/>
              </a:lnSpc>
              <a:spcBef>
                <a:spcPct val="50000"/>
              </a:spcBef>
            </a:pPr>
            <a:r>
              <a:rPr lang="en-US" altLang="zh-CN" b="1" dirty="0">
                <a:latin typeface="Times New Roman" panose="02020603050405020304" pitchFamily="18" charset="0"/>
                <a:cs typeface="Times New Roman" panose="02020603050405020304" pitchFamily="18" charset="0"/>
              </a:rPr>
              <a:t>2.3.3</a:t>
            </a:r>
            <a:r>
              <a:rPr lang="zh-CN" altLang="en-US" b="1" dirty="0">
                <a:latin typeface="Times New Roman" panose="02020603050405020304" pitchFamily="18" charset="0"/>
                <a:cs typeface="Times New Roman" panose="02020603050405020304" pitchFamily="18" charset="0"/>
              </a:rPr>
              <a:t>　信号量的应用</a:t>
            </a:r>
          </a:p>
          <a:p>
            <a:pPr algn="just">
              <a:lnSpc>
                <a:spcPct val="110000"/>
              </a:lnSpc>
              <a:spcBef>
                <a:spcPct val="50000"/>
              </a:spcBef>
            </a:pP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．利用信号量实现进程互斥</a:t>
            </a:r>
          </a:p>
          <a:p>
            <a:pPr marL="0">
              <a:lnSpc>
                <a:spcPct val="150000"/>
              </a:lnSpc>
            </a:pPr>
            <a:r>
              <a:rPr lang="zh-CN" altLang="en-US" b="1" dirty="0">
                <a:latin typeface="Times New Roman" panose="02020603050405020304" pitchFamily="18" charset="0"/>
                <a:cs typeface="Times New Roman" panose="02020603050405020304" pitchFamily="18" charset="0"/>
              </a:rPr>
              <a:t>       为使多个进程能互斥地访问某临界资源，只须为该资源设置一互斥信号量</a:t>
            </a:r>
            <a:r>
              <a:rPr lang="en-US" altLang="zh-CN" b="1" dirty="0" err="1">
                <a:latin typeface="Times New Roman" panose="02020603050405020304" pitchFamily="18" charset="0"/>
                <a:cs typeface="Times New Roman" panose="02020603050405020304" pitchFamily="18" charset="0"/>
              </a:rPr>
              <a:t>mutex</a:t>
            </a:r>
            <a:r>
              <a:rPr lang="zh-CN" altLang="en-US" b="1" dirty="0">
                <a:latin typeface="Times New Roman" panose="02020603050405020304" pitchFamily="18" charset="0"/>
                <a:cs typeface="Times New Roman" panose="02020603050405020304" pitchFamily="18" charset="0"/>
              </a:rPr>
              <a:t>，并设其初始值为</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，然后将各进程访问该资源的临界区</a:t>
            </a:r>
            <a:r>
              <a:rPr lang="en-US" altLang="zh-CN" b="1" dirty="0">
                <a:latin typeface="Times New Roman" panose="02020603050405020304" pitchFamily="18" charset="0"/>
                <a:cs typeface="Times New Roman" panose="02020603050405020304" pitchFamily="18" charset="0"/>
              </a:rPr>
              <a:t>CS</a:t>
            </a:r>
            <a:r>
              <a:rPr lang="zh-CN" altLang="en-US" b="1" dirty="0">
                <a:latin typeface="Times New Roman" panose="02020603050405020304" pitchFamily="18" charset="0"/>
                <a:cs typeface="Times New Roman" panose="02020603050405020304" pitchFamily="18" charset="0"/>
              </a:rPr>
              <a:t>置于</a:t>
            </a:r>
            <a:r>
              <a:rPr lang="en-US" altLang="zh-CN" b="1" dirty="0">
                <a:latin typeface="Times New Roman" panose="02020603050405020304" pitchFamily="18" charset="0"/>
                <a:cs typeface="Times New Roman" panose="02020603050405020304" pitchFamily="18" charset="0"/>
              </a:rPr>
              <a:t>wait(</a:t>
            </a:r>
            <a:r>
              <a:rPr lang="en-US" altLang="zh-CN" b="1" dirty="0" err="1">
                <a:latin typeface="Times New Roman" panose="02020603050405020304" pitchFamily="18" charset="0"/>
                <a:cs typeface="Times New Roman" panose="02020603050405020304" pitchFamily="18" charset="0"/>
              </a:rPr>
              <a:t>mutex</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signal(</a:t>
            </a:r>
            <a:r>
              <a:rPr lang="en-US" altLang="zh-CN" b="1" dirty="0" err="1">
                <a:latin typeface="Times New Roman" panose="02020603050405020304" pitchFamily="18" charset="0"/>
                <a:cs typeface="Times New Roman" panose="02020603050405020304" pitchFamily="18" charset="0"/>
              </a:rPr>
              <a:t>mutex</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操作之间即可。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7544" y="332656"/>
            <a:ext cx="8207375" cy="5760640"/>
          </a:xfrm>
        </p:spPr>
        <p:txBody>
          <a:bodyPr>
            <a:noAutofit/>
          </a:bodyPr>
          <a:lstStyle/>
          <a:p>
            <a:pPr>
              <a:lnSpc>
                <a:spcPct val="130000"/>
              </a:lnSpc>
            </a:pPr>
            <a:r>
              <a:rPr lang="en-US" altLang="zh-CN" sz="2400" dirty="0" err="1">
                <a:latin typeface="Times New Roman" pitchFamily="18" charset="0"/>
                <a:cs typeface="Times New Roman" pitchFamily="18" charset="0"/>
              </a:rPr>
              <a:t>Var</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 semaphore:=1</a:t>
            </a:r>
            <a:r>
              <a:rPr lang="zh-CN" altLang="en-US" sz="2400" dirty="0">
                <a:latin typeface="Times New Roman" pitchFamily="18" charset="0"/>
                <a:cs typeface="Times New Roman" pitchFamily="18" charset="0"/>
              </a:rPr>
              <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begin</a:t>
            </a:r>
          </a:p>
          <a:p>
            <a:pPr>
              <a:lnSpc>
                <a:spcPct val="130000"/>
              </a:lnSpc>
            </a:pPr>
            <a:r>
              <a:rPr lang="zh-CN" altLang="en-US"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parbegin</a:t>
            </a:r>
            <a:endParaRPr lang="en-US" altLang="zh-CN" sz="2400" dirty="0">
              <a:latin typeface="Times New Roman" pitchFamily="18" charset="0"/>
              <a:cs typeface="Times New Roman" pitchFamily="18" charset="0"/>
            </a:endParaRP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process 1: begin</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repeat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wait(</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critical section</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signal(</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remainder section</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until false</a:t>
            </a:r>
            <a:r>
              <a:rPr lang="zh-CN" altLang="en-US" sz="2400" dirty="0">
                <a:latin typeface="Times New Roman" pitchFamily="18" charset="0"/>
                <a:cs typeface="Times New Roman" pitchFamily="18" charset="0"/>
              </a:rPr>
              <a:t>；</a:t>
            </a:r>
          </a:p>
          <a:p>
            <a:pPr>
              <a:lnSpc>
                <a:spcPct val="13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end </a:t>
            </a:r>
          </a:p>
          <a:p>
            <a:pPr>
              <a:lnSpc>
                <a:spcPct val="130000"/>
              </a:lnSpc>
            </a:pPr>
            <a:endParaRPr lang="zh-CN" altLang="en-US" sz="2400" b="1" dirty="0">
              <a:latin typeface="Times New Roman" pitchFamily="18" charset="0"/>
              <a:cs typeface="Times New Roman" pitchFamily="18" charset="0"/>
            </a:endParaRPr>
          </a:p>
        </p:txBody>
      </p:sp>
      <p:sp>
        <p:nvSpPr>
          <p:cNvPr id="6" name="Rectangle 1029"/>
          <p:cNvSpPr>
            <a:spLocks noChangeArrowheads="1"/>
          </p:cNvSpPr>
          <p:nvPr/>
        </p:nvSpPr>
        <p:spPr bwMode="auto">
          <a:xfrm>
            <a:off x="4139952" y="3200400"/>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7" name="Rectangle 1029"/>
          <p:cNvSpPr>
            <a:spLocks noChangeArrowheads="1"/>
          </p:cNvSpPr>
          <p:nvPr/>
        </p:nvSpPr>
        <p:spPr bwMode="auto">
          <a:xfrm>
            <a:off x="4139952" y="4313076"/>
            <a:ext cx="2160240" cy="4572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nSpc>
                <a:spcPct val="140000"/>
              </a:lnSpc>
            </a:pPr>
            <a:r>
              <a:rPr lang="en-US" altLang="zh-CN" sz="2400" dirty="0">
                <a:latin typeface="Times New Roman" pitchFamily="18" charset="0"/>
                <a:cs typeface="Times New Roman" pitchFamily="18" charset="0"/>
              </a:rPr>
              <a:t>          process 2: begin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repeat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wait(</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critical section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signal(</a:t>
            </a:r>
            <a:r>
              <a:rPr lang="en-US" altLang="zh-CN" sz="2400" dirty="0" err="1">
                <a:latin typeface="Times New Roman" pitchFamily="18" charset="0"/>
                <a:cs typeface="Times New Roman" pitchFamily="18" charset="0"/>
              </a:rPr>
              <a:t>mutex</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remainder section</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until false</a:t>
            </a:r>
            <a:r>
              <a:rPr lang="zh-CN" altLang="en-US" sz="2400" dirty="0">
                <a:latin typeface="Times New Roman" pitchFamily="18" charset="0"/>
                <a:cs typeface="Times New Roman" pitchFamily="18" charset="0"/>
              </a:rPr>
              <a:t>；</a:t>
            </a:r>
          </a:p>
          <a:p>
            <a:pPr>
              <a:lnSpc>
                <a:spcPct val="140000"/>
              </a:lnSpc>
            </a:pPr>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end</a:t>
            </a:r>
          </a:p>
          <a:p>
            <a:pPr>
              <a:lnSpc>
                <a:spcPct val="140000"/>
              </a:lnSpc>
            </a:pPr>
            <a:r>
              <a:rPr lang="zh-CN" altLang="en-US"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parend</a:t>
            </a:r>
            <a:endParaRPr lang="zh-CN" altLang="en-US" sz="2400" dirty="0">
              <a:latin typeface="Times New Roman" pitchFamily="18" charset="0"/>
              <a:cs typeface="Times New Roman" pitchFamily="18" charset="0"/>
            </a:endParaRPr>
          </a:p>
        </p:txBody>
      </p:sp>
      <p:sp>
        <p:nvSpPr>
          <p:cNvPr id="5" name="Rectangle 1029"/>
          <p:cNvSpPr>
            <a:spLocks noChangeArrowheads="1"/>
          </p:cNvSpPr>
          <p:nvPr/>
        </p:nvSpPr>
        <p:spPr bwMode="auto">
          <a:xfrm>
            <a:off x="3419872" y="1988840"/>
            <a:ext cx="2160240" cy="457200"/>
          </a:xfrm>
          <a:prstGeom prst="rect">
            <a:avLst/>
          </a:prstGeom>
          <a:noFill/>
          <a:ln w="28575">
            <a:solidFill>
              <a:srgbClr val="FF0000"/>
            </a:solidFill>
            <a:miter lim="800000"/>
            <a:headEnd/>
            <a:tailEnd/>
          </a:ln>
        </p:spPr>
        <p:txBody>
          <a:bodyPr wrap="none" anchor="ctr"/>
          <a:lstStyle/>
          <a:p>
            <a:endParaRPr lang="zh-CN" altLang="en-US"/>
          </a:p>
        </p:txBody>
      </p:sp>
      <p:sp>
        <p:nvSpPr>
          <p:cNvPr id="6" name="Rectangle 1029"/>
          <p:cNvSpPr>
            <a:spLocks noChangeArrowheads="1"/>
          </p:cNvSpPr>
          <p:nvPr/>
        </p:nvSpPr>
        <p:spPr bwMode="auto">
          <a:xfrm>
            <a:off x="3419872" y="3140968"/>
            <a:ext cx="2160240" cy="457200"/>
          </a:xfrm>
          <a:prstGeom prst="rect">
            <a:avLst/>
          </a:prstGeom>
          <a:noFill/>
          <a:ln w="28575">
            <a:solidFill>
              <a:srgbClr val="FF0000"/>
            </a:solidFill>
            <a:miter lim="800000"/>
            <a:headEnd/>
            <a:tailEnd/>
          </a:ln>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a:p>
        </p:txBody>
      </p:sp>
      <p:pic>
        <p:nvPicPr>
          <p:cNvPr id="5" name="Picture 2" descr="http://211.67.81.35/jpkc/2008sxj/zhaosuping/kecheng/pic/2-3-3.GIF"/>
          <p:cNvPicPr>
            <a:picLocks noChangeAspect="1" noChangeArrowheads="1"/>
          </p:cNvPicPr>
          <p:nvPr/>
        </p:nvPicPr>
        <p:blipFill>
          <a:blip r:embed="rId2" cstate="print"/>
          <a:srcRect/>
          <a:stretch>
            <a:fillRect/>
          </a:stretch>
        </p:blipFill>
        <p:spPr bwMode="auto">
          <a:xfrm>
            <a:off x="539552" y="1340768"/>
            <a:ext cx="7843230" cy="453650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6727</TotalTime>
  <Words>3142</Words>
  <Application>Microsoft Office PowerPoint</Application>
  <PresentationFormat>全屏显示(4:3)</PresentationFormat>
  <Paragraphs>300</Paragraphs>
  <Slides>25</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Adobe 宋体 Std L</vt:lpstr>
      <vt:lpstr>Monotype Sorts</vt:lpstr>
      <vt:lpstr>MS PGothic</vt:lpstr>
      <vt:lpstr>宋体</vt:lpstr>
      <vt:lpstr>Arial</vt:lpstr>
      <vt:lpstr>Bookman Old Style</vt:lpstr>
      <vt:lpstr>Calibri</vt:lpstr>
      <vt:lpstr>Consolas</vt:lpstr>
      <vt:lpstr>Courier New</vt:lpstr>
      <vt:lpstr>Gill Sans MT</vt:lpstr>
      <vt:lpstr>Helvetica</vt:lpstr>
      <vt:lpstr>Times New Roman</vt:lpstr>
      <vt:lpstr>Webdings</vt:lpstr>
      <vt:lpstr>Wingdings</vt:lpstr>
      <vt:lpstr>Wingdings 3</vt:lpstr>
      <vt:lpstr>1_质朴</vt:lpstr>
      <vt:lpstr>第5讲 </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P（）and V（） in Linux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Linux下基于C语言实现生产者消费者算法</vt:lpstr>
      <vt:lpstr>PowerPoint 演示文稿</vt:lpstr>
      <vt:lpstr>PowerPoint 演示文稿</vt:lpstr>
      <vt:lpstr>课堂练习</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119</cp:revision>
  <dcterms:created xsi:type="dcterms:W3CDTF">2013-09-15T00:45:06Z</dcterms:created>
  <dcterms:modified xsi:type="dcterms:W3CDTF">2023-10-18T15:19:05Z</dcterms:modified>
</cp:coreProperties>
</file>