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41"/>
  </p:notesMasterIdLst>
  <p:handoutMasterIdLst>
    <p:handoutMasterId r:id="rId42"/>
  </p:handoutMasterIdLst>
  <p:sldIdLst>
    <p:sldId id="256" r:id="rId2"/>
    <p:sldId id="259" r:id="rId3"/>
    <p:sldId id="261" r:id="rId4"/>
    <p:sldId id="260" r:id="rId5"/>
    <p:sldId id="266" r:id="rId6"/>
    <p:sldId id="267" r:id="rId7"/>
    <p:sldId id="274" r:id="rId8"/>
    <p:sldId id="275" r:id="rId9"/>
    <p:sldId id="276" r:id="rId10"/>
    <p:sldId id="277" r:id="rId11"/>
    <p:sldId id="278" r:id="rId12"/>
    <p:sldId id="280" r:id="rId13"/>
    <p:sldId id="281" r:id="rId14"/>
    <p:sldId id="282" r:id="rId15"/>
    <p:sldId id="298" r:id="rId16"/>
    <p:sldId id="299" r:id="rId17"/>
    <p:sldId id="300" r:id="rId18"/>
    <p:sldId id="301" r:id="rId19"/>
    <p:sldId id="288" r:id="rId20"/>
    <p:sldId id="289" r:id="rId21"/>
    <p:sldId id="290" r:id="rId22"/>
    <p:sldId id="291" r:id="rId23"/>
    <p:sldId id="292" r:id="rId24"/>
    <p:sldId id="302" r:id="rId25"/>
    <p:sldId id="303" r:id="rId26"/>
    <p:sldId id="304" r:id="rId27"/>
    <p:sldId id="308" r:id="rId28"/>
    <p:sldId id="309" r:id="rId29"/>
    <p:sldId id="306" r:id="rId30"/>
    <p:sldId id="307" r:id="rId31"/>
    <p:sldId id="262" r:id="rId32"/>
    <p:sldId id="310" r:id="rId33"/>
    <p:sldId id="311" r:id="rId34"/>
    <p:sldId id="313" r:id="rId35"/>
    <p:sldId id="293" r:id="rId36"/>
    <p:sldId id="294" r:id="rId37"/>
    <p:sldId id="312" r:id="rId38"/>
    <p:sldId id="314" r:id="rId39"/>
    <p:sldId id="315"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0910" autoAdjust="0"/>
  </p:normalViewPr>
  <p:slideViewPr>
    <p:cSldViewPr>
      <p:cViewPr varScale="1">
        <p:scale>
          <a:sx n="69" d="100"/>
          <a:sy n="69" d="100"/>
        </p:scale>
        <p:origin x="1790" y="77"/>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2023/10/31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2441855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2023/10/30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40955206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5472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100MB  </a:t>
            </a:r>
            <a:r>
              <a:rPr lang="zh-CN" altLang="en-US" dirty="0"/>
              <a:t>除以 </a:t>
            </a:r>
            <a:r>
              <a:rPr lang="en-US" altLang="zh-CN" dirty="0"/>
              <a:t>50MB/s = 2</a:t>
            </a:r>
            <a:r>
              <a:rPr lang="zh-CN" altLang="en-US" dirty="0"/>
              <a:t>秒</a:t>
            </a:r>
          </a:p>
        </p:txBody>
      </p:sp>
    </p:spTree>
    <p:extLst>
      <p:ext uri="{BB962C8B-B14F-4D97-AF65-F5344CB8AC3E}">
        <p14:creationId xmlns:p14="http://schemas.microsoft.com/office/powerpoint/2010/main" val="185086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358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en-US" altLang="zh-CN" dirty="0">
                <a:latin typeface="宋体" pitchFamily="2" charset="-122"/>
              </a:rPr>
              <a:t>(1) </a:t>
            </a:r>
            <a:r>
              <a:rPr lang="zh-CN" altLang="en-US" dirty="0">
                <a:latin typeface="宋体" pitchFamily="2" charset="-122"/>
              </a:rPr>
              <a:t>该算法对长作业不利，如作业</a:t>
            </a:r>
            <a:r>
              <a:rPr lang="en-US" altLang="zh-CN" dirty="0">
                <a:latin typeface="宋体" pitchFamily="2" charset="-122"/>
              </a:rPr>
              <a:t>C</a:t>
            </a:r>
            <a:r>
              <a:rPr lang="zh-CN" altLang="en-US" dirty="0">
                <a:latin typeface="宋体" pitchFamily="2" charset="-122"/>
              </a:rPr>
              <a:t>的周转时间由</a:t>
            </a:r>
            <a:r>
              <a:rPr lang="en-US" altLang="zh-CN" dirty="0">
                <a:latin typeface="宋体" pitchFamily="2" charset="-122"/>
              </a:rPr>
              <a:t>10</a:t>
            </a:r>
            <a:r>
              <a:rPr lang="zh-CN" altLang="en-US" dirty="0">
                <a:latin typeface="宋体" pitchFamily="2" charset="-122"/>
              </a:rPr>
              <a:t>增至</a:t>
            </a:r>
            <a:r>
              <a:rPr lang="en-US" altLang="zh-CN" dirty="0">
                <a:latin typeface="宋体" pitchFamily="2" charset="-122"/>
              </a:rPr>
              <a:t>16</a:t>
            </a:r>
            <a:r>
              <a:rPr lang="zh-CN" altLang="en-US" dirty="0">
                <a:latin typeface="宋体" pitchFamily="2" charset="-122"/>
              </a:rPr>
              <a:t>，其带权周转时间由</a:t>
            </a:r>
            <a:r>
              <a:rPr lang="en-US" altLang="zh-CN" dirty="0">
                <a:latin typeface="宋体" pitchFamily="2" charset="-122"/>
              </a:rPr>
              <a:t>2</a:t>
            </a:r>
            <a:r>
              <a:rPr lang="zh-CN" altLang="en-US" dirty="0">
                <a:latin typeface="宋体" pitchFamily="2" charset="-122"/>
              </a:rPr>
              <a:t>增至</a:t>
            </a:r>
            <a:r>
              <a:rPr lang="en-US" altLang="zh-CN" dirty="0">
                <a:latin typeface="宋体" pitchFamily="2" charset="-122"/>
              </a:rPr>
              <a:t>3.1</a:t>
            </a:r>
            <a:r>
              <a:rPr lang="zh-CN" altLang="en-US" dirty="0">
                <a:latin typeface="宋体" pitchFamily="2" charset="-122"/>
              </a:rPr>
              <a:t>。更严重的是，如果有一长作业</a:t>
            </a:r>
            <a:r>
              <a:rPr lang="en-US" altLang="zh-CN" dirty="0">
                <a:latin typeface="宋体" pitchFamily="2" charset="-122"/>
              </a:rPr>
              <a:t>(</a:t>
            </a:r>
            <a:r>
              <a:rPr lang="zh-CN" altLang="en-US" dirty="0">
                <a:latin typeface="宋体" pitchFamily="2" charset="-122"/>
              </a:rPr>
              <a:t>进程</a:t>
            </a:r>
            <a:r>
              <a:rPr lang="en-US" altLang="zh-CN" dirty="0">
                <a:latin typeface="宋体" pitchFamily="2" charset="-122"/>
              </a:rPr>
              <a:t>)</a:t>
            </a:r>
            <a:r>
              <a:rPr lang="zh-CN" altLang="en-US" dirty="0">
                <a:latin typeface="宋体" pitchFamily="2" charset="-122"/>
              </a:rPr>
              <a:t>进入系统的后备队列</a:t>
            </a:r>
            <a:r>
              <a:rPr lang="en-US" altLang="zh-CN" dirty="0">
                <a:latin typeface="宋体" pitchFamily="2" charset="-122"/>
              </a:rPr>
              <a:t>(</a:t>
            </a:r>
            <a:r>
              <a:rPr lang="zh-CN" altLang="en-US" dirty="0">
                <a:latin typeface="宋体" pitchFamily="2" charset="-122"/>
              </a:rPr>
              <a:t>就绪队列</a:t>
            </a:r>
            <a:r>
              <a:rPr lang="en-US" altLang="zh-CN" dirty="0">
                <a:latin typeface="宋体" pitchFamily="2" charset="-122"/>
              </a:rPr>
              <a:t>)</a:t>
            </a:r>
            <a:r>
              <a:rPr lang="zh-CN" altLang="en-US" dirty="0">
                <a:latin typeface="宋体" pitchFamily="2" charset="-122"/>
              </a:rPr>
              <a:t>，由于调度程序总是优先调度那些</a:t>
            </a:r>
            <a:r>
              <a:rPr lang="en-US" altLang="zh-CN" dirty="0">
                <a:latin typeface="宋体" pitchFamily="2" charset="-122"/>
              </a:rPr>
              <a:t>(</a:t>
            </a:r>
            <a:r>
              <a:rPr lang="zh-CN" altLang="en-US" dirty="0">
                <a:latin typeface="宋体" pitchFamily="2" charset="-122"/>
              </a:rPr>
              <a:t>即使是后进来的</a:t>
            </a:r>
            <a:r>
              <a:rPr lang="en-US" altLang="zh-CN" dirty="0">
                <a:latin typeface="宋体" pitchFamily="2" charset="-122"/>
              </a:rPr>
              <a:t>)</a:t>
            </a:r>
            <a:r>
              <a:rPr lang="zh-CN" altLang="en-US" dirty="0">
                <a:latin typeface="宋体" pitchFamily="2" charset="-122"/>
              </a:rPr>
              <a:t>短作业</a:t>
            </a:r>
            <a:r>
              <a:rPr lang="en-US" altLang="zh-CN" dirty="0">
                <a:latin typeface="宋体" pitchFamily="2" charset="-122"/>
              </a:rPr>
              <a:t>(</a:t>
            </a:r>
            <a:r>
              <a:rPr lang="zh-CN" altLang="en-US" dirty="0">
                <a:latin typeface="宋体" pitchFamily="2" charset="-122"/>
              </a:rPr>
              <a:t>进程</a:t>
            </a:r>
            <a:r>
              <a:rPr lang="en-US" altLang="zh-CN" dirty="0">
                <a:latin typeface="宋体" pitchFamily="2" charset="-122"/>
              </a:rPr>
              <a:t>)</a:t>
            </a:r>
            <a:r>
              <a:rPr lang="zh-CN" altLang="en-US" dirty="0">
                <a:latin typeface="宋体" pitchFamily="2" charset="-122"/>
              </a:rPr>
              <a:t>，将导致长作业</a:t>
            </a:r>
            <a:r>
              <a:rPr lang="en-US" altLang="zh-CN" dirty="0">
                <a:latin typeface="宋体" pitchFamily="2" charset="-122"/>
              </a:rPr>
              <a:t>(</a:t>
            </a:r>
            <a:r>
              <a:rPr lang="zh-CN" altLang="en-US" dirty="0">
                <a:latin typeface="宋体" pitchFamily="2" charset="-122"/>
              </a:rPr>
              <a:t>进程</a:t>
            </a:r>
            <a:r>
              <a:rPr lang="en-US" altLang="zh-CN" dirty="0">
                <a:latin typeface="宋体" pitchFamily="2" charset="-122"/>
              </a:rPr>
              <a:t>)</a:t>
            </a:r>
            <a:r>
              <a:rPr lang="zh-CN" altLang="en-US" dirty="0">
                <a:latin typeface="宋体" pitchFamily="2" charset="-122"/>
              </a:rPr>
              <a:t>长期不被调度。</a:t>
            </a:r>
          </a:p>
          <a:p>
            <a:pPr algn="just">
              <a:lnSpc>
                <a:spcPct val="120000"/>
              </a:lnSpc>
              <a:spcBef>
                <a:spcPct val="50000"/>
              </a:spcBef>
            </a:pPr>
            <a:r>
              <a:rPr lang="en-US" altLang="zh-CN" dirty="0">
                <a:latin typeface="宋体" pitchFamily="2" charset="-122"/>
              </a:rPr>
              <a:t>(2) </a:t>
            </a:r>
            <a:r>
              <a:rPr lang="zh-CN" altLang="en-US" dirty="0">
                <a:latin typeface="宋体" pitchFamily="2" charset="-122"/>
              </a:rPr>
              <a:t>该算法完全未考虑作业的紧迫程度，因而不能保证紧迫性作业</a:t>
            </a:r>
            <a:r>
              <a:rPr lang="en-US" altLang="zh-CN" dirty="0">
                <a:latin typeface="宋体" pitchFamily="2" charset="-122"/>
              </a:rPr>
              <a:t>(</a:t>
            </a:r>
            <a:r>
              <a:rPr lang="zh-CN" altLang="en-US" dirty="0">
                <a:latin typeface="宋体" pitchFamily="2" charset="-122"/>
              </a:rPr>
              <a:t>进程</a:t>
            </a:r>
            <a:r>
              <a:rPr lang="en-US" altLang="zh-CN" dirty="0">
                <a:latin typeface="宋体" pitchFamily="2" charset="-122"/>
              </a:rPr>
              <a:t>)</a:t>
            </a:r>
            <a:r>
              <a:rPr lang="zh-CN" altLang="en-US" dirty="0">
                <a:latin typeface="宋体" pitchFamily="2" charset="-122"/>
              </a:rPr>
              <a:t>会被及时处理。</a:t>
            </a:r>
          </a:p>
          <a:p>
            <a:pPr algn="just">
              <a:lnSpc>
                <a:spcPct val="120000"/>
              </a:lnSpc>
              <a:spcBef>
                <a:spcPct val="50000"/>
              </a:spcBef>
            </a:pPr>
            <a:r>
              <a:rPr lang="en-US" altLang="zh-CN" dirty="0">
                <a:latin typeface="宋体" pitchFamily="2" charset="-122"/>
              </a:rPr>
              <a:t>(3) </a:t>
            </a:r>
            <a:r>
              <a:rPr lang="zh-CN" altLang="en-US" dirty="0">
                <a:latin typeface="宋体" pitchFamily="2" charset="-122"/>
              </a:rPr>
              <a:t>由于作业</a:t>
            </a:r>
            <a:r>
              <a:rPr lang="en-US" altLang="zh-CN" dirty="0">
                <a:latin typeface="宋体" pitchFamily="2" charset="-122"/>
              </a:rPr>
              <a:t>(</a:t>
            </a:r>
            <a:r>
              <a:rPr lang="zh-CN" altLang="en-US" dirty="0">
                <a:latin typeface="宋体" pitchFamily="2" charset="-122"/>
              </a:rPr>
              <a:t>进程</a:t>
            </a:r>
            <a:r>
              <a:rPr lang="en-US" altLang="zh-CN" dirty="0">
                <a:latin typeface="宋体" pitchFamily="2" charset="-122"/>
              </a:rPr>
              <a:t>)</a:t>
            </a:r>
            <a:r>
              <a:rPr lang="zh-CN" altLang="en-US" dirty="0">
                <a:latin typeface="宋体" pitchFamily="2" charset="-122"/>
              </a:rPr>
              <a:t>的长短只是根据用户所提供的估计执行时间而定的，而用户又可能会有意或无意地缩短其作业的估计运行时间，致使该算法不一定能真正做到短作业优先调度。</a:t>
            </a:r>
            <a:r>
              <a:rPr lang="zh-CN" altLang="en-US" dirty="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响应比是</a:t>
            </a:r>
          </a:p>
        </p:txBody>
      </p:sp>
    </p:spTree>
    <p:extLst>
      <p:ext uri="{BB962C8B-B14F-4D97-AF65-F5344CB8AC3E}">
        <p14:creationId xmlns:p14="http://schemas.microsoft.com/office/powerpoint/2010/main" val="291714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、阻塞</a:t>
            </a:r>
            <a:endParaRPr lang="en-US" altLang="zh-CN" dirty="0"/>
          </a:p>
          <a:p>
            <a:r>
              <a:rPr lang="en-US" altLang="zh-CN" dirty="0"/>
              <a:t>2</a:t>
            </a:r>
            <a:r>
              <a:rPr lang="zh-CN" altLang="en-US" dirty="0"/>
              <a:t>、时间片用完</a:t>
            </a:r>
          </a:p>
        </p:txBody>
      </p:sp>
    </p:spTree>
    <p:extLst>
      <p:ext uri="{BB962C8B-B14F-4D97-AF65-F5344CB8AC3E}">
        <p14:creationId xmlns:p14="http://schemas.microsoft.com/office/powerpoint/2010/main" val="2515784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分派器即是调度器</a:t>
            </a:r>
          </a:p>
        </p:txBody>
      </p:sp>
    </p:spTree>
    <p:extLst>
      <p:ext uri="{BB962C8B-B14F-4D97-AF65-F5344CB8AC3E}">
        <p14:creationId xmlns:p14="http://schemas.microsoft.com/office/powerpoint/2010/main" val="294306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7353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7036698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214000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8FF65D8B-B73E-4D0D-A3A9-1B8D6A09A603}"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7" name="TextBox 11">
            <a:extLst>
              <a:ext uri="{FF2B5EF4-FFF2-40B4-BE49-F238E27FC236}">
                <a16:creationId xmlns:a16="http://schemas.microsoft.com/office/drawing/2014/main" id="{720D5300-1AB4-FDF1-F96C-C45F6C30B698}"/>
              </a:ext>
            </a:extLst>
          </p:cNvPr>
          <p:cNvSpPr txBox="1"/>
          <p:nvPr userDrawn="1"/>
        </p:nvSpPr>
        <p:spPr>
          <a:xfrm>
            <a:off x="6590444" y="34526"/>
            <a:ext cx="2454518"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lvl="0"/>
            <a:r>
              <a:rPr lang="zh-CN" altLang="en-US" noProof="0" dirty="0"/>
              <a:t>第三章处理机调度与死锁</a:t>
            </a:r>
          </a:p>
        </p:txBody>
      </p:sp>
    </p:spTree>
    <p:extLst>
      <p:ext uri="{BB962C8B-B14F-4D97-AF65-F5344CB8AC3E}">
        <p14:creationId xmlns:p14="http://schemas.microsoft.com/office/powerpoint/2010/main" val="62304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083389"/>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F928C9-70CC-4519-8CCF-9B5FEF3EE38B}"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t>2023年10月30日11时24分</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a:defRPr/>
            </a:pPr>
            <a:endParaRPr lang="zh-CN" altLang="en-US" dirty="0">
              <a:solidFill>
                <a:prstClr val="black"/>
              </a:solidFill>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1564874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590444" y="34526"/>
            <a:ext cx="2454518"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lvl="0"/>
            <a:r>
              <a:rPr lang="zh-CN" altLang="en-US" noProof="0" dirty="0"/>
              <a:t>第三章处理机调度与死锁</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7"/>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lvl="0"/>
            <a:r>
              <a:rPr lang="zh-CN" altLang="en-US" noProof="0" dirty="0"/>
              <a:t>计算机操作系统</a:t>
            </a:r>
            <a:r>
              <a:rPr lang="en-US" altLang="zh-CN" noProof="0" dirty="0"/>
              <a:t>– </a:t>
            </a:r>
            <a:r>
              <a:rPr lang="zh-CN" altLang="en-US" noProof="0" dirty="0"/>
              <a:t>第四版</a:t>
            </a:r>
            <a:endParaRPr lang="en-US" altLang="zh-CN" noProof="0" dirty="0"/>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lvl="0"/>
            <a:fld id="{8E949974-959B-4CCC-883B-F9363DA4EF7C}" type="slidenum">
              <a:rPr lang="en-US" altLang="zh-CN" b="1" noProof="0" smtClean="0">
                <a:latin typeface="MS PGothic" panose="020B0600070205080204" pitchFamily="34" charset="-128"/>
                <a:ea typeface="MS PGothic" panose="020B0600070205080204" pitchFamily="34" charset="-128"/>
              </a:rPr>
              <a:t>‹#›</a:t>
            </a:fld>
            <a:endParaRPr lang="en-US" altLang="zh-CN" b="1" noProof="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5507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第九讲</a:t>
            </a:r>
            <a:endParaRPr lang="zh-CN" altLang="en-US" b="1" dirty="0"/>
          </a:p>
        </p:txBody>
      </p:sp>
      <p:sp>
        <p:nvSpPr>
          <p:cNvPr id="3" name="副标题 2"/>
          <p:cNvSpPr>
            <a:spLocks noGrp="1"/>
          </p:cNvSpPr>
          <p:nvPr>
            <p:ph type="body" idx="1"/>
          </p:nvPr>
        </p:nvSpPr>
        <p:spPr/>
        <p:txBody>
          <a:bodyPr>
            <a:normAutofit fontScale="92500" lnSpcReduction="10000"/>
          </a:bodyPr>
          <a:lstStyle/>
          <a:p>
            <a:r>
              <a:rPr lang="zh-CN" altLang="en-US" dirty="0"/>
              <a:t>处理机调度的层次、准则</a:t>
            </a:r>
            <a:endParaRPr lang="en-US" altLang="zh-CN" dirty="0"/>
          </a:p>
          <a:p>
            <a:r>
              <a:rPr lang="zh-CN" altLang="en-US"/>
              <a:t>作业调度、进程调度</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marL="0">
              <a:lnSpc>
                <a:spcPct val="150000"/>
              </a:lnSpc>
              <a:spcBef>
                <a:spcPts val="0"/>
              </a:spcBef>
            </a:pPr>
            <a:r>
              <a:rPr lang="en-US" altLang="zh-CN" b="1" dirty="0"/>
              <a:t>2</a:t>
            </a:r>
            <a:r>
              <a:rPr lang="zh-CN" altLang="en-US" b="1" dirty="0"/>
              <a:t>．批处理系统的目标</a:t>
            </a:r>
            <a:br>
              <a:rPr lang="zh-CN" altLang="en-US" b="1" dirty="0"/>
            </a:br>
            <a:r>
              <a:rPr lang="zh-CN" altLang="en-US" b="1" dirty="0"/>
              <a:t>　　</a:t>
            </a:r>
            <a:r>
              <a:rPr lang="en-US" altLang="zh-CN" b="1" dirty="0"/>
              <a:t>(1) </a:t>
            </a:r>
            <a:r>
              <a:rPr lang="zh-CN" altLang="en-US" b="1" dirty="0"/>
              <a:t>平均周转时间短。 </a:t>
            </a:r>
            <a:br>
              <a:rPr lang="zh-CN" altLang="en-US" b="1" dirty="0"/>
            </a:br>
            <a:r>
              <a:rPr lang="zh-CN" altLang="en-US" b="1" dirty="0"/>
              <a:t>　　用户希望自己作业的周转时间</a:t>
            </a:r>
            <a:r>
              <a:rPr lang="en-US" altLang="zh-CN" b="0" i="0" dirty="0">
                <a:solidFill>
                  <a:srgbClr val="000000"/>
                </a:solidFill>
                <a:effectLst/>
                <a:latin typeface="Helvetica Neue"/>
              </a:rPr>
              <a:t>(</a:t>
            </a:r>
            <a:r>
              <a:rPr lang="zh-CN" altLang="en-US" i="1" dirty="0">
                <a:solidFill>
                  <a:srgbClr val="000000"/>
                </a:solidFill>
                <a:effectLst/>
                <a:latin typeface="Helvetica Neue"/>
              </a:rPr>
              <a:t>等待时间</a:t>
            </a:r>
            <a:r>
              <a:rPr lang="en-US" altLang="zh-CN" i="1" dirty="0">
                <a:solidFill>
                  <a:srgbClr val="000000"/>
                </a:solidFill>
                <a:effectLst/>
                <a:latin typeface="Helvetica Neue"/>
              </a:rPr>
              <a:t>+</a:t>
            </a:r>
            <a:r>
              <a:rPr lang="zh-CN" altLang="en-US" i="1" dirty="0">
                <a:solidFill>
                  <a:srgbClr val="000000"/>
                </a:solidFill>
                <a:effectLst/>
                <a:latin typeface="Helvetica Neue"/>
              </a:rPr>
              <a:t>运行时间 或 完成时间</a:t>
            </a:r>
            <a:r>
              <a:rPr lang="en-US" altLang="zh-CN" i="1" dirty="0">
                <a:solidFill>
                  <a:srgbClr val="000000"/>
                </a:solidFill>
                <a:effectLst/>
                <a:latin typeface="Helvetica Neue"/>
              </a:rPr>
              <a:t>-</a:t>
            </a:r>
            <a:r>
              <a:rPr lang="zh-CN" altLang="en-US" i="1" dirty="0">
                <a:solidFill>
                  <a:srgbClr val="000000"/>
                </a:solidFill>
                <a:effectLst/>
                <a:latin typeface="Helvetica Neue"/>
              </a:rPr>
              <a:t>到达时间</a:t>
            </a:r>
            <a:r>
              <a:rPr lang="en-US" altLang="zh-CN" i="0" dirty="0">
                <a:solidFill>
                  <a:srgbClr val="000000"/>
                </a:solidFill>
                <a:effectLst/>
                <a:latin typeface="Helvetica Neue"/>
              </a:rPr>
              <a:t>)</a:t>
            </a:r>
            <a:r>
              <a:rPr lang="zh-CN" altLang="en-US" b="1" dirty="0"/>
              <a:t>最短。作为计算机系统的管理者希望能使平均周转时间最短，这会有效地提高系统资源的利用率，而且还可使大多数用户都感到满意。</a:t>
            </a:r>
            <a:endParaRPr lang="en-US" altLang="zh-CN" b="1" dirty="0"/>
          </a:p>
          <a:p>
            <a:pPr marL="0">
              <a:lnSpc>
                <a:spcPct val="150000"/>
              </a:lnSpc>
              <a:spcBef>
                <a:spcPts val="0"/>
              </a:spcBef>
            </a:pPr>
            <a:r>
              <a:rPr lang="en-US" altLang="zh-CN" b="1" dirty="0"/>
              <a:t>	</a:t>
            </a:r>
            <a:r>
              <a:rPr lang="zh-CN" altLang="en-US" b="1" dirty="0"/>
              <a:t>可把平均周转时间描述为：</a:t>
            </a:r>
          </a:p>
        </p:txBody>
      </p:sp>
      <p:graphicFrame>
        <p:nvGraphicFramePr>
          <p:cNvPr id="5" name="对象 4"/>
          <p:cNvGraphicFramePr>
            <a:graphicFrameLocks noChangeAspect="1"/>
          </p:cNvGraphicFramePr>
          <p:nvPr>
            <p:extLst>
              <p:ext uri="{D42A27DB-BD31-4B8C-83A1-F6EECF244321}">
                <p14:modId xmlns:p14="http://schemas.microsoft.com/office/powerpoint/2010/main" val="1783763159"/>
              </p:ext>
            </p:extLst>
          </p:nvPr>
        </p:nvGraphicFramePr>
        <p:xfrm>
          <a:off x="5724128" y="5058954"/>
          <a:ext cx="1944216" cy="1106896"/>
        </p:xfrm>
        <a:graphic>
          <a:graphicData uri="http://schemas.openxmlformats.org/presentationml/2006/ole">
            <mc:AlternateContent xmlns:mc="http://schemas.openxmlformats.org/markup-compatibility/2006">
              <mc:Choice xmlns:v="urn:schemas-microsoft-com:vml" Requires="v">
                <p:oleObj name="公式" r:id="rId2" imgW="748975" imgH="431613" progId="Equation.3">
                  <p:embed/>
                </p:oleObj>
              </mc:Choice>
              <mc:Fallback>
                <p:oleObj name="公式" r:id="rId2" imgW="748975" imgH="43161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5058954"/>
                        <a:ext cx="1944216" cy="1106896"/>
                      </a:xfrm>
                      <a:prstGeom prst="rect">
                        <a:avLst/>
                      </a:prstGeom>
                      <a:solidFill>
                        <a:srgbClr val="FFFFFF"/>
                      </a:solidFill>
                      <a:ln>
                        <a:noFill/>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5576" y="908720"/>
            <a:ext cx="7776864" cy="3869329"/>
          </a:xfrm>
          <a:prstGeom prst="rect">
            <a:avLst/>
          </a:prstGeom>
        </p:spPr>
        <p:txBody>
          <a:bodyPr wrap="square">
            <a:spAutoFit/>
          </a:bodyPr>
          <a:lstStyle/>
          <a:p>
            <a:pPr>
              <a:lnSpc>
                <a:spcPct val="150000"/>
              </a:lnSpc>
            </a:pPr>
            <a:r>
              <a:rPr lang="zh-CN" altLang="en-US" sz="2800" b="1" dirty="0">
                <a:latin typeface="+mj-ea"/>
                <a:ea typeface="+mj-ea"/>
              </a:rPr>
              <a:t>带权周转时间：周转时间</a:t>
            </a:r>
            <a:r>
              <a:rPr lang="en-US" altLang="zh-CN" sz="2800" b="1" dirty="0">
                <a:latin typeface="+mj-ea"/>
                <a:ea typeface="+mj-ea"/>
              </a:rPr>
              <a:t>T</a:t>
            </a:r>
            <a:r>
              <a:rPr lang="zh-CN" altLang="en-US" sz="2800" b="1" dirty="0">
                <a:latin typeface="+mj-ea"/>
                <a:ea typeface="+mj-ea"/>
              </a:rPr>
              <a:t>与系统为它提供服务  </a:t>
            </a:r>
            <a:endParaRPr lang="en-US" altLang="zh-CN" sz="2800" b="1" dirty="0">
              <a:latin typeface="+mj-ea"/>
              <a:ea typeface="+mj-ea"/>
            </a:endParaRPr>
          </a:p>
          <a:p>
            <a:pPr>
              <a:lnSpc>
                <a:spcPct val="150000"/>
              </a:lnSpc>
            </a:pPr>
            <a:r>
              <a:rPr lang="en-US" altLang="zh-CN" sz="2800" b="1" dirty="0">
                <a:latin typeface="+mj-ea"/>
                <a:ea typeface="+mj-ea"/>
              </a:rPr>
              <a:t>               </a:t>
            </a:r>
            <a:r>
              <a:rPr lang="zh-CN" altLang="en-US" sz="2800" b="1" dirty="0">
                <a:latin typeface="+mj-ea"/>
                <a:ea typeface="+mj-ea"/>
              </a:rPr>
              <a:t>的时间</a:t>
            </a:r>
            <a:r>
              <a:rPr lang="en-US" altLang="zh-CN" sz="2800" b="1" dirty="0">
                <a:latin typeface="+mj-ea"/>
                <a:ea typeface="+mj-ea"/>
              </a:rPr>
              <a:t>T</a:t>
            </a:r>
            <a:r>
              <a:rPr lang="en-US" altLang="zh-CN" sz="2800" b="1" baseline="-25000" dirty="0">
                <a:latin typeface="+mj-ea"/>
                <a:ea typeface="+mj-ea"/>
              </a:rPr>
              <a:t>s</a:t>
            </a:r>
            <a:r>
              <a:rPr lang="zh-CN" altLang="en-US" sz="2800" b="1" dirty="0">
                <a:latin typeface="+mj-ea"/>
                <a:ea typeface="+mj-ea"/>
              </a:rPr>
              <a:t>之比，即</a:t>
            </a:r>
            <a:r>
              <a:rPr lang="en-US" altLang="zh-CN" sz="2800" b="1" dirty="0">
                <a:latin typeface="+mj-ea"/>
                <a:ea typeface="+mj-ea"/>
              </a:rPr>
              <a:t>W = T/T</a:t>
            </a:r>
            <a:r>
              <a:rPr lang="en-US" altLang="zh-CN" sz="2800" b="1" baseline="-25000" dirty="0">
                <a:latin typeface="+mj-ea"/>
                <a:ea typeface="+mj-ea"/>
              </a:rPr>
              <a:t>s</a:t>
            </a:r>
            <a:r>
              <a:rPr lang="zh-CN" altLang="en-US" sz="2800" b="1" dirty="0">
                <a:latin typeface="+mj-ea"/>
                <a:ea typeface="+mj-ea"/>
              </a:rPr>
              <a:t>。</a:t>
            </a:r>
            <a:endParaRPr lang="en-US" altLang="zh-CN" sz="2800" b="1" dirty="0">
              <a:latin typeface="+mj-ea"/>
              <a:ea typeface="+mj-ea"/>
            </a:endParaRPr>
          </a:p>
          <a:p>
            <a:pPr>
              <a:lnSpc>
                <a:spcPct val="150000"/>
              </a:lnSpc>
            </a:pPr>
            <a:r>
              <a:rPr lang="zh-CN" altLang="en-US" sz="2800" b="1" dirty="0">
                <a:latin typeface="+mj-ea"/>
                <a:ea typeface="+mj-ea"/>
              </a:rPr>
              <a:t> </a:t>
            </a:r>
            <a:r>
              <a:rPr lang="en-US" altLang="zh-CN" sz="2000" b="1" i="1" dirty="0">
                <a:latin typeface="+mj-ea"/>
                <a:ea typeface="+mj-ea"/>
              </a:rPr>
              <a:t>W</a:t>
            </a:r>
            <a:r>
              <a:rPr lang="zh-CN" altLang="en-US" sz="2000" b="1" i="1" dirty="0">
                <a:latin typeface="+mj-ea"/>
                <a:ea typeface="+mj-ea"/>
              </a:rPr>
              <a:t>接近</a:t>
            </a:r>
            <a:r>
              <a:rPr lang="en-US" altLang="zh-CN" sz="2000" b="1" i="1" dirty="0">
                <a:latin typeface="+mj-ea"/>
                <a:ea typeface="+mj-ea"/>
              </a:rPr>
              <a:t>1</a:t>
            </a:r>
            <a:r>
              <a:rPr lang="zh-CN" altLang="en-US" sz="2000" b="1" i="1" dirty="0">
                <a:latin typeface="+mj-ea"/>
                <a:ea typeface="+mj-ea"/>
              </a:rPr>
              <a:t>时，等待时间接近</a:t>
            </a:r>
            <a:r>
              <a:rPr lang="en-US" altLang="zh-CN" sz="2000" b="1" i="1" dirty="0">
                <a:latin typeface="+mj-ea"/>
                <a:ea typeface="+mj-ea"/>
              </a:rPr>
              <a:t>0</a:t>
            </a:r>
            <a:r>
              <a:rPr lang="zh-CN" altLang="en-US" sz="2000" b="1" i="1" dirty="0">
                <a:latin typeface="+mj-ea"/>
                <a:ea typeface="+mj-ea"/>
              </a:rPr>
              <a:t>；待时间远大于服务时间时</a:t>
            </a:r>
            <a:r>
              <a:rPr lang="en-US" altLang="zh-CN" sz="2000" b="1" i="1" dirty="0">
                <a:latin typeface="+mj-ea"/>
                <a:ea typeface="+mj-ea"/>
              </a:rPr>
              <a:t>W</a:t>
            </a:r>
            <a:r>
              <a:rPr lang="zh-CN" altLang="en-US" sz="2000" b="1" i="1" dirty="0">
                <a:latin typeface="+mj-ea"/>
                <a:ea typeface="+mj-ea"/>
              </a:rPr>
              <a:t>越大于</a:t>
            </a:r>
            <a:r>
              <a:rPr lang="en-US" altLang="zh-CN" sz="2000" b="1" i="1" dirty="0">
                <a:latin typeface="+mj-ea"/>
                <a:ea typeface="+mj-ea"/>
              </a:rPr>
              <a:t>1</a:t>
            </a:r>
          </a:p>
          <a:p>
            <a:pPr>
              <a:lnSpc>
                <a:spcPct val="150000"/>
              </a:lnSpc>
            </a:pPr>
            <a:r>
              <a:rPr lang="zh-CN" altLang="en-US" sz="2800" b="1" dirty="0">
                <a:latin typeface="+mj-ea"/>
                <a:ea typeface="+mj-ea"/>
              </a:rPr>
              <a:t>平均带权周转时间则可表示为：</a:t>
            </a:r>
            <a:endParaRPr lang="en-US" altLang="zh-CN" sz="2800" b="1" dirty="0">
              <a:latin typeface="+mj-ea"/>
              <a:ea typeface="+mj-ea"/>
            </a:endParaRPr>
          </a:p>
          <a:p>
            <a:pPr>
              <a:lnSpc>
                <a:spcPct val="150000"/>
              </a:lnSpc>
            </a:pPr>
            <a:endParaRPr lang="en-US" altLang="zh-CN" sz="2800" b="1" dirty="0">
              <a:latin typeface="+mj-ea"/>
              <a:ea typeface="+mj-ea"/>
            </a:endParaRPr>
          </a:p>
          <a:p>
            <a:pPr>
              <a:lnSpc>
                <a:spcPct val="150000"/>
              </a:lnSpc>
            </a:pPr>
            <a:endParaRPr lang="zh-CN" altLang="en-US" sz="2800" b="1" dirty="0">
              <a:latin typeface="+mj-ea"/>
              <a:ea typeface="+mj-ea"/>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232507758"/>
              </p:ext>
            </p:extLst>
          </p:nvPr>
        </p:nvGraphicFramePr>
        <p:xfrm>
          <a:off x="3349961" y="3645279"/>
          <a:ext cx="2588093" cy="1152698"/>
        </p:xfrm>
        <a:graphic>
          <a:graphicData uri="http://schemas.openxmlformats.org/presentationml/2006/ole">
            <mc:AlternateContent xmlns:mc="http://schemas.openxmlformats.org/markup-compatibility/2006">
              <mc:Choice xmlns:v="urn:schemas-microsoft-com:vml" Requires="v">
                <p:oleObj name="公式" r:id="rId3" imgW="748975" imgH="431613" progId="Equation.3">
                  <p:embed/>
                </p:oleObj>
              </mc:Choice>
              <mc:Fallback>
                <p:oleObj name="公式" r:id="rId3" imgW="748975"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961" y="3645279"/>
                        <a:ext cx="2588093" cy="1152698"/>
                      </a:xfrm>
                      <a:prstGeom prst="rect">
                        <a:avLst/>
                      </a:prstGeom>
                      <a:solidFill>
                        <a:srgbClr val="FFFFFF"/>
                      </a:solid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8" y="520750"/>
            <a:ext cx="8351391" cy="6337250"/>
          </a:xfrm>
        </p:spPr>
        <p:txBody>
          <a:bodyPr>
            <a:normAutofit/>
          </a:bodyPr>
          <a:lstStyle/>
          <a:p>
            <a:pPr>
              <a:lnSpc>
                <a:spcPct val="150000"/>
              </a:lnSpc>
            </a:pPr>
            <a:r>
              <a:rPr lang="en-US" altLang="zh-CN" b="1" dirty="0"/>
              <a:t>		(2) </a:t>
            </a:r>
            <a:r>
              <a:rPr lang="zh-CN" altLang="en-US" b="1" dirty="0"/>
              <a:t>系统吞吐量高。吞吐量是指在单位时间内系统所完成的作业数，如果单纯是为了获得高的系统吞吐量，应尽量多地</a:t>
            </a:r>
            <a:r>
              <a:rPr lang="zh-CN" altLang="en-US" b="1" dirty="0">
                <a:solidFill>
                  <a:srgbClr val="FF0000"/>
                </a:solidFill>
              </a:rPr>
              <a:t>选择短作业运行</a:t>
            </a:r>
            <a:r>
              <a:rPr lang="zh-CN" altLang="en-US" b="1" dirty="0"/>
              <a:t>。</a:t>
            </a:r>
            <a:br>
              <a:rPr lang="zh-CN" altLang="en-US" b="1" dirty="0"/>
            </a:br>
            <a:r>
              <a:rPr lang="zh-CN" altLang="en-US" b="1" dirty="0"/>
              <a:t>　　</a:t>
            </a:r>
            <a:r>
              <a:rPr lang="en-US" altLang="zh-CN" b="1" dirty="0"/>
              <a:t>(3) </a:t>
            </a:r>
            <a:r>
              <a:rPr lang="zh-CN" altLang="en-US" b="1" dirty="0"/>
              <a:t>处理机利用率高。大、中型计算机，</a:t>
            </a:r>
            <a:r>
              <a:rPr lang="en-US" altLang="zh-CN" b="1" dirty="0"/>
              <a:t>CPU</a:t>
            </a:r>
            <a:r>
              <a:rPr lang="zh-CN" altLang="en-US" b="1" dirty="0"/>
              <a:t>价格十分昂贵，致使处理机的利用率成为衡量系统性能的十分重要的指标。如果单纯是为使处理机利用率高，应尽量多地</a:t>
            </a:r>
            <a:r>
              <a:rPr lang="zh-CN" altLang="en-US" b="1" dirty="0">
                <a:solidFill>
                  <a:srgbClr val="FF0000"/>
                </a:solidFill>
              </a:rPr>
              <a:t>选择计算量大的作业</a:t>
            </a:r>
            <a:r>
              <a:rPr lang="zh-CN" altLang="en-US" b="1" dirty="0"/>
              <a:t>运行。</a:t>
            </a:r>
            <a:endParaRPr lang="en-US" altLang="zh-CN" b="1" dirty="0"/>
          </a:p>
          <a:p>
            <a:pPr>
              <a:lnSpc>
                <a:spcPct val="150000"/>
              </a:lnSpc>
            </a:pPr>
            <a:r>
              <a:rPr lang="en-US" altLang="zh-CN" b="1" dirty="0"/>
              <a:t>		</a:t>
            </a:r>
            <a:r>
              <a:rPr lang="zh-CN" altLang="en-US" b="1" dirty="0">
                <a:solidFill>
                  <a:srgbClr val="FF0000"/>
                </a:solidFill>
              </a:rPr>
              <a:t>这些要求之间是存在着一定矛盾的</a:t>
            </a:r>
            <a:r>
              <a:rPr lang="zh-CN" altLang="en-US" b="1"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marL="0">
              <a:lnSpc>
                <a:spcPct val="150000"/>
              </a:lnSpc>
              <a:spcBef>
                <a:spcPts val="0"/>
              </a:spcBef>
            </a:pPr>
            <a:r>
              <a:rPr lang="en-US" altLang="zh-CN" b="1" dirty="0">
                <a:latin typeface="Times New Roman" pitchFamily="18" charset="0"/>
                <a:cs typeface="Times New Roman" pitchFamily="18" charset="0"/>
              </a:rPr>
              <a:t>3. </a:t>
            </a:r>
            <a:r>
              <a:rPr lang="zh-CN" altLang="en-US" b="1" dirty="0">
                <a:latin typeface="Times New Roman" pitchFamily="18" charset="0"/>
                <a:cs typeface="Times New Roman" pitchFamily="18" charset="0"/>
              </a:rPr>
              <a:t>分时系统的目标</a:t>
            </a:r>
            <a:br>
              <a:rPr lang="zh-CN" altLang="en-US" b="1" dirty="0">
                <a:latin typeface="Times New Roman" pitchFamily="18" charset="0"/>
                <a:cs typeface="Times New Roman" pitchFamily="18" charset="0"/>
              </a:rPr>
            </a:br>
            <a:r>
              <a:rPr lang="zh-CN" altLang="en-US" b="1" dirty="0">
                <a:latin typeface="Times New Roman" pitchFamily="18" charset="0"/>
                <a:cs typeface="Times New Roman" pitchFamily="18" charset="0"/>
              </a:rPr>
              <a:t>　　</a:t>
            </a:r>
            <a:r>
              <a:rPr lang="en-US" altLang="zh-CN" b="1" dirty="0">
                <a:latin typeface="Times New Roman" pitchFamily="18" charset="0"/>
                <a:cs typeface="Times New Roman" pitchFamily="18" charset="0"/>
              </a:rPr>
              <a:t>(1) </a:t>
            </a:r>
            <a:r>
              <a:rPr lang="zh-CN" altLang="en-US" b="1" dirty="0">
                <a:latin typeface="Times New Roman" pitchFamily="18" charset="0"/>
                <a:cs typeface="Times New Roman" pitchFamily="18" charset="0"/>
              </a:rPr>
              <a:t>响应时间快。</a:t>
            </a:r>
            <a:endParaRPr lang="en-US" altLang="zh-CN" b="1" dirty="0">
              <a:latin typeface="Times New Roman" pitchFamily="18" charset="0"/>
              <a:cs typeface="Times New Roman" pitchFamily="18" charset="0"/>
            </a:endParaRPr>
          </a:p>
          <a:p>
            <a:pPr marL="0">
              <a:lnSpc>
                <a:spcPct val="150000"/>
              </a:lnSpc>
              <a:spcBef>
                <a:spcPts val="0"/>
              </a:spcBef>
            </a:pPr>
            <a:r>
              <a:rPr lang="en-US" altLang="zh-CN" b="1" dirty="0">
                <a:latin typeface="Times New Roman" pitchFamily="18" charset="0"/>
                <a:cs typeface="Times New Roman" pitchFamily="18" charset="0"/>
              </a:rPr>
              <a:t>	</a:t>
            </a:r>
            <a:r>
              <a:rPr lang="zh-CN" altLang="en-US" b="1" dirty="0">
                <a:latin typeface="Times New Roman" pitchFamily="18" charset="0"/>
                <a:cs typeface="Times New Roman" pitchFamily="18" charset="0"/>
              </a:rPr>
              <a:t>响应时间：从用户提交一个请求开始，直到屏幕上显示出处理结果的一段时间。</a:t>
            </a:r>
            <a:br>
              <a:rPr lang="zh-CN" altLang="en-US" b="1" dirty="0">
                <a:latin typeface="Times New Roman" pitchFamily="18" charset="0"/>
                <a:cs typeface="Times New Roman" pitchFamily="18" charset="0"/>
              </a:rPr>
            </a:br>
            <a:r>
              <a:rPr lang="zh-CN" altLang="en-US" b="1" dirty="0">
                <a:latin typeface="Times New Roman" pitchFamily="18" charset="0"/>
                <a:cs typeface="Times New Roman" pitchFamily="18" charset="0"/>
              </a:rPr>
              <a:t>　　</a:t>
            </a:r>
            <a:r>
              <a:rPr lang="en-US" altLang="zh-CN" b="1" dirty="0">
                <a:latin typeface="Times New Roman" pitchFamily="18" charset="0"/>
                <a:cs typeface="Times New Roman" pitchFamily="18" charset="0"/>
              </a:rPr>
              <a:t>(2) </a:t>
            </a:r>
            <a:r>
              <a:rPr lang="zh-CN" altLang="en-US" b="1" dirty="0">
                <a:latin typeface="Times New Roman" pitchFamily="18" charset="0"/>
                <a:cs typeface="Times New Roman" pitchFamily="18" charset="0"/>
              </a:rPr>
              <a:t>均衡性。 </a:t>
            </a:r>
            <a:endParaRPr lang="en-US" altLang="zh-CN" b="1" dirty="0">
              <a:latin typeface="Times New Roman" pitchFamily="18" charset="0"/>
              <a:cs typeface="Times New Roman" pitchFamily="18" charset="0"/>
            </a:endParaRPr>
          </a:p>
          <a:p>
            <a:pPr marL="0">
              <a:lnSpc>
                <a:spcPct val="150000"/>
              </a:lnSpc>
              <a:spcBef>
                <a:spcPts val="0"/>
              </a:spcBef>
            </a:pPr>
            <a:r>
              <a:rPr lang="en-US" altLang="zh-CN" b="1" dirty="0">
                <a:latin typeface="Times New Roman" pitchFamily="18" charset="0"/>
                <a:cs typeface="Times New Roman" pitchFamily="18" charset="0"/>
              </a:rPr>
              <a:t>	</a:t>
            </a:r>
            <a:r>
              <a:rPr lang="zh-CN" altLang="en-US" b="1" dirty="0">
                <a:latin typeface="Times New Roman" pitchFamily="18" charset="0"/>
                <a:cs typeface="Times New Roman" pitchFamily="18" charset="0"/>
              </a:rPr>
              <a:t>用户提交的任务复杂程度不同，响应时间应适应任务类型。</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一般命令、批处理命令</a:t>
            </a:r>
            <a:r>
              <a:rPr lang="en-US" altLang="zh-CN" dirty="0">
                <a:latin typeface="Times New Roman" pitchFamily="18" charset="0"/>
                <a:cs typeface="Times New Roman" pitchFamily="18" charset="0"/>
              </a:rPr>
              <a:t>)</a:t>
            </a:r>
            <a:endParaRPr lang="zh-CN" altLang="en-US"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a:bodyPr>
          <a:lstStyle/>
          <a:p>
            <a:pPr marL="0">
              <a:lnSpc>
                <a:spcPct val="150000"/>
              </a:lnSpc>
              <a:spcBef>
                <a:spcPts val="0"/>
              </a:spcBef>
            </a:pPr>
            <a:r>
              <a:rPr lang="zh-CN" altLang="en-US" sz="3200" b="1" dirty="0"/>
              <a:t>　</a:t>
            </a:r>
            <a:r>
              <a:rPr lang="en-US" altLang="zh-CN" sz="3200" b="1" dirty="0">
                <a:latin typeface="黑体" pitchFamily="2" charset="-122"/>
                <a:ea typeface="黑体" pitchFamily="2" charset="-122"/>
              </a:rPr>
              <a:t>4. </a:t>
            </a:r>
            <a:r>
              <a:rPr lang="zh-CN" altLang="en-US" sz="3200" b="1" dirty="0">
                <a:latin typeface="黑体" pitchFamily="2" charset="-122"/>
                <a:ea typeface="黑体" pitchFamily="2" charset="-122"/>
              </a:rPr>
              <a:t>实时系统的目标</a:t>
            </a:r>
            <a:br>
              <a:rPr lang="zh-CN" altLang="en-US" sz="3200" b="1" dirty="0">
                <a:latin typeface="黑体" pitchFamily="2" charset="-122"/>
                <a:ea typeface="黑体" pitchFamily="2" charset="-122"/>
              </a:rPr>
            </a:br>
            <a:r>
              <a:rPr lang="zh-CN" altLang="en-US" sz="3200" b="1" dirty="0">
                <a:latin typeface="黑体" pitchFamily="2" charset="-122"/>
                <a:ea typeface="黑体" pitchFamily="2" charset="-122"/>
              </a:rPr>
              <a:t>　　</a:t>
            </a:r>
            <a:r>
              <a:rPr lang="en-US" altLang="zh-CN" sz="3200" b="1" dirty="0"/>
              <a:t>(1) </a:t>
            </a:r>
            <a:r>
              <a:rPr lang="zh-CN" altLang="en-US" sz="3200" b="1" dirty="0"/>
              <a:t>截止时间的保证。</a:t>
            </a:r>
            <a:endParaRPr lang="en-US" altLang="zh-CN" sz="3200" b="1" dirty="0"/>
          </a:p>
          <a:p>
            <a:pPr marL="0">
              <a:lnSpc>
                <a:spcPct val="150000"/>
              </a:lnSpc>
              <a:spcBef>
                <a:spcPts val="0"/>
              </a:spcBef>
            </a:pPr>
            <a:r>
              <a:rPr lang="en-US" altLang="zh-CN" sz="3200" b="1" dirty="0">
                <a:latin typeface="宋体" pitchFamily="2" charset="-122"/>
              </a:rPr>
              <a:t>	</a:t>
            </a:r>
            <a:r>
              <a:rPr lang="zh-CN" altLang="en-US" sz="3200" b="1" dirty="0">
                <a:latin typeface="宋体" pitchFamily="2" charset="-122"/>
              </a:rPr>
              <a:t>所谓截止时间，是指某任务必须开始执行的最迟时间，或必须完成的最迟时间。对于严格的实时系统，其调度方式和调度算法必须能保证这一点，否则将可能造成难以预料的后果。</a:t>
            </a:r>
            <a:endParaRPr lang="zh-CN" altLang="en-US" sz="3200" b="1" dirty="0"/>
          </a:p>
          <a:p>
            <a:pPr marL="0">
              <a:lnSpc>
                <a:spcPct val="150000"/>
              </a:lnSpc>
              <a:spcBef>
                <a:spcPts val="0"/>
              </a:spcBef>
            </a:pPr>
            <a:r>
              <a:rPr lang="zh-CN" altLang="en-US" sz="3200" b="1" dirty="0"/>
              <a:t>　　</a:t>
            </a:r>
            <a:r>
              <a:rPr lang="en-US" altLang="zh-CN" sz="3200" b="1" dirty="0"/>
              <a:t>(2) </a:t>
            </a:r>
            <a:r>
              <a:rPr lang="zh-CN" altLang="en-US" sz="3200" b="1" dirty="0"/>
              <a:t>可预测性。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en-US" altLang="zh-CN">
                <a:latin typeface="黑体" pitchFamily="2" charset="-122"/>
                <a:ea typeface="黑体" pitchFamily="2" charset="-122"/>
              </a:rPr>
              <a:t>3.2  </a:t>
            </a:r>
            <a:r>
              <a:rPr lang="zh-CN" altLang="en-US">
                <a:latin typeface="黑体" pitchFamily="2" charset="-122"/>
                <a:ea typeface="黑体" pitchFamily="2" charset="-122"/>
              </a:rPr>
              <a:t>作业与作业调度</a:t>
            </a:r>
            <a:endParaRPr lang="zh-CN" altLang="en-US"/>
          </a:p>
        </p:txBody>
      </p:sp>
      <p:sp>
        <p:nvSpPr>
          <p:cNvPr id="7" name="内容占位符 6"/>
          <p:cNvSpPr>
            <a:spLocks noGrp="1"/>
          </p:cNvSpPr>
          <p:nvPr>
            <p:ph sz="quarter" idx="1"/>
          </p:nvPr>
        </p:nvSpPr>
        <p:spPr/>
        <p:txBody>
          <a:bodyPr/>
          <a:lstStyle/>
          <a:p>
            <a:pPr>
              <a:lnSpc>
                <a:spcPct val="150000"/>
              </a:lnSpc>
            </a:pPr>
            <a:r>
              <a:rPr lang="zh-CN" altLang="en-US"/>
              <a:t>在多道批处理系统中，作业是用户提交给系统的一项相对独立的工作。操作员把用户提交的作业通过相应的输入设备输入到磁盘存储器，并保存在一个后备作业队列中。再由作业调度程序将其从外存调入内存。</a:t>
            </a:r>
          </a:p>
          <a:p>
            <a:endParaRPr lang="zh-CN" altLang="en-US"/>
          </a:p>
        </p:txBody>
      </p:sp>
      <p:sp>
        <p:nvSpPr>
          <p:cNvPr id="5" name="Rectangle 2"/>
          <p:cNvSpPr txBox="1">
            <a:spLocks noChangeArrowheads="1"/>
          </p:cNvSpPr>
          <p:nvPr/>
        </p:nvSpPr>
        <p:spPr>
          <a:xfrm>
            <a:off x="468313" y="692150"/>
            <a:ext cx="8207375" cy="5545138"/>
          </a:xfrm>
          <a:prstGeom prst="rect">
            <a:avLst/>
          </a:prstGeom>
        </p:spPr>
        <p:txBody>
          <a:bodyPr/>
          <a:lstStyle>
            <a:lvl1pPr algn="l" rtl="0" eaLnBrk="1" latinLnBrk="0" hangingPunct="1">
              <a:spcBef>
                <a:spcPct val="0"/>
              </a:spcBef>
              <a:buNone/>
              <a:defRPr kumimoji="0" sz="3200" b="1" kern="1200">
                <a:solidFill>
                  <a:schemeClr val="tx2"/>
                </a:solidFill>
                <a:latin typeface="+mj-lt"/>
                <a:ea typeface="+mj-ea"/>
                <a:cs typeface="+mj-cs"/>
              </a:defRPr>
            </a:lvl1pPr>
          </a:lstStyle>
          <a:p>
            <a:pPr>
              <a:lnSpc>
                <a:spcPct val="140000"/>
              </a:lnSpc>
            </a:pPr>
            <a:r>
              <a:rPr lang="zh-CN" altLang="en-US">
                <a:latin typeface="黑体" pitchFamily="2" charset="-122"/>
                <a:ea typeface="黑体" pitchFamily="2" charset="-122"/>
              </a:rPr>
              <a:t>　　　　</a:t>
            </a:r>
            <a:br>
              <a:rPr lang="zh-CN" altLang="en-US"/>
            </a:br>
            <a:endParaRPr lang="en-US" altLang="zh-CN"/>
          </a:p>
          <a:p>
            <a:pPr>
              <a:lnSpc>
                <a:spcPct val="140000"/>
              </a:lnSpc>
            </a:pPr>
            <a:r>
              <a:rPr lang="zh-CN" altLang="en-US"/>
              <a:t>　　</a:t>
            </a:r>
          </a:p>
        </p:txBody>
      </p:sp>
    </p:spTree>
    <p:extLst>
      <p:ext uri="{BB962C8B-B14F-4D97-AF65-F5344CB8AC3E}">
        <p14:creationId xmlns:p14="http://schemas.microsoft.com/office/powerpoint/2010/main" val="327372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40000"/>
              </a:lnSpc>
              <a:spcBef>
                <a:spcPct val="50000"/>
              </a:spcBef>
            </a:pPr>
            <a:r>
              <a:rPr lang="en-US" altLang="zh-CN">
                <a:latin typeface="宋体" pitchFamily="2" charset="-122"/>
              </a:rPr>
              <a:t>3.2.1</a:t>
            </a:r>
            <a:r>
              <a:rPr lang="zh-CN" altLang="en-US">
                <a:latin typeface="宋体" pitchFamily="2" charset="-122"/>
              </a:rPr>
              <a:t>　批处理系统的作业</a:t>
            </a:r>
            <a:endParaRPr lang="zh-CN" altLang="en-US" dirty="0">
              <a:latin typeface="宋体" pitchFamily="2" charset="-122"/>
            </a:endParaRPr>
          </a:p>
        </p:txBody>
      </p:sp>
      <p:sp>
        <p:nvSpPr>
          <p:cNvPr id="5" name="内容占位符 4"/>
          <p:cNvSpPr>
            <a:spLocks noGrp="1"/>
          </p:cNvSpPr>
          <p:nvPr>
            <p:ph sz="quarter" idx="1"/>
          </p:nvPr>
        </p:nvSpPr>
        <p:spPr>
          <a:xfrm>
            <a:off x="454861" y="1156207"/>
            <a:ext cx="8496944" cy="4937760"/>
          </a:xfrm>
        </p:spPr>
        <p:txBody>
          <a:bodyPr>
            <a:normAutofit/>
          </a:bodyPr>
          <a:lstStyle/>
          <a:p>
            <a:pPr algn="just">
              <a:lnSpc>
                <a:spcPct val="140000"/>
              </a:lnSpc>
              <a:spcBef>
                <a:spcPct val="50000"/>
              </a:spcBef>
              <a:buNone/>
            </a:pPr>
            <a:r>
              <a:rPr lang="en-US" altLang="zh-CN" sz="2800" dirty="0">
                <a:latin typeface="宋体" pitchFamily="2" charset="-122"/>
              </a:rPr>
              <a:t>1</a:t>
            </a:r>
            <a:r>
              <a:rPr lang="zh-CN" altLang="en-US" sz="2800" dirty="0">
                <a:latin typeface="宋体" pitchFamily="2" charset="-122"/>
              </a:rPr>
              <a:t>．作业和作业步</a:t>
            </a:r>
          </a:p>
          <a:p>
            <a:pPr>
              <a:lnSpc>
                <a:spcPct val="150000"/>
              </a:lnSpc>
              <a:buNone/>
            </a:pPr>
            <a:r>
              <a:rPr lang="zh-CN" altLang="en-US" sz="2800" dirty="0"/>
              <a:t>（</a:t>
            </a:r>
            <a:r>
              <a:rPr lang="en-US" altLang="zh-CN" sz="2800" dirty="0"/>
              <a:t>1</a:t>
            </a:r>
            <a:r>
              <a:rPr lang="zh-CN" altLang="en-US" sz="2800" dirty="0"/>
              <a:t>）作业（</a:t>
            </a:r>
            <a:r>
              <a:rPr lang="en-US" altLang="zh-CN" sz="2800" dirty="0"/>
              <a:t>Job</a:t>
            </a:r>
            <a:r>
              <a:rPr lang="zh-CN" altLang="en-US" sz="2800" dirty="0"/>
              <a:t>）：程序、数据、作业说明书</a:t>
            </a:r>
            <a:endParaRPr lang="en-US" altLang="zh-CN" sz="2800" dirty="0"/>
          </a:p>
          <a:p>
            <a:pPr>
              <a:lnSpc>
                <a:spcPct val="150000"/>
              </a:lnSpc>
              <a:buNone/>
            </a:pPr>
            <a:r>
              <a:rPr lang="zh-CN" altLang="en-US" sz="2800" dirty="0"/>
              <a:t>（</a:t>
            </a:r>
            <a:r>
              <a:rPr lang="en-US" altLang="zh-CN" sz="2800" dirty="0"/>
              <a:t>2</a:t>
            </a:r>
            <a:r>
              <a:rPr lang="zh-CN" altLang="en-US" sz="2800" dirty="0"/>
              <a:t>）作业步（</a:t>
            </a:r>
            <a:r>
              <a:rPr lang="en-US" altLang="zh-CN" sz="2800" dirty="0"/>
              <a:t>Job Step</a:t>
            </a:r>
            <a:r>
              <a:rPr lang="zh-CN" altLang="en-US" sz="2800" dirty="0"/>
              <a:t>）：</a:t>
            </a:r>
            <a:r>
              <a:rPr lang="zh-CN" altLang="en-US" sz="2800" dirty="0">
                <a:latin typeface="宋体" pitchFamily="2" charset="-122"/>
              </a:rPr>
              <a:t>① </a:t>
            </a:r>
            <a:r>
              <a:rPr lang="zh-CN" altLang="en-US" sz="2800" dirty="0">
                <a:latin typeface="Courier New"/>
              </a:rPr>
              <a:t>“</a:t>
            </a:r>
            <a:r>
              <a:rPr lang="zh-CN" altLang="en-US" sz="2800" dirty="0">
                <a:latin typeface="宋体" pitchFamily="2" charset="-122"/>
              </a:rPr>
              <a:t>编译</a:t>
            </a:r>
            <a:r>
              <a:rPr lang="zh-CN" altLang="en-US" sz="2800" dirty="0">
                <a:latin typeface="Courier New"/>
              </a:rPr>
              <a:t>”</a:t>
            </a:r>
            <a:r>
              <a:rPr lang="zh-CN" altLang="en-US" sz="2800" dirty="0">
                <a:latin typeface="宋体" pitchFamily="2" charset="-122"/>
              </a:rPr>
              <a:t>作业步② </a:t>
            </a:r>
            <a:r>
              <a:rPr lang="zh-CN" altLang="en-US" sz="2800" dirty="0">
                <a:latin typeface="Courier New"/>
              </a:rPr>
              <a:t>“</a:t>
            </a:r>
            <a:r>
              <a:rPr lang="zh-CN" altLang="en-US" sz="2800" dirty="0">
                <a:latin typeface="宋体" pitchFamily="2" charset="-122"/>
              </a:rPr>
              <a:t>连接装配</a:t>
            </a:r>
            <a:r>
              <a:rPr lang="zh-CN" altLang="en-US" sz="2800" dirty="0">
                <a:latin typeface="Courier New"/>
              </a:rPr>
              <a:t>”</a:t>
            </a:r>
            <a:r>
              <a:rPr lang="zh-CN" altLang="en-US" sz="2800" dirty="0">
                <a:latin typeface="宋体" pitchFamily="2" charset="-122"/>
              </a:rPr>
              <a:t>作业步③ </a:t>
            </a:r>
            <a:r>
              <a:rPr lang="zh-CN" altLang="en-US" sz="2800" dirty="0">
                <a:latin typeface="Courier New"/>
              </a:rPr>
              <a:t>“</a:t>
            </a:r>
            <a:r>
              <a:rPr lang="zh-CN" altLang="en-US" sz="2800" dirty="0">
                <a:latin typeface="宋体" pitchFamily="2" charset="-122"/>
              </a:rPr>
              <a:t>运行</a:t>
            </a:r>
            <a:r>
              <a:rPr lang="zh-CN" altLang="en-US" sz="2800" dirty="0">
                <a:latin typeface="Courier New"/>
              </a:rPr>
              <a:t>”</a:t>
            </a:r>
            <a:r>
              <a:rPr lang="zh-CN" altLang="en-US" sz="2800" dirty="0">
                <a:latin typeface="宋体" pitchFamily="2" charset="-122"/>
              </a:rPr>
              <a:t>作业步</a:t>
            </a:r>
            <a:endParaRPr lang="en-US" altLang="zh-CN" sz="2800" dirty="0">
              <a:latin typeface="宋体" pitchFamily="2" charset="-122"/>
            </a:endParaRPr>
          </a:p>
          <a:p>
            <a:pPr>
              <a:buNone/>
            </a:pPr>
            <a:endParaRPr lang="zh-CN" altLang="en-US" sz="2800" dirty="0"/>
          </a:p>
        </p:txBody>
      </p:sp>
      <p:sp>
        <p:nvSpPr>
          <p:cNvPr id="6" name="TextBox 5"/>
          <p:cNvSpPr txBox="1"/>
          <p:nvPr/>
        </p:nvSpPr>
        <p:spPr>
          <a:xfrm>
            <a:off x="665521" y="3902442"/>
            <a:ext cx="8003232" cy="230832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dirty="0"/>
              <a:t>作业说明书主要包含三方面内容：</a:t>
            </a:r>
            <a:endParaRPr lang="en-US" altLang="zh-CN" sz="2400" dirty="0"/>
          </a:p>
          <a:p>
            <a:r>
              <a:rPr lang="zh-CN" altLang="en-US" sz="2400" dirty="0">
                <a:solidFill>
                  <a:srgbClr val="FF0000"/>
                </a:solidFill>
              </a:rPr>
              <a:t>作业基本描述：</a:t>
            </a:r>
            <a:r>
              <a:rPr lang="zh-CN" altLang="en-US" sz="2400" dirty="0"/>
              <a:t>包括用户名、作业名、使用的编程语言名、允许的最大处理时间等。</a:t>
            </a:r>
            <a:endParaRPr lang="en-US" altLang="zh-CN" sz="2400" dirty="0"/>
          </a:p>
          <a:p>
            <a:r>
              <a:rPr lang="zh-CN" altLang="en-US" sz="2400" dirty="0">
                <a:solidFill>
                  <a:srgbClr val="FF0000"/>
                </a:solidFill>
              </a:rPr>
              <a:t>作业控制描述：</a:t>
            </a:r>
            <a:r>
              <a:rPr lang="zh-CN" altLang="en-US" sz="2400" dirty="0"/>
              <a:t>包括作业在执行过程中的控制方式。</a:t>
            </a:r>
            <a:endParaRPr lang="en-US" altLang="zh-CN" sz="2400" dirty="0"/>
          </a:p>
          <a:p>
            <a:r>
              <a:rPr lang="zh-CN" altLang="en-US" sz="2400" dirty="0">
                <a:solidFill>
                  <a:srgbClr val="FF0000"/>
                </a:solidFill>
              </a:rPr>
              <a:t>资源要求描述：</a:t>
            </a:r>
            <a:r>
              <a:rPr lang="zh-CN" altLang="en-US" sz="2400" dirty="0"/>
              <a:t>包括要求内存大小、外设种类和台数、处理机优先级、所需处理时间、所需库函数或实用程序等。</a:t>
            </a:r>
          </a:p>
        </p:txBody>
      </p:sp>
    </p:spTree>
    <p:extLst>
      <p:ext uri="{BB962C8B-B14F-4D97-AF65-F5344CB8AC3E}">
        <p14:creationId xmlns:p14="http://schemas.microsoft.com/office/powerpoint/2010/main" val="318827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1+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normAutofit fontScale="92500"/>
          </a:bodyPr>
          <a:lstStyle/>
          <a:p>
            <a:pPr algn="just">
              <a:lnSpc>
                <a:spcPct val="140000"/>
              </a:lnSpc>
              <a:spcBef>
                <a:spcPct val="50000"/>
              </a:spcBef>
            </a:pPr>
            <a:r>
              <a:rPr lang="en-US" altLang="zh-CN" b="1" dirty="0">
                <a:latin typeface="宋体" pitchFamily="2" charset="-122"/>
              </a:rPr>
              <a:t>2</a:t>
            </a:r>
            <a:r>
              <a:rPr lang="zh-CN" altLang="en-US" b="1" dirty="0">
                <a:latin typeface="宋体" pitchFamily="2" charset="-122"/>
              </a:rPr>
              <a:t>．作业控制块</a:t>
            </a:r>
            <a:r>
              <a:rPr lang="en-US" altLang="zh-CN" b="1" dirty="0">
                <a:latin typeface="宋体" pitchFamily="2" charset="-122"/>
              </a:rPr>
              <a:t>JCB(Job Control Block)</a:t>
            </a:r>
          </a:p>
          <a:p>
            <a:pPr marL="0" algn="just">
              <a:lnSpc>
                <a:spcPct val="160000"/>
              </a:lnSpc>
              <a:spcBef>
                <a:spcPts val="0"/>
              </a:spcBef>
            </a:pPr>
            <a:r>
              <a:rPr lang="en-US" altLang="zh-CN" b="1" dirty="0">
                <a:latin typeface="宋体" pitchFamily="2" charset="-122"/>
              </a:rPr>
              <a:t>    </a:t>
            </a:r>
            <a:r>
              <a:rPr lang="zh-CN" altLang="en-US" b="1" dirty="0">
                <a:latin typeface="宋体" pitchFamily="2" charset="-122"/>
              </a:rPr>
              <a:t>在</a:t>
            </a:r>
            <a:r>
              <a:rPr lang="en-US" altLang="zh-CN" b="1" dirty="0">
                <a:latin typeface="宋体" pitchFamily="2" charset="-122"/>
              </a:rPr>
              <a:t>JCB</a:t>
            </a:r>
            <a:r>
              <a:rPr lang="zh-CN" altLang="en-US" b="1" dirty="0">
                <a:latin typeface="宋体" pitchFamily="2" charset="-122"/>
              </a:rPr>
              <a:t>中所包含的内容因系统而异，通常应包含的内容有：作业标识、用户名称、用户帐户、作业类型</a:t>
            </a:r>
            <a:r>
              <a:rPr lang="en-US" altLang="zh-CN" b="1" dirty="0">
                <a:latin typeface="宋体" pitchFamily="2" charset="-122"/>
              </a:rPr>
              <a:t>(CPU </a:t>
            </a:r>
            <a:r>
              <a:rPr lang="zh-CN" altLang="en-US" b="1" dirty="0">
                <a:latin typeface="宋体" pitchFamily="2" charset="-122"/>
              </a:rPr>
              <a:t>繁忙型、</a:t>
            </a:r>
            <a:r>
              <a:rPr lang="en-US" altLang="zh-CN" b="1" dirty="0">
                <a:latin typeface="宋体" pitchFamily="2" charset="-122"/>
              </a:rPr>
              <a:t>I/O </a:t>
            </a:r>
            <a:r>
              <a:rPr lang="zh-CN" altLang="en-US" b="1" dirty="0">
                <a:latin typeface="宋体" pitchFamily="2" charset="-122"/>
              </a:rPr>
              <a:t>繁忙型、批量型、终端型</a:t>
            </a:r>
            <a:r>
              <a:rPr lang="en-US" altLang="zh-CN" b="1" dirty="0">
                <a:latin typeface="宋体" pitchFamily="2" charset="-122"/>
              </a:rPr>
              <a:t>)</a:t>
            </a:r>
            <a:r>
              <a:rPr lang="zh-CN" altLang="en-US" b="1" dirty="0">
                <a:latin typeface="宋体" pitchFamily="2" charset="-122"/>
              </a:rPr>
              <a:t>、作业状态、调度信息</a:t>
            </a:r>
            <a:r>
              <a:rPr lang="en-US" altLang="zh-CN" b="1" dirty="0">
                <a:latin typeface="宋体" pitchFamily="2" charset="-122"/>
              </a:rPr>
              <a:t>(</a:t>
            </a:r>
            <a:r>
              <a:rPr lang="zh-CN" altLang="en-US" b="1" dirty="0">
                <a:latin typeface="宋体" pitchFamily="2" charset="-122"/>
              </a:rPr>
              <a:t>优先级、作业已运行时间</a:t>
            </a:r>
            <a:r>
              <a:rPr lang="en-US" altLang="zh-CN" b="1" dirty="0">
                <a:latin typeface="宋体" pitchFamily="2" charset="-122"/>
              </a:rPr>
              <a:t>)</a:t>
            </a:r>
            <a:r>
              <a:rPr lang="zh-CN" altLang="en-US" b="1" dirty="0">
                <a:latin typeface="宋体" pitchFamily="2" charset="-122"/>
              </a:rPr>
              <a:t>、资源需求</a:t>
            </a:r>
            <a:r>
              <a:rPr lang="en-US" altLang="zh-CN" b="1" dirty="0">
                <a:latin typeface="宋体" pitchFamily="2" charset="-122"/>
              </a:rPr>
              <a:t>(</a:t>
            </a:r>
            <a:r>
              <a:rPr lang="zh-CN" altLang="en-US" b="1" dirty="0">
                <a:latin typeface="宋体" pitchFamily="2" charset="-122"/>
              </a:rPr>
              <a:t>预计运行时间、要求内存大小、要求</a:t>
            </a:r>
            <a:r>
              <a:rPr lang="en-US" altLang="zh-CN" b="1" dirty="0">
                <a:latin typeface="宋体" pitchFamily="2" charset="-122"/>
              </a:rPr>
              <a:t>I/O</a:t>
            </a:r>
            <a:r>
              <a:rPr lang="zh-CN" altLang="en-US" b="1" dirty="0">
                <a:latin typeface="宋体" pitchFamily="2" charset="-122"/>
              </a:rPr>
              <a:t>设备的类型和数量等</a:t>
            </a:r>
            <a:r>
              <a:rPr lang="en-US" altLang="zh-CN" b="1" dirty="0">
                <a:latin typeface="宋体" pitchFamily="2" charset="-122"/>
              </a:rPr>
              <a:t>)</a:t>
            </a:r>
            <a:r>
              <a:rPr lang="zh-CN" altLang="en-US" b="1" dirty="0">
                <a:latin typeface="宋体" pitchFamily="2" charset="-122"/>
              </a:rPr>
              <a:t>、进入系统时间、开始处理时间、作业完成时间、作业退出时间、资源使用情况等。</a:t>
            </a:r>
            <a:endParaRPr lang="en-US" altLang="zh-CN" b="1" dirty="0">
              <a:latin typeface="宋体" pitchFamily="2" charset="-122"/>
            </a:endParaRPr>
          </a:p>
          <a:p>
            <a:pPr algn="just">
              <a:lnSpc>
                <a:spcPct val="140000"/>
              </a:lnSpc>
              <a:spcBef>
                <a:spcPct val="50000"/>
              </a:spcBef>
            </a:pPr>
            <a:endParaRPr lang="zh-CN" altLang="en-US" b="1" dirty="0">
              <a:latin typeface="宋体" pitchFamily="2" charset="-122"/>
            </a:endParaRPr>
          </a:p>
        </p:txBody>
      </p:sp>
    </p:spTree>
    <p:extLst>
      <p:ext uri="{BB962C8B-B14F-4D97-AF65-F5344CB8AC3E}">
        <p14:creationId xmlns:p14="http://schemas.microsoft.com/office/powerpoint/2010/main" val="580506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860032" y="692150"/>
            <a:ext cx="4104456" cy="5400675"/>
          </a:xfrm>
        </p:spPr>
        <p:style>
          <a:lnRef idx="2">
            <a:schemeClr val="accent4"/>
          </a:lnRef>
          <a:fillRef idx="1">
            <a:schemeClr val="lt1"/>
          </a:fillRef>
          <a:effectRef idx="0">
            <a:schemeClr val="accent4"/>
          </a:effectRef>
          <a:fontRef idx="minor">
            <a:schemeClr val="dk1"/>
          </a:fontRef>
        </p:style>
        <p:txBody>
          <a:bodyPr>
            <a:normAutofit/>
          </a:bodyPr>
          <a:lstStyle/>
          <a:p>
            <a:pPr>
              <a:lnSpc>
                <a:spcPct val="150000"/>
              </a:lnSpc>
            </a:pPr>
            <a:r>
              <a:rPr lang="zh-CN" altLang="en-US" sz="2400" b="1" dirty="0">
                <a:latin typeface="+mj-ea"/>
                <a:ea typeface="+mj-ea"/>
              </a:rPr>
              <a:t>存在的矛盾：</a:t>
            </a:r>
            <a:endParaRPr lang="en-US" altLang="zh-CN" sz="2400" b="1" dirty="0">
              <a:latin typeface="+mj-ea"/>
              <a:ea typeface="+mj-ea"/>
            </a:endParaRPr>
          </a:p>
          <a:p>
            <a:pPr marL="457200" indent="-457200">
              <a:lnSpc>
                <a:spcPct val="150000"/>
              </a:lnSpc>
              <a:buFont typeface="+mj-ea"/>
              <a:buAutoNum type="circleNumDbPlain"/>
            </a:pPr>
            <a:r>
              <a:rPr lang="zh-CN" altLang="en-US" sz="2400" b="1" dirty="0">
                <a:latin typeface="+mj-ea"/>
                <a:ea typeface="+mj-ea"/>
              </a:rPr>
              <a:t>用户希望自己作业的周转时间短</a:t>
            </a:r>
            <a:endParaRPr lang="en-US" altLang="zh-CN" sz="2400" b="1" dirty="0">
              <a:latin typeface="+mj-ea"/>
              <a:ea typeface="+mj-ea"/>
            </a:endParaRPr>
          </a:p>
          <a:p>
            <a:pPr marL="457200" indent="-457200">
              <a:lnSpc>
                <a:spcPct val="150000"/>
              </a:lnSpc>
              <a:buFont typeface="+mj-ea"/>
              <a:buAutoNum type="circleNumDbPlain"/>
            </a:pPr>
            <a:r>
              <a:rPr lang="zh-CN" altLang="en-US" sz="2400" b="1" dirty="0">
                <a:latin typeface="+mj-ea"/>
                <a:ea typeface="+mj-ea"/>
              </a:rPr>
              <a:t>系统希望平均周转时间短</a:t>
            </a:r>
            <a:endParaRPr lang="en-US" altLang="zh-CN" sz="2400" b="1" dirty="0">
              <a:latin typeface="+mj-ea"/>
              <a:ea typeface="+mj-ea"/>
            </a:endParaRPr>
          </a:p>
          <a:p>
            <a:pPr marL="457200" indent="-457200">
              <a:lnSpc>
                <a:spcPct val="150000"/>
              </a:lnSpc>
            </a:pPr>
            <a:r>
              <a:rPr lang="zh-CN" altLang="en-US" sz="2400" b="1" dirty="0">
                <a:latin typeface="+mj-ea"/>
                <a:ea typeface="+mj-ea"/>
              </a:rPr>
              <a:t>要做的决定：</a:t>
            </a:r>
            <a:endParaRPr lang="en-US" altLang="zh-CN" sz="2400" b="1" dirty="0">
              <a:latin typeface="+mj-ea"/>
              <a:ea typeface="+mj-ea"/>
            </a:endParaRPr>
          </a:p>
          <a:p>
            <a:pPr marL="457200" indent="-457200">
              <a:lnSpc>
                <a:spcPct val="150000"/>
              </a:lnSpc>
              <a:buFont typeface="+mj-ea"/>
              <a:buAutoNum type="circleNumDbPlain"/>
            </a:pPr>
            <a:r>
              <a:rPr lang="zh-CN" altLang="en-US" sz="2400" b="1" dirty="0">
                <a:latin typeface="+mj-ea"/>
                <a:ea typeface="+mj-ea"/>
              </a:rPr>
              <a:t>接纳多少个作业</a:t>
            </a:r>
            <a:endParaRPr lang="en-US" altLang="zh-CN" sz="2400" b="1" dirty="0">
              <a:latin typeface="+mj-ea"/>
              <a:ea typeface="+mj-ea"/>
            </a:endParaRPr>
          </a:p>
          <a:p>
            <a:pPr marL="457200" indent="-457200">
              <a:lnSpc>
                <a:spcPct val="150000"/>
              </a:lnSpc>
              <a:buFont typeface="+mj-ea"/>
              <a:buAutoNum type="circleNumDbPlain"/>
            </a:pPr>
            <a:r>
              <a:rPr lang="zh-CN" altLang="en-US" sz="2400" b="1" dirty="0">
                <a:latin typeface="+mj-ea"/>
                <a:ea typeface="+mj-ea"/>
              </a:rPr>
              <a:t>决定接纳哪些作业</a:t>
            </a:r>
            <a:endParaRPr lang="en-US" altLang="zh-CN" sz="2400" b="1" dirty="0">
              <a:latin typeface="+mj-ea"/>
              <a:ea typeface="+mj-ea"/>
            </a:endParaRPr>
          </a:p>
          <a:p>
            <a:pPr marL="457200" indent="-457200"/>
            <a:endParaRPr lang="zh-CN" altLang="en-US" sz="2400" b="1" dirty="0">
              <a:latin typeface="+mj-ea"/>
              <a:ea typeface="+mj-ea"/>
            </a:endParaRPr>
          </a:p>
        </p:txBody>
      </p:sp>
      <p:sp>
        <p:nvSpPr>
          <p:cNvPr id="5" name="流程图: 磁盘 4"/>
          <p:cNvSpPr/>
          <p:nvPr/>
        </p:nvSpPr>
        <p:spPr>
          <a:xfrm>
            <a:off x="323528" y="2924944"/>
            <a:ext cx="1800200" cy="1800200"/>
          </a:xfrm>
          <a:prstGeom prst="flowChartMagneticDisk">
            <a:avLst/>
          </a:prstGeom>
          <a:effectLst>
            <a:outerShdw blurRad="76200" dir="18900000" sy="23000" kx="-1200000" algn="bl" rotWithShape="0">
              <a:prstClr val="black">
                <a:alpha val="20000"/>
              </a:prstClr>
            </a:outerShd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graphicFrame>
        <p:nvGraphicFramePr>
          <p:cNvPr id="6" name="表格 5"/>
          <p:cNvGraphicFramePr>
            <a:graphicFrameLocks noGrp="1"/>
          </p:cNvGraphicFramePr>
          <p:nvPr/>
        </p:nvGraphicFramePr>
        <p:xfrm>
          <a:off x="611560" y="3573016"/>
          <a:ext cx="576064" cy="1036320"/>
        </p:xfrm>
        <a:graphic>
          <a:graphicData uri="http://schemas.openxmlformats.org/drawingml/2006/table">
            <a:tbl>
              <a:tblPr firstRow="1" bandRow="1">
                <a:tableStyleId>{D113A9D2-9D6B-4929-AA2D-F23B5EE8CBE7}</a:tableStyleId>
              </a:tblPr>
              <a:tblGrid>
                <a:gridCol w="576064">
                  <a:extLst>
                    <a:ext uri="{9D8B030D-6E8A-4147-A177-3AD203B41FA5}">
                      <a16:colId xmlns:a16="http://schemas.microsoft.com/office/drawing/2014/main" val="20000"/>
                    </a:ext>
                  </a:extLst>
                </a:gridCol>
              </a:tblGrid>
              <a:tr h="231800">
                <a:tc>
                  <a:txBody>
                    <a:bodyPr/>
                    <a:lstStyle/>
                    <a:p>
                      <a:pPr algn="ctr"/>
                      <a:r>
                        <a:rPr lang="en-US" altLang="zh-CN" sz="1100" b="1" dirty="0"/>
                        <a:t>job1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b="1" dirty="0"/>
                        <a:t>job2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b="1" dirty="0"/>
                        <a:t>job3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b="1" dirty="0"/>
                        <a:t>…..</a:t>
                      </a:r>
                      <a:endParaRPr lang="zh-CN" altLang="en-US" sz="1100" b="1"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899592" y="2564904"/>
            <a:ext cx="646331" cy="369332"/>
          </a:xfrm>
          <a:prstGeom prst="rect">
            <a:avLst/>
          </a:prstGeom>
          <a:noFill/>
        </p:spPr>
        <p:txBody>
          <a:bodyPr wrap="none" rtlCol="0">
            <a:spAutoFit/>
          </a:bodyPr>
          <a:lstStyle/>
          <a:p>
            <a:r>
              <a:rPr lang="zh-CN" altLang="en-US" dirty="0"/>
              <a:t>外存</a:t>
            </a:r>
          </a:p>
        </p:txBody>
      </p:sp>
      <p:sp>
        <p:nvSpPr>
          <p:cNvPr id="8" name="矩形 7"/>
          <p:cNvSpPr/>
          <p:nvPr/>
        </p:nvSpPr>
        <p:spPr>
          <a:xfrm>
            <a:off x="3275856" y="1412776"/>
            <a:ext cx="1296144" cy="2232248"/>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TextBox 8"/>
          <p:cNvSpPr txBox="1"/>
          <p:nvPr/>
        </p:nvSpPr>
        <p:spPr>
          <a:xfrm>
            <a:off x="3491880" y="980728"/>
            <a:ext cx="646331" cy="369332"/>
          </a:xfrm>
          <a:prstGeom prst="rect">
            <a:avLst/>
          </a:prstGeom>
          <a:noFill/>
        </p:spPr>
        <p:txBody>
          <a:bodyPr wrap="none" rtlCol="0">
            <a:spAutoFit/>
          </a:bodyPr>
          <a:lstStyle/>
          <a:p>
            <a:r>
              <a:rPr lang="zh-CN" altLang="en-US" dirty="0"/>
              <a:t>内存</a:t>
            </a:r>
          </a:p>
        </p:txBody>
      </p:sp>
      <p:graphicFrame>
        <p:nvGraphicFramePr>
          <p:cNvPr id="10" name="表格 9"/>
          <p:cNvGraphicFramePr>
            <a:graphicFrameLocks noGrp="1"/>
          </p:cNvGraphicFramePr>
          <p:nvPr/>
        </p:nvGraphicFramePr>
        <p:xfrm>
          <a:off x="3491880" y="1844824"/>
          <a:ext cx="936104" cy="1036320"/>
        </p:xfrm>
        <a:graphic>
          <a:graphicData uri="http://schemas.openxmlformats.org/drawingml/2006/table">
            <a:tbl>
              <a:tblPr firstRow="1" bandRow="1">
                <a:tableStyleId>{AF606853-7671-496A-8E4F-DF71F8EC918B}</a:tableStyleId>
              </a:tblPr>
              <a:tblGrid>
                <a:gridCol w="936104">
                  <a:extLst>
                    <a:ext uri="{9D8B030D-6E8A-4147-A177-3AD203B41FA5}">
                      <a16:colId xmlns:a16="http://schemas.microsoft.com/office/drawing/2014/main" val="20000"/>
                    </a:ext>
                  </a:extLst>
                </a:gridCol>
              </a:tblGrid>
              <a:tr h="231800">
                <a:tc>
                  <a:txBody>
                    <a:bodyPr/>
                    <a:lstStyle/>
                    <a:p>
                      <a:pPr algn="ctr"/>
                      <a:r>
                        <a:rPr lang="en-US" altLang="zh-CN" sz="1100" b="1" dirty="0"/>
                        <a:t>Process1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b="1" dirty="0"/>
                        <a:t>Process2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b="1" dirty="0"/>
                        <a:t>Process3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b="1" dirty="0"/>
                        <a:t>…..</a:t>
                      </a:r>
                      <a:endParaRPr lang="zh-CN" altLang="en-US" sz="1100" b="1" dirty="0"/>
                    </a:p>
                  </a:txBody>
                  <a:tcPr/>
                </a:tc>
                <a:extLst>
                  <a:ext uri="{0D108BD9-81ED-4DB2-BD59-A6C34878D82A}">
                    <a16:rowId xmlns:a16="http://schemas.microsoft.com/office/drawing/2014/main" val="10003"/>
                  </a:ext>
                </a:extLst>
              </a:tr>
            </a:tbl>
          </a:graphicData>
        </a:graphic>
      </p:graphicFrame>
      <p:cxnSp>
        <p:nvCxnSpPr>
          <p:cNvPr id="11" name="直接箭头连接符 10"/>
          <p:cNvCxnSpPr/>
          <p:nvPr/>
        </p:nvCxnSpPr>
        <p:spPr>
          <a:xfrm flipV="1">
            <a:off x="1331640" y="2420888"/>
            <a:ext cx="2160240" cy="1368152"/>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251520" y="3717032"/>
            <a:ext cx="461665" cy="570028"/>
          </a:xfrm>
          <a:prstGeom prst="rect">
            <a:avLst/>
          </a:prstGeom>
          <a:noFill/>
        </p:spPr>
        <p:txBody>
          <a:bodyPr vert="eaVert" wrap="none" rtlCol="0">
            <a:spAutoFit/>
          </a:bodyPr>
          <a:lstStyle/>
          <a:p>
            <a:r>
              <a:rPr lang="zh-CN" altLang="en-US" dirty="0"/>
              <a:t>作业</a:t>
            </a:r>
          </a:p>
        </p:txBody>
      </p:sp>
      <p:sp>
        <p:nvSpPr>
          <p:cNvPr id="16" name="TextBox 15"/>
          <p:cNvSpPr txBox="1"/>
          <p:nvPr/>
        </p:nvSpPr>
        <p:spPr>
          <a:xfrm>
            <a:off x="2123728" y="2708920"/>
            <a:ext cx="1107996" cy="369332"/>
          </a:xfrm>
          <a:prstGeom prst="rect">
            <a:avLst/>
          </a:prstGeom>
          <a:noFill/>
        </p:spPr>
        <p:txBody>
          <a:bodyPr wrap="none" rtlCol="0">
            <a:spAutoFit/>
          </a:bodyPr>
          <a:lstStyle/>
          <a:p>
            <a:r>
              <a:rPr lang="zh-CN" altLang="en-US" dirty="0"/>
              <a:t>作业调度</a:t>
            </a:r>
          </a:p>
        </p:txBody>
      </p:sp>
    </p:spTree>
    <p:extLst>
      <p:ext uri="{BB962C8B-B14F-4D97-AF65-F5344CB8AC3E}">
        <p14:creationId xmlns:p14="http://schemas.microsoft.com/office/powerpoint/2010/main" val="2284634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7544" y="404664"/>
            <a:ext cx="8229600" cy="666328"/>
          </a:xfrm>
        </p:spPr>
        <p:txBody>
          <a:bodyPr>
            <a:noAutofit/>
          </a:bodyPr>
          <a:lstStyle/>
          <a:p>
            <a:pPr marL="0">
              <a:lnSpc>
                <a:spcPct val="170000"/>
              </a:lnSpc>
              <a:spcBef>
                <a:spcPts val="0"/>
              </a:spcBef>
            </a:pPr>
            <a:r>
              <a:rPr lang="en-US" altLang="zh-CN" sz="3200">
                <a:latin typeface="Times New Roman" pitchFamily="18" charset="0"/>
                <a:cs typeface="Times New Roman" pitchFamily="18" charset="0"/>
              </a:rPr>
              <a:t>3.2.3</a:t>
            </a:r>
            <a:r>
              <a:rPr lang="zh-CN" altLang="en-US" sz="3200">
                <a:latin typeface="Times New Roman" pitchFamily="18" charset="0"/>
                <a:cs typeface="Times New Roman" pitchFamily="18" charset="0"/>
              </a:rPr>
              <a:t>　先来先服务和短作业优先调度算法</a:t>
            </a:r>
            <a:endParaRPr lang="zh-CN" altLang="en-US" sz="3200" dirty="0">
              <a:latin typeface="Times New Roman" pitchFamily="18" charset="0"/>
              <a:cs typeface="Times New Roman" pitchFamily="18" charset="0"/>
            </a:endParaRPr>
          </a:p>
        </p:txBody>
      </p:sp>
      <p:sp>
        <p:nvSpPr>
          <p:cNvPr id="6" name="内容占位符 5"/>
          <p:cNvSpPr>
            <a:spLocks noGrp="1"/>
          </p:cNvSpPr>
          <p:nvPr>
            <p:ph sz="quarter" idx="1"/>
          </p:nvPr>
        </p:nvSpPr>
        <p:spPr>
          <a:xfrm>
            <a:off x="467544" y="1124744"/>
            <a:ext cx="8229600" cy="5184576"/>
          </a:xfrm>
        </p:spPr>
        <p:txBody>
          <a:bodyPr>
            <a:noAutofit/>
          </a:bodyPr>
          <a:lstStyle/>
          <a:p>
            <a:pPr marL="0" algn="just">
              <a:lnSpc>
                <a:spcPct val="170000"/>
              </a:lnSpc>
              <a:spcBef>
                <a:spcPts val="0"/>
              </a:spcBef>
              <a:buNone/>
            </a:pPr>
            <a:r>
              <a:rPr lang="en-US" altLang="zh-CN" sz="2800">
                <a:latin typeface="Times New Roman" pitchFamily="18" charset="0"/>
                <a:cs typeface="Times New Roman" pitchFamily="18" charset="0"/>
              </a:rPr>
              <a:t>1</a:t>
            </a:r>
            <a:r>
              <a:rPr lang="zh-CN" altLang="en-US" sz="2800" dirty="0">
                <a:latin typeface="Times New Roman" pitchFamily="18" charset="0"/>
                <a:cs typeface="Times New Roman" pitchFamily="18" charset="0"/>
              </a:rPr>
              <a:t>．先来先服务调度算法</a:t>
            </a:r>
          </a:p>
          <a:p>
            <a:pPr marL="0">
              <a:lnSpc>
                <a:spcPct val="170000"/>
              </a:lnSpc>
              <a:spcBef>
                <a:spcPts val="0"/>
              </a:spcBef>
              <a:buNone/>
            </a:pPr>
            <a:r>
              <a:rPr lang="zh-CN" altLang="en-US" sz="2800" dirty="0">
                <a:latin typeface="Times New Roman" pitchFamily="18" charset="0"/>
                <a:cs typeface="Times New Roman" pitchFamily="18" charset="0"/>
              </a:rPr>
              <a:t>　    当在作业调度中采用该算法时，每次调度都是从后备作业队列中选择一个或多个最先进入该队列的作业，将它们调入内存，为它们分配资源、创建进程，然后放入就绪队列。</a:t>
            </a:r>
          </a:p>
          <a:p>
            <a:pPr>
              <a:buNone/>
            </a:pPr>
            <a:endParaRPr lang="zh-CN" alt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a:xfrm>
            <a:off x="467544" y="1412776"/>
            <a:ext cx="8229600" cy="4937760"/>
          </a:xfrm>
        </p:spPr>
        <p:txBody>
          <a:bodyPr>
            <a:normAutofit lnSpcReduction="10000"/>
          </a:bodyPr>
          <a:lstStyle/>
          <a:p>
            <a:r>
              <a:rPr lang="zh-CN" altLang="en-US" dirty="0"/>
              <a:t>处理机调度的层次</a:t>
            </a:r>
            <a:endParaRPr lang="en-US" altLang="zh-CN" dirty="0"/>
          </a:p>
          <a:p>
            <a:pPr lvl="1"/>
            <a:r>
              <a:rPr lang="zh-CN" altLang="en-US" dirty="0"/>
              <a:t>高级调度</a:t>
            </a:r>
            <a:endParaRPr lang="en-US" altLang="zh-CN" dirty="0"/>
          </a:p>
          <a:p>
            <a:pPr lvl="1"/>
            <a:r>
              <a:rPr lang="zh-CN" altLang="en-US" dirty="0"/>
              <a:t>低级调度</a:t>
            </a:r>
            <a:endParaRPr lang="en-US" altLang="zh-CN" dirty="0"/>
          </a:p>
          <a:p>
            <a:pPr lvl="1"/>
            <a:r>
              <a:rPr lang="zh-CN" altLang="en-US" dirty="0"/>
              <a:t>中级调度</a:t>
            </a:r>
            <a:endParaRPr lang="en-US" altLang="zh-CN" dirty="0"/>
          </a:p>
          <a:p>
            <a:pPr lvl="1"/>
            <a:r>
              <a:rPr lang="zh-CN" altLang="en-US" dirty="0"/>
              <a:t>调度算法的目标、调度队列模型</a:t>
            </a:r>
            <a:endParaRPr lang="en-US" altLang="zh-CN" dirty="0"/>
          </a:p>
          <a:p>
            <a:pPr lvl="1"/>
            <a:r>
              <a:rPr lang="zh-CN" altLang="en-US" dirty="0"/>
              <a:t>选择调度方式和调度算法的若干准则</a:t>
            </a:r>
            <a:endParaRPr lang="en-US" altLang="zh-CN" dirty="0"/>
          </a:p>
          <a:p>
            <a:r>
              <a:rPr lang="zh-CN" altLang="en-US" dirty="0"/>
              <a:t>作业和作业调度</a:t>
            </a:r>
            <a:endParaRPr lang="en-US" altLang="zh-CN" dirty="0"/>
          </a:p>
          <a:p>
            <a:pPr lvl="1"/>
            <a:r>
              <a:rPr lang="zh-CN" altLang="en-US" dirty="0"/>
              <a:t>先来先服务和短作业（进程）优先调度算法</a:t>
            </a:r>
            <a:endParaRPr lang="en-US" altLang="zh-CN" dirty="0"/>
          </a:p>
          <a:p>
            <a:r>
              <a:rPr lang="zh-CN" altLang="en-US" dirty="0"/>
              <a:t>进程调度</a:t>
            </a:r>
            <a:endParaRPr lang="en-US" altLang="zh-CN" dirty="0"/>
          </a:p>
          <a:p>
            <a:pPr lvl="1"/>
            <a:r>
              <a:rPr lang="zh-CN" altLang="en-US" dirty="0"/>
              <a:t>调度的任务、机制和方式</a:t>
            </a:r>
            <a:endParaRPr lang="en-US" altLang="zh-CN" dirty="0"/>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marL="0">
              <a:lnSpc>
                <a:spcPct val="150000"/>
              </a:lnSpc>
              <a:spcBef>
                <a:spcPts val="0"/>
              </a:spcBef>
            </a:pPr>
            <a:r>
              <a:rPr lang="zh-CN" altLang="en-US" b="1" dirty="0">
                <a:latin typeface="Times New Roman" pitchFamily="18" charset="0"/>
                <a:cs typeface="Times New Roman" pitchFamily="18" charset="0"/>
              </a:rPr>
              <a:t>在进程调度中采用</a:t>
            </a:r>
            <a:r>
              <a:rPr lang="en-US" altLang="zh-CN" b="1" dirty="0">
                <a:latin typeface="Times New Roman" pitchFamily="18" charset="0"/>
                <a:cs typeface="Times New Roman" pitchFamily="18" charset="0"/>
              </a:rPr>
              <a:t>FCFS</a:t>
            </a:r>
            <a:r>
              <a:rPr lang="zh-CN" altLang="en-US" b="1" dirty="0">
                <a:latin typeface="Times New Roman" pitchFamily="18" charset="0"/>
                <a:cs typeface="Times New Roman" pitchFamily="18" charset="0"/>
              </a:rPr>
              <a:t>算法时，则每次调度是从就绪队列中选择一个最先进入该队列的进程，为之分配处理机，使之投入运行。该进程一直运行到完成或发生某事件而阻塞后才放弃处理机。</a:t>
            </a:r>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marL="0">
              <a:lnSpc>
                <a:spcPct val="150000"/>
              </a:lnSpc>
              <a:spcBef>
                <a:spcPts val="0"/>
              </a:spcBef>
            </a:pPr>
            <a:r>
              <a:rPr lang="zh-CN" altLang="en-US" b="1" dirty="0">
                <a:latin typeface="宋体" pitchFamily="2" charset="-122"/>
              </a:rPr>
              <a:t>下表列出了</a:t>
            </a:r>
            <a:r>
              <a:rPr lang="en-US" altLang="zh-CN" b="1" dirty="0"/>
              <a:t>A</a:t>
            </a:r>
            <a:r>
              <a:rPr lang="zh-CN" altLang="en-US" b="1" dirty="0">
                <a:latin typeface="宋体" pitchFamily="2" charset="-122"/>
              </a:rPr>
              <a:t>、</a:t>
            </a:r>
            <a:r>
              <a:rPr lang="en-US" altLang="zh-CN" b="1" dirty="0"/>
              <a:t>B</a:t>
            </a:r>
            <a:r>
              <a:rPr lang="zh-CN" altLang="en-US" b="1" dirty="0">
                <a:latin typeface="宋体" pitchFamily="2" charset="-122"/>
              </a:rPr>
              <a:t>、</a:t>
            </a:r>
            <a:r>
              <a:rPr lang="en-US" altLang="zh-CN" b="1" dirty="0"/>
              <a:t>C</a:t>
            </a:r>
            <a:r>
              <a:rPr lang="zh-CN" altLang="en-US" b="1" dirty="0">
                <a:latin typeface="宋体" pitchFamily="2" charset="-122"/>
              </a:rPr>
              <a:t>、</a:t>
            </a:r>
            <a:r>
              <a:rPr lang="en-US" altLang="zh-CN" b="1" dirty="0"/>
              <a:t>D</a:t>
            </a:r>
            <a:r>
              <a:rPr lang="zh-CN" altLang="en-US" b="1" dirty="0">
                <a:latin typeface="宋体" pitchFamily="2" charset="-122"/>
              </a:rPr>
              <a:t>四个作业分别到达系统的时间、要求服务的时间、开始执行的时间及各自的完成时间，并计算出各自的周转时间和带权周转时间。</a:t>
            </a:r>
            <a:endParaRPr lang="zh-CN" altLang="en-US" b="1" dirty="0"/>
          </a:p>
        </p:txBody>
      </p:sp>
      <p:graphicFrame>
        <p:nvGraphicFramePr>
          <p:cNvPr id="26626" name="Object 2"/>
          <p:cNvGraphicFramePr>
            <a:graphicFrameLocks noChangeAspect="1"/>
          </p:cNvGraphicFramePr>
          <p:nvPr/>
        </p:nvGraphicFramePr>
        <p:xfrm>
          <a:off x="0" y="3352800"/>
          <a:ext cx="9144000" cy="2406650"/>
        </p:xfrm>
        <a:graphic>
          <a:graphicData uri="http://schemas.openxmlformats.org/presentationml/2006/ole">
            <mc:AlternateContent xmlns:mc="http://schemas.openxmlformats.org/markup-compatibility/2006">
              <mc:Choice xmlns:v="urn:schemas-microsoft-com:vml" Requires="v">
                <p:oleObj name="Document" r:id="rId2" imgW="5410800" imgH="1424520" progId="Word.Document.8">
                  <p:embed/>
                </p:oleObj>
              </mc:Choice>
              <mc:Fallback>
                <p:oleObj name="Document" r:id="rId2" imgW="5410800" imgH="142452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2800"/>
                        <a:ext cx="91440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467544" y="5229200"/>
            <a:ext cx="8443337" cy="73866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150000"/>
              </a:lnSpc>
            </a:pPr>
            <a:r>
              <a:rPr lang="zh-CN" altLang="en-US" sz="2800" b="1" dirty="0"/>
              <a:t>思考：对什么样的作业有利，对什么样的作业不利？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marL="0">
              <a:lnSpc>
                <a:spcPct val="150000"/>
              </a:lnSpc>
              <a:spcBef>
                <a:spcPts val="0"/>
              </a:spcBef>
            </a:pPr>
            <a:r>
              <a:rPr lang="en-US" altLang="zh-CN" b="1" dirty="0"/>
              <a:t>2</a:t>
            </a:r>
            <a:r>
              <a:rPr lang="zh-CN" altLang="en-US" b="1" dirty="0"/>
              <a:t>．</a:t>
            </a:r>
            <a:r>
              <a:rPr lang="zh-CN" altLang="en-US" b="1"/>
              <a:t>短作业优先</a:t>
            </a:r>
            <a:r>
              <a:rPr lang="zh-CN" altLang="en-US" b="1" dirty="0"/>
              <a:t>调度算法</a:t>
            </a:r>
          </a:p>
          <a:p>
            <a:pPr marL="0">
              <a:lnSpc>
                <a:spcPct val="150000"/>
              </a:lnSpc>
              <a:spcBef>
                <a:spcPts val="0"/>
              </a:spcBef>
            </a:pPr>
            <a:r>
              <a:rPr lang="zh-CN" altLang="en-US" b="1" dirty="0"/>
              <a:t>　　</a:t>
            </a:r>
            <a:r>
              <a:rPr lang="zh-CN" altLang="en-US" b="1"/>
              <a:t>短作业优先</a:t>
            </a:r>
            <a:r>
              <a:rPr lang="zh-CN" altLang="en-US" b="1" dirty="0"/>
              <a:t>调度</a:t>
            </a:r>
            <a:r>
              <a:rPr lang="zh-CN" altLang="en-US" b="1"/>
              <a:t>算法</a:t>
            </a:r>
            <a:r>
              <a:rPr lang="en-US" altLang="zh-CN" b="1"/>
              <a:t>SJF</a:t>
            </a:r>
            <a:r>
              <a:rPr lang="zh-CN" altLang="en-US" b="1" dirty="0"/>
              <a:t>，是指对短作业或短进程优先调度的算法。它们可以分别用于作业调度和进程调度。短作业优先</a:t>
            </a:r>
            <a:r>
              <a:rPr lang="en-US" altLang="zh-CN" b="1" dirty="0"/>
              <a:t>(SJF)</a:t>
            </a:r>
            <a:r>
              <a:rPr lang="zh-CN" altLang="en-US" b="1" dirty="0"/>
              <a:t>的调度算法是从后备队列中选择一个或若干个估计运行时间最短的作业，将它们调入内存</a:t>
            </a:r>
            <a:r>
              <a:rPr lang="zh-CN" altLang="en-US" b="1"/>
              <a:t>运行。。 </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b="1" dirty="0"/>
              <a:t>FCFS</a:t>
            </a:r>
            <a:r>
              <a:rPr lang="zh-CN" altLang="en-US" b="1" dirty="0">
                <a:latin typeface="宋体" pitchFamily="2" charset="-122"/>
              </a:rPr>
              <a:t>和</a:t>
            </a:r>
            <a:r>
              <a:rPr lang="en-US" altLang="zh-CN" b="1" dirty="0"/>
              <a:t>SJF</a:t>
            </a:r>
            <a:r>
              <a:rPr lang="zh-CN" altLang="en-US" b="1" dirty="0">
                <a:latin typeface="宋体" pitchFamily="2" charset="-122"/>
              </a:rPr>
              <a:t>调度算法的性能</a:t>
            </a:r>
            <a:r>
              <a:rPr lang="zh-CN" altLang="en-US" b="1" dirty="0"/>
              <a:t> ：</a:t>
            </a:r>
          </a:p>
        </p:txBody>
      </p:sp>
      <p:graphicFrame>
        <p:nvGraphicFramePr>
          <p:cNvPr id="27650" name="Object 2"/>
          <p:cNvGraphicFramePr>
            <a:graphicFrameLocks noChangeAspect="1"/>
          </p:cNvGraphicFramePr>
          <p:nvPr/>
        </p:nvGraphicFramePr>
        <p:xfrm>
          <a:off x="0" y="1600200"/>
          <a:ext cx="9144000" cy="3611563"/>
        </p:xfrm>
        <a:graphic>
          <a:graphicData uri="http://schemas.openxmlformats.org/presentationml/2006/ole">
            <mc:AlternateContent xmlns:mc="http://schemas.openxmlformats.org/markup-compatibility/2006">
              <mc:Choice xmlns:v="urn:schemas-microsoft-com:vml" Requires="v">
                <p:oleObj name="Document" r:id="rId3" imgW="5410800" imgH="2137320" progId="Word.Document.8">
                  <p:embed/>
                </p:oleObj>
              </mc:Choice>
              <mc:Fallback>
                <p:oleObj name="Document" r:id="rId3" imgW="5410800" imgH="213732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36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971600" y="4869160"/>
            <a:ext cx="3959738" cy="73866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150000"/>
              </a:lnSpc>
            </a:pPr>
            <a:r>
              <a:rPr lang="zh-CN" altLang="en-US" sz="2800" b="1" dirty="0"/>
              <a:t>思考：</a:t>
            </a:r>
            <a:r>
              <a:rPr lang="en-US" altLang="zh-CN" sz="2800" b="1" dirty="0"/>
              <a:t>SJF</a:t>
            </a:r>
            <a:r>
              <a:rPr lang="zh-CN" altLang="en-US" sz="2800" b="1" dirty="0"/>
              <a:t>有什么缺点？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2" y="476672"/>
            <a:ext cx="8207375" cy="5400675"/>
          </a:xfrm>
        </p:spPr>
        <p:txBody>
          <a:bodyPr>
            <a:normAutofit fontScale="92500"/>
          </a:bodyPr>
          <a:lstStyle/>
          <a:p>
            <a:pPr>
              <a:lnSpc>
                <a:spcPct val="150000"/>
              </a:lnSpc>
            </a:pPr>
            <a:r>
              <a:rPr lang="zh-CN" altLang="en-US" b="1" dirty="0"/>
              <a:t>缺点：</a:t>
            </a:r>
            <a:br>
              <a:rPr lang="zh-CN" altLang="en-US" b="1" dirty="0"/>
            </a:br>
            <a:r>
              <a:rPr lang="zh-CN" altLang="en-US" b="1" dirty="0"/>
              <a:t>　　</a:t>
            </a:r>
            <a:r>
              <a:rPr lang="en-US" altLang="zh-CN" b="1" dirty="0"/>
              <a:t>(1) </a:t>
            </a:r>
            <a:r>
              <a:rPr lang="zh-CN" altLang="en-US" b="1" dirty="0"/>
              <a:t>必须预知作业的运行时间。在采用这种算法时，要先知道每个作业的运行时间。即使是程序员也很难准确估计作业的运行时间，如果估计过低，系统就可能按估计的时间终止作业的运行，但此时作业并未完成，故一般都会偏长估计。</a:t>
            </a:r>
            <a:br>
              <a:rPr lang="zh-CN" altLang="en-US" b="1" dirty="0"/>
            </a:br>
            <a:r>
              <a:rPr lang="zh-CN" altLang="en-US" b="1" dirty="0"/>
              <a:t>　　</a:t>
            </a:r>
            <a:r>
              <a:rPr lang="en-US" altLang="zh-CN" b="1" dirty="0"/>
              <a:t>(2) </a:t>
            </a:r>
            <a:r>
              <a:rPr lang="zh-CN" altLang="en-US" b="1" dirty="0"/>
              <a:t>对长作业非常不利，长作业的周转时间会明显地增长。更严重的是，该算法完全忽视作业的等待时间，可能使作业等待时间过长，出现饥饿现象。</a:t>
            </a:r>
          </a:p>
        </p:txBody>
      </p:sp>
    </p:spTree>
    <p:extLst>
      <p:ext uri="{BB962C8B-B14F-4D97-AF65-F5344CB8AC3E}">
        <p14:creationId xmlns:p14="http://schemas.microsoft.com/office/powerpoint/2010/main" val="4261489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50000"/>
              </a:lnSpc>
            </a:pPr>
            <a:r>
              <a:rPr lang="en-US" altLang="zh-CN" b="1" dirty="0"/>
              <a:t>	  (3) </a:t>
            </a:r>
            <a:r>
              <a:rPr lang="zh-CN" altLang="en-US" b="1" dirty="0"/>
              <a:t>在采用</a:t>
            </a:r>
            <a:r>
              <a:rPr lang="en-US" altLang="zh-CN" b="1" dirty="0"/>
              <a:t>SJF</a:t>
            </a:r>
            <a:r>
              <a:rPr lang="zh-CN" altLang="en-US" b="1" dirty="0"/>
              <a:t>算法时，人</a:t>
            </a:r>
            <a:r>
              <a:rPr lang="en-US" altLang="zh-CN" b="1" dirty="0"/>
              <a:t>—</a:t>
            </a:r>
            <a:r>
              <a:rPr lang="zh-CN" altLang="en-US" b="1" dirty="0"/>
              <a:t>机无法实现交互。</a:t>
            </a:r>
            <a:br>
              <a:rPr lang="zh-CN" altLang="en-US" b="1" dirty="0"/>
            </a:br>
            <a:r>
              <a:rPr lang="zh-CN" altLang="en-US" b="1" dirty="0"/>
              <a:t>　</a:t>
            </a:r>
            <a:r>
              <a:rPr lang="en-US" altLang="zh-CN" b="1" dirty="0"/>
              <a:t>(4) </a:t>
            </a:r>
            <a:r>
              <a:rPr lang="zh-CN" altLang="en-US" b="1" dirty="0"/>
              <a:t>该调度算法完全未考虑作业的紧迫程度，故不能保证紧迫性作业能得到及时处理。</a:t>
            </a:r>
          </a:p>
        </p:txBody>
      </p:sp>
    </p:spTree>
    <p:extLst>
      <p:ext uri="{BB962C8B-B14F-4D97-AF65-F5344CB8AC3E}">
        <p14:creationId xmlns:p14="http://schemas.microsoft.com/office/powerpoint/2010/main" val="359073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r>
              <a:rPr lang="zh-CN" altLang="en-US" b="1" dirty="0"/>
              <a:t>调度算法比较：</a:t>
            </a:r>
            <a:endParaRPr lang="en-US" altLang="zh-CN" b="1" dirty="0"/>
          </a:p>
          <a:p>
            <a:endParaRPr lang="zh-CN" altLang="en-US" b="1" dirty="0"/>
          </a:p>
        </p:txBody>
      </p:sp>
      <p:sp>
        <p:nvSpPr>
          <p:cNvPr id="74754" name="AutoShape 2" descr="http://t3.baidu.com/it/u=2388536824,4106971892&amp;fm=90&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4756" name="Picture 4" descr="http://c.hiphotos.baidu.com/album/w%3D2048%3Bq%3D90/sign=b8ccfc25d6ca7bcb7d7bc02f8a315012/94cad1c8a786c917b5fc97dfc83d70cf3ac7575d.jpg"/>
          <p:cNvPicPr>
            <a:picLocks noChangeAspect="1" noChangeArrowheads="1"/>
          </p:cNvPicPr>
          <p:nvPr/>
        </p:nvPicPr>
        <p:blipFill>
          <a:blip r:embed="rId2" cstate="print"/>
          <a:srcRect/>
          <a:stretch>
            <a:fillRect/>
          </a:stretch>
        </p:blipFill>
        <p:spPr bwMode="auto">
          <a:xfrm>
            <a:off x="5148064" y="3717032"/>
            <a:ext cx="3168352" cy="2109456"/>
          </a:xfrm>
          <a:prstGeom prst="rect">
            <a:avLst/>
          </a:prstGeom>
          <a:noFill/>
        </p:spPr>
      </p:pic>
      <p:graphicFrame>
        <p:nvGraphicFramePr>
          <p:cNvPr id="7" name="表格 6"/>
          <p:cNvGraphicFramePr>
            <a:graphicFrameLocks noGrp="1"/>
          </p:cNvGraphicFramePr>
          <p:nvPr>
            <p:extLst>
              <p:ext uri="{D42A27DB-BD31-4B8C-83A1-F6EECF244321}">
                <p14:modId xmlns:p14="http://schemas.microsoft.com/office/powerpoint/2010/main" val="3454522251"/>
              </p:ext>
            </p:extLst>
          </p:nvPr>
        </p:nvGraphicFramePr>
        <p:xfrm>
          <a:off x="539552" y="1484784"/>
          <a:ext cx="8064896" cy="179832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3888432">
                  <a:extLst>
                    <a:ext uri="{9D8B030D-6E8A-4147-A177-3AD203B41FA5}">
                      <a16:colId xmlns:a16="http://schemas.microsoft.com/office/drawing/2014/main" val="20002"/>
                    </a:ext>
                  </a:extLst>
                </a:gridCol>
              </a:tblGrid>
              <a:tr h="370840">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t>FCFS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t>SJF</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zh-CN" altLang="en-US" sz="2000" dirty="0"/>
                        <a:t>优点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dirty="0"/>
                        <a:t>有利于</a:t>
                      </a:r>
                      <a:r>
                        <a:rPr lang="zh-CN" altLang="en-US" sz="2000" b="1"/>
                        <a:t>长作业</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dirty="0"/>
                        <a:t>有利于</a:t>
                      </a:r>
                      <a:r>
                        <a:rPr lang="zh-CN" altLang="en-US" sz="2000" b="1"/>
                        <a:t>短作业</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zh-CN" altLang="en-US" sz="2000" dirty="0"/>
                        <a:t>缺点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7200">
                        <a:buFont typeface="+mj-ea"/>
                        <a:buAutoNum type="circleNumDbPlain"/>
                      </a:pPr>
                      <a:r>
                        <a:rPr lang="zh-CN" altLang="en-US" sz="2000" b="1" dirty="0"/>
                        <a:t>不利于</a:t>
                      </a:r>
                      <a:r>
                        <a:rPr lang="zh-CN" altLang="en-US" sz="2000" b="1"/>
                        <a:t>短作业</a:t>
                      </a:r>
                      <a:endParaRPr lang="zh-CN" altLang="en-US" sz="2000" b="1" dirty="0"/>
                    </a:p>
                    <a:p>
                      <a:pPr marL="457200" indent="-457200">
                        <a:buFont typeface="+mj-ea"/>
                        <a:buAutoNum type="circleNumDbPlain"/>
                      </a:pPr>
                      <a:r>
                        <a:rPr lang="zh-CN" altLang="en-US" sz="2000" b="1" dirty="0">
                          <a:solidFill>
                            <a:srgbClr val="FF0000"/>
                          </a:solidFill>
                        </a:rPr>
                        <a:t>算法未</a:t>
                      </a:r>
                      <a:r>
                        <a:rPr lang="zh-CN" altLang="en-US" sz="2000" b="1">
                          <a:solidFill>
                            <a:srgbClr val="FF0000"/>
                          </a:solidFill>
                        </a:rPr>
                        <a:t>考虑作业紧迫</a:t>
                      </a:r>
                      <a:r>
                        <a:rPr lang="zh-CN" altLang="en-US" sz="2000" b="1" dirty="0">
                          <a:solidFill>
                            <a:srgbClr val="FF0000"/>
                          </a:solidFill>
                        </a:rPr>
                        <a:t>程度</a:t>
                      </a:r>
                      <a:endParaRPr lang="zh-CN"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indent="-457200" algn="l" defTabSz="914400" rtl="0" eaLnBrk="1" fontAlgn="auto" latinLnBrk="0" hangingPunct="1">
                        <a:lnSpc>
                          <a:spcPct val="100000"/>
                        </a:lnSpc>
                        <a:spcBef>
                          <a:spcPts val="0"/>
                        </a:spcBef>
                        <a:spcAft>
                          <a:spcPts val="0"/>
                        </a:spcAft>
                        <a:buClrTx/>
                        <a:buSzTx/>
                        <a:buFont typeface="+mj-ea"/>
                        <a:buAutoNum type="circleNumDbPlain"/>
                        <a:tabLst/>
                        <a:defRPr/>
                      </a:pPr>
                      <a:r>
                        <a:rPr lang="zh-CN" altLang="en-US" sz="2000" b="1" dirty="0"/>
                        <a:t>不利于</a:t>
                      </a:r>
                      <a:r>
                        <a:rPr lang="zh-CN" altLang="en-US" sz="2000" b="1"/>
                        <a:t>长作业</a:t>
                      </a:r>
                      <a:endParaRPr lang="en-US" altLang="zh-CN" sz="2000" b="1" dirty="0"/>
                    </a:p>
                    <a:p>
                      <a:pPr marL="457200" marR="0" indent="-457200" algn="l" defTabSz="914400" rtl="0" eaLnBrk="1" fontAlgn="auto" latinLnBrk="0" hangingPunct="1">
                        <a:lnSpc>
                          <a:spcPct val="100000"/>
                        </a:lnSpc>
                        <a:spcBef>
                          <a:spcPts val="0"/>
                        </a:spcBef>
                        <a:spcAft>
                          <a:spcPts val="0"/>
                        </a:spcAft>
                        <a:buClrTx/>
                        <a:buSzTx/>
                        <a:buFont typeface="+mj-ea"/>
                        <a:buAutoNum type="circleNumDbPlain"/>
                        <a:tabLst/>
                        <a:defRPr/>
                      </a:pPr>
                      <a:r>
                        <a:rPr lang="zh-CN" altLang="en-US" sz="2000" b="1" dirty="0">
                          <a:solidFill>
                            <a:srgbClr val="FF0000"/>
                          </a:solidFill>
                        </a:rPr>
                        <a:t>算法未</a:t>
                      </a:r>
                      <a:r>
                        <a:rPr lang="zh-CN" altLang="en-US" sz="2000" b="1">
                          <a:solidFill>
                            <a:srgbClr val="FF0000"/>
                          </a:solidFill>
                        </a:rPr>
                        <a:t>考虑作业紧迫</a:t>
                      </a:r>
                      <a:r>
                        <a:rPr lang="zh-CN" altLang="en-US" sz="2000" b="1" dirty="0">
                          <a:solidFill>
                            <a:srgbClr val="FF0000"/>
                          </a:solidFill>
                        </a:rPr>
                        <a:t>程度</a:t>
                      </a:r>
                      <a:endParaRPr lang="en-US" altLang="zh-CN" sz="2000" b="1" dirty="0">
                        <a:solidFill>
                          <a:srgbClr val="FF0000"/>
                        </a:solidFill>
                      </a:endParaRPr>
                    </a:p>
                    <a:p>
                      <a:pPr marL="457200" marR="0" indent="-457200" algn="l" defTabSz="914400" rtl="0" eaLnBrk="1" fontAlgn="auto" latinLnBrk="0" hangingPunct="1">
                        <a:lnSpc>
                          <a:spcPct val="100000"/>
                        </a:lnSpc>
                        <a:spcBef>
                          <a:spcPts val="0"/>
                        </a:spcBef>
                        <a:spcAft>
                          <a:spcPts val="0"/>
                        </a:spcAft>
                        <a:buClrTx/>
                        <a:buSzTx/>
                        <a:buFont typeface="+mj-ea"/>
                        <a:buAutoNum type="circleNumDbPlain"/>
                        <a:tabLst/>
                        <a:defRPr/>
                      </a:pPr>
                      <a:r>
                        <a:rPr lang="zh-CN" altLang="en-US" sz="2000" b="1" dirty="0"/>
                        <a:t>作业长短难以准确估计</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007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linds(horizontal)">
                                      <p:cBhvr>
                                        <p:cTn id="7"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a:bodyPr>
          <a:lstStyle/>
          <a:p>
            <a:pPr marL="0">
              <a:lnSpc>
                <a:spcPct val="150000"/>
              </a:lnSpc>
              <a:spcBef>
                <a:spcPts val="0"/>
              </a:spcBef>
            </a:pPr>
            <a:r>
              <a:rPr lang="en-US" altLang="zh-CN" b="1" dirty="0"/>
              <a:t>3.2.4</a:t>
            </a:r>
            <a:r>
              <a:rPr lang="zh-CN" altLang="en-US" b="1" dirty="0"/>
              <a:t>　高优先权优先调度算法</a:t>
            </a:r>
          </a:p>
          <a:p>
            <a:pPr marL="0">
              <a:lnSpc>
                <a:spcPct val="150000"/>
              </a:lnSpc>
              <a:spcBef>
                <a:spcPts val="0"/>
              </a:spcBef>
            </a:pPr>
            <a:r>
              <a:rPr lang="en-US" altLang="zh-CN" b="1" dirty="0"/>
              <a:t>1</a:t>
            </a:r>
            <a:r>
              <a:rPr lang="zh-CN" altLang="en-US" b="1" dirty="0"/>
              <a:t>．优先权调度算法的类型</a:t>
            </a:r>
          </a:p>
          <a:p>
            <a:pPr marL="0">
              <a:lnSpc>
                <a:spcPct val="150000"/>
              </a:lnSpc>
              <a:spcBef>
                <a:spcPts val="0"/>
              </a:spcBef>
            </a:pPr>
            <a:r>
              <a:rPr lang="zh-CN" altLang="en-US" b="1" dirty="0"/>
              <a:t>　　对于先来先服务调度算法，作业的等待时间就是作业的优先级，等待时间越长，其优先级越高。</a:t>
            </a:r>
            <a:r>
              <a:rPr lang="en-US" altLang="zh-CN" b="1" dirty="0"/>
              <a:t>	</a:t>
            </a:r>
          </a:p>
          <a:p>
            <a:pPr marL="0">
              <a:lnSpc>
                <a:spcPct val="150000"/>
              </a:lnSpc>
              <a:spcBef>
                <a:spcPts val="0"/>
              </a:spcBef>
            </a:pPr>
            <a:r>
              <a:rPr lang="en-US" altLang="zh-CN" dirty="0"/>
              <a:t>    </a:t>
            </a:r>
            <a:r>
              <a:rPr lang="zh-CN" altLang="en-US" b="1" dirty="0"/>
              <a:t>对于短作业优先调度算法，作业的长短就是作业的优先级，作业所需运行的时间越短，其优先级越高。</a:t>
            </a:r>
            <a:endParaRPr lang="en-US" altLang="zh-CN" b="1" dirty="0"/>
          </a:p>
          <a:p>
            <a:pPr marL="0">
              <a:lnSpc>
                <a:spcPct val="150000"/>
              </a:lnSpc>
              <a:spcBef>
                <a:spcPts val="0"/>
              </a:spcBef>
            </a:pPr>
            <a:r>
              <a:rPr lang="en-US" altLang="zh-CN" dirty="0"/>
              <a:t>    </a:t>
            </a:r>
            <a:r>
              <a:rPr lang="zh-CN" altLang="en-US" b="1" dirty="0"/>
              <a:t>但上述两种优先级都不能反映作业的紧迫程度。为了照顾紧迫型作业，使之在进入系统后便获得优先处理，引入了最高优先权优先</a:t>
            </a:r>
            <a:r>
              <a:rPr lang="en-US" altLang="zh-CN" b="1" dirty="0"/>
              <a:t>(FPF)</a:t>
            </a:r>
            <a:r>
              <a:rPr lang="zh-CN" altLang="en-US" b="1" dirty="0"/>
              <a:t>调度算法。</a:t>
            </a:r>
          </a:p>
        </p:txBody>
      </p:sp>
    </p:spTree>
    <p:extLst>
      <p:ext uri="{BB962C8B-B14F-4D97-AF65-F5344CB8AC3E}">
        <p14:creationId xmlns:p14="http://schemas.microsoft.com/office/powerpoint/2010/main" val="1063785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8" y="4725144"/>
            <a:ext cx="8496944" cy="1552795"/>
          </a:xfrm>
        </p:spPr>
        <p:style>
          <a:lnRef idx="1">
            <a:schemeClr val="accent1"/>
          </a:lnRef>
          <a:fillRef idx="2">
            <a:schemeClr val="accent1"/>
          </a:fillRef>
          <a:effectRef idx="1">
            <a:schemeClr val="accent1"/>
          </a:effectRef>
          <a:fontRef idx="minor">
            <a:schemeClr val="dk1"/>
          </a:fontRef>
        </p:style>
        <p:txBody>
          <a:bodyPr>
            <a:noAutofit/>
          </a:bodyPr>
          <a:lstStyle/>
          <a:p>
            <a:r>
              <a:rPr lang="zh-CN" altLang="en-US" sz="2400" dirty="0">
                <a:latin typeface="宋体" charset="-122"/>
              </a:rPr>
              <a:t>用于作业调度时：从后备队列中选择若干个优先权最高的作业装入内存。</a:t>
            </a:r>
          </a:p>
          <a:p>
            <a:r>
              <a:rPr lang="zh-CN" altLang="en-US" sz="2400" dirty="0">
                <a:latin typeface="宋体" charset="-122"/>
              </a:rPr>
              <a:t>用于进程调度时：从就绪队列中选择若一个优先权最高的进程使用处理机。</a:t>
            </a:r>
            <a:endParaRPr lang="en-US" altLang="zh-CN" sz="2400" dirty="0">
              <a:latin typeface="宋体" charset="-122"/>
            </a:endParaRPr>
          </a:p>
          <a:p>
            <a:endParaRPr lang="en-US" altLang="zh-CN" sz="2400" dirty="0">
              <a:latin typeface="宋体" charset="-122"/>
            </a:endParaRPr>
          </a:p>
        </p:txBody>
      </p:sp>
      <p:sp>
        <p:nvSpPr>
          <p:cNvPr id="5" name="流程图: 磁盘 4"/>
          <p:cNvSpPr/>
          <p:nvPr/>
        </p:nvSpPr>
        <p:spPr>
          <a:xfrm>
            <a:off x="1259632" y="2497832"/>
            <a:ext cx="1800200" cy="18002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6" name="表格 5"/>
          <p:cNvGraphicFramePr>
            <a:graphicFrameLocks noGrp="1"/>
          </p:cNvGraphicFramePr>
          <p:nvPr/>
        </p:nvGraphicFramePr>
        <p:xfrm>
          <a:off x="1907704" y="3145904"/>
          <a:ext cx="576064" cy="1219200"/>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20000"/>
                    </a:ext>
                  </a:extLst>
                </a:gridCol>
              </a:tblGrid>
              <a:tr h="231800">
                <a:tc>
                  <a:txBody>
                    <a:bodyPr/>
                    <a:lstStyle/>
                    <a:p>
                      <a:pPr algn="ctr"/>
                      <a:r>
                        <a:rPr lang="en-US" altLang="zh-CN" sz="1400" b="1" dirty="0">
                          <a:latin typeface="Times New Roman" pitchFamily="18" charset="0"/>
                          <a:ea typeface="+mn-ea"/>
                          <a:cs typeface="Times New Roman" pitchFamily="18" charset="0"/>
                        </a:rPr>
                        <a:t>job1</a:t>
                      </a:r>
                      <a:endParaRPr lang="zh-CN" altLang="en-US" sz="14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0"/>
                  </a:ext>
                </a:extLst>
              </a:tr>
              <a:tr h="183964">
                <a:tc>
                  <a:txBody>
                    <a:bodyPr/>
                    <a:lstStyle/>
                    <a:p>
                      <a:pPr algn="ctr"/>
                      <a:r>
                        <a:rPr lang="en-US" altLang="zh-CN" sz="1400" b="1" dirty="0">
                          <a:latin typeface="Times New Roman" pitchFamily="18" charset="0"/>
                          <a:ea typeface="+mn-ea"/>
                          <a:cs typeface="Times New Roman" pitchFamily="18" charset="0"/>
                        </a:rPr>
                        <a:t>job2</a:t>
                      </a:r>
                      <a:endParaRPr lang="zh-CN" altLang="en-US" sz="14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183964">
                <a:tc>
                  <a:txBody>
                    <a:bodyPr/>
                    <a:lstStyle/>
                    <a:p>
                      <a:pPr algn="ctr"/>
                      <a:r>
                        <a:rPr lang="en-US" altLang="zh-CN" sz="1400" b="1" dirty="0">
                          <a:latin typeface="Times New Roman" pitchFamily="18" charset="0"/>
                          <a:ea typeface="+mn-ea"/>
                          <a:cs typeface="Times New Roman" pitchFamily="18" charset="0"/>
                        </a:rPr>
                        <a:t>job3</a:t>
                      </a:r>
                      <a:endParaRPr lang="zh-CN" altLang="en-US" sz="14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r h="183964">
                <a:tc>
                  <a:txBody>
                    <a:bodyPr/>
                    <a:lstStyle/>
                    <a:p>
                      <a:pPr algn="ctr"/>
                      <a:r>
                        <a:rPr lang="en-US" altLang="zh-CN" sz="1400" b="1" dirty="0">
                          <a:latin typeface="Times New Roman" pitchFamily="18" charset="0"/>
                          <a:ea typeface="+mn-ea"/>
                          <a:cs typeface="Times New Roman" pitchFamily="18" charset="0"/>
                        </a:rPr>
                        <a:t>…..</a:t>
                      </a:r>
                      <a:endParaRPr lang="zh-CN" altLang="en-US" sz="14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835696" y="2137792"/>
            <a:ext cx="646331" cy="369332"/>
          </a:xfrm>
          <a:prstGeom prst="rect">
            <a:avLst/>
          </a:prstGeom>
          <a:noFill/>
        </p:spPr>
        <p:txBody>
          <a:bodyPr wrap="none" rtlCol="0">
            <a:spAutoFit/>
          </a:bodyPr>
          <a:lstStyle/>
          <a:p>
            <a:r>
              <a:rPr lang="zh-CN" altLang="en-US" dirty="0"/>
              <a:t>外存</a:t>
            </a:r>
          </a:p>
        </p:txBody>
      </p:sp>
      <p:sp>
        <p:nvSpPr>
          <p:cNvPr id="8" name="矩形 7"/>
          <p:cNvSpPr/>
          <p:nvPr/>
        </p:nvSpPr>
        <p:spPr>
          <a:xfrm>
            <a:off x="4211960" y="985664"/>
            <a:ext cx="1296144" cy="2232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TextBox 8"/>
          <p:cNvSpPr txBox="1"/>
          <p:nvPr/>
        </p:nvSpPr>
        <p:spPr>
          <a:xfrm>
            <a:off x="4427984" y="553616"/>
            <a:ext cx="646331" cy="369332"/>
          </a:xfrm>
          <a:prstGeom prst="rect">
            <a:avLst/>
          </a:prstGeom>
          <a:noFill/>
        </p:spPr>
        <p:txBody>
          <a:bodyPr wrap="none" rtlCol="0">
            <a:spAutoFit/>
          </a:bodyPr>
          <a:lstStyle/>
          <a:p>
            <a:r>
              <a:rPr lang="zh-CN" altLang="en-US" dirty="0"/>
              <a:t>内存</a:t>
            </a:r>
          </a:p>
        </p:txBody>
      </p:sp>
      <p:graphicFrame>
        <p:nvGraphicFramePr>
          <p:cNvPr id="10" name="表格 9"/>
          <p:cNvGraphicFramePr>
            <a:graphicFrameLocks noGrp="1"/>
          </p:cNvGraphicFramePr>
          <p:nvPr/>
        </p:nvGraphicFramePr>
        <p:xfrm>
          <a:off x="4427984" y="1417712"/>
          <a:ext cx="936104" cy="121920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tblGrid>
              <a:tr h="231800">
                <a:tc>
                  <a:txBody>
                    <a:bodyPr/>
                    <a:lstStyle/>
                    <a:p>
                      <a:pPr algn="ctr"/>
                      <a:r>
                        <a:rPr lang="en-US" altLang="zh-CN" sz="1400" b="1" dirty="0">
                          <a:latin typeface="Times New Roman" pitchFamily="18" charset="0"/>
                          <a:cs typeface="Times New Roman" pitchFamily="18" charset="0"/>
                        </a:rPr>
                        <a:t>Process1</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3964">
                <a:tc>
                  <a:txBody>
                    <a:bodyPr/>
                    <a:lstStyle/>
                    <a:p>
                      <a:pPr algn="ctr"/>
                      <a:r>
                        <a:rPr lang="en-US" altLang="zh-CN" sz="1400" b="1" dirty="0">
                          <a:latin typeface="Times New Roman" pitchFamily="18" charset="0"/>
                          <a:cs typeface="Times New Roman" pitchFamily="18" charset="0"/>
                        </a:rPr>
                        <a:t>Process2</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83964">
                <a:tc>
                  <a:txBody>
                    <a:bodyPr/>
                    <a:lstStyle/>
                    <a:p>
                      <a:pPr algn="ctr"/>
                      <a:r>
                        <a:rPr lang="en-US" altLang="zh-CN" sz="1400" b="1" dirty="0">
                          <a:latin typeface="Times New Roman" pitchFamily="18" charset="0"/>
                          <a:cs typeface="Times New Roman" pitchFamily="18" charset="0"/>
                        </a:rPr>
                        <a:t>Process3</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83964">
                <a:tc>
                  <a:txBody>
                    <a:bodyPr/>
                    <a:lstStyle/>
                    <a:p>
                      <a:pPr algn="ctr"/>
                      <a:r>
                        <a:rPr lang="en-US" altLang="zh-CN" sz="1400" b="1" dirty="0">
                          <a:latin typeface="Times New Roman" pitchFamily="18" charset="0"/>
                          <a:cs typeface="Times New Roman" pitchFamily="18" charset="0"/>
                        </a:rPr>
                        <a:t>…..</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11" name="图文框 10"/>
          <p:cNvSpPr/>
          <p:nvPr/>
        </p:nvSpPr>
        <p:spPr>
          <a:xfrm>
            <a:off x="6660232" y="3573016"/>
            <a:ext cx="1152128" cy="1080120"/>
          </a:xfrm>
          <a:prstGeom prst="fram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CPU</a:t>
            </a:r>
          </a:p>
          <a:p>
            <a:pPr algn="ctr"/>
            <a:r>
              <a:rPr lang="zh-CN" altLang="en-US" b="1" dirty="0">
                <a:solidFill>
                  <a:schemeClr val="tx1"/>
                </a:solidFill>
              </a:rPr>
              <a:t>处理机</a:t>
            </a:r>
          </a:p>
        </p:txBody>
      </p:sp>
      <p:cxnSp>
        <p:nvCxnSpPr>
          <p:cNvPr id="12" name="直接箭头连接符 11"/>
          <p:cNvCxnSpPr/>
          <p:nvPr/>
        </p:nvCxnSpPr>
        <p:spPr>
          <a:xfrm flipV="1">
            <a:off x="2555776" y="1993776"/>
            <a:ext cx="1872208" cy="1368152"/>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直接箭头连接符 12"/>
          <p:cNvCxnSpPr/>
          <p:nvPr/>
        </p:nvCxnSpPr>
        <p:spPr>
          <a:xfrm>
            <a:off x="5364088" y="2065784"/>
            <a:ext cx="1368152" cy="1800200"/>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1403648" y="3289920"/>
            <a:ext cx="461665" cy="570028"/>
          </a:xfrm>
          <a:prstGeom prst="rect">
            <a:avLst/>
          </a:prstGeom>
          <a:noFill/>
        </p:spPr>
        <p:txBody>
          <a:bodyPr vert="eaVert" wrap="none" rtlCol="0">
            <a:spAutoFit/>
          </a:bodyPr>
          <a:lstStyle/>
          <a:p>
            <a:r>
              <a:rPr lang="zh-CN" altLang="en-US" dirty="0"/>
              <a:t>作业</a:t>
            </a:r>
          </a:p>
        </p:txBody>
      </p:sp>
      <p:sp>
        <p:nvSpPr>
          <p:cNvPr id="15" name="TextBox 14"/>
          <p:cNvSpPr txBox="1"/>
          <p:nvPr/>
        </p:nvSpPr>
        <p:spPr>
          <a:xfrm>
            <a:off x="3275856" y="1993776"/>
            <a:ext cx="432048" cy="1754326"/>
          </a:xfrm>
          <a:prstGeom prst="rect">
            <a:avLst/>
          </a:prstGeom>
          <a:noFill/>
        </p:spPr>
        <p:txBody>
          <a:bodyPr wrap="square" rtlCol="0">
            <a:spAutoFit/>
          </a:bodyPr>
          <a:lstStyle/>
          <a:p>
            <a:r>
              <a:rPr lang="zh-CN" altLang="en-US" dirty="0">
                <a:solidFill>
                  <a:srgbClr val="FF0000"/>
                </a:solidFill>
              </a:rPr>
              <a:t>作业调度算法</a:t>
            </a:r>
          </a:p>
        </p:txBody>
      </p:sp>
      <p:sp>
        <p:nvSpPr>
          <p:cNvPr id="19" name="矩形 18"/>
          <p:cNvSpPr/>
          <p:nvPr/>
        </p:nvSpPr>
        <p:spPr>
          <a:xfrm>
            <a:off x="539552" y="476672"/>
            <a:ext cx="2890535" cy="523220"/>
          </a:xfrm>
          <a:prstGeom prst="rect">
            <a:avLst/>
          </a:prstGeom>
        </p:spPr>
        <p:txBody>
          <a:bodyPr wrap="none">
            <a:spAutoFit/>
          </a:bodyPr>
          <a:lstStyle/>
          <a:p>
            <a:r>
              <a:rPr lang="zh-CN" altLang="en-US" sz="2800" b="1" dirty="0">
                <a:latin typeface="+mj-ea"/>
                <a:ea typeface="+mj-ea"/>
              </a:rPr>
              <a:t>优先权调度算法</a:t>
            </a:r>
            <a:r>
              <a:rPr lang="en-US" altLang="zh-CN" sz="2800" b="1" dirty="0">
                <a:latin typeface="+mj-ea"/>
                <a:ea typeface="+mj-ea"/>
              </a:rPr>
              <a:t>:</a:t>
            </a:r>
            <a:endParaRPr lang="zh-CN" altLang="en-US" sz="2800" dirty="0">
              <a:latin typeface="+mj-ea"/>
              <a:ea typeface="+mj-ea"/>
            </a:endParaRPr>
          </a:p>
        </p:txBody>
      </p:sp>
      <p:sp>
        <p:nvSpPr>
          <p:cNvPr id="2" name="TextBox 14">
            <a:extLst>
              <a:ext uri="{FF2B5EF4-FFF2-40B4-BE49-F238E27FC236}">
                <a16:creationId xmlns:a16="http://schemas.microsoft.com/office/drawing/2014/main" id="{A3B9334A-594B-82E3-D832-B3383CD4E09A}"/>
              </a:ext>
            </a:extLst>
          </p:cNvPr>
          <p:cNvSpPr txBox="1"/>
          <p:nvPr/>
        </p:nvSpPr>
        <p:spPr>
          <a:xfrm>
            <a:off x="6084168" y="2001178"/>
            <a:ext cx="432048" cy="1754326"/>
          </a:xfrm>
          <a:prstGeom prst="rect">
            <a:avLst/>
          </a:prstGeom>
          <a:noFill/>
        </p:spPr>
        <p:txBody>
          <a:bodyPr wrap="square" rtlCol="0">
            <a:spAutoFit/>
          </a:bodyPr>
          <a:lstStyle/>
          <a:p>
            <a:r>
              <a:rPr lang="zh-CN" altLang="en-US" dirty="0">
                <a:solidFill>
                  <a:srgbClr val="FF0000"/>
                </a:solidFill>
              </a:rPr>
              <a:t>进程调度算法</a:t>
            </a:r>
          </a:p>
        </p:txBody>
      </p:sp>
    </p:spTree>
    <p:extLst>
      <p:ext uri="{BB962C8B-B14F-4D97-AF65-F5344CB8AC3E}">
        <p14:creationId xmlns:p14="http://schemas.microsoft.com/office/powerpoint/2010/main" val="3264543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95537" y="692150"/>
            <a:ext cx="8424936" cy="5400675"/>
          </a:xfrm>
        </p:spPr>
        <p:txBody>
          <a:bodyPr/>
          <a:lstStyle/>
          <a:p>
            <a:pPr marL="0">
              <a:lnSpc>
                <a:spcPct val="150000"/>
              </a:lnSpc>
              <a:spcBef>
                <a:spcPts val="0"/>
              </a:spcBef>
            </a:pPr>
            <a:r>
              <a:rPr lang="en-US" altLang="zh-CN" b="1" dirty="0"/>
              <a:t>2</a:t>
            </a:r>
            <a:r>
              <a:rPr lang="zh-CN" altLang="en-US" b="1" dirty="0"/>
              <a:t>．高响应比优先调度算法</a:t>
            </a:r>
          </a:p>
          <a:p>
            <a:pPr marL="0">
              <a:lnSpc>
                <a:spcPct val="150000"/>
              </a:lnSpc>
              <a:spcBef>
                <a:spcPts val="0"/>
              </a:spcBef>
            </a:pPr>
            <a:r>
              <a:rPr lang="zh-CN" altLang="en-US" b="1" dirty="0"/>
              <a:t>　　在批处理系统中，短作业优先算法是一种比较好的算法，其主要的不足之处是长作业的运行得不到保证。如果使作业的优先级随着等待时间的增加而以速率</a:t>
            </a:r>
            <a:r>
              <a:rPr lang="en-US" altLang="zh-CN" b="1" dirty="0"/>
              <a:t>a</a:t>
            </a:r>
            <a:r>
              <a:rPr lang="zh-CN" altLang="en-US" b="1" dirty="0"/>
              <a:t>提高，作业在等待一定的时间后，必然有机会分配到处理机。</a:t>
            </a:r>
          </a:p>
        </p:txBody>
      </p:sp>
      <p:graphicFrame>
        <p:nvGraphicFramePr>
          <p:cNvPr id="1026" name="Object 2"/>
          <p:cNvGraphicFramePr>
            <a:graphicFrameLocks noChangeAspect="1"/>
          </p:cNvGraphicFramePr>
          <p:nvPr/>
        </p:nvGraphicFramePr>
        <p:xfrm>
          <a:off x="1331640" y="5013176"/>
          <a:ext cx="6547966" cy="1079335"/>
        </p:xfrm>
        <a:graphic>
          <a:graphicData uri="http://schemas.openxmlformats.org/presentationml/2006/ole">
            <mc:AlternateContent xmlns:mc="http://schemas.openxmlformats.org/markup-compatibility/2006">
              <mc:Choice xmlns:v="urn:schemas-microsoft-com:vml" Requires="v">
                <p:oleObj name="公式" r:id="rId2" imgW="2311200" imgH="419040" progId="Equation.3">
                  <p:embed/>
                </p:oleObj>
              </mc:Choice>
              <mc:Fallback>
                <p:oleObj name="公式" r:id="rId2" imgW="2311200" imgH="419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013176"/>
                        <a:ext cx="6547966" cy="1079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452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磁盘 6"/>
          <p:cNvSpPr/>
          <p:nvPr/>
        </p:nvSpPr>
        <p:spPr>
          <a:xfrm>
            <a:off x="1259632" y="2996952"/>
            <a:ext cx="1800200" cy="1800200"/>
          </a:xfrm>
          <a:prstGeom prst="flowChartMagneticDisk">
            <a:avLst/>
          </a:prstGeom>
          <a:effectLst>
            <a:outerShdw blurRad="76200" dir="18900000" sy="23000" kx="-1200000" algn="bl" rotWithShape="0">
              <a:prstClr val="black">
                <a:alpha val="20000"/>
              </a:prstClr>
            </a:outerShd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graphicFrame>
        <p:nvGraphicFramePr>
          <p:cNvPr id="8" name="表格 7"/>
          <p:cNvGraphicFramePr>
            <a:graphicFrameLocks noGrp="1"/>
          </p:cNvGraphicFramePr>
          <p:nvPr/>
        </p:nvGraphicFramePr>
        <p:xfrm>
          <a:off x="1547664" y="3645024"/>
          <a:ext cx="576064" cy="1036320"/>
        </p:xfrm>
        <a:graphic>
          <a:graphicData uri="http://schemas.openxmlformats.org/drawingml/2006/table">
            <a:tbl>
              <a:tblPr firstRow="1" bandRow="1">
                <a:tableStyleId>{D113A9D2-9D6B-4929-AA2D-F23B5EE8CBE7}</a:tableStyleId>
              </a:tblPr>
              <a:tblGrid>
                <a:gridCol w="576064">
                  <a:extLst>
                    <a:ext uri="{9D8B030D-6E8A-4147-A177-3AD203B41FA5}">
                      <a16:colId xmlns:a16="http://schemas.microsoft.com/office/drawing/2014/main" val="20000"/>
                    </a:ext>
                  </a:extLst>
                </a:gridCol>
              </a:tblGrid>
              <a:tr h="231800">
                <a:tc>
                  <a:txBody>
                    <a:bodyPr/>
                    <a:lstStyle/>
                    <a:p>
                      <a:pPr algn="ctr"/>
                      <a:r>
                        <a:rPr lang="en-US" altLang="zh-CN" sz="1100" b="1" dirty="0"/>
                        <a:t>job1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b="1" dirty="0"/>
                        <a:t>job2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b="1" dirty="0"/>
                        <a:t>job3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b="1" dirty="0"/>
                        <a:t>…..</a:t>
                      </a:r>
                      <a:endParaRPr lang="zh-CN" altLang="en-US" sz="1100" b="1" dirty="0"/>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1835696" y="2636912"/>
            <a:ext cx="646331" cy="369332"/>
          </a:xfrm>
          <a:prstGeom prst="rect">
            <a:avLst/>
          </a:prstGeom>
          <a:noFill/>
        </p:spPr>
        <p:txBody>
          <a:bodyPr wrap="none" rtlCol="0">
            <a:spAutoFit/>
          </a:bodyPr>
          <a:lstStyle/>
          <a:p>
            <a:r>
              <a:rPr lang="zh-CN" altLang="en-US" dirty="0"/>
              <a:t>外存</a:t>
            </a:r>
          </a:p>
        </p:txBody>
      </p:sp>
      <p:sp>
        <p:nvSpPr>
          <p:cNvPr id="10" name="矩形 9"/>
          <p:cNvSpPr/>
          <p:nvPr/>
        </p:nvSpPr>
        <p:spPr>
          <a:xfrm>
            <a:off x="4211960" y="1484784"/>
            <a:ext cx="1296144" cy="2232248"/>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TextBox 10"/>
          <p:cNvSpPr txBox="1"/>
          <p:nvPr/>
        </p:nvSpPr>
        <p:spPr>
          <a:xfrm>
            <a:off x="4427984" y="1052736"/>
            <a:ext cx="646331" cy="369332"/>
          </a:xfrm>
          <a:prstGeom prst="rect">
            <a:avLst/>
          </a:prstGeom>
          <a:noFill/>
        </p:spPr>
        <p:txBody>
          <a:bodyPr wrap="none" rtlCol="0">
            <a:spAutoFit/>
          </a:bodyPr>
          <a:lstStyle/>
          <a:p>
            <a:r>
              <a:rPr lang="zh-CN" altLang="en-US" dirty="0"/>
              <a:t>内存</a:t>
            </a:r>
          </a:p>
        </p:txBody>
      </p:sp>
      <p:graphicFrame>
        <p:nvGraphicFramePr>
          <p:cNvPr id="12" name="表格 11"/>
          <p:cNvGraphicFramePr>
            <a:graphicFrameLocks noGrp="1"/>
          </p:cNvGraphicFramePr>
          <p:nvPr/>
        </p:nvGraphicFramePr>
        <p:xfrm>
          <a:off x="4427984" y="1916832"/>
          <a:ext cx="936104" cy="1036320"/>
        </p:xfrm>
        <a:graphic>
          <a:graphicData uri="http://schemas.openxmlformats.org/drawingml/2006/table">
            <a:tbl>
              <a:tblPr firstRow="1" bandRow="1">
                <a:tableStyleId>{AF606853-7671-496A-8E4F-DF71F8EC918B}</a:tableStyleId>
              </a:tblPr>
              <a:tblGrid>
                <a:gridCol w="936104">
                  <a:extLst>
                    <a:ext uri="{9D8B030D-6E8A-4147-A177-3AD203B41FA5}">
                      <a16:colId xmlns:a16="http://schemas.microsoft.com/office/drawing/2014/main" val="20000"/>
                    </a:ext>
                  </a:extLst>
                </a:gridCol>
              </a:tblGrid>
              <a:tr h="231800">
                <a:tc>
                  <a:txBody>
                    <a:bodyPr/>
                    <a:lstStyle/>
                    <a:p>
                      <a:pPr algn="ctr"/>
                      <a:r>
                        <a:rPr lang="en-US" altLang="zh-CN" sz="1100" b="1" dirty="0"/>
                        <a:t>Process1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b="1" dirty="0"/>
                        <a:t>Process2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b="1" dirty="0"/>
                        <a:t>Process3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b="1" dirty="0"/>
                        <a:t>…..</a:t>
                      </a:r>
                      <a:endParaRPr lang="zh-CN" altLang="en-US" sz="1100" b="1" dirty="0"/>
                    </a:p>
                  </a:txBody>
                  <a:tcPr/>
                </a:tc>
                <a:extLst>
                  <a:ext uri="{0D108BD9-81ED-4DB2-BD59-A6C34878D82A}">
                    <a16:rowId xmlns:a16="http://schemas.microsoft.com/office/drawing/2014/main" val="10003"/>
                  </a:ext>
                </a:extLst>
              </a:tr>
            </a:tbl>
          </a:graphicData>
        </a:graphic>
      </p:graphicFrame>
      <p:sp>
        <p:nvSpPr>
          <p:cNvPr id="13" name="图文框 12"/>
          <p:cNvSpPr/>
          <p:nvPr/>
        </p:nvSpPr>
        <p:spPr>
          <a:xfrm>
            <a:off x="6660232" y="4077072"/>
            <a:ext cx="1152128" cy="1080120"/>
          </a:xfrm>
          <a:prstGeom prst="fram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CPU</a:t>
            </a:r>
          </a:p>
          <a:p>
            <a:pPr algn="ctr"/>
            <a:r>
              <a:rPr lang="zh-CN" altLang="en-US" b="1" dirty="0">
                <a:solidFill>
                  <a:schemeClr val="tx1"/>
                </a:solidFill>
              </a:rPr>
              <a:t>处理机</a:t>
            </a:r>
          </a:p>
        </p:txBody>
      </p:sp>
      <p:cxnSp>
        <p:nvCxnSpPr>
          <p:cNvPr id="15" name="直接箭头连接符 14"/>
          <p:cNvCxnSpPr>
            <a:stCxn id="7" idx="4"/>
          </p:cNvCxnSpPr>
          <p:nvPr/>
        </p:nvCxnSpPr>
        <p:spPr>
          <a:xfrm flipV="1">
            <a:off x="3059832" y="2492896"/>
            <a:ext cx="1368152" cy="1404156"/>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a:xfrm>
            <a:off x="5364088" y="2564904"/>
            <a:ext cx="1368152" cy="1800200"/>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9" name="TextBox 18"/>
          <p:cNvSpPr txBox="1"/>
          <p:nvPr/>
        </p:nvSpPr>
        <p:spPr>
          <a:xfrm>
            <a:off x="558641" y="419788"/>
            <a:ext cx="2339102" cy="523220"/>
          </a:xfrm>
          <a:prstGeom prst="rect">
            <a:avLst/>
          </a:prstGeom>
          <a:noFill/>
        </p:spPr>
        <p:txBody>
          <a:bodyPr wrap="none" rtlCol="0">
            <a:spAutoFit/>
          </a:bodyPr>
          <a:lstStyle/>
          <a:p>
            <a:r>
              <a:rPr lang="zh-CN" altLang="en-US" sz="2800" b="1" dirty="0">
                <a:latin typeface="+mj-ea"/>
                <a:ea typeface="+mj-ea"/>
              </a:rPr>
              <a:t>处理机调度：</a:t>
            </a:r>
          </a:p>
        </p:txBody>
      </p:sp>
      <p:graphicFrame>
        <p:nvGraphicFramePr>
          <p:cNvPr id="20" name="表格 19"/>
          <p:cNvGraphicFramePr>
            <a:graphicFrameLocks noGrp="1"/>
          </p:cNvGraphicFramePr>
          <p:nvPr/>
        </p:nvGraphicFramePr>
        <p:xfrm>
          <a:off x="2195736" y="3645024"/>
          <a:ext cx="576064" cy="1036320"/>
        </p:xfrm>
        <a:graphic>
          <a:graphicData uri="http://schemas.openxmlformats.org/drawingml/2006/table">
            <a:tbl>
              <a:tblPr firstRow="1" bandRow="1">
                <a:tableStyleId>{306799F8-075E-4A3A-A7F6-7FBC6576F1A4}</a:tableStyleId>
              </a:tblPr>
              <a:tblGrid>
                <a:gridCol w="576064">
                  <a:extLst>
                    <a:ext uri="{9D8B030D-6E8A-4147-A177-3AD203B41FA5}">
                      <a16:colId xmlns:a16="http://schemas.microsoft.com/office/drawing/2014/main" val="20000"/>
                    </a:ext>
                  </a:extLst>
                </a:gridCol>
              </a:tblGrid>
              <a:tr h="231800">
                <a:tc>
                  <a:txBody>
                    <a:bodyPr/>
                    <a:lstStyle/>
                    <a:p>
                      <a:pPr algn="ctr"/>
                      <a:r>
                        <a:rPr lang="en-US" altLang="zh-CN" sz="1100" dirty="0"/>
                        <a:t>Pro1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dirty="0"/>
                        <a:t>Pro2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dirty="0"/>
                        <a:t>Pro3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dirty="0"/>
                        <a:t>…..</a:t>
                      </a:r>
                      <a:endParaRPr lang="zh-CN" altLang="en-US" sz="1100" b="1" dirty="0"/>
                    </a:p>
                  </a:txBody>
                  <a:tcPr/>
                </a:tc>
                <a:extLst>
                  <a:ext uri="{0D108BD9-81ED-4DB2-BD59-A6C34878D82A}">
                    <a16:rowId xmlns:a16="http://schemas.microsoft.com/office/drawing/2014/main" val="10003"/>
                  </a:ext>
                </a:extLst>
              </a:tr>
            </a:tbl>
          </a:graphicData>
        </a:graphic>
      </p:graphicFrame>
      <p:sp>
        <p:nvSpPr>
          <p:cNvPr id="22" name="TextBox 21"/>
          <p:cNvSpPr txBox="1"/>
          <p:nvPr/>
        </p:nvSpPr>
        <p:spPr>
          <a:xfrm>
            <a:off x="1187624" y="3789040"/>
            <a:ext cx="461665" cy="570028"/>
          </a:xfrm>
          <a:prstGeom prst="rect">
            <a:avLst/>
          </a:prstGeom>
          <a:noFill/>
        </p:spPr>
        <p:txBody>
          <a:bodyPr vert="eaVert" wrap="none" rtlCol="0">
            <a:spAutoFit/>
          </a:bodyPr>
          <a:lstStyle/>
          <a:p>
            <a:r>
              <a:rPr lang="zh-CN" altLang="en-US" dirty="0"/>
              <a:t>作业</a:t>
            </a:r>
          </a:p>
        </p:txBody>
      </p:sp>
      <p:sp>
        <p:nvSpPr>
          <p:cNvPr id="23" name="TextBox 22"/>
          <p:cNvSpPr txBox="1"/>
          <p:nvPr/>
        </p:nvSpPr>
        <p:spPr>
          <a:xfrm>
            <a:off x="2699792" y="3645024"/>
            <a:ext cx="461665" cy="1047723"/>
          </a:xfrm>
          <a:prstGeom prst="rect">
            <a:avLst/>
          </a:prstGeom>
          <a:noFill/>
        </p:spPr>
        <p:txBody>
          <a:bodyPr vert="eaVert" wrap="none" rtlCol="0">
            <a:spAutoFit/>
          </a:bodyPr>
          <a:lstStyle/>
          <a:p>
            <a:r>
              <a:rPr lang="zh-CN" altLang="en-US" dirty="0"/>
              <a:t>挂起进程</a:t>
            </a:r>
          </a:p>
        </p:txBody>
      </p:sp>
      <p:sp>
        <p:nvSpPr>
          <p:cNvPr id="87042" name="AutoShape 2" descr="http://t1.baidu.com/it/u=3604822867,405672423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7044" name="AutoShape 4" descr="http://t1.baidu.com/it/u=3604822867,405672423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7046" name="AutoShape 6" descr="http://t1.baidu.com/it/u=3604822867,405672423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descr="冷静过夏天：电脑玩家节能手册"/>
          <p:cNvPicPr>
            <a:picLocks noChangeAspect="1" noChangeArrowheads="1"/>
          </p:cNvPicPr>
          <p:nvPr/>
        </p:nvPicPr>
        <p:blipFill>
          <a:blip r:embed="rId2" cstate="print"/>
          <a:srcRect/>
          <a:stretch>
            <a:fillRect/>
          </a:stretch>
        </p:blipFill>
        <p:spPr bwMode="auto">
          <a:xfrm>
            <a:off x="774340" y="1077442"/>
            <a:ext cx="1907704" cy="1678780"/>
          </a:xfrm>
          <a:prstGeom prst="rect">
            <a:avLst/>
          </a:prstGeom>
          <a:noFill/>
        </p:spPr>
      </p:pic>
      <p:pic>
        <p:nvPicPr>
          <p:cNvPr id="3076" name="Picture 4" descr="冷静过夏天：电脑玩家节能手册"/>
          <p:cNvPicPr>
            <a:picLocks noChangeAspect="1" noChangeArrowheads="1"/>
          </p:cNvPicPr>
          <p:nvPr/>
        </p:nvPicPr>
        <p:blipFill>
          <a:blip r:embed="rId3" cstate="print"/>
          <a:srcRect/>
          <a:stretch>
            <a:fillRect/>
          </a:stretch>
        </p:blipFill>
        <p:spPr bwMode="auto">
          <a:xfrm>
            <a:off x="5940152" y="908720"/>
            <a:ext cx="1754334" cy="1944216"/>
          </a:xfrm>
          <a:prstGeom prst="rect">
            <a:avLst/>
          </a:prstGeom>
          <a:noFill/>
        </p:spPr>
      </p:pic>
      <p:sp>
        <p:nvSpPr>
          <p:cNvPr id="2" name="文本框 1">
            <a:extLst>
              <a:ext uri="{FF2B5EF4-FFF2-40B4-BE49-F238E27FC236}">
                <a16:creationId xmlns:a16="http://schemas.microsoft.com/office/drawing/2014/main" id="{B5CF83A0-5DE6-4851-DBCD-B1C0DF1E4E22}"/>
              </a:ext>
            </a:extLst>
          </p:cNvPr>
          <p:cNvSpPr txBox="1"/>
          <p:nvPr/>
        </p:nvSpPr>
        <p:spPr>
          <a:xfrm>
            <a:off x="2667519" y="5805264"/>
            <a:ext cx="3262432" cy="461665"/>
          </a:xfrm>
          <a:prstGeom prst="rect">
            <a:avLst/>
          </a:prstGeom>
          <a:noFill/>
        </p:spPr>
        <p:txBody>
          <a:bodyPr wrap="square" rtlCol="0">
            <a:spAutoFit/>
          </a:bodyPr>
          <a:lstStyle/>
          <a:p>
            <a:r>
              <a:rPr lang="zh-CN" altLang="en-US" sz="2400" b="1" i="1" dirty="0">
                <a:latin typeface="+mj-ea"/>
                <a:ea typeface="+mj-ea"/>
              </a:rPr>
              <a:t>只考虑单处理机单内核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500"/>
                                        <p:tgtEl>
                                          <p:spTgt spid="3074"/>
                                        </p:tgtEl>
                                      </p:cBhvr>
                                    </p:animEffect>
                                  </p:childTnLst>
                                </p:cTn>
                              </p:par>
                              <p:par>
                                <p:cTn id="8" presetID="8" presetClass="entr" presetSubtype="16"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diamond(in)">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xit" presetSubtype="16" fill="hold" nodeType="clickEffect">
                                  <p:stCondLst>
                                    <p:cond delay="0"/>
                                  </p:stCondLst>
                                  <p:childTnLst>
                                    <p:animEffect transition="out" filter="diamond(in)">
                                      <p:cBhvr>
                                        <p:cTn id="14" dur="500"/>
                                        <p:tgtEl>
                                          <p:spTgt spid="3074"/>
                                        </p:tgtEl>
                                      </p:cBhvr>
                                    </p:animEffect>
                                    <p:set>
                                      <p:cBhvr>
                                        <p:cTn id="15" dur="1" fill="hold">
                                          <p:stCondLst>
                                            <p:cond delay="499"/>
                                          </p:stCondLst>
                                        </p:cTn>
                                        <p:tgtEl>
                                          <p:spTgt spid="3074"/>
                                        </p:tgtEl>
                                        <p:attrNameLst>
                                          <p:attrName>style.visibility</p:attrName>
                                        </p:attrNameLst>
                                      </p:cBhvr>
                                      <p:to>
                                        <p:strVal val="hidden"/>
                                      </p:to>
                                    </p:set>
                                  </p:childTnLst>
                                </p:cTn>
                              </p:par>
                              <p:par>
                                <p:cTn id="16" presetID="8" presetClass="exit" presetSubtype="16" fill="hold" nodeType="withEffect">
                                  <p:stCondLst>
                                    <p:cond delay="0"/>
                                  </p:stCondLst>
                                  <p:childTnLst>
                                    <p:animEffect transition="out" filter="diamond(in)">
                                      <p:cBhvr>
                                        <p:cTn id="17" dur="500"/>
                                        <p:tgtEl>
                                          <p:spTgt spid="3076"/>
                                        </p:tgtEl>
                                      </p:cBhvr>
                                    </p:animEffect>
                                    <p:set>
                                      <p:cBhvr>
                                        <p:cTn id="18" dur="1" fill="hold">
                                          <p:stCondLst>
                                            <p:cond delay="499"/>
                                          </p:stCondLst>
                                        </p:cTn>
                                        <p:tgtEl>
                                          <p:spTgt spid="30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Grp="1" noChangeArrowheads="1"/>
          </p:cNvSpPr>
          <p:nvPr>
            <p:ph type="body" sz="quarter" idx="13"/>
          </p:nvPr>
        </p:nvSpPr>
        <p:spPr bwMode="auto">
          <a:xfrm>
            <a:off x="468313" y="692150"/>
            <a:ext cx="8207375" cy="1930337"/>
          </a:xfrm>
          <a:prstGeom prst="rect">
            <a:avLst/>
          </a:prstGeom>
          <a:noFill/>
          <a:ln w="9525">
            <a:noFill/>
            <a:miter lim="800000"/>
            <a:headEnd/>
            <a:tailEnd/>
          </a:ln>
          <a:effectLst/>
        </p:spPr>
        <p:txBody>
          <a:bodyPr>
            <a:spAutoFit/>
          </a:bodyPr>
          <a:lstStyle/>
          <a:p>
            <a:pPr marL="0">
              <a:lnSpc>
                <a:spcPct val="150000"/>
              </a:lnSpc>
              <a:spcBef>
                <a:spcPts val="0"/>
              </a:spcBef>
            </a:pPr>
            <a:r>
              <a:rPr lang="zh-CN" altLang="en-US" b="1" dirty="0">
                <a:latin typeface="宋体" charset="-122"/>
              </a:rPr>
              <a:t>　　由于等待时间与服务时间之和就是系统对该作业的响应时间，故该优先权又相当于响应比</a:t>
            </a:r>
            <a:r>
              <a:rPr lang="en-US" altLang="zh-CN" b="1" i="1" dirty="0"/>
              <a:t>R</a:t>
            </a:r>
            <a:r>
              <a:rPr lang="en-US" altLang="zh-CN" b="1" baseline="-30000" dirty="0"/>
              <a:t>P</a:t>
            </a:r>
            <a:r>
              <a:rPr lang="zh-CN" altLang="en-US" b="1" dirty="0">
                <a:latin typeface="宋体" charset="-122"/>
              </a:rPr>
              <a:t>。据此，又可表示为：</a:t>
            </a:r>
            <a:r>
              <a:rPr lang="zh-CN" altLang="en-US" b="1" dirty="0"/>
              <a:t> </a:t>
            </a:r>
          </a:p>
        </p:txBody>
      </p:sp>
      <p:graphicFrame>
        <p:nvGraphicFramePr>
          <p:cNvPr id="2050" name="Object 2"/>
          <p:cNvGraphicFramePr>
            <a:graphicFrameLocks noChangeAspect="1"/>
          </p:cNvGraphicFramePr>
          <p:nvPr>
            <p:extLst>
              <p:ext uri="{D42A27DB-BD31-4B8C-83A1-F6EECF244321}">
                <p14:modId xmlns:p14="http://schemas.microsoft.com/office/powerpoint/2010/main" val="1356475688"/>
              </p:ext>
            </p:extLst>
          </p:nvPr>
        </p:nvGraphicFramePr>
        <p:xfrm>
          <a:off x="755576" y="3429000"/>
          <a:ext cx="7632848" cy="927130"/>
        </p:xfrm>
        <a:graphic>
          <a:graphicData uri="http://schemas.openxmlformats.org/presentationml/2006/ole">
            <mc:AlternateContent xmlns:mc="http://schemas.openxmlformats.org/markup-compatibility/2006">
              <mc:Choice xmlns:v="urn:schemas-microsoft-com:vml" Requires="v">
                <p:oleObj name="公式" r:id="rId3" imgW="3098520" imgH="419040" progId="Equation.3">
                  <p:embed/>
                </p:oleObj>
              </mc:Choice>
              <mc:Fallback>
                <p:oleObj name="公式" r:id="rId3" imgW="30985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429000"/>
                        <a:ext cx="7632848" cy="927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50020" y="4901033"/>
            <a:ext cx="633670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a:t>思考：优先权会产生怎样的动态变化？</a:t>
            </a:r>
          </a:p>
        </p:txBody>
      </p:sp>
      <p:sp>
        <p:nvSpPr>
          <p:cNvPr id="8" name="TextBox 6">
            <a:extLst>
              <a:ext uri="{FF2B5EF4-FFF2-40B4-BE49-F238E27FC236}">
                <a16:creationId xmlns:a16="http://schemas.microsoft.com/office/drawing/2014/main" id="{0DC7A1F1-282C-4ADC-AA3D-2240BAFD7A39}"/>
              </a:ext>
            </a:extLst>
          </p:cNvPr>
          <p:cNvSpPr txBox="1"/>
          <p:nvPr/>
        </p:nvSpPr>
        <p:spPr>
          <a:xfrm>
            <a:off x="750020" y="5517232"/>
            <a:ext cx="633670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a:t>思考：响应比是不是等于带权周转时间？</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16E35DF-E795-8A74-8E2E-64A30CB3C43D}"/>
                  </a:ext>
                </a:extLst>
              </p:cNvPr>
              <p:cNvSpPr txBox="1"/>
              <p:nvPr/>
            </p:nvSpPr>
            <p:spPr>
              <a:xfrm>
                <a:off x="5724128" y="2453754"/>
                <a:ext cx="2309928" cy="860685"/>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r>
                  <a:rPr lang="en-US" altLang="zh-CN" sz="3200" dirty="0"/>
                  <a:t>W=</a:t>
                </a:r>
                <a14:m>
                  <m:oMath xmlns:m="http://schemas.openxmlformats.org/officeDocument/2006/math">
                    <m:f>
                      <m:fPr>
                        <m:ctrlPr>
                          <a:rPr lang="en-US" altLang="zh-CN" sz="3200" i="1" smtClean="0">
                            <a:latin typeface="Cambria Math" panose="02040503050406030204" pitchFamily="18" charset="0"/>
                          </a:rPr>
                        </m:ctrlPr>
                      </m:fPr>
                      <m:num>
                        <m:r>
                          <a:rPr lang="zh-CN" altLang="en-US" sz="3200" i="1">
                            <a:latin typeface="Cambria Math" panose="02040503050406030204" pitchFamily="18" charset="0"/>
                          </a:rPr>
                          <m:t>周转</m:t>
                        </m:r>
                        <m:r>
                          <a:rPr lang="zh-CN" altLang="en-US" sz="3200" i="1" smtClean="0">
                            <a:latin typeface="Cambria Math" panose="02040503050406030204" pitchFamily="18" charset="0"/>
                          </a:rPr>
                          <m:t>时间</m:t>
                        </m:r>
                      </m:num>
                      <m:den>
                        <m:r>
                          <a:rPr lang="zh-CN" altLang="en-US" sz="3200" i="1">
                            <a:latin typeface="Cambria Math" panose="02040503050406030204" pitchFamily="18" charset="0"/>
                          </a:rPr>
                          <m:t>服务</m:t>
                        </m:r>
                        <m:r>
                          <a:rPr lang="zh-CN" altLang="en-US" sz="3200" i="1" smtClean="0">
                            <a:latin typeface="Cambria Math" panose="02040503050406030204" pitchFamily="18" charset="0"/>
                          </a:rPr>
                          <m:t>时间</m:t>
                        </m:r>
                      </m:den>
                    </m:f>
                  </m:oMath>
                </a14:m>
                <a:endParaRPr lang="zh-CN" altLang="en-US" sz="3200" dirty="0"/>
              </a:p>
            </p:txBody>
          </p:sp>
        </mc:Choice>
        <mc:Fallback xmlns="">
          <p:sp>
            <p:nvSpPr>
              <p:cNvPr id="3" name="文本框 2">
                <a:extLst>
                  <a:ext uri="{FF2B5EF4-FFF2-40B4-BE49-F238E27FC236}">
                    <a16:creationId xmlns:a16="http://schemas.microsoft.com/office/drawing/2014/main" id="{916E35DF-E795-8A74-8E2E-64A30CB3C43D}"/>
                  </a:ext>
                </a:extLst>
              </p:cNvPr>
              <p:cNvSpPr txBox="1">
                <a:spLocks noRot="1" noChangeAspect="1" noMove="1" noResize="1" noEditPoints="1" noAdjustHandles="1" noChangeArrowheads="1" noChangeShapeType="1" noTextEdit="1"/>
              </p:cNvSpPr>
              <p:nvPr/>
            </p:nvSpPr>
            <p:spPr>
              <a:xfrm>
                <a:off x="5724128" y="2453754"/>
                <a:ext cx="2309928" cy="86068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229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磁盘 6"/>
          <p:cNvSpPr/>
          <p:nvPr/>
        </p:nvSpPr>
        <p:spPr>
          <a:xfrm>
            <a:off x="1259632" y="2996952"/>
            <a:ext cx="1800200" cy="18002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8" name="表格 7"/>
          <p:cNvGraphicFramePr>
            <a:graphicFrameLocks noGrp="1"/>
          </p:cNvGraphicFramePr>
          <p:nvPr/>
        </p:nvGraphicFramePr>
        <p:xfrm>
          <a:off x="1547664" y="3645024"/>
          <a:ext cx="576064" cy="1097280"/>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20000"/>
                    </a:ext>
                  </a:extLst>
                </a:gridCol>
              </a:tblGrid>
              <a:tr h="231800">
                <a:tc>
                  <a:txBody>
                    <a:bodyPr/>
                    <a:lstStyle/>
                    <a:p>
                      <a:pPr algn="ctr"/>
                      <a:r>
                        <a:rPr lang="en-US" altLang="zh-CN" sz="1200" b="1" dirty="0">
                          <a:latin typeface="Times New Roman" pitchFamily="18" charset="0"/>
                          <a:ea typeface="+mn-ea"/>
                          <a:cs typeface="Times New Roman" pitchFamily="18" charset="0"/>
                        </a:rPr>
                        <a:t>job1</a:t>
                      </a:r>
                      <a:endParaRPr lang="zh-CN" altLang="en-US" sz="12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0"/>
                  </a:ext>
                </a:extLst>
              </a:tr>
              <a:tr h="183964">
                <a:tc>
                  <a:txBody>
                    <a:bodyPr/>
                    <a:lstStyle/>
                    <a:p>
                      <a:pPr algn="ctr"/>
                      <a:r>
                        <a:rPr lang="en-US" altLang="zh-CN" sz="1200" b="1" dirty="0">
                          <a:latin typeface="Times New Roman" pitchFamily="18" charset="0"/>
                          <a:ea typeface="+mn-ea"/>
                          <a:cs typeface="Times New Roman" pitchFamily="18" charset="0"/>
                        </a:rPr>
                        <a:t>job2</a:t>
                      </a:r>
                      <a:endParaRPr lang="zh-CN" altLang="en-US" sz="12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183964">
                <a:tc>
                  <a:txBody>
                    <a:bodyPr/>
                    <a:lstStyle/>
                    <a:p>
                      <a:pPr algn="ctr"/>
                      <a:r>
                        <a:rPr lang="en-US" altLang="zh-CN" sz="1200" b="1" dirty="0">
                          <a:latin typeface="Times New Roman" pitchFamily="18" charset="0"/>
                          <a:ea typeface="+mn-ea"/>
                          <a:cs typeface="Times New Roman" pitchFamily="18" charset="0"/>
                        </a:rPr>
                        <a:t>job3</a:t>
                      </a:r>
                      <a:endParaRPr lang="zh-CN" altLang="en-US" sz="12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r h="183964">
                <a:tc>
                  <a:txBody>
                    <a:bodyPr/>
                    <a:lstStyle/>
                    <a:p>
                      <a:pPr algn="ctr"/>
                      <a:r>
                        <a:rPr lang="en-US" altLang="zh-CN" sz="1200" b="1" dirty="0">
                          <a:latin typeface="Times New Roman" pitchFamily="18" charset="0"/>
                          <a:ea typeface="+mn-ea"/>
                          <a:cs typeface="Times New Roman" pitchFamily="18" charset="0"/>
                        </a:rPr>
                        <a:t>…..</a:t>
                      </a:r>
                      <a:endParaRPr lang="zh-CN" altLang="en-US" sz="12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1835696" y="2636912"/>
            <a:ext cx="646331" cy="369332"/>
          </a:xfrm>
          <a:prstGeom prst="rect">
            <a:avLst/>
          </a:prstGeom>
          <a:noFill/>
        </p:spPr>
        <p:txBody>
          <a:bodyPr wrap="none" rtlCol="0">
            <a:spAutoFit/>
          </a:bodyPr>
          <a:lstStyle/>
          <a:p>
            <a:r>
              <a:rPr lang="zh-CN" altLang="en-US" dirty="0"/>
              <a:t>外存</a:t>
            </a:r>
          </a:p>
        </p:txBody>
      </p:sp>
      <p:sp>
        <p:nvSpPr>
          <p:cNvPr id="10" name="矩形 9"/>
          <p:cNvSpPr/>
          <p:nvPr/>
        </p:nvSpPr>
        <p:spPr>
          <a:xfrm>
            <a:off x="4211960" y="1484784"/>
            <a:ext cx="1296144" cy="2232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TextBox 10"/>
          <p:cNvSpPr txBox="1"/>
          <p:nvPr/>
        </p:nvSpPr>
        <p:spPr>
          <a:xfrm>
            <a:off x="4427984" y="1052736"/>
            <a:ext cx="646331" cy="369332"/>
          </a:xfrm>
          <a:prstGeom prst="rect">
            <a:avLst/>
          </a:prstGeom>
          <a:noFill/>
        </p:spPr>
        <p:txBody>
          <a:bodyPr wrap="none" rtlCol="0">
            <a:spAutoFit/>
          </a:bodyPr>
          <a:lstStyle/>
          <a:p>
            <a:r>
              <a:rPr lang="zh-CN" altLang="en-US" dirty="0"/>
              <a:t>内存</a:t>
            </a:r>
          </a:p>
        </p:txBody>
      </p:sp>
      <p:graphicFrame>
        <p:nvGraphicFramePr>
          <p:cNvPr id="12" name="表格 11"/>
          <p:cNvGraphicFramePr>
            <a:graphicFrameLocks noGrp="1"/>
          </p:cNvGraphicFramePr>
          <p:nvPr/>
        </p:nvGraphicFramePr>
        <p:xfrm>
          <a:off x="4427984" y="1916832"/>
          <a:ext cx="936104" cy="121920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tblGrid>
              <a:tr h="231800">
                <a:tc>
                  <a:txBody>
                    <a:bodyPr/>
                    <a:lstStyle/>
                    <a:p>
                      <a:pPr algn="ctr"/>
                      <a:r>
                        <a:rPr lang="en-US" altLang="zh-CN" sz="1400" b="1" dirty="0">
                          <a:latin typeface="Times New Roman" pitchFamily="18" charset="0"/>
                          <a:cs typeface="Times New Roman" pitchFamily="18" charset="0"/>
                        </a:rPr>
                        <a:t>Process1</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3964">
                <a:tc>
                  <a:txBody>
                    <a:bodyPr/>
                    <a:lstStyle/>
                    <a:p>
                      <a:pPr algn="ctr"/>
                      <a:r>
                        <a:rPr lang="en-US" altLang="zh-CN" sz="1400" b="1" dirty="0">
                          <a:latin typeface="Times New Roman" pitchFamily="18" charset="0"/>
                          <a:cs typeface="Times New Roman" pitchFamily="18" charset="0"/>
                        </a:rPr>
                        <a:t>Process2</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83964">
                <a:tc>
                  <a:txBody>
                    <a:bodyPr/>
                    <a:lstStyle/>
                    <a:p>
                      <a:pPr algn="ctr"/>
                      <a:r>
                        <a:rPr lang="en-US" altLang="zh-CN" sz="1400" b="1" dirty="0">
                          <a:latin typeface="Times New Roman" pitchFamily="18" charset="0"/>
                          <a:cs typeface="Times New Roman" pitchFamily="18" charset="0"/>
                        </a:rPr>
                        <a:t>Process3</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83964">
                <a:tc>
                  <a:txBody>
                    <a:bodyPr/>
                    <a:lstStyle/>
                    <a:p>
                      <a:pPr algn="ctr"/>
                      <a:r>
                        <a:rPr lang="en-US" altLang="zh-CN" sz="1400" b="1" dirty="0">
                          <a:latin typeface="Times New Roman" pitchFamily="18" charset="0"/>
                          <a:cs typeface="Times New Roman" pitchFamily="18" charset="0"/>
                        </a:rPr>
                        <a:t>…..</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13" name="图文框 12"/>
          <p:cNvSpPr/>
          <p:nvPr/>
        </p:nvSpPr>
        <p:spPr>
          <a:xfrm>
            <a:off x="6660232" y="4077072"/>
            <a:ext cx="1152128" cy="1080120"/>
          </a:xfrm>
          <a:prstGeom prst="fram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CPU</a:t>
            </a:r>
          </a:p>
          <a:p>
            <a:pPr algn="ctr"/>
            <a:r>
              <a:rPr lang="zh-CN" altLang="en-US" b="1" dirty="0">
                <a:solidFill>
                  <a:schemeClr val="tx1"/>
                </a:solidFill>
              </a:rPr>
              <a:t>处理机</a:t>
            </a:r>
          </a:p>
        </p:txBody>
      </p:sp>
      <p:cxnSp>
        <p:nvCxnSpPr>
          <p:cNvPr id="15" name="直接箭头连接符 14"/>
          <p:cNvCxnSpPr>
            <a:stCxn id="7" idx="4"/>
          </p:cNvCxnSpPr>
          <p:nvPr/>
        </p:nvCxnSpPr>
        <p:spPr>
          <a:xfrm flipV="1">
            <a:off x="3059832" y="2492896"/>
            <a:ext cx="1368152" cy="1404156"/>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a:xfrm>
            <a:off x="5364088" y="2564904"/>
            <a:ext cx="1368152" cy="1800200"/>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9" name="TextBox 18"/>
          <p:cNvSpPr txBox="1"/>
          <p:nvPr/>
        </p:nvSpPr>
        <p:spPr>
          <a:xfrm>
            <a:off x="611560" y="764704"/>
            <a:ext cx="2339102" cy="523220"/>
          </a:xfrm>
          <a:prstGeom prst="rect">
            <a:avLst/>
          </a:prstGeom>
          <a:noFill/>
        </p:spPr>
        <p:txBody>
          <a:bodyPr wrap="none" rtlCol="0">
            <a:spAutoFit/>
          </a:bodyPr>
          <a:lstStyle/>
          <a:p>
            <a:r>
              <a:rPr lang="zh-CN" altLang="en-US" sz="2800" b="1" dirty="0">
                <a:latin typeface="+mj-ea"/>
                <a:ea typeface="+mj-ea"/>
              </a:rPr>
              <a:t>处理机调度：</a:t>
            </a:r>
          </a:p>
        </p:txBody>
      </p:sp>
      <p:graphicFrame>
        <p:nvGraphicFramePr>
          <p:cNvPr id="20" name="表格 19"/>
          <p:cNvGraphicFramePr>
            <a:graphicFrameLocks noGrp="1"/>
          </p:cNvGraphicFramePr>
          <p:nvPr/>
        </p:nvGraphicFramePr>
        <p:xfrm>
          <a:off x="2195736" y="3645024"/>
          <a:ext cx="576064" cy="1097280"/>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20000"/>
                    </a:ext>
                  </a:extLst>
                </a:gridCol>
              </a:tblGrid>
              <a:tr h="231800">
                <a:tc>
                  <a:txBody>
                    <a:bodyPr/>
                    <a:lstStyle/>
                    <a:p>
                      <a:pPr algn="ctr"/>
                      <a:r>
                        <a:rPr lang="en-US" altLang="zh-CN" sz="1200" b="1" dirty="0">
                          <a:latin typeface="Times New Roman" pitchFamily="18" charset="0"/>
                          <a:cs typeface="Times New Roman" pitchFamily="18" charset="0"/>
                        </a:rPr>
                        <a:t>Pro1</a:t>
                      </a:r>
                      <a:endParaRPr lang="zh-CN" altLang="en-US" sz="12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3964">
                <a:tc>
                  <a:txBody>
                    <a:bodyPr/>
                    <a:lstStyle/>
                    <a:p>
                      <a:pPr algn="ctr"/>
                      <a:r>
                        <a:rPr lang="en-US" altLang="zh-CN" sz="1200" b="1" dirty="0">
                          <a:latin typeface="Times New Roman" pitchFamily="18" charset="0"/>
                          <a:cs typeface="Times New Roman" pitchFamily="18" charset="0"/>
                        </a:rPr>
                        <a:t>Pro2</a:t>
                      </a:r>
                      <a:endParaRPr lang="zh-CN" altLang="en-US" sz="12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83964">
                <a:tc>
                  <a:txBody>
                    <a:bodyPr/>
                    <a:lstStyle/>
                    <a:p>
                      <a:pPr algn="ctr"/>
                      <a:r>
                        <a:rPr lang="en-US" altLang="zh-CN" sz="1200" b="1" dirty="0">
                          <a:latin typeface="Times New Roman" pitchFamily="18" charset="0"/>
                          <a:cs typeface="Times New Roman" pitchFamily="18" charset="0"/>
                        </a:rPr>
                        <a:t>Pro3</a:t>
                      </a:r>
                      <a:endParaRPr lang="zh-CN" altLang="en-US" sz="12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83964">
                <a:tc>
                  <a:txBody>
                    <a:bodyPr/>
                    <a:lstStyle/>
                    <a:p>
                      <a:pPr algn="ctr"/>
                      <a:r>
                        <a:rPr lang="en-US" altLang="zh-CN" sz="1200" b="1" dirty="0">
                          <a:latin typeface="Times New Roman" pitchFamily="18" charset="0"/>
                          <a:cs typeface="Times New Roman" pitchFamily="18" charset="0"/>
                        </a:rPr>
                        <a:t>…..</a:t>
                      </a:r>
                      <a:endParaRPr lang="zh-CN" altLang="en-US" sz="12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22" name="TextBox 21"/>
          <p:cNvSpPr txBox="1"/>
          <p:nvPr/>
        </p:nvSpPr>
        <p:spPr>
          <a:xfrm>
            <a:off x="1187624" y="3789040"/>
            <a:ext cx="461665" cy="570028"/>
          </a:xfrm>
          <a:prstGeom prst="rect">
            <a:avLst/>
          </a:prstGeom>
          <a:noFill/>
        </p:spPr>
        <p:txBody>
          <a:bodyPr vert="eaVert" wrap="none" rtlCol="0">
            <a:spAutoFit/>
          </a:bodyPr>
          <a:lstStyle/>
          <a:p>
            <a:r>
              <a:rPr lang="zh-CN" altLang="en-US" dirty="0"/>
              <a:t>作业</a:t>
            </a:r>
          </a:p>
        </p:txBody>
      </p:sp>
      <p:sp>
        <p:nvSpPr>
          <p:cNvPr id="23" name="TextBox 22"/>
          <p:cNvSpPr txBox="1"/>
          <p:nvPr/>
        </p:nvSpPr>
        <p:spPr>
          <a:xfrm>
            <a:off x="2699792" y="3645024"/>
            <a:ext cx="461665" cy="1047723"/>
          </a:xfrm>
          <a:prstGeom prst="rect">
            <a:avLst/>
          </a:prstGeom>
          <a:noFill/>
        </p:spPr>
        <p:txBody>
          <a:bodyPr vert="eaVert" wrap="none" rtlCol="0">
            <a:spAutoFit/>
          </a:bodyPr>
          <a:lstStyle/>
          <a:p>
            <a:r>
              <a:rPr lang="zh-CN" altLang="en-US" dirty="0"/>
              <a:t>挂起进程</a:t>
            </a:r>
          </a:p>
        </p:txBody>
      </p:sp>
      <p:sp>
        <p:nvSpPr>
          <p:cNvPr id="87042" name="AutoShape 2" descr="http://t1.baidu.com/it/u=3604822867,405672423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7044" name="AutoShape 4" descr="http://t1.baidu.com/it/u=3604822867,405672423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7046" name="AutoShape 6" descr="http://t1.baidu.com/it/u=3604822867,405672423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descr="冷静过夏天：电脑玩家节能手册"/>
          <p:cNvPicPr>
            <a:picLocks noChangeAspect="1" noChangeArrowheads="1"/>
          </p:cNvPicPr>
          <p:nvPr/>
        </p:nvPicPr>
        <p:blipFill>
          <a:blip r:embed="rId2" cstate="print"/>
          <a:srcRect/>
          <a:stretch>
            <a:fillRect/>
          </a:stretch>
        </p:blipFill>
        <p:spPr bwMode="auto">
          <a:xfrm>
            <a:off x="0" y="1268760"/>
            <a:ext cx="1907704" cy="1678780"/>
          </a:xfrm>
          <a:prstGeom prst="rect">
            <a:avLst/>
          </a:prstGeom>
          <a:noFill/>
        </p:spPr>
      </p:pic>
      <p:pic>
        <p:nvPicPr>
          <p:cNvPr id="3076" name="Picture 4" descr="冷静过夏天：电脑玩家节能手册"/>
          <p:cNvPicPr>
            <a:picLocks noChangeAspect="1" noChangeArrowheads="1"/>
          </p:cNvPicPr>
          <p:nvPr/>
        </p:nvPicPr>
        <p:blipFill>
          <a:blip r:embed="rId3" cstate="print"/>
          <a:srcRect/>
          <a:stretch>
            <a:fillRect/>
          </a:stretch>
        </p:blipFill>
        <p:spPr bwMode="auto">
          <a:xfrm>
            <a:off x="5940152" y="836712"/>
            <a:ext cx="1754334" cy="1944216"/>
          </a:xfrm>
          <a:prstGeom prst="rect">
            <a:avLst/>
          </a:prstGeom>
          <a:noFill/>
        </p:spPr>
      </p:pic>
      <p:sp>
        <p:nvSpPr>
          <p:cNvPr id="24" name="TextBox 23"/>
          <p:cNvSpPr txBox="1"/>
          <p:nvPr/>
        </p:nvSpPr>
        <p:spPr>
          <a:xfrm>
            <a:off x="3275856" y="2492896"/>
            <a:ext cx="936104" cy="2308324"/>
          </a:xfrm>
          <a:prstGeom prst="rect">
            <a:avLst/>
          </a:prstGeom>
          <a:noFill/>
        </p:spPr>
        <p:txBody>
          <a:bodyPr wrap="square" rtlCol="0">
            <a:spAutoFit/>
          </a:bodyPr>
          <a:lstStyle/>
          <a:p>
            <a:r>
              <a:rPr lang="zh-CN" altLang="en-US" sz="2400" dirty="0">
                <a:solidFill>
                  <a:srgbClr val="FF0000"/>
                </a:solidFill>
              </a:rPr>
              <a:t>作业调度算法</a:t>
            </a:r>
            <a:endParaRPr lang="en-US" altLang="zh-CN" sz="2400" dirty="0">
              <a:solidFill>
                <a:srgbClr val="FF0000"/>
              </a:solidFill>
            </a:endParaRPr>
          </a:p>
          <a:p>
            <a:endParaRPr lang="en-US" altLang="zh-CN" sz="2400" dirty="0">
              <a:solidFill>
                <a:srgbClr val="FF0000"/>
              </a:solidFill>
            </a:endParaRPr>
          </a:p>
          <a:p>
            <a:r>
              <a:rPr lang="zh-CN" altLang="en-US" sz="2400" dirty="0">
                <a:solidFill>
                  <a:srgbClr val="FF0000"/>
                </a:solidFill>
              </a:rPr>
              <a:t>中级调度</a:t>
            </a:r>
          </a:p>
        </p:txBody>
      </p:sp>
      <p:sp>
        <p:nvSpPr>
          <p:cNvPr id="27" name="TextBox 26"/>
          <p:cNvSpPr txBox="1"/>
          <p:nvPr/>
        </p:nvSpPr>
        <p:spPr>
          <a:xfrm>
            <a:off x="5940152" y="2780928"/>
            <a:ext cx="432048" cy="2308324"/>
          </a:xfrm>
          <a:prstGeom prst="rect">
            <a:avLst/>
          </a:prstGeom>
          <a:noFill/>
        </p:spPr>
        <p:txBody>
          <a:bodyPr wrap="square" rtlCol="0">
            <a:spAutoFit/>
          </a:bodyPr>
          <a:lstStyle/>
          <a:p>
            <a:r>
              <a:rPr lang="zh-CN" altLang="en-US" sz="2400" dirty="0">
                <a:solidFill>
                  <a:srgbClr val="FF0000"/>
                </a:solidFill>
              </a:rPr>
              <a:t>进程调度算法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4"/>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27"/>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77133" y="811212"/>
            <a:ext cx="8207375" cy="5545138"/>
          </a:xfrm>
          <a:prstGeom prst="rect">
            <a:avLst/>
          </a:prstGeom>
        </p:spPr>
        <p:txBody>
          <a:bodyPr/>
          <a:lstStyle>
            <a:lvl1pPr algn="l" rtl="0" eaLnBrk="1" latinLnBrk="0" hangingPunct="1">
              <a:spcBef>
                <a:spcPct val="0"/>
              </a:spcBef>
              <a:buNone/>
              <a:defRPr kumimoji="0" sz="3200" b="1" kern="1200">
                <a:solidFill>
                  <a:schemeClr val="tx2"/>
                </a:solidFill>
                <a:latin typeface="+mj-lt"/>
                <a:ea typeface="+mj-ea"/>
                <a:cs typeface="+mj-cs"/>
              </a:defRPr>
            </a:lvl1pPr>
          </a:lstStyle>
          <a:p>
            <a:pPr>
              <a:lnSpc>
                <a:spcPct val="150000"/>
              </a:lnSpc>
            </a:pPr>
            <a:r>
              <a:rPr lang="en-US" altLang="zh-CN" dirty="0">
                <a:latin typeface="黑体" panose="02010609060101010101" pitchFamily="49" charset="-122"/>
                <a:ea typeface="黑体" panose="02010609060101010101" pitchFamily="49" charset="-122"/>
              </a:rPr>
              <a:t>3.3.1  </a:t>
            </a:r>
            <a:r>
              <a:rPr lang="zh-CN" altLang="en-US" dirty="0">
                <a:latin typeface="黑体" panose="02010609060101010101" pitchFamily="49" charset="-122"/>
                <a:ea typeface="黑体" panose="02010609060101010101" pitchFamily="49" charset="-122"/>
              </a:rPr>
              <a:t>进程调度的任务、机制和方式   </a:t>
            </a:r>
            <a:br>
              <a:rPr lang="zh-CN" altLang="en-US" dirty="0">
                <a:latin typeface="黑体" panose="02010609060101010101" pitchFamily="49" charset="-122"/>
                <a:ea typeface="黑体" panose="02010609060101010101" pitchFamily="49" charset="-122"/>
              </a:rPr>
            </a:br>
            <a:r>
              <a:rPr lang="zh-CN" altLang="en-US" sz="2800" dirty="0">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进程调度的任务</a:t>
            </a:r>
            <a:br>
              <a:rPr lang="zh-CN" altLang="en-US" dirty="0">
                <a:latin typeface="黑体" panose="02010609060101010101" pitchFamily="49" charset="-122"/>
                <a:ea typeface="黑体" panose="02010609060101010101" pitchFamily="49" charset="-122"/>
              </a:rPr>
            </a:br>
            <a:r>
              <a:rPr lang="zh-CN" altLang="en-US" sz="2800" dirty="0"/>
              <a:t>　　进程调度的任务主要有三：</a:t>
            </a:r>
            <a:br>
              <a:rPr lang="zh-CN" altLang="en-US" sz="2800" dirty="0"/>
            </a:br>
            <a:r>
              <a:rPr lang="zh-CN" altLang="en-US" sz="2800" dirty="0"/>
              <a:t>　　</a:t>
            </a:r>
            <a:r>
              <a:rPr lang="en-US" altLang="zh-CN" sz="2800" dirty="0"/>
              <a:t>(1) </a:t>
            </a:r>
            <a:r>
              <a:rPr lang="zh-CN" altLang="en-US" sz="2800" dirty="0"/>
              <a:t>保存处理机的现场信息。</a:t>
            </a:r>
            <a:br>
              <a:rPr lang="zh-CN" altLang="en-US" sz="2800" dirty="0"/>
            </a:br>
            <a:r>
              <a:rPr lang="zh-CN" altLang="en-US" sz="2800" dirty="0"/>
              <a:t>　　</a:t>
            </a:r>
            <a:r>
              <a:rPr lang="en-US" altLang="zh-CN" sz="2800" dirty="0"/>
              <a:t>(2) </a:t>
            </a:r>
            <a:r>
              <a:rPr lang="zh-CN" altLang="en-US" sz="2800" dirty="0"/>
              <a:t>按某种算法选取进程。</a:t>
            </a:r>
            <a:br>
              <a:rPr lang="zh-CN" altLang="en-US" sz="2800" dirty="0"/>
            </a:br>
            <a:r>
              <a:rPr lang="zh-CN" altLang="en-US" sz="2800" dirty="0"/>
              <a:t>　　</a:t>
            </a:r>
            <a:r>
              <a:rPr lang="en-US" altLang="zh-CN" sz="2800" dirty="0"/>
              <a:t>(3) </a:t>
            </a:r>
            <a:r>
              <a:rPr lang="zh-CN" altLang="en-US" sz="2800" dirty="0"/>
              <a:t>把处理器分配给进程。 </a:t>
            </a:r>
            <a:endParaRPr lang="zh-CN" altLang="en-US" dirty="0"/>
          </a:p>
        </p:txBody>
      </p:sp>
      <p:sp>
        <p:nvSpPr>
          <p:cNvPr id="5" name="TextBox 6">
            <a:extLst>
              <a:ext uri="{FF2B5EF4-FFF2-40B4-BE49-F238E27FC236}">
                <a16:creationId xmlns:a16="http://schemas.microsoft.com/office/drawing/2014/main" id="{0ED01365-7AA8-4C02-875F-2B42BC316229}"/>
              </a:ext>
            </a:extLst>
          </p:cNvPr>
          <p:cNvSpPr txBox="1"/>
          <p:nvPr/>
        </p:nvSpPr>
        <p:spPr>
          <a:xfrm>
            <a:off x="1208620" y="5085184"/>
            <a:ext cx="633670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a:t>思考：哪些原因引起进程调度？</a:t>
            </a:r>
          </a:p>
        </p:txBody>
      </p:sp>
    </p:spTree>
    <p:extLst>
      <p:ext uri="{BB962C8B-B14F-4D97-AF65-F5344CB8AC3E}">
        <p14:creationId xmlns:p14="http://schemas.microsoft.com/office/powerpoint/2010/main" val="2053213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251521" y="692150"/>
            <a:ext cx="8424168" cy="5400675"/>
          </a:xfrm>
        </p:spPr>
        <p:txBody>
          <a:bodyPr/>
          <a:lstStyle/>
          <a:p>
            <a:pPr>
              <a:lnSpc>
                <a:spcPct val="150000"/>
              </a:lnSpc>
            </a:pPr>
            <a:r>
              <a:rPr lang="en-US" altLang="zh-CN" dirty="0">
                <a:latin typeface="黑体" panose="02010609060101010101" pitchFamily="49" charset="-122"/>
                <a:ea typeface="黑体" panose="02010609060101010101" pitchFamily="49" charset="-122"/>
              </a:rPr>
              <a:t>  2. </a:t>
            </a:r>
            <a:r>
              <a:rPr lang="zh-CN" altLang="en-US" dirty="0">
                <a:latin typeface="黑体" panose="02010609060101010101" pitchFamily="49" charset="-122"/>
                <a:ea typeface="黑体" panose="02010609060101010101" pitchFamily="49" charset="-122"/>
              </a:rPr>
              <a:t>进程调度机制</a:t>
            </a:r>
            <a:br>
              <a:rPr lang="zh-CN" altLang="en-US" dirty="0">
                <a:latin typeface="方正琥珀简体" pitchFamily="65" charset="-122"/>
                <a:ea typeface="方正琥珀简体" pitchFamily="65" charset="-122"/>
              </a:rPr>
            </a:br>
            <a:r>
              <a:rPr lang="zh-CN" altLang="en-US" dirty="0">
                <a:latin typeface="方正琥珀简体" pitchFamily="65" charset="-122"/>
                <a:ea typeface="方正琥珀简体" pitchFamily="65" charset="-122"/>
              </a:rPr>
              <a:t>　　</a:t>
            </a:r>
            <a:r>
              <a:rPr lang="zh-CN" altLang="en-US" b="1" dirty="0"/>
              <a:t>为了实现进程调度，在进程调度机制中，应具有如下三个基本部分，如图</a:t>
            </a:r>
            <a:r>
              <a:rPr lang="en-US" altLang="zh-CN" b="1" dirty="0"/>
              <a:t>3-1</a:t>
            </a:r>
            <a:r>
              <a:rPr lang="zh-CN" altLang="en-US" b="1" dirty="0"/>
              <a:t>所示。</a:t>
            </a:r>
            <a:br>
              <a:rPr lang="zh-CN" altLang="en-US" b="1" dirty="0"/>
            </a:br>
            <a:r>
              <a:rPr lang="en-US" altLang="zh-CN" b="1" dirty="0"/>
              <a:t>(1) </a:t>
            </a:r>
            <a:r>
              <a:rPr lang="zh-CN" altLang="en-US" b="1" dirty="0"/>
              <a:t>排队器 </a:t>
            </a:r>
            <a:br>
              <a:rPr lang="zh-CN" altLang="en-US" b="1" dirty="0"/>
            </a:br>
            <a:r>
              <a:rPr lang="en-US" altLang="zh-CN" b="1" dirty="0"/>
              <a:t>(2) </a:t>
            </a:r>
            <a:r>
              <a:rPr lang="zh-CN" altLang="en-US" b="1" dirty="0"/>
              <a:t>分派器</a:t>
            </a:r>
            <a:endParaRPr lang="en-US" altLang="zh-CN" b="1" dirty="0"/>
          </a:p>
          <a:p>
            <a:pPr>
              <a:lnSpc>
                <a:spcPct val="150000"/>
              </a:lnSpc>
            </a:pPr>
            <a:r>
              <a:rPr lang="en-US" altLang="zh-CN" b="1" dirty="0"/>
              <a:t>   </a:t>
            </a:r>
            <a:r>
              <a:rPr lang="zh-CN" altLang="en-US" b="1" dirty="0"/>
              <a:t>（调度器） </a:t>
            </a:r>
            <a:br>
              <a:rPr lang="zh-CN" altLang="en-US" b="1" dirty="0"/>
            </a:br>
            <a:r>
              <a:rPr lang="en-US" altLang="zh-CN" b="1" dirty="0"/>
              <a:t>(3) </a:t>
            </a:r>
            <a:r>
              <a:rPr lang="zh-CN" altLang="en-US" b="1" dirty="0"/>
              <a:t>上下文</a:t>
            </a:r>
            <a:endParaRPr lang="en-US" altLang="zh-CN" b="1" dirty="0"/>
          </a:p>
          <a:p>
            <a:pPr>
              <a:lnSpc>
                <a:spcPct val="150000"/>
              </a:lnSpc>
            </a:pPr>
            <a:r>
              <a:rPr lang="en-US" altLang="zh-CN" b="1" dirty="0"/>
              <a:t>     </a:t>
            </a:r>
            <a:r>
              <a:rPr lang="zh-CN" altLang="en-US" b="1" dirty="0"/>
              <a:t>切换器</a:t>
            </a:r>
          </a:p>
        </p:txBody>
      </p:sp>
      <p:pic>
        <p:nvPicPr>
          <p:cNvPr id="5" name="Picture 4" descr="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3" y="2708920"/>
            <a:ext cx="6624637" cy="309086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33825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A9016D-CBD6-49A0-3E6B-7DDB45B847CA}"/>
              </a:ext>
            </a:extLst>
          </p:cNvPr>
          <p:cNvSpPr>
            <a:spLocks noGrp="1"/>
          </p:cNvSpPr>
          <p:nvPr>
            <p:ph type="body" sz="quarter" idx="13"/>
          </p:nvPr>
        </p:nvSpPr>
        <p:spPr/>
        <p:txBody>
          <a:bodyPr/>
          <a:lstStyle/>
          <a:p>
            <a:r>
              <a:rPr lang="en-US" altLang="zh-CN" sz="3200" dirty="0"/>
              <a:t>xv6</a:t>
            </a:r>
            <a:r>
              <a:rPr lang="zh-CN" altLang="en-US" sz="3200" dirty="0"/>
              <a:t>上下文切换代码：</a:t>
            </a:r>
            <a:endParaRPr lang="en-US" altLang="zh-CN" sz="3200" dirty="0"/>
          </a:p>
          <a:p>
            <a:r>
              <a:rPr lang="zh-CN" altLang="en-US" dirty="0"/>
              <a:t>        </a:t>
            </a:r>
            <a:r>
              <a:rPr lang="zh-CN" altLang="en-US" sz="2400" dirty="0"/>
              <a:t>保存用户进程</a:t>
            </a:r>
            <a:r>
              <a:rPr lang="en-US" altLang="zh-CN" sz="2400" dirty="0"/>
              <a:t>CPU</a:t>
            </a:r>
            <a:r>
              <a:rPr lang="zh-CN" altLang="en-US" sz="2400" dirty="0"/>
              <a:t>环境</a:t>
            </a:r>
            <a:r>
              <a:rPr lang="en-US" altLang="zh-CN" sz="2400" dirty="0"/>
              <a:t>→</a:t>
            </a:r>
          </a:p>
          <a:p>
            <a:r>
              <a:rPr lang="zh-CN" altLang="en-US" sz="2400" dirty="0"/>
              <a:t>加载内核环境↓</a:t>
            </a:r>
          </a:p>
        </p:txBody>
      </p:sp>
      <p:pic>
        <p:nvPicPr>
          <p:cNvPr id="4" name="图片 3">
            <a:extLst>
              <a:ext uri="{FF2B5EF4-FFF2-40B4-BE49-F238E27FC236}">
                <a16:creationId xmlns:a16="http://schemas.microsoft.com/office/drawing/2014/main" id="{0C953FE3-3EAC-DC45-DD5F-C9257AF4FCFE}"/>
              </a:ext>
            </a:extLst>
          </p:cNvPr>
          <p:cNvPicPr>
            <a:picLocks noChangeAspect="1"/>
          </p:cNvPicPr>
          <p:nvPr/>
        </p:nvPicPr>
        <p:blipFill>
          <a:blip r:embed="rId2"/>
          <a:stretch>
            <a:fillRect/>
          </a:stretch>
        </p:blipFill>
        <p:spPr>
          <a:xfrm>
            <a:off x="5581385" y="-99392"/>
            <a:ext cx="2900332" cy="6858000"/>
          </a:xfrm>
          <a:prstGeom prst="rect">
            <a:avLst/>
          </a:prstGeom>
        </p:spPr>
      </p:pic>
      <p:pic>
        <p:nvPicPr>
          <p:cNvPr id="6" name="图片 5">
            <a:extLst>
              <a:ext uri="{FF2B5EF4-FFF2-40B4-BE49-F238E27FC236}">
                <a16:creationId xmlns:a16="http://schemas.microsoft.com/office/drawing/2014/main" id="{9B154266-0798-717F-2D83-350B22A2BF21}"/>
              </a:ext>
            </a:extLst>
          </p:cNvPr>
          <p:cNvPicPr>
            <a:picLocks noChangeAspect="1"/>
          </p:cNvPicPr>
          <p:nvPr/>
        </p:nvPicPr>
        <p:blipFill>
          <a:blip r:embed="rId3"/>
          <a:stretch>
            <a:fillRect/>
          </a:stretch>
        </p:blipFill>
        <p:spPr>
          <a:xfrm>
            <a:off x="197745" y="2412930"/>
            <a:ext cx="5189670" cy="3779848"/>
          </a:xfrm>
          <a:prstGeom prst="rect">
            <a:avLst/>
          </a:prstGeom>
        </p:spPr>
      </p:pic>
    </p:spTree>
    <p:extLst>
      <p:ext uri="{BB962C8B-B14F-4D97-AF65-F5344CB8AC3E}">
        <p14:creationId xmlns:p14="http://schemas.microsoft.com/office/powerpoint/2010/main" val="1163573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68313" y="692150"/>
            <a:ext cx="8207375" cy="5545138"/>
          </a:xfrm>
          <a:prstGeom prst="rect">
            <a:avLst/>
          </a:prstGeom>
        </p:spPr>
        <p:txBody>
          <a:bodyPr/>
          <a:lstStyle>
            <a:lvl1pPr algn="l" rtl="0" eaLnBrk="1" latinLnBrk="0" hangingPunct="1">
              <a:spcBef>
                <a:spcPct val="0"/>
              </a:spcBef>
              <a:buNone/>
              <a:defRPr kumimoji="0" sz="3200" b="1" kern="1200">
                <a:solidFill>
                  <a:schemeClr val="tx2"/>
                </a:solidFill>
                <a:latin typeface="+mj-lt"/>
                <a:ea typeface="+mj-ea"/>
                <a:cs typeface="+mj-cs"/>
              </a:defRPr>
            </a:lvl1pPr>
          </a:lstStyle>
          <a:p>
            <a:pPr>
              <a:lnSpc>
                <a:spcPct val="140000"/>
              </a:lnSpc>
            </a:pPr>
            <a:r>
              <a:rPr lang="zh-CN" altLang="en-US" sz="2800" b="0" dirty="0"/>
              <a:t>　　</a:t>
            </a:r>
            <a:r>
              <a:rPr lang="en-US" altLang="zh-CN" sz="2800" b="0" dirty="0">
                <a:latin typeface="黑体" panose="02010609060101010101" pitchFamily="49" charset="-122"/>
                <a:ea typeface="黑体" panose="02010609060101010101" pitchFamily="49" charset="-122"/>
              </a:rPr>
              <a:t>3. </a:t>
            </a:r>
            <a:r>
              <a:rPr lang="zh-CN" altLang="en-US" sz="2800" b="0" dirty="0">
                <a:latin typeface="黑体" panose="02010609060101010101" pitchFamily="49" charset="-122"/>
                <a:ea typeface="黑体" panose="02010609060101010101" pitchFamily="49" charset="-122"/>
              </a:rPr>
              <a:t>进程调度方式</a:t>
            </a:r>
            <a:br>
              <a:rPr lang="zh-CN" altLang="en-US" sz="2800" b="0" dirty="0"/>
            </a:br>
            <a:r>
              <a:rPr lang="zh-CN" altLang="en-US" sz="2800" b="0" dirty="0"/>
              <a:t>　</a:t>
            </a:r>
            <a:r>
              <a:rPr lang="zh-CN" altLang="en-US" sz="2800" dirty="0"/>
              <a:t>　</a:t>
            </a:r>
            <a:r>
              <a:rPr lang="en-US" altLang="zh-CN" sz="2800" dirty="0"/>
              <a:t>1) </a:t>
            </a:r>
            <a:r>
              <a:rPr lang="zh-CN" altLang="en-US" sz="2800" dirty="0"/>
              <a:t>非抢占方式</a:t>
            </a:r>
            <a:r>
              <a:rPr lang="en-US" altLang="zh-CN" sz="2800" dirty="0"/>
              <a:t>(</a:t>
            </a:r>
            <a:r>
              <a:rPr lang="en-US" altLang="zh-CN" sz="2800" dirty="0" err="1"/>
              <a:t>Nonpreemptive</a:t>
            </a:r>
            <a:r>
              <a:rPr lang="en-US" altLang="zh-CN" sz="2800" dirty="0"/>
              <a:t> Mode)</a:t>
            </a:r>
            <a:br>
              <a:rPr lang="en-US" altLang="zh-CN" sz="2800" dirty="0"/>
            </a:br>
            <a:r>
              <a:rPr lang="zh-CN" altLang="en-US" sz="2800" dirty="0"/>
              <a:t>　　在采用这种调度方式时，一旦把处理机分配给某进程后，就一直让它运行下去，决不会因为时钟中断或任何其它原因去抢占当前正在运行进程的处理机，直至该进程完成，或发生某事件而被阻塞时，才把处理机分配给其它进程。</a:t>
            </a:r>
          </a:p>
        </p:txBody>
      </p:sp>
    </p:spTree>
    <p:extLst>
      <p:ext uri="{BB962C8B-B14F-4D97-AF65-F5344CB8AC3E}">
        <p14:creationId xmlns:p14="http://schemas.microsoft.com/office/powerpoint/2010/main" val="425336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68313" y="692150"/>
            <a:ext cx="8207375" cy="5545138"/>
          </a:xfrm>
          <a:prstGeom prst="rect">
            <a:avLst/>
          </a:prstGeom>
        </p:spPr>
        <p:txBody>
          <a:bodyPr/>
          <a:lstStyle>
            <a:lvl1pPr algn="l" rtl="0" eaLnBrk="1" latinLnBrk="0" hangingPunct="1">
              <a:spcBef>
                <a:spcPct val="0"/>
              </a:spcBef>
              <a:buNone/>
              <a:defRPr kumimoji="0" sz="3200" b="1" kern="1200">
                <a:solidFill>
                  <a:schemeClr val="tx2"/>
                </a:solidFill>
                <a:latin typeface="+mj-lt"/>
                <a:ea typeface="+mj-ea"/>
                <a:cs typeface="+mj-cs"/>
              </a:defRPr>
            </a:lvl1pPr>
          </a:lstStyle>
          <a:p>
            <a:pPr>
              <a:lnSpc>
                <a:spcPct val="140000"/>
              </a:lnSpc>
            </a:pPr>
            <a:r>
              <a:rPr lang="zh-CN" altLang="en-US" sz="2800" dirty="0"/>
              <a:t>　　</a:t>
            </a:r>
            <a:r>
              <a:rPr lang="en-US" altLang="zh-CN" sz="2800" dirty="0"/>
              <a:t>2) </a:t>
            </a:r>
            <a:r>
              <a:rPr lang="zh-CN" altLang="en-US" sz="2800" dirty="0"/>
              <a:t>抢占方式</a:t>
            </a:r>
            <a:r>
              <a:rPr lang="en-US" altLang="zh-CN" sz="2800" dirty="0"/>
              <a:t>(Preemptive Mode)</a:t>
            </a:r>
            <a:br>
              <a:rPr lang="en-US" altLang="zh-CN" sz="2800" dirty="0"/>
            </a:br>
            <a:r>
              <a:rPr lang="zh-CN" altLang="en-US" sz="2800" dirty="0"/>
              <a:t>　　这种调度方式允许调度程序根据某种原则，去暂停某个正在执行的进程，将已分配给该进程的处理机重新分配给另一进程。在现代</a:t>
            </a:r>
            <a:r>
              <a:rPr lang="en-US" altLang="zh-CN" sz="2800" dirty="0"/>
              <a:t>OS</a:t>
            </a:r>
            <a:r>
              <a:rPr lang="zh-CN" altLang="en-US" sz="2800" dirty="0"/>
              <a:t>中广泛采用抢占方式，这是因为：</a:t>
            </a:r>
            <a:endParaRPr lang="en-US" altLang="zh-CN" sz="2800" dirty="0"/>
          </a:p>
          <a:p>
            <a:pPr marL="457200" indent="-457200">
              <a:lnSpc>
                <a:spcPct val="140000"/>
              </a:lnSpc>
              <a:buFont typeface="Wingdings" panose="05000000000000000000" pitchFamily="2" charset="2"/>
              <a:buChar char="Ø"/>
            </a:pPr>
            <a:r>
              <a:rPr lang="zh-CN" altLang="en-US" sz="2800" dirty="0"/>
              <a:t>对于批处理机系统，可以防止一个长进程长时间地占用处理机，以确保处理机能为所有进程提供更为公平的服务。          </a:t>
            </a:r>
            <a:endParaRPr lang="en-US" altLang="zh-CN" sz="2800" dirty="0"/>
          </a:p>
          <a:p>
            <a:pPr>
              <a:lnSpc>
                <a:spcPct val="140000"/>
              </a:lnSpc>
            </a:pPr>
            <a:r>
              <a:rPr lang="en-US" altLang="zh-CN" sz="2800" dirty="0"/>
              <a:t>       </a:t>
            </a:r>
            <a:endParaRPr lang="zh-CN" altLang="en-US" sz="2800" dirty="0"/>
          </a:p>
        </p:txBody>
      </p:sp>
    </p:spTree>
    <p:extLst>
      <p:ext uri="{BB962C8B-B14F-4D97-AF65-F5344CB8AC3E}">
        <p14:creationId xmlns:p14="http://schemas.microsoft.com/office/powerpoint/2010/main" val="1431799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68313" y="980728"/>
            <a:ext cx="8207375" cy="5256560"/>
          </a:xfrm>
          <a:prstGeom prst="rect">
            <a:avLst/>
          </a:prstGeom>
        </p:spPr>
        <p:txBody>
          <a:bodyPr/>
          <a:lstStyle>
            <a:lvl1pPr algn="l" rtl="0" eaLnBrk="1" latinLnBrk="0" hangingPunct="1">
              <a:spcBef>
                <a:spcPct val="0"/>
              </a:spcBef>
              <a:buNone/>
              <a:defRPr kumimoji="0" sz="3200" b="1" kern="1200">
                <a:solidFill>
                  <a:schemeClr val="tx2"/>
                </a:solidFill>
                <a:latin typeface="+mj-lt"/>
                <a:ea typeface="+mj-ea"/>
                <a:cs typeface="+mj-cs"/>
              </a:defRPr>
            </a:lvl1pPr>
          </a:lstStyle>
          <a:p>
            <a:pPr marL="457200" indent="-457200">
              <a:lnSpc>
                <a:spcPct val="140000"/>
              </a:lnSpc>
              <a:buFont typeface="Wingdings" panose="05000000000000000000" pitchFamily="2" charset="2"/>
              <a:buChar char="Ø"/>
            </a:pPr>
            <a:r>
              <a:rPr lang="zh-CN" altLang="en-US" sz="2800" dirty="0"/>
              <a:t>在分时系统中，只有采用抢占方式才有可能实现人</a:t>
            </a:r>
            <a:r>
              <a:rPr lang="en-US" altLang="zh-CN" sz="2800" dirty="0"/>
              <a:t>—</a:t>
            </a:r>
            <a:r>
              <a:rPr lang="zh-CN" altLang="en-US" sz="2800" dirty="0"/>
              <a:t>机交互。</a:t>
            </a:r>
            <a:endParaRPr lang="en-US" altLang="zh-CN" sz="2800" dirty="0"/>
          </a:p>
          <a:p>
            <a:pPr marL="457200" indent="-457200">
              <a:lnSpc>
                <a:spcPct val="140000"/>
              </a:lnSpc>
              <a:buFont typeface="Wingdings" panose="05000000000000000000" pitchFamily="2" charset="2"/>
              <a:buChar char="Ø"/>
            </a:pPr>
            <a:r>
              <a:rPr lang="zh-CN" altLang="en-US" sz="2800" dirty="0"/>
              <a:t>在实时系统中，抢占方式能满足实时任务的需求。但抢占方式比较复杂，所需付出的系统开销也较大。</a:t>
            </a:r>
            <a:endParaRPr lang="en-US" altLang="zh-CN" sz="2800" dirty="0"/>
          </a:p>
          <a:p>
            <a:pPr>
              <a:lnSpc>
                <a:spcPct val="140000"/>
              </a:lnSpc>
            </a:pPr>
            <a:r>
              <a:rPr lang="en-US" altLang="zh-CN" sz="2800" dirty="0"/>
              <a:t>    </a:t>
            </a:r>
            <a:r>
              <a:rPr lang="zh-CN" altLang="en-US" sz="2800" dirty="0"/>
              <a:t>抢占原则：优先权原则、时间片原则、短作业优先原则</a:t>
            </a:r>
          </a:p>
        </p:txBody>
      </p:sp>
    </p:spTree>
    <p:extLst>
      <p:ext uri="{BB962C8B-B14F-4D97-AF65-F5344CB8AC3E}">
        <p14:creationId xmlns:p14="http://schemas.microsoft.com/office/powerpoint/2010/main" val="2380036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2084BA-33E2-3DF8-F33D-40ABFE89E2C6}"/>
              </a:ext>
            </a:extLst>
          </p:cNvPr>
          <p:cNvSpPr>
            <a:spLocks noGrp="1"/>
          </p:cNvSpPr>
          <p:nvPr>
            <p:ph type="title"/>
          </p:nvPr>
        </p:nvSpPr>
        <p:spPr/>
        <p:txBody>
          <a:bodyPr/>
          <a:lstStyle/>
          <a:p>
            <a:r>
              <a:rPr lang="zh-CN" altLang="en-US" dirty="0"/>
              <a:t>练习题</a:t>
            </a:r>
          </a:p>
        </p:txBody>
      </p:sp>
      <p:sp>
        <p:nvSpPr>
          <p:cNvPr id="2" name="文本占位符 1">
            <a:extLst>
              <a:ext uri="{FF2B5EF4-FFF2-40B4-BE49-F238E27FC236}">
                <a16:creationId xmlns:a16="http://schemas.microsoft.com/office/drawing/2014/main" id="{9B3EAD41-E14A-6DF0-999D-B7259131C394}"/>
              </a:ext>
            </a:extLst>
          </p:cNvPr>
          <p:cNvSpPr>
            <a:spLocks noGrp="1"/>
          </p:cNvSpPr>
          <p:nvPr>
            <p:ph type="body" sz="quarter" idx="4294967295"/>
          </p:nvPr>
        </p:nvSpPr>
        <p:spPr>
          <a:xfrm>
            <a:off x="539552" y="1136371"/>
            <a:ext cx="8424862" cy="5689600"/>
          </a:xfrm>
        </p:spPr>
        <p:txBody>
          <a:bodyPr>
            <a:normAutofit/>
          </a:bodyPr>
          <a:lstStyle/>
          <a:p>
            <a:pPr algn="l">
              <a:lnSpc>
                <a:spcPct val="110000"/>
              </a:lnSpc>
            </a:pPr>
            <a:r>
              <a:rPr lang="zh-CN" altLang="en-US" sz="2400" i="0" dirty="0">
                <a:solidFill>
                  <a:srgbClr val="000000"/>
                </a:solidFill>
                <a:effectLst/>
                <a:latin typeface="Helvetica Neue"/>
              </a:rPr>
              <a:t>某系统采用基于优先权的非抢占式进程调度策略，完成一次进程调度和进程切换的系统时间开销为 </a:t>
            </a:r>
            <a:r>
              <a:rPr lang="en-US" altLang="zh-CN" sz="2400" i="0" dirty="0">
                <a:solidFill>
                  <a:srgbClr val="000000"/>
                </a:solidFill>
                <a:effectLst/>
                <a:latin typeface="Helvetica Neue"/>
              </a:rPr>
              <a:t>1 μ s </a:t>
            </a:r>
            <a:r>
              <a:rPr lang="zh-CN" altLang="en-US" sz="2400" i="0" dirty="0">
                <a:solidFill>
                  <a:srgbClr val="000000"/>
                </a:solidFill>
                <a:effectLst/>
                <a:latin typeface="Helvetica Neue"/>
              </a:rPr>
              <a:t>。在 </a:t>
            </a:r>
            <a:r>
              <a:rPr lang="en-US" altLang="zh-CN" sz="2400" i="0" dirty="0">
                <a:solidFill>
                  <a:srgbClr val="000000"/>
                </a:solidFill>
                <a:effectLst/>
                <a:latin typeface="Helvetica Neue"/>
              </a:rPr>
              <a:t>T </a:t>
            </a:r>
            <a:r>
              <a:rPr lang="zh-CN" altLang="en-US" sz="2400" i="0" dirty="0">
                <a:solidFill>
                  <a:srgbClr val="000000"/>
                </a:solidFill>
                <a:effectLst/>
                <a:latin typeface="Helvetica Neue"/>
              </a:rPr>
              <a:t>时刻就绪队列中有 </a:t>
            </a:r>
            <a:r>
              <a:rPr lang="en-US" altLang="zh-CN" sz="2400" i="0" dirty="0">
                <a:solidFill>
                  <a:srgbClr val="000000"/>
                </a:solidFill>
                <a:effectLst/>
                <a:latin typeface="Helvetica Neue"/>
              </a:rPr>
              <a:t>3 </a:t>
            </a:r>
            <a:r>
              <a:rPr lang="zh-CN" altLang="en-US" sz="2400" i="0" dirty="0">
                <a:solidFill>
                  <a:srgbClr val="000000"/>
                </a:solidFill>
                <a:effectLst/>
                <a:latin typeface="Helvetica Neue"/>
              </a:rPr>
              <a:t>个进程 </a:t>
            </a:r>
            <a:r>
              <a:rPr lang="en-US" altLang="zh-CN" sz="2400" i="0" dirty="0">
                <a:solidFill>
                  <a:srgbClr val="000000"/>
                </a:solidFill>
                <a:effectLst/>
                <a:latin typeface="Helvetica Neue"/>
              </a:rPr>
              <a:t>P1 </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P2 </a:t>
            </a:r>
            <a:r>
              <a:rPr lang="zh-CN" altLang="en-US" sz="2400" i="0" dirty="0">
                <a:solidFill>
                  <a:srgbClr val="000000"/>
                </a:solidFill>
                <a:effectLst/>
                <a:latin typeface="Helvetica Neue"/>
              </a:rPr>
              <a:t>和 </a:t>
            </a:r>
            <a:r>
              <a:rPr lang="en-US" altLang="zh-CN" sz="2400" i="0" dirty="0">
                <a:solidFill>
                  <a:srgbClr val="000000"/>
                </a:solidFill>
                <a:effectLst/>
                <a:latin typeface="Helvetica Neue"/>
              </a:rPr>
              <a:t>P3 </a:t>
            </a:r>
            <a:r>
              <a:rPr lang="zh-CN" altLang="en-US" sz="2400" i="0" dirty="0">
                <a:solidFill>
                  <a:srgbClr val="000000"/>
                </a:solidFill>
                <a:effectLst/>
                <a:latin typeface="Helvetica Neue"/>
              </a:rPr>
              <a:t>，其在就绪队列中的等待时间、需要的 </a:t>
            </a:r>
            <a:r>
              <a:rPr lang="en-US" altLang="zh-CN" sz="2400" i="0" dirty="0">
                <a:solidFill>
                  <a:srgbClr val="000000"/>
                </a:solidFill>
                <a:effectLst/>
                <a:latin typeface="Helvetica Neue"/>
              </a:rPr>
              <a:t>CPU </a:t>
            </a:r>
            <a:r>
              <a:rPr lang="zh-CN" altLang="en-US" sz="2400" i="0" dirty="0">
                <a:solidFill>
                  <a:srgbClr val="000000"/>
                </a:solidFill>
                <a:effectLst/>
                <a:latin typeface="Helvetica Neue"/>
              </a:rPr>
              <a:t>时间和优先权如下表所示。进程等待时间需要的</a:t>
            </a:r>
            <a:r>
              <a:rPr lang="en-US" altLang="zh-CN" sz="2400" i="0" dirty="0">
                <a:solidFill>
                  <a:srgbClr val="000000"/>
                </a:solidFill>
                <a:effectLst/>
                <a:latin typeface="Helvetica Neue"/>
              </a:rPr>
              <a:t>CPU </a:t>
            </a:r>
            <a:r>
              <a:rPr lang="zh-CN" altLang="en-US" sz="2400" i="0" dirty="0">
                <a:solidFill>
                  <a:srgbClr val="000000"/>
                </a:solidFill>
                <a:effectLst/>
                <a:latin typeface="Helvetica Neue"/>
              </a:rPr>
              <a:t>时间优先权</a:t>
            </a:r>
          </a:p>
          <a:p>
            <a:pPr algn="l">
              <a:lnSpc>
                <a:spcPct val="110000"/>
              </a:lnSpc>
            </a:pPr>
            <a:r>
              <a:rPr lang="zh-CN" altLang="en-US" sz="2400" i="0" dirty="0">
                <a:solidFill>
                  <a:srgbClr val="000000"/>
                </a:solidFill>
                <a:effectLst/>
                <a:latin typeface="Helvetica Neue"/>
              </a:rPr>
              <a:t>进程　　等待时间　　需要的</a:t>
            </a:r>
            <a:r>
              <a:rPr lang="en-US" altLang="zh-CN" sz="2400" i="0" dirty="0">
                <a:solidFill>
                  <a:srgbClr val="000000"/>
                </a:solidFill>
                <a:effectLst/>
                <a:latin typeface="Helvetica Neue"/>
              </a:rPr>
              <a:t>CPU</a:t>
            </a:r>
            <a:r>
              <a:rPr lang="zh-CN" altLang="en-US" sz="2400" i="0" dirty="0">
                <a:solidFill>
                  <a:srgbClr val="000000"/>
                </a:solidFill>
                <a:effectLst/>
                <a:latin typeface="Helvetica Neue"/>
              </a:rPr>
              <a:t>时间　　优先级</a:t>
            </a:r>
          </a:p>
          <a:p>
            <a:pPr marL="274320" lvl="1" indent="0">
              <a:lnSpc>
                <a:spcPct val="110000"/>
              </a:lnSpc>
              <a:buNone/>
            </a:pPr>
            <a:r>
              <a:rPr lang="en-US" altLang="zh-CN" sz="2400" i="0" dirty="0">
                <a:solidFill>
                  <a:srgbClr val="000000"/>
                </a:solidFill>
                <a:effectLst/>
                <a:latin typeface="Helvetica Neue"/>
              </a:rPr>
              <a:t>P1</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30μs</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12μs</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10</a:t>
            </a:r>
          </a:p>
          <a:p>
            <a:pPr marL="274320" lvl="1" indent="0">
              <a:lnSpc>
                <a:spcPct val="110000"/>
              </a:lnSpc>
              <a:buNone/>
            </a:pPr>
            <a:r>
              <a:rPr lang="en-US" altLang="zh-CN" sz="2400" i="0" dirty="0">
                <a:solidFill>
                  <a:srgbClr val="000000"/>
                </a:solidFill>
                <a:effectLst/>
                <a:latin typeface="Helvetica Neue"/>
              </a:rPr>
              <a:t>P2</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15μs</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24μs</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30</a:t>
            </a:r>
          </a:p>
          <a:p>
            <a:pPr marL="274320" lvl="1" indent="0">
              <a:lnSpc>
                <a:spcPct val="110000"/>
              </a:lnSpc>
              <a:buNone/>
            </a:pPr>
            <a:r>
              <a:rPr lang="en-US" altLang="zh-CN" sz="2400" i="0" dirty="0">
                <a:solidFill>
                  <a:srgbClr val="000000"/>
                </a:solidFill>
                <a:effectLst/>
                <a:latin typeface="Helvetica Neue"/>
              </a:rPr>
              <a:t>P3</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18μs</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36μs</a:t>
            </a:r>
            <a:r>
              <a:rPr lang="zh-CN" altLang="en-US" sz="2400" i="0" dirty="0">
                <a:solidFill>
                  <a:srgbClr val="000000"/>
                </a:solidFill>
                <a:effectLst/>
                <a:latin typeface="Helvetica Neue"/>
              </a:rPr>
              <a:t>　　　　　　</a:t>
            </a:r>
            <a:r>
              <a:rPr lang="en-US" altLang="zh-CN" sz="2400" i="0" dirty="0">
                <a:solidFill>
                  <a:srgbClr val="000000"/>
                </a:solidFill>
                <a:effectLst/>
                <a:latin typeface="Helvetica Neue"/>
              </a:rPr>
              <a:t>20</a:t>
            </a:r>
          </a:p>
          <a:p>
            <a:pPr algn="l">
              <a:lnSpc>
                <a:spcPct val="110000"/>
              </a:lnSpc>
            </a:pPr>
            <a:r>
              <a:rPr lang="zh-CN" altLang="en-US" sz="2400" i="0" dirty="0">
                <a:solidFill>
                  <a:srgbClr val="000000"/>
                </a:solidFill>
                <a:effectLst/>
                <a:latin typeface="Helvetica Neue"/>
              </a:rPr>
              <a:t>若优先权值大的进程优先获得</a:t>
            </a:r>
            <a:r>
              <a:rPr lang="en-US" altLang="zh-CN" sz="2400" i="0" dirty="0">
                <a:solidFill>
                  <a:srgbClr val="000000"/>
                </a:solidFill>
                <a:effectLst/>
                <a:latin typeface="Helvetica Neue"/>
              </a:rPr>
              <a:t>CPU </a:t>
            </a:r>
            <a:r>
              <a:rPr lang="zh-CN" altLang="en-US" sz="2400" i="0" dirty="0">
                <a:solidFill>
                  <a:srgbClr val="000000"/>
                </a:solidFill>
                <a:effectLst/>
                <a:latin typeface="Helvetica Neue"/>
              </a:rPr>
              <a:t>，从 </a:t>
            </a:r>
            <a:r>
              <a:rPr lang="en-US" altLang="zh-CN" sz="2400" i="0" dirty="0">
                <a:solidFill>
                  <a:srgbClr val="000000"/>
                </a:solidFill>
                <a:effectLst/>
                <a:latin typeface="Helvetica Neue"/>
              </a:rPr>
              <a:t>T </a:t>
            </a:r>
            <a:r>
              <a:rPr lang="zh-CN" altLang="en-US" sz="2400" i="0" dirty="0">
                <a:solidFill>
                  <a:srgbClr val="000000"/>
                </a:solidFill>
                <a:effectLst/>
                <a:latin typeface="Helvetica Neue"/>
              </a:rPr>
              <a:t>时刻起系统开始进程调度，则系统的平均周转时间为 </a:t>
            </a:r>
            <a:r>
              <a:rPr lang="en-US" altLang="zh-CN" sz="2400" i="0" dirty="0">
                <a:solidFill>
                  <a:srgbClr val="000000"/>
                </a:solidFill>
                <a:effectLst/>
                <a:latin typeface="Helvetica Neue"/>
              </a:rPr>
              <a:t>()</a:t>
            </a:r>
            <a:r>
              <a:rPr lang="zh-CN" altLang="en-US" sz="2400" i="0" dirty="0">
                <a:solidFill>
                  <a:srgbClr val="000000"/>
                </a:solidFill>
                <a:effectLst/>
                <a:latin typeface="Helvetica Neue"/>
              </a:rPr>
              <a:t>。</a:t>
            </a:r>
          </a:p>
          <a:p>
            <a:pPr algn="l">
              <a:lnSpc>
                <a:spcPct val="110000"/>
              </a:lnSpc>
            </a:pPr>
            <a:r>
              <a:rPr lang="en-US" altLang="zh-CN" sz="2400" i="0" dirty="0">
                <a:solidFill>
                  <a:srgbClr val="000000"/>
                </a:solidFill>
                <a:effectLst/>
                <a:latin typeface="Helvetica Neue"/>
              </a:rPr>
              <a:t>A. 54μs  B. 73 </a:t>
            </a:r>
            <a:r>
              <a:rPr lang="en-US" altLang="zh-CN" sz="2400" i="0" dirty="0" err="1">
                <a:solidFill>
                  <a:srgbClr val="000000"/>
                </a:solidFill>
                <a:effectLst/>
                <a:latin typeface="Helvetica Neue"/>
              </a:rPr>
              <a:t>μs</a:t>
            </a:r>
            <a:r>
              <a:rPr lang="en-US" altLang="zh-CN" sz="2400" i="0" dirty="0">
                <a:solidFill>
                  <a:srgbClr val="000000"/>
                </a:solidFill>
                <a:effectLst/>
                <a:latin typeface="Helvetica Neue"/>
              </a:rPr>
              <a:t> C. 74 </a:t>
            </a:r>
            <a:r>
              <a:rPr lang="en-US" altLang="zh-CN" sz="2400" i="0" dirty="0" err="1">
                <a:solidFill>
                  <a:srgbClr val="000000"/>
                </a:solidFill>
                <a:effectLst/>
                <a:latin typeface="Helvetica Neue"/>
              </a:rPr>
              <a:t>μs</a:t>
            </a:r>
            <a:r>
              <a:rPr lang="en-US" altLang="zh-CN" sz="2400" i="0" dirty="0">
                <a:solidFill>
                  <a:srgbClr val="000000"/>
                </a:solidFill>
                <a:effectLst/>
                <a:latin typeface="Helvetica Neue"/>
              </a:rPr>
              <a:t> D. 75 </a:t>
            </a:r>
            <a:r>
              <a:rPr lang="en-US" altLang="zh-CN" sz="2400" i="0" dirty="0" err="1">
                <a:solidFill>
                  <a:srgbClr val="000000"/>
                </a:solidFill>
                <a:effectLst/>
                <a:latin typeface="Helvetica Neue"/>
              </a:rPr>
              <a:t>μs</a:t>
            </a:r>
            <a:endParaRPr lang="en-US" altLang="zh-CN" sz="2400" i="0" dirty="0">
              <a:solidFill>
                <a:srgbClr val="000000"/>
              </a:solidFill>
              <a:effectLst/>
              <a:latin typeface="Helvetica Neue"/>
            </a:endParaRPr>
          </a:p>
          <a:p>
            <a:pPr>
              <a:lnSpc>
                <a:spcPct val="110000"/>
              </a:lnSpc>
            </a:pPr>
            <a:endParaRPr lang="zh-CN" altLang="en-US" sz="2400" dirty="0"/>
          </a:p>
        </p:txBody>
      </p:sp>
    </p:spTree>
    <p:extLst>
      <p:ext uri="{BB962C8B-B14F-4D97-AF65-F5344CB8AC3E}">
        <p14:creationId xmlns:p14="http://schemas.microsoft.com/office/powerpoint/2010/main" val="2172666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C2BBC85-0435-DFB2-C758-3E9F9AFB6030}"/>
              </a:ext>
            </a:extLst>
          </p:cNvPr>
          <p:cNvSpPr>
            <a:spLocks noGrp="1"/>
          </p:cNvSpPr>
          <p:nvPr>
            <p:ph type="body" sz="quarter" idx="13"/>
          </p:nvPr>
        </p:nvSpPr>
        <p:spPr/>
        <p:txBody>
          <a:bodyPr>
            <a:normAutofit/>
          </a:bodyPr>
          <a:lstStyle/>
          <a:p>
            <a:pPr>
              <a:lnSpc>
                <a:spcPct val="110000"/>
              </a:lnSpc>
            </a:pPr>
            <a:r>
              <a:rPr lang="zh-CN" altLang="en-US" sz="2400" i="0" dirty="0">
                <a:solidFill>
                  <a:srgbClr val="000000"/>
                </a:solidFill>
                <a:effectLst/>
                <a:latin typeface="Helvetica Neue"/>
              </a:rPr>
              <a:t>调度顺序：</a:t>
            </a:r>
            <a:r>
              <a:rPr lang="en-US" altLang="zh-CN" sz="2400" i="0" dirty="0">
                <a:solidFill>
                  <a:srgbClr val="000000"/>
                </a:solidFill>
                <a:effectLst/>
                <a:latin typeface="Helvetica Neue"/>
              </a:rPr>
              <a:t>p2-&gt;p3-&gt;p1</a:t>
            </a:r>
          </a:p>
          <a:p>
            <a:pPr>
              <a:lnSpc>
                <a:spcPct val="110000"/>
              </a:lnSpc>
            </a:pPr>
            <a:endParaRPr lang="en-US" altLang="zh-CN" sz="2400" dirty="0">
              <a:solidFill>
                <a:srgbClr val="000000"/>
              </a:solidFill>
              <a:latin typeface="Helvetica Neue"/>
            </a:endParaRPr>
          </a:p>
          <a:p>
            <a:pPr>
              <a:lnSpc>
                <a:spcPct val="110000"/>
              </a:lnSpc>
            </a:pPr>
            <a:endParaRPr lang="en-US" altLang="zh-CN" sz="2400" dirty="0">
              <a:solidFill>
                <a:srgbClr val="000000"/>
              </a:solidFill>
              <a:latin typeface="Helvetica Neue"/>
            </a:endParaRPr>
          </a:p>
          <a:p>
            <a:pPr>
              <a:lnSpc>
                <a:spcPct val="110000"/>
              </a:lnSpc>
            </a:pPr>
            <a:endParaRPr lang="en-US" altLang="zh-CN" sz="2400" dirty="0">
              <a:solidFill>
                <a:srgbClr val="000000"/>
              </a:solidFill>
              <a:latin typeface="Helvetica Neue"/>
            </a:endParaRPr>
          </a:p>
          <a:p>
            <a:pPr>
              <a:lnSpc>
                <a:spcPct val="110000"/>
              </a:lnSpc>
            </a:pPr>
            <a:endParaRPr lang="en-US" altLang="zh-CN" sz="2400" dirty="0">
              <a:solidFill>
                <a:srgbClr val="000000"/>
              </a:solidFill>
              <a:latin typeface="Helvetica Neue"/>
            </a:endParaRPr>
          </a:p>
          <a:p>
            <a:pPr algn="l">
              <a:lnSpc>
                <a:spcPct val="110000"/>
              </a:lnSpc>
            </a:pPr>
            <a:endParaRPr lang="zh-CN" altLang="en-US" sz="2400" i="0" dirty="0">
              <a:solidFill>
                <a:srgbClr val="000000"/>
              </a:solidFill>
              <a:effectLst/>
              <a:latin typeface="Helvetica Neue"/>
            </a:endParaRPr>
          </a:p>
          <a:p>
            <a:pPr marL="274320" lvl="1" indent="0">
              <a:lnSpc>
                <a:spcPct val="110000"/>
              </a:lnSpc>
              <a:buNone/>
            </a:pPr>
            <a:r>
              <a:rPr lang="en-US" altLang="zh-CN" sz="2400" i="0" dirty="0">
                <a:solidFill>
                  <a:srgbClr val="000000"/>
                </a:solidFill>
                <a:effectLst/>
                <a:latin typeface="Helvetica Neue"/>
              </a:rPr>
              <a:t>p2</a:t>
            </a:r>
            <a:r>
              <a:rPr lang="zh-CN" altLang="en-US" sz="2400" i="0" dirty="0">
                <a:solidFill>
                  <a:srgbClr val="000000"/>
                </a:solidFill>
                <a:effectLst/>
                <a:latin typeface="Helvetica Neue"/>
              </a:rPr>
              <a:t>：</a:t>
            </a:r>
            <a:r>
              <a:rPr lang="en-US" altLang="zh-CN" sz="2400" i="0" dirty="0">
                <a:solidFill>
                  <a:srgbClr val="000000"/>
                </a:solidFill>
                <a:effectLst/>
                <a:latin typeface="Helvetica Neue"/>
              </a:rPr>
              <a:t>25+15=40μs</a:t>
            </a:r>
          </a:p>
          <a:p>
            <a:pPr marL="274320" lvl="1" indent="0">
              <a:lnSpc>
                <a:spcPct val="110000"/>
              </a:lnSpc>
              <a:buNone/>
            </a:pPr>
            <a:r>
              <a:rPr lang="en-US" altLang="zh-CN" sz="2400" i="0" dirty="0">
                <a:solidFill>
                  <a:srgbClr val="000000"/>
                </a:solidFill>
                <a:effectLst/>
                <a:latin typeface="Helvetica Neue"/>
              </a:rPr>
              <a:t>p3</a:t>
            </a:r>
            <a:r>
              <a:rPr lang="zh-CN" altLang="en-US" sz="2400" i="0" dirty="0">
                <a:solidFill>
                  <a:srgbClr val="000000"/>
                </a:solidFill>
                <a:effectLst/>
                <a:latin typeface="Helvetica Neue"/>
              </a:rPr>
              <a:t>：</a:t>
            </a:r>
            <a:r>
              <a:rPr lang="en-US" altLang="zh-CN" sz="2400" i="0" dirty="0">
                <a:solidFill>
                  <a:srgbClr val="000000"/>
                </a:solidFill>
                <a:effectLst/>
                <a:latin typeface="Helvetica Neue"/>
              </a:rPr>
              <a:t>62+18=80μs</a:t>
            </a:r>
          </a:p>
          <a:p>
            <a:pPr marL="274320" lvl="1" indent="0">
              <a:lnSpc>
                <a:spcPct val="110000"/>
              </a:lnSpc>
              <a:buNone/>
            </a:pPr>
            <a:r>
              <a:rPr lang="en-US" altLang="zh-CN" sz="2400" i="0" dirty="0">
                <a:solidFill>
                  <a:srgbClr val="000000"/>
                </a:solidFill>
                <a:effectLst/>
                <a:latin typeface="Helvetica Neue"/>
              </a:rPr>
              <a:t>p1</a:t>
            </a:r>
            <a:r>
              <a:rPr lang="zh-CN" altLang="en-US" sz="2400" i="0" dirty="0">
                <a:solidFill>
                  <a:srgbClr val="000000"/>
                </a:solidFill>
                <a:effectLst/>
                <a:latin typeface="Helvetica Neue"/>
              </a:rPr>
              <a:t>：</a:t>
            </a:r>
            <a:r>
              <a:rPr lang="en-US" altLang="zh-CN" sz="2400" i="0" dirty="0">
                <a:solidFill>
                  <a:srgbClr val="000000"/>
                </a:solidFill>
                <a:effectLst/>
                <a:latin typeface="Helvetica Neue"/>
              </a:rPr>
              <a:t>75+30=105μs</a:t>
            </a:r>
          </a:p>
          <a:p>
            <a:pPr algn="l">
              <a:lnSpc>
                <a:spcPct val="110000"/>
              </a:lnSpc>
            </a:pPr>
            <a:r>
              <a:rPr lang="zh-CN" altLang="en-US" sz="2400" i="0" dirty="0">
                <a:solidFill>
                  <a:srgbClr val="000000"/>
                </a:solidFill>
                <a:effectLst/>
                <a:latin typeface="Helvetica Neue"/>
              </a:rPr>
              <a:t>平均周转时间为（</a:t>
            </a:r>
            <a:r>
              <a:rPr lang="en-US" altLang="zh-CN" sz="2400" i="0" dirty="0">
                <a:solidFill>
                  <a:srgbClr val="000000"/>
                </a:solidFill>
                <a:effectLst/>
                <a:latin typeface="Helvetica Neue"/>
              </a:rPr>
              <a:t>40+80+105</a:t>
            </a:r>
            <a:r>
              <a:rPr lang="zh-CN" altLang="en-US" sz="2400" i="0" dirty="0">
                <a:solidFill>
                  <a:srgbClr val="000000"/>
                </a:solidFill>
                <a:effectLst/>
                <a:latin typeface="Helvetica Neue"/>
              </a:rPr>
              <a:t>）</a:t>
            </a:r>
            <a:r>
              <a:rPr lang="en-US" altLang="zh-CN" sz="2400" i="0" dirty="0">
                <a:solidFill>
                  <a:srgbClr val="000000"/>
                </a:solidFill>
                <a:effectLst/>
                <a:latin typeface="Helvetica Neue"/>
              </a:rPr>
              <a:t>/3=75μs</a:t>
            </a:r>
          </a:p>
          <a:p>
            <a:pPr>
              <a:lnSpc>
                <a:spcPct val="110000"/>
              </a:lnSpc>
            </a:pPr>
            <a:endParaRPr lang="zh-CN" altLang="en-US" sz="2400" dirty="0"/>
          </a:p>
        </p:txBody>
      </p:sp>
      <p:pic>
        <p:nvPicPr>
          <p:cNvPr id="1028" name="Picture 4">
            <a:extLst>
              <a:ext uri="{FF2B5EF4-FFF2-40B4-BE49-F238E27FC236}">
                <a16:creationId xmlns:a16="http://schemas.microsoft.com/office/drawing/2014/main" id="{FDAEDC27-53E2-8B6D-65D7-35D711492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 y="1196752"/>
            <a:ext cx="698182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18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流程图: 磁盘 14"/>
          <p:cNvSpPr/>
          <p:nvPr/>
        </p:nvSpPr>
        <p:spPr>
          <a:xfrm>
            <a:off x="2051720" y="4058345"/>
            <a:ext cx="1800200" cy="1800200"/>
          </a:xfrm>
          <a:prstGeom prst="flowChartMagneticDisk">
            <a:avLst/>
          </a:prstGeom>
          <a:effectLst>
            <a:outerShdw blurRad="76200" dir="18900000" sy="23000" kx="-1200000" algn="bl" rotWithShape="0">
              <a:prstClr val="black">
                <a:alpha val="20000"/>
              </a:prstClr>
            </a:outerShd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a:xfrm>
            <a:off x="323528" y="476672"/>
            <a:ext cx="8496944" cy="666328"/>
          </a:xfrm>
        </p:spPr>
        <p:txBody>
          <a:bodyPr>
            <a:normAutofit fontScale="90000"/>
          </a:bodyPr>
          <a:lstStyle/>
          <a:p>
            <a:r>
              <a:rPr lang="en-US" altLang="zh-CN" dirty="0"/>
              <a:t>3.1 </a:t>
            </a:r>
            <a:r>
              <a:rPr lang="zh-CN" altLang="en-US" dirty="0"/>
              <a:t>处理机调度</a:t>
            </a:r>
            <a:r>
              <a:rPr lang="zh-CN" altLang="en-US"/>
              <a:t>的层次和调度算法的目标</a:t>
            </a:r>
            <a:endParaRPr lang="zh-CN" altLang="en-US" dirty="0"/>
          </a:p>
        </p:txBody>
      </p:sp>
      <p:sp>
        <p:nvSpPr>
          <p:cNvPr id="5" name="内容占位符 4"/>
          <p:cNvSpPr>
            <a:spLocks noGrp="1"/>
          </p:cNvSpPr>
          <p:nvPr>
            <p:ph sz="quarter" idx="1"/>
          </p:nvPr>
        </p:nvSpPr>
        <p:spPr>
          <a:xfrm>
            <a:off x="323528" y="1124744"/>
            <a:ext cx="8496944" cy="4937760"/>
          </a:xfrm>
        </p:spPr>
        <p:txBody>
          <a:bodyPr>
            <a:normAutofit/>
          </a:bodyPr>
          <a:lstStyle/>
          <a:p>
            <a:pPr algn="just">
              <a:lnSpc>
                <a:spcPct val="140000"/>
              </a:lnSpc>
              <a:spcBef>
                <a:spcPct val="50000"/>
              </a:spcBef>
              <a:buNone/>
            </a:pPr>
            <a:r>
              <a:rPr lang="en-US" altLang="zh-CN" sz="2800" dirty="0">
                <a:latin typeface="宋体" pitchFamily="2" charset="-122"/>
              </a:rPr>
              <a:t>3.1.1 </a:t>
            </a:r>
            <a:r>
              <a:rPr lang="zh-CN" altLang="en-US" sz="2800" dirty="0">
                <a:latin typeface="宋体" pitchFamily="2" charset="-122"/>
              </a:rPr>
              <a:t>处理机调度的层次　</a:t>
            </a:r>
            <a:endParaRPr lang="en-US" altLang="zh-CN" sz="2800" dirty="0">
              <a:latin typeface="宋体" pitchFamily="2" charset="-122"/>
            </a:endParaRPr>
          </a:p>
          <a:p>
            <a:pPr algn="just">
              <a:lnSpc>
                <a:spcPct val="140000"/>
              </a:lnSpc>
              <a:spcBef>
                <a:spcPct val="50000"/>
              </a:spcBef>
              <a:buNone/>
            </a:pPr>
            <a:r>
              <a:rPr lang="en-US" altLang="zh-CN" sz="2800" dirty="0">
                <a:latin typeface="宋体" pitchFamily="2" charset="-122"/>
              </a:rPr>
              <a:t>1</a:t>
            </a:r>
            <a:r>
              <a:rPr lang="zh-CN" altLang="en-US" sz="2800" dirty="0">
                <a:latin typeface="宋体" pitchFamily="2" charset="-122"/>
              </a:rPr>
              <a:t>．高级调度</a:t>
            </a:r>
          </a:p>
          <a:p>
            <a:pPr>
              <a:lnSpc>
                <a:spcPct val="150000"/>
              </a:lnSpc>
              <a:buNone/>
            </a:pP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686230623"/>
              </p:ext>
            </p:extLst>
          </p:nvPr>
        </p:nvGraphicFramePr>
        <p:xfrm>
          <a:off x="2699792" y="4725144"/>
          <a:ext cx="576064" cy="1036320"/>
        </p:xfrm>
        <a:graphic>
          <a:graphicData uri="http://schemas.openxmlformats.org/drawingml/2006/table">
            <a:tbl>
              <a:tblPr firstRow="1" bandRow="1">
                <a:tableStyleId>{D113A9D2-9D6B-4929-AA2D-F23B5EE8CBE7}</a:tableStyleId>
              </a:tblPr>
              <a:tblGrid>
                <a:gridCol w="576064">
                  <a:extLst>
                    <a:ext uri="{9D8B030D-6E8A-4147-A177-3AD203B41FA5}">
                      <a16:colId xmlns:a16="http://schemas.microsoft.com/office/drawing/2014/main" val="20000"/>
                    </a:ext>
                  </a:extLst>
                </a:gridCol>
              </a:tblGrid>
              <a:tr h="231800">
                <a:tc>
                  <a:txBody>
                    <a:bodyPr/>
                    <a:lstStyle/>
                    <a:p>
                      <a:pPr algn="ctr"/>
                      <a:r>
                        <a:rPr lang="en-US" altLang="zh-CN" sz="1100" b="1" dirty="0"/>
                        <a:t>job1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b="1" dirty="0"/>
                        <a:t>job2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b="1" dirty="0"/>
                        <a:t>job3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b="1" dirty="0"/>
                        <a:t>…..</a:t>
                      </a:r>
                      <a:endParaRPr lang="zh-CN" altLang="en-US" sz="1100" b="1"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2843808" y="3734309"/>
            <a:ext cx="646331" cy="369332"/>
          </a:xfrm>
          <a:prstGeom prst="rect">
            <a:avLst/>
          </a:prstGeom>
          <a:noFill/>
        </p:spPr>
        <p:txBody>
          <a:bodyPr wrap="none" rtlCol="0">
            <a:spAutoFit/>
          </a:bodyPr>
          <a:lstStyle/>
          <a:p>
            <a:r>
              <a:rPr lang="zh-CN" altLang="en-US" dirty="0"/>
              <a:t>外存</a:t>
            </a:r>
          </a:p>
        </p:txBody>
      </p:sp>
      <p:sp>
        <p:nvSpPr>
          <p:cNvPr id="9" name="矩形 8"/>
          <p:cNvSpPr/>
          <p:nvPr/>
        </p:nvSpPr>
        <p:spPr>
          <a:xfrm>
            <a:off x="5220072" y="2582181"/>
            <a:ext cx="1296144" cy="2232248"/>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TextBox 9"/>
          <p:cNvSpPr txBox="1"/>
          <p:nvPr/>
        </p:nvSpPr>
        <p:spPr>
          <a:xfrm>
            <a:off x="5544978" y="2112023"/>
            <a:ext cx="646331" cy="369332"/>
          </a:xfrm>
          <a:prstGeom prst="rect">
            <a:avLst/>
          </a:prstGeom>
          <a:noFill/>
        </p:spPr>
        <p:txBody>
          <a:bodyPr wrap="none" rtlCol="0">
            <a:spAutoFit/>
          </a:bodyPr>
          <a:lstStyle/>
          <a:p>
            <a:r>
              <a:rPr lang="zh-CN" altLang="en-US" dirty="0"/>
              <a:t>内存</a:t>
            </a:r>
          </a:p>
        </p:txBody>
      </p:sp>
      <p:graphicFrame>
        <p:nvGraphicFramePr>
          <p:cNvPr id="11" name="表格 10"/>
          <p:cNvGraphicFramePr>
            <a:graphicFrameLocks noGrp="1"/>
          </p:cNvGraphicFramePr>
          <p:nvPr>
            <p:extLst>
              <p:ext uri="{D42A27DB-BD31-4B8C-83A1-F6EECF244321}">
                <p14:modId xmlns:p14="http://schemas.microsoft.com/office/powerpoint/2010/main" val="599488806"/>
              </p:ext>
            </p:extLst>
          </p:nvPr>
        </p:nvGraphicFramePr>
        <p:xfrm>
          <a:off x="5436096" y="3014229"/>
          <a:ext cx="936104" cy="1036320"/>
        </p:xfrm>
        <a:graphic>
          <a:graphicData uri="http://schemas.openxmlformats.org/drawingml/2006/table">
            <a:tbl>
              <a:tblPr firstRow="1" bandRow="1">
                <a:tableStyleId>{AF606853-7671-496A-8E4F-DF71F8EC918B}</a:tableStyleId>
              </a:tblPr>
              <a:tblGrid>
                <a:gridCol w="936104">
                  <a:extLst>
                    <a:ext uri="{9D8B030D-6E8A-4147-A177-3AD203B41FA5}">
                      <a16:colId xmlns:a16="http://schemas.microsoft.com/office/drawing/2014/main" val="20000"/>
                    </a:ext>
                  </a:extLst>
                </a:gridCol>
              </a:tblGrid>
              <a:tr h="231800">
                <a:tc>
                  <a:txBody>
                    <a:bodyPr/>
                    <a:lstStyle/>
                    <a:p>
                      <a:pPr algn="ctr"/>
                      <a:r>
                        <a:rPr lang="en-US" altLang="zh-CN" sz="1100" b="1" dirty="0"/>
                        <a:t>Process1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b="1" dirty="0"/>
                        <a:t>Process2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b="1" dirty="0"/>
                        <a:t>Process3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b="1" dirty="0"/>
                        <a:t>…..</a:t>
                      </a:r>
                      <a:endParaRPr lang="zh-CN" altLang="en-US" sz="1100" b="1" dirty="0"/>
                    </a:p>
                  </a:txBody>
                  <a:tcPr/>
                </a:tc>
                <a:extLst>
                  <a:ext uri="{0D108BD9-81ED-4DB2-BD59-A6C34878D82A}">
                    <a16:rowId xmlns:a16="http://schemas.microsoft.com/office/drawing/2014/main" val="10003"/>
                  </a:ext>
                </a:extLst>
              </a:tr>
            </a:tbl>
          </a:graphicData>
        </a:graphic>
      </p:graphicFrame>
      <p:cxnSp>
        <p:nvCxnSpPr>
          <p:cNvPr id="12" name="直接箭头连接符 11"/>
          <p:cNvCxnSpPr/>
          <p:nvPr/>
        </p:nvCxnSpPr>
        <p:spPr>
          <a:xfrm flipV="1">
            <a:off x="3275856" y="3590293"/>
            <a:ext cx="2160240" cy="1368152"/>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4067944" y="3878325"/>
            <a:ext cx="1107996" cy="369332"/>
          </a:xfrm>
          <a:prstGeom prst="rect">
            <a:avLst/>
          </a:prstGeom>
          <a:noFill/>
        </p:spPr>
        <p:txBody>
          <a:bodyPr wrap="none" rtlCol="0">
            <a:spAutoFit/>
          </a:bodyPr>
          <a:lstStyle/>
          <a:p>
            <a:r>
              <a:rPr lang="zh-CN" altLang="en-US" dirty="0"/>
              <a:t>作业调度</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424167" cy="5400675"/>
          </a:xfrm>
        </p:spPr>
        <p:txBody>
          <a:bodyPr>
            <a:normAutofit/>
          </a:bodyPr>
          <a:lstStyle/>
          <a:p>
            <a:pPr>
              <a:lnSpc>
                <a:spcPct val="150000"/>
              </a:lnSpc>
            </a:pPr>
            <a:r>
              <a:rPr lang="zh-CN" altLang="en-US" b="1" dirty="0"/>
              <a:t>三种基本操作操作系统是否需要作业调度？</a:t>
            </a:r>
            <a:endParaRPr lang="en-US" altLang="zh-CN" b="1" dirty="0"/>
          </a:p>
          <a:p>
            <a:pPr>
              <a:lnSpc>
                <a:spcPct val="150000"/>
              </a:lnSpc>
              <a:buFont typeface="Wingdings" pitchFamily="2" charset="2"/>
              <a:buChar char="ü"/>
            </a:pPr>
            <a:r>
              <a:rPr lang="zh-CN" altLang="en-US" b="1" dirty="0"/>
              <a:t>批处理系统：</a:t>
            </a:r>
            <a:r>
              <a:rPr lang="zh-CN" altLang="en-US" dirty="0">
                <a:latin typeface="宋体" pitchFamily="2" charset="-122"/>
              </a:rPr>
              <a:t>作业进入系统后，总是先驻留在外存的后备队列上，因此</a:t>
            </a:r>
            <a:r>
              <a:rPr lang="zh-CN" altLang="en-US" b="1" dirty="0">
                <a:solidFill>
                  <a:srgbClr val="FF0000"/>
                </a:solidFill>
                <a:latin typeface="宋体" pitchFamily="2" charset="-122"/>
              </a:rPr>
              <a:t>需要</a:t>
            </a:r>
            <a:r>
              <a:rPr lang="zh-CN" altLang="en-US" dirty="0">
                <a:latin typeface="宋体" pitchFamily="2" charset="-122"/>
              </a:rPr>
              <a:t>有作业调度的过程，以便将它们分批地装入内存。</a:t>
            </a:r>
            <a:endParaRPr lang="en-US" altLang="zh-CN" dirty="0">
              <a:latin typeface="宋体" pitchFamily="2" charset="-122"/>
            </a:endParaRPr>
          </a:p>
          <a:p>
            <a:pPr>
              <a:lnSpc>
                <a:spcPct val="150000"/>
              </a:lnSpc>
              <a:buFont typeface="Wingdings" pitchFamily="2" charset="2"/>
              <a:buChar char="ü"/>
            </a:pPr>
            <a:r>
              <a:rPr lang="zh-CN" altLang="en-US" b="1" dirty="0">
                <a:latin typeface="宋体" pitchFamily="2" charset="-122"/>
              </a:rPr>
              <a:t>分时系统：</a:t>
            </a:r>
            <a:r>
              <a:rPr lang="zh-CN" altLang="en-US" dirty="0">
                <a:latin typeface="宋体" pitchFamily="2" charset="-122"/>
              </a:rPr>
              <a:t>为了做到及时响应，用户通过键盘输入的命令或数据等都是被直接送入内存的，因而</a:t>
            </a:r>
            <a:r>
              <a:rPr lang="zh-CN" altLang="en-US" b="1" dirty="0">
                <a:solidFill>
                  <a:srgbClr val="FF0000"/>
                </a:solidFill>
                <a:latin typeface="宋体" pitchFamily="2" charset="-122"/>
              </a:rPr>
              <a:t>无需</a:t>
            </a:r>
            <a:r>
              <a:rPr lang="zh-CN" altLang="en-US" dirty="0">
                <a:latin typeface="宋体" pitchFamily="2" charset="-122"/>
              </a:rPr>
              <a:t>再配置上述的作业调度机制。</a:t>
            </a:r>
            <a:endParaRPr lang="en-US" altLang="zh-CN" dirty="0">
              <a:latin typeface="宋体" pitchFamily="2" charset="-122"/>
            </a:endParaRPr>
          </a:p>
          <a:p>
            <a:pPr>
              <a:lnSpc>
                <a:spcPct val="150000"/>
              </a:lnSpc>
              <a:buFont typeface="Wingdings" pitchFamily="2" charset="2"/>
              <a:buChar char="ü"/>
            </a:pPr>
            <a:r>
              <a:rPr lang="zh-CN" altLang="en-US" b="1" dirty="0">
                <a:latin typeface="宋体" pitchFamily="2" charset="-122"/>
              </a:rPr>
              <a:t>实时系统：</a:t>
            </a:r>
            <a:r>
              <a:rPr lang="zh-CN" altLang="en-US" dirty="0">
                <a:latin typeface="宋体" pitchFamily="2" charset="-122"/>
              </a:rPr>
              <a:t>通常也</a:t>
            </a:r>
            <a:r>
              <a:rPr lang="zh-CN" altLang="en-US" b="1" dirty="0">
                <a:solidFill>
                  <a:srgbClr val="FF0000"/>
                </a:solidFill>
                <a:latin typeface="宋体" pitchFamily="2" charset="-122"/>
              </a:rPr>
              <a:t>不需要</a:t>
            </a:r>
            <a:r>
              <a:rPr lang="zh-CN" altLang="en-US" dirty="0">
                <a:latin typeface="宋体" pitchFamily="2" charset="-122"/>
              </a:rPr>
              <a:t>作业调度</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4391719" cy="5400675"/>
          </a:xfrm>
        </p:spPr>
        <p:txBody>
          <a:bodyPr>
            <a:normAutofit fontScale="92500" lnSpcReduction="20000"/>
          </a:bodyPr>
          <a:lstStyle/>
          <a:p>
            <a:pPr marL="0">
              <a:lnSpc>
                <a:spcPct val="150000"/>
              </a:lnSpc>
              <a:spcBef>
                <a:spcPts val="0"/>
              </a:spcBef>
            </a:pPr>
            <a:r>
              <a:rPr lang="en-US" altLang="zh-CN" b="1" dirty="0">
                <a:latin typeface="Times New Roman" pitchFamily="18" charset="0"/>
                <a:cs typeface="Times New Roman" pitchFamily="18" charset="0"/>
              </a:rPr>
              <a:t>2  </a:t>
            </a:r>
            <a:r>
              <a:rPr lang="zh-CN" altLang="en-US" b="1" dirty="0">
                <a:latin typeface="Times New Roman" pitchFamily="18" charset="0"/>
                <a:cs typeface="Times New Roman" pitchFamily="18" charset="0"/>
              </a:rPr>
              <a:t>低级调度</a:t>
            </a:r>
          </a:p>
          <a:p>
            <a:pPr marL="0">
              <a:lnSpc>
                <a:spcPct val="150000"/>
              </a:lnSpc>
              <a:spcBef>
                <a:spcPts val="0"/>
              </a:spcBef>
            </a:pPr>
            <a:r>
              <a:rPr lang="zh-CN" altLang="en-US" b="1" dirty="0">
                <a:latin typeface="Times New Roman" pitchFamily="18" charset="0"/>
                <a:cs typeface="Times New Roman" pitchFamily="18" charset="0"/>
              </a:rPr>
              <a:t>　　通常也把低级调度</a:t>
            </a:r>
            <a:r>
              <a:rPr lang="en-US" altLang="zh-CN" b="1" dirty="0">
                <a:latin typeface="Times New Roman" pitchFamily="18" charset="0"/>
                <a:cs typeface="Times New Roman" pitchFamily="18" charset="0"/>
              </a:rPr>
              <a:t>(Low Level Scheduling)</a:t>
            </a:r>
            <a:r>
              <a:rPr lang="zh-CN" altLang="en-US" b="1" dirty="0">
                <a:latin typeface="Times New Roman" pitchFamily="18" charset="0"/>
                <a:cs typeface="Times New Roman" pitchFamily="18" charset="0"/>
              </a:rPr>
              <a:t>称为进程调度或短程调度</a:t>
            </a:r>
            <a:r>
              <a:rPr lang="en-US" altLang="zh-CN" b="1" dirty="0">
                <a:latin typeface="Times New Roman" pitchFamily="18" charset="0"/>
                <a:cs typeface="Times New Roman" pitchFamily="18" charset="0"/>
              </a:rPr>
              <a:t>(</a:t>
            </a:r>
            <a:r>
              <a:rPr lang="en-US" altLang="zh-CN" b="1" dirty="0" err="1">
                <a:latin typeface="Times New Roman" pitchFamily="18" charset="0"/>
                <a:cs typeface="Times New Roman" pitchFamily="18" charset="0"/>
              </a:rPr>
              <a:t>ShortTerm</a:t>
            </a:r>
            <a:r>
              <a:rPr lang="en-US" altLang="zh-CN" b="1" dirty="0">
                <a:latin typeface="Times New Roman" pitchFamily="18" charset="0"/>
                <a:cs typeface="Times New Roman" pitchFamily="18" charset="0"/>
              </a:rPr>
              <a:t> Scheduling)</a:t>
            </a:r>
            <a:r>
              <a:rPr lang="zh-CN" altLang="en-US" b="1" dirty="0">
                <a:latin typeface="Times New Roman" pitchFamily="18" charset="0"/>
                <a:cs typeface="Times New Roman" pitchFamily="18" charset="0"/>
              </a:rPr>
              <a:t>，它所调度的对象是进程</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或内核级线程</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。进程调度是最基本的一种调度，在多道批处理、分时和实时三种类型的</a:t>
            </a:r>
            <a:r>
              <a:rPr lang="en-US" altLang="zh-CN" b="1" dirty="0">
                <a:latin typeface="Times New Roman" pitchFamily="18" charset="0"/>
                <a:cs typeface="Times New Roman" pitchFamily="18" charset="0"/>
              </a:rPr>
              <a:t>OS</a:t>
            </a:r>
            <a:r>
              <a:rPr lang="zh-CN" altLang="en-US" b="1" dirty="0">
                <a:latin typeface="Times New Roman" pitchFamily="18" charset="0"/>
                <a:cs typeface="Times New Roman" pitchFamily="18" charset="0"/>
              </a:rPr>
              <a:t>中，都必须配置这级调度。</a:t>
            </a:r>
          </a:p>
          <a:p>
            <a:endParaRPr lang="zh-CN" altLang="en-US" b="1" dirty="0">
              <a:latin typeface="Times New Roman" pitchFamily="18" charset="0"/>
              <a:cs typeface="Times New Roman" pitchFamily="18" charset="0"/>
            </a:endParaRPr>
          </a:p>
        </p:txBody>
      </p:sp>
      <p:sp>
        <p:nvSpPr>
          <p:cNvPr id="5" name="矩形 4"/>
          <p:cNvSpPr/>
          <p:nvPr/>
        </p:nvSpPr>
        <p:spPr>
          <a:xfrm>
            <a:off x="5220072" y="1753327"/>
            <a:ext cx="1296144" cy="2232248"/>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TextBox 5"/>
          <p:cNvSpPr txBox="1"/>
          <p:nvPr/>
        </p:nvSpPr>
        <p:spPr>
          <a:xfrm>
            <a:off x="5436096" y="1321279"/>
            <a:ext cx="646331" cy="369332"/>
          </a:xfrm>
          <a:prstGeom prst="rect">
            <a:avLst/>
          </a:prstGeom>
          <a:noFill/>
        </p:spPr>
        <p:txBody>
          <a:bodyPr wrap="none" rtlCol="0">
            <a:spAutoFit/>
          </a:bodyPr>
          <a:lstStyle/>
          <a:p>
            <a:r>
              <a:rPr lang="zh-CN" altLang="en-US" dirty="0"/>
              <a:t>内存</a:t>
            </a:r>
          </a:p>
        </p:txBody>
      </p:sp>
      <p:graphicFrame>
        <p:nvGraphicFramePr>
          <p:cNvPr id="7" name="表格 6"/>
          <p:cNvGraphicFramePr>
            <a:graphicFrameLocks noGrp="1"/>
          </p:cNvGraphicFramePr>
          <p:nvPr>
            <p:extLst>
              <p:ext uri="{D42A27DB-BD31-4B8C-83A1-F6EECF244321}">
                <p14:modId xmlns:p14="http://schemas.microsoft.com/office/powerpoint/2010/main" val="2274042334"/>
              </p:ext>
            </p:extLst>
          </p:nvPr>
        </p:nvGraphicFramePr>
        <p:xfrm>
          <a:off x="5436096" y="2185375"/>
          <a:ext cx="936104" cy="1036320"/>
        </p:xfrm>
        <a:graphic>
          <a:graphicData uri="http://schemas.openxmlformats.org/drawingml/2006/table">
            <a:tbl>
              <a:tblPr firstRow="1" bandRow="1">
                <a:tableStyleId>{AF606853-7671-496A-8E4F-DF71F8EC918B}</a:tableStyleId>
              </a:tblPr>
              <a:tblGrid>
                <a:gridCol w="936104">
                  <a:extLst>
                    <a:ext uri="{9D8B030D-6E8A-4147-A177-3AD203B41FA5}">
                      <a16:colId xmlns:a16="http://schemas.microsoft.com/office/drawing/2014/main" val="20000"/>
                    </a:ext>
                  </a:extLst>
                </a:gridCol>
              </a:tblGrid>
              <a:tr h="231800">
                <a:tc>
                  <a:txBody>
                    <a:bodyPr/>
                    <a:lstStyle/>
                    <a:p>
                      <a:pPr algn="ctr"/>
                      <a:r>
                        <a:rPr lang="en-US" altLang="zh-CN" sz="1100" b="1" dirty="0"/>
                        <a:t>Process1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b="1" dirty="0"/>
                        <a:t>Process2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b="1" dirty="0"/>
                        <a:t>Process3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b="1" dirty="0"/>
                        <a:t>…..</a:t>
                      </a:r>
                      <a:endParaRPr lang="zh-CN" altLang="en-US" sz="1100" b="1" dirty="0"/>
                    </a:p>
                  </a:txBody>
                  <a:tcPr/>
                </a:tc>
                <a:extLst>
                  <a:ext uri="{0D108BD9-81ED-4DB2-BD59-A6C34878D82A}">
                    <a16:rowId xmlns:a16="http://schemas.microsoft.com/office/drawing/2014/main" val="10003"/>
                  </a:ext>
                </a:extLst>
              </a:tr>
            </a:tbl>
          </a:graphicData>
        </a:graphic>
      </p:graphicFrame>
      <p:sp>
        <p:nvSpPr>
          <p:cNvPr id="8" name="图文框 7"/>
          <p:cNvSpPr/>
          <p:nvPr/>
        </p:nvSpPr>
        <p:spPr>
          <a:xfrm>
            <a:off x="7668344" y="4345615"/>
            <a:ext cx="1152128" cy="1080120"/>
          </a:xfrm>
          <a:prstGeom prst="fram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CPU</a:t>
            </a:r>
          </a:p>
          <a:p>
            <a:pPr algn="ctr"/>
            <a:r>
              <a:rPr lang="zh-CN" altLang="en-US" b="1" dirty="0">
                <a:solidFill>
                  <a:schemeClr val="tx1"/>
                </a:solidFill>
              </a:rPr>
              <a:t>处理机</a:t>
            </a:r>
          </a:p>
        </p:txBody>
      </p:sp>
      <p:cxnSp>
        <p:nvCxnSpPr>
          <p:cNvPr id="9" name="直接箭头连接符 8"/>
          <p:cNvCxnSpPr/>
          <p:nvPr/>
        </p:nvCxnSpPr>
        <p:spPr>
          <a:xfrm>
            <a:off x="6372200" y="2833447"/>
            <a:ext cx="1368152" cy="1800200"/>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6732240" y="3769551"/>
            <a:ext cx="1107996" cy="369332"/>
          </a:xfrm>
          <a:prstGeom prst="rect">
            <a:avLst/>
          </a:prstGeom>
          <a:noFill/>
        </p:spPr>
        <p:txBody>
          <a:bodyPr wrap="none" rtlCol="0">
            <a:spAutoFit/>
          </a:bodyPr>
          <a:lstStyle/>
          <a:p>
            <a:r>
              <a:rPr lang="zh-CN" altLang="en-US" dirty="0"/>
              <a:t>进程调度</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975188" y="404390"/>
            <a:ext cx="3887664" cy="6120953"/>
          </a:xfrm>
        </p:spPr>
        <p:style>
          <a:lnRef idx="2">
            <a:schemeClr val="accent4"/>
          </a:lnRef>
          <a:fillRef idx="1">
            <a:schemeClr val="lt1"/>
          </a:fillRef>
          <a:effectRef idx="0">
            <a:schemeClr val="accent4"/>
          </a:effectRef>
          <a:fontRef idx="minor">
            <a:schemeClr val="dk1"/>
          </a:fontRef>
        </p:style>
        <p:txBody>
          <a:bodyPr>
            <a:noAutofit/>
          </a:bodyPr>
          <a:lstStyle/>
          <a:p>
            <a:pPr marL="0">
              <a:lnSpc>
                <a:spcPct val="130000"/>
              </a:lnSpc>
              <a:spcBef>
                <a:spcPts val="0"/>
              </a:spcBef>
            </a:pPr>
            <a:r>
              <a:rPr lang="zh-CN" altLang="en-US" sz="2400" b="1" dirty="0">
                <a:latin typeface="Times New Roman" pitchFamily="18" charset="0"/>
                <a:cs typeface="Times New Roman" pitchFamily="18" charset="0"/>
              </a:rPr>
              <a:t>又称中程调度</a:t>
            </a:r>
            <a:r>
              <a:rPr lang="en-US" altLang="zh-CN" sz="2400" b="1" dirty="0">
                <a:latin typeface="Times New Roman" pitchFamily="18" charset="0"/>
                <a:cs typeface="Times New Roman" pitchFamily="18" charset="0"/>
              </a:rPr>
              <a:t>(Medium-Term Scheduling)</a:t>
            </a:r>
            <a:r>
              <a:rPr lang="zh-CN" altLang="en-US" sz="2400" b="1" dirty="0">
                <a:latin typeface="Times New Roman" pitchFamily="18" charset="0"/>
                <a:cs typeface="Times New Roman" pitchFamily="18" charset="0"/>
              </a:rPr>
              <a:t>。引入中级调度的主要目的是为了提高内存利用率和系统吞吐量。暂时不能运行的就绪进程调至外存上去等待，把此时的进程状态称为静止就绪状态或挂起状态。把静止就绪进程从外存调入内存活动就绪队列的调度即为中程调度。</a:t>
            </a:r>
            <a:endParaRPr lang="en-US" altLang="zh-CN" sz="2400" b="1" dirty="0">
              <a:latin typeface="Times New Roman" pitchFamily="18" charset="0"/>
              <a:cs typeface="Times New Roman" pitchFamily="18" charset="0"/>
            </a:endParaRPr>
          </a:p>
          <a:p>
            <a:pPr marL="0">
              <a:lnSpc>
                <a:spcPct val="130000"/>
              </a:lnSpc>
              <a:spcBef>
                <a:spcPts val="0"/>
              </a:spcBef>
            </a:pPr>
            <a:r>
              <a:rPr lang="zh-CN" altLang="en-US" sz="2400" dirty="0">
                <a:solidFill>
                  <a:srgbClr val="FF0000"/>
                </a:solidFill>
                <a:latin typeface="Times New Roman" pitchFamily="18" charset="0"/>
                <a:cs typeface="Times New Roman" pitchFamily="18" charset="0"/>
              </a:rPr>
              <a:t>   由于</a:t>
            </a:r>
            <a:r>
              <a:rPr lang="en-US" altLang="zh-CN" sz="2400" dirty="0">
                <a:solidFill>
                  <a:srgbClr val="FF0000"/>
                </a:solidFill>
                <a:latin typeface="Times New Roman" pitchFamily="18" charset="0"/>
                <a:cs typeface="Times New Roman" pitchFamily="18" charset="0"/>
              </a:rPr>
              <a:t>I/O</a:t>
            </a:r>
            <a:r>
              <a:rPr lang="zh-CN" altLang="en-US" sz="2400" dirty="0">
                <a:solidFill>
                  <a:srgbClr val="FF0000"/>
                </a:solidFill>
                <a:latin typeface="Times New Roman" pitchFamily="18" charset="0"/>
                <a:cs typeface="Times New Roman" pitchFamily="18" charset="0"/>
              </a:rPr>
              <a:t>代价高，中级调度在现代操作系统中已经使用较少。</a:t>
            </a:r>
            <a:endParaRPr lang="zh-CN" altLang="en-US" sz="2400" b="1" dirty="0">
              <a:solidFill>
                <a:srgbClr val="FF0000"/>
              </a:solidFill>
              <a:latin typeface="Times New Roman" pitchFamily="18" charset="0"/>
              <a:cs typeface="Times New Roman" pitchFamily="18" charset="0"/>
            </a:endParaRPr>
          </a:p>
        </p:txBody>
      </p:sp>
      <p:sp>
        <p:nvSpPr>
          <p:cNvPr id="5" name="流程图: 磁盘 4"/>
          <p:cNvSpPr/>
          <p:nvPr/>
        </p:nvSpPr>
        <p:spPr>
          <a:xfrm>
            <a:off x="251520" y="3573016"/>
            <a:ext cx="1800200" cy="1800200"/>
          </a:xfrm>
          <a:prstGeom prst="flowChartMagneticDisk">
            <a:avLst/>
          </a:prstGeom>
          <a:effectLst>
            <a:outerShdw blurRad="76200" dir="18900000" sy="23000" kx="-1200000" algn="bl" rotWithShape="0">
              <a:prstClr val="black">
                <a:alpha val="20000"/>
              </a:prstClr>
            </a:outerShd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6" name="TextBox 5"/>
          <p:cNvSpPr txBox="1"/>
          <p:nvPr/>
        </p:nvSpPr>
        <p:spPr>
          <a:xfrm>
            <a:off x="827584" y="3212976"/>
            <a:ext cx="646331" cy="369332"/>
          </a:xfrm>
          <a:prstGeom prst="rect">
            <a:avLst/>
          </a:prstGeom>
          <a:noFill/>
        </p:spPr>
        <p:txBody>
          <a:bodyPr wrap="none" rtlCol="0">
            <a:spAutoFit/>
          </a:bodyPr>
          <a:lstStyle/>
          <a:p>
            <a:r>
              <a:rPr lang="zh-CN" altLang="en-US" dirty="0"/>
              <a:t>外存</a:t>
            </a:r>
          </a:p>
        </p:txBody>
      </p:sp>
      <p:sp>
        <p:nvSpPr>
          <p:cNvPr id="7" name="矩形 6"/>
          <p:cNvSpPr/>
          <p:nvPr/>
        </p:nvSpPr>
        <p:spPr>
          <a:xfrm>
            <a:off x="3274115" y="1997617"/>
            <a:ext cx="1296144" cy="2232248"/>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TextBox 7"/>
          <p:cNvSpPr txBox="1"/>
          <p:nvPr/>
        </p:nvSpPr>
        <p:spPr>
          <a:xfrm>
            <a:off x="3419872" y="1628800"/>
            <a:ext cx="646331" cy="369332"/>
          </a:xfrm>
          <a:prstGeom prst="rect">
            <a:avLst/>
          </a:prstGeom>
          <a:noFill/>
        </p:spPr>
        <p:txBody>
          <a:bodyPr wrap="none" rtlCol="0">
            <a:spAutoFit/>
          </a:bodyPr>
          <a:lstStyle/>
          <a:p>
            <a:r>
              <a:rPr lang="zh-CN" altLang="en-US" dirty="0"/>
              <a:t>内存</a:t>
            </a:r>
          </a:p>
        </p:txBody>
      </p:sp>
      <p:graphicFrame>
        <p:nvGraphicFramePr>
          <p:cNvPr id="9" name="表格 8"/>
          <p:cNvGraphicFramePr>
            <a:graphicFrameLocks noGrp="1"/>
          </p:cNvGraphicFramePr>
          <p:nvPr/>
        </p:nvGraphicFramePr>
        <p:xfrm>
          <a:off x="3419872" y="2492896"/>
          <a:ext cx="936104" cy="1036320"/>
        </p:xfrm>
        <a:graphic>
          <a:graphicData uri="http://schemas.openxmlformats.org/drawingml/2006/table">
            <a:tbl>
              <a:tblPr firstRow="1" bandRow="1">
                <a:tableStyleId>{AF606853-7671-496A-8E4F-DF71F8EC918B}</a:tableStyleId>
              </a:tblPr>
              <a:tblGrid>
                <a:gridCol w="936104">
                  <a:extLst>
                    <a:ext uri="{9D8B030D-6E8A-4147-A177-3AD203B41FA5}">
                      <a16:colId xmlns:a16="http://schemas.microsoft.com/office/drawing/2014/main" val="20000"/>
                    </a:ext>
                  </a:extLst>
                </a:gridCol>
              </a:tblGrid>
              <a:tr h="231800">
                <a:tc>
                  <a:txBody>
                    <a:bodyPr/>
                    <a:lstStyle/>
                    <a:p>
                      <a:pPr algn="ctr"/>
                      <a:r>
                        <a:rPr lang="en-US" altLang="zh-CN" sz="1100" b="1" dirty="0"/>
                        <a:t>Process1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b="1" dirty="0"/>
                        <a:t>Process2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b="1" dirty="0"/>
                        <a:t>Process3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b="1" dirty="0"/>
                        <a:t>…..</a:t>
                      </a:r>
                      <a:endParaRPr lang="zh-CN" altLang="en-US" sz="1100" b="1" dirty="0"/>
                    </a:p>
                  </a:txBody>
                  <a:tcPr/>
                </a:tc>
                <a:extLst>
                  <a:ext uri="{0D108BD9-81ED-4DB2-BD59-A6C34878D82A}">
                    <a16:rowId xmlns:a16="http://schemas.microsoft.com/office/drawing/2014/main" val="10003"/>
                  </a:ext>
                </a:extLst>
              </a:tr>
            </a:tbl>
          </a:graphicData>
        </a:graphic>
      </p:graphicFrame>
      <p:cxnSp>
        <p:nvCxnSpPr>
          <p:cNvPr id="10" name="直接箭头连接符 9"/>
          <p:cNvCxnSpPr>
            <a:stCxn id="5" idx="4"/>
          </p:cNvCxnSpPr>
          <p:nvPr/>
        </p:nvCxnSpPr>
        <p:spPr>
          <a:xfrm flipV="1">
            <a:off x="2051720" y="3068960"/>
            <a:ext cx="1368152" cy="1404156"/>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graphicFrame>
        <p:nvGraphicFramePr>
          <p:cNvPr id="11" name="表格 10"/>
          <p:cNvGraphicFramePr>
            <a:graphicFrameLocks noGrp="1"/>
          </p:cNvGraphicFramePr>
          <p:nvPr/>
        </p:nvGraphicFramePr>
        <p:xfrm>
          <a:off x="1187624" y="4221088"/>
          <a:ext cx="576064" cy="1036320"/>
        </p:xfrm>
        <a:graphic>
          <a:graphicData uri="http://schemas.openxmlformats.org/drawingml/2006/table">
            <a:tbl>
              <a:tblPr firstRow="1" bandRow="1">
                <a:tableStyleId>{306799F8-075E-4A3A-A7F6-7FBC6576F1A4}</a:tableStyleId>
              </a:tblPr>
              <a:tblGrid>
                <a:gridCol w="576064">
                  <a:extLst>
                    <a:ext uri="{9D8B030D-6E8A-4147-A177-3AD203B41FA5}">
                      <a16:colId xmlns:a16="http://schemas.microsoft.com/office/drawing/2014/main" val="20000"/>
                    </a:ext>
                  </a:extLst>
                </a:gridCol>
              </a:tblGrid>
              <a:tr h="231800">
                <a:tc>
                  <a:txBody>
                    <a:bodyPr/>
                    <a:lstStyle/>
                    <a:p>
                      <a:pPr algn="ctr"/>
                      <a:r>
                        <a:rPr lang="en-US" altLang="zh-CN" sz="1100" dirty="0"/>
                        <a:t>Pro1</a:t>
                      </a:r>
                      <a:endParaRPr lang="zh-CN" altLang="en-US" sz="1100" b="1" dirty="0"/>
                    </a:p>
                  </a:txBody>
                  <a:tcPr/>
                </a:tc>
                <a:extLst>
                  <a:ext uri="{0D108BD9-81ED-4DB2-BD59-A6C34878D82A}">
                    <a16:rowId xmlns:a16="http://schemas.microsoft.com/office/drawing/2014/main" val="10000"/>
                  </a:ext>
                </a:extLst>
              </a:tr>
              <a:tr h="183964">
                <a:tc>
                  <a:txBody>
                    <a:bodyPr/>
                    <a:lstStyle/>
                    <a:p>
                      <a:pPr algn="ctr"/>
                      <a:r>
                        <a:rPr lang="en-US" altLang="zh-CN" sz="1100" dirty="0"/>
                        <a:t>Pro2</a:t>
                      </a:r>
                      <a:endParaRPr lang="zh-CN" altLang="en-US" sz="1100" b="1" dirty="0"/>
                    </a:p>
                  </a:txBody>
                  <a:tcPr/>
                </a:tc>
                <a:extLst>
                  <a:ext uri="{0D108BD9-81ED-4DB2-BD59-A6C34878D82A}">
                    <a16:rowId xmlns:a16="http://schemas.microsoft.com/office/drawing/2014/main" val="10001"/>
                  </a:ext>
                </a:extLst>
              </a:tr>
              <a:tr h="183964">
                <a:tc>
                  <a:txBody>
                    <a:bodyPr/>
                    <a:lstStyle/>
                    <a:p>
                      <a:pPr algn="ctr"/>
                      <a:r>
                        <a:rPr lang="en-US" altLang="zh-CN" sz="1100" dirty="0"/>
                        <a:t>Pro3</a:t>
                      </a:r>
                      <a:endParaRPr lang="zh-CN" altLang="en-US" sz="1100" b="1" dirty="0"/>
                    </a:p>
                  </a:txBody>
                  <a:tcPr/>
                </a:tc>
                <a:extLst>
                  <a:ext uri="{0D108BD9-81ED-4DB2-BD59-A6C34878D82A}">
                    <a16:rowId xmlns:a16="http://schemas.microsoft.com/office/drawing/2014/main" val="10002"/>
                  </a:ext>
                </a:extLst>
              </a:tr>
              <a:tr h="183964">
                <a:tc>
                  <a:txBody>
                    <a:bodyPr/>
                    <a:lstStyle/>
                    <a:p>
                      <a:pPr algn="ctr"/>
                      <a:r>
                        <a:rPr lang="en-US" altLang="zh-CN" sz="1100" dirty="0"/>
                        <a:t>…..</a:t>
                      </a:r>
                      <a:endParaRPr lang="zh-CN" altLang="en-US" sz="1100" b="1" dirty="0"/>
                    </a:p>
                  </a:txBody>
                  <a:tcPr/>
                </a:tc>
                <a:extLst>
                  <a:ext uri="{0D108BD9-81ED-4DB2-BD59-A6C34878D82A}">
                    <a16:rowId xmlns:a16="http://schemas.microsoft.com/office/drawing/2014/main" val="10003"/>
                  </a:ext>
                </a:extLst>
              </a:tr>
            </a:tbl>
          </a:graphicData>
        </a:graphic>
      </p:graphicFrame>
      <p:sp>
        <p:nvSpPr>
          <p:cNvPr id="12" name="TextBox 11"/>
          <p:cNvSpPr txBox="1"/>
          <p:nvPr/>
        </p:nvSpPr>
        <p:spPr>
          <a:xfrm>
            <a:off x="1691680" y="4221088"/>
            <a:ext cx="461665" cy="1047723"/>
          </a:xfrm>
          <a:prstGeom prst="rect">
            <a:avLst/>
          </a:prstGeom>
          <a:noFill/>
        </p:spPr>
        <p:txBody>
          <a:bodyPr vert="eaVert" wrap="none" rtlCol="0">
            <a:spAutoFit/>
          </a:bodyPr>
          <a:lstStyle/>
          <a:p>
            <a:r>
              <a:rPr lang="zh-CN" altLang="en-US" dirty="0"/>
              <a:t>挂起进程</a:t>
            </a:r>
          </a:p>
        </p:txBody>
      </p:sp>
      <p:sp>
        <p:nvSpPr>
          <p:cNvPr id="13" name="矩形 12"/>
          <p:cNvSpPr/>
          <p:nvPr/>
        </p:nvSpPr>
        <p:spPr>
          <a:xfrm>
            <a:off x="323528" y="908720"/>
            <a:ext cx="1986441" cy="738664"/>
          </a:xfrm>
          <a:prstGeom prst="rect">
            <a:avLst/>
          </a:prstGeom>
        </p:spPr>
        <p:txBody>
          <a:bodyPr wrap="none">
            <a:spAutoFit/>
          </a:bodyPr>
          <a:lstStyle/>
          <a:p>
            <a:pPr>
              <a:lnSpc>
                <a:spcPct val="150000"/>
              </a:lnSpc>
            </a:pPr>
            <a:r>
              <a:rPr lang="en-US" altLang="zh-CN" sz="2800" b="1">
                <a:latin typeface="Times New Roman" pitchFamily="18" charset="0"/>
                <a:ea typeface="+mj-ea"/>
                <a:cs typeface="Times New Roman" pitchFamily="18" charset="0"/>
              </a:rPr>
              <a:t>3  </a:t>
            </a:r>
            <a:r>
              <a:rPr lang="zh-CN" altLang="en-US" sz="2800" b="1" dirty="0">
                <a:latin typeface="Times New Roman" pitchFamily="18" charset="0"/>
                <a:ea typeface="+mj-ea"/>
                <a:cs typeface="Times New Roman" pitchFamily="18" charset="0"/>
              </a:rPr>
              <a:t>中级调度</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nSpc>
                <a:spcPct val="120000"/>
              </a:lnSpc>
              <a:spcBef>
                <a:spcPct val="50000"/>
              </a:spcBef>
            </a:pPr>
            <a:r>
              <a:rPr lang="en-US" altLang="zh-CN">
                <a:latin typeface="宋体" pitchFamily="2" charset="-122"/>
              </a:rPr>
              <a:t>3.2.1</a:t>
            </a:r>
            <a:r>
              <a:rPr lang="zh-CN" altLang="en-US">
                <a:latin typeface="宋体" pitchFamily="2" charset="-122"/>
              </a:rPr>
              <a:t>　处理机调度的算法的目标</a:t>
            </a:r>
            <a:endParaRPr lang="zh-CN" altLang="en-US" dirty="0">
              <a:latin typeface="宋体" pitchFamily="2" charset="-122"/>
            </a:endParaRPr>
          </a:p>
        </p:txBody>
      </p:sp>
      <p:sp>
        <p:nvSpPr>
          <p:cNvPr id="6" name="内容占位符 5"/>
          <p:cNvSpPr>
            <a:spLocks noGrp="1"/>
          </p:cNvSpPr>
          <p:nvPr>
            <p:ph sz="quarter" idx="1"/>
          </p:nvPr>
        </p:nvSpPr>
        <p:spPr/>
        <p:txBody>
          <a:bodyPr>
            <a:normAutofit/>
          </a:bodyPr>
          <a:lstStyle/>
          <a:p>
            <a:pPr algn="just">
              <a:lnSpc>
                <a:spcPct val="120000"/>
              </a:lnSpc>
              <a:spcBef>
                <a:spcPct val="50000"/>
              </a:spcBef>
              <a:buNone/>
            </a:pPr>
            <a:r>
              <a:rPr lang="en-US" altLang="zh-CN" sz="2800">
                <a:latin typeface="宋体" pitchFamily="2" charset="-122"/>
              </a:rPr>
              <a:t>1</a:t>
            </a:r>
            <a:r>
              <a:rPr lang="zh-CN" altLang="en-US" sz="2800">
                <a:latin typeface="宋体" pitchFamily="2" charset="-122"/>
              </a:rPr>
              <a:t>．处理机调度算法的共同目标 </a:t>
            </a:r>
            <a:endParaRPr lang="en-US" altLang="zh-CN" sz="2800">
              <a:latin typeface="宋体" pitchFamily="2" charset="-122"/>
            </a:endParaRPr>
          </a:p>
          <a:p>
            <a:pPr algn="just">
              <a:lnSpc>
                <a:spcPct val="120000"/>
              </a:lnSpc>
              <a:spcBef>
                <a:spcPct val="50000"/>
              </a:spcBef>
              <a:buNone/>
            </a:pPr>
            <a:r>
              <a:rPr lang="zh-CN" altLang="en-US" sz="2800">
                <a:latin typeface="宋体" pitchFamily="2" charset="-122"/>
              </a:rPr>
              <a:t>   </a:t>
            </a:r>
            <a:r>
              <a:rPr lang="en-US" altLang="zh-CN" sz="2800"/>
              <a:t>(1) </a:t>
            </a:r>
            <a:r>
              <a:rPr lang="zh-CN" altLang="en-US" sz="2800"/>
              <a:t>资源利用率。为提高系统的资源利用率，应使系统中的处理机和其它所有资源都尽可能地保持忙碌状态，其中最重要的处理机利用率可用以下方法计算：</a:t>
            </a:r>
            <a:endParaRPr lang="zh-CN" altLang="en-US" sz="2800" dirty="0"/>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7108" t="-18819" r="17667" b="-23616"/>
          <a:stretch>
            <a:fillRect/>
          </a:stretch>
        </p:blipFill>
        <p:spPr bwMode="auto">
          <a:xfrm>
            <a:off x="1258887" y="4293096"/>
            <a:ext cx="6624637"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68313" y="692150"/>
            <a:ext cx="8207375" cy="5761186"/>
          </a:xfrm>
        </p:spPr>
        <p:txBody>
          <a:bodyPr>
            <a:normAutofit fontScale="92500" lnSpcReduction="10000"/>
          </a:bodyPr>
          <a:lstStyle/>
          <a:p>
            <a:pPr>
              <a:lnSpc>
                <a:spcPct val="150000"/>
              </a:lnSpc>
            </a:pPr>
            <a:r>
              <a:rPr lang="en-US" altLang="zh-CN" b="1"/>
              <a:t> 		(2)</a:t>
            </a:r>
            <a:r>
              <a:rPr lang="zh-CN" altLang="en-US" b="1"/>
              <a:t>公平性。公平性是指应使诸进程都获得合理的</a:t>
            </a:r>
            <a:r>
              <a:rPr lang="en-US" altLang="zh-CN" b="1"/>
              <a:t>CPU </a:t>
            </a:r>
            <a:r>
              <a:rPr lang="zh-CN" altLang="en-US" b="1"/>
              <a:t>时间，不会发生进程饥饿现象。又由于其紧急程度或重要性的不同，应提供不同的服务。</a:t>
            </a:r>
            <a:br>
              <a:rPr lang="zh-CN" altLang="en-US" b="1"/>
            </a:br>
            <a:r>
              <a:rPr lang="zh-CN" altLang="en-US" b="1"/>
              <a:t>　　</a:t>
            </a:r>
            <a:r>
              <a:rPr lang="en-US" altLang="zh-CN" b="1"/>
              <a:t>(3)</a:t>
            </a:r>
            <a:r>
              <a:rPr lang="zh-CN" altLang="en-US" b="1"/>
              <a:t>平衡性。在系统中的进程，有的属于计算型作业，有的属于</a:t>
            </a:r>
            <a:r>
              <a:rPr lang="en-US" altLang="zh-CN" b="1"/>
              <a:t>I/O</a:t>
            </a:r>
            <a:r>
              <a:rPr lang="zh-CN" altLang="en-US" b="1"/>
              <a:t>型。为使系统中的</a:t>
            </a:r>
            <a:r>
              <a:rPr lang="en-US" altLang="zh-CN" b="1"/>
              <a:t>CPU</a:t>
            </a:r>
            <a:r>
              <a:rPr lang="zh-CN" altLang="en-US" b="1"/>
              <a:t>和各种外部设备都能经常处于忙碌状态，调度算法应尽可能保持系统资源使用的平衡性。</a:t>
            </a:r>
            <a:br>
              <a:rPr lang="zh-CN" altLang="en-US" b="1"/>
            </a:br>
            <a:r>
              <a:rPr lang="zh-CN" altLang="en-US" b="1"/>
              <a:t>　　</a:t>
            </a:r>
            <a:r>
              <a:rPr lang="en-US" altLang="zh-CN" b="1"/>
              <a:t>(4)</a:t>
            </a:r>
            <a:r>
              <a:rPr lang="zh-CN" altLang="en-US" b="1"/>
              <a:t>策略强制执行。对所制订的策略其中包括安全策略，只要需要，就必须予以准确地执行，即使会造成某些工作的延迟也要执行。</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9624</TotalTime>
  <Words>2800</Words>
  <Application>Microsoft Office PowerPoint</Application>
  <PresentationFormat>全屏显示(4:3)</PresentationFormat>
  <Paragraphs>244</Paragraphs>
  <Slides>39</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7" baseType="lpstr">
      <vt:lpstr>Helvetica Neue</vt:lpstr>
      <vt:lpstr>MS PGothic</vt:lpstr>
      <vt:lpstr>方正琥珀简体</vt:lpstr>
      <vt:lpstr>黑体</vt:lpstr>
      <vt:lpstr>宋体</vt:lpstr>
      <vt:lpstr>Arial</vt:lpstr>
      <vt:lpstr>Bookman Old Style</vt:lpstr>
      <vt:lpstr>Calibri</vt:lpstr>
      <vt:lpstr>Cambria Math</vt:lpstr>
      <vt:lpstr>Courier New</vt:lpstr>
      <vt:lpstr>Gill Sans MT</vt:lpstr>
      <vt:lpstr>Helvetica</vt:lpstr>
      <vt:lpstr>Times New Roman</vt:lpstr>
      <vt:lpstr>Wingdings</vt:lpstr>
      <vt:lpstr>Wingdings 3</vt:lpstr>
      <vt:lpstr>1_质朴</vt:lpstr>
      <vt:lpstr>公式</vt:lpstr>
      <vt:lpstr>Document</vt:lpstr>
      <vt:lpstr>第九讲</vt:lpstr>
      <vt:lpstr>本次课程主要内容</vt:lpstr>
      <vt:lpstr>PowerPoint 演示文稿</vt:lpstr>
      <vt:lpstr>3.1 处理机调度的层次和调度算法的目标</vt:lpstr>
      <vt:lpstr>PowerPoint 演示文稿</vt:lpstr>
      <vt:lpstr>PowerPoint 演示文稿</vt:lpstr>
      <vt:lpstr>PowerPoint 演示文稿</vt:lpstr>
      <vt:lpstr>3.2.1　处理机调度的算法的目标</vt:lpstr>
      <vt:lpstr>PowerPoint 演示文稿</vt:lpstr>
      <vt:lpstr>PowerPoint 演示文稿</vt:lpstr>
      <vt:lpstr>PowerPoint 演示文稿</vt:lpstr>
      <vt:lpstr>PowerPoint 演示文稿</vt:lpstr>
      <vt:lpstr>PowerPoint 演示文稿</vt:lpstr>
      <vt:lpstr>PowerPoint 演示文稿</vt:lpstr>
      <vt:lpstr>3.2  作业与作业调度</vt:lpstr>
      <vt:lpstr>3.2.1　批处理系统的作业</vt:lpstr>
      <vt:lpstr>PowerPoint 演示文稿</vt:lpstr>
      <vt:lpstr>PowerPoint 演示文稿</vt:lpstr>
      <vt:lpstr>3.2.3　先来先服务和短作业优先调度算法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293</cp:revision>
  <dcterms:created xsi:type="dcterms:W3CDTF">2013-09-15T00:45:06Z</dcterms:created>
  <dcterms:modified xsi:type="dcterms:W3CDTF">2023-10-31T01:26:03Z</dcterms:modified>
</cp:coreProperties>
</file>