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33"/>
  </p:notesMasterIdLst>
  <p:handoutMasterIdLst>
    <p:handoutMasterId r:id="rId34"/>
  </p:handoutMasterIdLst>
  <p:sldIdLst>
    <p:sldId id="256" r:id="rId2"/>
    <p:sldId id="259" r:id="rId3"/>
    <p:sldId id="306" r:id="rId4"/>
    <p:sldId id="295" r:id="rId5"/>
    <p:sldId id="305" r:id="rId6"/>
    <p:sldId id="296" r:id="rId7"/>
    <p:sldId id="303" r:id="rId8"/>
    <p:sldId id="297" r:id="rId9"/>
    <p:sldId id="298" r:id="rId10"/>
    <p:sldId id="304" r:id="rId11"/>
    <p:sldId id="263" r:id="rId12"/>
    <p:sldId id="264" r:id="rId13"/>
    <p:sldId id="265" r:id="rId14"/>
    <p:sldId id="272" r:id="rId15"/>
    <p:sldId id="273" r:id="rId16"/>
    <p:sldId id="274" r:id="rId17"/>
    <p:sldId id="275" r:id="rId18"/>
    <p:sldId id="276" r:id="rId19"/>
    <p:sldId id="277" r:id="rId20"/>
    <p:sldId id="278" r:id="rId21"/>
    <p:sldId id="279" r:id="rId22"/>
    <p:sldId id="280" r:id="rId23"/>
    <p:sldId id="284" r:id="rId24"/>
    <p:sldId id="285" r:id="rId25"/>
    <p:sldId id="286" r:id="rId26"/>
    <p:sldId id="300" r:id="rId27"/>
    <p:sldId id="288" r:id="rId28"/>
    <p:sldId id="289" r:id="rId29"/>
    <p:sldId id="290" r:id="rId30"/>
    <p:sldId id="301" r:id="rId31"/>
    <p:sldId id="302"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75360" autoAdjust="0"/>
  </p:normalViewPr>
  <p:slideViewPr>
    <p:cSldViewPr>
      <p:cViewPr varScale="1">
        <p:scale>
          <a:sx n="65" d="100"/>
          <a:sy n="65" d="100"/>
        </p:scale>
        <p:origin x="1886" y="3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265901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3630112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注意此处的</a:t>
            </a:r>
            <a:r>
              <a:rPr lang="en-US" altLang="zh-CN" dirty="0"/>
              <a:t>Response time</a:t>
            </a:r>
            <a:r>
              <a:rPr lang="zh-CN" altLang="en-US" dirty="0"/>
              <a:t>和高响应比调度算法中的响应时间定义不同</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3</a:t>
            </a:fld>
            <a:endParaRPr lang="zh-CN" altLang="en-US"/>
          </a:p>
        </p:txBody>
      </p:sp>
    </p:spTree>
    <p:extLst>
      <p:ext uri="{BB962C8B-B14F-4D97-AF65-F5344CB8AC3E}">
        <p14:creationId xmlns:p14="http://schemas.microsoft.com/office/powerpoint/2010/main" val="2555194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多数时钟中断为</a:t>
            </a:r>
            <a:r>
              <a:rPr lang="en-US" altLang="zh-CN" dirty="0"/>
              <a:t>100HZ</a:t>
            </a:r>
            <a:r>
              <a:rPr lang="zh-CN" altLang="en-US" dirty="0"/>
              <a:t>，即</a:t>
            </a:r>
            <a:r>
              <a:rPr lang="en-US" altLang="zh-CN" dirty="0"/>
              <a:t>10ms</a:t>
            </a:r>
            <a:r>
              <a:rPr lang="zh-CN" altLang="en-US" dirty="0"/>
              <a:t>一次，</a:t>
            </a:r>
            <a:r>
              <a:rPr lang="en-US" altLang="zh-CN" dirty="0"/>
              <a:t>linux2.6</a:t>
            </a:r>
            <a:r>
              <a:rPr lang="zh-CN" altLang="en-US" dirty="0"/>
              <a:t>内核改为为</a:t>
            </a:r>
            <a:r>
              <a:rPr lang="en-US" altLang="zh-CN" dirty="0"/>
              <a:t>1000HZ</a:t>
            </a:r>
            <a:r>
              <a:rPr lang="zh-CN" altLang="en-US" dirty="0"/>
              <a:t>即</a:t>
            </a:r>
            <a:r>
              <a:rPr lang="en-US" altLang="zh-CN" dirty="0"/>
              <a:t>1ms</a:t>
            </a:r>
            <a:r>
              <a:rPr lang="zh-CN" altLang="en-US" dirty="0"/>
              <a:t>一次，（单核方式）</a:t>
            </a:r>
            <a:endParaRPr lang="en-US" altLang="zh-CN" dirty="0"/>
          </a:p>
          <a:p>
            <a:r>
              <a:rPr lang="zh-CN" altLang="en-US" dirty="0"/>
              <a:t>这里只是一个简化结构，详细可以参考“深入理解</a:t>
            </a:r>
            <a:r>
              <a:rPr lang="en-US" altLang="zh-CN" dirty="0"/>
              <a:t>Linux</a:t>
            </a:r>
            <a:r>
              <a:rPr lang="zh-CN" altLang="en-US" dirty="0"/>
              <a:t>内核”。同时时间管理方式一直在发展变化中（多核、多处理机，更高效的满足不同需求）。</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4</a:t>
            </a:fld>
            <a:endParaRPr lang="zh-CN" altLang="en-US"/>
          </a:p>
        </p:txBody>
      </p:sp>
    </p:spTree>
    <p:extLst>
      <p:ext uri="{BB962C8B-B14F-4D97-AF65-F5344CB8AC3E}">
        <p14:creationId xmlns:p14="http://schemas.microsoft.com/office/powerpoint/2010/main" val="2210064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时钟中断处理，更新检查当前进程状态，看时间片是否用完（如果有）等。</a:t>
            </a:r>
            <a:endParaRPr lang="en-US" altLang="zh-CN" dirty="0"/>
          </a:p>
          <a:p>
            <a:pPr algn="l" fontAlgn="base"/>
            <a:r>
              <a:rPr lang="zh-CN" altLang="en-US" b="0" i="0" dirty="0">
                <a:solidFill>
                  <a:srgbClr val="333333"/>
                </a:solidFill>
                <a:effectLst/>
                <a:latin typeface="Monaco"/>
              </a:rPr>
              <a:t>假设</a:t>
            </a:r>
            <a:r>
              <a:rPr lang="en-US" altLang="zh-CN" b="0" i="0" dirty="0" err="1">
                <a:solidFill>
                  <a:srgbClr val="333333"/>
                </a:solidFill>
                <a:effectLst/>
                <a:latin typeface="Monaco"/>
              </a:rPr>
              <a:t>cpu</a:t>
            </a:r>
            <a:r>
              <a:rPr lang="zh-CN" altLang="en-US" b="0" i="0" dirty="0">
                <a:solidFill>
                  <a:srgbClr val="333333"/>
                </a:solidFill>
                <a:effectLst/>
                <a:latin typeface="Monaco"/>
              </a:rPr>
              <a:t>的时钟频率为</a:t>
            </a:r>
            <a:r>
              <a:rPr lang="en-US" altLang="zh-CN" b="0" i="0" dirty="0">
                <a:solidFill>
                  <a:srgbClr val="333333"/>
                </a:solidFill>
                <a:effectLst/>
                <a:latin typeface="Monaco"/>
              </a:rPr>
              <a:t>2.0GHz,</a:t>
            </a:r>
            <a:r>
              <a:rPr lang="zh-CN" altLang="en-US" b="0" i="0" dirty="0">
                <a:solidFill>
                  <a:srgbClr val="333333"/>
                </a:solidFill>
                <a:effectLst/>
                <a:latin typeface="Monaco"/>
              </a:rPr>
              <a:t>平均执行一条指令需</a:t>
            </a:r>
            <a:r>
              <a:rPr lang="en-US" altLang="zh-CN" b="0" i="0" dirty="0">
                <a:solidFill>
                  <a:srgbClr val="333333"/>
                </a:solidFill>
                <a:effectLst/>
                <a:latin typeface="Monaco"/>
              </a:rPr>
              <a:t>2</a:t>
            </a:r>
            <a:r>
              <a:rPr lang="zh-CN" altLang="en-US" b="0" i="0" dirty="0">
                <a:solidFill>
                  <a:srgbClr val="333333"/>
                </a:solidFill>
                <a:effectLst/>
                <a:latin typeface="Monaco"/>
              </a:rPr>
              <a:t>个时钟周期</a:t>
            </a:r>
            <a:r>
              <a:rPr lang="en-US" altLang="zh-CN" b="0" i="0" dirty="0">
                <a:solidFill>
                  <a:srgbClr val="333333"/>
                </a:solidFill>
                <a:effectLst/>
                <a:latin typeface="Monaco"/>
              </a:rPr>
              <a:t>,</a:t>
            </a:r>
            <a:r>
              <a:rPr lang="zh-CN" altLang="en-US" b="0" i="0" dirty="0">
                <a:solidFill>
                  <a:srgbClr val="333333"/>
                </a:solidFill>
                <a:effectLst/>
                <a:latin typeface="Monaco"/>
              </a:rPr>
              <a:t>则</a:t>
            </a:r>
            <a:r>
              <a:rPr lang="en-US" altLang="zh-CN" b="0" i="0" dirty="0" err="1">
                <a:solidFill>
                  <a:srgbClr val="333333"/>
                </a:solidFill>
                <a:effectLst/>
                <a:latin typeface="Monaco"/>
              </a:rPr>
              <a:t>cpu</a:t>
            </a:r>
            <a:r>
              <a:rPr lang="zh-CN" altLang="en-US" b="0" i="0" dirty="0">
                <a:solidFill>
                  <a:srgbClr val="333333"/>
                </a:solidFill>
                <a:effectLst/>
                <a:latin typeface="Monaco"/>
              </a:rPr>
              <a:t>每秒执行的指令数为</a:t>
            </a:r>
            <a:r>
              <a:rPr lang="en-US" altLang="zh-CN" b="0" i="0" dirty="0">
                <a:solidFill>
                  <a:srgbClr val="333333"/>
                </a:solidFill>
                <a:effectLst/>
                <a:latin typeface="Monaco"/>
              </a:rPr>
              <a:t>10</a:t>
            </a:r>
            <a:r>
              <a:rPr lang="zh-CN" altLang="en-US" b="0" i="0" dirty="0">
                <a:solidFill>
                  <a:srgbClr val="333333"/>
                </a:solidFill>
                <a:effectLst/>
                <a:latin typeface="Monaco"/>
              </a:rPr>
              <a:t>亿次，</a:t>
            </a:r>
            <a:r>
              <a:rPr lang="en-US" altLang="zh-CN" b="0" i="0" dirty="0">
                <a:solidFill>
                  <a:srgbClr val="333333"/>
                </a:solidFill>
                <a:effectLst/>
                <a:latin typeface="Monaco"/>
              </a:rPr>
              <a:t>1ms</a:t>
            </a:r>
            <a:r>
              <a:rPr lang="zh-CN" altLang="en-US" b="0" i="0" dirty="0">
                <a:solidFill>
                  <a:srgbClr val="333333"/>
                </a:solidFill>
                <a:effectLst/>
                <a:latin typeface="Monaco"/>
              </a:rPr>
              <a:t>执行指令</a:t>
            </a:r>
            <a:r>
              <a:rPr lang="en-US" altLang="zh-CN" b="0" i="0" dirty="0">
                <a:solidFill>
                  <a:srgbClr val="333333"/>
                </a:solidFill>
                <a:effectLst/>
                <a:latin typeface="Monaco"/>
              </a:rPr>
              <a:t>100</a:t>
            </a:r>
            <a:r>
              <a:rPr lang="zh-CN" altLang="en-US" b="0" i="0" dirty="0">
                <a:solidFill>
                  <a:srgbClr val="333333"/>
                </a:solidFill>
                <a:effectLst/>
                <a:latin typeface="Monaco"/>
              </a:rPr>
              <a:t>万。</a:t>
            </a:r>
            <a:endParaRPr lang="en-US" altLang="zh-CN" b="0" i="0" dirty="0">
              <a:solidFill>
                <a:srgbClr val="333333"/>
              </a:solidFill>
              <a:effectLst/>
              <a:latin typeface="Monaco"/>
            </a:endParaRPr>
          </a:p>
          <a:p>
            <a:pPr algn="l" fontAlgn="base"/>
            <a:r>
              <a:rPr lang="zh-CN" altLang="en-US" b="0" i="0" dirty="0">
                <a:solidFill>
                  <a:srgbClr val="333333"/>
                </a:solidFill>
                <a:effectLst/>
                <a:latin typeface="Monaco"/>
              </a:rPr>
              <a:t>只要能命中</a:t>
            </a:r>
            <a:r>
              <a:rPr lang="en-US" altLang="zh-CN" b="0" i="0" dirty="0" err="1">
                <a:solidFill>
                  <a:srgbClr val="333333"/>
                </a:solidFill>
                <a:effectLst/>
                <a:latin typeface="Monaco"/>
              </a:rPr>
              <a:t>cpu</a:t>
            </a:r>
            <a:r>
              <a:rPr lang="zh-CN" altLang="en-US" b="0" i="0" dirty="0">
                <a:solidFill>
                  <a:srgbClr val="333333"/>
                </a:solidFill>
                <a:effectLst/>
                <a:latin typeface="Monaco"/>
              </a:rPr>
              <a:t>的</a:t>
            </a:r>
            <a:r>
              <a:rPr lang="en-US" altLang="zh-CN" b="0" i="0" dirty="0">
                <a:solidFill>
                  <a:srgbClr val="333333"/>
                </a:solidFill>
                <a:effectLst/>
                <a:latin typeface="Monaco"/>
              </a:rPr>
              <a:t>cache</a:t>
            </a:r>
            <a:r>
              <a:rPr lang="zh-CN" altLang="en-US" b="0" i="0" dirty="0">
                <a:solidFill>
                  <a:srgbClr val="333333"/>
                </a:solidFill>
                <a:effectLst/>
                <a:latin typeface="Monaco"/>
              </a:rPr>
              <a:t>处理时钟中断的开销可以忽略。</a:t>
            </a:r>
            <a:endParaRPr lang="en-US" altLang="zh-CN" b="0" i="0" dirty="0">
              <a:solidFill>
                <a:srgbClr val="333333"/>
              </a:solidFill>
              <a:effectLst/>
              <a:latin typeface="Monaco"/>
            </a:endParaRPr>
          </a:p>
          <a:p>
            <a:pPr algn="l" fontAlgn="base"/>
            <a:r>
              <a:rPr lang="zh-CN" altLang="en-US" b="0" i="0" dirty="0">
                <a:solidFill>
                  <a:srgbClr val="333333"/>
                </a:solidFill>
                <a:effectLst/>
                <a:latin typeface="Monaco"/>
              </a:rPr>
              <a:t>但进程时间片耗尽后的调度工作，涉及内存读写（也有可能有硬盘读写），以及</a:t>
            </a:r>
            <a:r>
              <a:rPr lang="en-US" altLang="zh-CN" b="0" i="0" dirty="0">
                <a:solidFill>
                  <a:srgbClr val="333333"/>
                </a:solidFill>
                <a:effectLst/>
                <a:latin typeface="Monaco"/>
              </a:rPr>
              <a:t>cache</a:t>
            </a:r>
            <a:r>
              <a:rPr lang="zh-CN" altLang="en-US" b="0" i="0" dirty="0">
                <a:solidFill>
                  <a:srgbClr val="333333"/>
                </a:solidFill>
                <a:effectLst/>
                <a:latin typeface="Monaco"/>
              </a:rPr>
              <a:t>的更新等工作开销会非常大。</a:t>
            </a:r>
          </a:p>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5</a:t>
            </a:fld>
            <a:endParaRPr lang="zh-CN" altLang="en-US"/>
          </a:p>
        </p:txBody>
      </p:sp>
    </p:spTree>
    <p:extLst>
      <p:ext uri="{BB962C8B-B14F-4D97-AF65-F5344CB8AC3E}">
        <p14:creationId xmlns:p14="http://schemas.microsoft.com/office/powerpoint/2010/main" val="3308575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Q=4</a:t>
            </a:r>
            <a:r>
              <a:rPr lang="zh-CN" altLang="en-US" dirty="0"/>
              <a:t>时退化为</a:t>
            </a:r>
            <a:r>
              <a:rPr lang="en-US" altLang="zh-CN" dirty="0"/>
              <a:t>FIFO</a:t>
            </a:r>
            <a:r>
              <a:rPr lang="zh-CN" altLang="en-US" dirty="0"/>
              <a:t>，能够获得更好的周转时间；但</a:t>
            </a:r>
            <a:r>
              <a:rPr lang="en-US" altLang="zh-CN" dirty="0"/>
              <a:t>q=1</a:t>
            </a:r>
            <a:r>
              <a:rPr lang="zh-CN" altLang="en-US" dirty="0"/>
              <a:t>时响应时间更短</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9</a:t>
            </a:fld>
            <a:endParaRPr lang="zh-CN" altLang="en-US"/>
          </a:p>
        </p:txBody>
      </p:sp>
    </p:spTree>
    <p:extLst>
      <p:ext uri="{BB962C8B-B14F-4D97-AF65-F5344CB8AC3E}">
        <p14:creationId xmlns:p14="http://schemas.microsoft.com/office/powerpoint/2010/main" val="3412926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同时兼顾对周转时间和反应时间（</a:t>
            </a:r>
            <a:r>
              <a:rPr lang="en-US" altLang="zh-CN" dirty="0"/>
              <a:t>response time</a:t>
            </a:r>
            <a:r>
              <a:rPr lang="zh-CN" altLang="en-US" dirty="0"/>
              <a:t>）的要求</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14</a:t>
            </a:fld>
            <a:endParaRPr lang="zh-CN" altLang="en-US"/>
          </a:p>
        </p:txBody>
      </p:sp>
    </p:spTree>
    <p:extLst>
      <p:ext uri="{BB962C8B-B14F-4D97-AF65-F5344CB8AC3E}">
        <p14:creationId xmlns:p14="http://schemas.microsoft.com/office/powerpoint/2010/main" val="404086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10/20+25/50&lt;=1</a:t>
            </a:r>
            <a:r>
              <a:rPr lang="zh-CN" altLang="en-US" dirty="0"/>
              <a:t>可调度</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26</a:t>
            </a:fld>
            <a:endParaRPr lang="zh-CN" altLang="en-US"/>
          </a:p>
        </p:txBody>
      </p:sp>
    </p:spTree>
    <p:extLst>
      <p:ext uri="{BB962C8B-B14F-4D97-AF65-F5344CB8AC3E}">
        <p14:creationId xmlns:p14="http://schemas.microsoft.com/office/powerpoint/2010/main" val="4150349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课本计算有错误：</a:t>
            </a:r>
            <a:r>
              <a:rPr lang="en-US" altLang="zh-CN" dirty="0"/>
              <a:t>t2</a:t>
            </a:r>
            <a:r>
              <a:rPr lang="zh-CN" altLang="en-US" dirty="0"/>
              <a:t>时刻</a:t>
            </a:r>
            <a:r>
              <a:rPr lang="en-US" altLang="zh-CN" dirty="0"/>
              <a:t>A2</a:t>
            </a:r>
            <a:r>
              <a:rPr lang="zh-CN" altLang="en-US" dirty="0"/>
              <a:t>还未到达，不需要计算松弛度，</a:t>
            </a:r>
            <a:r>
              <a:rPr lang="en-US" altLang="zh-CN" dirty="0"/>
              <a:t>20</a:t>
            </a:r>
            <a:r>
              <a:rPr lang="zh-CN" altLang="en-US" dirty="0"/>
              <a:t>时刻</a:t>
            </a:r>
            <a:r>
              <a:rPr lang="en-US" altLang="zh-CN" dirty="0"/>
              <a:t>A2</a:t>
            </a:r>
            <a:r>
              <a:rPr lang="zh-CN" altLang="en-US" dirty="0"/>
              <a:t>到达需要计算松弛度，其中：</a:t>
            </a:r>
            <a:r>
              <a:rPr lang="en-US" altLang="zh-CN" dirty="0"/>
              <a:t>A2</a:t>
            </a:r>
            <a:r>
              <a:rPr lang="zh-CN" altLang="en-US" dirty="0"/>
              <a:t>松弛度</a:t>
            </a:r>
            <a:r>
              <a:rPr lang="en-US" altLang="zh-CN" dirty="0"/>
              <a:t>40-20-10=10</a:t>
            </a:r>
            <a:r>
              <a:rPr lang="zh-CN" altLang="en-US" dirty="0"/>
              <a:t>，</a:t>
            </a:r>
            <a:r>
              <a:rPr lang="en-US" altLang="zh-CN" dirty="0"/>
              <a:t>B1</a:t>
            </a:r>
            <a:r>
              <a:rPr lang="zh-CN" altLang="en-US" dirty="0"/>
              <a:t>松弛度</a:t>
            </a:r>
            <a:r>
              <a:rPr lang="en-US" altLang="zh-CN" dirty="0"/>
              <a:t>50-20-15=15</a:t>
            </a:r>
            <a:r>
              <a:rPr lang="zh-CN" altLang="en-US" dirty="0"/>
              <a:t>，所以</a:t>
            </a:r>
            <a:r>
              <a:rPr lang="en-US" altLang="zh-CN" dirty="0"/>
              <a:t>20</a:t>
            </a:r>
            <a:r>
              <a:rPr lang="zh-CN" altLang="en-US" dirty="0"/>
              <a:t>时刻</a:t>
            </a:r>
            <a:r>
              <a:rPr lang="en-US" altLang="zh-CN" dirty="0"/>
              <a:t>A2</a:t>
            </a:r>
            <a:r>
              <a:rPr lang="zh-CN" altLang="en-US" dirty="0"/>
              <a:t>先运行</a:t>
            </a:r>
            <a:endParaRPr lang="en-US" altLang="zh-CN"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29</a:t>
            </a:fld>
            <a:endParaRPr lang="zh-CN" altLang="en-US"/>
          </a:p>
        </p:txBody>
      </p:sp>
    </p:spTree>
    <p:extLst>
      <p:ext uri="{BB962C8B-B14F-4D97-AF65-F5344CB8AC3E}">
        <p14:creationId xmlns:p14="http://schemas.microsoft.com/office/powerpoint/2010/main" val="149031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18097799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129101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150913A1-88B0-41AE-BB66-747BD1C443D6}"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7" name="TextBox 11">
            <a:extLst>
              <a:ext uri="{FF2B5EF4-FFF2-40B4-BE49-F238E27FC236}">
                <a16:creationId xmlns:a16="http://schemas.microsoft.com/office/drawing/2014/main" id="{720D5300-1AB4-FDF1-F96C-C45F6C30B698}"/>
              </a:ext>
            </a:extLst>
          </p:cNvPr>
          <p:cNvSpPr txBox="1"/>
          <p:nvPr userDrawn="1"/>
        </p:nvSpPr>
        <p:spPr>
          <a:xfrm>
            <a:off x="6590444" y="34526"/>
            <a:ext cx="2454518"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第三章处理机调度与死锁</a:t>
            </a:r>
          </a:p>
        </p:txBody>
      </p:sp>
    </p:spTree>
    <p:extLst>
      <p:ext uri="{BB962C8B-B14F-4D97-AF65-F5344CB8AC3E}">
        <p14:creationId xmlns:p14="http://schemas.microsoft.com/office/powerpoint/2010/main" val="89463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0425641"/>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A407D8-5118-4E8D-91B9-F9F17C25E51A}" type="datetime8">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t>2023年11月1日10时57分</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129548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400800" y="6356350"/>
            <a:ext cx="2289048" cy="365760"/>
          </a:xfrm>
          <a:prstGeom prst="rect">
            <a:avLst/>
          </a:prstGeom>
        </p:spPr>
        <p:txBody>
          <a:bodyPr/>
          <a:lstStyle/>
          <a:p>
            <a:fld id="{8209798D-5A37-4973-B0A2-891ACE8F3787}" type="datetime8">
              <a:rPr lang="zh-CN" altLang="en-US" smtClean="0"/>
              <a:t>2023年11月1日10时57分</a:t>
            </a:fld>
            <a:endParaRPr lang="zh-CN" altLang="en-US"/>
          </a:p>
        </p:txBody>
      </p:sp>
      <p:sp>
        <p:nvSpPr>
          <p:cNvPr id="4" name="页脚占位符 3"/>
          <p:cNvSpPr>
            <a:spLocks noGrp="1"/>
          </p:cNvSpPr>
          <p:nvPr>
            <p:ph type="ftr" sz="quarter" idx="11"/>
          </p:nvPr>
        </p:nvSpPr>
        <p:spPr>
          <a:xfrm>
            <a:off x="2898648" y="6356350"/>
            <a:ext cx="3505200" cy="365760"/>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12648" y="6356350"/>
            <a:ext cx="1981200" cy="365760"/>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400800" y="6356350"/>
            <a:ext cx="2289048" cy="365760"/>
          </a:xfrm>
          <a:prstGeom prst="rect">
            <a:avLst/>
          </a:prstGeom>
        </p:spPr>
        <p:txBody>
          <a:bodyPr/>
          <a:lstStyle/>
          <a:p>
            <a:fld id="{EC4E0F07-076C-457A-B7C6-DB35C3CB2ABB}" type="datetime8">
              <a:rPr lang="zh-CN" altLang="en-US" smtClean="0"/>
              <a:t>2023年11月1日10时57分</a:t>
            </a:fld>
            <a:endParaRPr lang="zh-CN" altLang="en-US"/>
          </a:p>
        </p:txBody>
      </p:sp>
      <p:sp>
        <p:nvSpPr>
          <p:cNvPr id="3" name="页脚占位符 2"/>
          <p:cNvSpPr>
            <a:spLocks noGrp="1"/>
          </p:cNvSpPr>
          <p:nvPr>
            <p:ph type="ftr" sz="quarter" idx="11"/>
          </p:nvPr>
        </p:nvSpPr>
        <p:spPr>
          <a:xfrm>
            <a:off x="2898648" y="6356350"/>
            <a:ext cx="3505200" cy="36576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12648" y="6356350"/>
            <a:ext cx="1981200" cy="365760"/>
          </a:xfrm>
          <a:prstGeom prst="rect">
            <a:avLst/>
          </a:prstGeom>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0"/>
            </a:lvl1pPr>
          </a:lstStyle>
          <a:p>
            <a:pPr lvl="0"/>
            <a:endParaRPr lang="zh-CN" altLang="en-US" dirty="0"/>
          </a:p>
        </p:txBody>
      </p:sp>
      <p:sp>
        <p:nvSpPr>
          <p:cNvPr id="9" name="TextBox 8"/>
          <p:cNvSpPr txBox="1"/>
          <p:nvPr userDrawn="1"/>
        </p:nvSpPr>
        <p:spPr>
          <a:xfrm>
            <a:off x="5148064" y="-19050"/>
            <a:ext cx="3724096" cy="461665"/>
          </a:xfrm>
          <a:prstGeom prst="rect">
            <a:avLst/>
          </a:prstGeom>
          <a:noFill/>
        </p:spPr>
        <p:txBody>
          <a:bodyPr wrap="none" rtlCol="0">
            <a:spAutoFit/>
          </a:bodyPr>
          <a:lstStyle/>
          <a:p>
            <a:r>
              <a:rPr lang="zh-CN" altLang="en-US" sz="2400" u="wavyDbl" baseline="0" dirty="0">
                <a:uFill>
                  <a:solidFill>
                    <a:srgbClr val="7030A0"/>
                  </a:solidFill>
                </a:uFill>
              </a:rPr>
              <a:t>第三章 处理机调度与死锁</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Ref idx="1001">
        <a:schemeClr val="bg1"/>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7200" y="1484784"/>
            <a:ext cx="8229600" cy="4690464"/>
          </a:xfrm>
          <a:solidFill>
            <a:schemeClr val="tx1">
              <a:shade val="50000"/>
            </a:schemeClr>
          </a:solidFill>
          <a:ln>
            <a:noFill/>
          </a:ln>
          <a:effectLst/>
        </p:spPr>
        <p:txBody>
          <a:bodyPr/>
          <a:lstStyle>
            <a:lvl1pPr marL="0" indent="0">
              <a:spcBef>
                <a:spcPts val="600"/>
              </a:spcBef>
              <a:buNone/>
              <a:defRPr sz="3200"/>
            </a:lvl1pPr>
          </a:lstStyle>
          <a:p>
            <a:r>
              <a:rPr kumimoji="0" lang="zh-CN" altLang="en-US" dirty="0"/>
              <a:t>单击图标添加图片</a:t>
            </a:r>
            <a:endParaRPr kumimoji="0" lang="en-US" dirty="0"/>
          </a:p>
        </p:txBody>
      </p:sp>
      <p:sp>
        <p:nvSpPr>
          <p:cNvPr id="4" name="文本占位符 3"/>
          <p:cNvSpPr>
            <a:spLocks noGrp="1"/>
          </p:cNvSpPr>
          <p:nvPr>
            <p:ph type="body" sz="half" idx="2"/>
          </p:nvPr>
        </p:nvSpPr>
        <p:spPr>
          <a:xfrm>
            <a:off x="467544" y="692696"/>
            <a:ext cx="8229600" cy="533400"/>
          </a:xfrm>
        </p:spPr>
        <p:txBody>
          <a:bodyPr anchor="ctr" anchorCtr="0">
            <a:normAutofit/>
          </a:bodyPr>
          <a:lstStyle>
            <a:lvl1pPr marL="0" indent="0" algn="l">
              <a:buFontTx/>
              <a:buNone/>
              <a:defRPr sz="2800" b="1">
                <a:latin typeface="+mj-ea"/>
                <a:ea typeface="+mj-ea"/>
              </a:defRPr>
            </a:lvl1pPr>
            <a:lvl2pPr>
              <a:defRPr sz="1200"/>
            </a:lvl2pPr>
            <a:lvl3pPr>
              <a:defRPr sz="1000"/>
            </a:lvl3pPr>
            <a:lvl4pPr>
              <a:defRPr sz="900"/>
            </a:lvl4pPr>
            <a:lvl5pPr>
              <a:defRPr sz="900"/>
            </a:lvl5pPr>
          </a:lstStyle>
          <a:p>
            <a:pPr lvl="0" eaLnBrk="1" latinLnBrk="0" hangingPunct="1"/>
            <a:r>
              <a:rPr kumimoji="0" lang="zh-CN" altLang="en-US" dirty="0"/>
              <a:t>单击此处编辑母版文本样式</a:t>
            </a:r>
          </a:p>
        </p:txBody>
      </p:sp>
      <p:sp>
        <p:nvSpPr>
          <p:cNvPr id="5" name="日期占位符 4"/>
          <p:cNvSpPr>
            <a:spLocks noGrp="1"/>
          </p:cNvSpPr>
          <p:nvPr>
            <p:ph type="dt" sz="half" idx="10"/>
          </p:nvPr>
        </p:nvSpPr>
        <p:spPr>
          <a:xfrm>
            <a:off x="6400800" y="6356350"/>
            <a:ext cx="2289048" cy="365760"/>
          </a:xfrm>
          <a:prstGeom prst="rect">
            <a:avLst/>
          </a:prstGeom>
        </p:spPr>
        <p:txBody>
          <a:bodyPr/>
          <a:lstStyle/>
          <a:p>
            <a:fld id="{55B87F8F-B769-4FC5-A2E1-7393028F567F}" type="datetime8">
              <a:rPr lang="zh-CN" altLang="en-US" smtClean="0"/>
              <a:t>2023年11月1日10时57分</a:t>
            </a:fld>
            <a:endParaRPr lang="zh-CN" altLang="en-US"/>
          </a:p>
        </p:txBody>
      </p:sp>
      <p:sp>
        <p:nvSpPr>
          <p:cNvPr id="6" name="页脚占位符 5"/>
          <p:cNvSpPr>
            <a:spLocks noGrp="1"/>
          </p:cNvSpPr>
          <p:nvPr>
            <p:ph type="ftr" sz="quarter" idx="11"/>
          </p:nvPr>
        </p:nvSpPr>
        <p:spPr>
          <a:xfrm>
            <a:off x="2898648" y="6356350"/>
            <a:ext cx="3505200" cy="365760"/>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12648" y="6356350"/>
            <a:ext cx="1981200" cy="365760"/>
          </a:xfrm>
          <a:prstGeom prst="rect">
            <a:avLst/>
          </a:prstGeom>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extBox 9"/>
          <p:cNvSpPr txBox="1"/>
          <p:nvPr userDrawn="1"/>
        </p:nvSpPr>
        <p:spPr>
          <a:xfrm>
            <a:off x="5148064" y="-19050"/>
            <a:ext cx="3724096" cy="461665"/>
          </a:xfrm>
          <a:prstGeom prst="rect">
            <a:avLst/>
          </a:prstGeom>
          <a:noFill/>
        </p:spPr>
        <p:txBody>
          <a:bodyPr wrap="none" rtlCol="0">
            <a:spAutoFit/>
          </a:bodyPr>
          <a:lstStyle/>
          <a:p>
            <a:r>
              <a:rPr lang="zh-CN" altLang="en-US" sz="2400" u="wavyDbl" baseline="0" dirty="0">
                <a:uFill>
                  <a:solidFill>
                    <a:srgbClr val="7030A0"/>
                  </a:solidFill>
                </a:uFill>
              </a:rPr>
              <a:t>第三章 处理机调度与死锁</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6590444" y="34526"/>
            <a:ext cx="2454518"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第三章处理机调度与死锁</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10"/>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fld id="{2D2DECD9-6E1F-4A4A-B2F1-CE434EECFFDA}"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extLst>
      <p:ext uri="{BB962C8B-B14F-4D97-AF65-F5344CB8AC3E}">
        <p14:creationId xmlns:p14="http://schemas.microsoft.com/office/powerpoint/2010/main" val="181600065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84" r:id="rId6"/>
    <p:sldLayoutId id="2147483679" r:id="rId7"/>
    <p:sldLayoutId id="2147483681" r:id="rId8"/>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5.bin"/><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6.bin"/><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7.bin"/><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第十讲</a:t>
            </a:r>
            <a:endParaRPr lang="zh-CN" altLang="en-US" b="1" dirty="0"/>
          </a:p>
        </p:txBody>
      </p:sp>
      <p:sp>
        <p:nvSpPr>
          <p:cNvPr id="3" name="副标题 2"/>
          <p:cNvSpPr>
            <a:spLocks noGrp="1"/>
          </p:cNvSpPr>
          <p:nvPr>
            <p:ph type="body" idx="1"/>
          </p:nvPr>
        </p:nvSpPr>
        <p:spPr/>
        <p:txBody>
          <a:bodyPr>
            <a:normAutofit/>
          </a:bodyPr>
          <a:lstStyle/>
          <a:p>
            <a:r>
              <a:rPr lang="zh-CN" altLang="en-US"/>
              <a:t>进程调度</a:t>
            </a:r>
            <a:r>
              <a:rPr lang="zh-CN" altLang="en-US" dirty="0"/>
              <a:t>算法、实时调度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E4D78A3-AA1A-44A9-BE95-9BCF41189F52}"/>
              </a:ext>
            </a:extLst>
          </p:cNvPr>
          <p:cNvSpPr>
            <a:spLocks noGrp="1"/>
          </p:cNvSpPr>
          <p:nvPr>
            <p:ph type="body" sz="quarter" idx="13"/>
          </p:nvPr>
        </p:nvSpPr>
        <p:spPr/>
        <p:txBody>
          <a:bodyPr/>
          <a:lstStyle/>
          <a:p>
            <a:r>
              <a:rPr lang="en-US" altLang="zh-CN" b="1" dirty="0"/>
              <a:t>Linux</a:t>
            </a:r>
            <a:r>
              <a:rPr lang="zh-CN" altLang="en-US" b="1" dirty="0"/>
              <a:t>中基本时间片的确定：</a:t>
            </a:r>
            <a:endParaRPr lang="en-US" altLang="zh-CN" b="1" dirty="0"/>
          </a:p>
          <a:p>
            <a:pPr marL="457200" indent="-457200">
              <a:buFont typeface="Wingdings" panose="05000000000000000000" pitchFamily="2" charset="2"/>
              <a:buChar char="ü"/>
            </a:pPr>
            <a:r>
              <a:rPr lang="zh-CN" altLang="en-US" b="1" dirty="0"/>
              <a:t>（</a:t>
            </a:r>
            <a:r>
              <a:rPr lang="en-US" altLang="zh-CN" dirty="0"/>
              <a:t> 140-</a:t>
            </a:r>
            <a:r>
              <a:rPr lang="zh-CN" altLang="en-US" dirty="0"/>
              <a:t>静态优先级</a:t>
            </a:r>
            <a:r>
              <a:rPr lang="zh-CN" altLang="en-US" b="1" dirty="0"/>
              <a:t>）</a:t>
            </a:r>
            <a:r>
              <a:rPr lang="en-US" altLang="zh-CN" b="1" dirty="0"/>
              <a:t>×20  </a:t>
            </a:r>
            <a:r>
              <a:rPr lang="zh-CN" altLang="en-US" b="1" dirty="0"/>
              <a:t>若静态优先级</a:t>
            </a:r>
            <a:r>
              <a:rPr lang="en-US" altLang="zh-CN" b="1" dirty="0"/>
              <a:t>&lt;120</a:t>
            </a:r>
          </a:p>
          <a:p>
            <a:pPr marL="457200" indent="-457200">
              <a:buFont typeface="Wingdings" panose="05000000000000000000" pitchFamily="2" charset="2"/>
              <a:buChar char="ü"/>
            </a:pPr>
            <a:r>
              <a:rPr lang="zh-CN" altLang="en-US" b="1" dirty="0"/>
              <a:t>（</a:t>
            </a:r>
            <a:r>
              <a:rPr lang="en-US" altLang="zh-CN" dirty="0"/>
              <a:t> 140-</a:t>
            </a:r>
            <a:r>
              <a:rPr lang="zh-CN" altLang="en-US" dirty="0"/>
              <a:t>静态优先级</a:t>
            </a:r>
            <a:r>
              <a:rPr lang="zh-CN" altLang="en-US" b="1" dirty="0"/>
              <a:t>）</a:t>
            </a:r>
            <a:r>
              <a:rPr lang="en-US" altLang="zh-CN" b="1" dirty="0"/>
              <a:t>×5   </a:t>
            </a:r>
            <a:r>
              <a:rPr lang="zh-CN" altLang="en-US" b="1" dirty="0"/>
              <a:t>若静态优先级</a:t>
            </a:r>
            <a:r>
              <a:rPr lang="en-US" altLang="zh-CN" b="1" dirty="0"/>
              <a:t>≥120</a:t>
            </a:r>
            <a:endParaRPr lang="en-US" altLang="zh-CN" dirty="0"/>
          </a:p>
          <a:p>
            <a:r>
              <a:rPr lang="zh-CN" altLang="en-US" dirty="0"/>
              <a:t>其中，</a:t>
            </a:r>
            <a:r>
              <a:rPr lang="en-US" altLang="zh-CN" dirty="0"/>
              <a:t>Linux</a:t>
            </a:r>
            <a:r>
              <a:rPr lang="zh-CN" altLang="en-US" dirty="0"/>
              <a:t>内核优先级从</a:t>
            </a:r>
            <a:r>
              <a:rPr lang="en-US" altLang="zh-CN" dirty="0"/>
              <a:t>100</a:t>
            </a:r>
            <a:r>
              <a:rPr lang="zh-CN" altLang="en-US" dirty="0"/>
              <a:t>（最高）到</a:t>
            </a:r>
            <a:r>
              <a:rPr lang="en-US" altLang="zh-CN" dirty="0"/>
              <a:t>139</a:t>
            </a:r>
            <a:r>
              <a:rPr lang="zh-CN" altLang="en-US" dirty="0"/>
              <a:t>（最低）</a:t>
            </a:r>
            <a:endParaRPr lang="en-US" altLang="zh-CN" dirty="0"/>
          </a:p>
          <a:p>
            <a:endParaRPr lang="en-US" altLang="zh-CN" dirty="0"/>
          </a:p>
          <a:p>
            <a:endParaRPr lang="en-US" altLang="zh-CN" dirty="0"/>
          </a:p>
        </p:txBody>
      </p:sp>
      <p:graphicFrame>
        <p:nvGraphicFramePr>
          <p:cNvPr id="5" name="表格 5">
            <a:extLst>
              <a:ext uri="{FF2B5EF4-FFF2-40B4-BE49-F238E27FC236}">
                <a16:creationId xmlns:a16="http://schemas.microsoft.com/office/drawing/2014/main" id="{3E1F88CE-CD83-4D18-A451-8AEEC1048C25}"/>
              </a:ext>
            </a:extLst>
          </p:cNvPr>
          <p:cNvGraphicFramePr>
            <a:graphicFrameLocks noGrp="1"/>
          </p:cNvGraphicFramePr>
          <p:nvPr>
            <p:extLst>
              <p:ext uri="{D42A27DB-BD31-4B8C-83A1-F6EECF244321}">
                <p14:modId xmlns:p14="http://schemas.microsoft.com/office/powerpoint/2010/main" val="2505832193"/>
              </p:ext>
            </p:extLst>
          </p:nvPr>
        </p:nvGraphicFramePr>
        <p:xfrm>
          <a:off x="1043608" y="3338755"/>
          <a:ext cx="7344816" cy="2743200"/>
        </p:xfrm>
        <a:graphic>
          <a:graphicData uri="http://schemas.openxmlformats.org/drawingml/2006/table">
            <a:tbl>
              <a:tblPr firstRow="1" bandRow="1">
                <a:tableStyleId>{93296810-A885-4BE3-A3E7-6D5BEEA58F35}</a:tableStyleId>
              </a:tblPr>
              <a:tblGrid>
                <a:gridCol w="2448272">
                  <a:extLst>
                    <a:ext uri="{9D8B030D-6E8A-4147-A177-3AD203B41FA5}">
                      <a16:colId xmlns:a16="http://schemas.microsoft.com/office/drawing/2014/main" val="2580210320"/>
                    </a:ext>
                  </a:extLst>
                </a:gridCol>
                <a:gridCol w="2448272">
                  <a:extLst>
                    <a:ext uri="{9D8B030D-6E8A-4147-A177-3AD203B41FA5}">
                      <a16:colId xmlns:a16="http://schemas.microsoft.com/office/drawing/2014/main" val="3728118852"/>
                    </a:ext>
                  </a:extLst>
                </a:gridCol>
                <a:gridCol w="2448272">
                  <a:extLst>
                    <a:ext uri="{9D8B030D-6E8A-4147-A177-3AD203B41FA5}">
                      <a16:colId xmlns:a16="http://schemas.microsoft.com/office/drawing/2014/main" val="1969840237"/>
                    </a:ext>
                  </a:extLst>
                </a:gridCol>
              </a:tblGrid>
              <a:tr h="432048">
                <a:tc>
                  <a:txBody>
                    <a:bodyPr/>
                    <a:lstStyle/>
                    <a:p>
                      <a:pPr algn="ctr"/>
                      <a:r>
                        <a:rPr lang="zh-CN" altLang="en-US" sz="2400" dirty="0"/>
                        <a:t>说明</a:t>
                      </a:r>
                    </a:p>
                  </a:txBody>
                  <a:tcPr/>
                </a:tc>
                <a:tc>
                  <a:txBody>
                    <a:bodyPr/>
                    <a:lstStyle/>
                    <a:p>
                      <a:pPr algn="ctr"/>
                      <a:r>
                        <a:rPr lang="zh-CN" altLang="en-US" sz="2400" dirty="0"/>
                        <a:t>静态优先级</a:t>
                      </a:r>
                    </a:p>
                  </a:txBody>
                  <a:tcPr/>
                </a:tc>
                <a:tc>
                  <a:txBody>
                    <a:bodyPr/>
                    <a:lstStyle/>
                    <a:p>
                      <a:pPr algn="ctr"/>
                      <a:r>
                        <a:rPr lang="zh-CN" altLang="en-US" sz="2400" dirty="0"/>
                        <a:t>基本时间片</a:t>
                      </a:r>
                    </a:p>
                  </a:txBody>
                  <a:tcPr/>
                </a:tc>
                <a:extLst>
                  <a:ext uri="{0D108BD9-81ED-4DB2-BD59-A6C34878D82A}">
                    <a16:rowId xmlns:a16="http://schemas.microsoft.com/office/drawing/2014/main" val="3792029020"/>
                  </a:ext>
                </a:extLst>
              </a:tr>
              <a:tr h="432048">
                <a:tc>
                  <a:txBody>
                    <a:bodyPr/>
                    <a:lstStyle/>
                    <a:p>
                      <a:pPr algn="ctr"/>
                      <a:r>
                        <a:rPr lang="zh-CN" altLang="en-US" sz="2400" dirty="0"/>
                        <a:t>最高静态优先级</a:t>
                      </a:r>
                    </a:p>
                  </a:txBody>
                  <a:tcPr/>
                </a:tc>
                <a:tc>
                  <a:txBody>
                    <a:bodyPr/>
                    <a:lstStyle/>
                    <a:p>
                      <a:pPr algn="ctr"/>
                      <a:r>
                        <a:rPr lang="en-US" altLang="zh-CN" sz="2400" dirty="0"/>
                        <a:t>100</a:t>
                      </a:r>
                      <a:endParaRPr lang="zh-CN" altLang="en-US" sz="2400" dirty="0"/>
                    </a:p>
                  </a:txBody>
                  <a:tcPr/>
                </a:tc>
                <a:tc>
                  <a:txBody>
                    <a:bodyPr/>
                    <a:lstStyle/>
                    <a:p>
                      <a:pPr algn="ctr"/>
                      <a:r>
                        <a:rPr lang="en-US" altLang="zh-CN" sz="2400" dirty="0"/>
                        <a:t>800ms</a:t>
                      </a:r>
                      <a:endParaRPr lang="zh-CN" altLang="en-US" sz="2400" dirty="0"/>
                    </a:p>
                  </a:txBody>
                  <a:tcPr/>
                </a:tc>
                <a:extLst>
                  <a:ext uri="{0D108BD9-81ED-4DB2-BD59-A6C34878D82A}">
                    <a16:rowId xmlns:a16="http://schemas.microsoft.com/office/drawing/2014/main" val="3755145353"/>
                  </a:ext>
                </a:extLst>
              </a:tr>
              <a:tr h="432048">
                <a:tc>
                  <a:txBody>
                    <a:bodyPr/>
                    <a:lstStyle/>
                    <a:p>
                      <a:pPr algn="ctr"/>
                      <a:r>
                        <a:rPr lang="zh-CN" altLang="en-US" sz="2400" dirty="0"/>
                        <a:t>高静态优先级</a:t>
                      </a:r>
                    </a:p>
                  </a:txBody>
                  <a:tcPr/>
                </a:tc>
                <a:tc>
                  <a:txBody>
                    <a:bodyPr/>
                    <a:lstStyle/>
                    <a:p>
                      <a:pPr algn="ctr"/>
                      <a:r>
                        <a:rPr lang="en-US" altLang="zh-CN" sz="2400" dirty="0"/>
                        <a:t>110</a:t>
                      </a:r>
                      <a:endParaRPr lang="zh-CN" altLang="en-US" sz="2400" dirty="0"/>
                    </a:p>
                  </a:txBody>
                  <a:tcPr/>
                </a:tc>
                <a:tc>
                  <a:txBody>
                    <a:bodyPr/>
                    <a:lstStyle/>
                    <a:p>
                      <a:pPr algn="ctr"/>
                      <a:r>
                        <a:rPr lang="en-US" altLang="zh-CN" sz="2400" dirty="0"/>
                        <a:t>600ms</a:t>
                      </a:r>
                      <a:endParaRPr lang="zh-CN" altLang="en-US" sz="2400" dirty="0"/>
                    </a:p>
                  </a:txBody>
                  <a:tcPr/>
                </a:tc>
                <a:extLst>
                  <a:ext uri="{0D108BD9-81ED-4DB2-BD59-A6C34878D82A}">
                    <a16:rowId xmlns:a16="http://schemas.microsoft.com/office/drawing/2014/main" val="2423465848"/>
                  </a:ext>
                </a:extLst>
              </a:tr>
              <a:tr h="432048">
                <a:tc>
                  <a:txBody>
                    <a:bodyPr/>
                    <a:lstStyle/>
                    <a:p>
                      <a:pPr algn="ctr"/>
                      <a:r>
                        <a:rPr lang="zh-CN" altLang="en-US" sz="2400" dirty="0"/>
                        <a:t>缺省静态优先级</a:t>
                      </a:r>
                    </a:p>
                  </a:txBody>
                  <a:tcPr/>
                </a:tc>
                <a:tc>
                  <a:txBody>
                    <a:bodyPr/>
                    <a:lstStyle/>
                    <a:p>
                      <a:pPr algn="ctr"/>
                      <a:r>
                        <a:rPr lang="en-US" altLang="zh-CN" sz="2400" dirty="0"/>
                        <a:t>120</a:t>
                      </a:r>
                      <a:endParaRPr lang="zh-CN" altLang="en-US" sz="2400" dirty="0"/>
                    </a:p>
                  </a:txBody>
                  <a:tcPr/>
                </a:tc>
                <a:tc>
                  <a:txBody>
                    <a:bodyPr/>
                    <a:lstStyle/>
                    <a:p>
                      <a:pPr algn="ctr"/>
                      <a:r>
                        <a:rPr lang="en-US" altLang="zh-CN" sz="2400" dirty="0"/>
                        <a:t>100ms</a:t>
                      </a:r>
                      <a:endParaRPr lang="zh-CN" altLang="en-US" sz="2400" dirty="0"/>
                    </a:p>
                  </a:txBody>
                  <a:tcPr/>
                </a:tc>
                <a:extLst>
                  <a:ext uri="{0D108BD9-81ED-4DB2-BD59-A6C34878D82A}">
                    <a16:rowId xmlns:a16="http://schemas.microsoft.com/office/drawing/2014/main" val="2842268439"/>
                  </a:ext>
                </a:extLst>
              </a:tr>
              <a:tr h="432048">
                <a:tc>
                  <a:txBody>
                    <a:bodyPr/>
                    <a:lstStyle/>
                    <a:p>
                      <a:pPr algn="ctr"/>
                      <a:r>
                        <a:rPr lang="zh-CN" altLang="en-US" sz="2400" dirty="0"/>
                        <a:t>低静态优先级</a:t>
                      </a:r>
                    </a:p>
                  </a:txBody>
                  <a:tcPr/>
                </a:tc>
                <a:tc>
                  <a:txBody>
                    <a:bodyPr/>
                    <a:lstStyle/>
                    <a:p>
                      <a:pPr algn="ctr"/>
                      <a:r>
                        <a:rPr lang="en-US" altLang="zh-CN" sz="2400" dirty="0"/>
                        <a:t>130</a:t>
                      </a:r>
                      <a:endParaRPr lang="zh-CN" altLang="en-US" sz="2400" dirty="0"/>
                    </a:p>
                  </a:txBody>
                  <a:tcPr/>
                </a:tc>
                <a:tc>
                  <a:txBody>
                    <a:bodyPr/>
                    <a:lstStyle/>
                    <a:p>
                      <a:pPr algn="ctr"/>
                      <a:r>
                        <a:rPr lang="en-US" altLang="zh-CN" sz="2400" dirty="0"/>
                        <a:t>50ms</a:t>
                      </a:r>
                      <a:endParaRPr lang="zh-CN" altLang="en-US" sz="2400" dirty="0"/>
                    </a:p>
                  </a:txBody>
                  <a:tcPr/>
                </a:tc>
                <a:extLst>
                  <a:ext uri="{0D108BD9-81ED-4DB2-BD59-A6C34878D82A}">
                    <a16:rowId xmlns:a16="http://schemas.microsoft.com/office/drawing/2014/main" val="2799912702"/>
                  </a:ext>
                </a:extLst>
              </a:tr>
              <a:tr h="432048">
                <a:tc>
                  <a:txBody>
                    <a:bodyPr/>
                    <a:lstStyle/>
                    <a:p>
                      <a:pPr algn="ctr"/>
                      <a:r>
                        <a:rPr lang="zh-CN" altLang="en-US" sz="2400" dirty="0"/>
                        <a:t>最低静态优先级</a:t>
                      </a:r>
                    </a:p>
                  </a:txBody>
                  <a:tcPr/>
                </a:tc>
                <a:tc>
                  <a:txBody>
                    <a:bodyPr/>
                    <a:lstStyle/>
                    <a:p>
                      <a:pPr algn="ctr"/>
                      <a:r>
                        <a:rPr lang="en-US" altLang="zh-CN" sz="2400" dirty="0"/>
                        <a:t>139</a:t>
                      </a:r>
                      <a:endParaRPr lang="zh-CN" altLang="en-US" sz="2400" dirty="0"/>
                    </a:p>
                  </a:txBody>
                  <a:tcPr/>
                </a:tc>
                <a:tc>
                  <a:txBody>
                    <a:bodyPr/>
                    <a:lstStyle/>
                    <a:p>
                      <a:pPr algn="ctr"/>
                      <a:r>
                        <a:rPr lang="en-US" altLang="zh-CN" sz="2400" dirty="0"/>
                        <a:t>5ms</a:t>
                      </a:r>
                      <a:endParaRPr lang="zh-CN" altLang="en-US" sz="2400" dirty="0"/>
                    </a:p>
                  </a:txBody>
                  <a:tcPr/>
                </a:tc>
                <a:extLst>
                  <a:ext uri="{0D108BD9-81ED-4DB2-BD59-A6C34878D82A}">
                    <a16:rowId xmlns:a16="http://schemas.microsoft.com/office/drawing/2014/main" val="1982692841"/>
                  </a:ext>
                </a:extLst>
              </a:tr>
            </a:tbl>
          </a:graphicData>
        </a:graphic>
      </p:graphicFrame>
      <p:sp>
        <p:nvSpPr>
          <p:cNvPr id="6" name="文本框 5">
            <a:extLst>
              <a:ext uri="{FF2B5EF4-FFF2-40B4-BE49-F238E27FC236}">
                <a16:creationId xmlns:a16="http://schemas.microsoft.com/office/drawing/2014/main" id="{29074289-26B2-463C-9BAC-32578981E077}"/>
              </a:ext>
            </a:extLst>
          </p:cNvPr>
          <p:cNvSpPr txBox="1"/>
          <p:nvPr/>
        </p:nvSpPr>
        <p:spPr>
          <a:xfrm>
            <a:off x="2483768" y="2899888"/>
            <a:ext cx="4647426" cy="461665"/>
          </a:xfrm>
          <a:prstGeom prst="rect">
            <a:avLst/>
          </a:prstGeom>
          <a:noFill/>
        </p:spPr>
        <p:txBody>
          <a:bodyPr wrap="none" rtlCol="0">
            <a:spAutoFit/>
          </a:bodyPr>
          <a:lstStyle/>
          <a:p>
            <a:r>
              <a:rPr lang="en-US" altLang="zh-CN" sz="2400" dirty="0">
                <a:latin typeface="+mj-ea"/>
                <a:ea typeface="+mj-ea"/>
              </a:rPr>
              <a:t>Linux</a:t>
            </a:r>
            <a:r>
              <a:rPr lang="zh-CN" altLang="en-US" sz="2400" dirty="0">
                <a:latin typeface="+mj-ea"/>
                <a:ea typeface="+mj-ea"/>
              </a:rPr>
              <a:t>中普通进程优先级的典型值</a:t>
            </a:r>
          </a:p>
        </p:txBody>
      </p:sp>
    </p:spTree>
    <p:extLst>
      <p:ext uri="{BB962C8B-B14F-4D97-AF65-F5344CB8AC3E}">
        <p14:creationId xmlns:p14="http://schemas.microsoft.com/office/powerpoint/2010/main" val="2460329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marL="0">
              <a:lnSpc>
                <a:spcPct val="150000"/>
              </a:lnSpc>
              <a:spcBef>
                <a:spcPts val="0"/>
              </a:spcBef>
            </a:pPr>
            <a:r>
              <a:rPr lang="en-US" altLang="zh-CN" b="1" dirty="0"/>
              <a:t>3.3.3</a:t>
            </a:r>
            <a:r>
              <a:rPr lang="zh-CN" altLang="en-US" b="1"/>
              <a:t>　优先级调度</a:t>
            </a:r>
            <a:r>
              <a:rPr lang="zh-CN" altLang="en-US" b="1" dirty="0"/>
              <a:t>算法</a:t>
            </a:r>
          </a:p>
          <a:p>
            <a:pPr marL="0">
              <a:lnSpc>
                <a:spcPct val="150000"/>
              </a:lnSpc>
              <a:spcBef>
                <a:spcPts val="0"/>
              </a:spcBef>
            </a:pPr>
            <a:r>
              <a:rPr lang="en-US" altLang="zh-CN" b="1" dirty="0"/>
              <a:t>1</a:t>
            </a:r>
            <a:r>
              <a:rPr lang="zh-CN" altLang="en-US" b="1" dirty="0"/>
              <a:t>．优先权调度算法的类型</a:t>
            </a:r>
          </a:p>
          <a:p>
            <a:pPr marL="0">
              <a:lnSpc>
                <a:spcPct val="150000"/>
              </a:lnSpc>
              <a:spcBef>
                <a:spcPts val="0"/>
              </a:spcBef>
            </a:pPr>
            <a:r>
              <a:rPr lang="zh-CN" altLang="en-US" b="1" dirty="0"/>
              <a:t>　　为了照顾紧迫型作业，使之在进入系统后便获得优先处理，引入了最高优先权优先</a:t>
            </a:r>
            <a:r>
              <a:rPr lang="en-US" altLang="zh-CN" b="1" dirty="0"/>
              <a:t>(FPF)</a:t>
            </a:r>
            <a:r>
              <a:rPr lang="zh-CN" altLang="en-US" b="1" dirty="0"/>
              <a:t>调度算法。此算法常被用于批处理系统中，作为作业调度算法，也作为多种操作系统中的进程调度算法，还可用于实时系统中。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95536" y="4725144"/>
            <a:ext cx="8496944" cy="1584176"/>
          </a:xfrm>
        </p:spPr>
        <p:style>
          <a:lnRef idx="1">
            <a:schemeClr val="accent1"/>
          </a:lnRef>
          <a:fillRef idx="2">
            <a:schemeClr val="accent1"/>
          </a:fillRef>
          <a:effectRef idx="1">
            <a:schemeClr val="accent1"/>
          </a:effectRef>
          <a:fontRef idx="minor">
            <a:schemeClr val="dk1"/>
          </a:fontRef>
        </p:style>
        <p:txBody>
          <a:bodyPr>
            <a:noAutofit/>
          </a:bodyPr>
          <a:lstStyle/>
          <a:p>
            <a:r>
              <a:rPr lang="zh-CN" altLang="en-US" sz="2400" dirty="0">
                <a:latin typeface="宋体" charset="-122"/>
              </a:rPr>
              <a:t>当用于进程调度时：该算法是把处理机分配给就绪队列中优先权最高的进程</a:t>
            </a:r>
            <a:endParaRPr lang="zh-CN" altLang="en-US" sz="2400" dirty="0"/>
          </a:p>
        </p:txBody>
      </p:sp>
      <p:sp>
        <p:nvSpPr>
          <p:cNvPr id="5" name="流程图: 磁盘 4"/>
          <p:cNvSpPr/>
          <p:nvPr/>
        </p:nvSpPr>
        <p:spPr>
          <a:xfrm>
            <a:off x="1259632" y="2497832"/>
            <a:ext cx="1800200" cy="18002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aphicFrame>
        <p:nvGraphicFramePr>
          <p:cNvPr id="6" name="表格 5"/>
          <p:cNvGraphicFramePr>
            <a:graphicFrameLocks noGrp="1"/>
          </p:cNvGraphicFramePr>
          <p:nvPr/>
        </p:nvGraphicFramePr>
        <p:xfrm>
          <a:off x="1907704" y="3145904"/>
          <a:ext cx="576064" cy="1219200"/>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20000"/>
                    </a:ext>
                  </a:extLst>
                </a:gridCol>
              </a:tblGrid>
              <a:tr h="231800">
                <a:tc>
                  <a:txBody>
                    <a:bodyPr/>
                    <a:lstStyle/>
                    <a:p>
                      <a:pPr algn="ctr"/>
                      <a:r>
                        <a:rPr lang="en-US" altLang="zh-CN" sz="1400" b="1" dirty="0">
                          <a:latin typeface="Times New Roman" pitchFamily="18" charset="0"/>
                          <a:ea typeface="+mn-ea"/>
                          <a:cs typeface="Times New Roman" pitchFamily="18" charset="0"/>
                        </a:rPr>
                        <a:t>job1</a:t>
                      </a:r>
                      <a:endParaRPr lang="zh-CN" altLang="en-US" sz="1400" b="1" dirty="0">
                        <a:latin typeface="Times New Roman" pitchFamily="18" charset="0"/>
                        <a:ea typeface="+mn-ea"/>
                        <a:cs typeface="Times New Roman" pitchFamily="18" charset="0"/>
                      </a:endParaRPr>
                    </a:p>
                  </a:txBody>
                  <a:tcPr/>
                </a:tc>
                <a:extLst>
                  <a:ext uri="{0D108BD9-81ED-4DB2-BD59-A6C34878D82A}">
                    <a16:rowId xmlns:a16="http://schemas.microsoft.com/office/drawing/2014/main" val="10000"/>
                  </a:ext>
                </a:extLst>
              </a:tr>
              <a:tr h="183964">
                <a:tc>
                  <a:txBody>
                    <a:bodyPr/>
                    <a:lstStyle/>
                    <a:p>
                      <a:pPr algn="ctr"/>
                      <a:r>
                        <a:rPr lang="en-US" altLang="zh-CN" sz="1400" b="1" dirty="0">
                          <a:latin typeface="Times New Roman" pitchFamily="18" charset="0"/>
                          <a:ea typeface="+mn-ea"/>
                          <a:cs typeface="Times New Roman" pitchFamily="18" charset="0"/>
                        </a:rPr>
                        <a:t>job2</a:t>
                      </a:r>
                      <a:endParaRPr lang="zh-CN" altLang="en-US" sz="1400" b="1" dirty="0">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r h="183964">
                <a:tc>
                  <a:txBody>
                    <a:bodyPr/>
                    <a:lstStyle/>
                    <a:p>
                      <a:pPr algn="ctr"/>
                      <a:r>
                        <a:rPr lang="en-US" altLang="zh-CN" sz="1400" b="1" dirty="0">
                          <a:latin typeface="Times New Roman" pitchFamily="18" charset="0"/>
                          <a:ea typeface="+mn-ea"/>
                          <a:cs typeface="Times New Roman" pitchFamily="18" charset="0"/>
                        </a:rPr>
                        <a:t>job3</a:t>
                      </a:r>
                      <a:endParaRPr lang="zh-CN" altLang="en-US" sz="1400" b="1" dirty="0">
                        <a:latin typeface="Times New Roman" pitchFamily="18" charset="0"/>
                        <a:ea typeface="+mn-ea"/>
                        <a:cs typeface="Times New Roman" pitchFamily="18" charset="0"/>
                      </a:endParaRPr>
                    </a:p>
                  </a:txBody>
                  <a:tcPr/>
                </a:tc>
                <a:extLst>
                  <a:ext uri="{0D108BD9-81ED-4DB2-BD59-A6C34878D82A}">
                    <a16:rowId xmlns:a16="http://schemas.microsoft.com/office/drawing/2014/main" val="10002"/>
                  </a:ext>
                </a:extLst>
              </a:tr>
              <a:tr h="183964">
                <a:tc>
                  <a:txBody>
                    <a:bodyPr/>
                    <a:lstStyle/>
                    <a:p>
                      <a:pPr algn="ctr"/>
                      <a:r>
                        <a:rPr lang="en-US" altLang="zh-CN" sz="1400" b="1" dirty="0">
                          <a:latin typeface="Times New Roman" pitchFamily="18" charset="0"/>
                          <a:ea typeface="+mn-ea"/>
                          <a:cs typeface="Times New Roman" pitchFamily="18" charset="0"/>
                        </a:rPr>
                        <a:t>…..</a:t>
                      </a:r>
                      <a:endParaRPr lang="zh-CN" altLang="en-US" sz="1400" b="1" dirty="0">
                        <a:latin typeface="Times New Roman" pitchFamily="18" charset="0"/>
                        <a:ea typeface="+mn-ea"/>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1835696" y="2137792"/>
            <a:ext cx="646331" cy="369332"/>
          </a:xfrm>
          <a:prstGeom prst="rect">
            <a:avLst/>
          </a:prstGeom>
          <a:noFill/>
        </p:spPr>
        <p:txBody>
          <a:bodyPr wrap="none" rtlCol="0">
            <a:spAutoFit/>
          </a:bodyPr>
          <a:lstStyle/>
          <a:p>
            <a:r>
              <a:rPr lang="zh-CN" altLang="en-US" dirty="0"/>
              <a:t>外存</a:t>
            </a:r>
          </a:p>
        </p:txBody>
      </p:sp>
      <p:sp>
        <p:nvSpPr>
          <p:cNvPr id="8" name="矩形 7"/>
          <p:cNvSpPr/>
          <p:nvPr/>
        </p:nvSpPr>
        <p:spPr>
          <a:xfrm>
            <a:off x="4211960" y="985664"/>
            <a:ext cx="1296144" cy="22322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TextBox 8"/>
          <p:cNvSpPr txBox="1"/>
          <p:nvPr/>
        </p:nvSpPr>
        <p:spPr>
          <a:xfrm>
            <a:off x="4427984" y="553616"/>
            <a:ext cx="646331" cy="369332"/>
          </a:xfrm>
          <a:prstGeom prst="rect">
            <a:avLst/>
          </a:prstGeom>
          <a:noFill/>
        </p:spPr>
        <p:txBody>
          <a:bodyPr wrap="none" rtlCol="0">
            <a:spAutoFit/>
          </a:bodyPr>
          <a:lstStyle/>
          <a:p>
            <a:r>
              <a:rPr lang="zh-CN" altLang="en-US" dirty="0"/>
              <a:t>内存</a:t>
            </a:r>
          </a:p>
        </p:txBody>
      </p:sp>
      <p:graphicFrame>
        <p:nvGraphicFramePr>
          <p:cNvPr id="10" name="表格 9"/>
          <p:cNvGraphicFramePr>
            <a:graphicFrameLocks noGrp="1"/>
          </p:cNvGraphicFramePr>
          <p:nvPr/>
        </p:nvGraphicFramePr>
        <p:xfrm>
          <a:off x="4427984" y="1417712"/>
          <a:ext cx="936104" cy="121920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tblGrid>
              <a:tr h="231800">
                <a:tc>
                  <a:txBody>
                    <a:bodyPr/>
                    <a:lstStyle/>
                    <a:p>
                      <a:pPr algn="ctr"/>
                      <a:r>
                        <a:rPr lang="en-US" altLang="zh-CN" sz="1400" b="1" dirty="0">
                          <a:latin typeface="Times New Roman" pitchFamily="18" charset="0"/>
                          <a:cs typeface="Times New Roman" pitchFamily="18" charset="0"/>
                        </a:rPr>
                        <a:t>Process1</a:t>
                      </a:r>
                      <a:endParaRPr lang="zh-CN" altLang="en-US" sz="1400"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83964">
                <a:tc>
                  <a:txBody>
                    <a:bodyPr/>
                    <a:lstStyle/>
                    <a:p>
                      <a:pPr algn="ctr"/>
                      <a:r>
                        <a:rPr lang="en-US" altLang="zh-CN" sz="1400" b="1" dirty="0">
                          <a:latin typeface="Times New Roman" pitchFamily="18" charset="0"/>
                          <a:cs typeface="Times New Roman" pitchFamily="18" charset="0"/>
                        </a:rPr>
                        <a:t>Process2</a:t>
                      </a:r>
                      <a:endParaRPr lang="zh-CN" altLang="en-US" sz="1400" b="1"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83964">
                <a:tc>
                  <a:txBody>
                    <a:bodyPr/>
                    <a:lstStyle/>
                    <a:p>
                      <a:pPr algn="ctr"/>
                      <a:r>
                        <a:rPr lang="en-US" altLang="zh-CN" sz="1400" b="1" dirty="0">
                          <a:latin typeface="Times New Roman" pitchFamily="18" charset="0"/>
                          <a:cs typeface="Times New Roman" pitchFamily="18" charset="0"/>
                        </a:rPr>
                        <a:t>Process3</a:t>
                      </a:r>
                      <a:endParaRPr lang="zh-CN" altLang="en-US" sz="1400" b="1"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83964">
                <a:tc>
                  <a:txBody>
                    <a:bodyPr/>
                    <a:lstStyle/>
                    <a:p>
                      <a:pPr algn="ctr"/>
                      <a:r>
                        <a:rPr lang="en-US" altLang="zh-CN" sz="1400" b="1" dirty="0">
                          <a:latin typeface="Times New Roman" pitchFamily="18" charset="0"/>
                          <a:cs typeface="Times New Roman" pitchFamily="18" charset="0"/>
                        </a:rPr>
                        <a:t>…..</a:t>
                      </a:r>
                      <a:endParaRPr lang="zh-CN" altLang="en-US" sz="1400" b="1"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11" name="图文框 10"/>
          <p:cNvSpPr/>
          <p:nvPr/>
        </p:nvSpPr>
        <p:spPr>
          <a:xfrm>
            <a:off x="6660232" y="3573016"/>
            <a:ext cx="1152128" cy="1080120"/>
          </a:xfrm>
          <a:prstGeom prst="frame">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CPU</a:t>
            </a:r>
          </a:p>
          <a:p>
            <a:pPr algn="ctr"/>
            <a:r>
              <a:rPr lang="zh-CN" altLang="en-US" b="1" dirty="0">
                <a:solidFill>
                  <a:schemeClr val="tx1"/>
                </a:solidFill>
              </a:rPr>
              <a:t>处理机</a:t>
            </a:r>
          </a:p>
        </p:txBody>
      </p:sp>
      <p:cxnSp>
        <p:nvCxnSpPr>
          <p:cNvPr id="12" name="直接箭头连接符 11"/>
          <p:cNvCxnSpPr/>
          <p:nvPr/>
        </p:nvCxnSpPr>
        <p:spPr>
          <a:xfrm flipV="1">
            <a:off x="2555776" y="1993776"/>
            <a:ext cx="1872208" cy="1368152"/>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直接箭头连接符 12"/>
          <p:cNvCxnSpPr/>
          <p:nvPr/>
        </p:nvCxnSpPr>
        <p:spPr>
          <a:xfrm>
            <a:off x="5364088" y="2065784"/>
            <a:ext cx="1368152" cy="1800200"/>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4" name="TextBox 13"/>
          <p:cNvSpPr txBox="1"/>
          <p:nvPr/>
        </p:nvSpPr>
        <p:spPr>
          <a:xfrm>
            <a:off x="1403648" y="3289920"/>
            <a:ext cx="461665" cy="570028"/>
          </a:xfrm>
          <a:prstGeom prst="rect">
            <a:avLst/>
          </a:prstGeom>
          <a:noFill/>
        </p:spPr>
        <p:txBody>
          <a:bodyPr vert="eaVert" wrap="none" rtlCol="0">
            <a:spAutoFit/>
          </a:bodyPr>
          <a:lstStyle/>
          <a:p>
            <a:r>
              <a:rPr lang="zh-CN" altLang="en-US" dirty="0"/>
              <a:t>作业</a:t>
            </a:r>
          </a:p>
        </p:txBody>
      </p:sp>
      <p:sp>
        <p:nvSpPr>
          <p:cNvPr id="15" name="TextBox 14"/>
          <p:cNvSpPr txBox="1"/>
          <p:nvPr/>
        </p:nvSpPr>
        <p:spPr>
          <a:xfrm>
            <a:off x="3275856" y="1993776"/>
            <a:ext cx="432048" cy="1754326"/>
          </a:xfrm>
          <a:prstGeom prst="rect">
            <a:avLst/>
          </a:prstGeom>
          <a:noFill/>
        </p:spPr>
        <p:txBody>
          <a:bodyPr wrap="square" rtlCol="0">
            <a:spAutoFit/>
          </a:bodyPr>
          <a:lstStyle/>
          <a:p>
            <a:r>
              <a:rPr lang="zh-CN" altLang="en-US" dirty="0">
                <a:solidFill>
                  <a:srgbClr val="FF0000"/>
                </a:solidFill>
              </a:rPr>
              <a:t>作业调度算法</a:t>
            </a:r>
          </a:p>
        </p:txBody>
      </p:sp>
      <p:sp>
        <p:nvSpPr>
          <p:cNvPr id="16" name="TextBox 15"/>
          <p:cNvSpPr txBox="1"/>
          <p:nvPr/>
        </p:nvSpPr>
        <p:spPr>
          <a:xfrm>
            <a:off x="5940152" y="2281808"/>
            <a:ext cx="432048" cy="1754326"/>
          </a:xfrm>
          <a:prstGeom prst="rect">
            <a:avLst/>
          </a:prstGeom>
          <a:noFill/>
        </p:spPr>
        <p:txBody>
          <a:bodyPr wrap="square" rtlCol="0">
            <a:spAutoFit/>
          </a:bodyPr>
          <a:lstStyle/>
          <a:p>
            <a:r>
              <a:rPr lang="zh-CN" altLang="en-US" dirty="0">
                <a:solidFill>
                  <a:srgbClr val="FF0000"/>
                </a:solidFill>
              </a:rPr>
              <a:t>进程调度算法</a:t>
            </a:r>
          </a:p>
        </p:txBody>
      </p:sp>
      <p:sp>
        <p:nvSpPr>
          <p:cNvPr id="18" name="TextBox 17"/>
          <p:cNvSpPr txBox="1"/>
          <p:nvPr/>
        </p:nvSpPr>
        <p:spPr>
          <a:xfrm>
            <a:off x="6588224" y="1484784"/>
            <a:ext cx="2304256" cy="156966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marL="514350" indent="-514350"/>
            <a:r>
              <a:rPr lang="en-US" altLang="zh-CN" sz="2400" dirty="0">
                <a:latin typeface="+mj-ea"/>
                <a:ea typeface="+mj-ea"/>
              </a:rPr>
              <a:t>(1)</a:t>
            </a:r>
            <a:r>
              <a:rPr lang="zh-CN" altLang="en-US" sz="2400" dirty="0">
                <a:latin typeface="+mj-ea"/>
                <a:ea typeface="+mj-ea"/>
              </a:rPr>
              <a:t>非抢占式优先权算法</a:t>
            </a:r>
            <a:endParaRPr lang="en-US" altLang="zh-CN" sz="2400" dirty="0">
              <a:latin typeface="+mj-ea"/>
              <a:ea typeface="+mj-ea"/>
            </a:endParaRPr>
          </a:p>
          <a:p>
            <a:pPr marL="514350" indent="-514350"/>
            <a:r>
              <a:rPr lang="en-US" altLang="zh-CN" sz="2400" dirty="0">
                <a:latin typeface="+mj-ea"/>
                <a:ea typeface="+mj-ea"/>
              </a:rPr>
              <a:t>(2)</a:t>
            </a:r>
            <a:r>
              <a:rPr lang="zh-CN" altLang="en-US" sz="2400" dirty="0">
                <a:latin typeface="+mj-ea"/>
                <a:ea typeface="+mj-ea"/>
              </a:rPr>
              <a:t>抢占式优先权调度算法</a:t>
            </a:r>
            <a:r>
              <a:rPr lang="en-US" altLang="zh-CN" sz="2400" dirty="0">
                <a:latin typeface="+mj-ea"/>
                <a:ea typeface="+mj-ea"/>
              </a:rPr>
              <a:t> </a:t>
            </a:r>
            <a:endParaRPr lang="zh-CN" altLang="en-US" sz="2400" dirty="0">
              <a:latin typeface="+mj-ea"/>
              <a:ea typeface="+mj-ea"/>
            </a:endParaRPr>
          </a:p>
        </p:txBody>
      </p:sp>
      <p:sp>
        <p:nvSpPr>
          <p:cNvPr id="19" name="矩形 18"/>
          <p:cNvSpPr/>
          <p:nvPr/>
        </p:nvSpPr>
        <p:spPr>
          <a:xfrm>
            <a:off x="539552" y="476672"/>
            <a:ext cx="2890535" cy="523220"/>
          </a:xfrm>
          <a:prstGeom prst="rect">
            <a:avLst/>
          </a:prstGeom>
        </p:spPr>
        <p:txBody>
          <a:bodyPr wrap="none">
            <a:spAutoFit/>
          </a:bodyPr>
          <a:lstStyle/>
          <a:p>
            <a:r>
              <a:rPr lang="zh-CN" altLang="en-US" sz="2800" b="1" dirty="0">
                <a:latin typeface="+mj-ea"/>
                <a:ea typeface="+mj-ea"/>
              </a:rPr>
              <a:t>优先权调度算法</a:t>
            </a:r>
            <a:r>
              <a:rPr lang="en-US" altLang="zh-CN" sz="2800" b="1" dirty="0">
                <a:latin typeface="+mj-ea"/>
                <a:ea typeface="+mj-ea"/>
              </a:rPr>
              <a:t>:</a:t>
            </a:r>
            <a:endParaRPr lang="zh-CN" altLang="en-US" sz="2800"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b="1" dirty="0">
                <a:latin typeface="宋体" charset="-122"/>
              </a:rPr>
              <a:t>优先权的类型</a:t>
            </a:r>
            <a:r>
              <a:rPr lang="en-US" altLang="zh-CN" b="1" dirty="0">
                <a:latin typeface="宋体" charset="-122"/>
              </a:rPr>
              <a:t>:</a:t>
            </a:r>
          </a:p>
          <a:p>
            <a:endParaRPr lang="en-US" altLang="zh-CN" b="1" dirty="0">
              <a:latin typeface="宋体" charset="-122"/>
            </a:endParaRPr>
          </a:p>
          <a:p>
            <a:endParaRPr lang="en-US" altLang="zh-CN" b="1" dirty="0">
              <a:latin typeface="宋体" charset="-122"/>
            </a:endParaRPr>
          </a:p>
          <a:p>
            <a:endParaRPr lang="en-US" altLang="zh-CN" b="1" dirty="0">
              <a:latin typeface="宋体" charset="-122"/>
            </a:endParaRPr>
          </a:p>
          <a:p>
            <a:endParaRPr lang="en-US" altLang="zh-CN" b="1" dirty="0">
              <a:latin typeface="宋体" charset="-122"/>
            </a:endParaRPr>
          </a:p>
          <a:p>
            <a:endParaRPr lang="en-US" altLang="zh-CN" b="1" dirty="0">
              <a:latin typeface="宋体" charset="-122"/>
            </a:endParaRPr>
          </a:p>
          <a:p>
            <a:endParaRPr lang="en-US" altLang="zh-CN" b="1" dirty="0">
              <a:latin typeface="宋体" charset="-122"/>
            </a:endParaRPr>
          </a:p>
          <a:p>
            <a:r>
              <a:rPr lang="zh-CN" altLang="en-US" b="1" dirty="0">
                <a:latin typeface="宋体" charset="-122"/>
              </a:rPr>
              <a:t>优先权确定的依据：</a:t>
            </a:r>
            <a:endParaRPr lang="en-US" altLang="zh-CN" b="1" dirty="0">
              <a:latin typeface="宋体" charset="-122"/>
            </a:endParaRPr>
          </a:p>
          <a:p>
            <a:r>
              <a:rPr lang="zh-CN" altLang="en-US" dirty="0">
                <a:latin typeface="宋体" charset="-122"/>
              </a:rPr>
              <a:t>进程类型、进程对资源的需求、用户要求</a:t>
            </a:r>
            <a:endParaRPr lang="zh-CN" altLang="en-US" b="1" dirty="0"/>
          </a:p>
        </p:txBody>
      </p:sp>
      <p:graphicFrame>
        <p:nvGraphicFramePr>
          <p:cNvPr id="5" name="表格 4"/>
          <p:cNvGraphicFramePr>
            <a:graphicFrameLocks noGrp="1"/>
          </p:cNvGraphicFramePr>
          <p:nvPr/>
        </p:nvGraphicFramePr>
        <p:xfrm>
          <a:off x="611560" y="1412776"/>
          <a:ext cx="8064896" cy="249936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3816424">
                  <a:extLst>
                    <a:ext uri="{9D8B030D-6E8A-4147-A177-3AD203B41FA5}">
                      <a16:colId xmlns:a16="http://schemas.microsoft.com/office/drawing/2014/main" val="20002"/>
                    </a:ext>
                  </a:extLst>
                </a:gridCol>
              </a:tblGrid>
              <a:tr h="370840">
                <a:tc>
                  <a:txBody>
                    <a:bodyPr/>
                    <a:lstStyle/>
                    <a:p>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t>静态优先权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t>动态优先权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zh-CN" altLang="en-US" sz="2000" dirty="0"/>
                        <a:t>描述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创建时确定，</a:t>
                      </a:r>
                      <a:r>
                        <a:rPr lang="en-US" altLang="zh-CN" sz="2000" dirty="0"/>
                        <a:t>0</a:t>
                      </a:r>
                      <a:r>
                        <a:rPr lang="zh-CN" altLang="en-US" sz="2000" dirty="0">
                          <a:latin typeface="宋体" charset="-122"/>
                        </a:rPr>
                        <a:t>～</a:t>
                      </a:r>
                      <a:r>
                        <a:rPr lang="en-US" altLang="zh-CN" sz="2000" dirty="0"/>
                        <a:t>7</a:t>
                      </a:r>
                      <a:r>
                        <a:rPr lang="zh-CN" altLang="en-US" sz="2000" dirty="0">
                          <a:latin typeface="宋体" charset="-122"/>
                        </a:rPr>
                        <a:t>或</a:t>
                      </a:r>
                      <a:r>
                        <a:rPr lang="en-US" altLang="zh-CN" sz="2000" dirty="0"/>
                        <a:t>0</a:t>
                      </a:r>
                      <a:r>
                        <a:rPr lang="zh-CN" altLang="en-US" sz="2000" dirty="0">
                          <a:latin typeface="宋体" charset="-122"/>
                        </a:rPr>
                        <a:t>～</a:t>
                      </a:r>
                      <a:r>
                        <a:rPr lang="en-US" altLang="zh-CN" sz="2000" dirty="0"/>
                        <a:t>255</a:t>
                      </a:r>
                      <a:r>
                        <a:rPr lang="zh-CN" altLang="en-US" sz="2000" dirty="0">
                          <a:latin typeface="宋体" charset="-122"/>
                        </a:rPr>
                        <a:t>中的某一整数</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latin typeface="宋体" charset="-122"/>
                        </a:rPr>
                        <a:t>可以随进程的推进或随其等待时间的增加而改变的</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zh-CN" altLang="en-US" sz="2000" dirty="0"/>
                        <a:t>优点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latin typeface="宋体" charset="-122"/>
                        </a:rPr>
                        <a:t>简单易行，系统开销小</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能够防止作业（进程）饿死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zh-CN" altLang="en-US" sz="2000" dirty="0"/>
                        <a:t>缺点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latin typeface="宋体" charset="-122"/>
                        </a:rPr>
                        <a:t>不够精确，很可能出现优先权低的作业</a:t>
                      </a:r>
                      <a:r>
                        <a:rPr lang="en-US" altLang="zh-CN" sz="2000" dirty="0"/>
                        <a:t>(</a:t>
                      </a:r>
                      <a:r>
                        <a:rPr lang="zh-CN" altLang="en-US" sz="2000" dirty="0">
                          <a:latin typeface="宋体" charset="-122"/>
                        </a:rPr>
                        <a:t>进程</a:t>
                      </a:r>
                      <a:r>
                        <a:rPr lang="en-US" altLang="zh-CN" sz="2000" dirty="0"/>
                        <a:t>)</a:t>
                      </a:r>
                      <a:r>
                        <a:rPr lang="zh-CN" altLang="en-US" sz="2000" dirty="0">
                          <a:latin typeface="宋体" charset="-122"/>
                        </a:rPr>
                        <a:t>长期没有被调度的情况。</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实现相对复杂，动态计算优先权有一定的系统开销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6" name="图片 5"/>
          <p:cNvPicPr>
            <a:picLocks noChangeAspect="1"/>
          </p:cNvPicPr>
          <p:nvPr/>
        </p:nvPicPr>
        <p:blipFill rotWithShape="1">
          <a:blip r:embed="rId2"/>
          <a:srcRect l="30707" t="28300" r="28738" b="21301"/>
          <a:stretch/>
        </p:blipFill>
        <p:spPr>
          <a:xfrm>
            <a:off x="1741976" y="1040012"/>
            <a:ext cx="7416824" cy="518457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548680"/>
            <a:ext cx="8207375" cy="5544145"/>
          </a:xfrm>
        </p:spPr>
        <p:txBody>
          <a:bodyPr/>
          <a:lstStyle/>
          <a:p>
            <a:pPr>
              <a:lnSpc>
                <a:spcPct val="150000"/>
              </a:lnSpc>
            </a:pPr>
            <a:r>
              <a:rPr lang="en-US" altLang="zh-CN" b="1">
                <a:latin typeface="宋体" charset="-122"/>
              </a:rPr>
              <a:t>3.3.6 </a:t>
            </a:r>
            <a:r>
              <a:rPr lang="zh-CN" altLang="en-US" b="1">
                <a:latin typeface="宋体" charset="-122"/>
              </a:rPr>
              <a:t>多级反馈队列</a:t>
            </a:r>
            <a:r>
              <a:rPr lang="zh-CN" altLang="en-US" b="1" dirty="0">
                <a:latin typeface="宋体" charset="-122"/>
              </a:rPr>
              <a:t>调度算法</a:t>
            </a:r>
            <a:endParaRPr lang="en-US" altLang="zh-CN" b="1" dirty="0">
              <a:latin typeface="宋体" charset="-122"/>
            </a:endParaRPr>
          </a:p>
          <a:p>
            <a:pPr>
              <a:lnSpc>
                <a:spcPct val="150000"/>
              </a:lnSpc>
            </a:pPr>
            <a:r>
              <a:rPr lang="en-US" altLang="zh-CN" b="1" dirty="0"/>
              <a:t>	1</a:t>
            </a:r>
            <a:r>
              <a:rPr lang="zh-CN" altLang="en-US" b="1" dirty="0"/>
              <a:t>、调度机制</a:t>
            </a:r>
          </a:p>
        </p:txBody>
      </p:sp>
      <p:graphicFrame>
        <p:nvGraphicFramePr>
          <p:cNvPr id="28674" name="Object 2"/>
          <p:cNvGraphicFramePr>
            <a:graphicFrameLocks noChangeAspect="1"/>
          </p:cNvGraphicFramePr>
          <p:nvPr>
            <p:extLst>
              <p:ext uri="{D42A27DB-BD31-4B8C-83A1-F6EECF244321}">
                <p14:modId xmlns:p14="http://schemas.microsoft.com/office/powerpoint/2010/main" val="2863168790"/>
              </p:ext>
            </p:extLst>
          </p:nvPr>
        </p:nvGraphicFramePr>
        <p:xfrm>
          <a:off x="1463749" y="1931987"/>
          <a:ext cx="6019800" cy="4424363"/>
        </p:xfrm>
        <a:graphic>
          <a:graphicData uri="http://schemas.openxmlformats.org/presentationml/2006/ole">
            <mc:AlternateContent xmlns:mc="http://schemas.openxmlformats.org/markup-compatibility/2006">
              <mc:Choice xmlns:v="urn:schemas-microsoft-com:vml" Requires="v">
                <p:oleObj name="VISIO" r:id="rId3" imgW="2444040" imgH="1797480" progId="">
                  <p:embed/>
                </p:oleObj>
              </mc:Choice>
              <mc:Fallback>
                <p:oleObj name="VISIO" r:id="rId3" imgW="2444040" imgH="17974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749" y="1931987"/>
                        <a:ext cx="6019800" cy="442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本框 4"/>
          <p:cNvSpPr txBox="1"/>
          <p:nvPr/>
        </p:nvSpPr>
        <p:spPr>
          <a:xfrm>
            <a:off x="1115617" y="5938542"/>
            <a:ext cx="7848872" cy="707886"/>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altLang="zh-CN" sz="2000" dirty="0"/>
              <a:t>1</a:t>
            </a:r>
            <a:r>
              <a:rPr lang="zh-CN" altLang="en-US" sz="2000" dirty="0"/>
              <a:t>、仅当第</a:t>
            </a:r>
            <a:r>
              <a:rPr lang="en-US" altLang="zh-CN" sz="2000" dirty="0"/>
              <a:t>1</a:t>
            </a:r>
            <a:r>
              <a:rPr lang="zh-CN" altLang="en-US" sz="2000" dirty="0"/>
              <a:t>～</a:t>
            </a:r>
            <a:r>
              <a:rPr lang="en-US" altLang="zh-CN" sz="2000" dirty="0"/>
              <a:t>(i-1)</a:t>
            </a:r>
            <a:r>
              <a:rPr lang="zh-CN" altLang="en-US" sz="2000" dirty="0"/>
              <a:t>所有队列均空时，才会调度第</a:t>
            </a:r>
            <a:r>
              <a:rPr lang="en-US" altLang="zh-CN" sz="2000" dirty="0" err="1"/>
              <a:t>i</a:t>
            </a:r>
            <a:r>
              <a:rPr lang="zh-CN" altLang="en-US" sz="2000" dirty="0"/>
              <a:t>队列中的进程运行。</a:t>
            </a:r>
            <a:endParaRPr lang="en-US" altLang="zh-CN" sz="2000" dirty="0"/>
          </a:p>
          <a:p>
            <a:r>
              <a:rPr lang="en-US" altLang="zh-CN" sz="2000" dirty="0"/>
              <a:t>2</a:t>
            </a:r>
            <a:r>
              <a:rPr lang="zh-CN" altLang="en-US" sz="2000" dirty="0"/>
              <a:t>、每个队列都采用带时间片的</a:t>
            </a:r>
            <a:r>
              <a:rPr lang="en-US" altLang="zh-CN" sz="2000" dirty="0"/>
              <a:t>FCFS</a:t>
            </a:r>
            <a:r>
              <a:rPr lang="zh-CN" altLang="en-US" sz="2000" dirty="0"/>
              <a:t>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b="1" dirty="0">
                <a:latin typeface="宋体" charset="-122"/>
              </a:rPr>
              <a:t>2</a:t>
            </a:r>
            <a:r>
              <a:rPr lang="zh-CN" altLang="en-US" b="1" dirty="0">
                <a:latin typeface="宋体" charset="-122"/>
              </a:rPr>
              <a:t>、多级反馈队列调度算法的性能</a:t>
            </a:r>
            <a:endParaRPr lang="en-US" altLang="zh-CN" b="1" dirty="0">
              <a:latin typeface="宋体" charset="-122"/>
            </a:endParaRPr>
          </a:p>
          <a:p>
            <a:pPr>
              <a:lnSpc>
                <a:spcPct val="150000"/>
              </a:lnSpc>
            </a:pPr>
            <a:r>
              <a:rPr lang="en-US" altLang="zh-CN" b="1" dirty="0"/>
              <a:t>		</a:t>
            </a:r>
            <a:r>
              <a:rPr lang="zh-CN" altLang="en-US" b="1" dirty="0"/>
              <a:t>在多级反馈队列调度算法中，如果规定第一个队列的时间片略大于多数人机交互所需之处理时间时，便能较好地满足各种类型用户的需要</a:t>
            </a:r>
            <a:endParaRPr lang="en-US" altLang="zh-CN" b="1" dirty="0">
              <a:latin typeface="宋体" charset="-122"/>
            </a:endParaRPr>
          </a:p>
          <a:p>
            <a:pPr marL="274320" lvl="1" indent="0">
              <a:lnSpc>
                <a:spcPct val="150000"/>
              </a:lnSpc>
              <a:buNone/>
            </a:pPr>
            <a:r>
              <a:rPr lang="en-US" altLang="zh-CN" b="1" dirty="0">
                <a:latin typeface="宋体" charset="-122"/>
              </a:rPr>
              <a:t>   (1) </a:t>
            </a:r>
            <a:r>
              <a:rPr lang="zh-CN" altLang="en-US" b="1" dirty="0">
                <a:latin typeface="宋体" charset="-122"/>
              </a:rPr>
              <a:t>终端型作业用户</a:t>
            </a:r>
            <a:endParaRPr lang="en-US" altLang="zh-CN" b="1" dirty="0">
              <a:latin typeface="宋体" charset="-122"/>
            </a:endParaRPr>
          </a:p>
          <a:p>
            <a:pPr marL="274320" lvl="1" indent="0">
              <a:lnSpc>
                <a:spcPct val="150000"/>
              </a:lnSpc>
              <a:buNone/>
            </a:pPr>
            <a:r>
              <a:rPr lang="en-US" altLang="zh-CN" b="1" dirty="0">
                <a:latin typeface="宋体" charset="-122"/>
              </a:rPr>
              <a:t>   (2) </a:t>
            </a:r>
            <a:r>
              <a:rPr lang="zh-CN" altLang="en-US" b="1" dirty="0">
                <a:latin typeface="宋体" charset="-122"/>
              </a:rPr>
              <a:t>短批处理作业用户</a:t>
            </a:r>
            <a:endParaRPr lang="en-US" altLang="zh-CN" b="1" dirty="0">
              <a:latin typeface="宋体" charset="-122"/>
            </a:endParaRPr>
          </a:p>
          <a:p>
            <a:pPr marL="274320" lvl="1" indent="0">
              <a:lnSpc>
                <a:spcPct val="150000"/>
              </a:lnSpc>
              <a:buNone/>
            </a:pPr>
            <a:r>
              <a:rPr lang="en-US" altLang="zh-CN" b="1" dirty="0"/>
              <a:t>   (3) </a:t>
            </a:r>
            <a:r>
              <a:rPr lang="zh-CN" altLang="en-US" b="1" dirty="0">
                <a:latin typeface="宋体" charset="-122"/>
              </a:rPr>
              <a:t>长批处理作业用户</a:t>
            </a:r>
            <a:endParaRPr lang="zh-CN" alt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altLang="zh-CN" dirty="0"/>
              <a:t>3.4</a:t>
            </a:r>
            <a:r>
              <a:rPr lang="zh-CN" altLang="en-US" dirty="0">
                <a:latin typeface="宋体" charset="-122"/>
              </a:rPr>
              <a:t>　实</a:t>
            </a:r>
            <a:r>
              <a:rPr lang="zh-CN" altLang="en-US" dirty="0"/>
              <a:t> </a:t>
            </a:r>
            <a:r>
              <a:rPr lang="zh-CN" altLang="en-US" dirty="0">
                <a:latin typeface="宋体" charset="-122"/>
              </a:rPr>
              <a:t>时</a:t>
            </a:r>
            <a:r>
              <a:rPr lang="zh-CN" altLang="en-US" dirty="0"/>
              <a:t> </a:t>
            </a:r>
            <a:r>
              <a:rPr lang="zh-CN" altLang="en-US" dirty="0">
                <a:latin typeface="宋体" charset="-122"/>
              </a:rPr>
              <a:t>调</a:t>
            </a:r>
            <a:r>
              <a:rPr lang="zh-CN" altLang="en-US" dirty="0"/>
              <a:t> </a:t>
            </a:r>
            <a:r>
              <a:rPr lang="zh-CN" altLang="en-US" dirty="0">
                <a:latin typeface="宋体" charset="-122"/>
              </a:rPr>
              <a:t>度</a:t>
            </a:r>
            <a:r>
              <a:rPr lang="zh-CN" altLang="en-US" dirty="0"/>
              <a:t> </a:t>
            </a:r>
          </a:p>
        </p:txBody>
      </p:sp>
      <p:sp>
        <p:nvSpPr>
          <p:cNvPr id="6" name="内容占位符 5"/>
          <p:cNvSpPr>
            <a:spLocks noGrp="1"/>
          </p:cNvSpPr>
          <p:nvPr>
            <p:ph sz="quarter" idx="1"/>
          </p:nvPr>
        </p:nvSpPr>
        <p:spPr/>
        <p:txBody>
          <a:bodyPr>
            <a:noAutofit/>
          </a:bodyPr>
          <a:lstStyle/>
          <a:p>
            <a:pPr marL="0" algn="just">
              <a:lnSpc>
                <a:spcPct val="150000"/>
              </a:lnSpc>
              <a:spcBef>
                <a:spcPts val="0"/>
              </a:spcBef>
              <a:buNone/>
            </a:pPr>
            <a:r>
              <a:rPr lang="en-US" altLang="zh-CN" sz="2800" dirty="0">
                <a:latin typeface="宋体" charset="-122"/>
              </a:rPr>
              <a:t>3.4.1</a:t>
            </a:r>
            <a:r>
              <a:rPr lang="zh-CN" altLang="en-US" sz="2800" dirty="0">
                <a:latin typeface="宋体" charset="-122"/>
              </a:rPr>
              <a:t>　实现实时调度的基本条件</a:t>
            </a:r>
          </a:p>
          <a:p>
            <a:pPr marL="0" algn="just">
              <a:lnSpc>
                <a:spcPct val="150000"/>
              </a:lnSpc>
              <a:spcBef>
                <a:spcPts val="0"/>
              </a:spcBef>
              <a:buNone/>
            </a:pPr>
            <a:r>
              <a:rPr lang="en-US" altLang="zh-CN" sz="2800" dirty="0">
                <a:latin typeface="宋体" charset="-122"/>
              </a:rPr>
              <a:t>1</a:t>
            </a:r>
            <a:r>
              <a:rPr lang="zh-CN" altLang="en-US" sz="2800" dirty="0">
                <a:latin typeface="宋体" charset="-122"/>
              </a:rPr>
              <a:t>．提供必要的信息</a:t>
            </a:r>
          </a:p>
          <a:p>
            <a:pPr marL="0" algn="just">
              <a:lnSpc>
                <a:spcPct val="150000"/>
              </a:lnSpc>
              <a:spcBef>
                <a:spcPts val="0"/>
              </a:spcBef>
              <a:buNone/>
            </a:pPr>
            <a:r>
              <a:rPr lang="zh-CN" altLang="en-US" sz="2800" dirty="0">
                <a:latin typeface="宋体" charset="-122"/>
              </a:rPr>
              <a:t>　　为了实现实时调度，系统应向调度程序提供有关任务的下述一些信息：</a:t>
            </a:r>
          </a:p>
          <a:p>
            <a:pPr marL="0">
              <a:lnSpc>
                <a:spcPct val="150000"/>
              </a:lnSpc>
              <a:spcBef>
                <a:spcPts val="0"/>
              </a:spcBef>
              <a:buNone/>
            </a:pPr>
            <a:r>
              <a:rPr lang="zh-CN" altLang="en-US" sz="2800" dirty="0"/>
              <a:t>　　</a:t>
            </a:r>
            <a:r>
              <a:rPr lang="en-US" altLang="zh-CN" sz="2800" dirty="0"/>
              <a:t>(1) </a:t>
            </a:r>
            <a:r>
              <a:rPr lang="zh-CN" altLang="en-US" sz="2800" dirty="0">
                <a:latin typeface="宋体" charset="-122"/>
              </a:rPr>
              <a:t>就绪时间。这是该任务成为就绪状态的起始时间，在周期任务的情况下，它就是事先预知的一</a:t>
            </a:r>
            <a:r>
              <a:rPr lang="zh-CN" altLang="en-US" sz="2800">
                <a:latin typeface="宋体" charset="-122"/>
              </a:rPr>
              <a:t>串时间序列。</a:t>
            </a:r>
            <a:endParaRPr lang="zh-CN"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noAutofit/>
          </a:bodyPr>
          <a:lstStyle/>
          <a:p>
            <a:pPr marL="0" algn="just">
              <a:lnSpc>
                <a:spcPct val="160000"/>
              </a:lnSpc>
              <a:spcBef>
                <a:spcPts val="0"/>
              </a:spcBef>
            </a:pPr>
            <a:r>
              <a:rPr lang="en-US" altLang="zh-CN" sz="2400" b="1" dirty="0">
                <a:latin typeface="宋体" charset="-122"/>
              </a:rPr>
              <a:t>    (2) </a:t>
            </a:r>
            <a:r>
              <a:rPr lang="zh-CN" altLang="en-US" sz="2400" b="1" dirty="0">
                <a:latin typeface="宋体" charset="-122"/>
              </a:rPr>
              <a:t>开始截止时间和完成截止时间。对于典型的实时应用，只须知道开始截止时间，或者知道完成截止时间。</a:t>
            </a:r>
          </a:p>
          <a:p>
            <a:pPr marL="0" algn="just">
              <a:lnSpc>
                <a:spcPct val="160000"/>
              </a:lnSpc>
              <a:spcBef>
                <a:spcPts val="0"/>
              </a:spcBef>
            </a:pPr>
            <a:r>
              <a:rPr lang="en-US" altLang="zh-CN" sz="2400" b="1" dirty="0">
                <a:latin typeface="宋体" charset="-122"/>
              </a:rPr>
              <a:t>    (3) </a:t>
            </a:r>
            <a:r>
              <a:rPr lang="zh-CN" altLang="en-US" sz="2400" b="1" dirty="0">
                <a:latin typeface="宋体" charset="-122"/>
              </a:rPr>
              <a:t>处理时间。这是指一个任务从开始执行直至完成所需的时间。在某些情况下，该时间也是系统提供的。</a:t>
            </a:r>
          </a:p>
          <a:p>
            <a:pPr marL="0" algn="just">
              <a:lnSpc>
                <a:spcPct val="160000"/>
              </a:lnSpc>
              <a:spcBef>
                <a:spcPts val="0"/>
              </a:spcBef>
            </a:pPr>
            <a:r>
              <a:rPr lang="zh-CN" altLang="en-US" sz="2400" b="1" dirty="0">
                <a:latin typeface="宋体" charset="-122"/>
              </a:rPr>
              <a:t>　　</a:t>
            </a:r>
            <a:r>
              <a:rPr lang="en-US" altLang="zh-CN" sz="2400" b="1" dirty="0">
                <a:latin typeface="宋体" charset="-122"/>
              </a:rPr>
              <a:t>(4) </a:t>
            </a:r>
            <a:r>
              <a:rPr lang="zh-CN" altLang="en-US" sz="2400" b="1" dirty="0">
                <a:latin typeface="宋体" charset="-122"/>
              </a:rPr>
              <a:t>资源要求。这是指任务执行时所需的一组资源。</a:t>
            </a:r>
          </a:p>
          <a:p>
            <a:pPr marL="0">
              <a:lnSpc>
                <a:spcPct val="160000"/>
              </a:lnSpc>
              <a:spcBef>
                <a:spcPts val="0"/>
              </a:spcBef>
            </a:pPr>
            <a:r>
              <a:rPr lang="zh-CN" altLang="en-US" sz="2400" b="1" dirty="0"/>
              <a:t>　　</a:t>
            </a:r>
            <a:r>
              <a:rPr lang="en-US" altLang="zh-CN" sz="2400" b="1" dirty="0"/>
              <a:t>(5) </a:t>
            </a:r>
            <a:r>
              <a:rPr lang="zh-CN" altLang="en-US" sz="2400" b="1" dirty="0">
                <a:latin typeface="宋体" charset="-122"/>
              </a:rPr>
              <a:t>优先级。如果某任务的开始截止时间已经错过，就会引起故障，则应为该任务赋予</a:t>
            </a:r>
            <a:r>
              <a:rPr lang="zh-CN" altLang="en-US" sz="2400" b="1" dirty="0">
                <a:latin typeface="Times New Roman"/>
              </a:rPr>
              <a:t>“</a:t>
            </a:r>
            <a:r>
              <a:rPr lang="zh-CN" altLang="en-US" sz="2400" b="1" dirty="0">
                <a:latin typeface="宋体" charset="-122"/>
              </a:rPr>
              <a:t>绝对</a:t>
            </a:r>
            <a:r>
              <a:rPr lang="zh-CN" altLang="en-US" sz="2400" b="1" dirty="0">
                <a:latin typeface="Times New Roman"/>
              </a:rPr>
              <a:t>”</a:t>
            </a:r>
            <a:r>
              <a:rPr lang="zh-CN" altLang="en-US" sz="2400" b="1" dirty="0">
                <a:latin typeface="宋体" charset="-122"/>
              </a:rPr>
              <a:t>优先级；如果开始截止时间的推迟对任务的继续运行无重大影响，则可为该任务赋予</a:t>
            </a:r>
            <a:r>
              <a:rPr lang="zh-CN" altLang="en-US" sz="2400" b="1" dirty="0">
                <a:latin typeface="Times New Roman"/>
              </a:rPr>
              <a:t>“</a:t>
            </a:r>
            <a:r>
              <a:rPr lang="zh-CN" altLang="en-US" sz="2400" b="1" dirty="0">
                <a:latin typeface="宋体" charset="-122"/>
              </a:rPr>
              <a:t>相对</a:t>
            </a:r>
            <a:r>
              <a:rPr lang="zh-CN" altLang="en-US" sz="2400" b="1" dirty="0">
                <a:latin typeface="Times New Roman"/>
              </a:rPr>
              <a:t>”</a:t>
            </a:r>
            <a:r>
              <a:rPr lang="zh-CN" altLang="en-US" sz="2400" b="1" dirty="0">
                <a:latin typeface="宋体" charset="-122"/>
              </a:rPr>
              <a:t>优先级，供调度程序参考。</a:t>
            </a:r>
            <a:r>
              <a:rPr lang="zh-CN" altLang="en-US" sz="2400" b="1"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marL="0" algn="just">
              <a:lnSpc>
                <a:spcPct val="150000"/>
              </a:lnSpc>
              <a:spcBef>
                <a:spcPts val="0"/>
              </a:spcBef>
            </a:pPr>
            <a:r>
              <a:rPr lang="en-US" altLang="zh-CN" sz="2400" b="1" dirty="0">
                <a:latin typeface="宋体" charset="-122"/>
              </a:rPr>
              <a:t>2</a:t>
            </a:r>
            <a:r>
              <a:rPr lang="zh-CN" altLang="en-US" sz="2400" b="1" dirty="0">
                <a:latin typeface="宋体" charset="-122"/>
              </a:rPr>
              <a:t>．系统处理能力强</a:t>
            </a:r>
          </a:p>
          <a:p>
            <a:pPr marL="0">
              <a:lnSpc>
                <a:spcPct val="150000"/>
              </a:lnSpc>
              <a:spcBef>
                <a:spcPts val="0"/>
              </a:spcBef>
            </a:pPr>
            <a:r>
              <a:rPr lang="zh-CN" altLang="en-US" sz="2400" b="1" dirty="0">
                <a:latin typeface="宋体" charset="-122"/>
              </a:rPr>
              <a:t>　　在实时系统中，通常都有着多个实时任务。若处理机的处理能力不够强，则有可能因处理机忙不过来而使某些实时任务不能得到及时处理，从而导致发生难以预料的后果。</a:t>
            </a:r>
            <a:endParaRPr lang="en-US" altLang="zh-CN" sz="2400" b="1" dirty="0">
              <a:latin typeface="宋体" charset="-122"/>
            </a:endParaRPr>
          </a:p>
          <a:p>
            <a:pPr marL="0">
              <a:lnSpc>
                <a:spcPct val="150000"/>
              </a:lnSpc>
              <a:spcBef>
                <a:spcPts val="0"/>
              </a:spcBef>
            </a:pPr>
            <a:r>
              <a:rPr lang="en-US" altLang="zh-CN" sz="2400" dirty="0">
                <a:latin typeface="宋体" charset="-122"/>
              </a:rPr>
              <a:t>    </a:t>
            </a:r>
            <a:r>
              <a:rPr lang="zh-CN" altLang="en-US" sz="2400" b="1" dirty="0">
                <a:latin typeface="宋体" charset="-122"/>
              </a:rPr>
              <a:t>假定系统中有</a:t>
            </a:r>
            <a:r>
              <a:rPr lang="en-US" altLang="zh-CN" sz="2400" b="1" dirty="0"/>
              <a:t>m</a:t>
            </a:r>
            <a:r>
              <a:rPr lang="zh-CN" altLang="en-US" sz="2400" b="1" dirty="0">
                <a:latin typeface="宋体" charset="-122"/>
              </a:rPr>
              <a:t>个周期性的硬实时任务，它们的处理时间可表示为</a:t>
            </a:r>
            <a:r>
              <a:rPr lang="en-US" altLang="zh-CN" sz="2400" b="1" dirty="0" err="1"/>
              <a:t>C</a:t>
            </a:r>
            <a:r>
              <a:rPr lang="en-US" altLang="zh-CN" sz="2400" b="1" baseline="-25000" dirty="0" err="1"/>
              <a:t>i</a:t>
            </a:r>
            <a:r>
              <a:rPr lang="zh-CN" altLang="en-US" sz="2400" b="1" dirty="0">
                <a:latin typeface="宋体" charset="-122"/>
              </a:rPr>
              <a:t>，周期时间表示为</a:t>
            </a:r>
            <a:r>
              <a:rPr lang="en-US" altLang="zh-CN" sz="2400" b="1" dirty="0"/>
              <a:t>P</a:t>
            </a:r>
            <a:r>
              <a:rPr lang="en-US" altLang="zh-CN" sz="2400" b="1" baseline="-25000" dirty="0"/>
              <a:t>i</a:t>
            </a:r>
            <a:r>
              <a:rPr lang="zh-CN" altLang="en-US" sz="2400" b="1" dirty="0">
                <a:latin typeface="宋体" charset="-122"/>
              </a:rPr>
              <a:t>，则在单处理机情况下，必须满足下面的限制条件：</a:t>
            </a:r>
            <a:r>
              <a:rPr lang="zh-CN" altLang="en-US" sz="2400" b="1" dirty="0"/>
              <a:t> </a:t>
            </a:r>
          </a:p>
          <a:p>
            <a:endParaRPr lang="zh-CN" altLang="en-US" b="1" dirty="0"/>
          </a:p>
        </p:txBody>
      </p:sp>
      <p:graphicFrame>
        <p:nvGraphicFramePr>
          <p:cNvPr id="29698" name="Object 2"/>
          <p:cNvGraphicFramePr>
            <a:graphicFrameLocks noChangeAspect="1"/>
          </p:cNvGraphicFramePr>
          <p:nvPr>
            <p:extLst>
              <p:ext uri="{D42A27DB-BD31-4B8C-83A1-F6EECF244321}">
                <p14:modId xmlns:p14="http://schemas.microsoft.com/office/powerpoint/2010/main" val="3415418055"/>
              </p:ext>
            </p:extLst>
          </p:nvPr>
        </p:nvGraphicFramePr>
        <p:xfrm>
          <a:off x="3431381" y="4509120"/>
          <a:ext cx="2281238" cy="1738313"/>
        </p:xfrm>
        <a:graphic>
          <a:graphicData uri="http://schemas.openxmlformats.org/presentationml/2006/ole">
            <mc:AlternateContent xmlns:mc="http://schemas.openxmlformats.org/markup-compatibility/2006">
              <mc:Choice xmlns:v="urn:schemas-microsoft-com:vml" Requires="v">
                <p:oleObj name="Equation" r:id="rId2" imgW="596880" imgH="444240" progId="Equation.3">
                  <p:embed/>
                </p:oleObj>
              </mc:Choice>
              <mc:Fallback>
                <p:oleObj name="Equation" r:id="rId2" imgW="596880" imgH="4442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381" y="4509120"/>
                        <a:ext cx="2281238" cy="173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marL="0">
              <a:lnSpc>
                <a:spcPct val="150000"/>
              </a:lnSpc>
              <a:spcBef>
                <a:spcPts val="0"/>
              </a:spcBef>
            </a:pPr>
            <a:r>
              <a:rPr lang="zh-CN" altLang="en-US" sz="2400" b="1" dirty="0"/>
              <a:t>系统才是可调度的。假如系统中有</a:t>
            </a:r>
            <a:r>
              <a:rPr lang="en-US" altLang="zh-CN" sz="2400" b="1" dirty="0"/>
              <a:t>6</a:t>
            </a:r>
            <a:r>
              <a:rPr lang="zh-CN" altLang="en-US" sz="2400" b="1" dirty="0"/>
              <a:t>个硬实时任务，它们的周期时间都是 </a:t>
            </a:r>
            <a:r>
              <a:rPr lang="en-US" altLang="zh-CN" sz="2400" b="1" dirty="0"/>
              <a:t>50 ms</a:t>
            </a:r>
            <a:r>
              <a:rPr lang="zh-CN" altLang="en-US" sz="2400" b="1" dirty="0"/>
              <a:t>，而每次的处理时间为 </a:t>
            </a:r>
            <a:r>
              <a:rPr lang="en-US" altLang="zh-CN" sz="2400" b="1" dirty="0"/>
              <a:t>10 ms</a:t>
            </a:r>
            <a:r>
              <a:rPr lang="zh-CN" altLang="en-US" sz="2400" b="1" dirty="0"/>
              <a:t>，则不难算出，此时是不能满足上式的，因而系统是不可调度的。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1"/>
          </p:nvPr>
        </p:nvSpPr>
        <p:spPr>
          <a:xfrm>
            <a:off x="467544" y="1412776"/>
            <a:ext cx="8229600" cy="4937760"/>
          </a:xfrm>
        </p:spPr>
        <p:txBody>
          <a:bodyPr>
            <a:normAutofit/>
          </a:bodyPr>
          <a:lstStyle/>
          <a:p>
            <a:r>
              <a:rPr lang="zh-CN" altLang="en-US" dirty="0"/>
              <a:t>进程调度</a:t>
            </a:r>
            <a:endParaRPr lang="en-US" altLang="zh-CN" dirty="0"/>
          </a:p>
          <a:p>
            <a:pPr lvl="1"/>
            <a:r>
              <a:rPr lang="zh-CN" altLang="en-US" dirty="0"/>
              <a:t>基于时间片的轮转调度算法</a:t>
            </a:r>
            <a:endParaRPr lang="en-US" altLang="zh-CN" dirty="0"/>
          </a:p>
          <a:p>
            <a:pPr lvl="1"/>
            <a:r>
              <a:rPr lang="zh-CN" altLang="en-US" dirty="0"/>
              <a:t>高优先权优先调度算法</a:t>
            </a:r>
            <a:endParaRPr lang="en-US" altLang="zh-CN" dirty="0"/>
          </a:p>
          <a:p>
            <a:pPr lvl="1"/>
            <a:r>
              <a:rPr lang="zh-CN" altLang="en-US" dirty="0"/>
              <a:t>多级反馈队列调度算法</a:t>
            </a:r>
            <a:endParaRPr lang="en-US" altLang="zh-CN" dirty="0"/>
          </a:p>
          <a:p>
            <a:r>
              <a:rPr lang="zh-CN" altLang="en-US" dirty="0"/>
              <a:t>实时调度</a:t>
            </a:r>
            <a:endParaRPr lang="en-US" altLang="zh-CN" dirty="0"/>
          </a:p>
          <a:p>
            <a:pPr lvl="1"/>
            <a:r>
              <a:rPr lang="zh-CN" altLang="en-US" dirty="0"/>
              <a:t>实时调度算法的分类</a:t>
            </a:r>
            <a:endParaRPr lang="en-US" altLang="zh-CN" dirty="0"/>
          </a:p>
          <a:p>
            <a:pPr lvl="1"/>
            <a:r>
              <a:rPr lang="zh-CN" altLang="en-US" dirty="0"/>
              <a:t>常用的几种实时调度算法</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marL="0">
              <a:lnSpc>
                <a:spcPct val="150000"/>
              </a:lnSpc>
              <a:spcBef>
                <a:spcPts val="0"/>
              </a:spcBef>
            </a:pPr>
            <a:r>
              <a:rPr lang="en-US" altLang="zh-CN" b="1" dirty="0">
                <a:latin typeface="宋体" charset="-122"/>
              </a:rPr>
              <a:t>3</a:t>
            </a:r>
            <a:r>
              <a:rPr lang="zh-CN" altLang="en-US" b="1" dirty="0">
                <a:latin typeface="宋体" charset="-122"/>
              </a:rPr>
              <a:t>．采用抢占式调度机制</a:t>
            </a:r>
          </a:p>
          <a:p>
            <a:pPr marL="0">
              <a:lnSpc>
                <a:spcPct val="150000"/>
              </a:lnSpc>
              <a:spcBef>
                <a:spcPts val="0"/>
              </a:spcBef>
            </a:pPr>
            <a:r>
              <a:rPr lang="zh-CN" altLang="en-US" b="1" dirty="0">
                <a:latin typeface="宋体" charset="-122"/>
              </a:rPr>
              <a:t>　　在含有硬实时任务的实时系统中，广泛采用抢占机制。当一个优先权更高的任务到达时，允许将当前任务暂时挂起，而令高优先权任务立即投入运行，这样便可满足该硬实时任务对截止时间的要求。但这种调度机制比较复杂。</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marL="0">
              <a:lnSpc>
                <a:spcPct val="150000"/>
              </a:lnSpc>
              <a:spcBef>
                <a:spcPts val="0"/>
              </a:spcBef>
            </a:pPr>
            <a:r>
              <a:rPr lang="en-US" altLang="zh-CN" b="1" dirty="0"/>
              <a:t>4</a:t>
            </a:r>
            <a:r>
              <a:rPr lang="zh-CN" altLang="en-US" b="1" dirty="0"/>
              <a:t>．具有快速切换机制</a:t>
            </a:r>
          </a:p>
          <a:p>
            <a:pPr marL="0">
              <a:lnSpc>
                <a:spcPct val="150000"/>
              </a:lnSpc>
              <a:spcBef>
                <a:spcPts val="0"/>
              </a:spcBef>
            </a:pPr>
            <a:r>
              <a:rPr lang="zh-CN" altLang="en-US" b="1" dirty="0"/>
              <a:t>　　为保证要求较高的硬实时任务能及时运行，在实时系统中还应具有快速切换机制，以保证能进行任务的快速</a:t>
            </a:r>
            <a:r>
              <a:rPr lang="zh-CN" altLang="en-US" b="1"/>
              <a:t>切换。</a:t>
            </a:r>
            <a:endParaRPr lang="en-US" altLang="zh-CN" b="1"/>
          </a:p>
          <a:p>
            <a:pPr marL="0">
              <a:lnSpc>
                <a:spcPct val="150000"/>
              </a:lnSpc>
              <a:spcBef>
                <a:spcPts val="0"/>
              </a:spcBef>
            </a:pPr>
            <a:r>
              <a:rPr lang="en-US" altLang="zh-CN" b="1"/>
              <a:t>    </a:t>
            </a:r>
            <a:r>
              <a:rPr lang="zh-CN" altLang="en-US" b="1"/>
              <a:t>（</a:t>
            </a:r>
            <a:r>
              <a:rPr lang="en-US" altLang="zh-CN" b="1"/>
              <a:t>1</a:t>
            </a:r>
            <a:r>
              <a:rPr lang="zh-CN" altLang="en-US" b="1"/>
              <a:t>）中断快速响应</a:t>
            </a:r>
            <a:endParaRPr lang="en-US" altLang="zh-CN" b="1"/>
          </a:p>
          <a:p>
            <a:pPr marL="0">
              <a:lnSpc>
                <a:spcPct val="150000"/>
              </a:lnSpc>
              <a:spcBef>
                <a:spcPts val="0"/>
              </a:spcBef>
            </a:pPr>
            <a:r>
              <a:rPr lang="en-US" altLang="zh-CN" b="1"/>
              <a:t>    </a:t>
            </a:r>
            <a:r>
              <a:rPr lang="zh-CN" altLang="en-US" b="1"/>
              <a:t>（</a:t>
            </a:r>
            <a:r>
              <a:rPr lang="en-US" altLang="zh-CN" b="1"/>
              <a:t>2</a:t>
            </a:r>
            <a:r>
              <a:rPr lang="zh-CN" altLang="en-US" b="1"/>
              <a:t>）快速任务分派</a:t>
            </a:r>
            <a:endParaRPr lang="zh-CN" alt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833194"/>
          </a:xfrm>
        </p:spPr>
        <p:txBody>
          <a:bodyPr>
            <a:normAutofit fontScale="92500" lnSpcReduction="20000"/>
          </a:bodyPr>
          <a:lstStyle/>
          <a:p>
            <a:pPr marL="0">
              <a:lnSpc>
                <a:spcPct val="160000"/>
              </a:lnSpc>
              <a:spcBef>
                <a:spcPts val="0"/>
              </a:spcBef>
            </a:pPr>
            <a:r>
              <a:rPr lang="en-US" altLang="zh-CN" sz="3300" b="1" dirty="0"/>
              <a:t>3.4.2</a:t>
            </a:r>
            <a:r>
              <a:rPr lang="zh-CN" altLang="en-US" sz="3300" b="1" dirty="0"/>
              <a:t>　实时调度算法的分类</a:t>
            </a:r>
          </a:p>
          <a:p>
            <a:pPr marL="0">
              <a:lnSpc>
                <a:spcPct val="160000"/>
              </a:lnSpc>
              <a:spcBef>
                <a:spcPts val="0"/>
              </a:spcBef>
            </a:pPr>
            <a:r>
              <a:rPr lang="en-US" altLang="zh-CN" b="1" dirty="0"/>
              <a:t>    1</a:t>
            </a:r>
            <a:r>
              <a:rPr lang="zh-CN" altLang="en-US" b="1" dirty="0"/>
              <a:t>．非抢占式调度算法</a:t>
            </a:r>
          </a:p>
          <a:p>
            <a:pPr marL="0">
              <a:lnSpc>
                <a:spcPct val="160000"/>
              </a:lnSpc>
              <a:spcBef>
                <a:spcPts val="0"/>
              </a:spcBef>
            </a:pPr>
            <a:r>
              <a:rPr lang="zh-CN" altLang="en-US" b="1" dirty="0"/>
              <a:t>　　   </a:t>
            </a:r>
            <a:r>
              <a:rPr lang="en-US" altLang="zh-CN" b="1" dirty="0"/>
              <a:t>1) </a:t>
            </a:r>
            <a:r>
              <a:rPr lang="zh-CN" altLang="en-US" b="1" dirty="0"/>
              <a:t>非抢占式轮转调度算法</a:t>
            </a:r>
            <a:endParaRPr lang="en-US" altLang="zh-CN" b="1" dirty="0"/>
          </a:p>
          <a:p>
            <a:pPr marL="0">
              <a:lnSpc>
                <a:spcPct val="160000"/>
              </a:lnSpc>
              <a:spcBef>
                <a:spcPts val="0"/>
              </a:spcBef>
            </a:pPr>
            <a:r>
              <a:rPr kumimoji="0" lang="zh-CN" altLang="en-US" sz="2800" b="1" i="0" u="none" strike="noStrike" kern="0" cap="none" spc="0" normalizeH="0" baseline="0" noProof="0" dirty="0">
                <a:ln>
                  <a:noFill/>
                </a:ln>
                <a:solidFill>
                  <a:sysClr val="windowText" lastClr="000000"/>
                </a:solidFill>
                <a:effectLst/>
                <a:uLnTx/>
                <a:uFillTx/>
                <a:latin typeface="+mj-ea"/>
                <a:ea typeface="+mj-ea"/>
              </a:rPr>
              <a:t>　     </a:t>
            </a:r>
            <a:r>
              <a:rPr kumimoji="0" lang="en-US" altLang="zh-CN" sz="2800" b="1" i="0" u="none" strike="noStrike" kern="0" cap="none" spc="0" normalizeH="0" baseline="0" noProof="0" dirty="0">
                <a:ln>
                  <a:noFill/>
                </a:ln>
                <a:solidFill>
                  <a:sysClr val="windowText" lastClr="000000"/>
                </a:solidFill>
                <a:effectLst/>
                <a:uLnTx/>
                <a:uFillTx/>
                <a:latin typeface="+mj-ea"/>
                <a:ea typeface="+mj-ea"/>
              </a:rPr>
              <a:t>2) </a:t>
            </a:r>
            <a:r>
              <a:rPr kumimoji="0" lang="zh-CN" altLang="en-US" sz="2800" b="1" i="0" u="none" strike="noStrike" kern="0" cap="none" spc="0" normalizeH="0" baseline="0" noProof="0" dirty="0">
                <a:ln>
                  <a:noFill/>
                </a:ln>
                <a:solidFill>
                  <a:sysClr val="windowText" lastClr="000000"/>
                </a:solidFill>
                <a:effectLst/>
                <a:uLnTx/>
                <a:uFillTx/>
                <a:latin typeface="+mj-ea"/>
                <a:ea typeface="+mj-ea"/>
              </a:rPr>
              <a:t>非抢占式优先调度算法</a:t>
            </a:r>
            <a:endParaRPr kumimoji="0" lang="en-US" altLang="zh-CN" sz="2800" b="1" i="0" u="none" strike="noStrike" kern="0" cap="none" spc="0" normalizeH="0" baseline="0" noProof="0" dirty="0">
              <a:ln>
                <a:noFill/>
              </a:ln>
              <a:solidFill>
                <a:sysClr val="windowText" lastClr="000000"/>
              </a:solidFill>
              <a:effectLst/>
              <a:uLnTx/>
              <a:uFillTx/>
              <a:latin typeface="+mj-ea"/>
              <a:ea typeface="+mj-ea"/>
            </a:endParaRPr>
          </a:p>
          <a:p>
            <a:pPr marL="0">
              <a:lnSpc>
                <a:spcPct val="160000"/>
              </a:lnSpc>
              <a:spcBef>
                <a:spcPts val="0"/>
              </a:spcBef>
            </a:pPr>
            <a:r>
              <a:rPr lang="en-US" altLang="zh-CN" sz="2800" b="1" kern="0" dirty="0">
                <a:solidFill>
                  <a:sysClr val="windowText" lastClr="000000"/>
                </a:solidFill>
              </a:rPr>
              <a:t>    2</a:t>
            </a:r>
            <a:r>
              <a:rPr lang="zh-CN" altLang="en-US" sz="2800" b="1" kern="0" dirty="0">
                <a:solidFill>
                  <a:sysClr val="windowText" lastClr="000000"/>
                </a:solidFill>
              </a:rPr>
              <a:t>．抢占式调度算法</a:t>
            </a:r>
            <a:endParaRPr lang="en-US" altLang="zh-CN" sz="2800" b="1" kern="0" dirty="0">
              <a:solidFill>
                <a:sysClr val="windowText" lastClr="000000"/>
              </a:solidFill>
            </a:endParaRPr>
          </a:p>
          <a:p>
            <a:pPr marL="0">
              <a:lnSpc>
                <a:spcPct val="160000"/>
              </a:lnSpc>
              <a:spcBef>
                <a:spcPts val="0"/>
              </a:spcBef>
            </a:pPr>
            <a:r>
              <a:rPr lang="en-US" altLang="zh-CN" kern="0" dirty="0">
                <a:solidFill>
                  <a:sysClr val="windowText" lastClr="000000"/>
                </a:solidFill>
              </a:rPr>
              <a:t>       </a:t>
            </a:r>
            <a:r>
              <a:rPr lang="en-US" altLang="zh-CN" sz="2800" b="1" kern="0" dirty="0">
                <a:solidFill>
                  <a:sysClr val="windowText" lastClr="000000"/>
                </a:solidFill>
              </a:rPr>
              <a:t>1) </a:t>
            </a:r>
            <a:r>
              <a:rPr lang="zh-CN" altLang="en-US" sz="2800" b="1" kern="0" dirty="0">
                <a:solidFill>
                  <a:sysClr val="windowText" lastClr="000000"/>
                </a:solidFill>
              </a:rPr>
              <a:t>基于时钟中断的抢占式优先权调度算法</a:t>
            </a:r>
            <a:endParaRPr kumimoji="0" lang="en-US" altLang="zh-CN" sz="2800" b="1" i="0" u="none" strike="noStrike" kern="0" cap="none" spc="0" normalizeH="0" baseline="0" noProof="0" dirty="0">
              <a:ln>
                <a:noFill/>
              </a:ln>
              <a:solidFill>
                <a:sysClr val="windowText" lastClr="000000"/>
              </a:solidFill>
              <a:effectLst/>
              <a:uLnTx/>
              <a:uFillTx/>
              <a:latin typeface="+mj-ea"/>
              <a:ea typeface="+mj-ea"/>
            </a:endParaRPr>
          </a:p>
          <a:p>
            <a:pPr marL="0">
              <a:lnSpc>
                <a:spcPct val="160000"/>
              </a:lnSpc>
              <a:spcBef>
                <a:spcPts val="0"/>
              </a:spcBef>
            </a:pPr>
            <a:r>
              <a:rPr lang="en-US" altLang="zh-CN" sz="2800" b="1" kern="0" dirty="0">
                <a:solidFill>
                  <a:sysClr val="windowText" lastClr="000000"/>
                </a:solidFill>
              </a:rPr>
              <a:t>       2) </a:t>
            </a:r>
            <a:r>
              <a:rPr lang="zh-CN" altLang="en-US" sz="2800" b="1" kern="0" dirty="0">
                <a:solidFill>
                  <a:sysClr val="windowText" lastClr="000000"/>
                </a:solidFill>
              </a:rPr>
              <a:t>立即抢占</a:t>
            </a:r>
            <a:r>
              <a:rPr lang="en-US" altLang="zh-CN" sz="2800" b="1" kern="0" dirty="0">
                <a:solidFill>
                  <a:sysClr val="windowText" lastClr="000000"/>
                </a:solidFill>
              </a:rPr>
              <a:t>(Immediate Preemption)</a:t>
            </a:r>
            <a:r>
              <a:rPr lang="zh-CN" altLang="en-US" sz="2800" b="1" kern="0" dirty="0">
                <a:solidFill>
                  <a:sysClr val="windowText" lastClr="000000"/>
                </a:solidFill>
              </a:rPr>
              <a:t>的优先权调度算法</a:t>
            </a:r>
            <a:endParaRPr lang="en-US" altLang="zh-CN" b="1" dirty="0"/>
          </a:p>
          <a:p>
            <a:pPr marL="0">
              <a:lnSpc>
                <a:spcPct val="160000"/>
              </a:lnSpc>
              <a:spcBef>
                <a:spcPts val="0"/>
              </a:spcBef>
            </a:pPr>
            <a:endParaRPr lang="zh-CN" altLang="en-US" b="1" dirty="0"/>
          </a:p>
          <a:p>
            <a:pPr marL="0">
              <a:lnSpc>
                <a:spcPct val="160000"/>
              </a:lnSpc>
              <a:spcBef>
                <a:spcPts val="0"/>
              </a:spcBef>
            </a:pPr>
            <a:r>
              <a:rPr lang="zh-CN" altLang="en-US" b="1" dirty="0"/>
              <a:t>　　</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graphicFrame>
        <p:nvGraphicFramePr>
          <p:cNvPr id="30722" name="Object 2"/>
          <p:cNvGraphicFramePr>
            <a:graphicFrameLocks noChangeAspect="1"/>
          </p:cNvGraphicFramePr>
          <p:nvPr/>
        </p:nvGraphicFramePr>
        <p:xfrm>
          <a:off x="0" y="1143000"/>
          <a:ext cx="9144000" cy="4089400"/>
        </p:xfrm>
        <a:graphic>
          <a:graphicData uri="http://schemas.openxmlformats.org/presentationml/2006/ole">
            <mc:AlternateContent xmlns:mc="http://schemas.openxmlformats.org/markup-compatibility/2006">
              <mc:Choice xmlns:v="urn:schemas-microsoft-com:vml" Requires="v">
                <p:oleObj r:id="rId2" imgW="5612046" imgH="2369264" progId="">
                  <p:embed/>
                </p:oleObj>
              </mc:Choice>
              <mc:Fallback>
                <p:oleObj r:id="rId2" imgW="5612046" imgH="2369264"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l="5385"/>
                      <a:stretch>
                        <a:fillRect/>
                      </a:stretch>
                    </p:blipFill>
                    <p:spPr bwMode="auto">
                      <a:xfrm>
                        <a:off x="0" y="1143000"/>
                        <a:ext cx="9144000" cy="408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6417141"/>
          </a:xfrm>
          <a:noFill/>
          <a:ln w="9525">
            <a:noFill/>
            <a:miter lim="800000"/>
            <a:headEnd/>
            <a:tailEnd/>
          </a:ln>
          <a:effectLst/>
        </p:spPr>
        <p:txBody>
          <a:bodyPr vert="horz">
            <a:spAutoFit/>
          </a:bodyPr>
          <a:lstStyle/>
          <a:p>
            <a:pPr marL="0" indent="0">
              <a:lnSpc>
                <a:spcPct val="150000"/>
              </a:lnSpc>
              <a:buClrTx/>
              <a:buSzTx/>
            </a:pPr>
            <a:r>
              <a:rPr lang="en-US" altLang="zh-CN" b="1" kern="0" dirty="0">
                <a:solidFill>
                  <a:sysClr val="windowText" lastClr="000000"/>
                </a:solidFill>
              </a:rPr>
              <a:t>3.4.3</a:t>
            </a:r>
            <a:r>
              <a:rPr lang="zh-CN" altLang="en-US" b="1" kern="0" dirty="0">
                <a:solidFill>
                  <a:sysClr val="windowText" lastClr="000000"/>
                </a:solidFill>
              </a:rPr>
              <a:t>　常用的几种实时调度算法</a:t>
            </a:r>
          </a:p>
          <a:p>
            <a:pPr marL="0" indent="0">
              <a:lnSpc>
                <a:spcPct val="150000"/>
              </a:lnSpc>
              <a:buClrTx/>
              <a:buSzTx/>
            </a:pPr>
            <a:r>
              <a:rPr lang="zh-CN" altLang="en-US" sz="2400" b="1" kern="0" dirty="0">
                <a:solidFill>
                  <a:sysClr val="windowText" lastClr="000000"/>
                </a:solidFill>
              </a:rPr>
              <a:t>　　</a:t>
            </a:r>
            <a:r>
              <a:rPr lang="en-US" altLang="zh-CN" sz="2400" b="1" kern="0" dirty="0">
                <a:solidFill>
                  <a:sysClr val="windowText" lastClr="000000"/>
                </a:solidFill>
              </a:rPr>
              <a:t>1</a:t>
            </a:r>
            <a:r>
              <a:rPr lang="zh-CN" altLang="en-US" sz="2400" b="1" kern="0" dirty="0">
                <a:solidFill>
                  <a:sysClr val="windowText" lastClr="000000"/>
                </a:solidFill>
              </a:rPr>
              <a:t>．最早截止时间优先即</a:t>
            </a:r>
            <a:r>
              <a:rPr lang="en-US" altLang="zh-CN" sz="2400" b="1" kern="0" dirty="0">
                <a:solidFill>
                  <a:sysClr val="windowText" lastClr="000000"/>
                </a:solidFill>
              </a:rPr>
              <a:t>EDF(Earliest Deadline First)</a:t>
            </a:r>
            <a:r>
              <a:rPr lang="zh-CN" altLang="en-US" sz="2400" b="1" kern="0" dirty="0">
                <a:solidFill>
                  <a:sysClr val="windowText" lastClr="000000"/>
                </a:solidFill>
              </a:rPr>
              <a:t>算法</a:t>
            </a:r>
          </a:p>
          <a:p>
            <a:pPr marL="0" indent="0">
              <a:lnSpc>
                <a:spcPct val="150000"/>
              </a:lnSpc>
              <a:buClrTx/>
              <a:buSzTx/>
            </a:pPr>
            <a:r>
              <a:rPr lang="zh-CN" altLang="en-US" sz="2400" b="1" kern="0" dirty="0">
                <a:solidFill>
                  <a:sysClr val="windowText" lastClr="000000"/>
                </a:solidFill>
              </a:rPr>
              <a:t>　　该算法是根据任务的截止时间来确定任务的优先级。截止时间愈早，其优先级愈高。该算法要求在系统中保持一个实时任务就绪队列，该队列按各任务截止时间的早晚排序；当然，具有最早截止时间的任务排在队列的最前面。调度程序在选择任务时，总是选择就绪队列中的第一个任务，为之分配处理机，使之投入运行。最早截止时间优先算法既可用于抢占式调度，也可用于非抢占式调度方式中。 </a:t>
            </a:r>
          </a:p>
          <a:p>
            <a:pPr marL="0" indent="0">
              <a:lnSpc>
                <a:spcPct val="150000"/>
              </a:lnSpc>
              <a:buClrTx/>
              <a:buSzTx/>
            </a:pPr>
            <a:endParaRPr lang="zh-CN" altLang="en-US" sz="2400" b="1" kern="0" dirty="0">
              <a:solidFill>
                <a:sysClr val="windowText" lastClr="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400" b="1" dirty="0"/>
              <a:t>1) </a:t>
            </a:r>
            <a:r>
              <a:rPr lang="zh-CN" altLang="en-US" sz="2400" b="1" dirty="0"/>
              <a:t>非抢占式调度方式用于非周期实时任务</a:t>
            </a:r>
          </a:p>
        </p:txBody>
      </p:sp>
      <p:graphicFrame>
        <p:nvGraphicFramePr>
          <p:cNvPr id="31746" name="Object 2"/>
          <p:cNvGraphicFramePr>
            <a:graphicFrameLocks noChangeAspect="1"/>
          </p:cNvGraphicFramePr>
          <p:nvPr/>
        </p:nvGraphicFramePr>
        <p:xfrm>
          <a:off x="152400" y="1828800"/>
          <a:ext cx="8839200" cy="2828925"/>
        </p:xfrm>
        <a:graphic>
          <a:graphicData uri="http://schemas.openxmlformats.org/presentationml/2006/ole">
            <mc:AlternateContent xmlns:mc="http://schemas.openxmlformats.org/markup-compatibility/2006">
              <mc:Choice xmlns:v="urn:schemas-microsoft-com:vml" Requires="v">
                <p:oleObj r:id="rId2" imgW="3575086" imgH="1145063" progId="">
                  <p:embed/>
                </p:oleObj>
              </mc:Choice>
              <mc:Fallback>
                <p:oleObj r:id="rId2" imgW="3575086" imgH="1145063"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28800"/>
                        <a:ext cx="8839200" cy="282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4"/>
          <p:cNvSpPr txBox="1">
            <a:spLocks noChangeArrowheads="1"/>
          </p:cNvSpPr>
          <p:nvPr/>
        </p:nvSpPr>
        <p:spPr bwMode="auto">
          <a:xfrm>
            <a:off x="1619672" y="5229200"/>
            <a:ext cx="5186035" cy="400110"/>
          </a:xfrm>
          <a:prstGeom prst="rect">
            <a:avLst/>
          </a:prstGeom>
          <a:noFill/>
          <a:ln w="9525">
            <a:noFill/>
            <a:miter lim="800000"/>
            <a:headEnd/>
            <a:tailEnd/>
          </a:ln>
          <a:effectLst/>
        </p:spPr>
        <p:txBody>
          <a:bodyPr wrap="none">
            <a:spAutoFit/>
          </a:bodyPr>
          <a:lstStyle/>
          <a:p>
            <a:r>
              <a:rPr lang="zh-CN" altLang="en-US" sz="2000" dirty="0">
                <a:latin typeface="宋体" charset="-122"/>
              </a:rPr>
              <a:t>图 </a:t>
            </a:r>
            <a:r>
              <a:rPr lang="en-US" altLang="zh-CN" sz="2000" dirty="0">
                <a:latin typeface="宋体" charset="-122"/>
              </a:rPr>
              <a:t>3-6</a:t>
            </a:r>
            <a:r>
              <a:rPr lang="zh-CN" altLang="en-US" sz="2000" dirty="0">
                <a:latin typeface="宋体" charset="-122"/>
              </a:rPr>
              <a:t>　</a:t>
            </a:r>
            <a:r>
              <a:rPr lang="en-US" altLang="zh-CN" sz="2000" dirty="0">
                <a:latin typeface="宋体" charset="-122"/>
              </a:rPr>
              <a:t>EDF</a:t>
            </a:r>
            <a:r>
              <a:rPr lang="zh-CN" altLang="en-US" sz="2000" dirty="0">
                <a:latin typeface="宋体" charset="-122"/>
              </a:rPr>
              <a:t>算法用于非抢占调度的调度方式</a:t>
            </a: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790DE37A-3B37-4F65-9FC3-25F333F44833}"/>
              </a:ext>
            </a:extLst>
          </p:cNvPr>
          <p:cNvSpPr>
            <a:spLocks noGrp="1"/>
          </p:cNvSpPr>
          <p:nvPr>
            <p:ph type="body" sz="quarter" idx="13"/>
          </p:nvPr>
        </p:nvSpPr>
        <p:spPr>
          <a:xfrm>
            <a:off x="468312" y="476672"/>
            <a:ext cx="8207375" cy="5400675"/>
          </a:xfrm>
        </p:spPr>
        <p:txBody>
          <a:bodyPr/>
          <a:lstStyle/>
          <a:p>
            <a:r>
              <a:rPr lang="en-US" altLang="zh-CN" b="1" dirty="0"/>
              <a:t>2) </a:t>
            </a:r>
            <a:r>
              <a:rPr lang="zh-CN" altLang="en-US" b="1" dirty="0"/>
              <a:t>抢占式调度方式用于周期实时任务</a:t>
            </a:r>
          </a:p>
          <a:p>
            <a:r>
              <a:rPr lang="en-US" altLang="zh-CN" b="1" dirty="0"/>
              <a:t>		</a:t>
            </a:r>
            <a:r>
              <a:rPr lang="en-US" altLang="zh-CN" sz="2400" b="1" dirty="0"/>
              <a:t> </a:t>
            </a:r>
            <a:r>
              <a:rPr lang="zh-CN" altLang="en-US" sz="2400" b="1" dirty="0"/>
              <a:t>图</a:t>
            </a:r>
            <a:r>
              <a:rPr lang="en-US" altLang="zh-CN" sz="2400" b="1" dirty="0"/>
              <a:t>3-7</a:t>
            </a:r>
            <a:r>
              <a:rPr lang="zh-CN" altLang="en-US" sz="2400" b="1" dirty="0"/>
              <a:t>示出了将该算法用于抢占调度方式之例。在该例中有两个周期任务，任务</a:t>
            </a:r>
            <a:r>
              <a:rPr lang="en-US" altLang="zh-CN" sz="2400" b="1" dirty="0"/>
              <a:t>A</a:t>
            </a:r>
            <a:r>
              <a:rPr lang="zh-CN" altLang="en-US" sz="2400" b="1" dirty="0"/>
              <a:t>和任务</a:t>
            </a:r>
            <a:r>
              <a:rPr lang="en-US" altLang="zh-CN" sz="2400" b="1" dirty="0"/>
              <a:t>B</a:t>
            </a:r>
            <a:r>
              <a:rPr lang="zh-CN" altLang="en-US" sz="2400" b="1" dirty="0"/>
              <a:t>的周期时间分别为</a:t>
            </a:r>
            <a:r>
              <a:rPr lang="en-US" altLang="zh-CN" sz="2400" b="1" dirty="0"/>
              <a:t>20 </a:t>
            </a:r>
            <a:r>
              <a:rPr lang="en-US" altLang="zh-CN" sz="2400" b="1" dirty="0" err="1"/>
              <a:t>ms</a:t>
            </a:r>
            <a:r>
              <a:rPr lang="zh-CN" altLang="en-US" sz="2400" b="1" dirty="0"/>
              <a:t>和</a:t>
            </a:r>
            <a:r>
              <a:rPr lang="en-US" altLang="zh-CN" sz="2400" b="1" dirty="0"/>
              <a:t>50 </a:t>
            </a:r>
            <a:r>
              <a:rPr lang="en-US" altLang="zh-CN" sz="2400" b="1" dirty="0" err="1"/>
              <a:t>ms</a:t>
            </a:r>
            <a:r>
              <a:rPr lang="zh-CN" altLang="en-US" sz="2400" b="1" dirty="0"/>
              <a:t>，每个周期的处理时间分别为</a:t>
            </a:r>
            <a:r>
              <a:rPr lang="en-US" altLang="zh-CN" sz="2400" b="1" dirty="0"/>
              <a:t>10 </a:t>
            </a:r>
            <a:r>
              <a:rPr lang="en-US" altLang="zh-CN" sz="2400" b="1" dirty="0" err="1"/>
              <a:t>ms</a:t>
            </a:r>
            <a:r>
              <a:rPr lang="zh-CN" altLang="en-US" sz="2400" b="1" dirty="0"/>
              <a:t>和</a:t>
            </a:r>
            <a:r>
              <a:rPr lang="en-US" altLang="zh-CN" sz="2400" b="1" dirty="0"/>
              <a:t>25 </a:t>
            </a:r>
            <a:r>
              <a:rPr lang="en-US" altLang="zh-CN" sz="2400" b="1" dirty="0" err="1"/>
              <a:t>ms</a:t>
            </a:r>
            <a:r>
              <a:rPr lang="zh-CN" altLang="en-US" sz="2400" b="1" dirty="0"/>
              <a:t>。</a:t>
            </a:r>
            <a:endParaRPr lang="zh-CN" altLang="en-US" b="1" dirty="0"/>
          </a:p>
        </p:txBody>
      </p:sp>
      <p:pic>
        <p:nvPicPr>
          <p:cNvPr id="5" name="Picture 4" descr="3-7">
            <a:extLst>
              <a:ext uri="{FF2B5EF4-FFF2-40B4-BE49-F238E27FC236}">
                <a16:creationId xmlns:a16="http://schemas.microsoft.com/office/drawing/2014/main" id="{A03A11A1-FD50-4819-B29B-7FC0E156B4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9242" y="2210099"/>
            <a:ext cx="6005513" cy="43243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EDB4D999-43D7-BB54-FD72-CF7891D50370}"/>
              </a:ext>
            </a:extLst>
          </p:cNvPr>
          <p:cNvSpPr txBox="1"/>
          <p:nvPr/>
        </p:nvSpPr>
        <p:spPr>
          <a:xfrm>
            <a:off x="149622" y="3877726"/>
            <a:ext cx="2839239" cy="369332"/>
          </a:xfrm>
          <a:prstGeom prst="rect">
            <a:avLst/>
          </a:prstGeom>
          <a:noFill/>
        </p:spPr>
        <p:txBody>
          <a:bodyPr wrap="none" rtlCol="0">
            <a:spAutoFit/>
          </a:bodyPr>
          <a:lstStyle/>
          <a:p>
            <a:r>
              <a:rPr lang="zh-CN" altLang="en-US" dirty="0">
                <a:latin typeface="+mj-ea"/>
                <a:ea typeface="+mj-ea"/>
              </a:rPr>
              <a:t>单调速率调度：</a:t>
            </a:r>
            <a:r>
              <a:rPr lang="en-US" altLang="zh-CN" dirty="0">
                <a:latin typeface="+mj-ea"/>
                <a:ea typeface="+mj-ea"/>
              </a:rPr>
              <a:t>A</a:t>
            </a:r>
            <a:r>
              <a:rPr lang="zh-CN" altLang="en-US" dirty="0">
                <a:latin typeface="+mj-ea"/>
                <a:ea typeface="+mj-ea"/>
              </a:rPr>
              <a:t>优先级高</a:t>
            </a:r>
          </a:p>
        </p:txBody>
      </p:sp>
      <p:sp>
        <p:nvSpPr>
          <p:cNvPr id="7" name="文本框 6">
            <a:extLst>
              <a:ext uri="{FF2B5EF4-FFF2-40B4-BE49-F238E27FC236}">
                <a16:creationId xmlns:a16="http://schemas.microsoft.com/office/drawing/2014/main" id="{50696A3E-5087-C3A6-52FA-C6A4B430DC47}"/>
              </a:ext>
            </a:extLst>
          </p:cNvPr>
          <p:cNvSpPr txBox="1"/>
          <p:nvPr/>
        </p:nvSpPr>
        <p:spPr>
          <a:xfrm>
            <a:off x="153070" y="4692870"/>
            <a:ext cx="2723823" cy="369332"/>
          </a:xfrm>
          <a:prstGeom prst="rect">
            <a:avLst/>
          </a:prstGeom>
          <a:noFill/>
        </p:spPr>
        <p:txBody>
          <a:bodyPr wrap="none" rtlCol="0">
            <a:spAutoFit/>
          </a:bodyPr>
          <a:lstStyle/>
          <a:p>
            <a:r>
              <a:rPr lang="zh-CN" altLang="en-US">
                <a:latin typeface="+mj-ea"/>
                <a:ea typeface="+mj-ea"/>
              </a:rPr>
              <a:t>优先级调度</a:t>
            </a:r>
            <a:r>
              <a:rPr lang="zh-CN" altLang="en-US" dirty="0">
                <a:latin typeface="+mj-ea"/>
                <a:ea typeface="+mj-ea"/>
              </a:rPr>
              <a:t>： </a:t>
            </a:r>
            <a:r>
              <a:rPr lang="en-US" altLang="zh-CN" dirty="0">
                <a:latin typeface="+mj-ea"/>
                <a:ea typeface="+mj-ea"/>
              </a:rPr>
              <a:t>B</a:t>
            </a:r>
            <a:r>
              <a:rPr lang="zh-CN" altLang="en-US" dirty="0">
                <a:latin typeface="+mj-ea"/>
                <a:ea typeface="+mj-ea"/>
              </a:rPr>
              <a:t>优先级高</a:t>
            </a:r>
          </a:p>
        </p:txBody>
      </p:sp>
    </p:spTree>
    <p:extLst>
      <p:ext uri="{BB962C8B-B14F-4D97-AF65-F5344CB8AC3E}">
        <p14:creationId xmlns:p14="http://schemas.microsoft.com/office/powerpoint/2010/main" val="3205566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7544" y="476672"/>
            <a:ext cx="8207375" cy="3203569"/>
          </a:xfrm>
          <a:noFill/>
          <a:ln w="9525">
            <a:noFill/>
            <a:miter lim="800000"/>
            <a:headEnd/>
            <a:tailEnd/>
          </a:ln>
          <a:effectLst/>
        </p:spPr>
        <p:txBody>
          <a:bodyPr vert="horz">
            <a:spAutoFit/>
          </a:bodyPr>
          <a:lstStyle/>
          <a:p>
            <a:pPr marL="0" indent="0">
              <a:lnSpc>
                <a:spcPct val="170000"/>
              </a:lnSpc>
              <a:buClrTx/>
              <a:buSzTx/>
            </a:pPr>
            <a:r>
              <a:rPr lang="en-US" altLang="zh-CN" sz="2400" b="1" kern="0" dirty="0">
                <a:solidFill>
                  <a:sysClr val="windowText" lastClr="000000"/>
                </a:solidFill>
              </a:rPr>
              <a:t>2</a:t>
            </a:r>
            <a:r>
              <a:rPr lang="zh-CN" altLang="en-US" sz="2400" b="1" kern="0" dirty="0">
                <a:solidFill>
                  <a:sysClr val="windowText" lastClr="000000"/>
                </a:solidFill>
              </a:rPr>
              <a:t>．最低松弛度优先即</a:t>
            </a:r>
            <a:r>
              <a:rPr lang="en-US" altLang="zh-CN" sz="2400" b="1" kern="0" dirty="0">
                <a:solidFill>
                  <a:sysClr val="windowText" lastClr="000000"/>
                </a:solidFill>
              </a:rPr>
              <a:t>LLF(Least Laxity First)</a:t>
            </a:r>
            <a:r>
              <a:rPr lang="zh-CN" altLang="en-US" sz="2400" b="1" kern="0" dirty="0">
                <a:solidFill>
                  <a:sysClr val="windowText" lastClr="000000"/>
                </a:solidFill>
              </a:rPr>
              <a:t>算法</a:t>
            </a:r>
          </a:p>
          <a:p>
            <a:pPr marL="0" indent="0">
              <a:lnSpc>
                <a:spcPct val="170000"/>
              </a:lnSpc>
              <a:buClrTx/>
              <a:buSzTx/>
            </a:pPr>
            <a:r>
              <a:rPr lang="zh-CN" altLang="en-US" sz="2400" b="1" kern="0" dirty="0">
                <a:solidFill>
                  <a:sysClr val="windowText" lastClr="000000"/>
                </a:solidFill>
              </a:rPr>
              <a:t>　　该算法在确定任务的优先级时，根据的是任务的紧急</a:t>
            </a:r>
            <a:r>
              <a:rPr lang="en-US" altLang="zh-CN" sz="2400" b="1" kern="0" dirty="0">
                <a:solidFill>
                  <a:sysClr val="windowText" lastClr="000000"/>
                </a:solidFill>
              </a:rPr>
              <a:t>(</a:t>
            </a:r>
            <a:r>
              <a:rPr lang="zh-CN" altLang="en-US" sz="2400" b="1" kern="0" dirty="0">
                <a:solidFill>
                  <a:sysClr val="windowText" lastClr="000000"/>
                </a:solidFill>
              </a:rPr>
              <a:t>或松弛</a:t>
            </a:r>
            <a:r>
              <a:rPr lang="en-US" altLang="zh-CN" sz="2400" b="1" kern="0" dirty="0">
                <a:solidFill>
                  <a:sysClr val="windowText" lastClr="000000"/>
                </a:solidFill>
              </a:rPr>
              <a:t>)</a:t>
            </a:r>
            <a:r>
              <a:rPr lang="zh-CN" altLang="en-US" sz="2400" b="1" kern="0" dirty="0">
                <a:solidFill>
                  <a:sysClr val="windowText" lastClr="000000"/>
                </a:solidFill>
              </a:rPr>
              <a:t>程度。任务紧急程度愈高，赋予该任务的优先级就愈高，以使之优先执行。 </a:t>
            </a:r>
            <a:br>
              <a:rPr lang="zh-CN" altLang="en-US" sz="2400" b="1" kern="0" dirty="0">
                <a:solidFill>
                  <a:sysClr val="windowText" lastClr="000000"/>
                </a:solidFill>
              </a:rPr>
            </a:br>
            <a:r>
              <a:rPr lang="zh-CN" altLang="en-US" sz="2400" b="1" kern="0" dirty="0">
                <a:solidFill>
                  <a:sysClr val="windowText" lastClr="000000"/>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3231654"/>
          </a:xfrm>
          <a:noFill/>
          <a:ln w="9525">
            <a:noFill/>
            <a:miter lim="800000"/>
            <a:headEnd/>
            <a:tailEnd/>
          </a:ln>
          <a:effectLst/>
        </p:spPr>
        <p:txBody>
          <a:bodyPr vert="horz">
            <a:spAutoFit/>
          </a:bodyPr>
          <a:lstStyle/>
          <a:p>
            <a:pPr marL="0" indent="0">
              <a:lnSpc>
                <a:spcPct val="170000"/>
              </a:lnSpc>
              <a:buClrTx/>
              <a:buSzTx/>
            </a:pPr>
            <a:r>
              <a:rPr lang="zh-CN" altLang="en-US" sz="2400" b="1" kern="0" dirty="0">
                <a:solidFill>
                  <a:sysClr val="windowText" lastClr="000000"/>
                </a:solidFill>
              </a:rPr>
              <a:t>该算法主要用于可抢占调度方式中。假如在一个实时系统中，有两个周期性实时任务</a:t>
            </a:r>
            <a:r>
              <a:rPr lang="en-US" altLang="zh-CN" sz="2400" b="1" kern="0" dirty="0">
                <a:solidFill>
                  <a:sysClr val="windowText" lastClr="000000"/>
                </a:solidFill>
              </a:rPr>
              <a:t>A</a:t>
            </a:r>
            <a:r>
              <a:rPr lang="zh-CN" altLang="en-US" sz="2400" b="1" kern="0" dirty="0">
                <a:solidFill>
                  <a:sysClr val="windowText" lastClr="000000"/>
                </a:solidFill>
              </a:rPr>
              <a:t>和</a:t>
            </a:r>
            <a:r>
              <a:rPr lang="en-US" altLang="zh-CN" sz="2400" b="1" kern="0" dirty="0">
                <a:solidFill>
                  <a:sysClr val="windowText" lastClr="000000"/>
                </a:solidFill>
              </a:rPr>
              <a:t>B</a:t>
            </a:r>
            <a:r>
              <a:rPr lang="zh-CN" altLang="en-US" sz="2400" b="1" kern="0" dirty="0">
                <a:solidFill>
                  <a:sysClr val="windowText" lastClr="000000"/>
                </a:solidFill>
              </a:rPr>
              <a:t>，任务</a:t>
            </a:r>
            <a:r>
              <a:rPr lang="en-US" altLang="zh-CN" sz="2400" b="1" kern="0" dirty="0">
                <a:solidFill>
                  <a:sysClr val="windowText" lastClr="000000"/>
                </a:solidFill>
              </a:rPr>
              <a:t>A</a:t>
            </a:r>
            <a:r>
              <a:rPr lang="zh-CN" altLang="en-US" sz="2400" b="1" kern="0" dirty="0">
                <a:solidFill>
                  <a:sysClr val="windowText" lastClr="000000"/>
                </a:solidFill>
              </a:rPr>
              <a:t>要求每 </a:t>
            </a:r>
            <a:r>
              <a:rPr lang="en-US" altLang="zh-CN" sz="2400" b="1" kern="0" dirty="0">
                <a:solidFill>
                  <a:sysClr val="windowText" lastClr="000000"/>
                </a:solidFill>
              </a:rPr>
              <a:t>20 ms</a:t>
            </a:r>
            <a:r>
              <a:rPr lang="zh-CN" altLang="en-US" sz="2400" b="1" kern="0" dirty="0">
                <a:solidFill>
                  <a:sysClr val="windowText" lastClr="000000"/>
                </a:solidFill>
              </a:rPr>
              <a:t>执行一次，执行时间为 </a:t>
            </a:r>
            <a:r>
              <a:rPr lang="en-US" altLang="zh-CN" sz="2400" b="1" kern="0" dirty="0">
                <a:solidFill>
                  <a:sysClr val="windowText" lastClr="000000"/>
                </a:solidFill>
              </a:rPr>
              <a:t>10 ms</a:t>
            </a:r>
            <a:r>
              <a:rPr lang="zh-CN" altLang="en-US" sz="2400" b="1" kern="0" dirty="0">
                <a:solidFill>
                  <a:sysClr val="windowText" lastClr="000000"/>
                </a:solidFill>
              </a:rPr>
              <a:t>；任务</a:t>
            </a:r>
            <a:r>
              <a:rPr lang="en-US" altLang="zh-CN" sz="2400" b="1" kern="0" dirty="0">
                <a:solidFill>
                  <a:sysClr val="windowText" lastClr="000000"/>
                </a:solidFill>
              </a:rPr>
              <a:t>B</a:t>
            </a:r>
            <a:r>
              <a:rPr lang="zh-CN" altLang="en-US" sz="2400" b="1" kern="0" dirty="0">
                <a:solidFill>
                  <a:sysClr val="windowText" lastClr="000000"/>
                </a:solidFill>
              </a:rPr>
              <a:t>只要求每</a:t>
            </a:r>
            <a:r>
              <a:rPr lang="en-US" altLang="zh-CN" sz="2400" b="1" kern="0" dirty="0">
                <a:solidFill>
                  <a:sysClr val="windowText" lastClr="000000"/>
                </a:solidFill>
              </a:rPr>
              <a:t>50 ms</a:t>
            </a:r>
            <a:r>
              <a:rPr lang="zh-CN" altLang="en-US" sz="2400" b="1" kern="0" dirty="0">
                <a:solidFill>
                  <a:sysClr val="windowText" lastClr="000000"/>
                </a:solidFill>
              </a:rPr>
              <a:t>执行一次，执行时间为 </a:t>
            </a:r>
            <a:r>
              <a:rPr lang="en-US" altLang="zh-CN" sz="2400" b="1" kern="0" dirty="0">
                <a:solidFill>
                  <a:sysClr val="windowText" lastClr="000000"/>
                </a:solidFill>
              </a:rPr>
              <a:t>25 ms</a:t>
            </a:r>
            <a:r>
              <a:rPr lang="zh-CN" altLang="en-US" sz="2400" b="1" kern="0" dirty="0">
                <a:solidFill>
                  <a:sysClr val="windowText" lastClr="000000"/>
                </a:solidFill>
              </a:rPr>
              <a:t>。由此可得知任务</a:t>
            </a:r>
            <a:r>
              <a:rPr lang="en-US" altLang="zh-CN" sz="2400" b="1" kern="0" dirty="0">
                <a:solidFill>
                  <a:sysClr val="windowText" lastClr="000000"/>
                </a:solidFill>
              </a:rPr>
              <a:t>A</a:t>
            </a:r>
            <a:r>
              <a:rPr lang="zh-CN" altLang="en-US" sz="2400" b="1" kern="0" dirty="0">
                <a:solidFill>
                  <a:sysClr val="windowText" lastClr="000000"/>
                </a:solidFill>
              </a:rPr>
              <a:t>和</a:t>
            </a:r>
            <a:r>
              <a:rPr lang="en-US" altLang="zh-CN" sz="2400" b="1" kern="0" dirty="0">
                <a:solidFill>
                  <a:sysClr val="windowText" lastClr="000000"/>
                </a:solidFill>
              </a:rPr>
              <a:t>B</a:t>
            </a:r>
            <a:r>
              <a:rPr lang="zh-CN" altLang="en-US" sz="2400" b="1" kern="0" dirty="0">
                <a:solidFill>
                  <a:sysClr val="windowText" lastClr="000000"/>
                </a:solidFill>
              </a:rPr>
              <a:t>每次必须完成的时间分别为：</a:t>
            </a:r>
            <a:r>
              <a:rPr lang="en-US" altLang="zh-CN" sz="2400" b="1" kern="0" dirty="0">
                <a:solidFill>
                  <a:sysClr val="windowText" lastClr="000000"/>
                </a:solidFill>
              </a:rPr>
              <a:t>A1</a:t>
            </a:r>
            <a:r>
              <a:rPr lang="zh-CN" altLang="en-US" sz="2400" b="1" kern="0" dirty="0">
                <a:solidFill>
                  <a:sysClr val="windowText" lastClr="000000"/>
                </a:solidFill>
              </a:rPr>
              <a:t>、</a:t>
            </a:r>
            <a:r>
              <a:rPr lang="en-US" altLang="zh-CN" sz="2400" b="1" kern="0" dirty="0">
                <a:solidFill>
                  <a:sysClr val="windowText" lastClr="000000"/>
                </a:solidFill>
              </a:rPr>
              <a:t>A2</a:t>
            </a:r>
            <a:r>
              <a:rPr lang="zh-CN" altLang="en-US" sz="2400" b="1" kern="0" dirty="0">
                <a:solidFill>
                  <a:sysClr val="windowText" lastClr="000000"/>
                </a:solidFill>
              </a:rPr>
              <a:t>、</a:t>
            </a:r>
            <a:r>
              <a:rPr lang="en-US" altLang="zh-CN" sz="2400" b="1" kern="0" dirty="0">
                <a:solidFill>
                  <a:sysClr val="windowText" lastClr="000000"/>
                </a:solidFill>
              </a:rPr>
              <a:t>A3</a:t>
            </a:r>
            <a:r>
              <a:rPr lang="zh-CN" altLang="en-US" sz="2400" b="1" kern="0" dirty="0">
                <a:solidFill>
                  <a:sysClr val="windowText" lastClr="000000"/>
                </a:solidFill>
              </a:rPr>
              <a:t>、</a:t>
            </a:r>
            <a:r>
              <a:rPr lang="en-US" altLang="zh-CN" sz="2400" b="1" kern="0" dirty="0">
                <a:solidFill>
                  <a:sysClr val="windowText" lastClr="000000"/>
                </a:solidFill>
              </a:rPr>
              <a:t>…</a:t>
            </a:r>
            <a:r>
              <a:rPr lang="zh-CN" altLang="en-US" sz="2400" b="1" kern="0" dirty="0">
                <a:solidFill>
                  <a:sysClr val="windowText" lastClr="000000"/>
                </a:solidFill>
              </a:rPr>
              <a:t>和</a:t>
            </a:r>
            <a:r>
              <a:rPr lang="en-US" altLang="zh-CN" sz="2400" b="1" kern="0" dirty="0">
                <a:solidFill>
                  <a:sysClr val="windowText" lastClr="000000"/>
                </a:solidFill>
              </a:rPr>
              <a:t>B1</a:t>
            </a:r>
            <a:r>
              <a:rPr lang="zh-CN" altLang="en-US" sz="2400" b="1" kern="0" dirty="0">
                <a:solidFill>
                  <a:sysClr val="windowText" lastClr="000000"/>
                </a:solidFill>
              </a:rPr>
              <a:t>、</a:t>
            </a:r>
            <a:r>
              <a:rPr lang="en-US" altLang="zh-CN" sz="2400" b="1" kern="0" dirty="0">
                <a:solidFill>
                  <a:sysClr val="windowText" lastClr="000000"/>
                </a:solidFill>
              </a:rPr>
              <a:t>B2</a:t>
            </a:r>
            <a:r>
              <a:rPr lang="zh-CN" altLang="en-US" sz="2400" b="1" kern="0" dirty="0">
                <a:solidFill>
                  <a:sysClr val="windowText" lastClr="000000"/>
                </a:solidFill>
              </a:rPr>
              <a:t>、</a:t>
            </a:r>
            <a:r>
              <a:rPr lang="en-US" altLang="zh-CN" sz="2400" b="1" kern="0" dirty="0">
                <a:solidFill>
                  <a:sysClr val="windowText" lastClr="000000"/>
                </a:solidFill>
              </a:rPr>
              <a:t>B3</a:t>
            </a:r>
            <a:r>
              <a:rPr lang="zh-CN" altLang="en-US" sz="2400" b="1" kern="0" dirty="0">
                <a:solidFill>
                  <a:sysClr val="windowText" lastClr="000000"/>
                </a:solidFill>
              </a:rPr>
              <a:t>、</a:t>
            </a:r>
            <a:r>
              <a:rPr lang="en-US" altLang="zh-CN" sz="2400" b="1" kern="0" dirty="0">
                <a:solidFill>
                  <a:sysClr val="windowText" lastClr="000000"/>
                </a:solidFill>
              </a:rPr>
              <a:t>…</a:t>
            </a:r>
            <a:endParaRPr lang="zh-CN" altLang="en-US" sz="2400" b="1" kern="0" dirty="0">
              <a:solidFill>
                <a:sysClr val="windowText" lastClr="000000"/>
              </a:solidFill>
            </a:endParaRPr>
          </a:p>
        </p:txBody>
      </p:sp>
      <p:graphicFrame>
        <p:nvGraphicFramePr>
          <p:cNvPr id="33794" name="Object 2"/>
          <p:cNvGraphicFramePr>
            <a:graphicFrameLocks noChangeAspect="1"/>
          </p:cNvGraphicFramePr>
          <p:nvPr/>
        </p:nvGraphicFramePr>
        <p:xfrm>
          <a:off x="539552" y="4077072"/>
          <a:ext cx="8229600" cy="2227263"/>
        </p:xfrm>
        <a:graphic>
          <a:graphicData uri="http://schemas.openxmlformats.org/presentationml/2006/ole">
            <mc:AlternateContent xmlns:mc="http://schemas.openxmlformats.org/markup-compatibility/2006">
              <mc:Choice xmlns:v="urn:schemas-microsoft-com:vml" Requires="v">
                <p:oleObj r:id="rId2" imgW="3449066" imgH="933528" progId="">
                  <p:embed/>
                </p:oleObj>
              </mc:Choice>
              <mc:Fallback>
                <p:oleObj r:id="rId2" imgW="3449066" imgH="933528"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077072"/>
                        <a:ext cx="8229600" cy="222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dirty="0"/>
          </a:p>
        </p:txBody>
      </p:sp>
      <p:graphicFrame>
        <p:nvGraphicFramePr>
          <p:cNvPr id="34818" name="Object 2"/>
          <p:cNvGraphicFramePr>
            <a:graphicFrameLocks noChangeAspect="1"/>
          </p:cNvGraphicFramePr>
          <p:nvPr/>
        </p:nvGraphicFramePr>
        <p:xfrm>
          <a:off x="0" y="3789040"/>
          <a:ext cx="8905875" cy="1808163"/>
        </p:xfrm>
        <a:graphic>
          <a:graphicData uri="http://schemas.openxmlformats.org/presentationml/2006/ole">
            <mc:AlternateContent xmlns:mc="http://schemas.openxmlformats.org/markup-compatibility/2006">
              <mc:Choice xmlns:v="urn:schemas-microsoft-com:vml" Requires="v">
                <p:oleObj r:id="rId3" imgW="3796748" imgH="857016" progId="">
                  <p:embed/>
                </p:oleObj>
              </mc:Choice>
              <mc:Fallback>
                <p:oleObj r:id="rId3" imgW="3796748" imgH="85701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t="4964" b="5272"/>
                      <a:stretch>
                        <a:fillRect/>
                      </a:stretch>
                    </p:blipFill>
                    <p:spPr bwMode="auto">
                      <a:xfrm>
                        <a:off x="0" y="3789040"/>
                        <a:ext cx="8905875" cy="180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 name="Object 3"/>
          <p:cNvGraphicFramePr>
            <a:graphicFrameLocks noChangeAspect="1"/>
          </p:cNvGraphicFramePr>
          <p:nvPr/>
        </p:nvGraphicFramePr>
        <p:xfrm>
          <a:off x="395536" y="1268760"/>
          <a:ext cx="8229600" cy="2227263"/>
        </p:xfrm>
        <a:graphic>
          <a:graphicData uri="http://schemas.openxmlformats.org/presentationml/2006/ole">
            <mc:AlternateContent xmlns:mc="http://schemas.openxmlformats.org/markup-compatibility/2006">
              <mc:Choice xmlns:v="urn:schemas-microsoft-com:vml" Requires="v">
                <p:oleObj r:id="rId5" imgW="3449066" imgH="933528" progId="">
                  <p:embed/>
                </p:oleObj>
              </mc:Choice>
              <mc:Fallback>
                <p:oleObj r:id="rId5" imgW="3449066" imgH="933528"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1268760"/>
                        <a:ext cx="8229600" cy="222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37B0F-4872-4225-B527-5BEFC7BB7659}"/>
              </a:ext>
            </a:extLst>
          </p:cNvPr>
          <p:cNvSpPr>
            <a:spLocks noGrp="1"/>
          </p:cNvSpPr>
          <p:nvPr>
            <p:ph type="title"/>
          </p:nvPr>
        </p:nvSpPr>
        <p:spPr/>
        <p:txBody>
          <a:bodyPr>
            <a:normAutofit fontScale="90000"/>
          </a:bodyPr>
          <a:lstStyle/>
          <a:p>
            <a:r>
              <a:rPr lang="zh-CN" altLang="en-US" dirty="0"/>
              <a:t>时间片轮转调度算法要解决的问题</a:t>
            </a:r>
          </a:p>
        </p:txBody>
      </p:sp>
      <p:sp>
        <p:nvSpPr>
          <p:cNvPr id="5" name="内容占位符 4">
            <a:extLst>
              <a:ext uri="{FF2B5EF4-FFF2-40B4-BE49-F238E27FC236}">
                <a16:creationId xmlns:a16="http://schemas.microsoft.com/office/drawing/2014/main" id="{54A89F0A-6A29-4E42-B205-B6681DCD0370}"/>
              </a:ext>
            </a:extLst>
          </p:cNvPr>
          <p:cNvSpPr>
            <a:spLocks noGrp="1"/>
          </p:cNvSpPr>
          <p:nvPr>
            <p:ph sz="quarter" idx="1"/>
          </p:nvPr>
        </p:nvSpPr>
        <p:spPr/>
        <p:txBody>
          <a:bodyPr>
            <a:normAutofit/>
          </a:bodyPr>
          <a:lstStyle/>
          <a:p>
            <a:r>
              <a:rPr lang="zh-CN" altLang="en-US" sz="2800" dirty="0"/>
              <a:t>先来先服务到短进程优先调度可以缩短平均周转时间，提升系统吞吐量。</a:t>
            </a:r>
            <a:endParaRPr lang="en-US" altLang="zh-CN" sz="2800" dirty="0"/>
          </a:p>
          <a:p>
            <a:r>
              <a:rPr lang="zh-CN" altLang="en-US" sz="2800" dirty="0"/>
              <a:t>优先权调度可以解决任务紧迫的需求。</a:t>
            </a:r>
            <a:endParaRPr lang="en-US" altLang="zh-CN" sz="2800" dirty="0"/>
          </a:p>
          <a:p>
            <a:r>
              <a:rPr lang="zh-CN" altLang="en-US" sz="2800" dirty="0"/>
              <a:t>时间片轮转调度可以解决分时系统中对反应时间快的需求。</a:t>
            </a:r>
            <a:endParaRPr lang="en-US" altLang="zh-CN" sz="2800" dirty="0"/>
          </a:p>
          <a:p>
            <a:pPr marL="0" indent="0">
              <a:buNone/>
            </a:pPr>
            <a:r>
              <a:rPr lang="zh-CN" altLang="en-US" sz="2400" dirty="0">
                <a:solidFill>
                  <a:srgbClr val="0070C0"/>
                </a:solidFill>
              </a:rPr>
              <a:t>  反应时间（</a:t>
            </a:r>
            <a:r>
              <a:rPr lang="en-US" altLang="zh-CN" sz="2400" dirty="0">
                <a:solidFill>
                  <a:srgbClr val="0070C0"/>
                </a:solidFill>
              </a:rPr>
              <a:t>Response Time </a:t>
            </a:r>
            <a:r>
              <a:rPr lang="zh-CN" altLang="en-US" sz="2400" dirty="0">
                <a:solidFill>
                  <a:srgbClr val="0070C0"/>
                </a:solidFill>
              </a:rPr>
              <a:t>）</a:t>
            </a:r>
            <a:r>
              <a:rPr lang="en-US" altLang="zh-CN" sz="2400" dirty="0">
                <a:solidFill>
                  <a:srgbClr val="0070C0"/>
                </a:solidFill>
              </a:rPr>
              <a:t>= </a:t>
            </a:r>
            <a:r>
              <a:rPr lang="zh-CN" altLang="en-US" sz="2400" dirty="0">
                <a:solidFill>
                  <a:srgbClr val="0070C0"/>
                </a:solidFill>
              </a:rPr>
              <a:t>开始运行时间</a:t>
            </a:r>
            <a:r>
              <a:rPr lang="en-US" altLang="zh-CN" sz="2400" dirty="0">
                <a:solidFill>
                  <a:srgbClr val="0070C0"/>
                </a:solidFill>
              </a:rPr>
              <a:t>-</a:t>
            </a:r>
            <a:r>
              <a:rPr lang="zh-CN" altLang="en-US" sz="2400" dirty="0">
                <a:solidFill>
                  <a:srgbClr val="0070C0"/>
                </a:solidFill>
              </a:rPr>
              <a:t>到达时间</a:t>
            </a:r>
          </a:p>
        </p:txBody>
      </p:sp>
      <p:pic>
        <p:nvPicPr>
          <p:cNvPr id="7" name="图片 6">
            <a:extLst>
              <a:ext uri="{FF2B5EF4-FFF2-40B4-BE49-F238E27FC236}">
                <a16:creationId xmlns:a16="http://schemas.microsoft.com/office/drawing/2014/main" id="{891292DC-CB62-4969-A261-A4A6A71F6237}"/>
              </a:ext>
            </a:extLst>
          </p:cNvPr>
          <p:cNvPicPr>
            <a:picLocks noChangeAspect="1"/>
          </p:cNvPicPr>
          <p:nvPr/>
        </p:nvPicPr>
        <p:blipFill>
          <a:blip r:embed="rId3"/>
          <a:stretch>
            <a:fillRect/>
          </a:stretch>
        </p:blipFill>
        <p:spPr>
          <a:xfrm>
            <a:off x="3347864" y="3986512"/>
            <a:ext cx="3634336" cy="2899017"/>
          </a:xfrm>
          <a:prstGeom prst="rect">
            <a:avLst/>
          </a:prstGeom>
        </p:spPr>
      </p:pic>
    </p:spTree>
    <p:extLst>
      <p:ext uri="{BB962C8B-B14F-4D97-AF65-F5344CB8AC3E}">
        <p14:creationId xmlns:p14="http://schemas.microsoft.com/office/powerpoint/2010/main" val="932289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0A787A7-90FD-4B8A-BBD9-D1ACE8BEE1D2}"/>
              </a:ext>
            </a:extLst>
          </p:cNvPr>
          <p:cNvSpPr>
            <a:spLocks noGrp="1"/>
          </p:cNvSpPr>
          <p:nvPr>
            <p:ph type="body" sz="quarter" idx="13"/>
          </p:nvPr>
        </p:nvSpPr>
        <p:spPr/>
        <p:txBody>
          <a:bodyPr/>
          <a:lstStyle/>
          <a:p>
            <a:r>
              <a:rPr lang="en-US" altLang="zh-CN" dirty="0">
                <a:solidFill>
                  <a:srgbClr val="000000"/>
                </a:solidFill>
                <a:latin typeface="黑体" panose="02010609060101010101" pitchFamily="49" charset="-122"/>
                <a:ea typeface="黑体" panose="02010609060101010101" pitchFamily="49" charset="-122"/>
                <a:cs typeface="+mj-cs"/>
              </a:rPr>
              <a:t>3.4.5  </a:t>
            </a:r>
            <a:r>
              <a:rPr lang="zh-CN" altLang="en-US" dirty="0">
                <a:solidFill>
                  <a:srgbClr val="000000"/>
                </a:solidFill>
                <a:latin typeface="黑体" panose="02010609060101010101" pitchFamily="49" charset="-122"/>
                <a:ea typeface="黑体" panose="02010609060101010101" pitchFamily="49" charset="-122"/>
                <a:cs typeface="+mj-cs"/>
              </a:rPr>
              <a:t>优先级倒置</a:t>
            </a:r>
            <a:r>
              <a:rPr lang="en-US" altLang="zh-CN" dirty="0">
                <a:solidFill>
                  <a:srgbClr val="000000"/>
                </a:solidFill>
                <a:latin typeface="黑体" panose="02010609060101010101" pitchFamily="49" charset="-122"/>
                <a:ea typeface="黑体" panose="02010609060101010101" pitchFamily="49" charset="-122"/>
                <a:cs typeface="+mj-cs"/>
              </a:rPr>
              <a:t>(priority inversion problem)   </a:t>
            </a:r>
            <a:r>
              <a:rPr lang="en-US" altLang="zh-CN" sz="2400" dirty="0">
                <a:solidFill>
                  <a:srgbClr val="000000"/>
                </a:solidFill>
                <a:latin typeface="黑体" panose="02010609060101010101" pitchFamily="49" charset="-122"/>
                <a:ea typeface="黑体" panose="02010609060101010101" pitchFamily="49" charset="-122"/>
                <a:cs typeface="+mj-cs"/>
              </a:rPr>
              <a:t>1. </a:t>
            </a:r>
            <a:r>
              <a:rPr lang="zh-CN" altLang="en-US" sz="2400" dirty="0">
                <a:solidFill>
                  <a:srgbClr val="000000"/>
                </a:solidFill>
                <a:latin typeface="黑体" panose="02010609060101010101" pitchFamily="49" charset="-122"/>
                <a:ea typeface="黑体" panose="02010609060101010101" pitchFamily="49" charset="-122"/>
                <a:cs typeface="+mj-cs"/>
              </a:rPr>
              <a:t>优先级倒置的形成</a:t>
            </a:r>
            <a:br>
              <a:rPr lang="zh-CN" altLang="en-US" sz="2400" dirty="0">
                <a:solidFill>
                  <a:srgbClr val="000000"/>
                </a:solidFill>
                <a:latin typeface="黑体" panose="02010609060101010101" pitchFamily="49" charset="-122"/>
                <a:ea typeface="黑体" panose="02010609060101010101" pitchFamily="49" charset="-122"/>
                <a:cs typeface="+mj-cs"/>
              </a:rPr>
            </a:br>
            <a:r>
              <a:rPr lang="zh-CN" altLang="en-US" sz="2400" dirty="0">
                <a:solidFill>
                  <a:srgbClr val="000000"/>
                </a:solidFill>
                <a:latin typeface="Times New Roman"/>
                <a:ea typeface="宋体"/>
                <a:cs typeface="+mj-cs"/>
              </a:rPr>
              <a:t>　　 “优先级倒置”的现象，即高优先级进程</a:t>
            </a:r>
            <a:r>
              <a:rPr lang="en-US" altLang="zh-CN" sz="2400" dirty="0">
                <a:solidFill>
                  <a:srgbClr val="000000"/>
                </a:solidFill>
                <a:latin typeface="Times New Roman"/>
                <a:ea typeface="宋体"/>
                <a:cs typeface="+mj-cs"/>
              </a:rPr>
              <a:t>(</a:t>
            </a:r>
            <a:r>
              <a:rPr lang="zh-CN" altLang="en-US" sz="2400" dirty="0">
                <a:solidFill>
                  <a:srgbClr val="000000"/>
                </a:solidFill>
                <a:latin typeface="Times New Roman"/>
                <a:ea typeface="宋体"/>
                <a:cs typeface="+mj-cs"/>
              </a:rPr>
              <a:t>或线程</a:t>
            </a:r>
            <a:r>
              <a:rPr lang="en-US" altLang="zh-CN" sz="2400" dirty="0">
                <a:solidFill>
                  <a:srgbClr val="000000"/>
                </a:solidFill>
                <a:latin typeface="Times New Roman"/>
                <a:ea typeface="宋体"/>
                <a:cs typeface="+mj-cs"/>
              </a:rPr>
              <a:t>)</a:t>
            </a:r>
            <a:r>
              <a:rPr lang="zh-CN" altLang="en-US" sz="2400" dirty="0">
                <a:solidFill>
                  <a:srgbClr val="000000"/>
                </a:solidFill>
                <a:latin typeface="Times New Roman"/>
                <a:ea typeface="宋体"/>
                <a:cs typeface="+mj-cs"/>
              </a:rPr>
              <a:t>被低优先级进程</a:t>
            </a:r>
            <a:r>
              <a:rPr lang="en-US" altLang="zh-CN" sz="2400" dirty="0">
                <a:solidFill>
                  <a:srgbClr val="000000"/>
                </a:solidFill>
                <a:latin typeface="Times New Roman"/>
                <a:ea typeface="宋体"/>
                <a:cs typeface="+mj-cs"/>
              </a:rPr>
              <a:t>(</a:t>
            </a:r>
            <a:r>
              <a:rPr lang="zh-CN" altLang="en-US" sz="2400" dirty="0">
                <a:solidFill>
                  <a:srgbClr val="000000"/>
                </a:solidFill>
                <a:latin typeface="Times New Roman"/>
                <a:ea typeface="宋体"/>
                <a:cs typeface="+mj-cs"/>
              </a:rPr>
              <a:t>或线程</a:t>
            </a:r>
            <a:r>
              <a:rPr lang="en-US" altLang="zh-CN" sz="2400" dirty="0">
                <a:solidFill>
                  <a:srgbClr val="000000"/>
                </a:solidFill>
                <a:latin typeface="Times New Roman"/>
                <a:ea typeface="宋体"/>
                <a:cs typeface="+mj-cs"/>
              </a:rPr>
              <a:t>)</a:t>
            </a:r>
            <a:r>
              <a:rPr lang="zh-CN" altLang="en-US" sz="2400" dirty="0">
                <a:solidFill>
                  <a:srgbClr val="000000"/>
                </a:solidFill>
                <a:latin typeface="Times New Roman"/>
                <a:ea typeface="宋体"/>
                <a:cs typeface="+mj-cs"/>
              </a:rPr>
              <a:t>延迟或阻塞。</a:t>
            </a:r>
            <a:endParaRPr lang="en-US" altLang="zh-CN" sz="2400" dirty="0">
              <a:solidFill>
                <a:srgbClr val="000000"/>
              </a:solidFill>
              <a:latin typeface="Times New Roman"/>
              <a:ea typeface="宋体"/>
              <a:cs typeface="+mj-cs"/>
            </a:endParaRPr>
          </a:p>
          <a:p>
            <a:r>
              <a:rPr lang="zh-CN" altLang="en-US" sz="2400" dirty="0"/>
              <a:t>      假如</a:t>
            </a:r>
            <a:r>
              <a:rPr lang="en-US" altLang="zh-CN" sz="2400" dirty="0"/>
              <a:t>P3</a:t>
            </a:r>
            <a:r>
              <a:rPr lang="zh-CN" altLang="en-US" sz="2400" dirty="0"/>
              <a:t>最先执行，在执行了</a:t>
            </a:r>
            <a:r>
              <a:rPr lang="en-US" altLang="zh-CN" sz="2400" dirty="0"/>
              <a:t>P(mutex)</a:t>
            </a:r>
            <a:r>
              <a:rPr lang="zh-CN" altLang="en-US" sz="2400" dirty="0"/>
              <a:t>操作后，进入到临界区</a:t>
            </a:r>
            <a:r>
              <a:rPr lang="en-US" altLang="zh-CN" sz="2400" dirty="0"/>
              <a:t>CS-3</a:t>
            </a:r>
            <a:r>
              <a:rPr lang="zh-CN" altLang="en-US" sz="2400" dirty="0"/>
              <a:t>。在时刻</a:t>
            </a:r>
            <a:r>
              <a:rPr lang="en-US" altLang="zh-CN" sz="2400" dirty="0"/>
              <a:t>a</a:t>
            </a:r>
            <a:r>
              <a:rPr lang="zh-CN" altLang="en-US" sz="2400" dirty="0"/>
              <a:t>，</a:t>
            </a:r>
            <a:r>
              <a:rPr lang="en-US" altLang="zh-CN" sz="2400" dirty="0"/>
              <a:t>P2</a:t>
            </a:r>
            <a:r>
              <a:rPr lang="zh-CN" altLang="en-US" sz="2400" dirty="0"/>
              <a:t>就绪，因为它比</a:t>
            </a:r>
            <a:r>
              <a:rPr lang="en-US" altLang="zh-CN" sz="2400" dirty="0"/>
              <a:t>P3</a:t>
            </a:r>
            <a:r>
              <a:rPr lang="zh-CN" altLang="en-US" sz="2400" dirty="0"/>
              <a:t>的优先级高，</a:t>
            </a:r>
            <a:r>
              <a:rPr lang="en-US" altLang="zh-CN" sz="2400" dirty="0"/>
              <a:t>P2</a:t>
            </a:r>
            <a:r>
              <a:rPr lang="zh-CN" altLang="en-US" sz="2400" dirty="0"/>
              <a:t>抢占了</a:t>
            </a:r>
            <a:r>
              <a:rPr lang="en-US" altLang="zh-CN" sz="2400" dirty="0"/>
              <a:t>P3</a:t>
            </a:r>
            <a:r>
              <a:rPr lang="zh-CN" altLang="en-US" sz="2400" dirty="0"/>
              <a:t>的处理机而运行，</a:t>
            </a:r>
            <a:r>
              <a:rPr lang="en-US" altLang="zh-CN" sz="2400" dirty="0"/>
              <a:t>P1</a:t>
            </a:r>
            <a:r>
              <a:rPr lang="zh-CN" altLang="en-US" sz="2400" dirty="0"/>
              <a:t>又抢占</a:t>
            </a:r>
            <a:r>
              <a:rPr lang="en-US" altLang="zh-CN" sz="2400" dirty="0"/>
              <a:t>P2</a:t>
            </a:r>
            <a:r>
              <a:rPr lang="zh-CN" altLang="en-US" sz="2400" dirty="0"/>
              <a:t>处理机运行。 </a:t>
            </a:r>
          </a:p>
        </p:txBody>
      </p:sp>
      <p:pic>
        <p:nvPicPr>
          <p:cNvPr id="5" name="Picture 4" descr="3-10">
            <a:extLst>
              <a:ext uri="{FF2B5EF4-FFF2-40B4-BE49-F238E27FC236}">
                <a16:creationId xmlns:a16="http://schemas.microsoft.com/office/drawing/2014/main" id="{865D8FE4-A69E-4C29-ACBA-DDA91B026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604260"/>
            <a:ext cx="7058025"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423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96353EDC-D1C1-4D15-B2B2-16CE5A5A1FCF}"/>
              </a:ext>
            </a:extLst>
          </p:cNvPr>
          <p:cNvSpPr>
            <a:spLocks noGrp="1"/>
          </p:cNvSpPr>
          <p:nvPr>
            <p:ph type="body" sz="quarter" idx="13"/>
          </p:nvPr>
        </p:nvSpPr>
        <p:spPr/>
        <p:txBody>
          <a:bodyPr/>
          <a:lstStyle/>
          <a:p>
            <a:r>
              <a:rPr lang="en-US" altLang="zh-CN" dirty="0"/>
              <a:t>2. </a:t>
            </a:r>
            <a:r>
              <a:rPr lang="zh-CN" altLang="en-US" dirty="0"/>
              <a:t>优先级倒置的解决方法</a:t>
            </a:r>
          </a:p>
        </p:txBody>
      </p:sp>
      <p:pic>
        <p:nvPicPr>
          <p:cNvPr id="5" name="图片 4">
            <a:extLst>
              <a:ext uri="{FF2B5EF4-FFF2-40B4-BE49-F238E27FC236}">
                <a16:creationId xmlns:a16="http://schemas.microsoft.com/office/drawing/2014/main" id="{D58B6247-C38C-41F6-81E2-AFFCCD2FFD0B}"/>
              </a:ext>
            </a:extLst>
          </p:cNvPr>
          <p:cNvPicPr>
            <a:picLocks noChangeAspect="1"/>
          </p:cNvPicPr>
          <p:nvPr/>
        </p:nvPicPr>
        <p:blipFill>
          <a:blip r:embed="rId2"/>
          <a:stretch>
            <a:fillRect/>
          </a:stretch>
        </p:blipFill>
        <p:spPr>
          <a:xfrm>
            <a:off x="899592" y="2276872"/>
            <a:ext cx="7200000" cy="3145809"/>
          </a:xfrm>
          <a:prstGeom prst="rect">
            <a:avLst/>
          </a:prstGeom>
        </p:spPr>
      </p:pic>
    </p:spTree>
    <p:extLst>
      <p:ext uri="{BB962C8B-B14F-4D97-AF65-F5344CB8AC3E}">
        <p14:creationId xmlns:p14="http://schemas.microsoft.com/office/powerpoint/2010/main" val="254226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marL="0">
              <a:lnSpc>
                <a:spcPct val="150000"/>
              </a:lnSpc>
              <a:spcBef>
                <a:spcPts val="0"/>
              </a:spcBef>
            </a:pPr>
            <a:r>
              <a:rPr lang="en-US" altLang="zh-CN" b="1" dirty="0"/>
              <a:t>3.3.2</a:t>
            </a:r>
            <a:r>
              <a:rPr lang="zh-CN" altLang="en-US" b="1" dirty="0"/>
              <a:t>　基于时间片的轮转调度算法</a:t>
            </a:r>
          </a:p>
          <a:p>
            <a:pPr marL="0">
              <a:lnSpc>
                <a:spcPct val="150000"/>
              </a:lnSpc>
              <a:spcBef>
                <a:spcPts val="0"/>
              </a:spcBef>
            </a:pPr>
            <a:r>
              <a:rPr lang="en-US" altLang="zh-CN" b="1" dirty="0"/>
              <a:t>1</a:t>
            </a:r>
            <a:r>
              <a:rPr lang="zh-CN" altLang="en-US" b="1" dirty="0"/>
              <a:t>．时间片轮转法</a:t>
            </a:r>
          </a:p>
          <a:p>
            <a:pPr marL="0">
              <a:lnSpc>
                <a:spcPct val="150000"/>
              </a:lnSpc>
              <a:spcBef>
                <a:spcPts val="0"/>
              </a:spcBef>
            </a:pPr>
            <a:r>
              <a:rPr lang="zh-CN" altLang="en-US" b="1" dirty="0"/>
              <a:t>　　</a:t>
            </a:r>
            <a:r>
              <a:rPr lang="en-US" altLang="zh-CN" b="1" dirty="0"/>
              <a:t>1) </a:t>
            </a:r>
            <a:r>
              <a:rPr lang="zh-CN" altLang="en-US" b="1" dirty="0"/>
              <a:t>基本原理</a:t>
            </a:r>
          </a:p>
          <a:p>
            <a:endParaRPr lang="zh-CN" altLang="en-US" dirty="0"/>
          </a:p>
        </p:txBody>
      </p:sp>
      <p:sp>
        <p:nvSpPr>
          <p:cNvPr id="5" name="矩形 4"/>
          <p:cNvSpPr/>
          <p:nvPr/>
        </p:nvSpPr>
        <p:spPr>
          <a:xfrm>
            <a:off x="1763688" y="3645024"/>
            <a:ext cx="1296144" cy="24482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TextBox 5"/>
          <p:cNvSpPr txBox="1"/>
          <p:nvPr/>
        </p:nvSpPr>
        <p:spPr>
          <a:xfrm>
            <a:off x="2051720" y="3140968"/>
            <a:ext cx="646331" cy="369332"/>
          </a:xfrm>
          <a:prstGeom prst="rect">
            <a:avLst/>
          </a:prstGeom>
          <a:noFill/>
        </p:spPr>
        <p:txBody>
          <a:bodyPr wrap="none" rtlCol="0">
            <a:spAutoFit/>
          </a:bodyPr>
          <a:lstStyle/>
          <a:p>
            <a:r>
              <a:rPr lang="zh-CN" altLang="en-US" dirty="0"/>
              <a:t>内存</a:t>
            </a:r>
          </a:p>
        </p:txBody>
      </p:sp>
      <p:graphicFrame>
        <p:nvGraphicFramePr>
          <p:cNvPr id="7" name="表格 6"/>
          <p:cNvGraphicFramePr>
            <a:graphicFrameLocks noGrp="1"/>
          </p:cNvGraphicFramePr>
          <p:nvPr/>
        </p:nvGraphicFramePr>
        <p:xfrm>
          <a:off x="1907704" y="4149080"/>
          <a:ext cx="1080120" cy="1341120"/>
        </p:xfrm>
        <a:graphic>
          <a:graphicData uri="http://schemas.openxmlformats.org/drawingml/2006/table">
            <a:tbl>
              <a:tblPr firstRow="1" bandRow="1">
                <a:tableStyleId>{5940675A-B579-460E-94D1-54222C63F5DA}</a:tableStyleId>
              </a:tblPr>
              <a:tblGrid>
                <a:gridCol w="1080120">
                  <a:extLst>
                    <a:ext uri="{9D8B030D-6E8A-4147-A177-3AD203B41FA5}">
                      <a16:colId xmlns:a16="http://schemas.microsoft.com/office/drawing/2014/main" val="20000"/>
                    </a:ext>
                  </a:extLst>
                </a:gridCol>
              </a:tblGrid>
              <a:tr h="231800">
                <a:tc>
                  <a:txBody>
                    <a:bodyPr/>
                    <a:lstStyle/>
                    <a:p>
                      <a:pPr algn="ctr"/>
                      <a:r>
                        <a:rPr lang="en-US" altLang="zh-CN" sz="1600" b="1" dirty="0">
                          <a:latin typeface="Times New Roman" pitchFamily="18" charset="0"/>
                          <a:cs typeface="Times New Roman" pitchFamily="18" charset="0"/>
                        </a:rPr>
                        <a:t>Process1</a:t>
                      </a:r>
                      <a:endParaRPr lang="zh-CN" altLang="en-US" sz="1600"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83964">
                <a:tc>
                  <a:txBody>
                    <a:bodyPr/>
                    <a:lstStyle/>
                    <a:p>
                      <a:pPr algn="ctr"/>
                      <a:r>
                        <a:rPr lang="en-US" altLang="zh-CN" sz="1600" b="1" dirty="0">
                          <a:latin typeface="Times New Roman" pitchFamily="18" charset="0"/>
                          <a:cs typeface="Times New Roman" pitchFamily="18" charset="0"/>
                        </a:rPr>
                        <a:t>Process2</a:t>
                      </a:r>
                      <a:endParaRPr lang="zh-CN" altLang="en-US" sz="1600" b="1"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83964">
                <a:tc>
                  <a:txBody>
                    <a:bodyPr/>
                    <a:lstStyle/>
                    <a:p>
                      <a:pPr algn="ctr"/>
                      <a:r>
                        <a:rPr lang="en-US" altLang="zh-CN" sz="1600" b="1" dirty="0">
                          <a:latin typeface="Times New Roman" pitchFamily="18" charset="0"/>
                          <a:cs typeface="Times New Roman" pitchFamily="18" charset="0"/>
                        </a:rPr>
                        <a:t>Process3</a:t>
                      </a:r>
                      <a:endParaRPr lang="zh-CN" altLang="en-US" sz="1600" b="1"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83964">
                <a:tc>
                  <a:txBody>
                    <a:bodyPr/>
                    <a:lstStyle/>
                    <a:p>
                      <a:pPr algn="ctr"/>
                      <a:r>
                        <a:rPr lang="en-US" altLang="zh-CN" sz="1600" b="1" dirty="0">
                          <a:latin typeface="Times New Roman" pitchFamily="18" charset="0"/>
                          <a:cs typeface="Times New Roman" pitchFamily="18" charset="0"/>
                        </a:rPr>
                        <a:t>…..</a:t>
                      </a:r>
                      <a:endParaRPr lang="zh-CN" altLang="en-US" sz="1600" b="1"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8" name="图文框 7"/>
          <p:cNvSpPr/>
          <p:nvPr/>
        </p:nvSpPr>
        <p:spPr>
          <a:xfrm>
            <a:off x="5436096" y="4149080"/>
            <a:ext cx="1152128" cy="1080120"/>
          </a:xfrm>
          <a:prstGeom prst="frame">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CPU</a:t>
            </a:r>
          </a:p>
          <a:p>
            <a:pPr algn="ctr"/>
            <a:r>
              <a:rPr lang="zh-CN" altLang="en-US" b="1" dirty="0">
                <a:solidFill>
                  <a:schemeClr val="tx1"/>
                </a:solidFill>
              </a:rPr>
              <a:t>处理机</a:t>
            </a:r>
          </a:p>
        </p:txBody>
      </p:sp>
      <p:cxnSp>
        <p:nvCxnSpPr>
          <p:cNvPr id="9" name="直接箭头连接符 8"/>
          <p:cNvCxnSpPr/>
          <p:nvPr/>
        </p:nvCxnSpPr>
        <p:spPr>
          <a:xfrm>
            <a:off x="2987824" y="4653136"/>
            <a:ext cx="2160240" cy="0"/>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3205654" y="3812489"/>
            <a:ext cx="2158434" cy="707886"/>
          </a:xfrm>
          <a:prstGeom prst="rect">
            <a:avLst/>
          </a:prstGeom>
          <a:noFill/>
        </p:spPr>
        <p:txBody>
          <a:bodyPr wrap="square" rtlCol="0">
            <a:spAutoFit/>
          </a:bodyPr>
          <a:lstStyle/>
          <a:p>
            <a:r>
              <a:rPr lang="zh-CN" altLang="en-US" sz="2000" dirty="0">
                <a:solidFill>
                  <a:srgbClr val="FF0000"/>
                </a:solidFill>
              </a:rPr>
              <a:t>通常时间片大小为时钟的整数倍</a:t>
            </a:r>
          </a:p>
        </p:txBody>
      </p:sp>
      <p:sp>
        <p:nvSpPr>
          <p:cNvPr id="19" name="矩形 18"/>
          <p:cNvSpPr/>
          <p:nvPr/>
        </p:nvSpPr>
        <p:spPr>
          <a:xfrm>
            <a:off x="5752744" y="3489336"/>
            <a:ext cx="1569660" cy="369332"/>
          </a:xfrm>
          <a:prstGeom prst="rect">
            <a:avLst/>
          </a:prstGeom>
        </p:spPr>
        <p:txBody>
          <a:bodyPr wrap="none">
            <a:spAutoFit/>
          </a:bodyPr>
          <a:lstStyle/>
          <a:p>
            <a:r>
              <a:rPr lang="zh-CN" altLang="en-US" dirty="0">
                <a:latin typeface="宋体" charset="-122"/>
              </a:rPr>
              <a:t>时钟中断请求</a:t>
            </a:r>
            <a:endParaRPr lang="zh-CN" altLang="en-US" dirty="0"/>
          </a:p>
        </p:txBody>
      </p:sp>
      <p:sp>
        <p:nvSpPr>
          <p:cNvPr id="3080" name="AutoShape 8" descr="http://t1.baidu.com/it/u=306723695,1703890924&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084" name="Picture 12" descr="http://g.hiphotos.baidu.com/baike/pic/item/5243fbf2b2119313c61f252a65380cd790238dc8.jpg"/>
          <p:cNvPicPr>
            <a:picLocks noChangeAspect="1" noChangeArrowheads="1"/>
          </p:cNvPicPr>
          <p:nvPr/>
        </p:nvPicPr>
        <p:blipFill>
          <a:blip r:embed="rId3" cstate="print"/>
          <a:srcRect/>
          <a:stretch>
            <a:fillRect/>
          </a:stretch>
        </p:blipFill>
        <p:spPr bwMode="auto">
          <a:xfrm>
            <a:off x="6873984" y="4392135"/>
            <a:ext cx="2017728" cy="1512168"/>
          </a:xfrm>
          <a:prstGeom prst="rect">
            <a:avLst/>
          </a:prstGeom>
          <a:noFill/>
        </p:spPr>
      </p:pic>
      <p:cxnSp>
        <p:nvCxnSpPr>
          <p:cNvPr id="25" name="直接箭头连接符 24"/>
          <p:cNvCxnSpPr>
            <a:cxnSpLocks/>
          </p:cNvCxnSpPr>
          <p:nvPr/>
        </p:nvCxnSpPr>
        <p:spPr>
          <a:xfrm flipH="1">
            <a:off x="6400800" y="3460358"/>
            <a:ext cx="1160606" cy="931306"/>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pic>
        <p:nvPicPr>
          <p:cNvPr id="20" name="图片 19">
            <a:extLst>
              <a:ext uri="{FF2B5EF4-FFF2-40B4-BE49-F238E27FC236}">
                <a16:creationId xmlns:a16="http://schemas.microsoft.com/office/drawing/2014/main" id="{1F835467-8BAD-46A1-AB4B-0958B95C3C14}"/>
              </a:ext>
            </a:extLst>
          </p:cNvPr>
          <p:cNvPicPr>
            <a:picLocks noChangeAspect="1"/>
          </p:cNvPicPr>
          <p:nvPr/>
        </p:nvPicPr>
        <p:blipFill>
          <a:blip r:embed="rId4"/>
          <a:stretch>
            <a:fillRect/>
          </a:stretch>
        </p:blipFill>
        <p:spPr>
          <a:xfrm>
            <a:off x="7437804" y="2034218"/>
            <a:ext cx="1762949" cy="1777399"/>
          </a:xfrm>
          <a:prstGeom prst="rect">
            <a:avLst/>
          </a:prstGeom>
        </p:spPr>
      </p:pic>
    </p:spTree>
    <p:extLst>
      <p:ext uri="{BB962C8B-B14F-4D97-AF65-F5344CB8AC3E}">
        <p14:creationId xmlns:p14="http://schemas.microsoft.com/office/powerpoint/2010/main" val="2494265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C72C0B7D-53BC-4A4A-A4F4-F81F2C3CD624}"/>
              </a:ext>
            </a:extLst>
          </p:cNvPr>
          <p:cNvSpPr>
            <a:spLocks noGrp="1"/>
          </p:cNvSpPr>
          <p:nvPr>
            <p:ph type="body" sz="quarter" idx="13"/>
          </p:nvPr>
        </p:nvSpPr>
        <p:spPr>
          <a:xfrm>
            <a:off x="468313" y="692151"/>
            <a:ext cx="8207375" cy="2160786"/>
          </a:xfrm>
        </p:spPr>
        <p:txBody>
          <a:bodyPr/>
          <a:lstStyle/>
          <a:p>
            <a:r>
              <a:rPr lang="en-US" altLang="zh-CN" b="1" dirty="0"/>
              <a:t>linux2.6</a:t>
            </a:r>
            <a:r>
              <a:rPr lang="zh-CN" altLang="en-US" b="1" dirty="0"/>
              <a:t>内核开始时钟中断频率为</a:t>
            </a:r>
            <a:r>
              <a:rPr lang="en-US" altLang="zh-CN" b="1" dirty="0"/>
              <a:t>1000HZ</a:t>
            </a:r>
            <a:r>
              <a:rPr lang="zh-CN" altLang="en-US" b="1" dirty="0"/>
              <a:t>，即</a:t>
            </a:r>
            <a:r>
              <a:rPr lang="en-US" altLang="zh-CN" b="1" dirty="0"/>
              <a:t>1ms</a:t>
            </a:r>
            <a:r>
              <a:rPr lang="zh-CN" altLang="en-US" b="1" dirty="0"/>
              <a:t>一次。</a:t>
            </a:r>
            <a:endParaRPr lang="en-US" altLang="zh-CN" b="1" dirty="0"/>
          </a:p>
          <a:p>
            <a:r>
              <a:rPr lang="zh-CN" altLang="en-US" b="1" dirty="0">
                <a:solidFill>
                  <a:srgbClr val="FF0000"/>
                </a:solidFill>
              </a:rPr>
              <a:t>如此高频率的时钟中断，</a:t>
            </a:r>
            <a:r>
              <a:rPr lang="en-US" altLang="zh-CN" b="1" dirty="0">
                <a:solidFill>
                  <a:srgbClr val="FF0000"/>
                </a:solidFill>
              </a:rPr>
              <a:t>CPU</a:t>
            </a:r>
            <a:r>
              <a:rPr lang="zh-CN" altLang="en-US" b="1" dirty="0">
                <a:solidFill>
                  <a:srgbClr val="FF0000"/>
                </a:solidFill>
              </a:rPr>
              <a:t>如何处理？是否还有时间工作？</a:t>
            </a:r>
            <a:endParaRPr lang="en-US" altLang="zh-CN" b="1" dirty="0">
              <a:solidFill>
                <a:srgbClr val="FF0000"/>
              </a:solidFill>
            </a:endParaRPr>
          </a:p>
          <a:p>
            <a:endParaRPr lang="zh-CN" altLang="en-US" b="1" dirty="0"/>
          </a:p>
        </p:txBody>
      </p:sp>
      <p:sp>
        <p:nvSpPr>
          <p:cNvPr id="3" name="文本框 2">
            <a:extLst>
              <a:ext uri="{FF2B5EF4-FFF2-40B4-BE49-F238E27FC236}">
                <a16:creationId xmlns:a16="http://schemas.microsoft.com/office/drawing/2014/main" id="{33A734B1-0DE5-FED3-8D7D-955E19A3AA9D}"/>
              </a:ext>
            </a:extLst>
          </p:cNvPr>
          <p:cNvSpPr txBox="1"/>
          <p:nvPr/>
        </p:nvSpPr>
        <p:spPr>
          <a:xfrm>
            <a:off x="539552" y="2996952"/>
            <a:ext cx="8064896" cy="3416320"/>
          </a:xfrm>
          <a:prstGeom prst="rect">
            <a:avLst/>
          </a:prstGeom>
          <a:noFill/>
        </p:spPr>
        <p:txBody>
          <a:bodyPr wrap="square">
            <a:spAutoFit/>
          </a:bodyPr>
          <a:lstStyle/>
          <a:p>
            <a:pPr algn="l" fontAlgn="base"/>
            <a:r>
              <a:rPr lang="zh-CN" altLang="en-US" sz="2400" b="0" i="0" dirty="0">
                <a:solidFill>
                  <a:srgbClr val="333333"/>
                </a:solidFill>
                <a:effectLst/>
                <a:latin typeface="Monaco"/>
              </a:rPr>
              <a:t>假设</a:t>
            </a:r>
            <a:r>
              <a:rPr lang="en-US" altLang="zh-CN" sz="2400" b="0" i="0" dirty="0" err="1">
                <a:solidFill>
                  <a:srgbClr val="333333"/>
                </a:solidFill>
                <a:effectLst/>
                <a:latin typeface="Monaco"/>
              </a:rPr>
              <a:t>cpu</a:t>
            </a:r>
            <a:r>
              <a:rPr lang="zh-CN" altLang="en-US" sz="2400" b="0" i="0" dirty="0">
                <a:solidFill>
                  <a:srgbClr val="333333"/>
                </a:solidFill>
                <a:effectLst/>
                <a:latin typeface="Monaco"/>
              </a:rPr>
              <a:t>的时钟频率为</a:t>
            </a:r>
            <a:r>
              <a:rPr lang="en-US" altLang="zh-CN" sz="2400" b="0" i="0" dirty="0">
                <a:solidFill>
                  <a:srgbClr val="333333"/>
                </a:solidFill>
                <a:effectLst/>
                <a:latin typeface="Monaco"/>
              </a:rPr>
              <a:t>2.0GHz,</a:t>
            </a:r>
            <a:r>
              <a:rPr lang="zh-CN" altLang="en-US" sz="2400" b="0" i="0" dirty="0">
                <a:solidFill>
                  <a:srgbClr val="333333"/>
                </a:solidFill>
                <a:effectLst/>
                <a:latin typeface="Monaco"/>
              </a:rPr>
              <a:t>平均执行一条指令需</a:t>
            </a:r>
            <a:r>
              <a:rPr lang="en-US" altLang="zh-CN" sz="2400" b="0" i="0" dirty="0">
                <a:solidFill>
                  <a:srgbClr val="333333"/>
                </a:solidFill>
                <a:effectLst/>
                <a:latin typeface="Monaco"/>
              </a:rPr>
              <a:t>2</a:t>
            </a:r>
            <a:r>
              <a:rPr lang="zh-CN" altLang="en-US" sz="2400" b="0" i="0" dirty="0">
                <a:solidFill>
                  <a:srgbClr val="333333"/>
                </a:solidFill>
                <a:effectLst/>
                <a:latin typeface="Monaco"/>
              </a:rPr>
              <a:t>个时钟周期</a:t>
            </a:r>
            <a:r>
              <a:rPr lang="en-US" altLang="zh-CN" sz="2400" b="0" i="0" dirty="0">
                <a:solidFill>
                  <a:srgbClr val="333333"/>
                </a:solidFill>
                <a:effectLst/>
                <a:latin typeface="Monaco"/>
              </a:rPr>
              <a:t>,</a:t>
            </a:r>
            <a:r>
              <a:rPr lang="zh-CN" altLang="en-US" sz="2400" b="0" i="0" dirty="0">
                <a:solidFill>
                  <a:srgbClr val="333333"/>
                </a:solidFill>
                <a:effectLst/>
                <a:latin typeface="Monaco"/>
              </a:rPr>
              <a:t>则</a:t>
            </a:r>
            <a:r>
              <a:rPr lang="en-US" altLang="zh-CN" sz="2400" b="0" i="0" dirty="0" err="1">
                <a:solidFill>
                  <a:srgbClr val="333333"/>
                </a:solidFill>
                <a:effectLst/>
                <a:latin typeface="Monaco"/>
              </a:rPr>
              <a:t>cpu</a:t>
            </a:r>
            <a:r>
              <a:rPr lang="zh-CN" altLang="en-US" sz="2400" b="0" i="0" dirty="0">
                <a:solidFill>
                  <a:srgbClr val="333333"/>
                </a:solidFill>
                <a:effectLst/>
                <a:latin typeface="Monaco"/>
              </a:rPr>
              <a:t>每秒执行的指令数为</a:t>
            </a:r>
            <a:r>
              <a:rPr lang="en-US" altLang="zh-CN" sz="2400" b="0" i="0" dirty="0">
                <a:solidFill>
                  <a:srgbClr val="333333"/>
                </a:solidFill>
                <a:effectLst/>
                <a:latin typeface="Monaco"/>
              </a:rPr>
              <a:t>10</a:t>
            </a:r>
            <a:r>
              <a:rPr lang="zh-CN" altLang="en-US" sz="2400" b="0" i="0" dirty="0">
                <a:solidFill>
                  <a:srgbClr val="333333"/>
                </a:solidFill>
                <a:effectLst/>
                <a:latin typeface="Monaco"/>
              </a:rPr>
              <a:t>亿次，</a:t>
            </a:r>
            <a:r>
              <a:rPr lang="en-US" altLang="zh-CN" sz="2400" b="0" i="0" dirty="0">
                <a:solidFill>
                  <a:srgbClr val="333333"/>
                </a:solidFill>
                <a:effectLst/>
                <a:latin typeface="Monaco"/>
              </a:rPr>
              <a:t>1ms</a:t>
            </a:r>
            <a:r>
              <a:rPr lang="zh-CN" altLang="en-US" sz="2400" b="0" i="0" dirty="0">
                <a:solidFill>
                  <a:srgbClr val="333333"/>
                </a:solidFill>
                <a:effectLst/>
                <a:latin typeface="Monaco"/>
              </a:rPr>
              <a:t>执行指令</a:t>
            </a:r>
            <a:r>
              <a:rPr lang="en-US" altLang="zh-CN" sz="2400" b="0" i="0" dirty="0">
                <a:solidFill>
                  <a:srgbClr val="333333"/>
                </a:solidFill>
                <a:effectLst/>
                <a:latin typeface="Monaco"/>
              </a:rPr>
              <a:t>100</a:t>
            </a:r>
            <a:r>
              <a:rPr lang="zh-CN" altLang="en-US" sz="2400" b="0" i="0" dirty="0">
                <a:solidFill>
                  <a:srgbClr val="333333"/>
                </a:solidFill>
                <a:effectLst/>
                <a:latin typeface="Monaco"/>
              </a:rPr>
              <a:t>万条指令。</a:t>
            </a:r>
            <a:endParaRPr lang="en-US" altLang="zh-CN" sz="2400" b="0" i="0" dirty="0">
              <a:solidFill>
                <a:srgbClr val="333333"/>
              </a:solidFill>
              <a:effectLst/>
              <a:latin typeface="Monaco"/>
            </a:endParaRPr>
          </a:p>
          <a:p>
            <a:pPr algn="l" fontAlgn="base"/>
            <a:r>
              <a:rPr lang="zh-CN" altLang="en-US" sz="2400" b="0" i="0" dirty="0">
                <a:solidFill>
                  <a:srgbClr val="333333"/>
                </a:solidFill>
                <a:effectLst/>
                <a:latin typeface="Monaco"/>
              </a:rPr>
              <a:t>只要能命中</a:t>
            </a:r>
            <a:r>
              <a:rPr lang="en-US" altLang="zh-CN" sz="2400" b="0" i="0" dirty="0" err="1">
                <a:solidFill>
                  <a:srgbClr val="333333"/>
                </a:solidFill>
                <a:effectLst/>
                <a:latin typeface="Monaco"/>
              </a:rPr>
              <a:t>cpu</a:t>
            </a:r>
            <a:r>
              <a:rPr lang="zh-CN" altLang="en-US" sz="2400" b="0" i="0" dirty="0">
                <a:solidFill>
                  <a:srgbClr val="333333"/>
                </a:solidFill>
                <a:effectLst/>
                <a:latin typeface="Monaco"/>
              </a:rPr>
              <a:t>的</a:t>
            </a:r>
            <a:r>
              <a:rPr lang="en-US" altLang="zh-CN" sz="2400" b="0" i="0" dirty="0">
                <a:solidFill>
                  <a:srgbClr val="333333"/>
                </a:solidFill>
                <a:effectLst/>
                <a:latin typeface="Monaco"/>
              </a:rPr>
              <a:t>cache</a:t>
            </a:r>
            <a:r>
              <a:rPr lang="zh-CN" altLang="en-US" sz="2400" b="0" i="0" dirty="0">
                <a:solidFill>
                  <a:srgbClr val="333333"/>
                </a:solidFill>
                <a:effectLst/>
                <a:latin typeface="Monaco"/>
              </a:rPr>
              <a:t>处理时钟中断的开销可以忽略。</a:t>
            </a:r>
            <a:endParaRPr lang="en-US" altLang="zh-CN" sz="2400" b="0" i="0" dirty="0">
              <a:solidFill>
                <a:srgbClr val="333333"/>
              </a:solidFill>
              <a:effectLst/>
              <a:latin typeface="Monaco"/>
            </a:endParaRPr>
          </a:p>
          <a:p>
            <a:pPr algn="l" fontAlgn="base"/>
            <a:r>
              <a:rPr lang="zh-CN" altLang="en-US" sz="2400" b="0" i="0" dirty="0">
                <a:solidFill>
                  <a:srgbClr val="333333"/>
                </a:solidFill>
                <a:effectLst/>
                <a:latin typeface="Monaco"/>
              </a:rPr>
              <a:t>但进程时间片耗尽后的调度工作，涉及内存读写（也有可能有硬盘读写）</a:t>
            </a:r>
            <a:r>
              <a:rPr lang="zh-CN" altLang="en-US" sz="2400" dirty="0">
                <a:solidFill>
                  <a:srgbClr val="333333"/>
                </a:solidFill>
                <a:latin typeface="Monaco"/>
              </a:rPr>
              <a:t>、进程页表切换</a:t>
            </a:r>
            <a:r>
              <a:rPr lang="zh-CN" altLang="en-US" sz="2400" b="0" i="0" dirty="0">
                <a:solidFill>
                  <a:srgbClr val="333333"/>
                </a:solidFill>
                <a:effectLst/>
                <a:latin typeface="Monaco"/>
              </a:rPr>
              <a:t>，以及</a:t>
            </a:r>
            <a:r>
              <a:rPr lang="en-US" altLang="zh-CN" sz="2400" dirty="0">
                <a:solidFill>
                  <a:srgbClr val="333333"/>
                </a:solidFill>
                <a:latin typeface="Monaco"/>
              </a:rPr>
              <a:t>C</a:t>
            </a:r>
            <a:r>
              <a:rPr lang="en-US" altLang="zh-CN" sz="2400" b="0" i="0" dirty="0">
                <a:solidFill>
                  <a:srgbClr val="333333"/>
                </a:solidFill>
                <a:effectLst/>
                <a:latin typeface="Monaco"/>
              </a:rPr>
              <a:t>ache</a:t>
            </a:r>
            <a:r>
              <a:rPr lang="en-US" altLang="zh-CN" sz="2400" dirty="0">
                <a:solidFill>
                  <a:srgbClr val="333333"/>
                </a:solidFill>
                <a:latin typeface="Monaco"/>
              </a:rPr>
              <a:t>/TLB</a:t>
            </a:r>
            <a:r>
              <a:rPr lang="zh-CN" altLang="en-US" sz="2400" b="0" i="0" dirty="0">
                <a:solidFill>
                  <a:srgbClr val="333333"/>
                </a:solidFill>
                <a:effectLst/>
                <a:latin typeface="Monaco"/>
              </a:rPr>
              <a:t>的更新等工作开销会非常大。</a:t>
            </a:r>
            <a:endParaRPr lang="en-US" altLang="zh-CN" sz="2400" b="0" i="0" dirty="0">
              <a:solidFill>
                <a:srgbClr val="333333"/>
              </a:solidFill>
              <a:effectLst/>
              <a:latin typeface="Monaco"/>
            </a:endParaRPr>
          </a:p>
          <a:p>
            <a:pPr fontAlgn="base"/>
            <a:r>
              <a:rPr lang="zh-CN" altLang="en-US" sz="2400" dirty="0">
                <a:solidFill>
                  <a:srgbClr val="333333"/>
                </a:solidFill>
                <a:latin typeface="Monaco"/>
              </a:rPr>
              <a:t>有些现在计算机系统设置了低精度定时器和高精度定时器用于处理不同类型定时需要。</a:t>
            </a:r>
            <a:endParaRPr lang="zh-CN" altLang="en-US" sz="2400" b="0" i="0" dirty="0">
              <a:solidFill>
                <a:srgbClr val="333333"/>
              </a:solidFill>
              <a:effectLst/>
              <a:latin typeface="Monaco"/>
            </a:endParaRPr>
          </a:p>
        </p:txBody>
      </p:sp>
    </p:spTree>
    <p:extLst>
      <p:ext uri="{BB962C8B-B14F-4D97-AF65-F5344CB8AC3E}">
        <p14:creationId xmlns:p14="http://schemas.microsoft.com/office/powerpoint/2010/main" val="45330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23528" y="692150"/>
            <a:ext cx="8496943" cy="5400675"/>
          </a:xfrm>
        </p:spPr>
        <p:txBody>
          <a:bodyPr>
            <a:normAutofit fontScale="92500" lnSpcReduction="10000"/>
          </a:bodyPr>
          <a:lstStyle/>
          <a:p>
            <a:pPr marL="0">
              <a:lnSpc>
                <a:spcPct val="150000"/>
              </a:lnSpc>
              <a:spcBef>
                <a:spcPts val="0"/>
              </a:spcBef>
            </a:pPr>
            <a:r>
              <a:rPr lang="en-US" altLang="zh-CN" b="1" dirty="0"/>
              <a:t>2) </a:t>
            </a:r>
            <a:r>
              <a:rPr lang="zh-CN" altLang="en-US" b="1" dirty="0"/>
              <a:t>时间片大小的确定</a:t>
            </a:r>
          </a:p>
          <a:p>
            <a:pPr marL="0">
              <a:lnSpc>
                <a:spcPct val="150000"/>
              </a:lnSpc>
              <a:spcBef>
                <a:spcPts val="0"/>
              </a:spcBef>
            </a:pPr>
            <a:r>
              <a:rPr lang="zh-CN" altLang="en-US" b="1" dirty="0"/>
              <a:t>　　在时间片轮转算法中，时间片的大小对系统性能有很大的影响，如选择很小的时间片将有利于短作业，因为它能较快地完成，但会频繁地发生中断、进程上下文的切换，从而增加系统的开销；反之，如选择太长的时间片，使得每个进程都能在一个时间片内完成，时间片轮转算法便退化为</a:t>
            </a:r>
            <a:r>
              <a:rPr lang="en-US" altLang="zh-CN" b="1" dirty="0"/>
              <a:t>FCFS</a:t>
            </a:r>
            <a:r>
              <a:rPr lang="zh-CN" altLang="en-US" b="1" dirty="0"/>
              <a:t>算法，无法满足交互式用户的需求。一个较为可取的大小是，时间片略大于一次典型的交互所需要的时间。这样可使大多数进程在一个时间片内完成。</a:t>
            </a:r>
          </a:p>
          <a:p>
            <a:endParaRPr lang="zh-CN" altLang="en-US" dirty="0"/>
          </a:p>
        </p:txBody>
      </p:sp>
    </p:spTree>
    <p:extLst>
      <p:ext uri="{BB962C8B-B14F-4D97-AF65-F5344CB8AC3E}">
        <p14:creationId xmlns:p14="http://schemas.microsoft.com/office/powerpoint/2010/main" val="201611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5034B680-1CFF-4ACE-8440-ADA55BC5B9A8}"/>
              </a:ext>
            </a:extLst>
          </p:cNvPr>
          <p:cNvSpPr>
            <a:spLocks noGrp="1"/>
          </p:cNvSpPr>
          <p:nvPr>
            <p:ph type="body" sz="quarter" idx="13"/>
          </p:nvPr>
        </p:nvSpPr>
        <p:spPr/>
        <p:txBody>
          <a:bodyPr/>
          <a:lstStyle/>
          <a:p>
            <a:r>
              <a:rPr lang="zh-CN" altLang="en-US" b="1" dirty="0"/>
              <a:t>时间片大小对响应时间的影响，其中图</a:t>
            </a:r>
            <a:r>
              <a:rPr lang="en-US" altLang="zh-CN" b="1" dirty="0"/>
              <a:t>(a)</a:t>
            </a:r>
            <a:r>
              <a:rPr lang="zh-CN" altLang="en-US" b="1" dirty="0"/>
              <a:t>是时间片略大于典型交互的时间，而图</a:t>
            </a:r>
            <a:r>
              <a:rPr lang="en-US" altLang="zh-CN" b="1" dirty="0"/>
              <a:t>(b)</a:t>
            </a:r>
            <a:r>
              <a:rPr lang="zh-CN" altLang="en-US" b="1" dirty="0"/>
              <a:t>是时间片小于典型交互的时间。</a:t>
            </a:r>
          </a:p>
        </p:txBody>
      </p:sp>
      <p:pic>
        <p:nvPicPr>
          <p:cNvPr id="5" name="图片 4">
            <a:extLst>
              <a:ext uri="{FF2B5EF4-FFF2-40B4-BE49-F238E27FC236}">
                <a16:creationId xmlns:a16="http://schemas.microsoft.com/office/drawing/2014/main" id="{9ED294B0-53C9-4E92-A266-0D4BC13D358D}"/>
              </a:ext>
            </a:extLst>
          </p:cNvPr>
          <p:cNvPicPr>
            <a:picLocks noChangeAspect="1"/>
          </p:cNvPicPr>
          <p:nvPr/>
        </p:nvPicPr>
        <p:blipFill>
          <a:blip r:embed="rId2"/>
          <a:stretch>
            <a:fillRect/>
          </a:stretch>
        </p:blipFill>
        <p:spPr>
          <a:xfrm>
            <a:off x="1438384" y="2197010"/>
            <a:ext cx="6267231" cy="3968840"/>
          </a:xfrm>
          <a:prstGeom prst="rect">
            <a:avLst/>
          </a:prstGeom>
        </p:spPr>
      </p:pic>
    </p:spTree>
    <p:extLst>
      <p:ext uri="{BB962C8B-B14F-4D97-AF65-F5344CB8AC3E}">
        <p14:creationId xmlns:p14="http://schemas.microsoft.com/office/powerpoint/2010/main" val="3272874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539552" y="1124744"/>
          <a:ext cx="8458200" cy="5114925"/>
        </p:xfrm>
        <a:graphic>
          <a:graphicData uri="http://schemas.openxmlformats.org/presentationml/2006/ole">
            <mc:AlternateContent xmlns:mc="http://schemas.openxmlformats.org/markup-compatibility/2006">
              <mc:Choice xmlns:v="urn:schemas-microsoft-com:vml" Requires="v">
                <p:oleObj r:id="rId2" imgW="4001156" imgH="2416896" progId="">
                  <p:embed/>
                </p:oleObj>
              </mc:Choice>
              <mc:Fallback>
                <p:oleObj r:id="rId2" imgW="4001156" imgH="2416896" progId="">
                  <p:embed/>
                  <p:pic>
                    <p:nvPicPr>
                      <p:cNvPr id="266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24744"/>
                        <a:ext cx="8458200" cy="5114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4"/>
          <p:cNvSpPr txBox="1">
            <a:spLocks noChangeArrowheads="1"/>
          </p:cNvSpPr>
          <p:nvPr/>
        </p:nvSpPr>
        <p:spPr bwMode="auto">
          <a:xfrm>
            <a:off x="395536" y="548680"/>
            <a:ext cx="4698722" cy="523220"/>
          </a:xfrm>
          <a:prstGeom prst="rect">
            <a:avLst/>
          </a:prstGeom>
          <a:noFill/>
          <a:ln w="9525">
            <a:noFill/>
            <a:miter lim="800000"/>
            <a:headEnd/>
            <a:tailEnd/>
          </a:ln>
          <a:effectLst/>
        </p:spPr>
        <p:txBody>
          <a:bodyPr wrap="none">
            <a:spAutoFit/>
          </a:bodyPr>
          <a:lstStyle/>
          <a:p>
            <a:r>
              <a:rPr lang="en-US" altLang="zh-CN" sz="2800" b="1" dirty="0">
                <a:latin typeface="+mj-ea"/>
                <a:ea typeface="+mj-ea"/>
              </a:rPr>
              <a:t>q=1</a:t>
            </a:r>
            <a:r>
              <a:rPr lang="zh-CN" altLang="en-US" sz="2800" b="1" dirty="0">
                <a:latin typeface="+mj-ea"/>
                <a:ea typeface="+mj-ea"/>
              </a:rPr>
              <a:t>和</a:t>
            </a:r>
            <a:r>
              <a:rPr lang="en-US" altLang="zh-CN" sz="2800" b="1" dirty="0">
                <a:latin typeface="+mj-ea"/>
                <a:ea typeface="+mj-ea"/>
              </a:rPr>
              <a:t>q=4</a:t>
            </a:r>
            <a:r>
              <a:rPr lang="zh-CN" altLang="en-US" sz="2800" b="1" dirty="0">
                <a:latin typeface="+mj-ea"/>
                <a:ea typeface="+mj-ea"/>
              </a:rPr>
              <a:t>时的进程运行情况 </a:t>
            </a:r>
          </a:p>
        </p:txBody>
      </p:sp>
    </p:spTree>
    <p:extLst>
      <p:ext uri="{BB962C8B-B14F-4D97-AF65-F5344CB8AC3E}">
        <p14:creationId xmlns:p14="http://schemas.microsoft.com/office/powerpoint/2010/main" val="2753353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0" y="2348880"/>
          <a:ext cx="9144000" cy="3476625"/>
        </p:xfrm>
        <a:graphic>
          <a:graphicData uri="http://schemas.openxmlformats.org/presentationml/2006/ole">
            <mc:AlternateContent xmlns:mc="http://schemas.openxmlformats.org/markup-compatibility/2006">
              <mc:Choice xmlns:v="urn:schemas-microsoft-com:vml" Requires="v">
                <p:oleObj name="Document" r:id="rId3" imgW="5410800" imgH="2057400" progId="Word.Document.8">
                  <p:embed/>
                </p:oleObj>
              </mc:Choice>
              <mc:Fallback>
                <p:oleObj name="Document" r:id="rId3" imgW="5410800" imgH="2057400" progId="Word.Document.8">
                  <p:embed/>
                  <p:pic>
                    <p:nvPicPr>
                      <p:cNvPr id="276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48880"/>
                        <a:ext cx="91440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p:cNvSpPr/>
          <p:nvPr/>
        </p:nvSpPr>
        <p:spPr>
          <a:xfrm>
            <a:off x="539552" y="1340768"/>
            <a:ext cx="4673074" cy="523220"/>
          </a:xfrm>
          <a:prstGeom prst="rect">
            <a:avLst/>
          </a:prstGeom>
        </p:spPr>
        <p:txBody>
          <a:bodyPr wrap="none">
            <a:spAutoFit/>
          </a:bodyPr>
          <a:lstStyle/>
          <a:p>
            <a:r>
              <a:rPr lang="en-US" altLang="zh-CN" sz="2800" b="1" dirty="0">
                <a:latin typeface="+mj-ea"/>
                <a:ea typeface="+mj-ea"/>
              </a:rPr>
              <a:t>q=1</a:t>
            </a:r>
            <a:r>
              <a:rPr lang="zh-CN" altLang="en-US" sz="2800" b="1" dirty="0">
                <a:latin typeface="+mj-ea"/>
                <a:ea typeface="+mj-ea"/>
              </a:rPr>
              <a:t>和</a:t>
            </a:r>
            <a:r>
              <a:rPr lang="en-US" altLang="zh-CN" sz="2800" b="1" dirty="0">
                <a:latin typeface="+mj-ea"/>
                <a:ea typeface="+mj-ea"/>
              </a:rPr>
              <a:t>q=4</a:t>
            </a:r>
            <a:r>
              <a:rPr lang="zh-CN" altLang="en-US" sz="2800" b="1" dirty="0">
                <a:latin typeface="+mj-ea"/>
                <a:ea typeface="+mj-ea"/>
              </a:rPr>
              <a:t>时进程的周转时间 </a:t>
            </a:r>
          </a:p>
        </p:txBody>
      </p:sp>
    </p:spTree>
    <p:extLst>
      <p:ext uri="{BB962C8B-B14F-4D97-AF65-F5344CB8AC3E}">
        <p14:creationId xmlns:p14="http://schemas.microsoft.com/office/powerpoint/2010/main" val="1666627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9258</TotalTime>
  <Words>2187</Words>
  <Application>Microsoft Office PowerPoint</Application>
  <PresentationFormat>全屏显示(4:3)</PresentationFormat>
  <Paragraphs>174</Paragraphs>
  <Slides>31</Slides>
  <Notes>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31</vt:i4>
      </vt:variant>
    </vt:vector>
  </HeadingPairs>
  <TitlesOfParts>
    <vt:vector size="47" baseType="lpstr">
      <vt:lpstr>Monaco</vt:lpstr>
      <vt:lpstr>MS PGothic</vt:lpstr>
      <vt:lpstr>黑体</vt:lpstr>
      <vt:lpstr>宋体</vt:lpstr>
      <vt:lpstr>Arial</vt:lpstr>
      <vt:lpstr>Bookman Old Style</vt:lpstr>
      <vt:lpstr>Calibri</vt:lpstr>
      <vt:lpstr>Gill Sans MT</vt:lpstr>
      <vt:lpstr>Helvetica</vt:lpstr>
      <vt:lpstr>Times New Roman</vt:lpstr>
      <vt:lpstr>Wingdings</vt:lpstr>
      <vt:lpstr>Wingdings 3</vt:lpstr>
      <vt:lpstr>1_质朴</vt:lpstr>
      <vt:lpstr>Document</vt:lpstr>
      <vt:lpstr>VISIO</vt:lpstr>
      <vt:lpstr>Equation</vt:lpstr>
      <vt:lpstr>第十讲</vt:lpstr>
      <vt:lpstr>本次课程主要内容</vt:lpstr>
      <vt:lpstr>时间片轮转调度算法要解决的问题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实 时 调 度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395</cp:revision>
  <dcterms:created xsi:type="dcterms:W3CDTF">2013-09-15T00:45:06Z</dcterms:created>
  <dcterms:modified xsi:type="dcterms:W3CDTF">2023-11-02T01:25:55Z</dcterms:modified>
</cp:coreProperties>
</file>