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9" r:id="rId1"/>
  </p:sldMasterIdLst>
  <p:notesMasterIdLst>
    <p:notesMasterId r:id="rId38"/>
  </p:notesMasterIdLst>
  <p:sldIdLst>
    <p:sldId id="256" r:id="rId2"/>
    <p:sldId id="257" r:id="rId3"/>
    <p:sldId id="258" r:id="rId4"/>
    <p:sldId id="284" r:id="rId5"/>
    <p:sldId id="285" r:id="rId6"/>
    <p:sldId id="286" r:id="rId7"/>
    <p:sldId id="287" r:id="rId8"/>
    <p:sldId id="288" r:id="rId9"/>
    <p:sldId id="289" r:id="rId10"/>
    <p:sldId id="290" r:id="rId11"/>
    <p:sldId id="291" r:id="rId12"/>
    <p:sldId id="292" r:id="rId13"/>
    <p:sldId id="294" r:id="rId14"/>
    <p:sldId id="295" r:id="rId15"/>
    <p:sldId id="296" r:id="rId16"/>
    <p:sldId id="297" r:id="rId17"/>
    <p:sldId id="298" r:id="rId18"/>
    <p:sldId id="300" r:id="rId19"/>
    <p:sldId id="301" r:id="rId20"/>
    <p:sldId id="299" r:id="rId21"/>
    <p:sldId id="302" r:id="rId22"/>
    <p:sldId id="303" r:id="rId23"/>
    <p:sldId id="304" r:id="rId24"/>
    <p:sldId id="305" r:id="rId25"/>
    <p:sldId id="306" r:id="rId26"/>
    <p:sldId id="309" r:id="rId27"/>
    <p:sldId id="307" r:id="rId28"/>
    <p:sldId id="308" r:id="rId29"/>
    <p:sldId id="311" r:id="rId30"/>
    <p:sldId id="312" r:id="rId31"/>
    <p:sldId id="313" r:id="rId32"/>
    <p:sldId id="310" r:id="rId33"/>
    <p:sldId id="314" r:id="rId34"/>
    <p:sldId id="277" r:id="rId35"/>
    <p:sldId id="316" r:id="rId36"/>
    <p:sldId id="317" r:id="rId3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9583" autoAdjust="0"/>
  </p:normalViewPr>
  <p:slideViewPr>
    <p:cSldViewPr>
      <p:cViewPr varScale="1">
        <p:scale>
          <a:sx n="55" d="100"/>
          <a:sy n="55" d="100"/>
        </p:scale>
        <p:origin x="-180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E0CB8F-3759-4D82-8F44-A0A21536B0D2}" type="datetimeFigureOut">
              <a:rPr lang="zh-CN" altLang="en-US" smtClean="0"/>
              <a:pPr/>
              <a:t>2023/12/19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676C66-00DF-482D-8EA3-3B81CC9298A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676C66-00DF-482D-8EA3-3B81CC9298A0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一位，是位宽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3D8A33-D245-4285-826D-25C981E9A141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303784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矩形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矩形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矩形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矩形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圆角矩形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圆角矩形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矩形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2023/12/19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标题 1"/>
          <p:cNvSpPr>
            <a:spLocks noGrp="1"/>
          </p:cNvSpPr>
          <p:nvPr>
            <p:ph type="title" hasCustomPrompt="1"/>
          </p:nvPr>
        </p:nvSpPr>
        <p:spPr>
          <a:xfrm>
            <a:off x="1248563" y="121830"/>
            <a:ext cx="6282245" cy="460253"/>
          </a:xfrm>
        </p:spPr>
        <p:txBody>
          <a:bodyPr lIns="0" tIns="0" rIns="0" bIns="0">
            <a:noAutofit/>
          </a:bodyPr>
          <a:lstStyle>
            <a:lvl1pPr algn="l">
              <a:defRPr sz="2667" b="1">
                <a:solidFill>
                  <a:schemeClr val="tx1">
                    <a:lumMod val="65000"/>
                    <a:lumOff val="35000"/>
                  </a:schemeClr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defRPr>
            </a:lvl1pPr>
          </a:lstStyle>
          <a:p>
            <a:r>
              <a:rPr lang="zh-CN" altLang="en-US" dirty="0"/>
              <a:t>章节标题</a:t>
            </a:r>
          </a:p>
        </p:txBody>
      </p:sp>
      <p:cxnSp>
        <p:nvCxnSpPr>
          <p:cNvPr id="16" name="直接连接符 15"/>
          <p:cNvCxnSpPr/>
          <p:nvPr userDrawn="1"/>
        </p:nvCxnSpPr>
        <p:spPr>
          <a:xfrm>
            <a:off x="0" y="663821"/>
            <a:ext cx="91440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 userDrawn="1"/>
        </p:nvCxnSpPr>
        <p:spPr>
          <a:xfrm>
            <a:off x="0" y="692099"/>
            <a:ext cx="9144000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 userDrawn="1"/>
        </p:nvSpPr>
        <p:spPr>
          <a:xfrm>
            <a:off x="297612" y="-1"/>
            <a:ext cx="144016" cy="5969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9" name="矩形 18"/>
          <p:cNvSpPr/>
          <p:nvPr userDrawn="1"/>
        </p:nvSpPr>
        <p:spPr>
          <a:xfrm>
            <a:off x="498272" y="-1"/>
            <a:ext cx="144016" cy="596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0" name="矩形 19"/>
          <p:cNvSpPr/>
          <p:nvPr userDrawn="1"/>
        </p:nvSpPr>
        <p:spPr>
          <a:xfrm>
            <a:off x="698932" y="-1"/>
            <a:ext cx="144016" cy="596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1" name="矩形 20"/>
          <p:cNvSpPr/>
          <p:nvPr userDrawn="1"/>
        </p:nvSpPr>
        <p:spPr>
          <a:xfrm>
            <a:off x="899592" y="-1"/>
            <a:ext cx="144016" cy="596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6" name="矩形 25"/>
          <p:cNvSpPr/>
          <p:nvPr userDrawn="1"/>
        </p:nvSpPr>
        <p:spPr>
          <a:xfrm>
            <a:off x="1" y="6783355"/>
            <a:ext cx="9143999" cy="68627"/>
          </a:xfrm>
          <a:prstGeom prst="rect">
            <a:avLst/>
          </a:prstGeom>
          <a:gradFill flip="none" rotWithShape="1">
            <a:gsLst>
              <a:gs pos="0">
                <a:schemeClr val="bg2">
                  <a:shade val="30000"/>
                  <a:satMod val="115000"/>
                </a:schemeClr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bg2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3" name="图片占位符 2"/>
          <p:cNvSpPr>
            <a:spLocks noGrp="1"/>
          </p:cNvSpPr>
          <p:nvPr>
            <p:ph type="pic" sz="quarter" idx="10"/>
          </p:nvPr>
        </p:nvSpPr>
        <p:spPr>
          <a:xfrm>
            <a:off x="0" y="692151"/>
            <a:ext cx="9144000" cy="2832860"/>
          </a:xfrm>
        </p:spPr>
        <p:txBody>
          <a:bodyPr>
            <a:normAutofit/>
          </a:bodyPr>
          <a:lstStyle>
            <a:lvl1pPr>
              <a:defRPr lang="zh-CN" altLang="en-US" sz="2667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  <a:cs typeface="+mn-cs"/>
              </a:defRPr>
            </a:lvl1pPr>
          </a:lstStyle>
          <a:p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 hasCustomPrompt="1"/>
          </p:nvPr>
        </p:nvSpPr>
        <p:spPr>
          <a:xfrm>
            <a:off x="303688" y="3840427"/>
            <a:ext cx="8492781" cy="548680"/>
          </a:xfrm>
        </p:spPr>
        <p:txBody>
          <a:bodyPr>
            <a:noAutofit/>
          </a:bodyPr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lang="zh-CN" altLang="en-US" sz="2667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  <a:cs typeface="+mn-cs"/>
              </a:defRPr>
            </a:lvl1pPr>
            <a:lvl2pPr marL="719982" indent="-380982">
              <a:spcBef>
                <a:spcPts val="800"/>
              </a:spcBef>
              <a:buFont typeface="Wingdings" panose="05000000000000000000" pitchFamily="2" charset="2"/>
              <a:buChar char="n"/>
              <a:defRPr lang="zh-CN" altLang="en-US" sz="2400" b="1" kern="1200" dirty="0" smtClean="0">
                <a:solidFill>
                  <a:srgbClr val="C00000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  <a:cs typeface="+mn-cs"/>
              </a:defRPr>
            </a:lvl2pPr>
            <a:lvl3pPr marL="959976">
              <a:defRPr lang="zh-CN" altLang="en-US" sz="2133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  <a:cs typeface="+mn-cs"/>
              </a:defRPr>
            </a:lvl3pPr>
            <a:lvl4pPr>
              <a:defRPr lang="zh-CN" altLang="en-US" sz="2133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  <a:cs typeface="+mn-cs"/>
              </a:defRPr>
            </a:lvl4pPr>
            <a:lvl5pPr>
              <a:defRPr lang="zh-CN" altLang="en-US" sz="2133" b="1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  <a:cs typeface="+mn-cs"/>
              </a:defRPr>
            </a:lvl5pPr>
          </a:lstStyle>
          <a:p>
            <a:pPr lvl="0"/>
            <a:r>
              <a:rPr lang="zh-CN" altLang="en-US" dirty="0"/>
              <a:t>章节子一级标题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2" hasCustomPrompt="1"/>
          </p:nvPr>
        </p:nvSpPr>
        <p:spPr>
          <a:xfrm>
            <a:off x="298451" y="4580468"/>
            <a:ext cx="8498416" cy="1919817"/>
          </a:xfrm>
        </p:spPr>
        <p:txBody>
          <a:bodyPr>
            <a:noAutofit/>
          </a:bodyPr>
          <a:lstStyle>
            <a:lvl1pPr>
              <a:defRPr lang="zh-CN" altLang="en-US" sz="2667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  <a:cs typeface="+mn-cs"/>
              </a:defRPr>
            </a:lvl1pPr>
            <a:lvl2pPr marL="239994" indent="-380982">
              <a:buFont typeface="Wingdings" panose="05000000000000000000" pitchFamily="2" charset="2"/>
              <a:buChar char="n"/>
              <a:defRPr lang="zh-CN" altLang="en-US" sz="2667" b="1" kern="1200" dirty="0" smtClean="0">
                <a:solidFill>
                  <a:srgbClr val="C00000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  <a:cs typeface="+mn-cs"/>
              </a:defRPr>
            </a:lvl2pPr>
            <a:lvl3pPr marL="719982" indent="-304784">
              <a:buFont typeface="Wingdings" panose="05000000000000000000" pitchFamily="2" charset="2"/>
              <a:buChar char="n"/>
              <a:defRPr lang="zh-CN" altLang="en-US" sz="2667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  <a:cs typeface="+mn-cs"/>
              </a:defRPr>
            </a:lvl3pPr>
            <a:lvl4pPr>
              <a:defRPr lang="zh-CN" altLang="en-US" sz="2667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  <a:cs typeface="+mn-cs"/>
              </a:defRPr>
            </a:lvl4pPr>
            <a:lvl5pPr>
              <a:defRPr lang="zh-CN" altLang="en-US" sz="2667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  <a:cs typeface="+mn-cs"/>
              </a:defRPr>
            </a:lvl5pPr>
          </a:lstStyle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  <p:pic>
        <p:nvPicPr>
          <p:cNvPr id="22" name="图片 2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62470"/>
          <a:stretch/>
        </p:blipFill>
        <p:spPr>
          <a:xfrm>
            <a:off x="8514451" y="40855"/>
            <a:ext cx="564035" cy="556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0048169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2023/12/19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6" name="日期占位符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30820CF-B880-4189-942D-D702A7CBA730}" type="datetimeFigureOut">
              <a:rPr lang="zh-CN" altLang="en-US" smtClean="0"/>
              <a:pPr/>
              <a:t>2023/12/19</a:t>
            </a:fld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2023/12/19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2023/12/19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2023/12/19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2023/12/19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矩形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矩形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矩形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矩形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圆角矩形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圆角矩形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矩形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矩形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矩形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矩形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矩形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矩形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2023/12/19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75" r:id="rId6"/>
    <p:sldLayoutId id="2147483776" r:id="rId7"/>
    <p:sldLayoutId id="2147483777" r:id="rId8"/>
    <p:sldLayoutId id="2147483778" r:id="rId9"/>
    <p:sldLayoutId id="2147483779" r:id="rId10"/>
    <p:sldLayoutId id="2147483780" r:id="rId11"/>
    <p:sldLayoutId id="2147483756" r:id="rId12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microsoft.com/office/2007/relationships/hdphoto" Target="../media/hdphoto9.wdp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计算机组成原理课程设计讲义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方淼</a:t>
            </a:r>
            <a:endParaRPr lang="en-US" altLang="zh-CN" dirty="0" smtClean="0"/>
          </a:p>
          <a:p>
            <a:r>
              <a:rPr lang="zh-CN" altLang="en-US" dirty="0" smtClean="0"/>
              <a:t>东北大学秦皇岛分校</a:t>
            </a:r>
            <a:endParaRPr lang="en-US" altLang="zh-CN" dirty="0" smtClean="0"/>
          </a:p>
          <a:p>
            <a:r>
              <a:rPr lang="zh-CN" altLang="en-US" dirty="0" smtClean="0"/>
              <a:t>计算机与通信工程学院</a:t>
            </a:r>
            <a:endParaRPr lang="en-US" altLang="zh-CN" dirty="0" smtClean="0"/>
          </a:p>
          <a:p>
            <a:r>
              <a:rPr lang="en-US" altLang="zh-CN" smtClean="0"/>
              <a:t>2023.12.20</a:t>
            </a:r>
            <a:endParaRPr lang="zh-CN" altLang="en-US" dirty="0"/>
          </a:p>
        </p:txBody>
      </p:sp>
      <p:pic>
        <p:nvPicPr>
          <p:cNvPr id="1026" name="Picture 2" descr="https://www.neuq.edu.cn/images/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3438525" cy="67627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s://img-blog.csdn.net/20140713135500952?watermark/2/text/aHR0cDovL2Jsb2cuY3Nkbi5uZXQvbGVpc2hhbmd3ZW4=/font/5a6L5L2T/fontsize/400/fill/I0JBQkFCMA==/dissolve/70/gravity/SouthEas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88024" y="1988841"/>
            <a:ext cx="4355976" cy="4869160"/>
          </a:xfrm>
          <a:prstGeom prst="rect">
            <a:avLst/>
          </a:prstGeom>
          <a:noFill/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二、</a:t>
            </a:r>
            <a:r>
              <a:rPr lang="en-US" altLang="zh-CN" b="1" dirty="0" smtClean="0"/>
              <a:t>MIPS32</a:t>
            </a:r>
            <a:r>
              <a:rPr lang="zh-CN" altLang="en-US" b="1" dirty="0" smtClean="0"/>
              <a:t>指令集架构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寄存器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通用寄存器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特殊寄存器</a:t>
            </a:r>
            <a:endParaRPr lang="en-US" altLang="zh-CN" dirty="0" smtClean="0"/>
          </a:p>
          <a:p>
            <a:pPr lvl="2"/>
            <a:r>
              <a:rPr lang="en-US" altLang="zh-CN" sz="1800" dirty="0" smtClean="0">
                <a:latin typeface="+mn-ea"/>
              </a:rPr>
              <a:t>PC</a:t>
            </a:r>
            <a:r>
              <a:rPr lang="zh-CN" altLang="en-US" sz="1800" dirty="0" smtClean="0">
                <a:latin typeface="+mn-ea"/>
              </a:rPr>
              <a:t>（</a:t>
            </a:r>
            <a:r>
              <a:rPr lang="en-US" altLang="zh-CN" sz="1800" dirty="0" smtClean="0">
                <a:latin typeface="+mn-ea"/>
              </a:rPr>
              <a:t>Program Counter</a:t>
            </a:r>
            <a:r>
              <a:rPr lang="zh-CN" altLang="en-US" sz="1800" dirty="0" smtClean="0">
                <a:latin typeface="+mn-ea"/>
              </a:rPr>
              <a:t>程序计数器）</a:t>
            </a:r>
            <a:endParaRPr lang="en-US" altLang="zh-CN" sz="1800" dirty="0" smtClean="0">
              <a:latin typeface="+mn-ea"/>
            </a:endParaRPr>
          </a:p>
          <a:p>
            <a:pPr lvl="2"/>
            <a:r>
              <a:rPr lang="en-US" altLang="zh-CN" sz="1800" dirty="0" smtClean="0">
                <a:latin typeface="+mn-ea"/>
              </a:rPr>
              <a:t>HI</a:t>
            </a:r>
            <a:r>
              <a:rPr lang="zh-CN" altLang="en-US" sz="1800" dirty="0" smtClean="0">
                <a:latin typeface="+mn-ea"/>
              </a:rPr>
              <a:t>（乘除结果高位寄存器）</a:t>
            </a:r>
            <a:endParaRPr lang="en-US" altLang="zh-CN" sz="1800" dirty="0" smtClean="0">
              <a:latin typeface="+mn-ea"/>
            </a:endParaRPr>
          </a:p>
          <a:p>
            <a:pPr lvl="2"/>
            <a:r>
              <a:rPr lang="en-US" altLang="zh-CN" sz="1800" dirty="0" smtClean="0">
                <a:latin typeface="+mn-ea"/>
              </a:rPr>
              <a:t>LO</a:t>
            </a:r>
            <a:r>
              <a:rPr lang="zh-CN" altLang="en-US" sz="1800" dirty="0" smtClean="0">
                <a:latin typeface="+mn-ea"/>
              </a:rPr>
              <a:t>（乘除结果低位寄存器）</a:t>
            </a:r>
            <a:endParaRPr lang="en-US" altLang="zh-CN" sz="1800" dirty="0" smtClean="0">
              <a:latin typeface="+mn-e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二、</a:t>
            </a:r>
            <a:r>
              <a:rPr lang="en-US" altLang="zh-CN" b="1" dirty="0" smtClean="0"/>
              <a:t>MIPS32</a:t>
            </a:r>
            <a:r>
              <a:rPr lang="zh-CN" altLang="en-US" b="1" dirty="0" smtClean="0"/>
              <a:t>指令集架构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字节次序</a:t>
            </a:r>
            <a:endParaRPr lang="en-US" altLang="zh-CN" dirty="0" smtClean="0"/>
          </a:p>
          <a:p>
            <a:pPr lvl="1"/>
            <a:r>
              <a:rPr lang="zh-CN" altLang="en-US" sz="1800" dirty="0" smtClean="0"/>
              <a:t>大端模式（</a:t>
            </a:r>
            <a:r>
              <a:rPr lang="en-US" altLang="zh-CN" sz="1800" dirty="0" smtClean="0"/>
              <a:t>Big-</a:t>
            </a:r>
            <a:r>
              <a:rPr lang="en-US" altLang="zh-CN" sz="1800" dirty="0" err="1" smtClean="0"/>
              <a:t>Endian</a:t>
            </a:r>
            <a:r>
              <a:rPr lang="zh-CN" altLang="en-US" sz="1800" dirty="0" smtClean="0"/>
              <a:t>），也称为</a:t>
            </a:r>
            <a:r>
              <a:rPr lang="en-US" altLang="zh-CN" sz="1800" dirty="0" smtClean="0"/>
              <a:t>MSB</a:t>
            </a:r>
            <a:r>
              <a:rPr lang="zh-CN" altLang="en-US" sz="1800" dirty="0" smtClean="0"/>
              <a:t>（</a:t>
            </a:r>
            <a:r>
              <a:rPr lang="en-US" altLang="zh-CN" sz="1800" dirty="0" smtClean="0"/>
              <a:t>Most Significant Byte</a:t>
            </a:r>
            <a:r>
              <a:rPr lang="zh-CN" altLang="en-US" sz="1800" dirty="0" smtClean="0"/>
              <a:t>）</a:t>
            </a:r>
            <a:endParaRPr lang="en-US" altLang="zh-CN" sz="1800" dirty="0" smtClean="0"/>
          </a:p>
          <a:p>
            <a:pPr lvl="1"/>
            <a:r>
              <a:rPr lang="zh-CN" altLang="en-US" sz="1800" dirty="0" smtClean="0"/>
              <a:t>小端模式（</a:t>
            </a:r>
            <a:r>
              <a:rPr lang="en-US" altLang="zh-CN" sz="1800" dirty="0" smtClean="0"/>
              <a:t>Little-</a:t>
            </a:r>
            <a:r>
              <a:rPr lang="en-US" altLang="zh-CN" sz="1800" dirty="0" err="1" smtClean="0"/>
              <a:t>Endian</a:t>
            </a:r>
            <a:r>
              <a:rPr lang="zh-CN" altLang="en-US" sz="1800" dirty="0" smtClean="0"/>
              <a:t>），也称为</a:t>
            </a:r>
            <a:r>
              <a:rPr lang="en-US" altLang="zh-CN" sz="1800" dirty="0" smtClean="0"/>
              <a:t>LSB</a:t>
            </a:r>
            <a:r>
              <a:rPr lang="zh-CN" altLang="en-US" sz="1800" dirty="0" smtClean="0"/>
              <a:t>（</a:t>
            </a:r>
            <a:r>
              <a:rPr lang="en-US" altLang="zh-CN" sz="1800" dirty="0" smtClean="0"/>
              <a:t>Least Significant Byte</a:t>
            </a:r>
            <a:r>
              <a:rPr lang="zh-CN" altLang="en-US" sz="1800" dirty="0" smtClean="0"/>
              <a:t>）</a:t>
            </a:r>
          </a:p>
          <a:p>
            <a:r>
              <a:rPr lang="zh-CN" altLang="en-US" dirty="0" smtClean="0"/>
              <a:t>指令格式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Picture 2" descr="https://img-blog.csdn.net/20140713135619404?watermark/2/text/aHR0cDovL2Jsb2cuY3Nkbi5uZXQvbGVpc2hhbmd3ZW4=/font/5a6L5L2T/fontsize/400/fill/I0JBQkFCMA==/dissolve/70/gravity/SouthEast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933056"/>
            <a:ext cx="3360519" cy="1368151"/>
          </a:xfrm>
          <a:prstGeom prst="rect">
            <a:avLst/>
          </a:prstGeom>
          <a:noFill/>
        </p:spPr>
      </p:pic>
      <p:pic>
        <p:nvPicPr>
          <p:cNvPr id="5" name="Picture 2" descr="https://img-blog.csdn.net/20140713135426765?watermark/2/text/aHR0cDovL2Jsb2cuY3Nkbi5uZXQvbGVpc2hhbmd3ZW4=/font/5a6L5L2T/fontsize/400/fill/I0JBQkFCMA==/dissolve/70/gravity/SouthEast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394421" y="3573016"/>
            <a:ext cx="5749579" cy="255246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二、</a:t>
            </a:r>
            <a:r>
              <a:rPr lang="en-US" altLang="zh-CN" b="1" dirty="0" smtClean="0"/>
              <a:t>MIPS32</a:t>
            </a:r>
            <a:r>
              <a:rPr lang="zh-CN" altLang="en-US" b="1" dirty="0" smtClean="0"/>
              <a:t>指令集架构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指令格式</a:t>
            </a:r>
            <a:endParaRPr lang="en-US" altLang="zh-CN" dirty="0" smtClean="0"/>
          </a:p>
          <a:p>
            <a:pPr lvl="1"/>
            <a:r>
              <a:rPr lang="en-US" altLang="zh-CN" sz="1800" dirty="0" smtClean="0"/>
              <a:t>R</a:t>
            </a:r>
            <a:r>
              <a:rPr lang="zh-CN" altLang="en-US" sz="1800" dirty="0" smtClean="0"/>
              <a:t>类型：具体操作由</a:t>
            </a:r>
            <a:r>
              <a:rPr lang="en-US" altLang="zh-CN" sz="1800" dirty="0" smtClean="0"/>
              <a:t>op</a:t>
            </a:r>
            <a:r>
              <a:rPr lang="zh-CN" altLang="en-US" sz="1800" dirty="0" smtClean="0"/>
              <a:t>、</a:t>
            </a:r>
            <a:r>
              <a:rPr lang="en-US" altLang="zh-CN" sz="1800" dirty="0" err="1" smtClean="0"/>
              <a:t>func</a:t>
            </a:r>
            <a:r>
              <a:rPr lang="zh-CN" altLang="en-US" sz="1800" dirty="0" smtClean="0"/>
              <a:t>结合指定，</a:t>
            </a:r>
            <a:r>
              <a:rPr lang="en-US" altLang="zh-CN" sz="1800" dirty="0" err="1" smtClean="0"/>
              <a:t>rs</a:t>
            </a:r>
            <a:r>
              <a:rPr lang="zh-CN" altLang="en-US" sz="1800" dirty="0" smtClean="0"/>
              <a:t>和</a:t>
            </a:r>
            <a:r>
              <a:rPr lang="en-US" altLang="zh-CN" sz="1800" dirty="0" err="1" smtClean="0"/>
              <a:t>rt</a:t>
            </a:r>
            <a:r>
              <a:rPr lang="zh-CN" altLang="en-US" sz="1800" dirty="0" smtClean="0"/>
              <a:t>是源寄存器的编号，</a:t>
            </a:r>
            <a:r>
              <a:rPr lang="en-US" altLang="zh-CN" sz="1800" dirty="0" smtClean="0"/>
              <a:t>rd</a:t>
            </a:r>
            <a:r>
              <a:rPr lang="zh-CN" altLang="en-US" sz="1800" dirty="0" smtClean="0"/>
              <a:t>是目的寄存器的编号，比如：假设目的寄存器是</a:t>
            </a:r>
            <a:r>
              <a:rPr lang="en-US" altLang="zh-CN" sz="1800" dirty="0" smtClean="0"/>
              <a:t>$3</a:t>
            </a:r>
            <a:r>
              <a:rPr lang="zh-CN" altLang="en-US" sz="1800" dirty="0" smtClean="0"/>
              <a:t>，那么对应的</a:t>
            </a:r>
            <a:r>
              <a:rPr lang="en-US" altLang="zh-CN" sz="1800" dirty="0" smtClean="0"/>
              <a:t>rd</a:t>
            </a:r>
            <a:r>
              <a:rPr lang="zh-CN" altLang="en-US" sz="1800" dirty="0" smtClean="0"/>
              <a:t>就是</a:t>
            </a:r>
            <a:r>
              <a:rPr lang="en-US" altLang="zh-CN" sz="1800" dirty="0" smtClean="0"/>
              <a:t>00011</a:t>
            </a:r>
            <a:r>
              <a:rPr lang="zh-CN" altLang="en-US" sz="1800" dirty="0" smtClean="0"/>
              <a:t>（此处是二进制）。</a:t>
            </a:r>
            <a:r>
              <a:rPr lang="en-US" altLang="zh-CN" sz="1800" dirty="0" smtClean="0"/>
              <a:t>MIPS32</a:t>
            </a:r>
            <a:r>
              <a:rPr lang="zh-CN" altLang="en-US" sz="1800" dirty="0" smtClean="0"/>
              <a:t>架构中有</a:t>
            </a:r>
            <a:r>
              <a:rPr lang="en-US" altLang="zh-CN" sz="1800" dirty="0" smtClean="0"/>
              <a:t>32</a:t>
            </a:r>
            <a:r>
              <a:rPr lang="zh-CN" altLang="en-US" sz="1800" dirty="0" smtClean="0"/>
              <a:t>个通用寄存器，使用</a:t>
            </a:r>
            <a:r>
              <a:rPr lang="en-US" altLang="zh-CN" sz="1800" dirty="0" smtClean="0"/>
              <a:t>5</a:t>
            </a:r>
            <a:r>
              <a:rPr lang="zh-CN" altLang="en-US" sz="1800" dirty="0" smtClean="0"/>
              <a:t>位编码就可以全部表示，所以</a:t>
            </a:r>
            <a:r>
              <a:rPr lang="en-US" altLang="zh-CN" sz="1800" dirty="0" err="1" smtClean="0"/>
              <a:t>rs</a:t>
            </a:r>
            <a:r>
              <a:rPr lang="zh-CN" altLang="en-US" sz="1800" dirty="0" smtClean="0"/>
              <a:t>、</a:t>
            </a:r>
            <a:r>
              <a:rPr lang="en-US" altLang="zh-CN" sz="1800" dirty="0" err="1" smtClean="0"/>
              <a:t>rt</a:t>
            </a:r>
            <a:r>
              <a:rPr lang="zh-CN" altLang="en-US" sz="1800" dirty="0" smtClean="0"/>
              <a:t>、</a:t>
            </a:r>
            <a:r>
              <a:rPr lang="en-US" altLang="zh-CN" sz="1800" dirty="0" smtClean="0"/>
              <a:t>rd</a:t>
            </a:r>
            <a:r>
              <a:rPr lang="zh-CN" altLang="en-US" sz="1800" dirty="0" smtClean="0"/>
              <a:t>的宽度都是</a:t>
            </a:r>
            <a:r>
              <a:rPr lang="en-US" altLang="zh-CN" sz="1800" dirty="0" smtClean="0"/>
              <a:t>5</a:t>
            </a:r>
            <a:r>
              <a:rPr lang="zh-CN" altLang="en-US" sz="1800" dirty="0" smtClean="0"/>
              <a:t>位。</a:t>
            </a:r>
            <a:r>
              <a:rPr lang="en-US" altLang="zh-CN" sz="1800" dirty="0" err="1" smtClean="0"/>
              <a:t>sa</a:t>
            </a:r>
            <a:r>
              <a:rPr lang="zh-CN" altLang="en-US" sz="1800" dirty="0" smtClean="0"/>
              <a:t>只有在移位指令中使用，用来指定移位位数。      </a:t>
            </a:r>
            <a:endParaRPr lang="en-US" altLang="zh-CN" sz="1800" dirty="0" smtClean="0"/>
          </a:p>
          <a:p>
            <a:pPr lvl="1"/>
            <a:r>
              <a:rPr lang="en-US" altLang="zh-CN" sz="1800" dirty="0" smtClean="0"/>
              <a:t>I</a:t>
            </a:r>
            <a:r>
              <a:rPr lang="zh-CN" altLang="en-US" sz="1800" dirty="0" smtClean="0"/>
              <a:t>类型：具体操作由</a:t>
            </a:r>
            <a:r>
              <a:rPr lang="en-US" altLang="zh-CN" sz="1800" dirty="0" smtClean="0"/>
              <a:t>op</a:t>
            </a:r>
            <a:r>
              <a:rPr lang="zh-CN" altLang="en-US" sz="1800" dirty="0" smtClean="0"/>
              <a:t>指定，指令的低</a:t>
            </a:r>
            <a:r>
              <a:rPr lang="en-US" altLang="zh-CN" sz="1800" dirty="0" smtClean="0"/>
              <a:t>16</a:t>
            </a:r>
            <a:r>
              <a:rPr lang="zh-CN" altLang="en-US" sz="1800" dirty="0" smtClean="0"/>
              <a:t>位是立即数，运算时要将其扩展至</a:t>
            </a:r>
            <a:r>
              <a:rPr lang="en-US" altLang="zh-CN" sz="1800" dirty="0" smtClean="0"/>
              <a:t>32</a:t>
            </a:r>
            <a:r>
              <a:rPr lang="zh-CN" altLang="en-US" sz="1800" dirty="0" smtClean="0"/>
              <a:t>位，然后作为其中一个源操作数参与运算。      </a:t>
            </a:r>
            <a:endParaRPr lang="en-US" altLang="zh-CN" sz="1800" dirty="0" smtClean="0"/>
          </a:p>
          <a:p>
            <a:pPr lvl="1"/>
            <a:r>
              <a:rPr lang="en-US" altLang="zh-CN" sz="1800" dirty="0" smtClean="0"/>
              <a:t>J</a:t>
            </a:r>
            <a:r>
              <a:rPr lang="zh-CN" altLang="en-US" sz="1800" dirty="0" smtClean="0"/>
              <a:t>类型：具体操作由</a:t>
            </a:r>
            <a:r>
              <a:rPr lang="en-US" altLang="zh-CN" sz="1800" dirty="0" smtClean="0"/>
              <a:t>op</a:t>
            </a:r>
            <a:r>
              <a:rPr lang="zh-CN" altLang="en-US" sz="1800" dirty="0" smtClean="0"/>
              <a:t>指定，一般是跳转指令，低</a:t>
            </a:r>
            <a:r>
              <a:rPr lang="en-US" altLang="zh-CN" sz="1800" dirty="0" smtClean="0"/>
              <a:t>26</a:t>
            </a:r>
            <a:r>
              <a:rPr lang="zh-CN" altLang="en-US" sz="1800" dirty="0" smtClean="0"/>
              <a:t>位是字地址，用于产生跳转的目标地址。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灯片编号占位符 5"/>
          <p:cNvSpPr txBox="1">
            <a:spLocks noGrp="1" noChangeArrowheads="1"/>
          </p:cNvSpPr>
          <p:nvPr/>
        </p:nvSpPr>
        <p:spPr bwMode="auto">
          <a:xfrm>
            <a:off x="5822950" y="6381750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 eaLnBrk="1" hangingPunct="1"/>
            <a:fld id="{8A3E3C02-A089-4FD3-B474-3D8DFFC190B7}" type="slidenum">
              <a:rPr lang="en-US" altLang="zh-CN" sz="1000" i="1">
                <a:solidFill>
                  <a:srgbClr val="000000"/>
                </a:solidFill>
                <a:ea typeface="宋体" panose="02010600030101010101" pitchFamily="2" charset="-122"/>
              </a:rPr>
              <a:pPr algn="r" eaLnBrk="1" hangingPunct="1"/>
              <a:t>13</a:t>
            </a:fld>
            <a:endParaRPr lang="en-US" altLang="zh-CN" sz="1000" i="1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41987" name="AutoShape 6"/>
          <p:cNvSpPr>
            <a:spLocks noChangeArrowheads="1"/>
          </p:cNvSpPr>
          <p:nvPr/>
        </p:nvSpPr>
        <p:spPr bwMode="auto">
          <a:xfrm>
            <a:off x="541338" y="476250"/>
            <a:ext cx="2230437" cy="442913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buFont typeface="Wingdings" panose="05000000000000000000" pitchFamily="2" charset="2"/>
              <a:buNone/>
            </a:pPr>
            <a:r>
              <a:rPr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基本指令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262063" y="706438"/>
          <a:ext cx="6135689" cy="5746746"/>
        </p:xfrm>
        <a:graphic>
          <a:graphicData uri="http://schemas.openxmlformats.org/drawingml/2006/table">
            <a:tbl>
              <a:tblPr firstRow="1" firstCol="1" bandRow="1"/>
              <a:tblGrid>
                <a:gridCol w="1192233"/>
                <a:gridCol w="154483"/>
                <a:gridCol w="154483"/>
                <a:gridCol w="154483"/>
                <a:gridCol w="154483"/>
                <a:gridCol w="154483"/>
                <a:gridCol w="154483"/>
                <a:gridCol w="154483"/>
                <a:gridCol w="154483"/>
                <a:gridCol w="154483"/>
                <a:gridCol w="154483"/>
                <a:gridCol w="154483"/>
                <a:gridCol w="154483"/>
                <a:gridCol w="154483"/>
                <a:gridCol w="154483"/>
                <a:gridCol w="154483"/>
                <a:gridCol w="154483"/>
                <a:gridCol w="154483"/>
                <a:gridCol w="154483"/>
                <a:gridCol w="154483"/>
                <a:gridCol w="154483"/>
                <a:gridCol w="154483"/>
                <a:gridCol w="51494"/>
                <a:gridCol w="102989"/>
                <a:gridCol w="154483"/>
                <a:gridCol w="154483"/>
                <a:gridCol w="154483"/>
                <a:gridCol w="154483"/>
                <a:gridCol w="102989"/>
                <a:gridCol w="51494"/>
                <a:gridCol w="154483"/>
                <a:gridCol w="154483"/>
                <a:gridCol w="154483"/>
                <a:gridCol w="154483"/>
                <a:gridCol w="154483"/>
              </a:tblGrid>
              <a:tr h="32243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100" kern="100" dirty="0">
                        <a:effectLst/>
                        <a:latin typeface="Lucida Sans" panose="020B0602030504020204" pitchFamily="34" charset="0"/>
                        <a:ea typeface="永中宋体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lang="zh-CN" sz="1100" kern="100">
                        <a:effectLst/>
                        <a:latin typeface="Lucida Sans" panose="020B0602030504020204" pitchFamily="34" charset="0"/>
                        <a:ea typeface="永中宋体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sz="1100" kern="100">
                        <a:effectLst/>
                        <a:latin typeface="Lucida Sans" panose="020B0602030504020204" pitchFamily="34" charset="0"/>
                        <a:ea typeface="永中宋体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lang="zh-CN" sz="1100" kern="100">
                        <a:effectLst/>
                        <a:latin typeface="Lucida Sans" panose="020B0602030504020204" pitchFamily="34" charset="0"/>
                        <a:ea typeface="永中宋体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sz="1100" kern="100">
                        <a:effectLst/>
                        <a:latin typeface="Lucida Sans" panose="020B0602030504020204" pitchFamily="34" charset="0"/>
                        <a:ea typeface="永中宋体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zh-CN" sz="1100" kern="100">
                        <a:effectLst/>
                        <a:latin typeface="Lucida Sans" panose="020B0602030504020204" pitchFamily="34" charset="0"/>
                        <a:ea typeface="永中宋体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9</a:t>
                      </a:r>
                      <a:endParaRPr lang="zh-CN" sz="1100" kern="100">
                        <a:effectLst/>
                        <a:latin typeface="Lucida Sans" panose="020B0602030504020204" pitchFamily="34" charset="0"/>
                        <a:ea typeface="永中宋体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zh-CN" sz="1100" kern="100">
                        <a:effectLst/>
                        <a:latin typeface="Lucida Sans" panose="020B0602030504020204" pitchFamily="34" charset="0"/>
                        <a:ea typeface="永中宋体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8</a:t>
                      </a:r>
                      <a:endParaRPr lang="zh-CN" sz="1100" kern="100">
                        <a:effectLst/>
                        <a:latin typeface="Lucida Sans" panose="020B0602030504020204" pitchFamily="34" charset="0"/>
                        <a:ea typeface="永中宋体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zh-CN" sz="1100" kern="100">
                        <a:effectLst/>
                        <a:latin typeface="Lucida Sans" panose="020B0602030504020204" pitchFamily="34" charset="0"/>
                        <a:ea typeface="永中宋体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7</a:t>
                      </a:r>
                      <a:endParaRPr lang="zh-CN" sz="1100" kern="100">
                        <a:effectLst/>
                        <a:latin typeface="Lucida Sans" panose="020B0602030504020204" pitchFamily="34" charset="0"/>
                        <a:ea typeface="永中宋体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zh-CN" sz="1100" kern="100">
                        <a:effectLst/>
                        <a:latin typeface="Lucida Sans" panose="020B0602030504020204" pitchFamily="34" charset="0"/>
                        <a:ea typeface="永中宋体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</a:t>
                      </a:r>
                      <a:endParaRPr lang="zh-CN" sz="1100" kern="100">
                        <a:effectLst/>
                        <a:latin typeface="Lucida Sans" panose="020B0602030504020204" pitchFamily="34" charset="0"/>
                        <a:ea typeface="永中宋体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zh-CN" sz="1100" kern="100">
                        <a:effectLst/>
                        <a:latin typeface="Lucida Sans" panose="020B0602030504020204" pitchFamily="34" charset="0"/>
                        <a:ea typeface="永中宋体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  <a:endParaRPr lang="zh-CN" sz="1100" kern="100">
                        <a:effectLst/>
                        <a:latin typeface="Lucida Sans" panose="020B0602030504020204" pitchFamily="34" charset="0"/>
                        <a:ea typeface="永中宋体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zh-CN" sz="1100" kern="100">
                        <a:effectLst/>
                        <a:latin typeface="Lucida Sans" panose="020B0602030504020204" pitchFamily="34" charset="0"/>
                        <a:ea typeface="永中宋体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endParaRPr lang="zh-CN" sz="1100" kern="100">
                        <a:effectLst/>
                        <a:latin typeface="Lucida Sans" panose="020B0602030504020204" pitchFamily="34" charset="0"/>
                        <a:ea typeface="永中宋体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zh-CN" sz="1100" kern="100">
                        <a:effectLst/>
                        <a:latin typeface="Lucida Sans" panose="020B0602030504020204" pitchFamily="34" charset="0"/>
                        <a:ea typeface="永中宋体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lang="zh-CN" sz="1100" kern="100">
                        <a:effectLst/>
                        <a:latin typeface="Lucida Sans" panose="020B0602030504020204" pitchFamily="34" charset="0"/>
                        <a:ea typeface="永中宋体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zh-CN" sz="1100" kern="100">
                        <a:effectLst/>
                        <a:latin typeface="Lucida Sans" panose="020B0602030504020204" pitchFamily="34" charset="0"/>
                        <a:ea typeface="永中宋体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zh-CN" sz="1100" kern="100">
                        <a:effectLst/>
                        <a:latin typeface="Lucida Sans" panose="020B0602030504020204" pitchFamily="34" charset="0"/>
                        <a:ea typeface="永中宋体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zh-CN" sz="1100" kern="100">
                        <a:effectLst/>
                        <a:latin typeface="Lucida Sans" panose="020B0602030504020204" pitchFamily="34" charset="0"/>
                        <a:ea typeface="永中宋体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sz="1100" kern="100">
                        <a:effectLst/>
                        <a:latin typeface="Lucida Sans" panose="020B0602030504020204" pitchFamily="34" charset="0"/>
                        <a:ea typeface="永中宋体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zh-CN" sz="1100" kern="100">
                        <a:effectLst/>
                        <a:latin typeface="Lucida Sans" panose="020B0602030504020204" pitchFamily="34" charset="0"/>
                        <a:ea typeface="永中宋体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sz="1100" kern="100">
                        <a:effectLst/>
                        <a:latin typeface="Lucida Sans" panose="020B0602030504020204" pitchFamily="34" charset="0"/>
                        <a:ea typeface="永中宋体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sz="1100" kern="100">
                        <a:effectLst/>
                        <a:latin typeface="Lucida Sans" panose="020B0602030504020204" pitchFamily="34" charset="0"/>
                        <a:ea typeface="永中宋体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9</a:t>
                      </a:r>
                      <a:endParaRPr lang="zh-CN" sz="1100" kern="100">
                        <a:effectLst/>
                        <a:latin typeface="Lucida Sans" panose="020B0602030504020204" pitchFamily="34" charset="0"/>
                        <a:ea typeface="永中宋体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sz="1100" kern="100">
                        <a:effectLst/>
                        <a:latin typeface="Lucida Sans" panose="020B0602030504020204" pitchFamily="34" charset="0"/>
                        <a:ea typeface="永中宋体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8</a:t>
                      </a:r>
                      <a:endParaRPr lang="zh-CN" sz="1100" kern="100">
                        <a:effectLst/>
                        <a:latin typeface="Lucida Sans" panose="020B0602030504020204" pitchFamily="34" charset="0"/>
                        <a:ea typeface="永中宋体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sz="1100" kern="100">
                        <a:effectLst/>
                        <a:latin typeface="Lucida Sans" panose="020B0602030504020204" pitchFamily="34" charset="0"/>
                        <a:ea typeface="永中宋体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7</a:t>
                      </a:r>
                      <a:endParaRPr lang="zh-CN" sz="1100" kern="100">
                        <a:effectLst/>
                        <a:latin typeface="Lucida Sans" panose="020B0602030504020204" pitchFamily="34" charset="0"/>
                        <a:ea typeface="永中宋体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sz="1100" kern="100">
                        <a:effectLst/>
                        <a:latin typeface="Lucida Sans" panose="020B0602030504020204" pitchFamily="34" charset="0"/>
                        <a:ea typeface="永中宋体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</a:t>
                      </a:r>
                      <a:endParaRPr lang="zh-CN" sz="1100" kern="100">
                        <a:effectLst/>
                        <a:latin typeface="Lucida Sans" panose="020B0602030504020204" pitchFamily="34" charset="0"/>
                        <a:ea typeface="永中宋体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sz="1100" kern="100">
                        <a:effectLst/>
                        <a:latin typeface="Lucida Sans" panose="020B0602030504020204" pitchFamily="34" charset="0"/>
                        <a:ea typeface="永中宋体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  <a:endParaRPr lang="zh-CN" sz="1100" kern="100">
                        <a:effectLst/>
                        <a:latin typeface="Lucida Sans" panose="020B0602030504020204" pitchFamily="34" charset="0"/>
                        <a:ea typeface="永中宋体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sz="1100" kern="100">
                        <a:effectLst/>
                        <a:latin typeface="Lucida Sans" panose="020B0602030504020204" pitchFamily="34" charset="0"/>
                        <a:ea typeface="永中宋体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endParaRPr lang="zh-CN" sz="1100" kern="100">
                        <a:effectLst/>
                        <a:latin typeface="Lucida Sans" panose="020B0602030504020204" pitchFamily="34" charset="0"/>
                        <a:ea typeface="永中宋体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sz="1100" kern="100">
                        <a:effectLst/>
                        <a:latin typeface="Lucida Sans" panose="020B0602030504020204" pitchFamily="34" charset="0"/>
                        <a:ea typeface="永中宋体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lang="zh-CN" sz="1100" kern="100">
                        <a:effectLst/>
                        <a:latin typeface="Lucida Sans" panose="020B0602030504020204" pitchFamily="34" charset="0"/>
                        <a:ea typeface="永中宋体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sz="1100" kern="100">
                        <a:effectLst/>
                        <a:latin typeface="Lucida Sans" panose="020B0602030504020204" pitchFamily="34" charset="0"/>
                        <a:ea typeface="永中宋体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zh-CN" sz="1100" kern="100">
                        <a:effectLst/>
                        <a:latin typeface="Lucida Sans" panose="020B0602030504020204" pitchFamily="34" charset="0"/>
                        <a:ea typeface="永中宋体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sz="1100" kern="100">
                        <a:effectLst/>
                        <a:latin typeface="Lucida Sans" panose="020B0602030504020204" pitchFamily="34" charset="0"/>
                        <a:ea typeface="永中宋体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sz="1100" kern="100">
                        <a:effectLst/>
                        <a:latin typeface="Lucida Sans" panose="020B0602030504020204" pitchFamily="34" charset="0"/>
                        <a:ea typeface="永中宋体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sz="1100" kern="100">
                        <a:effectLst/>
                        <a:latin typeface="Lucida Sans" panose="020B0602030504020204" pitchFamily="34" charset="0"/>
                        <a:ea typeface="永中宋体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sz="1100" kern="100">
                        <a:effectLst/>
                        <a:latin typeface="Lucida Sans" panose="020B0602030504020204" pitchFamily="34" charset="0"/>
                        <a:ea typeface="永中宋体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sz="1100" kern="100">
                        <a:effectLst/>
                        <a:latin typeface="Lucida Sans" panose="020B0602030504020204" pitchFamily="34" charset="0"/>
                        <a:ea typeface="永中宋体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9</a:t>
                      </a:r>
                      <a:endParaRPr lang="zh-CN" sz="1100" kern="100">
                        <a:effectLst/>
                        <a:latin typeface="Lucida Sans" panose="020B0602030504020204" pitchFamily="34" charset="0"/>
                        <a:ea typeface="永中宋体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sz="1100" kern="100">
                        <a:effectLst/>
                        <a:latin typeface="Lucida Sans" panose="020B0602030504020204" pitchFamily="34" charset="0"/>
                        <a:ea typeface="永中宋体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8</a:t>
                      </a:r>
                      <a:endParaRPr lang="zh-CN" sz="1100" kern="100">
                        <a:effectLst/>
                        <a:latin typeface="Lucida Sans" panose="020B0602030504020204" pitchFamily="34" charset="0"/>
                        <a:ea typeface="永中宋体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sz="1100" kern="100">
                        <a:effectLst/>
                        <a:latin typeface="Lucida Sans" panose="020B0602030504020204" pitchFamily="34" charset="0"/>
                        <a:ea typeface="永中宋体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7</a:t>
                      </a:r>
                      <a:endParaRPr lang="zh-CN" sz="1100" kern="100">
                        <a:effectLst/>
                        <a:latin typeface="Lucida Sans" panose="020B0602030504020204" pitchFamily="34" charset="0"/>
                        <a:ea typeface="永中宋体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sz="1100" kern="100">
                        <a:effectLst/>
                        <a:latin typeface="Lucida Sans" panose="020B0602030504020204" pitchFamily="34" charset="0"/>
                        <a:ea typeface="永中宋体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</a:t>
                      </a:r>
                      <a:endParaRPr lang="zh-CN" sz="1100" kern="100">
                        <a:effectLst/>
                        <a:latin typeface="Lucida Sans" panose="020B0602030504020204" pitchFamily="34" charset="0"/>
                        <a:ea typeface="永中宋体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sz="1100" kern="100">
                        <a:effectLst/>
                        <a:latin typeface="Lucida Sans" panose="020B0602030504020204" pitchFamily="34" charset="0"/>
                        <a:ea typeface="永中宋体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  <a:endParaRPr lang="zh-CN" sz="1100" kern="100">
                        <a:effectLst/>
                        <a:latin typeface="Lucida Sans" panose="020B0602030504020204" pitchFamily="34" charset="0"/>
                        <a:ea typeface="永中宋体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sz="1100" kern="100">
                        <a:effectLst/>
                        <a:latin typeface="Lucida Sans" panose="020B0602030504020204" pitchFamily="34" charset="0"/>
                        <a:ea typeface="永中宋体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endParaRPr lang="zh-CN" sz="1100" kern="100">
                        <a:effectLst/>
                        <a:latin typeface="Lucida Sans" panose="020B0602030504020204" pitchFamily="34" charset="0"/>
                        <a:ea typeface="永中宋体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sz="1100" kern="100">
                        <a:effectLst/>
                        <a:latin typeface="Lucida Sans" panose="020B0602030504020204" pitchFamily="34" charset="0"/>
                        <a:ea typeface="永中宋体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lang="zh-CN" sz="1100" kern="100">
                        <a:effectLst/>
                        <a:latin typeface="Lucida Sans" panose="020B0602030504020204" pitchFamily="34" charset="0"/>
                        <a:ea typeface="永中宋体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sz="1100" kern="100">
                        <a:effectLst/>
                        <a:latin typeface="Lucida Sans" panose="020B0602030504020204" pitchFamily="34" charset="0"/>
                        <a:ea typeface="永中宋体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zh-CN" sz="1100" kern="100">
                        <a:effectLst/>
                        <a:latin typeface="Lucida Sans" panose="020B0602030504020204" pitchFamily="34" charset="0"/>
                        <a:ea typeface="永中宋体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sz="1100" kern="100" dirty="0">
                        <a:effectLst/>
                        <a:latin typeface="Lucida Sans" panose="020B0602030504020204" pitchFamily="34" charset="0"/>
                        <a:ea typeface="永中宋体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sz="1100" kern="100" dirty="0">
                        <a:effectLst/>
                        <a:latin typeface="Lucida Sans" panose="020B0602030504020204" pitchFamily="34" charset="0"/>
                        <a:ea typeface="永中宋体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sz="1100" kern="100">
                        <a:effectLst/>
                        <a:latin typeface="Lucida Sans" panose="020B0602030504020204" pitchFamily="34" charset="0"/>
                        <a:ea typeface="永中宋体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sz="1100" kern="100">
                        <a:effectLst/>
                        <a:latin typeface="Lucida Sans" panose="020B0602030504020204" pitchFamily="34" charset="0"/>
                        <a:ea typeface="永中宋体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549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ADDU</a:t>
                      </a:r>
                      <a:endParaRPr lang="zh-CN" sz="1400" b="1" kern="100" dirty="0">
                        <a:effectLst/>
                        <a:latin typeface="Lucida Sans" panose="020B0602030504020204" pitchFamily="34" charset="0"/>
                        <a:ea typeface="永中宋体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6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000000</a:t>
                      </a:r>
                      <a:endParaRPr lang="zh-CN" sz="1200" b="0" kern="100" dirty="0">
                        <a:effectLst/>
                        <a:latin typeface="Lucida Sans" panose="020B0602030504020204" pitchFamily="34" charset="0"/>
                        <a:ea typeface="永中宋体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rs</a:t>
                      </a:r>
                      <a:endParaRPr lang="zh-CN" sz="1200" b="0" kern="100">
                        <a:effectLst/>
                        <a:latin typeface="Lucida Sans" panose="020B0602030504020204" pitchFamily="34" charset="0"/>
                        <a:ea typeface="永中宋体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rt</a:t>
                      </a:r>
                      <a:endParaRPr lang="zh-CN" sz="1200" b="0" kern="100">
                        <a:effectLst/>
                        <a:latin typeface="Lucida Sans" panose="020B0602030504020204" pitchFamily="34" charset="0"/>
                        <a:ea typeface="永中宋体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rd</a:t>
                      </a:r>
                      <a:endParaRPr lang="zh-CN" sz="1200" b="0" kern="100">
                        <a:effectLst/>
                        <a:latin typeface="Lucida Sans" panose="020B0602030504020204" pitchFamily="34" charset="0"/>
                        <a:ea typeface="永中宋体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00000</a:t>
                      </a:r>
                      <a:endParaRPr lang="zh-CN" sz="1200" b="0" kern="100">
                        <a:effectLst/>
                        <a:latin typeface="Lucida Sans" panose="020B0602030504020204" pitchFamily="34" charset="0"/>
                        <a:ea typeface="永中宋体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100001</a:t>
                      </a:r>
                      <a:endParaRPr lang="zh-CN" sz="1200" b="0" kern="100">
                        <a:effectLst/>
                        <a:latin typeface="Lucida Sans" panose="020B0602030504020204" pitchFamily="34" charset="0"/>
                        <a:ea typeface="永中宋体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8549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SUBU</a:t>
                      </a:r>
                      <a:endParaRPr lang="zh-CN" sz="1400" b="1" kern="100" dirty="0">
                        <a:effectLst/>
                        <a:latin typeface="Lucida Sans" panose="020B0602030504020204" pitchFamily="34" charset="0"/>
                        <a:ea typeface="永中宋体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6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000000</a:t>
                      </a:r>
                      <a:endParaRPr lang="zh-CN" sz="1200" b="0" kern="100" dirty="0">
                        <a:effectLst/>
                        <a:latin typeface="Lucida Sans" panose="020B0602030504020204" pitchFamily="34" charset="0"/>
                        <a:ea typeface="永中宋体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rs</a:t>
                      </a:r>
                      <a:endParaRPr lang="zh-CN" sz="1200" b="0" kern="100">
                        <a:effectLst/>
                        <a:latin typeface="Lucida Sans" panose="020B0602030504020204" pitchFamily="34" charset="0"/>
                        <a:ea typeface="永中宋体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rt</a:t>
                      </a:r>
                      <a:endParaRPr lang="zh-CN" sz="1200" b="0" kern="100">
                        <a:effectLst/>
                        <a:latin typeface="Lucida Sans" panose="020B0602030504020204" pitchFamily="34" charset="0"/>
                        <a:ea typeface="永中宋体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rd</a:t>
                      </a:r>
                      <a:endParaRPr lang="zh-CN" sz="1200" b="0" kern="100">
                        <a:effectLst/>
                        <a:latin typeface="Lucida Sans" panose="020B0602030504020204" pitchFamily="34" charset="0"/>
                        <a:ea typeface="永中宋体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00000</a:t>
                      </a:r>
                      <a:endParaRPr lang="zh-CN" sz="1200" b="0" kern="100">
                        <a:effectLst/>
                        <a:latin typeface="Lucida Sans" panose="020B0602030504020204" pitchFamily="34" charset="0"/>
                        <a:ea typeface="永中宋体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100011</a:t>
                      </a:r>
                      <a:endParaRPr lang="zh-CN" sz="1200" b="0" kern="100" dirty="0">
                        <a:effectLst/>
                        <a:latin typeface="Lucida Sans" panose="020B0602030504020204" pitchFamily="34" charset="0"/>
                        <a:ea typeface="永中宋体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8549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SLT</a:t>
                      </a:r>
                      <a:endParaRPr lang="zh-CN" sz="1400" b="1" kern="100" dirty="0">
                        <a:effectLst/>
                        <a:latin typeface="Lucida Sans" panose="020B0602030504020204" pitchFamily="34" charset="0"/>
                        <a:ea typeface="永中宋体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6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000000</a:t>
                      </a:r>
                      <a:endParaRPr lang="zh-CN" sz="1200" b="0" kern="100" dirty="0">
                        <a:effectLst/>
                        <a:latin typeface="Lucida Sans" panose="020B0602030504020204" pitchFamily="34" charset="0"/>
                        <a:ea typeface="永中宋体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rs</a:t>
                      </a:r>
                      <a:endParaRPr lang="zh-CN" sz="1200" b="0" kern="100">
                        <a:effectLst/>
                        <a:latin typeface="Lucida Sans" panose="020B0602030504020204" pitchFamily="34" charset="0"/>
                        <a:ea typeface="永中宋体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rt</a:t>
                      </a:r>
                      <a:endParaRPr lang="zh-CN" sz="1200" b="0" kern="100">
                        <a:effectLst/>
                        <a:latin typeface="Lucida Sans" panose="020B0602030504020204" pitchFamily="34" charset="0"/>
                        <a:ea typeface="永中宋体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rd</a:t>
                      </a:r>
                      <a:endParaRPr lang="zh-CN" sz="1200" b="0" kern="100">
                        <a:effectLst/>
                        <a:latin typeface="Lucida Sans" panose="020B0602030504020204" pitchFamily="34" charset="0"/>
                        <a:ea typeface="永中宋体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00000</a:t>
                      </a:r>
                      <a:endParaRPr lang="zh-CN" sz="1200" b="0" kern="100">
                        <a:effectLst/>
                        <a:latin typeface="Lucida Sans" panose="020B0602030504020204" pitchFamily="34" charset="0"/>
                        <a:ea typeface="永中宋体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101010</a:t>
                      </a:r>
                      <a:endParaRPr lang="zh-CN" sz="1200" b="0" kern="100">
                        <a:effectLst/>
                        <a:latin typeface="Lucida Sans" panose="020B0602030504020204" pitchFamily="34" charset="0"/>
                        <a:ea typeface="永中宋体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8549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SLTU</a:t>
                      </a:r>
                      <a:endParaRPr lang="zh-CN" sz="1400" b="1" kern="100" dirty="0">
                        <a:effectLst/>
                        <a:latin typeface="Lucida Sans" panose="020B0602030504020204" pitchFamily="34" charset="0"/>
                        <a:ea typeface="永中宋体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6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000000</a:t>
                      </a:r>
                      <a:endParaRPr lang="zh-CN" sz="1200" b="0" kern="100" dirty="0">
                        <a:effectLst/>
                        <a:latin typeface="Lucida Sans" panose="020B0602030504020204" pitchFamily="34" charset="0"/>
                        <a:ea typeface="永中宋体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rs</a:t>
                      </a:r>
                      <a:endParaRPr lang="zh-CN" sz="1200" b="0" kern="100">
                        <a:effectLst/>
                        <a:latin typeface="Lucida Sans" panose="020B0602030504020204" pitchFamily="34" charset="0"/>
                        <a:ea typeface="永中宋体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rt</a:t>
                      </a:r>
                      <a:endParaRPr lang="zh-CN" sz="1200" b="0" kern="100">
                        <a:effectLst/>
                        <a:latin typeface="Lucida Sans" panose="020B0602030504020204" pitchFamily="34" charset="0"/>
                        <a:ea typeface="永中宋体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rd</a:t>
                      </a:r>
                      <a:endParaRPr lang="zh-CN" sz="1200" b="0" kern="100">
                        <a:effectLst/>
                        <a:latin typeface="Lucida Sans" panose="020B0602030504020204" pitchFamily="34" charset="0"/>
                        <a:ea typeface="永中宋体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00000</a:t>
                      </a:r>
                      <a:endParaRPr lang="zh-CN" sz="1200" b="0" kern="100">
                        <a:effectLst/>
                        <a:latin typeface="Lucida Sans" panose="020B0602030504020204" pitchFamily="34" charset="0"/>
                        <a:ea typeface="永中宋体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101011</a:t>
                      </a:r>
                      <a:endParaRPr lang="zh-CN" sz="1200" b="0" kern="100">
                        <a:effectLst/>
                        <a:latin typeface="Lucida Sans" panose="020B0602030504020204" pitchFamily="34" charset="0"/>
                        <a:ea typeface="永中宋体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8549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AND</a:t>
                      </a:r>
                      <a:endParaRPr lang="zh-CN" sz="1400" b="1" kern="100" dirty="0">
                        <a:effectLst/>
                        <a:latin typeface="Lucida Sans" panose="020B0602030504020204" pitchFamily="34" charset="0"/>
                        <a:ea typeface="永中宋体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6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000000</a:t>
                      </a:r>
                      <a:endParaRPr lang="zh-CN" sz="1200" b="0" kern="100" dirty="0">
                        <a:effectLst/>
                        <a:latin typeface="Lucida Sans" panose="020B0602030504020204" pitchFamily="34" charset="0"/>
                        <a:ea typeface="永中宋体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rs</a:t>
                      </a:r>
                      <a:endParaRPr lang="zh-CN" sz="1200" b="0" kern="100">
                        <a:effectLst/>
                        <a:latin typeface="Lucida Sans" panose="020B0602030504020204" pitchFamily="34" charset="0"/>
                        <a:ea typeface="永中宋体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rt</a:t>
                      </a:r>
                      <a:endParaRPr lang="zh-CN" sz="1200" b="0" kern="100">
                        <a:effectLst/>
                        <a:latin typeface="Lucida Sans" panose="020B0602030504020204" pitchFamily="34" charset="0"/>
                        <a:ea typeface="永中宋体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rd</a:t>
                      </a:r>
                      <a:endParaRPr lang="zh-CN" sz="1200" b="0" kern="100">
                        <a:effectLst/>
                        <a:latin typeface="Lucida Sans" panose="020B0602030504020204" pitchFamily="34" charset="0"/>
                        <a:ea typeface="永中宋体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00000</a:t>
                      </a:r>
                      <a:endParaRPr lang="zh-CN" sz="1200" b="0" kern="100">
                        <a:effectLst/>
                        <a:latin typeface="Lucida Sans" panose="020B0602030504020204" pitchFamily="34" charset="0"/>
                        <a:ea typeface="永中宋体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100100</a:t>
                      </a:r>
                      <a:endParaRPr lang="zh-CN" sz="1200" b="0" kern="100">
                        <a:effectLst/>
                        <a:latin typeface="Lucida Sans" panose="020B0602030504020204" pitchFamily="34" charset="0"/>
                        <a:ea typeface="永中宋体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8549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OR</a:t>
                      </a:r>
                      <a:endParaRPr lang="zh-CN" sz="1400" b="1" kern="100" dirty="0">
                        <a:effectLst/>
                        <a:latin typeface="Lucida Sans" panose="020B0602030504020204" pitchFamily="34" charset="0"/>
                        <a:ea typeface="永中宋体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6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000000</a:t>
                      </a:r>
                      <a:endParaRPr lang="zh-CN" sz="1200" b="0" kern="100" dirty="0">
                        <a:effectLst/>
                        <a:latin typeface="Lucida Sans" panose="020B0602030504020204" pitchFamily="34" charset="0"/>
                        <a:ea typeface="永中宋体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rs</a:t>
                      </a:r>
                      <a:endParaRPr lang="zh-CN" sz="1200" b="0" kern="100">
                        <a:effectLst/>
                        <a:latin typeface="Lucida Sans" panose="020B0602030504020204" pitchFamily="34" charset="0"/>
                        <a:ea typeface="永中宋体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rt</a:t>
                      </a:r>
                      <a:endParaRPr lang="zh-CN" sz="1200" b="0" kern="100">
                        <a:effectLst/>
                        <a:latin typeface="Lucida Sans" panose="020B0602030504020204" pitchFamily="34" charset="0"/>
                        <a:ea typeface="永中宋体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rd</a:t>
                      </a:r>
                      <a:endParaRPr lang="zh-CN" sz="1200" b="0" kern="100">
                        <a:effectLst/>
                        <a:latin typeface="Lucida Sans" panose="020B0602030504020204" pitchFamily="34" charset="0"/>
                        <a:ea typeface="永中宋体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00000</a:t>
                      </a:r>
                      <a:endParaRPr lang="zh-CN" sz="1200" b="0" kern="100">
                        <a:effectLst/>
                        <a:latin typeface="Lucida Sans" panose="020B0602030504020204" pitchFamily="34" charset="0"/>
                        <a:ea typeface="永中宋体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100101</a:t>
                      </a:r>
                      <a:endParaRPr lang="zh-CN" sz="1200" b="0" kern="100">
                        <a:effectLst/>
                        <a:latin typeface="Lucida Sans" panose="020B0602030504020204" pitchFamily="34" charset="0"/>
                        <a:ea typeface="永中宋体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8549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XOR</a:t>
                      </a:r>
                      <a:endParaRPr lang="zh-CN" sz="1400" b="1" kern="100" dirty="0">
                        <a:effectLst/>
                        <a:latin typeface="Lucida Sans" panose="020B0602030504020204" pitchFamily="34" charset="0"/>
                        <a:ea typeface="永中宋体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6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000000</a:t>
                      </a:r>
                      <a:endParaRPr lang="zh-CN" sz="1200" b="0" kern="100" dirty="0">
                        <a:effectLst/>
                        <a:latin typeface="Lucida Sans" panose="020B0602030504020204" pitchFamily="34" charset="0"/>
                        <a:ea typeface="永中宋体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rs</a:t>
                      </a:r>
                      <a:endParaRPr lang="zh-CN" sz="1200" b="0" kern="100">
                        <a:effectLst/>
                        <a:latin typeface="Lucida Sans" panose="020B0602030504020204" pitchFamily="34" charset="0"/>
                        <a:ea typeface="永中宋体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rt</a:t>
                      </a:r>
                      <a:endParaRPr lang="zh-CN" sz="1200" b="0" kern="100">
                        <a:effectLst/>
                        <a:latin typeface="Lucida Sans" panose="020B0602030504020204" pitchFamily="34" charset="0"/>
                        <a:ea typeface="永中宋体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rd</a:t>
                      </a:r>
                      <a:endParaRPr lang="zh-CN" sz="1200" b="0" kern="100">
                        <a:effectLst/>
                        <a:latin typeface="Lucida Sans" panose="020B0602030504020204" pitchFamily="34" charset="0"/>
                        <a:ea typeface="永中宋体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00000</a:t>
                      </a:r>
                      <a:endParaRPr lang="zh-CN" sz="1200" b="0" kern="100">
                        <a:effectLst/>
                        <a:latin typeface="Lucida Sans" panose="020B0602030504020204" pitchFamily="34" charset="0"/>
                        <a:ea typeface="永中宋体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100110</a:t>
                      </a:r>
                      <a:endParaRPr lang="zh-CN" sz="1200" b="0" kern="100" dirty="0">
                        <a:effectLst/>
                        <a:latin typeface="Lucida Sans" panose="020B0602030504020204" pitchFamily="34" charset="0"/>
                        <a:ea typeface="永中宋体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8549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NOR</a:t>
                      </a:r>
                      <a:endParaRPr lang="zh-CN" sz="1400" b="1" kern="100" dirty="0">
                        <a:effectLst/>
                        <a:latin typeface="Lucida Sans" panose="020B0602030504020204" pitchFamily="34" charset="0"/>
                        <a:ea typeface="永中宋体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6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000000</a:t>
                      </a:r>
                      <a:endParaRPr lang="zh-CN" sz="1200" b="0" kern="100" dirty="0">
                        <a:effectLst/>
                        <a:latin typeface="Lucida Sans" panose="020B0602030504020204" pitchFamily="34" charset="0"/>
                        <a:ea typeface="永中宋体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rs</a:t>
                      </a:r>
                      <a:endParaRPr lang="zh-CN" sz="1200" b="0" kern="100">
                        <a:effectLst/>
                        <a:latin typeface="Lucida Sans" panose="020B0602030504020204" pitchFamily="34" charset="0"/>
                        <a:ea typeface="永中宋体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rt</a:t>
                      </a:r>
                      <a:endParaRPr lang="zh-CN" sz="1200" b="0" kern="100">
                        <a:effectLst/>
                        <a:latin typeface="Lucida Sans" panose="020B0602030504020204" pitchFamily="34" charset="0"/>
                        <a:ea typeface="永中宋体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rd</a:t>
                      </a:r>
                      <a:endParaRPr lang="zh-CN" sz="1200" b="0" kern="100">
                        <a:effectLst/>
                        <a:latin typeface="Lucida Sans" panose="020B0602030504020204" pitchFamily="34" charset="0"/>
                        <a:ea typeface="永中宋体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00000</a:t>
                      </a:r>
                      <a:endParaRPr lang="zh-CN" sz="1200" b="0" kern="100">
                        <a:effectLst/>
                        <a:latin typeface="Lucida Sans" panose="020B0602030504020204" pitchFamily="34" charset="0"/>
                        <a:ea typeface="永中宋体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100111</a:t>
                      </a:r>
                      <a:endParaRPr lang="zh-CN" sz="1200" b="0" kern="100">
                        <a:effectLst/>
                        <a:latin typeface="Lucida Sans" panose="020B0602030504020204" pitchFamily="34" charset="0"/>
                        <a:ea typeface="永中宋体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8549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SLL</a:t>
                      </a:r>
                      <a:endParaRPr lang="zh-CN" sz="1400" b="1" kern="100" dirty="0">
                        <a:effectLst/>
                        <a:latin typeface="Lucida Sans" panose="020B0602030504020204" pitchFamily="34" charset="0"/>
                        <a:ea typeface="永中宋体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6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000000</a:t>
                      </a:r>
                      <a:endParaRPr lang="zh-CN" sz="1200" b="0" kern="100" dirty="0">
                        <a:effectLst/>
                        <a:latin typeface="Lucida Sans" panose="020B0602030504020204" pitchFamily="34" charset="0"/>
                        <a:ea typeface="永中宋体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00000</a:t>
                      </a:r>
                      <a:endParaRPr lang="zh-CN" sz="1200" b="0" kern="100" dirty="0">
                        <a:effectLst/>
                        <a:latin typeface="Lucida Sans" panose="020B0602030504020204" pitchFamily="34" charset="0"/>
                        <a:ea typeface="永中宋体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rt</a:t>
                      </a:r>
                      <a:endParaRPr lang="zh-CN" sz="1200" b="0" kern="100">
                        <a:effectLst/>
                        <a:latin typeface="Lucida Sans" panose="020B0602030504020204" pitchFamily="34" charset="0"/>
                        <a:ea typeface="永中宋体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rd</a:t>
                      </a:r>
                      <a:endParaRPr lang="zh-CN" sz="1200" b="0" kern="100">
                        <a:effectLst/>
                        <a:latin typeface="Lucida Sans" panose="020B0602030504020204" pitchFamily="34" charset="0"/>
                        <a:ea typeface="永中宋体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 dirty="0" err="1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sa</a:t>
                      </a:r>
                      <a:endParaRPr lang="zh-CN" sz="1200" b="0" kern="100" dirty="0">
                        <a:effectLst/>
                        <a:latin typeface="Lucida Sans" panose="020B0602030504020204" pitchFamily="34" charset="0"/>
                        <a:ea typeface="永中宋体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000000</a:t>
                      </a:r>
                      <a:endParaRPr lang="zh-CN" sz="1200" b="0" kern="100" dirty="0">
                        <a:effectLst/>
                        <a:latin typeface="Lucida Sans" panose="020B0602030504020204" pitchFamily="34" charset="0"/>
                        <a:ea typeface="永中宋体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8549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SRL</a:t>
                      </a:r>
                      <a:endParaRPr lang="zh-CN" sz="1400" b="1" kern="100" dirty="0">
                        <a:effectLst/>
                        <a:latin typeface="Lucida Sans" panose="020B0602030504020204" pitchFamily="34" charset="0"/>
                        <a:ea typeface="永中宋体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6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000000</a:t>
                      </a:r>
                      <a:endParaRPr lang="zh-CN" sz="1200" b="0" kern="100">
                        <a:effectLst/>
                        <a:latin typeface="Lucida Sans" panose="020B0602030504020204" pitchFamily="34" charset="0"/>
                        <a:ea typeface="永中宋体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00000</a:t>
                      </a:r>
                      <a:endParaRPr lang="zh-CN" sz="1200" b="0" kern="100" dirty="0">
                        <a:effectLst/>
                        <a:latin typeface="Lucida Sans" panose="020B0602030504020204" pitchFamily="34" charset="0"/>
                        <a:ea typeface="永中宋体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rt</a:t>
                      </a:r>
                      <a:endParaRPr lang="zh-CN" sz="1200" b="0" kern="100">
                        <a:effectLst/>
                        <a:latin typeface="Lucida Sans" panose="020B0602030504020204" pitchFamily="34" charset="0"/>
                        <a:ea typeface="永中宋体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rd</a:t>
                      </a:r>
                      <a:endParaRPr lang="zh-CN" sz="1200" b="0" kern="100">
                        <a:effectLst/>
                        <a:latin typeface="Lucida Sans" panose="020B0602030504020204" pitchFamily="34" charset="0"/>
                        <a:ea typeface="永中宋体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 dirty="0" err="1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sa</a:t>
                      </a:r>
                      <a:endParaRPr lang="zh-CN" sz="1200" b="0" kern="100" dirty="0">
                        <a:effectLst/>
                        <a:latin typeface="Lucida Sans" panose="020B0602030504020204" pitchFamily="34" charset="0"/>
                        <a:ea typeface="永中宋体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000010</a:t>
                      </a:r>
                      <a:endParaRPr lang="zh-CN" sz="1200" b="0" kern="100" dirty="0">
                        <a:effectLst/>
                        <a:latin typeface="Lucida Sans" panose="020B0602030504020204" pitchFamily="34" charset="0"/>
                        <a:ea typeface="永中宋体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8549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SRA</a:t>
                      </a:r>
                      <a:endParaRPr lang="zh-CN" sz="1400" b="1" kern="100" dirty="0">
                        <a:effectLst/>
                        <a:latin typeface="Lucida Sans" panose="020B0602030504020204" pitchFamily="34" charset="0"/>
                        <a:ea typeface="永中宋体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6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000000</a:t>
                      </a:r>
                      <a:endParaRPr lang="zh-CN" sz="1200" b="0" kern="100">
                        <a:effectLst/>
                        <a:latin typeface="Lucida Sans" panose="020B0602030504020204" pitchFamily="34" charset="0"/>
                        <a:ea typeface="永中宋体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00000</a:t>
                      </a:r>
                      <a:endParaRPr lang="zh-CN" sz="1200" b="0" kern="100" dirty="0">
                        <a:effectLst/>
                        <a:latin typeface="Lucida Sans" panose="020B0602030504020204" pitchFamily="34" charset="0"/>
                        <a:ea typeface="永中宋体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rt</a:t>
                      </a:r>
                      <a:endParaRPr lang="zh-CN" sz="1200" b="0" kern="100">
                        <a:effectLst/>
                        <a:latin typeface="Lucida Sans" panose="020B0602030504020204" pitchFamily="34" charset="0"/>
                        <a:ea typeface="永中宋体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rd</a:t>
                      </a:r>
                      <a:endParaRPr lang="zh-CN" sz="1200" b="0" kern="100">
                        <a:effectLst/>
                        <a:latin typeface="Lucida Sans" panose="020B0602030504020204" pitchFamily="34" charset="0"/>
                        <a:ea typeface="永中宋体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 dirty="0" err="1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sa</a:t>
                      </a:r>
                      <a:endParaRPr lang="zh-CN" sz="1200" b="0" kern="100" dirty="0">
                        <a:effectLst/>
                        <a:latin typeface="Lucida Sans" panose="020B0602030504020204" pitchFamily="34" charset="0"/>
                        <a:ea typeface="永中宋体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000011</a:t>
                      </a:r>
                      <a:endParaRPr lang="zh-CN" sz="1200" b="0" kern="100" dirty="0">
                        <a:effectLst/>
                        <a:latin typeface="Lucida Sans" panose="020B0602030504020204" pitchFamily="34" charset="0"/>
                        <a:ea typeface="永中宋体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8549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ADDIU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6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001001</a:t>
                      </a:r>
                      <a:endParaRPr lang="zh-CN" sz="1200" b="0" kern="100" dirty="0">
                        <a:effectLst/>
                        <a:latin typeface="Lucida Sans" panose="020B0602030504020204" pitchFamily="34" charset="0"/>
                        <a:ea typeface="永中宋体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 dirty="0" err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rs</a:t>
                      </a:r>
                      <a:endParaRPr lang="zh-CN" sz="1200" b="0" kern="100" dirty="0">
                        <a:effectLst/>
                        <a:latin typeface="Lucida Sans" panose="020B0602030504020204" pitchFamily="34" charset="0"/>
                        <a:ea typeface="永中宋体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rt</a:t>
                      </a:r>
                      <a:endParaRPr lang="zh-CN" sz="1200" b="0" kern="100">
                        <a:effectLst/>
                        <a:latin typeface="Lucida Sans" panose="020B0602030504020204" pitchFamily="34" charset="0"/>
                        <a:ea typeface="永中宋体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18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immediate</a:t>
                      </a:r>
                      <a:endParaRPr lang="zh-CN" sz="1200" b="0" kern="100" dirty="0">
                        <a:effectLst/>
                        <a:latin typeface="Lucida Sans" panose="020B0602030504020204" pitchFamily="34" charset="0"/>
                        <a:ea typeface="永中宋体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8549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b="1" kern="1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LUI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6"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600" b="0" kern="1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001111</a:t>
                      </a:r>
                      <a:endParaRPr lang="zh-CN" sz="16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600" b="0" kern="1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00000</a:t>
                      </a:r>
                      <a:endParaRPr lang="zh-CN" sz="16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600" b="0" kern="10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rt</a:t>
                      </a:r>
                      <a:endParaRPr lang="zh-CN" sz="16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18"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600" b="0" kern="1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immediate</a:t>
                      </a:r>
                      <a:endParaRPr lang="zh-CN" sz="16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8549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LW</a:t>
                      </a:r>
                      <a:endParaRPr lang="zh-CN" sz="1400" b="1" kern="100" dirty="0">
                        <a:effectLst/>
                        <a:latin typeface="Lucida Sans" panose="020B0602030504020204" pitchFamily="34" charset="0"/>
                        <a:ea typeface="永中宋体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6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100011</a:t>
                      </a:r>
                      <a:endParaRPr lang="zh-CN" sz="1200" b="0" kern="100">
                        <a:effectLst/>
                        <a:latin typeface="Lucida Sans" panose="020B0602030504020204" pitchFamily="34" charset="0"/>
                        <a:ea typeface="永中宋体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base</a:t>
                      </a:r>
                      <a:endParaRPr lang="zh-CN" sz="1200" b="0" kern="100" dirty="0">
                        <a:effectLst/>
                        <a:latin typeface="Lucida Sans" panose="020B0602030504020204" pitchFamily="34" charset="0"/>
                        <a:ea typeface="永中宋体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rt</a:t>
                      </a:r>
                      <a:endParaRPr lang="zh-CN" sz="1200" b="0" kern="100">
                        <a:effectLst/>
                        <a:latin typeface="Lucida Sans" panose="020B0602030504020204" pitchFamily="34" charset="0"/>
                        <a:ea typeface="永中宋体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18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offset</a:t>
                      </a:r>
                      <a:endParaRPr lang="zh-CN" sz="1200" b="0" kern="100" dirty="0">
                        <a:effectLst/>
                        <a:latin typeface="Lucida Sans" panose="020B0602030504020204" pitchFamily="34" charset="0"/>
                        <a:ea typeface="永中宋体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8549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SW</a:t>
                      </a:r>
                      <a:endParaRPr lang="zh-CN" sz="1400" b="1" kern="100" dirty="0">
                        <a:effectLst/>
                        <a:latin typeface="Lucida Sans" panose="020B0602030504020204" pitchFamily="34" charset="0"/>
                        <a:ea typeface="永中宋体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6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101011</a:t>
                      </a:r>
                      <a:endParaRPr lang="zh-CN" sz="1200" b="0" kern="100">
                        <a:effectLst/>
                        <a:latin typeface="Lucida Sans" panose="020B0602030504020204" pitchFamily="34" charset="0"/>
                        <a:ea typeface="永中宋体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base</a:t>
                      </a:r>
                      <a:endParaRPr lang="zh-CN" sz="1200" b="0" kern="100" dirty="0">
                        <a:effectLst/>
                        <a:latin typeface="Lucida Sans" panose="020B0602030504020204" pitchFamily="34" charset="0"/>
                        <a:ea typeface="永中宋体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 dirty="0" err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rt</a:t>
                      </a:r>
                      <a:endParaRPr lang="zh-CN" sz="1200" b="0" kern="100" dirty="0">
                        <a:effectLst/>
                        <a:latin typeface="Lucida Sans" panose="020B0602030504020204" pitchFamily="34" charset="0"/>
                        <a:ea typeface="永中宋体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18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offset</a:t>
                      </a:r>
                      <a:endParaRPr lang="zh-CN" sz="1200" b="0" kern="100">
                        <a:effectLst/>
                        <a:latin typeface="Lucida Sans" panose="020B0602030504020204" pitchFamily="34" charset="0"/>
                        <a:ea typeface="永中宋体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8549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BEQ</a:t>
                      </a:r>
                      <a:endParaRPr lang="zh-CN" sz="1400" b="1" kern="100" dirty="0">
                        <a:effectLst/>
                        <a:latin typeface="Lucida Sans" panose="020B0602030504020204" pitchFamily="34" charset="0"/>
                        <a:ea typeface="永中宋体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6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000100</a:t>
                      </a:r>
                      <a:endParaRPr lang="zh-CN" sz="1200" b="0" kern="100" dirty="0">
                        <a:effectLst/>
                        <a:latin typeface="Lucida Sans" panose="020B0602030504020204" pitchFamily="34" charset="0"/>
                        <a:ea typeface="永中宋体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 dirty="0" err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rs</a:t>
                      </a:r>
                      <a:endParaRPr lang="zh-CN" sz="1200" b="0" kern="100" dirty="0">
                        <a:effectLst/>
                        <a:latin typeface="Lucida Sans" panose="020B0602030504020204" pitchFamily="34" charset="0"/>
                        <a:ea typeface="永中宋体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 dirty="0" err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rt</a:t>
                      </a:r>
                      <a:endParaRPr lang="zh-CN" sz="1200" b="0" kern="100" dirty="0">
                        <a:effectLst/>
                        <a:latin typeface="Lucida Sans" panose="020B0602030504020204" pitchFamily="34" charset="0"/>
                        <a:ea typeface="永中宋体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18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offset</a:t>
                      </a:r>
                      <a:endParaRPr lang="zh-CN" sz="1200" b="0" kern="100" dirty="0">
                        <a:effectLst/>
                        <a:latin typeface="Lucida Sans" panose="020B0602030504020204" pitchFamily="34" charset="0"/>
                        <a:ea typeface="永中宋体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8549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BNE</a:t>
                      </a:r>
                      <a:endParaRPr lang="zh-CN" sz="1400" b="1" kern="100" dirty="0">
                        <a:effectLst/>
                        <a:latin typeface="Lucida Sans" panose="020B0602030504020204" pitchFamily="34" charset="0"/>
                        <a:ea typeface="永中宋体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6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000101</a:t>
                      </a:r>
                      <a:endParaRPr lang="zh-CN" sz="1200" b="0" kern="100" dirty="0">
                        <a:effectLst/>
                        <a:latin typeface="Lucida Sans" panose="020B0602030504020204" pitchFamily="34" charset="0"/>
                        <a:ea typeface="永中宋体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 dirty="0" err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rs</a:t>
                      </a:r>
                      <a:endParaRPr lang="zh-CN" sz="1200" b="0" kern="100" dirty="0">
                        <a:effectLst/>
                        <a:latin typeface="Lucida Sans" panose="020B0602030504020204" pitchFamily="34" charset="0"/>
                        <a:ea typeface="永中宋体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 dirty="0" err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rt</a:t>
                      </a:r>
                      <a:endParaRPr lang="zh-CN" sz="1200" b="0" kern="100" dirty="0">
                        <a:effectLst/>
                        <a:latin typeface="Lucida Sans" panose="020B0602030504020204" pitchFamily="34" charset="0"/>
                        <a:ea typeface="永中宋体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18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offset</a:t>
                      </a:r>
                      <a:endParaRPr lang="zh-CN" sz="1200" b="0" kern="100" dirty="0">
                        <a:effectLst/>
                        <a:latin typeface="Lucida Sans" panose="020B0602030504020204" pitchFamily="34" charset="0"/>
                        <a:ea typeface="永中宋体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8549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800" b="1" kern="1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JR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6"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600" b="0" kern="1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000000</a:t>
                      </a:r>
                      <a:endParaRPr lang="zh-CN" sz="16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600" b="0" kern="10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rs</a:t>
                      </a:r>
                      <a:endParaRPr lang="zh-CN" sz="16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600" b="0" kern="1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00000</a:t>
                      </a:r>
                      <a:endParaRPr lang="zh-CN" sz="16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600" b="0" kern="1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00000</a:t>
                      </a:r>
                      <a:endParaRPr lang="zh-CN" sz="16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600" b="0" kern="1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00000</a:t>
                      </a:r>
                      <a:endParaRPr lang="zh-CN" sz="16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600" b="0" kern="1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001000</a:t>
                      </a:r>
                      <a:endParaRPr lang="zh-CN" sz="16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8549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JAL</a:t>
                      </a:r>
                      <a:endParaRPr lang="zh-CN" sz="1400" b="1" kern="100" dirty="0">
                        <a:effectLst/>
                        <a:latin typeface="Lucida Sans" panose="020B0602030504020204" pitchFamily="34" charset="0"/>
                        <a:ea typeface="永中宋体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6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000011</a:t>
                      </a:r>
                      <a:endParaRPr lang="zh-CN" sz="1200" b="0" kern="100" dirty="0">
                        <a:effectLst/>
                        <a:latin typeface="Lucida Sans" panose="020B0602030504020204" pitchFamily="34" charset="0"/>
                        <a:ea typeface="永中宋体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8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 dirty="0" err="1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instr_index</a:t>
                      </a:r>
                      <a:endParaRPr lang="zh-CN" sz="1200" b="0" kern="100" dirty="0">
                        <a:effectLst/>
                        <a:latin typeface="Lucida Sans" panose="020B0602030504020204" pitchFamily="34" charset="0"/>
                        <a:ea typeface="永中宋体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200" b="0" kern="100" dirty="0">
                        <a:effectLst/>
                        <a:latin typeface="Lucida Sans" panose="020B0602030504020204" pitchFamily="34" charset="0"/>
                        <a:ea typeface="永中宋体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200" b="0" kern="100" dirty="0">
                        <a:effectLst/>
                        <a:latin typeface="Lucida Sans" panose="020B0602030504020204" pitchFamily="34" charset="0"/>
                        <a:ea typeface="永中宋体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2168" name="圆角矩形 3"/>
          <p:cNvSpPr>
            <a:spLocks noChangeArrowheads="1"/>
          </p:cNvSpPr>
          <p:nvPr/>
        </p:nvSpPr>
        <p:spPr bwMode="auto">
          <a:xfrm>
            <a:off x="1241425" y="923925"/>
            <a:ext cx="6456363" cy="3827463"/>
          </a:xfrm>
          <a:prstGeom prst="roundRect">
            <a:avLst>
              <a:gd name="adj" fmla="val 6472"/>
            </a:avLst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en-US"/>
          </a:p>
        </p:txBody>
      </p:sp>
      <p:sp>
        <p:nvSpPr>
          <p:cNvPr id="42169" name="圆角矩形 112"/>
          <p:cNvSpPr>
            <a:spLocks noChangeArrowheads="1"/>
          </p:cNvSpPr>
          <p:nvPr/>
        </p:nvSpPr>
        <p:spPr bwMode="auto">
          <a:xfrm>
            <a:off x="1238250" y="4768850"/>
            <a:ext cx="6454775" cy="514350"/>
          </a:xfrm>
          <a:prstGeom prst="roundRect">
            <a:avLst>
              <a:gd name="adj" fmla="val 31546"/>
            </a:avLst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en-US"/>
          </a:p>
        </p:txBody>
      </p:sp>
      <p:sp>
        <p:nvSpPr>
          <p:cNvPr id="42170" name="圆角矩形 113"/>
          <p:cNvSpPr>
            <a:spLocks noChangeArrowheads="1"/>
          </p:cNvSpPr>
          <p:nvPr/>
        </p:nvSpPr>
        <p:spPr bwMode="auto">
          <a:xfrm>
            <a:off x="1238250" y="5300663"/>
            <a:ext cx="6454775" cy="1144587"/>
          </a:xfrm>
          <a:prstGeom prst="roundRect">
            <a:avLst>
              <a:gd name="adj" fmla="val 14944"/>
            </a:avLst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en-US"/>
          </a:p>
        </p:txBody>
      </p:sp>
      <p:sp>
        <p:nvSpPr>
          <p:cNvPr id="42171" name="文本框 4"/>
          <p:cNvSpPr txBox="1">
            <a:spLocks noChangeArrowheads="1"/>
          </p:cNvSpPr>
          <p:nvPr/>
        </p:nvSpPr>
        <p:spPr bwMode="auto">
          <a:xfrm>
            <a:off x="7693025" y="2536825"/>
            <a:ext cx="1219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en-US" altLang="zh-CN" b="1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ALU</a:t>
            </a:r>
            <a:endParaRPr kumimoji="1" lang="zh-CN" altLang="en-US" b="1">
              <a:solidFill>
                <a:srgbClr val="C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2172" name="文本框 115"/>
          <p:cNvSpPr txBox="1">
            <a:spLocks noChangeArrowheads="1"/>
          </p:cNvSpPr>
          <p:nvPr/>
        </p:nvSpPr>
        <p:spPr bwMode="auto">
          <a:xfrm>
            <a:off x="7693025" y="4767263"/>
            <a:ext cx="12192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zh-CN" altLang="en-US" b="1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访存</a:t>
            </a:r>
          </a:p>
        </p:txBody>
      </p:sp>
      <p:sp>
        <p:nvSpPr>
          <p:cNvPr id="42173" name="文本框 116"/>
          <p:cNvSpPr txBox="1">
            <a:spLocks noChangeArrowheads="1"/>
          </p:cNvSpPr>
          <p:nvPr/>
        </p:nvSpPr>
        <p:spPr bwMode="auto">
          <a:xfrm>
            <a:off x="7693025" y="5611813"/>
            <a:ext cx="1219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zh-CN" altLang="en-US" b="1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转移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Content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一、实验环境</a:t>
            </a:r>
          </a:p>
          <a:p>
            <a:r>
              <a:rPr lang="zh-CN" altLang="en-US" b="1" dirty="0" smtClean="0"/>
              <a:t>二、</a:t>
            </a:r>
            <a:r>
              <a:rPr lang="en-US" altLang="zh-CN" dirty="0" smtClean="0"/>
              <a:t>MIPS</a:t>
            </a:r>
            <a:r>
              <a:rPr lang="zh-CN" altLang="en-US" dirty="0" smtClean="0"/>
              <a:t>指令集架构</a:t>
            </a:r>
            <a:endParaRPr lang="en-US" altLang="zh-CN" dirty="0" smtClean="0"/>
          </a:p>
          <a:p>
            <a:r>
              <a:rPr lang="zh-CN" altLang="en-US" b="1" dirty="0" smtClean="0"/>
              <a:t>三、可编程逻辑器件与</a:t>
            </a:r>
            <a:r>
              <a:rPr lang="en-US" altLang="zh-CN" b="1" dirty="0" err="1" smtClean="0"/>
              <a:t>verilog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HDL</a:t>
            </a:r>
          </a:p>
          <a:p>
            <a:r>
              <a:rPr lang="zh-CN" altLang="en-US" dirty="0" smtClean="0"/>
              <a:t>四、五级流水</a:t>
            </a:r>
            <a:r>
              <a:rPr lang="en-US" altLang="zh-CN" dirty="0" smtClean="0"/>
              <a:t>CPU</a:t>
            </a:r>
            <a:r>
              <a:rPr lang="zh-CN" altLang="en-US" dirty="0" smtClean="0"/>
              <a:t>及设计要求</a:t>
            </a:r>
            <a:endParaRPr lang="en-US" altLang="zh-CN" dirty="0" smtClean="0"/>
          </a:p>
          <a:p>
            <a:r>
              <a:rPr lang="zh-CN" altLang="en-US" dirty="0" smtClean="0"/>
              <a:t>五、基本逻辑器件设计及要求</a:t>
            </a:r>
            <a:endParaRPr lang="en-US" altLang="zh-CN" dirty="0" smtClean="0"/>
          </a:p>
          <a:p>
            <a:r>
              <a:rPr lang="zh-CN" altLang="en-US" dirty="0" smtClean="0"/>
              <a:t>六、参考资料</a:t>
            </a:r>
            <a:endParaRPr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z="4400" dirty="0" smtClean="0"/>
              <a:t>三、可编程逻辑器件与</a:t>
            </a:r>
            <a:r>
              <a:rPr lang="en-US" altLang="zh-CN" sz="4400" dirty="0" err="1" smtClean="0"/>
              <a:t>verilog</a:t>
            </a:r>
            <a:r>
              <a:rPr lang="zh-CN" altLang="en-US" sz="4400" dirty="0" smtClean="0"/>
              <a:t> </a:t>
            </a:r>
            <a:r>
              <a:rPr lang="en-US" altLang="zh-CN" sz="4400" dirty="0" smtClean="0"/>
              <a:t>HDL</a:t>
            </a:r>
            <a:endParaRPr lang="zh-CN" altLang="en-US" sz="4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/>
              <a:t>硬件设计流程</a:t>
            </a:r>
            <a:endParaRPr lang="en-US" altLang="zh-CN" b="1" dirty="0" smtClean="0"/>
          </a:p>
          <a:p>
            <a:r>
              <a:rPr lang="zh-CN" altLang="en-US" b="1" dirty="0" smtClean="0"/>
              <a:t>硬件描述语言</a:t>
            </a:r>
            <a:endParaRPr lang="en-US" altLang="zh-CN" b="1" dirty="0" smtClean="0"/>
          </a:p>
          <a:p>
            <a:r>
              <a:rPr lang="en-US" altLang="zh-CN" dirty="0" err="1" smtClean="0"/>
              <a:t>Verilog</a:t>
            </a:r>
            <a:r>
              <a:rPr lang="zh-CN" altLang="en-US" dirty="0" smtClean="0"/>
              <a:t>简介</a:t>
            </a:r>
            <a:endParaRPr lang="en-US" altLang="zh-CN" dirty="0" smtClean="0"/>
          </a:p>
          <a:p>
            <a:r>
              <a:rPr lang="en-US" altLang="zh-CN" dirty="0" err="1" smtClean="0"/>
              <a:t>Verilog</a:t>
            </a:r>
            <a:r>
              <a:rPr lang="zh-CN" altLang="en-US" dirty="0" smtClean="0"/>
              <a:t>模块结构</a:t>
            </a:r>
            <a:endParaRPr lang="en-US" altLang="zh-CN" dirty="0" smtClean="0"/>
          </a:p>
          <a:p>
            <a:r>
              <a:rPr lang="en-US" altLang="zh-CN" dirty="0" err="1" smtClean="0"/>
              <a:t>Verilog</a:t>
            </a:r>
            <a:r>
              <a:rPr lang="zh-CN" altLang="en-US" dirty="0" smtClean="0"/>
              <a:t>基本要素</a:t>
            </a:r>
            <a:endParaRPr lang="en-US" altLang="zh-CN" dirty="0" smtClean="0"/>
          </a:p>
          <a:p>
            <a:r>
              <a:rPr lang="en-US" altLang="zh-CN" dirty="0" err="1" smtClean="0"/>
              <a:t>Verilog</a:t>
            </a:r>
            <a:r>
              <a:rPr lang="zh-CN" altLang="en-US" dirty="0" smtClean="0"/>
              <a:t>行为语句</a:t>
            </a:r>
            <a:endParaRPr lang="en-US" altLang="zh-CN" dirty="0" smtClean="0"/>
          </a:p>
          <a:p>
            <a:r>
              <a:rPr lang="en-US" altLang="zh-CN" dirty="0" err="1" smtClean="0"/>
              <a:t>Verilog</a:t>
            </a:r>
            <a:r>
              <a:rPr lang="zh-CN" altLang="en-US" dirty="0" smtClean="0"/>
              <a:t>电路设计</a:t>
            </a:r>
            <a:endParaRPr lang="en-US" altLang="zh-CN" dirty="0" smtClean="0"/>
          </a:p>
          <a:p>
            <a:r>
              <a:rPr lang="zh-CN" altLang="en-US" dirty="0" smtClean="0"/>
              <a:t>仿真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5058" name="Picture 2" descr="https://img-blog.csdn.net/20140714132318875?watermark/2/text/aHR0cDovL2Jsb2cuY3Nkbi5uZXQvbGVpc2hhbmd3ZW4=/font/5a6L5L2T/fontsize/400/fill/I0JBQkFCMA==/dissolve/70/gravity/SouthEas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55976" y="2348880"/>
            <a:ext cx="3819525" cy="3390900"/>
          </a:xfrm>
          <a:prstGeom prst="rect">
            <a:avLst/>
          </a:prstGeom>
          <a:noFill/>
        </p:spPr>
      </p:pic>
      <p:sp>
        <p:nvSpPr>
          <p:cNvPr id="5" name="矩形 4"/>
          <p:cNvSpPr/>
          <p:nvPr/>
        </p:nvSpPr>
        <p:spPr>
          <a:xfrm>
            <a:off x="539552" y="5934670"/>
            <a:ext cx="86044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600"/>
              </a:spcAft>
              <a:buFont typeface="Wingdings" pitchFamily="2" charset="2"/>
              <a:buChar char="u"/>
            </a:pPr>
            <a:r>
              <a:rPr lang="zh-CN" altLang="en-US" dirty="0" smtClean="0"/>
              <a:t>硬件描述语言</a:t>
            </a:r>
            <a:r>
              <a:rPr lang="en-US" altLang="zh-CN" dirty="0" smtClean="0"/>
              <a:t>(Hardware Description Language</a:t>
            </a:r>
            <a:r>
              <a:rPr lang="zh-CN" altLang="en-US" dirty="0" smtClean="0"/>
              <a:t>，</a:t>
            </a:r>
            <a:r>
              <a:rPr lang="en-US" altLang="zh-CN" dirty="0" smtClean="0"/>
              <a:t>HDL)</a:t>
            </a:r>
            <a:r>
              <a:rPr lang="zh-CN" altLang="en-US" dirty="0" smtClean="0"/>
              <a:t>是进行电子系统</a:t>
            </a:r>
            <a:r>
              <a:rPr lang="zh-CN" altLang="en-US" dirty="0" smtClean="0">
                <a:solidFill>
                  <a:srgbClr val="C00000"/>
                </a:solidFill>
              </a:rPr>
              <a:t>硬件行为描述、结构描述、数据流描述</a:t>
            </a:r>
            <a:r>
              <a:rPr lang="zh-CN" altLang="en-US" dirty="0" smtClean="0"/>
              <a:t>的一种语言</a:t>
            </a:r>
            <a:endParaRPr lang="en-US" altLang="zh-CN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z="4400" dirty="0" smtClean="0"/>
              <a:t>三、可编程逻辑器件与</a:t>
            </a:r>
            <a:r>
              <a:rPr lang="en-US" altLang="zh-CN" sz="4400" dirty="0" err="1" smtClean="0"/>
              <a:t>verilog</a:t>
            </a:r>
            <a:r>
              <a:rPr lang="zh-CN" altLang="en-US" sz="4400" dirty="0" smtClean="0"/>
              <a:t> </a:t>
            </a:r>
            <a:r>
              <a:rPr lang="en-US" altLang="zh-CN" sz="4400" dirty="0" smtClean="0"/>
              <a:t>HDL</a:t>
            </a:r>
            <a:endParaRPr lang="zh-CN" altLang="en-US" sz="4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935480"/>
            <a:ext cx="8686800" cy="5381952"/>
          </a:xfrm>
        </p:spPr>
        <p:txBody>
          <a:bodyPr>
            <a:normAutofit fontScale="70000" lnSpcReduction="20000"/>
          </a:bodyPr>
          <a:lstStyle/>
          <a:p>
            <a:r>
              <a:rPr lang="en-US" altLang="zh-CN" dirty="0" err="1" smtClean="0"/>
              <a:t>Verilog</a:t>
            </a:r>
            <a:r>
              <a:rPr lang="zh-CN" altLang="en-US" dirty="0" smtClean="0"/>
              <a:t>简介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Verilog</a:t>
            </a:r>
            <a:r>
              <a:rPr lang="en-US" altLang="zh-CN" dirty="0" smtClean="0"/>
              <a:t> HDL</a:t>
            </a:r>
            <a:r>
              <a:rPr lang="zh-CN" altLang="en-US" dirty="0" smtClean="0"/>
              <a:t>由</a:t>
            </a:r>
            <a:r>
              <a:rPr lang="en-US" altLang="zh-CN" dirty="0" smtClean="0"/>
              <a:t>GDA</a:t>
            </a:r>
            <a:r>
              <a:rPr lang="zh-CN" altLang="en-US" dirty="0" smtClean="0"/>
              <a:t>（</a:t>
            </a:r>
            <a:r>
              <a:rPr lang="en-US" altLang="zh-CN" dirty="0" smtClean="0"/>
              <a:t>Gateway Design Automation</a:t>
            </a:r>
            <a:r>
              <a:rPr lang="zh-CN" altLang="en-US" dirty="0" smtClean="0"/>
              <a:t>）公司的</a:t>
            </a:r>
            <a:r>
              <a:rPr lang="en-US" altLang="zh-CN" dirty="0" smtClean="0"/>
              <a:t>Phil </a:t>
            </a:r>
            <a:r>
              <a:rPr lang="en-US" altLang="zh-CN" dirty="0" err="1" smtClean="0"/>
              <a:t>Moorby</a:t>
            </a:r>
            <a:r>
              <a:rPr lang="zh-CN" altLang="en-US" dirty="0" smtClean="0"/>
              <a:t>于</a:t>
            </a:r>
            <a:r>
              <a:rPr lang="en-US" altLang="zh-CN" dirty="0" smtClean="0"/>
              <a:t>1983</a:t>
            </a:r>
            <a:r>
              <a:rPr lang="zh-CN" altLang="en-US" dirty="0" smtClean="0"/>
              <a:t>年首创，之后，</a:t>
            </a:r>
            <a:r>
              <a:rPr lang="en-US" altLang="zh-CN" dirty="0" err="1" smtClean="0"/>
              <a:t>Moorby</a:t>
            </a:r>
            <a:r>
              <a:rPr lang="zh-CN" altLang="en-US" dirty="0" smtClean="0"/>
              <a:t>又设计了</a:t>
            </a:r>
            <a:r>
              <a:rPr lang="en-US" altLang="zh-CN" dirty="0" err="1" smtClean="0"/>
              <a:t>Verilog</a:t>
            </a:r>
            <a:r>
              <a:rPr lang="en-US" altLang="zh-CN" dirty="0" smtClean="0"/>
              <a:t>-XL</a:t>
            </a:r>
            <a:r>
              <a:rPr lang="zh-CN" altLang="en-US" dirty="0" smtClean="0"/>
              <a:t>仿真器，</a:t>
            </a:r>
            <a:r>
              <a:rPr lang="en-US" altLang="zh-CN" dirty="0" err="1" smtClean="0"/>
              <a:t>Verilog</a:t>
            </a:r>
            <a:r>
              <a:rPr lang="en-US" altLang="zh-CN" dirty="0" smtClean="0"/>
              <a:t>-XL</a:t>
            </a:r>
            <a:r>
              <a:rPr lang="zh-CN" altLang="en-US" dirty="0" smtClean="0"/>
              <a:t>仿真器大获成功，也使得</a:t>
            </a:r>
            <a:r>
              <a:rPr lang="en-US" altLang="zh-CN" dirty="0" err="1" smtClean="0"/>
              <a:t>Verilog</a:t>
            </a:r>
            <a:r>
              <a:rPr lang="en-US" altLang="zh-CN" dirty="0" smtClean="0"/>
              <a:t> HDL</a:t>
            </a:r>
            <a:r>
              <a:rPr lang="zh-CN" altLang="en-US" dirty="0" smtClean="0"/>
              <a:t>得到推广使用。</a:t>
            </a:r>
            <a:r>
              <a:rPr lang="en-US" altLang="zh-CN" dirty="0" smtClean="0"/>
              <a:t>1989</a:t>
            </a:r>
            <a:r>
              <a:rPr lang="zh-CN" altLang="en-US" dirty="0" smtClean="0"/>
              <a:t>年，</a:t>
            </a:r>
            <a:r>
              <a:rPr lang="en-US" altLang="zh-CN" dirty="0" smtClean="0"/>
              <a:t>Cadence</a:t>
            </a:r>
            <a:r>
              <a:rPr lang="zh-CN" altLang="en-US" dirty="0" smtClean="0"/>
              <a:t>收购了</a:t>
            </a:r>
            <a:r>
              <a:rPr lang="en-US" altLang="zh-CN" dirty="0" smtClean="0"/>
              <a:t>GDA</a:t>
            </a:r>
            <a:r>
              <a:rPr lang="zh-CN" altLang="en-US" dirty="0" smtClean="0"/>
              <a:t>，</a:t>
            </a:r>
            <a:r>
              <a:rPr lang="en-US" altLang="zh-CN" dirty="0" smtClean="0"/>
              <a:t>1990</a:t>
            </a:r>
            <a:r>
              <a:rPr lang="zh-CN" altLang="en-US" dirty="0" smtClean="0"/>
              <a:t>年，</a:t>
            </a:r>
            <a:r>
              <a:rPr lang="en-US" altLang="zh-CN" dirty="0" smtClean="0"/>
              <a:t>Cadence</a:t>
            </a:r>
            <a:r>
              <a:rPr lang="zh-CN" altLang="en-US" dirty="0" smtClean="0"/>
              <a:t>公开发布了</a:t>
            </a:r>
            <a:r>
              <a:rPr lang="en-US" altLang="zh-CN" dirty="0" err="1" smtClean="0"/>
              <a:t>Verilog</a:t>
            </a:r>
            <a:r>
              <a:rPr lang="en-US" altLang="zh-CN" dirty="0" smtClean="0"/>
              <a:t> HDL</a:t>
            </a:r>
            <a:r>
              <a:rPr lang="zh-CN" altLang="en-US" dirty="0" smtClean="0"/>
              <a:t>，并成立了</a:t>
            </a:r>
            <a:r>
              <a:rPr lang="en-US" altLang="zh-CN" dirty="0" smtClean="0"/>
              <a:t>OVI</a:t>
            </a:r>
            <a:r>
              <a:rPr lang="zh-CN" altLang="en-US" dirty="0" smtClean="0"/>
              <a:t>（</a:t>
            </a:r>
            <a:r>
              <a:rPr lang="en-US" altLang="zh-CN" dirty="0" smtClean="0"/>
              <a:t>Open </a:t>
            </a:r>
            <a:r>
              <a:rPr lang="en-US" altLang="zh-CN" dirty="0" err="1" smtClean="0"/>
              <a:t>Verilog</a:t>
            </a:r>
            <a:r>
              <a:rPr lang="en-US" altLang="zh-CN" dirty="0" smtClean="0"/>
              <a:t> International</a:t>
            </a:r>
            <a:r>
              <a:rPr lang="zh-CN" altLang="en-US" dirty="0" smtClean="0"/>
              <a:t>）组织，专门负责</a:t>
            </a:r>
            <a:r>
              <a:rPr lang="en-US" altLang="zh-CN" dirty="0" err="1" smtClean="0"/>
              <a:t>Verilog</a:t>
            </a:r>
            <a:r>
              <a:rPr lang="en-US" altLang="zh-CN" dirty="0" smtClean="0"/>
              <a:t> HDL</a:t>
            </a:r>
            <a:r>
              <a:rPr lang="zh-CN" altLang="en-US" dirty="0" smtClean="0"/>
              <a:t>的发展。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由于</a:t>
            </a:r>
            <a:r>
              <a:rPr lang="en-US" altLang="zh-CN" dirty="0" err="1" smtClean="0"/>
              <a:t>Verilog</a:t>
            </a:r>
            <a:r>
              <a:rPr lang="en-US" altLang="zh-CN" dirty="0" smtClean="0"/>
              <a:t> HDL</a:t>
            </a:r>
            <a:r>
              <a:rPr lang="zh-CN" altLang="en-US" dirty="0" smtClean="0"/>
              <a:t>具有简洁、高效、易用、功能强等优点，逐渐为众多设计者所接受和喜爱。</a:t>
            </a:r>
            <a:endParaRPr lang="en-US" altLang="zh-CN" dirty="0" smtClean="0"/>
          </a:p>
          <a:p>
            <a:r>
              <a:rPr lang="en-US" altLang="zh-CN" dirty="0" err="1" smtClean="0"/>
              <a:t>Verilog</a:t>
            </a:r>
            <a:r>
              <a:rPr lang="zh-CN" altLang="en-US" dirty="0" smtClean="0"/>
              <a:t>特点</a:t>
            </a:r>
            <a:endParaRPr lang="en-US" altLang="zh-CN" dirty="0" smtClean="0"/>
          </a:p>
          <a:p>
            <a:pPr lvl="1" fontAlgn="base"/>
            <a:r>
              <a:rPr lang="en-US" altLang="zh-CN" dirty="0" err="1" smtClean="0"/>
              <a:t>Verilog</a:t>
            </a:r>
            <a:r>
              <a:rPr lang="en-US" altLang="zh-CN" dirty="0" smtClean="0"/>
              <a:t> HDL</a:t>
            </a:r>
            <a:r>
              <a:rPr lang="zh-CN" altLang="en-US" dirty="0" smtClean="0"/>
              <a:t>是在</a:t>
            </a:r>
            <a:r>
              <a:rPr lang="en-US" altLang="zh-CN" dirty="0" smtClean="0"/>
              <a:t>C</a:t>
            </a:r>
            <a:r>
              <a:rPr lang="zh-CN" altLang="en-US" dirty="0" smtClean="0"/>
              <a:t>语言的基础上发展而来的，就语法结构而言，</a:t>
            </a:r>
            <a:r>
              <a:rPr lang="en-US" altLang="zh-CN" dirty="0" err="1" smtClean="0"/>
              <a:t>Verilog</a:t>
            </a:r>
            <a:r>
              <a:rPr lang="en-US" altLang="zh-CN" dirty="0" smtClean="0"/>
              <a:t> HDL</a:t>
            </a:r>
            <a:r>
              <a:rPr lang="zh-CN" altLang="en-US" dirty="0" smtClean="0"/>
              <a:t>继承了</a:t>
            </a:r>
            <a:r>
              <a:rPr lang="en-US" altLang="zh-CN" dirty="0" smtClean="0"/>
              <a:t>C</a:t>
            </a:r>
            <a:r>
              <a:rPr lang="zh-CN" altLang="en-US" dirty="0" smtClean="0"/>
              <a:t>语言的很多语法结构，两者有许多相似之处。</a:t>
            </a:r>
          </a:p>
          <a:p>
            <a:pPr lvl="1" fontAlgn="base"/>
            <a:r>
              <a:rPr lang="zh-CN" altLang="en-US" dirty="0" smtClean="0"/>
              <a:t>既适于可综合的电路设计，也可胜任电路与系统的仿真。</a:t>
            </a:r>
          </a:p>
          <a:p>
            <a:pPr lvl="1" fontAlgn="base"/>
            <a:r>
              <a:rPr lang="zh-CN" altLang="en-US" dirty="0" smtClean="0"/>
              <a:t>能在多个层次上对所设计的系统加以描述，从开关级、门级、寄存器传输级（</a:t>
            </a:r>
            <a:r>
              <a:rPr lang="en-US" altLang="zh-CN" dirty="0" smtClean="0"/>
              <a:t>RTL</a:t>
            </a:r>
            <a:r>
              <a:rPr lang="zh-CN" altLang="en-US" dirty="0" smtClean="0"/>
              <a:t>）到行为级，都可以胜任，同时</a:t>
            </a:r>
            <a:r>
              <a:rPr lang="en-US" altLang="zh-CN" dirty="0" err="1" smtClean="0"/>
              <a:t>Verilog</a:t>
            </a:r>
            <a:r>
              <a:rPr lang="en-US" altLang="zh-CN" dirty="0" smtClean="0"/>
              <a:t> HDL</a:t>
            </a:r>
            <a:r>
              <a:rPr lang="zh-CN" altLang="en-US" dirty="0" smtClean="0"/>
              <a:t>不对设计规模施加任何限制。</a:t>
            </a:r>
          </a:p>
          <a:p>
            <a:pPr lvl="1" fontAlgn="base"/>
            <a:r>
              <a:rPr lang="zh-CN" altLang="en-US" dirty="0" smtClean="0"/>
              <a:t>灵活多样的电路描述风格，可进行行为描述，也可进行结构描述；支持混合建模，一个设计中的各个模块可以在不同的设计层次上建模和描述。</a:t>
            </a:r>
          </a:p>
          <a:p>
            <a:pPr lvl="1" fontAlgn="base"/>
            <a:r>
              <a:rPr lang="zh-CN" altLang="en-US" dirty="0" smtClean="0"/>
              <a:t>内置多种基本逻辑门，如</a:t>
            </a:r>
            <a:r>
              <a:rPr lang="en-US" altLang="zh-CN" dirty="0" smtClean="0"/>
              <a:t>and</a:t>
            </a:r>
            <a:r>
              <a:rPr lang="zh-CN" altLang="en-US" dirty="0" smtClean="0"/>
              <a:t>、</a:t>
            </a:r>
            <a:r>
              <a:rPr lang="en-US" altLang="zh-CN" dirty="0" smtClean="0"/>
              <a:t>or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nand</a:t>
            </a:r>
            <a:r>
              <a:rPr lang="zh-CN" altLang="en-US" dirty="0" smtClean="0"/>
              <a:t>等，可方便的进行门级结构描述；内置多种开关级元件，如</a:t>
            </a:r>
            <a:r>
              <a:rPr lang="en-US" altLang="zh-CN" dirty="0" err="1" smtClean="0"/>
              <a:t>pmos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nmos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cmos</a:t>
            </a:r>
            <a:r>
              <a:rPr lang="zh-CN" altLang="en-US" dirty="0" smtClean="0"/>
              <a:t>等，可进行开关级的建模。</a:t>
            </a:r>
          </a:p>
          <a:p>
            <a:pPr lvl="1" fontAlgn="base"/>
            <a:r>
              <a:rPr lang="zh-CN" altLang="en-US" dirty="0" smtClean="0"/>
              <a:t>用户定义原语（</a:t>
            </a:r>
            <a:r>
              <a:rPr lang="en-US" altLang="zh-CN" dirty="0" smtClean="0"/>
              <a:t>UDP</a:t>
            </a:r>
            <a:r>
              <a:rPr lang="zh-CN" altLang="en-US" dirty="0" smtClean="0"/>
              <a:t>）创建的灵活性。用户定义的原语既可以是组合逻辑，也可以是时序逻辑；通过编程语言接口（</a:t>
            </a:r>
            <a:r>
              <a:rPr lang="en-US" altLang="zh-CN" dirty="0" smtClean="0"/>
              <a:t>PLI</a:t>
            </a:r>
            <a:r>
              <a:rPr lang="zh-CN" altLang="en-US" dirty="0" smtClean="0"/>
              <a:t>）机制可进一步扩展</a:t>
            </a:r>
            <a:r>
              <a:rPr lang="en-US" altLang="zh-CN" dirty="0" err="1" smtClean="0"/>
              <a:t>Verilog</a:t>
            </a:r>
            <a:r>
              <a:rPr lang="en-US" altLang="zh-CN" dirty="0" smtClean="0"/>
              <a:t> HDL</a:t>
            </a:r>
            <a:r>
              <a:rPr lang="zh-CN" altLang="en-US" dirty="0" smtClean="0"/>
              <a:t>语言的描述能力。</a:t>
            </a:r>
            <a:endParaRPr lang="zh-CN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z="4400" dirty="0" smtClean="0"/>
              <a:t>三、可编程逻辑器件与</a:t>
            </a:r>
            <a:r>
              <a:rPr lang="en-US" altLang="zh-CN" sz="4400" dirty="0" err="1" smtClean="0"/>
              <a:t>verilog</a:t>
            </a:r>
            <a:r>
              <a:rPr lang="zh-CN" altLang="en-US" sz="4400" dirty="0" smtClean="0"/>
              <a:t> </a:t>
            </a:r>
            <a:r>
              <a:rPr lang="en-US" altLang="zh-CN" sz="4400" dirty="0" smtClean="0"/>
              <a:t>HDL</a:t>
            </a:r>
            <a:endParaRPr lang="zh-CN" altLang="en-US" sz="4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err="1" smtClean="0"/>
              <a:t>Verilog</a:t>
            </a:r>
            <a:r>
              <a:rPr lang="zh-CN" altLang="en-US" dirty="0" smtClean="0"/>
              <a:t>基本结构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模块声明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端口定义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数据类型说明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逻辑功能描述</a:t>
            </a:r>
            <a:endParaRPr lang="en-US" altLang="zh-CN" dirty="0" smtClean="0"/>
          </a:p>
          <a:p>
            <a:r>
              <a:rPr lang="en-US" altLang="zh-CN" dirty="0" err="1" smtClean="0"/>
              <a:t>Verilog</a:t>
            </a:r>
            <a:r>
              <a:rPr lang="zh-CN" altLang="en-US" dirty="0" smtClean="0"/>
              <a:t>基本要素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常量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变量声明与数据类型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向量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运算符</a:t>
            </a:r>
            <a:endParaRPr lang="zh-CN" altLang="en-US" dirty="0"/>
          </a:p>
        </p:txBody>
      </p:sp>
      <p:pic>
        <p:nvPicPr>
          <p:cNvPr id="55298" name="Picture 2" descr="http://imgtec.eetrend.com/sites/imgtec.eetrend.com/files/201408/blog/3177-6304-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32040" y="1988840"/>
            <a:ext cx="3810000" cy="359092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占位符 4"/>
          <p:cNvSpPr txBox="1">
            <a:spLocks/>
          </p:cNvSpPr>
          <p:nvPr/>
        </p:nvSpPr>
        <p:spPr>
          <a:xfrm>
            <a:off x="298451" y="1604797"/>
            <a:ext cx="8113976" cy="384043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zh-CN" altLang="en-US" sz="20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  <a:cs typeface="+mn-cs"/>
              </a:defRPr>
            </a:lvl1pPr>
            <a:lvl2pPr marL="180000" indent="-285744" algn="l" defTabSz="914377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n"/>
              <a:defRPr lang="zh-CN" altLang="en-US" sz="2000" b="1" kern="1200" dirty="0" smtClean="0">
                <a:solidFill>
                  <a:srgbClr val="C00000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  <a:cs typeface="+mn-cs"/>
              </a:defRPr>
            </a:lvl2pPr>
            <a:lvl3pPr marL="540000" indent="-228594" algn="l" defTabSz="914377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n"/>
              <a:defRPr lang="zh-CN" altLang="en-US" sz="20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zh-CN" altLang="en-US" sz="20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lang="zh-CN" altLang="en-US" sz="20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600"/>
              </a:spcAft>
              <a:buFont typeface="Wingdings" panose="05000000000000000000" pitchFamily="2" charset="2"/>
              <a:buChar char="n"/>
            </a:pPr>
            <a:r>
              <a:rPr lang="en-US" altLang="zh-CN" sz="2133" dirty="0">
                <a:solidFill>
                  <a:srgbClr val="C00000"/>
                </a:solidFill>
              </a:rPr>
              <a:t>1</a:t>
            </a:r>
            <a:r>
              <a:rPr lang="zh-CN" altLang="en-US" sz="2133" dirty="0">
                <a:solidFill>
                  <a:srgbClr val="C00000"/>
                </a:solidFill>
              </a:rPr>
              <a:t>位比较器</a:t>
            </a:r>
            <a:r>
              <a:rPr lang="en-US" altLang="zh-CN" sz="2133" dirty="0">
                <a:solidFill>
                  <a:srgbClr val="C00000"/>
                </a:solidFill>
              </a:rPr>
              <a:t>——comparator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8634" y="2468893"/>
            <a:ext cx="8002889" cy="3307656"/>
          </a:xfrm>
          <a:prstGeom prst="rect">
            <a:avLst/>
          </a:prstGeom>
        </p:spPr>
      </p:pic>
      <p:sp>
        <p:nvSpPr>
          <p:cNvPr id="9" name="文本占位符 4"/>
          <p:cNvSpPr txBox="1">
            <a:spLocks/>
          </p:cNvSpPr>
          <p:nvPr/>
        </p:nvSpPr>
        <p:spPr>
          <a:xfrm>
            <a:off x="890928" y="2112235"/>
            <a:ext cx="8253072" cy="384043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zh-CN" altLang="en-US" sz="20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  <a:cs typeface="+mn-cs"/>
              </a:defRPr>
            </a:lvl1pPr>
            <a:lvl2pPr marL="180000" indent="-285744" algn="l" defTabSz="914377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n"/>
              <a:defRPr lang="zh-CN" altLang="en-US" sz="2000" b="1" kern="1200" dirty="0" smtClean="0">
                <a:solidFill>
                  <a:srgbClr val="C00000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  <a:cs typeface="+mn-cs"/>
              </a:defRPr>
            </a:lvl2pPr>
            <a:lvl3pPr marL="540000" indent="-228594" algn="l" defTabSz="914377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n"/>
              <a:defRPr lang="zh-CN" altLang="en-US" sz="20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zh-CN" altLang="en-US" sz="20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lang="zh-CN" altLang="en-US" sz="20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1600"/>
              </a:spcAft>
              <a:buNone/>
            </a:pPr>
            <a:r>
              <a:rPr lang="zh-CN" altLang="en-US" sz="2133" dirty="0">
                <a:solidFill>
                  <a:schemeClr val="bg2">
                    <a:lumMod val="50000"/>
                  </a:schemeClr>
                </a:solidFill>
              </a:rPr>
              <a:t>对输入信号</a:t>
            </a:r>
            <a:r>
              <a:rPr lang="en-US" altLang="zh-CN" sz="2133" dirty="0">
                <a:solidFill>
                  <a:schemeClr val="bg2">
                    <a:lumMod val="50000"/>
                  </a:schemeClr>
                </a:solidFill>
              </a:rPr>
              <a:t>A</a:t>
            </a:r>
            <a:r>
              <a:rPr lang="zh-CN" altLang="en-US" sz="2133" dirty="0">
                <a:solidFill>
                  <a:schemeClr val="bg2">
                    <a:lumMod val="50000"/>
                  </a:schemeClr>
                </a:solidFill>
              </a:rPr>
              <a:t>，</a:t>
            </a:r>
            <a:r>
              <a:rPr lang="en-US" altLang="zh-CN" sz="2133" dirty="0">
                <a:solidFill>
                  <a:schemeClr val="bg2">
                    <a:lumMod val="50000"/>
                  </a:schemeClr>
                </a:solidFill>
              </a:rPr>
              <a:t>B </a:t>
            </a:r>
            <a:r>
              <a:rPr lang="zh-CN" altLang="en-US" sz="2133" dirty="0">
                <a:solidFill>
                  <a:schemeClr val="bg2">
                    <a:lumMod val="50000"/>
                  </a:schemeClr>
                </a:solidFill>
              </a:rPr>
              <a:t>的比较，把比较的结果反映到</a:t>
            </a:r>
            <a:r>
              <a:rPr lang="en-US" altLang="zh-CN" sz="2133" dirty="0">
                <a:solidFill>
                  <a:schemeClr val="bg2">
                    <a:lumMod val="50000"/>
                  </a:schemeClr>
                </a:solidFill>
              </a:rPr>
              <a:t>m</a:t>
            </a:r>
            <a:r>
              <a:rPr lang="zh-CN" altLang="en-US" sz="2133" dirty="0">
                <a:solidFill>
                  <a:schemeClr val="bg2">
                    <a:lumMod val="50000"/>
                  </a:schemeClr>
                </a:solidFill>
              </a:rPr>
              <a:t>、</a:t>
            </a:r>
            <a:r>
              <a:rPr lang="en-US" altLang="zh-CN" sz="2133" dirty="0">
                <a:solidFill>
                  <a:schemeClr val="bg2">
                    <a:lumMod val="50000"/>
                  </a:schemeClr>
                </a:solidFill>
              </a:rPr>
              <a:t>L</a:t>
            </a:r>
            <a:r>
              <a:rPr lang="zh-CN" altLang="en-US" sz="2133" dirty="0">
                <a:solidFill>
                  <a:schemeClr val="bg2">
                    <a:lumMod val="50000"/>
                  </a:schemeClr>
                </a:solidFill>
              </a:rPr>
              <a:t>、</a:t>
            </a:r>
            <a:r>
              <a:rPr lang="en-US" altLang="zh-CN" sz="2133" dirty="0">
                <a:solidFill>
                  <a:schemeClr val="bg2">
                    <a:lumMod val="50000"/>
                  </a:schemeClr>
                </a:solidFill>
              </a:rPr>
              <a:t>e </a:t>
            </a:r>
            <a:r>
              <a:rPr lang="zh-CN" altLang="en-US" sz="2133" dirty="0">
                <a:solidFill>
                  <a:schemeClr val="bg2">
                    <a:lumMod val="50000"/>
                  </a:schemeClr>
                </a:solidFill>
              </a:rPr>
              <a:t>端口</a:t>
            </a:r>
            <a:endParaRPr lang="en-US" altLang="zh-CN" sz="2133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4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z="4400" dirty="0" smtClean="0"/>
              <a:t>三、可编程逻辑器件与</a:t>
            </a:r>
            <a:r>
              <a:rPr lang="en-US" altLang="zh-CN" sz="4400" dirty="0" err="1" smtClean="0"/>
              <a:t>verilog</a:t>
            </a:r>
            <a:r>
              <a:rPr lang="zh-CN" altLang="en-US" sz="4400" dirty="0" smtClean="0"/>
              <a:t> </a:t>
            </a:r>
            <a:r>
              <a:rPr lang="en-US" altLang="zh-CN" sz="4400" dirty="0" smtClean="0"/>
              <a:t>HDL</a:t>
            </a:r>
            <a:endParaRPr lang="zh-CN" altLang="en-US" sz="4400" dirty="0"/>
          </a:p>
        </p:txBody>
      </p:sp>
    </p:spTree>
    <p:extLst>
      <p:ext uri="{BB962C8B-B14F-4D97-AF65-F5344CB8AC3E}">
        <p14:creationId xmlns:p14="http://schemas.microsoft.com/office/powerpoint/2010/main" xmlns="" val="38009340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z="4400" dirty="0" smtClean="0"/>
              <a:t>三、可编程逻辑器件与</a:t>
            </a:r>
            <a:r>
              <a:rPr lang="en-US" altLang="zh-CN" sz="4400" dirty="0" err="1" smtClean="0"/>
              <a:t>verilog</a:t>
            </a:r>
            <a:r>
              <a:rPr lang="zh-CN" altLang="en-US" sz="4400" dirty="0" smtClean="0"/>
              <a:t> </a:t>
            </a:r>
            <a:r>
              <a:rPr lang="en-US" altLang="zh-CN" sz="4400" dirty="0" smtClean="0"/>
              <a:t>HDL</a:t>
            </a:r>
            <a:endParaRPr lang="zh-CN" altLang="en-US" sz="4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 xmlns="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35563" y="2112235"/>
            <a:ext cx="7633923" cy="433116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Content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/>
              <a:t>一、实验环境</a:t>
            </a:r>
          </a:p>
          <a:p>
            <a:r>
              <a:rPr lang="zh-CN" altLang="en-US" b="1" dirty="0" smtClean="0"/>
              <a:t>二、</a:t>
            </a:r>
            <a:r>
              <a:rPr lang="en-US" altLang="zh-CN" dirty="0" smtClean="0"/>
              <a:t>MIPS</a:t>
            </a:r>
            <a:r>
              <a:rPr lang="zh-CN" altLang="en-US" dirty="0" smtClean="0"/>
              <a:t>指令集架构</a:t>
            </a:r>
            <a:endParaRPr lang="en-US" altLang="zh-CN" dirty="0" smtClean="0"/>
          </a:p>
          <a:p>
            <a:r>
              <a:rPr lang="zh-CN" altLang="en-US" dirty="0" smtClean="0"/>
              <a:t>三、可编程逻辑器件与</a:t>
            </a:r>
            <a:r>
              <a:rPr lang="en-US" altLang="zh-CN" dirty="0" err="1" smtClean="0"/>
              <a:t>verilog</a:t>
            </a:r>
            <a:r>
              <a:rPr lang="zh-CN" altLang="en-US" dirty="0" smtClean="0"/>
              <a:t> </a:t>
            </a:r>
            <a:r>
              <a:rPr lang="en-US" altLang="zh-CN" dirty="0" smtClean="0"/>
              <a:t>HDL</a:t>
            </a:r>
          </a:p>
          <a:p>
            <a:r>
              <a:rPr lang="zh-CN" altLang="en-US" dirty="0" smtClean="0"/>
              <a:t>四、五级流水</a:t>
            </a:r>
            <a:r>
              <a:rPr lang="en-US" altLang="zh-CN" dirty="0" smtClean="0"/>
              <a:t>CPU</a:t>
            </a:r>
            <a:r>
              <a:rPr lang="zh-CN" altLang="en-US" dirty="0" smtClean="0"/>
              <a:t>及设计要求</a:t>
            </a:r>
            <a:endParaRPr lang="en-US" altLang="zh-CN" dirty="0" smtClean="0"/>
          </a:p>
          <a:p>
            <a:r>
              <a:rPr lang="zh-CN" altLang="en-US" dirty="0" smtClean="0"/>
              <a:t>五、参考资料</a:t>
            </a:r>
            <a:endParaRPr lang="zh-CN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z="4400" dirty="0" smtClean="0"/>
              <a:t>三、可编程逻辑器件与</a:t>
            </a:r>
            <a:r>
              <a:rPr lang="en-US" altLang="zh-CN" sz="4400" dirty="0" err="1" smtClean="0"/>
              <a:t>verilog</a:t>
            </a:r>
            <a:r>
              <a:rPr lang="zh-CN" altLang="en-US" sz="4400" dirty="0" smtClean="0"/>
              <a:t> </a:t>
            </a:r>
            <a:r>
              <a:rPr lang="en-US" altLang="zh-CN" sz="4400" dirty="0" smtClean="0"/>
              <a:t>HDL</a:t>
            </a:r>
            <a:endParaRPr lang="zh-CN" altLang="en-US" sz="4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常量</a:t>
            </a:r>
            <a:endParaRPr lang="en-US" altLang="zh-CN" dirty="0" smtClean="0"/>
          </a:p>
          <a:p>
            <a:pPr lvl="1"/>
            <a:r>
              <a:rPr lang="en-US" altLang="zh-CN" sz="1800" dirty="0" smtClean="0"/>
              <a:t>8'b11000101 // </a:t>
            </a:r>
            <a:r>
              <a:rPr lang="zh-CN" altLang="en-US" sz="1800" dirty="0" smtClean="0"/>
              <a:t>宽度为</a:t>
            </a:r>
            <a:r>
              <a:rPr lang="en-US" altLang="zh-CN" sz="1800" dirty="0" smtClean="0"/>
              <a:t>8</a:t>
            </a:r>
            <a:r>
              <a:rPr lang="zh-CN" altLang="en-US" sz="1800" dirty="0" smtClean="0"/>
              <a:t>位的二进制数，数值为</a:t>
            </a:r>
            <a:r>
              <a:rPr lang="en-US" altLang="zh-CN" sz="1800" dirty="0" smtClean="0"/>
              <a:t>11000101</a:t>
            </a:r>
            <a:r>
              <a:rPr lang="zh-CN" altLang="en-US" sz="1800" dirty="0" smtClean="0"/>
              <a:t>，等于十进制的</a:t>
            </a:r>
            <a:r>
              <a:rPr lang="en-US" altLang="zh-CN" sz="1800" dirty="0" smtClean="0"/>
              <a:t>197</a:t>
            </a:r>
          </a:p>
          <a:p>
            <a:pPr lvl="1"/>
            <a:r>
              <a:rPr lang="en-US" altLang="zh-CN" sz="1800" dirty="0" smtClean="0"/>
              <a:t>8'h8a // </a:t>
            </a:r>
            <a:r>
              <a:rPr lang="zh-CN" altLang="en-US" sz="1800" dirty="0" smtClean="0"/>
              <a:t>宽度为</a:t>
            </a:r>
            <a:r>
              <a:rPr lang="en-US" altLang="zh-CN" sz="1800" dirty="0" smtClean="0"/>
              <a:t>8</a:t>
            </a:r>
            <a:r>
              <a:rPr lang="zh-CN" altLang="en-US" sz="1800" dirty="0" smtClean="0"/>
              <a:t>位的十六进制数，数值为</a:t>
            </a:r>
            <a:r>
              <a:rPr lang="en-US" altLang="zh-CN" sz="1800" dirty="0" smtClean="0"/>
              <a:t>8a</a:t>
            </a:r>
            <a:r>
              <a:rPr lang="zh-CN" altLang="en-US" sz="1800" dirty="0" smtClean="0"/>
              <a:t>，等于十进制的</a:t>
            </a:r>
            <a:r>
              <a:rPr lang="en-US" altLang="zh-CN" sz="1800" dirty="0" smtClean="0"/>
              <a:t>138</a:t>
            </a:r>
          </a:p>
          <a:p>
            <a:pPr lvl="1"/>
            <a:r>
              <a:rPr lang="en-US" altLang="zh-CN" sz="1800" dirty="0" smtClean="0"/>
              <a:t>5'o27 // </a:t>
            </a:r>
            <a:r>
              <a:rPr lang="zh-CN" altLang="en-US" sz="1800" dirty="0" smtClean="0"/>
              <a:t>宽度为</a:t>
            </a:r>
            <a:r>
              <a:rPr lang="en-US" altLang="zh-CN" sz="1800" dirty="0" smtClean="0"/>
              <a:t>5</a:t>
            </a:r>
            <a:r>
              <a:rPr lang="zh-CN" altLang="en-US" sz="1800" dirty="0" smtClean="0"/>
              <a:t>位的八进制数，数值为</a:t>
            </a:r>
            <a:r>
              <a:rPr lang="en-US" altLang="zh-CN" sz="1800" dirty="0" smtClean="0"/>
              <a:t>27</a:t>
            </a:r>
            <a:r>
              <a:rPr lang="zh-CN" altLang="en-US" sz="1800" dirty="0" smtClean="0"/>
              <a:t>，等于十进制的</a:t>
            </a:r>
            <a:r>
              <a:rPr lang="en-US" altLang="zh-CN" sz="1800" dirty="0" smtClean="0"/>
              <a:t>23</a:t>
            </a:r>
          </a:p>
          <a:p>
            <a:pPr lvl="1"/>
            <a:r>
              <a:rPr lang="en-US" altLang="zh-CN" sz="1800" dirty="0" smtClean="0"/>
              <a:t>4'd10 // </a:t>
            </a:r>
            <a:r>
              <a:rPr lang="zh-CN" altLang="en-US" sz="1800" dirty="0" smtClean="0"/>
              <a:t>宽度为</a:t>
            </a:r>
            <a:r>
              <a:rPr lang="en-US" altLang="zh-CN" sz="1800" dirty="0" smtClean="0"/>
              <a:t>4</a:t>
            </a:r>
            <a:r>
              <a:rPr lang="zh-CN" altLang="en-US" sz="1800" dirty="0" smtClean="0"/>
              <a:t>位的十进制数，数值为</a:t>
            </a:r>
            <a:r>
              <a:rPr lang="en-US" altLang="zh-CN" sz="1800" dirty="0" smtClean="0"/>
              <a:t>10</a:t>
            </a:r>
          </a:p>
          <a:p>
            <a:r>
              <a:rPr lang="zh-CN" altLang="en-US" dirty="0" smtClean="0"/>
              <a:t>变量声明与数据类型</a:t>
            </a:r>
            <a:endParaRPr lang="en-US" altLang="zh-CN" dirty="0" smtClean="0"/>
          </a:p>
          <a:p>
            <a:pPr lvl="1"/>
            <a:r>
              <a:rPr lang="en-US" altLang="zh-CN" sz="1800" dirty="0" smtClean="0"/>
              <a:t>Net</a:t>
            </a:r>
            <a:r>
              <a:rPr lang="zh-CN" altLang="en-US" sz="1800" dirty="0" smtClean="0"/>
              <a:t>型：</a:t>
            </a:r>
            <a:r>
              <a:rPr lang="en-US" altLang="zh-CN" sz="1800" dirty="0" smtClean="0"/>
              <a:t>wire</a:t>
            </a:r>
          </a:p>
          <a:p>
            <a:pPr lvl="1"/>
            <a:r>
              <a:rPr lang="en-US" altLang="zh-CN" sz="1800" dirty="0" smtClean="0"/>
              <a:t>Variable</a:t>
            </a:r>
            <a:r>
              <a:rPr lang="zh-CN" altLang="en-US" sz="1800" dirty="0" smtClean="0"/>
              <a:t>型：</a:t>
            </a:r>
            <a:r>
              <a:rPr lang="en-US" altLang="zh-CN" sz="1800" dirty="0" err="1" smtClean="0"/>
              <a:t>reg</a:t>
            </a:r>
            <a:endParaRPr lang="zh-CN" altLang="en-US" sz="1800" dirty="0"/>
          </a:p>
        </p:txBody>
      </p:sp>
      <p:pic>
        <p:nvPicPr>
          <p:cNvPr id="61442" name="Picture 2" descr="http://imgtec.eetrend.com/sites/imgtec.eetrend.com/files/201408/blog/3177-6305-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3728" y="4032360"/>
            <a:ext cx="3744416" cy="1183236"/>
          </a:xfrm>
          <a:prstGeom prst="rect">
            <a:avLst/>
          </a:prstGeom>
          <a:noFill/>
        </p:spPr>
      </p:pic>
      <p:pic>
        <p:nvPicPr>
          <p:cNvPr id="61444" name="Picture 4" descr="http://imgtec.eetrend.com/sites/imgtec.eetrend.com/files/201408/blog/3177-6306-3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71592" y="5565312"/>
            <a:ext cx="3672408" cy="129268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z="4400" dirty="0" smtClean="0"/>
              <a:t>三、可编程逻辑器件与</a:t>
            </a:r>
            <a:r>
              <a:rPr lang="en-US" altLang="zh-CN" sz="4400" dirty="0" err="1" smtClean="0"/>
              <a:t>verilog</a:t>
            </a:r>
            <a:r>
              <a:rPr lang="zh-CN" altLang="en-US" sz="4400" dirty="0" smtClean="0"/>
              <a:t> </a:t>
            </a:r>
            <a:r>
              <a:rPr lang="en-US" altLang="zh-CN" sz="4400" dirty="0" smtClean="0"/>
              <a:t>HDL</a:t>
            </a:r>
            <a:endParaRPr lang="zh-CN" altLang="en-US" sz="4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向量</a:t>
            </a:r>
            <a:endParaRPr lang="en-US" altLang="zh-CN" dirty="0" smtClean="0"/>
          </a:p>
          <a:p>
            <a:pPr lvl="1"/>
            <a:r>
              <a:rPr lang="en-US" altLang="zh-CN" sz="1800" dirty="0" smtClean="0"/>
              <a:t>wire [3:0]  bus; // 4</a:t>
            </a:r>
            <a:r>
              <a:rPr lang="zh-CN" altLang="en-US" sz="1800" dirty="0" smtClean="0"/>
              <a:t>位的</a:t>
            </a:r>
            <a:r>
              <a:rPr lang="en-US" altLang="zh-CN" sz="1800" dirty="0" smtClean="0"/>
              <a:t>wire</a:t>
            </a:r>
            <a:r>
              <a:rPr lang="zh-CN" altLang="en-US" sz="1800" dirty="0" smtClean="0"/>
              <a:t>型向量</a:t>
            </a:r>
            <a:r>
              <a:rPr lang="en-US" altLang="zh-CN" sz="1800" dirty="0" smtClean="0"/>
              <a:t>bus</a:t>
            </a:r>
            <a:r>
              <a:rPr lang="zh-CN" altLang="en-US" sz="1800" dirty="0" smtClean="0"/>
              <a:t>，其中</a:t>
            </a:r>
            <a:r>
              <a:rPr lang="en-US" altLang="zh-CN" sz="1800" dirty="0" smtClean="0"/>
              <a:t>bus[3]</a:t>
            </a:r>
            <a:r>
              <a:rPr lang="zh-CN" altLang="en-US" sz="1800" dirty="0" smtClean="0"/>
              <a:t>是最高位，</a:t>
            </a:r>
            <a:r>
              <a:rPr lang="en-US" altLang="zh-CN" sz="1800" dirty="0" smtClean="0"/>
              <a:t>bus[0]</a:t>
            </a:r>
            <a:r>
              <a:rPr lang="zh-CN" altLang="en-US" sz="1800" dirty="0" smtClean="0"/>
              <a:t>是最低位</a:t>
            </a:r>
            <a:endParaRPr lang="en-US" altLang="zh-CN" sz="1800" dirty="0" smtClean="0"/>
          </a:p>
          <a:p>
            <a:pPr lvl="1"/>
            <a:r>
              <a:rPr lang="en-US" altLang="zh-CN" sz="1800" dirty="0" err="1" smtClean="0"/>
              <a:t>reg</a:t>
            </a:r>
            <a:r>
              <a:rPr lang="en-US" altLang="zh-CN" sz="1800" dirty="0" smtClean="0"/>
              <a:t> [31:5]  </a:t>
            </a:r>
            <a:r>
              <a:rPr lang="en-US" altLang="zh-CN" sz="1800" dirty="0" err="1" smtClean="0"/>
              <a:t>ra</a:t>
            </a:r>
            <a:r>
              <a:rPr lang="en-US" altLang="zh-CN" sz="1800" dirty="0" smtClean="0"/>
              <a:t>; // 27</a:t>
            </a:r>
            <a:r>
              <a:rPr lang="zh-CN" altLang="en-US" sz="1800" dirty="0" smtClean="0"/>
              <a:t>位的</a:t>
            </a:r>
            <a:r>
              <a:rPr lang="en-US" altLang="zh-CN" sz="1800" dirty="0" err="1" smtClean="0"/>
              <a:t>reg</a:t>
            </a:r>
            <a:r>
              <a:rPr lang="zh-CN" altLang="en-US" sz="1800" dirty="0" smtClean="0"/>
              <a:t>型向量</a:t>
            </a:r>
            <a:r>
              <a:rPr lang="en-US" altLang="zh-CN" sz="1800" dirty="0" err="1" smtClean="0"/>
              <a:t>ra</a:t>
            </a:r>
            <a:r>
              <a:rPr lang="zh-CN" altLang="en-US" sz="1800" dirty="0" smtClean="0"/>
              <a:t>，其中</a:t>
            </a:r>
            <a:r>
              <a:rPr lang="en-US" altLang="zh-CN" sz="1800" dirty="0" err="1" smtClean="0"/>
              <a:t>ra</a:t>
            </a:r>
            <a:r>
              <a:rPr lang="en-US" altLang="zh-CN" sz="1800" dirty="0" smtClean="0"/>
              <a:t>[31]</a:t>
            </a:r>
            <a:r>
              <a:rPr lang="zh-CN" altLang="en-US" sz="1800" dirty="0" smtClean="0"/>
              <a:t>是最高位，</a:t>
            </a:r>
            <a:r>
              <a:rPr lang="en-US" altLang="zh-CN" sz="1800" dirty="0" err="1" smtClean="0"/>
              <a:t>ra</a:t>
            </a:r>
            <a:r>
              <a:rPr lang="en-US" altLang="zh-CN" sz="1800" dirty="0" smtClean="0"/>
              <a:t>[5]</a:t>
            </a:r>
            <a:r>
              <a:rPr lang="zh-CN" altLang="en-US" sz="1800" dirty="0" smtClean="0"/>
              <a:t>是最低位</a:t>
            </a:r>
            <a:endParaRPr lang="en-US" altLang="zh-CN" sz="1800" dirty="0" smtClean="0"/>
          </a:p>
          <a:p>
            <a:pPr lvl="1"/>
            <a:r>
              <a:rPr lang="en-US" altLang="zh-CN" sz="1800" dirty="0" err="1" smtClean="0"/>
              <a:t>reg</a:t>
            </a:r>
            <a:r>
              <a:rPr lang="en-US" altLang="zh-CN" sz="1800" dirty="0" smtClean="0"/>
              <a:t> [0:7]  </a:t>
            </a:r>
            <a:r>
              <a:rPr lang="en-US" altLang="zh-CN" sz="1800" dirty="0" err="1" smtClean="0"/>
              <a:t>rc</a:t>
            </a:r>
            <a:r>
              <a:rPr lang="en-US" altLang="zh-CN" sz="1800" dirty="0" smtClean="0"/>
              <a:t>; // 8</a:t>
            </a:r>
            <a:r>
              <a:rPr lang="zh-CN" altLang="en-US" sz="1800" dirty="0" smtClean="0"/>
              <a:t>位的</a:t>
            </a:r>
            <a:r>
              <a:rPr lang="en-US" altLang="zh-CN" sz="1800" dirty="0" err="1" smtClean="0"/>
              <a:t>reg</a:t>
            </a:r>
            <a:r>
              <a:rPr lang="zh-CN" altLang="en-US" sz="1800" dirty="0" smtClean="0"/>
              <a:t>型向量</a:t>
            </a:r>
            <a:r>
              <a:rPr lang="en-US" altLang="zh-CN" sz="1800" dirty="0" err="1" smtClean="0"/>
              <a:t>rc</a:t>
            </a:r>
            <a:r>
              <a:rPr lang="zh-CN" altLang="en-US" sz="1800" dirty="0" smtClean="0"/>
              <a:t>，其中</a:t>
            </a:r>
            <a:r>
              <a:rPr lang="en-US" altLang="zh-CN" sz="1800" dirty="0" err="1" smtClean="0"/>
              <a:t>rc</a:t>
            </a:r>
            <a:r>
              <a:rPr lang="en-US" altLang="zh-CN" sz="1800" dirty="0" smtClean="0"/>
              <a:t>[0]</a:t>
            </a:r>
            <a:r>
              <a:rPr lang="zh-CN" altLang="en-US" sz="1800" dirty="0" smtClean="0"/>
              <a:t>是最高位，</a:t>
            </a:r>
            <a:r>
              <a:rPr lang="en-US" altLang="zh-CN" sz="1800" dirty="0" err="1" smtClean="0"/>
              <a:t>rc</a:t>
            </a:r>
            <a:r>
              <a:rPr lang="en-US" altLang="zh-CN" sz="1800" dirty="0" smtClean="0"/>
              <a:t>[7]</a:t>
            </a:r>
            <a:r>
              <a:rPr lang="zh-CN" altLang="en-US" sz="1800" dirty="0" smtClean="0"/>
              <a:t>是最低位</a:t>
            </a:r>
            <a:endParaRPr lang="en-US" altLang="zh-CN" sz="1800" dirty="0" smtClean="0"/>
          </a:p>
          <a:p>
            <a:r>
              <a:rPr lang="zh-CN" altLang="en-US" dirty="0" smtClean="0"/>
              <a:t>运算符</a:t>
            </a:r>
            <a:endParaRPr lang="en-US" altLang="zh-CN" dirty="0" smtClean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 xmlns="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907704" y="3789040"/>
            <a:ext cx="7194694" cy="306896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z="4400" dirty="0" smtClean="0"/>
              <a:t>三、可编程逻辑器件与</a:t>
            </a:r>
            <a:r>
              <a:rPr lang="en-US" altLang="zh-CN" sz="4400" dirty="0" err="1" smtClean="0"/>
              <a:t>verilog</a:t>
            </a:r>
            <a:r>
              <a:rPr lang="zh-CN" altLang="en-US" sz="4400" dirty="0" smtClean="0"/>
              <a:t> </a:t>
            </a:r>
            <a:r>
              <a:rPr lang="en-US" altLang="zh-CN" sz="4400" dirty="0" smtClean="0"/>
              <a:t>HDL</a:t>
            </a:r>
            <a:endParaRPr lang="zh-CN" altLang="en-US" sz="4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err="1" smtClean="0"/>
              <a:t>Verilog</a:t>
            </a:r>
            <a:r>
              <a:rPr lang="zh-CN" altLang="en-US" dirty="0" smtClean="0"/>
              <a:t>行为语句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过程语句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Always</a:t>
            </a:r>
          </a:p>
          <a:p>
            <a:pPr lvl="2"/>
            <a:r>
              <a:rPr lang="en-US" altLang="zh-CN" dirty="0" smtClean="0"/>
              <a:t>initial</a:t>
            </a:r>
          </a:p>
          <a:p>
            <a:pPr lvl="1"/>
            <a:r>
              <a:rPr lang="zh-CN" altLang="en-US" dirty="0" smtClean="0"/>
              <a:t>赋值语句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持续赋值</a:t>
            </a:r>
            <a:endParaRPr lang="en-US" altLang="zh-CN" dirty="0" smtClean="0"/>
          </a:p>
          <a:p>
            <a:pPr lvl="3"/>
            <a:r>
              <a:rPr lang="en-US" altLang="zh-CN" dirty="0" smtClean="0"/>
              <a:t>Assign</a:t>
            </a:r>
          </a:p>
          <a:p>
            <a:pPr lvl="2"/>
            <a:r>
              <a:rPr lang="zh-CN" altLang="en-US" dirty="0" smtClean="0"/>
              <a:t>过程赋值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非阻塞：</a:t>
            </a:r>
            <a:r>
              <a:rPr lang="en-US" altLang="zh-CN" dirty="0" smtClean="0"/>
              <a:t>&lt;=</a:t>
            </a:r>
          </a:p>
          <a:p>
            <a:pPr lvl="3"/>
            <a:r>
              <a:rPr lang="zh-CN" altLang="en-US" dirty="0" smtClean="0"/>
              <a:t>阻塞：</a:t>
            </a:r>
            <a:r>
              <a:rPr lang="en-US" altLang="zh-CN" dirty="0" smtClean="0"/>
              <a:t>=</a:t>
            </a:r>
          </a:p>
          <a:p>
            <a:pPr lvl="1"/>
            <a:r>
              <a:rPr lang="zh-CN" altLang="en-US" dirty="0" smtClean="0"/>
              <a:t>条件语句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循环语句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编译指示语句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z="4400" dirty="0" smtClean="0"/>
              <a:t>三、可编程逻辑器件与</a:t>
            </a:r>
            <a:r>
              <a:rPr lang="en-US" altLang="zh-CN" sz="4400" dirty="0" err="1" smtClean="0"/>
              <a:t>verilog</a:t>
            </a:r>
            <a:r>
              <a:rPr lang="zh-CN" altLang="en-US" sz="4400" dirty="0" smtClean="0"/>
              <a:t> </a:t>
            </a:r>
            <a:r>
              <a:rPr lang="en-US" altLang="zh-CN" sz="4400" dirty="0" smtClean="0"/>
              <a:t>HDL</a:t>
            </a:r>
            <a:endParaRPr lang="zh-CN" altLang="en-US" sz="4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电路设计</a:t>
            </a:r>
            <a:endParaRPr lang="en-US" altLang="zh-CN" dirty="0" smtClean="0"/>
          </a:p>
          <a:p>
            <a:pPr lvl="1"/>
            <a:r>
              <a:rPr lang="en-US" altLang="zh-CN" b="1" dirty="0" smtClean="0"/>
              <a:t>Pc</a:t>
            </a:r>
            <a:r>
              <a:rPr lang="zh-CN" altLang="en-US" b="1" dirty="0" smtClean="0"/>
              <a:t>模块</a:t>
            </a:r>
            <a:endParaRPr lang="en-US" altLang="zh-CN" b="1" dirty="0" smtClean="0"/>
          </a:p>
          <a:p>
            <a:pPr lvl="2"/>
            <a:r>
              <a:rPr lang="zh-CN" altLang="en-US" b="1" dirty="0" smtClean="0"/>
              <a:t>接口设计</a:t>
            </a:r>
            <a:endParaRPr lang="en-US" altLang="zh-CN" b="1" dirty="0" smtClean="0"/>
          </a:p>
          <a:p>
            <a:pPr lvl="2"/>
            <a:r>
              <a:rPr lang="zh-CN" altLang="en-US" b="1" dirty="0" smtClean="0"/>
              <a:t>接口描述</a:t>
            </a:r>
            <a:endParaRPr lang="en-US" altLang="zh-CN" b="1" dirty="0" smtClean="0"/>
          </a:p>
          <a:p>
            <a:pPr lvl="2"/>
            <a:r>
              <a:rPr lang="zh-CN" altLang="en-US" b="1" dirty="0" smtClean="0"/>
              <a:t>代码编写</a:t>
            </a:r>
            <a:endParaRPr lang="en-US" altLang="zh-CN" b="1" dirty="0" smtClean="0"/>
          </a:p>
          <a:p>
            <a:pPr lvl="1"/>
            <a:r>
              <a:rPr lang="en-US" altLang="zh-CN" dirty="0" smtClean="0"/>
              <a:t>Rom</a:t>
            </a:r>
            <a:r>
              <a:rPr lang="zh-CN" altLang="en-US" dirty="0" smtClean="0"/>
              <a:t>模块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顶层模块</a:t>
            </a:r>
            <a:endParaRPr lang="en-US" altLang="zh-CN" dirty="0" smtClean="0"/>
          </a:p>
          <a:p>
            <a:r>
              <a:rPr lang="zh-CN" altLang="en-US" dirty="0" smtClean="0"/>
              <a:t>仿真</a:t>
            </a:r>
            <a:endParaRPr lang="zh-CN" altLang="en-US" dirty="0"/>
          </a:p>
        </p:txBody>
      </p:sp>
      <p:pic>
        <p:nvPicPr>
          <p:cNvPr id="62466" name="Picture 2" descr="https://img-blog.csdn.net/20140721133851151?watermark/2/text/aHR0cDovL2Jsb2cuY3Nkbi5uZXQvbGVpc2hhbmd3ZW4=/font/5a6L5L2T/fontsize/400/fill/I0JBQkFCMA==/dissolve/70/gravity/SouthEas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43808" y="1916832"/>
            <a:ext cx="2047875" cy="1381126"/>
          </a:xfrm>
          <a:prstGeom prst="rect">
            <a:avLst/>
          </a:prstGeom>
          <a:noFill/>
        </p:spPr>
      </p:pic>
      <p:pic>
        <p:nvPicPr>
          <p:cNvPr id="62468" name="Picture 4" descr="https://img-blog.csdn.net/20140721133924363?watermark/2/text/aHR0cDovL2Jsb2cuY3Nkbi5uZXQvbGVpc2hhbmd3ZW4=/font/5a6L5L2T/fontsize/400/fill/I0JBQkFCMA==/dissolve/70/gravity/SouthEast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60032" y="1988840"/>
            <a:ext cx="4058464" cy="864096"/>
          </a:xfrm>
          <a:prstGeom prst="rect">
            <a:avLst/>
          </a:prstGeom>
          <a:noFill/>
        </p:spPr>
      </p:pic>
      <p:sp>
        <p:nvSpPr>
          <p:cNvPr id="6" name="矩形 5"/>
          <p:cNvSpPr/>
          <p:nvPr/>
        </p:nvSpPr>
        <p:spPr>
          <a:xfrm>
            <a:off x="3131840" y="3789040"/>
            <a:ext cx="489654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smtClean="0"/>
              <a:t>module </a:t>
            </a:r>
            <a:r>
              <a:rPr lang="en-US" altLang="zh-CN" sz="1200" dirty="0" err="1" smtClean="0"/>
              <a:t>pc_reg</a:t>
            </a:r>
            <a:r>
              <a:rPr lang="en-US" altLang="zh-CN" sz="1200" dirty="0" smtClean="0"/>
              <a:t>( 	</a:t>
            </a:r>
          </a:p>
          <a:p>
            <a:r>
              <a:rPr lang="en-US" altLang="zh-CN" sz="1200" dirty="0" smtClean="0"/>
              <a:t>input	wire	     </a:t>
            </a:r>
            <a:r>
              <a:rPr lang="en-US" altLang="zh-CN" sz="1200" dirty="0" err="1" smtClean="0"/>
              <a:t>clk</a:t>
            </a:r>
            <a:r>
              <a:rPr lang="en-US" altLang="zh-CN" sz="1200" dirty="0" smtClean="0"/>
              <a:t>,	</a:t>
            </a:r>
          </a:p>
          <a:p>
            <a:r>
              <a:rPr lang="en-US" altLang="zh-CN" sz="1200" dirty="0" smtClean="0"/>
              <a:t>input  wire	     </a:t>
            </a:r>
            <a:r>
              <a:rPr lang="en-US" altLang="zh-CN" sz="1200" dirty="0" err="1" smtClean="0"/>
              <a:t>rst</a:t>
            </a:r>
            <a:r>
              <a:rPr lang="en-US" altLang="zh-CN" sz="1200" dirty="0" smtClean="0"/>
              <a:t>,		</a:t>
            </a:r>
          </a:p>
          <a:p>
            <a:r>
              <a:rPr lang="en-US" altLang="zh-CN" sz="1200" dirty="0" smtClean="0"/>
              <a:t>output </a:t>
            </a:r>
            <a:r>
              <a:rPr lang="en-US" altLang="zh-CN" sz="1200" dirty="0" err="1" smtClean="0"/>
              <a:t>reg</a:t>
            </a:r>
            <a:r>
              <a:rPr lang="en-US" altLang="zh-CN" sz="1200" dirty="0" smtClean="0"/>
              <a:t>[5:0]    pc,	</a:t>
            </a:r>
          </a:p>
          <a:p>
            <a:r>
              <a:rPr lang="en-US" altLang="zh-CN" sz="1200" dirty="0" smtClean="0"/>
              <a:t>output </a:t>
            </a:r>
            <a:r>
              <a:rPr lang="en-US" altLang="zh-CN" sz="1200" dirty="0" err="1" smtClean="0"/>
              <a:t>reg</a:t>
            </a:r>
            <a:r>
              <a:rPr lang="en-US" altLang="zh-CN" sz="1200" dirty="0" smtClean="0"/>
              <a:t>         </a:t>
            </a:r>
            <a:r>
              <a:rPr lang="en-US" altLang="zh-CN" sz="1200" dirty="0" err="1" smtClean="0"/>
              <a:t>ce</a:t>
            </a:r>
            <a:r>
              <a:rPr lang="en-US" altLang="zh-CN" sz="1200" dirty="0" smtClean="0"/>
              <a:t>	</a:t>
            </a:r>
          </a:p>
          <a:p>
            <a:r>
              <a:rPr lang="en-US" altLang="zh-CN" sz="1200" dirty="0" smtClean="0"/>
              <a:t>); 	</a:t>
            </a:r>
          </a:p>
          <a:p>
            <a:r>
              <a:rPr lang="en-US" altLang="zh-CN" sz="1200" dirty="0" smtClean="0"/>
              <a:t>always @ (</a:t>
            </a:r>
            <a:r>
              <a:rPr lang="en-US" altLang="zh-CN" sz="1200" dirty="0" err="1" smtClean="0"/>
              <a:t>posedge</a:t>
            </a:r>
            <a:r>
              <a:rPr lang="en-US" altLang="zh-CN" sz="1200" dirty="0" smtClean="0"/>
              <a:t> </a:t>
            </a:r>
            <a:r>
              <a:rPr lang="en-US" altLang="zh-CN" sz="1200" dirty="0" err="1" smtClean="0"/>
              <a:t>clk</a:t>
            </a:r>
            <a:r>
              <a:rPr lang="en-US" altLang="zh-CN" sz="1200" dirty="0" smtClean="0"/>
              <a:t>) begin  //</a:t>
            </a:r>
            <a:r>
              <a:rPr lang="zh-CN" altLang="en-US" sz="1200" dirty="0" smtClean="0"/>
              <a:t>在时钟信号上升沿触发	   </a:t>
            </a:r>
            <a:endParaRPr lang="en-US" altLang="zh-CN" sz="1200" dirty="0" smtClean="0"/>
          </a:p>
          <a:p>
            <a:r>
              <a:rPr lang="en-US" altLang="zh-CN" sz="1200" dirty="0" smtClean="0"/>
              <a:t>… …</a:t>
            </a:r>
          </a:p>
          <a:p>
            <a:r>
              <a:rPr lang="en-US" altLang="zh-CN" sz="1200" dirty="0" smtClean="0"/>
              <a:t>end</a:t>
            </a:r>
          </a:p>
          <a:p>
            <a:r>
              <a:rPr lang="en-US" altLang="zh-CN" sz="1200" dirty="0" err="1" smtClean="0"/>
              <a:t>endmodule</a:t>
            </a:r>
            <a:endParaRPr lang="en-US" altLang="zh-CN" sz="1200" dirty="0" smtClean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z="4400" dirty="0" smtClean="0"/>
              <a:t>三、可编程逻辑器件与</a:t>
            </a:r>
            <a:r>
              <a:rPr lang="en-US" altLang="zh-CN" sz="4400" dirty="0" err="1" smtClean="0"/>
              <a:t>verilog</a:t>
            </a:r>
            <a:r>
              <a:rPr lang="zh-CN" altLang="en-US" sz="4400" dirty="0" smtClean="0"/>
              <a:t> </a:t>
            </a:r>
            <a:r>
              <a:rPr lang="en-US" altLang="zh-CN" sz="4400" dirty="0" smtClean="0"/>
              <a:t>HDL</a:t>
            </a:r>
            <a:endParaRPr lang="zh-CN" altLang="en-US" sz="4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电路设计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Pc</a:t>
            </a:r>
            <a:r>
              <a:rPr lang="zh-CN" altLang="en-US" dirty="0" smtClean="0"/>
              <a:t>模块</a:t>
            </a:r>
            <a:endParaRPr lang="en-US" altLang="zh-CN" dirty="0" smtClean="0"/>
          </a:p>
          <a:p>
            <a:pPr lvl="1"/>
            <a:r>
              <a:rPr lang="en-US" altLang="zh-CN" b="1" dirty="0" smtClean="0"/>
              <a:t>Rom</a:t>
            </a:r>
            <a:r>
              <a:rPr lang="zh-CN" altLang="en-US" b="1" dirty="0" smtClean="0"/>
              <a:t>模块</a:t>
            </a:r>
            <a:endParaRPr lang="en-US" altLang="zh-CN" b="1" dirty="0" smtClean="0"/>
          </a:p>
          <a:p>
            <a:pPr lvl="1"/>
            <a:r>
              <a:rPr lang="zh-CN" altLang="en-US" b="1" dirty="0" smtClean="0"/>
              <a:t>顶层模块</a:t>
            </a:r>
            <a:endParaRPr lang="en-US" altLang="zh-CN" b="1" dirty="0" smtClean="0"/>
          </a:p>
          <a:p>
            <a:r>
              <a:rPr lang="zh-CN" altLang="en-US" dirty="0" smtClean="0"/>
              <a:t>仿真</a:t>
            </a:r>
            <a:endParaRPr lang="zh-CN" altLang="en-US" dirty="0"/>
          </a:p>
        </p:txBody>
      </p:sp>
      <p:pic>
        <p:nvPicPr>
          <p:cNvPr id="65538" name="Picture 2" descr="https://img-blog.csdn.net/20140721133751062?watermark/2/text/aHR0cDovL2Jsb2cuY3Nkbi5uZXQvbGVpc2hhbmd3ZW4=/font/5a6L5L2T/fontsize/400/fill/I0JBQkFCMA==/dissolve/70/gravity/SouthEas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47864" y="1988840"/>
            <a:ext cx="4572000" cy="2106342"/>
          </a:xfrm>
          <a:prstGeom prst="rect">
            <a:avLst/>
          </a:prstGeom>
          <a:noFill/>
        </p:spPr>
      </p:pic>
      <p:pic>
        <p:nvPicPr>
          <p:cNvPr id="65540" name="Picture 4" descr="https://img-blog.csdn.net/20140721134200598?watermark/2/text/aHR0cDovL2Jsb2cuY3Nkbi5uZXQvbGVpc2hhbmd3ZW4=/font/5a6L5L2T/fontsize/400/fill/I0JBQkFCMA==/dissolve/70/gravity/SouthEast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07904" y="4437112"/>
            <a:ext cx="4642743" cy="165618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562" name="Picture 2" descr="https://img-blog.csdn.net/20140722134000449?watermark/2/text/aHR0cDovL2Jsb2cuY3Nkbi5uZXQvbGVpc2hhbmd3ZW4=/font/5a6L5L2T/fontsize/400/fill/I0JBQkFCMA==/dissolve/70/gravity/SouthEas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88024" y="1756824"/>
            <a:ext cx="4104456" cy="2504811"/>
          </a:xfrm>
          <a:prstGeom prst="rect">
            <a:avLst/>
          </a:prstGeom>
          <a:noFill/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z="4400" dirty="0" smtClean="0"/>
              <a:t>三、可编程逻辑器件与</a:t>
            </a:r>
            <a:r>
              <a:rPr lang="en-US" altLang="zh-CN" sz="4400" dirty="0" err="1" smtClean="0"/>
              <a:t>verilog</a:t>
            </a:r>
            <a:r>
              <a:rPr lang="zh-CN" altLang="en-US" sz="4400" dirty="0" smtClean="0"/>
              <a:t> </a:t>
            </a:r>
            <a:r>
              <a:rPr lang="en-US" altLang="zh-CN" sz="4400" dirty="0" smtClean="0"/>
              <a:t>HDL</a:t>
            </a:r>
            <a:endParaRPr lang="zh-CN" altLang="en-US" sz="4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电路设计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Pc</a:t>
            </a:r>
            <a:r>
              <a:rPr lang="zh-CN" altLang="en-US" dirty="0" smtClean="0"/>
              <a:t>模块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Rom</a:t>
            </a:r>
            <a:r>
              <a:rPr lang="zh-CN" altLang="en-US" dirty="0" smtClean="0"/>
              <a:t>模块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顶层模块</a:t>
            </a:r>
            <a:endParaRPr lang="en-US" altLang="zh-CN" dirty="0" smtClean="0"/>
          </a:p>
          <a:p>
            <a:r>
              <a:rPr lang="zh-CN" altLang="en-US" dirty="0" smtClean="0"/>
              <a:t>仿真</a:t>
            </a:r>
            <a:endParaRPr lang="en-US" altLang="zh-CN" dirty="0" smtClean="0"/>
          </a:p>
          <a:p>
            <a:pPr lvl="1"/>
            <a:r>
              <a:rPr lang="zh-CN" altLang="en-US" b="1" dirty="0" smtClean="0"/>
              <a:t>编写测试模块</a:t>
            </a:r>
            <a:r>
              <a:rPr lang="en-US" altLang="zh-CN" b="1" dirty="0" smtClean="0"/>
              <a:t>,</a:t>
            </a:r>
            <a:r>
              <a:rPr lang="en-US" altLang="zh-CN" b="1" dirty="0" err="1" smtClean="0"/>
              <a:t>testbench</a:t>
            </a:r>
            <a:r>
              <a:rPr lang="zh-CN" altLang="en-US" b="1" dirty="0" smtClean="0"/>
              <a:t>文件</a:t>
            </a:r>
            <a:endParaRPr lang="zh-CN" altLang="en-US" b="1" dirty="0"/>
          </a:p>
        </p:txBody>
      </p:sp>
      <p:pic>
        <p:nvPicPr>
          <p:cNvPr id="66566" name="Picture 6" descr="https://img-blog.csdn.net/20140722133819218?watermark/2/text/aHR0cDovL2Jsb2cuY3Nkbi5uZXQvbGVpc2hhbmd3ZW4=/font/5a6L5L2T/fontsize/400/fill/I0JBQkFCMA==/dissolve/70/gravity/SouthEast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05275" y="4591049"/>
            <a:ext cx="5038725" cy="2266951"/>
          </a:xfrm>
          <a:prstGeom prst="rect">
            <a:avLst/>
          </a:prstGeom>
          <a:noFill/>
        </p:spPr>
      </p:pic>
      <p:pic>
        <p:nvPicPr>
          <p:cNvPr id="66567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" y="4581127"/>
            <a:ext cx="4139952" cy="2170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z="4400" dirty="0" smtClean="0"/>
              <a:t>三、可编程逻辑器件与</a:t>
            </a:r>
            <a:r>
              <a:rPr lang="en-US" altLang="zh-CN" sz="4400" dirty="0" err="1" smtClean="0"/>
              <a:t>verilog</a:t>
            </a:r>
            <a:r>
              <a:rPr lang="zh-CN" altLang="en-US" sz="4400" dirty="0" smtClean="0"/>
              <a:t> </a:t>
            </a:r>
            <a:r>
              <a:rPr lang="en-US" altLang="zh-CN" sz="4400" dirty="0" smtClean="0"/>
              <a:t>HDL</a:t>
            </a:r>
            <a:endParaRPr lang="zh-CN" altLang="en-US" sz="4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电路设计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Pc</a:t>
            </a:r>
            <a:r>
              <a:rPr lang="zh-CN" altLang="en-US" dirty="0" smtClean="0"/>
              <a:t>模块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Rom</a:t>
            </a:r>
            <a:r>
              <a:rPr lang="zh-CN" altLang="en-US" dirty="0" smtClean="0"/>
              <a:t>模块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顶层模块</a:t>
            </a:r>
            <a:endParaRPr lang="en-US" altLang="zh-CN" dirty="0" smtClean="0"/>
          </a:p>
          <a:p>
            <a:r>
              <a:rPr lang="zh-CN" altLang="en-US" dirty="0" smtClean="0"/>
              <a:t>仿真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编写测试模块</a:t>
            </a:r>
            <a:r>
              <a:rPr lang="en-US" altLang="zh-CN" dirty="0" smtClean="0"/>
              <a:t>,</a:t>
            </a:r>
            <a:r>
              <a:rPr lang="en-US" altLang="zh-CN" dirty="0" err="1" smtClean="0"/>
              <a:t>testbench</a:t>
            </a:r>
            <a:r>
              <a:rPr lang="zh-CN" altLang="en-US" dirty="0" smtClean="0"/>
              <a:t>文件</a:t>
            </a:r>
            <a:endParaRPr lang="en-US" altLang="zh-CN" dirty="0" smtClean="0"/>
          </a:p>
          <a:p>
            <a:pPr lvl="1"/>
            <a:r>
              <a:rPr lang="zh-CN" altLang="en-US" b="1" dirty="0" smtClean="0"/>
              <a:t>仿真结果</a:t>
            </a:r>
            <a:endParaRPr lang="zh-CN" altLang="en-US" b="1" dirty="0"/>
          </a:p>
        </p:txBody>
      </p:sp>
      <p:pic>
        <p:nvPicPr>
          <p:cNvPr id="7" name="图片 6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11760" y="1916832"/>
            <a:ext cx="6732239" cy="4941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Content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一、实验环境</a:t>
            </a:r>
          </a:p>
          <a:p>
            <a:r>
              <a:rPr lang="zh-CN" altLang="en-US" b="1" dirty="0" smtClean="0"/>
              <a:t>二、</a:t>
            </a:r>
            <a:r>
              <a:rPr lang="en-US" altLang="zh-CN" dirty="0" smtClean="0"/>
              <a:t>MIPS</a:t>
            </a:r>
            <a:r>
              <a:rPr lang="zh-CN" altLang="en-US" dirty="0" smtClean="0"/>
              <a:t>指令集架构</a:t>
            </a:r>
            <a:endParaRPr lang="en-US" altLang="zh-CN" dirty="0" smtClean="0"/>
          </a:p>
          <a:p>
            <a:r>
              <a:rPr lang="zh-CN" altLang="en-US" dirty="0" smtClean="0"/>
              <a:t>三、可编程逻辑器件与</a:t>
            </a:r>
            <a:r>
              <a:rPr lang="en-US" altLang="zh-CN" dirty="0" err="1" smtClean="0"/>
              <a:t>verilog</a:t>
            </a:r>
            <a:r>
              <a:rPr lang="zh-CN" altLang="en-US" dirty="0" smtClean="0"/>
              <a:t> </a:t>
            </a:r>
            <a:r>
              <a:rPr lang="en-US" altLang="zh-CN" dirty="0" smtClean="0"/>
              <a:t>HDL</a:t>
            </a:r>
          </a:p>
          <a:p>
            <a:r>
              <a:rPr lang="zh-CN" altLang="en-US" b="1" dirty="0" smtClean="0"/>
              <a:t>四、五级流水</a:t>
            </a:r>
            <a:r>
              <a:rPr lang="en-US" altLang="zh-CN" b="1" dirty="0" smtClean="0"/>
              <a:t>CPU</a:t>
            </a:r>
            <a:r>
              <a:rPr lang="zh-CN" altLang="en-US" b="1" dirty="0" smtClean="0"/>
              <a:t>及设计要求</a:t>
            </a:r>
            <a:endParaRPr lang="en-US" altLang="zh-CN" b="1" dirty="0" smtClean="0"/>
          </a:p>
          <a:p>
            <a:r>
              <a:rPr lang="zh-CN" altLang="en-US" dirty="0" smtClean="0"/>
              <a:t>五、参考资料</a:t>
            </a:r>
            <a:endParaRPr lang="zh-CN" alt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四、五级流水</a:t>
            </a:r>
            <a:r>
              <a:rPr lang="en-US" altLang="zh-CN" dirty="0" smtClean="0"/>
              <a:t>CPU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设计目标</a:t>
            </a:r>
            <a:r>
              <a:rPr lang="en-US" altLang="zh-CN" dirty="0" smtClean="0">
                <a:sym typeface="Wingdings" pitchFamily="2" charset="2"/>
              </a:rPr>
              <a:t>: (</a:t>
            </a:r>
            <a:r>
              <a:rPr lang="zh-CN" altLang="en-US" dirty="0" smtClean="0">
                <a:sym typeface="Wingdings" pitchFamily="2" charset="2"/>
              </a:rPr>
              <a:t>本次要求完成</a:t>
            </a:r>
            <a:r>
              <a:rPr lang="en-US" altLang="zh-CN" dirty="0" smtClean="0">
                <a:sym typeface="Wingdings" pitchFamily="2" charset="2"/>
              </a:rPr>
              <a:t>38</a:t>
            </a:r>
            <a:r>
              <a:rPr lang="zh-CN" altLang="en-US" dirty="0" smtClean="0">
                <a:sym typeface="Wingdings" pitchFamily="2" charset="2"/>
              </a:rPr>
              <a:t>条基础指令</a:t>
            </a:r>
            <a:r>
              <a:rPr lang="en-US" altLang="zh-CN" dirty="0" smtClean="0">
                <a:sym typeface="Wingdings" pitchFamily="2" charset="2"/>
              </a:rPr>
              <a:t>)</a:t>
            </a:r>
            <a:endParaRPr lang="en-US" altLang="zh-CN" dirty="0" smtClean="0"/>
          </a:p>
          <a:p>
            <a:pPr lvl="1"/>
            <a:r>
              <a:rPr lang="zh-CN" altLang="en-US" sz="1300" dirty="0" smtClean="0"/>
              <a:t>五级整数流水线，分别是：取指、译码、执行、访存、回写 </a:t>
            </a:r>
            <a:endParaRPr lang="en-US" altLang="zh-CN" sz="1300" dirty="0" smtClean="0"/>
          </a:p>
          <a:p>
            <a:pPr lvl="1"/>
            <a:r>
              <a:rPr lang="zh-CN" altLang="en-US" sz="1300" dirty="0" smtClean="0"/>
              <a:t>哈佛结构，分开的指令、数据接口 </a:t>
            </a:r>
            <a:endParaRPr lang="en-US" altLang="zh-CN" sz="1300" dirty="0" smtClean="0"/>
          </a:p>
          <a:p>
            <a:pPr lvl="1"/>
            <a:r>
              <a:rPr lang="en-US" altLang="zh-CN" sz="1300" dirty="0" smtClean="0"/>
              <a:t>32</a:t>
            </a:r>
            <a:r>
              <a:rPr lang="zh-CN" altLang="en-US" sz="1300" dirty="0" smtClean="0"/>
              <a:t>个</a:t>
            </a:r>
            <a:r>
              <a:rPr lang="en-US" altLang="zh-CN" sz="1300" dirty="0" smtClean="0"/>
              <a:t>32</a:t>
            </a:r>
            <a:r>
              <a:rPr lang="zh-CN" altLang="en-US" sz="1300" dirty="0" smtClean="0"/>
              <a:t>位整数寄存器 </a:t>
            </a:r>
            <a:endParaRPr lang="en-US" altLang="zh-CN" sz="1300" dirty="0" smtClean="0"/>
          </a:p>
          <a:p>
            <a:pPr lvl="1"/>
            <a:r>
              <a:rPr lang="zh-CN" altLang="en-US" sz="1300" dirty="0" smtClean="0"/>
              <a:t>大端模式 （小端模式亦可）</a:t>
            </a:r>
            <a:endParaRPr lang="en-US" altLang="zh-CN" sz="1300" dirty="0" smtClean="0"/>
          </a:p>
          <a:p>
            <a:pPr lvl="1"/>
            <a:r>
              <a:rPr lang="zh-CN" altLang="en-US" sz="1300" dirty="0" smtClean="0"/>
              <a:t>向量化异常处理，支持精确异常处理 </a:t>
            </a:r>
            <a:endParaRPr lang="en-US" altLang="zh-CN" sz="1300" dirty="0" smtClean="0"/>
          </a:p>
          <a:p>
            <a:pPr lvl="1"/>
            <a:r>
              <a:rPr lang="zh-CN" altLang="en-US" sz="1300" dirty="0" smtClean="0"/>
              <a:t>支持</a:t>
            </a:r>
            <a:r>
              <a:rPr lang="en-US" altLang="zh-CN" sz="1300" dirty="0" smtClean="0"/>
              <a:t>6</a:t>
            </a:r>
            <a:r>
              <a:rPr lang="zh-CN" altLang="en-US" sz="1300" dirty="0" smtClean="0"/>
              <a:t>个外部中断 </a:t>
            </a:r>
            <a:endParaRPr lang="en-US" altLang="zh-CN" sz="1300" dirty="0" smtClean="0"/>
          </a:p>
          <a:p>
            <a:pPr lvl="1"/>
            <a:r>
              <a:rPr lang="zh-CN" altLang="en-US" sz="1300" dirty="0" smtClean="0"/>
              <a:t>具有</a:t>
            </a:r>
            <a:r>
              <a:rPr lang="en-US" altLang="zh-CN" sz="1300" dirty="0" smtClean="0"/>
              <a:t>32bit</a:t>
            </a:r>
            <a:r>
              <a:rPr lang="zh-CN" altLang="en-US" sz="1300" dirty="0" smtClean="0"/>
              <a:t>数据、地址总线宽度 </a:t>
            </a:r>
            <a:endParaRPr lang="en-US" altLang="zh-CN" sz="1300" dirty="0" smtClean="0"/>
          </a:p>
          <a:p>
            <a:pPr lvl="1"/>
            <a:r>
              <a:rPr lang="zh-CN" altLang="en-US" sz="1300" dirty="0" smtClean="0"/>
              <a:t>能实现单周期乘法 </a:t>
            </a:r>
            <a:endParaRPr lang="en-US" altLang="zh-CN" sz="1300" dirty="0" smtClean="0"/>
          </a:p>
          <a:p>
            <a:pPr lvl="1"/>
            <a:r>
              <a:rPr lang="zh-CN" altLang="en-US" sz="1300" dirty="0" smtClean="0"/>
              <a:t>支持延迟转移 </a:t>
            </a:r>
            <a:endParaRPr lang="en-US" altLang="zh-CN" sz="1300" dirty="0" smtClean="0"/>
          </a:p>
          <a:p>
            <a:pPr lvl="1"/>
            <a:r>
              <a:rPr lang="zh-CN" altLang="en-US" sz="1300" dirty="0" smtClean="0"/>
              <a:t>兼容</a:t>
            </a:r>
            <a:r>
              <a:rPr lang="en-US" altLang="zh-CN" sz="1300" dirty="0" smtClean="0"/>
              <a:t>MIPS32</a:t>
            </a:r>
            <a:r>
              <a:rPr lang="zh-CN" altLang="en-US" sz="1300" dirty="0" smtClean="0"/>
              <a:t>指令集架构，支持</a:t>
            </a:r>
            <a:r>
              <a:rPr lang="en-US" altLang="zh-CN" sz="1300" dirty="0" smtClean="0"/>
              <a:t>MIPS32</a:t>
            </a:r>
            <a:r>
              <a:rPr lang="zh-CN" altLang="en-US" sz="1300" dirty="0" smtClean="0"/>
              <a:t>指令集中的所有整数指令 </a:t>
            </a:r>
            <a:endParaRPr lang="en-US" altLang="zh-CN" sz="1300" dirty="0" smtClean="0"/>
          </a:p>
          <a:p>
            <a:pPr lvl="1"/>
            <a:r>
              <a:rPr lang="zh-CN" altLang="en-US" sz="1300" dirty="0" smtClean="0"/>
              <a:t>大多数指令可以在一个时钟周期内完成</a:t>
            </a:r>
            <a:endParaRPr lang="en-US" altLang="zh-CN" sz="1300" dirty="0" smtClean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四、五级流水</a:t>
            </a:r>
            <a:r>
              <a:rPr lang="en-US" altLang="zh-CN" dirty="0" smtClean="0"/>
              <a:t>CPU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1600" b="1" i="1" dirty="0" smtClean="0"/>
              <a:t>取指阶段：从指令存储器读出指令，同时确定下一条指令地址。 </a:t>
            </a:r>
            <a:endParaRPr lang="en-US" altLang="zh-CN" sz="1600" b="1" i="1" dirty="0" smtClean="0"/>
          </a:p>
          <a:p>
            <a:r>
              <a:rPr lang="zh-CN" altLang="en-US" sz="1600" b="1" i="1" dirty="0" smtClean="0"/>
              <a:t>译码阶段：对指令进行译码，从通用寄存器中读出要使用的寄存器的值，如果指令中含有立即数，那么还要将立即数进行符号扩展或无符号扩展。如果是转移指令，并且满足转移条件，那么给出转移目标，作为新的指令地址。 </a:t>
            </a:r>
            <a:endParaRPr lang="en-US" altLang="zh-CN" sz="1600" b="1" i="1" dirty="0" smtClean="0"/>
          </a:p>
          <a:p>
            <a:r>
              <a:rPr lang="zh-CN" altLang="en-US" sz="1600" b="1" i="1" dirty="0" smtClean="0"/>
              <a:t>执行阶段：按照译码阶段给出的操作数、运算类型，进行运算，给出运算结果。如果是</a:t>
            </a:r>
            <a:r>
              <a:rPr lang="en-US" altLang="zh-CN" sz="1600" b="1" i="1" dirty="0" smtClean="0"/>
              <a:t>Load/Store</a:t>
            </a:r>
            <a:r>
              <a:rPr lang="zh-CN" altLang="en-US" sz="1600" b="1" i="1" dirty="0" smtClean="0"/>
              <a:t>指令，那么还会计算</a:t>
            </a:r>
            <a:r>
              <a:rPr lang="en-US" altLang="zh-CN" sz="1600" b="1" i="1" dirty="0" smtClean="0"/>
              <a:t>Load/Store</a:t>
            </a:r>
            <a:r>
              <a:rPr lang="zh-CN" altLang="en-US" sz="1600" b="1" i="1" dirty="0" smtClean="0"/>
              <a:t>的目标地址。 </a:t>
            </a:r>
            <a:endParaRPr lang="en-US" altLang="zh-CN" sz="1600" b="1" i="1" dirty="0" smtClean="0"/>
          </a:p>
          <a:p>
            <a:r>
              <a:rPr lang="zh-CN" altLang="en-US" sz="1600" b="1" i="1" dirty="0" smtClean="0"/>
              <a:t>访存阶段：如果是</a:t>
            </a:r>
            <a:r>
              <a:rPr lang="en-US" altLang="zh-CN" sz="1600" b="1" i="1" dirty="0" smtClean="0"/>
              <a:t>Load/Store</a:t>
            </a:r>
            <a:r>
              <a:rPr lang="zh-CN" altLang="en-US" sz="1600" b="1" i="1" dirty="0" smtClean="0"/>
              <a:t>指令，那么在此阶段会访问数据存储器，反之，只是将执行阶段的结果向下传递到回写阶段。同时，在此阶段还要判断是否有异常需要处理，如果有，那么会清除流水线，然后转移到异常处理例程入口地址处继续执行。 </a:t>
            </a:r>
            <a:endParaRPr lang="en-US" altLang="zh-CN" sz="1600" b="1" i="1" dirty="0" smtClean="0"/>
          </a:p>
          <a:p>
            <a:r>
              <a:rPr lang="zh-CN" altLang="en-US" sz="1600" b="1" i="1" dirty="0" smtClean="0"/>
              <a:t>回写阶段：将运算结果保存到目标寄存器。</a:t>
            </a:r>
          </a:p>
          <a:p>
            <a:endParaRPr lang="zh-CN" altLang="en-US" sz="1600" b="1" i="1" dirty="0"/>
          </a:p>
        </p:txBody>
      </p:sp>
      <p:pic>
        <p:nvPicPr>
          <p:cNvPr id="4" name="Picture 2" descr="https://img-blog.csdn.net/20140723130421735?watermark/2/text/aHR0cDovL2Jsb2cuY3Nkbi5uZXQvbGVpc2hhbmd3ZW4=/font/5a6L5L2T/fontsize/400/fill/I0JBQkFCMA==/dissolve/70/gravity/SouthEas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4077072"/>
            <a:ext cx="8218079" cy="244827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一、实验环境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硬件 </a:t>
            </a:r>
          </a:p>
          <a:p>
            <a:pPr lvl="1"/>
            <a:r>
              <a:rPr lang="en-US" altLang="zh-CN" dirty="0" smtClean="0"/>
              <a:t>PC</a:t>
            </a:r>
            <a:r>
              <a:rPr lang="zh-CN" altLang="en-US" dirty="0" smtClean="0"/>
              <a:t>机 </a:t>
            </a:r>
            <a:endParaRPr lang="en-US" altLang="zh-CN" dirty="0" smtClean="0"/>
          </a:p>
          <a:p>
            <a:r>
              <a:rPr lang="zh-CN" altLang="en-US" dirty="0" smtClean="0"/>
              <a:t>软件</a:t>
            </a:r>
          </a:p>
          <a:p>
            <a:pPr lvl="1"/>
            <a:r>
              <a:rPr lang="en-US" altLang="zh-CN" b="1" dirty="0" err="1" smtClean="0"/>
              <a:t>Vivado</a:t>
            </a:r>
            <a:r>
              <a:rPr lang="en-US" altLang="zh-CN" b="1" dirty="0" smtClean="0"/>
              <a:t> </a:t>
            </a:r>
            <a:r>
              <a:rPr lang="zh-CN" altLang="en-US" b="1" dirty="0" smtClean="0"/>
              <a:t>（建议采用，</a:t>
            </a:r>
            <a:r>
              <a:rPr lang="en-US" altLang="zh-CN" b="1" dirty="0" err="1" smtClean="0"/>
              <a:t>ver</a:t>
            </a:r>
            <a:r>
              <a:rPr lang="en-US" altLang="zh-CN" b="1" dirty="0" smtClean="0"/>
              <a:t> .2019.2</a:t>
            </a:r>
            <a:r>
              <a:rPr lang="zh-CN" altLang="en-US" b="1" dirty="0" smtClean="0"/>
              <a:t>）</a:t>
            </a:r>
            <a:endParaRPr lang="en-US" altLang="zh-CN" b="1" dirty="0" smtClean="0"/>
          </a:p>
          <a:p>
            <a:pPr lvl="1"/>
            <a:r>
              <a:rPr lang="en-US" altLang="zh-CN" dirty="0" smtClean="0"/>
              <a:t>Xilinx ISE + </a:t>
            </a:r>
            <a:r>
              <a:rPr lang="en-US" altLang="zh-CN" dirty="0" err="1" smtClean="0"/>
              <a:t>ModelSim</a:t>
            </a:r>
            <a:endParaRPr lang="en-US" altLang="zh-CN" dirty="0" smtClean="0"/>
          </a:p>
          <a:p>
            <a:r>
              <a:rPr lang="zh-CN" altLang="en-US" dirty="0" smtClean="0"/>
              <a:t>编程语言</a:t>
            </a:r>
          </a:p>
          <a:p>
            <a:pPr lvl="1"/>
            <a:r>
              <a:rPr lang="en-US" altLang="zh-CN" b="1" dirty="0" err="1" smtClean="0"/>
              <a:t>Verilog</a:t>
            </a:r>
            <a:r>
              <a:rPr lang="zh-CN" altLang="en-US" b="1" dirty="0" smtClean="0"/>
              <a:t>（建议采用）</a:t>
            </a:r>
          </a:p>
          <a:p>
            <a:pPr lvl="1"/>
            <a:r>
              <a:rPr lang="en-US" altLang="zh-CN" dirty="0" smtClean="0"/>
              <a:t>VHDL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四、五级流水</a:t>
            </a:r>
            <a:r>
              <a:rPr lang="en-US" altLang="zh-CN" dirty="0" smtClean="0"/>
              <a:t>CPU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可供参考的</a:t>
            </a:r>
            <a:r>
              <a:rPr lang="en-US" altLang="zh-CN" dirty="0" smtClean="0"/>
              <a:t>CPU</a:t>
            </a:r>
            <a:r>
              <a:rPr lang="zh-CN" altLang="en-US" dirty="0" smtClean="0"/>
              <a:t>设计</a:t>
            </a:r>
            <a:endParaRPr lang="zh-CN" altLang="en-US" dirty="0"/>
          </a:p>
        </p:txBody>
      </p:sp>
      <p:pic>
        <p:nvPicPr>
          <p:cNvPr id="4" name="Picture 2" descr="https://img-blog.csdn.net/20140723130720309?watermark/2/text/aHR0cDovL2Jsb2cuY3Nkbi5uZXQvbGVpc2hhbmd3ZW4=/font/5a6L5L2T/fontsize/400/fill/I0JBQkFCMA==/dissolve/70/gravity/SouthEas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2564904"/>
            <a:ext cx="2880320" cy="2353076"/>
          </a:xfrm>
          <a:prstGeom prst="rect">
            <a:avLst/>
          </a:prstGeom>
          <a:noFill/>
        </p:spPr>
      </p:pic>
      <p:pic>
        <p:nvPicPr>
          <p:cNvPr id="5" name="Picture 2" descr="https://img-blog.csdn.net/20140723130826921?watermark/2/text/aHR0cDovL2Jsb2cuY3Nkbi5uZXQvbGVpc2hhbmd3ZW4=/font/5a6L5L2T/fontsize/400/fill/I0JBQkFCMA==/dissolve/70/gravity/SouthEast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07904" y="2276872"/>
            <a:ext cx="4947004" cy="266429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四、五级流水</a:t>
            </a:r>
            <a:r>
              <a:rPr lang="en-US" altLang="zh-CN" dirty="0" smtClean="0"/>
              <a:t>CPU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可供参考的</a:t>
            </a:r>
            <a:r>
              <a:rPr lang="en-US" altLang="zh-CN" dirty="0" smtClean="0"/>
              <a:t>CPU</a:t>
            </a:r>
            <a:r>
              <a:rPr lang="zh-CN" altLang="en-US" dirty="0" smtClean="0"/>
              <a:t>设计</a:t>
            </a:r>
          </a:p>
          <a:p>
            <a:endParaRPr lang="zh-CN" altLang="en-US" dirty="0"/>
          </a:p>
        </p:txBody>
      </p:sp>
      <p:pic>
        <p:nvPicPr>
          <p:cNvPr id="4" name="Picture 2" descr="https://img-blog.csdn.net/20140723130933190?watermark/2/text/aHR0cDovL2Jsb2cuY3Nkbi5uZXQvbGVpc2hhbmd3ZW4=/font/5a6L5L2T/fontsize/400/fill/I0JBQkFCMA==/dissolve/70/gravity/SouthEas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2538724"/>
            <a:ext cx="7382436" cy="431927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四、五级流水</a:t>
            </a:r>
            <a:r>
              <a:rPr lang="en-US" altLang="zh-CN" b="1" dirty="0" smtClean="0"/>
              <a:t>CPU</a:t>
            </a:r>
            <a:r>
              <a:rPr lang="zh-CN" altLang="en-US" b="1" dirty="0" smtClean="0"/>
              <a:t>及设计要求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设计要求：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完成规定的指令（见任务书）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撰写设计报告（见组成原理课程设计模板）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会调试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能演示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正确回答问题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Content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一、实验环境</a:t>
            </a:r>
          </a:p>
          <a:p>
            <a:r>
              <a:rPr lang="zh-CN" altLang="en-US" b="1" dirty="0" smtClean="0"/>
              <a:t>二、</a:t>
            </a:r>
            <a:r>
              <a:rPr lang="en-US" altLang="zh-CN" dirty="0" smtClean="0"/>
              <a:t>MIPS</a:t>
            </a:r>
            <a:r>
              <a:rPr lang="zh-CN" altLang="en-US" dirty="0" smtClean="0"/>
              <a:t>指令集架构</a:t>
            </a:r>
            <a:endParaRPr lang="en-US" altLang="zh-CN" dirty="0" smtClean="0"/>
          </a:p>
          <a:p>
            <a:r>
              <a:rPr lang="zh-CN" altLang="en-US" dirty="0" smtClean="0"/>
              <a:t>三、可编程逻辑器件与</a:t>
            </a:r>
            <a:r>
              <a:rPr lang="en-US" altLang="zh-CN" dirty="0" err="1" smtClean="0"/>
              <a:t>verilog</a:t>
            </a:r>
            <a:r>
              <a:rPr lang="zh-CN" altLang="en-US" dirty="0" smtClean="0"/>
              <a:t> </a:t>
            </a:r>
            <a:r>
              <a:rPr lang="en-US" altLang="zh-CN" dirty="0" smtClean="0"/>
              <a:t>HDL</a:t>
            </a:r>
          </a:p>
          <a:p>
            <a:r>
              <a:rPr lang="zh-CN" altLang="en-US" dirty="0" smtClean="0"/>
              <a:t>四、五级流水</a:t>
            </a:r>
            <a:r>
              <a:rPr lang="en-US" altLang="zh-CN" dirty="0" smtClean="0"/>
              <a:t>CPU</a:t>
            </a:r>
            <a:r>
              <a:rPr lang="zh-CN" altLang="en-US" dirty="0" smtClean="0"/>
              <a:t>及设计要求</a:t>
            </a:r>
            <a:endParaRPr lang="en-US" altLang="zh-CN" dirty="0" smtClean="0"/>
          </a:p>
          <a:p>
            <a:r>
              <a:rPr lang="zh-CN" altLang="en-US" b="1" dirty="0" smtClean="0"/>
              <a:t>五、</a:t>
            </a:r>
            <a:r>
              <a:rPr lang="zh-CN" altLang="en-US" dirty="0" smtClean="0"/>
              <a:t>参考资料</a:t>
            </a:r>
            <a:endParaRPr lang="zh-CN" alt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注意事项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zh-CN" altLang="en-US" dirty="0" smtClean="0"/>
              <a:t>按题目要求进行设计，不许私自更改题目及内容 </a:t>
            </a:r>
            <a:endParaRPr lang="en-US" altLang="zh-CN" dirty="0" smtClean="0"/>
          </a:p>
          <a:p>
            <a:pPr>
              <a:buFont typeface="Wingdings" pitchFamily="2" charset="2"/>
              <a:buChar char="Ø"/>
            </a:pPr>
            <a:r>
              <a:rPr lang="zh-CN" altLang="en-US" dirty="0" smtClean="0"/>
              <a:t>独立完成，内容不许雷同 </a:t>
            </a:r>
            <a:endParaRPr lang="en-US" altLang="zh-CN" dirty="0" smtClean="0"/>
          </a:p>
          <a:p>
            <a:pPr>
              <a:buFont typeface="Wingdings" pitchFamily="2" charset="2"/>
              <a:buChar char="Ø"/>
            </a:pPr>
            <a:r>
              <a:rPr lang="zh-CN" altLang="en-US" dirty="0" smtClean="0"/>
              <a:t>设计报告内容要完整，格式正确。 </a:t>
            </a:r>
            <a:endParaRPr lang="en-US" altLang="zh-CN" dirty="0" smtClean="0"/>
          </a:p>
          <a:p>
            <a:pPr>
              <a:buFont typeface="Wingdings" pitchFamily="2" charset="2"/>
              <a:buChar char="Ø"/>
            </a:pPr>
            <a:r>
              <a:rPr lang="zh-CN" altLang="en-US" dirty="0" smtClean="0"/>
              <a:t>验收与答辩： </a:t>
            </a:r>
          </a:p>
          <a:p>
            <a:pPr lvl="1">
              <a:buFont typeface="Wingdings" pitchFamily="2" charset="2"/>
              <a:buChar char="Ø"/>
            </a:pPr>
            <a:r>
              <a:rPr lang="zh-CN" altLang="en-US" dirty="0" smtClean="0"/>
              <a:t>准时验收、准时交设计报告，否则按不及格处 理 </a:t>
            </a:r>
            <a:endParaRPr lang="en-US" altLang="zh-CN" dirty="0" smtClean="0"/>
          </a:p>
          <a:p>
            <a:pPr lvl="1">
              <a:buFont typeface="Wingdings" pitchFamily="2" charset="2"/>
              <a:buChar char="Ø"/>
            </a:pPr>
            <a:r>
              <a:rPr lang="zh-CN" altLang="en-US" dirty="0" smtClean="0"/>
              <a:t>验收时间由各班指导教师安排</a:t>
            </a:r>
            <a:endParaRPr lang="zh-CN" alt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Content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一、实验环境</a:t>
            </a:r>
          </a:p>
          <a:p>
            <a:r>
              <a:rPr lang="zh-CN" altLang="en-US" b="1" dirty="0" smtClean="0"/>
              <a:t>二、</a:t>
            </a:r>
            <a:r>
              <a:rPr lang="en-US" altLang="zh-CN" dirty="0" smtClean="0"/>
              <a:t>MIPS</a:t>
            </a:r>
            <a:r>
              <a:rPr lang="zh-CN" altLang="en-US" dirty="0" smtClean="0"/>
              <a:t>指令集架构</a:t>
            </a:r>
            <a:endParaRPr lang="en-US" altLang="zh-CN" dirty="0" smtClean="0"/>
          </a:p>
          <a:p>
            <a:r>
              <a:rPr lang="zh-CN" altLang="en-US" dirty="0" smtClean="0"/>
              <a:t>三、可编程逻辑器件与</a:t>
            </a:r>
            <a:r>
              <a:rPr lang="en-US" altLang="zh-CN" dirty="0" err="1" smtClean="0"/>
              <a:t>verilog</a:t>
            </a:r>
            <a:r>
              <a:rPr lang="zh-CN" altLang="en-US" dirty="0" smtClean="0"/>
              <a:t> </a:t>
            </a:r>
            <a:r>
              <a:rPr lang="en-US" altLang="zh-CN" dirty="0" smtClean="0"/>
              <a:t>HDL</a:t>
            </a:r>
          </a:p>
          <a:p>
            <a:r>
              <a:rPr lang="zh-CN" altLang="en-US" dirty="0" smtClean="0"/>
              <a:t>四、五级流水</a:t>
            </a:r>
            <a:r>
              <a:rPr lang="en-US" altLang="zh-CN" dirty="0" smtClean="0"/>
              <a:t>CPU</a:t>
            </a:r>
            <a:r>
              <a:rPr lang="zh-CN" altLang="en-US" dirty="0" smtClean="0"/>
              <a:t>及设计要求</a:t>
            </a:r>
            <a:endParaRPr lang="en-US" altLang="zh-CN" dirty="0" smtClean="0"/>
          </a:p>
          <a:p>
            <a:r>
              <a:rPr lang="zh-CN" altLang="en-US" dirty="0" smtClean="0"/>
              <a:t>五、</a:t>
            </a:r>
            <a:r>
              <a:rPr lang="zh-CN" altLang="en-US" b="1" dirty="0" smtClean="0"/>
              <a:t>参考资料</a:t>
            </a:r>
            <a:endParaRPr lang="zh-CN" altLang="en-US" b="1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 smtClean="0"/>
              <a:t>六、参考资料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组成原理课程设计任务书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组成原理课程设计报告模板</a:t>
            </a:r>
            <a:endParaRPr lang="en-US" altLang="zh-CN" dirty="0" smtClean="0"/>
          </a:p>
          <a:p>
            <a:r>
              <a:rPr lang="en-US" altLang="zh-CN" dirty="0" smtClean="0"/>
              <a:t>3.Vivado</a:t>
            </a:r>
            <a:r>
              <a:rPr lang="zh-CN" altLang="en-US" dirty="0" smtClean="0"/>
              <a:t>安装说明</a:t>
            </a:r>
            <a:endParaRPr lang="en-US" altLang="zh-CN" dirty="0" smtClean="0"/>
          </a:p>
          <a:p>
            <a:r>
              <a:rPr lang="en-US" altLang="zh-CN" dirty="0" smtClean="0"/>
              <a:t>4.Vivado</a:t>
            </a:r>
            <a:r>
              <a:rPr lang="zh-CN" altLang="en-US" dirty="0" smtClean="0"/>
              <a:t>使用说明</a:t>
            </a:r>
            <a:endParaRPr lang="en-US" altLang="zh-CN" dirty="0" smtClean="0"/>
          </a:p>
          <a:p>
            <a:r>
              <a:rPr lang="en-US" altLang="zh-CN" dirty="0" smtClean="0"/>
              <a:t>5.Vivado</a:t>
            </a:r>
            <a:r>
              <a:rPr lang="zh-CN" altLang="en-US" dirty="0" smtClean="0"/>
              <a:t>实现纯逻辑开发</a:t>
            </a:r>
            <a:r>
              <a:rPr lang="en-US" altLang="zh-CN" dirty="0" smtClean="0"/>
              <a:t>—</a:t>
            </a:r>
            <a:r>
              <a:rPr lang="zh-CN" altLang="en-US" dirty="0" smtClean="0"/>
              <a:t>从最简单的开始</a:t>
            </a:r>
            <a:endParaRPr lang="en-US" altLang="zh-CN" dirty="0" smtClean="0"/>
          </a:p>
          <a:p>
            <a:r>
              <a:rPr lang="en-US" altLang="zh-CN" dirty="0" smtClean="0"/>
              <a:t>6.</a:t>
            </a:r>
            <a:r>
              <a:rPr lang="zh-CN" altLang="en-US" dirty="0" smtClean="0"/>
              <a:t>夏宇闻数字逻辑设计</a:t>
            </a:r>
            <a:endParaRPr lang="en-US" altLang="zh-CN" dirty="0" smtClean="0"/>
          </a:p>
          <a:p>
            <a:r>
              <a:rPr lang="en-US" altLang="zh-CN" dirty="0" smtClean="0"/>
              <a:t>7.</a:t>
            </a:r>
            <a:r>
              <a:rPr lang="zh-CN" altLang="en-US" dirty="0" smtClean="0"/>
              <a:t>自己动手写</a:t>
            </a:r>
            <a:r>
              <a:rPr lang="en-US" altLang="zh-CN" dirty="0" smtClean="0"/>
              <a:t>CPU</a:t>
            </a:r>
          </a:p>
          <a:p>
            <a:r>
              <a:rPr lang="en-US" altLang="zh-CN" dirty="0" smtClean="0"/>
              <a:t>8.MIPS</a:t>
            </a:r>
            <a:r>
              <a:rPr lang="zh-CN" altLang="en-US" dirty="0" smtClean="0"/>
              <a:t>指令集体系结构规范</a:t>
            </a:r>
            <a:endParaRPr lang="en-US" altLang="zh-CN" dirty="0" smtClean="0"/>
          </a:p>
          <a:p>
            <a:r>
              <a:rPr lang="en-US" altLang="zh-CN" dirty="0" smtClean="0"/>
              <a:t>9.FPGA</a:t>
            </a:r>
            <a:r>
              <a:rPr lang="zh-CN" altLang="en-US" dirty="0" smtClean="0"/>
              <a:t>入门教程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Content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一、实验环境</a:t>
            </a:r>
          </a:p>
          <a:p>
            <a:r>
              <a:rPr lang="zh-CN" altLang="en-US" dirty="0" smtClean="0"/>
              <a:t>二、</a:t>
            </a:r>
            <a:r>
              <a:rPr lang="en-US" altLang="zh-CN" dirty="0" smtClean="0"/>
              <a:t>MIPS</a:t>
            </a:r>
            <a:r>
              <a:rPr lang="zh-CN" altLang="en-US" dirty="0" smtClean="0"/>
              <a:t>指令集架构</a:t>
            </a:r>
            <a:endParaRPr lang="en-US" altLang="zh-CN" dirty="0" smtClean="0"/>
          </a:p>
          <a:p>
            <a:r>
              <a:rPr lang="zh-CN" altLang="en-US" dirty="0" smtClean="0"/>
              <a:t>三、可编程逻辑器件与</a:t>
            </a:r>
            <a:r>
              <a:rPr lang="en-US" altLang="zh-CN" dirty="0" err="1" smtClean="0"/>
              <a:t>verilog</a:t>
            </a:r>
            <a:r>
              <a:rPr lang="zh-CN" altLang="en-US" dirty="0" smtClean="0"/>
              <a:t> </a:t>
            </a:r>
            <a:r>
              <a:rPr lang="en-US" altLang="zh-CN" dirty="0" smtClean="0"/>
              <a:t>HDL</a:t>
            </a:r>
          </a:p>
          <a:p>
            <a:r>
              <a:rPr lang="zh-CN" altLang="en-US" dirty="0" smtClean="0"/>
              <a:t>四、五级流水</a:t>
            </a:r>
            <a:r>
              <a:rPr lang="en-US" altLang="zh-CN" dirty="0" smtClean="0"/>
              <a:t>CPU</a:t>
            </a:r>
            <a:r>
              <a:rPr lang="zh-CN" altLang="en-US" dirty="0" smtClean="0"/>
              <a:t>及设计要求</a:t>
            </a:r>
            <a:endParaRPr lang="en-US" altLang="zh-CN" dirty="0" smtClean="0"/>
          </a:p>
          <a:p>
            <a:r>
              <a:rPr lang="zh-CN" altLang="en-US" dirty="0" smtClean="0"/>
              <a:t>五、参考资料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 smtClean="0"/>
              <a:t>二、</a:t>
            </a:r>
            <a:r>
              <a:rPr lang="en-US" altLang="zh-CN" b="1" dirty="0" smtClean="0"/>
              <a:t>MIPS</a:t>
            </a:r>
            <a:r>
              <a:rPr lang="zh-CN" altLang="en-US" b="1" dirty="0" smtClean="0"/>
              <a:t>指令集架构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 smtClean="0"/>
              <a:t> 处理器最主要的功能是负责解释和执行指令，假设处理器</a:t>
            </a:r>
            <a:r>
              <a:rPr lang="en-US" altLang="zh-CN" dirty="0" smtClean="0"/>
              <a:t>A</a:t>
            </a:r>
            <a:r>
              <a:rPr lang="zh-CN" altLang="en-US" dirty="0" smtClean="0"/>
              <a:t>与</a:t>
            </a:r>
            <a:r>
              <a:rPr lang="en-US" altLang="zh-CN" dirty="0" smtClean="0"/>
              <a:t>B</a:t>
            </a:r>
            <a:r>
              <a:rPr lang="zh-CN" altLang="en-US" dirty="0" smtClean="0"/>
              <a:t>支持的指令不同，为处理器</a:t>
            </a:r>
            <a:r>
              <a:rPr lang="en-US" altLang="zh-CN" dirty="0" smtClean="0"/>
              <a:t>A</a:t>
            </a:r>
            <a:r>
              <a:rPr lang="zh-CN" altLang="en-US" dirty="0" smtClean="0"/>
              <a:t>编写的程序不能直接在处理器</a:t>
            </a:r>
            <a:r>
              <a:rPr lang="en-US" altLang="zh-CN" dirty="0" smtClean="0"/>
              <a:t>B</a:t>
            </a:r>
            <a:r>
              <a:rPr lang="zh-CN" altLang="en-US" dirty="0" smtClean="0"/>
              <a:t>上使用，需要重新编写，然后再次编译、汇编后才可使用，减低了软件的移植性，且极为不便。</a:t>
            </a:r>
            <a:endParaRPr lang="en-US" altLang="zh-CN" dirty="0" smtClean="0"/>
          </a:p>
          <a:p>
            <a:r>
              <a:rPr lang="zh-CN" altLang="en-US" dirty="0" smtClean="0"/>
              <a:t> </a:t>
            </a:r>
            <a:r>
              <a:rPr lang="en-US" altLang="zh-CN" dirty="0" smtClean="0"/>
              <a:t>IBM</a:t>
            </a:r>
            <a:r>
              <a:rPr lang="zh-CN" altLang="en-US" dirty="0" smtClean="0"/>
              <a:t>为了让自己的一系列计算机能使用相同的软件，免去重复编写软件的痛苦，在它的</a:t>
            </a:r>
            <a:r>
              <a:rPr lang="en-US" altLang="zh-CN" dirty="0" smtClean="0"/>
              <a:t>System/360</a:t>
            </a:r>
            <a:r>
              <a:rPr lang="zh-CN" altLang="en-US" dirty="0" smtClean="0"/>
              <a:t>计算机中引入了指令集架构（</a:t>
            </a:r>
            <a:r>
              <a:rPr lang="en-US" altLang="zh-CN" dirty="0" smtClean="0"/>
              <a:t>ISA</a:t>
            </a:r>
            <a:r>
              <a:rPr lang="zh-CN" altLang="en-US" dirty="0" smtClean="0"/>
              <a:t>：</a:t>
            </a:r>
            <a:r>
              <a:rPr lang="en-US" altLang="zh-CN" dirty="0" smtClean="0"/>
              <a:t>Instruction Set Architecture</a:t>
            </a:r>
            <a:r>
              <a:rPr lang="zh-CN" altLang="en-US" dirty="0" smtClean="0"/>
              <a:t>）的概念。</a:t>
            </a:r>
            <a:endParaRPr lang="en-US" altLang="zh-CN" dirty="0" smtClean="0"/>
          </a:p>
          <a:p>
            <a:r>
              <a:rPr lang="zh-CN" altLang="en-US" dirty="0" smtClean="0"/>
              <a:t>将编程所需要了解的硬件信息从硬件系统中抽象出来，这样软件人员就可以面向</a:t>
            </a:r>
            <a:r>
              <a:rPr lang="en-US" altLang="zh-CN" dirty="0" smtClean="0"/>
              <a:t>ISA</a:t>
            </a:r>
            <a:r>
              <a:rPr lang="zh-CN" altLang="en-US" dirty="0" smtClean="0"/>
              <a:t>进行编程，开发出来的软件不经过修改就可以应用在符合该</a:t>
            </a:r>
            <a:r>
              <a:rPr lang="en-US" altLang="zh-CN" dirty="0" smtClean="0"/>
              <a:t>ISA</a:t>
            </a:r>
            <a:r>
              <a:rPr lang="zh-CN" altLang="en-US" dirty="0" smtClean="0"/>
              <a:t>的所有计算机上。</a:t>
            </a:r>
            <a:endParaRPr lang="en-US" altLang="zh-CN" dirty="0" smtClean="0"/>
          </a:p>
          <a:p>
            <a:r>
              <a:rPr lang="en-US" altLang="zh-CN" dirty="0" smtClean="0"/>
              <a:t>ISA</a:t>
            </a:r>
            <a:r>
              <a:rPr lang="zh-CN" altLang="en-US" dirty="0" smtClean="0"/>
              <a:t>用来描述编程时用到的抽象机器，而非这种机器的具体实现，从软件人员的角度来看，</a:t>
            </a:r>
            <a:r>
              <a:rPr lang="en-US" altLang="zh-CN" dirty="0" smtClean="0"/>
              <a:t>ISA</a:t>
            </a:r>
            <a:r>
              <a:rPr lang="zh-CN" altLang="en-US" dirty="0" smtClean="0"/>
              <a:t>包括一套指令集和一些寄存器，知道它们就可以编写程序了。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二、</a:t>
            </a:r>
            <a:r>
              <a:rPr lang="en-US" altLang="zh-CN" b="1" dirty="0" smtClean="0"/>
              <a:t>MIPS</a:t>
            </a:r>
            <a:r>
              <a:rPr lang="zh-CN" altLang="en-US" b="1" dirty="0" smtClean="0"/>
              <a:t>指令集架构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目前并没有一种统一的</a:t>
            </a:r>
            <a:r>
              <a:rPr lang="en-US" altLang="zh-CN" dirty="0" smtClean="0"/>
              <a:t>ISA</a:t>
            </a:r>
            <a:r>
              <a:rPr lang="zh-CN" altLang="en-US" dirty="0" smtClean="0"/>
              <a:t>为各个处理器厂商所接受，而是存在多种</a:t>
            </a:r>
            <a:r>
              <a:rPr lang="en-US" altLang="zh-CN" dirty="0" smtClean="0"/>
              <a:t>ISA</a:t>
            </a:r>
            <a:r>
              <a:rPr lang="zh-CN" altLang="en-US" dirty="0" smtClean="0"/>
              <a:t>，就像这个世界存在多种语言一样，但是主要的语言只有几种：汉语、英语、法语、俄语等。主要的</a:t>
            </a:r>
            <a:r>
              <a:rPr lang="en-US" altLang="zh-CN" dirty="0" smtClean="0"/>
              <a:t>ISA</a:t>
            </a:r>
            <a:r>
              <a:rPr lang="zh-CN" altLang="en-US" dirty="0" smtClean="0"/>
              <a:t>也只有几种：</a:t>
            </a:r>
            <a:r>
              <a:rPr lang="en-US" altLang="zh-CN" dirty="0" smtClean="0"/>
              <a:t>x86</a:t>
            </a:r>
            <a:r>
              <a:rPr lang="zh-CN" altLang="en-US" dirty="0" smtClean="0"/>
              <a:t>、</a:t>
            </a:r>
            <a:r>
              <a:rPr lang="en-US" altLang="zh-CN" dirty="0" smtClean="0"/>
              <a:t>ARM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SPARC</a:t>
            </a:r>
            <a:r>
              <a:rPr lang="zh-CN" altLang="en-US" dirty="0" smtClean="0"/>
              <a:t>、</a:t>
            </a:r>
            <a:r>
              <a:rPr lang="en-US" altLang="zh-CN" dirty="0" smtClean="0"/>
              <a:t>POWER</a:t>
            </a:r>
            <a:r>
              <a:rPr lang="zh-CN" altLang="en-US" dirty="0" smtClean="0"/>
              <a:t>、</a:t>
            </a:r>
            <a:r>
              <a:rPr lang="en-US" altLang="zh-CN" dirty="0" smtClean="0"/>
              <a:t>MIPS</a:t>
            </a:r>
            <a:r>
              <a:rPr lang="zh-CN" altLang="en-US" dirty="0" smtClean="0"/>
              <a:t>，除了</a:t>
            </a:r>
            <a:r>
              <a:rPr lang="en-US" altLang="zh-CN" dirty="0" smtClean="0"/>
              <a:t>x86</a:t>
            </a:r>
            <a:r>
              <a:rPr lang="zh-CN" altLang="en-US" dirty="0" smtClean="0"/>
              <a:t>是</a:t>
            </a:r>
            <a:r>
              <a:rPr lang="en-US" altLang="zh-CN" dirty="0" smtClean="0"/>
              <a:t>CISC ISA</a:t>
            </a:r>
            <a:r>
              <a:rPr lang="zh-CN" altLang="en-US" dirty="0" smtClean="0"/>
              <a:t>外，其余都是</a:t>
            </a:r>
            <a:r>
              <a:rPr lang="en-US" altLang="zh-CN" dirty="0" smtClean="0"/>
              <a:t>RISC ISA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MIPS</a:t>
            </a:r>
            <a:r>
              <a:rPr lang="zh-CN" altLang="en-US" dirty="0" smtClean="0"/>
              <a:t>的含义是无内锁流水线微处理器（</a:t>
            </a:r>
            <a:r>
              <a:rPr lang="en-US" altLang="zh-CN" dirty="0" smtClean="0"/>
              <a:t>Microprocessor without Interlocked Piped Stages</a:t>
            </a:r>
            <a:r>
              <a:rPr lang="zh-CN" altLang="en-US" dirty="0" smtClean="0"/>
              <a:t>），是上世纪</a:t>
            </a:r>
            <a:r>
              <a:rPr lang="en-US" altLang="zh-CN" dirty="0" smtClean="0"/>
              <a:t>80</a:t>
            </a:r>
            <a:r>
              <a:rPr lang="zh-CN" altLang="en-US" dirty="0" smtClean="0"/>
              <a:t>年代诞生的</a:t>
            </a:r>
            <a:r>
              <a:rPr lang="en-US" altLang="zh-CN" dirty="0" smtClean="0"/>
              <a:t>RISC CPU</a:t>
            </a:r>
            <a:r>
              <a:rPr lang="zh-CN" altLang="en-US" dirty="0" smtClean="0"/>
              <a:t>的重要代表，其设计者</a:t>
            </a:r>
            <a:r>
              <a:rPr lang="en-US" altLang="zh-CN" dirty="0" smtClean="0"/>
              <a:t>John Hennessy</a:t>
            </a:r>
            <a:r>
              <a:rPr lang="zh-CN" altLang="en-US" dirty="0" smtClean="0"/>
              <a:t>时任斯坦福大学的教授。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二、</a:t>
            </a:r>
            <a:r>
              <a:rPr lang="en-US" altLang="zh-CN" b="1" dirty="0" smtClean="0"/>
              <a:t>MIPS</a:t>
            </a:r>
            <a:r>
              <a:rPr lang="zh-CN" altLang="en-US" b="1" dirty="0" smtClean="0"/>
              <a:t>指令集架构演变</a:t>
            </a:r>
            <a:endParaRPr lang="zh-CN" altLang="en-US" dirty="0"/>
          </a:p>
        </p:txBody>
      </p:sp>
      <p:pic>
        <p:nvPicPr>
          <p:cNvPr id="1026" name="Picture 2" descr="https://img-blog.csdn.net/20140708132426968?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79712" y="1867402"/>
            <a:ext cx="5686425" cy="459105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二、</a:t>
            </a:r>
            <a:r>
              <a:rPr lang="en-US" altLang="zh-CN" b="1" dirty="0" smtClean="0"/>
              <a:t>MIPS32</a:t>
            </a:r>
            <a:r>
              <a:rPr lang="zh-CN" altLang="en-US" b="1" dirty="0" smtClean="0"/>
              <a:t>指令集架构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MIPS</a:t>
            </a:r>
            <a:r>
              <a:rPr lang="zh-CN" altLang="en-US" dirty="0" smtClean="0"/>
              <a:t>指令集架构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数据类型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寄存器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字节次序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指令格式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指令集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寻址方式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协处理器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异常</a:t>
            </a:r>
          </a:p>
          <a:p>
            <a:pPr lvl="1"/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二、</a:t>
            </a:r>
            <a:r>
              <a:rPr lang="en-US" altLang="zh-CN" b="1" dirty="0" smtClean="0"/>
              <a:t>MIPS32</a:t>
            </a:r>
            <a:r>
              <a:rPr lang="zh-CN" altLang="en-US" b="1" dirty="0" smtClean="0"/>
              <a:t>指令集架构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数据类型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 位（</a:t>
            </a:r>
            <a:r>
              <a:rPr lang="en-US" altLang="zh-CN" dirty="0" smtClean="0"/>
              <a:t>b</a:t>
            </a:r>
            <a:r>
              <a:rPr lang="zh-CN" altLang="en-US" dirty="0" smtClean="0"/>
              <a:t>）：长度是</a:t>
            </a:r>
            <a:r>
              <a:rPr lang="en-US" altLang="zh-CN" dirty="0" smtClean="0"/>
              <a:t>1bit</a:t>
            </a:r>
            <a:r>
              <a:rPr lang="zh-CN" altLang="en-US" dirty="0" smtClean="0"/>
              <a:t>。</a:t>
            </a:r>
          </a:p>
          <a:p>
            <a:pPr lvl="1"/>
            <a:r>
              <a:rPr lang="zh-CN" altLang="en-US" dirty="0" smtClean="0"/>
              <a:t> 字节（</a:t>
            </a:r>
            <a:r>
              <a:rPr lang="en-US" altLang="zh-CN" dirty="0" smtClean="0"/>
              <a:t>Byte</a:t>
            </a:r>
            <a:r>
              <a:rPr lang="zh-CN" altLang="en-US" dirty="0" smtClean="0"/>
              <a:t>）：长度是</a:t>
            </a:r>
            <a:r>
              <a:rPr lang="en-US" altLang="zh-CN" dirty="0" smtClean="0"/>
              <a:t>8bit</a:t>
            </a:r>
            <a:r>
              <a:rPr lang="zh-CN" altLang="en-US" dirty="0" smtClean="0"/>
              <a:t>。</a:t>
            </a:r>
          </a:p>
          <a:p>
            <a:pPr lvl="1"/>
            <a:r>
              <a:rPr lang="zh-CN" altLang="en-US" dirty="0" smtClean="0"/>
              <a:t> 半字（</a:t>
            </a:r>
            <a:r>
              <a:rPr lang="en-US" altLang="zh-CN" dirty="0" smtClean="0"/>
              <a:t>Half Word</a:t>
            </a:r>
            <a:r>
              <a:rPr lang="zh-CN" altLang="en-US" dirty="0" smtClean="0"/>
              <a:t>）：长度是</a:t>
            </a:r>
            <a:r>
              <a:rPr lang="en-US" altLang="zh-CN" dirty="0" smtClean="0"/>
              <a:t>16bit</a:t>
            </a:r>
            <a:r>
              <a:rPr lang="zh-CN" altLang="en-US" dirty="0" smtClean="0"/>
              <a:t>。</a:t>
            </a:r>
          </a:p>
          <a:p>
            <a:pPr lvl="1"/>
            <a:r>
              <a:rPr lang="zh-CN" altLang="en-US" dirty="0" smtClean="0"/>
              <a:t> 字（</a:t>
            </a:r>
            <a:r>
              <a:rPr lang="en-US" altLang="zh-CN" dirty="0" smtClean="0"/>
              <a:t>Word</a:t>
            </a:r>
            <a:r>
              <a:rPr lang="zh-CN" altLang="en-US" dirty="0" smtClean="0"/>
              <a:t>）：长度是</a:t>
            </a:r>
            <a:r>
              <a:rPr lang="en-US" altLang="zh-CN" dirty="0" smtClean="0"/>
              <a:t>32bit</a:t>
            </a:r>
            <a:r>
              <a:rPr lang="zh-CN" altLang="en-US" dirty="0" smtClean="0"/>
              <a:t>。</a:t>
            </a:r>
          </a:p>
          <a:p>
            <a:pPr lvl="1"/>
            <a:r>
              <a:rPr lang="zh-CN" altLang="en-US" dirty="0" smtClean="0"/>
              <a:t> 双字（</a:t>
            </a:r>
            <a:r>
              <a:rPr lang="en-US" altLang="zh-CN" dirty="0" smtClean="0"/>
              <a:t>Double Word</a:t>
            </a:r>
            <a:r>
              <a:rPr lang="zh-CN" altLang="en-US" dirty="0" smtClean="0"/>
              <a:t>）：长度是</a:t>
            </a:r>
            <a:r>
              <a:rPr lang="en-US" altLang="zh-CN" dirty="0" smtClean="0"/>
              <a:t>64bit</a:t>
            </a:r>
            <a:r>
              <a:rPr lang="zh-CN" altLang="en-US" dirty="0" smtClean="0"/>
              <a:t>。</a:t>
            </a:r>
          </a:p>
          <a:p>
            <a:pPr lvl="1"/>
            <a:r>
              <a:rPr lang="en-US" altLang="zh-CN" dirty="0" smtClean="0"/>
              <a:t> </a:t>
            </a:r>
            <a:r>
              <a:rPr lang="zh-CN" altLang="en-US" dirty="0" smtClean="0"/>
              <a:t>此外，还有</a:t>
            </a:r>
            <a:r>
              <a:rPr lang="en-US" altLang="zh-CN" dirty="0" smtClean="0"/>
              <a:t>32</a:t>
            </a:r>
            <a:r>
              <a:rPr lang="zh-CN" altLang="en-US" dirty="0" smtClean="0"/>
              <a:t>位单精度浮点数、</a:t>
            </a:r>
            <a:r>
              <a:rPr lang="en-US" altLang="zh-CN" dirty="0" smtClean="0"/>
              <a:t>64</a:t>
            </a:r>
            <a:r>
              <a:rPr lang="zh-CN" altLang="en-US" dirty="0" smtClean="0"/>
              <a:t>位双精度浮点数等。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都市">
  <a:themeElements>
    <a:clrScheme name="都市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都市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都市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912</TotalTime>
  <Words>1863</Words>
  <Application>Microsoft Office PowerPoint</Application>
  <PresentationFormat>全屏显示(4:3)</PresentationFormat>
  <Paragraphs>437</Paragraphs>
  <Slides>36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37" baseType="lpstr">
      <vt:lpstr>都市</vt:lpstr>
      <vt:lpstr>计算机组成原理课程设计讲义</vt:lpstr>
      <vt:lpstr>Content</vt:lpstr>
      <vt:lpstr>一、实验环境</vt:lpstr>
      <vt:lpstr>Content</vt:lpstr>
      <vt:lpstr>二、MIPS指令集架构</vt:lpstr>
      <vt:lpstr>二、MIPS指令集架构</vt:lpstr>
      <vt:lpstr>二、MIPS指令集架构演变</vt:lpstr>
      <vt:lpstr>二、MIPS32指令集架构</vt:lpstr>
      <vt:lpstr>二、MIPS32指令集架构</vt:lpstr>
      <vt:lpstr>二、MIPS32指令集架构</vt:lpstr>
      <vt:lpstr>二、MIPS32指令集架构</vt:lpstr>
      <vt:lpstr>二、MIPS32指令集架构</vt:lpstr>
      <vt:lpstr>幻灯片 13</vt:lpstr>
      <vt:lpstr>Content</vt:lpstr>
      <vt:lpstr>三、可编程逻辑器件与verilog HDL</vt:lpstr>
      <vt:lpstr>三、可编程逻辑器件与verilog HDL</vt:lpstr>
      <vt:lpstr>三、可编程逻辑器件与verilog HDL</vt:lpstr>
      <vt:lpstr>三、可编程逻辑器件与verilog HDL</vt:lpstr>
      <vt:lpstr>三、可编程逻辑器件与verilog HDL</vt:lpstr>
      <vt:lpstr>三、可编程逻辑器件与verilog HDL</vt:lpstr>
      <vt:lpstr>三、可编程逻辑器件与verilog HDL</vt:lpstr>
      <vt:lpstr>三、可编程逻辑器件与verilog HDL</vt:lpstr>
      <vt:lpstr>三、可编程逻辑器件与verilog HDL</vt:lpstr>
      <vt:lpstr>三、可编程逻辑器件与verilog HDL</vt:lpstr>
      <vt:lpstr>三、可编程逻辑器件与verilog HDL</vt:lpstr>
      <vt:lpstr>三、可编程逻辑器件与verilog HDL</vt:lpstr>
      <vt:lpstr>Content</vt:lpstr>
      <vt:lpstr>四、五级流水CPU</vt:lpstr>
      <vt:lpstr>四、五级流水CPU</vt:lpstr>
      <vt:lpstr>四、五级流水CPU</vt:lpstr>
      <vt:lpstr>四、五级流水CPU</vt:lpstr>
      <vt:lpstr>四、五级流水CPU及设计要求</vt:lpstr>
      <vt:lpstr>Content</vt:lpstr>
      <vt:lpstr>注意事项</vt:lpstr>
      <vt:lpstr>Content</vt:lpstr>
      <vt:lpstr>六、参考资料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计算机组成原理课程设计讲义</dc:title>
  <dc:creator>qimiao</dc:creator>
  <cp:lastModifiedBy>miao</cp:lastModifiedBy>
  <cp:revision>42</cp:revision>
  <dcterms:created xsi:type="dcterms:W3CDTF">2018-12-21T02:08:17Z</dcterms:created>
  <dcterms:modified xsi:type="dcterms:W3CDTF">2023-12-19T12:07:40Z</dcterms:modified>
</cp:coreProperties>
</file>