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59"/>
  </p:notesMasterIdLst>
  <p:sldIdLst>
    <p:sldId id="294" r:id="rId2"/>
    <p:sldId id="295" r:id="rId3"/>
    <p:sldId id="296" r:id="rId4"/>
    <p:sldId id="297" r:id="rId5"/>
    <p:sldId id="299" r:id="rId6"/>
    <p:sldId id="300" r:id="rId7"/>
    <p:sldId id="301" r:id="rId8"/>
    <p:sldId id="326" r:id="rId9"/>
    <p:sldId id="327" r:id="rId10"/>
    <p:sldId id="302" r:id="rId11"/>
    <p:sldId id="303" r:id="rId12"/>
    <p:sldId id="304" r:id="rId13"/>
    <p:sldId id="305" r:id="rId14"/>
    <p:sldId id="307" r:id="rId15"/>
    <p:sldId id="261" r:id="rId16"/>
    <p:sldId id="308" r:id="rId17"/>
    <p:sldId id="309" r:id="rId18"/>
    <p:sldId id="310" r:id="rId19"/>
    <p:sldId id="311" r:id="rId20"/>
    <p:sldId id="312" r:id="rId21"/>
    <p:sldId id="263" r:id="rId22"/>
    <p:sldId id="264" r:id="rId23"/>
    <p:sldId id="265" r:id="rId24"/>
    <p:sldId id="266" r:id="rId25"/>
    <p:sldId id="267" r:id="rId26"/>
    <p:sldId id="315"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316" r:id="rId48"/>
    <p:sldId id="317" r:id="rId49"/>
    <p:sldId id="318" r:id="rId50"/>
    <p:sldId id="290" r:id="rId51"/>
    <p:sldId id="291" r:id="rId52"/>
    <p:sldId id="292" r:id="rId53"/>
    <p:sldId id="293" r:id="rId54"/>
    <p:sldId id="322" r:id="rId55"/>
    <p:sldId id="323" r:id="rId56"/>
    <p:sldId id="324" r:id="rId57"/>
    <p:sldId id="325"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8825" autoAdjust="0"/>
  </p:normalViewPr>
  <p:slideViewPr>
    <p:cSldViewPr>
      <p:cViewPr varScale="1">
        <p:scale>
          <a:sx n="114" d="100"/>
          <a:sy n="114" d="100"/>
        </p:scale>
        <p:origin x="-15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725ACB-6340-4208-B6D9-E1FC32A6BA52}" type="datetimeFigureOut">
              <a:rPr lang="zh-CN" altLang="en-US" smtClean="0"/>
              <a:pPr/>
              <a:t>2023/8/31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0BBE16-09CE-4A30-9D40-D4A5B486E8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576263"/>
            <a:ext cx="4586288" cy="3440112"/>
          </a:xfrm>
          <a:ln/>
        </p:spPr>
      </p:sp>
      <p:sp>
        <p:nvSpPr>
          <p:cNvPr id="79875"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dirty="0" smtClean="0">
                <a:solidFill>
                  <a:schemeClr val="accent2"/>
                </a:solidFill>
                <a:latin typeface="Arial" pitchFamily="34" charset="0"/>
              </a:rPr>
              <a:t>Hello</a:t>
            </a:r>
            <a:r>
              <a:rPr lang="zh-CN" altLang="en-US" b="1" dirty="0" smtClean="0">
                <a:solidFill>
                  <a:schemeClr val="accent2"/>
                </a:solidFill>
                <a:latin typeface="Arial" pitchFamily="34" charset="0"/>
              </a:rPr>
              <a:t>程序被启动后，计算机的动作过程如下：</a:t>
            </a:r>
          </a:p>
          <a:p>
            <a:pPr marL="209550" indent="-209550"/>
            <a:r>
              <a:rPr lang="en-US" altLang="zh-CN" b="1" dirty="0" smtClean="0">
                <a:latin typeface="Arial" pitchFamily="34" charset="0"/>
              </a:rPr>
              <a:t>Shell</a:t>
            </a:r>
            <a:r>
              <a:rPr lang="zh-CN" altLang="en-US" b="1" dirty="0" smtClean="0">
                <a:latin typeface="Arial" pitchFamily="34" charset="0"/>
              </a:rPr>
              <a:t>程序读取字符串“</a:t>
            </a:r>
            <a:r>
              <a:rPr lang="en-US" altLang="zh-CN" b="1" dirty="0" smtClean="0">
                <a:latin typeface="Arial" pitchFamily="34" charset="0"/>
              </a:rPr>
              <a:t>./hello</a:t>
            </a:r>
            <a:r>
              <a:rPr lang="zh-CN" altLang="en-US" b="1" dirty="0" smtClean="0">
                <a:latin typeface="Arial" pitchFamily="34" charset="0"/>
              </a:rPr>
              <a:t>”中各字符到寄存器，然后存放到主存；</a:t>
            </a:r>
            <a:endParaRPr lang="en-US" altLang="zh-CN" b="1" dirty="0" smtClean="0">
              <a:latin typeface="Arial" pitchFamily="34" charset="0"/>
            </a:endParaRPr>
          </a:p>
          <a:p>
            <a:pPr marL="209550" indent="-209550"/>
            <a:r>
              <a:rPr lang="en-US" altLang="zh-CN" b="1" dirty="0" smtClean="0">
                <a:latin typeface="Arial" pitchFamily="34" charset="0"/>
              </a:rPr>
              <a:t>“Enter</a:t>
            </a:r>
            <a:r>
              <a:rPr lang="zh-CN" altLang="en-US" b="1" dirty="0" smtClean="0">
                <a:latin typeface="Arial" pitchFamily="34" charset="0"/>
              </a:rPr>
              <a:t>”键输入后，操作系统内核（载入程序）根据主存中的字符串“</a:t>
            </a:r>
            <a:r>
              <a:rPr lang="en-US" altLang="zh-CN" b="1" dirty="0" smtClean="0">
                <a:latin typeface="Arial" pitchFamily="34" charset="0"/>
              </a:rPr>
              <a:t>hello”</a:t>
            </a:r>
            <a:r>
              <a:rPr lang="zh-CN" altLang="en-US" b="1" dirty="0" smtClean="0">
                <a:latin typeface="Arial" pitchFamily="34" charset="0"/>
              </a:rPr>
              <a:t>到磁盘上找到特定的</a:t>
            </a:r>
            <a:r>
              <a:rPr lang="en-US" altLang="zh-CN" b="1" dirty="0" smtClean="0">
                <a:latin typeface="Arial" pitchFamily="34" charset="0"/>
              </a:rPr>
              <a:t>hello</a:t>
            </a:r>
            <a:r>
              <a:rPr lang="zh-CN" altLang="en-US" b="1" dirty="0" smtClean="0">
                <a:latin typeface="Arial" pitchFamily="34" charset="0"/>
              </a:rPr>
              <a:t>目标文件，将其包含的指令代码和数据（“</a:t>
            </a:r>
            <a:r>
              <a:rPr lang="en-US" altLang="zh-CN" b="1" dirty="0" smtClean="0">
                <a:latin typeface="Arial" pitchFamily="34" charset="0"/>
              </a:rPr>
              <a:t>hello, world\n</a:t>
            </a:r>
            <a:r>
              <a:rPr lang="zh-CN" altLang="en-US" b="1" dirty="0" smtClean="0">
                <a:latin typeface="Arial" pitchFamily="34" charset="0"/>
              </a:rPr>
              <a:t>”）从磁盘读到主存，并将控制权转交给</a:t>
            </a:r>
            <a:r>
              <a:rPr lang="en-US" altLang="zh-CN" b="1" dirty="0" smtClean="0">
                <a:latin typeface="Arial" pitchFamily="34" charset="0"/>
              </a:rPr>
              <a:t>hello</a:t>
            </a:r>
            <a:r>
              <a:rPr lang="zh-CN" altLang="en-US" b="1" dirty="0" smtClean="0">
                <a:latin typeface="Arial" pitchFamily="34" charset="0"/>
              </a:rPr>
              <a:t>程序，即将</a:t>
            </a:r>
            <a:r>
              <a:rPr lang="en-US" altLang="zh-CN" b="1" dirty="0" smtClean="0">
                <a:latin typeface="Arial" pitchFamily="34" charset="0"/>
              </a:rPr>
              <a:t>hello</a:t>
            </a:r>
            <a:r>
              <a:rPr lang="zh-CN" altLang="en-US" b="1" dirty="0" smtClean="0">
                <a:latin typeface="Arial" pitchFamily="34" charset="0"/>
              </a:rPr>
              <a:t>程序的第一条指令的地址送到</a:t>
            </a:r>
            <a:r>
              <a:rPr lang="en-US" altLang="zh-CN" b="1" dirty="0" smtClean="0">
                <a:latin typeface="Arial" pitchFamily="34" charset="0"/>
              </a:rPr>
              <a:t>PC</a:t>
            </a:r>
            <a:r>
              <a:rPr lang="zh-CN" altLang="en-US" b="1" dirty="0" smtClean="0">
                <a:latin typeface="Arial" pitchFamily="34" charset="0"/>
              </a:rPr>
              <a:t>中；处理器从</a:t>
            </a:r>
            <a:r>
              <a:rPr lang="en-US" altLang="zh-CN" b="1" dirty="0" smtClean="0">
                <a:latin typeface="Arial" pitchFamily="34" charset="0"/>
              </a:rPr>
              <a:t>hello</a:t>
            </a:r>
            <a:r>
              <a:rPr lang="zh-CN" altLang="en-US" b="1" dirty="0" smtClean="0">
                <a:latin typeface="Arial" pitchFamily="34" charset="0"/>
              </a:rPr>
              <a:t>主程序的指令代码开始执行；</a:t>
            </a:r>
            <a:r>
              <a:rPr lang="en-US" altLang="zh-CN" b="1" dirty="0" smtClean="0">
                <a:latin typeface="Arial" pitchFamily="34" charset="0"/>
              </a:rPr>
              <a:t>Hello</a:t>
            </a:r>
            <a:r>
              <a:rPr lang="zh-CN" altLang="en-US" b="1" dirty="0" smtClean="0">
                <a:latin typeface="Arial" pitchFamily="34" charset="0"/>
              </a:rPr>
              <a:t>程序将“</a:t>
            </a:r>
            <a:r>
              <a:rPr lang="en-US" altLang="zh-CN" b="1" dirty="0" smtClean="0">
                <a:latin typeface="Arial" pitchFamily="34" charset="0"/>
              </a:rPr>
              <a:t>hello, world\n</a:t>
            </a:r>
            <a:r>
              <a:rPr lang="zh-CN" altLang="en-US" b="1" dirty="0" smtClean="0">
                <a:latin typeface="Arial" pitchFamily="34" charset="0"/>
              </a:rPr>
              <a:t>”串中的字节从主存读到寄存器，再从寄存器输出到显示器上。</a:t>
            </a:r>
            <a:endParaRPr lang="en-US" altLang="zh-CN" b="1" dirty="0" smtClean="0">
              <a:latin typeface="Arial" pitchFamily="34" charset="0"/>
            </a:endParaRPr>
          </a:p>
          <a:p>
            <a:pPr marL="209550" indent="-209550">
              <a:spcBef>
                <a:spcPct val="50000"/>
              </a:spcBef>
            </a:pPr>
            <a:endParaRPr lang="zh-CN" alt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627955AF-28C6-4A7F-958A-8C2F77D8A311}" type="datetime1">
              <a:rPr lang="zh-CN" altLang="en-US" smtClean="0"/>
              <a:pPr/>
              <a:t>2023/8/31</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1934B5-DEF0-4A29-9E90-9CED7489EBF0}" type="datetime1">
              <a:rPr lang="zh-CN" altLang="en-US" smtClean="0"/>
              <a:pPr/>
              <a:t>2023/8/31</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386DA7-DBEC-4531-BE86-64F34E9E925E}" type="datetime1">
              <a:rPr lang="zh-CN" altLang="en-US" smtClean="0"/>
              <a:pPr/>
              <a:t>2023/8/31</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308334A9-F53B-4A3E-8C4E-FD9A8AF01D5D}" type="datetime1">
              <a:rPr lang="zh-CN" altLang="en-US" smtClean="0"/>
              <a:pPr/>
              <a:t>2023/8/31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ADE6EA6-3165-41EB-ABD6-73D6549637EE}" type="datetime1">
              <a:rPr lang="zh-CN" altLang="en-US" smtClean="0"/>
              <a:pPr/>
              <a:t>2023/8/31</a:t>
            </a:fld>
            <a:endParaRPr lang="zh-CN" altLang="en-US"/>
          </a:p>
        </p:txBody>
      </p:sp>
      <p:sp>
        <p:nvSpPr>
          <p:cNvPr id="5" name="页脚占位符 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74743D9-63F8-4EEC-B376-6BE7A868368B}"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4877B15-F0AB-4737-80BC-6458D3A518E4}" type="datetime1">
              <a:rPr lang="zh-CN" altLang="en-US" smtClean="0"/>
              <a:pPr/>
              <a:t>2023/8/31</a:t>
            </a:fld>
            <a:endParaRPr lang="zh-CN" altLang="en-US"/>
          </a:p>
        </p:txBody>
      </p:sp>
      <p:sp>
        <p:nvSpPr>
          <p:cNvPr id="8" name="页脚占位符 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FB40B04-A929-4E97-9AEC-BE8C71BAC007}"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87F400-0356-44E6-8D5F-53DF532AB117}" type="datetime1">
              <a:rPr lang="zh-CN" altLang="en-US" smtClean="0"/>
              <a:pPr/>
              <a:t>2023/8/31</a:t>
            </a:fld>
            <a:endParaRPr lang="zh-CN" altLang="en-US"/>
          </a:p>
        </p:txBody>
      </p:sp>
      <p:sp>
        <p:nvSpPr>
          <p:cNvPr id="3" name="页脚占位符 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1FE38B2-1EEC-4152-9751-ABD40C6BE42B}"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6920B9E-3DB1-48F7-94B6-C78F04952995}"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45E6B588-53CF-40D5-BF87-DFEBFB9D2054}" type="datetime1">
              <a:rPr lang="zh-CN" altLang="en-US" smtClean="0"/>
              <a:pPr/>
              <a:t>2023/8/31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计算机组成原理</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方淼</a:t>
            </a:r>
            <a:endParaRPr lang="en-US" altLang="zh-CN" dirty="0" smtClean="0"/>
          </a:p>
          <a:p>
            <a:r>
              <a:rPr lang="zh-CN" altLang="en-US" dirty="0" smtClean="0"/>
              <a:t>计算机与通信工程学院</a:t>
            </a:r>
            <a:endParaRPr lang="zh-CN" altLang="en-US" dirty="0"/>
          </a:p>
        </p:txBody>
      </p:sp>
      <p:sp>
        <p:nvSpPr>
          <p:cNvPr id="4" name="日期占位符 3"/>
          <p:cNvSpPr>
            <a:spLocks noGrp="1"/>
          </p:cNvSpPr>
          <p:nvPr>
            <p:ph type="dt" sz="half" idx="10"/>
          </p:nvPr>
        </p:nvSpPr>
        <p:spPr/>
        <p:txBody>
          <a:bodyPr/>
          <a:lstStyle/>
          <a:p>
            <a:fld id="{610EA1F7-0001-4CFE-9055-1E4A42325DC6}"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a:t>
            </a:r>
            <a:r>
              <a:rPr lang="zh-CN" altLang="en-US" dirty="0" smtClean="0"/>
              <a:t>计算机系统的概念</a:t>
            </a:r>
            <a:endParaRPr lang="zh-CN" altLang="en-US" dirty="0"/>
          </a:p>
        </p:txBody>
      </p:sp>
      <p:sp>
        <p:nvSpPr>
          <p:cNvPr id="6" name="内容占位符 5"/>
          <p:cNvSpPr>
            <a:spLocks noGrp="1"/>
          </p:cNvSpPr>
          <p:nvPr>
            <p:ph idx="1"/>
          </p:nvPr>
        </p:nvSpPr>
        <p:spPr/>
        <p:txBody>
          <a:bodyPr>
            <a:normAutofit lnSpcReduction="10000"/>
          </a:bodyPr>
          <a:lstStyle/>
          <a:p>
            <a:r>
              <a:rPr lang="zh-CN" altLang="en-US" dirty="0" smtClean="0"/>
              <a:t>系统软件：提供常用服务的软件，包括操作系统、编译程序、加载程序、汇编程序等等。</a:t>
            </a:r>
            <a:endParaRPr lang="en-US" altLang="zh-CN" dirty="0" smtClean="0"/>
          </a:p>
          <a:p>
            <a:pPr lvl="1"/>
            <a:r>
              <a:rPr lang="zh-CN" altLang="en-US" dirty="0" smtClean="0"/>
              <a:t>操作系统：为了使程序更好地在计算机上运行而管理计算机资源的监控程序</a:t>
            </a:r>
            <a:endParaRPr lang="en-US" altLang="zh-CN" dirty="0" smtClean="0"/>
          </a:p>
          <a:p>
            <a:pPr lvl="2"/>
            <a:r>
              <a:rPr lang="zh-CN" altLang="en-US" dirty="0" smtClean="0"/>
              <a:t>处理基本的输入输出</a:t>
            </a:r>
            <a:endParaRPr lang="en-US" altLang="zh-CN" dirty="0" smtClean="0"/>
          </a:p>
          <a:p>
            <a:pPr lvl="2"/>
            <a:r>
              <a:rPr lang="zh-CN" altLang="en-US" dirty="0" smtClean="0"/>
              <a:t>为多个应用程序提供共享计算资源的服务</a:t>
            </a:r>
            <a:endParaRPr lang="en-US" altLang="zh-CN" dirty="0" smtClean="0"/>
          </a:p>
          <a:p>
            <a:pPr lvl="2"/>
            <a:r>
              <a:rPr lang="zh-CN" altLang="en-US" dirty="0" smtClean="0"/>
              <a:t>分配内存和外存</a:t>
            </a:r>
            <a:endParaRPr lang="en-US" altLang="zh-CN" dirty="0" smtClean="0"/>
          </a:p>
          <a:p>
            <a:pPr lvl="1"/>
            <a:r>
              <a:rPr lang="zh-CN" altLang="en-US" dirty="0" smtClean="0"/>
              <a:t>编译程序</a:t>
            </a:r>
            <a:endParaRPr lang="en-US" altLang="zh-CN" dirty="0" smtClean="0"/>
          </a:p>
          <a:p>
            <a:pPr lvl="2"/>
            <a:r>
              <a:rPr lang="zh-CN" altLang="en-US" dirty="0" smtClean="0"/>
              <a:t>将高级语言翻译为计算机所能识别的机器语言的程序</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2052" name="AutoShape 4" descr="âè®¡ç®æºç³»ç»è½¯ä»¶ç¡¬ä»¶åå¿åâçå¾çæç´¢ç»æ"/>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1.1.4</a:t>
            </a:r>
            <a:r>
              <a:rPr lang="zh-CN" altLang="en-US" dirty="0" smtClean="0"/>
              <a:t>计算机系统的全局视角</a:t>
            </a:r>
            <a:endParaRPr lang="zh-CN" altLang="en-US" dirty="0"/>
          </a:p>
        </p:txBody>
      </p:sp>
      <p:sp>
        <p:nvSpPr>
          <p:cNvPr id="6" name="内容占位符 5"/>
          <p:cNvSpPr>
            <a:spLocks noGrp="1"/>
          </p:cNvSpPr>
          <p:nvPr>
            <p:ph idx="1"/>
          </p:nvPr>
        </p:nvSpPr>
        <p:spPr/>
        <p:txBody>
          <a:bodyPr/>
          <a:lstStyle/>
          <a:p>
            <a:r>
              <a:rPr lang="zh-CN" altLang="en-US" dirty="0" smtClean="0"/>
              <a:t>高级语言到硬件语言再到硬件执行</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9" name="Picture 3"/>
          <p:cNvPicPr>
            <a:picLocks noChangeAspect="1" noChangeArrowheads="1"/>
          </p:cNvPicPr>
          <p:nvPr/>
        </p:nvPicPr>
        <p:blipFill>
          <a:blip r:embed="rId2" cstate="print"/>
          <a:srcRect/>
          <a:stretch>
            <a:fillRect/>
          </a:stretch>
        </p:blipFill>
        <p:spPr bwMode="auto">
          <a:xfrm>
            <a:off x="755576" y="2204864"/>
            <a:ext cx="7379233" cy="4097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98425"/>
            <a:ext cx="6529388" cy="538163"/>
          </a:xfrm>
        </p:spPr>
        <p:txBody>
          <a:bodyPr lIns="63500" tIns="25400" rIns="63500" bIns="25400" anchor="t">
            <a:spAutoFit/>
          </a:bodyPr>
          <a:lstStyle/>
          <a:p>
            <a:r>
              <a:rPr lang="zh-CN" altLang="en-US" sz="3600" smtClean="0"/>
              <a:t>一个典型程序的转换处理过程</a:t>
            </a:r>
          </a:p>
        </p:txBody>
      </p:sp>
      <p:sp>
        <p:nvSpPr>
          <p:cNvPr id="77827" name="Rectangle 3"/>
          <p:cNvSpPr>
            <a:spLocks noGrp="1" noChangeArrowheads="1"/>
          </p:cNvSpPr>
          <p:nvPr>
            <p:ph type="body" sz="half" idx="4294967295"/>
          </p:nvPr>
        </p:nvSpPr>
        <p:spPr>
          <a:xfrm>
            <a:off x="0" y="1314450"/>
            <a:ext cx="2974975" cy="2165350"/>
          </a:xfrm>
          <a:solidFill>
            <a:srgbClr val="808000">
              <a:alpha val="23921"/>
            </a:srgbClr>
          </a:solidFill>
          <a:ln>
            <a:solidFill>
              <a:schemeClr val="tx1"/>
            </a:solidFill>
          </a:ln>
        </p:spPr>
        <p:txBody>
          <a:bodyPr lIns="63500" tIns="25400" rIns="63500" bIns="25400">
            <a:spAutoFit/>
          </a:bodyPr>
          <a:lstStyle/>
          <a:p>
            <a:pPr marL="203200" indent="-203200">
              <a:spcBef>
                <a:spcPct val="0"/>
              </a:spcBef>
              <a:buFontTx/>
              <a:buNone/>
            </a:pPr>
            <a:r>
              <a:rPr lang="en-US" altLang="zh-CN" sz="2000" dirty="0" smtClean="0">
                <a:solidFill>
                  <a:schemeClr val="accent2"/>
                </a:solidFill>
                <a:cs typeface="Arial" pitchFamily="34" charset="0"/>
              </a:rPr>
              <a:t>#include &lt;</a:t>
            </a:r>
            <a:r>
              <a:rPr lang="en-US" altLang="zh-CN" sz="2000" dirty="0" err="1" smtClean="0">
                <a:solidFill>
                  <a:schemeClr val="accent2"/>
                </a:solidFill>
                <a:cs typeface="Arial" pitchFamily="34" charset="0"/>
              </a:rPr>
              <a:t>stdio.h</a:t>
            </a:r>
            <a:r>
              <a:rPr lang="en-US" altLang="zh-CN" sz="2000" dirty="0" smtClean="0">
                <a:solidFill>
                  <a:schemeClr val="accent2"/>
                </a:solidFill>
                <a:cs typeface="Arial" pitchFamily="34" charset="0"/>
              </a:rPr>
              <a:t>&gt;</a:t>
            </a:r>
          </a:p>
          <a:p>
            <a:pPr marL="203200" indent="-203200">
              <a:spcBef>
                <a:spcPct val="0"/>
              </a:spcBef>
              <a:buFontTx/>
              <a:buNone/>
            </a:pPr>
            <a:endParaRPr lang="en-US" altLang="zh-CN" sz="2000" dirty="0" smtClean="0">
              <a:solidFill>
                <a:schemeClr val="accent2"/>
              </a:solidFill>
              <a:cs typeface="Arial" pitchFamily="34" charset="0"/>
            </a:endParaRPr>
          </a:p>
          <a:p>
            <a:pPr marL="203200" indent="-203200">
              <a:spcBef>
                <a:spcPct val="0"/>
              </a:spcBef>
              <a:buFontTx/>
              <a:buNone/>
            </a:pPr>
            <a:r>
              <a:rPr lang="en-US" altLang="zh-CN" sz="2000" dirty="0" err="1" smtClean="0">
                <a:solidFill>
                  <a:schemeClr val="accent2"/>
                </a:solidFill>
                <a:cs typeface="Arial" pitchFamily="34" charset="0"/>
              </a:rPr>
              <a:t>int</a:t>
            </a:r>
            <a:r>
              <a:rPr lang="en-US" altLang="zh-CN" sz="2000" dirty="0" smtClean="0">
                <a:solidFill>
                  <a:schemeClr val="accent2"/>
                </a:solidFill>
                <a:cs typeface="Arial" pitchFamily="34" charset="0"/>
              </a:rPr>
              <a:t> main()</a:t>
            </a:r>
          </a:p>
          <a:p>
            <a:pPr marL="203200" indent="-203200">
              <a:spcBef>
                <a:spcPct val="0"/>
              </a:spcBef>
              <a:buFontTx/>
              <a:buNone/>
            </a:pPr>
            <a:r>
              <a:rPr lang="en-US" altLang="zh-CN" sz="2000" dirty="0" smtClean="0">
                <a:solidFill>
                  <a:schemeClr val="accent2"/>
                </a:solidFill>
                <a:cs typeface="Arial" pitchFamily="34" charset="0"/>
              </a:rPr>
              <a:t>{</a:t>
            </a:r>
          </a:p>
          <a:p>
            <a:pPr marL="203200" indent="-203200">
              <a:spcBef>
                <a:spcPct val="0"/>
              </a:spcBef>
              <a:buFontTx/>
              <a:buNone/>
            </a:pPr>
            <a:r>
              <a:rPr lang="en-US" altLang="zh-CN" sz="2000" dirty="0" err="1" smtClean="0">
                <a:solidFill>
                  <a:schemeClr val="accent2"/>
                </a:solidFill>
                <a:cs typeface="Arial" pitchFamily="34" charset="0"/>
              </a:rPr>
              <a:t>printf</a:t>
            </a:r>
            <a:r>
              <a:rPr lang="en-US" altLang="zh-CN" sz="2000" dirty="0" smtClean="0">
                <a:solidFill>
                  <a:schemeClr val="accent2"/>
                </a:solidFill>
                <a:cs typeface="Arial" pitchFamily="34" charset="0"/>
              </a:rPr>
              <a:t>("hello, world\n");</a:t>
            </a:r>
          </a:p>
          <a:p>
            <a:pPr marL="203200" indent="-203200">
              <a:spcBef>
                <a:spcPct val="0"/>
              </a:spcBef>
              <a:buFontTx/>
              <a:buNone/>
            </a:pPr>
            <a:r>
              <a:rPr lang="en-US" altLang="zh-CN" sz="2000" dirty="0" smtClean="0">
                <a:solidFill>
                  <a:schemeClr val="accent2"/>
                </a:solidFill>
                <a:cs typeface="Arial" pitchFamily="34" charset="0"/>
              </a:rPr>
              <a:t>}</a:t>
            </a:r>
            <a:endParaRPr lang="zh-CN" altLang="en-US" sz="2000" dirty="0" smtClean="0">
              <a:solidFill>
                <a:schemeClr val="accent2"/>
              </a:solidFill>
              <a:cs typeface="Arial" pitchFamily="34" charset="0"/>
            </a:endParaRPr>
          </a:p>
        </p:txBody>
      </p:sp>
      <p:sp>
        <p:nvSpPr>
          <p:cNvPr id="7173" name="Text Box 5">
            <a:extLst>
              <a:ext uri="{FF2B5EF4-FFF2-40B4-BE49-F238E27FC236}">
                <a16:creationId xmlns:a16="http://schemas.microsoft.com/office/drawing/2014/main" xmlns="" id="{970F0301-37DF-488D-834A-607286DDA2F5}"/>
              </a:ext>
            </a:extLst>
          </p:cNvPr>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435100"/>
            <a:ext cx="5372100" cy="2057400"/>
          </a:xfrm>
          <a:prstGeom prst="rect">
            <a:avLst/>
          </a:prstGeom>
          <a:noFill/>
          <a:ln w="9525">
            <a:solidFill>
              <a:schemeClr val="tx1"/>
            </a:solidFill>
            <a:miter lim="800000"/>
            <a:headEnd/>
            <a:tailEnd/>
          </a:ln>
        </p:spPr>
        <p:txBody>
          <a:bodyPr>
            <a:spAutoFit/>
          </a:bodyPr>
          <a:lstStyle/>
          <a:p>
            <a:pPr algn="dist"/>
            <a:r>
              <a:rPr lang="en-US" altLang="zh-CN" sz="1600" b="1">
                <a:solidFill>
                  <a:srgbClr val="ED1611"/>
                </a:solidFill>
                <a:latin typeface="Times New Roman" pitchFamily="18" charset="0"/>
              </a:rPr>
              <a:t># i n c l u d e &lt;sp&gt; &lt; s t d i o .</a:t>
            </a:r>
          </a:p>
          <a:p>
            <a:pPr algn="dist"/>
            <a:r>
              <a:rPr lang="en-US" altLang="zh-CN" sz="1600" b="1">
                <a:latin typeface="Times New Roman" pitchFamily="18" charset="0"/>
              </a:rPr>
              <a:t>35 105 110 99 108 117 100 101 32 60 115 116 100 105 111 46</a:t>
            </a:r>
          </a:p>
          <a:p>
            <a:pPr algn="dist"/>
            <a:r>
              <a:rPr lang="en-US" altLang="zh-CN" sz="1600" b="1">
                <a:solidFill>
                  <a:srgbClr val="ED1611"/>
                </a:solidFill>
                <a:latin typeface="Times New Roman" pitchFamily="18" charset="0"/>
              </a:rPr>
              <a:t>h &gt; \n \n i n t &lt;sp&gt; m a i n ( ) \n {</a:t>
            </a:r>
          </a:p>
          <a:p>
            <a:pPr algn="dist"/>
            <a:r>
              <a:rPr lang="en-US" altLang="zh-CN" sz="1600" b="1">
                <a:latin typeface="Times New Roman" pitchFamily="18" charset="0"/>
              </a:rPr>
              <a:t>104 62 10 10 105 110 116 32 109 97 105 110 40 41 10 123</a:t>
            </a:r>
          </a:p>
          <a:p>
            <a:pPr algn="dist"/>
            <a:r>
              <a:rPr lang="en-US" altLang="zh-CN" sz="1600" b="1">
                <a:solidFill>
                  <a:srgbClr val="ED1611"/>
                </a:solidFill>
                <a:latin typeface="Times New Roman" pitchFamily="18" charset="0"/>
              </a:rPr>
              <a:t>\n &lt;sp&gt; &lt;sp&gt; &lt;sp&gt; &lt;sp&gt; p r i n t f ( " h e l</a:t>
            </a:r>
          </a:p>
          <a:p>
            <a:pPr algn="dist"/>
            <a:r>
              <a:rPr lang="en-US" altLang="zh-CN" sz="1600" b="1">
                <a:latin typeface="Times New Roman" pitchFamily="18" charset="0"/>
              </a:rPr>
              <a:t>10 32 32 32 32 112 114 105 110 116 102 40 34 104 101 108</a:t>
            </a:r>
          </a:p>
          <a:p>
            <a:pPr algn="dist"/>
            <a:r>
              <a:rPr lang="en-US" altLang="zh-CN" sz="1600" b="1">
                <a:solidFill>
                  <a:srgbClr val="ED1611"/>
                </a:solidFill>
                <a:latin typeface="Times New Roman" pitchFamily="18" charset="0"/>
              </a:rPr>
              <a:t>l o , &lt;sp&gt; w o r l d \ n " ) ; \n }</a:t>
            </a:r>
          </a:p>
          <a:p>
            <a:pPr algn="dist"/>
            <a:r>
              <a:rPr lang="en-US" altLang="zh-CN" sz="1600" b="1">
                <a:latin typeface="Times New Roman" pitchFamily="18" charset="0"/>
              </a:rPr>
              <a:t>108 111 44 32 119 111 114 108 100 92 110 34 41 59 10 125</a:t>
            </a:r>
          </a:p>
        </p:txBody>
      </p:sp>
      <p:sp>
        <p:nvSpPr>
          <p:cNvPr id="359431" name="Text Box 7">
            <a:extLst>
              <a:ext uri="{FF2B5EF4-FFF2-40B4-BE49-F238E27FC236}">
                <a16:creationId xmlns:a16="http://schemas.microsoft.com/office/drawing/2014/main" xmlns="" id="{C761AD54-FA82-473B-83EA-D4C3EA0A09A5}"/>
              </a:ext>
            </a:extLst>
          </p:cNvPr>
          <p:cNvSpPr txBox="1">
            <a:spLocks noChangeArrowheads="1"/>
          </p:cNvSpPr>
          <p:nvPr/>
        </p:nvSpPr>
        <p:spPr bwMode="auto">
          <a:xfrm>
            <a:off x="3570288" y="987425"/>
            <a:ext cx="4992687" cy="427038"/>
          </a:xfrm>
          <a:prstGeom prst="rect">
            <a:avLst/>
          </a:prstGeom>
          <a:noFill/>
          <a:ln w="9525">
            <a:noFill/>
            <a:miter lim="800000"/>
            <a:headEnd/>
            <a:tailEnd/>
          </a:ln>
        </p:spPr>
        <p:txBody>
          <a:bodyPr>
            <a:spAutoFit/>
          </a:bodyPr>
          <a:lstStyle/>
          <a:p>
            <a:pPr algn="ctr">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w="9525">
            <a:noFill/>
            <a:miter lim="800000"/>
            <a:headEnd/>
            <a:tailEnd/>
          </a:ln>
        </p:spPr>
        <p:txBody>
          <a:bodyPr>
            <a:spAutoFit/>
          </a:bodyPr>
          <a:lstStyle/>
          <a:p>
            <a:pPr>
              <a:spcBef>
                <a:spcPct val="20000"/>
              </a:spcBef>
            </a:pPr>
            <a:r>
              <a:rPr lang="zh-CN" altLang="en-US" sz="2000" b="1">
                <a:solidFill>
                  <a:srgbClr val="CC3300"/>
                </a:solidFill>
                <a:latin typeface="微软雅黑" pitchFamily="34" charset="-122"/>
                <a:ea typeface="微软雅黑" pitchFamily="34" charset="-122"/>
                <a:cs typeface="Arial" pitchFamily="34" charset="0"/>
              </a:rPr>
              <a:t>功能：输出“</a:t>
            </a:r>
            <a:r>
              <a:rPr lang="en-US" altLang="zh-CN" sz="2000" b="1">
                <a:solidFill>
                  <a:srgbClr val="CC3300"/>
                </a:solidFill>
                <a:latin typeface="微软雅黑" pitchFamily="34" charset="-122"/>
                <a:ea typeface="微软雅黑" pitchFamily="34" charset="-122"/>
                <a:cs typeface="Arial" pitchFamily="34" charset="0"/>
              </a:rPr>
              <a:t>hello,world”</a:t>
            </a:r>
          </a:p>
        </p:txBody>
      </p:sp>
      <p:sp>
        <p:nvSpPr>
          <p:cNvPr id="565256" name="Text Box 8"/>
          <p:cNvSpPr txBox="1">
            <a:spLocks noChangeArrowheads="1"/>
          </p:cNvSpPr>
          <p:nvPr/>
        </p:nvSpPr>
        <p:spPr bwMode="auto">
          <a:xfrm>
            <a:off x="1406525" y="5084763"/>
            <a:ext cx="769938" cy="798512"/>
          </a:xfrm>
          <a:prstGeom prst="rect">
            <a:avLst/>
          </a:prstGeom>
          <a:solidFill>
            <a:srgbClr val="0000FF">
              <a:alpha val="29019"/>
            </a:srgbClr>
          </a:solidFill>
          <a:ln w="19050">
            <a:solidFill>
              <a:schemeClr val="tx1"/>
            </a:solidFill>
            <a:miter lim="800000"/>
            <a:headEnd/>
            <a:tailEnd/>
          </a:ln>
          <a:effectLst/>
        </p:spPr>
        <p:txBody>
          <a:bodyPr lIns="0" rIns="0">
            <a:spAutoFit/>
          </a:bodyPr>
          <a:lstStyle/>
          <a:p>
            <a:pPr algn="ctr" eaLnBrk="1" hangingPunct="1">
              <a:spcBef>
                <a:spcPct val="50000"/>
              </a:spcBef>
            </a:pPr>
            <a:r>
              <a:rPr lang="zh-CN" altLang="en-US" b="1">
                <a:latin typeface="微软雅黑" pitchFamily="34" charset="-122"/>
                <a:ea typeface="微软雅黑" pitchFamily="34" charset="-122"/>
              </a:rPr>
              <a:t>预处理</a:t>
            </a:r>
          </a:p>
          <a:p>
            <a:pPr algn="ctr" eaLnBrk="1" hangingPunct="1">
              <a:spcBef>
                <a:spcPct val="50000"/>
              </a:spcBef>
            </a:pPr>
            <a:r>
              <a:rPr lang="en-US" altLang="zh-CN" b="1">
                <a:latin typeface="微软雅黑" pitchFamily="34" charset="-122"/>
                <a:ea typeface="微软雅黑" pitchFamily="34" charset="-122"/>
              </a:rPr>
              <a:t>(cpp)</a:t>
            </a:r>
          </a:p>
        </p:txBody>
      </p:sp>
      <p:sp>
        <p:nvSpPr>
          <p:cNvPr id="565257" name="Text Box 9"/>
          <p:cNvSpPr txBox="1">
            <a:spLocks noChangeArrowheads="1"/>
          </p:cNvSpPr>
          <p:nvPr/>
        </p:nvSpPr>
        <p:spPr bwMode="auto">
          <a:xfrm>
            <a:off x="3178175" y="5089525"/>
            <a:ext cx="769938" cy="798513"/>
          </a:xfrm>
          <a:prstGeom prst="rect">
            <a:avLst/>
          </a:prstGeom>
          <a:solidFill>
            <a:srgbClr val="0000FF">
              <a:alpha val="29019"/>
            </a:srgbClr>
          </a:solidFill>
          <a:ln w="19050">
            <a:solidFill>
              <a:schemeClr val="tx1"/>
            </a:solidFill>
            <a:miter lim="800000"/>
            <a:headEnd/>
            <a:tailEnd/>
          </a:ln>
          <a:effectLst/>
        </p:spPr>
        <p:txBody>
          <a:bodyPr lIns="0" rIns="0">
            <a:spAutoFit/>
          </a:bodyPr>
          <a:lstStyle/>
          <a:p>
            <a:pPr algn="ctr" eaLnBrk="1" hangingPunct="1">
              <a:spcBef>
                <a:spcPct val="50000"/>
              </a:spcBef>
            </a:pPr>
            <a:r>
              <a:rPr lang="zh-CN" altLang="en-US" b="1">
                <a:latin typeface="微软雅黑" pitchFamily="34" charset="-122"/>
                <a:ea typeface="微软雅黑" pitchFamily="34" charset="-122"/>
              </a:rPr>
              <a:t>编译</a:t>
            </a:r>
          </a:p>
          <a:p>
            <a:pPr algn="ctr" eaLnBrk="1" hangingPunct="1">
              <a:spcBef>
                <a:spcPct val="50000"/>
              </a:spcBef>
            </a:pPr>
            <a:r>
              <a:rPr lang="en-US" altLang="zh-CN" b="1">
                <a:latin typeface="微软雅黑" pitchFamily="34" charset="-122"/>
                <a:ea typeface="微软雅黑" pitchFamily="34" charset="-122"/>
              </a:rPr>
              <a:t>(cc1)</a:t>
            </a:r>
          </a:p>
        </p:txBody>
      </p:sp>
      <p:sp>
        <p:nvSpPr>
          <p:cNvPr id="565258" name="Text Box 10"/>
          <p:cNvSpPr txBox="1">
            <a:spLocks noChangeArrowheads="1"/>
          </p:cNvSpPr>
          <p:nvPr/>
        </p:nvSpPr>
        <p:spPr bwMode="auto">
          <a:xfrm>
            <a:off x="4927600" y="5110163"/>
            <a:ext cx="769938" cy="798512"/>
          </a:xfrm>
          <a:prstGeom prst="rect">
            <a:avLst/>
          </a:prstGeom>
          <a:solidFill>
            <a:srgbClr val="0000FF">
              <a:alpha val="29019"/>
            </a:srgbClr>
          </a:solidFill>
          <a:ln w="19050">
            <a:solidFill>
              <a:schemeClr val="tx1"/>
            </a:solidFill>
            <a:miter lim="800000"/>
            <a:headEnd/>
            <a:tailEnd/>
          </a:ln>
          <a:effectLst/>
        </p:spPr>
        <p:txBody>
          <a:bodyPr lIns="0" rIns="0">
            <a:spAutoFit/>
          </a:bodyPr>
          <a:lstStyle/>
          <a:p>
            <a:pPr algn="ctr" eaLnBrk="1" hangingPunct="1">
              <a:spcBef>
                <a:spcPct val="50000"/>
              </a:spcBef>
            </a:pPr>
            <a:r>
              <a:rPr lang="zh-CN" altLang="en-US" b="1">
                <a:latin typeface="微软雅黑" pitchFamily="34" charset="-122"/>
                <a:ea typeface="微软雅黑" pitchFamily="34" charset="-122"/>
              </a:rPr>
              <a:t>汇编</a:t>
            </a:r>
          </a:p>
          <a:p>
            <a:pPr algn="ctr" eaLnBrk="1" hangingPunct="1">
              <a:spcBef>
                <a:spcPct val="50000"/>
              </a:spcBef>
            </a:pPr>
            <a:r>
              <a:rPr lang="en-US" altLang="zh-CN" b="1">
                <a:latin typeface="微软雅黑" pitchFamily="34" charset="-122"/>
                <a:ea typeface="微软雅黑" pitchFamily="34" charset="-122"/>
              </a:rPr>
              <a:t>(as)</a:t>
            </a:r>
          </a:p>
        </p:txBody>
      </p:sp>
      <p:sp>
        <p:nvSpPr>
          <p:cNvPr id="565259" name="Text Box 11"/>
          <p:cNvSpPr txBox="1">
            <a:spLocks noChangeArrowheads="1"/>
          </p:cNvSpPr>
          <p:nvPr/>
        </p:nvSpPr>
        <p:spPr bwMode="auto">
          <a:xfrm>
            <a:off x="6719888" y="5100638"/>
            <a:ext cx="769937" cy="798512"/>
          </a:xfrm>
          <a:prstGeom prst="rect">
            <a:avLst/>
          </a:prstGeom>
          <a:solidFill>
            <a:srgbClr val="0000FF">
              <a:alpha val="29019"/>
            </a:srgbClr>
          </a:solidFill>
          <a:ln w="19050">
            <a:solidFill>
              <a:schemeClr val="tx1"/>
            </a:solidFill>
            <a:miter lim="800000"/>
            <a:headEnd/>
            <a:tailEnd/>
          </a:ln>
          <a:effectLst/>
        </p:spPr>
        <p:txBody>
          <a:bodyPr lIns="0" rIns="0">
            <a:spAutoFit/>
          </a:bodyPr>
          <a:lstStyle/>
          <a:p>
            <a:pPr algn="ctr" eaLnBrk="1" hangingPunct="1">
              <a:spcBef>
                <a:spcPct val="50000"/>
              </a:spcBef>
            </a:pPr>
            <a:r>
              <a:rPr lang="zh-CN" altLang="en-US" b="1">
                <a:latin typeface="微软雅黑" pitchFamily="34" charset="-122"/>
                <a:ea typeface="微软雅黑" pitchFamily="34" charset="-122"/>
              </a:rPr>
              <a:t>链接</a:t>
            </a:r>
          </a:p>
          <a:p>
            <a:pPr algn="ctr" eaLnBrk="1" hangingPunct="1">
              <a:spcBef>
                <a:spcPct val="50000"/>
              </a:spcBef>
            </a:pPr>
            <a:r>
              <a:rPr lang="en-US" altLang="zh-CN" b="1">
                <a:latin typeface="微软雅黑" pitchFamily="34" charset="-122"/>
                <a:ea typeface="微软雅黑" pitchFamily="34" charset="-122"/>
              </a:rPr>
              <a:t>(ld)</a:t>
            </a:r>
          </a:p>
        </p:txBody>
      </p:sp>
      <p:grpSp>
        <p:nvGrpSpPr>
          <p:cNvPr id="2" name="Group 12"/>
          <p:cNvGrpSpPr>
            <a:grpSpLocks/>
          </p:cNvGrpSpPr>
          <p:nvPr/>
        </p:nvGrpSpPr>
        <p:grpSpPr bwMode="auto">
          <a:xfrm>
            <a:off x="5230813" y="4364038"/>
            <a:ext cx="1495425" cy="727075"/>
            <a:chOff x="3295" y="2749"/>
            <a:chExt cx="942" cy="458"/>
          </a:xfrm>
        </p:grpSpPr>
        <p:sp>
          <p:nvSpPr>
            <p:cNvPr id="77864" name="Line 13"/>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p:spPr>
          <p:txBody>
            <a:bodyPr/>
            <a:lstStyle/>
            <a:p>
              <a:endParaRPr lang="zh-CN" altLang="en-US"/>
            </a:p>
          </p:txBody>
        </p:sp>
        <p:sp>
          <p:nvSpPr>
            <p:cNvPr id="77865" name="Text Box 14"/>
            <p:cNvSpPr txBox="1">
              <a:spLocks noChangeArrowheads="1"/>
            </p:cNvSpPr>
            <p:nvPr/>
          </p:nvSpPr>
          <p:spPr bwMode="auto">
            <a:xfrm>
              <a:off x="3295" y="2749"/>
              <a:ext cx="649" cy="231"/>
            </a:xfrm>
            <a:prstGeom prst="rect">
              <a:avLst/>
            </a:prstGeom>
            <a:noFill/>
            <a:ln w="9525">
              <a:noFill/>
              <a:miter lim="800000"/>
              <a:headEnd/>
              <a:tailEnd/>
            </a:ln>
            <a:effectLst/>
          </p:spPr>
          <p:txBody>
            <a:bodyPr>
              <a:spAutoFit/>
            </a:bodyPr>
            <a:lstStyle/>
            <a:p>
              <a:pPr eaLnBrk="1" hangingPunct="1">
                <a:spcBef>
                  <a:spcPct val="50000"/>
                </a:spcBef>
              </a:pPr>
              <a:r>
                <a:rPr lang="en-US" altLang="zh-CN" b="1"/>
                <a:t>printf.o</a:t>
              </a:r>
            </a:p>
          </p:txBody>
        </p:sp>
      </p:grpSp>
      <p:sp>
        <p:nvSpPr>
          <p:cNvPr id="565263" name="Rectangle 15"/>
          <p:cNvSpPr>
            <a:spLocks noChangeArrowheads="1"/>
          </p:cNvSpPr>
          <p:nvPr/>
        </p:nvSpPr>
        <p:spPr bwMode="auto">
          <a:xfrm>
            <a:off x="4191000" y="3644900"/>
            <a:ext cx="3556000" cy="396875"/>
          </a:xfrm>
          <a:prstGeom prst="rect">
            <a:avLst/>
          </a:prstGeom>
          <a:noFill/>
          <a:ln w="9525">
            <a:noFill/>
            <a:miter lim="800000"/>
            <a:headEnd/>
            <a:tailEnd/>
          </a:ln>
          <a:effectLst/>
        </p:spPr>
        <p:txBody>
          <a:bodyPr wrap="none">
            <a:spAutoFit/>
          </a:bodyPr>
          <a:lstStyle/>
          <a:p>
            <a:pPr eaLnBrk="1" hangingPunct="1"/>
            <a:r>
              <a:rPr lang="zh-CN" altLang="en-US" sz="2000" b="1">
                <a:solidFill>
                  <a:srgbClr val="ED1611"/>
                </a:solidFill>
                <a:latin typeface="微软雅黑" pitchFamily="34" charset="-122"/>
                <a:ea typeface="微软雅黑" pitchFamily="34" charset="-122"/>
              </a:rPr>
              <a:t>计算机不能直接执行</a:t>
            </a:r>
            <a:r>
              <a:rPr lang="en-US" altLang="zh-CN" sz="2000" b="1">
                <a:solidFill>
                  <a:srgbClr val="ED1611"/>
                </a:solidFill>
                <a:latin typeface="微软雅黑" pitchFamily="34" charset="-122"/>
                <a:ea typeface="微软雅黑" pitchFamily="34" charset="-122"/>
              </a:rPr>
              <a:t>hello.c</a:t>
            </a:r>
            <a:r>
              <a:rPr lang="zh-CN" altLang="en-US" sz="2000" b="1">
                <a:solidFill>
                  <a:srgbClr val="ED1611"/>
                </a:solidFill>
                <a:latin typeface="微软雅黑" pitchFamily="34" charset="-122"/>
                <a:ea typeface="微软雅黑" pitchFamily="34" charset="-122"/>
              </a:rPr>
              <a:t>！</a:t>
            </a:r>
          </a:p>
        </p:txBody>
      </p:sp>
      <p:grpSp>
        <p:nvGrpSpPr>
          <p:cNvPr id="3" name="Group 16"/>
          <p:cNvGrpSpPr>
            <a:grpSpLocks/>
          </p:cNvGrpSpPr>
          <p:nvPr/>
        </p:nvGrpSpPr>
        <p:grpSpPr bwMode="auto">
          <a:xfrm>
            <a:off x="379413" y="5127625"/>
            <a:ext cx="1041400" cy="1089025"/>
            <a:chOff x="239" y="3230"/>
            <a:chExt cx="656" cy="686"/>
          </a:xfrm>
        </p:grpSpPr>
        <p:grpSp>
          <p:nvGrpSpPr>
            <p:cNvPr id="4" name="Group 17"/>
            <p:cNvGrpSpPr>
              <a:grpSpLocks/>
            </p:cNvGrpSpPr>
            <p:nvPr/>
          </p:nvGrpSpPr>
          <p:grpSpPr bwMode="auto">
            <a:xfrm>
              <a:off x="273" y="3230"/>
              <a:ext cx="622" cy="238"/>
              <a:chOff x="219" y="3401"/>
              <a:chExt cx="622" cy="238"/>
            </a:xfrm>
          </p:grpSpPr>
          <p:sp>
            <p:nvSpPr>
              <p:cNvPr id="77862" name="Line 1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77863" name="Text Box 19"/>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eaLnBrk="1" hangingPunct="1">
                  <a:spcBef>
                    <a:spcPct val="50000"/>
                  </a:spcBef>
                </a:pPr>
                <a:r>
                  <a:rPr lang="en-US" altLang="zh-CN" b="1"/>
                  <a:t>hello.c</a:t>
                </a:r>
              </a:p>
            </p:txBody>
          </p:sp>
        </p:grpSp>
        <p:sp>
          <p:nvSpPr>
            <p:cNvPr id="77861" name="Text Box 20"/>
            <p:cNvSpPr txBox="1">
              <a:spLocks noChangeArrowheads="1"/>
            </p:cNvSpPr>
            <p:nvPr/>
          </p:nvSpPr>
          <p:spPr bwMode="auto">
            <a:xfrm>
              <a:off x="239" y="3512"/>
              <a:ext cx="631" cy="404"/>
            </a:xfrm>
            <a:prstGeom prst="rect">
              <a:avLst/>
            </a:prstGeom>
            <a:noFill/>
            <a:ln w="9525">
              <a:noFill/>
              <a:miter lim="800000"/>
              <a:headEnd/>
              <a:tailEnd/>
            </a:ln>
            <a:effectLst/>
          </p:spPr>
          <p:txBody>
            <a:bodyPr>
              <a:spAutoFit/>
            </a:bodyPr>
            <a:lstStyle/>
            <a:p>
              <a:pPr algn="ctr" eaLnBrk="1" hangingPunct="1"/>
              <a:r>
                <a:rPr lang="zh-CN" altLang="en-US" b="1">
                  <a:solidFill>
                    <a:srgbClr val="FF0000"/>
                  </a:solidFill>
                  <a:latin typeface="微软雅黑" pitchFamily="34" charset="-122"/>
                  <a:ea typeface="微软雅黑" pitchFamily="34" charset="-122"/>
                </a:rPr>
                <a:t>源程序</a:t>
              </a:r>
            </a:p>
            <a:p>
              <a:pPr algn="ctr" eaLnBrk="1" hangingPunct="1"/>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5" name="Group 21"/>
          <p:cNvGrpSpPr>
            <a:grpSpLocks/>
          </p:cNvGrpSpPr>
          <p:nvPr/>
        </p:nvGrpSpPr>
        <p:grpSpPr bwMode="auto">
          <a:xfrm>
            <a:off x="2111375" y="5103813"/>
            <a:ext cx="1085850" cy="1073150"/>
            <a:chOff x="1330" y="3215"/>
            <a:chExt cx="684" cy="676"/>
          </a:xfrm>
        </p:grpSpPr>
        <p:grpSp>
          <p:nvGrpSpPr>
            <p:cNvPr id="6" name="Group 22"/>
            <p:cNvGrpSpPr>
              <a:grpSpLocks/>
            </p:cNvGrpSpPr>
            <p:nvPr/>
          </p:nvGrpSpPr>
          <p:grpSpPr bwMode="auto">
            <a:xfrm>
              <a:off x="1392" y="3215"/>
              <a:ext cx="622" cy="238"/>
              <a:chOff x="219" y="3401"/>
              <a:chExt cx="622" cy="238"/>
            </a:xfrm>
          </p:grpSpPr>
          <p:sp>
            <p:nvSpPr>
              <p:cNvPr id="77858" name="Line 23"/>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77859" name="Text Box 24"/>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eaLnBrk="1" hangingPunct="1">
                  <a:spcBef>
                    <a:spcPct val="50000"/>
                  </a:spcBef>
                </a:pPr>
                <a:r>
                  <a:rPr lang="en-US" altLang="zh-CN" b="1"/>
                  <a:t>hello.i</a:t>
                </a:r>
              </a:p>
            </p:txBody>
          </p:sp>
        </p:grpSp>
        <p:sp>
          <p:nvSpPr>
            <p:cNvPr id="77857" name="Text Box 25"/>
            <p:cNvSpPr txBox="1">
              <a:spLocks noChangeArrowheads="1"/>
            </p:cNvSpPr>
            <p:nvPr/>
          </p:nvSpPr>
          <p:spPr bwMode="auto">
            <a:xfrm>
              <a:off x="1330" y="3487"/>
              <a:ext cx="631" cy="404"/>
            </a:xfrm>
            <a:prstGeom prst="rect">
              <a:avLst/>
            </a:prstGeom>
            <a:noFill/>
            <a:ln w="9525">
              <a:noFill/>
              <a:miter lim="800000"/>
              <a:headEnd/>
              <a:tailEnd/>
            </a:ln>
            <a:effectLst/>
          </p:spPr>
          <p:txBody>
            <a:bodyPr>
              <a:spAutoFit/>
            </a:bodyPr>
            <a:lstStyle/>
            <a:p>
              <a:pPr algn="ctr" eaLnBrk="1" hangingPunct="1"/>
              <a:r>
                <a:rPr lang="zh-CN" altLang="en-US" b="1">
                  <a:solidFill>
                    <a:srgbClr val="FF0000"/>
                  </a:solidFill>
                  <a:latin typeface="微软雅黑" pitchFamily="34" charset="-122"/>
                  <a:ea typeface="微软雅黑" pitchFamily="34" charset="-122"/>
                </a:rPr>
                <a:t>源程序</a:t>
              </a:r>
            </a:p>
            <a:p>
              <a:pPr algn="ctr" eaLnBrk="1" hangingPunct="1"/>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7" name="Group 26"/>
          <p:cNvGrpSpPr>
            <a:grpSpLocks/>
          </p:cNvGrpSpPr>
          <p:nvPr/>
        </p:nvGrpSpPr>
        <p:grpSpPr bwMode="auto">
          <a:xfrm>
            <a:off x="3883025" y="5118100"/>
            <a:ext cx="1055688" cy="1365250"/>
            <a:chOff x="2446" y="3224"/>
            <a:chExt cx="665" cy="860"/>
          </a:xfrm>
        </p:grpSpPr>
        <p:grpSp>
          <p:nvGrpSpPr>
            <p:cNvPr id="8" name="Group 27"/>
            <p:cNvGrpSpPr>
              <a:grpSpLocks/>
            </p:cNvGrpSpPr>
            <p:nvPr/>
          </p:nvGrpSpPr>
          <p:grpSpPr bwMode="auto">
            <a:xfrm>
              <a:off x="2489" y="3224"/>
              <a:ext cx="622" cy="238"/>
              <a:chOff x="219" y="3401"/>
              <a:chExt cx="622" cy="238"/>
            </a:xfrm>
          </p:grpSpPr>
          <p:sp>
            <p:nvSpPr>
              <p:cNvPr id="77854" name="Line 2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77855" name="Text Box 29"/>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eaLnBrk="1" hangingPunct="1">
                  <a:spcBef>
                    <a:spcPct val="50000"/>
                  </a:spcBef>
                </a:pPr>
                <a:r>
                  <a:rPr lang="en-US" altLang="zh-CN" b="1"/>
                  <a:t>hello.s</a:t>
                </a:r>
              </a:p>
            </p:txBody>
          </p:sp>
        </p:grpSp>
        <p:sp>
          <p:nvSpPr>
            <p:cNvPr id="77853" name="Text Box 30"/>
            <p:cNvSpPr txBox="1">
              <a:spLocks noChangeArrowheads="1"/>
            </p:cNvSpPr>
            <p:nvPr/>
          </p:nvSpPr>
          <p:spPr bwMode="auto">
            <a:xfrm>
              <a:off x="2446" y="3507"/>
              <a:ext cx="631" cy="577"/>
            </a:xfrm>
            <a:prstGeom prst="rect">
              <a:avLst/>
            </a:prstGeom>
            <a:noFill/>
            <a:ln w="9525">
              <a:noFill/>
              <a:miter lim="800000"/>
              <a:headEnd/>
              <a:tailEnd/>
            </a:ln>
            <a:effectLst/>
          </p:spPr>
          <p:txBody>
            <a:bodyPr>
              <a:spAutoFit/>
            </a:bodyPr>
            <a:lstStyle/>
            <a:p>
              <a:pPr algn="ctr" eaLnBrk="1" hangingPunct="1"/>
              <a:r>
                <a:rPr lang="zh-CN" altLang="en-US" b="1">
                  <a:solidFill>
                    <a:srgbClr val="FF0000"/>
                  </a:solidFill>
                  <a:latin typeface="微软雅黑" pitchFamily="34" charset="-122"/>
                  <a:ea typeface="微软雅黑" pitchFamily="34" charset="-122"/>
                </a:rPr>
                <a:t>汇编语言程序</a:t>
              </a:r>
            </a:p>
            <a:p>
              <a:pPr algn="ctr" eaLnBrk="1" hangingPunct="1"/>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9" name="Group 31"/>
          <p:cNvGrpSpPr>
            <a:grpSpLocks/>
          </p:cNvGrpSpPr>
          <p:nvPr/>
        </p:nvGrpSpPr>
        <p:grpSpPr bwMode="auto">
          <a:xfrm>
            <a:off x="5659438" y="5076825"/>
            <a:ext cx="1093787" cy="1652588"/>
            <a:chOff x="3565" y="3198"/>
            <a:chExt cx="689" cy="1041"/>
          </a:xfrm>
        </p:grpSpPr>
        <p:grpSp>
          <p:nvGrpSpPr>
            <p:cNvPr id="10" name="Group 32"/>
            <p:cNvGrpSpPr>
              <a:grpSpLocks/>
            </p:cNvGrpSpPr>
            <p:nvPr/>
          </p:nvGrpSpPr>
          <p:grpSpPr bwMode="auto">
            <a:xfrm>
              <a:off x="3604" y="3198"/>
              <a:ext cx="650" cy="238"/>
              <a:chOff x="219" y="3401"/>
              <a:chExt cx="622" cy="238"/>
            </a:xfrm>
          </p:grpSpPr>
          <p:sp>
            <p:nvSpPr>
              <p:cNvPr id="77850" name="Line 33"/>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77851" name="Text Box 34"/>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eaLnBrk="1" hangingPunct="1">
                  <a:spcBef>
                    <a:spcPct val="50000"/>
                  </a:spcBef>
                </a:pPr>
                <a:r>
                  <a:rPr lang="en-US" altLang="zh-CN" b="1"/>
                  <a:t>hello.o</a:t>
                </a:r>
              </a:p>
            </p:txBody>
          </p:sp>
        </p:grpSp>
        <p:sp>
          <p:nvSpPr>
            <p:cNvPr id="77849" name="Text Box 35"/>
            <p:cNvSpPr txBox="1">
              <a:spLocks noChangeArrowheads="1"/>
            </p:cNvSpPr>
            <p:nvPr/>
          </p:nvSpPr>
          <p:spPr bwMode="auto">
            <a:xfrm>
              <a:off x="3565" y="3489"/>
              <a:ext cx="668" cy="750"/>
            </a:xfrm>
            <a:prstGeom prst="rect">
              <a:avLst/>
            </a:prstGeom>
            <a:noFill/>
            <a:ln w="9525">
              <a:noFill/>
              <a:miter lim="800000"/>
              <a:headEnd/>
              <a:tailEnd/>
            </a:ln>
            <a:effectLst/>
          </p:spPr>
          <p:txBody>
            <a:bodyPr>
              <a:spAutoFit/>
            </a:bodyPr>
            <a:lstStyle/>
            <a:p>
              <a:pPr algn="ctr" eaLnBrk="1" hangingPunct="1"/>
              <a:r>
                <a:rPr lang="zh-CN" altLang="en-US" b="1">
                  <a:solidFill>
                    <a:srgbClr val="FF0000"/>
                  </a:solidFill>
                  <a:latin typeface="微软雅黑" pitchFamily="34" charset="-122"/>
                  <a:ea typeface="微软雅黑" pitchFamily="34" charset="-122"/>
                </a:rPr>
                <a:t>可重定位目标程序</a:t>
              </a:r>
            </a:p>
            <a:p>
              <a:pPr algn="ctr" eaLnBrk="1" hangingPunct="1"/>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grpSp>
        <p:nvGrpSpPr>
          <p:cNvPr id="11" name="Group 36"/>
          <p:cNvGrpSpPr>
            <a:grpSpLocks/>
          </p:cNvGrpSpPr>
          <p:nvPr/>
        </p:nvGrpSpPr>
        <p:grpSpPr bwMode="auto">
          <a:xfrm>
            <a:off x="7494588" y="5060950"/>
            <a:ext cx="1117600" cy="1365250"/>
            <a:chOff x="4721" y="3188"/>
            <a:chExt cx="704" cy="860"/>
          </a:xfrm>
        </p:grpSpPr>
        <p:grpSp>
          <p:nvGrpSpPr>
            <p:cNvPr id="12" name="Group 37"/>
            <p:cNvGrpSpPr>
              <a:grpSpLocks/>
            </p:cNvGrpSpPr>
            <p:nvPr/>
          </p:nvGrpSpPr>
          <p:grpSpPr bwMode="auto">
            <a:xfrm>
              <a:off x="4738" y="3188"/>
              <a:ext cx="622" cy="238"/>
              <a:chOff x="219" y="3401"/>
              <a:chExt cx="622" cy="238"/>
            </a:xfrm>
          </p:grpSpPr>
          <p:sp>
            <p:nvSpPr>
              <p:cNvPr id="77846" name="Line 3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77847" name="Text Box 39"/>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eaLnBrk="1" hangingPunct="1">
                  <a:spcBef>
                    <a:spcPct val="50000"/>
                  </a:spcBef>
                </a:pPr>
                <a:r>
                  <a:rPr lang="en-US" altLang="zh-CN" b="1"/>
                  <a:t>hello</a:t>
                </a:r>
              </a:p>
            </p:txBody>
          </p:sp>
        </p:grpSp>
        <p:sp>
          <p:nvSpPr>
            <p:cNvPr id="77845" name="Text Box 40"/>
            <p:cNvSpPr txBox="1">
              <a:spLocks noChangeArrowheads="1"/>
            </p:cNvSpPr>
            <p:nvPr/>
          </p:nvSpPr>
          <p:spPr bwMode="auto">
            <a:xfrm>
              <a:off x="4721" y="3471"/>
              <a:ext cx="704" cy="577"/>
            </a:xfrm>
            <a:prstGeom prst="rect">
              <a:avLst/>
            </a:prstGeom>
            <a:noFill/>
            <a:ln w="9525">
              <a:noFill/>
              <a:miter lim="800000"/>
              <a:headEnd/>
              <a:tailEnd/>
            </a:ln>
            <a:effectLst/>
          </p:spPr>
          <p:txBody>
            <a:bodyPr>
              <a:spAutoFit/>
            </a:bodyPr>
            <a:lstStyle/>
            <a:p>
              <a:pPr algn="ctr" eaLnBrk="1" hangingPunct="1"/>
              <a:r>
                <a:rPr lang="zh-CN" altLang="en-US" b="1">
                  <a:solidFill>
                    <a:srgbClr val="FF0000"/>
                  </a:solidFill>
                  <a:latin typeface="微软雅黑" pitchFamily="34" charset="-122"/>
                  <a:ea typeface="微软雅黑" pitchFamily="34" charset="-122"/>
                </a:rPr>
                <a:t>可执行目标程序</a:t>
              </a:r>
            </a:p>
            <a:p>
              <a:pPr algn="ctr" eaLnBrk="1" hangingPunct="1"/>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sp>
        <p:nvSpPr>
          <p:cNvPr id="565289" name="Text Box 41"/>
          <p:cNvSpPr txBox="1">
            <a:spLocks noChangeArrowheads="1"/>
          </p:cNvSpPr>
          <p:nvPr/>
        </p:nvSpPr>
        <p:spPr bwMode="auto">
          <a:xfrm>
            <a:off x="333375" y="4210050"/>
            <a:ext cx="4618038"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b="1">
                <a:latin typeface="微软雅黑" pitchFamily="34" charset="-122"/>
                <a:ea typeface="微软雅黑" pitchFamily="34" charset="-122"/>
              </a:rPr>
              <a:t>以下是</a:t>
            </a:r>
            <a:r>
              <a:rPr lang="en-US" altLang="zh-CN" sz="2000" b="1">
                <a:latin typeface="微软雅黑" pitchFamily="34" charset="-122"/>
                <a:ea typeface="微软雅黑" pitchFamily="34" charset="-122"/>
              </a:rPr>
              <a:t>GCC+Linux</a:t>
            </a:r>
            <a:r>
              <a:rPr lang="zh-CN" altLang="en-US" sz="2000" b="1">
                <a:latin typeface="微软雅黑" pitchFamily="34" charset="-122"/>
                <a:ea typeface="微软雅黑" pitchFamily="34" charset="-122"/>
              </a:rPr>
              <a:t>平台中的处理过程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cstate="print"/>
          <a:srcRect/>
          <a:stretch>
            <a:fillRect/>
          </a:stretch>
        </p:blipFill>
        <p:spPr bwMode="auto">
          <a:xfrm>
            <a:off x="153988" y="973138"/>
            <a:ext cx="7621587" cy="4892675"/>
          </a:xfrm>
          <a:prstGeom prst="rect">
            <a:avLst/>
          </a:prstGeom>
          <a:noFill/>
          <a:ln w="9525">
            <a:noFill/>
            <a:miter lim="800000"/>
            <a:headEnd/>
            <a:tailEnd/>
          </a:ln>
        </p:spPr>
      </p:pic>
      <p:sp>
        <p:nvSpPr>
          <p:cNvPr id="78851" name="Rectangle 2"/>
          <p:cNvSpPr>
            <a:spLocks noGrp="1" noChangeArrowheads="1"/>
          </p:cNvSpPr>
          <p:nvPr>
            <p:ph type="title" idx="4294967295"/>
          </p:nvPr>
        </p:nvSpPr>
        <p:spPr>
          <a:xfrm>
            <a:off x="3514725" y="117475"/>
            <a:ext cx="5629275" cy="600075"/>
          </a:xfrm>
        </p:spPr>
        <p:txBody>
          <a:bodyPr lIns="63500" tIns="25400" rIns="63500" bIns="25400" anchor="t">
            <a:spAutoFit/>
          </a:bodyPr>
          <a:lstStyle/>
          <a:p>
            <a:r>
              <a:rPr lang="en-US" altLang="zh-CN" sz="3600" smtClean="0"/>
              <a:t>Hello</a:t>
            </a:r>
            <a:r>
              <a:rPr lang="zh-CN" altLang="en-US" sz="3600" smtClean="0"/>
              <a:t>程序的数据流动过程</a:t>
            </a:r>
          </a:p>
        </p:txBody>
      </p:sp>
      <p:sp>
        <p:nvSpPr>
          <p:cNvPr id="364552" name="Line 8"/>
          <p:cNvSpPr>
            <a:spLocks noChangeShapeType="1"/>
          </p:cNvSpPr>
          <p:nvPr/>
        </p:nvSpPr>
        <p:spPr bwMode="auto">
          <a:xfrm flipV="1">
            <a:off x="1517650" y="3968750"/>
            <a:ext cx="0" cy="609600"/>
          </a:xfrm>
          <a:prstGeom prst="line">
            <a:avLst/>
          </a:prstGeom>
          <a:noFill/>
          <a:ln w="38100">
            <a:solidFill>
              <a:srgbClr val="CC3300"/>
            </a:solidFill>
            <a:miter lim="800000"/>
            <a:headEnd/>
            <a:tailEnd/>
          </a:ln>
        </p:spPr>
        <p:txBody>
          <a:bodyPr wrap="none"/>
          <a:lstStyle/>
          <a:p>
            <a:endParaRPr lang="zh-CN" altLang="en-US"/>
          </a:p>
        </p:txBody>
      </p:sp>
      <p:sp>
        <p:nvSpPr>
          <p:cNvPr id="364553" name="Line 9"/>
          <p:cNvSpPr>
            <a:spLocks noChangeShapeType="1"/>
          </p:cNvSpPr>
          <p:nvPr/>
        </p:nvSpPr>
        <p:spPr bwMode="auto">
          <a:xfrm>
            <a:off x="1517650" y="4014788"/>
            <a:ext cx="2974975" cy="0"/>
          </a:xfrm>
          <a:prstGeom prst="line">
            <a:avLst/>
          </a:prstGeom>
          <a:noFill/>
          <a:ln w="38100">
            <a:solidFill>
              <a:srgbClr val="CC3300"/>
            </a:solidFill>
            <a:miter lim="800000"/>
            <a:headEnd/>
            <a:tailEnd/>
          </a:ln>
        </p:spPr>
        <p:txBody>
          <a:bodyPr wrap="none"/>
          <a:lstStyle/>
          <a:p>
            <a:endParaRPr lang="zh-CN" altLang="en-US"/>
          </a:p>
        </p:txBody>
      </p:sp>
      <p:sp>
        <p:nvSpPr>
          <p:cNvPr id="364554" name="Line 10"/>
          <p:cNvSpPr>
            <a:spLocks noChangeShapeType="1"/>
          </p:cNvSpPr>
          <p:nvPr/>
        </p:nvSpPr>
        <p:spPr bwMode="auto">
          <a:xfrm flipV="1">
            <a:off x="4443413" y="3338513"/>
            <a:ext cx="0" cy="625475"/>
          </a:xfrm>
          <a:prstGeom prst="line">
            <a:avLst/>
          </a:prstGeom>
          <a:noFill/>
          <a:ln w="38100">
            <a:solidFill>
              <a:srgbClr val="CC3300"/>
            </a:solidFill>
            <a:miter lim="800000"/>
            <a:headEnd/>
            <a:tailEnd/>
          </a:ln>
        </p:spPr>
        <p:txBody>
          <a:bodyPr wrap="none"/>
          <a:lstStyle/>
          <a:p>
            <a:endParaRPr lang="zh-CN" altLang="en-US"/>
          </a:p>
        </p:txBody>
      </p:sp>
      <p:sp>
        <p:nvSpPr>
          <p:cNvPr id="364555" name="Line 11"/>
          <p:cNvSpPr>
            <a:spLocks noChangeShapeType="1"/>
          </p:cNvSpPr>
          <p:nvPr/>
        </p:nvSpPr>
        <p:spPr bwMode="auto">
          <a:xfrm flipH="1" flipV="1">
            <a:off x="1878013" y="3159125"/>
            <a:ext cx="2147887" cy="28575"/>
          </a:xfrm>
          <a:prstGeom prst="line">
            <a:avLst/>
          </a:prstGeom>
          <a:noFill/>
          <a:ln w="38100">
            <a:solidFill>
              <a:srgbClr val="CC3300"/>
            </a:solidFill>
            <a:miter lim="800000"/>
            <a:headEnd/>
            <a:tailEnd/>
          </a:ln>
        </p:spPr>
        <p:txBody>
          <a:bodyPr wrap="none"/>
          <a:lstStyle/>
          <a:p>
            <a:endParaRPr lang="zh-CN" altLang="en-US"/>
          </a:p>
        </p:txBody>
      </p:sp>
      <p:sp>
        <p:nvSpPr>
          <p:cNvPr id="364556" name="Line 12"/>
          <p:cNvSpPr>
            <a:spLocks noChangeShapeType="1"/>
          </p:cNvSpPr>
          <p:nvPr/>
        </p:nvSpPr>
        <p:spPr bwMode="auto">
          <a:xfrm flipV="1">
            <a:off x="1878013" y="2438400"/>
            <a:ext cx="0" cy="739775"/>
          </a:xfrm>
          <a:prstGeom prst="line">
            <a:avLst/>
          </a:prstGeom>
          <a:noFill/>
          <a:ln w="38100">
            <a:solidFill>
              <a:srgbClr val="CC33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1382713" y="4554538"/>
            <a:ext cx="1190625" cy="1268412"/>
            <a:chOff x="1051" y="2980"/>
            <a:chExt cx="750" cy="799"/>
          </a:xfrm>
        </p:grpSpPr>
        <p:sp>
          <p:nvSpPr>
            <p:cNvPr id="78879"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endParaRPr lang="zh-CN" altLang="en-US"/>
            </a:p>
          </p:txBody>
        </p:sp>
        <p:sp>
          <p:nvSpPr>
            <p:cNvPr id="78880"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a:spcBef>
                  <a:spcPct val="50000"/>
                </a:spcBef>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2103438" y="2259013"/>
            <a:ext cx="0" cy="596900"/>
          </a:xfrm>
          <a:prstGeom prst="line">
            <a:avLst/>
          </a:prstGeom>
          <a:noFill/>
          <a:ln w="38100">
            <a:solidFill>
              <a:srgbClr val="CC3300"/>
            </a:solidFill>
            <a:miter lim="800000"/>
            <a:headEnd/>
            <a:tailEnd/>
          </a:ln>
        </p:spPr>
        <p:txBody>
          <a:bodyPr wrap="none"/>
          <a:lstStyle/>
          <a:p>
            <a:endParaRPr lang="zh-CN" altLang="en-US"/>
          </a:p>
        </p:txBody>
      </p:sp>
      <p:sp>
        <p:nvSpPr>
          <p:cNvPr id="364560" name="Line 16"/>
          <p:cNvSpPr>
            <a:spLocks noChangeShapeType="1"/>
          </p:cNvSpPr>
          <p:nvPr/>
        </p:nvSpPr>
        <p:spPr bwMode="auto">
          <a:xfrm flipH="1" flipV="1">
            <a:off x="2057400" y="2843213"/>
            <a:ext cx="4340225" cy="14287"/>
          </a:xfrm>
          <a:prstGeom prst="line">
            <a:avLst/>
          </a:prstGeom>
          <a:noFill/>
          <a:ln w="38100">
            <a:solidFill>
              <a:srgbClr val="CC3300"/>
            </a:solidFill>
            <a:miter lim="800000"/>
            <a:headEnd type="triangle" w="med" len="med"/>
            <a:tailEnd/>
          </a:ln>
        </p:spPr>
        <p:txBody>
          <a:bodyPr wrap="none"/>
          <a:lstStyle/>
          <a:p>
            <a:endParaRPr lang="zh-CN" altLang="en-US"/>
          </a:p>
        </p:txBody>
      </p:sp>
      <p:sp>
        <p:nvSpPr>
          <p:cNvPr id="364561" name="Line 17"/>
          <p:cNvSpPr>
            <a:spLocks noChangeShapeType="1"/>
          </p:cNvSpPr>
          <p:nvPr/>
        </p:nvSpPr>
        <p:spPr bwMode="auto">
          <a:xfrm flipV="1">
            <a:off x="5613400" y="3910013"/>
            <a:ext cx="0" cy="625475"/>
          </a:xfrm>
          <a:prstGeom prst="line">
            <a:avLst/>
          </a:prstGeom>
          <a:noFill/>
          <a:ln w="38100">
            <a:solidFill>
              <a:srgbClr val="0066CC"/>
            </a:solidFill>
            <a:miter lim="800000"/>
            <a:headEnd/>
            <a:tailEnd/>
          </a:ln>
        </p:spPr>
        <p:txBody>
          <a:bodyPr wrap="none"/>
          <a:lstStyle/>
          <a:p>
            <a:endParaRPr lang="zh-CN" altLang="en-US"/>
          </a:p>
        </p:txBody>
      </p:sp>
      <p:sp>
        <p:nvSpPr>
          <p:cNvPr id="364562" name="Line 18"/>
          <p:cNvSpPr>
            <a:spLocks noChangeShapeType="1"/>
          </p:cNvSpPr>
          <p:nvPr/>
        </p:nvSpPr>
        <p:spPr bwMode="auto">
          <a:xfrm>
            <a:off x="4622800" y="3932238"/>
            <a:ext cx="1031875" cy="0"/>
          </a:xfrm>
          <a:prstGeom prst="line">
            <a:avLst/>
          </a:prstGeom>
          <a:noFill/>
          <a:ln w="38100">
            <a:solidFill>
              <a:srgbClr val="0066CC"/>
            </a:solidFill>
            <a:miter lim="800000"/>
            <a:headEnd/>
            <a:tailEnd/>
          </a:ln>
        </p:spPr>
        <p:txBody>
          <a:bodyPr wrap="none"/>
          <a:lstStyle/>
          <a:p>
            <a:endParaRPr lang="zh-CN" altLang="en-US"/>
          </a:p>
        </p:txBody>
      </p:sp>
      <p:sp>
        <p:nvSpPr>
          <p:cNvPr id="364563" name="Line 19"/>
          <p:cNvSpPr>
            <a:spLocks noChangeShapeType="1"/>
          </p:cNvSpPr>
          <p:nvPr/>
        </p:nvSpPr>
        <p:spPr bwMode="auto">
          <a:xfrm flipV="1">
            <a:off x="4622800" y="3319463"/>
            <a:ext cx="0" cy="625475"/>
          </a:xfrm>
          <a:prstGeom prst="line">
            <a:avLst/>
          </a:prstGeom>
          <a:noFill/>
          <a:ln w="38100">
            <a:solidFill>
              <a:srgbClr val="0066CC"/>
            </a:solidFill>
            <a:miter lim="800000"/>
            <a:headEnd/>
            <a:tailEnd/>
          </a:ln>
        </p:spPr>
        <p:txBody>
          <a:bodyPr wrap="none"/>
          <a:lstStyle/>
          <a:p>
            <a:endParaRPr lang="zh-CN" altLang="en-US"/>
          </a:p>
        </p:txBody>
      </p:sp>
      <p:sp>
        <p:nvSpPr>
          <p:cNvPr id="364564" name="Line 20"/>
          <p:cNvSpPr>
            <a:spLocks noChangeShapeType="1"/>
          </p:cNvSpPr>
          <p:nvPr/>
        </p:nvSpPr>
        <p:spPr bwMode="auto">
          <a:xfrm flipH="1" flipV="1">
            <a:off x="4892675" y="3203575"/>
            <a:ext cx="1566863" cy="28575"/>
          </a:xfrm>
          <a:prstGeom prst="line">
            <a:avLst/>
          </a:prstGeom>
          <a:noFill/>
          <a:ln w="38100">
            <a:solidFill>
              <a:srgbClr val="0066CC"/>
            </a:solidFill>
            <a:miter lim="800000"/>
            <a:headEnd type="triangle" w="med" len="med"/>
            <a:tailEnd/>
          </a:ln>
        </p:spPr>
        <p:txBody>
          <a:bodyPr wrap="none"/>
          <a:lstStyle/>
          <a:p>
            <a:endParaRPr lang="zh-CN" altLang="en-US"/>
          </a:p>
        </p:txBody>
      </p:sp>
      <p:sp>
        <p:nvSpPr>
          <p:cNvPr id="364565" name="Text Box 21">
            <a:extLst>
              <a:ext uri="{FF2B5EF4-FFF2-40B4-BE49-F238E27FC236}">
                <a16:creationId xmlns:a16="http://schemas.microsoft.com/office/drawing/2014/main" xmlns="" id="{21633363-E20A-4A3C-9321-99D3CF7158D2}"/>
              </a:ext>
            </a:extLst>
          </p:cNvPr>
          <p:cNvSpPr txBox="1">
            <a:spLocks noChangeArrowheads="1"/>
          </p:cNvSpPr>
          <p:nvPr/>
        </p:nvSpPr>
        <p:spPr bwMode="auto">
          <a:xfrm>
            <a:off x="6043613" y="5387975"/>
            <a:ext cx="1944687" cy="3667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b="1">
                <a:solidFill>
                  <a:srgbClr val="0066CC"/>
                </a:solidFill>
                <a:effectLst>
                  <a:outerShdw blurRad="38100" dist="38100" dir="2700000" algn="tl">
                    <a:srgbClr val="C0C0C0"/>
                  </a:outerShdw>
                </a:effectLst>
                <a:cs typeface="Arial" panose="020B0604020202020204" pitchFamily="34" charset="0"/>
              </a:rPr>
              <a:t>hello</a:t>
            </a:r>
            <a:r>
              <a:rPr lang="zh-CN" altLang="en-US" b="1">
                <a:solidFill>
                  <a:srgbClr val="0066CC"/>
                </a:solidFill>
                <a:effectLst>
                  <a:outerShdw blurRad="38100" dist="38100" dir="2700000" algn="tl">
                    <a:srgbClr val="C0C0C0"/>
                  </a:outerShdw>
                </a:effectLst>
                <a:cs typeface="Arial" panose="020B0604020202020204" pitchFamily="34" charset="0"/>
              </a:rPr>
              <a:t>可执行文件</a:t>
            </a:r>
            <a:endParaRPr lang="zh-CN" altLang="en-US" b="1">
              <a:solidFill>
                <a:schemeClr val="accent2"/>
              </a:solidFill>
              <a:cs typeface="Arial" panose="020B0604020202020204" pitchFamily="34" charset="0"/>
            </a:endParaRPr>
          </a:p>
        </p:txBody>
      </p:sp>
      <p:sp>
        <p:nvSpPr>
          <p:cNvPr id="364567" name="Text Box 23"/>
          <p:cNvSpPr txBox="1">
            <a:spLocks noChangeArrowheads="1"/>
          </p:cNvSpPr>
          <p:nvPr/>
        </p:nvSpPr>
        <p:spPr bwMode="auto">
          <a:xfrm>
            <a:off x="3840163" y="922338"/>
            <a:ext cx="3789362" cy="998537"/>
          </a:xfrm>
          <a:prstGeom prst="rect">
            <a:avLst/>
          </a:prstGeom>
          <a:noFill/>
          <a:ln w="9525">
            <a:noFill/>
            <a:miter lim="800000"/>
            <a:headEnd/>
            <a:tailEnd/>
          </a:ln>
        </p:spPr>
        <p:txBody>
          <a:bodyPr>
            <a:spAutoFit/>
          </a:bodyPr>
          <a:lstStyle/>
          <a:p>
            <a:pPr>
              <a:spcBef>
                <a:spcPct val="15000"/>
              </a:spcBef>
            </a:pPr>
            <a:r>
              <a:rPr lang="en-US" altLang="zh-CN" b="1">
                <a:solidFill>
                  <a:srgbClr val="CC3300"/>
                </a:solidFill>
                <a:latin typeface="微软雅黑" pitchFamily="34" charset="-122"/>
                <a:ea typeface="微软雅黑" pitchFamily="34" charset="-122"/>
              </a:rPr>
              <a:t>Red</a:t>
            </a:r>
            <a:r>
              <a:rPr lang="zh-CN" altLang="en-US" b="1">
                <a:solidFill>
                  <a:srgbClr val="CC3300"/>
                </a:solidFill>
                <a:latin typeface="微软雅黑" pitchFamily="34" charset="-122"/>
                <a:ea typeface="微软雅黑" pitchFamily="34" charset="-122"/>
              </a:rPr>
              <a:t>：</a:t>
            </a:r>
            <a:r>
              <a:rPr lang="en-US" altLang="zh-CN" b="1">
                <a:solidFill>
                  <a:srgbClr val="CC3300"/>
                </a:solidFill>
                <a:latin typeface="微软雅黑" pitchFamily="34" charset="-122"/>
                <a:ea typeface="微软雅黑" pitchFamily="34" charset="-122"/>
              </a:rPr>
              <a:t>shell</a:t>
            </a:r>
            <a:r>
              <a:rPr lang="zh-CN" altLang="en-US" b="1">
                <a:solidFill>
                  <a:srgbClr val="CC3300"/>
                </a:solidFill>
                <a:latin typeface="微软雅黑" pitchFamily="34" charset="-122"/>
                <a:ea typeface="微软雅黑" pitchFamily="34" charset="-122"/>
              </a:rPr>
              <a:t>命令行处理</a:t>
            </a:r>
          </a:p>
          <a:p>
            <a:pPr>
              <a:spcBef>
                <a:spcPct val="15000"/>
              </a:spcBef>
            </a:pPr>
            <a:r>
              <a:rPr lang="en-US" altLang="zh-CN" b="1">
                <a:solidFill>
                  <a:srgbClr val="0066CC"/>
                </a:solidFill>
                <a:latin typeface="微软雅黑" pitchFamily="34" charset="-122"/>
                <a:ea typeface="微软雅黑" pitchFamily="34" charset="-122"/>
              </a:rPr>
              <a:t>Blue</a:t>
            </a:r>
            <a:r>
              <a:rPr lang="zh-CN" altLang="en-US" b="1">
                <a:solidFill>
                  <a:srgbClr val="0066CC"/>
                </a:solidFill>
                <a:latin typeface="微软雅黑" pitchFamily="34" charset="-122"/>
                <a:ea typeface="微软雅黑" pitchFamily="34" charset="-122"/>
              </a:rPr>
              <a:t>：可执行文件加载</a:t>
            </a:r>
          </a:p>
          <a:p>
            <a:pPr>
              <a:spcBef>
                <a:spcPct val="15000"/>
              </a:spcBef>
            </a:pPr>
            <a:r>
              <a:rPr lang="en-US" altLang="zh-CN" b="1">
                <a:solidFill>
                  <a:srgbClr val="008000"/>
                </a:solidFill>
                <a:latin typeface="微软雅黑" pitchFamily="34" charset="-122"/>
                <a:ea typeface="微软雅黑" pitchFamily="34" charset="-122"/>
              </a:rPr>
              <a:t>Cyan</a:t>
            </a:r>
            <a:r>
              <a:rPr lang="zh-CN" altLang="en-US" b="1">
                <a:solidFill>
                  <a:srgbClr val="008000"/>
                </a:solidFill>
                <a:latin typeface="微软雅黑" pitchFamily="34" charset="-122"/>
                <a:ea typeface="微软雅黑" pitchFamily="34" charset="-122"/>
              </a:rPr>
              <a:t>：</a:t>
            </a:r>
            <a:r>
              <a:rPr lang="en-US" altLang="zh-CN" b="1">
                <a:solidFill>
                  <a:srgbClr val="008000"/>
                </a:solidFill>
                <a:latin typeface="微软雅黑" pitchFamily="34" charset="-122"/>
                <a:ea typeface="微软雅黑" pitchFamily="34" charset="-122"/>
              </a:rPr>
              <a:t>hello</a:t>
            </a:r>
            <a:r>
              <a:rPr lang="zh-CN" altLang="en-US" b="1">
                <a:solidFill>
                  <a:srgbClr val="008000"/>
                </a:solidFill>
                <a:latin typeface="微软雅黑" pitchFamily="34" charset="-122"/>
                <a:ea typeface="微软雅黑" pitchFamily="34" charset="-122"/>
              </a:rPr>
              <a:t>程序执行过程</a:t>
            </a:r>
          </a:p>
        </p:txBody>
      </p:sp>
      <p:sp>
        <p:nvSpPr>
          <p:cNvPr id="364569" name="Text Box 25"/>
          <p:cNvSpPr txBox="1">
            <a:spLocks noChangeArrowheads="1"/>
          </p:cNvSpPr>
          <p:nvPr/>
        </p:nvSpPr>
        <p:spPr bwMode="auto">
          <a:xfrm>
            <a:off x="7218363" y="2657475"/>
            <a:ext cx="1450975" cy="336550"/>
          </a:xfrm>
          <a:prstGeom prst="rect">
            <a:avLst/>
          </a:prstGeom>
          <a:noFill/>
          <a:ln w="9525">
            <a:noFill/>
            <a:miter lim="800000"/>
            <a:headEnd/>
            <a:tailEnd/>
          </a:ln>
        </p:spPr>
        <p:txBody>
          <a:bodyPr>
            <a:spAutoFit/>
          </a:bodyPr>
          <a:lstStyle/>
          <a:p>
            <a:pPr algn="ctr">
              <a:spcBef>
                <a:spcPct val="50000"/>
              </a:spcBef>
            </a:pPr>
            <a:r>
              <a:rPr lang="en-US" altLang="zh-CN" sz="1600" b="1">
                <a:solidFill>
                  <a:srgbClr val="CC3300"/>
                </a:solidFill>
                <a:latin typeface="微软雅黑" pitchFamily="34" charset="-122"/>
                <a:ea typeface="微软雅黑" pitchFamily="34" charset="-122"/>
                <a:cs typeface="Arial" pitchFamily="34" charset="0"/>
              </a:rPr>
              <a:t>“./hello”</a:t>
            </a:r>
          </a:p>
        </p:txBody>
      </p:sp>
      <p:sp>
        <p:nvSpPr>
          <p:cNvPr id="364570" name="Text Box 26"/>
          <p:cNvSpPr txBox="1">
            <a:spLocks noChangeArrowheads="1"/>
          </p:cNvSpPr>
          <p:nvPr/>
        </p:nvSpPr>
        <p:spPr bwMode="auto">
          <a:xfrm>
            <a:off x="7315200" y="3019425"/>
            <a:ext cx="1609725" cy="336550"/>
          </a:xfrm>
          <a:prstGeom prst="rect">
            <a:avLst/>
          </a:prstGeom>
          <a:noFill/>
          <a:ln w="9525">
            <a:noFill/>
            <a:miter lim="800000"/>
            <a:headEnd/>
            <a:tailEnd/>
          </a:ln>
        </p:spPr>
        <p:txBody>
          <a:bodyPr wrap="none" lIns="0" rIns="0"/>
          <a:lstStyle/>
          <a:p>
            <a:pPr>
              <a:spcBef>
                <a:spcPct val="50000"/>
              </a:spcBef>
            </a:pPr>
            <a:r>
              <a:rPr lang="en-US" altLang="zh-CN" sz="1600" b="1">
                <a:solidFill>
                  <a:schemeClr val="accent2"/>
                </a:solidFill>
                <a:latin typeface="微软雅黑" pitchFamily="34" charset="-122"/>
                <a:ea typeface="微软雅黑" pitchFamily="34" charset="-122"/>
                <a:cs typeface="Arial" pitchFamily="34" charset="0"/>
              </a:rPr>
              <a:t>“hello,world/n”</a:t>
            </a:r>
          </a:p>
        </p:txBody>
      </p:sp>
      <p:sp>
        <p:nvSpPr>
          <p:cNvPr id="364571" name="Text Box 27"/>
          <p:cNvSpPr txBox="1">
            <a:spLocks noChangeArrowheads="1"/>
          </p:cNvSpPr>
          <p:nvPr/>
        </p:nvSpPr>
        <p:spPr bwMode="auto">
          <a:xfrm>
            <a:off x="2728913" y="5445125"/>
            <a:ext cx="2090737" cy="366713"/>
          </a:xfrm>
          <a:prstGeom prst="rect">
            <a:avLst/>
          </a:prstGeom>
          <a:noFill/>
          <a:ln w="9525">
            <a:noFill/>
            <a:miter lim="800000"/>
            <a:headEnd/>
            <a:tailEnd/>
          </a:ln>
        </p:spPr>
        <p:txBody>
          <a:bodyPr>
            <a:spAutoFit/>
          </a:bodyPr>
          <a:lstStyle/>
          <a:p>
            <a:pPr algn="ctr">
              <a:spcBef>
                <a:spcPct val="50000"/>
              </a:spcBef>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2020888" y="3062288"/>
            <a:ext cx="4427537" cy="14287"/>
          </a:xfrm>
          <a:prstGeom prst="line">
            <a:avLst/>
          </a:prstGeom>
          <a:noFill/>
          <a:ln w="38100">
            <a:solidFill>
              <a:srgbClr val="008000"/>
            </a:solidFill>
            <a:miter lim="800000"/>
            <a:headEnd/>
            <a:tailEnd/>
          </a:ln>
        </p:spPr>
        <p:txBody>
          <a:bodyPr wrap="none"/>
          <a:lstStyle/>
          <a:p>
            <a:endParaRPr lang="zh-CN" altLang="en-US"/>
          </a:p>
        </p:txBody>
      </p:sp>
      <p:sp>
        <p:nvSpPr>
          <p:cNvPr id="364574" name="Line 30"/>
          <p:cNvSpPr>
            <a:spLocks noChangeShapeType="1"/>
          </p:cNvSpPr>
          <p:nvPr/>
        </p:nvSpPr>
        <p:spPr bwMode="auto">
          <a:xfrm flipV="1">
            <a:off x="1992313"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364575" name="Line 31"/>
          <p:cNvSpPr>
            <a:spLocks noChangeShapeType="1"/>
          </p:cNvSpPr>
          <p:nvPr/>
        </p:nvSpPr>
        <p:spPr bwMode="auto">
          <a:xfrm flipH="1" flipV="1">
            <a:off x="1644650"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364576" name="Line 32"/>
          <p:cNvSpPr>
            <a:spLocks noChangeShapeType="1"/>
          </p:cNvSpPr>
          <p:nvPr/>
        </p:nvSpPr>
        <p:spPr bwMode="auto">
          <a:xfrm flipH="1" flipV="1">
            <a:off x="1720850" y="3322638"/>
            <a:ext cx="2351088" cy="28575"/>
          </a:xfrm>
          <a:prstGeom prst="line">
            <a:avLst/>
          </a:prstGeom>
          <a:noFill/>
          <a:ln w="38100">
            <a:solidFill>
              <a:srgbClr val="008000"/>
            </a:solidFill>
            <a:miter lim="800000"/>
            <a:headEnd/>
            <a:tailEnd/>
          </a:ln>
        </p:spPr>
        <p:txBody>
          <a:bodyPr wrap="none"/>
          <a:lstStyle/>
          <a:p>
            <a:endParaRPr lang="zh-CN" altLang="en-US"/>
          </a:p>
        </p:txBody>
      </p:sp>
      <p:sp>
        <p:nvSpPr>
          <p:cNvPr id="364578" name="Line 34"/>
          <p:cNvSpPr>
            <a:spLocks noChangeShapeType="1"/>
          </p:cNvSpPr>
          <p:nvPr/>
        </p:nvSpPr>
        <p:spPr bwMode="auto">
          <a:xfrm flipV="1">
            <a:off x="4067175"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364579" name="Line 35"/>
          <p:cNvSpPr>
            <a:spLocks noChangeShapeType="1"/>
          </p:cNvSpPr>
          <p:nvPr/>
        </p:nvSpPr>
        <p:spPr bwMode="auto">
          <a:xfrm>
            <a:off x="3267075" y="3805238"/>
            <a:ext cx="798513" cy="0"/>
          </a:xfrm>
          <a:prstGeom prst="line">
            <a:avLst/>
          </a:prstGeom>
          <a:noFill/>
          <a:ln w="38100">
            <a:solidFill>
              <a:srgbClr val="008000"/>
            </a:solidFill>
            <a:miter lim="800000"/>
            <a:headEnd/>
            <a:tailEnd/>
          </a:ln>
        </p:spPr>
        <p:txBody>
          <a:bodyPr wrap="none"/>
          <a:lstStyle/>
          <a:p>
            <a:endParaRPr lang="zh-CN" altLang="en-US"/>
          </a:p>
        </p:txBody>
      </p:sp>
      <p:sp>
        <p:nvSpPr>
          <p:cNvPr id="364581" name="Line 37"/>
          <p:cNvSpPr>
            <a:spLocks noChangeShapeType="1"/>
          </p:cNvSpPr>
          <p:nvPr/>
        </p:nvSpPr>
        <p:spPr bwMode="auto">
          <a:xfrm flipV="1">
            <a:off x="3252788"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64582" name="Text Box 38"/>
          <p:cNvSpPr txBox="1">
            <a:spLocks noChangeArrowheads="1"/>
          </p:cNvSpPr>
          <p:nvPr/>
        </p:nvSpPr>
        <p:spPr bwMode="auto">
          <a:xfrm>
            <a:off x="469900" y="6257925"/>
            <a:ext cx="7199313" cy="366713"/>
          </a:xfrm>
          <a:prstGeom prst="rect">
            <a:avLst/>
          </a:prstGeom>
          <a:noFill/>
          <a:ln w="9525">
            <a:noFill/>
            <a:miter lim="800000"/>
            <a:headEnd/>
            <a:tailEnd/>
          </a:ln>
        </p:spPr>
        <p:txBody>
          <a:bodyPr>
            <a:spAutoFit/>
          </a:bodyPr>
          <a:lstStyle/>
          <a:p>
            <a:pPr>
              <a:spcBef>
                <a:spcPct val="50000"/>
              </a:spcBef>
            </a:pPr>
            <a:r>
              <a:rPr lang="zh-CN" altLang="en-US" b="1">
                <a:solidFill>
                  <a:srgbClr val="ED1611"/>
                </a:solidFill>
                <a:latin typeface="微软雅黑" pitchFamily="34" charset="-122"/>
                <a:ea typeface="微软雅黑" pitchFamily="34" charset="-122"/>
              </a:rPr>
              <a:t>所有过程都是在</a:t>
            </a:r>
            <a:r>
              <a:rPr lang="en-US" altLang="zh-CN" b="1">
                <a:solidFill>
                  <a:srgbClr val="ED1611"/>
                </a:solidFill>
                <a:latin typeface="微软雅黑" pitchFamily="34" charset="-122"/>
                <a:ea typeface="微软雅黑" pitchFamily="34" charset="-122"/>
              </a:rPr>
              <a:t>CPU</a:t>
            </a:r>
            <a:r>
              <a:rPr lang="zh-CN" altLang="en-US" b="1">
                <a:solidFill>
                  <a:srgbClr val="ED1611"/>
                </a:solidFill>
                <a:latin typeface="微软雅黑" pitchFamily="34" charset="-122"/>
                <a:ea typeface="微软雅黑" pitchFamily="34" charset="-122"/>
              </a:rPr>
              <a:t>执行指令所产生的控制信号的作用下进行的。</a:t>
            </a:r>
          </a:p>
        </p:txBody>
      </p:sp>
      <p:sp>
        <p:nvSpPr>
          <p:cNvPr id="364583" name="Text Box 39"/>
          <p:cNvSpPr txBox="1">
            <a:spLocks noChangeArrowheads="1"/>
          </p:cNvSpPr>
          <p:nvPr/>
        </p:nvSpPr>
        <p:spPr bwMode="auto">
          <a:xfrm>
            <a:off x="488950" y="5919788"/>
            <a:ext cx="7707313" cy="366712"/>
          </a:xfrm>
          <a:prstGeom prst="rect">
            <a:avLst/>
          </a:prstGeom>
          <a:noFill/>
          <a:ln w="9525">
            <a:noFill/>
            <a:miter lim="800000"/>
            <a:headEnd/>
            <a:tailEnd/>
          </a:ln>
        </p:spPr>
        <p:txBody>
          <a:bodyPr>
            <a:spAutoFit/>
          </a:bodyPr>
          <a:lstStyle/>
          <a:p>
            <a:pPr>
              <a:spcBef>
                <a:spcPct val="50000"/>
              </a:spcBef>
            </a:pPr>
            <a:r>
              <a:rPr lang="zh-CN" altLang="en-US" b="1">
                <a:solidFill>
                  <a:schemeClr val="accent2"/>
                </a:solidFill>
                <a:latin typeface="Times New Roman" pitchFamily="18" charset="0"/>
                <a:ea typeface="微软雅黑" pitchFamily="34" charset="-122"/>
              </a:rPr>
              <a:t>数据经常在各存储部件间传送。故现代计算机大多采用</a:t>
            </a:r>
            <a:r>
              <a:rPr lang="zh-CN" altLang="en-US" b="1">
                <a:solidFill>
                  <a:schemeClr val="accent2"/>
                </a:solidFill>
                <a:latin typeface="微软雅黑" pitchFamily="34" charset="-122"/>
                <a:ea typeface="微软雅黑" pitchFamily="34" charset="-122"/>
              </a:rPr>
              <a:t>“</a:t>
            </a:r>
            <a:r>
              <a:rPr lang="zh-CN" altLang="en-US" b="1">
                <a:solidFill>
                  <a:schemeClr val="accent2"/>
                </a:solidFill>
                <a:latin typeface="Times New Roman" pitchFamily="18" charset="0"/>
                <a:ea typeface="微软雅黑" pitchFamily="34" charset="-122"/>
              </a:rPr>
              <a:t>缓存</a:t>
            </a:r>
            <a:r>
              <a:rPr lang="zh-CN" altLang="en-US" b="1">
                <a:solidFill>
                  <a:schemeClr val="accent2"/>
                </a:solidFill>
                <a:latin typeface="微软雅黑" pitchFamily="34" charset="-122"/>
                <a:ea typeface="微软雅黑" pitchFamily="34" charset="-122"/>
              </a:rPr>
              <a:t>”</a:t>
            </a:r>
            <a:r>
              <a:rPr lang="zh-CN" altLang="en-US" b="1">
                <a:solidFill>
                  <a:schemeClr val="accent2"/>
                </a:solidFill>
                <a:latin typeface="Times New Roman" pitchFamily="18" charset="0"/>
                <a:ea typeface="微软雅黑" pitchFamily="34" charset="-122"/>
              </a:rPr>
              <a:t>技术！</a:t>
            </a:r>
          </a:p>
        </p:txBody>
      </p:sp>
      <p:sp>
        <p:nvSpPr>
          <p:cNvPr id="78878" name="Rectangle 41"/>
          <p:cNvSpPr>
            <a:spLocks noChangeArrowheads="1"/>
          </p:cNvSpPr>
          <p:nvPr/>
        </p:nvSpPr>
        <p:spPr bwMode="auto">
          <a:xfrm>
            <a:off x="7073900" y="903288"/>
            <a:ext cx="1727200" cy="1006475"/>
          </a:xfrm>
          <a:prstGeom prst="rect">
            <a:avLst/>
          </a:prstGeom>
          <a:solidFill>
            <a:schemeClr val="bg1">
              <a:alpha val="29019"/>
            </a:schemeClr>
          </a:solidFill>
          <a:ln w="9525">
            <a:noFill/>
            <a:miter lim="800000"/>
            <a:headEnd/>
            <a:tailEnd/>
          </a:ln>
        </p:spPr>
        <p:txBody>
          <a:bodyPr>
            <a:spAutoFit/>
          </a:bodyPr>
          <a:lstStyle/>
          <a:p>
            <a:r>
              <a:rPr lang="en-US" altLang="zh-CN" sz="2000" b="1">
                <a:solidFill>
                  <a:srgbClr val="ED1611"/>
                </a:solidFill>
                <a:cs typeface="Arial" pitchFamily="34" charset="0"/>
              </a:rPr>
              <a:t>$ ./hello</a:t>
            </a:r>
          </a:p>
          <a:p>
            <a:r>
              <a:rPr lang="en-US" altLang="zh-CN" sz="2000" b="1">
                <a:solidFill>
                  <a:srgbClr val="008000"/>
                </a:solidFill>
                <a:cs typeface="Arial" pitchFamily="34" charset="0"/>
              </a:rPr>
              <a:t>hello, world</a:t>
            </a:r>
          </a:p>
          <a:p>
            <a:r>
              <a:rPr lang="en-US" altLang="zh-CN" sz="2000" b="1">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7" dur="500"/>
                                        <p:tgtEl>
                                          <p:spTgt spid="3645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64552"/>
                                        </p:tgtEl>
                                        <p:attrNameLst>
                                          <p:attrName>style.visibility</p:attrName>
                                        </p:attrNameLst>
                                      </p:cBhvr>
                                      <p:to>
                                        <p:strVal val="visible"/>
                                      </p:to>
                                    </p:set>
                                    <p:animEffect transition="in" filter="slide(fromBottom)">
                                      <p:cBhvr>
                                        <p:cTn id="17" dur="500"/>
                                        <p:tgtEl>
                                          <p:spTgt spid="364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64553"/>
                                        </p:tgtEl>
                                        <p:attrNameLst>
                                          <p:attrName>style.visibility</p:attrName>
                                        </p:attrNameLst>
                                      </p:cBhvr>
                                      <p:to>
                                        <p:strVal val="visible"/>
                                      </p:to>
                                    </p:set>
                                    <p:animEffect transition="in" filter="slide(fromLeft)">
                                      <p:cBhvr>
                                        <p:cTn id="22" dur="500"/>
                                        <p:tgtEl>
                                          <p:spTgt spid="3645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64554"/>
                                        </p:tgtEl>
                                        <p:attrNameLst>
                                          <p:attrName>style.visibility</p:attrName>
                                        </p:attrNameLst>
                                      </p:cBhvr>
                                      <p:to>
                                        <p:strVal val="visible"/>
                                      </p:to>
                                    </p:set>
                                    <p:animEffect transition="in" filter="slide(fromBottom)">
                                      <p:cBhvr>
                                        <p:cTn id="27" dur="500"/>
                                        <p:tgtEl>
                                          <p:spTgt spid="3645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364555"/>
                                        </p:tgtEl>
                                        <p:attrNameLst>
                                          <p:attrName>style.visibility</p:attrName>
                                        </p:attrNameLst>
                                      </p:cBhvr>
                                      <p:to>
                                        <p:strVal val="visible"/>
                                      </p:to>
                                    </p:set>
                                    <p:animEffect transition="in" filter="slide(fromRight)">
                                      <p:cBhvr>
                                        <p:cTn id="32" dur="500"/>
                                        <p:tgtEl>
                                          <p:spTgt spid="3645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4556"/>
                                        </p:tgtEl>
                                        <p:attrNameLst>
                                          <p:attrName>style.visibility</p:attrName>
                                        </p:attrNameLst>
                                      </p:cBhvr>
                                      <p:to>
                                        <p:strVal val="visible"/>
                                      </p:to>
                                    </p:set>
                                    <p:animEffect transition="in" filter="slide(fromBottom)">
                                      <p:cBhvr>
                                        <p:cTn id="37" dur="500"/>
                                        <p:tgtEl>
                                          <p:spTgt spid="3645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64559"/>
                                        </p:tgtEl>
                                        <p:attrNameLst>
                                          <p:attrName>style.visibility</p:attrName>
                                        </p:attrNameLst>
                                      </p:cBhvr>
                                      <p:to>
                                        <p:strVal val="visible"/>
                                      </p:to>
                                    </p:set>
                                    <p:animEffect transition="in" filter="slide(fromTop)">
                                      <p:cBhvr>
                                        <p:cTn id="42" dur="500"/>
                                        <p:tgtEl>
                                          <p:spTgt spid="3645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364560"/>
                                        </p:tgtEl>
                                        <p:attrNameLst>
                                          <p:attrName>style.visibility</p:attrName>
                                        </p:attrNameLst>
                                      </p:cBhvr>
                                      <p:to>
                                        <p:strVal val="visible"/>
                                      </p:to>
                                    </p:set>
                                    <p:animEffect transition="in" filter="slide(fromLeft)">
                                      <p:cBhvr>
                                        <p:cTn id="47" dur="500"/>
                                        <p:tgtEl>
                                          <p:spTgt spid="364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4569"/>
                                        </p:tgtEl>
                                        <p:attrNameLst>
                                          <p:attrName>style.visibility</p:attrName>
                                        </p:attrNameLst>
                                      </p:cBhvr>
                                      <p:to>
                                        <p:strVal val="visible"/>
                                      </p:to>
                                    </p:set>
                                    <p:animEffect transition="in" filter="blinds(horizontal)">
                                      <p:cBhvr>
                                        <p:cTn id="52" dur="500"/>
                                        <p:tgtEl>
                                          <p:spTgt spid="3645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57" dur="500"/>
                                        <p:tgtEl>
                                          <p:spTgt spid="364567">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4565"/>
                                        </p:tgtEl>
                                        <p:attrNameLst>
                                          <p:attrName>style.visibility</p:attrName>
                                        </p:attrNameLst>
                                      </p:cBhvr>
                                      <p:to>
                                        <p:strVal val="visible"/>
                                      </p:to>
                                    </p:set>
                                    <p:animEffect transition="in" filter="blinds(horizontal)">
                                      <p:cBhvr>
                                        <p:cTn id="62" dur="500"/>
                                        <p:tgtEl>
                                          <p:spTgt spid="3645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64561"/>
                                        </p:tgtEl>
                                        <p:attrNameLst>
                                          <p:attrName>style.visibility</p:attrName>
                                        </p:attrNameLst>
                                      </p:cBhvr>
                                      <p:to>
                                        <p:strVal val="visible"/>
                                      </p:to>
                                    </p:set>
                                    <p:animEffect transition="in" filter="slide(fromBottom)">
                                      <p:cBhvr>
                                        <p:cTn id="67" dur="500"/>
                                        <p:tgtEl>
                                          <p:spTgt spid="3645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grpId="0" nodeType="clickEffect">
                                  <p:stCondLst>
                                    <p:cond delay="0"/>
                                  </p:stCondLst>
                                  <p:childTnLst>
                                    <p:set>
                                      <p:cBhvr>
                                        <p:cTn id="71" dur="1" fill="hold">
                                          <p:stCondLst>
                                            <p:cond delay="0"/>
                                          </p:stCondLst>
                                        </p:cTn>
                                        <p:tgtEl>
                                          <p:spTgt spid="364562"/>
                                        </p:tgtEl>
                                        <p:attrNameLst>
                                          <p:attrName>style.visibility</p:attrName>
                                        </p:attrNameLst>
                                      </p:cBhvr>
                                      <p:to>
                                        <p:strVal val="visible"/>
                                      </p:to>
                                    </p:set>
                                    <p:animEffect transition="in" filter="slide(fromRight)">
                                      <p:cBhvr>
                                        <p:cTn id="72" dur="500"/>
                                        <p:tgtEl>
                                          <p:spTgt spid="3645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364563"/>
                                        </p:tgtEl>
                                        <p:attrNameLst>
                                          <p:attrName>style.visibility</p:attrName>
                                        </p:attrNameLst>
                                      </p:cBhvr>
                                      <p:to>
                                        <p:strVal val="visible"/>
                                      </p:to>
                                    </p:set>
                                    <p:animEffect transition="in" filter="slide(fromBottom)">
                                      <p:cBhvr>
                                        <p:cTn id="77" dur="500"/>
                                        <p:tgtEl>
                                          <p:spTgt spid="3645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364564"/>
                                        </p:tgtEl>
                                        <p:attrNameLst>
                                          <p:attrName>style.visibility</p:attrName>
                                        </p:attrNameLst>
                                      </p:cBhvr>
                                      <p:to>
                                        <p:strVal val="visible"/>
                                      </p:to>
                                    </p:set>
                                    <p:animEffect transition="in" filter="slide(fromLeft)">
                                      <p:cBhvr>
                                        <p:cTn id="82" dur="500"/>
                                        <p:tgtEl>
                                          <p:spTgt spid="3645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64570"/>
                                        </p:tgtEl>
                                        <p:attrNameLst>
                                          <p:attrName>style.visibility</p:attrName>
                                        </p:attrNameLst>
                                      </p:cBhvr>
                                      <p:to>
                                        <p:strVal val="visible"/>
                                      </p:to>
                                    </p:set>
                                    <p:animEffect transition="in" filter="blinds(horizontal)">
                                      <p:cBhvr>
                                        <p:cTn id="87" dur="500"/>
                                        <p:tgtEl>
                                          <p:spTgt spid="36457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2" dur="500"/>
                                        <p:tgtEl>
                                          <p:spTgt spid="364567">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grpId="0" nodeType="clickEffect">
                                  <p:stCondLst>
                                    <p:cond delay="0"/>
                                  </p:stCondLst>
                                  <p:childTnLst>
                                    <p:set>
                                      <p:cBhvr>
                                        <p:cTn id="96" dur="1" fill="hold">
                                          <p:stCondLst>
                                            <p:cond delay="0"/>
                                          </p:stCondLst>
                                        </p:cTn>
                                        <p:tgtEl>
                                          <p:spTgt spid="364573"/>
                                        </p:tgtEl>
                                        <p:attrNameLst>
                                          <p:attrName>style.visibility</p:attrName>
                                        </p:attrNameLst>
                                      </p:cBhvr>
                                      <p:to>
                                        <p:strVal val="visible"/>
                                      </p:to>
                                    </p:set>
                                    <p:animEffect transition="in" filter="slide(fromRight)">
                                      <p:cBhvr>
                                        <p:cTn id="97" dur="500"/>
                                        <p:tgtEl>
                                          <p:spTgt spid="36457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364574"/>
                                        </p:tgtEl>
                                        <p:attrNameLst>
                                          <p:attrName>style.visibility</p:attrName>
                                        </p:attrNameLst>
                                      </p:cBhvr>
                                      <p:to>
                                        <p:strVal val="visible"/>
                                      </p:to>
                                    </p:set>
                                    <p:animEffect transition="in" filter="slide(fromBottom)">
                                      <p:cBhvr>
                                        <p:cTn id="102" dur="500"/>
                                        <p:tgtEl>
                                          <p:spTgt spid="36457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1" fill="hold" grpId="0" nodeType="clickEffect">
                                  <p:stCondLst>
                                    <p:cond delay="0"/>
                                  </p:stCondLst>
                                  <p:childTnLst>
                                    <p:set>
                                      <p:cBhvr>
                                        <p:cTn id="106" dur="1" fill="hold">
                                          <p:stCondLst>
                                            <p:cond delay="0"/>
                                          </p:stCondLst>
                                        </p:cTn>
                                        <p:tgtEl>
                                          <p:spTgt spid="364575"/>
                                        </p:tgtEl>
                                        <p:attrNameLst>
                                          <p:attrName>style.visibility</p:attrName>
                                        </p:attrNameLst>
                                      </p:cBhvr>
                                      <p:to>
                                        <p:strVal val="visible"/>
                                      </p:to>
                                    </p:set>
                                    <p:animEffect transition="in" filter="slide(fromTop)">
                                      <p:cBhvr>
                                        <p:cTn id="107" dur="500"/>
                                        <p:tgtEl>
                                          <p:spTgt spid="36457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364576"/>
                                        </p:tgtEl>
                                        <p:attrNameLst>
                                          <p:attrName>style.visibility</p:attrName>
                                        </p:attrNameLst>
                                      </p:cBhvr>
                                      <p:to>
                                        <p:strVal val="visible"/>
                                      </p:to>
                                    </p:set>
                                    <p:animEffect transition="in" filter="slide(fromLeft)">
                                      <p:cBhvr>
                                        <p:cTn id="112" dur="500"/>
                                        <p:tgtEl>
                                          <p:spTgt spid="36457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1" fill="hold" grpId="0" nodeType="clickEffect">
                                  <p:stCondLst>
                                    <p:cond delay="0"/>
                                  </p:stCondLst>
                                  <p:childTnLst>
                                    <p:set>
                                      <p:cBhvr>
                                        <p:cTn id="116" dur="1" fill="hold">
                                          <p:stCondLst>
                                            <p:cond delay="0"/>
                                          </p:stCondLst>
                                        </p:cTn>
                                        <p:tgtEl>
                                          <p:spTgt spid="364578"/>
                                        </p:tgtEl>
                                        <p:attrNameLst>
                                          <p:attrName>style.visibility</p:attrName>
                                        </p:attrNameLst>
                                      </p:cBhvr>
                                      <p:to>
                                        <p:strVal val="visible"/>
                                      </p:to>
                                    </p:set>
                                    <p:animEffect transition="in" filter="slide(fromTop)">
                                      <p:cBhvr>
                                        <p:cTn id="117" dur="500"/>
                                        <p:tgtEl>
                                          <p:spTgt spid="36457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2" fill="hold" grpId="0" nodeType="clickEffect">
                                  <p:stCondLst>
                                    <p:cond delay="0"/>
                                  </p:stCondLst>
                                  <p:childTnLst>
                                    <p:set>
                                      <p:cBhvr>
                                        <p:cTn id="121" dur="1" fill="hold">
                                          <p:stCondLst>
                                            <p:cond delay="0"/>
                                          </p:stCondLst>
                                        </p:cTn>
                                        <p:tgtEl>
                                          <p:spTgt spid="364579"/>
                                        </p:tgtEl>
                                        <p:attrNameLst>
                                          <p:attrName>style.visibility</p:attrName>
                                        </p:attrNameLst>
                                      </p:cBhvr>
                                      <p:to>
                                        <p:strVal val="visible"/>
                                      </p:to>
                                    </p:set>
                                    <p:animEffect transition="in" filter="slide(fromRight)">
                                      <p:cBhvr>
                                        <p:cTn id="122" dur="500"/>
                                        <p:tgtEl>
                                          <p:spTgt spid="36457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364581"/>
                                        </p:tgtEl>
                                        <p:attrNameLst>
                                          <p:attrName>style.visibility</p:attrName>
                                        </p:attrNameLst>
                                      </p:cBhvr>
                                      <p:to>
                                        <p:strVal val="visible"/>
                                      </p:to>
                                    </p:set>
                                    <p:animEffect transition="in" filter="slide(fromTop)">
                                      <p:cBhvr>
                                        <p:cTn id="127" dur="500"/>
                                        <p:tgtEl>
                                          <p:spTgt spid="36458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4571"/>
                                        </p:tgtEl>
                                        <p:attrNameLst>
                                          <p:attrName>style.visibility</p:attrName>
                                        </p:attrNameLst>
                                      </p:cBhvr>
                                      <p:to>
                                        <p:strVal val="visible"/>
                                      </p:to>
                                    </p:set>
                                    <p:animEffect transition="in" filter="blinds(horizontal)">
                                      <p:cBhvr>
                                        <p:cTn id="132" dur="500"/>
                                        <p:tgtEl>
                                          <p:spTgt spid="36457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37" dur="500"/>
                                        <p:tgtEl>
                                          <p:spTgt spid="364583">
                                            <p:txEl>
                                              <p:pRg st="0" end="0"/>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 presetClass="entr" presetSubtype="10" fill="hold" nodeType="clickEffect">
                                  <p:stCondLst>
                                    <p:cond delay="0"/>
                                  </p:stCondLst>
                                  <p:childTnLst>
                                    <p:set>
                                      <p:cBhvr>
                                        <p:cTn id="141"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2"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a:t>
            </a:r>
            <a:r>
              <a:rPr lang="zh-CN" altLang="en-US" dirty="0" smtClean="0"/>
              <a:t>计算机系统的层次结构</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7" name="Freeform 2"/>
          <p:cNvSpPr>
            <a:spLocks/>
          </p:cNvSpPr>
          <p:nvPr/>
        </p:nvSpPr>
        <p:spPr bwMode="auto">
          <a:xfrm>
            <a:off x="6096000" y="3181350"/>
            <a:ext cx="1588" cy="1452563"/>
          </a:xfrm>
          <a:custGeom>
            <a:avLst/>
            <a:gdLst/>
            <a:ahLst/>
            <a:cxnLst>
              <a:cxn ang="0">
                <a:pos x="0" y="0"/>
              </a:cxn>
              <a:cxn ang="0">
                <a:pos x="0" y="915"/>
              </a:cxn>
            </a:cxnLst>
            <a:rect l="0" t="0" r="r" b="b"/>
            <a:pathLst>
              <a:path w="1" h="915">
                <a:moveTo>
                  <a:pt x="0" y="0"/>
                </a:moveTo>
                <a:lnTo>
                  <a:pt x="0" y="915"/>
                </a:lnTo>
              </a:path>
            </a:pathLst>
          </a:custGeom>
          <a:noFill/>
          <a:ln w="38100" cmpd="sng">
            <a:solidFill>
              <a:schemeClr val="folHlink"/>
            </a:solidFill>
            <a:round/>
            <a:headEnd/>
            <a:tailEnd type="stealth" w="med" len="med"/>
          </a:ln>
          <a:effectLst/>
        </p:spPr>
        <p:txBody>
          <a:bodyPr wrap="none">
            <a:spAutoFit/>
          </a:bodyPr>
          <a:lstStyle/>
          <a:p>
            <a:endParaRPr lang="zh-CN" altLang="en-US"/>
          </a:p>
        </p:txBody>
      </p:sp>
      <p:sp>
        <p:nvSpPr>
          <p:cNvPr id="8" name="Freeform 17"/>
          <p:cNvSpPr>
            <a:spLocks/>
          </p:cNvSpPr>
          <p:nvPr/>
        </p:nvSpPr>
        <p:spPr bwMode="auto">
          <a:xfrm>
            <a:off x="6091238" y="3181350"/>
            <a:ext cx="4762" cy="442913"/>
          </a:xfrm>
          <a:custGeom>
            <a:avLst/>
            <a:gdLst/>
            <a:ahLst/>
            <a:cxnLst>
              <a:cxn ang="0">
                <a:pos x="3" y="0"/>
              </a:cxn>
              <a:cxn ang="0">
                <a:pos x="0" y="279"/>
              </a:cxn>
            </a:cxnLst>
            <a:rect l="0" t="0" r="r" b="b"/>
            <a:pathLst>
              <a:path w="3" h="279">
                <a:moveTo>
                  <a:pt x="3" y="0"/>
                </a:moveTo>
                <a:lnTo>
                  <a:pt x="0" y="279"/>
                </a:lnTo>
              </a:path>
            </a:pathLst>
          </a:custGeom>
          <a:noFill/>
          <a:ln w="38100" cmpd="sng">
            <a:solidFill>
              <a:schemeClr val="folHlink"/>
            </a:solidFill>
            <a:round/>
            <a:headEnd/>
            <a:tailEnd type="stealth" w="med" len="med"/>
          </a:ln>
          <a:effectLst/>
        </p:spPr>
        <p:txBody>
          <a:bodyPr>
            <a:spAutoFit/>
          </a:bodyPr>
          <a:lstStyle/>
          <a:p>
            <a:endParaRPr lang="zh-CN" altLang="en-US"/>
          </a:p>
        </p:txBody>
      </p:sp>
      <p:sp>
        <p:nvSpPr>
          <p:cNvPr id="9" name="Text Box 4"/>
          <p:cNvSpPr txBox="1">
            <a:spLocks noChangeArrowheads="1"/>
          </p:cNvSpPr>
          <p:nvPr/>
        </p:nvSpPr>
        <p:spPr bwMode="auto">
          <a:xfrm>
            <a:off x="1371600" y="1600200"/>
            <a:ext cx="2743200" cy="579438"/>
          </a:xfrm>
          <a:prstGeom prst="rect">
            <a:avLst/>
          </a:prstGeom>
          <a:noFill/>
          <a:ln w="9525">
            <a:noFill/>
            <a:miter lim="800000"/>
            <a:headEnd/>
            <a:tailEnd/>
          </a:ln>
          <a:effectLst/>
        </p:spPr>
        <p:txBody>
          <a:bodyPr>
            <a:spAutoFit/>
          </a:bodyPr>
          <a:lstStyle/>
          <a:p>
            <a:pPr algn="ctr">
              <a:spcBef>
                <a:spcPct val="50000"/>
              </a:spcBef>
            </a:pPr>
            <a:r>
              <a:rPr lang="zh-CN" altLang="en-US" sz="3200" dirty="0"/>
              <a:t>高级语言</a:t>
            </a:r>
          </a:p>
        </p:txBody>
      </p:sp>
      <p:sp>
        <p:nvSpPr>
          <p:cNvPr id="10" name="Text Box 5"/>
          <p:cNvSpPr txBox="1">
            <a:spLocks noChangeArrowheads="1"/>
          </p:cNvSpPr>
          <p:nvPr/>
        </p:nvSpPr>
        <p:spPr bwMode="auto">
          <a:xfrm>
            <a:off x="4724400" y="1600200"/>
            <a:ext cx="2743200" cy="557213"/>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虚拟机器 </a:t>
            </a:r>
            <a:r>
              <a:rPr lang="en-US" altLang="zh-CN" sz="2400" dirty="0">
                <a:latin typeface="Times New Roman" pitchFamily="18" charset="0"/>
              </a:rPr>
              <a:t>M</a:t>
            </a:r>
            <a:r>
              <a:rPr lang="en-US" altLang="zh-CN" sz="2400" baseline="-25000" dirty="0">
                <a:latin typeface="Times New Roman" pitchFamily="18" charset="0"/>
              </a:rPr>
              <a:t>3</a:t>
            </a:r>
            <a:endParaRPr lang="zh-CN" altLang="en-US" sz="2400" baseline="-25000" dirty="0">
              <a:latin typeface="Times New Roman" pitchFamily="18" charset="0"/>
            </a:endParaRPr>
          </a:p>
        </p:txBody>
      </p:sp>
      <p:sp>
        <p:nvSpPr>
          <p:cNvPr id="11" name="Text Box 6"/>
          <p:cNvSpPr txBox="1">
            <a:spLocks noChangeArrowheads="1"/>
          </p:cNvSpPr>
          <p:nvPr/>
        </p:nvSpPr>
        <p:spPr bwMode="auto">
          <a:xfrm>
            <a:off x="1371600" y="2609850"/>
            <a:ext cx="2743200" cy="579438"/>
          </a:xfrm>
          <a:prstGeom prst="rect">
            <a:avLst/>
          </a:prstGeom>
          <a:noFill/>
          <a:ln w="9525">
            <a:noFill/>
            <a:miter lim="800000"/>
            <a:headEnd/>
            <a:tailEnd/>
          </a:ln>
          <a:effectLst/>
        </p:spPr>
        <p:txBody>
          <a:bodyPr>
            <a:spAutoFit/>
          </a:bodyPr>
          <a:lstStyle/>
          <a:p>
            <a:pPr algn="ctr">
              <a:spcBef>
                <a:spcPct val="50000"/>
              </a:spcBef>
            </a:pPr>
            <a:r>
              <a:rPr lang="zh-CN" altLang="en-US" sz="3200" dirty="0"/>
              <a:t>汇编语言</a:t>
            </a:r>
          </a:p>
        </p:txBody>
      </p:sp>
      <p:sp>
        <p:nvSpPr>
          <p:cNvPr id="12" name="Text Box 7"/>
          <p:cNvSpPr txBox="1">
            <a:spLocks noChangeArrowheads="1"/>
          </p:cNvSpPr>
          <p:nvPr/>
        </p:nvSpPr>
        <p:spPr bwMode="auto">
          <a:xfrm>
            <a:off x="4724400" y="2609850"/>
            <a:ext cx="2743200" cy="557213"/>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虚拟机器 </a:t>
            </a:r>
            <a:r>
              <a:rPr lang="en-US" altLang="zh-CN" sz="2400" dirty="0">
                <a:latin typeface="Times New Roman" pitchFamily="18" charset="0"/>
              </a:rPr>
              <a:t>M</a:t>
            </a:r>
            <a:r>
              <a:rPr lang="en-US" altLang="zh-CN" sz="2400" baseline="-25000" dirty="0">
                <a:latin typeface="Times New Roman" pitchFamily="18" charset="0"/>
              </a:rPr>
              <a:t>2</a:t>
            </a:r>
            <a:endParaRPr lang="zh-CN" altLang="en-US" sz="2400" baseline="-25000" dirty="0">
              <a:latin typeface="Times New Roman" pitchFamily="18" charset="0"/>
            </a:endParaRPr>
          </a:p>
        </p:txBody>
      </p:sp>
      <p:grpSp>
        <p:nvGrpSpPr>
          <p:cNvPr id="13" name="Group 8"/>
          <p:cNvGrpSpPr>
            <a:grpSpLocks/>
          </p:cNvGrpSpPr>
          <p:nvPr/>
        </p:nvGrpSpPr>
        <p:grpSpPr bwMode="auto">
          <a:xfrm>
            <a:off x="1371600" y="3619500"/>
            <a:ext cx="6096000" cy="617538"/>
            <a:chOff x="864" y="2280"/>
            <a:chExt cx="3840" cy="389"/>
          </a:xfrm>
        </p:grpSpPr>
        <p:sp>
          <p:nvSpPr>
            <p:cNvPr id="14" name="Text Box 9"/>
            <p:cNvSpPr txBox="1">
              <a:spLocks noChangeArrowheads="1"/>
            </p:cNvSpPr>
            <p:nvPr/>
          </p:nvSpPr>
          <p:spPr bwMode="auto">
            <a:xfrm>
              <a:off x="864" y="2280"/>
              <a:ext cx="1728" cy="389"/>
            </a:xfrm>
            <a:prstGeom prst="rect">
              <a:avLst/>
            </a:prstGeom>
            <a:solidFill>
              <a:srgbClr val="3366FF"/>
            </a:solidFill>
            <a:ln w="38100">
              <a:solidFill>
                <a:schemeClr val="accent2"/>
              </a:solidFill>
              <a:miter lim="800000"/>
              <a:headEnd/>
              <a:tailEnd/>
            </a:ln>
            <a:effectLst/>
          </p:spPr>
          <p:txBody>
            <a:bodyPr>
              <a:spAutoFit/>
            </a:bodyPr>
            <a:lstStyle/>
            <a:p>
              <a:pPr algn="ctr">
                <a:spcBef>
                  <a:spcPct val="50000"/>
                </a:spcBef>
              </a:pPr>
              <a:r>
                <a:rPr lang="zh-CN" altLang="en-US" sz="3200" dirty="0"/>
                <a:t>操作系统</a:t>
              </a:r>
            </a:p>
          </p:txBody>
        </p:sp>
        <p:sp>
          <p:nvSpPr>
            <p:cNvPr id="15" name="Text Box 10"/>
            <p:cNvSpPr txBox="1">
              <a:spLocks noChangeArrowheads="1"/>
            </p:cNvSpPr>
            <p:nvPr/>
          </p:nvSpPr>
          <p:spPr bwMode="auto">
            <a:xfrm>
              <a:off x="2976" y="2280"/>
              <a:ext cx="1728" cy="351"/>
            </a:xfrm>
            <a:prstGeom prst="rect">
              <a:avLst/>
            </a:prstGeom>
            <a:solidFill>
              <a:srgbClr val="3366FF"/>
            </a:solidFill>
            <a:ln w="38100">
              <a:solidFill>
                <a:schemeClr val="folHlink"/>
              </a:solidFill>
              <a:miter lim="800000"/>
              <a:headEnd/>
              <a:tailEnd/>
            </a:ln>
            <a:effectLst/>
          </p:spPr>
          <p:txBody>
            <a:bodyPr>
              <a:spAutoFit/>
            </a:bodyPr>
            <a:lstStyle/>
            <a:p>
              <a:pPr algn="ctr">
                <a:spcBef>
                  <a:spcPct val="50000"/>
                </a:spcBef>
              </a:pPr>
              <a:r>
                <a:rPr lang="zh-CN" altLang="en-US" sz="2800"/>
                <a:t>虚拟机器</a:t>
              </a:r>
            </a:p>
          </p:txBody>
        </p:sp>
      </p:grpSp>
      <p:sp>
        <p:nvSpPr>
          <p:cNvPr id="16" name="Text Box 11"/>
          <p:cNvSpPr txBox="1">
            <a:spLocks noChangeArrowheads="1"/>
          </p:cNvSpPr>
          <p:nvPr/>
        </p:nvSpPr>
        <p:spPr bwMode="auto">
          <a:xfrm>
            <a:off x="1371600" y="4629150"/>
            <a:ext cx="2743200" cy="579438"/>
          </a:xfrm>
          <a:prstGeom prst="rect">
            <a:avLst/>
          </a:prstGeom>
          <a:noFill/>
          <a:ln w="9525">
            <a:noFill/>
            <a:miter lim="800000"/>
            <a:headEnd/>
            <a:tailEnd/>
          </a:ln>
          <a:effectLst/>
        </p:spPr>
        <p:txBody>
          <a:bodyPr>
            <a:spAutoFit/>
          </a:bodyPr>
          <a:lstStyle/>
          <a:p>
            <a:pPr algn="ctr">
              <a:spcBef>
                <a:spcPct val="50000"/>
              </a:spcBef>
            </a:pPr>
            <a:r>
              <a:rPr lang="zh-CN" altLang="en-US" sz="3200" dirty="0"/>
              <a:t>机器语言</a:t>
            </a:r>
          </a:p>
        </p:txBody>
      </p:sp>
      <p:sp>
        <p:nvSpPr>
          <p:cNvPr id="17" name="Text Box 12"/>
          <p:cNvSpPr txBox="1">
            <a:spLocks noChangeArrowheads="1"/>
          </p:cNvSpPr>
          <p:nvPr/>
        </p:nvSpPr>
        <p:spPr bwMode="auto">
          <a:xfrm>
            <a:off x="4724400" y="4629150"/>
            <a:ext cx="2743200" cy="557213"/>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实际机器 </a:t>
            </a:r>
            <a:r>
              <a:rPr lang="en-US" altLang="zh-CN" sz="2400" dirty="0">
                <a:latin typeface="Times New Roman" pitchFamily="18" charset="0"/>
              </a:rPr>
              <a:t>M</a:t>
            </a:r>
            <a:r>
              <a:rPr lang="en-US" altLang="zh-CN" sz="2400" baseline="-25000" dirty="0">
                <a:latin typeface="Times New Roman" pitchFamily="18" charset="0"/>
              </a:rPr>
              <a:t>1</a:t>
            </a:r>
            <a:endParaRPr lang="zh-CN" altLang="en-US" sz="2400" baseline="-25000" dirty="0">
              <a:latin typeface="Times New Roman" pitchFamily="18" charset="0"/>
            </a:endParaRPr>
          </a:p>
        </p:txBody>
      </p:sp>
      <p:sp>
        <p:nvSpPr>
          <p:cNvPr id="18" name="Text Box 13"/>
          <p:cNvSpPr txBox="1">
            <a:spLocks noChangeArrowheads="1"/>
          </p:cNvSpPr>
          <p:nvPr/>
        </p:nvSpPr>
        <p:spPr bwMode="auto">
          <a:xfrm>
            <a:off x="1371600" y="5638800"/>
            <a:ext cx="2743200" cy="579438"/>
          </a:xfrm>
          <a:prstGeom prst="rect">
            <a:avLst/>
          </a:prstGeom>
          <a:noFill/>
          <a:ln w="9525">
            <a:noFill/>
            <a:miter lim="800000"/>
            <a:headEnd/>
            <a:tailEnd/>
          </a:ln>
          <a:effectLst/>
        </p:spPr>
        <p:txBody>
          <a:bodyPr>
            <a:spAutoFit/>
          </a:bodyPr>
          <a:lstStyle/>
          <a:p>
            <a:pPr algn="ctr">
              <a:spcBef>
                <a:spcPct val="50000"/>
              </a:spcBef>
            </a:pPr>
            <a:r>
              <a:rPr lang="zh-CN" altLang="en-US" sz="3200" dirty="0"/>
              <a:t>微指令系统</a:t>
            </a:r>
          </a:p>
        </p:txBody>
      </p:sp>
      <p:sp>
        <p:nvSpPr>
          <p:cNvPr id="19" name="Freeform 15"/>
          <p:cNvSpPr>
            <a:spLocks/>
          </p:cNvSpPr>
          <p:nvPr/>
        </p:nvSpPr>
        <p:spPr bwMode="auto">
          <a:xfrm>
            <a:off x="6096000" y="2181225"/>
            <a:ext cx="1588" cy="409575"/>
          </a:xfrm>
          <a:custGeom>
            <a:avLst/>
            <a:gdLst/>
            <a:ahLst/>
            <a:cxnLst>
              <a:cxn ang="0">
                <a:pos x="0" y="0"/>
              </a:cxn>
              <a:cxn ang="0">
                <a:pos x="1" y="258"/>
              </a:cxn>
            </a:cxnLst>
            <a:rect l="0" t="0" r="r" b="b"/>
            <a:pathLst>
              <a:path w="1" h="258">
                <a:moveTo>
                  <a:pt x="0" y="0"/>
                </a:moveTo>
                <a:lnTo>
                  <a:pt x="1" y="258"/>
                </a:lnTo>
              </a:path>
            </a:pathLst>
          </a:custGeom>
          <a:noFill/>
          <a:ln w="38100">
            <a:solidFill>
              <a:schemeClr val="folHlink"/>
            </a:solidFill>
            <a:round/>
            <a:headEnd/>
            <a:tailEnd type="stealth" w="med" len="med"/>
          </a:ln>
          <a:effectLst/>
        </p:spPr>
        <p:txBody>
          <a:bodyPr wrap="none">
            <a:spAutoFit/>
          </a:bodyPr>
          <a:lstStyle/>
          <a:p>
            <a:endParaRPr lang="zh-CN" altLang="en-US"/>
          </a:p>
        </p:txBody>
      </p:sp>
      <p:sp>
        <p:nvSpPr>
          <p:cNvPr id="20" name="Freeform 16"/>
          <p:cNvSpPr>
            <a:spLocks/>
          </p:cNvSpPr>
          <p:nvPr/>
        </p:nvSpPr>
        <p:spPr bwMode="auto">
          <a:xfrm>
            <a:off x="6096000" y="5191125"/>
            <a:ext cx="1588" cy="447675"/>
          </a:xfrm>
          <a:custGeom>
            <a:avLst/>
            <a:gdLst/>
            <a:ahLst/>
            <a:cxnLst>
              <a:cxn ang="0">
                <a:pos x="0" y="0"/>
              </a:cxn>
              <a:cxn ang="0">
                <a:pos x="1" y="282"/>
              </a:cxn>
            </a:cxnLst>
            <a:rect l="0" t="0" r="r" b="b"/>
            <a:pathLst>
              <a:path w="1" h="282">
                <a:moveTo>
                  <a:pt x="0" y="0"/>
                </a:moveTo>
                <a:lnTo>
                  <a:pt x="1" y="282"/>
                </a:lnTo>
              </a:path>
            </a:pathLst>
          </a:custGeom>
          <a:noFill/>
          <a:ln w="38100">
            <a:solidFill>
              <a:schemeClr val="folHlink"/>
            </a:solidFill>
            <a:round/>
            <a:headEnd/>
            <a:tailEnd type="stealth" w="med" len="med"/>
          </a:ln>
          <a:effectLst/>
        </p:spPr>
        <p:txBody>
          <a:bodyPr wrap="none">
            <a:spAutoFit/>
          </a:bodyPr>
          <a:lstStyle/>
          <a:p>
            <a:endParaRPr lang="zh-CN" altLang="en-US"/>
          </a:p>
        </p:txBody>
      </p:sp>
      <p:sp>
        <p:nvSpPr>
          <p:cNvPr id="21" name="Text Box 14"/>
          <p:cNvSpPr txBox="1">
            <a:spLocks noChangeArrowheads="1"/>
          </p:cNvSpPr>
          <p:nvPr/>
        </p:nvSpPr>
        <p:spPr bwMode="auto">
          <a:xfrm>
            <a:off x="4724400" y="5638800"/>
            <a:ext cx="2743200" cy="557213"/>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微程序机器 </a:t>
            </a:r>
            <a:r>
              <a:rPr lang="en-US" altLang="zh-CN" sz="2400" dirty="0">
                <a:latin typeface="Times New Roman" pitchFamily="18" charset="0"/>
              </a:rPr>
              <a:t>M</a:t>
            </a:r>
            <a:r>
              <a:rPr lang="en-US" altLang="zh-CN" sz="2400" baseline="-25000" dirty="0">
                <a:latin typeface="Times New Roman" pitchFamily="18" charset="0"/>
              </a:rPr>
              <a:t>0</a:t>
            </a:r>
            <a:endParaRPr lang="zh-CN" altLang="en-US" sz="2400" baseline="-25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3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3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par>
                          <p:cTn id="23" fill="hold">
                            <p:stCondLst>
                              <p:cond delay="500"/>
                            </p:stCondLst>
                            <p:childTnLst>
                              <p:par>
                                <p:cTn id="24" presetID="1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lide(fromTo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lide(fromTop)">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par>
                          <p:cTn id="46" fill="hold">
                            <p:stCondLst>
                              <p:cond delay="500"/>
                            </p:stCondLst>
                            <p:childTnLst>
                              <p:par>
                                <p:cTn id="47" presetID="1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Top)">
                                      <p:cBhvr>
                                        <p:cTn id="49" dur="500"/>
                                        <p:tgtEl>
                                          <p:spTgt spid="20"/>
                                        </p:tgtEl>
                                      </p:cBhvr>
                                    </p:animEffect>
                                  </p:childTnLst>
                                </p:cTn>
                              </p:par>
                            </p:childTnLst>
                          </p:cTn>
                        </p:par>
                        <p:par>
                          <p:cTn id="50" fill="hold">
                            <p:stCondLst>
                              <p:cond delay="1000"/>
                            </p:stCondLst>
                            <p:childTnLst>
                              <p:par>
                                <p:cTn id="51" presetID="12" presetClass="entr" presetSubtype="1"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slide(fromTop)">
                                      <p:cBhvr>
                                        <p:cTn id="53" dur="500"/>
                                        <p:tgtEl>
                                          <p:spTgt spid="8"/>
                                        </p:tgtEl>
                                      </p:cBhvr>
                                    </p:animEffect>
                                  </p:childTnLst>
                                </p:cTn>
                              </p:par>
                            </p:childTnLst>
                          </p:cTn>
                        </p:par>
                        <p:par>
                          <p:cTn id="54" fill="hold">
                            <p:stCondLst>
                              <p:cond delay="1500"/>
                            </p:stCondLst>
                            <p:childTnLst>
                              <p:par>
                                <p:cTn id="55" presetID="3" presetClass="entr" presetSubtype="1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1+#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utoUpdateAnimBg="0"/>
      <p:bldP spid="10" grpId="0" animBg="1" autoUpdateAnimBg="0"/>
      <p:bldP spid="11" grpId="0" autoUpdateAnimBg="0"/>
      <p:bldP spid="12" grpId="0" animBg="1" autoUpdateAnimBg="0"/>
      <p:bldP spid="16" grpId="0" autoUpdateAnimBg="0"/>
      <p:bldP spid="17" grpId="0" animBg="1" autoUpdateAnimBg="0"/>
      <p:bldP spid="18" grpId="0" autoUpdateAnimBg="0"/>
      <p:bldP spid="19" grpId="0" animBg="1"/>
      <p:bldP spid="20" grpId="0" animBg="1"/>
      <p:bldP spid="2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7" name="Text Box 27"/>
          <p:cNvSpPr txBox="1">
            <a:spLocks noChangeArrowheads="1"/>
          </p:cNvSpPr>
          <p:nvPr/>
        </p:nvSpPr>
        <p:spPr bwMode="auto">
          <a:xfrm>
            <a:off x="4283968" y="1305385"/>
            <a:ext cx="4680520" cy="461665"/>
          </a:xfrm>
          <a:prstGeom prst="rect">
            <a:avLst/>
          </a:prstGeom>
          <a:noFill/>
          <a:ln w="9525">
            <a:noFill/>
            <a:miter lim="800000"/>
            <a:headEnd/>
            <a:tailEnd/>
          </a:ln>
          <a:effectLst/>
        </p:spPr>
        <p:txBody>
          <a:bodyPr wrap="square">
            <a:spAutoFit/>
          </a:bodyPr>
          <a:lstStyle/>
          <a:p>
            <a:pPr algn="ctr"/>
            <a:r>
              <a:rPr lang="zh-CN" altLang="en-US" sz="2400" dirty="0"/>
              <a:t>用编译程序</a:t>
            </a:r>
            <a:r>
              <a:rPr lang="zh-CN" altLang="en-US" sz="2400" dirty="0" smtClean="0"/>
              <a:t>翻译成</a:t>
            </a:r>
            <a:r>
              <a:rPr lang="zh-CN" altLang="en-US" sz="2400" dirty="0"/>
              <a:t>汇编语言程序</a:t>
            </a:r>
          </a:p>
        </p:txBody>
      </p:sp>
      <p:sp>
        <p:nvSpPr>
          <p:cNvPr id="30749" name="Text Box 29"/>
          <p:cNvSpPr txBox="1">
            <a:spLocks noChangeArrowheads="1"/>
          </p:cNvSpPr>
          <p:nvPr/>
        </p:nvSpPr>
        <p:spPr bwMode="auto">
          <a:xfrm>
            <a:off x="4355976" y="2361140"/>
            <a:ext cx="4464495" cy="461665"/>
          </a:xfrm>
          <a:prstGeom prst="rect">
            <a:avLst/>
          </a:prstGeom>
          <a:noFill/>
          <a:ln w="9525">
            <a:noFill/>
            <a:miter lim="800000"/>
            <a:headEnd/>
            <a:tailEnd/>
          </a:ln>
          <a:effectLst/>
        </p:spPr>
        <p:txBody>
          <a:bodyPr wrap="square">
            <a:spAutoFit/>
          </a:bodyPr>
          <a:lstStyle/>
          <a:p>
            <a:pPr algn="ctr"/>
            <a:r>
              <a:rPr lang="zh-CN" altLang="en-US" sz="2400" dirty="0"/>
              <a:t>用汇编程序</a:t>
            </a:r>
            <a:r>
              <a:rPr lang="zh-CN" altLang="en-US" sz="2400" dirty="0" smtClean="0"/>
              <a:t>翻译成</a:t>
            </a:r>
            <a:r>
              <a:rPr lang="zh-CN" altLang="en-US" sz="2400" dirty="0"/>
              <a:t>机器语言程序</a:t>
            </a:r>
          </a:p>
        </p:txBody>
      </p:sp>
      <p:sp>
        <p:nvSpPr>
          <p:cNvPr id="30750" name="Text Box 30"/>
          <p:cNvSpPr txBox="1">
            <a:spLocks noChangeArrowheads="1"/>
          </p:cNvSpPr>
          <p:nvPr/>
        </p:nvSpPr>
        <p:spPr bwMode="auto">
          <a:xfrm>
            <a:off x="4722813" y="3563276"/>
            <a:ext cx="3554412" cy="457200"/>
          </a:xfrm>
          <a:prstGeom prst="rect">
            <a:avLst/>
          </a:prstGeom>
          <a:noFill/>
          <a:ln w="9525">
            <a:noFill/>
            <a:miter lim="800000"/>
            <a:headEnd/>
            <a:tailEnd/>
          </a:ln>
          <a:effectLst/>
        </p:spPr>
        <p:txBody>
          <a:bodyPr wrap="none">
            <a:spAutoFit/>
          </a:bodyPr>
          <a:lstStyle/>
          <a:p>
            <a:pPr algn="ctr"/>
            <a:r>
              <a:rPr lang="zh-CN" altLang="en-US" sz="2400" dirty="0"/>
              <a:t>用机器语言解释操作系统</a:t>
            </a:r>
          </a:p>
        </p:txBody>
      </p:sp>
      <p:sp>
        <p:nvSpPr>
          <p:cNvPr id="30751" name="Text Box 31"/>
          <p:cNvSpPr txBox="1">
            <a:spLocks noChangeArrowheads="1"/>
          </p:cNvSpPr>
          <p:nvPr/>
        </p:nvSpPr>
        <p:spPr bwMode="auto">
          <a:xfrm>
            <a:off x="4722813" y="4605691"/>
            <a:ext cx="3248025" cy="457200"/>
          </a:xfrm>
          <a:prstGeom prst="rect">
            <a:avLst/>
          </a:prstGeom>
          <a:noFill/>
          <a:ln w="9525">
            <a:noFill/>
            <a:miter lim="800000"/>
            <a:headEnd/>
            <a:tailEnd/>
          </a:ln>
          <a:effectLst/>
        </p:spPr>
        <p:txBody>
          <a:bodyPr wrap="none">
            <a:spAutoFit/>
          </a:bodyPr>
          <a:lstStyle/>
          <a:p>
            <a:pPr algn="ctr"/>
            <a:r>
              <a:rPr lang="zh-CN" altLang="en-US" sz="2400" dirty="0"/>
              <a:t>用微指令解释机器指令</a:t>
            </a:r>
          </a:p>
        </p:txBody>
      </p:sp>
      <p:sp>
        <p:nvSpPr>
          <p:cNvPr id="30752" name="Text Box 32"/>
          <p:cNvSpPr txBox="1">
            <a:spLocks noChangeArrowheads="1"/>
          </p:cNvSpPr>
          <p:nvPr/>
        </p:nvSpPr>
        <p:spPr bwMode="auto">
          <a:xfrm>
            <a:off x="4716016" y="5517232"/>
            <a:ext cx="3248025" cy="457200"/>
          </a:xfrm>
          <a:prstGeom prst="rect">
            <a:avLst/>
          </a:prstGeom>
          <a:noFill/>
          <a:ln w="9525">
            <a:noFill/>
            <a:miter lim="800000"/>
            <a:headEnd/>
            <a:tailEnd/>
          </a:ln>
          <a:effectLst/>
        </p:spPr>
        <p:txBody>
          <a:bodyPr wrap="none">
            <a:spAutoFit/>
          </a:bodyPr>
          <a:lstStyle/>
          <a:p>
            <a:pPr algn="ctr"/>
            <a:r>
              <a:rPr lang="zh-CN" altLang="en-US" sz="2400" dirty="0"/>
              <a:t>由硬件直接执行微指令</a:t>
            </a:r>
          </a:p>
        </p:txBody>
      </p:sp>
      <p:grpSp>
        <p:nvGrpSpPr>
          <p:cNvPr id="2" name="Group 41"/>
          <p:cNvGrpSpPr>
            <a:grpSpLocks/>
          </p:cNvGrpSpPr>
          <p:nvPr/>
        </p:nvGrpSpPr>
        <p:grpSpPr bwMode="auto">
          <a:xfrm>
            <a:off x="298450" y="2589213"/>
            <a:ext cx="8845550" cy="3354387"/>
            <a:chOff x="188" y="1631"/>
            <a:chExt cx="5572" cy="2113"/>
          </a:xfrm>
        </p:grpSpPr>
        <p:sp>
          <p:nvSpPr>
            <p:cNvPr id="30753" name="Line 33"/>
            <p:cNvSpPr>
              <a:spLocks noChangeShapeType="1"/>
            </p:cNvSpPr>
            <p:nvPr/>
          </p:nvSpPr>
          <p:spPr bwMode="auto">
            <a:xfrm>
              <a:off x="192" y="2685"/>
              <a:ext cx="5568" cy="0"/>
            </a:xfrm>
            <a:prstGeom prst="line">
              <a:avLst/>
            </a:prstGeom>
            <a:noFill/>
            <a:ln w="38100">
              <a:solidFill>
                <a:schemeClr val="folHlink"/>
              </a:solidFill>
              <a:prstDash val="lgDashDot"/>
              <a:round/>
              <a:headEnd/>
              <a:tailEnd/>
            </a:ln>
            <a:effectLst/>
          </p:spPr>
          <p:txBody>
            <a:bodyPr wrap="none">
              <a:spAutoFit/>
            </a:bodyPr>
            <a:lstStyle/>
            <a:p>
              <a:endParaRPr lang="zh-CN" altLang="en-US"/>
            </a:p>
          </p:txBody>
        </p:sp>
        <p:sp>
          <p:nvSpPr>
            <p:cNvPr id="30754" name="Text Box 34"/>
            <p:cNvSpPr txBox="1">
              <a:spLocks noChangeArrowheads="1"/>
            </p:cNvSpPr>
            <p:nvPr/>
          </p:nvSpPr>
          <p:spPr bwMode="auto">
            <a:xfrm>
              <a:off x="192" y="1631"/>
              <a:ext cx="437" cy="904"/>
            </a:xfrm>
            <a:prstGeom prst="rect">
              <a:avLst/>
            </a:prstGeom>
            <a:noFill/>
            <a:ln w="9525">
              <a:noFill/>
              <a:prstDash val="lgDashDot"/>
              <a:miter lim="800000"/>
              <a:headEnd/>
              <a:tailEnd/>
            </a:ln>
            <a:effectLst/>
          </p:spPr>
          <p:txBody>
            <a:bodyPr wrap="none">
              <a:spAutoFit/>
            </a:bodyPr>
            <a:lstStyle/>
            <a:p>
              <a:pPr algn="ctr"/>
              <a:r>
                <a:rPr lang="zh-CN" altLang="en-US" sz="4000">
                  <a:solidFill>
                    <a:schemeClr val="folHlink"/>
                  </a:solidFill>
                </a:rPr>
                <a:t>软</a:t>
              </a:r>
            </a:p>
            <a:p>
              <a:pPr algn="ctr"/>
              <a:r>
                <a:rPr lang="zh-CN" altLang="en-US" sz="4000">
                  <a:solidFill>
                    <a:schemeClr val="folHlink"/>
                  </a:solidFill>
                </a:rPr>
                <a:t>件</a:t>
              </a:r>
            </a:p>
          </p:txBody>
        </p:sp>
        <p:sp>
          <p:nvSpPr>
            <p:cNvPr id="30755" name="Text Box 35"/>
            <p:cNvSpPr txBox="1">
              <a:spLocks noChangeArrowheads="1"/>
            </p:cNvSpPr>
            <p:nvPr/>
          </p:nvSpPr>
          <p:spPr bwMode="auto">
            <a:xfrm>
              <a:off x="188" y="2841"/>
              <a:ext cx="437" cy="903"/>
            </a:xfrm>
            <a:prstGeom prst="rect">
              <a:avLst/>
            </a:prstGeom>
            <a:noFill/>
            <a:ln w="9525">
              <a:noFill/>
              <a:prstDash val="lgDashDot"/>
              <a:miter lim="800000"/>
              <a:headEnd/>
              <a:tailEnd/>
            </a:ln>
            <a:effectLst/>
          </p:spPr>
          <p:txBody>
            <a:bodyPr wrap="none">
              <a:spAutoFit/>
            </a:bodyPr>
            <a:lstStyle/>
            <a:p>
              <a:pPr algn="ctr"/>
              <a:r>
                <a:rPr lang="zh-CN" altLang="en-US" sz="4000">
                  <a:solidFill>
                    <a:schemeClr val="folHlink"/>
                  </a:solidFill>
                </a:rPr>
                <a:t>硬</a:t>
              </a:r>
            </a:p>
            <a:p>
              <a:pPr algn="ctr"/>
              <a:r>
                <a:rPr lang="zh-CN" altLang="en-US" sz="4000">
                  <a:solidFill>
                    <a:schemeClr val="folHlink"/>
                  </a:solidFill>
                </a:rPr>
                <a:t>件</a:t>
              </a:r>
            </a:p>
          </p:txBody>
        </p:sp>
      </p:grpSp>
      <p:grpSp>
        <p:nvGrpSpPr>
          <p:cNvPr id="3" name="Group 67"/>
          <p:cNvGrpSpPr>
            <a:grpSpLocks/>
          </p:cNvGrpSpPr>
          <p:nvPr/>
        </p:nvGrpSpPr>
        <p:grpSpPr bwMode="auto">
          <a:xfrm>
            <a:off x="1219200" y="1584089"/>
            <a:ext cx="2776736" cy="4416016"/>
            <a:chOff x="768" y="576"/>
            <a:chExt cx="1728" cy="3418"/>
          </a:xfrm>
        </p:grpSpPr>
        <p:sp>
          <p:nvSpPr>
            <p:cNvPr id="30774" name="Text Box 54"/>
            <p:cNvSpPr txBox="1">
              <a:spLocks noChangeArrowheads="1"/>
            </p:cNvSpPr>
            <p:nvPr/>
          </p:nvSpPr>
          <p:spPr bwMode="auto">
            <a:xfrm>
              <a:off x="768" y="576"/>
              <a:ext cx="1728" cy="351"/>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虚拟机器 </a:t>
              </a:r>
              <a:r>
                <a:rPr lang="en-US" altLang="zh-CN" sz="2400" dirty="0">
                  <a:latin typeface="Times New Roman" pitchFamily="18" charset="0"/>
                </a:rPr>
                <a:t>M</a:t>
              </a:r>
              <a:r>
                <a:rPr lang="en-US" altLang="zh-CN" sz="2400" baseline="-25000" dirty="0">
                  <a:latin typeface="Times New Roman" pitchFamily="18" charset="0"/>
                </a:rPr>
                <a:t>4</a:t>
              </a:r>
              <a:endParaRPr lang="zh-CN" altLang="en-US" sz="2400" baseline="-25000" dirty="0">
                <a:latin typeface="Times New Roman" pitchFamily="18" charset="0"/>
              </a:endParaRPr>
            </a:p>
          </p:txBody>
        </p:sp>
        <p:sp>
          <p:nvSpPr>
            <p:cNvPr id="30775" name="Text Box 55"/>
            <p:cNvSpPr txBox="1">
              <a:spLocks noChangeArrowheads="1"/>
            </p:cNvSpPr>
            <p:nvPr/>
          </p:nvSpPr>
          <p:spPr bwMode="auto">
            <a:xfrm>
              <a:off x="768" y="1342"/>
              <a:ext cx="1728" cy="351"/>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a:t>虚拟机器 </a:t>
              </a:r>
              <a:r>
                <a:rPr lang="en-US" altLang="zh-CN" sz="2400">
                  <a:latin typeface="Times New Roman" pitchFamily="18" charset="0"/>
                </a:rPr>
                <a:t>M</a:t>
              </a:r>
              <a:r>
                <a:rPr lang="en-US" altLang="zh-CN" sz="2400" baseline="-25000">
                  <a:latin typeface="Times New Roman" pitchFamily="18" charset="0"/>
                </a:rPr>
                <a:t>3</a:t>
              </a:r>
              <a:endParaRPr lang="zh-CN" altLang="en-US" sz="2400" baseline="-25000">
                <a:latin typeface="Times New Roman" pitchFamily="18" charset="0"/>
              </a:endParaRPr>
            </a:p>
          </p:txBody>
        </p:sp>
        <p:sp>
          <p:nvSpPr>
            <p:cNvPr id="30776" name="Text Box 56"/>
            <p:cNvSpPr txBox="1">
              <a:spLocks noChangeArrowheads="1"/>
            </p:cNvSpPr>
            <p:nvPr/>
          </p:nvSpPr>
          <p:spPr bwMode="auto">
            <a:xfrm>
              <a:off x="768" y="2109"/>
              <a:ext cx="1728" cy="351"/>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a:t>虚拟机器 </a:t>
              </a:r>
              <a:r>
                <a:rPr lang="en-US" altLang="zh-CN" sz="2400">
                  <a:latin typeface="Times New Roman" pitchFamily="18" charset="0"/>
                </a:rPr>
                <a:t>M</a:t>
              </a:r>
              <a:r>
                <a:rPr lang="en-US" altLang="zh-CN" sz="2400" baseline="-25000">
                  <a:latin typeface="Times New Roman" pitchFamily="18" charset="0"/>
                </a:rPr>
                <a:t>2</a:t>
              </a:r>
              <a:endParaRPr lang="zh-CN" altLang="en-US" sz="2400" baseline="-25000">
                <a:latin typeface="Times New Roman" pitchFamily="18" charset="0"/>
              </a:endParaRPr>
            </a:p>
          </p:txBody>
        </p:sp>
        <p:sp>
          <p:nvSpPr>
            <p:cNvPr id="30777" name="Text Box 57"/>
            <p:cNvSpPr txBox="1">
              <a:spLocks noChangeArrowheads="1"/>
            </p:cNvSpPr>
            <p:nvPr/>
          </p:nvSpPr>
          <p:spPr bwMode="auto">
            <a:xfrm>
              <a:off x="768" y="2910"/>
              <a:ext cx="1728" cy="351"/>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a:t>实际机器 </a:t>
              </a:r>
              <a:r>
                <a:rPr lang="en-US" altLang="zh-CN" sz="2400">
                  <a:latin typeface="Times New Roman" pitchFamily="18" charset="0"/>
                </a:rPr>
                <a:t>M</a:t>
              </a:r>
              <a:r>
                <a:rPr lang="en-US" altLang="zh-CN" sz="2400" baseline="-25000">
                  <a:latin typeface="Times New Roman" pitchFamily="18" charset="0"/>
                </a:rPr>
                <a:t>1</a:t>
              </a:r>
              <a:endParaRPr lang="zh-CN" altLang="en-US" sz="2400" baseline="-25000">
                <a:latin typeface="Times New Roman" pitchFamily="18" charset="0"/>
              </a:endParaRPr>
            </a:p>
          </p:txBody>
        </p:sp>
        <p:sp>
          <p:nvSpPr>
            <p:cNvPr id="30778" name="Text Box 58"/>
            <p:cNvSpPr txBox="1">
              <a:spLocks noChangeArrowheads="1"/>
            </p:cNvSpPr>
            <p:nvPr/>
          </p:nvSpPr>
          <p:spPr bwMode="auto">
            <a:xfrm>
              <a:off x="768" y="3643"/>
              <a:ext cx="1728" cy="351"/>
            </a:xfrm>
            <a:prstGeom prst="rect">
              <a:avLst/>
            </a:prstGeom>
            <a:noFill/>
            <a:ln w="38100">
              <a:solidFill>
                <a:schemeClr val="folHlink"/>
              </a:solidFill>
              <a:miter lim="800000"/>
              <a:headEnd/>
              <a:tailEnd/>
            </a:ln>
            <a:effectLst/>
          </p:spPr>
          <p:txBody>
            <a:bodyPr>
              <a:spAutoFit/>
            </a:bodyPr>
            <a:lstStyle/>
            <a:p>
              <a:pPr algn="ctr">
                <a:spcBef>
                  <a:spcPct val="50000"/>
                </a:spcBef>
              </a:pPr>
              <a:r>
                <a:rPr lang="zh-CN" altLang="en-US" sz="2800" dirty="0"/>
                <a:t>微程序机器 </a:t>
              </a:r>
              <a:r>
                <a:rPr lang="en-US" altLang="zh-CN" sz="2400" dirty="0">
                  <a:latin typeface="Times New Roman" pitchFamily="18" charset="0"/>
                </a:rPr>
                <a:t>M</a:t>
              </a:r>
              <a:r>
                <a:rPr lang="en-US" altLang="zh-CN" sz="2400" baseline="-25000" dirty="0">
                  <a:latin typeface="Times New Roman" pitchFamily="18" charset="0"/>
                </a:rPr>
                <a:t>0</a:t>
              </a:r>
              <a:endParaRPr lang="zh-CN" altLang="en-US" sz="2400" baseline="-25000" dirty="0">
                <a:latin typeface="Times New Roman" pitchFamily="18" charset="0"/>
              </a:endParaRPr>
            </a:p>
          </p:txBody>
        </p:sp>
        <p:sp>
          <p:nvSpPr>
            <p:cNvPr id="30783" name="Line 63"/>
            <p:cNvSpPr>
              <a:spLocks noChangeShapeType="1"/>
            </p:cNvSpPr>
            <p:nvPr/>
          </p:nvSpPr>
          <p:spPr bwMode="auto">
            <a:xfrm>
              <a:off x="1584" y="960"/>
              <a:ext cx="0" cy="384"/>
            </a:xfrm>
            <a:prstGeom prst="line">
              <a:avLst/>
            </a:prstGeom>
            <a:noFill/>
            <a:ln w="38100">
              <a:solidFill>
                <a:schemeClr val="folHlink"/>
              </a:solidFill>
              <a:round/>
              <a:headEnd/>
              <a:tailEnd type="stealth" w="med" len="med"/>
            </a:ln>
            <a:effectLst/>
          </p:spPr>
          <p:txBody>
            <a:bodyPr wrap="none">
              <a:spAutoFit/>
            </a:bodyPr>
            <a:lstStyle/>
            <a:p>
              <a:endParaRPr lang="zh-CN" altLang="en-US"/>
            </a:p>
          </p:txBody>
        </p:sp>
        <p:sp>
          <p:nvSpPr>
            <p:cNvPr id="30784" name="Line 64"/>
            <p:cNvSpPr>
              <a:spLocks noChangeShapeType="1"/>
            </p:cNvSpPr>
            <p:nvPr/>
          </p:nvSpPr>
          <p:spPr bwMode="auto">
            <a:xfrm>
              <a:off x="1584" y="1728"/>
              <a:ext cx="0" cy="384"/>
            </a:xfrm>
            <a:prstGeom prst="line">
              <a:avLst/>
            </a:prstGeom>
            <a:noFill/>
            <a:ln w="38100">
              <a:solidFill>
                <a:schemeClr val="folHlink"/>
              </a:solidFill>
              <a:round/>
              <a:headEnd/>
              <a:tailEnd type="stealth" w="med" len="med"/>
            </a:ln>
            <a:effectLst/>
          </p:spPr>
          <p:txBody>
            <a:bodyPr wrap="none">
              <a:spAutoFit/>
            </a:bodyPr>
            <a:lstStyle/>
            <a:p>
              <a:endParaRPr lang="zh-CN" altLang="en-US"/>
            </a:p>
          </p:txBody>
        </p:sp>
        <p:sp>
          <p:nvSpPr>
            <p:cNvPr id="30785" name="Line 65"/>
            <p:cNvSpPr>
              <a:spLocks noChangeShapeType="1"/>
            </p:cNvSpPr>
            <p:nvPr/>
          </p:nvSpPr>
          <p:spPr bwMode="auto">
            <a:xfrm>
              <a:off x="1584" y="2496"/>
              <a:ext cx="0" cy="384"/>
            </a:xfrm>
            <a:prstGeom prst="line">
              <a:avLst/>
            </a:prstGeom>
            <a:noFill/>
            <a:ln w="38100">
              <a:solidFill>
                <a:schemeClr val="folHlink"/>
              </a:solidFill>
              <a:round/>
              <a:headEnd/>
              <a:tailEnd type="stealth" w="med" len="med"/>
            </a:ln>
            <a:effectLst/>
          </p:spPr>
          <p:txBody>
            <a:bodyPr wrap="none">
              <a:spAutoFit/>
            </a:bodyPr>
            <a:lstStyle/>
            <a:p>
              <a:endParaRPr lang="zh-CN" altLang="en-US"/>
            </a:p>
          </p:txBody>
        </p:sp>
        <p:sp>
          <p:nvSpPr>
            <p:cNvPr id="30786" name="Line 66"/>
            <p:cNvSpPr>
              <a:spLocks noChangeShapeType="1"/>
            </p:cNvSpPr>
            <p:nvPr/>
          </p:nvSpPr>
          <p:spPr bwMode="auto">
            <a:xfrm>
              <a:off x="1584" y="3264"/>
              <a:ext cx="0" cy="384"/>
            </a:xfrm>
            <a:prstGeom prst="line">
              <a:avLst/>
            </a:prstGeom>
            <a:noFill/>
            <a:ln w="38100">
              <a:solidFill>
                <a:schemeClr val="folHlink"/>
              </a:solidFill>
              <a:round/>
              <a:headEnd/>
              <a:tailEnd type="stealth" w="med" len="med"/>
            </a:ln>
            <a:effectLst/>
          </p:spPr>
          <p:txBody>
            <a:bodyPr wrap="none">
              <a:spAutoFit/>
            </a:bodyPr>
            <a:lstStyle/>
            <a:p>
              <a:endParaRPr lang="zh-CN" altLang="en-US"/>
            </a:p>
          </p:txBody>
        </p:sp>
      </p:grpSp>
      <p:sp>
        <p:nvSpPr>
          <p:cNvPr id="28" name="标题 1"/>
          <p:cNvSpPr>
            <a:spLocks noGrp="1"/>
          </p:cNvSpPr>
          <p:nvPr>
            <p:ph type="title"/>
          </p:nvPr>
        </p:nvSpPr>
        <p:spPr/>
        <p:txBody>
          <a:bodyPr/>
          <a:lstStyle/>
          <a:p>
            <a:r>
              <a:rPr lang="en-US" altLang="zh-CN" dirty="0" smtClean="0"/>
              <a:t>1.1.5</a:t>
            </a:r>
            <a:r>
              <a:rPr lang="zh-CN" altLang="en-US" dirty="0" smtClean="0"/>
              <a:t>计算机系统的层次结构</a:t>
            </a:r>
            <a:endParaRPr lang="zh-CN" altLang="en-US" dirty="0"/>
          </a:p>
        </p:txBody>
      </p:sp>
      <p:sp>
        <p:nvSpPr>
          <p:cNvPr id="23" name="日期占位符 22"/>
          <p:cNvSpPr>
            <a:spLocks noGrp="1"/>
          </p:cNvSpPr>
          <p:nvPr>
            <p:ph type="dt" sz="half" idx="10"/>
          </p:nvPr>
        </p:nvSpPr>
        <p:spPr/>
        <p:txBody>
          <a:bodyPr/>
          <a:lstStyle/>
          <a:p>
            <a:fld id="{E4446C04-7EF6-4E1B-B865-EE81F634922D}" type="datetime1">
              <a:rPr lang="zh-CN" altLang="en-US" smtClean="0"/>
              <a:pPr/>
              <a:t>2023/8/31</a:t>
            </a:fld>
            <a:endParaRPr lang="zh-CN" altLang="en-US"/>
          </a:p>
        </p:txBody>
      </p:sp>
      <p:sp>
        <p:nvSpPr>
          <p:cNvPr id="25" name="页脚占位符 2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53975"/>
            <a:ext cx="8229600" cy="561975"/>
          </a:xfrm>
        </p:spPr>
        <p:txBody>
          <a:bodyPr>
            <a:normAutofit fontScale="90000"/>
          </a:bodyPr>
          <a:lstStyle/>
          <a:p>
            <a:r>
              <a:rPr lang="zh-CN" altLang="en-US" sz="3600" smtClean="0"/>
              <a:t>计算机系统抽象层的转换</a:t>
            </a:r>
          </a:p>
        </p:txBody>
      </p:sp>
      <p:sp>
        <p:nvSpPr>
          <p:cNvPr id="578563" name="Rectangle 3"/>
          <p:cNvSpPr>
            <a:spLocks noGrp="1" noChangeArrowheads="1"/>
          </p:cNvSpPr>
          <p:nvPr>
            <p:ph idx="1"/>
          </p:nvPr>
        </p:nvSpPr>
        <p:spPr>
          <a:xfrm>
            <a:off x="296863" y="863600"/>
            <a:ext cx="2384425" cy="3195638"/>
          </a:xfrm>
        </p:spPr>
        <p:txBody>
          <a:bodyPr/>
          <a:lstStyle/>
          <a:p>
            <a:pPr>
              <a:lnSpc>
                <a:spcPct val="100000"/>
              </a:lnSpc>
              <a:spcBef>
                <a:spcPct val="15000"/>
              </a:spcBef>
              <a:buFontTx/>
              <a:buNone/>
            </a:pPr>
            <a:r>
              <a:rPr lang="zh-CN" altLang="en-US" sz="2200" smtClean="0">
                <a:solidFill>
                  <a:srgbClr val="FF0000"/>
                </a:solidFill>
                <a:latin typeface="微软雅黑" pitchFamily="34" charset="-122"/>
                <a:ea typeface="微软雅黑" pitchFamily="34" charset="-122"/>
              </a:rPr>
              <a:t>程序执行结果</a:t>
            </a:r>
          </a:p>
          <a:p>
            <a:pPr>
              <a:lnSpc>
                <a:spcPct val="100000"/>
              </a:lnSpc>
              <a:spcBef>
                <a:spcPct val="15000"/>
              </a:spcBef>
              <a:buFontTx/>
              <a:buNone/>
            </a:pPr>
            <a:r>
              <a:rPr lang="zh-CN" altLang="en-US" sz="2200" smtClean="0">
                <a:solidFill>
                  <a:srgbClr val="FF0000"/>
                </a:solidFill>
                <a:latin typeface="微软雅黑" pitchFamily="34" charset="-122"/>
                <a:ea typeface="微软雅黑" pitchFamily="34" charset="-122"/>
              </a:rPr>
              <a:t>    </a:t>
            </a:r>
            <a:r>
              <a:rPr lang="zh-CN" altLang="en-US" sz="2200" smtClean="0">
                <a:latin typeface="微软雅黑" pitchFamily="34" charset="-122"/>
                <a:ea typeface="微软雅黑" pitchFamily="34" charset="-122"/>
              </a:rPr>
              <a:t>不仅取决于</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算法、程序编写</a:t>
            </a:r>
          </a:p>
          <a:p>
            <a:pPr>
              <a:lnSpc>
                <a:spcPct val="100000"/>
              </a:lnSpc>
              <a:spcBef>
                <a:spcPct val="15000"/>
              </a:spcBef>
              <a:buFontTx/>
              <a:buNone/>
            </a:pPr>
            <a:r>
              <a:rPr lang="zh-CN" altLang="en-US" sz="2200" smtClean="0">
                <a:latin typeface="微软雅黑" pitchFamily="34" charset="-122"/>
                <a:ea typeface="微软雅黑" pitchFamily="34" charset="-122"/>
              </a:rPr>
              <a:t>    而且取决于</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语言处理系统</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操作系统</a:t>
            </a:r>
          </a:p>
          <a:p>
            <a:pPr>
              <a:lnSpc>
                <a:spcPct val="100000"/>
              </a:lnSpc>
              <a:spcBef>
                <a:spcPct val="15000"/>
              </a:spcBef>
              <a:buFontTx/>
              <a:buNone/>
            </a:pPr>
            <a:r>
              <a:rPr lang="en-US" altLang="zh-CN" sz="2200" smtClean="0">
                <a:solidFill>
                  <a:srgbClr val="008000"/>
                </a:solidFill>
                <a:latin typeface="微软雅黑" pitchFamily="34" charset="-122"/>
                <a:ea typeface="微软雅黑" pitchFamily="34" charset="-122"/>
              </a:rPr>
              <a:t>ISA</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微体系结构</a:t>
            </a:r>
          </a:p>
          <a:p>
            <a:pPr>
              <a:lnSpc>
                <a:spcPct val="130000"/>
              </a:lnSpc>
              <a:spcBef>
                <a:spcPct val="30000"/>
              </a:spcBef>
              <a:buFontTx/>
              <a:buNone/>
            </a:pPr>
            <a:endParaRPr lang="en-US" altLang="zh-CN" sz="2200" smtClean="0">
              <a:solidFill>
                <a:srgbClr val="008000"/>
              </a:solidFill>
              <a:latin typeface="微软雅黑" pitchFamily="34" charset="-122"/>
              <a:ea typeface="微软雅黑" pitchFamily="34" charset="-122"/>
            </a:endParaRPr>
          </a:p>
        </p:txBody>
      </p:sp>
      <p:sp>
        <p:nvSpPr>
          <p:cNvPr id="578564" name="Text Box 4"/>
          <p:cNvSpPr txBox="1">
            <a:spLocks noChangeArrowheads="1"/>
          </p:cNvSpPr>
          <p:nvPr/>
        </p:nvSpPr>
        <p:spPr bwMode="auto">
          <a:xfrm>
            <a:off x="161925" y="4238625"/>
            <a:ext cx="2295525" cy="1600200"/>
          </a:xfrm>
          <a:prstGeom prst="rect">
            <a:avLst/>
          </a:prstGeom>
          <a:noFill/>
          <a:ln w="9525">
            <a:noFill/>
            <a:miter lim="800000"/>
            <a:headEnd/>
            <a:tailEnd/>
          </a:ln>
          <a:effectLst/>
        </p:spPr>
        <p:txBody>
          <a:bodyPr>
            <a:spAutoFit/>
          </a:bodyPr>
          <a:lstStyle/>
          <a:p>
            <a:pPr eaLnBrk="1" hangingPunct="1">
              <a:spcBef>
                <a:spcPct val="50000"/>
              </a:spcBef>
            </a:pPr>
            <a:r>
              <a:rPr lang="zh-CN" altLang="en-US" sz="2200" b="1">
                <a:ea typeface="微软雅黑" pitchFamily="34" charset="-122"/>
              </a:rPr>
              <a:t>不同计算机课程处于不同层次</a:t>
            </a:r>
          </a:p>
          <a:p>
            <a:pPr eaLnBrk="1" hangingPunct="1">
              <a:spcBef>
                <a:spcPct val="50000"/>
              </a:spcBef>
            </a:pPr>
            <a:r>
              <a:rPr lang="zh-CN" altLang="en-US" sz="2200" b="1">
                <a:ea typeface="微软雅黑" pitchFamily="34" charset="-122"/>
              </a:rPr>
              <a:t>必须将各层次关联起来解决问题</a:t>
            </a:r>
          </a:p>
        </p:txBody>
      </p:sp>
      <p:grpSp>
        <p:nvGrpSpPr>
          <p:cNvPr id="2" name="Group 5"/>
          <p:cNvGrpSpPr>
            <a:grpSpLocks/>
          </p:cNvGrpSpPr>
          <p:nvPr/>
        </p:nvGrpSpPr>
        <p:grpSpPr bwMode="auto">
          <a:xfrm>
            <a:off x="2636838" y="1493838"/>
            <a:ext cx="6256337" cy="4591050"/>
            <a:chOff x="1661" y="941"/>
            <a:chExt cx="3941" cy="3203"/>
          </a:xfrm>
        </p:grpSpPr>
        <p:pic>
          <p:nvPicPr>
            <p:cNvPr id="86024" name="Picture 6"/>
            <p:cNvPicPr>
              <a:picLocks noChangeAspect="1" noChangeArrowheads="1"/>
            </p:cNvPicPr>
            <p:nvPr/>
          </p:nvPicPr>
          <p:blipFill>
            <a:blip r:embed="rId2" cstate="print"/>
            <a:srcRect/>
            <a:stretch>
              <a:fillRect/>
            </a:stretch>
          </p:blipFill>
          <p:spPr bwMode="auto">
            <a:xfrm>
              <a:off x="1661" y="941"/>
              <a:ext cx="3941" cy="3203"/>
            </a:xfrm>
            <a:prstGeom prst="rect">
              <a:avLst/>
            </a:prstGeom>
            <a:noFill/>
            <a:ln w="9525">
              <a:noFill/>
              <a:miter lim="800000"/>
              <a:headEnd/>
              <a:tailEnd/>
            </a:ln>
          </p:spPr>
        </p:pic>
        <p:sp>
          <p:nvSpPr>
            <p:cNvPr id="86025" name="Rectangle 7"/>
            <p:cNvSpPr>
              <a:spLocks noChangeArrowheads="1"/>
            </p:cNvSpPr>
            <p:nvPr/>
          </p:nvSpPr>
          <p:spPr bwMode="auto">
            <a:xfrm>
              <a:off x="2030" y="1395"/>
              <a:ext cx="2494" cy="652"/>
            </a:xfrm>
            <a:prstGeom prst="rect">
              <a:avLst/>
            </a:prstGeom>
            <a:solidFill>
              <a:srgbClr val="339966">
                <a:alpha val="23921"/>
              </a:srgbClr>
            </a:solidFill>
            <a:ln w="9525">
              <a:solidFill>
                <a:schemeClr val="tx1"/>
              </a:solidFill>
              <a:miter lim="800000"/>
              <a:headEnd/>
              <a:tailEnd/>
            </a:ln>
            <a:effectLst/>
          </p:spPr>
          <p:txBody>
            <a:bodyPr wrap="none" anchor="ctr"/>
            <a:lstStyle/>
            <a:p>
              <a:pPr eaLnBrk="1" hangingPunct="1"/>
              <a:endParaRPr lang="zh-CN" altLang="en-US"/>
            </a:p>
          </p:txBody>
        </p:sp>
        <p:sp>
          <p:nvSpPr>
            <p:cNvPr id="86026" name="Rectangle 8"/>
            <p:cNvSpPr>
              <a:spLocks noChangeArrowheads="1"/>
            </p:cNvSpPr>
            <p:nvPr/>
          </p:nvSpPr>
          <p:spPr bwMode="auto">
            <a:xfrm>
              <a:off x="2030" y="2755"/>
              <a:ext cx="2466" cy="1333"/>
            </a:xfrm>
            <a:prstGeom prst="rect">
              <a:avLst/>
            </a:prstGeom>
            <a:solidFill>
              <a:srgbClr val="FF9900">
                <a:alpha val="18039"/>
              </a:srgbClr>
            </a:solidFill>
            <a:ln w="9525">
              <a:solidFill>
                <a:schemeClr val="tx1"/>
              </a:solidFill>
              <a:miter lim="800000"/>
              <a:headEnd/>
              <a:tailEnd/>
            </a:ln>
            <a:effectLst/>
          </p:spPr>
          <p:txBody>
            <a:bodyPr wrap="none" anchor="ctr"/>
            <a:lstStyle/>
            <a:p>
              <a:pPr eaLnBrk="1" hangingPunct="1"/>
              <a:endParaRPr lang="zh-CN" altLang="en-US"/>
            </a:p>
          </p:txBody>
        </p:sp>
        <p:sp>
          <p:nvSpPr>
            <p:cNvPr id="86027" name="Rectangle 9"/>
            <p:cNvSpPr>
              <a:spLocks noChangeArrowheads="1"/>
            </p:cNvSpPr>
            <p:nvPr/>
          </p:nvSpPr>
          <p:spPr bwMode="auto">
            <a:xfrm>
              <a:off x="2030" y="2047"/>
              <a:ext cx="2494" cy="311"/>
            </a:xfrm>
            <a:prstGeom prst="rect">
              <a:avLst/>
            </a:prstGeom>
            <a:solidFill>
              <a:srgbClr val="33CC33">
                <a:alpha val="25882"/>
              </a:srgbClr>
            </a:solidFill>
            <a:ln w="9525">
              <a:solidFill>
                <a:schemeClr val="tx1"/>
              </a:solidFill>
              <a:miter lim="800000"/>
              <a:headEnd/>
              <a:tailEnd/>
            </a:ln>
            <a:effectLst/>
          </p:spPr>
          <p:txBody>
            <a:bodyPr wrap="none" anchor="ctr"/>
            <a:lstStyle/>
            <a:p>
              <a:pPr eaLnBrk="1" hangingPunct="1"/>
              <a:endParaRPr lang="zh-CN" altLang="en-US"/>
            </a:p>
          </p:txBody>
        </p:sp>
      </p:grpSp>
      <p:sp>
        <p:nvSpPr>
          <p:cNvPr id="86022" name="Text Box 10"/>
          <p:cNvSpPr txBox="1">
            <a:spLocks noChangeArrowheads="1"/>
          </p:cNvSpPr>
          <p:nvPr/>
        </p:nvSpPr>
        <p:spPr bwMode="auto">
          <a:xfrm>
            <a:off x="2816225" y="773113"/>
            <a:ext cx="6076950" cy="796925"/>
          </a:xfrm>
          <a:prstGeom prst="rect">
            <a:avLst/>
          </a:prstGeom>
          <a:noFill/>
          <a:ln w="9525">
            <a:noFill/>
            <a:miter lim="800000"/>
            <a:headEnd/>
            <a:tailEnd/>
          </a:ln>
          <a:effectLst/>
        </p:spPr>
        <p:txBody>
          <a:bodyPr>
            <a:spAutoFit/>
          </a:bodyPr>
          <a:lstStyle/>
          <a:p>
            <a:pPr eaLnBrk="1" hangingPunct="1">
              <a:spcBef>
                <a:spcPct val="50000"/>
              </a:spcBef>
            </a:pPr>
            <a:r>
              <a:rPr lang="zh-CN" altLang="en-US" sz="2100" b="1">
                <a:ea typeface="微软雅黑" pitchFamily="34" charset="-122"/>
              </a:rPr>
              <a:t>功能</a:t>
            </a:r>
            <a:r>
              <a:rPr lang="zh-CN" altLang="en-US" sz="2100" b="1">
                <a:solidFill>
                  <a:srgbClr val="FF0000"/>
                </a:solidFill>
                <a:ea typeface="微软雅黑" pitchFamily="34" charset="-122"/>
              </a:rPr>
              <a:t>转换</a:t>
            </a:r>
            <a:r>
              <a:rPr lang="zh-CN" altLang="en-US" sz="2100" b="1">
                <a:ea typeface="微软雅黑" pitchFamily="34" charset="-122"/>
              </a:rPr>
              <a:t>：上层是下层的</a:t>
            </a:r>
            <a:r>
              <a:rPr lang="zh-CN" altLang="en-US" sz="2100" b="1">
                <a:solidFill>
                  <a:srgbClr val="FF0000"/>
                </a:solidFill>
                <a:ea typeface="微软雅黑" pitchFamily="34" charset="-122"/>
              </a:rPr>
              <a:t>抽象</a:t>
            </a:r>
            <a:r>
              <a:rPr lang="zh-CN" altLang="en-US" sz="2100" b="1">
                <a:ea typeface="微软雅黑" pitchFamily="34" charset="-122"/>
              </a:rPr>
              <a:t>，下层是上层的</a:t>
            </a:r>
            <a:r>
              <a:rPr lang="zh-CN" altLang="en-US" sz="2100" b="1">
                <a:solidFill>
                  <a:srgbClr val="FF0000"/>
                </a:solidFill>
                <a:ea typeface="微软雅黑" pitchFamily="34" charset="-122"/>
              </a:rPr>
              <a:t>实现</a:t>
            </a:r>
          </a:p>
          <a:p>
            <a:pPr eaLnBrk="1" hangingPunct="1">
              <a:spcBef>
                <a:spcPct val="20000"/>
              </a:spcBef>
            </a:pPr>
            <a:r>
              <a:rPr lang="zh-CN" altLang="en-US" sz="2100" b="1">
                <a:solidFill>
                  <a:srgbClr val="FF0000"/>
                </a:solidFill>
                <a:ea typeface="微软雅黑" pitchFamily="34" charset="-122"/>
              </a:rPr>
              <a:t>底层为上层提供支撑环境！</a:t>
            </a:r>
          </a:p>
        </p:txBody>
      </p:sp>
      <p:sp>
        <p:nvSpPr>
          <p:cNvPr id="578571" name="Text Box 11"/>
          <p:cNvSpPr txBox="1">
            <a:spLocks noChangeArrowheads="1"/>
          </p:cNvSpPr>
          <p:nvPr/>
        </p:nvSpPr>
        <p:spPr bwMode="auto">
          <a:xfrm>
            <a:off x="134938" y="6219825"/>
            <a:ext cx="89376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b="1">
                <a:solidFill>
                  <a:srgbClr val="CC3300"/>
                </a:solidFill>
                <a:ea typeface="微软雅黑" pitchFamily="34" charset="-122"/>
              </a:rPr>
              <a:t>最高层抽象就是点点鼠标、拖拖图标、敲敲键盘，但这背后有多少层转化啊！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7" dur="500"/>
                                        <p:tgtEl>
                                          <p:spTgt spid="57856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52" dur="500"/>
                                        <p:tgtEl>
                                          <p:spTgt spid="578564">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8571"/>
                                        </p:tgtEl>
                                        <p:attrNameLst>
                                          <p:attrName>style.visibility</p:attrName>
                                        </p:attrNameLst>
                                      </p:cBhvr>
                                      <p:to>
                                        <p:strVal val="visible"/>
                                      </p:to>
                                    </p:set>
                                    <p:animEffect transition="in" filter="blinds(horizontal)">
                                      <p:cBhvr>
                                        <p:cTn id="57"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431800" y="3114675"/>
            <a:ext cx="8147050" cy="3654425"/>
          </a:xfrm>
          <a:prstGeom prst="rect">
            <a:avLst/>
          </a:prstGeom>
          <a:noFill/>
          <a:ln w="9525">
            <a:noFill/>
            <a:miter lim="800000"/>
            <a:headEnd/>
            <a:tailEnd/>
          </a:ln>
        </p:spPr>
      </p:pic>
      <p:sp>
        <p:nvSpPr>
          <p:cNvPr id="87043" name="Rectangle 3"/>
          <p:cNvSpPr>
            <a:spLocks noGrp="1" noChangeArrowheads="1"/>
          </p:cNvSpPr>
          <p:nvPr>
            <p:ph type="title"/>
          </p:nvPr>
        </p:nvSpPr>
        <p:spPr>
          <a:xfrm>
            <a:off x="457200" y="98425"/>
            <a:ext cx="8229600" cy="561975"/>
          </a:xfrm>
        </p:spPr>
        <p:txBody>
          <a:bodyPr>
            <a:normAutofit fontScale="90000"/>
          </a:bodyPr>
          <a:lstStyle/>
          <a:p>
            <a:r>
              <a:rPr lang="zh-CN" altLang="en-US" sz="3600" smtClean="0"/>
              <a:t>计算机系统的不同用户</a:t>
            </a:r>
          </a:p>
        </p:txBody>
      </p:sp>
      <p:sp>
        <p:nvSpPr>
          <p:cNvPr id="579588" name="Rectangle 4"/>
          <p:cNvSpPr>
            <a:spLocks noGrp="1" noChangeArrowheads="1"/>
          </p:cNvSpPr>
          <p:nvPr>
            <p:ph idx="1"/>
          </p:nvPr>
        </p:nvSpPr>
        <p:spPr>
          <a:xfrm>
            <a:off x="206375" y="773113"/>
            <a:ext cx="8686800" cy="2970212"/>
          </a:xfrm>
        </p:spPr>
        <p:txBody>
          <a:bodyPr/>
          <a:lstStyle/>
          <a:p>
            <a:pPr>
              <a:lnSpc>
                <a:spcPct val="100000"/>
              </a:lnSpc>
              <a:spcBef>
                <a:spcPct val="10000"/>
              </a:spcBef>
              <a:buFontTx/>
              <a:buNone/>
            </a:pPr>
            <a:r>
              <a:rPr lang="zh-CN" altLang="en-US" sz="2000" smtClean="0">
                <a:solidFill>
                  <a:srgbClr val="CC3300"/>
                </a:solidFill>
                <a:ea typeface="微软雅黑" pitchFamily="34" charset="-122"/>
              </a:rPr>
              <a:t>最终用户</a:t>
            </a:r>
            <a:r>
              <a:rPr lang="zh-CN" altLang="en-US" sz="2000" smtClean="0">
                <a:ea typeface="微软雅黑" pitchFamily="34" charset="-122"/>
              </a:rPr>
              <a:t>工作在由应用程序提供的最上面的抽象层</a:t>
            </a:r>
          </a:p>
          <a:p>
            <a:pPr>
              <a:lnSpc>
                <a:spcPct val="100000"/>
              </a:lnSpc>
              <a:spcBef>
                <a:spcPct val="10000"/>
              </a:spcBef>
              <a:buFontTx/>
              <a:buNone/>
            </a:pPr>
            <a:r>
              <a:rPr lang="zh-CN" altLang="en-US" sz="2000" smtClean="0">
                <a:solidFill>
                  <a:srgbClr val="CC3300"/>
                </a:solidFill>
                <a:ea typeface="微软雅黑" pitchFamily="34" charset="-122"/>
              </a:rPr>
              <a:t>系统管理员</a:t>
            </a:r>
            <a:r>
              <a:rPr lang="zh-CN" altLang="en-US" sz="2000" smtClean="0">
                <a:ea typeface="微软雅黑" pitchFamily="34" charset="-122"/>
              </a:rPr>
              <a:t>工作在由操作系统提供的抽象层</a:t>
            </a:r>
          </a:p>
          <a:p>
            <a:pPr>
              <a:lnSpc>
                <a:spcPct val="100000"/>
              </a:lnSpc>
              <a:spcBef>
                <a:spcPct val="10000"/>
              </a:spcBef>
              <a:buFontTx/>
              <a:buNone/>
            </a:pPr>
            <a:r>
              <a:rPr lang="zh-CN" altLang="en-US" sz="2000" smtClean="0">
                <a:solidFill>
                  <a:srgbClr val="CC3300"/>
                </a:solidFill>
                <a:ea typeface="微软雅黑" pitchFamily="34" charset="-122"/>
              </a:rPr>
              <a:t>应用程序员</a:t>
            </a:r>
            <a:r>
              <a:rPr lang="zh-CN" altLang="en-US" sz="2000" smtClean="0">
                <a:ea typeface="微软雅黑" pitchFamily="34" charset="-122"/>
              </a:rPr>
              <a:t>工作在由语言处理系统（</a:t>
            </a:r>
            <a:r>
              <a:rPr lang="zh-CN" altLang="en-US" sz="2000" smtClean="0">
                <a:solidFill>
                  <a:srgbClr val="0066FF"/>
                </a:solidFill>
                <a:ea typeface="微软雅黑" pitchFamily="34" charset="-122"/>
              </a:rPr>
              <a:t>主要有编译器和汇编器</a:t>
            </a:r>
            <a:r>
              <a:rPr lang="zh-CN" altLang="en-US" sz="2000" smtClean="0">
                <a:ea typeface="微软雅黑" pitchFamily="34" charset="-122"/>
              </a:rPr>
              <a:t>）的抽象层</a:t>
            </a:r>
          </a:p>
          <a:p>
            <a:pPr>
              <a:lnSpc>
                <a:spcPct val="100000"/>
              </a:lnSpc>
              <a:spcBef>
                <a:spcPct val="10000"/>
              </a:spcBef>
              <a:buFontTx/>
              <a:buNone/>
            </a:pPr>
            <a:r>
              <a:rPr lang="zh-CN" altLang="en-US" sz="2000" smtClean="0">
                <a:solidFill>
                  <a:srgbClr val="009242"/>
                </a:solidFill>
                <a:ea typeface="微软雅黑" pitchFamily="34" charset="-122"/>
              </a:rPr>
              <a:t>语言处理系统</a:t>
            </a:r>
            <a:r>
              <a:rPr lang="zh-CN" altLang="en-US" sz="2000" smtClean="0">
                <a:ea typeface="微软雅黑" pitchFamily="34" charset="-122"/>
              </a:rPr>
              <a:t>建立在</a:t>
            </a:r>
            <a:r>
              <a:rPr lang="zh-CN" altLang="en-US" sz="2000" smtClean="0">
                <a:solidFill>
                  <a:srgbClr val="009242"/>
                </a:solidFill>
                <a:ea typeface="微软雅黑" pitchFamily="34" charset="-122"/>
              </a:rPr>
              <a:t>操作系统</a:t>
            </a:r>
            <a:r>
              <a:rPr lang="zh-CN" altLang="en-US" sz="2000" smtClean="0">
                <a:ea typeface="微软雅黑" pitchFamily="34" charset="-122"/>
              </a:rPr>
              <a:t>之上</a:t>
            </a:r>
          </a:p>
          <a:p>
            <a:pPr>
              <a:lnSpc>
                <a:spcPct val="100000"/>
              </a:lnSpc>
              <a:spcBef>
                <a:spcPct val="10000"/>
              </a:spcBef>
              <a:buFontTx/>
              <a:buNone/>
            </a:pPr>
            <a:r>
              <a:rPr lang="zh-CN" altLang="en-US" sz="2000" smtClean="0">
                <a:solidFill>
                  <a:srgbClr val="CC3300"/>
                </a:solidFill>
                <a:ea typeface="微软雅黑" pitchFamily="34" charset="-122"/>
              </a:rPr>
              <a:t>系统程序员</a:t>
            </a:r>
            <a:r>
              <a:rPr lang="zh-CN" altLang="en-US" sz="2000" smtClean="0">
                <a:ea typeface="微软雅黑" pitchFamily="34" charset="-122"/>
              </a:rPr>
              <a:t>（实现系统软件）工作在</a:t>
            </a:r>
            <a:r>
              <a:rPr lang="en-US" altLang="zh-CN" sz="2000" smtClean="0">
                <a:ea typeface="微软雅黑" pitchFamily="34" charset="-122"/>
              </a:rPr>
              <a:t>ISA</a:t>
            </a:r>
            <a:r>
              <a:rPr lang="zh-CN" altLang="en-US" sz="2000" smtClean="0">
                <a:ea typeface="微软雅黑" pitchFamily="34" charset="-122"/>
              </a:rPr>
              <a:t>层次，必须对</a:t>
            </a:r>
            <a:r>
              <a:rPr lang="en-US" altLang="zh-CN" sz="2000" smtClean="0">
                <a:ea typeface="微软雅黑" pitchFamily="34" charset="-122"/>
              </a:rPr>
              <a:t>ISA</a:t>
            </a:r>
            <a:r>
              <a:rPr lang="zh-CN" altLang="en-US" sz="2000" smtClean="0">
                <a:ea typeface="微软雅黑" pitchFamily="34" charset="-122"/>
              </a:rPr>
              <a:t>非常了解</a:t>
            </a:r>
          </a:p>
          <a:p>
            <a:pPr>
              <a:lnSpc>
                <a:spcPct val="100000"/>
              </a:lnSpc>
              <a:spcBef>
                <a:spcPct val="10000"/>
              </a:spcBef>
              <a:buFontTx/>
              <a:buNone/>
            </a:pPr>
            <a:r>
              <a:rPr lang="zh-CN" altLang="en-US" sz="2000" smtClean="0">
                <a:solidFill>
                  <a:srgbClr val="0066FF"/>
                </a:solidFill>
                <a:ea typeface="微软雅黑" pitchFamily="34" charset="-122"/>
              </a:rPr>
              <a:t>编译器和汇编器的目标程序由机器级代码组成</a:t>
            </a:r>
          </a:p>
          <a:p>
            <a:pPr>
              <a:lnSpc>
                <a:spcPct val="100000"/>
              </a:lnSpc>
              <a:spcBef>
                <a:spcPct val="10000"/>
              </a:spcBef>
              <a:buFontTx/>
              <a:buNone/>
            </a:pPr>
            <a:r>
              <a:rPr lang="zh-CN" altLang="en-US" sz="2000" smtClean="0">
                <a:solidFill>
                  <a:srgbClr val="0066FF"/>
                </a:solidFill>
                <a:ea typeface="微软雅黑" pitchFamily="34" charset="-122"/>
              </a:rPr>
              <a:t>操作系统通过指令直接对硬件进行编程控制</a:t>
            </a:r>
          </a:p>
          <a:p>
            <a:pPr>
              <a:lnSpc>
                <a:spcPct val="100000"/>
              </a:lnSpc>
              <a:spcBef>
                <a:spcPct val="10000"/>
              </a:spcBef>
              <a:buFontTx/>
              <a:buNone/>
            </a:pPr>
            <a:r>
              <a:rPr lang="en-US" altLang="zh-CN" sz="2000" smtClean="0">
                <a:solidFill>
                  <a:srgbClr val="FF0000"/>
                </a:solidFill>
                <a:ea typeface="微软雅黑" pitchFamily="34" charset="-122"/>
              </a:rPr>
              <a:t>ISA</a:t>
            </a:r>
            <a:r>
              <a:rPr lang="zh-CN" altLang="en-US" sz="2000" smtClean="0">
                <a:solidFill>
                  <a:srgbClr val="FF0000"/>
                </a:solidFill>
                <a:ea typeface="微软雅黑" pitchFamily="34" charset="-122"/>
              </a:rPr>
              <a:t>处于软件和硬件的交界面（接口）</a:t>
            </a:r>
          </a:p>
        </p:txBody>
      </p:sp>
      <p:sp>
        <p:nvSpPr>
          <p:cNvPr id="579589" name="Text Box 5"/>
          <p:cNvSpPr txBox="1">
            <a:spLocks noChangeArrowheads="1"/>
          </p:cNvSpPr>
          <p:nvPr/>
        </p:nvSpPr>
        <p:spPr bwMode="auto">
          <a:xfrm>
            <a:off x="7092950" y="2754313"/>
            <a:ext cx="1844675" cy="1935162"/>
          </a:xfrm>
          <a:prstGeom prst="rect">
            <a:avLst/>
          </a:prstGeom>
          <a:noFill/>
          <a:ln w="9525">
            <a:noFill/>
            <a:miter lim="800000"/>
            <a:headEnd/>
            <a:tailEnd/>
          </a:ln>
          <a:effectLst/>
        </p:spPr>
        <p:txBody>
          <a:bodyPr>
            <a:spAutoFit/>
          </a:bodyPr>
          <a:lstStyle/>
          <a:p>
            <a:pPr eaLnBrk="1" hangingPunct="1">
              <a:spcBef>
                <a:spcPct val="50000"/>
              </a:spcBef>
            </a:pPr>
            <a:r>
              <a:rPr lang="en-US" altLang="zh-CN" sz="2200" b="1">
                <a:solidFill>
                  <a:srgbClr val="FF0000"/>
                </a:solidFill>
                <a:latin typeface="微软雅黑" pitchFamily="34" charset="-122"/>
                <a:ea typeface="微软雅黑" pitchFamily="34" charset="-122"/>
              </a:rPr>
              <a:t>ISA</a:t>
            </a:r>
            <a:r>
              <a:rPr lang="zh-CN" altLang="en-US" sz="2200" b="1">
                <a:solidFill>
                  <a:srgbClr val="FF0000"/>
                </a:solidFill>
                <a:latin typeface="微软雅黑" pitchFamily="34" charset="-122"/>
                <a:ea typeface="微软雅黑" pitchFamily="34" charset="-122"/>
              </a:rPr>
              <a:t>是对硬件的抽象</a:t>
            </a:r>
          </a:p>
          <a:p>
            <a:pPr eaLnBrk="1" hangingPunct="1">
              <a:spcBef>
                <a:spcPct val="50000"/>
              </a:spcBef>
            </a:pPr>
            <a:r>
              <a:rPr lang="zh-CN" altLang="en-US" sz="2200" b="1">
                <a:solidFill>
                  <a:srgbClr val="FF0000"/>
                </a:solidFill>
                <a:latin typeface="微软雅黑" pitchFamily="34" charset="-122"/>
                <a:ea typeface="微软雅黑" pitchFamily="34" charset="-122"/>
              </a:rPr>
              <a:t>所有软件功能都建立在</a:t>
            </a:r>
            <a:r>
              <a:rPr lang="en-US" altLang="zh-CN" sz="2200" b="1">
                <a:solidFill>
                  <a:srgbClr val="FF0000"/>
                </a:solidFill>
                <a:latin typeface="微软雅黑" pitchFamily="34" charset="-122"/>
                <a:ea typeface="微软雅黑" pitchFamily="34" charset="-122"/>
              </a:rPr>
              <a:t>ISA</a:t>
            </a:r>
            <a:r>
              <a:rPr lang="zh-CN" altLang="en-US" sz="2200" b="1">
                <a:solidFill>
                  <a:srgbClr val="FF0000"/>
                </a:solidFill>
                <a:latin typeface="微软雅黑" pitchFamily="34" charset="-122"/>
                <a:ea typeface="微软雅黑" pitchFamily="34" charset="-122"/>
              </a:rPr>
              <a:t>之上</a:t>
            </a:r>
          </a:p>
        </p:txBody>
      </p:sp>
      <p:sp>
        <p:nvSpPr>
          <p:cNvPr id="579590" name="Text Box 6"/>
          <p:cNvSpPr txBox="1">
            <a:spLocks noChangeArrowheads="1"/>
          </p:cNvSpPr>
          <p:nvPr/>
        </p:nvSpPr>
        <p:spPr bwMode="auto">
          <a:xfrm>
            <a:off x="5921375" y="5859463"/>
            <a:ext cx="2970213" cy="812800"/>
          </a:xfrm>
          <a:prstGeom prst="rect">
            <a:avLst/>
          </a:prstGeom>
          <a:solidFill>
            <a:srgbClr val="FF6600">
              <a:alpha val="27843"/>
            </a:srgbClr>
          </a:solidFill>
          <a:ln w="9525">
            <a:noFill/>
            <a:miter lim="800000"/>
            <a:headEnd/>
            <a:tailEnd/>
          </a:ln>
          <a:effectLst/>
        </p:spPr>
        <p:txBody>
          <a:bodyPr>
            <a:spAutoFit/>
          </a:bodyPr>
          <a:lstStyle/>
          <a:p>
            <a:pPr eaLnBrk="1" hangingPunct="1">
              <a:spcBef>
                <a:spcPct val="15000"/>
              </a:spcBef>
            </a:pPr>
            <a:r>
              <a:rPr lang="en-US" altLang="zh-CN" sz="2200" b="1">
                <a:latin typeface="微软雅黑" pitchFamily="34" charset="-122"/>
                <a:ea typeface="微软雅黑" pitchFamily="34" charset="-122"/>
              </a:rPr>
              <a:t>ISA</a:t>
            </a:r>
            <a:r>
              <a:rPr lang="zh-CN" altLang="en-US" sz="2200" b="1">
                <a:latin typeface="微软雅黑" pitchFamily="34" charset="-122"/>
                <a:ea typeface="微软雅黑" pitchFamily="34" charset="-122"/>
              </a:rPr>
              <a:t>是最重要的层次！</a:t>
            </a:r>
          </a:p>
          <a:p>
            <a:pPr eaLnBrk="1" hangingPunct="1">
              <a:spcBef>
                <a:spcPct val="15000"/>
              </a:spcBef>
            </a:pPr>
            <a:r>
              <a:rPr lang="zh-CN" altLang="en-US" sz="2200" b="1">
                <a:latin typeface="微软雅黑" pitchFamily="34" charset="-122"/>
                <a:ea typeface="微软雅黑" pitchFamily="34" charset="-122"/>
              </a:rPr>
              <a:t>那么，什么是</a:t>
            </a:r>
            <a:r>
              <a:rPr lang="en-US" altLang="zh-CN" sz="2200" b="1">
                <a:latin typeface="微软雅黑" pitchFamily="34" charset="-122"/>
                <a:ea typeface="微软雅黑" pitchFamily="34" charset="-122"/>
              </a:rPr>
              <a:t>ISA</a:t>
            </a:r>
            <a:r>
              <a:rPr lang="zh-CN" altLang="en-US" sz="2200" b="1">
                <a:latin typeface="微软雅黑" pitchFamily="34" charset="-122"/>
                <a:ea typeface="微软雅黑" pitchFamily="34" charset="-122"/>
              </a:rPr>
              <a:t>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2" dur="500"/>
                                        <p:tgtEl>
                                          <p:spTgt spid="579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17" dur="500"/>
                                        <p:tgtEl>
                                          <p:spTgt spid="579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22" dur="500"/>
                                        <p:tgtEl>
                                          <p:spTgt spid="579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27" dur="500"/>
                                        <p:tgtEl>
                                          <p:spTgt spid="579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32" dur="500"/>
                                        <p:tgtEl>
                                          <p:spTgt spid="579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37" dur="500"/>
                                        <p:tgtEl>
                                          <p:spTgt spid="57958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42" dur="500"/>
                                        <p:tgtEl>
                                          <p:spTgt spid="57958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89"/>
                                        </p:tgtEl>
                                        <p:attrNameLst>
                                          <p:attrName>style.visibility</p:attrName>
                                        </p:attrNameLst>
                                      </p:cBhvr>
                                      <p:to>
                                        <p:strVal val="visible"/>
                                      </p:to>
                                    </p:set>
                                    <p:animEffect transition="in" filter="blinds(horizontal)">
                                      <p:cBhvr>
                                        <p:cTn id="47" dur="500"/>
                                        <p:tgtEl>
                                          <p:spTgt spid="579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9590"/>
                                        </p:tgtEl>
                                        <p:attrNameLst>
                                          <p:attrName>style.visibility</p:attrName>
                                        </p:attrNameLst>
                                      </p:cBhvr>
                                      <p:to>
                                        <p:strVal val="visible"/>
                                      </p:to>
                                    </p:set>
                                    <p:animEffect transition="in" filter="blinds(horizontal)">
                                      <p:cBhvr>
                                        <p:cTn id="52"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5795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579438" y="1084263"/>
            <a:ext cx="8001000" cy="3795712"/>
          </a:xfrm>
          <a:prstGeom prst="rect">
            <a:avLst/>
          </a:prstGeom>
          <a:noFill/>
          <a:ln w="9525">
            <a:noFill/>
            <a:miter lim="800000"/>
            <a:headEnd/>
            <a:tailEnd/>
          </a:ln>
        </p:spPr>
      </p:pic>
      <p:sp>
        <p:nvSpPr>
          <p:cNvPr id="88067" name="Rectangle 3"/>
          <p:cNvSpPr>
            <a:spLocks noGrp="1" noChangeArrowheads="1"/>
          </p:cNvSpPr>
          <p:nvPr>
            <p:ph type="title" idx="4294967295"/>
          </p:nvPr>
        </p:nvSpPr>
        <p:spPr>
          <a:xfrm>
            <a:off x="0" y="117475"/>
            <a:ext cx="8369300" cy="579438"/>
          </a:xfrm>
          <a:noFill/>
        </p:spPr>
        <p:txBody>
          <a:bodyPr lIns="92075" tIns="46038" rIns="92075" bIns="46038">
            <a:spAutoFit/>
          </a:bodyPr>
          <a:lstStyle/>
          <a:p>
            <a:r>
              <a:rPr lang="en-US" altLang="zh-CN" sz="3200" smtClean="0">
                <a:solidFill>
                  <a:srgbClr val="FF3300"/>
                </a:solidFill>
              </a:rPr>
              <a:t>Hardware/Software  Interface</a:t>
            </a:r>
            <a:r>
              <a:rPr lang="zh-CN" altLang="en-US" sz="3200" smtClean="0">
                <a:solidFill>
                  <a:srgbClr val="FF3300"/>
                </a:solidFill>
              </a:rPr>
              <a:t>（界面）</a:t>
            </a:r>
          </a:p>
        </p:txBody>
      </p:sp>
      <p:sp>
        <p:nvSpPr>
          <p:cNvPr id="88068" name="Text Box 4"/>
          <p:cNvSpPr txBox="1">
            <a:spLocks noChangeArrowheads="1"/>
          </p:cNvSpPr>
          <p:nvPr/>
        </p:nvSpPr>
        <p:spPr bwMode="auto">
          <a:xfrm>
            <a:off x="495300" y="5929313"/>
            <a:ext cx="7696200" cy="519112"/>
          </a:xfrm>
          <a:prstGeom prst="rect">
            <a:avLst/>
          </a:prstGeom>
          <a:noFill/>
          <a:ln w="12700" cap="sq">
            <a:noFill/>
            <a:miter lim="800000"/>
            <a:headEnd/>
            <a:tailEnd/>
          </a:ln>
        </p:spPr>
        <p:txBody>
          <a:bodyPr>
            <a:spAutoFit/>
          </a:bodyPr>
          <a:lstStyle/>
          <a:p>
            <a:pPr eaLnBrk="1" hangingPunct="1">
              <a:spcBef>
                <a:spcPct val="30000"/>
              </a:spcBef>
            </a:pPr>
            <a:r>
              <a:rPr kumimoji="1" lang="zh-CN" altLang="en-US" sz="2400" b="1">
                <a:solidFill>
                  <a:schemeClr val="accent2"/>
                </a:solidFill>
                <a:latin typeface="微软雅黑" pitchFamily="34" charset="-122"/>
                <a:ea typeface="微软雅黑" pitchFamily="34" charset="-122"/>
              </a:rPr>
              <a:t>机器语言由指令代码构成，能被硬件直接执行。</a:t>
            </a:r>
            <a:r>
              <a:rPr kumimoji="1" lang="zh-CN" altLang="en-US" sz="2800">
                <a:solidFill>
                  <a:schemeClr val="accent2"/>
                </a:solidFill>
                <a:latin typeface="黑体" pitchFamily="49" charset="-122"/>
                <a:ea typeface="黑体" pitchFamily="49" charset="-122"/>
              </a:rPr>
              <a:t>   </a:t>
            </a:r>
          </a:p>
        </p:txBody>
      </p:sp>
      <p:sp>
        <p:nvSpPr>
          <p:cNvPr id="88069" name="Rectangle 8"/>
          <p:cNvSpPr>
            <a:spLocks noChangeArrowheads="1"/>
          </p:cNvSpPr>
          <p:nvPr/>
        </p:nvSpPr>
        <p:spPr bwMode="auto">
          <a:xfrm>
            <a:off x="441325" y="4789488"/>
            <a:ext cx="8588375" cy="931862"/>
          </a:xfrm>
          <a:prstGeom prst="rect">
            <a:avLst/>
          </a:prstGeom>
          <a:noFill/>
          <a:ln w="9525">
            <a:noFill/>
            <a:miter lim="800000"/>
            <a:headEnd/>
            <a:tailEnd/>
          </a:ln>
        </p:spPr>
        <p:txBody>
          <a:bodyPr>
            <a:spAutoFit/>
          </a:bodyPr>
          <a:lstStyle/>
          <a:p>
            <a:pPr>
              <a:spcBef>
                <a:spcPct val="30000"/>
              </a:spcBef>
            </a:pPr>
            <a:r>
              <a:rPr lang="zh-CN" altLang="en-US" sz="2400" b="1">
                <a:solidFill>
                  <a:srgbClr val="ED1611"/>
                </a:solidFill>
                <a:latin typeface="微软雅黑" pitchFamily="34" charset="-122"/>
                <a:ea typeface="微软雅黑" pitchFamily="34" charset="-122"/>
              </a:rPr>
              <a:t>软件和硬件的界面： </a:t>
            </a:r>
            <a:r>
              <a:rPr lang="en-US" altLang="zh-CN" sz="2400" b="1">
                <a:latin typeface="微软雅黑" pitchFamily="34" charset="-122"/>
                <a:ea typeface="微软雅黑" pitchFamily="34" charset="-122"/>
              </a:rPr>
              <a:t>ISA</a:t>
            </a:r>
            <a:r>
              <a:rPr lang="zh-CN" altLang="en-US" sz="2400" b="1">
                <a:latin typeface="微软雅黑" pitchFamily="34" charset="-122"/>
                <a:ea typeface="微软雅黑" pitchFamily="34" charset="-122"/>
              </a:rPr>
              <a:t>（</a:t>
            </a:r>
            <a:r>
              <a:rPr lang="en-US" altLang="zh-CN" sz="2400" b="1">
                <a:latin typeface="微软雅黑" pitchFamily="34" charset="-122"/>
                <a:ea typeface="微软雅黑" pitchFamily="34" charset="-122"/>
              </a:rPr>
              <a:t>Instruction Set Architecture </a:t>
            </a:r>
            <a:r>
              <a:rPr lang="zh-CN" altLang="en-US" sz="2400" b="1">
                <a:latin typeface="微软雅黑" pitchFamily="34" charset="-122"/>
                <a:ea typeface="微软雅黑" pitchFamily="34" charset="-122"/>
              </a:rPr>
              <a:t>）</a:t>
            </a:r>
          </a:p>
          <a:p>
            <a:pPr>
              <a:spcBef>
                <a:spcPct val="30000"/>
              </a:spcBef>
            </a:pPr>
            <a:r>
              <a:rPr lang="zh-CN" altLang="en-US" sz="2400" b="1">
                <a:solidFill>
                  <a:schemeClr val="tx2"/>
                </a:solidFill>
                <a:latin typeface="微软雅黑" pitchFamily="34" charset="-122"/>
                <a:ea typeface="微软雅黑" pitchFamily="34" charset="-122"/>
              </a:rPr>
              <a:t>                                     指令集体系结构</a:t>
            </a:r>
          </a:p>
        </p:txBody>
      </p:sp>
      <p:sp>
        <p:nvSpPr>
          <p:cNvPr id="88070" name="Text Box 9"/>
          <p:cNvSpPr txBox="1">
            <a:spLocks noChangeArrowheads="1"/>
          </p:cNvSpPr>
          <p:nvPr/>
        </p:nvSpPr>
        <p:spPr bwMode="auto">
          <a:xfrm>
            <a:off x="1536700" y="1663700"/>
            <a:ext cx="1727200" cy="457200"/>
          </a:xfrm>
          <a:prstGeom prst="rect">
            <a:avLst/>
          </a:prstGeom>
          <a:noFill/>
          <a:ln w="9525">
            <a:noFill/>
            <a:miter lim="800000"/>
            <a:headEnd/>
            <a:tailEnd/>
          </a:ln>
        </p:spPr>
        <p:txBody>
          <a:bodyPr>
            <a:spAutoFit/>
          </a:bodyPr>
          <a:lstStyle/>
          <a:p>
            <a:pPr algn="ctr">
              <a:spcBef>
                <a:spcPct val="50000"/>
              </a:spcBef>
            </a:pPr>
            <a:r>
              <a:rPr lang="zh-CN" altLang="en-US" sz="2400" b="1">
                <a:solidFill>
                  <a:schemeClr val="accent2"/>
                </a:solidFill>
                <a:latin typeface="Times New Roman" pitchFamily="18" charset="0"/>
                <a:ea typeface="微软雅黑" pitchFamily="34" charset="-122"/>
              </a:rPr>
              <a:t>软件</a:t>
            </a:r>
          </a:p>
        </p:txBody>
      </p:sp>
      <p:sp>
        <p:nvSpPr>
          <p:cNvPr id="88071" name="Text Box 10"/>
          <p:cNvSpPr txBox="1">
            <a:spLocks noChangeArrowheads="1"/>
          </p:cNvSpPr>
          <p:nvPr/>
        </p:nvSpPr>
        <p:spPr bwMode="auto">
          <a:xfrm>
            <a:off x="1625600" y="3416300"/>
            <a:ext cx="1727200" cy="457200"/>
          </a:xfrm>
          <a:prstGeom prst="rect">
            <a:avLst/>
          </a:prstGeom>
          <a:noFill/>
          <a:ln w="9525">
            <a:noFill/>
            <a:miter lim="800000"/>
            <a:headEnd/>
            <a:tailEnd/>
          </a:ln>
        </p:spPr>
        <p:txBody>
          <a:bodyPr>
            <a:spAutoFit/>
          </a:bodyPr>
          <a:lstStyle/>
          <a:p>
            <a:pPr algn="ctr">
              <a:spcBef>
                <a:spcPct val="50000"/>
              </a:spcBef>
            </a:pPr>
            <a:r>
              <a:rPr lang="zh-CN" altLang="en-US" sz="2400" b="1">
                <a:solidFill>
                  <a:schemeClr val="accent2"/>
                </a:solidFill>
                <a:latin typeface="Times New Roman" pitchFamily="18" charset="0"/>
                <a:ea typeface="微软雅黑" pitchFamily="34" charset="-122"/>
              </a:rPr>
              <a:t>硬件</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98425"/>
            <a:ext cx="8229600" cy="561975"/>
          </a:xfrm>
        </p:spPr>
        <p:txBody>
          <a:bodyPr>
            <a:normAutofit fontScale="90000"/>
          </a:bodyPr>
          <a:lstStyle/>
          <a:p>
            <a:r>
              <a:rPr lang="zh-CN" altLang="en-US" sz="3600" smtClean="0"/>
              <a:t>指令集体系结构（</a:t>
            </a:r>
            <a:r>
              <a:rPr lang="en-US" altLang="zh-CN" sz="3600" smtClean="0"/>
              <a:t>ISA</a:t>
            </a:r>
            <a:r>
              <a:rPr lang="zh-CN" altLang="en-US" sz="3600" smtClean="0"/>
              <a:t>）</a:t>
            </a:r>
          </a:p>
        </p:txBody>
      </p:sp>
      <p:sp>
        <p:nvSpPr>
          <p:cNvPr id="580611" name="Rectangle 3"/>
          <p:cNvSpPr>
            <a:spLocks noGrp="1" noChangeArrowheads="1"/>
          </p:cNvSpPr>
          <p:nvPr>
            <p:ph idx="1"/>
          </p:nvPr>
        </p:nvSpPr>
        <p:spPr>
          <a:xfrm>
            <a:off x="206375" y="836613"/>
            <a:ext cx="8731250" cy="5741987"/>
          </a:xfrm>
        </p:spPr>
        <p:txBody>
          <a:bodyPr>
            <a:normAutofit fontScale="85000" lnSpcReduction="20000"/>
          </a:bodyPr>
          <a:lstStyle/>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指</a:t>
            </a:r>
            <a:r>
              <a:rPr lang="en-US" altLang="zh-CN" sz="2200" dirty="0" smtClean="0">
                <a:latin typeface="微软雅黑" pitchFamily="34" charset="-122"/>
                <a:ea typeface="微软雅黑" pitchFamily="34" charset="-122"/>
              </a:rPr>
              <a:t>Instruction Set Architecture</a:t>
            </a:r>
            <a:r>
              <a:rPr lang="zh-CN" altLang="en-US" sz="2200" dirty="0" smtClean="0">
                <a:latin typeface="微软雅黑" pitchFamily="34" charset="-122"/>
                <a:ea typeface="微软雅黑" pitchFamily="34" charset="-122"/>
              </a:rPr>
              <a:t>，即指令集体系结构</a:t>
            </a:r>
          </a:p>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是一种规约（</a:t>
            </a:r>
            <a:r>
              <a:rPr lang="en-US" altLang="zh-CN" sz="2200" dirty="0" smtClean="0">
                <a:latin typeface="微软雅黑" pitchFamily="34" charset="-122"/>
                <a:ea typeface="微软雅黑" pitchFamily="34" charset="-122"/>
              </a:rPr>
              <a:t>Specification</a:t>
            </a:r>
            <a:r>
              <a:rPr lang="zh-CN" altLang="en-US" sz="2200" dirty="0" smtClean="0">
                <a:latin typeface="微软雅黑" pitchFamily="34" charset="-122"/>
                <a:ea typeface="微软雅黑" pitchFamily="34" charset="-122"/>
              </a:rPr>
              <a:t>），它规定了</a:t>
            </a:r>
            <a:r>
              <a:rPr lang="zh-CN" altLang="en-US" sz="2200" dirty="0" smtClean="0">
                <a:solidFill>
                  <a:srgbClr val="FF0000"/>
                </a:solidFill>
                <a:latin typeface="微软雅黑" pitchFamily="34" charset="-122"/>
                <a:ea typeface="微软雅黑" pitchFamily="34" charset="-122"/>
              </a:rPr>
              <a:t>如何使用硬件</a:t>
            </a:r>
          </a:p>
          <a:p>
            <a:pPr lvl="1">
              <a:lnSpc>
                <a:spcPct val="105000"/>
              </a:lnSpc>
            </a:pPr>
            <a:r>
              <a:rPr lang="zh-CN" altLang="en-US" dirty="0" smtClean="0">
                <a:ea typeface="微软雅黑" pitchFamily="34" charset="-122"/>
              </a:rPr>
              <a:t>可执行的指令的集合，包括</a:t>
            </a:r>
            <a:r>
              <a:rPr lang="zh-CN" altLang="en-US" dirty="0" smtClean="0">
                <a:solidFill>
                  <a:srgbClr val="CC3300"/>
                </a:solidFill>
                <a:ea typeface="微软雅黑" pitchFamily="34" charset="-122"/>
              </a:rPr>
              <a:t>指令格式</a:t>
            </a:r>
            <a:r>
              <a:rPr lang="zh-CN" altLang="en-US" dirty="0" smtClean="0">
                <a:ea typeface="微软雅黑" pitchFamily="34" charset="-122"/>
              </a:rPr>
              <a:t>、</a:t>
            </a:r>
            <a:r>
              <a:rPr lang="zh-CN" altLang="en-US" dirty="0" smtClean="0">
                <a:solidFill>
                  <a:srgbClr val="CC3300"/>
                </a:solidFill>
                <a:ea typeface="微软雅黑" pitchFamily="34" charset="-122"/>
              </a:rPr>
              <a:t>操作种类</a:t>
            </a:r>
            <a:r>
              <a:rPr lang="zh-CN" altLang="en-US" dirty="0" smtClean="0">
                <a:ea typeface="微软雅黑" pitchFamily="34" charset="-122"/>
              </a:rPr>
              <a:t>以及每种操作对应的操作数的相应规定；</a:t>
            </a:r>
          </a:p>
          <a:p>
            <a:pPr lvl="1">
              <a:lnSpc>
                <a:spcPct val="105000"/>
              </a:lnSpc>
            </a:pPr>
            <a:r>
              <a:rPr lang="zh-CN" altLang="en-US" dirty="0" smtClean="0">
                <a:ea typeface="微软雅黑" pitchFamily="34" charset="-122"/>
              </a:rPr>
              <a:t>指令可以接受的</a:t>
            </a:r>
            <a:r>
              <a:rPr lang="zh-CN" altLang="en-US" dirty="0" smtClean="0">
                <a:solidFill>
                  <a:srgbClr val="CC3300"/>
                </a:solidFill>
                <a:ea typeface="微软雅黑" pitchFamily="34" charset="-122"/>
              </a:rPr>
              <a:t>操作数的类型</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操作数所能存放的寄存器组的结构，包括每个</a:t>
            </a:r>
            <a:r>
              <a:rPr lang="zh-CN" altLang="en-US" dirty="0" smtClean="0">
                <a:solidFill>
                  <a:srgbClr val="CC3300"/>
                </a:solidFill>
                <a:ea typeface="微软雅黑" pitchFamily="34" charset="-122"/>
              </a:rPr>
              <a:t>寄存器的名称、编号、长度和用途</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操作数所能存放的</a:t>
            </a:r>
            <a:r>
              <a:rPr lang="zh-CN" altLang="en-US" dirty="0" smtClean="0">
                <a:solidFill>
                  <a:srgbClr val="CC3300"/>
                </a:solidFill>
                <a:ea typeface="微软雅黑" pitchFamily="34" charset="-122"/>
              </a:rPr>
              <a:t>存储空间的大小和编址方式</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操作数在存储空间存放时按照</a:t>
            </a:r>
            <a:r>
              <a:rPr lang="zh-CN" altLang="en-US" dirty="0" smtClean="0">
                <a:solidFill>
                  <a:srgbClr val="CC3300"/>
                </a:solidFill>
                <a:ea typeface="微软雅黑" pitchFamily="34" charset="-122"/>
              </a:rPr>
              <a:t>大端还是小端方式存放</a:t>
            </a:r>
            <a:r>
              <a:rPr lang="zh-CN" altLang="en-US" dirty="0" smtClean="0">
                <a:ea typeface="微软雅黑" pitchFamily="34" charset="-122"/>
              </a:rPr>
              <a:t>；</a:t>
            </a:r>
          </a:p>
          <a:p>
            <a:pPr lvl="1">
              <a:lnSpc>
                <a:spcPct val="105000"/>
              </a:lnSpc>
            </a:pPr>
            <a:r>
              <a:rPr lang="zh-CN" altLang="en-US" dirty="0" smtClean="0">
                <a:ea typeface="微软雅黑" pitchFamily="34" charset="-122"/>
              </a:rPr>
              <a:t>指令获取操作数的方式，即</a:t>
            </a:r>
            <a:r>
              <a:rPr lang="zh-CN" altLang="en-US" dirty="0" smtClean="0">
                <a:solidFill>
                  <a:srgbClr val="CC3300"/>
                </a:solidFill>
                <a:ea typeface="微软雅黑" pitchFamily="34" charset="-122"/>
              </a:rPr>
              <a:t>寻址方式</a:t>
            </a:r>
            <a:r>
              <a:rPr lang="zh-CN" altLang="en-US" dirty="0" smtClean="0">
                <a:ea typeface="微软雅黑" pitchFamily="34" charset="-122"/>
              </a:rPr>
              <a:t>；</a:t>
            </a:r>
          </a:p>
          <a:p>
            <a:pPr lvl="1">
              <a:lnSpc>
                <a:spcPct val="105000"/>
              </a:lnSpc>
            </a:pPr>
            <a:r>
              <a:rPr lang="zh-CN" altLang="en-US" dirty="0" smtClean="0">
                <a:ea typeface="微软雅黑" pitchFamily="34" charset="-122"/>
              </a:rPr>
              <a:t>指令执行过程的控制方式，包括</a:t>
            </a:r>
            <a:r>
              <a:rPr lang="zh-CN" altLang="en-US" dirty="0" smtClean="0">
                <a:solidFill>
                  <a:srgbClr val="CC3300"/>
                </a:solidFill>
                <a:ea typeface="微软雅黑" pitchFamily="34" charset="-122"/>
              </a:rPr>
              <a:t>程序计数器</a:t>
            </a:r>
            <a:r>
              <a:rPr lang="zh-CN" altLang="en-US" dirty="0" smtClean="0">
                <a:ea typeface="微软雅黑" pitchFamily="34" charset="-122"/>
              </a:rPr>
              <a:t>、</a:t>
            </a:r>
            <a:r>
              <a:rPr lang="zh-CN" altLang="en-US" dirty="0" smtClean="0">
                <a:solidFill>
                  <a:srgbClr val="CC3300"/>
                </a:solidFill>
                <a:ea typeface="微软雅黑" pitchFamily="34" charset="-122"/>
              </a:rPr>
              <a:t>条件码定义</a:t>
            </a:r>
            <a:r>
              <a:rPr lang="zh-CN" altLang="en-US" dirty="0" smtClean="0">
                <a:ea typeface="微软雅黑" pitchFamily="34" charset="-122"/>
              </a:rPr>
              <a:t>等。</a:t>
            </a:r>
            <a:endParaRPr lang="zh-CN" altLang="en-US" dirty="0" smtClean="0">
              <a:latin typeface="微软雅黑" pitchFamily="34" charset="-122"/>
              <a:ea typeface="微软雅黑" pitchFamily="34" charset="-122"/>
            </a:endParaRPr>
          </a:p>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在计算机系统中是必不可少的一个抽象层，</a:t>
            </a:r>
            <a:r>
              <a:rPr lang="en-US" altLang="zh-CN" sz="2200" dirty="0" smtClean="0">
                <a:latin typeface="微软雅黑" pitchFamily="34" charset="-122"/>
                <a:ea typeface="微软雅黑" pitchFamily="34" charset="-122"/>
              </a:rPr>
              <a:t>Why</a:t>
            </a:r>
            <a:r>
              <a:rPr lang="zh-CN" altLang="en-US" sz="2200" dirty="0" smtClean="0">
                <a:latin typeface="微软雅黑" pitchFamily="34" charset="-122"/>
                <a:ea typeface="微软雅黑" pitchFamily="34" charset="-122"/>
              </a:rPr>
              <a:t>？</a:t>
            </a:r>
          </a:p>
          <a:p>
            <a:pPr lvl="1">
              <a:lnSpc>
                <a:spcPct val="105000"/>
              </a:lnSpc>
            </a:pPr>
            <a:r>
              <a:rPr lang="zh-CN" altLang="en-US" dirty="0" smtClean="0">
                <a:latin typeface="微软雅黑" pitchFamily="34" charset="-122"/>
                <a:ea typeface="微软雅黑" pitchFamily="34" charset="-122"/>
              </a:rPr>
              <a:t>没有它，软件无法使用计算机硬件！</a:t>
            </a:r>
          </a:p>
          <a:p>
            <a:pPr lvl="1">
              <a:lnSpc>
                <a:spcPct val="105000"/>
              </a:lnSpc>
            </a:pPr>
            <a:r>
              <a:rPr lang="zh-CN" altLang="en-US" dirty="0" smtClean="0">
                <a:latin typeface="微软雅黑" pitchFamily="34" charset="-122"/>
                <a:ea typeface="微软雅黑" pitchFamily="34" charset="-122"/>
              </a:rPr>
              <a:t>没有它，一台计算机不能称为“通用计算机”</a:t>
            </a:r>
          </a:p>
          <a:p>
            <a:pPr lvl="1">
              <a:lnSpc>
                <a:spcPct val="105000"/>
              </a:lnSpc>
              <a:buFontTx/>
              <a:buNone/>
            </a:pPr>
            <a:endParaRPr lang="zh-CN" altLang="en-US" dirty="0" smtClean="0">
              <a:latin typeface="微软雅黑" pitchFamily="34" charset="-122"/>
              <a:ea typeface="微软雅黑" pitchFamily="34" charset="-122"/>
            </a:endParaRPr>
          </a:p>
        </p:txBody>
      </p:sp>
      <p:sp>
        <p:nvSpPr>
          <p:cNvPr id="580612" name="Text Box 4"/>
          <p:cNvSpPr txBox="1">
            <a:spLocks noChangeArrowheads="1"/>
          </p:cNvSpPr>
          <p:nvPr/>
        </p:nvSpPr>
        <p:spPr bwMode="auto">
          <a:xfrm>
            <a:off x="296863" y="6264275"/>
            <a:ext cx="8416925"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dirty="0">
                <a:solidFill>
                  <a:srgbClr val="FF0000"/>
                </a:solidFill>
                <a:latin typeface="微软雅黑" pitchFamily="34" charset="-122"/>
                <a:ea typeface="微软雅黑" pitchFamily="34" charset="-122"/>
              </a:rPr>
              <a:t>ISA</a:t>
            </a:r>
            <a:r>
              <a:rPr lang="zh-CN" altLang="en-US" sz="2000" b="1" dirty="0">
                <a:solidFill>
                  <a:srgbClr val="FF0000"/>
                </a:solidFill>
                <a:latin typeface="微软雅黑" pitchFamily="34" charset="-122"/>
                <a:ea typeface="微软雅黑" pitchFamily="34" charset="-122"/>
              </a:rPr>
              <a:t>和计算机组成（</a:t>
            </a:r>
            <a:r>
              <a:rPr lang="en-US" altLang="zh-CN" sz="2000" b="1" dirty="0">
                <a:solidFill>
                  <a:srgbClr val="FF0000"/>
                </a:solidFill>
                <a:latin typeface="微软雅黑" pitchFamily="34" charset="-122"/>
                <a:ea typeface="微软雅黑" pitchFamily="34" charset="-122"/>
              </a:rPr>
              <a:t>Organization</a:t>
            </a:r>
            <a:r>
              <a:rPr lang="zh-CN" altLang="en-US" sz="2000" b="1" dirty="0">
                <a:solidFill>
                  <a:srgbClr val="FF0000"/>
                </a:solidFill>
                <a:latin typeface="微软雅黑" pitchFamily="34" charset="-122"/>
                <a:ea typeface="微软雅黑" pitchFamily="34" charset="-122"/>
              </a:rPr>
              <a:t>，即</a:t>
            </a:r>
            <a:r>
              <a:rPr lang="en-US" altLang="zh-CN" sz="2000" b="1" dirty="0" err="1">
                <a:solidFill>
                  <a:srgbClr val="FF0000"/>
                </a:solidFill>
                <a:latin typeface="微软雅黑" pitchFamily="34" charset="-122"/>
                <a:ea typeface="微软雅黑" pitchFamily="34" charset="-122"/>
              </a:rPr>
              <a:t>MicroArchitecture</a:t>
            </a:r>
            <a:r>
              <a:rPr lang="zh-CN" altLang="en-US" sz="2000" b="1" dirty="0">
                <a:solidFill>
                  <a:srgbClr val="FF0000"/>
                </a:solidFill>
                <a:latin typeface="微软雅黑" pitchFamily="34" charset="-122"/>
                <a:ea typeface="微软雅黑" pitchFamily="34" charset="-122"/>
              </a:rPr>
              <a:t>）是何关系？</a:t>
            </a:r>
          </a:p>
        </p:txBody>
      </p:sp>
      <p:sp>
        <p:nvSpPr>
          <p:cNvPr id="580613" name="Text Box 5"/>
          <p:cNvSpPr txBox="1">
            <a:spLocks noChangeArrowheads="1"/>
          </p:cNvSpPr>
          <p:nvPr/>
        </p:nvSpPr>
        <p:spPr bwMode="auto">
          <a:xfrm>
            <a:off x="6416675" y="5815013"/>
            <a:ext cx="1576388"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b="1" dirty="0">
                <a:ea typeface="微软雅黑" pitchFamily="34" charset="-122"/>
              </a:rPr>
              <a:t>微体系结构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pRg st="11" end="11"/>
                                            </p:txEl>
                                          </p:spTgt>
                                        </p:tgtEl>
                                        <p:attrNameLst>
                                          <p:attrName>style.visibility</p:attrName>
                                        </p:attrNameLst>
                                      </p:cBhvr>
                                      <p:to>
                                        <p:strVal val="visible"/>
                                      </p:to>
                                    </p:set>
                                    <p:animEffect transition="in" filter="blinds(horizontal)">
                                      <p:cBhvr>
                                        <p:cTn id="62" dur="500"/>
                                        <p:tgtEl>
                                          <p:spTgt spid="58061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80612"/>
                                        </p:tgtEl>
                                        <p:attrNameLst>
                                          <p:attrName>style.visibility</p:attrName>
                                        </p:attrNameLst>
                                      </p:cBhvr>
                                      <p:to>
                                        <p:strVal val="visible"/>
                                      </p:to>
                                    </p:set>
                                    <p:animEffect transition="in" filter="blinds(horizontal)">
                                      <p:cBhvr>
                                        <p:cTn id="67" dur="500"/>
                                        <p:tgtEl>
                                          <p:spTgt spid="5806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80613"/>
                                        </p:tgtEl>
                                        <p:attrNameLst>
                                          <p:attrName>style.visibility</p:attrName>
                                        </p:attrNameLst>
                                      </p:cBhvr>
                                      <p:to>
                                        <p:strVal val="visible"/>
                                      </p:to>
                                    </p:set>
                                    <p:animEffect transition="in" filter="blinds(horizontal)">
                                      <p:cBhvr>
                                        <p:cTn id="72" dur="500"/>
                                        <p:tgtEl>
                                          <p:spTgt spid="58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p:bldP spid="5806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zh-CN" altLang="en-US" b="1" dirty="0" smtClean="0">
                <a:latin typeface="Times New Roman" pitchFamily="18" charset="0"/>
              </a:rPr>
              <a:t>１</a:t>
            </a:r>
            <a:r>
              <a:rPr lang="zh-CN" altLang="en-US" b="1" dirty="0" smtClean="0"/>
              <a:t>章  计算机系统概论</a:t>
            </a:r>
            <a:endParaRPr lang="zh-CN" altLang="en-US" dirty="0"/>
          </a:p>
        </p:txBody>
      </p:sp>
      <p:sp>
        <p:nvSpPr>
          <p:cNvPr id="3" name="内容占位符 2"/>
          <p:cNvSpPr>
            <a:spLocks noGrp="1"/>
          </p:cNvSpPr>
          <p:nvPr>
            <p:ph idx="1"/>
          </p:nvPr>
        </p:nvSpPr>
        <p:spPr/>
        <p:txBody>
          <a:bodyPr/>
          <a:lstStyle/>
          <a:p>
            <a:r>
              <a:rPr lang="zh-CN" altLang="en-US" sz="2800" dirty="0" smtClean="0">
                <a:latin typeface="Times New Roman" pitchFamily="18" charset="0"/>
              </a:rPr>
              <a:t>1.1 计算机系统概述</a:t>
            </a:r>
          </a:p>
          <a:p>
            <a:r>
              <a:rPr lang="zh-CN" altLang="en-US" sz="2800" dirty="0" smtClean="0">
                <a:latin typeface="Times New Roman" pitchFamily="18" charset="0"/>
              </a:rPr>
              <a:t>1.2 计算机的基本组成与工作原理</a:t>
            </a:r>
            <a:endParaRPr lang="zh-CN" altLang="en-US" sz="2800" dirty="0" smtClean="0"/>
          </a:p>
          <a:p>
            <a:r>
              <a:rPr lang="zh-CN" altLang="en-US" sz="2800" dirty="0" smtClean="0">
                <a:latin typeface="Times New Roman" pitchFamily="18" charset="0"/>
              </a:rPr>
              <a:t>1.3 计算机硬件的主要技术指标</a:t>
            </a:r>
          </a:p>
          <a:p>
            <a:r>
              <a:rPr lang="en-US" altLang="zh-CN" sz="2800" dirty="0" smtClean="0">
                <a:latin typeface="Times New Roman" pitchFamily="18" charset="0"/>
              </a:rPr>
              <a:t>1.4 </a:t>
            </a:r>
            <a:r>
              <a:rPr lang="zh-CN" altLang="en-US" sz="2800" dirty="0" smtClean="0">
                <a:latin typeface="Times New Roman" pitchFamily="18" charset="0"/>
              </a:rPr>
              <a:t>知识结构</a:t>
            </a:r>
          </a:p>
          <a:p>
            <a:endParaRPr lang="zh-CN" altLang="en-US" dirty="0"/>
          </a:p>
        </p:txBody>
      </p:sp>
      <p:sp>
        <p:nvSpPr>
          <p:cNvPr id="4" name="日期占位符 3"/>
          <p:cNvSpPr>
            <a:spLocks noGrp="1"/>
          </p:cNvSpPr>
          <p:nvPr>
            <p:ph type="dt" sz="half" idx="10"/>
          </p:nvPr>
        </p:nvSpPr>
        <p:spPr/>
        <p:txBody>
          <a:bodyPr/>
          <a:lstStyle/>
          <a:p>
            <a:fld id="{0A2BF593-32E3-432F-9FBD-1FD6C72B64BC}"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22238"/>
            <a:ext cx="8229600" cy="561975"/>
          </a:xfrm>
        </p:spPr>
        <p:txBody>
          <a:bodyPr>
            <a:normAutofit fontScale="90000"/>
          </a:bodyPr>
          <a:lstStyle/>
          <a:p>
            <a:r>
              <a:rPr lang="en-US" altLang="zh-CN" sz="3400" smtClean="0"/>
              <a:t>ISA</a:t>
            </a:r>
            <a:r>
              <a:rPr lang="zh-CN" altLang="en-US" sz="3400" smtClean="0"/>
              <a:t>和计算机组成（微结构）之间的关系</a:t>
            </a:r>
          </a:p>
        </p:txBody>
      </p:sp>
      <p:sp>
        <p:nvSpPr>
          <p:cNvPr id="90115" name="Text Box 3"/>
          <p:cNvSpPr txBox="1">
            <a:spLocks noChangeArrowheads="1"/>
          </p:cNvSpPr>
          <p:nvPr/>
        </p:nvSpPr>
        <p:spPr bwMode="auto">
          <a:xfrm>
            <a:off x="115888" y="773113"/>
            <a:ext cx="8893175" cy="396875"/>
          </a:xfrm>
          <a:prstGeom prst="rect">
            <a:avLst/>
          </a:prstGeom>
          <a:noFill/>
          <a:ln w="9525" algn="ctr">
            <a:noFill/>
            <a:miter lim="800000"/>
            <a:headEnd/>
            <a:tailEnd/>
          </a:ln>
          <a:effectLst/>
        </p:spPr>
        <p:txBody>
          <a:bodyPr>
            <a:spAutoFit/>
          </a:bodyPr>
          <a:lstStyle/>
          <a:p>
            <a:pPr marL="342900" indent="-342900">
              <a:spcBef>
                <a:spcPct val="20000"/>
              </a:spcBef>
            </a:pPr>
            <a:r>
              <a:rPr lang="zh-CN" altLang="en-US" sz="2000" b="1">
                <a:solidFill>
                  <a:srgbClr val="3333CC"/>
                </a:solidFill>
                <a:latin typeface="微软雅黑" pitchFamily="34" charset="-122"/>
                <a:ea typeface="微软雅黑" pitchFamily="34" charset="-122"/>
              </a:rPr>
              <a:t>     </a:t>
            </a:r>
            <a:endParaRPr lang="zh-CN" altLang="en-US" sz="2000" b="1">
              <a:solidFill>
                <a:srgbClr val="3333CC"/>
              </a:solidFill>
              <a:ea typeface="微软雅黑" pitchFamily="34" charset="-122"/>
            </a:endParaRPr>
          </a:p>
        </p:txBody>
      </p:sp>
      <p:sp>
        <p:nvSpPr>
          <p:cNvPr id="581636" name="Text Box 4"/>
          <p:cNvSpPr txBox="1">
            <a:spLocks noChangeArrowheads="1"/>
          </p:cNvSpPr>
          <p:nvPr/>
        </p:nvSpPr>
        <p:spPr bwMode="auto">
          <a:xfrm>
            <a:off x="179388" y="5570538"/>
            <a:ext cx="8623300" cy="1098550"/>
          </a:xfrm>
          <a:prstGeom prst="rect">
            <a:avLst/>
          </a:prstGeom>
          <a:noFill/>
          <a:ln w="9525" algn="ctr">
            <a:noFill/>
            <a:miter lim="800000"/>
            <a:headEnd/>
            <a:tailEnd/>
          </a:ln>
          <a:effectLst/>
        </p:spPr>
        <p:txBody>
          <a:bodyPr>
            <a:spAutoFit/>
          </a:bodyPr>
          <a:lstStyle/>
          <a:p>
            <a:pPr marL="342900" indent="-342900">
              <a:spcBef>
                <a:spcPct val="15000"/>
              </a:spcBef>
            </a:pPr>
            <a:r>
              <a:rPr lang="zh-CN" altLang="en-US" sz="2000" b="1">
                <a:latin typeface="微软雅黑" pitchFamily="34" charset="-122"/>
                <a:ea typeface="微软雅黑" pitchFamily="34" charset="-122"/>
              </a:rPr>
              <a:t>不同</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规定的指令集不同，如，</a:t>
            </a:r>
            <a:r>
              <a:rPr lang="en-US" altLang="zh-CN" sz="2000" b="1">
                <a:latin typeface="微软雅黑" pitchFamily="34" charset="-122"/>
                <a:ea typeface="微软雅黑" pitchFamily="34" charset="-122"/>
              </a:rPr>
              <a:t>IA-32</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MIPS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ARM</a:t>
            </a:r>
            <a:r>
              <a:rPr lang="zh-CN" altLang="en-US" sz="2000" b="1">
                <a:latin typeface="微软雅黑" pitchFamily="34" charset="-122"/>
                <a:ea typeface="微软雅黑" pitchFamily="34" charset="-122"/>
              </a:rPr>
              <a:t>等</a:t>
            </a:r>
          </a:p>
          <a:p>
            <a:pPr marL="342900" indent="-342900">
              <a:spcBef>
                <a:spcPct val="15000"/>
              </a:spcBef>
            </a:pPr>
            <a:r>
              <a:rPr lang="zh-CN" altLang="en-US" sz="2000" b="1">
                <a:latin typeface="微软雅黑" pitchFamily="34" charset="-122"/>
                <a:ea typeface="微软雅黑" pitchFamily="34" charset="-122"/>
              </a:rPr>
              <a:t>计算机组成必须能够实现</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规定的功能，如提供</a:t>
            </a:r>
            <a:r>
              <a:rPr lang="en-US" altLang="zh-CN" sz="2000" b="1">
                <a:latin typeface="微软雅黑" pitchFamily="34" charset="-122"/>
                <a:ea typeface="微软雅黑" pitchFamily="34" charset="-122"/>
              </a:rPr>
              <a:t>GPR</a:t>
            </a:r>
            <a:r>
              <a:rPr lang="zh-CN" altLang="en-US" sz="2000" b="1">
                <a:latin typeface="微软雅黑" pitchFamily="34" charset="-122"/>
                <a:ea typeface="微软雅黑" pitchFamily="34" charset="-122"/>
              </a:rPr>
              <a:t>、标志、运算电路等</a:t>
            </a:r>
          </a:p>
          <a:p>
            <a:pPr marL="342900" indent="-342900">
              <a:spcBef>
                <a:spcPct val="15000"/>
              </a:spcBef>
            </a:pPr>
            <a:r>
              <a:rPr lang="zh-CN" altLang="en-US" sz="2000" b="1">
                <a:latin typeface="微软雅黑" pitchFamily="34" charset="-122"/>
                <a:ea typeface="微软雅黑" pitchFamily="34" charset="-122"/>
              </a:rPr>
              <a:t>同一种</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可以有不同的计算机组成，如乘法指令可用</a:t>
            </a:r>
            <a:r>
              <a:rPr lang="en-US" altLang="zh-CN" sz="2000" b="1">
                <a:latin typeface="微软雅黑" pitchFamily="34" charset="-122"/>
                <a:ea typeface="微软雅黑" pitchFamily="34" charset="-122"/>
              </a:rPr>
              <a:t>ALU</a:t>
            </a:r>
            <a:r>
              <a:rPr lang="zh-CN" altLang="en-US" sz="2000" b="1">
                <a:latin typeface="微软雅黑" pitchFamily="34" charset="-122"/>
                <a:ea typeface="微软雅黑" pitchFamily="34" charset="-122"/>
              </a:rPr>
              <a:t>或乘法器实现</a:t>
            </a:r>
          </a:p>
        </p:txBody>
      </p:sp>
      <p:grpSp>
        <p:nvGrpSpPr>
          <p:cNvPr id="2" name="Group 5"/>
          <p:cNvGrpSpPr>
            <a:grpSpLocks/>
          </p:cNvGrpSpPr>
          <p:nvPr/>
        </p:nvGrpSpPr>
        <p:grpSpPr bwMode="auto">
          <a:xfrm>
            <a:off x="163513" y="863600"/>
            <a:ext cx="8864600" cy="4275138"/>
            <a:chOff x="74" y="1338"/>
            <a:chExt cx="5584" cy="2863"/>
          </a:xfrm>
        </p:grpSpPr>
        <p:sp>
          <p:nvSpPr>
            <p:cNvPr id="90119" name="Text Box 6"/>
            <p:cNvSpPr txBox="1">
              <a:spLocks noChangeArrowheads="1"/>
            </p:cNvSpPr>
            <p:nvPr/>
          </p:nvSpPr>
          <p:spPr bwMode="auto">
            <a:xfrm>
              <a:off x="357" y="1701"/>
              <a:ext cx="935" cy="312"/>
            </a:xfrm>
            <a:prstGeom prst="rect">
              <a:avLst/>
            </a:prstGeom>
            <a:solidFill>
              <a:srgbClr val="0000FF">
                <a:alpha val="25882"/>
              </a:srgbClr>
            </a:solidFill>
            <a:ln w="9525" algn="ctr">
              <a:solidFill>
                <a:schemeClr val="tx1"/>
              </a:solidFill>
              <a:miter lim="800000"/>
              <a:headEnd/>
              <a:tailEnd/>
            </a:ln>
            <a:effectLst/>
          </p:spPr>
          <p:txBody>
            <a:bodyPr>
              <a:spAutoFit/>
            </a:bodyPr>
            <a:lstStyle/>
            <a:p>
              <a:pPr marL="342900" indent="-342900"/>
              <a:r>
                <a:rPr lang="zh-CN" altLang="en-US" sz="2400" b="1">
                  <a:latin typeface="微软雅黑" pitchFamily="34" charset="-122"/>
                  <a:ea typeface="微软雅黑" pitchFamily="34" charset="-122"/>
                </a:rPr>
                <a:t>  控制器</a:t>
              </a:r>
            </a:p>
          </p:txBody>
        </p:sp>
        <p:sp>
          <p:nvSpPr>
            <p:cNvPr id="90120" name="Rectangle 7"/>
            <p:cNvSpPr>
              <a:spLocks noChangeArrowheads="1"/>
            </p:cNvSpPr>
            <p:nvPr/>
          </p:nvSpPr>
          <p:spPr bwMode="auto">
            <a:xfrm>
              <a:off x="158" y="1417"/>
              <a:ext cx="3118" cy="2665"/>
            </a:xfrm>
            <a:prstGeom prst="rect">
              <a:avLst/>
            </a:prstGeom>
            <a:noFill/>
            <a:ln w="38100" cap="rnd" algn="ctr">
              <a:solidFill>
                <a:srgbClr val="FF0000"/>
              </a:solidFill>
              <a:prstDash val="sysDot"/>
              <a:miter lim="800000"/>
              <a:headEnd/>
              <a:tailEnd/>
            </a:ln>
            <a:effectLst/>
          </p:spPr>
          <p:txBody>
            <a:bodyPr wrap="none" anchor="ctr"/>
            <a:lstStyle/>
            <a:p>
              <a:pPr eaLnBrk="1" hangingPunct="1"/>
              <a:endParaRPr lang="zh-CN" altLang="en-US"/>
            </a:p>
          </p:txBody>
        </p:sp>
        <p:sp>
          <p:nvSpPr>
            <p:cNvPr id="90121" name="Text Box 8"/>
            <p:cNvSpPr txBox="1">
              <a:spLocks noChangeArrowheads="1"/>
            </p:cNvSpPr>
            <p:nvPr/>
          </p:nvSpPr>
          <p:spPr bwMode="auto">
            <a:xfrm>
              <a:off x="300" y="1417"/>
              <a:ext cx="538" cy="306"/>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b="1">
                  <a:solidFill>
                    <a:srgbClr val="FF0000"/>
                  </a:solidFill>
                  <a:latin typeface="微软雅黑" pitchFamily="34" charset="-122"/>
                  <a:ea typeface="微软雅黑" pitchFamily="34" charset="-122"/>
                </a:rPr>
                <a:t>CPU</a:t>
              </a:r>
            </a:p>
          </p:txBody>
        </p:sp>
        <p:sp>
          <p:nvSpPr>
            <p:cNvPr id="90122" name="Text Box 9"/>
            <p:cNvSpPr txBox="1">
              <a:spLocks noChangeArrowheads="1"/>
            </p:cNvSpPr>
            <p:nvPr/>
          </p:nvSpPr>
          <p:spPr bwMode="auto">
            <a:xfrm>
              <a:off x="1632" y="1757"/>
              <a:ext cx="652" cy="252"/>
            </a:xfrm>
            <a:prstGeom prst="rect">
              <a:avLst/>
            </a:prstGeom>
            <a:solidFill>
              <a:srgbClr val="FF0000">
                <a:alpha val="1803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    PC</a:t>
              </a:r>
            </a:p>
          </p:txBody>
        </p:sp>
        <p:sp>
          <p:nvSpPr>
            <p:cNvPr id="90123" name="Text Box 10"/>
            <p:cNvSpPr txBox="1">
              <a:spLocks noChangeArrowheads="1"/>
            </p:cNvSpPr>
            <p:nvPr/>
          </p:nvSpPr>
          <p:spPr bwMode="auto">
            <a:xfrm>
              <a:off x="5220" y="1984"/>
              <a:ext cx="438" cy="557"/>
            </a:xfrm>
            <a:prstGeom prst="rect">
              <a:avLst/>
            </a:prstGeom>
            <a:solidFill>
              <a:srgbClr val="0000FF">
                <a:alpha val="25882"/>
              </a:srgbClr>
            </a:solidFill>
            <a:ln w="9525" algn="ctr">
              <a:solidFill>
                <a:schemeClr val="tx1"/>
              </a:solidFill>
              <a:miter lim="800000"/>
              <a:headEnd/>
              <a:tailEnd/>
            </a:ln>
            <a:effectLst/>
          </p:spPr>
          <p:txBody>
            <a:bodyPr lIns="0" rIns="0">
              <a:spAutoFit/>
            </a:bodyPr>
            <a:lstStyle/>
            <a:p>
              <a:pPr marL="342900" indent="-342900"/>
              <a:r>
                <a:rPr lang="zh-CN" altLang="en-US" sz="2400" b="1">
                  <a:solidFill>
                    <a:srgbClr val="CC3300"/>
                  </a:solidFill>
                  <a:latin typeface="微软雅黑" pitchFamily="34" charset="-122"/>
                  <a:ea typeface="微软雅黑" pitchFamily="34" charset="-122"/>
                </a:rPr>
                <a:t>输入</a:t>
              </a:r>
            </a:p>
            <a:p>
              <a:pPr marL="342900" indent="-342900"/>
              <a:r>
                <a:rPr lang="zh-CN" altLang="en-US" sz="2400" b="1">
                  <a:solidFill>
                    <a:srgbClr val="CC3300"/>
                  </a:solidFill>
                  <a:latin typeface="微软雅黑" pitchFamily="34" charset="-122"/>
                  <a:ea typeface="微软雅黑" pitchFamily="34" charset="-122"/>
                </a:rPr>
                <a:t>设备</a:t>
              </a:r>
            </a:p>
          </p:txBody>
        </p:sp>
        <p:sp>
          <p:nvSpPr>
            <p:cNvPr id="90124" name="AutoShape 11"/>
            <p:cNvSpPr>
              <a:spLocks noChangeArrowheads="1"/>
            </p:cNvSpPr>
            <p:nvPr/>
          </p:nvSpPr>
          <p:spPr bwMode="auto">
            <a:xfrm>
              <a:off x="4961" y="2211"/>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p:spPr>
          <p:txBody>
            <a:bodyPr wrap="none" anchor="ctr"/>
            <a:lstStyle/>
            <a:p>
              <a:pPr marL="342900" indent="-342900" algn="ctr"/>
              <a:endParaRPr lang="zh-CN" altLang="en-US" b="1">
                <a:solidFill>
                  <a:srgbClr val="CC3300"/>
                </a:solidFill>
                <a:latin typeface="微软雅黑" pitchFamily="34" charset="-122"/>
                <a:ea typeface="微软雅黑" pitchFamily="34" charset="-122"/>
              </a:endParaRPr>
            </a:p>
          </p:txBody>
        </p:sp>
        <p:sp>
          <p:nvSpPr>
            <p:cNvPr id="90125" name="Text Box 12"/>
            <p:cNvSpPr txBox="1">
              <a:spLocks noChangeArrowheads="1"/>
            </p:cNvSpPr>
            <p:nvPr/>
          </p:nvSpPr>
          <p:spPr bwMode="auto">
            <a:xfrm>
              <a:off x="5220" y="2863"/>
              <a:ext cx="438" cy="557"/>
            </a:xfrm>
            <a:prstGeom prst="rect">
              <a:avLst/>
            </a:prstGeom>
            <a:solidFill>
              <a:srgbClr val="0000FF">
                <a:alpha val="25882"/>
              </a:srgbClr>
            </a:solidFill>
            <a:ln w="9525" algn="ctr">
              <a:solidFill>
                <a:schemeClr val="tx1"/>
              </a:solidFill>
              <a:miter lim="800000"/>
              <a:headEnd/>
              <a:tailEnd/>
            </a:ln>
            <a:effectLst/>
          </p:spPr>
          <p:txBody>
            <a:bodyPr lIns="0" rIns="0">
              <a:spAutoFit/>
            </a:bodyPr>
            <a:lstStyle/>
            <a:p>
              <a:pPr marL="342900" indent="-342900"/>
              <a:r>
                <a:rPr lang="zh-CN" altLang="en-US" sz="2400" b="1">
                  <a:solidFill>
                    <a:srgbClr val="CC3300"/>
                  </a:solidFill>
                  <a:latin typeface="微软雅黑" pitchFamily="34" charset="-122"/>
                  <a:ea typeface="微软雅黑" pitchFamily="34" charset="-122"/>
                </a:rPr>
                <a:t>输出</a:t>
              </a:r>
              <a:endParaRPr lang="en-US" altLang="zh-CN" sz="2400" b="1">
                <a:solidFill>
                  <a:srgbClr val="CC3300"/>
                </a:solidFill>
                <a:latin typeface="微软雅黑" pitchFamily="34" charset="-122"/>
                <a:ea typeface="微软雅黑" pitchFamily="34" charset="-122"/>
              </a:endParaRPr>
            </a:p>
            <a:p>
              <a:pPr marL="342900" indent="-342900"/>
              <a:r>
                <a:rPr lang="zh-CN" altLang="en-US" sz="2400" b="1">
                  <a:solidFill>
                    <a:srgbClr val="CC3300"/>
                  </a:solidFill>
                  <a:latin typeface="微软雅黑" pitchFamily="34" charset="-122"/>
                  <a:ea typeface="微软雅黑" pitchFamily="34" charset="-122"/>
                </a:rPr>
                <a:t>设备</a:t>
              </a:r>
            </a:p>
          </p:txBody>
        </p:sp>
        <p:sp>
          <p:nvSpPr>
            <p:cNvPr id="90126" name="AutoShape 13"/>
            <p:cNvSpPr>
              <a:spLocks noChangeArrowheads="1"/>
            </p:cNvSpPr>
            <p:nvPr/>
          </p:nvSpPr>
          <p:spPr bwMode="auto">
            <a:xfrm>
              <a:off x="4933" y="3033"/>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p:spPr>
          <p:txBody>
            <a:bodyPr wrap="none" anchor="ctr"/>
            <a:lstStyle/>
            <a:p>
              <a:pPr eaLnBrk="1" hangingPunct="1"/>
              <a:endParaRPr lang="zh-CN" altLang="en-US"/>
            </a:p>
          </p:txBody>
        </p:sp>
        <p:sp>
          <p:nvSpPr>
            <p:cNvPr id="90127" name="Text Box 14"/>
            <p:cNvSpPr txBox="1">
              <a:spLocks noChangeArrowheads="1"/>
            </p:cNvSpPr>
            <p:nvPr/>
          </p:nvSpPr>
          <p:spPr bwMode="auto">
            <a:xfrm>
              <a:off x="2454" y="1757"/>
              <a:ext cx="680" cy="252"/>
            </a:xfrm>
            <a:prstGeom prst="rect">
              <a:avLst/>
            </a:prstGeom>
            <a:solidFill>
              <a:srgbClr val="FF0000">
                <a:alpha val="1803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  MAR</a:t>
              </a:r>
            </a:p>
          </p:txBody>
        </p:sp>
        <p:sp>
          <p:nvSpPr>
            <p:cNvPr id="90128" name="Text Box 15"/>
            <p:cNvSpPr txBox="1">
              <a:spLocks noChangeArrowheads="1"/>
            </p:cNvSpPr>
            <p:nvPr/>
          </p:nvSpPr>
          <p:spPr bwMode="auto">
            <a:xfrm>
              <a:off x="2483" y="3656"/>
              <a:ext cx="680" cy="252"/>
            </a:xfrm>
            <a:prstGeom prst="rect">
              <a:avLst/>
            </a:prstGeom>
            <a:solidFill>
              <a:srgbClr val="FF0000">
                <a:alpha val="1803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b="1">
                  <a:solidFill>
                    <a:schemeClr val="accent2"/>
                  </a:solidFill>
                  <a:latin typeface="微软雅黑" pitchFamily="34" charset="-122"/>
                  <a:ea typeface="微软雅黑" pitchFamily="34" charset="-122"/>
                </a:rPr>
                <a:t>  MDR</a:t>
              </a:r>
            </a:p>
          </p:txBody>
        </p:sp>
        <p:sp>
          <p:nvSpPr>
            <p:cNvPr id="90129" name="Line 16"/>
            <p:cNvSpPr>
              <a:spLocks noChangeShapeType="1"/>
            </p:cNvSpPr>
            <p:nvPr/>
          </p:nvSpPr>
          <p:spPr bwMode="auto">
            <a:xfrm>
              <a:off x="1292" y="1870"/>
              <a:ext cx="34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90130" name="Line 17"/>
            <p:cNvSpPr>
              <a:spLocks noChangeShapeType="1"/>
            </p:cNvSpPr>
            <p:nvPr/>
          </p:nvSpPr>
          <p:spPr bwMode="auto">
            <a:xfrm>
              <a:off x="2284" y="1870"/>
              <a:ext cx="171" cy="0"/>
            </a:xfrm>
            <a:prstGeom prst="line">
              <a:avLst/>
            </a:prstGeom>
            <a:noFill/>
            <a:ln w="38100">
              <a:solidFill>
                <a:srgbClr val="007635"/>
              </a:solidFill>
              <a:round/>
              <a:headEnd/>
              <a:tailEnd type="triangle" w="med" len="med"/>
            </a:ln>
            <a:effectLst/>
          </p:spPr>
          <p:txBody>
            <a:bodyPr/>
            <a:lstStyle/>
            <a:p>
              <a:endParaRPr lang="zh-CN" altLang="en-US"/>
            </a:p>
          </p:txBody>
        </p:sp>
        <p:sp>
          <p:nvSpPr>
            <p:cNvPr id="90131" name="Line 18"/>
            <p:cNvSpPr>
              <a:spLocks noChangeShapeType="1"/>
            </p:cNvSpPr>
            <p:nvPr/>
          </p:nvSpPr>
          <p:spPr bwMode="auto">
            <a:xfrm>
              <a:off x="2710" y="3344"/>
              <a:ext cx="0" cy="312"/>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3" name="Group 19"/>
            <p:cNvGrpSpPr>
              <a:grpSpLocks/>
            </p:cNvGrpSpPr>
            <p:nvPr/>
          </p:nvGrpSpPr>
          <p:grpSpPr bwMode="auto">
            <a:xfrm>
              <a:off x="1689" y="2239"/>
              <a:ext cx="482" cy="935"/>
              <a:chOff x="3135" y="2472"/>
              <a:chExt cx="454" cy="935"/>
            </a:xfrm>
          </p:grpSpPr>
          <p:grpSp>
            <p:nvGrpSpPr>
              <p:cNvPr id="4" name="Group 20"/>
              <p:cNvGrpSpPr>
                <a:grpSpLocks/>
              </p:cNvGrpSpPr>
              <p:nvPr/>
            </p:nvGrpSpPr>
            <p:grpSpPr bwMode="auto">
              <a:xfrm flipH="1">
                <a:off x="3135" y="2472"/>
                <a:ext cx="454" cy="935"/>
                <a:chOff x="3078" y="2330"/>
                <a:chExt cx="625" cy="1580"/>
              </a:xfrm>
            </p:grpSpPr>
            <p:sp>
              <p:nvSpPr>
                <p:cNvPr id="90201"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90202"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90203"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90204"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90205"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90206"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90207"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90208"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90200" name="Rectangle 25"/>
              <p:cNvSpPr>
                <a:spLocks noChangeArrowheads="1"/>
              </p:cNvSpPr>
              <p:nvPr/>
            </p:nvSpPr>
            <p:spPr bwMode="auto">
              <a:xfrm rot="16200000" flipH="1">
                <a:off x="3018" y="2846"/>
                <a:ext cx="510" cy="216"/>
              </a:xfrm>
              <a:prstGeom prst="rect">
                <a:avLst/>
              </a:prstGeom>
              <a:noFill/>
              <a:ln w="12700">
                <a:noFill/>
                <a:miter lim="800000"/>
                <a:headEnd/>
                <a:tailEnd/>
              </a:ln>
            </p:spPr>
            <p:txBody>
              <a:bodyPr lIns="90488" tIns="44450" rIns="90488" bIns="44450">
                <a:spAutoFit/>
              </a:bodyPr>
              <a:lstStyle/>
              <a:p>
                <a:pPr>
                  <a:lnSpc>
                    <a:spcPct val="90000"/>
                  </a:lnSpc>
                </a:pPr>
                <a:r>
                  <a:rPr lang="en-US" altLang="zh-CN" sz="2000" b="1">
                    <a:cs typeface="Arial" pitchFamily="34" charset="0"/>
                  </a:rPr>
                  <a:t>ALU</a:t>
                </a:r>
              </a:p>
            </p:txBody>
          </p:sp>
        </p:grpSp>
        <p:grpSp>
          <p:nvGrpSpPr>
            <p:cNvPr id="5" name="Group 30"/>
            <p:cNvGrpSpPr>
              <a:grpSpLocks/>
            </p:cNvGrpSpPr>
            <p:nvPr/>
          </p:nvGrpSpPr>
          <p:grpSpPr bwMode="auto">
            <a:xfrm>
              <a:off x="2143" y="2494"/>
              <a:ext cx="255" cy="510"/>
              <a:chOff x="2030" y="2415"/>
              <a:chExt cx="341" cy="510"/>
            </a:xfrm>
          </p:grpSpPr>
          <p:sp>
            <p:nvSpPr>
              <p:cNvPr id="90197"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90198"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90134" name="Text Box 33"/>
            <p:cNvSpPr txBox="1">
              <a:spLocks noChangeArrowheads="1"/>
            </p:cNvSpPr>
            <p:nvPr/>
          </p:nvSpPr>
          <p:spPr bwMode="auto">
            <a:xfrm>
              <a:off x="1065" y="2182"/>
              <a:ext cx="284" cy="1089"/>
            </a:xfrm>
            <a:prstGeom prst="rect">
              <a:avLst/>
            </a:prstGeom>
            <a:solidFill>
              <a:srgbClr val="FF0000">
                <a:alpha val="18039"/>
              </a:srgbClr>
            </a:solidFill>
            <a:ln w="9525" algn="ctr">
              <a:solidFill>
                <a:schemeClr val="tx1"/>
              </a:solidFill>
              <a:miter lim="800000"/>
              <a:headEnd/>
              <a:tailEnd/>
            </a:ln>
            <a:effectLst/>
          </p:spPr>
          <p:txBody>
            <a:bodyPr>
              <a:spAutoFit/>
            </a:bodyPr>
            <a:lstStyle/>
            <a:p>
              <a:pPr marL="342900" indent="-342900"/>
              <a:r>
                <a:rPr lang="zh-CN" altLang="en-US" sz="2000" b="1">
                  <a:latin typeface="微软雅黑" pitchFamily="34" charset="-122"/>
                  <a:ea typeface="微软雅黑" pitchFamily="34" charset="-122"/>
                </a:rPr>
                <a:t>标</a:t>
              </a:r>
            </a:p>
            <a:p>
              <a:pPr marL="342900" indent="-342900"/>
              <a:r>
                <a:rPr lang="zh-CN" altLang="en-US" sz="2000" b="1">
                  <a:latin typeface="微软雅黑" pitchFamily="34" charset="-122"/>
                  <a:ea typeface="微软雅黑" pitchFamily="34" charset="-122"/>
                </a:rPr>
                <a:t>志</a:t>
              </a:r>
            </a:p>
            <a:p>
              <a:pPr marL="342900" indent="-342900"/>
              <a:r>
                <a:rPr lang="zh-CN" altLang="en-US" sz="2000" b="1">
                  <a:latin typeface="微软雅黑" pitchFamily="34" charset="-122"/>
                  <a:ea typeface="微软雅黑" pitchFamily="34" charset="-122"/>
                </a:rPr>
                <a:t>寄</a:t>
              </a:r>
            </a:p>
            <a:p>
              <a:pPr marL="342900" indent="-342900"/>
              <a:r>
                <a:rPr lang="zh-CN" altLang="en-US" sz="2000" b="1">
                  <a:latin typeface="微软雅黑" pitchFamily="34" charset="-122"/>
                  <a:ea typeface="微软雅黑" pitchFamily="34" charset="-122"/>
                </a:rPr>
                <a:t>存</a:t>
              </a:r>
            </a:p>
            <a:p>
              <a:pPr marL="342900" indent="-342900"/>
              <a:r>
                <a:rPr lang="zh-CN" altLang="en-US" sz="2000" b="1">
                  <a:latin typeface="微软雅黑" pitchFamily="34" charset="-122"/>
                  <a:ea typeface="微软雅黑" pitchFamily="34" charset="-122"/>
                </a:rPr>
                <a:t>器</a:t>
              </a:r>
              <a:endParaRPr lang="en-US" altLang="zh-CN" sz="2000" b="1">
                <a:latin typeface="微软雅黑" pitchFamily="34" charset="-122"/>
                <a:ea typeface="微软雅黑" pitchFamily="34" charset="-122"/>
              </a:endParaRPr>
            </a:p>
          </p:txBody>
        </p:sp>
        <p:sp>
          <p:nvSpPr>
            <p:cNvPr id="90135" name="Line 34"/>
            <p:cNvSpPr>
              <a:spLocks noChangeShapeType="1"/>
            </p:cNvSpPr>
            <p:nvPr/>
          </p:nvSpPr>
          <p:spPr bwMode="auto">
            <a:xfrm flipH="1">
              <a:off x="1349" y="2551"/>
              <a:ext cx="34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6" name="Group 35"/>
            <p:cNvGrpSpPr>
              <a:grpSpLocks/>
            </p:cNvGrpSpPr>
            <p:nvPr/>
          </p:nvGrpSpPr>
          <p:grpSpPr bwMode="auto">
            <a:xfrm>
              <a:off x="895" y="1984"/>
              <a:ext cx="143" cy="539"/>
              <a:chOff x="895" y="1905"/>
              <a:chExt cx="143" cy="539"/>
            </a:xfrm>
          </p:grpSpPr>
          <p:sp>
            <p:nvSpPr>
              <p:cNvPr id="90195" name="Line 36"/>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90196"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90137" name="Line 38"/>
            <p:cNvSpPr>
              <a:spLocks noChangeShapeType="1"/>
            </p:cNvSpPr>
            <p:nvPr/>
          </p:nvSpPr>
          <p:spPr bwMode="auto">
            <a:xfrm flipV="1">
              <a:off x="2795" y="2012"/>
              <a:ext cx="0" cy="34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 name="Group 39"/>
            <p:cNvGrpSpPr>
              <a:grpSpLocks/>
            </p:cNvGrpSpPr>
            <p:nvPr/>
          </p:nvGrpSpPr>
          <p:grpSpPr bwMode="auto">
            <a:xfrm>
              <a:off x="1519" y="2776"/>
              <a:ext cx="964" cy="937"/>
              <a:chOff x="1576" y="2924"/>
              <a:chExt cx="964" cy="937"/>
            </a:xfrm>
          </p:grpSpPr>
          <p:sp>
            <p:nvSpPr>
              <p:cNvPr id="90192" name="Line 40"/>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90193"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90194" name="Line 42"/>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8" name="Group 43"/>
            <p:cNvGrpSpPr>
              <a:grpSpLocks/>
            </p:cNvGrpSpPr>
            <p:nvPr/>
          </p:nvGrpSpPr>
          <p:grpSpPr bwMode="auto">
            <a:xfrm>
              <a:off x="2058" y="3259"/>
              <a:ext cx="311" cy="453"/>
              <a:chOff x="2115" y="3405"/>
              <a:chExt cx="311" cy="453"/>
            </a:xfrm>
          </p:grpSpPr>
          <p:sp>
            <p:nvSpPr>
              <p:cNvPr id="90190" name="Line 44"/>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90191"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9" name="Group 46"/>
            <p:cNvGrpSpPr>
              <a:grpSpLocks/>
            </p:cNvGrpSpPr>
            <p:nvPr/>
          </p:nvGrpSpPr>
          <p:grpSpPr bwMode="auto">
            <a:xfrm>
              <a:off x="668" y="2010"/>
              <a:ext cx="2977" cy="1448"/>
              <a:chOff x="725" y="2158"/>
              <a:chExt cx="2977" cy="1448"/>
            </a:xfrm>
          </p:grpSpPr>
          <p:sp>
            <p:nvSpPr>
              <p:cNvPr id="90187"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90188"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90189"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90141" name="Text Box 50"/>
            <p:cNvSpPr txBox="1">
              <a:spLocks noChangeArrowheads="1"/>
            </p:cNvSpPr>
            <p:nvPr/>
          </p:nvSpPr>
          <p:spPr bwMode="auto">
            <a:xfrm>
              <a:off x="357" y="3685"/>
              <a:ext cx="652" cy="252"/>
            </a:xfrm>
            <a:prstGeom prst="rect">
              <a:avLst/>
            </a:prstGeom>
            <a:solidFill>
              <a:srgbClr val="FF0000">
                <a:alpha val="1803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b="1">
                  <a:solidFill>
                    <a:srgbClr val="FF3300"/>
                  </a:solidFill>
                  <a:latin typeface="微软雅黑" pitchFamily="34" charset="-122"/>
                  <a:ea typeface="微软雅黑" pitchFamily="34" charset="-122"/>
                </a:rPr>
                <a:t>    </a:t>
              </a:r>
              <a:r>
                <a:rPr lang="en-US" altLang="zh-CN" b="1">
                  <a:solidFill>
                    <a:schemeClr val="hlink"/>
                  </a:solidFill>
                  <a:latin typeface="微软雅黑" pitchFamily="34" charset="-122"/>
                  <a:ea typeface="微软雅黑" pitchFamily="34" charset="-122"/>
                </a:rPr>
                <a:t>IR</a:t>
              </a:r>
            </a:p>
          </p:txBody>
        </p:sp>
        <p:sp>
          <p:nvSpPr>
            <p:cNvPr id="90142" name="Line 51"/>
            <p:cNvSpPr>
              <a:spLocks noChangeShapeType="1"/>
            </p:cNvSpPr>
            <p:nvPr/>
          </p:nvSpPr>
          <p:spPr bwMode="auto">
            <a:xfrm flipH="1">
              <a:off x="1009" y="3826"/>
              <a:ext cx="1475" cy="0"/>
            </a:xfrm>
            <a:prstGeom prst="line">
              <a:avLst/>
            </a:prstGeom>
            <a:noFill/>
            <a:ln w="38100">
              <a:solidFill>
                <a:schemeClr val="hlink"/>
              </a:solidFill>
              <a:round/>
              <a:headEnd/>
              <a:tailEnd type="triangle" w="med" len="med"/>
            </a:ln>
            <a:effectLst/>
          </p:spPr>
          <p:txBody>
            <a:bodyPr/>
            <a:lstStyle/>
            <a:p>
              <a:endParaRPr lang="zh-CN" altLang="en-US"/>
            </a:p>
          </p:txBody>
        </p:sp>
        <p:sp>
          <p:nvSpPr>
            <p:cNvPr id="90143" name="Line 52"/>
            <p:cNvSpPr>
              <a:spLocks noChangeShapeType="1"/>
            </p:cNvSpPr>
            <p:nvPr/>
          </p:nvSpPr>
          <p:spPr bwMode="auto">
            <a:xfrm flipV="1">
              <a:off x="470" y="1984"/>
              <a:ext cx="0" cy="1701"/>
            </a:xfrm>
            <a:prstGeom prst="line">
              <a:avLst/>
            </a:prstGeom>
            <a:noFill/>
            <a:ln w="38100">
              <a:solidFill>
                <a:schemeClr val="hlink"/>
              </a:solidFill>
              <a:round/>
              <a:headEnd/>
              <a:tailEnd type="triangle" w="med" len="med"/>
            </a:ln>
            <a:effectLst/>
          </p:spPr>
          <p:txBody>
            <a:bodyPr/>
            <a:lstStyle/>
            <a:p>
              <a:endParaRPr lang="zh-CN" altLang="en-US"/>
            </a:p>
          </p:txBody>
        </p:sp>
        <p:grpSp>
          <p:nvGrpSpPr>
            <p:cNvPr id="10" name="Group 53"/>
            <p:cNvGrpSpPr>
              <a:grpSpLocks/>
            </p:cNvGrpSpPr>
            <p:nvPr/>
          </p:nvGrpSpPr>
          <p:grpSpPr bwMode="auto">
            <a:xfrm>
              <a:off x="3277" y="1502"/>
              <a:ext cx="795" cy="2438"/>
              <a:chOff x="3333" y="1650"/>
              <a:chExt cx="795" cy="2438"/>
            </a:xfrm>
          </p:grpSpPr>
          <p:sp>
            <p:nvSpPr>
              <p:cNvPr id="90180" name="Text Box 54"/>
              <p:cNvSpPr txBox="1">
                <a:spLocks noChangeArrowheads="1"/>
              </p:cNvSpPr>
              <p:nvPr/>
            </p:nvSpPr>
            <p:spPr bwMode="auto">
              <a:xfrm>
                <a:off x="3447" y="1650"/>
                <a:ext cx="539" cy="266"/>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008000"/>
                    </a:solidFill>
                    <a:latin typeface="微软雅黑" pitchFamily="34" charset="-122"/>
                    <a:ea typeface="微软雅黑" pitchFamily="34" charset="-122"/>
                  </a:rPr>
                  <a:t>地址</a:t>
                </a:r>
              </a:p>
            </p:txBody>
          </p:sp>
          <p:sp>
            <p:nvSpPr>
              <p:cNvPr id="90181"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pPr eaLnBrk="1" hangingPunct="1"/>
                <a:endParaRPr lang="zh-CN" altLang="en-US"/>
              </a:p>
            </p:txBody>
          </p:sp>
          <p:sp>
            <p:nvSpPr>
              <p:cNvPr id="90182" name="Text Box 56"/>
              <p:cNvSpPr txBox="1">
                <a:spLocks noChangeArrowheads="1"/>
              </p:cNvSpPr>
              <p:nvPr/>
            </p:nvSpPr>
            <p:spPr bwMode="auto">
              <a:xfrm>
                <a:off x="3532" y="3634"/>
                <a:ext cx="482" cy="266"/>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3333CC"/>
                    </a:solidFill>
                    <a:latin typeface="微软雅黑" pitchFamily="34" charset="-122"/>
                    <a:ea typeface="微软雅黑" pitchFamily="34" charset="-122"/>
                  </a:rPr>
                  <a:t>数据</a:t>
                </a:r>
              </a:p>
            </p:txBody>
          </p:sp>
          <p:sp>
            <p:nvSpPr>
              <p:cNvPr id="90183"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pPr eaLnBrk="1" hangingPunct="1"/>
                <a:endParaRPr lang="zh-CN" altLang="en-US"/>
              </a:p>
            </p:txBody>
          </p:sp>
          <p:sp>
            <p:nvSpPr>
              <p:cNvPr id="90184" name="Text Box 58"/>
              <p:cNvSpPr txBox="1">
                <a:spLocks noChangeArrowheads="1"/>
              </p:cNvSpPr>
              <p:nvPr/>
            </p:nvSpPr>
            <p:spPr bwMode="auto">
              <a:xfrm>
                <a:off x="3504" y="2534"/>
                <a:ext cx="539" cy="26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FF3300"/>
                    </a:solidFill>
                    <a:latin typeface="微软雅黑" pitchFamily="34" charset="-122"/>
                    <a:ea typeface="微软雅黑" pitchFamily="34" charset="-122"/>
                  </a:rPr>
                  <a:t>控制</a:t>
                </a:r>
              </a:p>
            </p:txBody>
          </p:sp>
          <p:sp>
            <p:nvSpPr>
              <p:cNvPr id="90185"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pPr eaLnBrk="1" hangingPunct="1"/>
                <a:endParaRPr lang="zh-CN" altLang="en-US"/>
              </a:p>
            </p:txBody>
          </p:sp>
          <p:sp>
            <p:nvSpPr>
              <p:cNvPr id="90186"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p:spPr>
            <p:txBody>
              <a:bodyPr/>
              <a:lstStyle/>
              <a:p>
                <a:endParaRPr lang="zh-CN" altLang="en-US"/>
              </a:p>
            </p:txBody>
          </p:sp>
        </p:grpSp>
        <p:grpSp>
          <p:nvGrpSpPr>
            <p:cNvPr id="11" name="Group 61"/>
            <p:cNvGrpSpPr>
              <a:grpSpLocks/>
            </p:cNvGrpSpPr>
            <p:nvPr/>
          </p:nvGrpSpPr>
          <p:grpSpPr bwMode="auto">
            <a:xfrm>
              <a:off x="2142" y="2037"/>
              <a:ext cx="1106" cy="1355"/>
              <a:chOff x="2199" y="2185"/>
              <a:chExt cx="1106" cy="1355"/>
            </a:xfrm>
          </p:grpSpPr>
          <p:sp>
            <p:nvSpPr>
              <p:cNvPr id="90168" name="Text Box 62"/>
              <p:cNvSpPr txBox="1">
                <a:spLocks noChangeArrowheads="1"/>
              </p:cNvSpPr>
              <p:nvPr/>
            </p:nvSpPr>
            <p:spPr bwMode="auto">
              <a:xfrm>
                <a:off x="2199" y="2185"/>
                <a:ext cx="737" cy="306"/>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b="1">
                    <a:latin typeface="微软雅黑" pitchFamily="34" charset="-122"/>
                    <a:ea typeface="微软雅黑" pitchFamily="34" charset="-122"/>
                  </a:rPr>
                  <a:t>GPRs</a:t>
                </a:r>
              </a:p>
            </p:txBody>
          </p:sp>
          <p:grpSp>
            <p:nvGrpSpPr>
              <p:cNvPr id="12" name="Group 63"/>
              <p:cNvGrpSpPr>
                <a:grpSpLocks/>
              </p:cNvGrpSpPr>
              <p:nvPr/>
            </p:nvGrpSpPr>
            <p:grpSpPr bwMode="auto">
              <a:xfrm>
                <a:off x="2452" y="2500"/>
                <a:ext cx="853" cy="1040"/>
                <a:chOff x="2398" y="2273"/>
                <a:chExt cx="853" cy="1040"/>
              </a:xfrm>
            </p:grpSpPr>
            <p:grpSp>
              <p:nvGrpSpPr>
                <p:cNvPr id="13" name="Group 64"/>
                <p:cNvGrpSpPr>
                  <a:grpSpLocks/>
                </p:cNvGrpSpPr>
                <p:nvPr/>
              </p:nvGrpSpPr>
              <p:grpSpPr bwMode="auto">
                <a:xfrm>
                  <a:off x="2398" y="2273"/>
                  <a:ext cx="652" cy="992"/>
                  <a:chOff x="2228" y="1678"/>
                  <a:chExt cx="737" cy="992"/>
                </a:xfrm>
              </p:grpSpPr>
              <p:sp>
                <p:nvSpPr>
                  <p:cNvPr id="90176"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pPr eaLnBrk="1" hangingPunct="1"/>
                    <a:endParaRPr lang="zh-CN" altLang="en-US"/>
                  </a:p>
                </p:txBody>
              </p:sp>
              <p:sp>
                <p:nvSpPr>
                  <p:cNvPr id="90177" name="Line 66"/>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90178" name="Line 67"/>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90179" name="Line 68"/>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90172" name="Text Box 69"/>
                <p:cNvSpPr txBox="1">
                  <a:spLocks noChangeArrowheads="1"/>
                </p:cNvSpPr>
                <p:nvPr/>
              </p:nvSpPr>
              <p:spPr bwMode="auto">
                <a:xfrm>
                  <a:off x="3051" y="2281"/>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latin typeface="微软雅黑" pitchFamily="34" charset="-122"/>
                      <a:ea typeface="微软雅黑" pitchFamily="34" charset="-122"/>
                    </a:rPr>
                    <a:t>0</a:t>
                  </a:r>
                </a:p>
              </p:txBody>
            </p:sp>
            <p:sp>
              <p:nvSpPr>
                <p:cNvPr id="90173" name="Text Box 70"/>
                <p:cNvSpPr txBox="1">
                  <a:spLocks noChangeArrowheads="1"/>
                </p:cNvSpPr>
                <p:nvPr/>
              </p:nvSpPr>
              <p:spPr bwMode="auto">
                <a:xfrm>
                  <a:off x="3052" y="2525"/>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latin typeface="微软雅黑" pitchFamily="34" charset="-122"/>
                      <a:ea typeface="微软雅黑" pitchFamily="34" charset="-122"/>
                    </a:rPr>
                    <a:t>1</a:t>
                  </a:r>
                </a:p>
              </p:txBody>
            </p:sp>
            <p:sp>
              <p:nvSpPr>
                <p:cNvPr id="90174" name="Text Box 71"/>
                <p:cNvSpPr txBox="1">
                  <a:spLocks noChangeArrowheads="1"/>
                </p:cNvSpPr>
                <p:nvPr/>
              </p:nvSpPr>
              <p:spPr bwMode="auto">
                <a:xfrm>
                  <a:off x="3052" y="2784"/>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latin typeface="微软雅黑" pitchFamily="34" charset="-122"/>
                      <a:ea typeface="微软雅黑" pitchFamily="34" charset="-122"/>
                    </a:rPr>
                    <a:t>2</a:t>
                  </a:r>
                </a:p>
              </p:txBody>
            </p:sp>
            <p:sp>
              <p:nvSpPr>
                <p:cNvPr id="90175" name="Text Box 72"/>
                <p:cNvSpPr txBox="1">
                  <a:spLocks noChangeArrowheads="1"/>
                </p:cNvSpPr>
                <p:nvPr/>
              </p:nvSpPr>
              <p:spPr bwMode="auto">
                <a:xfrm>
                  <a:off x="3051" y="3068"/>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latin typeface="微软雅黑" pitchFamily="34" charset="-122"/>
                      <a:ea typeface="微软雅黑" pitchFamily="34" charset="-122"/>
                    </a:rPr>
                    <a:t>3</a:t>
                  </a:r>
                </a:p>
              </p:txBody>
            </p:sp>
          </p:grpSp>
          <p:sp>
            <p:nvSpPr>
              <p:cNvPr id="90170" name="Rectangle 73"/>
              <p:cNvSpPr>
                <a:spLocks noChangeArrowheads="1"/>
              </p:cNvSpPr>
              <p:nvPr/>
            </p:nvSpPr>
            <p:spPr bwMode="auto">
              <a:xfrm>
                <a:off x="2455" y="2500"/>
                <a:ext cx="652" cy="992"/>
              </a:xfrm>
              <a:prstGeom prst="rect">
                <a:avLst/>
              </a:prstGeom>
              <a:solidFill>
                <a:srgbClr val="008000">
                  <a:alpha val="16862"/>
                </a:srgbClr>
              </a:solidFill>
              <a:ln w="9525" algn="ctr">
                <a:noFill/>
                <a:miter lim="800000"/>
                <a:headEnd/>
                <a:tailEnd/>
              </a:ln>
              <a:effectLst/>
            </p:spPr>
            <p:txBody>
              <a:bodyPr wrap="none" anchor="ctr"/>
              <a:lstStyle/>
              <a:p>
                <a:pPr eaLnBrk="1" hangingPunct="1"/>
                <a:endParaRPr lang="zh-CN" altLang="en-US"/>
              </a:p>
            </p:txBody>
          </p:sp>
        </p:grpSp>
        <p:grpSp>
          <p:nvGrpSpPr>
            <p:cNvPr id="14" name="Group 74"/>
            <p:cNvGrpSpPr>
              <a:grpSpLocks/>
            </p:cNvGrpSpPr>
            <p:nvPr/>
          </p:nvGrpSpPr>
          <p:grpSpPr bwMode="auto">
            <a:xfrm>
              <a:off x="4070" y="1417"/>
              <a:ext cx="880" cy="2566"/>
              <a:chOff x="4127" y="1565"/>
              <a:chExt cx="880" cy="2566"/>
            </a:xfrm>
          </p:grpSpPr>
          <p:grpSp>
            <p:nvGrpSpPr>
              <p:cNvPr id="15" name="Group 75"/>
              <p:cNvGrpSpPr>
                <a:grpSpLocks/>
              </p:cNvGrpSpPr>
              <p:nvPr/>
            </p:nvGrpSpPr>
            <p:grpSpPr bwMode="auto">
              <a:xfrm>
                <a:off x="4127" y="1565"/>
                <a:ext cx="880" cy="2566"/>
                <a:chOff x="4156" y="1565"/>
                <a:chExt cx="908" cy="2566"/>
              </a:xfrm>
            </p:grpSpPr>
            <p:sp>
              <p:nvSpPr>
                <p:cNvPr id="90150" name="Text Box 76"/>
                <p:cNvSpPr txBox="1">
                  <a:spLocks noChangeArrowheads="1"/>
                </p:cNvSpPr>
                <p:nvPr/>
              </p:nvSpPr>
              <p:spPr bwMode="auto">
                <a:xfrm>
                  <a:off x="4156" y="1565"/>
                  <a:ext cx="737" cy="306"/>
                </a:xfrm>
                <a:prstGeom prst="rect">
                  <a:avLst/>
                </a:prstGeom>
                <a:solidFill>
                  <a:srgbClr val="0000FF">
                    <a:alpha val="25882"/>
                  </a:srgbClr>
                </a:solidFill>
                <a:ln w="9525" algn="ctr">
                  <a:noFill/>
                  <a:miter lim="800000"/>
                  <a:headEnd/>
                  <a:tailEnd/>
                </a:ln>
                <a:effectLst/>
              </p:spPr>
              <p:txBody>
                <a:bodyPr>
                  <a:spAutoFit/>
                </a:bodyPr>
                <a:lstStyle/>
                <a:p>
                  <a:pPr marL="342900" indent="-342900">
                    <a:spcBef>
                      <a:spcPct val="50000"/>
                    </a:spcBef>
                  </a:pPr>
                  <a:r>
                    <a:rPr lang="zh-CN" altLang="en-US" sz="2400" b="1">
                      <a:latin typeface="微软雅黑" pitchFamily="34" charset="-122"/>
                      <a:ea typeface="微软雅黑" pitchFamily="34" charset="-122"/>
                    </a:rPr>
                    <a:t>存储器</a:t>
                  </a:r>
                </a:p>
              </p:txBody>
            </p:sp>
            <p:grpSp>
              <p:nvGrpSpPr>
                <p:cNvPr id="16" name="Group 77"/>
                <p:cNvGrpSpPr>
                  <a:grpSpLocks/>
                </p:cNvGrpSpPr>
                <p:nvPr/>
              </p:nvGrpSpPr>
              <p:grpSpPr bwMode="auto">
                <a:xfrm>
                  <a:off x="4156" y="1877"/>
                  <a:ext cx="737" cy="2211"/>
                  <a:chOff x="3447" y="1423"/>
                  <a:chExt cx="879" cy="2211"/>
                </a:xfrm>
              </p:grpSpPr>
              <p:sp>
                <p:nvSpPr>
                  <p:cNvPr id="90160"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p:spPr>
                <p:txBody>
                  <a:bodyPr wrap="none" anchor="ctr"/>
                  <a:lstStyle/>
                  <a:p>
                    <a:pPr eaLnBrk="1" hangingPunct="1"/>
                    <a:endParaRPr lang="zh-CN" altLang="en-US"/>
                  </a:p>
                </p:txBody>
              </p:sp>
              <p:sp>
                <p:nvSpPr>
                  <p:cNvPr id="90161" name="Line 79"/>
                  <p:cNvSpPr>
                    <a:spLocks noChangeShapeType="1"/>
                  </p:cNvSpPr>
                  <p:nvPr/>
                </p:nvSpPr>
                <p:spPr bwMode="auto">
                  <a:xfrm>
                    <a:off x="3447" y="1678"/>
                    <a:ext cx="878" cy="0"/>
                  </a:xfrm>
                  <a:prstGeom prst="line">
                    <a:avLst/>
                  </a:prstGeom>
                  <a:noFill/>
                  <a:ln w="9525">
                    <a:solidFill>
                      <a:schemeClr val="tx1"/>
                    </a:solidFill>
                    <a:round/>
                    <a:headEnd/>
                    <a:tailEnd/>
                  </a:ln>
                  <a:effectLst/>
                </p:spPr>
                <p:txBody>
                  <a:bodyPr/>
                  <a:lstStyle/>
                  <a:p>
                    <a:endParaRPr lang="zh-CN" altLang="en-US"/>
                  </a:p>
                </p:txBody>
              </p:sp>
              <p:sp>
                <p:nvSpPr>
                  <p:cNvPr id="90162" name="Line 80"/>
                  <p:cNvSpPr>
                    <a:spLocks noChangeShapeType="1"/>
                  </p:cNvSpPr>
                  <p:nvPr/>
                </p:nvSpPr>
                <p:spPr bwMode="auto">
                  <a:xfrm>
                    <a:off x="3447" y="1962"/>
                    <a:ext cx="878" cy="0"/>
                  </a:xfrm>
                  <a:prstGeom prst="line">
                    <a:avLst/>
                  </a:prstGeom>
                  <a:noFill/>
                  <a:ln w="9525">
                    <a:solidFill>
                      <a:schemeClr val="tx1"/>
                    </a:solidFill>
                    <a:round/>
                    <a:headEnd/>
                    <a:tailEnd/>
                  </a:ln>
                  <a:effectLst/>
                </p:spPr>
                <p:txBody>
                  <a:bodyPr/>
                  <a:lstStyle/>
                  <a:p>
                    <a:endParaRPr lang="zh-CN" altLang="en-US"/>
                  </a:p>
                </p:txBody>
              </p:sp>
              <p:sp>
                <p:nvSpPr>
                  <p:cNvPr id="90163" name="Line 81"/>
                  <p:cNvSpPr>
                    <a:spLocks noChangeShapeType="1"/>
                  </p:cNvSpPr>
                  <p:nvPr/>
                </p:nvSpPr>
                <p:spPr bwMode="auto">
                  <a:xfrm>
                    <a:off x="3447" y="2245"/>
                    <a:ext cx="878" cy="0"/>
                  </a:xfrm>
                  <a:prstGeom prst="line">
                    <a:avLst/>
                  </a:prstGeom>
                  <a:noFill/>
                  <a:ln w="9525">
                    <a:solidFill>
                      <a:schemeClr val="tx1"/>
                    </a:solidFill>
                    <a:round/>
                    <a:headEnd/>
                    <a:tailEnd/>
                  </a:ln>
                  <a:effectLst/>
                </p:spPr>
                <p:txBody>
                  <a:bodyPr/>
                  <a:lstStyle/>
                  <a:p>
                    <a:endParaRPr lang="zh-CN" altLang="en-US"/>
                  </a:p>
                </p:txBody>
              </p:sp>
              <p:sp>
                <p:nvSpPr>
                  <p:cNvPr id="90164" name="Line 82"/>
                  <p:cNvSpPr>
                    <a:spLocks noChangeShapeType="1"/>
                  </p:cNvSpPr>
                  <p:nvPr/>
                </p:nvSpPr>
                <p:spPr bwMode="auto">
                  <a:xfrm>
                    <a:off x="3447" y="2529"/>
                    <a:ext cx="878" cy="0"/>
                  </a:xfrm>
                  <a:prstGeom prst="line">
                    <a:avLst/>
                  </a:prstGeom>
                  <a:noFill/>
                  <a:ln w="9525">
                    <a:solidFill>
                      <a:schemeClr val="tx1"/>
                    </a:solidFill>
                    <a:round/>
                    <a:headEnd/>
                    <a:tailEnd/>
                  </a:ln>
                  <a:effectLst/>
                </p:spPr>
                <p:txBody>
                  <a:bodyPr/>
                  <a:lstStyle/>
                  <a:p>
                    <a:endParaRPr lang="zh-CN" altLang="en-US"/>
                  </a:p>
                </p:txBody>
              </p:sp>
              <p:sp>
                <p:nvSpPr>
                  <p:cNvPr id="90165" name="Line 83"/>
                  <p:cNvSpPr>
                    <a:spLocks noChangeShapeType="1"/>
                  </p:cNvSpPr>
                  <p:nvPr/>
                </p:nvSpPr>
                <p:spPr bwMode="auto">
                  <a:xfrm>
                    <a:off x="3447" y="2812"/>
                    <a:ext cx="878" cy="0"/>
                  </a:xfrm>
                  <a:prstGeom prst="line">
                    <a:avLst/>
                  </a:prstGeom>
                  <a:noFill/>
                  <a:ln w="9525">
                    <a:solidFill>
                      <a:schemeClr val="tx1"/>
                    </a:solidFill>
                    <a:round/>
                    <a:headEnd/>
                    <a:tailEnd/>
                  </a:ln>
                  <a:effectLst/>
                </p:spPr>
                <p:txBody>
                  <a:bodyPr/>
                  <a:lstStyle/>
                  <a:p>
                    <a:endParaRPr lang="zh-CN" altLang="en-US"/>
                  </a:p>
                </p:txBody>
              </p:sp>
              <p:sp>
                <p:nvSpPr>
                  <p:cNvPr id="90166" name="Line 84"/>
                  <p:cNvSpPr>
                    <a:spLocks noChangeShapeType="1"/>
                  </p:cNvSpPr>
                  <p:nvPr/>
                </p:nvSpPr>
                <p:spPr bwMode="auto">
                  <a:xfrm>
                    <a:off x="3447" y="3096"/>
                    <a:ext cx="878" cy="0"/>
                  </a:xfrm>
                  <a:prstGeom prst="line">
                    <a:avLst/>
                  </a:prstGeom>
                  <a:noFill/>
                  <a:ln w="9525">
                    <a:solidFill>
                      <a:schemeClr val="tx1"/>
                    </a:solidFill>
                    <a:round/>
                    <a:headEnd/>
                    <a:tailEnd/>
                  </a:ln>
                  <a:effectLst/>
                </p:spPr>
                <p:txBody>
                  <a:bodyPr/>
                  <a:lstStyle/>
                  <a:p>
                    <a:endParaRPr lang="zh-CN" altLang="en-US"/>
                  </a:p>
                </p:txBody>
              </p:sp>
              <p:sp>
                <p:nvSpPr>
                  <p:cNvPr id="90167" name="Line 85"/>
                  <p:cNvSpPr>
                    <a:spLocks noChangeShapeType="1"/>
                  </p:cNvSpPr>
                  <p:nvPr/>
                </p:nvSpPr>
                <p:spPr bwMode="auto">
                  <a:xfrm>
                    <a:off x="3447" y="3379"/>
                    <a:ext cx="878" cy="0"/>
                  </a:xfrm>
                  <a:prstGeom prst="line">
                    <a:avLst/>
                  </a:prstGeom>
                  <a:noFill/>
                  <a:ln w="9525">
                    <a:solidFill>
                      <a:schemeClr val="tx1"/>
                    </a:solidFill>
                    <a:round/>
                    <a:headEnd/>
                    <a:tailEnd/>
                  </a:ln>
                  <a:effectLst/>
                </p:spPr>
                <p:txBody>
                  <a:bodyPr/>
                  <a:lstStyle/>
                  <a:p>
                    <a:endParaRPr lang="zh-CN" altLang="en-US"/>
                  </a:p>
                </p:txBody>
              </p:sp>
            </p:grpSp>
            <p:sp>
              <p:nvSpPr>
                <p:cNvPr id="90152" name="Text Box 86"/>
                <p:cNvSpPr txBox="1">
                  <a:spLocks noChangeArrowheads="1"/>
                </p:cNvSpPr>
                <p:nvPr/>
              </p:nvSpPr>
              <p:spPr bwMode="auto">
                <a:xfrm>
                  <a:off x="4864" y="1941"/>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0</a:t>
                  </a:r>
                </a:p>
              </p:txBody>
            </p:sp>
            <p:sp>
              <p:nvSpPr>
                <p:cNvPr id="90153" name="Text Box 87"/>
                <p:cNvSpPr txBox="1">
                  <a:spLocks noChangeArrowheads="1"/>
                </p:cNvSpPr>
                <p:nvPr/>
              </p:nvSpPr>
              <p:spPr bwMode="auto">
                <a:xfrm>
                  <a:off x="4865" y="2160"/>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1</a:t>
                  </a:r>
                </a:p>
              </p:txBody>
            </p:sp>
            <p:sp>
              <p:nvSpPr>
                <p:cNvPr id="90154" name="Text Box 88"/>
                <p:cNvSpPr txBox="1">
                  <a:spLocks noChangeArrowheads="1"/>
                </p:cNvSpPr>
                <p:nvPr/>
              </p:nvSpPr>
              <p:spPr bwMode="auto">
                <a:xfrm>
                  <a:off x="4865" y="2472"/>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2</a:t>
                  </a:r>
                </a:p>
              </p:txBody>
            </p:sp>
            <p:sp>
              <p:nvSpPr>
                <p:cNvPr id="90155" name="Text Box 89"/>
                <p:cNvSpPr txBox="1">
                  <a:spLocks noChangeArrowheads="1"/>
                </p:cNvSpPr>
                <p:nvPr/>
              </p:nvSpPr>
              <p:spPr bwMode="auto">
                <a:xfrm>
                  <a:off x="4864" y="2756"/>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3</a:t>
                  </a:r>
                </a:p>
              </p:txBody>
            </p:sp>
            <p:sp>
              <p:nvSpPr>
                <p:cNvPr id="90156" name="Text Box 90"/>
                <p:cNvSpPr txBox="1">
                  <a:spLocks noChangeArrowheads="1"/>
                </p:cNvSpPr>
                <p:nvPr/>
              </p:nvSpPr>
              <p:spPr bwMode="auto">
                <a:xfrm>
                  <a:off x="4865" y="2982"/>
                  <a:ext cx="199" cy="245"/>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4</a:t>
                  </a:r>
                </a:p>
              </p:txBody>
            </p:sp>
            <p:sp>
              <p:nvSpPr>
                <p:cNvPr id="90157" name="Text Box 91"/>
                <p:cNvSpPr txBox="1">
                  <a:spLocks noChangeArrowheads="1"/>
                </p:cNvSpPr>
                <p:nvPr/>
              </p:nvSpPr>
              <p:spPr bwMode="auto">
                <a:xfrm>
                  <a:off x="4865" y="3322"/>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5</a:t>
                  </a:r>
                </a:p>
              </p:txBody>
            </p:sp>
            <p:sp>
              <p:nvSpPr>
                <p:cNvPr id="90158" name="Text Box 92"/>
                <p:cNvSpPr txBox="1">
                  <a:spLocks noChangeArrowheads="1"/>
                </p:cNvSpPr>
                <p:nvPr/>
              </p:nvSpPr>
              <p:spPr bwMode="auto">
                <a:xfrm>
                  <a:off x="4864" y="3578"/>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6</a:t>
                  </a:r>
                </a:p>
              </p:txBody>
            </p:sp>
            <p:sp>
              <p:nvSpPr>
                <p:cNvPr id="90159" name="Text Box 93"/>
                <p:cNvSpPr txBox="1">
                  <a:spLocks noChangeArrowheads="1"/>
                </p:cNvSpPr>
                <p:nvPr/>
              </p:nvSpPr>
              <p:spPr bwMode="auto">
                <a:xfrm>
                  <a:off x="4864" y="3885"/>
                  <a:ext cx="199" cy="246"/>
                </a:xfrm>
                <a:prstGeom prst="rect">
                  <a:avLst/>
                </a:prstGeom>
                <a:noFill/>
                <a:ln w="9525" algn="ctr">
                  <a:noFill/>
                  <a:miter lim="800000"/>
                  <a:headEnd/>
                  <a:tailEnd/>
                </a:ln>
                <a:effectLst/>
              </p:spPr>
              <p:txBody>
                <a:bodyPr>
                  <a:spAutoFit/>
                </a:bodyPr>
                <a:lstStyle/>
                <a:p>
                  <a:pPr marL="342900" indent="-342900">
                    <a:spcBef>
                      <a:spcPct val="50000"/>
                    </a:spcBef>
                  </a:pPr>
                  <a:r>
                    <a:rPr lang="en-US" altLang="zh-CN" b="1">
                      <a:solidFill>
                        <a:srgbClr val="008000"/>
                      </a:solidFill>
                      <a:latin typeface="微软雅黑" pitchFamily="34" charset="-122"/>
                      <a:ea typeface="微软雅黑" pitchFamily="34" charset="-122"/>
                    </a:rPr>
                    <a:t>7</a:t>
                  </a:r>
                </a:p>
              </p:txBody>
            </p:sp>
          </p:grpSp>
          <p:sp>
            <p:nvSpPr>
              <p:cNvPr id="90149" name="Rectangle 94"/>
              <p:cNvSpPr>
                <a:spLocks noChangeArrowheads="1"/>
              </p:cNvSpPr>
              <p:nvPr/>
            </p:nvSpPr>
            <p:spPr bwMode="auto">
              <a:xfrm>
                <a:off x="4127" y="1877"/>
                <a:ext cx="708" cy="2211"/>
              </a:xfrm>
              <a:prstGeom prst="rect">
                <a:avLst/>
              </a:prstGeom>
              <a:solidFill>
                <a:srgbClr val="008000">
                  <a:alpha val="16862"/>
                </a:srgbClr>
              </a:solidFill>
              <a:ln w="9525" algn="ctr">
                <a:noFill/>
                <a:miter lim="800000"/>
                <a:headEnd/>
                <a:tailEnd/>
              </a:ln>
              <a:effectLst/>
            </p:spPr>
            <p:txBody>
              <a:bodyPr wrap="none" anchor="ctr"/>
              <a:lstStyle/>
              <a:p>
                <a:pPr eaLnBrk="1" hangingPunct="1"/>
                <a:endParaRPr lang="zh-CN" altLang="en-US"/>
              </a:p>
            </p:txBody>
          </p:sp>
        </p:grpSp>
        <p:sp>
          <p:nvSpPr>
            <p:cNvPr id="90147" name="Rectangle 95"/>
            <p:cNvSpPr>
              <a:spLocks noChangeArrowheads="1"/>
            </p:cNvSpPr>
            <p:nvPr/>
          </p:nvSpPr>
          <p:spPr bwMode="auto">
            <a:xfrm>
              <a:off x="74" y="1338"/>
              <a:ext cx="4876" cy="2863"/>
            </a:xfrm>
            <a:prstGeom prst="rect">
              <a:avLst/>
            </a:prstGeom>
            <a:noFill/>
            <a:ln w="19050">
              <a:solidFill>
                <a:schemeClr val="tx1"/>
              </a:solidFill>
              <a:prstDash val="dash"/>
              <a:miter lim="800000"/>
              <a:headEnd/>
              <a:tailEnd/>
            </a:ln>
            <a:effectLst/>
          </p:spPr>
          <p:txBody>
            <a:bodyPr wrap="none" anchor="ctr"/>
            <a:lstStyle/>
            <a:p>
              <a:pPr eaLnBrk="1" hangingPunct="1"/>
              <a:endParaRPr lang="zh-CN" altLang="en-US"/>
            </a:p>
          </p:txBody>
        </p:sp>
      </p:grpSp>
      <p:sp>
        <p:nvSpPr>
          <p:cNvPr id="581728" name="Text Box 96"/>
          <p:cNvSpPr txBox="1">
            <a:spLocks noChangeArrowheads="1"/>
          </p:cNvSpPr>
          <p:nvPr/>
        </p:nvSpPr>
        <p:spPr bwMode="auto">
          <a:xfrm>
            <a:off x="7272338" y="5184775"/>
            <a:ext cx="1619250" cy="701675"/>
          </a:xfrm>
          <a:prstGeom prst="rect">
            <a:avLst/>
          </a:prstGeom>
          <a:solidFill>
            <a:srgbClr val="CCFFFF"/>
          </a:solidFill>
          <a:ln w="9525">
            <a:noFill/>
            <a:miter lim="800000"/>
            <a:headEnd/>
            <a:tailEnd/>
          </a:ln>
          <a:effectLst/>
        </p:spPr>
        <p:txBody>
          <a:bodyPr rIns="0">
            <a:spAutoFit/>
          </a:bodyPr>
          <a:lstStyle/>
          <a:p>
            <a:pPr eaLnBrk="1" hangingPunct="1">
              <a:spcBef>
                <a:spcPct val="50000"/>
              </a:spcBef>
            </a:pPr>
            <a:r>
              <a:rPr lang="en-US" altLang="zh-CN" sz="2000" b="1">
                <a:solidFill>
                  <a:srgbClr val="FF0000"/>
                </a:solidFill>
                <a:latin typeface="微软雅黑" pitchFamily="34" charset="-122"/>
                <a:ea typeface="微软雅黑" pitchFamily="34" charset="-122"/>
              </a:rPr>
              <a:t>ISA</a:t>
            </a:r>
            <a:r>
              <a:rPr lang="zh-CN" altLang="en-US" sz="2000" b="1">
                <a:solidFill>
                  <a:srgbClr val="FF0000"/>
                </a:solidFill>
                <a:latin typeface="微软雅黑" pitchFamily="34" charset="-122"/>
                <a:ea typeface="微软雅黑" pitchFamily="34" charset="-122"/>
              </a:rPr>
              <a:t>是计算机组成的抽象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a:spLocks noGrp="1" noChangeArrowheads="1"/>
          </p:cNvSpPr>
          <p:nvPr>
            <p:ph type="title"/>
          </p:nvPr>
        </p:nvSpPr>
        <p:spPr bwMode="auto">
          <a:prstGeom prst="rect">
            <a:avLst/>
          </a:prstGeom>
          <a:noFill/>
          <a:ln w="9525">
            <a:noFill/>
            <a:miter lim="800000"/>
            <a:headEnd/>
            <a:tailEnd/>
          </a:ln>
          <a:effectLst/>
        </p:spPr>
        <p:txBody>
          <a:bodyPr/>
          <a:lstStyle/>
          <a:p>
            <a:pPr marL="342900" indent="-342900">
              <a:buClr>
                <a:schemeClr val="accent2"/>
              </a:buClr>
              <a:buSzPct val="80000"/>
              <a:buFont typeface="Wingdings" pitchFamily="2" charset="2"/>
              <a:buNone/>
            </a:pPr>
            <a:r>
              <a:rPr lang="zh-CN" altLang="en-US" sz="4000" dirty="0">
                <a:latin typeface="Times New Roman" pitchFamily="18" charset="0"/>
              </a:rPr>
              <a:t>三、</a:t>
            </a:r>
            <a:r>
              <a:rPr lang="zh-CN" altLang="en-US" sz="3600" dirty="0">
                <a:latin typeface="Times New Roman" pitchFamily="18" charset="0"/>
              </a:rPr>
              <a:t>计算机体系结构和计算机组成</a:t>
            </a:r>
            <a:endParaRPr lang="zh-CN" altLang="en-US" sz="3600" dirty="0"/>
          </a:p>
        </p:txBody>
      </p:sp>
      <p:sp>
        <p:nvSpPr>
          <p:cNvPr id="947203" name="Rectangle 3"/>
          <p:cNvSpPr>
            <a:spLocks noGrp="1" noChangeArrowheads="1"/>
          </p:cNvSpPr>
          <p:nvPr>
            <p:ph idx="1"/>
          </p:nvPr>
        </p:nvSpPr>
        <p:spPr/>
        <p:txBody>
          <a:bodyPr>
            <a:normAutofit fontScale="85000" lnSpcReduction="20000"/>
          </a:bodyPr>
          <a:lstStyle/>
          <a:p>
            <a:r>
              <a:rPr lang="en-US" altLang="zh-CN" dirty="0" smtClean="0">
                <a:solidFill>
                  <a:srgbClr val="0033CC"/>
                </a:solidFill>
              </a:rPr>
              <a:t>1</a:t>
            </a:r>
            <a:r>
              <a:rPr lang="zh-CN" altLang="en-US" dirty="0" smtClean="0">
                <a:solidFill>
                  <a:srgbClr val="0033CC"/>
                </a:solidFill>
              </a:rPr>
              <a:t>．计算机系统结构的定义</a:t>
            </a:r>
          </a:p>
          <a:p>
            <a:pPr lvl="1"/>
            <a:r>
              <a:rPr lang="zh-CN" altLang="en-US" dirty="0" smtClean="0"/>
              <a:t>计算机体系结构就是程序员所看到的计算机的基本属性，即概念性结构与功能特性。</a:t>
            </a:r>
            <a:endParaRPr lang="en-US" altLang="zh-CN" dirty="0" smtClean="0"/>
          </a:p>
          <a:p>
            <a:pPr lvl="1"/>
            <a:r>
              <a:rPr lang="zh-CN" altLang="en-US" sz="2000" dirty="0" smtClean="0"/>
              <a:t>（指令系统、数据类型、寻址技术、</a:t>
            </a:r>
            <a:r>
              <a:rPr lang="en-US" altLang="zh-CN" sz="2000" dirty="0" smtClean="0"/>
              <a:t>I/O</a:t>
            </a:r>
            <a:r>
              <a:rPr lang="zh-CN" altLang="en-US" sz="2000" dirty="0" smtClean="0"/>
              <a:t>机理）</a:t>
            </a:r>
          </a:p>
          <a:p>
            <a:pPr lvl="1"/>
            <a:r>
              <a:rPr lang="zh-CN" altLang="en-US" dirty="0" smtClean="0"/>
              <a:t>例如：</a:t>
            </a:r>
            <a:r>
              <a:rPr lang="zh-CN" altLang="en-US" sz="2400" dirty="0" smtClean="0"/>
              <a:t>有无乘法指令</a:t>
            </a:r>
            <a:endParaRPr lang="zh-CN" altLang="en-US" dirty="0" smtClean="0"/>
          </a:p>
          <a:p>
            <a:r>
              <a:rPr lang="en-US" altLang="zh-CN" dirty="0" smtClean="0">
                <a:solidFill>
                  <a:srgbClr val="0033CC"/>
                </a:solidFill>
              </a:rPr>
              <a:t>2</a:t>
            </a:r>
            <a:r>
              <a:rPr lang="zh-CN" altLang="en-US" dirty="0" smtClean="0">
                <a:solidFill>
                  <a:srgbClr val="0033CC"/>
                </a:solidFill>
              </a:rPr>
              <a:t>．计算机组成的定义</a:t>
            </a:r>
          </a:p>
          <a:p>
            <a:pPr lvl="1"/>
            <a:r>
              <a:rPr lang="zh-CN" altLang="en-US" dirty="0" smtClean="0"/>
              <a:t>计算机组成是指实现体系结构功能特性的操作部件及其内在联系，包括机器内部的数据流和控制流的组成以及逻辑设计等。</a:t>
            </a:r>
            <a:endParaRPr lang="en-US" altLang="zh-CN" dirty="0" smtClean="0"/>
          </a:p>
          <a:p>
            <a:pPr lvl="1"/>
            <a:r>
              <a:rPr lang="zh-CN" altLang="en-US" dirty="0" smtClean="0"/>
              <a:t>例如：</a:t>
            </a:r>
            <a:r>
              <a:rPr lang="zh-CN" altLang="en-US" sz="2400" dirty="0" smtClean="0"/>
              <a:t>如何实现乘法指令</a:t>
            </a:r>
            <a:endParaRPr lang="zh-CN" altLang="en-US" dirty="0" smtClean="0"/>
          </a:p>
          <a:p>
            <a:r>
              <a:rPr lang="en-US" altLang="zh-CN" dirty="0" smtClean="0">
                <a:solidFill>
                  <a:srgbClr val="0033CC"/>
                </a:solidFill>
              </a:rPr>
              <a:t>3</a:t>
            </a:r>
            <a:r>
              <a:rPr lang="zh-CN" altLang="en-US" dirty="0" smtClean="0">
                <a:solidFill>
                  <a:srgbClr val="0033CC"/>
                </a:solidFill>
              </a:rPr>
              <a:t>．计算机实现的定义</a:t>
            </a:r>
          </a:p>
          <a:p>
            <a:pPr lvl="1"/>
            <a:r>
              <a:rPr lang="zh-CN" altLang="en-US" dirty="0" smtClean="0"/>
              <a:t>计算机实现是指计算机组成的物理实现。它着眼于器件技术与组装技术   </a:t>
            </a:r>
          </a:p>
        </p:txBody>
      </p:sp>
      <p:sp>
        <p:nvSpPr>
          <p:cNvPr id="4" name="日期占位符 3"/>
          <p:cNvSpPr>
            <a:spLocks noGrp="1"/>
          </p:cNvSpPr>
          <p:nvPr>
            <p:ph type="dt" sz="half" idx="10"/>
          </p:nvPr>
        </p:nvSpPr>
        <p:spPr/>
        <p:txBody>
          <a:bodyPr/>
          <a:lstStyle/>
          <a:p>
            <a:fld id="{834F7D28-29B6-4154-B96C-183164764A16}" type="datetime1">
              <a:rPr lang="zh-CN" altLang="en-US" smtClean="0"/>
              <a:pPr/>
              <a:t>2023/8/31</a:t>
            </a:fld>
            <a:endParaRPr lang="zh-CN" altLang="en-US"/>
          </a:p>
        </p:txBody>
      </p:sp>
      <p:sp>
        <p:nvSpPr>
          <p:cNvPr id="7" name="页脚占位符 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7203">
                                            <p:txEl>
                                              <p:pRg st="0" end="0"/>
                                            </p:txEl>
                                          </p:spTgt>
                                        </p:tgtEl>
                                        <p:attrNameLst>
                                          <p:attrName>style.visibility</p:attrName>
                                        </p:attrNameLst>
                                      </p:cBhvr>
                                      <p:to>
                                        <p:strVal val="visible"/>
                                      </p:to>
                                    </p:set>
                                    <p:animEffect transition="in" filter="box(in)">
                                      <p:cBhvr>
                                        <p:cTn id="7" dur="500"/>
                                        <p:tgtEl>
                                          <p:spTgt spid="94720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47203">
                                            <p:txEl>
                                              <p:pRg st="1" end="1"/>
                                            </p:txEl>
                                          </p:spTgt>
                                        </p:tgtEl>
                                        <p:attrNameLst>
                                          <p:attrName>style.visibility</p:attrName>
                                        </p:attrNameLst>
                                      </p:cBhvr>
                                      <p:to>
                                        <p:strVal val="visible"/>
                                      </p:to>
                                    </p:set>
                                    <p:animEffect transition="in" filter="box(in)">
                                      <p:cBhvr>
                                        <p:cTn id="10" dur="500"/>
                                        <p:tgtEl>
                                          <p:spTgt spid="94720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47203">
                                            <p:txEl>
                                              <p:pRg st="2" end="2"/>
                                            </p:txEl>
                                          </p:spTgt>
                                        </p:tgtEl>
                                        <p:attrNameLst>
                                          <p:attrName>style.visibility</p:attrName>
                                        </p:attrNameLst>
                                      </p:cBhvr>
                                      <p:to>
                                        <p:strVal val="visible"/>
                                      </p:to>
                                    </p:set>
                                    <p:animEffect transition="in" filter="box(in)">
                                      <p:cBhvr>
                                        <p:cTn id="13" dur="500"/>
                                        <p:tgtEl>
                                          <p:spTgt spid="94720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47203">
                                            <p:txEl>
                                              <p:pRg st="3" end="3"/>
                                            </p:txEl>
                                          </p:spTgt>
                                        </p:tgtEl>
                                        <p:attrNameLst>
                                          <p:attrName>style.visibility</p:attrName>
                                        </p:attrNameLst>
                                      </p:cBhvr>
                                      <p:to>
                                        <p:strVal val="visible"/>
                                      </p:to>
                                    </p:set>
                                    <p:animEffect transition="in" filter="box(in)">
                                      <p:cBhvr>
                                        <p:cTn id="16" dur="500"/>
                                        <p:tgtEl>
                                          <p:spTgt spid="9472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47203">
                                            <p:txEl>
                                              <p:pRg st="4" end="4"/>
                                            </p:txEl>
                                          </p:spTgt>
                                        </p:tgtEl>
                                        <p:attrNameLst>
                                          <p:attrName>style.visibility</p:attrName>
                                        </p:attrNameLst>
                                      </p:cBhvr>
                                      <p:to>
                                        <p:strVal val="visible"/>
                                      </p:to>
                                    </p:set>
                                    <p:animEffect transition="in" filter="box(in)">
                                      <p:cBhvr>
                                        <p:cTn id="21" dur="500"/>
                                        <p:tgtEl>
                                          <p:spTgt spid="947203">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947203">
                                            <p:txEl>
                                              <p:pRg st="5" end="5"/>
                                            </p:txEl>
                                          </p:spTgt>
                                        </p:tgtEl>
                                        <p:attrNameLst>
                                          <p:attrName>style.visibility</p:attrName>
                                        </p:attrNameLst>
                                      </p:cBhvr>
                                      <p:to>
                                        <p:strVal val="visible"/>
                                      </p:to>
                                    </p:set>
                                    <p:animEffect transition="in" filter="box(in)">
                                      <p:cBhvr>
                                        <p:cTn id="24" dur="500"/>
                                        <p:tgtEl>
                                          <p:spTgt spid="947203">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947203">
                                            <p:txEl>
                                              <p:pRg st="6" end="6"/>
                                            </p:txEl>
                                          </p:spTgt>
                                        </p:tgtEl>
                                        <p:attrNameLst>
                                          <p:attrName>style.visibility</p:attrName>
                                        </p:attrNameLst>
                                      </p:cBhvr>
                                      <p:to>
                                        <p:strVal val="visible"/>
                                      </p:to>
                                    </p:set>
                                    <p:animEffect transition="in" filter="box(in)">
                                      <p:cBhvr>
                                        <p:cTn id="27" dur="500"/>
                                        <p:tgtEl>
                                          <p:spTgt spid="94720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47203">
                                            <p:txEl>
                                              <p:pRg st="7" end="7"/>
                                            </p:txEl>
                                          </p:spTgt>
                                        </p:tgtEl>
                                        <p:attrNameLst>
                                          <p:attrName>style.visibility</p:attrName>
                                        </p:attrNameLst>
                                      </p:cBhvr>
                                      <p:to>
                                        <p:strVal val="visible"/>
                                      </p:to>
                                    </p:set>
                                    <p:animEffect transition="in" filter="box(in)">
                                      <p:cBhvr>
                                        <p:cTn id="32" dur="500"/>
                                        <p:tgtEl>
                                          <p:spTgt spid="947203">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947203">
                                            <p:txEl>
                                              <p:pRg st="8" end="8"/>
                                            </p:txEl>
                                          </p:spTgt>
                                        </p:tgtEl>
                                        <p:attrNameLst>
                                          <p:attrName>style.visibility</p:attrName>
                                        </p:attrNameLst>
                                      </p:cBhvr>
                                      <p:to>
                                        <p:strVal val="visible"/>
                                      </p:to>
                                    </p:set>
                                    <p:animEffect transition="in" filter="box(in)">
                                      <p:cBhvr>
                                        <p:cTn id="35" dur="500"/>
                                        <p:tgtEl>
                                          <p:spTgt spid="947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a:spLocks noGrp="1" noChangeArrowheads="1"/>
          </p:cNvSpPr>
          <p:nvPr>
            <p:ph type="title"/>
          </p:nvPr>
        </p:nvSpPr>
        <p:spPr bwMode="auto">
          <a:prstGeom prst="rect">
            <a:avLst/>
          </a:prstGeom>
          <a:noFill/>
          <a:ln w="9525">
            <a:noFill/>
            <a:miter lim="800000"/>
            <a:headEnd/>
            <a:tailEnd/>
          </a:ln>
          <a:effectLst/>
        </p:spPr>
        <p:txBody>
          <a:bodyPr/>
          <a:lstStyle/>
          <a:p>
            <a:pPr marL="342900" indent="-342900">
              <a:buClr>
                <a:schemeClr val="accent2"/>
              </a:buClr>
              <a:buSzPct val="80000"/>
              <a:buFont typeface="Wingdings" pitchFamily="2" charset="2"/>
              <a:buNone/>
            </a:pPr>
            <a:r>
              <a:rPr lang="zh-CN" altLang="en-US" sz="4000" dirty="0">
                <a:latin typeface="Times New Roman" pitchFamily="18" charset="0"/>
              </a:rPr>
              <a:t>三、</a:t>
            </a:r>
            <a:r>
              <a:rPr lang="zh-CN" altLang="en-US" sz="3600" dirty="0">
                <a:latin typeface="Times New Roman" pitchFamily="18" charset="0"/>
              </a:rPr>
              <a:t>计算机体系结构和计算机组成</a:t>
            </a:r>
            <a:endParaRPr lang="zh-CN" altLang="en-US" sz="3600" dirty="0"/>
          </a:p>
        </p:txBody>
      </p:sp>
      <p:sp>
        <p:nvSpPr>
          <p:cNvPr id="30723" name="Rectangle 3"/>
          <p:cNvSpPr>
            <a:spLocks noGrp="1" noChangeArrowheads="1"/>
          </p:cNvSpPr>
          <p:nvPr>
            <p:ph idx="1"/>
          </p:nvPr>
        </p:nvSpPr>
        <p:spPr/>
        <p:txBody>
          <a:bodyPr/>
          <a:lstStyle/>
          <a:p>
            <a:r>
              <a:rPr lang="en-US" altLang="zh-CN" dirty="0" smtClean="0">
                <a:solidFill>
                  <a:srgbClr val="0033CC"/>
                </a:solidFill>
              </a:rPr>
              <a:t>4</a:t>
            </a:r>
            <a:r>
              <a:rPr lang="zh-CN" altLang="en-US" dirty="0" smtClean="0">
                <a:solidFill>
                  <a:srgbClr val="0033CC"/>
                </a:solidFill>
              </a:rPr>
              <a:t>．计算机系统结构、组成、实现三者的关系</a:t>
            </a:r>
          </a:p>
          <a:p>
            <a:pPr lvl="1"/>
            <a:r>
              <a:rPr lang="zh-CN" altLang="en-US" dirty="0" smtClean="0"/>
              <a:t>计算机系统结构、计算机组成和计算机实现是三个不同的概念。</a:t>
            </a:r>
          </a:p>
          <a:p>
            <a:pPr lvl="2"/>
            <a:r>
              <a:rPr lang="zh-CN" altLang="en-US" dirty="0" smtClean="0"/>
              <a:t>计算机系统结构是指计算机系统的软件与硬件之间的接口</a:t>
            </a:r>
          </a:p>
          <a:p>
            <a:pPr lvl="2"/>
            <a:r>
              <a:rPr lang="zh-CN" altLang="en-US" dirty="0" smtClean="0"/>
              <a:t>计算机组成是指计算机系统结构的逻辑实现</a:t>
            </a:r>
          </a:p>
          <a:p>
            <a:pPr lvl="2"/>
            <a:r>
              <a:rPr lang="zh-CN" altLang="en-US" dirty="0" smtClean="0"/>
              <a:t>计算机实现是指计算机组成的物理实现。</a:t>
            </a:r>
          </a:p>
          <a:p>
            <a:pPr lvl="1"/>
            <a:r>
              <a:rPr lang="zh-CN" altLang="en-US" dirty="0" smtClean="0"/>
              <a:t>三者包含的内容不同，但却有着紧密的联系。</a:t>
            </a:r>
          </a:p>
        </p:txBody>
      </p:sp>
      <p:sp>
        <p:nvSpPr>
          <p:cNvPr id="4" name="日期占位符 3"/>
          <p:cNvSpPr>
            <a:spLocks noGrp="1"/>
          </p:cNvSpPr>
          <p:nvPr>
            <p:ph type="dt" sz="half" idx="10"/>
          </p:nvPr>
        </p:nvSpPr>
        <p:spPr/>
        <p:txBody>
          <a:bodyPr/>
          <a:lstStyle/>
          <a:p>
            <a:fld id="{3DB5F167-00CA-4784-91BB-027E1A13477C}" type="datetime1">
              <a:rPr lang="zh-CN" altLang="en-US" smtClean="0"/>
              <a:pPr/>
              <a:t>2023/8/31</a:t>
            </a:fld>
            <a:endParaRPr lang="zh-CN" altLang="en-US"/>
          </a:p>
        </p:txBody>
      </p:sp>
      <p:sp>
        <p:nvSpPr>
          <p:cNvPr id="7" name="页脚占位符 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pPr>
              <a:defRPr/>
            </a:pPr>
            <a:r>
              <a:rPr lang="zh-CN" altLang="en-US" smtClean="0"/>
              <a:t>补充：计算机系统设计</a:t>
            </a:r>
          </a:p>
        </p:txBody>
      </p:sp>
      <p:sp>
        <p:nvSpPr>
          <p:cNvPr id="14" name="日期占位符 13"/>
          <p:cNvSpPr>
            <a:spLocks noGrp="1"/>
          </p:cNvSpPr>
          <p:nvPr>
            <p:ph type="dt" sz="half" idx="10"/>
          </p:nvPr>
        </p:nvSpPr>
        <p:spPr/>
        <p:txBody>
          <a:bodyPr/>
          <a:lstStyle/>
          <a:p>
            <a:fld id="{820709A6-FA22-4EB1-B472-939B55D726FA}" type="datetime1">
              <a:rPr lang="zh-CN" altLang="en-US" smtClean="0"/>
              <a:pPr/>
              <a:t>2023/8/31</a:t>
            </a:fld>
            <a:endParaRPr lang="zh-CN" altLang="en-US"/>
          </a:p>
        </p:txBody>
      </p:sp>
      <p:sp>
        <p:nvSpPr>
          <p:cNvPr id="16" name="页脚占位符 1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985091" name="Text Box 3"/>
          <p:cNvSpPr txBox="1">
            <a:spLocks noChangeArrowheads="1"/>
          </p:cNvSpPr>
          <p:nvPr/>
        </p:nvSpPr>
        <p:spPr bwMode="auto">
          <a:xfrm>
            <a:off x="2700338" y="4702175"/>
            <a:ext cx="3527425" cy="588963"/>
          </a:xfrm>
          <a:prstGeom prst="rect">
            <a:avLst/>
          </a:prstGeom>
          <a:solidFill>
            <a:srgbClr val="66FF33"/>
          </a:solidFill>
          <a:ln w="9525">
            <a:solidFill>
              <a:schemeClr val="tx1"/>
            </a:solidFill>
            <a:miter lim="800000"/>
            <a:headEnd/>
            <a:tailEnd/>
          </a:ln>
        </p:spPr>
        <p:txBody>
          <a:bodyPr>
            <a:spAutoFit/>
          </a:bodyPr>
          <a:lstStyle/>
          <a:p>
            <a:pPr eaLnBrk="1" hangingPunct="1">
              <a:spcBef>
                <a:spcPct val="50000"/>
              </a:spcBef>
            </a:pPr>
            <a:r>
              <a:rPr lang="zh-CN" altLang="en-US" sz="3200">
                <a:latin typeface="Arial" charset="0"/>
                <a:ea typeface="黑体" pitchFamily="2" charset="-122"/>
              </a:rPr>
              <a:t>实现</a:t>
            </a:r>
          </a:p>
        </p:txBody>
      </p:sp>
      <p:sp>
        <p:nvSpPr>
          <p:cNvPr id="985092" name="Text Box 4"/>
          <p:cNvSpPr txBox="1">
            <a:spLocks noChangeArrowheads="1"/>
          </p:cNvSpPr>
          <p:nvPr/>
        </p:nvSpPr>
        <p:spPr bwMode="auto">
          <a:xfrm>
            <a:off x="2700338" y="4113213"/>
            <a:ext cx="3527425" cy="588962"/>
          </a:xfrm>
          <a:prstGeom prst="rect">
            <a:avLst/>
          </a:prstGeom>
          <a:solidFill>
            <a:srgbClr val="FFCC66"/>
          </a:solidFill>
          <a:ln w="9525">
            <a:solidFill>
              <a:schemeClr val="tx1"/>
            </a:solidFill>
            <a:miter lim="800000"/>
            <a:headEnd/>
            <a:tailEnd/>
          </a:ln>
        </p:spPr>
        <p:txBody>
          <a:bodyPr>
            <a:spAutoFit/>
          </a:bodyPr>
          <a:lstStyle/>
          <a:p>
            <a:pPr eaLnBrk="1" hangingPunct="1">
              <a:spcBef>
                <a:spcPct val="50000"/>
              </a:spcBef>
            </a:pPr>
            <a:r>
              <a:rPr lang="zh-CN" altLang="en-US" sz="3200">
                <a:latin typeface="Arial" charset="0"/>
                <a:ea typeface="黑体" pitchFamily="2" charset="-122"/>
              </a:rPr>
              <a:t>组成</a:t>
            </a:r>
          </a:p>
        </p:txBody>
      </p:sp>
      <p:sp>
        <p:nvSpPr>
          <p:cNvPr id="985093" name="Text Box 5"/>
          <p:cNvSpPr txBox="1">
            <a:spLocks noChangeArrowheads="1"/>
          </p:cNvSpPr>
          <p:nvPr/>
        </p:nvSpPr>
        <p:spPr bwMode="auto">
          <a:xfrm>
            <a:off x="1223963" y="3524250"/>
            <a:ext cx="6624637" cy="588963"/>
          </a:xfrm>
          <a:prstGeom prst="rect">
            <a:avLst/>
          </a:prstGeom>
          <a:gradFill rotWithShape="1">
            <a:gsLst>
              <a:gs pos="0">
                <a:srgbClr val="762F5E"/>
              </a:gs>
              <a:gs pos="50000">
                <a:srgbClr val="FF66CC"/>
              </a:gs>
              <a:gs pos="100000">
                <a:srgbClr val="762F5E"/>
              </a:gs>
            </a:gsLst>
            <a:lin ang="5400000" scaled="1"/>
          </a:gradFill>
          <a:ln w="9525">
            <a:solidFill>
              <a:schemeClr val="tx1"/>
            </a:solidFill>
            <a:miter lim="800000"/>
            <a:headEnd/>
            <a:tailEnd/>
          </a:ln>
        </p:spPr>
        <p:txBody>
          <a:bodyPr>
            <a:spAutoFit/>
          </a:bodyPr>
          <a:lstStyle/>
          <a:p>
            <a:pPr eaLnBrk="1" hangingPunct="1">
              <a:spcBef>
                <a:spcPct val="50000"/>
              </a:spcBef>
            </a:pPr>
            <a:r>
              <a:rPr lang="zh-CN" altLang="en-US" sz="3200">
                <a:solidFill>
                  <a:schemeClr val="bg1"/>
                </a:solidFill>
                <a:latin typeface="Arial" charset="0"/>
                <a:ea typeface="黑体" pitchFamily="2" charset="-122"/>
              </a:rPr>
              <a:t>指令系统</a:t>
            </a:r>
          </a:p>
        </p:txBody>
      </p:sp>
      <p:grpSp>
        <p:nvGrpSpPr>
          <p:cNvPr id="2" name="Group 6"/>
          <p:cNvGrpSpPr>
            <a:grpSpLocks/>
          </p:cNvGrpSpPr>
          <p:nvPr/>
        </p:nvGrpSpPr>
        <p:grpSpPr bwMode="auto">
          <a:xfrm>
            <a:off x="2232025" y="1973263"/>
            <a:ext cx="4500563" cy="1563687"/>
            <a:chOff x="1406" y="1243"/>
            <a:chExt cx="2835" cy="985"/>
          </a:xfrm>
        </p:grpSpPr>
        <p:sp>
          <p:nvSpPr>
            <p:cNvPr id="32779" name="Text Box 7"/>
            <p:cNvSpPr txBox="1">
              <a:spLocks noChangeArrowheads="1"/>
            </p:cNvSpPr>
            <p:nvPr/>
          </p:nvSpPr>
          <p:spPr bwMode="auto">
            <a:xfrm>
              <a:off x="1406" y="1243"/>
              <a:ext cx="2472" cy="985"/>
            </a:xfrm>
            <a:prstGeom prst="rect">
              <a:avLst/>
            </a:prstGeom>
            <a:solidFill>
              <a:srgbClr val="99FFCC"/>
            </a:solidFill>
            <a:ln w="9525">
              <a:solidFill>
                <a:schemeClr val="tx1"/>
              </a:solidFill>
              <a:miter lim="800000"/>
              <a:headEnd/>
              <a:tailEnd/>
            </a:ln>
          </p:spPr>
          <p:txBody>
            <a:bodyPr>
              <a:spAutoFit/>
            </a:bodyPr>
            <a:lstStyle/>
            <a:p>
              <a:pPr algn="l" eaLnBrk="1" hangingPunct="1"/>
              <a:r>
                <a:rPr lang="zh-CN" altLang="en-US" sz="3200">
                  <a:latin typeface="Arial" charset="0"/>
                  <a:ea typeface="黑体" pitchFamily="2" charset="-122"/>
                </a:rPr>
                <a:t>应用程序</a:t>
              </a:r>
            </a:p>
            <a:p>
              <a:pPr algn="l" eaLnBrk="1" hangingPunct="1"/>
              <a:endParaRPr lang="zh-CN" altLang="en-US" sz="3200">
                <a:latin typeface="Arial" charset="0"/>
                <a:ea typeface="黑体" pitchFamily="2" charset="-122"/>
              </a:endParaRPr>
            </a:p>
            <a:p>
              <a:pPr eaLnBrk="1" hangingPunct="1"/>
              <a:endParaRPr lang="en-US" altLang="zh-CN" sz="3200">
                <a:latin typeface="Arial" charset="0"/>
                <a:ea typeface="黑体" pitchFamily="2" charset="-122"/>
              </a:endParaRPr>
            </a:p>
          </p:txBody>
        </p:sp>
        <p:sp>
          <p:nvSpPr>
            <p:cNvPr id="32780" name="Text Box 8"/>
            <p:cNvSpPr txBox="1">
              <a:spLocks noChangeArrowheads="1"/>
            </p:cNvSpPr>
            <p:nvPr/>
          </p:nvSpPr>
          <p:spPr bwMode="auto">
            <a:xfrm>
              <a:off x="2517" y="1519"/>
              <a:ext cx="1724" cy="709"/>
            </a:xfrm>
            <a:prstGeom prst="rect">
              <a:avLst/>
            </a:prstGeom>
            <a:solidFill>
              <a:srgbClr val="FFFF00"/>
            </a:solidFill>
            <a:ln w="9525">
              <a:solidFill>
                <a:schemeClr val="tx1"/>
              </a:solidFill>
              <a:miter lim="800000"/>
              <a:headEnd/>
              <a:tailEnd/>
            </a:ln>
          </p:spPr>
          <p:txBody>
            <a:bodyPr>
              <a:spAutoFit/>
            </a:bodyPr>
            <a:lstStyle/>
            <a:p>
              <a:pPr eaLnBrk="1" hangingPunct="1">
                <a:lnSpc>
                  <a:spcPct val="70000"/>
                </a:lnSpc>
              </a:pPr>
              <a:endParaRPr lang="en-US" altLang="zh-CN" sz="3200">
                <a:latin typeface="Arial" charset="0"/>
                <a:ea typeface="黑体" pitchFamily="2" charset="-122"/>
              </a:endParaRPr>
            </a:p>
            <a:p>
              <a:pPr eaLnBrk="1" hangingPunct="1">
                <a:lnSpc>
                  <a:spcPct val="70000"/>
                </a:lnSpc>
              </a:pPr>
              <a:r>
                <a:rPr lang="zh-CN" altLang="en-US" sz="3200">
                  <a:latin typeface="Arial" charset="0"/>
                  <a:ea typeface="黑体" pitchFamily="2" charset="-122"/>
                </a:rPr>
                <a:t>操作系统</a:t>
              </a:r>
            </a:p>
            <a:p>
              <a:pPr eaLnBrk="1" hangingPunct="1">
                <a:lnSpc>
                  <a:spcPct val="70000"/>
                </a:lnSpc>
              </a:pPr>
              <a:endParaRPr lang="en-US" altLang="zh-CN" sz="3200">
                <a:latin typeface="Arial" charset="0"/>
                <a:ea typeface="黑体" pitchFamily="2" charset="-122"/>
              </a:endParaRPr>
            </a:p>
          </p:txBody>
        </p:sp>
        <p:sp>
          <p:nvSpPr>
            <p:cNvPr id="32781" name="Text Box 9"/>
            <p:cNvSpPr txBox="1">
              <a:spLocks noChangeArrowheads="1"/>
            </p:cNvSpPr>
            <p:nvPr/>
          </p:nvSpPr>
          <p:spPr bwMode="auto">
            <a:xfrm>
              <a:off x="1927" y="1857"/>
              <a:ext cx="907" cy="371"/>
            </a:xfrm>
            <a:prstGeom prst="rect">
              <a:avLst/>
            </a:prstGeom>
            <a:solidFill>
              <a:srgbClr val="00FFFF"/>
            </a:solidFill>
            <a:ln w="9525">
              <a:solidFill>
                <a:schemeClr val="tx1"/>
              </a:solidFill>
              <a:miter lim="800000"/>
              <a:headEnd/>
              <a:tailEnd/>
            </a:ln>
          </p:spPr>
          <p:txBody>
            <a:bodyPr>
              <a:spAutoFit/>
            </a:bodyPr>
            <a:lstStyle/>
            <a:p>
              <a:pPr eaLnBrk="1" hangingPunct="1">
                <a:spcBef>
                  <a:spcPct val="50000"/>
                </a:spcBef>
              </a:pPr>
              <a:r>
                <a:rPr lang="zh-CN" altLang="en-US" sz="3200">
                  <a:latin typeface="Arial" charset="0"/>
                  <a:ea typeface="黑体" pitchFamily="2" charset="-122"/>
                </a:rPr>
                <a:t>编译</a:t>
              </a:r>
            </a:p>
          </p:txBody>
        </p:sp>
      </p:grpSp>
      <p:sp>
        <p:nvSpPr>
          <p:cNvPr id="985098" name="AutoShape 10"/>
          <p:cNvSpPr>
            <a:spLocks noChangeArrowheads="1"/>
          </p:cNvSpPr>
          <p:nvPr/>
        </p:nvSpPr>
        <p:spPr bwMode="auto">
          <a:xfrm flipH="1">
            <a:off x="6991350" y="1303338"/>
            <a:ext cx="1828800" cy="1600200"/>
          </a:xfrm>
          <a:prstGeom prst="wedgeRoundRectCallout">
            <a:avLst>
              <a:gd name="adj1" fmla="val 15190"/>
              <a:gd name="adj2" fmla="val 92162"/>
              <a:gd name="adj3" fmla="val 16667"/>
            </a:avLst>
          </a:prstGeom>
          <a:noFill/>
          <a:ln w="9525">
            <a:solidFill>
              <a:schemeClr val="tx1"/>
            </a:solidFill>
            <a:miter lim="800000"/>
            <a:headEnd/>
            <a:tailEnd/>
          </a:ln>
        </p:spPr>
        <p:txBody>
          <a:bodyPr anchor="ctr"/>
          <a:lstStyle/>
          <a:p>
            <a:pPr eaLnBrk="1" hangingPunct="1"/>
            <a:r>
              <a:rPr kumimoji="1" lang="zh-CN" altLang="en-US">
                <a:latin typeface="楷体_GB2312" pitchFamily="49" charset="-122"/>
              </a:rPr>
              <a:t>外特性</a:t>
            </a:r>
          </a:p>
          <a:p>
            <a:pPr eaLnBrk="1" hangingPunct="1"/>
            <a:r>
              <a:rPr kumimoji="1" lang="zh-CN" altLang="en-US">
                <a:latin typeface="楷体_GB2312" pitchFamily="49" charset="-122"/>
              </a:rPr>
              <a:t>设计</a:t>
            </a:r>
          </a:p>
        </p:txBody>
      </p:sp>
      <p:sp>
        <p:nvSpPr>
          <p:cNvPr id="985099" name="AutoShape 11"/>
          <p:cNvSpPr>
            <a:spLocks noChangeArrowheads="1"/>
          </p:cNvSpPr>
          <p:nvPr/>
        </p:nvSpPr>
        <p:spPr bwMode="auto">
          <a:xfrm>
            <a:off x="6443663" y="4351338"/>
            <a:ext cx="2376487" cy="1670050"/>
          </a:xfrm>
          <a:prstGeom prst="wedgeRoundRectCallout">
            <a:avLst>
              <a:gd name="adj1" fmla="val -68838"/>
              <a:gd name="adj2" fmla="val -11120"/>
              <a:gd name="adj3" fmla="val 16667"/>
            </a:avLst>
          </a:prstGeom>
          <a:noFill/>
          <a:ln w="9525">
            <a:solidFill>
              <a:schemeClr val="tx1"/>
            </a:solidFill>
            <a:miter lim="800000"/>
            <a:headEnd/>
            <a:tailEnd/>
          </a:ln>
        </p:spPr>
        <p:txBody>
          <a:bodyPr/>
          <a:lstStyle/>
          <a:p>
            <a:pPr marL="179388" lvl="1" algn="l" eaLnBrk="1" hangingPunct="1">
              <a:spcBef>
                <a:spcPct val="20000"/>
              </a:spcBef>
              <a:buClr>
                <a:schemeClr val="accent1"/>
              </a:buClr>
            </a:pPr>
            <a:r>
              <a:rPr kumimoji="1" lang="zh-CN" altLang="en-US">
                <a:latin typeface="楷体_GB2312" pitchFamily="49" charset="-122"/>
              </a:rPr>
              <a:t>器件，封装、机箱、电源、冷却设计</a:t>
            </a:r>
          </a:p>
        </p:txBody>
      </p:sp>
      <p:sp>
        <p:nvSpPr>
          <p:cNvPr id="985100" name="AutoShape 12"/>
          <p:cNvSpPr>
            <a:spLocks noChangeArrowheads="1"/>
          </p:cNvSpPr>
          <p:nvPr/>
        </p:nvSpPr>
        <p:spPr bwMode="auto">
          <a:xfrm>
            <a:off x="179388" y="4257675"/>
            <a:ext cx="1828800" cy="1600200"/>
          </a:xfrm>
          <a:prstGeom prst="wedgeRoundRectCallout">
            <a:avLst>
              <a:gd name="adj1" fmla="val 94356"/>
              <a:gd name="adj2" fmla="val -41069"/>
              <a:gd name="adj3" fmla="val 16667"/>
            </a:avLst>
          </a:prstGeom>
          <a:noFill/>
          <a:ln w="9525">
            <a:solidFill>
              <a:schemeClr val="tx1"/>
            </a:solidFill>
            <a:miter lim="800000"/>
            <a:headEnd/>
            <a:tailEnd/>
          </a:ln>
        </p:spPr>
        <p:txBody>
          <a:bodyPr anchor="ctr"/>
          <a:lstStyle/>
          <a:p>
            <a:pPr eaLnBrk="1" hangingPunct="1"/>
            <a:r>
              <a:rPr kumimoji="1" lang="zh-CN" altLang="en-US">
                <a:latin typeface="楷体_GB2312" pitchFamily="49" charset="-122"/>
              </a:rPr>
              <a:t>逻辑</a:t>
            </a:r>
          </a:p>
          <a:p>
            <a:pPr eaLnBrk="1" hangingPunct="1"/>
            <a:r>
              <a:rPr kumimoji="1" lang="zh-CN" altLang="en-US">
                <a:latin typeface="楷体_GB2312" pitchFamily="49" charset="-122"/>
              </a:rPr>
              <a:t>设计</a:t>
            </a:r>
          </a:p>
        </p:txBody>
      </p:sp>
      <p:sp>
        <p:nvSpPr>
          <p:cNvPr id="985101" name="AutoShape 13"/>
          <p:cNvSpPr>
            <a:spLocks noChangeArrowheads="1"/>
          </p:cNvSpPr>
          <p:nvPr/>
        </p:nvSpPr>
        <p:spPr bwMode="auto">
          <a:xfrm>
            <a:off x="215900" y="1304925"/>
            <a:ext cx="1828800" cy="1600200"/>
          </a:xfrm>
          <a:prstGeom prst="wedgeRoundRectCallout">
            <a:avLst>
              <a:gd name="adj1" fmla="val 62847"/>
              <a:gd name="adj2" fmla="val 67264"/>
              <a:gd name="adj3" fmla="val 16667"/>
            </a:avLst>
          </a:prstGeom>
          <a:noFill/>
          <a:ln w="9525">
            <a:solidFill>
              <a:schemeClr val="tx1"/>
            </a:solidFill>
            <a:miter lim="800000"/>
            <a:headEnd/>
            <a:tailEnd/>
          </a:ln>
        </p:spPr>
        <p:txBody>
          <a:bodyPr anchor="ctr"/>
          <a:lstStyle/>
          <a:p>
            <a:pPr eaLnBrk="1" hangingPunct="1"/>
            <a:r>
              <a:rPr kumimoji="1" lang="zh-CN" altLang="en-US">
                <a:latin typeface="楷体_GB2312" pitchFamily="49" charset="-122"/>
              </a:rPr>
              <a:t>应用</a:t>
            </a:r>
          </a:p>
          <a:p>
            <a:pPr eaLnBrk="1" hangingPunct="1"/>
            <a:r>
              <a:rPr kumimoji="1" lang="zh-CN" altLang="en-US">
                <a:latin typeface="楷体_GB2312" pitchFamily="49" charset="-122"/>
              </a:rPr>
              <a:t>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5091"/>
                                        </p:tgtEl>
                                        <p:attrNameLst>
                                          <p:attrName>style.visibility</p:attrName>
                                        </p:attrNameLst>
                                      </p:cBhvr>
                                      <p:to>
                                        <p:strVal val="visible"/>
                                      </p:to>
                                    </p:set>
                                    <p:animEffect transition="in" filter="box(in)">
                                      <p:cBhvr>
                                        <p:cTn id="7" dur="500"/>
                                        <p:tgtEl>
                                          <p:spTgt spid="98509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5099"/>
                                        </p:tgtEl>
                                        <p:attrNameLst>
                                          <p:attrName>style.visibility</p:attrName>
                                        </p:attrNameLst>
                                      </p:cBhvr>
                                      <p:to>
                                        <p:strVal val="visible"/>
                                      </p:to>
                                    </p:set>
                                    <p:animEffect transition="in" filter="strips(downRight)">
                                      <p:cBhvr>
                                        <p:cTn id="12" dur="500"/>
                                        <p:tgtEl>
                                          <p:spTgt spid="9850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5092"/>
                                        </p:tgtEl>
                                        <p:attrNameLst>
                                          <p:attrName>style.visibility</p:attrName>
                                        </p:attrNameLst>
                                      </p:cBhvr>
                                      <p:to>
                                        <p:strVal val="visible"/>
                                      </p:to>
                                    </p:set>
                                    <p:animEffect transition="in" filter="box(in)">
                                      <p:cBhvr>
                                        <p:cTn id="17" dur="500"/>
                                        <p:tgtEl>
                                          <p:spTgt spid="98509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85100"/>
                                        </p:tgtEl>
                                        <p:attrNameLst>
                                          <p:attrName>style.visibility</p:attrName>
                                        </p:attrNameLst>
                                      </p:cBhvr>
                                      <p:to>
                                        <p:strVal val="visible"/>
                                      </p:to>
                                    </p:set>
                                    <p:animEffect transition="in" filter="strips(downLeft)">
                                      <p:cBhvr>
                                        <p:cTn id="22" dur="1000"/>
                                        <p:tgtEl>
                                          <p:spTgt spid="98510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85093"/>
                                        </p:tgtEl>
                                        <p:attrNameLst>
                                          <p:attrName>style.visibility</p:attrName>
                                        </p:attrNameLst>
                                      </p:cBhvr>
                                      <p:to>
                                        <p:strVal val="visible"/>
                                      </p:to>
                                    </p:set>
                                    <p:animEffect transition="in" filter="box(in)">
                                      <p:cBhvr>
                                        <p:cTn id="27" dur="500"/>
                                        <p:tgtEl>
                                          <p:spTgt spid="98509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985098"/>
                                        </p:tgtEl>
                                        <p:attrNameLst>
                                          <p:attrName>style.visibility</p:attrName>
                                        </p:attrNameLst>
                                      </p:cBhvr>
                                      <p:to>
                                        <p:strVal val="visible"/>
                                      </p:to>
                                    </p:set>
                                    <p:animEffect transition="in" filter="strips(downLeft)">
                                      <p:cBhvr>
                                        <p:cTn id="32" dur="1000"/>
                                        <p:tgtEl>
                                          <p:spTgt spid="98509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985101"/>
                                        </p:tgtEl>
                                        <p:attrNameLst>
                                          <p:attrName>style.visibility</p:attrName>
                                        </p:attrNameLst>
                                      </p:cBhvr>
                                      <p:to>
                                        <p:strVal val="visible"/>
                                      </p:to>
                                    </p:set>
                                    <p:animEffect transition="in" filter="strips(downLeft)">
                                      <p:cBhvr>
                                        <p:cTn id="42" dur="1000"/>
                                        <p:tgtEl>
                                          <p:spTgt spid="985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1" grpId="0" animBg="1"/>
      <p:bldP spid="985092" grpId="0" animBg="1"/>
      <p:bldP spid="985093" grpId="0" animBg="1"/>
      <p:bldP spid="985098" grpId="0" animBg="1" autoUpdateAnimBg="0"/>
      <p:bldP spid="985099" grpId="0" animBg="1" autoUpdateAnimBg="0"/>
      <p:bldP spid="985100" grpId="0" animBg="1" autoUpdateAnimBg="0"/>
      <p:bldP spid="98510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371600" y="2060575"/>
          <a:ext cx="6242050" cy="4116388"/>
        </p:xfrm>
        <a:graphic>
          <a:graphicData uri="http://schemas.openxmlformats.org/presentationml/2006/ole">
            <p:oleObj spid="_x0000_s1026" name="文档" r:id="rId3" imgW="6240240" imgH="4116240" progId="Word.Document.8">
              <p:embed/>
            </p:oleObj>
          </a:graphicData>
        </a:graphic>
      </p:graphicFrame>
      <p:sp>
        <p:nvSpPr>
          <p:cNvPr id="2051" name="Line 3"/>
          <p:cNvSpPr>
            <a:spLocks noChangeShapeType="1"/>
          </p:cNvSpPr>
          <p:nvPr/>
        </p:nvSpPr>
        <p:spPr bwMode="auto">
          <a:xfrm>
            <a:off x="331788" y="1690688"/>
            <a:ext cx="8326437" cy="3175"/>
          </a:xfrm>
          <a:prstGeom prst="line">
            <a:avLst/>
          </a:prstGeom>
          <a:noFill/>
          <a:ln w="38100">
            <a:solidFill>
              <a:schemeClr val="tx1"/>
            </a:solidFill>
            <a:round/>
            <a:headEnd/>
            <a:tailEnd/>
          </a:ln>
        </p:spPr>
        <p:txBody>
          <a:bodyPr wrap="none" anchor="ctr"/>
          <a:lstStyle/>
          <a:p>
            <a:endParaRPr lang="zh-CN" altLang="en-US"/>
          </a:p>
        </p:txBody>
      </p:sp>
      <p:sp>
        <p:nvSpPr>
          <p:cNvPr id="2052" name="Line 4"/>
          <p:cNvSpPr>
            <a:spLocks noChangeShapeType="1"/>
          </p:cNvSpPr>
          <p:nvPr/>
        </p:nvSpPr>
        <p:spPr bwMode="auto">
          <a:xfrm>
            <a:off x="250825" y="2757488"/>
            <a:ext cx="8407400" cy="0"/>
          </a:xfrm>
          <a:prstGeom prst="line">
            <a:avLst/>
          </a:prstGeom>
          <a:noFill/>
          <a:ln w="38100">
            <a:solidFill>
              <a:schemeClr val="tx1"/>
            </a:solidFill>
            <a:round/>
            <a:headEnd/>
            <a:tailEnd/>
          </a:ln>
        </p:spPr>
        <p:txBody>
          <a:bodyPr wrap="none" anchor="ctr"/>
          <a:lstStyle/>
          <a:p>
            <a:endParaRPr lang="zh-CN" altLang="en-US"/>
          </a:p>
        </p:txBody>
      </p:sp>
      <p:sp>
        <p:nvSpPr>
          <p:cNvPr id="2053" name="Line 5"/>
          <p:cNvSpPr>
            <a:spLocks noChangeShapeType="1"/>
          </p:cNvSpPr>
          <p:nvPr/>
        </p:nvSpPr>
        <p:spPr bwMode="auto">
          <a:xfrm flipV="1">
            <a:off x="250825" y="3976688"/>
            <a:ext cx="8407400" cy="0"/>
          </a:xfrm>
          <a:prstGeom prst="line">
            <a:avLst/>
          </a:prstGeom>
          <a:noFill/>
          <a:ln w="38100">
            <a:solidFill>
              <a:schemeClr val="tx1"/>
            </a:solidFill>
            <a:round/>
            <a:headEnd/>
            <a:tailEnd/>
          </a:ln>
        </p:spPr>
        <p:txBody>
          <a:bodyPr wrap="none" anchor="ctr"/>
          <a:lstStyle/>
          <a:p>
            <a:endParaRPr lang="zh-CN" altLang="en-US"/>
          </a:p>
        </p:txBody>
      </p:sp>
      <p:grpSp>
        <p:nvGrpSpPr>
          <p:cNvPr id="2" name="Group 6"/>
          <p:cNvGrpSpPr>
            <a:grpSpLocks/>
          </p:cNvGrpSpPr>
          <p:nvPr/>
        </p:nvGrpSpPr>
        <p:grpSpPr bwMode="auto">
          <a:xfrm>
            <a:off x="1979613" y="1103313"/>
            <a:ext cx="5062537" cy="4054475"/>
            <a:chOff x="1247" y="695"/>
            <a:chExt cx="3189" cy="2674"/>
          </a:xfrm>
        </p:grpSpPr>
        <p:sp>
          <p:nvSpPr>
            <p:cNvPr id="2081" name="Line 7"/>
            <p:cNvSpPr>
              <a:spLocks noChangeShapeType="1"/>
            </p:cNvSpPr>
            <p:nvPr/>
          </p:nvSpPr>
          <p:spPr bwMode="auto">
            <a:xfrm>
              <a:off x="1247" y="729"/>
              <a:ext cx="0" cy="2640"/>
            </a:xfrm>
            <a:prstGeom prst="line">
              <a:avLst/>
            </a:prstGeom>
            <a:noFill/>
            <a:ln w="38100">
              <a:solidFill>
                <a:schemeClr val="tx1"/>
              </a:solidFill>
              <a:round/>
              <a:headEnd/>
              <a:tailEnd/>
            </a:ln>
          </p:spPr>
          <p:txBody>
            <a:bodyPr wrap="none" anchor="ctr"/>
            <a:lstStyle/>
            <a:p>
              <a:endParaRPr lang="zh-CN" altLang="en-US"/>
            </a:p>
          </p:txBody>
        </p:sp>
        <p:sp>
          <p:nvSpPr>
            <p:cNvPr id="2082" name="Line 8"/>
            <p:cNvSpPr>
              <a:spLocks noChangeShapeType="1"/>
            </p:cNvSpPr>
            <p:nvPr/>
          </p:nvSpPr>
          <p:spPr bwMode="auto">
            <a:xfrm>
              <a:off x="2381" y="695"/>
              <a:ext cx="0" cy="2674"/>
            </a:xfrm>
            <a:prstGeom prst="line">
              <a:avLst/>
            </a:prstGeom>
            <a:noFill/>
            <a:ln w="38100">
              <a:solidFill>
                <a:schemeClr val="tx1"/>
              </a:solidFill>
              <a:round/>
              <a:headEnd/>
              <a:tailEnd/>
            </a:ln>
          </p:spPr>
          <p:txBody>
            <a:bodyPr wrap="none" anchor="ctr"/>
            <a:lstStyle/>
            <a:p>
              <a:endParaRPr lang="zh-CN" altLang="en-US"/>
            </a:p>
          </p:txBody>
        </p:sp>
        <p:sp>
          <p:nvSpPr>
            <p:cNvPr id="2083" name="Line 9"/>
            <p:cNvSpPr>
              <a:spLocks noChangeShapeType="1"/>
            </p:cNvSpPr>
            <p:nvPr/>
          </p:nvSpPr>
          <p:spPr bwMode="auto">
            <a:xfrm>
              <a:off x="3315" y="695"/>
              <a:ext cx="0" cy="2674"/>
            </a:xfrm>
            <a:prstGeom prst="line">
              <a:avLst/>
            </a:prstGeom>
            <a:noFill/>
            <a:ln w="38100">
              <a:solidFill>
                <a:schemeClr val="tx1"/>
              </a:solidFill>
              <a:round/>
              <a:headEnd/>
              <a:tailEnd/>
            </a:ln>
          </p:spPr>
          <p:txBody>
            <a:bodyPr wrap="none" anchor="ctr"/>
            <a:lstStyle/>
            <a:p>
              <a:endParaRPr lang="zh-CN" altLang="en-US"/>
            </a:p>
          </p:txBody>
        </p:sp>
        <p:sp>
          <p:nvSpPr>
            <p:cNvPr id="2084" name="Line 10"/>
            <p:cNvSpPr>
              <a:spLocks noChangeShapeType="1"/>
            </p:cNvSpPr>
            <p:nvPr/>
          </p:nvSpPr>
          <p:spPr bwMode="auto">
            <a:xfrm>
              <a:off x="4436" y="695"/>
              <a:ext cx="0" cy="2674"/>
            </a:xfrm>
            <a:prstGeom prst="line">
              <a:avLst/>
            </a:prstGeom>
            <a:noFill/>
            <a:ln w="38100">
              <a:solidFill>
                <a:schemeClr val="tx1"/>
              </a:solidFill>
              <a:round/>
              <a:headEnd/>
              <a:tailEnd/>
            </a:ln>
          </p:spPr>
          <p:txBody>
            <a:bodyPr wrap="none" anchor="ctr"/>
            <a:lstStyle/>
            <a:p>
              <a:endParaRPr lang="zh-CN" altLang="en-US"/>
            </a:p>
          </p:txBody>
        </p:sp>
      </p:grpSp>
      <p:sp>
        <p:nvSpPr>
          <p:cNvPr id="2055" name="Line 11"/>
          <p:cNvSpPr>
            <a:spLocks noChangeShapeType="1"/>
          </p:cNvSpPr>
          <p:nvPr/>
        </p:nvSpPr>
        <p:spPr bwMode="auto">
          <a:xfrm>
            <a:off x="331788" y="5157788"/>
            <a:ext cx="8326437" cy="0"/>
          </a:xfrm>
          <a:prstGeom prst="line">
            <a:avLst/>
          </a:prstGeom>
          <a:noFill/>
          <a:ln w="38100">
            <a:solidFill>
              <a:schemeClr val="tx1"/>
            </a:solidFill>
            <a:round/>
            <a:headEnd/>
            <a:tailEnd/>
          </a:ln>
        </p:spPr>
        <p:txBody>
          <a:bodyPr wrap="none" anchor="ctr"/>
          <a:lstStyle/>
          <a:p>
            <a:endParaRPr lang="zh-CN" altLang="en-US"/>
          </a:p>
        </p:txBody>
      </p:sp>
      <p:sp>
        <p:nvSpPr>
          <p:cNvPr id="2056" name="Text Box 12"/>
          <p:cNvSpPr txBox="1">
            <a:spLocks noChangeArrowheads="1"/>
          </p:cNvSpPr>
          <p:nvPr/>
        </p:nvSpPr>
        <p:spPr bwMode="auto">
          <a:xfrm>
            <a:off x="547688" y="1157288"/>
            <a:ext cx="1360487"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solidFill>
                  <a:srgbClr val="0033CC"/>
                </a:solidFill>
                <a:latin typeface="黑体" pitchFamily="2" charset="-122"/>
                <a:ea typeface="黑体" pitchFamily="2" charset="-122"/>
              </a:rPr>
              <a:t>设计级</a:t>
            </a:r>
          </a:p>
        </p:txBody>
      </p:sp>
      <p:sp>
        <p:nvSpPr>
          <p:cNvPr id="2057" name="Text Box 13"/>
          <p:cNvSpPr txBox="1">
            <a:spLocks noChangeArrowheads="1"/>
          </p:cNvSpPr>
          <p:nvPr/>
        </p:nvSpPr>
        <p:spPr bwMode="auto">
          <a:xfrm>
            <a:off x="2154238" y="1157288"/>
            <a:ext cx="1616075"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solidFill>
                  <a:srgbClr val="0033CC"/>
                </a:solidFill>
                <a:latin typeface="黑体" pitchFamily="2" charset="-122"/>
                <a:ea typeface="黑体" pitchFamily="2" charset="-122"/>
              </a:rPr>
              <a:t>基本部件</a:t>
            </a:r>
            <a:endParaRPr kumimoji="1" lang="zh-CN" altLang="en-US" sz="1800">
              <a:solidFill>
                <a:srgbClr val="0033CC"/>
              </a:solidFill>
              <a:latin typeface="黑体" pitchFamily="2" charset="-122"/>
              <a:ea typeface="黑体" pitchFamily="2" charset="-122"/>
            </a:endParaRPr>
          </a:p>
        </p:txBody>
      </p:sp>
      <p:sp>
        <p:nvSpPr>
          <p:cNvPr id="2058" name="Text Box 14"/>
          <p:cNvSpPr txBox="1">
            <a:spLocks noChangeArrowheads="1"/>
          </p:cNvSpPr>
          <p:nvPr/>
        </p:nvSpPr>
        <p:spPr bwMode="auto">
          <a:xfrm>
            <a:off x="3810000" y="1157288"/>
            <a:ext cx="1698625"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solidFill>
                  <a:srgbClr val="0033CC"/>
                </a:solidFill>
                <a:latin typeface="黑体" pitchFamily="2" charset="-122"/>
                <a:ea typeface="黑体" pitchFamily="2" charset="-122"/>
              </a:rPr>
              <a:t>信息单元</a:t>
            </a:r>
          </a:p>
        </p:txBody>
      </p:sp>
      <p:sp>
        <p:nvSpPr>
          <p:cNvPr id="2059" name="Text Box 15"/>
          <p:cNvSpPr txBox="1">
            <a:spLocks noChangeArrowheads="1"/>
          </p:cNvSpPr>
          <p:nvPr/>
        </p:nvSpPr>
        <p:spPr bwMode="auto">
          <a:xfrm>
            <a:off x="5424488" y="1157288"/>
            <a:ext cx="1698625"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solidFill>
                  <a:srgbClr val="0033CC"/>
                </a:solidFill>
                <a:latin typeface="黑体" pitchFamily="2" charset="-122"/>
                <a:ea typeface="黑体" pitchFamily="2" charset="-122"/>
              </a:rPr>
              <a:t>目标部件</a:t>
            </a:r>
          </a:p>
        </p:txBody>
      </p:sp>
      <p:sp>
        <p:nvSpPr>
          <p:cNvPr id="2060" name="Text Box 16"/>
          <p:cNvSpPr txBox="1">
            <a:spLocks noChangeArrowheads="1"/>
          </p:cNvSpPr>
          <p:nvPr/>
        </p:nvSpPr>
        <p:spPr bwMode="auto">
          <a:xfrm>
            <a:off x="7019925" y="1233488"/>
            <a:ext cx="2020888" cy="366712"/>
          </a:xfrm>
          <a:prstGeom prst="rect">
            <a:avLst/>
          </a:prstGeom>
          <a:noFill/>
          <a:ln w="9525">
            <a:noFill/>
            <a:miter lim="800000"/>
            <a:headEnd/>
            <a:tailEnd/>
          </a:ln>
        </p:spPr>
        <p:txBody>
          <a:bodyPr>
            <a:spAutoFit/>
          </a:bodyPr>
          <a:lstStyle/>
          <a:p>
            <a:pPr algn="l" eaLnBrk="1" hangingPunct="1">
              <a:spcBef>
                <a:spcPct val="50000"/>
              </a:spcBef>
            </a:pPr>
            <a:r>
              <a:rPr kumimoji="1" lang="zh-CN" altLang="en-US" sz="1800">
                <a:solidFill>
                  <a:srgbClr val="0033CC"/>
                </a:solidFill>
                <a:latin typeface="黑体" pitchFamily="2" charset="-122"/>
                <a:ea typeface="黑体" pitchFamily="2" charset="-122"/>
              </a:rPr>
              <a:t>依据和描述方法</a:t>
            </a:r>
          </a:p>
        </p:txBody>
      </p:sp>
      <p:sp>
        <p:nvSpPr>
          <p:cNvPr id="2061" name="Text Box 17"/>
          <p:cNvSpPr txBox="1">
            <a:spLocks noChangeArrowheads="1"/>
          </p:cNvSpPr>
          <p:nvPr/>
        </p:nvSpPr>
        <p:spPr bwMode="auto">
          <a:xfrm>
            <a:off x="395288" y="1941513"/>
            <a:ext cx="15843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黑体" pitchFamily="2" charset="-122"/>
                <a:ea typeface="黑体" pitchFamily="2" charset="-122"/>
              </a:rPr>
              <a:t>处理器级</a:t>
            </a:r>
          </a:p>
        </p:txBody>
      </p:sp>
      <p:sp>
        <p:nvSpPr>
          <p:cNvPr id="2062" name="Text Box 18"/>
          <p:cNvSpPr txBox="1">
            <a:spLocks noChangeArrowheads="1"/>
          </p:cNvSpPr>
          <p:nvPr/>
        </p:nvSpPr>
        <p:spPr bwMode="auto">
          <a:xfrm>
            <a:off x="1979613" y="1628775"/>
            <a:ext cx="1841500" cy="1187450"/>
          </a:xfrm>
          <a:prstGeom prst="rect">
            <a:avLst/>
          </a:prstGeom>
          <a:noFill/>
          <a:ln w="9525">
            <a:noFill/>
            <a:miter lim="800000"/>
            <a:headEnd/>
            <a:tailEnd/>
          </a:ln>
        </p:spPr>
        <p:txBody>
          <a:bodyPr>
            <a:spAutoFit/>
          </a:bodyPr>
          <a:lstStyle/>
          <a:p>
            <a:pPr algn="l" eaLnBrk="1" hangingPunct="1">
              <a:spcBef>
                <a:spcPct val="50000"/>
              </a:spcBef>
            </a:pPr>
            <a:r>
              <a:rPr kumimoji="1" lang="en-US" altLang="zh-CN" sz="2400">
                <a:latin typeface="黑体" pitchFamily="2" charset="-122"/>
                <a:ea typeface="黑体" pitchFamily="2" charset="-122"/>
              </a:rPr>
              <a:t>CPU</a:t>
            </a:r>
            <a:r>
              <a:rPr kumimoji="1" lang="zh-CN" altLang="en-US" sz="2400">
                <a:latin typeface="黑体" pitchFamily="2" charset="-122"/>
                <a:ea typeface="黑体" pitchFamily="2" charset="-122"/>
              </a:rPr>
              <a:t>，</a:t>
            </a:r>
            <a:r>
              <a:rPr kumimoji="1" lang="en-US" altLang="zh-CN" sz="2400">
                <a:latin typeface="黑体" pitchFamily="2" charset="-122"/>
                <a:ea typeface="黑体" pitchFamily="2" charset="-122"/>
              </a:rPr>
              <a:t>IOP</a:t>
            </a:r>
            <a:r>
              <a:rPr kumimoji="1" lang="zh-CN" altLang="en-US" sz="2400">
                <a:latin typeface="黑体" pitchFamily="2" charset="-122"/>
                <a:ea typeface="黑体" pitchFamily="2" charset="-122"/>
              </a:rPr>
              <a:t>，</a:t>
            </a:r>
            <a:r>
              <a:rPr kumimoji="1" lang="en-US" altLang="zh-CN" sz="2400">
                <a:latin typeface="黑体" pitchFamily="2" charset="-122"/>
                <a:ea typeface="黑体" pitchFamily="2" charset="-122"/>
              </a:rPr>
              <a:t>MEM</a:t>
            </a:r>
            <a:r>
              <a:rPr kumimoji="1" lang="zh-CN" altLang="en-US" sz="2400">
                <a:latin typeface="黑体" pitchFamily="2" charset="-122"/>
                <a:ea typeface="黑体" pitchFamily="2" charset="-122"/>
              </a:rPr>
              <a:t>，</a:t>
            </a:r>
            <a:r>
              <a:rPr kumimoji="1" lang="en-US" altLang="zh-CN" sz="2400">
                <a:latin typeface="黑体" pitchFamily="2" charset="-122"/>
                <a:ea typeface="黑体" pitchFamily="2" charset="-122"/>
              </a:rPr>
              <a:t>I/O</a:t>
            </a:r>
            <a:r>
              <a:rPr kumimoji="1" lang="zh-CN" altLang="en-US" sz="2400">
                <a:latin typeface="黑体" pitchFamily="2" charset="-122"/>
                <a:ea typeface="黑体" pitchFamily="2" charset="-122"/>
              </a:rPr>
              <a:t>设备等</a:t>
            </a:r>
          </a:p>
        </p:txBody>
      </p:sp>
      <p:sp>
        <p:nvSpPr>
          <p:cNvPr id="2063" name="Text Box 19"/>
          <p:cNvSpPr txBox="1">
            <a:spLocks noChangeArrowheads="1"/>
          </p:cNvSpPr>
          <p:nvPr/>
        </p:nvSpPr>
        <p:spPr bwMode="auto">
          <a:xfrm>
            <a:off x="3890963" y="1766888"/>
            <a:ext cx="1401762" cy="822325"/>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字块，数据块</a:t>
            </a:r>
          </a:p>
        </p:txBody>
      </p:sp>
      <p:sp>
        <p:nvSpPr>
          <p:cNvPr id="2064" name="Text Box 20"/>
          <p:cNvSpPr txBox="1">
            <a:spLocks noChangeArrowheads="1"/>
          </p:cNvSpPr>
          <p:nvPr/>
        </p:nvSpPr>
        <p:spPr bwMode="auto">
          <a:xfrm>
            <a:off x="5343525" y="1919288"/>
            <a:ext cx="1698625"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复杂系统</a:t>
            </a:r>
          </a:p>
        </p:txBody>
      </p:sp>
      <p:sp>
        <p:nvSpPr>
          <p:cNvPr id="2065" name="Text Box 21"/>
          <p:cNvSpPr txBox="1">
            <a:spLocks noChangeArrowheads="1"/>
          </p:cNvSpPr>
          <p:nvPr/>
        </p:nvSpPr>
        <p:spPr bwMode="auto">
          <a:xfrm>
            <a:off x="7164388" y="1941513"/>
            <a:ext cx="1031875"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用途</a:t>
            </a:r>
          </a:p>
        </p:txBody>
      </p:sp>
      <p:sp>
        <p:nvSpPr>
          <p:cNvPr id="2066" name="Text Box 22"/>
          <p:cNvSpPr txBox="1">
            <a:spLocks noChangeArrowheads="1"/>
          </p:cNvSpPr>
          <p:nvPr/>
        </p:nvSpPr>
        <p:spPr bwMode="auto">
          <a:xfrm>
            <a:off x="474663" y="2757488"/>
            <a:ext cx="1576387" cy="118745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寄存器级（硬件组成级）</a:t>
            </a:r>
          </a:p>
        </p:txBody>
      </p:sp>
      <p:sp>
        <p:nvSpPr>
          <p:cNvPr id="2067" name="Text Box 23"/>
          <p:cNvSpPr txBox="1">
            <a:spLocks noChangeArrowheads="1"/>
          </p:cNvSpPr>
          <p:nvPr/>
        </p:nvSpPr>
        <p:spPr bwMode="auto">
          <a:xfrm>
            <a:off x="2051050" y="2781300"/>
            <a:ext cx="1770063" cy="118745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寄存器，组合与时序逻辑电路</a:t>
            </a:r>
          </a:p>
        </p:txBody>
      </p:sp>
      <p:sp>
        <p:nvSpPr>
          <p:cNvPr id="2068" name="Text Box 24"/>
          <p:cNvSpPr txBox="1">
            <a:spLocks noChangeArrowheads="1"/>
          </p:cNvSpPr>
          <p:nvPr/>
        </p:nvSpPr>
        <p:spPr bwMode="auto">
          <a:xfrm>
            <a:off x="4211638" y="3189288"/>
            <a:ext cx="825500"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字</a:t>
            </a:r>
          </a:p>
        </p:txBody>
      </p:sp>
      <p:sp>
        <p:nvSpPr>
          <p:cNvPr id="2069" name="Text Box 25"/>
          <p:cNvSpPr txBox="1">
            <a:spLocks noChangeArrowheads="1"/>
          </p:cNvSpPr>
          <p:nvPr/>
        </p:nvSpPr>
        <p:spPr bwMode="auto">
          <a:xfrm>
            <a:off x="5327650" y="2708275"/>
            <a:ext cx="1784350" cy="1311275"/>
          </a:xfrm>
          <a:prstGeom prst="rect">
            <a:avLst/>
          </a:prstGeom>
          <a:noFill/>
          <a:ln w="9525">
            <a:noFill/>
            <a:miter lim="800000"/>
            <a:headEnd/>
            <a:tailEnd/>
          </a:ln>
        </p:spPr>
        <p:txBody>
          <a:bodyPr>
            <a:spAutoFit/>
          </a:bodyPr>
          <a:lstStyle/>
          <a:p>
            <a:pPr algn="l" eaLnBrk="1" hangingPunct="1">
              <a:spcBef>
                <a:spcPct val="50000"/>
              </a:spcBef>
            </a:pPr>
            <a:r>
              <a:rPr kumimoji="1" lang="en-US" altLang="zh-CN" sz="2000">
                <a:latin typeface="黑体" pitchFamily="2" charset="-122"/>
                <a:ea typeface="黑体" pitchFamily="2" charset="-122"/>
              </a:rPr>
              <a:t>CPU</a:t>
            </a:r>
            <a:r>
              <a:rPr kumimoji="1" lang="zh-CN" altLang="en-US" sz="2000">
                <a:latin typeface="黑体" pitchFamily="2" charset="-122"/>
                <a:ea typeface="黑体" pitchFamily="2" charset="-122"/>
              </a:rPr>
              <a:t>，</a:t>
            </a:r>
            <a:r>
              <a:rPr kumimoji="1" lang="en-US" altLang="zh-CN" sz="2000">
                <a:latin typeface="黑体" pitchFamily="2" charset="-122"/>
                <a:ea typeface="黑体" pitchFamily="2" charset="-122"/>
              </a:rPr>
              <a:t>IOP</a:t>
            </a:r>
            <a:r>
              <a:rPr kumimoji="1" lang="zh-CN" altLang="en-US" sz="2000">
                <a:latin typeface="黑体" pitchFamily="2" charset="-122"/>
                <a:ea typeface="黑体" pitchFamily="2" charset="-122"/>
              </a:rPr>
              <a:t>，</a:t>
            </a:r>
            <a:r>
              <a:rPr kumimoji="1" lang="en-US" altLang="zh-CN" sz="2000">
                <a:latin typeface="黑体" pitchFamily="2" charset="-122"/>
                <a:ea typeface="黑体" pitchFamily="2" charset="-122"/>
              </a:rPr>
              <a:t>MEM</a:t>
            </a:r>
            <a:r>
              <a:rPr kumimoji="1" lang="zh-CN" altLang="en-US" sz="2000">
                <a:latin typeface="黑体" pitchFamily="2" charset="-122"/>
                <a:ea typeface="黑体" pitchFamily="2" charset="-122"/>
              </a:rPr>
              <a:t>，接口电路，专用功能部件等</a:t>
            </a:r>
          </a:p>
        </p:txBody>
      </p:sp>
      <p:sp>
        <p:nvSpPr>
          <p:cNvPr id="2070" name="Text Box 26"/>
          <p:cNvSpPr txBox="1">
            <a:spLocks noChangeArrowheads="1"/>
          </p:cNvSpPr>
          <p:nvPr/>
        </p:nvSpPr>
        <p:spPr bwMode="auto">
          <a:xfrm>
            <a:off x="7019925" y="3092450"/>
            <a:ext cx="1544638" cy="45720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指令系统</a:t>
            </a:r>
          </a:p>
        </p:txBody>
      </p:sp>
      <p:sp>
        <p:nvSpPr>
          <p:cNvPr id="2071" name="Text Box 27"/>
          <p:cNvSpPr txBox="1">
            <a:spLocks noChangeArrowheads="1"/>
          </p:cNvSpPr>
          <p:nvPr/>
        </p:nvSpPr>
        <p:spPr bwMode="auto">
          <a:xfrm>
            <a:off x="323850" y="4240213"/>
            <a:ext cx="1584325" cy="822325"/>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门级</a:t>
            </a:r>
            <a:r>
              <a:rPr kumimoji="1" lang="en-US" altLang="zh-CN" sz="2400">
                <a:latin typeface="黑体" pitchFamily="2" charset="-122"/>
                <a:ea typeface="黑体" pitchFamily="2" charset="-122"/>
              </a:rPr>
              <a:t>(</a:t>
            </a:r>
            <a:r>
              <a:rPr kumimoji="1" lang="zh-CN" altLang="en-US" sz="2400">
                <a:latin typeface="黑体" pitchFamily="2" charset="-122"/>
                <a:ea typeface="黑体" pitchFamily="2" charset="-122"/>
              </a:rPr>
              <a:t>硬件实现级</a:t>
            </a:r>
            <a:r>
              <a:rPr kumimoji="1" lang="en-US" altLang="zh-CN" sz="2400">
                <a:latin typeface="黑体" pitchFamily="2" charset="-122"/>
                <a:ea typeface="黑体" pitchFamily="2" charset="-122"/>
              </a:rPr>
              <a:t>)</a:t>
            </a:r>
          </a:p>
        </p:txBody>
      </p:sp>
      <p:sp>
        <p:nvSpPr>
          <p:cNvPr id="2072" name="Text Box 28"/>
          <p:cNvSpPr txBox="1">
            <a:spLocks noChangeArrowheads="1"/>
          </p:cNvSpPr>
          <p:nvPr/>
        </p:nvSpPr>
        <p:spPr bwMode="auto">
          <a:xfrm>
            <a:off x="2163763" y="4197350"/>
            <a:ext cx="1616075" cy="822325"/>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逻辑门，触发器</a:t>
            </a:r>
          </a:p>
        </p:txBody>
      </p:sp>
      <p:sp>
        <p:nvSpPr>
          <p:cNvPr id="2073" name="Text Box 29"/>
          <p:cNvSpPr txBox="1">
            <a:spLocks noChangeArrowheads="1"/>
          </p:cNvSpPr>
          <p:nvPr/>
        </p:nvSpPr>
        <p:spPr bwMode="auto">
          <a:xfrm>
            <a:off x="3995738" y="4433888"/>
            <a:ext cx="8636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黑体" pitchFamily="2" charset="-122"/>
                <a:ea typeface="黑体" pitchFamily="2" charset="-122"/>
              </a:rPr>
              <a:t>位</a:t>
            </a:r>
          </a:p>
        </p:txBody>
      </p:sp>
      <p:sp>
        <p:nvSpPr>
          <p:cNvPr id="2074" name="Text Box 30"/>
          <p:cNvSpPr txBox="1">
            <a:spLocks noChangeArrowheads="1"/>
          </p:cNvSpPr>
          <p:nvPr/>
        </p:nvSpPr>
        <p:spPr bwMode="auto">
          <a:xfrm>
            <a:off x="5292725" y="4005263"/>
            <a:ext cx="1800225" cy="1187450"/>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latin typeface="黑体" pitchFamily="2" charset="-122"/>
                <a:ea typeface="黑体" pitchFamily="2" charset="-122"/>
              </a:rPr>
              <a:t>寄存器，组合与时序逻辑电路</a:t>
            </a:r>
          </a:p>
        </p:txBody>
      </p:sp>
      <p:sp>
        <p:nvSpPr>
          <p:cNvPr id="2075" name="Text Box 31"/>
          <p:cNvSpPr txBox="1">
            <a:spLocks noChangeArrowheads="1"/>
          </p:cNvSpPr>
          <p:nvPr/>
        </p:nvSpPr>
        <p:spPr bwMode="auto">
          <a:xfrm>
            <a:off x="7123113" y="4052888"/>
            <a:ext cx="1841500" cy="1006475"/>
          </a:xfrm>
          <a:prstGeom prst="rect">
            <a:avLst/>
          </a:prstGeom>
          <a:noFill/>
          <a:ln w="9525">
            <a:noFill/>
            <a:miter lim="800000"/>
            <a:headEnd/>
            <a:tailEnd/>
          </a:ln>
        </p:spPr>
        <p:txBody>
          <a:bodyPr>
            <a:spAutoFit/>
          </a:bodyPr>
          <a:lstStyle/>
          <a:p>
            <a:pPr algn="l" eaLnBrk="1" hangingPunct="1">
              <a:spcBef>
                <a:spcPct val="50000"/>
              </a:spcBef>
            </a:pPr>
            <a:r>
              <a:rPr kumimoji="1" lang="zh-CN" altLang="en-US" sz="2000">
                <a:latin typeface="黑体" pitchFamily="2" charset="-122"/>
                <a:ea typeface="黑体" pitchFamily="2" charset="-122"/>
              </a:rPr>
              <a:t>真值表，状态表，布尔代数，卡诺图等</a:t>
            </a:r>
          </a:p>
        </p:txBody>
      </p:sp>
      <p:sp>
        <p:nvSpPr>
          <p:cNvPr id="986144" name="Text Box 32"/>
          <p:cNvSpPr txBox="1">
            <a:spLocks noChangeArrowheads="1"/>
          </p:cNvSpPr>
          <p:nvPr/>
        </p:nvSpPr>
        <p:spPr bwMode="auto">
          <a:xfrm>
            <a:off x="228600" y="5157788"/>
            <a:ext cx="8458200" cy="1406525"/>
          </a:xfrm>
          <a:prstGeom prst="rect">
            <a:avLst/>
          </a:prstGeom>
          <a:noFill/>
          <a:ln w="9525">
            <a:noFill/>
            <a:miter lim="800000"/>
            <a:headEnd/>
            <a:tailEnd/>
          </a:ln>
        </p:spPr>
        <p:txBody>
          <a:bodyPr>
            <a:spAutoFit/>
          </a:bodyPr>
          <a:lstStyle/>
          <a:p>
            <a:pPr algn="l" eaLnBrk="1" hangingPunct="1">
              <a:lnSpc>
                <a:spcPct val="90000"/>
              </a:lnSpc>
            </a:pPr>
            <a:r>
              <a:rPr kumimoji="1" lang="en-US" altLang="zh-CN" sz="2400">
                <a:latin typeface="黑体" pitchFamily="2" charset="-122"/>
                <a:ea typeface="黑体" pitchFamily="2" charset="-122"/>
              </a:rPr>
              <a:t>   </a:t>
            </a:r>
            <a:r>
              <a:rPr kumimoji="1" lang="zh-CN" altLang="en-US" sz="2400">
                <a:solidFill>
                  <a:srgbClr val="FF0000"/>
                </a:solidFill>
                <a:latin typeface="黑体" pitchFamily="2" charset="-122"/>
                <a:ea typeface="黑体" pitchFamily="2" charset="-122"/>
              </a:rPr>
              <a:t>计算机组成的任务：</a:t>
            </a:r>
            <a:r>
              <a:rPr kumimoji="1" lang="zh-CN" altLang="en-US" sz="2400">
                <a:latin typeface="黑体" pitchFamily="2" charset="-122"/>
                <a:ea typeface="黑体" pitchFamily="2" charset="-122"/>
              </a:rPr>
              <a:t>是在计算机系统结构确定分配给硬件子系统的功能及其概念结构之后，研究各部分内部构造和相互联系，以实现机器指令级（处理器级）的各种功能和特性，包括各功能部件的配置，相互连接和相互作用                            </a:t>
            </a:r>
          </a:p>
        </p:txBody>
      </p:sp>
      <p:sp>
        <p:nvSpPr>
          <p:cNvPr id="2077" name="AutoShape 33"/>
          <p:cNvSpPr>
            <a:spLocks noChangeArrowheads="1"/>
          </p:cNvSpPr>
          <p:nvPr/>
        </p:nvSpPr>
        <p:spPr bwMode="auto">
          <a:xfrm>
            <a:off x="163513" y="3203575"/>
            <a:ext cx="304800" cy="304800"/>
          </a:xfrm>
          <a:prstGeom prst="flowChartExtract">
            <a:avLst/>
          </a:prstGeom>
          <a:solidFill>
            <a:srgbClr val="FF3300"/>
          </a:solidFill>
          <a:ln w="9525">
            <a:solidFill>
              <a:schemeClr val="tx1"/>
            </a:solidFill>
            <a:miter lim="800000"/>
            <a:headEnd/>
            <a:tailEnd/>
          </a:ln>
        </p:spPr>
        <p:txBody>
          <a:bodyPr wrap="none" anchor="ctr"/>
          <a:lstStyle/>
          <a:p>
            <a:endParaRPr lang="zh-CN" altLang="en-US"/>
          </a:p>
        </p:txBody>
      </p:sp>
      <p:sp>
        <p:nvSpPr>
          <p:cNvPr id="2078" name="AutoShape 34"/>
          <p:cNvSpPr>
            <a:spLocks noChangeArrowheads="1"/>
          </p:cNvSpPr>
          <p:nvPr/>
        </p:nvSpPr>
        <p:spPr bwMode="auto">
          <a:xfrm>
            <a:off x="179388" y="5229225"/>
            <a:ext cx="304800" cy="304800"/>
          </a:xfrm>
          <a:prstGeom prst="flowChartExtract">
            <a:avLst/>
          </a:prstGeom>
          <a:solidFill>
            <a:srgbClr val="FF3300"/>
          </a:solidFill>
          <a:ln w="9525">
            <a:solidFill>
              <a:schemeClr val="tx1"/>
            </a:solidFill>
            <a:miter lim="800000"/>
            <a:headEnd/>
            <a:tailEnd/>
          </a:ln>
        </p:spPr>
        <p:txBody>
          <a:bodyPr wrap="none" anchor="ctr"/>
          <a:lstStyle/>
          <a:p>
            <a:endParaRPr lang="zh-CN" altLang="en-US"/>
          </a:p>
        </p:txBody>
      </p:sp>
      <p:sp>
        <p:nvSpPr>
          <p:cNvPr id="2079" name="Line 36"/>
          <p:cNvSpPr>
            <a:spLocks noChangeShapeType="1"/>
          </p:cNvSpPr>
          <p:nvPr/>
        </p:nvSpPr>
        <p:spPr bwMode="auto">
          <a:xfrm>
            <a:off x="323850" y="1125538"/>
            <a:ext cx="8326438" cy="3175"/>
          </a:xfrm>
          <a:prstGeom prst="line">
            <a:avLst/>
          </a:prstGeom>
          <a:noFill/>
          <a:ln w="38100">
            <a:solidFill>
              <a:schemeClr val="tx1"/>
            </a:solidFill>
            <a:round/>
            <a:headEnd/>
            <a:tailEnd/>
          </a:ln>
        </p:spPr>
        <p:txBody>
          <a:bodyPr wrap="none" anchor="ctr"/>
          <a:lstStyle/>
          <a:p>
            <a:endParaRPr lang="zh-CN" altLang="en-US"/>
          </a:p>
        </p:txBody>
      </p:sp>
      <p:sp>
        <p:nvSpPr>
          <p:cNvPr id="986149" name="Rectangle 37"/>
          <p:cNvSpPr>
            <a:spLocks noChangeArrowheads="1"/>
          </p:cNvSpPr>
          <p:nvPr/>
        </p:nvSpPr>
        <p:spPr bwMode="auto">
          <a:xfrm>
            <a:off x="179388" y="0"/>
            <a:ext cx="8713787" cy="1143000"/>
          </a:xfrm>
          <a:prstGeom prst="rect">
            <a:avLst/>
          </a:prstGeom>
          <a:noFill/>
          <a:ln w="9525">
            <a:noFill/>
            <a:miter lim="800000"/>
            <a:headEnd/>
            <a:tailEnd/>
          </a:ln>
          <a:effectLst/>
        </p:spPr>
        <p:txBody>
          <a:bodyPr lIns="92075" tIns="46038" rIns="92075" bIns="46038" anchor="ctr"/>
          <a:lstStyle/>
          <a:p>
            <a:pPr algn="l" defTabSz="762000">
              <a:defRPr/>
            </a:pPr>
            <a:r>
              <a:rPr kumimoji="1" lang="zh-CN" altLang="en-US" sz="4400">
                <a:effectLst>
                  <a:outerShdw blurRad="38100" dist="38100" dir="2700000" algn="tl">
                    <a:srgbClr val="FFFFFF"/>
                  </a:outerShdw>
                </a:effectLst>
                <a:latin typeface="隶书" pitchFamily="49" charset="-122"/>
                <a:ea typeface="隶书" pitchFamily="49" charset="-122"/>
              </a:rPr>
              <a:t>补充：计算机系统设计（续）</a:t>
            </a:r>
          </a:p>
        </p:txBody>
      </p:sp>
      <p:sp>
        <p:nvSpPr>
          <p:cNvPr id="37" name="日期占位符 36"/>
          <p:cNvSpPr>
            <a:spLocks noGrp="1"/>
          </p:cNvSpPr>
          <p:nvPr>
            <p:ph type="dt" sz="half" idx="10"/>
          </p:nvPr>
        </p:nvSpPr>
        <p:spPr/>
        <p:txBody>
          <a:bodyPr/>
          <a:lstStyle/>
          <a:p>
            <a:fld id="{A9C72E47-B70D-4638-8F07-B668CB0221AA}" type="datetime1">
              <a:rPr lang="zh-CN" altLang="en-US" smtClean="0"/>
              <a:pPr/>
              <a:t>2023/8/31</a:t>
            </a:fld>
            <a:endParaRPr lang="zh-CN" altLang="en-US"/>
          </a:p>
        </p:txBody>
      </p:sp>
      <p:sp>
        <p:nvSpPr>
          <p:cNvPr id="39" name="页脚占位符 3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8" name="灯片编号占位符 37"/>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6144"/>
                                        </p:tgtEl>
                                        <p:attrNameLst>
                                          <p:attrName>style.visibility</p:attrName>
                                        </p:attrNameLst>
                                      </p:cBhvr>
                                      <p:to>
                                        <p:strVal val="visible"/>
                                      </p:to>
                                    </p:set>
                                    <p:animEffect transition="in" filter="box(in)">
                                      <p:cBhvr>
                                        <p:cTn id="7" dur="500"/>
                                        <p:tgtEl>
                                          <p:spTgt spid="98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a:lnSpc>
                <a:spcPct val="110000"/>
              </a:lnSpc>
            </a:pPr>
            <a:r>
              <a:rPr lang="zh-CN" altLang="en-US" smtClean="0">
                <a:solidFill>
                  <a:srgbClr val="0033CC"/>
                </a:solidFill>
              </a:rPr>
              <a:t>计算机系统的逐级生成过程：</a:t>
            </a:r>
          </a:p>
          <a:p>
            <a:pPr lvl="1">
              <a:lnSpc>
                <a:spcPct val="110000"/>
              </a:lnSpc>
            </a:pPr>
            <a:r>
              <a:rPr lang="zh-CN" altLang="en-US" smtClean="0">
                <a:solidFill>
                  <a:srgbClr val="FF0000"/>
                </a:solidFill>
              </a:rPr>
              <a:t>拟定指令系统</a:t>
            </a:r>
            <a:r>
              <a:rPr lang="zh-CN" altLang="en-US" smtClean="0"/>
              <a:t>（它是</a:t>
            </a:r>
            <a:r>
              <a:rPr lang="en-US" altLang="zh-CN" smtClean="0"/>
              <a:t>CPU</a:t>
            </a:r>
            <a:r>
              <a:rPr lang="zh-CN" altLang="en-US" smtClean="0"/>
              <a:t>硬、软界面所在）</a:t>
            </a:r>
            <a:endParaRPr lang="zh-CN" altLang="en-US" smtClean="0">
              <a:sym typeface="Wingdings" pitchFamily="2" charset="2"/>
            </a:endParaRPr>
          </a:p>
          <a:p>
            <a:pPr lvl="1">
              <a:lnSpc>
                <a:spcPct val="110000"/>
              </a:lnSpc>
            </a:pPr>
            <a:r>
              <a:rPr lang="zh-CN" altLang="en-US" smtClean="0">
                <a:solidFill>
                  <a:srgbClr val="FF0000"/>
                </a:solidFill>
              </a:rPr>
              <a:t>创建硬件系统</a:t>
            </a:r>
            <a:r>
              <a:rPr lang="zh-CN" altLang="en-US" smtClean="0"/>
              <a:t>（称为硬核。能实现指令功能）</a:t>
            </a:r>
            <a:endParaRPr lang="zh-CN" altLang="en-US" smtClean="0">
              <a:sym typeface="Wingdings" pitchFamily="2" charset="2"/>
            </a:endParaRPr>
          </a:p>
          <a:p>
            <a:pPr lvl="1">
              <a:lnSpc>
                <a:spcPct val="110000"/>
              </a:lnSpc>
            </a:pPr>
            <a:r>
              <a:rPr lang="zh-CN" altLang="en-US" smtClean="0"/>
              <a:t>配置操作系统（它是系统软件的核心和基础）</a:t>
            </a:r>
            <a:endParaRPr lang="zh-CN" altLang="en-US" smtClean="0">
              <a:sym typeface="Wingdings" pitchFamily="2" charset="2"/>
            </a:endParaRPr>
          </a:p>
          <a:p>
            <a:pPr lvl="1">
              <a:lnSpc>
                <a:spcPct val="110000"/>
              </a:lnSpc>
            </a:pPr>
            <a:r>
              <a:rPr lang="zh-CN" altLang="en-US" smtClean="0"/>
              <a:t>配置语言处理程序及软件资源（将它们置于操作系统的管理调度之下）</a:t>
            </a:r>
            <a:endParaRPr lang="zh-CN" altLang="en-US" smtClean="0">
              <a:sym typeface="Wingdings" pitchFamily="2" charset="2"/>
            </a:endParaRPr>
          </a:p>
          <a:p>
            <a:pPr lvl="1">
              <a:lnSpc>
                <a:spcPct val="110000"/>
              </a:lnSpc>
            </a:pPr>
            <a:r>
              <a:rPr lang="zh-CN" altLang="en-US" smtClean="0"/>
              <a:t>输入用户程序</a:t>
            </a:r>
          </a:p>
        </p:txBody>
      </p:sp>
      <p:sp>
        <p:nvSpPr>
          <p:cNvPr id="4" name="日期占位符 3"/>
          <p:cNvSpPr>
            <a:spLocks noGrp="1"/>
          </p:cNvSpPr>
          <p:nvPr>
            <p:ph type="dt" sz="half" idx="10"/>
          </p:nvPr>
        </p:nvSpPr>
        <p:spPr/>
        <p:txBody>
          <a:bodyPr/>
          <a:lstStyle/>
          <a:p>
            <a:fld id="{6FB85EC2-D43F-41F2-A8B5-7721FE3E8D92}" type="datetime1">
              <a:rPr lang="zh-CN" altLang="en-US" smtClean="0"/>
              <a:pPr/>
              <a:t>2023/8/31</a:t>
            </a:fld>
            <a:endParaRPr lang="zh-CN" altLang="en-US"/>
          </a:p>
        </p:txBody>
      </p:sp>
      <p:sp>
        <p:nvSpPr>
          <p:cNvPr id="6" name="页脚占位符 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987141" name="Rectangle 5"/>
          <p:cNvSpPr>
            <a:spLocks noChangeArrowheads="1"/>
          </p:cNvSpPr>
          <p:nvPr/>
        </p:nvSpPr>
        <p:spPr bwMode="auto">
          <a:xfrm>
            <a:off x="179388" y="0"/>
            <a:ext cx="8713787" cy="1143000"/>
          </a:xfrm>
          <a:prstGeom prst="rect">
            <a:avLst/>
          </a:prstGeom>
          <a:noFill/>
          <a:ln w="9525">
            <a:noFill/>
            <a:miter lim="800000"/>
            <a:headEnd/>
            <a:tailEnd/>
          </a:ln>
          <a:effectLst/>
        </p:spPr>
        <p:txBody>
          <a:bodyPr lIns="92075" tIns="46038" rIns="92075" bIns="46038" anchor="ctr"/>
          <a:lstStyle/>
          <a:p>
            <a:pPr algn="l" defTabSz="762000">
              <a:defRPr/>
            </a:pPr>
            <a:r>
              <a:rPr kumimoji="1" lang="zh-CN" altLang="en-US" sz="4400">
                <a:effectLst>
                  <a:outerShdw blurRad="38100" dist="38100" dir="2700000" algn="tl">
                    <a:srgbClr val="FFFFFF"/>
                  </a:outerShdw>
                </a:effectLst>
                <a:latin typeface="隶书" pitchFamily="49" charset="-122"/>
                <a:ea typeface="隶书" pitchFamily="49" charset="-122"/>
              </a:rPr>
              <a:t>补充：计算机系统设计（续）</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1.2</a:t>
            </a:r>
            <a:r>
              <a:rPr lang="zh-CN" altLang="en-US" dirty="0" smtClean="0"/>
              <a:t>计算机的基本组成和工作原理</a:t>
            </a:r>
            <a:endParaRPr lang="zh-CN" altLang="en-US" dirty="0"/>
          </a:p>
        </p:txBody>
      </p:sp>
      <p:sp>
        <p:nvSpPr>
          <p:cNvPr id="6" name="内容占位符 5"/>
          <p:cNvSpPr>
            <a:spLocks noGrp="1"/>
          </p:cNvSpPr>
          <p:nvPr>
            <p:ph idx="1"/>
          </p:nvPr>
        </p:nvSpPr>
        <p:spPr/>
        <p:txBody>
          <a:bodyPr>
            <a:normAutofit/>
          </a:bodyPr>
          <a:lstStyle/>
          <a:p>
            <a:r>
              <a:rPr lang="zh-CN" altLang="en-US" sz="3200" dirty="0" smtClean="0"/>
              <a:t>冯</a:t>
            </a:r>
            <a:r>
              <a:rPr lang="en-US" altLang="zh-CN" sz="3200" dirty="0" smtClean="0"/>
              <a:t>· </a:t>
            </a:r>
            <a:r>
              <a:rPr lang="zh-CN" altLang="en-US" sz="3200" dirty="0" smtClean="0"/>
              <a:t>诺依曼机的特点</a:t>
            </a:r>
            <a:endParaRPr lang="en-US" altLang="zh-CN" sz="3200" dirty="0" smtClean="0"/>
          </a:p>
          <a:p>
            <a:r>
              <a:rPr lang="zh-CN" altLang="en-US" sz="3200" dirty="0" smtClean="0"/>
              <a:t>计算机的硬件框图</a:t>
            </a:r>
            <a:endParaRPr lang="en-US" altLang="zh-CN" sz="3200" dirty="0" smtClean="0"/>
          </a:p>
          <a:p>
            <a:r>
              <a:rPr lang="zh-CN" altLang="en-US" sz="3200" dirty="0" smtClean="0"/>
              <a:t>计算机的工作过程</a:t>
            </a:r>
            <a:endParaRPr lang="zh-CN" altLang="en-US" sz="3200"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152400"/>
            <a:ext cx="7772400" cy="1143000"/>
          </a:xfrm>
        </p:spPr>
        <p:txBody>
          <a:bodyPr/>
          <a:lstStyle/>
          <a:p>
            <a:r>
              <a:rPr lang="zh-CN" altLang="en-US" b="1" dirty="0"/>
              <a:t>1.2 </a:t>
            </a:r>
            <a:r>
              <a:rPr lang="en-US" altLang="zh-CN" b="1" dirty="0" smtClean="0"/>
              <a:t>.1</a:t>
            </a:r>
            <a:r>
              <a:rPr lang="zh-CN" altLang="en-US" dirty="0" smtClean="0"/>
              <a:t>冯</a:t>
            </a:r>
            <a:r>
              <a:rPr lang="zh-CN" altLang="en-US" dirty="0" smtClean="0">
                <a:latin typeface="Times New Roman"/>
              </a:rPr>
              <a:t>·</a:t>
            </a:r>
            <a:r>
              <a:rPr lang="zh-CN" altLang="en-US" dirty="0" smtClean="0"/>
              <a:t>诺依曼计算机的特点</a:t>
            </a:r>
            <a:endParaRPr lang="zh-CN" altLang="en-US" b="1" dirty="0"/>
          </a:p>
        </p:txBody>
      </p:sp>
      <p:sp>
        <p:nvSpPr>
          <p:cNvPr id="14" name="日期占位符 13"/>
          <p:cNvSpPr>
            <a:spLocks noGrp="1"/>
          </p:cNvSpPr>
          <p:nvPr>
            <p:ph type="dt" sz="half" idx="10"/>
          </p:nvPr>
        </p:nvSpPr>
        <p:spPr/>
        <p:txBody>
          <a:bodyPr/>
          <a:lstStyle/>
          <a:p>
            <a:fld id="{1A9CB828-9A3B-4937-A463-EA7A0D6F5621}" type="datetime1">
              <a:rPr lang="zh-CN" altLang="en-US" smtClean="0"/>
              <a:pPr/>
              <a:t>2023/8/31</a:t>
            </a:fld>
            <a:endParaRPr lang="zh-CN" altLang="en-US"/>
          </a:p>
        </p:txBody>
      </p:sp>
      <p:sp>
        <p:nvSpPr>
          <p:cNvPr id="16" name="页脚占位符 1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101379" name="Text Box 3"/>
          <p:cNvSpPr txBox="1">
            <a:spLocks noChangeArrowheads="1"/>
          </p:cNvSpPr>
          <p:nvPr/>
        </p:nvSpPr>
        <p:spPr bwMode="auto">
          <a:xfrm>
            <a:off x="1403351" y="1616233"/>
            <a:ext cx="5653087" cy="461665"/>
          </a:xfrm>
          <a:prstGeom prst="rect">
            <a:avLst/>
          </a:prstGeom>
          <a:noFill/>
          <a:ln w="9525">
            <a:noFill/>
            <a:miter lim="800000"/>
            <a:headEnd/>
            <a:tailEnd/>
          </a:ln>
          <a:effectLst/>
        </p:spPr>
        <p:txBody>
          <a:bodyPr>
            <a:spAutoFit/>
          </a:bodyPr>
          <a:lstStyle/>
          <a:p>
            <a:r>
              <a:rPr lang="zh-CN" altLang="en-US" sz="2400" dirty="0">
                <a:latin typeface="Times New Roman" pitchFamily="18" charset="0"/>
              </a:rPr>
              <a:t>1.</a:t>
            </a:r>
            <a:r>
              <a:rPr lang="zh-CN" altLang="en-US" sz="2400" dirty="0"/>
              <a:t> 计算机由五大部件组成</a:t>
            </a:r>
          </a:p>
        </p:txBody>
      </p:sp>
      <p:sp>
        <p:nvSpPr>
          <p:cNvPr id="101380" name="Text Box 4"/>
          <p:cNvSpPr txBox="1">
            <a:spLocks noChangeArrowheads="1"/>
          </p:cNvSpPr>
          <p:nvPr/>
        </p:nvSpPr>
        <p:spPr bwMode="auto">
          <a:xfrm>
            <a:off x="1403351" y="2970243"/>
            <a:ext cx="6567487" cy="461665"/>
          </a:xfrm>
          <a:prstGeom prst="rect">
            <a:avLst/>
          </a:prstGeom>
          <a:noFill/>
          <a:ln w="9525">
            <a:noFill/>
            <a:miter lim="800000"/>
            <a:headEnd/>
            <a:tailEnd/>
          </a:ln>
          <a:effectLst/>
        </p:spPr>
        <p:txBody>
          <a:bodyPr>
            <a:spAutoFit/>
          </a:bodyPr>
          <a:lstStyle/>
          <a:p>
            <a:r>
              <a:rPr lang="zh-CN" altLang="en-US" sz="2400" dirty="0">
                <a:latin typeface="Times New Roman" pitchFamily="18" charset="0"/>
              </a:rPr>
              <a:t>3.</a:t>
            </a:r>
            <a:r>
              <a:rPr lang="zh-CN" altLang="en-US" sz="2400" dirty="0"/>
              <a:t> 指令和数据用二进制表示</a:t>
            </a:r>
          </a:p>
        </p:txBody>
      </p:sp>
      <p:sp>
        <p:nvSpPr>
          <p:cNvPr id="101381" name="Text Box 5"/>
          <p:cNvSpPr txBox="1">
            <a:spLocks noChangeArrowheads="1"/>
          </p:cNvSpPr>
          <p:nvPr/>
        </p:nvSpPr>
        <p:spPr bwMode="auto">
          <a:xfrm>
            <a:off x="1403351" y="3612427"/>
            <a:ext cx="6415087" cy="461665"/>
          </a:xfrm>
          <a:prstGeom prst="rect">
            <a:avLst/>
          </a:prstGeom>
          <a:noFill/>
          <a:ln w="9525">
            <a:noFill/>
            <a:miter lim="800000"/>
            <a:headEnd/>
            <a:tailEnd/>
          </a:ln>
          <a:effectLst/>
        </p:spPr>
        <p:txBody>
          <a:bodyPr>
            <a:spAutoFit/>
          </a:bodyPr>
          <a:lstStyle/>
          <a:p>
            <a:r>
              <a:rPr lang="zh-CN" altLang="en-US" sz="2400" dirty="0">
                <a:latin typeface="Times New Roman" pitchFamily="18" charset="0"/>
              </a:rPr>
              <a:t>4.</a:t>
            </a:r>
            <a:r>
              <a:rPr lang="zh-CN" altLang="en-US" sz="2400" dirty="0"/>
              <a:t> 指令由操作码和地址码组成</a:t>
            </a:r>
          </a:p>
        </p:txBody>
      </p:sp>
      <p:sp>
        <p:nvSpPr>
          <p:cNvPr id="101382" name="Text Box 6"/>
          <p:cNvSpPr txBox="1">
            <a:spLocks noChangeArrowheads="1"/>
          </p:cNvSpPr>
          <p:nvPr/>
        </p:nvSpPr>
        <p:spPr bwMode="auto">
          <a:xfrm>
            <a:off x="1403351" y="4954241"/>
            <a:ext cx="5443537" cy="461665"/>
          </a:xfrm>
          <a:prstGeom prst="rect">
            <a:avLst/>
          </a:prstGeom>
          <a:noFill/>
          <a:ln w="9525">
            <a:noFill/>
            <a:miter lim="800000"/>
            <a:headEnd/>
            <a:tailEnd/>
          </a:ln>
          <a:effectLst/>
        </p:spPr>
        <p:txBody>
          <a:bodyPr>
            <a:spAutoFit/>
          </a:bodyPr>
          <a:lstStyle/>
          <a:p>
            <a:r>
              <a:rPr lang="zh-CN" altLang="en-US" sz="2400" dirty="0">
                <a:latin typeface="Times New Roman" pitchFamily="18" charset="0"/>
              </a:rPr>
              <a:t>6.</a:t>
            </a:r>
            <a:r>
              <a:rPr lang="zh-CN" altLang="en-US" sz="2400" dirty="0"/>
              <a:t> 以运算器为中心</a:t>
            </a:r>
          </a:p>
        </p:txBody>
      </p:sp>
      <p:grpSp>
        <p:nvGrpSpPr>
          <p:cNvPr id="2" name="Group 7"/>
          <p:cNvGrpSpPr>
            <a:grpSpLocks/>
          </p:cNvGrpSpPr>
          <p:nvPr/>
        </p:nvGrpSpPr>
        <p:grpSpPr bwMode="auto">
          <a:xfrm>
            <a:off x="1403351" y="2258417"/>
            <a:ext cx="7488832" cy="531307"/>
            <a:chOff x="884" y="1781"/>
            <a:chExt cx="4876" cy="592"/>
          </a:xfrm>
        </p:grpSpPr>
        <p:sp>
          <p:nvSpPr>
            <p:cNvPr id="101384" name="Text Box 8"/>
            <p:cNvSpPr txBox="1">
              <a:spLocks noChangeArrowheads="1"/>
            </p:cNvSpPr>
            <p:nvPr/>
          </p:nvSpPr>
          <p:spPr bwMode="auto">
            <a:xfrm>
              <a:off x="884" y="1781"/>
              <a:ext cx="4876" cy="291"/>
            </a:xfrm>
            <a:prstGeom prst="rect">
              <a:avLst/>
            </a:prstGeom>
            <a:noFill/>
            <a:ln w="9525">
              <a:noFill/>
              <a:miter lim="800000"/>
              <a:headEnd/>
              <a:tailEnd/>
            </a:ln>
            <a:effectLst/>
          </p:spPr>
          <p:txBody>
            <a:bodyPr wrap="square">
              <a:spAutoFit/>
            </a:bodyPr>
            <a:lstStyle/>
            <a:p>
              <a:r>
                <a:rPr lang="zh-CN" altLang="en-US" sz="2400" dirty="0">
                  <a:latin typeface="Times New Roman" pitchFamily="18" charset="0"/>
                </a:rPr>
                <a:t>2.</a:t>
              </a:r>
              <a:r>
                <a:rPr lang="zh-CN" altLang="en-US" sz="2400" dirty="0"/>
                <a:t> 指令和数据以同等地位存于存储器</a:t>
              </a:r>
              <a:r>
                <a:rPr lang="zh-CN" altLang="en-US" sz="2400" dirty="0" smtClean="0"/>
                <a:t>，可按地址寻访</a:t>
              </a:r>
              <a:endParaRPr lang="zh-CN" altLang="en-US" sz="2400" dirty="0"/>
            </a:p>
          </p:txBody>
        </p:sp>
        <p:sp>
          <p:nvSpPr>
            <p:cNvPr id="101385" name="Text Box 9"/>
            <p:cNvSpPr txBox="1">
              <a:spLocks noChangeArrowheads="1"/>
            </p:cNvSpPr>
            <p:nvPr/>
          </p:nvSpPr>
          <p:spPr bwMode="auto">
            <a:xfrm>
              <a:off x="981" y="2082"/>
              <a:ext cx="3195" cy="291"/>
            </a:xfrm>
            <a:prstGeom prst="rect">
              <a:avLst/>
            </a:prstGeom>
            <a:noFill/>
            <a:ln w="9525">
              <a:noFill/>
              <a:miter lim="800000"/>
              <a:headEnd/>
              <a:tailEnd/>
            </a:ln>
            <a:effectLst/>
          </p:spPr>
          <p:txBody>
            <a:bodyPr>
              <a:spAutoFit/>
            </a:bodyPr>
            <a:lstStyle/>
            <a:p>
              <a:endParaRPr lang="zh-CN" altLang="en-US" sz="2400" dirty="0"/>
            </a:p>
          </p:txBody>
        </p:sp>
      </p:grpSp>
      <p:sp>
        <p:nvSpPr>
          <p:cNvPr id="101386" name="Text Box 10"/>
          <p:cNvSpPr txBox="1">
            <a:spLocks noChangeArrowheads="1"/>
          </p:cNvSpPr>
          <p:nvPr/>
        </p:nvSpPr>
        <p:spPr bwMode="auto">
          <a:xfrm>
            <a:off x="1403351" y="4254611"/>
            <a:ext cx="3595687" cy="461665"/>
          </a:xfrm>
          <a:prstGeom prst="rect">
            <a:avLst/>
          </a:prstGeom>
          <a:noFill/>
          <a:ln w="9525">
            <a:noFill/>
            <a:miter lim="800000"/>
            <a:headEnd/>
            <a:tailEnd/>
          </a:ln>
          <a:effectLst/>
        </p:spPr>
        <p:txBody>
          <a:bodyPr>
            <a:spAutoFit/>
          </a:bodyPr>
          <a:lstStyle/>
          <a:p>
            <a:r>
              <a:rPr lang="zh-CN" altLang="en-US" sz="2400" dirty="0">
                <a:latin typeface="Times New Roman" pitchFamily="18" charset="0"/>
              </a:rPr>
              <a:t>5.</a:t>
            </a:r>
            <a:r>
              <a:rPr lang="zh-CN" altLang="en-US" sz="2400" dirty="0"/>
              <a:t> 存储程序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blinds(horizontal)">
                                      <p:cBhvr>
                                        <p:cTn id="7" dur="500"/>
                                        <p:tgtEl>
                                          <p:spTgt spid="1013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80"/>
                                        </p:tgtEl>
                                        <p:attrNameLst>
                                          <p:attrName>style.visibility</p:attrName>
                                        </p:attrNameLst>
                                      </p:cBhvr>
                                      <p:to>
                                        <p:strVal val="visible"/>
                                      </p:to>
                                    </p:set>
                                    <p:animEffect transition="in" filter="blinds(horizontal)">
                                      <p:cBhvr>
                                        <p:cTn id="17" dur="500"/>
                                        <p:tgtEl>
                                          <p:spTgt spid="1013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blinds(horizontal)">
                                      <p:cBhvr>
                                        <p:cTn id="22" dur="500"/>
                                        <p:tgtEl>
                                          <p:spTgt spid="1013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386"/>
                                        </p:tgtEl>
                                        <p:attrNameLst>
                                          <p:attrName>style.visibility</p:attrName>
                                        </p:attrNameLst>
                                      </p:cBhvr>
                                      <p:to>
                                        <p:strVal val="visible"/>
                                      </p:to>
                                    </p:set>
                                    <p:animEffect transition="in" filter="blinds(horizontal)">
                                      <p:cBhvr>
                                        <p:cTn id="27" dur="500"/>
                                        <p:tgtEl>
                                          <p:spTgt spid="1013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382"/>
                                        </p:tgtEl>
                                        <p:attrNameLst>
                                          <p:attrName>style.visibility</p:attrName>
                                        </p:attrNameLst>
                                      </p:cBhvr>
                                      <p:to>
                                        <p:strVal val="visible"/>
                                      </p:to>
                                    </p:set>
                                    <p:animEffect transition="in" filter="blinds(horizontal)">
                                      <p:cBhvr>
                                        <p:cTn id="32"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P spid="101381" grpId="0" autoUpdateAnimBg="0"/>
      <p:bldP spid="101382" grpId="0" autoUpdateAnimBg="0"/>
      <p:bldP spid="10138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9" name="AutoShape 131"/>
          <p:cNvSpPr>
            <a:spLocks noChangeArrowheads="1"/>
          </p:cNvSpPr>
          <p:nvPr/>
        </p:nvSpPr>
        <p:spPr bwMode="auto">
          <a:xfrm>
            <a:off x="6367800" y="1370013"/>
            <a:ext cx="1497925" cy="919401"/>
          </a:xfrm>
          <a:prstGeom prst="wedgeRoundRectCallout">
            <a:avLst>
              <a:gd name="adj1" fmla="val -126310"/>
              <a:gd name="adj2" fmla="val 125139"/>
              <a:gd name="adj3"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pPr algn="ctr"/>
            <a:r>
              <a:rPr lang="zh-CN" altLang="en-US" sz="2400"/>
              <a:t>算术运算</a:t>
            </a:r>
          </a:p>
          <a:p>
            <a:pPr algn="ctr"/>
            <a:r>
              <a:rPr lang="zh-CN" altLang="en-US" sz="2400"/>
              <a:t>逻辑运算</a:t>
            </a:r>
          </a:p>
        </p:txBody>
      </p:sp>
      <p:sp>
        <p:nvSpPr>
          <p:cNvPr id="12420" name="AutoShape 132"/>
          <p:cNvSpPr>
            <a:spLocks noChangeArrowheads="1"/>
          </p:cNvSpPr>
          <p:nvPr/>
        </p:nvSpPr>
        <p:spPr bwMode="auto">
          <a:xfrm>
            <a:off x="1030625" y="1293813"/>
            <a:ext cx="1497925" cy="919401"/>
          </a:xfrm>
          <a:prstGeom prst="wedgeRoundRectCallout">
            <a:avLst>
              <a:gd name="adj1" fmla="val 116005"/>
              <a:gd name="adj2" fmla="val 15921"/>
              <a:gd name="adj3"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pPr algn="ctr"/>
            <a:r>
              <a:rPr lang="zh-CN" altLang="en-US" sz="2400" dirty="0"/>
              <a:t>存放数据</a:t>
            </a:r>
          </a:p>
          <a:p>
            <a:pPr algn="ctr"/>
            <a:r>
              <a:rPr lang="zh-CN" altLang="en-US" sz="2400" dirty="0"/>
              <a:t>和程序</a:t>
            </a:r>
          </a:p>
        </p:txBody>
      </p:sp>
      <p:sp>
        <p:nvSpPr>
          <p:cNvPr id="12421" name="AutoShape 133"/>
          <p:cNvSpPr>
            <a:spLocks noChangeArrowheads="1"/>
          </p:cNvSpPr>
          <p:nvPr/>
        </p:nvSpPr>
        <p:spPr bwMode="auto">
          <a:xfrm>
            <a:off x="353060" y="1776413"/>
            <a:ext cx="2406968" cy="919401"/>
          </a:xfrm>
          <a:prstGeom prst="wedgeRoundRectCallout">
            <a:avLst>
              <a:gd name="adj1" fmla="val -5625"/>
              <a:gd name="adj2" fmla="val 88778"/>
              <a:gd name="adj3"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pPr algn="ctr"/>
            <a:r>
              <a:rPr lang="zh-CN" altLang="en-US" sz="2400" dirty="0"/>
              <a:t>将信息转换成机</a:t>
            </a:r>
          </a:p>
          <a:p>
            <a:pPr algn="ctr"/>
            <a:r>
              <a:rPr lang="zh-CN" altLang="en-US" sz="2400" dirty="0"/>
              <a:t>器能识别的形式</a:t>
            </a:r>
          </a:p>
        </p:txBody>
      </p:sp>
      <p:sp>
        <p:nvSpPr>
          <p:cNvPr id="12422" name="AutoShape 134"/>
          <p:cNvSpPr>
            <a:spLocks noChangeArrowheads="1"/>
          </p:cNvSpPr>
          <p:nvPr/>
        </p:nvSpPr>
        <p:spPr bwMode="auto">
          <a:xfrm>
            <a:off x="6485573" y="1370013"/>
            <a:ext cx="2406968" cy="919401"/>
          </a:xfrm>
          <a:prstGeom prst="wedgeRoundRectCallout">
            <a:avLst>
              <a:gd name="adj1" fmla="val -44370"/>
              <a:gd name="adj2" fmla="val 121875"/>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zh-CN" altLang="en-US" sz="2400"/>
              <a:t>将结果转换成</a:t>
            </a:r>
          </a:p>
          <a:p>
            <a:pPr algn="ctr"/>
            <a:r>
              <a:rPr lang="zh-CN" altLang="en-US" sz="2400"/>
              <a:t>人们熟悉的形式</a:t>
            </a:r>
          </a:p>
        </p:txBody>
      </p:sp>
      <p:sp>
        <p:nvSpPr>
          <p:cNvPr id="12423" name="AutoShape 135"/>
          <p:cNvSpPr>
            <a:spLocks noChangeArrowheads="1"/>
          </p:cNvSpPr>
          <p:nvPr/>
        </p:nvSpPr>
        <p:spPr bwMode="auto">
          <a:xfrm>
            <a:off x="6299200" y="5484813"/>
            <a:ext cx="1801813" cy="783193"/>
          </a:xfrm>
          <a:prstGeom prst="wedgeRoundRectCallout">
            <a:avLst>
              <a:gd name="adj1" fmla="val -116958"/>
              <a:gd name="adj2" fmla="val -50398"/>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r>
              <a:rPr lang="zh-CN" altLang="en-US" sz="2000" dirty="0"/>
              <a:t>指挥程序</a:t>
            </a:r>
          </a:p>
          <a:p>
            <a:pPr algn="ctr"/>
            <a:r>
              <a:rPr lang="zh-CN" altLang="en-US" sz="2000" dirty="0"/>
              <a:t>运行</a:t>
            </a:r>
          </a:p>
        </p:txBody>
      </p:sp>
      <p:sp>
        <p:nvSpPr>
          <p:cNvPr id="12442" name="Text Box 154"/>
          <p:cNvSpPr txBox="1">
            <a:spLocks noChangeArrowheads="1"/>
          </p:cNvSpPr>
          <p:nvPr/>
        </p:nvSpPr>
        <p:spPr bwMode="auto">
          <a:xfrm>
            <a:off x="996950" y="349250"/>
            <a:ext cx="6311343" cy="646331"/>
          </a:xfrm>
          <a:prstGeom prst="rect">
            <a:avLst/>
          </a:prstGeom>
          <a:noFill/>
          <a:ln w="9525">
            <a:noFill/>
            <a:miter lim="800000"/>
            <a:headEnd/>
            <a:tailEnd/>
          </a:ln>
          <a:effectLst/>
        </p:spPr>
        <p:txBody>
          <a:bodyPr wrap="none">
            <a:spAutoFit/>
          </a:bodyPr>
          <a:lstStyle/>
          <a:p>
            <a:r>
              <a:rPr lang="en-US" altLang="zh-CN" sz="3600" dirty="0" smtClean="0"/>
              <a:t>1.2.2</a:t>
            </a:r>
            <a:r>
              <a:rPr lang="zh-CN" altLang="en-US" sz="3600" dirty="0" smtClean="0"/>
              <a:t>冯</a:t>
            </a:r>
            <a:r>
              <a:rPr lang="zh-CN" altLang="en-US" sz="3600" dirty="0" smtClean="0">
                <a:latin typeface="Times New Roman"/>
              </a:rPr>
              <a:t>·</a:t>
            </a:r>
            <a:r>
              <a:rPr lang="zh-CN" altLang="en-US" sz="3600" dirty="0" smtClean="0"/>
              <a:t>诺依曼计算机</a:t>
            </a:r>
            <a:r>
              <a:rPr lang="zh-CN" altLang="en-US" sz="3600" dirty="0"/>
              <a:t>硬件框图</a:t>
            </a:r>
          </a:p>
        </p:txBody>
      </p:sp>
      <p:grpSp>
        <p:nvGrpSpPr>
          <p:cNvPr id="2" name="Group 169"/>
          <p:cNvGrpSpPr>
            <a:grpSpLocks/>
          </p:cNvGrpSpPr>
          <p:nvPr/>
        </p:nvGrpSpPr>
        <p:grpSpPr bwMode="auto">
          <a:xfrm>
            <a:off x="457200" y="1989138"/>
            <a:ext cx="7805738" cy="3509962"/>
            <a:chOff x="288" y="1253"/>
            <a:chExt cx="4917" cy="2211"/>
          </a:xfrm>
        </p:grpSpPr>
        <p:sp>
          <p:nvSpPr>
            <p:cNvPr id="12294" name="Rectangle 6"/>
            <p:cNvSpPr>
              <a:spLocks noChangeArrowheads="1"/>
            </p:cNvSpPr>
            <p:nvPr/>
          </p:nvSpPr>
          <p:spPr bwMode="auto">
            <a:xfrm>
              <a:off x="2438" y="1253"/>
              <a:ext cx="794" cy="426"/>
            </a:xfrm>
            <a:prstGeom prst="rect">
              <a:avLst/>
            </a:prstGeom>
            <a:noFill/>
            <a:ln w="28575">
              <a:solidFill>
                <a:schemeClr val="folHlink"/>
              </a:solidFill>
              <a:miter lim="800000"/>
              <a:headEnd/>
              <a:tailEnd/>
            </a:ln>
          </p:spPr>
          <p:txBody>
            <a:bodyPr/>
            <a:lstStyle/>
            <a:p>
              <a:endParaRPr lang="zh-CN" altLang="en-US"/>
            </a:p>
          </p:txBody>
        </p:sp>
        <p:sp>
          <p:nvSpPr>
            <p:cNvPr id="12295" name="Rectangle 7"/>
            <p:cNvSpPr>
              <a:spLocks noChangeArrowheads="1"/>
            </p:cNvSpPr>
            <p:nvPr/>
          </p:nvSpPr>
          <p:spPr bwMode="auto">
            <a:xfrm>
              <a:off x="2494" y="1314"/>
              <a:ext cx="678" cy="269"/>
            </a:xfrm>
            <a:prstGeom prst="rect">
              <a:avLst/>
            </a:prstGeom>
            <a:noFill/>
            <a:ln w="9525">
              <a:noFill/>
              <a:miter lim="800000"/>
              <a:headEnd/>
              <a:tailEnd/>
            </a:ln>
          </p:spPr>
          <p:txBody>
            <a:bodyPr wrap="none" lIns="0" tIns="0" rIns="0" bIns="0">
              <a:spAutoFit/>
            </a:bodyPr>
            <a:lstStyle/>
            <a:p>
              <a:pPr algn="ctr"/>
              <a:r>
                <a:rPr lang="zh-CN" altLang="en-US" sz="2800"/>
                <a:t>存储器</a:t>
              </a:r>
            </a:p>
          </p:txBody>
        </p:sp>
        <p:sp>
          <p:nvSpPr>
            <p:cNvPr id="12296" name="Rectangle 8"/>
            <p:cNvSpPr>
              <a:spLocks noChangeArrowheads="1"/>
            </p:cNvSpPr>
            <p:nvPr/>
          </p:nvSpPr>
          <p:spPr bwMode="auto">
            <a:xfrm>
              <a:off x="828" y="2115"/>
              <a:ext cx="953" cy="424"/>
            </a:xfrm>
            <a:prstGeom prst="rect">
              <a:avLst/>
            </a:prstGeom>
            <a:noFill/>
            <a:ln w="28575">
              <a:solidFill>
                <a:schemeClr val="folHlink"/>
              </a:solidFill>
              <a:miter lim="800000"/>
              <a:headEnd/>
              <a:tailEnd/>
            </a:ln>
          </p:spPr>
          <p:txBody>
            <a:bodyPr/>
            <a:lstStyle/>
            <a:p>
              <a:endParaRPr lang="zh-CN" altLang="en-US"/>
            </a:p>
          </p:txBody>
        </p:sp>
        <p:sp>
          <p:nvSpPr>
            <p:cNvPr id="12297" name="Rectangle 9"/>
            <p:cNvSpPr>
              <a:spLocks noChangeArrowheads="1"/>
            </p:cNvSpPr>
            <p:nvPr/>
          </p:nvSpPr>
          <p:spPr bwMode="auto">
            <a:xfrm>
              <a:off x="860" y="2179"/>
              <a:ext cx="904" cy="269"/>
            </a:xfrm>
            <a:prstGeom prst="rect">
              <a:avLst/>
            </a:prstGeom>
            <a:noFill/>
            <a:ln w="9525">
              <a:noFill/>
              <a:miter lim="800000"/>
              <a:headEnd/>
              <a:tailEnd/>
            </a:ln>
          </p:spPr>
          <p:txBody>
            <a:bodyPr wrap="none" lIns="0" tIns="0" rIns="0" bIns="0">
              <a:spAutoFit/>
            </a:bodyPr>
            <a:lstStyle/>
            <a:p>
              <a:pPr algn="ctr"/>
              <a:r>
                <a:rPr lang="zh-CN" altLang="en-US" sz="2800"/>
                <a:t>输入设备</a:t>
              </a:r>
            </a:p>
          </p:txBody>
        </p:sp>
        <p:sp>
          <p:nvSpPr>
            <p:cNvPr id="12350" name="Rectangle 62"/>
            <p:cNvSpPr>
              <a:spLocks noChangeArrowheads="1"/>
            </p:cNvSpPr>
            <p:nvPr/>
          </p:nvSpPr>
          <p:spPr bwMode="auto">
            <a:xfrm>
              <a:off x="2425" y="2115"/>
              <a:ext cx="795" cy="424"/>
            </a:xfrm>
            <a:prstGeom prst="rect">
              <a:avLst/>
            </a:prstGeom>
            <a:noFill/>
            <a:ln w="28575">
              <a:solidFill>
                <a:schemeClr val="folHlink"/>
              </a:solidFill>
              <a:miter lim="800000"/>
              <a:headEnd/>
              <a:tailEnd/>
            </a:ln>
          </p:spPr>
          <p:txBody>
            <a:bodyPr/>
            <a:lstStyle/>
            <a:p>
              <a:endParaRPr lang="zh-CN" altLang="en-US"/>
            </a:p>
          </p:txBody>
        </p:sp>
        <p:sp>
          <p:nvSpPr>
            <p:cNvPr id="12351" name="Rectangle 63"/>
            <p:cNvSpPr>
              <a:spLocks noChangeArrowheads="1"/>
            </p:cNvSpPr>
            <p:nvPr/>
          </p:nvSpPr>
          <p:spPr bwMode="auto">
            <a:xfrm>
              <a:off x="2494" y="2179"/>
              <a:ext cx="678" cy="269"/>
            </a:xfrm>
            <a:prstGeom prst="rect">
              <a:avLst/>
            </a:prstGeom>
            <a:noFill/>
            <a:ln w="9525">
              <a:noFill/>
              <a:miter lim="800000"/>
              <a:headEnd/>
              <a:tailEnd/>
            </a:ln>
          </p:spPr>
          <p:txBody>
            <a:bodyPr wrap="none" lIns="0" tIns="0" rIns="0" bIns="0">
              <a:spAutoFit/>
            </a:bodyPr>
            <a:lstStyle/>
            <a:p>
              <a:pPr algn="ctr"/>
              <a:r>
                <a:rPr lang="zh-CN" altLang="en-US" sz="2800"/>
                <a:t>运算器</a:t>
              </a:r>
            </a:p>
          </p:txBody>
        </p:sp>
        <p:sp>
          <p:nvSpPr>
            <p:cNvPr id="12352" name="Rectangle 64"/>
            <p:cNvSpPr>
              <a:spLocks noChangeArrowheads="1"/>
            </p:cNvSpPr>
            <p:nvPr/>
          </p:nvSpPr>
          <p:spPr bwMode="auto">
            <a:xfrm>
              <a:off x="2413" y="3038"/>
              <a:ext cx="794" cy="426"/>
            </a:xfrm>
            <a:prstGeom prst="rect">
              <a:avLst/>
            </a:prstGeom>
            <a:noFill/>
            <a:ln w="28575">
              <a:solidFill>
                <a:schemeClr val="folHlink"/>
              </a:solidFill>
              <a:miter lim="800000"/>
              <a:headEnd/>
              <a:tailEnd/>
            </a:ln>
          </p:spPr>
          <p:txBody>
            <a:bodyPr/>
            <a:lstStyle/>
            <a:p>
              <a:endParaRPr lang="zh-CN" altLang="en-US"/>
            </a:p>
          </p:txBody>
        </p:sp>
        <p:sp>
          <p:nvSpPr>
            <p:cNvPr id="12353" name="Rectangle 65"/>
            <p:cNvSpPr>
              <a:spLocks noChangeArrowheads="1"/>
            </p:cNvSpPr>
            <p:nvPr/>
          </p:nvSpPr>
          <p:spPr bwMode="auto">
            <a:xfrm>
              <a:off x="2459" y="3094"/>
              <a:ext cx="678" cy="269"/>
            </a:xfrm>
            <a:prstGeom prst="rect">
              <a:avLst/>
            </a:prstGeom>
            <a:noFill/>
            <a:ln w="9525">
              <a:noFill/>
              <a:miter lim="800000"/>
              <a:headEnd/>
              <a:tailEnd/>
            </a:ln>
          </p:spPr>
          <p:txBody>
            <a:bodyPr wrap="none" lIns="0" tIns="0" rIns="0" bIns="0">
              <a:spAutoFit/>
            </a:bodyPr>
            <a:lstStyle/>
            <a:p>
              <a:pPr algn="ctr"/>
              <a:r>
                <a:rPr lang="zh-CN" altLang="en-US" sz="2800"/>
                <a:t>控制器</a:t>
              </a:r>
            </a:p>
          </p:txBody>
        </p:sp>
        <p:sp>
          <p:nvSpPr>
            <p:cNvPr id="12361" name="Rectangle 73"/>
            <p:cNvSpPr>
              <a:spLocks noChangeArrowheads="1"/>
            </p:cNvSpPr>
            <p:nvPr/>
          </p:nvSpPr>
          <p:spPr bwMode="auto">
            <a:xfrm>
              <a:off x="3879" y="2115"/>
              <a:ext cx="953" cy="424"/>
            </a:xfrm>
            <a:prstGeom prst="rect">
              <a:avLst/>
            </a:prstGeom>
            <a:noFill/>
            <a:ln w="28575">
              <a:solidFill>
                <a:schemeClr val="folHlink"/>
              </a:solidFill>
              <a:miter lim="800000"/>
              <a:headEnd/>
              <a:tailEnd/>
            </a:ln>
          </p:spPr>
          <p:txBody>
            <a:bodyPr/>
            <a:lstStyle/>
            <a:p>
              <a:endParaRPr lang="zh-CN" altLang="en-US"/>
            </a:p>
          </p:txBody>
        </p:sp>
        <p:sp>
          <p:nvSpPr>
            <p:cNvPr id="12362" name="Rectangle 74"/>
            <p:cNvSpPr>
              <a:spLocks noChangeArrowheads="1"/>
            </p:cNvSpPr>
            <p:nvPr/>
          </p:nvSpPr>
          <p:spPr bwMode="auto">
            <a:xfrm>
              <a:off x="3900" y="2179"/>
              <a:ext cx="904" cy="269"/>
            </a:xfrm>
            <a:prstGeom prst="rect">
              <a:avLst/>
            </a:prstGeom>
            <a:noFill/>
            <a:ln w="9525">
              <a:noFill/>
              <a:miter lim="800000"/>
              <a:headEnd/>
              <a:tailEnd/>
            </a:ln>
          </p:spPr>
          <p:txBody>
            <a:bodyPr wrap="none" lIns="0" tIns="0" rIns="0" bIns="0">
              <a:spAutoFit/>
            </a:bodyPr>
            <a:lstStyle/>
            <a:p>
              <a:pPr algn="ctr"/>
              <a:r>
                <a:rPr lang="zh-CN" altLang="en-US" sz="2800"/>
                <a:t>输出设备</a:t>
              </a:r>
            </a:p>
          </p:txBody>
        </p:sp>
        <p:sp>
          <p:nvSpPr>
            <p:cNvPr id="12443" name="Freeform 155"/>
            <p:cNvSpPr>
              <a:spLocks/>
            </p:cNvSpPr>
            <p:nvPr/>
          </p:nvSpPr>
          <p:spPr bwMode="auto">
            <a:xfrm>
              <a:off x="1296" y="2543"/>
              <a:ext cx="1104" cy="721"/>
            </a:xfrm>
            <a:custGeom>
              <a:avLst/>
              <a:gdLst/>
              <a:ahLst/>
              <a:cxnLst>
                <a:cxn ang="0">
                  <a:pos x="0" y="0"/>
                </a:cxn>
                <a:cxn ang="0">
                  <a:pos x="0" y="721"/>
                </a:cxn>
                <a:cxn ang="0">
                  <a:pos x="1104" y="721"/>
                </a:cxn>
              </a:cxnLst>
              <a:rect l="0" t="0" r="r" b="b"/>
              <a:pathLst>
                <a:path w="1104" h="721">
                  <a:moveTo>
                    <a:pt x="0" y="0"/>
                  </a:moveTo>
                  <a:lnTo>
                    <a:pt x="0" y="721"/>
                  </a:lnTo>
                  <a:lnTo>
                    <a:pt x="1104" y="721"/>
                  </a:lnTo>
                </a:path>
              </a:pathLst>
            </a:custGeom>
            <a:noFill/>
            <a:ln w="38100" cap="flat" cmpd="sng">
              <a:solidFill>
                <a:schemeClr val="folHlink"/>
              </a:solidFill>
              <a:prstDash val="dash"/>
              <a:round/>
              <a:headEnd type="stealth" w="med" len="med"/>
              <a:tailEnd type="stealth" w="med" len="med"/>
            </a:ln>
            <a:effectLst/>
          </p:spPr>
          <p:txBody>
            <a:bodyPr>
              <a:spAutoFit/>
            </a:bodyPr>
            <a:lstStyle/>
            <a:p>
              <a:endParaRPr lang="zh-CN" altLang="en-US"/>
            </a:p>
          </p:txBody>
        </p:sp>
        <p:sp>
          <p:nvSpPr>
            <p:cNvPr id="12444" name="Freeform 156"/>
            <p:cNvSpPr>
              <a:spLocks/>
            </p:cNvSpPr>
            <p:nvPr/>
          </p:nvSpPr>
          <p:spPr bwMode="auto">
            <a:xfrm>
              <a:off x="2194" y="1439"/>
              <a:ext cx="478" cy="1597"/>
            </a:xfrm>
            <a:custGeom>
              <a:avLst/>
              <a:gdLst/>
              <a:ahLst/>
              <a:cxnLst>
                <a:cxn ang="0">
                  <a:pos x="254" y="1"/>
                </a:cxn>
                <a:cxn ang="0">
                  <a:pos x="4" y="0"/>
                </a:cxn>
                <a:cxn ang="0">
                  <a:pos x="0" y="1355"/>
                </a:cxn>
                <a:cxn ang="0">
                  <a:pos x="478" y="1355"/>
                </a:cxn>
                <a:cxn ang="0">
                  <a:pos x="476" y="1597"/>
                </a:cxn>
              </a:cxnLst>
              <a:rect l="0" t="0" r="r" b="b"/>
              <a:pathLst>
                <a:path w="478" h="1597">
                  <a:moveTo>
                    <a:pt x="254" y="1"/>
                  </a:moveTo>
                  <a:lnTo>
                    <a:pt x="4" y="0"/>
                  </a:lnTo>
                  <a:lnTo>
                    <a:pt x="0" y="1355"/>
                  </a:lnTo>
                  <a:lnTo>
                    <a:pt x="478" y="1355"/>
                  </a:lnTo>
                  <a:lnTo>
                    <a:pt x="476" y="1597"/>
                  </a:lnTo>
                </a:path>
              </a:pathLst>
            </a:custGeom>
            <a:noFill/>
            <a:ln w="38100" cap="flat" cmpd="sng">
              <a:solidFill>
                <a:schemeClr val="folHlink"/>
              </a:solidFill>
              <a:prstDash val="dash"/>
              <a:round/>
              <a:headEnd type="stealth" w="med" len="med"/>
              <a:tailEnd type="stealth" w="med" len="med"/>
            </a:ln>
            <a:effectLst/>
          </p:spPr>
          <p:txBody>
            <a:bodyPr wrap="none">
              <a:spAutoFit/>
            </a:bodyPr>
            <a:lstStyle/>
            <a:p>
              <a:endParaRPr lang="zh-CN" altLang="en-US"/>
            </a:p>
          </p:txBody>
        </p:sp>
        <p:sp>
          <p:nvSpPr>
            <p:cNvPr id="12445" name="Freeform 157"/>
            <p:cNvSpPr>
              <a:spLocks/>
            </p:cNvSpPr>
            <p:nvPr/>
          </p:nvSpPr>
          <p:spPr bwMode="auto">
            <a:xfrm>
              <a:off x="2928" y="2544"/>
              <a:ext cx="1" cy="494"/>
            </a:xfrm>
            <a:custGeom>
              <a:avLst/>
              <a:gdLst/>
              <a:ahLst/>
              <a:cxnLst>
                <a:cxn ang="0">
                  <a:pos x="0" y="0"/>
                </a:cxn>
                <a:cxn ang="0">
                  <a:pos x="0" y="494"/>
                </a:cxn>
              </a:cxnLst>
              <a:rect l="0" t="0" r="r" b="b"/>
              <a:pathLst>
                <a:path w="1" h="494">
                  <a:moveTo>
                    <a:pt x="0" y="0"/>
                  </a:moveTo>
                  <a:lnTo>
                    <a:pt x="0" y="494"/>
                  </a:lnTo>
                </a:path>
              </a:pathLst>
            </a:custGeom>
            <a:noFill/>
            <a:ln w="38100" cap="flat" cmpd="sng">
              <a:solidFill>
                <a:schemeClr val="folHlink"/>
              </a:solidFill>
              <a:prstDash val="dash"/>
              <a:round/>
              <a:headEnd type="stealth" w="med" len="med"/>
              <a:tailEnd type="stealth" w="med" len="med"/>
            </a:ln>
            <a:effectLst/>
          </p:spPr>
          <p:txBody>
            <a:bodyPr wrap="none">
              <a:spAutoFit/>
            </a:bodyPr>
            <a:lstStyle/>
            <a:p>
              <a:endParaRPr lang="zh-CN" altLang="en-US"/>
            </a:p>
          </p:txBody>
        </p:sp>
        <p:sp>
          <p:nvSpPr>
            <p:cNvPr id="12446" name="Freeform 158"/>
            <p:cNvSpPr>
              <a:spLocks/>
            </p:cNvSpPr>
            <p:nvPr/>
          </p:nvSpPr>
          <p:spPr bwMode="auto">
            <a:xfrm>
              <a:off x="3210" y="2544"/>
              <a:ext cx="1110" cy="816"/>
            </a:xfrm>
            <a:custGeom>
              <a:avLst/>
              <a:gdLst/>
              <a:ahLst/>
              <a:cxnLst>
                <a:cxn ang="0">
                  <a:pos x="1110" y="0"/>
                </a:cxn>
                <a:cxn ang="0">
                  <a:pos x="1110" y="816"/>
                </a:cxn>
                <a:cxn ang="0">
                  <a:pos x="0" y="816"/>
                </a:cxn>
              </a:cxnLst>
              <a:rect l="0" t="0" r="r" b="b"/>
              <a:pathLst>
                <a:path w="1110" h="816">
                  <a:moveTo>
                    <a:pt x="1110" y="0"/>
                  </a:moveTo>
                  <a:lnTo>
                    <a:pt x="1110" y="816"/>
                  </a:lnTo>
                  <a:lnTo>
                    <a:pt x="0" y="816"/>
                  </a:lnTo>
                </a:path>
              </a:pathLst>
            </a:custGeom>
            <a:noFill/>
            <a:ln w="38100" cap="flat" cmpd="sng">
              <a:solidFill>
                <a:schemeClr val="folHlink"/>
              </a:solidFill>
              <a:prstDash val="dash"/>
              <a:round/>
              <a:headEnd type="stealth" w="med" len="med"/>
              <a:tailEnd type="stealth" w="med" len="med"/>
            </a:ln>
            <a:effectLst/>
          </p:spPr>
          <p:txBody>
            <a:bodyPr>
              <a:spAutoFit/>
            </a:bodyPr>
            <a:lstStyle/>
            <a:p>
              <a:endParaRPr lang="zh-CN" altLang="en-US"/>
            </a:p>
          </p:txBody>
        </p:sp>
        <p:sp>
          <p:nvSpPr>
            <p:cNvPr id="12447" name="Freeform 159"/>
            <p:cNvSpPr>
              <a:spLocks/>
            </p:cNvSpPr>
            <p:nvPr/>
          </p:nvSpPr>
          <p:spPr bwMode="auto">
            <a:xfrm>
              <a:off x="2682" y="1677"/>
              <a:ext cx="1" cy="435"/>
            </a:xfrm>
            <a:custGeom>
              <a:avLst/>
              <a:gdLst/>
              <a:ahLst/>
              <a:cxnLst>
                <a:cxn ang="0">
                  <a:pos x="0" y="435"/>
                </a:cxn>
                <a:cxn ang="0">
                  <a:pos x="0" y="0"/>
                </a:cxn>
              </a:cxnLst>
              <a:rect l="0" t="0" r="r" b="b"/>
              <a:pathLst>
                <a:path w="1" h="435">
                  <a:moveTo>
                    <a:pt x="0" y="435"/>
                  </a:moveTo>
                  <a:lnTo>
                    <a:pt x="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2448" name="Freeform 160"/>
            <p:cNvSpPr>
              <a:spLocks/>
            </p:cNvSpPr>
            <p:nvPr/>
          </p:nvSpPr>
          <p:spPr bwMode="auto">
            <a:xfrm>
              <a:off x="2923" y="1680"/>
              <a:ext cx="1" cy="429"/>
            </a:xfrm>
            <a:custGeom>
              <a:avLst/>
              <a:gdLst/>
              <a:ahLst/>
              <a:cxnLst>
                <a:cxn ang="0">
                  <a:pos x="0" y="0"/>
                </a:cxn>
                <a:cxn ang="0">
                  <a:pos x="1" y="429"/>
                </a:cxn>
              </a:cxnLst>
              <a:rect l="0" t="0" r="r" b="b"/>
              <a:pathLst>
                <a:path w="1" h="429">
                  <a:moveTo>
                    <a:pt x="0" y="0"/>
                  </a:moveTo>
                  <a:lnTo>
                    <a:pt x="1" y="429"/>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2449" name="Freeform 161"/>
            <p:cNvSpPr>
              <a:spLocks/>
            </p:cNvSpPr>
            <p:nvPr/>
          </p:nvSpPr>
          <p:spPr bwMode="auto">
            <a:xfrm>
              <a:off x="2921" y="1872"/>
              <a:ext cx="583" cy="1299"/>
            </a:xfrm>
            <a:custGeom>
              <a:avLst/>
              <a:gdLst/>
              <a:ahLst/>
              <a:cxnLst>
                <a:cxn ang="0">
                  <a:pos x="0" y="0"/>
                </a:cxn>
                <a:cxn ang="0">
                  <a:pos x="583" y="0"/>
                </a:cxn>
                <a:cxn ang="0">
                  <a:pos x="583" y="1296"/>
                </a:cxn>
                <a:cxn ang="0">
                  <a:pos x="286" y="1299"/>
                </a:cxn>
              </a:cxnLst>
              <a:rect l="0" t="0" r="r" b="b"/>
              <a:pathLst>
                <a:path w="583" h="1299">
                  <a:moveTo>
                    <a:pt x="0" y="0"/>
                  </a:moveTo>
                  <a:lnTo>
                    <a:pt x="583" y="0"/>
                  </a:lnTo>
                  <a:lnTo>
                    <a:pt x="583" y="1296"/>
                  </a:lnTo>
                  <a:lnTo>
                    <a:pt x="286" y="1299"/>
                  </a:lnTo>
                </a:path>
              </a:pathLst>
            </a:custGeom>
            <a:noFill/>
            <a:ln w="38100" cap="flat" cmpd="sng">
              <a:solidFill>
                <a:schemeClr val="folHlink"/>
              </a:solidFill>
              <a:prstDash val="solid"/>
              <a:round/>
              <a:headEnd type="oval" w="sm" len="sm"/>
              <a:tailEnd type="stealth" w="med" len="med"/>
            </a:ln>
            <a:effectLst/>
          </p:spPr>
          <p:txBody>
            <a:bodyPr>
              <a:spAutoFit/>
            </a:bodyPr>
            <a:lstStyle/>
            <a:p>
              <a:endParaRPr lang="zh-CN" altLang="en-US"/>
            </a:p>
          </p:txBody>
        </p:sp>
        <p:sp>
          <p:nvSpPr>
            <p:cNvPr id="12450" name="Freeform 162"/>
            <p:cNvSpPr>
              <a:spLocks/>
            </p:cNvSpPr>
            <p:nvPr/>
          </p:nvSpPr>
          <p:spPr bwMode="auto">
            <a:xfrm>
              <a:off x="288" y="2303"/>
              <a:ext cx="536" cy="1"/>
            </a:xfrm>
            <a:custGeom>
              <a:avLst/>
              <a:gdLst/>
              <a:ahLst/>
              <a:cxnLst>
                <a:cxn ang="0">
                  <a:pos x="0" y="1"/>
                </a:cxn>
                <a:cxn ang="0">
                  <a:pos x="536" y="0"/>
                </a:cxn>
              </a:cxnLst>
              <a:rect l="0" t="0" r="r" b="b"/>
              <a:pathLst>
                <a:path w="536" h="1">
                  <a:moveTo>
                    <a:pt x="0" y="1"/>
                  </a:moveTo>
                  <a:lnTo>
                    <a:pt x="536"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2451" name="Freeform 163"/>
            <p:cNvSpPr>
              <a:spLocks/>
            </p:cNvSpPr>
            <p:nvPr/>
          </p:nvSpPr>
          <p:spPr bwMode="auto">
            <a:xfrm>
              <a:off x="1776" y="2304"/>
              <a:ext cx="650" cy="1"/>
            </a:xfrm>
            <a:custGeom>
              <a:avLst/>
              <a:gdLst/>
              <a:ahLst/>
              <a:cxnLst>
                <a:cxn ang="0">
                  <a:pos x="0" y="0"/>
                </a:cxn>
                <a:cxn ang="0">
                  <a:pos x="650" y="0"/>
                </a:cxn>
              </a:cxnLst>
              <a:rect l="0" t="0" r="r" b="b"/>
              <a:pathLst>
                <a:path w="650" h="1">
                  <a:moveTo>
                    <a:pt x="0" y="0"/>
                  </a:moveTo>
                  <a:lnTo>
                    <a:pt x="65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2452" name="Freeform 164"/>
            <p:cNvSpPr>
              <a:spLocks/>
            </p:cNvSpPr>
            <p:nvPr/>
          </p:nvSpPr>
          <p:spPr bwMode="auto">
            <a:xfrm>
              <a:off x="3216" y="2304"/>
              <a:ext cx="660" cy="1"/>
            </a:xfrm>
            <a:custGeom>
              <a:avLst/>
              <a:gdLst/>
              <a:ahLst/>
              <a:cxnLst>
                <a:cxn ang="0">
                  <a:pos x="0" y="0"/>
                </a:cxn>
                <a:cxn ang="0">
                  <a:pos x="660" y="0"/>
                </a:cxn>
              </a:cxnLst>
              <a:rect l="0" t="0" r="r" b="b"/>
              <a:pathLst>
                <a:path w="660" h="1">
                  <a:moveTo>
                    <a:pt x="0" y="0"/>
                  </a:moveTo>
                  <a:lnTo>
                    <a:pt x="66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2453" name="Freeform 165"/>
            <p:cNvSpPr>
              <a:spLocks/>
            </p:cNvSpPr>
            <p:nvPr/>
          </p:nvSpPr>
          <p:spPr bwMode="auto">
            <a:xfrm>
              <a:off x="4837" y="2304"/>
              <a:ext cx="368" cy="1"/>
            </a:xfrm>
            <a:custGeom>
              <a:avLst/>
              <a:gdLst/>
              <a:ahLst/>
              <a:cxnLst>
                <a:cxn ang="0">
                  <a:pos x="0" y="0"/>
                </a:cxn>
                <a:cxn ang="0">
                  <a:pos x="368" y="0"/>
                </a:cxn>
              </a:cxnLst>
              <a:rect l="0" t="0" r="r" b="b"/>
              <a:pathLst>
                <a:path w="368" h="1">
                  <a:moveTo>
                    <a:pt x="0" y="0"/>
                  </a:moveTo>
                  <a:lnTo>
                    <a:pt x="368"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grpSp>
      <p:sp>
        <p:nvSpPr>
          <p:cNvPr id="32" name="日期占位符 31"/>
          <p:cNvSpPr>
            <a:spLocks noGrp="1"/>
          </p:cNvSpPr>
          <p:nvPr>
            <p:ph type="dt" sz="half" idx="10"/>
          </p:nvPr>
        </p:nvSpPr>
        <p:spPr/>
        <p:txBody>
          <a:bodyPr/>
          <a:lstStyle/>
          <a:p>
            <a:fld id="{7B146B2F-7B91-4606-9F5F-D6E4EA94D38A}" type="datetime1">
              <a:rPr lang="zh-CN" altLang="en-US" smtClean="0"/>
              <a:pPr/>
              <a:t>2023/8/31</a:t>
            </a:fld>
            <a:endParaRPr lang="zh-CN" altLang="en-US"/>
          </a:p>
        </p:txBody>
      </p:sp>
      <p:sp>
        <p:nvSpPr>
          <p:cNvPr id="34" name="页脚占位符 3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3" name="灯片编号占位符 32"/>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19"/>
                                        </p:tgtEl>
                                        <p:attrNameLst>
                                          <p:attrName>style.visibility</p:attrName>
                                        </p:attrNameLst>
                                      </p:cBhvr>
                                      <p:to>
                                        <p:strVal val="visible"/>
                                      </p:to>
                                    </p:set>
                                    <p:animEffect transition="in" filter="blinds(horizontal)">
                                      <p:cBhvr>
                                        <p:cTn id="12" dur="500"/>
                                        <p:tgtEl>
                                          <p:spTgt spid="12419"/>
                                        </p:tgtEl>
                                      </p:cBhvr>
                                    </p:animEffect>
                                  </p:childTnLst>
                                  <p:subTnLst>
                                    <p:set>
                                      <p:cBhvr override="childStyle">
                                        <p:cTn dur="1" fill="hold" display="0" masterRel="nextClick" afterEffect="1"/>
                                        <p:tgtEl>
                                          <p:spTgt spid="124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20"/>
                                        </p:tgtEl>
                                        <p:attrNameLst>
                                          <p:attrName>style.visibility</p:attrName>
                                        </p:attrNameLst>
                                      </p:cBhvr>
                                      <p:to>
                                        <p:strVal val="visible"/>
                                      </p:to>
                                    </p:set>
                                    <p:animEffect transition="in" filter="blinds(horizontal)">
                                      <p:cBhvr>
                                        <p:cTn id="17" dur="500"/>
                                        <p:tgtEl>
                                          <p:spTgt spid="12420"/>
                                        </p:tgtEl>
                                      </p:cBhvr>
                                    </p:animEffect>
                                  </p:childTnLst>
                                  <p:subTnLst>
                                    <p:set>
                                      <p:cBhvr override="childStyle">
                                        <p:cTn dur="1" fill="hold" display="0" masterRel="nextClick" afterEffect="1"/>
                                        <p:tgtEl>
                                          <p:spTgt spid="1242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423"/>
                                        </p:tgtEl>
                                        <p:attrNameLst>
                                          <p:attrName>style.visibility</p:attrName>
                                        </p:attrNameLst>
                                      </p:cBhvr>
                                      <p:to>
                                        <p:strVal val="visible"/>
                                      </p:to>
                                    </p:set>
                                    <p:animEffect transition="in" filter="blinds(horizontal)">
                                      <p:cBhvr>
                                        <p:cTn id="22" dur="500"/>
                                        <p:tgtEl>
                                          <p:spTgt spid="12423"/>
                                        </p:tgtEl>
                                      </p:cBhvr>
                                    </p:animEffect>
                                  </p:childTnLst>
                                  <p:subTnLst>
                                    <p:set>
                                      <p:cBhvr override="childStyle">
                                        <p:cTn dur="1" fill="hold" display="0" masterRel="nextClick" afterEffect="1"/>
                                        <p:tgtEl>
                                          <p:spTgt spid="124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21"/>
                                        </p:tgtEl>
                                        <p:attrNameLst>
                                          <p:attrName>style.visibility</p:attrName>
                                        </p:attrNameLst>
                                      </p:cBhvr>
                                      <p:to>
                                        <p:strVal val="visible"/>
                                      </p:to>
                                    </p:set>
                                    <p:animEffect transition="in" filter="blinds(horizontal)">
                                      <p:cBhvr>
                                        <p:cTn id="27" dur="500"/>
                                        <p:tgtEl>
                                          <p:spTgt spid="12421"/>
                                        </p:tgtEl>
                                      </p:cBhvr>
                                    </p:animEffect>
                                  </p:childTnLst>
                                  <p:subTnLst>
                                    <p:set>
                                      <p:cBhvr override="childStyle">
                                        <p:cTn dur="1" fill="hold" display="0" masterRel="nextClick" afterEffect="1"/>
                                        <p:tgtEl>
                                          <p:spTgt spid="1242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22"/>
                                        </p:tgtEl>
                                        <p:attrNameLst>
                                          <p:attrName>style.visibility</p:attrName>
                                        </p:attrNameLst>
                                      </p:cBhvr>
                                      <p:to>
                                        <p:strVal val="visible"/>
                                      </p:to>
                                    </p:set>
                                    <p:animEffect transition="in" filter="blinds(horizontal)">
                                      <p:cBhvr>
                                        <p:cTn id="32" dur="500"/>
                                        <p:tgtEl>
                                          <p:spTgt spid="12422"/>
                                        </p:tgtEl>
                                      </p:cBhvr>
                                    </p:animEffect>
                                  </p:childTnLst>
                                  <p:subTnLst>
                                    <p:set>
                                      <p:cBhvr override="childStyle">
                                        <p:cTn dur="1" fill="hold" display="0" masterRel="nextClick" afterEffect="1"/>
                                        <p:tgtEl>
                                          <p:spTgt spid="124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9" grpId="0" animBg="1" autoUpdateAnimBg="0"/>
      <p:bldP spid="12420" grpId="0" animBg="1" autoUpdateAnimBg="0"/>
      <p:bldP spid="12421" grpId="0" animBg="1" autoUpdateAnimBg="0"/>
      <p:bldP spid="12422" grpId="0" animBg="1" autoUpdateAnimBg="0"/>
      <p:bldP spid="1242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9" name="Text Box 25"/>
          <p:cNvSpPr txBox="1">
            <a:spLocks noChangeArrowheads="1"/>
          </p:cNvSpPr>
          <p:nvPr/>
        </p:nvSpPr>
        <p:spPr bwMode="auto">
          <a:xfrm>
            <a:off x="996950" y="349250"/>
            <a:ext cx="7103442" cy="646331"/>
          </a:xfrm>
          <a:prstGeom prst="rect">
            <a:avLst/>
          </a:prstGeom>
          <a:noFill/>
          <a:ln w="9525">
            <a:noFill/>
            <a:miter lim="800000"/>
            <a:headEnd/>
            <a:tailEnd/>
          </a:ln>
          <a:effectLst/>
        </p:spPr>
        <p:txBody>
          <a:bodyPr wrap="square">
            <a:spAutoFit/>
          </a:bodyPr>
          <a:lstStyle/>
          <a:p>
            <a:r>
              <a:rPr lang="en-US" altLang="zh-CN" sz="3600" dirty="0" smtClean="0"/>
              <a:t>1.2.2</a:t>
            </a:r>
            <a:r>
              <a:rPr lang="zh-CN" altLang="en-US" sz="3600" dirty="0" smtClean="0"/>
              <a:t>冯</a:t>
            </a:r>
            <a:r>
              <a:rPr lang="zh-CN" altLang="en-US" sz="3600" dirty="0" smtClean="0">
                <a:latin typeface="Times New Roman"/>
              </a:rPr>
              <a:t>·</a:t>
            </a:r>
            <a:r>
              <a:rPr lang="zh-CN" altLang="en-US" sz="3600" dirty="0" smtClean="0"/>
              <a:t>诺依曼计算机</a:t>
            </a:r>
            <a:r>
              <a:rPr lang="zh-CN" altLang="en-US" sz="3600" dirty="0"/>
              <a:t>硬件框图</a:t>
            </a:r>
          </a:p>
        </p:txBody>
      </p:sp>
      <p:grpSp>
        <p:nvGrpSpPr>
          <p:cNvPr id="2" name="Group 26"/>
          <p:cNvGrpSpPr>
            <a:grpSpLocks/>
          </p:cNvGrpSpPr>
          <p:nvPr/>
        </p:nvGrpSpPr>
        <p:grpSpPr bwMode="auto">
          <a:xfrm>
            <a:off x="457200" y="1989138"/>
            <a:ext cx="7805738" cy="3509962"/>
            <a:chOff x="288" y="1253"/>
            <a:chExt cx="4917" cy="2211"/>
          </a:xfrm>
        </p:grpSpPr>
        <p:sp>
          <p:nvSpPr>
            <p:cNvPr id="77851" name="Rectangle 27"/>
            <p:cNvSpPr>
              <a:spLocks noChangeArrowheads="1"/>
            </p:cNvSpPr>
            <p:nvPr/>
          </p:nvSpPr>
          <p:spPr bwMode="auto">
            <a:xfrm>
              <a:off x="2438" y="1253"/>
              <a:ext cx="794" cy="426"/>
            </a:xfrm>
            <a:prstGeom prst="rect">
              <a:avLst/>
            </a:prstGeom>
            <a:noFill/>
            <a:ln w="28575">
              <a:solidFill>
                <a:schemeClr val="folHlink"/>
              </a:solidFill>
              <a:miter lim="800000"/>
              <a:headEnd/>
              <a:tailEnd/>
            </a:ln>
          </p:spPr>
          <p:txBody>
            <a:bodyPr/>
            <a:lstStyle/>
            <a:p>
              <a:endParaRPr lang="zh-CN" altLang="en-US"/>
            </a:p>
          </p:txBody>
        </p:sp>
        <p:sp>
          <p:nvSpPr>
            <p:cNvPr id="77852" name="Rectangle 28"/>
            <p:cNvSpPr>
              <a:spLocks noChangeArrowheads="1"/>
            </p:cNvSpPr>
            <p:nvPr/>
          </p:nvSpPr>
          <p:spPr bwMode="auto">
            <a:xfrm>
              <a:off x="2494" y="1314"/>
              <a:ext cx="678" cy="269"/>
            </a:xfrm>
            <a:prstGeom prst="rect">
              <a:avLst/>
            </a:prstGeom>
            <a:noFill/>
            <a:ln w="9525">
              <a:noFill/>
              <a:miter lim="800000"/>
              <a:headEnd/>
              <a:tailEnd/>
            </a:ln>
          </p:spPr>
          <p:txBody>
            <a:bodyPr wrap="none" lIns="0" tIns="0" rIns="0" bIns="0">
              <a:spAutoFit/>
            </a:bodyPr>
            <a:lstStyle/>
            <a:p>
              <a:pPr algn="ctr"/>
              <a:r>
                <a:rPr lang="zh-CN" altLang="en-US" sz="2800"/>
                <a:t>存储器</a:t>
              </a:r>
            </a:p>
          </p:txBody>
        </p:sp>
        <p:sp>
          <p:nvSpPr>
            <p:cNvPr id="77853" name="Rectangle 29"/>
            <p:cNvSpPr>
              <a:spLocks noChangeArrowheads="1"/>
            </p:cNvSpPr>
            <p:nvPr/>
          </p:nvSpPr>
          <p:spPr bwMode="auto">
            <a:xfrm>
              <a:off x="828" y="2115"/>
              <a:ext cx="953" cy="424"/>
            </a:xfrm>
            <a:prstGeom prst="rect">
              <a:avLst/>
            </a:prstGeom>
            <a:noFill/>
            <a:ln w="28575">
              <a:solidFill>
                <a:schemeClr val="folHlink"/>
              </a:solidFill>
              <a:miter lim="800000"/>
              <a:headEnd/>
              <a:tailEnd/>
            </a:ln>
          </p:spPr>
          <p:txBody>
            <a:bodyPr/>
            <a:lstStyle/>
            <a:p>
              <a:endParaRPr lang="zh-CN" altLang="en-US"/>
            </a:p>
          </p:txBody>
        </p:sp>
        <p:sp>
          <p:nvSpPr>
            <p:cNvPr id="77854" name="Rectangle 30"/>
            <p:cNvSpPr>
              <a:spLocks noChangeArrowheads="1"/>
            </p:cNvSpPr>
            <p:nvPr/>
          </p:nvSpPr>
          <p:spPr bwMode="auto">
            <a:xfrm>
              <a:off x="860" y="2179"/>
              <a:ext cx="904" cy="269"/>
            </a:xfrm>
            <a:prstGeom prst="rect">
              <a:avLst/>
            </a:prstGeom>
            <a:noFill/>
            <a:ln w="9525">
              <a:noFill/>
              <a:miter lim="800000"/>
              <a:headEnd/>
              <a:tailEnd/>
            </a:ln>
          </p:spPr>
          <p:txBody>
            <a:bodyPr wrap="none" lIns="0" tIns="0" rIns="0" bIns="0">
              <a:spAutoFit/>
            </a:bodyPr>
            <a:lstStyle/>
            <a:p>
              <a:pPr algn="ctr"/>
              <a:r>
                <a:rPr lang="zh-CN" altLang="en-US" sz="2800"/>
                <a:t>输入设备</a:t>
              </a:r>
            </a:p>
          </p:txBody>
        </p:sp>
        <p:sp>
          <p:nvSpPr>
            <p:cNvPr id="77855" name="Rectangle 31"/>
            <p:cNvSpPr>
              <a:spLocks noChangeArrowheads="1"/>
            </p:cNvSpPr>
            <p:nvPr/>
          </p:nvSpPr>
          <p:spPr bwMode="auto">
            <a:xfrm>
              <a:off x="2425" y="2115"/>
              <a:ext cx="795" cy="424"/>
            </a:xfrm>
            <a:prstGeom prst="rect">
              <a:avLst/>
            </a:prstGeom>
            <a:noFill/>
            <a:ln w="28575">
              <a:solidFill>
                <a:schemeClr val="folHlink"/>
              </a:solidFill>
              <a:miter lim="800000"/>
              <a:headEnd/>
              <a:tailEnd/>
            </a:ln>
          </p:spPr>
          <p:txBody>
            <a:bodyPr/>
            <a:lstStyle/>
            <a:p>
              <a:endParaRPr lang="zh-CN" altLang="en-US"/>
            </a:p>
          </p:txBody>
        </p:sp>
        <p:sp>
          <p:nvSpPr>
            <p:cNvPr id="77856" name="Rectangle 32"/>
            <p:cNvSpPr>
              <a:spLocks noChangeArrowheads="1"/>
            </p:cNvSpPr>
            <p:nvPr/>
          </p:nvSpPr>
          <p:spPr bwMode="auto">
            <a:xfrm>
              <a:off x="2494" y="2179"/>
              <a:ext cx="678" cy="269"/>
            </a:xfrm>
            <a:prstGeom prst="rect">
              <a:avLst/>
            </a:prstGeom>
            <a:noFill/>
            <a:ln w="9525">
              <a:noFill/>
              <a:miter lim="800000"/>
              <a:headEnd/>
              <a:tailEnd/>
            </a:ln>
          </p:spPr>
          <p:txBody>
            <a:bodyPr wrap="none" lIns="0" tIns="0" rIns="0" bIns="0">
              <a:spAutoFit/>
            </a:bodyPr>
            <a:lstStyle/>
            <a:p>
              <a:pPr algn="ctr"/>
              <a:r>
                <a:rPr lang="zh-CN" altLang="en-US" sz="2800" dirty="0"/>
                <a:t>运算器</a:t>
              </a:r>
            </a:p>
          </p:txBody>
        </p:sp>
        <p:sp>
          <p:nvSpPr>
            <p:cNvPr id="77857" name="Rectangle 33"/>
            <p:cNvSpPr>
              <a:spLocks noChangeArrowheads="1"/>
            </p:cNvSpPr>
            <p:nvPr/>
          </p:nvSpPr>
          <p:spPr bwMode="auto">
            <a:xfrm>
              <a:off x="2413" y="3038"/>
              <a:ext cx="794" cy="426"/>
            </a:xfrm>
            <a:prstGeom prst="rect">
              <a:avLst/>
            </a:prstGeom>
            <a:noFill/>
            <a:ln w="28575">
              <a:solidFill>
                <a:schemeClr val="folHlink"/>
              </a:solidFill>
              <a:miter lim="800000"/>
              <a:headEnd/>
              <a:tailEnd/>
            </a:ln>
          </p:spPr>
          <p:txBody>
            <a:bodyPr/>
            <a:lstStyle/>
            <a:p>
              <a:endParaRPr lang="zh-CN" altLang="en-US"/>
            </a:p>
          </p:txBody>
        </p:sp>
        <p:sp>
          <p:nvSpPr>
            <p:cNvPr id="77858" name="Rectangle 34"/>
            <p:cNvSpPr>
              <a:spLocks noChangeArrowheads="1"/>
            </p:cNvSpPr>
            <p:nvPr/>
          </p:nvSpPr>
          <p:spPr bwMode="auto">
            <a:xfrm>
              <a:off x="2459" y="3094"/>
              <a:ext cx="678" cy="269"/>
            </a:xfrm>
            <a:prstGeom prst="rect">
              <a:avLst/>
            </a:prstGeom>
            <a:noFill/>
            <a:ln w="9525">
              <a:noFill/>
              <a:miter lim="800000"/>
              <a:headEnd/>
              <a:tailEnd/>
            </a:ln>
          </p:spPr>
          <p:txBody>
            <a:bodyPr wrap="none" lIns="0" tIns="0" rIns="0" bIns="0">
              <a:spAutoFit/>
            </a:bodyPr>
            <a:lstStyle/>
            <a:p>
              <a:pPr algn="ctr"/>
              <a:r>
                <a:rPr lang="zh-CN" altLang="en-US" sz="2800"/>
                <a:t>控制器</a:t>
              </a:r>
            </a:p>
          </p:txBody>
        </p:sp>
        <p:sp>
          <p:nvSpPr>
            <p:cNvPr id="77859" name="Rectangle 35"/>
            <p:cNvSpPr>
              <a:spLocks noChangeArrowheads="1"/>
            </p:cNvSpPr>
            <p:nvPr/>
          </p:nvSpPr>
          <p:spPr bwMode="auto">
            <a:xfrm>
              <a:off x="3879" y="2115"/>
              <a:ext cx="953" cy="424"/>
            </a:xfrm>
            <a:prstGeom prst="rect">
              <a:avLst/>
            </a:prstGeom>
            <a:noFill/>
            <a:ln w="28575">
              <a:solidFill>
                <a:schemeClr val="folHlink"/>
              </a:solidFill>
              <a:miter lim="800000"/>
              <a:headEnd/>
              <a:tailEnd/>
            </a:ln>
          </p:spPr>
          <p:txBody>
            <a:bodyPr/>
            <a:lstStyle/>
            <a:p>
              <a:endParaRPr lang="zh-CN" altLang="en-US"/>
            </a:p>
          </p:txBody>
        </p:sp>
        <p:sp>
          <p:nvSpPr>
            <p:cNvPr id="77860" name="Rectangle 36"/>
            <p:cNvSpPr>
              <a:spLocks noChangeArrowheads="1"/>
            </p:cNvSpPr>
            <p:nvPr/>
          </p:nvSpPr>
          <p:spPr bwMode="auto">
            <a:xfrm>
              <a:off x="3900" y="2179"/>
              <a:ext cx="904" cy="269"/>
            </a:xfrm>
            <a:prstGeom prst="rect">
              <a:avLst/>
            </a:prstGeom>
            <a:noFill/>
            <a:ln w="9525">
              <a:noFill/>
              <a:miter lim="800000"/>
              <a:headEnd/>
              <a:tailEnd/>
            </a:ln>
          </p:spPr>
          <p:txBody>
            <a:bodyPr wrap="none" lIns="0" tIns="0" rIns="0" bIns="0">
              <a:spAutoFit/>
            </a:bodyPr>
            <a:lstStyle/>
            <a:p>
              <a:pPr algn="ctr"/>
              <a:r>
                <a:rPr lang="zh-CN" altLang="en-US" sz="2800"/>
                <a:t>输出设备</a:t>
              </a:r>
            </a:p>
          </p:txBody>
        </p:sp>
        <p:sp>
          <p:nvSpPr>
            <p:cNvPr id="77861" name="Freeform 37"/>
            <p:cNvSpPr>
              <a:spLocks/>
            </p:cNvSpPr>
            <p:nvPr/>
          </p:nvSpPr>
          <p:spPr bwMode="auto">
            <a:xfrm>
              <a:off x="1296" y="2543"/>
              <a:ext cx="1104" cy="721"/>
            </a:xfrm>
            <a:custGeom>
              <a:avLst/>
              <a:gdLst/>
              <a:ahLst/>
              <a:cxnLst>
                <a:cxn ang="0">
                  <a:pos x="0" y="0"/>
                </a:cxn>
                <a:cxn ang="0">
                  <a:pos x="0" y="721"/>
                </a:cxn>
                <a:cxn ang="0">
                  <a:pos x="1104" y="721"/>
                </a:cxn>
              </a:cxnLst>
              <a:rect l="0" t="0" r="r" b="b"/>
              <a:pathLst>
                <a:path w="1104" h="721">
                  <a:moveTo>
                    <a:pt x="0" y="0"/>
                  </a:moveTo>
                  <a:lnTo>
                    <a:pt x="0" y="721"/>
                  </a:lnTo>
                  <a:lnTo>
                    <a:pt x="1104" y="721"/>
                  </a:lnTo>
                </a:path>
              </a:pathLst>
            </a:custGeom>
            <a:noFill/>
            <a:ln w="38100" cap="flat" cmpd="sng">
              <a:solidFill>
                <a:schemeClr val="folHlink"/>
              </a:solidFill>
              <a:prstDash val="dash"/>
              <a:round/>
              <a:headEnd type="stealth" w="med" len="med"/>
              <a:tailEnd type="stealth" w="med" len="med"/>
            </a:ln>
            <a:effectLst/>
          </p:spPr>
          <p:txBody>
            <a:bodyPr>
              <a:spAutoFit/>
            </a:bodyPr>
            <a:lstStyle/>
            <a:p>
              <a:endParaRPr lang="zh-CN" altLang="en-US"/>
            </a:p>
          </p:txBody>
        </p:sp>
        <p:sp>
          <p:nvSpPr>
            <p:cNvPr id="77862" name="Freeform 38"/>
            <p:cNvSpPr>
              <a:spLocks/>
            </p:cNvSpPr>
            <p:nvPr/>
          </p:nvSpPr>
          <p:spPr bwMode="auto">
            <a:xfrm>
              <a:off x="2194" y="1439"/>
              <a:ext cx="478" cy="1597"/>
            </a:xfrm>
            <a:custGeom>
              <a:avLst/>
              <a:gdLst/>
              <a:ahLst/>
              <a:cxnLst>
                <a:cxn ang="0">
                  <a:pos x="254" y="1"/>
                </a:cxn>
                <a:cxn ang="0">
                  <a:pos x="4" y="0"/>
                </a:cxn>
                <a:cxn ang="0">
                  <a:pos x="0" y="1355"/>
                </a:cxn>
                <a:cxn ang="0">
                  <a:pos x="478" y="1355"/>
                </a:cxn>
                <a:cxn ang="0">
                  <a:pos x="476" y="1597"/>
                </a:cxn>
              </a:cxnLst>
              <a:rect l="0" t="0" r="r" b="b"/>
              <a:pathLst>
                <a:path w="478" h="1597">
                  <a:moveTo>
                    <a:pt x="254" y="1"/>
                  </a:moveTo>
                  <a:lnTo>
                    <a:pt x="4" y="0"/>
                  </a:lnTo>
                  <a:lnTo>
                    <a:pt x="0" y="1355"/>
                  </a:lnTo>
                  <a:lnTo>
                    <a:pt x="478" y="1355"/>
                  </a:lnTo>
                  <a:lnTo>
                    <a:pt x="476" y="1597"/>
                  </a:lnTo>
                </a:path>
              </a:pathLst>
            </a:custGeom>
            <a:noFill/>
            <a:ln w="38100" cap="flat" cmpd="sng">
              <a:solidFill>
                <a:schemeClr val="folHlink"/>
              </a:solidFill>
              <a:prstDash val="dash"/>
              <a:round/>
              <a:headEnd type="stealth" w="med" len="med"/>
              <a:tailEnd type="stealth" w="med" len="med"/>
            </a:ln>
            <a:effectLst/>
          </p:spPr>
          <p:txBody>
            <a:bodyPr wrap="none">
              <a:spAutoFit/>
            </a:bodyPr>
            <a:lstStyle/>
            <a:p>
              <a:endParaRPr lang="zh-CN" altLang="en-US"/>
            </a:p>
          </p:txBody>
        </p:sp>
        <p:sp>
          <p:nvSpPr>
            <p:cNvPr id="77863" name="Freeform 39"/>
            <p:cNvSpPr>
              <a:spLocks/>
            </p:cNvSpPr>
            <p:nvPr/>
          </p:nvSpPr>
          <p:spPr bwMode="auto">
            <a:xfrm>
              <a:off x="2928" y="2544"/>
              <a:ext cx="1" cy="494"/>
            </a:xfrm>
            <a:custGeom>
              <a:avLst/>
              <a:gdLst/>
              <a:ahLst/>
              <a:cxnLst>
                <a:cxn ang="0">
                  <a:pos x="0" y="0"/>
                </a:cxn>
                <a:cxn ang="0">
                  <a:pos x="0" y="494"/>
                </a:cxn>
              </a:cxnLst>
              <a:rect l="0" t="0" r="r" b="b"/>
              <a:pathLst>
                <a:path w="1" h="494">
                  <a:moveTo>
                    <a:pt x="0" y="0"/>
                  </a:moveTo>
                  <a:lnTo>
                    <a:pt x="0" y="494"/>
                  </a:lnTo>
                </a:path>
              </a:pathLst>
            </a:custGeom>
            <a:noFill/>
            <a:ln w="38100" cap="flat" cmpd="sng">
              <a:solidFill>
                <a:schemeClr val="folHlink"/>
              </a:solidFill>
              <a:prstDash val="dash"/>
              <a:round/>
              <a:headEnd type="stealth" w="med" len="med"/>
              <a:tailEnd type="stealth" w="med" len="med"/>
            </a:ln>
            <a:effectLst/>
          </p:spPr>
          <p:txBody>
            <a:bodyPr wrap="none">
              <a:spAutoFit/>
            </a:bodyPr>
            <a:lstStyle/>
            <a:p>
              <a:endParaRPr lang="zh-CN" altLang="en-US"/>
            </a:p>
          </p:txBody>
        </p:sp>
        <p:sp>
          <p:nvSpPr>
            <p:cNvPr id="77864" name="Freeform 40"/>
            <p:cNvSpPr>
              <a:spLocks/>
            </p:cNvSpPr>
            <p:nvPr/>
          </p:nvSpPr>
          <p:spPr bwMode="auto">
            <a:xfrm>
              <a:off x="3210" y="2544"/>
              <a:ext cx="1110" cy="816"/>
            </a:xfrm>
            <a:custGeom>
              <a:avLst/>
              <a:gdLst/>
              <a:ahLst/>
              <a:cxnLst>
                <a:cxn ang="0">
                  <a:pos x="1110" y="0"/>
                </a:cxn>
                <a:cxn ang="0">
                  <a:pos x="1110" y="816"/>
                </a:cxn>
                <a:cxn ang="0">
                  <a:pos x="0" y="816"/>
                </a:cxn>
              </a:cxnLst>
              <a:rect l="0" t="0" r="r" b="b"/>
              <a:pathLst>
                <a:path w="1110" h="816">
                  <a:moveTo>
                    <a:pt x="1110" y="0"/>
                  </a:moveTo>
                  <a:lnTo>
                    <a:pt x="1110" y="816"/>
                  </a:lnTo>
                  <a:lnTo>
                    <a:pt x="0" y="816"/>
                  </a:lnTo>
                </a:path>
              </a:pathLst>
            </a:custGeom>
            <a:noFill/>
            <a:ln w="38100" cap="flat" cmpd="sng">
              <a:solidFill>
                <a:schemeClr val="folHlink"/>
              </a:solidFill>
              <a:prstDash val="dash"/>
              <a:round/>
              <a:headEnd type="stealth" w="med" len="med"/>
              <a:tailEnd type="stealth" w="med" len="med"/>
            </a:ln>
            <a:effectLst/>
          </p:spPr>
          <p:txBody>
            <a:bodyPr>
              <a:spAutoFit/>
            </a:bodyPr>
            <a:lstStyle/>
            <a:p>
              <a:endParaRPr lang="zh-CN" altLang="en-US"/>
            </a:p>
          </p:txBody>
        </p:sp>
        <p:sp>
          <p:nvSpPr>
            <p:cNvPr id="77865" name="Freeform 41"/>
            <p:cNvSpPr>
              <a:spLocks/>
            </p:cNvSpPr>
            <p:nvPr/>
          </p:nvSpPr>
          <p:spPr bwMode="auto">
            <a:xfrm>
              <a:off x="2682" y="1677"/>
              <a:ext cx="1" cy="435"/>
            </a:xfrm>
            <a:custGeom>
              <a:avLst/>
              <a:gdLst/>
              <a:ahLst/>
              <a:cxnLst>
                <a:cxn ang="0">
                  <a:pos x="0" y="435"/>
                </a:cxn>
                <a:cxn ang="0">
                  <a:pos x="0" y="0"/>
                </a:cxn>
              </a:cxnLst>
              <a:rect l="0" t="0" r="r" b="b"/>
              <a:pathLst>
                <a:path w="1" h="435">
                  <a:moveTo>
                    <a:pt x="0" y="435"/>
                  </a:moveTo>
                  <a:lnTo>
                    <a:pt x="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77866" name="Freeform 42"/>
            <p:cNvSpPr>
              <a:spLocks/>
            </p:cNvSpPr>
            <p:nvPr/>
          </p:nvSpPr>
          <p:spPr bwMode="auto">
            <a:xfrm>
              <a:off x="2923" y="1680"/>
              <a:ext cx="1" cy="429"/>
            </a:xfrm>
            <a:custGeom>
              <a:avLst/>
              <a:gdLst/>
              <a:ahLst/>
              <a:cxnLst>
                <a:cxn ang="0">
                  <a:pos x="0" y="0"/>
                </a:cxn>
                <a:cxn ang="0">
                  <a:pos x="1" y="429"/>
                </a:cxn>
              </a:cxnLst>
              <a:rect l="0" t="0" r="r" b="b"/>
              <a:pathLst>
                <a:path w="1" h="429">
                  <a:moveTo>
                    <a:pt x="0" y="0"/>
                  </a:moveTo>
                  <a:lnTo>
                    <a:pt x="1" y="429"/>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77867" name="Freeform 43"/>
            <p:cNvSpPr>
              <a:spLocks/>
            </p:cNvSpPr>
            <p:nvPr/>
          </p:nvSpPr>
          <p:spPr bwMode="auto">
            <a:xfrm>
              <a:off x="2921" y="1872"/>
              <a:ext cx="583" cy="1299"/>
            </a:xfrm>
            <a:custGeom>
              <a:avLst/>
              <a:gdLst/>
              <a:ahLst/>
              <a:cxnLst>
                <a:cxn ang="0">
                  <a:pos x="0" y="0"/>
                </a:cxn>
                <a:cxn ang="0">
                  <a:pos x="583" y="0"/>
                </a:cxn>
                <a:cxn ang="0">
                  <a:pos x="583" y="1296"/>
                </a:cxn>
                <a:cxn ang="0">
                  <a:pos x="286" y="1299"/>
                </a:cxn>
              </a:cxnLst>
              <a:rect l="0" t="0" r="r" b="b"/>
              <a:pathLst>
                <a:path w="583" h="1299">
                  <a:moveTo>
                    <a:pt x="0" y="0"/>
                  </a:moveTo>
                  <a:lnTo>
                    <a:pt x="583" y="0"/>
                  </a:lnTo>
                  <a:lnTo>
                    <a:pt x="583" y="1296"/>
                  </a:lnTo>
                  <a:lnTo>
                    <a:pt x="286" y="1299"/>
                  </a:lnTo>
                </a:path>
              </a:pathLst>
            </a:custGeom>
            <a:noFill/>
            <a:ln w="38100" cap="flat" cmpd="sng">
              <a:solidFill>
                <a:schemeClr val="folHlink"/>
              </a:solidFill>
              <a:prstDash val="solid"/>
              <a:round/>
              <a:headEnd type="oval" w="sm" len="sm"/>
              <a:tailEnd type="stealth" w="med" len="med"/>
            </a:ln>
            <a:effectLst/>
          </p:spPr>
          <p:txBody>
            <a:bodyPr>
              <a:spAutoFit/>
            </a:bodyPr>
            <a:lstStyle/>
            <a:p>
              <a:endParaRPr lang="zh-CN" altLang="en-US"/>
            </a:p>
          </p:txBody>
        </p:sp>
        <p:sp>
          <p:nvSpPr>
            <p:cNvPr id="77868" name="Freeform 44"/>
            <p:cNvSpPr>
              <a:spLocks/>
            </p:cNvSpPr>
            <p:nvPr/>
          </p:nvSpPr>
          <p:spPr bwMode="auto">
            <a:xfrm>
              <a:off x="288" y="2303"/>
              <a:ext cx="536" cy="1"/>
            </a:xfrm>
            <a:custGeom>
              <a:avLst/>
              <a:gdLst/>
              <a:ahLst/>
              <a:cxnLst>
                <a:cxn ang="0">
                  <a:pos x="0" y="1"/>
                </a:cxn>
                <a:cxn ang="0">
                  <a:pos x="536" y="0"/>
                </a:cxn>
              </a:cxnLst>
              <a:rect l="0" t="0" r="r" b="b"/>
              <a:pathLst>
                <a:path w="536" h="1">
                  <a:moveTo>
                    <a:pt x="0" y="1"/>
                  </a:moveTo>
                  <a:lnTo>
                    <a:pt x="536"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77869" name="Freeform 45"/>
            <p:cNvSpPr>
              <a:spLocks/>
            </p:cNvSpPr>
            <p:nvPr/>
          </p:nvSpPr>
          <p:spPr bwMode="auto">
            <a:xfrm>
              <a:off x="1776" y="2304"/>
              <a:ext cx="650" cy="1"/>
            </a:xfrm>
            <a:custGeom>
              <a:avLst/>
              <a:gdLst/>
              <a:ahLst/>
              <a:cxnLst>
                <a:cxn ang="0">
                  <a:pos x="0" y="0"/>
                </a:cxn>
                <a:cxn ang="0">
                  <a:pos x="650" y="0"/>
                </a:cxn>
              </a:cxnLst>
              <a:rect l="0" t="0" r="r" b="b"/>
              <a:pathLst>
                <a:path w="650" h="1">
                  <a:moveTo>
                    <a:pt x="0" y="0"/>
                  </a:moveTo>
                  <a:lnTo>
                    <a:pt x="65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77870" name="Freeform 46"/>
            <p:cNvSpPr>
              <a:spLocks/>
            </p:cNvSpPr>
            <p:nvPr/>
          </p:nvSpPr>
          <p:spPr bwMode="auto">
            <a:xfrm>
              <a:off x="3216" y="2304"/>
              <a:ext cx="660" cy="1"/>
            </a:xfrm>
            <a:custGeom>
              <a:avLst/>
              <a:gdLst/>
              <a:ahLst/>
              <a:cxnLst>
                <a:cxn ang="0">
                  <a:pos x="0" y="0"/>
                </a:cxn>
                <a:cxn ang="0">
                  <a:pos x="660" y="0"/>
                </a:cxn>
              </a:cxnLst>
              <a:rect l="0" t="0" r="r" b="b"/>
              <a:pathLst>
                <a:path w="660" h="1">
                  <a:moveTo>
                    <a:pt x="0" y="0"/>
                  </a:moveTo>
                  <a:lnTo>
                    <a:pt x="66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77871" name="Freeform 47"/>
            <p:cNvSpPr>
              <a:spLocks/>
            </p:cNvSpPr>
            <p:nvPr/>
          </p:nvSpPr>
          <p:spPr bwMode="auto">
            <a:xfrm>
              <a:off x="4837" y="2304"/>
              <a:ext cx="368" cy="1"/>
            </a:xfrm>
            <a:custGeom>
              <a:avLst/>
              <a:gdLst/>
              <a:ahLst/>
              <a:cxnLst>
                <a:cxn ang="0">
                  <a:pos x="0" y="0"/>
                </a:cxn>
                <a:cxn ang="0">
                  <a:pos x="368" y="0"/>
                </a:cxn>
              </a:cxnLst>
              <a:rect l="0" t="0" r="r" b="b"/>
              <a:pathLst>
                <a:path w="368" h="1">
                  <a:moveTo>
                    <a:pt x="0" y="0"/>
                  </a:moveTo>
                  <a:lnTo>
                    <a:pt x="368"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grpSp>
      <p:sp>
        <p:nvSpPr>
          <p:cNvPr id="27" name="日期占位符 26"/>
          <p:cNvSpPr>
            <a:spLocks noGrp="1"/>
          </p:cNvSpPr>
          <p:nvPr>
            <p:ph type="dt" sz="half" idx="10"/>
          </p:nvPr>
        </p:nvSpPr>
        <p:spPr/>
        <p:txBody>
          <a:bodyPr/>
          <a:lstStyle/>
          <a:p>
            <a:fld id="{A426949A-3C79-4A01-8726-D6411CB3DCC7}" type="datetime1">
              <a:rPr lang="zh-CN" altLang="en-US" smtClean="0"/>
              <a:pPr/>
              <a:t>2023/8/31</a:t>
            </a:fld>
            <a:endParaRPr lang="zh-CN" altLang="en-US"/>
          </a:p>
        </p:txBody>
      </p:sp>
      <p:sp>
        <p:nvSpPr>
          <p:cNvPr id="29" name="页脚占位符 2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8" name="灯片编号占位符 27"/>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计算机系统概述</a:t>
            </a:r>
            <a:endParaRPr lang="zh-CN" altLang="en-US" dirty="0"/>
          </a:p>
        </p:txBody>
      </p:sp>
      <p:sp>
        <p:nvSpPr>
          <p:cNvPr id="6" name="内容占位符 5"/>
          <p:cNvSpPr>
            <a:spLocks noGrp="1"/>
          </p:cNvSpPr>
          <p:nvPr>
            <p:ph idx="1"/>
          </p:nvPr>
        </p:nvSpPr>
        <p:spPr/>
        <p:txBody>
          <a:bodyPr/>
          <a:lstStyle/>
          <a:p>
            <a:r>
              <a:rPr lang="zh-CN" altLang="en-US" dirty="0" smtClean="0"/>
              <a:t>计算及系统的分类</a:t>
            </a:r>
            <a:endParaRPr lang="en-US" altLang="zh-CN" dirty="0" smtClean="0"/>
          </a:p>
          <a:p>
            <a:r>
              <a:rPr lang="zh-CN" altLang="en-US" dirty="0" smtClean="0"/>
              <a:t>后</a:t>
            </a:r>
            <a:r>
              <a:rPr lang="en-US" altLang="zh-CN" dirty="0" smtClean="0"/>
              <a:t>PC</a:t>
            </a:r>
            <a:r>
              <a:rPr lang="zh-CN" altLang="en-US" dirty="0" smtClean="0"/>
              <a:t>时代的特点</a:t>
            </a:r>
            <a:endParaRPr lang="en-US" altLang="zh-CN" dirty="0" smtClean="0"/>
          </a:p>
          <a:p>
            <a:r>
              <a:rPr lang="zh-CN" altLang="en-US" dirty="0" smtClean="0"/>
              <a:t>计算机系统结构的</a:t>
            </a:r>
            <a:r>
              <a:rPr lang="en-US" altLang="zh-CN" dirty="0" smtClean="0"/>
              <a:t>8</a:t>
            </a:r>
            <a:r>
              <a:rPr lang="zh-CN" altLang="en-US" dirty="0" smtClean="0"/>
              <a:t>个伟大思想</a:t>
            </a:r>
            <a:endParaRPr lang="en-US" altLang="zh-CN" dirty="0" smtClean="0"/>
          </a:p>
          <a:p>
            <a:r>
              <a:rPr lang="zh-CN" altLang="en-US" dirty="0" smtClean="0"/>
              <a:t>计算机系统概念</a:t>
            </a:r>
            <a:endParaRPr lang="en-US" altLang="zh-CN" dirty="0" smtClean="0"/>
          </a:p>
          <a:p>
            <a:r>
              <a:rPr lang="zh-CN" altLang="en-US" dirty="0" smtClean="0"/>
              <a:t>计算机系统的层次结构</a:t>
            </a:r>
            <a:endParaRPr lang="en-US" altLang="zh-CN" dirty="0" smtClean="0"/>
          </a:p>
          <a:p>
            <a:r>
              <a:rPr lang="zh-CN" altLang="en-US" dirty="0" smtClean="0"/>
              <a:t>计算机系统的组成和体系结构</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87363" y="457200"/>
            <a:ext cx="6446837" cy="641350"/>
          </a:xfrm>
          <a:prstGeom prst="rect">
            <a:avLst/>
          </a:prstGeom>
          <a:noFill/>
          <a:ln w="9525">
            <a:noFill/>
            <a:miter lim="800000"/>
            <a:headEnd/>
            <a:tailEnd/>
          </a:ln>
          <a:effectLst/>
        </p:spPr>
        <p:txBody>
          <a:bodyPr>
            <a:spAutoFit/>
          </a:bodyPr>
          <a:lstStyle/>
          <a:p>
            <a:r>
              <a:rPr lang="en-US" altLang="zh-CN" sz="3600" dirty="0" smtClean="0"/>
              <a:t>1.2.2</a:t>
            </a:r>
            <a:r>
              <a:rPr lang="zh-CN" altLang="en-US" sz="3600" dirty="0" smtClean="0"/>
              <a:t>计算机</a:t>
            </a:r>
            <a:r>
              <a:rPr lang="zh-CN" altLang="en-US" sz="3600" dirty="0"/>
              <a:t>硬件框图</a:t>
            </a:r>
          </a:p>
        </p:txBody>
      </p:sp>
      <p:sp>
        <p:nvSpPr>
          <p:cNvPr id="102404" name="Text Box 4"/>
          <p:cNvSpPr txBox="1">
            <a:spLocks noChangeArrowheads="1"/>
          </p:cNvSpPr>
          <p:nvPr/>
        </p:nvSpPr>
        <p:spPr bwMode="auto">
          <a:xfrm>
            <a:off x="898525" y="1390650"/>
            <a:ext cx="6710363" cy="579438"/>
          </a:xfrm>
          <a:prstGeom prst="rect">
            <a:avLst/>
          </a:prstGeom>
          <a:noFill/>
          <a:ln w="9525">
            <a:noFill/>
            <a:miter lim="800000"/>
            <a:headEnd/>
            <a:tailEnd/>
          </a:ln>
          <a:effectLst/>
        </p:spPr>
        <p:txBody>
          <a:bodyPr wrap="none">
            <a:spAutoFit/>
          </a:bodyPr>
          <a:lstStyle/>
          <a:p>
            <a:r>
              <a:rPr lang="zh-CN" altLang="en-US" sz="3200">
                <a:latin typeface="Times New Roman" pitchFamily="18" charset="0"/>
              </a:rPr>
              <a:t>1. 以存储器为中心的计算机硬件框图</a:t>
            </a:r>
          </a:p>
        </p:txBody>
      </p:sp>
      <p:grpSp>
        <p:nvGrpSpPr>
          <p:cNvPr id="2" name="Group 5"/>
          <p:cNvGrpSpPr>
            <a:grpSpLocks/>
          </p:cNvGrpSpPr>
          <p:nvPr/>
        </p:nvGrpSpPr>
        <p:grpSpPr bwMode="auto">
          <a:xfrm>
            <a:off x="228600" y="2373313"/>
            <a:ext cx="8626475" cy="4114800"/>
            <a:chOff x="144" y="1495"/>
            <a:chExt cx="5434" cy="2592"/>
          </a:xfrm>
        </p:grpSpPr>
        <p:grpSp>
          <p:nvGrpSpPr>
            <p:cNvPr id="3" name="Group 6"/>
            <p:cNvGrpSpPr>
              <a:grpSpLocks/>
            </p:cNvGrpSpPr>
            <p:nvPr/>
          </p:nvGrpSpPr>
          <p:grpSpPr bwMode="auto">
            <a:xfrm>
              <a:off x="144" y="1495"/>
              <a:ext cx="5434" cy="2592"/>
              <a:chOff x="144" y="1495"/>
              <a:chExt cx="5434" cy="2592"/>
            </a:xfrm>
          </p:grpSpPr>
          <p:sp>
            <p:nvSpPr>
              <p:cNvPr id="102407" name="Rectangle 7"/>
              <p:cNvSpPr>
                <a:spLocks noChangeArrowheads="1"/>
              </p:cNvSpPr>
              <p:nvPr/>
            </p:nvSpPr>
            <p:spPr bwMode="auto">
              <a:xfrm>
                <a:off x="2205" y="3979"/>
                <a:ext cx="207" cy="108"/>
              </a:xfrm>
              <a:prstGeom prst="rect">
                <a:avLst/>
              </a:prstGeom>
              <a:noFill/>
              <a:ln w="9525">
                <a:noFill/>
                <a:miter lim="800000"/>
                <a:headEnd/>
                <a:tailEnd/>
              </a:ln>
            </p:spPr>
            <p:txBody>
              <a:bodyPr/>
              <a:lstStyle/>
              <a:p>
                <a:endParaRPr lang="zh-CN" altLang="en-US"/>
              </a:p>
            </p:txBody>
          </p:sp>
          <p:sp>
            <p:nvSpPr>
              <p:cNvPr id="102408" name="Text Box 8"/>
              <p:cNvSpPr txBox="1">
                <a:spLocks noChangeArrowheads="1"/>
              </p:cNvSpPr>
              <p:nvPr/>
            </p:nvSpPr>
            <p:spPr bwMode="auto">
              <a:xfrm>
                <a:off x="144" y="2649"/>
                <a:ext cx="564" cy="327"/>
              </a:xfrm>
              <a:prstGeom prst="rect">
                <a:avLst/>
              </a:prstGeom>
              <a:noFill/>
              <a:ln w="9525">
                <a:noFill/>
                <a:miter lim="800000"/>
                <a:headEnd/>
                <a:tailEnd/>
              </a:ln>
              <a:effectLst/>
            </p:spPr>
            <p:txBody>
              <a:bodyPr wrap="none">
                <a:spAutoFit/>
              </a:bodyPr>
              <a:lstStyle/>
              <a:p>
                <a:pPr algn="ctr"/>
                <a:r>
                  <a:rPr lang="zh-CN" altLang="en-US" sz="2800"/>
                  <a:t>程序</a:t>
                </a:r>
              </a:p>
            </p:txBody>
          </p:sp>
          <p:sp>
            <p:nvSpPr>
              <p:cNvPr id="102409" name="Rectangle 9"/>
              <p:cNvSpPr>
                <a:spLocks noChangeArrowheads="1"/>
              </p:cNvSpPr>
              <p:nvPr/>
            </p:nvSpPr>
            <p:spPr bwMode="auto">
              <a:xfrm>
                <a:off x="4721" y="2748"/>
                <a:ext cx="857" cy="507"/>
              </a:xfrm>
              <a:prstGeom prst="rect">
                <a:avLst/>
              </a:prstGeom>
              <a:noFill/>
              <a:ln w="25400">
                <a:noFill/>
                <a:miter lim="800000"/>
                <a:headEnd/>
                <a:tailEnd/>
              </a:ln>
            </p:spPr>
            <p:txBody>
              <a:bodyPr/>
              <a:lstStyle/>
              <a:p>
                <a:endParaRPr lang="zh-CN" altLang="en-US"/>
              </a:p>
            </p:txBody>
          </p:sp>
          <p:sp>
            <p:nvSpPr>
              <p:cNvPr id="102410" name="Rectangle 10"/>
              <p:cNvSpPr>
                <a:spLocks noChangeArrowheads="1"/>
              </p:cNvSpPr>
              <p:nvPr/>
            </p:nvSpPr>
            <p:spPr bwMode="auto">
              <a:xfrm>
                <a:off x="2448" y="2407"/>
                <a:ext cx="864" cy="377"/>
              </a:xfrm>
              <a:prstGeom prst="rect">
                <a:avLst/>
              </a:prstGeom>
              <a:noFill/>
              <a:ln w="25400">
                <a:solidFill>
                  <a:schemeClr val="folHlink"/>
                </a:solidFill>
                <a:miter lim="800000"/>
                <a:headEnd/>
                <a:tailEnd/>
              </a:ln>
            </p:spPr>
            <p:txBody>
              <a:bodyPr/>
              <a:lstStyle/>
              <a:p>
                <a:pPr algn="ctr"/>
                <a:r>
                  <a:rPr lang="zh-CN" altLang="en-US" sz="2800"/>
                  <a:t>存储器</a:t>
                </a:r>
              </a:p>
            </p:txBody>
          </p:sp>
          <p:sp>
            <p:nvSpPr>
              <p:cNvPr id="102411" name="Rectangle 11"/>
              <p:cNvSpPr>
                <a:spLocks noChangeArrowheads="1"/>
              </p:cNvSpPr>
              <p:nvPr/>
            </p:nvSpPr>
            <p:spPr bwMode="auto">
              <a:xfrm>
                <a:off x="3936" y="2400"/>
                <a:ext cx="1056" cy="384"/>
              </a:xfrm>
              <a:prstGeom prst="rect">
                <a:avLst/>
              </a:prstGeom>
              <a:noFill/>
              <a:ln w="25400">
                <a:solidFill>
                  <a:schemeClr val="folHlink"/>
                </a:solidFill>
                <a:miter lim="800000"/>
                <a:headEnd/>
                <a:tailEnd/>
              </a:ln>
            </p:spPr>
            <p:txBody>
              <a:bodyPr/>
              <a:lstStyle/>
              <a:p>
                <a:pPr algn="ctr"/>
                <a:r>
                  <a:rPr lang="zh-CN" altLang="en-US" sz="2800"/>
                  <a:t>输出设备</a:t>
                </a:r>
              </a:p>
            </p:txBody>
          </p:sp>
          <p:sp>
            <p:nvSpPr>
              <p:cNvPr id="102412" name="Rectangle 12"/>
              <p:cNvSpPr>
                <a:spLocks noChangeArrowheads="1"/>
              </p:cNvSpPr>
              <p:nvPr/>
            </p:nvSpPr>
            <p:spPr bwMode="auto">
              <a:xfrm>
                <a:off x="768" y="2400"/>
                <a:ext cx="1056" cy="384"/>
              </a:xfrm>
              <a:prstGeom prst="rect">
                <a:avLst/>
              </a:prstGeom>
              <a:noFill/>
              <a:ln w="28575">
                <a:solidFill>
                  <a:schemeClr val="folHlink"/>
                </a:solidFill>
                <a:miter lim="800000"/>
                <a:headEnd/>
                <a:tailEnd/>
              </a:ln>
            </p:spPr>
            <p:txBody>
              <a:bodyPr/>
              <a:lstStyle/>
              <a:p>
                <a:pPr algn="ctr"/>
                <a:r>
                  <a:rPr lang="zh-CN" altLang="en-US" sz="2800"/>
                  <a:t>输入设备</a:t>
                </a:r>
              </a:p>
            </p:txBody>
          </p:sp>
          <p:sp>
            <p:nvSpPr>
              <p:cNvPr id="102413" name="Rectangle 13"/>
              <p:cNvSpPr>
                <a:spLocks noChangeArrowheads="1"/>
              </p:cNvSpPr>
              <p:nvPr/>
            </p:nvSpPr>
            <p:spPr bwMode="auto">
              <a:xfrm>
                <a:off x="2448" y="3312"/>
                <a:ext cx="864" cy="377"/>
              </a:xfrm>
              <a:prstGeom prst="rect">
                <a:avLst/>
              </a:prstGeom>
              <a:noFill/>
              <a:ln w="25400">
                <a:solidFill>
                  <a:schemeClr val="folHlink"/>
                </a:solidFill>
                <a:miter lim="800000"/>
                <a:headEnd/>
                <a:tailEnd/>
              </a:ln>
            </p:spPr>
            <p:txBody>
              <a:bodyPr/>
              <a:lstStyle/>
              <a:p>
                <a:pPr algn="ctr"/>
                <a:r>
                  <a:rPr lang="zh-CN" altLang="en-US" sz="2800"/>
                  <a:t>运算器</a:t>
                </a:r>
              </a:p>
            </p:txBody>
          </p:sp>
          <p:sp>
            <p:nvSpPr>
              <p:cNvPr id="102414" name="Rectangle 14"/>
              <p:cNvSpPr>
                <a:spLocks noChangeArrowheads="1"/>
              </p:cNvSpPr>
              <p:nvPr/>
            </p:nvSpPr>
            <p:spPr bwMode="auto">
              <a:xfrm>
                <a:off x="2448" y="1495"/>
                <a:ext cx="864" cy="377"/>
              </a:xfrm>
              <a:prstGeom prst="rect">
                <a:avLst/>
              </a:prstGeom>
              <a:noFill/>
              <a:ln w="25400">
                <a:solidFill>
                  <a:schemeClr val="folHlink"/>
                </a:solidFill>
                <a:miter lim="800000"/>
                <a:headEnd/>
                <a:tailEnd/>
              </a:ln>
            </p:spPr>
            <p:txBody>
              <a:bodyPr/>
              <a:lstStyle/>
              <a:p>
                <a:pPr algn="ctr"/>
                <a:r>
                  <a:rPr lang="zh-CN" altLang="en-US" sz="2800"/>
                  <a:t>控制器</a:t>
                </a:r>
              </a:p>
            </p:txBody>
          </p:sp>
          <p:sp>
            <p:nvSpPr>
              <p:cNvPr id="102415" name="AutoShape 15"/>
              <p:cNvSpPr>
                <a:spLocks noChangeArrowheads="1"/>
              </p:cNvSpPr>
              <p:nvPr/>
            </p:nvSpPr>
            <p:spPr bwMode="auto">
              <a:xfrm>
                <a:off x="185" y="2491"/>
                <a:ext cx="576" cy="192"/>
              </a:xfrm>
              <a:prstGeom prst="rightArrow">
                <a:avLst>
                  <a:gd name="adj1" fmla="val 50000"/>
                  <a:gd name="adj2" fmla="val 75000"/>
                </a:avLst>
              </a:prstGeom>
              <a:noFill/>
              <a:ln w="28575">
                <a:solidFill>
                  <a:schemeClr val="folHlink"/>
                </a:solidFill>
                <a:miter lim="800000"/>
                <a:headEnd/>
                <a:tailEnd/>
              </a:ln>
              <a:effectLst/>
            </p:spPr>
            <p:txBody>
              <a:bodyPr wrap="none" anchor="ctr">
                <a:spAutoFit/>
              </a:bodyPr>
              <a:lstStyle/>
              <a:p>
                <a:endParaRPr lang="zh-CN" altLang="en-US"/>
              </a:p>
            </p:txBody>
          </p:sp>
          <p:sp>
            <p:nvSpPr>
              <p:cNvPr id="102416" name="AutoShape 16"/>
              <p:cNvSpPr>
                <a:spLocks noChangeArrowheads="1"/>
              </p:cNvSpPr>
              <p:nvPr/>
            </p:nvSpPr>
            <p:spPr bwMode="auto">
              <a:xfrm>
                <a:off x="1824" y="2496"/>
                <a:ext cx="613" cy="192"/>
              </a:xfrm>
              <a:prstGeom prst="rightArrow">
                <a:avLst>
                  <a:gd name="adj1" fmla="val 50000"/>
                  <a:gd name="adj2" fmla="val 79818"/>
                </a:avLst>
              </a:prstGeom>
              <a:noFill/>
              <a:ln w="28575">
                <a:solidFill>
                  <a:schemeClr val="folHlink"/>
                </a:solidFill>
                <a:miter lim="800000"/>
                <a:headEnd/>
                <a:tailEnd/>
              </a:ln>
              <a:effectLst/>
            </p:spPr>
            <p:txBody>
              <a:bodyPr anchor="ctr">
                <a:spAutoFit/>
              </a:bodyPr>
              <a:lstStyle/>
              <a:p>
                <a:endParaRPr lang="zh-CN" altLang="en-US"/>
              </a:p>
            </p:txBody>
          </p:sp>
          <p:sp>
            <p:nvSpPr>
              <p:cNvPr id="102417" name="AutoShape 17"/>
              <p:cNvSpPr>
                <a:spLocks noChangeArrowheads="1"/>
              </p:cNvSpPr>
              <p:nvPr/>
            </p:nvSpPr>
            <p:spPr bwMode="auto">
              <a:xfrm>
                <a:off x="3312" y="2496"/>
                <a:ext cx="615" cy="192"/>
              </a:xfrm>
              <a:prstGeom prst="rightArrow">
                <a:avLst>
                  <a:gd name="adj1" fmla="val 50000"/>
                  <a:gd name="adj2" fmla="val 80078"/>
                </a:avLst>
              </a:prstGeom>
              <a:noFill/>
              <a:ln w="28575">
                <a:solidFill>
                  <a:schemeClr val="folHlink"/>
                </a:solidFill>
                <a:miter lim="800000"/>
                <a:headEnd/>
                <a:tailEnd/>
              </a:ln>
              <a:effectLst/>
            </p:spPr>
            <p:txBody>
              <a:bodyPr anchor="ctr">
                <a:spAutoFit/>
              </a:bodyPr>
              <a:lstStyle/>
              <a:p>
                <a:endParaRPr lang="zh-CN" altLang="en-US"/>
              </a:p>
            </p:txBody>
          </p:sp>
          <p:sp>
            <p:nvSpPr>
              <p:cNvPr id="102418" name="AutoShape 18"/>
              <p:cNvSpPr>
                <a:spLocks noChangeArrowheads="1"/>
              </p:cNvSpPr>
              <p:nvPr/>
            </p:nvSpPr>
            <p:spPr bwMode="auto">
              <a:xfrm>
                <a:off x="4992" y="2496"/>
                <a:ext cx="576" cy="192"/>
              </a:xfrm>
              <a:prstGeom prst="rightArrow">
                <a:avLst>
                  <a:gd name="adj1" fmla="val 50000"/>
                  <a:gd name="adj2" fmla="val 75000"/>
                </a:avLst>
              </a:prstGeom>
              <a:noFill/>
              <a:ln w="28575">
                <a:solidFill>
                  <a:schemeClr val="folHlink"/>
                </a:solidFill>
                <a:miter lim="800000"/>
                <a:headEnd/>
                <a:tailEnd/>
              </a:ln>
              <a:effectLst/>
            </p:spPr>
            <p:txBody>
              <a:bodyPr wrap="none" anchor="ctr">
                <a:spAutoFit/>
              </a:bodyPr>
              <a:lstStyle/>
              <a:p>
                <a:endParaRPr lang="zh-CN" altLang="en-US"/>
              </a:p>
            </p:txBody>
          </p:sp>
          <p:sp>
            <p:nvSpPr>
              <p:cNvPr id="102419" name="Freeform 19"/>
              <p:cNvSpPr>
                <a:spLocks/>
              </p:cNvSpPr>
              <p:nvPr/>
            </p:nvSpPr>
            <p:spPr bwMode="auto">
              <a:xfrm>
                <a:off x="2016" y="1776"/>
                <a:ext cx="435" cy="768"/>
              </a:xfrm>
              <a:custGeom>
                <a:avLst/>
                <a:gdLst/>
                <a:ahLst/>
                <a:cxnLst>
                  <a:cxn ang="0">
                    <a:pos x="0" y="742"/>
                  </a:cxn>
                  <a:cxn ang="0">
                    <a:pos x="0" y="1"/>
                  </a:cxn>
                  <a:cxn ang="0">
                    <a:pos x="435" y="0"/>
                  </a:cxn>
                </a:cxnLst>
                <a:rect l="0" t="0" r="r" b="b"/>
                <a:pathLst>
                  <a:path w="435" h="742">
                    <a:moveTo>
                      <a:pt x="0" y="742"/>
                    </a:moveTo>
                    <a:lnTo>
                      <a:pt x="0" y="1"/>
                    </a:lnTo>
                    <a:lnTo>
                      <a:pt x="435" y="0"/>
                    </a:lnTo>
                  </a:path>
                </a:pathLst>
              </a:custGeom>
              <a:noFill/>
              <a:ln w="38100" cap="flat" cmpd="sng">
                <a:solidFill>
                  <a:schemeClr val="folHlink"/>
                </a:solidFill>
                <a:prstDash val="solid"/>
                <a:round/>
                <a:headEnd/>
                <a:tailEnd/>
              </a:ln>
              <a:effectLst/>
            </p:spPr>
            <p:txBody>
              <a:bodyPr>
                <a:spAutoFit/>
              </a:bodyPr>
              <a:lstStyle/>
              <a:p>
                <a:endParaRPr lang="zh-CN" altLang="en-US"/>
              </a:p>
            </p:txBody>
          </p:sp>
          <p:sp>
            <p:nvSpPr>
              <p:cNvPr id="102420" name="Line 20"/>
              <p:cNvSpPr>
                <a:spLocks noChangeShapeType="1"/>
              </p:cNvSpPr>
              <p:nvPr/>
            </p:nvSpPr>
            <p:spPr bwMode="auto">
              <a:xfrm flipV="1">
                <a:off x="2640" y="1872"/>
                <a:ext cx="0" cy="528"/>
              </a:xfrm>
              <a:prstGeom prst="line">
                <a:avLst/>
              </a:prstGeom>
              <a:noFill/>
              <a:ln w="38100">
                <a:solidFill>
                  <a:schemeClr val="folHlink"/>
                </a:solidFill>
                <a:prstDash val="dash"/>
                <a:round/>
                <a:headEnd/>
                <a:tailEnd type="stealth" w="med" len="med"/>
              </a:ln>
              <a:effectLst/>
            </p:spPr>
            <p:txBody>
              <a:bodyPr wrap="none">
                <a:spAutoFit/>
              </a:bodyPr>
              <a:lstStyle/>
              <a:p>
                <a:endParaRPr lang="zh-CN" altLang="en-US"/>
              </a:p>
            </p:txBody>
          </p:sp>
          <p:sp>
            <p:nvSpPr>
              <p:cNvPr id="102421" name="Line 21"/>
              <p:cNvSpPr>
                <a:spLocks noChangeShapeType="1"/>
              </p:cNvSpPr>
              <p:nvPr/>
            </p:nvSpPr>
            <p:spPr bwMode="auto">
              <a:xfrm rot="10800000" flipV="1">
                <a:off x="3072" y="1872"/>
                <a:ext cx="0" cy="528"/>
              </a:xfrm>
              <a:prstGeom prst="line">
                <a:avLst/>
              </a:prstGeom>
              <a:noFill/>
              <a:ln w="38100">
                <a:solidFill>
                  <a:schemeClr val="folHlink"/>
                </a:solidFill>
                <a:round/>
                <a:headEnd/>
                <a:tailEnd type="stealth" w="med" len="med"/>
              </a:ln>
              <a:effectLst/>
            </p:spPr>
            <p:txBody>
              <a:bodyPr wrap="none">
                <a:spAutoFit/>
              </a:bodyPr>
              <a:lstStyle/>
              <a:p>
                <a:endParaRPr lang="zh-CN" altLang="en-US"/>
              </a:p>
            </p:txBody>
          </p:sp>
          <p:sp>
            <p:nvSpPr>
              <p:cNvPr id="102422" name="AutoShape 22"/>
              <p:cNvSpPr>
                <a:spLocks noChangeArrowheads="1"/>
              </p:cNvSpPr>
              <p:nvPr/>
            </p:nvSpPr>
            <p:spPr bwMode="auto">
              <a:xfrm>
                <a:off x="2784" y="1872"/>
                <a:ext cx="144" cy="528"/>
              </a:xfrm>
              <a:prstGeom prst="upArrow">
                <a:avLst>
                  <a:gd name="adj1" fmla="val 50000"/>
                  <a:gd name="adj2" fmla="val 91667"/>
                </a:avLst>
              </a:prstGeom>
              <a:noFill/>
              <a:ln w="28575">
                <a:solidFill>
                  <a:schemeClr val="folHlink"/>
                </a:solidFill>
                <a:miter lim="800000"/>
                <a:headEnd/>
                <a:tailEnd/>
              </a:ln>
              <a:effectLst/>
            </p:spPr>
            <p:txBody>
              <a:bodyPr anchor="ctr">
                <a:spAutoFit/>
              </a:bodyPr>
              <a:lstStyle/>
              <a:p>
                <a:endParaRPr lang="zh-CN" altLang="en-US"/>
              </a:p>
            </p:txBody>
          </p:sp>
          <p:sp>
            <p:nvSpPr>
              <p:cNvPr id="102423" name="Freeform 23"/>
              <p:cNvSpPr>
                <a:spLocks/>
              </p:cNvSpPr>
              <p:nvPr/>
            </p:nvSpPr>
            <p:spPr bwMode="auto">
              <a:xfrm>
                <a:off x="2016" y="2640"/>
                <a:ext cx="432" cy="864"/>
              </a:xfrm>
              <a:custGeom>
                <a:avLst/>
                <a:gdLst/>
                <a:ahLst/>
                <a:cxnLst>
                  <a:cxn ang="0">
                    <a:pos x="0" y="0"/>
                  </a:cxn>
                  <a:cxn ang="0">
                    <a:pos x="0" y="912"/>
                  </a:cxn>
                  <a:cxn ang="0">
                    <a:pos x="432" y="912"/>
                  </a:cxn>
                </a:cxnLst>
                <a:rect l="0" t="0" r="r" b="b"/>
                <a:pathLst>
                  <a:path w="432" h="912">
                    <a:moveTo>
                      <a:pt x="0" y="0"/>
                    </a:moveTo>
                    <a:lnTo>
                      <a:pt x="0" y="912"/>
                    </a:lnTo>
                    <a:lnTo>
                      <a:pt x="432" y="912"/>
                    </a:lnTo>
                  </a:path>
                </a:pathLst>
              </a:custGeom>
              <a:noFill/>
              <a:ln w="38100" cap="flat" cmpd="sng">
                <a:solidFill>
                  <a:schemeClr val="folHlink"/>
                </a:solidFill>
                <a:prstDash val="solid"/>
                <a:round/>
                <a:headEnd/>
                <a:tailEnd type="stealth" w="med" len="med"/>
              </a:ln>
              <a:effectLst/>
            </p:spPr>
            <p:txBody>
              <a:bodyPr>
                <a:spAutoFit/>
              </a:bodyPr>
              <a:lstStyle/>
              <a:p>
                <a:endParaRPr lang="zh-CN" altLang="en-US"/>
              </a:p>
            </p:txBody>
          </p:sp>
          <p:sp>
            <p:nvSpPr>
              <p:cNvPr id="102424" name="AutoShape 24"/>
              <p:cNvSpPr>
                <a:spLocks noChangeArrowheads="1"/>
              </p:cNvSpPr>
              <p:nvPr/>
            </p:nvSpPr>
            <p:spPr bwMode="auto">
              <a:xfrm>
                <a:off x="2976" y="2784"/>
                <a:ext cx="144" cy="528"/>
              </a:xfrm>
              <a:prstGeom prst="upArrow">
                <a:avLst>
                  <a:gd name="adj1" fmla="val 50000"/>
                  <a:gd name="adj2" fmla="val 91667"/>
                </a:avLst>
              </a:prstGeom>
              <a:noFill/>
              <a:ln w="28575">
                <a:solidFill>
                  <a:schemeClr val="folHlink"/>
                </a:solidFill>
                <a:miter lim="800000"/>
                <a:headEnd/>
                <a:tailEnd/>
              </a:ln>
              <a:effectLst/>
            </p:spPr>
            <p:txBody>
              <a:bodyPr anchor="ctr">
                <a:spAutoFit/>
              </a:bodyPr>
              <a:lstStyle/>
              <a:p>
                <a:endParaRPr lang="zh-CN" altLang="en-US"/>
              </a:p>
            </p:txBody>
          </p:sp>
          <p:sp>
            <p:nvSpPr>
              <p:cNvPr id="102425" name="AutoShape 25"/>
              <p:cNvSpPr>
                <a:spLocks noChangeArrowheads="1"/>
              </p:cNvSpPr>
              <p:nvPr/>
            </p:nvSpPr>
            <p:spPr bwMode="auto">
              <a:xfrm rot="10800000">
                <a:off x="2592" y="2784"/>
                <a:ext cx="144" cy="521"/>
              </a:xfrm>
              <a:prstGeom prst="upArrow">
                <a:avLst>
                  <a:gd name="adj1" fmla="val 50000"/>
                  <a:gd name="adj2" fmla="val 90451"/>
                </a:avLst>
              </a:prstGeom>
              <a:noFill/>
              <a:ln w="28575">
                <a:solidFill>
                  <a:schemeClr val="folHlink"/>
                </a:solidFill>
                <a:miter lim="800000"/>
                <a:headEnd/>
                <a:tailEnd/>
              </a:ln>
              <a:effectLst/>
            </p:spPr>
            <p:txBody>
              <a:bodyPr anchor="ctr">
                <a:spAutoFit/>
              </a:bodyPr>
              <a:lstStyle/>
              <a:p>
                <a:endParaRPr lang="zh-CN" altLang="en-US"/>
              </a:p>
            </p:txBody>
          </p:sp>
          <p:sp>
            <p:nvSpPr>
              <p:cNvPr id="102426" name="Freeform 26"/>
              <p:cNvSpPr>
                <a:spLocks/>
              </p:cNvSpPr>
              <p:nvPr/>
            </p:nvSpPr>
            <p:spPr bwMode="auto">
              <a:xfrm>
                <a:off x="3312" y="2640"/>
                <a:ext cx="288" cy="864"/>
              </a:xfrm>
              <a:custGeom>
                <a:avLst/>
                <a:gdLst/>
                <a:ahLst/>
                <a:cxnLst>
                  <a:cxn ang="0">
                    <a:pos x="0" y="864"/>
                  </a:cxn>
                  <a:cxn ang="0">
                    <a:pos x="288" y="864"/>
                  </a:cxn>
                  <a:cxn ang="0">
                    <a:pos x="288" y="0"/>
                  </a:cxn>
                </a:cxnLst>
                <a:rect l="0" t="0" r="r" b="b"/>
                <a:pathLst>
                  <a:path w="288" h="864">
                    <a:moveTo>
                      <a:pt x="0" y="864"/>
                    </a:moveTo>
                    <a:lnTo>
                      <a:pt x="288" y="864"/>
                    </a:lnTo>
                    <a:lnTo>
                      <a:pt x="288" y="0"/>
                    </a:lnTo>
                  </a:path>
                </a:pathLst>
              </a:custGeom>
              <a:noFill/>
              <a:ln w="38100" cap="flat" cmpd="sng">
                <a:solidFill>
                  <a:schemeClr val="folHlink"/>
                </a:solidFill>
                <a:prstDash val="dash"/>
                <a:round/>
                <a:headEnd/>
                <a:tailEnd/>
              </a:ln>
              <a:effectLst/>
            </p:spPr>
            <p:txBody>
              <a:bodyPr>
                <a:spAutoFit/>
              </a:bodyPr>
              <a:lstStyle/>
              <a:p>
                <a:endParaRPr lang="zh-CN" altLang="en-US"/>
              </a:p>
            </p:txBody>
          </p:sp>
          <p:sp>
            <p:nvSpPr>
              <p:cNvPr id="102427" name="Freeform 27"/>
              <p:cNvSpPr>
                <a:spLocks/>
              </p:cNvSpPr>
              <p:nvPr/>
            </p:nvSpPr>
            <p:spPr bwMode="auto">
              <a:xfrm>
                <a:off x="3312" y="1776"/>
                <a:ext cx="288" cy="768"/>
              </a:xfrm>
              <a:custGeom>
                <a:avLst/>
                <a:gdLst/>
                <a:ahLst/>
                <a:cxnLst>
                  <a:cxn ang="0">
                    <a:pos x="288" y="720"/>
                  </a:cxn>
                  <a:cxn ang="0">
                    <a:pos x="288" y="0"/>
                  </a:cxn>
                  <a:cxn ang="0">
                    <a:pos x="0" y="0"/>
                  </a:cxn>
                </a:cxnLst>
                <a:rect l="0" t="0" r="r" b="b"/>
                <a:pathLst>
                  <a:path w="288" h="720">
                    <a:moveTo>
                      <a:pt x="288" y="720"/>
                    </a:moveTo>
                    <a:lnTo>
                      <a:pt x="288" y="0"/>
                    </a:lnTo>
                    <a:lnTo>
                      <a:pt x="0" y="0"/>
                    </a:lnTo>
                  </a:path>
                </a:pathLst>
              </a:custGeom>
              <a:noFill/>
              <a:ln w="38100" cap="flat" cmpd="sng">
                <a:solidFill>
                  <a:schemeClr val="folHlink"/>
                </a:solidFill>
                <a:prstDash val="dash"/>
                <a:round/>
                <a:headEnd/>
                <a:tailEnd type="stealth" w="med" len="med"/>
              </a:ln>
              <a:effectLst/>
            </p:spPr>
            <p:txBody>
              <a:bodyPr>
                <a:spAutoFit/>
              </a:bodyPr>
              <a:lstStyle/>
              <a:p>
                <a:endParaRPr lang="zh-CN" altLang="en-US"/>
              </a:p>
            </p:txBody>
          </p:sp>
          <p:sp>
            <p:nvSpPr>
              <p:cNvPr id="102428" name="Freeform 28"/>
              <p:cNvSpPr>
                <a:spLocks/>
              </p:cNvSpPr>
              <p:nvPr/>
            </p:nvSpPr>
            <p:spPr bwMode="auto">
              <a:xfrm>
                <a:off x="1488" y="1680"/>
                <a:ext cx="960" cy="720"/>
              </a:xfrm>
              <a:custGeom>
                <a:avLst/>
                <a:gdLst/>
                <a:ahLst/>
                <a:cxnLst>
                  <a:cxn ang="0">
                    <a:pos x="0" y="672"/>
                  </a:cxn>
                  <a:cxn ang="0">
                    <a:pos x="0" y="0"/>
                  </a:cxn>
                  <a:cxn ang="0">
                    <a:pos x="960" y="0"/>
                  </a:cxn>
                </a:cxnLst>
                <a:rect l="0" t="0" r="r" b="b"/>
                <a:pathLst>
                  <a:path w="960" h="672">
                    <a:moveTo>
                      <a:pt x="0" y="672"/>
                    </a:moveTo>
                    <a:lnTo>
                      <a:pt x="0" y="0"/>
                    </a:lnTo>
                    <a:lnTo>
                      <a:pt x="960" y="0"/>
                    </a:lnTo>
                  </a:path>
                </a:pathLst>
              </a:custGeom>
              <a:noFill/>
              <a:ln w="38100" cap="flat" cmpd="sng">
                <a:solidFill>
                  <a:schemeClr val="folHlink"/>
                </a:solidFill>
                <a:prstDash val="dash"/>
                <a:round/>
                <a:headEnd/>
                <a:tailEnd type="stealth" w="med" len="med"/>
              </a:ln>
              <a:effectLst/>
            </p:spPr>
            <p:txBody>
              <a:bodyPr>
                <a:spAutoFit/>
              </a:bodyPr>
              <a:lstStyle/>
              <a:p>
                <a:endParaRPr lang="zh-CN" altLang="en-US"/>
              </a:p>
            </p:txBody>
          </p:sp>
          <p:sp>
            <p:nvSpPr>
              <p:cNvPr id="102429" name="Freeform 29"/>
              <p:cNvSpPr>
                <a:spLocks/>
              </p:cNvSpPr>
              <p:nvPr/>
            </p:nvSpPr>
            <p:spPr bwMode="auto">
              <a:xfrm>
                <a:off x="1104" y="1584"/>
                <a:ext cx="1344" cy="816"/>
              </a:xfrm>
              <a:custGeom>
                <a:avLst/>
                <a:gdLst/>
                <a:ahLst/>
                <a:cxnLst>
                  <a:cxn ang="0">
                    <a:pos x="1344" y="0"/>
                  </a:cxn>
                  <a:cxn ang="0">
                    <a:pos x="0" y="0"/>
                  </a:cxn>
                  <a:cxn ang="0">
                    <a:pos x="0" y="864"/>
                  </a:cxn>
                </a:cxnLst>
                <a:rect l="0" t="0" r="r" b="b"/>
                <a:pathLst>
                  <a:path w="1344" h="864">
                    <a:moveTo>
                      <a:pt x="1344" y="0"/>
                    </a:moveTo>
                    <a:lnTo>
                      <a:pt x="0" y="0"/>
                    </a:lnTo>
                    <a:lnTo>
                      <a:pt x="0" y="864"/>
                    </a:lnTo>
                  </a:path>
                </a:pathLst>
              </a:custGeom>
              <a:noFill/>
              <a:ln w="38100" cap="flat" cmpd="sng">
                <a:solidFill>
                  <a:schemeClr val="folHlink"/>
                </a:solidFill>
                <a:prstDash val="solid"/>
                <a:round/>
                <a:headEnd/>
                <a:tailEnd type="stealth" w="med" len="med"/>
              </a:ln>
              <a:effectLst/>
            </p:spPr>
            <p:txBody>
              <a:bodyPr>
                <a:spAutoFit/>
              </a:bodyPr>
              <a:lstStyle/>
              <a:p>
                <a:endParaRPr lang="zh-CN" altLang="en-US"/>
              </a:p>
            </p:txBody>
          </p:sp>
          <p:sp>
            <p:nvSpPr>
              <p:cNvPr id="102430" name="Freeform 30"/>
              <p:cNvSpPr>
                <a:spLocks/>
              </p:cNvSpPr>
              <p:nvPr/>
            </p:nvSpPr>
            <p:spPr bwMode="auto">
              <a:xfrm>
                <a:off x="3312" y="1680"/>
                <a:ext cx="912" cy="720"/>
              </a:xfrm>
              <a:custGeom>
                <a:avLst/>
                <a:gdLst/>
                <a:ahLst/>
                <a:cxnLst>
                  <a:cxn ang="0">
                    <a:pos x="960" y="720"/>
                  </a:cxn>
                  <a:cxn ang="0">
                    <a:pos x="960" y="0"/>
                  </a:cxn>
                  <a:cxn ang="0">
                    <a:pos x="0" y="0"/>
                  </a:cxn>
                </a:cxnLst>
                <a:rect l="0" t="0" r="r" b="b"/>
                <a:pathLst>
                  <a:path w="960" h="720">
                    <a:moveTo>
                      <a:pt x="960" y="720"/>
                    </a:moveTo>
                    <a:lnTo>
                      <a:pt x="960" y="0"/>
                    </a:lnTo>
                    <a:lnTo>
                      <a:pt x="0" y="0"/>
                    </a:lnTo>
                  </a:path>
                </a:pathLst>
              </a:custGeom>
              <a:noFill/>
              <a:ln w="38100" cap="flat" cmpd="sng">
                <a:solidFill>
                  <a:schemeClr val="folHlink"/>
                </a:solidFill>
                <a:prstDash val="dash"/>
                <a:round/>
                <a:headEnd/>
                <a:tailEnd type="stealth" w="med" len="med"/>
              </a:ln>
              <a:effectLst/>
            </p:spPr>
            <p:txBody>
              <a:bodyPr>
                <a:spAutoFit/>
              </a:bodyPr>
              <a:lstStyle/>
              <a:p>
                <a:endParaRPr lang="zh-CN" altLang="en-US"/>
              </a:p>
            </p:txBody>
          </p:sp>
          <p:sp>
            <p:nvSpPr>
              <p:cNvPr id="102431" name="Freeform 31"/>
              <p:cNvSpPr>
                <a:spLocks/>
              </p:cNvSpPr>
              <p:nvPr/>
            </p:nvSpPr>
            <p:spPr bwMode="auto">
              <a:xfrm>
                <a:off x="3312" y="1584"/>
                <a:ext cx="1296" cy="816"/>
              </a:xfrm>
              <a:custGeom>
                <a:avLst/>
                <a:gdLst/>
                <a:ahLst/>
                <a:cxnLst>
                  <a:cxn ang="0">
                    <a:pos x="0" y="0"/>
                  </a:cxn>
                  <a:cxn ang="0">
                    <a:pos x="1296" y="0"/>
                  </a:cxn>
                  <a:cxn ang="0">
                    <a:pos x="1296" y="816"/>
                  </a:cxn>
                </a:cxnLst>
                <a:rect l="0" t="0" r="r" b="b"/>
                <a:pathLst>
                  <a:path w="1296" h="816">
                    <a:moveTo>
                      <a:pt x="0" y="0"/>
                    </a:moveTo>
                    <a:lnTo>
                      <a:pt x="1296" y="0"/>
                    </a:lnTo>
                    <a:lnTo>
                      <a:pt x="1296" y="816"/>
                    </a:lnTo>
                  </a:path>
                </a:pathLst>
              </a:custGeom>
              <a:noFill/>
              <a:ln w="38100" cap="flat" cmpd="sng">
                <a:solidFill>
                  <a:schemeClr val="folHlink"/>
                </a:solidFill>
                <a:prstDash val="solid"/>
                <a:round/>
                <a:headEnd/>
                <a:tailEnd type="stealth" w="med" len="med"/>
              </a:ln>
              <a:effectLst/>
            </p:spPr>
            <p:txBody>
              <a:bodyPr wrap="none">
                <a:spAutoFit/>
              </a:bodyPr>
              <a:lstStyle/>
              <a:p>
                <a:endParaRPr lang="zh-CN" altLang="en-US"/>
              </a:p>
            </p:txBody>
          </p:sp>
          <p:sp>
            <p:nvSpPr>
              <p:cNvPr id="102432" name="Text Box 32"/>
              <p:cNvSpPr txBox="1">
                <a:spLocks noChangeArrowheads="1"/>
              </p:cNvSpPr>
              <p:nvPr/>
            </p:nvSpPr>
            <p:spPr bwMode="auto">
              <a:xfrm>
                <a:off x="144" y="2172"/>
                <a:ext cx="566" cy="327"/>
              </a:xfrm>
              <a:prstGeom prst="rect">
                <a:avLst/>
              </a:prstGeom>
              <a:noFill/>
              <a:ln w="9525">
                <a:noFill/>
                <a:miter lim="800000"/>
                <a:headEnd/>
                <a:tailEnd/>
              </a:ln>
              <a:effectLst/>
            </p:spPr>
            <p:txBody>
              <a:bodyPr wrap="none">
                <a:spAutoFit/>
              </a:bodyPr>
              <a:lstStyle/>
              <a:p>
                <a:r>
                  <a:rPr lang="zh-CN" altLang="en-US" sz="2800"/>
                  <a:t>数据</a:t>
                </a:r>
                <a:endParaRPr lang="zh-CN" altLang="en-US" sz="3200"/>
              </a:p>
            </p:txBody>
          </p:sp>
          <p:sp>
            <p:nvSpPr>
              <p:cNvPr id="102433" name="Text Box 33"/>
              <p:cNvSpPr txBox="1">
                <a:spLocks noChangeArrowheads="1"/>
              </p:cNvSpPr>
              <p:nvPr/>
            </p:nvSpPr>
            <p:spPr bwMode="auto">
              <a:xfrm>
                <a:off x="4944" y="2649"/>
                <a:ext cx="566" cy="327"/>
              </a:xfrm>
              <a:prstGeom prst="rect">
                <a:avLst/>
              </a:prstGeom>
              <a:noFill/>
              <a:ln w="9525">
                <a:noFill/>
                <a:miter lim="800000"/>
                <a:headEnd/>
                <a:tailEnd/>
              </a:ln>
              <a:effectLst/>
            </p:spPr>
            <p:txBody>
              <a:bodyPr wrap="none">
                <a:spAutoFit/>
              </a:bodyPr>
              <a:lstStyle/>
              <a:p>
                <a:r>
                  <a:rPr lang="zh-CN" altLang="en-US" sz="2800"/>
                  <a:t>结果</a:t>
                </a:r>
              </a:p>
            </p:txBody>
          </p:sp>
          <p:sp>
            <p:nvSpPr>
              <p:cNvPr id="102434" name="Text Box 34"/>
              <p:cNvSpPr txBox="1">
                <a:spLocks noChangeArrowheads="1"/>
              </p:cNvSpPr>
              <p:nvPr/>
            </p:nvSpPr>
            <p:spPr bwMode="auto">
              <a:xfrm>
                <a:off x="4944" y="2172"/>
                <a:ext cx="566" cy="327"/>
              </a:xfrm>
              <a:prstGeom prst="rect">
                <a:avLst/>
              </a:prstGeom>
              <a:noFill/>
              <a:ln w="9525">
                <a:noFill/>
                <a:miter lim="800000"/>
                <a:headEnd/>
                <a:tailEnd/>
              </a:ln>
              <a:effectLst/>
            </p:spPr>
            <p:txBody>
              <a:bodyPr wrap="none">
                <a:spAutoFit/>
              </a:bodyPr>
              <a:lstStyle/>
              <a:p>
                <a:r>
                  <a:rPr lang="zh-CN" altLang="en-US" sz="2800"/>
                  <a:t>计算</a:t>
                </a:r>
              </a:p>
            </p:txBody>
          </p:sp>
        </p:grpSp>
        <p:sp>
          <p:nvSpPr>
            <p:cNvPr id="102435" name="Freeform 35"/>
            <p:cNvSpPr>
              <a:spLocks/>
            </p:cNvSpPr>
            <p:nvPr/>
          </p:nvSpPr>
          <p:spPr bwMode="auto">
            <a:xfrm>
              <a:off x="183" y="2547"/>
              <a:ext cx="1" cy="78"/>
            </a:xfrm>
            <a:custGeom>
              <a:avLst/>
              <a:gdLst/>
              <a:ahLst/>
              <a:cxnLst>
                <a:cxn ang="0">
                  <a:pos x="0" y="0"/>
                </a:cxn>
                <a:cxn ang="0">
                  <a:pos x="0" y="78"/>
                </a:cxn>
              </a:cxnLst>
              <a:rect l="0" t="0" r="r" b="b"/>
              <a:pathLst>
                <a:path w="1" h="78">
                  <a:moveTo>
                    <a:pt x="0" y="0"/>
                  </a:moveTo>
                  <a:lnTo>
                    <a:pt x="0" y="78"/>
                  </a:lnTo>
                </a:path>
              </a:pathLst>
            </a:custGeom>
            <a:noFill/>
            <a:ln w="38100" cap="flat" cmpd="sng">
              <a:solidFill>
                <a:srgbClr val="0033D8"/>
              </a:solidFill>
              <a:prstDash val="solid"/>
              <a:round/>
              <a:headEnd type="none" w="med" len="med"/>
              <a:tailEnd type="none" w="med" len="med"/>
            </a:ln>
            <a:effectLst/>
          </p:spPr>
          <p:txBody>
            <a:bodyPr wrap="none">
              <a:spAutoFit/>
            </a:bodyPr>
            <a:lstStyle/>
            <a:p>
              <a:endParaRPr lang="zh-CN" altLang="en-US"/>
            </a:p>
          </p:txBody>
        </p:sp>
      </p:grpSp>
      <p:sp>
        <p:nvSpPr>
          <p:cNvPr id="37" name="日期占位符 36"/>
          <p:cNvSpPr>
            <a:spLocks noGrp="1"/>
          </p:cNvSpPr>
          <p:nvPr>
            <p:ph type="dt" sz="half" idx="10"/>
          </p:nvPr>
        </p:nvSpPr>
        <p:spPr/>
        <p:txBody>
          <a:bodyPr/>
          <a:lstStyle/>
          <a:p>
            <a:fld id="{FF5F9934-5E59-448C-B952-CBBEA3E08075}" type="datetime1">
              <a:rPr lang="zh-CN" altLang="en-US" smtClean="0"/>
              <a:pPr/>
              <a:t>2023/8/31</a:t>
            </a:fld>
            <a:endParaRPr lang="zh-CN" altLang="en-US"/>
          </a:p>
        </p:txBody>
      </p:sp>
      <p:sp>
        <p:nvSpPr>
          <p:cNvPr id="39" name="页脚占位符 3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8" name="灯片编号占位符 37"/>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7"/>
          <p:cNvSpPr txBox="1">
            <a:spLocks noChangeArrowheads="1"/>
          </p:cNvSpPr>
          <p:nvPr/>
        </p:nvSpPr>
        <p:spPr bwMode="auto">
          <a:xfrm>
            <a:off x="2909888" y="936625"/>
            <a:ext cx="935037" cy="519113"/>
          </a:xfrm>
          <a:prstGeom prst="rect">
            <a:avLst/>
          </a:prstGeom>
          <a:noFill/>
          <a:ln w="9525">
            <a:noFill/>
            <a:miter lim="800000"/>
            <a:headEnd/>
            <a:tailEnd/>
          </a:ln>
          <a:effectLst/>
        </p:spPr>
        <p:txBody>
          <a:bodyPr wrap="none">
            <a:spAutoFit/>
          </a:bodyPr>
          <a:lstStyle/>
          <a:p>
            <a:r>
              <a:rPr lang="en-US" altLang="zh-CN" sz="2800">
                <a:latin typeface="Times New Roman" pitchFamily="18" charset="0"/>
              </a:rPr>
              <a:t>ALU</a:t>
            </a:r>
          </a:p>
        </p:txBody>
      </p:sp>
      <p:sp>
        <p:nvSpPr>
          <p:cNvPr id="24582" name="Text Box 6"/>
          <p:cNvSpPr txBox="1">
            <a:spLocks noChangeArrowheads="1"/>
          </p:cNvSpPr>
          <p:nvPr/>
        </p:nvSpPr>
        <p:spPr bwMode="auto">
          <a:xfrm>
            <a:off x="3232150" y="1981200"/>
            <a:ext cx="898525" cy="1031875"/>
          </a:xfrm>
          <a:prstGeom prst="rect">
            <a:avLst/>
          </a:prstGeom>
          <a:noFill/>
          <a:ln w="9525">
            <a:noFill/>
            <a:miter lim="800000"/>
            <a:headEnd/>
            <a:tailEnd/>
          </a:ln>
          <a:effectLst/>
        </p:spPr>
        <p:txBody>
          <a:bodyPr wrap="none">
            <a:spAutoFit/>
          </a:bodyPr>
          <a:lstStyle/>
          <a:p>
            <a:r>
              <a:rPr lang="zh-CN" altLang="en-US" sz="2800"/>
              <a:t>主存</a:t>
            </a:r>
          </a:p>
          <a:p>
            <a:r>
              <a:rPr lang="zh-CN" altLang="en-US" sz="2800"/>
              <a:t>辅存</a:t>
            </a:r>
          </a:p>
        </p:txBody>
      </p:sp>
      <p:sp>
        <p:nvSpPr>
          <p:cNvPr id="24586" name="AutoShape 10"/>
          <p:cNvSpPr>
            <a:spLocks/>
          </p:cNvSpPr>
          <p:nvPr/>
        </p:nvSpPr>
        <p:spPr bwMode="auto">
          <a:xfrm>
            <a:off x="2987675" y="2149475"/>
            <a:ext cx="152400" cy="765175"/>
          </a:xfrm>
          <a:prstGeom prst="leftBrace">
            <a:avLst>
              <a:gd name="adj1" fmla="val 41840"/>
              <a:gd name="adj2" fmla="val 50000"/>
            </a:avLst>
          </a:prstGeom>
          <a:noFill/>
          <a:ln w="38100">
            <a:solidFill>
              <a:schemeClr val="tx1"/>
            </a:solidFill>
            <a:round/>
            <a:headEnd/>
            <a:tailEnd/>
          </a:ln>
          <a:effectLst/>
        </p:spPr>
        <p:txBody>
          <a:bodyPr anchor="ctr">
            <a:spAutoFit/>
          </a:bodyPr>
          <a:lstStyle/>
          <a:p>
            <a:endParaRPr lang="zh-CN" altLang="en-US"/>
          </a:p>
        </p:txBody>
      </p:sp>
      <p:sp>
        <p:nvSpPr>
          <p:cNvPr id="24587" name="AutoShape 11"/>
          <p:cNvSpPr>
            <a:spLocks/>
          </p:cNvSpPr>
          <p:nvPr/>
        </p:nvSpPr>
        <p:spPr bwMode="auto">
          <a:xfrm>
            <a:off x="3762375" y="1143000"/>
            <a:ext cx="152400" cy="762000"/>
          </a:xfrm>
          <a:prstGeom prst="rightBrace">
            <a:avLst>
              <a:gd name="adj1" fmla="val 41667"/>
              <a:gd name="adj2" fmla="val 47454"/>
            </a:avLst>
          </a:prstGeom>
          <a:noFill/>
          <a:ln w="38100">
            <a:solidFill>
              <a:schemeClr val="tx1"/>
            </a:solidFill>
            <a:round/>
            <a:headEnd/>
            <a:tailEnd/>
          </a:ln>
          <a:effectLst/>
        </p:spPr>
        <p:txBody>
          <a:bodyPr anchor="ctr">
            <a:spAutoFit/>
          </a:bodyPr>
          <a:lstStyle/>
          <a:p>
            <a:endParaRPr lang="zh-CN" altLang="en-US"/>
          </a:p>
        </p:txBody>
      </p:sp>
      <p:sp>
        <p:nvSpPr>
          <p:cNvPr id="24588" name="Text Box 12"/>
          <p:cNvSpPr txBox="1">
            <a:spLocks noChangeArrowheads="1"/>
          </p:cNvSpPr>
          <p:nvPr/>
        </p:nvSpPr>
        <p:spPr bwMode="auto">
          <a:xfrm>
            <a:off x="3879850" y="1241425"/>
            <a:ext cx="915988" cy="519113"/>
          </a:xfrm>
          <a:prstGeom prst="rect">
            <a:avLst/>
          </a:prstGeom>
          <a:noFill/>
          <a:ln w="9525">
            <a:noFill/>
            <a:miter lim="800000"/>
            <a:headEnd/>
            <a:tailEnd/>
          </a:ln>
          <a:effectLst/>
        </p:spPr>
        <p:txBody>
          <a:bodyPr wrap="none">
            <a:spAutoFit/>
          </a:bodyPr>
          <a:lstStyle/>
          <a:p>
            <a:r>
              <a:rPr lang="en-US" altLang="zh-CN" sz="2800">
                <a:solidFill>
                  <a:schemeClr val="folHlink"/>
                </a:solidFill>
                <a:latin typeface="Times New Roman" pitchFamily="18" charset="0"/>
              </a:rPr>
              <a:t>CPU</a:t>
            </a:r>
          </a:p>
        </p:txBody>
      </p:sp>
      <p:sp>
        <p:nvSpPr>
          <p:cNvPr id="24589" name="AutoShape 13"/>
          <p:cNvSpPr>
            <a:spLocks/>
          </p:cNvSpPr>
          <p:nvPr/>
        </p:nvSpPr>
        <p:spPr bwMode="auto">
          <a:xfrm>
            <a:off x="4953000" y="1447800"/>
            <a:ext cx="152400" cy="990600"/>
          </a:xfrm>
          <a:prstGeom prst="rightBrace">
            <a:avLst>
              <a:gd name="adj1" fmla="val 54167"/>
              <a:gd name="adj2" fmla="val 50000"/>
            </a:avLst>
          </a:prstGeom>
          <a:noFill/>
          <a:ln w="38100">
            <a:solidFill>
              <a:schemeClr val="tx1"/>
            </a:solidFill>
            <a:round/>
            <a:headEnd/>
            <a:tailEnd/>
          </a:ln>
          <a:effectLst/>
        </p:spPr>
        <p:txBody>
          <a:bodyPr anchor="ctr">
            <a:spAutoFit/>
          </a:bodyPr>
          <a:lstStyle/>
          <a:p>
            <a:endParaRPr lang="zh-CN" altLang="en-US"/>
          </a:p>
        </p:txBody>
      </p:sp>
      <p:sp>
        <p:nvSpPr>
          <p:cNvPr id="24590" name="Text Box 14"/>
          <p:cNvSpPr txBox="1">
            <a:spLocks noChangeArrowheads="1"/>
          </p:cNvSpPr>
          <p:nvPr/>
        </p:nvSpPr>
        <p:spPr bwMode="auto">
          <a:xfrm>
            <a:off x="5181600" y="1692275"/>
            <a:ext cx="898525" cy="519113"/>
          </a:xfrm>
          <a:prstGeom prst="rect">
            <a:avLst/>
          </a:prstGeom>
          <a:noFill/>
          <a:ln w="9525">
            <a:noFill/>
            <a:miter lim="800000"/>
            <a:headEnd/>
            <a:tailEnd/>
          </a:ln>
          <a:effectLst/>
        </p:spPr>
        <p:txBody>
          <a:bodyPr wrap="none">
            <a:spAutoFit/>
          </a:bodyPr>
          <a:lstStyle/>
          <a:p>
            <a:r>
              <a:rPr lang="zh-CN" altLang="en-US" sz="2800">
                <a:solidFill>
                  <a:schemeClr val="folHlink"/>
                </a:solidFill>
              </a:rPr>
              <a:t>主机</a:t>
            </a:r>
          </a:p>
        </p:txBody>
      </p:sp>
      <p:sp>
        <p:nvSpPr>
          <p:cNvPr id="24592" name="Text Box 16"/>
          <p:cNvSpPr txBox="1">
            <a:spLocks noChangeArrowheads="1"/>
          </p:cNvSpPr>
          <p:nvPr/>
        </p:nvSpPr>
        <p:spPr bwMode="auto">
          <a:xfrm>
            <a:off x="5181600" y="3122613"/>
            <a:ext cx="1766888" cy="519112"/>
          </a:xfrm>
          <a:prstGeom prst="rect">
            <a:avLst/>
          </a:prstGeom>
          <a:noFill/>
          <a:ln w="9525">
            <a:noFill/>
            <a:miter lim="800000"/>
            <a:headEnd/>
            <a:tailEnd/>
          </a:ln>
          <a:effectLst/>
        </p:spPr>
        <p:txBody>
          <a:bodyPr>
            <a:spAutoFit/>
          </a:bodyPr>
          <a:lstStyle/>
          <a:p>
            <a:r>
              <a:rPr lang="en-US" altLang="zh-CN" sz="2800">
                <a:solidFill>
                  <a:schemeClr val="folHlink"/>
                </a:solidFill>
                <a:latin typeface="Times New Roman" pitchFamily="18" charset="0"/>
              </a:rPr>
              <a:t>I/O</a:t>
            </a:r>
            <a:r>
              <a:rPr lang="zh-CN" altLang="en-US" sz="2800">
                <a:solidFill>
                  <a:schemeClr val="folHlink"/>
                </a:solidFill>
                <a:latin typeface="Times New Roman" pitchFamily="18" charset="0"/>
              </a:rPr>
              <a:t>设备</a:t>
            </a:r>
          </a:p>
        </p:txBody>
      </p:sp>
      <p:sp>
        <p:nvSpPr>
          <p:cNvPr id="24594" name="AutoShape 18"/>
          <p:cNvSpPr>
            <a:spLocks/>
          </p:cNvSpPr>
          <p:nvPr/>
        </p:nvSpPr>
        <p:spPr bwMode="auto">
          <a:xfrm>
            <a:off x="6580188" y="1981200"/>
            <a:ext cx="152400" cy="1447800"/>
          </a:xfrm>
          <a:prstGeom prst="rightBrace">
            <a:avLst>
              <a:gd name="adj1" fmla="val 79167"/>
              <a:gd name="adj2" fmla="val 50000"/>
            </a:avLst>
          </a:prstGeom>
          <a:noFill/>
          <a:ln w="38100">
            <a:solidFill>
              <a:schemeClr val="tx1"/>
            </a:solidFill>
            <a:round/>
            <a:headEnd/>
            <a:tailEnd/>
          </a:ln>
          <a:effectLst/>
        </p:spPr>
        <p:txBody>
          <a:bodyPr anchor="ctr">
            <a:spAutoFit/>
          </a:bodyPr>
          <a:lstStyle/>
          <a:p>
            <a:endParaRPr lang="zh-CN" altLang="en-US"/>
          </a:p>
        </p:txBody>
      </p:sp>
      <p:sp>
        <p:nvSpPr>
          <p:cNvPr id="24595" name="Text Box 19"/>
          <p:cNvSpPr txBox="1">
            <a:spLocks noChangeArrowheads="1"/>
          </p:cNvSpPr>
          <p:nvPr/>
        </p:nvSpPr>
        <p:spPr bwMode="auto">
          <a:xfrm>
            <a:off x="6769100" y="2362200"/>
            <a:ext cx="898525" cy="519113"/>
          </a:xfrm>
          <a:prstGeom prst="rect">
            <a:avLst/>
          </a:prstGeom>
          <a:noFill/>
          <a:ln w="9525">
            <a:noFill/>
            <a:miter lim="800000"/>
            <a:headEnd/>
            <a:tailEnd/>
          </a:ln>
          <a:effectLst/>
        </p:spPr>
        <p:txBody>
          <a:bodyPr wrap="none">
            <a:spAutoFit/>
          </a:bodyPr>
          <a:lstStyle/>
          <a:p>
            <a:r>
              <a:rPr lang="zh-CN" altLang="en-US" sz="2800">
                <a:solidFill>
                  <a:schemeClr val="folHlink"/>
                </a:solidFill>
              </a:rPr>
              <a:t>硬件</a:t>
            </a:r>
          </a:p>
        </p:txBody>
      </p:sp>
      <p:sp>
        <p:nvSpPr>
          <p:cNvPr id="24644" name="Text Box 68"/>
          <p:cNvSpPr txBox="1">
            <a:spLocks noChangeArrowheads="1"/>
          </p:cNvSpPr>
          <p:nvPr/>
        </p:nvSpPr>
        <p:spPr bwMode="auto">
          <a:xfrm>
            <a:off x="3003550" y="1560513"/>
            <a:ext cx="698500" cy="519112"/>
          </a:xfrm>
          <a:prstGeom prst="rect">
            <a:avLst/>
          </a:prstGeom>
          <a:noFill/>
          <a:ln w="9525">
            <a:noFill/>
            <a:miter lim="800000"/>
            <a:headEnd/>
            <a:tailEnd/>
          </a:ln>
          <a:effectLst/>
        </p:spPr>
        <p:txBody>
          <a:bodyPr wrap="none">
            <a:spAutoFit/>
          </a:bodyPr>
          <a:lstStyle/>
          <a:p>
            <a:r>
              <a:rPr lang="en-US" altLang="zh-CN" sz="2800">
                <a:latin typeface="Times New Roman" pitchFamily="18" charset="0"/>
              </a:rPr>
              <a:t>CU</a:t>
            </a:r>
            <a:endParaRPr lang="zh-CN" altLang="en-US" sz="2800">
              <a:latin typeface="Times New Roman" pitchFamily="18" charset="0"/>
            </a:endParaRPr>
          </a:p>
        </p:txBody>
      </p:sp>
      <p:sp>
        <p:nvSpPr>
          <p:cNvPr id="24651" name="Text Box 75"/>
          <p:cNvSpPr txBox="1">
            <a:spLocks noChangeArrowheads="1"/>
          </p:cNvSpPr>
          <p:nvPr/>
        </p:nvSpPr>
        <p:spPr bwMode="auto">
          <a:xfrm>
            <a:off x="606425" y="301625"/>
            <a:ext cx="5794375" cy="641350"/>
          </a:xfrm>
          <a:prstGeom prst="rect">
            <a:avLst/>
          </a:prstGeom>
          <a:noFill/>
          <a:ln w="9525">
            <a:noFill/>
            <a:miter lim="800000"/>
            <a:headEnd/>
            <a:tailEnd/>
          </a:ln>
          <a:effectLst/>
        </p:spPr>
        <p:txBody>
          <a:bodyPr>
            <a:spAutoFit/>
          </a:bodyPr>
          <a:lstStyle/>
          <a:p>
            <a:r>
              <a:rPr lang="zh-CN" altLang="en-US" sz="3600">
                <a:latin typeface="Times New Roman" pitchFamily="18" charset="0"/>
              </a:rPr>
              <a:t>2</a:t>
            </a:r>
            <a:r>
              <a:rPr lang="zh-CN" altLang="en-US" sz="3600"/>
              <a:t>.现代计算机硬件框图</a:t>
            </a:r>
          </a:p>
        </p:txBody>
      </p:sp>
      <p:grpSp>
        <p:nvGrpSpPr>
          <p:cNvPr id="2" name="Group 105"/>
          <p:cNvGrpSpPr>
            <a:grpSpLocks/>
          </p:cNvGrpSpPr>
          <p:nvPr/>
        </p:nvGrpSpPr>
        <p:grpSpPr bwMode="auto">
          <a:xfrm>
            <a:off x="1323975" y="914400"/>
            <a:ext cx="2867025" cy="3140075"/>
            <a:chOff x="834" y="576"/>
            <a:chExt cx="1806" cy="1978"/>
          </a:xfrm>
        </p:grpSpPr>
        <p:sp>
          <p:nvSpPr>
            <p:cNvPr id="24580" name="Text Box 4"/>
            <p:cNvSpPr txBox="1">
              <a:spLocks noChangeArrowheads="1"/>
            </p:cNvSpPr>
            <p:nvPr/>
          </p:nvSpPr>
          <p:spPr bwMode="auto">
            <a:xfrm>
              <a:off x="834" y="1392"/>
              <a:ext cx="1134" cy="346"/>
            </a:xfrm>
            <a:prstGeom prst="rect">
              <a:avLst/>
            </a:prstGeom>
            <a:noFill/>
            <a:ln w="9525">
              <a:noFill/>
              <a:miter lim="800000"/>
              <a:headEnd/>
              <a:tailEnd/>
            </a:ln>
            <a:effectLst/>
          </p:spPr>
          <p:txBody>
            <a:bodyPr>
              <a:spAutoFit/>
            </a:bodyPr>
            <a:lstStyle/>
            <a:p>
              <a:r>
                <a:rPr lang="zh-CN" altLang="en-US" sz="3000"/>
                <a:t>存储器</a:t>
              </a:r>
            </a:p>
          </p:txBody>
        </p:sp>
        <p:sp>
          <p:nvSpPr>
            <p:cNvPr id="24581" name="Text Box 5"/>
            <p:cNvSpPr txBox="1">
              <a:spLocks noChangeArrowheads="1"/>
            </p:cNvSpPr>
            <p:nvPr/>
          </p:nvSpPr>
          <p:spPr bwMode="auto">
            <a:xfrm>
              <a:off x="834" y="1824"/>
              <a:ext cx="1758" cy="346"/>
            </a:xfrm>
            <a:prstGeom prst="rect">
              <a:avLst/>
            </a:prstGeom>
            <a:noFill/>
            <a:ln w="9525">
              <a:noFill/>
              <a:miter lim="800000"/>
              <a:headEnd/>
              <a:tailEnd/>
            </a:ln>
            <a:effectLst/>
          </p:spPr>
          <p:txBody>
            <a:bodyPr>
              <a:spAutoFit/>
            </a:bodyPr>
            <a:lstStyle/>
            <a:p>
              <a:r>
                <a:rPr lang="zh-CN" altLang="en-US" sz="3000"/>
                <a:t>输入设备</a:t>
              </a:r>
            </a:p>
          </p:txBody>
        </p:sp>
        <p:sp>
          <p:nvSpPr>
            <p:cNvPr id="24584" name="Text Box 8"/>
            <p:cNvSpPr txBox="1">
              <a:spLocks noChangeArrowheads="1"/>
            </p:cNvSpPr>
            <p:nvPr/>
          </p:nvSpPr>
          <p:spPr bwMode="auto">
            <a:xfrm>
              <a:off x="834" y="576"/>
              <a:ext cx="1336" cy="346"/>
            </a:xfrm>
            <a:prstGeom prst="rect">
              <a:avLst/>
            </a:prstGeom>
            <a:noFill/>
            <a:ln w="9525">
              <a:noFill/>
              <a:miter lim="800000"/>
              <a:headEnd/>
              <a:tailEnd/>
            </a:ln>
            <a:effectLst/>
          </p:spPr>
          <p:txBody>
            <a:bodyPr>
              <a:spAutoFit/>
            </a:bodyPr>
            <a:lstStyle/>
            <a:p>
              <a:r>
                <a:rPr lang="zh-CN" altLang="en-US" sz="3000"/>
                <a:t>运算器</a:t>
              </a:r>
            </a:p>
          </p:txBody>
        </p:sp>
        <p:sp>
          <p:nvSpPr>
            <p:cNvPr id="24652" name="Text Box 76"/>
            <p:cNvSpPr txBox="1">
              <a:spLocks noChangeArrowheads="1"/>
            </p:cNvSpPr>
            <p:nvPr/>
          </p:nvSpPr>
          <p:spPr bwMode="auto">
            <a:xfrm>
              <a:off x="834" y="2208"/>
              <a:ext cx="1806" cy="346"/>
            </a:xfrm>
            <a:prstGeom prst="rect">
              <a:avLst/>
            </a:prstGeom>
            <a:noFill/>
            <a:ln w="9525">
              <a:noFill/>
              <a:miter lim="800000"/>
              <a:headEnd/>
              <a:tailEnd/>
            </a:ln>
            <a:effectLst/>
          </p:spPr>
          <p:txBody>
            <a:bodyPr>
              <a:spAutoFit/>
            </a:bodyPr>
            <a:lstStyle/>
            <a:p>
              <a:r>
                <a:rPr lang="zh-CN" altLang="en-US" sz="3000"/>
                <a:t>输出设备</a:t>
              </a:r>
            </a:p>
          </p:txBody>
        </p:sp>
        <p:sp>
          <p:nvSpPr>
            <p:cNvPr id="24653" name="Text Box 77"/>
            <p:cNvSpPr txBox="1">
              <a:spLocks noChangeArrowheads="1"/>
            </p:cNvSpPr>
            <p:nvPr/>
          </p:nvSpPr>
          <p:spPr bwMode="auto">
            <a:xfrm>
              <a:off x="834" y="960"/>
              <a:ext cx="1182" cy="346"/>
            </a:xfrm>
            <a:prstGeom prst="rect">
              <a:avLst/>
            </a:prstGeom>
            <a:noFill/>
            <a:ln w="9525">
              <a:noFill/>
              <a:miter lim="800000"/>
              <a:headEnd/>
              <a:tailEnd/>
            </a:ln>
            <a:effectLst/>
          </p:spPr>
          <p:txBody>
            <a:bodyPr>
              <a:spAutoFit/>
            </a:bodyPr>
            <a:lstStyle/>
            <a:p>
              <a:r>
                <a:rPr lang="zh-CN" altLang="en-US" sz="3000"/>
                <a:t>控制器</a:t>
              </a:r>
            </a:p>
          </p:txBody>
        </p:sp>
      </p:grpSp>
      <p:grpSp>
        <p:nvGrpSpPr>
          <p:cNvPr id="3" name="Group 110"/>
          <p:cNvGrpSpPr>
            <a:grpSpLocks/>
          </p:cNvGrpSpPr>
          <p:nvPr/>
        </p:nvGrpSpPr>
        <p:grpSpPr bwMode="auto">
          <a:xfrm>
            <a:off x="1400175" y="4200525"/>
            <a:ext cx="6448425" cy="2428875"/>
            <a:chOff x="882" y="2646"/>
            <a:chExt cx="4062" cy="1530"/>
          </a:xfrm>
        </p:grpSpPr>
        <p:sp>
          <p:nvSpPr>
            <p:cNvPr id="24599" name="Rectangle 23"/>
            <p:cNvSpPr>
              <a:spLocks noChangeArrowheads="1"/>
            </p:cNvSpPr>
            <p:nvPr/>
          </p:nvSpPr>
          <p:spPr bwMode="auto">
            <a:xfrm>
              <a:off x="2201" y="2838"/>
              <a:ext cx="1436" cy="1247"/>
            </a:xfrm>
            <a:prstGeom prst="rect">
              <a:avLst/>
            </a:prstGeom>
            <a:noFill/>
            <a:ln w="27051">
              <a:solidFill>
                <a:schemeClr val="folHlink"/>
              </a:solidFill>
              <a:miter lim="800000"/>
              <a:headEnd/>
              <a:tailEnd/>
            </a:ln>
          </p:spPr>
          <p:txBody>
            <a:bodyPr/>
            <a:lstStyle/>
            <a:p>
              <a:endParaRPr lang="zh-CN" altLang="en-US"/>
            </a:p>
          </p:txBody>
        </p:sp>
        <p:sp>
          <p:nvSpPr>
            <p:cNvPr id="24608" name="Rectangle 32"/>
            <p:cNvSpPr>
              <a:spLocks noChangeArrowheads="1"/>
            </p:cNvSpPr>
            <p:nvPr/>
          </p:nvSpPr>
          <p:spPr bwMode="auto">
            <a:xfrm>
              <a:off x="2389" y="3078"/>
              <a:ext cx="1133" cy="384"/>
            </a:xfrm>
            <a:prstGeom prst="rect">
              <a:avLst/>
            </a:prstGeom>
            <a:noFill/>
            <a:ln w="27051">
              <a:solidFill>
                <a:schemeClr val="folHlink"/>
              </a:solidFill>
              <a:miter lim="800000"/>
              <a:headEnd/>
              <a:tailEnd/>
            </a:ln>
          </p:spPr>
          <p:txBody>
            <a:bodyPr tIns="54000"/>
            <a:lstStyle/>
            <a:p>
              <a:pPr algn="ctr"/>
              <a:r>
                <a:rPr lang="en-US" altLang="zh-CN" sz="2800">
                  <a:latin typeface="Times New Roman" pitchFamily="18" charset="0"/>
                </a:rPr>
                <a:t>ALU</a:t>
              </a:r>
            </a:p>
          </p:txBody>
        </p:sp>
        <p:sp>
          <p:nvSpPr>
            <p:cNvPr id="24630" name="Rectangle 54"/>
            <p:cNvSpPr>
              <a:spLocks noChangeArrowheads="1"/>
            </p:cNvSpPr>
            <p:nvPr/>
          </p:nvSpPr>
          <p:spPr bwMode="auto">
            <a:xfrm>
              <a:off x="2710" y="2848"/>
              <a:ext cx="395" cy="230"/>
            </a:xfrm>
            <a:prstGeom prst="rect">
              <a:avLst/>
            </a:prstGeom>
            <a:noFill/>
            <a:ln w="9525">
              <a:noFill/>
              <a:miter lim="800000"/>
              <a:headEnd/>
              <a:tailEnd/>
            </a:ln>
          </p:spPr>
          <p:txBody>
            <a:bodyPr lIns="0" tIns="0" rIns="0" bIns="0">
              <a:spAutoFit/>
            </a:bodyPr>
            <a:lstStyle/>
            <a:p>
              <a:pPr algn="ctr"/>
              <a:r>
                <a:rPr lang="en-US" altLang="zh-CN" sz="2400">
                  <a:latin typeface="Times New Roman" pitchFamily="18" charset="0"/>
                </a:rPr>
                <a:t>CPU</a:t>
              </a:r>
              <a:endParaRPr lang="en-US" altLang="zh-CN" sz="2400"/>
            </a:p>
          </p:txBody>
        </p:sp>
        <p:sp>
          <p:nvSpPr>
            <p:cNvPr id="24631" name="Rectangle 55"/>
            <p:cNvSpPr>
              <a:spLocks noChangeArrowheads="1"/>
            </p:cNvSpPr>
            <p:nvPr/>
          </p:nvSpPr>
          <p:spPr bwMode="auto">
            <a:xfrm>
              <a:off x="882" y="2646"/>
              <a:ext cx="2906" cy="1530"/>
            </a:xfrm>
            <a:prstGeom prst="rect">
              <a:avLst/>
            </a:prstGeom>
            <a:noFill/>
            <a:ln w="27051">
              <a:solidFill>
                <a:schemeClr val="folHlink"/>
              </a:solidFill>
              <a:miter lim="800000"/>
              <a:headEnd/>
              <a:tailEnd/>
            </a:ln>
          </p:spPr>
          <p:txBody>
            <a:bodyPr/>
            <a:lstStyle/>
            <a:p>
              <a:endParaRPr lang="zh-CN" altLang="en-US"/>
            </a:p>
          </p:txBody>
        </p:sp>
        <p:sp>
          <p:nvSpPr>
            <p:cNvPr id="24633" name="Rectangle 57"/>
            <p:cNvSpPr>
              <a:spLocks noChangeArrowheads="1"/>
            </p:cNvSpPr>
            <p:nvPr/>
          </p:nvSpPr>
          <p:spPr bwMode="auto">
            <a:xfrm>
              <a:off x="1722" y="2694"/>
              <a:ext cx="386" cy="230"/>
            </a:xfrm>
            <a:prstGeom prst="rect">
              <a:avLst/>
            </a:prstGeom>
            <a:noFill/>
            <a:ln w="9525">
              <a:noFill/>
              <a:miter lim="800000"/>
              <a:headEnd/>
              <a:tailEnd/>
            </a:ln>
          </p:spPr>
          <p:txBody>
            <a:bodyPr wrap="none" lIns="0" tIns="0" rIns="0" bIns="0">
              <a:spAutoFit/>
            </a:bodyPr>
            <a:lstStyle/>
            <a:p>
              <a:r>
                <a:rPr lang="zh-CN" altLang="en-US" sz="2400"/>
                <a:t>主机</a:t>
              </a:r>
            </a:p>
          </p:txBody>
        </p:sp>
        <p:sp>
          <p:nvSpPr>
            <p:cNvPr id="24614" name="Rectangle 38"/>
            <p:cNvSpPr>
              <a:spLocks noChangeArrowheads="1"/>
            </p:cNvSpPr>
            <p:nvPr/>
          </p:nvSpPr>
          <p:spPr bwMode="auto">
            <a:xfrm>
              <a:off x="4305" y="2646"/>
              <a:ext cx="639" cy="1530"/>
            </a:xfrm>
            <a:prstGeom prst="rect">
              <a:avLst/>
            </a:prstGeom>
            <a:noFill/>
            <a:ln w="27051">
              <a:solidFill>
                <a:schemeClr val="folHlink"/>
              </a:solidFill>
              <a:miter lim="800000"/>
              <a:headEnd/>
              <a:tailEnd/>
            </a:ln>
          </p:spPr>
          <p:txBody>
            <a:bodyPr/>
            <a:lstStyle/>
            <a:p>
              <a:endParaRPr lang="zh-CN" altLang="en-US"/>
            </a:p>
          </p:txBody>
        </p:sp>
        <p:sp>
          <p:nvSpPr>
            <p:cNvPr id="24638" name="Text Box 62"/>
            <p:cNvSpPr txBox="1">
              <a:spLocks noChangeArrowheads="1"/>
            </p:cNvSpPr>
            <p:nvPr/>
          </p:nvSpPr>
          <p:spPr bwMode="auto">
            <a:xfrm>
              <a:off x="4290" y="3031"/>
              <a:ext cx="624" cy="769"/>
            </a:xfrm>
            <a:prstGeom prst="rect">
              <a:avLst/>
            </a:prstGeom>
            <a:noFill/>
            <a:ln w="9525">
              <a:noFill/>
              <a:miter lim="800000"/>
              <a:headEnd/>
              <a:tailEnd/>
            </a:ln>
            <a:effectLst/>
          </p:spPr>
          <p:txBody>
            <a:bodyPr>
              <a:spAutoFit/>
            </a:bodyPr>
            <a:lstStyle/>
            <a:p>
              <a:pPr algn="ctr">
                <a:spcBef>
                  <a:spcPct val="50000"/>
                </a:spcBef>
              </a:pPr>
              <a:r>
                <a:rPr lang="en-US" altLang="zh-CN" sz="3200">
                  <a:latin typeface="Times New Roman" pitchFamily="18" charset="0"/>
                </a:rPr>
                <a:t>I/O</a:t>
              </a:r>
            </a:p>
            <a:p>
              <a:pPr algn="ctr">
                <a:spcBef>
                  <a:spcPct val="50000"/>
                </a:spcBef>
              </a:pPr>
              <a:r>
                <a:rPr lang="zh-CN" altLang="en-US" sz="2800">
                  <a:latin typeface="Times New Roman" pitchFamily="18" charset="0"/>
                </a:rPr>
                <a:t>设备</a:t>
              </a:r>
            </a:p>
          </p:txBody>
        </p:sp>
        <p:sp>
          <p:nvSpPr>
            <p:cNvPr id="24654" name="Rectangle 78"/>
            <p:cNvSpPr>
              <a:spLocks noChangeArrowheads="1"/>
            </p:cNvSpPr>
            <p:nvPr/>
          </p:nvSpPr>
          <p:spPr bwMode="auto">
            <a:xfrm>
              <a:off x="2389" y="3606"/>
              <a:ext cx="1133" cy="384"/>
            </a:xfrm>
            <a:prstGeom prst="rect">
              <a:avLst/>
            </a:prstGeom>
            <a:noFill/>
            <a:ln w="27051">
              <a:solidFill>
                <a:schemeClr val="folHlink"/>
              </a:solidFill>
              <a:miter lim="800000"/>
              <a:headEnd/>
              <a:tailEnd/>
            </a:ln>
          </p:spPr>
          <p:txBody>
            <a:bodyPr tIns="54000"/>
            <a:lstStyle/>
            <a:p>
              <a:pPr algn="ctr"/>
              <a:r>
                <a:rPr lang="en-US" altLang="zh-CN" sz="2800">
                  <a:latin typeface="Times New Roman" pitchFamily="18" charset="0"/>
                </a:rPr>
                <a:t>CU</a:t>
              </a:r>
            </a:p>
          </p:txBody>
        </p:sp>
        <p:sp>
          <p:nvSpPr>
            <p:cNvPr id="24656" name="Freeform 80"/>
            <p:cNvSpPr>
              <a:spLocks/>
            </p:cNvSpPr>
            <p:nvPr/>
          </p:nvSpPr>
          <p:spPr bwMode="auto">
            <a:xfrm>
              <a:off x="2944" y="3460"/>
              <a:ext cx="1" cy="146"/>
            </a:xfrm>
            <a:custGeom>
              <a:avLst/>
              <a:gdLst/>
              <a:ahLst/>
              <a:cxnLst>
                <a:cxn ang="0">
                  <a:pos x="0" y="146"/>
                </a:cxn>
                <a:cxn ang="0">
                  <a:pos x="0" y="0"/>
                </a:cxn>
              </a:cxnLst>
              <a:rect l="0" t="0" r="r" b="b"/>
              <a:pathLst>
                <a:path w="1" h="146">
                  <a:moveTo>
                    <a:pt x="0" y="146"/>
                  </a:moveTo>
                  <a:lnTo>
                    <a:pt x="0" y="0"/>
                  </a:lnTo>
                </a:path>
              </a:pathLst>
            </a:custGeom>
            <a:noFill/>
            <a:ln w="28575" cmpd="sng">
              <a:solidFill>
                <a:schemeClr val="folHlink"/>
              </a:solidFill>
              <a:round/>
              <a:headEnd/>
              <a:tailEnd type="stealth" w="med" len="med"/>
            </a:ln>
            <a:effectLst/>
          </p:spPr>
          <p:txBody>
            <a:bodyPr wrap="none">
              <a:spAutoFit/>
            </a:bodyPr>
            <a:lstStyle/>
            <a:p>
              <a:endParaRPr lang="zh-CN" altLang="en-US"/>
            </a:p>
          </p:txBody>
        </p:sp>
        <p:sp>
          <p:nvSpPr>
            <p:cNvPr id="24600" name="Rectangle 24"/>
            <p:cNvSpPr>
              <a:spLocks noChangeArrowheads="1"/>
            </p:cNvSpPr>
            <p:nvPr/>
          </p:nvSpPr>
          <p:spPr bwMode="auto">
            <a:xfrm>
              <a:off x="1026" y="2838"/>
              <a:ext cx="640" cy="1247"/>
            </a:xfrm>
            <a:prstGeom prst="rect">
              <a:avLst/>
            </a:prstGeom>
            <a:noFill/>
            <a:ln w="27051">
              <a:solidFill>
                <a:schemeClr val="folHlink"/>
              </a:solidFill>
              <a:miter lim="800000"/>
              <a:headEnd/>
              <a:tailEnd/>
            </a:ln>
          </p:spPr>
          <p:txBody>
            <a:bodyPr/>
            <a:lstStyle/>
            <a:p>
              <a:pPr algn="ctr"/>
              <a:endParaRPr lang="zh-CN" altLang="en-US" sz="3200"/>
            </a:p>
          </p:txBody>
        </p:sp>
        <p:sp>
          <p:nvSpPr>
            <p:cNvPr id="24657" name="Text Box 81"/>
            <p:cNvSpPr txBox="1">
              <a:spLocks noChangeArrowheads="1"/>
            </p:cNvSpPr>
            <p:nvPr/>
          </p:nvSpPr>
          <p:spPr bwMode="auto">
            <a:xfrm>
              <a:off x="1169" y="3081"/>
              <a:ext cx="341" cy="650"/>
            </a:xfrm>
            <a:prstGeom prst="rect">
              <a:avLst/>
            </a:prstGeom>
            <a:noFill/>
            <a:ln w="9525">
              <a:noFill/>
              <a:miter lim="800000"/>
              <a:headEnd/>
              <a:tailEnd/>
            </a:ln>
            <a:effectLst/>
          </p:spPr>
          <p:txBody>
            <a:bodyPr wrap="none">
              <a:spAutoFit/>
            </a:bodyPr>
            <a:lstStyle/>
            <a:p>
              <a:pPr algn="ctr"/>
              <a:r>
                <a:rPr lang="zh-CN" altLang="en-US" sz="2800"/>
                <a:t>主</a:t>
              </a:r>
            </a:p>
            <a:p>
              <a:pPr algn="ctr"/>
              <a:r>
                <a:rPr lang="zh-CN" altLang="en-US" sz="2800"/>
                <a:t>存</a:t>
              </a:r>
            </a:p>
          </p:txBody>
        </p:sp>
        <p:sp>
          <p:nvSpPr>
            <p:cNvPr id="24664" name="Freeform 88"/>
            <p:cNvSpPr>
              <a:spLocks/>
            </p:cNvSpPr>
            <p:nvPr/>
          </p:nvSpPr>
          <p:spPr bwMode="auto">
            <a:xfrm>
              <a:off x="3790" y="3889"/>
              <a:ext cx="514" cy="1"/>
            </a:xfrm>
            <a:custGeom>
              <a:avLst/>
              <a:gdLst/>
              <a:ahLst/>
              <a:cxnLst>
                <a:cxn ang="0">
                  <a:pos x="0" y="0"/>
                </a:cxn>
                <a:cxn ang="0">
                  <a:pos x="514" y="0"/>
                </a:cxn>
              </a:cxnLst>
              <a:rect l="0" t="0" r="r" b="b"/>
              <a:pathLst>
                <a:path w="514" h="1">
                  <a:moveTo>
                    <a:pt x="0" y="0"/>
                  </a:moveTo>
                  <a:lnTo>
                    <a:pt x="514" y="0"/>
                  </a:lnTo>
                </a:path>
              </a:pathLst>
            </a:custGeom>
            <a:noFill/>
            <a:ln w="38100" cmpd="sng">
              <a:solidFill>
                <a:schemeClr val="folHlink"/>
              </a:solidFill>
              <a:round/>
              <a:headEnd/>
              <a:tailEnd type="stealth" w="med" len="med"/>
            </a:ln>
            <a:effectLst/>
          </p:spPr>
          <p:txBody>
            <a:bodyPr>
              <a:spAutoFit/>
            </a:bodyPr>
            <a:lstStyle/>
            <a:p>
              <a:endParaRPr lang="zh-CN" altLang="en-US"/>
            </a:p>
          </p:txBody>
        </p:sp>
        <p:sp>
          <p:nvSpPr>
            <p:cNvPr id="24674" name="Freeform 98"/>
            <p:cNvSpPr>
              <a:spLocks/>
            </p:cNvSpPr>
            <p:nvPr/>
          </p:nvSpPr>
          <p:spPr bwMode="auto">
            <a:xfrm>
              <a:off x="1669" y="3803"/>
              <a:ext cx="527" cy="1"/>
            </a:xfrm>
            <a:custGeom>
              <a:avLst/>
              <a:gdLst/>
              <a:ahLst/>
              <a:cxnLst>
                <a:cxn ang="0">
                  <a:pos x="527" y="0"/>
                </a:cxn>
                <a:cxn ang="0">
                  <a:pos x="0" y="0"/>
                </a:cxn>
              </a:cxnLst>
              <a:rect l="0" t="0" r="r" b="b"/>
              <a:pathLst>
                <a:path w="527" h="1">
                  <a:moveTo>
                    <a:pt x="527" y="0"/>
                  </a:moveTo>
                  <a:lnTo>
                    <a:pt x="0"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24675" name="AutoShape 99"/>
            <p:cNvSpPr>
              <a:spLocks noChangeArrowheads="1"/>
            </p:cNvSpPr>
            <p:nvPr/>
          </p:nvSpPr>
          <p:spPr bwMode="auto">
            <a:xfrm>
              <a:off x="1686" y="3222"/>
              <a:ext cx="492" cy="144"/>
            </a:xfrm>
            <a:prstGeom prst="leftRightArrow">
              <a:avLst>
                <a:gd name="adj1" fmla="val 50000"/>
                <a:gd name="adj2" fmla="val 68333"/>
              </a:avLst>
            </a:prstGeom>
            <a:noFill/>
            <a:ln w="38100">
              <a:solidFill>
                <a:schemeClr val="folHlink"/>
              </a:solidFill>
              <a:miter lim="800000"/>
              <a:headEnd/>
              <a:tailEnd/>
            </a:ln>
            <a:effectLst/>
          </p:spPr>
          <p:txBody>
            <a:bodyPr anchor="ctr">
              <a:spAutoFit/>
            </a:bodyPr>
            <a:lstStyle/>
            <a:p>
              <a:endParaRPr lang="zh-CN" altLang="en-US"/>
            </a:p>
          </p:txBody>
        </p:sp>
        <p:sp>
          <p:nvSpPr>
            <p:cNvPr id="24676" name="AutoShape 100"/>
            <p:cNvSpPr>
              <a:spLocks noChangeArrowheads="1"/>
            </p:cNvSpPr>
            <p:nvPr/>
          </p:nvSpPr>
          <p:spPr bwMode="auto">
            <a:xfrm>
              <a:off x="3810" y="3222"/>
              <a:ext cx="480" cy="144"/>
            </a:xfrm>
            <a:prstGeom prst="leftRightArrow">
              <a:avLst>
                <a:gd name="adj1" fmla="val 50000"/>
                <a:gd name="adj2" fmla="val 66667"/>
              </a:avLst>
            </a:prstGeom>
            <a:noFill/>
            <a:ln w="38100">
              <a:solidFill>
                <a:schemeClr val="folHlink"/>
              </a:solidFill>
              <a:miter lim="800000"/>
              <a:headEnd/>
              <a:tailEnd/>
            </a:ln>
            <a:effectLst/>
          </p:spPr>
          <p:txBody>
            <a:bodyPr anchor="ctr">
              <a:spAutoFit/>
            </a:bodyPr>
            <a:lstStyle/>
            <a:p>
              <a:endParaRPr lang="zh-CN" altLang="en-US"/>
            </a:p>
          </p:txBody>
        </p:sp>
      </p:grpSp>
      <p:sp>
        <p:nvSpPr>
          <p:cNvPr id="24682" name="AutoShape 106"/>
          <p:cNvSpPr>
            <a:spLocks/>
          </p:cNvSpPr>
          <p:nvPr/>
        </p:nvSpPr>
        <p:spPr bwMode="auto">
          <a:xfrm>
            <a:off x="4953000" y="2971800"/>
            <a:ext cx="152400" cy="990600"/>
          </a:xfrm>
          <a:prstGeom prst="rightBrace">
            <a:avLst>
              <a:gd name="adj1" fmla="val 54167"/>
              <a:gd name="adj2" fmla="val 50000"/>
            </a:avLst>
          </a:prstGeom>
          <a:noFill/>
          <a:ln w="38100">
            <a:solidFill>
              <a:schemeClr val="tx1"/>
            </a:solidFill>
            <a:round/>
            <a:headEnd/>
            <a:tailEnd/>
          </a:ln>
          <a:effectLst/>
        </p:spPr>
        <p:txBody>
          <a:bodyPr anchor="ctr">
            <a:spAutoFit/>
          </a:bodyPr>
          <a:lstStyle/>
          <a:p>
            <a:endParaRPr lang="zh-CN" altLang="en-US"/>
          </a:p>
        </p:txBody>
      </p:sp>
      <p:sp>
        <p:nvSpPr>
          <p:cNvPr id="39" name="日期占位符 38"/>
          <p:cNvSpPr>
            <a:spLocks noGrp="1"/>
          </p:cNvSpPr>
          <p:nvPr>
            <p:ph type="dt" sz="half" idx="10"/>
          </p:nvPr>
        </p:nvSpPr>
        <p:spPr/>
        <p:txBody>
          <a:bodyPr/>
          <a:lstStyle/>
          <a:p>
            <a:fld id="{602198D9-21F0-4509-9592-1B9FA966426A}" type="datetime1">
              <a:rPr lang="zh-CN" altLang="en-US" smtClean="0"/>
              <a:pPr/>
              <a:t>2023/8/31</a:t>
            </a:fld>
            <a:endParaRPr lang="zh-CN" altLang="en-US"/>
          </a:p>
        </p:txBody>
      </p:sp>
      <p:sp>
        <p:nvSpPr>
          <p:cNvPr id="41" name="页脚占位符 4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0" name="灯片编号占位符 39"/>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644"/>
                                        </p:tgtEl>
                                        <p:attrNameLst>
                                          <p:attrName>style.visibility</p:attrName>
                                        </p:attrNameLst>
                                      </p:cBhvr>
                                      <p:to>
                                        <p:strVal val="visible"/>
                                      </p:to>
                                    </p:set>
                                    <p:animEffect transition="in" filter="blinds(horizontal)">
                                      <p:cBhvr>
                                        <p:cTn id="17" dur="500"/>
                                        <p:tgtEl>
                                          <p:spTgt spid="2464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4587"/>
                                        </p:tgtEl>
                                        <p:attrNameLst>
                                          <p:attrName>style.visibility</p:attrName>
                                        </p:attrNameLst>
                                      </p:cBhvr>
                                      <p:to>
                                        <p:strVal val="visible"/>
                                      </p:to>
                                    </p:set>
                                    <p:animEffect transition="in" filter="barn(outHorizontal)">
                                      <p:cBhvr>
                                        <p:cTn id="22" dur="500"/>
                                        <p:tgtEl>
                                          <p:spTgt spid="24587"/>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4588"/>
                                        </p:tgtEl>
                                        <p:attrNameLst>
                                          <p:attrName>style.visibility</p:attrName>
                                        </p:attrNameLst>
                                      </p:cBhvr>
                                      <p:to>
                                        <p:strVal val="visible"/>
                                      </p:to>
                                    </p:set>
                                    <p:animEffect transition="in" filter="blinds(horizontal)">
                                      <p:cBhvr>
                                        <p:cTn id="26" dur="500"/>
                                        <p:tgtEl>
                                          <p:spTgt spid="2458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24586"/>
                                        </p:tgtEl>
                                        <p:attrNameLst>
                                          <p:attrName>style.visibility</p:attrName>
                                        </p:attrNameLst>
                                      </p:cBhvr>
                                      <p:to>
                                        <p:strVal val="visible"/>
                                      </p:to>
                                    </p:set>
                                    <p:animEffect transition="in" filter="barn(outHorizontal)">
                                      <p:cBhvr>
                                        <p:cTn id="31" dur="500"/>
                                        <p:tgtEl>
                                          <p:spTgt spid="24586"/>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24582"/>
                                        </p:tgtEl>
                                        <p:attrNameLst>
                                          <p:attrName>style.visibility</p:attrName>
                                        </p:attrNameLst>
                                      </p:cBhvr>
                                      <p:to>
                                        <p:strVal val="visible"/>
                                      </p:to>
                                    </p:set>
                                    <p:animEffect transition="in" filter="blinds(horizontal)">
                                      <p:cBhvr>
                                        <p:cTn id="35" dur="500"/>
                                        <p:tgtEl>
                                          <p:spTgt spid="2458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24589"/>
                                        </p:tgtEl>
                                        <p:attrNameLst>
                                          <p:attrName>style.visibility</p:attrName>
                                        </p:attrNameLst>
                                      </p:cBhvr>
                                      <p:to>
                                        <p:strVal val="visible"/>
                                      </p:to>
                                    </p:set>
                                    <p:animEffect transition="in" filter="barn(outHorizontal)">
                                      <p:cBhvr>
                                        <p:cTn id="40" dur="500"/>
                                        <p:tgtEl>
                                          <p:spTgt spid="24589"/>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24590"/>
                                        </p:tgtEl>
                                        <p:attrNameLst>
                                          <p:attrName>style.visibility</p:attrName>
                                        </p:attrNameLst>
                                      </p:cBhvr>
                                      <p:to>
                                        <p:strVal val="visible"/>
                                      </p:to>
                                    </p:set>
                                    <p:animEffect transition="in" filter="blinds(horizontal)">
                                      <p:cBhvr>
                                        <p:cTn id="44" dur="500"/>
                                        <p:tgtEl>
                                          <p:spTgt spid="2459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24682"/>
                                        </p:tgtEl>
                                        <p:attrNameLst>
                                          <p:attrName>style.visibility</p:attrName>
                                        </p:attrNameLst>
                                      </p:cBhvr>
                                      <p:to>
                                        <p:strVal val="visible"/>
                                      </p:to>
                                    </p:set>
                                    <p:animEffect transition="in" filter="barn(outHorizontal)">
                                      <p:cBhvr>
                                        <p:cTn id="49" dur="500"/>
                                        <p:tgtEl>
                                          <p:spTgt spid="24682"/>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4592"/>
                                        </p:tgtEl>
                                        <p:attrNameLst>
                                          <p:attrName>style.visibility</p:attrName>
                                        </p:attrNameLst>
                                      </p:cBhvr>
                                      <p:to>
                                        <p:strVal val="visible"/>
                                      </p:to>
                                    </p:set>
                                    <p:animEffect transition="in" filter="blinds(horizontal)">
                                      <p:cBhvr>
                                        <p:cTn id="53" dur="500"/>
                                        <p:tgtEl>
                                          <p:spTgt spid="2459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24594"/>
                                        </p:tgtEl>
                                        <p:attrNameLst>
                                          <p:attrName>style.visibility</p:attrName>
                                        </p:attrNameLst>
                                      </p:cBhvr>
                                      <p:to>
                                        <p:strVal val="visible"/>
                                      </p:to>
                                    </p:set>
                                    <p:animEffect transition="in" filter="barn(outHorizontal)">
                                      <p:cBhvr>
                                        <p:cTn id="58" dur="500"/>
                                        <p:tgtEl>
                                          <p:spTgt spid="24594"/>
                                        </p:tgtEl>
                                      </p:cBhvr>
                                    </p:animEffec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24595"/>
                                        </p:tgtEl>
                                        <p:attrNameLst>
                                          <p:attrName>style.visibility</p:attrName>
                                        </p:attrNameLst>
                                      </p:cBhvr>
                                      <p:to>
                                        <p:strVal val="visible"/>
                                      </p:to>
                                    </p:set>
                                    <p:animEffect transition="in" filter="blinds(horizontal)">
                                      <p:cBhvr>
                                        <p:cTn id="62" dur="500"/>
                                        <p:tgtEl>
                                          <p:spTgt spid="2459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arn(outVertical)">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utoUpdateAnimBg="0"/>
      <p:bldP spid="24582" grpId="0" autoUpdateAnimBg="0"/>
      <p:bldP spid="24586" grpId="0" animBg="1"/>
      <p:bldP spid="24587" grpId="0" animBg="1"/>
      <p:bldP spid="24588" grpId="0" autoUpdateAnimBg="0"/>
      <p:bldP spid="24589" grpId="0" animBg="1"/>
      <p:bldP spid="24590" grpId="0" autoUpdateAnimBg="0"/>
      <p:bldP spid="24592" grpId="0" autoUpdateAnimBg="0"/>
      <p:bldP spid="24594" grpId="0" animBg="1"/>
      <p:bldP spid="24595" grpId="0" autoUpdateAnimBg="0"/>
      <p:bldP spid="24644" grpId="0" autoUpdateAnimBg="0"/>
      <p:bldP spid="2468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1003300" y="1190625"/>
            <a:ext cx="4787900" cy="579438"/>
          </a:xfrm>
          <a:prstGeom prst="rect">
            <a:avLst/>
          </a:prstGeom>
          <a:noFill/>
          <a:ln w="9525">
            <a:noFill/>
            <a:miter lim="800000"/>
            <a:headEnd/>
            <a:tailEnd/>
          </a:ln>
          <a:effectLst/>
        </p:spPr>
        <p:txBody>
          <a:bodyPr>
            <a:spAutoFit/>
          </a:bodyPr>
          <a:lstStyle/>
          <a:p>
            <a:r>
              <a:rPr lang="zh-CN" altLang="en-US" sz="3200">
                <a:latin typeface="Times New Roman" pitchFamily="18" charset="0"/>
              </a:rPr>
              <a:t>1</a:t>
            </a:r>
            <a:r>
              <a:rPr lang="zh-CN" altLang="en-US" sz="3200"/>
              <a:t>.上机前的准备</a:t>
            </a:r>
          </a:p>
        </p:txBody>
      </p:sp>
      <p:sp>
        <p:nvSpPr>
          <p:cNvPr id="35845" name="Text Box 5"/>
          <p:cNvSpPr txBox="1">
            <a:spLocks noChangeArrowheads="1"/>
          </p:cNvSpPr>
          <p:nvPr/>
        </p:nvSpPr>
        <p:spPr bwMode="auto">
          <a:xfrm>
            <a:off x="1552575" y="1866900"/>
            <a:ext cx="3171825" cy="519113"/>
          </a:xfrm>
          <a:prstGeom prst="rect">
            <a:avLst/>
          </a:prstGeom>
          <a:noFill/>
          <a:ln w="9525">
            <a:noFill/>
            <a:miter lim="800000"/>
            <a:headEnd/>
            <a:tailEnd/>
          </a:ln>
          <a:effectLst/>
        </p:spPr>
        <p:txBody>
          <a:bodyPr>
            <a:spAutoFit/>
          </a:bodyPr>
          <a:lstStyle/>
          <a:p>
            <a:pPr>
              <a:buFontTx/>
              <a:buChar char="•"/>
            </a:pPr>
            <a:r>
              <a:rPr lang="zh-CN" altLang="en-US" sz="2800"/>
              <a:t> 建立数学模型     </a:t>
            </a:r>
          </a:p>
        </p:txBody>
      </p:sp>
      <p:grpSp>
        <p:nvGrpSpPr>
          <p:cNvPr id="2" name="Group 105"/>
          <p:cNvGrpSpPr>
            <a:grpSpLocks/>
          </p:cNvGrpSpPr>
          <p:nvPr/>
        </p:nvGrpSpPr>
        <p:grpSpPr bwMode="auto">
          <a:xfrm>
            <a:off x="1981200" y="3105150"/>
            <a:ext cx="5383213" cy="838200"/>
            <a:chOff x="1248" y="1956"/>
            <a:chExt cx="3391" cy="528"/>
          </a:xfrm>
        </p:grpSpPr>
        <p:sp>
          <p:nvSpPr>
            <p:cNvPr id="35848" name="Line 8"/>
            <p:cNvSpPr>
              <a:spLocks noChangeShapeType="1"/>
            </p:cNvSpPr>
            <p:nvPr/>
          </p:nvSpPr>
          <p:spPr bwMode="auto">
            <a:xfrm>
              <a:off x="2270" y="2208"/>
              <a:ext cx="222" cy="1"/>
            </a:xfrm>
            <a:prstGeom prst="line">
              <a:avLst/>
            </a:prstGeom>
            <a:noFill/>
            <a:ln w="17463">
              <a:solidFill>
                <a:schemeClr val="tx1"/>
              </a:solidFill>
              <a:round/>
              <a:headEnd/>
              <a:tailEnd/>
            </a:ln>
          </p:spPr>
          <p:txBody>
            <a:bodyPr/>
            <a:lstStyle/>
            <a:p>
              <a:endParaRPr lang="zh-CN" altLang="en-US"/>
            </a:p>
          </p:txBody>
        </p:sp>
        <p:sp>
          <p:nvSpPr>
            <p:cNvPr id="35849" name="Line 9"/>
            <p:cNvSpPr>
              <a:spLocks noChangeShapeType="1"/>
            </p:cNvSpPr>
            <p:nvPr/>
          </p:nvSpPr>
          <p:spPr bwMode="auto">
            <a:xfrm>
              <a:off x="2798" y="2207"/>
              <a:ext cx="225" cy="1"/>
            </a:xfrm>
            <a:prstGeom prst="line">
              <a:avLst/>
            </a:prstGeom>
            <a:noFill/>
            <a:ln w="17463">
              <a:solidFill>
                <a:schemeClr val="tx1"/>
              </a:solidFill>
              <a:round/>
              <a:headEnd/>
              <a:tailEnd/>
            </a:ln>
          </p:spPr>
          <p:txBody>
            <a:bodyPr/>
            <a:lstStyle/>
            <a:p>
              <a:endParaRPr lang="zh-CN" altLang="en-US"/>
            </a:p>
          </p:txBody>
        </p:sp>
        <p:sp>
          <p:nvSpPr>
            <p:cNvPr id="35850" name="Line 10"/>
            <p:cNvSpPr>
              <a:spLocks noChangeShapeType="1"/>
            </p:cNvSpPr>
            <p:nvPr/>
          </p:nvSpPr>
          <p:spPr bwMode="auto">
            <a:xfrm>
              <a:off x="3326" y="2207"/>
              <a:ext cx="232" cy="1"/>
            </a:xfrm>
            <a:prstGeom prst="line">
              <a:avLst/>
            </a:prstGeom>
            <a:noFill/>
            <a:ln w="17463">
              <a:solidFill>
                <a:schemeClr val="tx1"/>
              </a:solidFill>
              <a:round/>
              <a:headEnd/>
              <a:tailEnd/>
            </a:ln>
          </p:spPr>
          <p:txBody>
            <a:bodyPr/>
            <a:lstStyle/>
            <a:p>
              <a:endParaRPr lang="zh-CN" altLang="en-US"/>
            </a:p>
          </p:txBody>
        </p:sp>
        <p:sp>
          <p:nvSpPr>
            <p:cNvPr id="35851" name="Line 11"/>
            <p:cNvSpPr>
              <a:spLocks noChangeShapeType="1"/>
            </p:cNvSpPr>
            <p:nvPr/>
          </p:nvSpPr>
          <p:spPr bwMode="auto">
            <a:xfrm>
              <a:off x="3841" y="2207"/>
              <a:ext cx="228" cy="1"/>
            </a:xfrm>
            <a:prstGeom prst="line">
              <a:avLst/>
            </a:prstGeom>
            <a:noFill/>
            <a:ln w="17463">
              <a:solidFill>
                <a:schemeClr val="tx1"/>
              </a:solidFill>
              <a:round/>
              <a:headEnd/>
              <a:tailEnd/>
            </a:ln>
          </p:spPr>
          <p:txBody>
            <a:bodyPr/>
            <a:lstStyle/>
            <a:p>
              <a:endParaRPr lang="zh-CN" altLang="en-US"/>
            </a:p>
          </p:txBody>
        </p:sp>
        <p:sp>
          <p:nvSpPr>
            <p:cNvPr id="35853" name="Rectangle 13"/>
            <p:cNvSpPr>
              <a:spLocks noChangeArrowheads="1"/>
            </p:cNvSpPr>
            <p:nvPr/>
          </p:nvSpPr>
          <p:spPr bwMode="auto">
            <a:xfrm>
              <a:off x="4170"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4" name="Rectangle 14"/>
            <p:cNvSpPr>
              <a:spLocks noChangeArrowheads="1"/>
            </p:cNvSpPr>
            <p:nvPr/>
          </p:nvSpPr>
          <p:spPr bwMode="auto">
            <a:xfrm>
              <a:off x="3654"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5" name="Rectangle 15"/>
            <p:cNvSpPr>
              <a:spLocks noChangeArrowheads="1"/>
            </p:cNvSpPr>
            <p:nvPr/>
          </p:nvSpPr>
          <p:spPr bwMode="auto">
            <a:xfrm>
              <a:off x="3114"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6" name="Rectangle 16"/>
            <p:cNvSpPr>
              <a:spLocks noChangeArrowheads="1"/>
            </p:cNvSpPr>
            <p:nvPr/>
          </p:nvSpPr>
          <p:spPr bwMode="auto">
            <a:xfrm>
              <a:off x="2598"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7" name="Rectangle 17"/>
            <p:cNvSpPr>
              <a:spLocks noChangeArrowheads="1"/>
            </p:cNvSpPr>
            <p:nvPr/>
          </p:nvSpPr>
          <p:spPr bwMode="auto">
            <a:xfrm>
              <a:off x="2070"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8" name="Rectangle 18"/>
            <p:cNvSpPr>
              <a:spLocks noChangeArrowheads="1"/>
            </p:cNvSpPr>
            <p:nvPr/>
          </p:nvSpPr>
          <p:spPr bwMode="auto">
            <a:xfrm>
              <a:off x="1699" y="2064"/>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859" name="Rectangle 19"/>
            <p:cNvSpPr>
              <a:spLocks noChangeArrowheads="1"/>
            </p:cNvSpPr>
            <p:nvPr/>
          </p:nvSpPr>
          <p:spPr bwMode="auto">
            <a:xfrm>
              <a:off x="4026" y="2215"/>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60" name="Rectangle 20"/>
            <p:cNvSpPr>
              <a:spLocks noChangeArrowheads="1"/>
            </p:cNvSpPr>
            <p:nvPr/>
          </p:nvSpPr>
          <p:spPr bwMode="auto">
            <a:xfrm>
              <a:off x="3923" y="1956"/>
              <a:ext cx="188"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r>
                <a:rPr lang="en-US" altLang="zh-CN" sz="2800" baseline="30000">
                  <a:latin typeface="Times New Roman" pitchFamily="18" charset="0"/>
                </a:rPr>
                <a:t>9</a:t>
              </a:r>
            </a:p>
          </p:txBody>
        </p:sp>
        <p:sp>
          <p:nvSpPr>
            <p:cNvPr id="35861" name="Rectangle 21"/>
            <p:cNvSpPr>
              <a:spLocks noChangeArrowheads="1"/>
            </p:cNvSpPr>
            <p:nvPr/>
          </p:nvSpPr>
          <p:spPr bwMode="auto">
            <a:xfrm>
              <a:off x="3492" y="2215"/>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62" name="Rectangle 22"/>
            <p:cNvSpPr>
              <a:spLocks noChangeArrowheads="1"/>
            </p:cNvSpPr>
            <p:nvPr/>
          </p:nvSpPr>
          <p:spPr bwMode="auto">
            <a:xfrm>
              <a:off x="3408" y="1956"/>
              <a:ext cx="188"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r>
                <a:rPr lang="en-US" altLang="zh-CN" sz="2800" baseline="30000">
                  <a:latin typeface="Times New Roman" pitchFamily="18" charset="0"/>
                </a:rPr>
                <a:t>7</a:t>
              </a:r>
            </a:p>
          </p:txBody>
        </p:sp>
        <p:sp>
          <p:nvSpPr>
            <p:cNvPr id="35863" name="Rectangle 23"/>
            <p:cNvSpPr>
              <a:spLocks noChangeArrowheads="1"/>
            </p:cNvSpPr>
            <p:nvPr/>
          </p:nvSpPr>
          <p:spPr bwMode="auto">
            <a:xfrm>
              <a:off x="2981" y="2215"/>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64" name="Rectangle 24"/>
            <p:cNvSpPr>
              <a:spLocks noChangeArrowheads="1"/>
            </p:cNvSpPr>
            <p:nvPr/>
          </p:nvSpPr>
          <p:spPr bwMode="auto">
            <a:xfrm>
              <a:off x="2880" y="1956"/>
              <a:ext cx="188"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r>
                <a:rPr lang="en-US" altLang="zh-CN" sz="2800" baseline="30000">
                  <a:latin typeface="Times New Roman" pitchFamily="18" charset="0"/>
                </a:rPr>
                <a:t>5</a:t>
              </a:r>
            </a:p>
          </p:txBody>
        </p:sp>
        <p:sp>
          <p:nvSpPr>
            <p:cNvPr id="35865" name="Rectangle 25"/>
            <p:cNvSpPr>
              <a:spLocks noChangeArrowheads="1"/>
            </p:cNvSpPr>
            <p:nvPr/>
          </p:nvSpPr>
          <p:spPr bwMode="auto">
            <a:xfrm>
              <a:off x="2449" y="2215"/>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66" name="Rectangle 26"/>
            <p:cNvSpPr>
              <a:spLocks noChangeArrowheads="1"/>
            </p:cNvSpPr>
            <p:nvPr/>
          </p:nvSpPr>
          <p:spPr bwMode="auto">
            <a:xfrm>
              <a:off x="2352" y="1956"/>
              <a:ext cx="188"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r>
                <a:rPr lang="en-US" altLang="zh-CN" sz="2800" baseline="30000">
                  <a:latin typeface="Times New Roman" pitchFamily="18" charset="0"/>
                </a:rPr>
                <a:t>3</a:t>
              </a:r>
            </a:p>
          </p:txBody>
        </p:sp>
        <p:sp>
          <p:nvSpPr>
            <p:cNvPr id="35867" name="Rectangle 27"/>
            <p:cNvSpPr>
              <a:spLocks noChangeArrowheads="1"/>
            </p:cNvSpPr>
            <p:nvPr/>
          </p:nvSpPr>
          <p:spPr bwMode="auto">
            <a:xfrm>
              <a:off x="1901" y="2064"/>
              <a:ext cx="112"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endParaRPr lang="en-US" altLang="zh-CN" sz="2800"/>
            </a:p>
          </p:txBody>
        </p:sp>
        <p:sp>
          <p:nvSpPr>
            <p:cNvPr id="35868" name="Rectangle 28"/>
            <p:cNvSpPr>
              <a:spLocks noChangeArrowheads="1"/>
            </p:cNvSpPr>
            <p:nvPr/>
          </p:nvSpPr>
          <p:spPr bwMode="auto">
            <a:xfrm>
              <a:off x="1554" y="2064"/>
              <a:ext cx="112"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x</a:t>
              </a:r>
              <a:endParaRPr lang="en-US" altLang="zh-CN" sz="2800"/>
            </a:p>
          </p:txBody>
        </p:sp>
        <p:sp>
          <p:nvSpPr>
            <p:cNvPr id="35869" name="Rectangle 29"/>
            <p:cNvSpPr>
              <a:spLocks noChangeArrowheads="1"/>
            </p:cNvSpPr>
            <p:nvPr/>
          </p:nvSpPr>
          <p:spPr bwMode="auto">
            <a:xfrm>
              <a:off x="3911" y="2208"/>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9</a:t>
              </a:r>
              <a:endParaRPr lang="zh-CN" altLang="en-US" sz="2800"/>
            </a:p>
          </p:txBody>
        </p:sp>
        <p:sp>
          <p:nvSpPr>
            <p:cNvPr id="35870" name="Rectangle 30"/>
            <p:cNvSpPr>
              <a:spLocks noChangeArrowheads="1"/>
            </p:cNvSpPr>
            <p:nvPr/>
          </p:nvSpPr>
          <p:spPr bwMode="auto">
            <a:xfrm>
              <a:off x="3397" y="2208"/>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7</a:t>
              </a:r>
              <a:endParaRPr lang="zh-CN" altLang="en-US" sz="2800"/>
            </a:p>
          </p:txBody>
        </p:sp>
        <p:sp>
          <p:nvSpPr>
            <p:cNvPr id="35871" name="Rectangle 31"/>
            <p:cNvSpPr>
              <a:spLocks noChangeArrowheads="1"/>
            </p:cNvSpPr>
            <p:nvPr/>
          </p:nvSpPr>
          <p:spPr bwMode="auto">
            <a:xfrm>
              <a:off x="2868" y="2208"/>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5</a:t>
              </a:r>
              <a:endParaRPr lang="zh-CN" altLang="en-US" sz="2800"/>
            </a:p>
          </p:txBody>
        </p:sp>
        <p:sp>
          <p:nvSpPr>
            <p:cNvPr id="35872" name="Rectangle 32"/>
            <p:cNvSpPr>
              <a:spLocks noChangeArrowheads="1"/>
            </p:cNvSpPr>
            <p:nvPr/>
          </p:nvSpPr>
          <p:spPr bwMode="auto">
            <a:xfrm>
              <a:off x="2340" y="2208"/>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3</a:t>
              </a:r>
              <a:endParaRPr lang="zh-CN" altLang="en-US" sz="2800"/>
            </a:p>
          </p:txBody>
        </p:sp>
        <p:sp>
          <p:nvSpPr>
            <p:cNvPr id="35873" name="Rectangle 33"/>
            <p:cNvSpPr>
              <a:spLocks noChangeArrowheads="1"/>
            </p:cNvSpPr>
            <p:nvPr/>
          </p:nvSpPr>
          <p:spPr bwMode="auto">
            <a:xfrm>
              <a:off x="1248" y="2064"/>
              <a:ext cx="274"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sin</a:t>
              </a:r>
              <a:endParaRPr lang="en-US" altLang="zh-CN" sz="2800"/>
            </a:p>
          </p:txBody>
        </p:sp>
        <p:sp>
          <p:nvSpPr>
            <p:cNvPr id="35879" name="Text Box 39"/>
            <p:cNvSpPr txBox="1">
              <a:spLocks noChangeArrowheads="1"/>
            </p:cNvSpPr>
            <p:nvPr/>
          </p:nvSpPr>
          <p:spPr bwMode="auto">
            <a:xfrm>
              <a:off x="4299" y="1989"/>
              <a:ext cx="340" cy="327"/>
            </a:xfrm>
            <a:prstGeom prst="rect">
              <a:avLst/>
            </a:prstGeom>
            <a:noFill/>
            <a:ln w="9525">
              <a:noFill/>
              <a:miter lim="800000"/>
              <a:headEnd/>
              <a:tailEnd/>
            </a:ln>
            <a:effectLst/>
          </p:spPr>
          <p:txBody>
            <a:bodyPr wrap="none">
              <a:spAutoFit/>
            </a:bodyPr>
            <a:lstStyle/>
            <a:p>
              <a:pPr algn="ctr"/>
              <a:r>
                <a:rPr lang="zh-CN" altLang="en-US" sz="2800">
                  <a:latin typeface="Times New Roman"/>
                </a:rPr>
                <a:t>…</a:t>
              </a:r>
              <a:endParaRPr lang="zh-CN" altLang="en-US" sz="2800"/>
            </a:p>
          </p:txBody>
        </p:sp>
      </p:grpSp>
      <p:sp>
        <p:nvSpPr>
          <p:cNvPr id="35920" name="Text Box 80"/>
          <p:cNvSpPr txBox="1">
            <a:spLocks noChangeArrowheads="1"/>
          </p:cNvSpPr>
          <p:nvPr/>
        </p:nvSpPr>
        <p:spPr bwMode="auto">
          <a:xfrm>
            <a:off x="1552575" y="4730750"/>
            <a:ext cx="2619375" cy="519113"/>
          </a:xfrm>
          <a:prstGeom prst="rect">
            <a:avLst/>
          </a:prstGeom>
          <a:noFill/>
          <a:ln w="9525">
            <a:noFill/>
            <a:miter lim="800000"/>
            <a:headEnd/>
            <a:tailEnd/>
          </a:ln>
          <a:effectLst/>
        </p:spPr>
        <p:txBody>
          <a:bodyPr wrap="none">
            <a:spAutoFit/>
          </a:bodyPr>
          <a:lstStyle/>
          <a:p>
            <a:pPr>
              <a:buFontTx/>
              <a:buChar char="•"/>
            </a:pPr>
            <a:r>
              <a:rPr lang="zh-CN" altLang="en-US" sz="2800"/>
              <a:t> 编制解题程序</a:t>
            </a:r>
          </a:p>
        </p:txBody>
      </p:sp>
      <p:sp>
        <p:nvSpPr>
          <p:cNvPr id="35923" name="Text Box 83"/>
          <p:cNvSpPr txBox="1">
            <a:spLocks noChangeArrowheads="1"/>
          </p:cNvSpPr>
          <p:nvPr/>
        </p:nvSpPr>
        <p:spPr bwMode="auto">
          <a:xfrm>
            <a:off x="1552575" y="2597150"/>
            <a:ext cx="3476625" cy="519113"/>
          </a:xfrm>
          <a:prstGeom prst="rect">
            <a:avLst/>
          </a:prstGeom>
          <a:noFill/>
          <a:ln w="9525">
            <a:noFill/>
            <a:miter lim="800000"/>
            <a:headEnd/>
            <a:tailEnd/>
          </a:ln>
          <a:effectLst/>
        </p:spPr>
        <p:txBody>
          <a:bodyPr>
            <a:spAutoFit/>
          </a:bodyPr>
          <a:lstStyle/>
          <a:p>
            <a:pPr>
              <a:buFontTx/>
              <a:buChar char="•"/>
            </a:pPr>
            <a:r>
              <a:rPr lang="zh-CN" altLang="en-US" sz="2800"/>
              <a:t> 确定计算方法</a:t>
            </a:r>
          </a:p>
        </p:txBody>
      </p:sp>
      <p:sp>
        <p:nvSpPr>
          <p:cNvPr id="35924" name="Text Box 84"/>
          <p:cNvSpPr txBox="1">
            <a:spLocks noChangeArrowheads="1"/>
          </p:cNvSpPr>
          <p:nvPr/>
        </p:nvSpPr>
        <p:spPr bwMode="auto">
          <a:xfrm>
            <a:off x="1905000" y="5272088"/>
            <a:ext cx="5181600" cy="457200"/>
          </a:xfrm>
          <a:prstGeom prst="rect">
            <a:avLst/>
          </a:prstGeom>
          <a:noFill/>
          <a:ln w="9525">
            <a:noFill/>
            <a:miter lim="800000"/>
            <a:headEnd/>
            <a:tailEnd/>
          </a:ln>
          <a:effectLst/>
        </p:spPr>
        <p:txBody>
          <a:bodyPr>
            <a:spAutoFit/>
          </a:bodyPr>
          <a:lstStyle/>
          <a:p>
            <a:r>
              <a:rPr lang="zh-CN" altLang="en-US" sz="2400"/>
              <a:t>程序 </a:t>
            </a:r>
            <a:r>
              <a:rPr lang="en-US" altLang="zh-CN" sz="2400">
                <a:latin typeface="Times New Roman"/>
              </a:rPr>
              <a:t>——</a:t>
            </a:r>
            <a:r>
              <a:rPr lang="en-US" altLang="zh-CN" sz="2400"/>
              <a:t> </a:t>
            </a:r>
            <a:r>
              <a:rPr lang="zh-CN" altLang="en-US" sz="2400"/>
              <a:t>运算的 </a:t>
            </a:r>
            <a:r>
              <a:rPr lang="zh-CN" altLang="en-US" sz="2400">
                <a:solidFill>
                  <a:schemeClr val="folHlink"/>
                </a:solidFill>
              </a:rPr>
              <a:t>全部步骤</a:t>
            </a:r>
          </a:p>
        </p:txBody>
      </p:sp>
      <p:grpSp>
        <p:nvGrpSpPr>
          <p:cNvPr id="3" name="Group 101"/>
          <p:cNvGrpSpPr>
            <a:grpSpLocks/>
          </p:cNvGrpSpPr>
          <p:nvPr/>
        </p:nvGrpSpPr>
        <p:grpSpPr bwMode="auto">
          <a:xfrm>
            <a:off x="2019300" y="3844925"/>
            <a:ext cx="5829300" cy="869950"/>
            <a:chOff x="1272" y="2422"/>
            <a:chExt cx="3672" cy="548"/>
          </a:xfrm>
        </p:grpSpPr>
        <p:sp>
          <p:nvSpPr>
            <p:cNvPr id="35929" name="Text Box 89"/>
            <p:cNvSpPr txBox="1">
              <a:spLocks noChangeArrowheads="1"/>
            </p:cNvSpPr>
            <p:nvPr/>
          </p:nvSpPr>
          <p:spPr bwMode="auto">
            <a:xfrm>
              <a:off x="3386" y="2520"/>
              <a:ext cx="1558" cy="288"/>
            </a:xfrm>
            <a:prstGeom prst="rect">
              <a:avLst/>
            </a:prstGeom>
            <a:noFill/>
            <a:ln w="9525">
              <a:noFill/>
              <a:miter lim="800000"/>
              <a:headEnd/>
              <a:tailEnd/>
            </a:ln>
            <a:effectLst/>
          </p:spPr>
          <p:txBody>
            <a:bodyPr>
              <a:spAutoFit/>
            </a:bodyPr>
            <a:lstStyle/>
            <a:p>
              <a:r>
                <a:rPr lang="zh-CN" altLang="en-US" sz="2400">
                  <a:latin typeface="Times New Roman" pitchFamily="18" charset="0"/>
                </a:rPr>
                <a:t>0, 1, 2,</a:t>
              </a:r>
              <a:endParaRPr lang="zh-CN" altLang="en-US" sz="2400"/>
            </a:p>
          </p:txBody>
        </p:sp>
        <p:sp>
          <p:nvSpPr>
            <p:cNvPr id="35886" name="Freeform 46"/>
            <p:cNvSpPr>
              <a:spLocks/>
            </p:cNvSpPr>
            <p:nvPr/>
          </p:nvSpPr>
          <p:spPr bwMode="auto">
            <a:xfrm>
              <a:off x="1894" y="2700"/>
              <a:ext cx="186" cy="1"/>
            </a:xfrm>
            <a:custGeom>
              <a:avLst/>
              <a:gdLst/>
              <a:ahLst/>
              <a:cxnLst>
                <a:cxn ang="0">
                  <a:pos x="0" y="0"/>
                </a:cxn>
                <a:cxn ang="0">
                  <a:pos x="186" y="0"/>
                </a:cxn>
              </a:cxnLst>
              <a:rect l="0" t="0" r="r" b="b"/>
              <a:pathLst>
                <a:path w="186" h="1">
                  <a:moveTo>
                    <a:pt x="0" y="0"/>
                  </a:moveTo>
                  <a:lnTo>
                    <a:pt x="186" y="0"/>
                  </a:lnTo>
                </a:path>
              </a:pathLst>
            </a:custGeom>
            <a:solidFill>
              <a:srgbClr val="FFFFFF"/>
            </a:solidFill>
            <a:ln w="19050" cmpd="sng">
              <a:solidFill>
                <a:schemeClr val="tx1"/>
              </a:solidFill>
              <a:round/>
              <a:headEnd/>
              <a:tailEnd/>
            </a:ln>
          </p:spPr>
          <p:txBody>
            <a:bodyPr/>
            <a:lstStyle/>
            <a:p>
              <a:endParaRPr lang="zh-CN" altLang="en-US"/>
            </a:p>
          </p:txBody>
        </p:sp>
        <p:sp>
          <p:nvSpPr>
            <p:cNvPr id="35887" name="Freeform 47"/>
            <p:cNvSpPr>
              <a:spLocks/>
            </p:cNvSpPr>
            <p:nvPr/>
          </p:nvSpPr>
          <p:spPr bwMode="auto">
            <a:xfrm>
              <a:off x="2602" y="2697"/>
              <a:ext cx="237" cy="3"/>
            </a:xfrm>
            <a:custGeom>
              <a:avLst/>
              <a:gdLst/>
              <a:ahLst/>
              <a:cxnLst>
                <a:cxn ang="0">
                  <a:pos x="0" y="3"/>
                </a:cxn>
                <a:cxn ang="0">
                  <a:pos x="237" y="0"/>
                </a:cxn>
              </a:cxnLst>
              <a:rect l="0" t="0" r="r" b="b"/>
              <a:pathLst>
                <a:path w="237" h="3">
                  <a:moveTo>
                    <a:pt x="0" y="3"/>
                  </a:moveTo>
                  <a:lnTo>
                    <a:pt x="237" y="0"/>
                  </a:lnTo>
                </a:path>
              </a:pathLst>
            </a:custGeom>
            <a:solidFill>
              <a:srgbClr val="FFFFFF"/>
            </a:solidFill>
            <a:ln w="19050" cmpd="sng">
              <a:solidFill>
                <a:schemeClr val="tx1"/>
              </a:solidFill>
              <a:round/>
              <a:headEnd/>
              <a:tailEnd/>
            </a:ln>
          </p:spPr>
          <p:txBody>
            <a:bodyPr/>
            <a:lstStyle/>
            <a:p>
              <a:endParaRPr lang="zh-CN" altLang="en-US"/>
            </a:p>
          </p:txBody>
        </p:sp>
        <p:sp>
          <p:nvSpPr>
            <p:cNvPr id="35888" name="Rectangle 48"/>
            <p:cNvSpPr>
              <a:spLocks noChangeArrowheads="1"/>
            </p:cNvSpPr>
            <p:nvPr/>
          </p:nvSpPr>
          <p:spPr bwMode="auto">
            <a:xfrm>
              <a:off x="4368" y="2520"/>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92" name="Rectangle 52"/>
            <p:cNvSpPr>
              <a:spLocks noChangeArrowheads="1"/>
            </p:cNvSpPr>
            <p:nvPr/>
          </p:nvSpPr>
          <p:spPr bwMode="auto">
            <a:xfrm>
              <a:off x="2952" y="2520"/>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93" name="Rectangle 53"/>
            <p:cNvSpPr>
              <a:spLocks noChangeArrowheads="1"/>
            </p:cNvSpPr>
            <p:nvPr/>
          </p:nvSpPr>
          <p:spPr bwMode="auto">
            <a:xfrm>
              <a:off x="2856" y="2520"/>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94" name="Rectangle 54"/>
            <p:cNvSpPr>
              <a:spLocks noChangeArrowheads="1"/>
            </p:cNvSpPr>
            <p:nvPr/>
          </p:nvSpPr>
          <p:spPr bwMode="auto">
            <a:xfrm>
              <a:off x="2118" y="2520"/>
              <a:ext cx="75"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a:t>
              </a:r>
              <a:endParaRPr lang="zh-CN" altLang="en-US" sz="2800"/>
            </a:p>
          </p:txBody>
        </p:sp>
        <p:sp>
          <p:nvSpPr>
            <p:cNvPr id="35895" name="Rectangle 55"/>
            <p:cNvSpPr>
              <a:spLocks noChangeArrowheads="1"/>
            </p:cNvSpPr>
            <p:nvPr/>
          </p:nvSpPr>
          <p:spPr bwMode="auto">
            <a:xfrm>
              <a:off x="1927" y="2701"/>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2</a:t>
              </a:r>
              <a:endParaRPr lang="zh-CN" altLang="en-US" sz="2800"/>
            </a:p>
          </p:txBody>
        </p:sp>
        <p:sp>
          <p:nvSpPr>
            <p:cNvPr id="35896" name="Rectangle 56"/>
            <p:cNvSpPr>
              <a:spLocks noChangeArrowheads="1"/>
            </p:cNvSpPr>
            <p:nvPr/>
          </p:nvSpPr>
          <p:spPr bwMode="auto">
            <a:xfrm>
              <a:off x="1927" y="2422"/>
              <a:ext cx="112" cy="269"/>
            </a:xfrm>
            <a:prstGeom prst="rect">
              <a:avLst/>
            </a:prstGeom>
            <a:noFill/>
            <a:ln w="9525">
              <a:noFill/>
              <a:miter lim="800000"/>
              <a:headEnd/>
              <a:tailEnd/>
            </a:ln>
          </p:spPr>
          <p:txBody>
            <a:bodyPr wrap="none" lIns="0" tIns="0" rIns="0" bIns="0">
              <a:spAutoFit/>
            </a:bodyPr>
            <a:lstStyle/>
            <a:p>
              <a:pPr algn="ctr"/>
              <a:r>
                <a:rPr lang="zh-CN" altLang="en-US" sz="2800">
                  <a:latin typeface="Times New Roman" pitchFamily="18" charset="0"/>
                </a:rPr>
                <a:t>1</a:t>
              </a:r>
              <a:endParaRPr lang="zh-CN" altLang="en-US" sz="2800"/>
            </a:p>
          </p:txBody>
        </p:sp>
        <p:sp>
          <p:nvSpPr>
            <p:cNvPr id="35902" name="Rectangle 62"/>
            <p:cNvSpPr>
              <a:spLocks noChangeArrowheads="1"/>
            </p:cNvSpPr>
            <p:nvPr/>
          </p:nvSpPr>
          <p:spPr bwMode="auto">
            <a:xfrm>
              <a:off x="3090" y="2520"/>
              <a:ext cx="125"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n</a:t>
              </a:r>
              <a:endParaRPr lang="en-US" altLang="zh-CN" sz="2800"/>
            </a:p>
          </p:txBody>
        </p:sp>
        <p:sp>
          <p:nvSpPr>
            <p:cNvPr id="35903" name="Rectangle 63"/>
            <p:cNvSpPr>
              <a:spLocks noChangeArrowheads="1"/>
            </p:cNvSpPr>
            <p:nvPr/>
          </p:nvSpPr>
          <p:spPr bwMode="auto">
            <a:xfrm>
              <a:off x="2649" y="2647"/>
              <a:ext cx="184"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y</a:t>
              </a:r>
              <a:r>
                <a:rPr lang="en-US" altLang="zh-CN" sz="2800" i="1" baseline="-25000">
                  <a:latin typeface="Times New Roman" pitchFamily="18" charset="0"/>
                </a:rPr>
                <a:t>n</a:t>
              </a:r>
            </a:p>
          </p:txBody>
        </p:sp>
        <p:sp>
          <p:nvSpPr>
            <p:cNvPr id="35904" name="Rectangle 64"/>
            <p:cNvSpPr>
              <a:spLocks noChangeArrowheads="1"/>
            </p:cNvSpPr>
            <p:nvPr/>
          </p:nvSpPr>
          <p:spPr bwMode="auto">
            <a:xfrm>
              <a:off x="2612" y="2429"/>
              <a:ext cx="168"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 x</a:t>
              </a:r>
              <a:endParaRPr lang="en-US" altLang="zh-CN" sz="2800"/>
            </a:p>
          </p:txBody>
        </p:sp>
        <p:sp>
          <p:nvSpPr>
            <p:cNvPr id="35905" name="Rectangle 65"/>
            <p:cNvSpPr>
              <a:spLocks noChangeArrowheads="1"/>
            </p:cNvSpPr>
            <p:nvPr/>
          </p:nvSpPr>
          <p:spPr bwMode="auto">
            <a:xfrm>
              <a:off x="2238" y="2520"/>
              <a:ext cx="184" cy="269"/>
            </a:xfrm>
            <a:prstGeom prst="rect">
              <a:avLst/>
            </a:prstGeom>
            <a:noFill/>
            <a:ln w="9525">
              <a:noFill/>
              <a:miter lim="800000"/>
              <a:headEnd/>
              <a:tailEnd/>
            </a:ln>
          </p:spPr>
          <p:txBody>
            <a:bodyPr wrap="none" lIns="0" tIns="0" rIns="0" bIns="0">
              <a:spAutoFit/>
            </a:bodyPr>
            <a:lstStyle/>
            <a:p>
              <a:pPr algn="ctr"/>
              <a:r>
                <a:rPr lang="en-US" altLang="zh-CN" sz="2800" i="1">
                  <a:latin typeface="Times New Roman" pitchFamily="18" charset="0"/>
                </a:rPr>
                <a:t>y</a:t>
              </a:r>
              <a:r>
                <a:rPr lang="en-US" altLang="zh-CN" sz="2800" i="1" baseline="-25000">
                  <a:latin typeface="Times New Roman" pitchFamily="18" charset="0"/>
                </a:rPr>
                <a:t>n</a:t>
              </a:r>
            </a:p>
          </p:txBody>
        </p:sp>
        <p:sp>
          <p:nvSpPr>
            <p:cNvPr id="35906" name="Rectangle 66"/>
            <p:cNvSpPr>
              <a:spLocks noChangeArrowheads="1"/>
            </p:cNvSpPr>
            <p:nvPr/>
          </p:nvSpPr>
          <p:spPr bwMode="auto">
            <a:xfrm>
              <a:off x="1492" y="2535"/>
              <a:ext cx="128" cy="307"/>
            </a:xfrm>
            <a:prstGeom prst="rect">
              <a:avLst/>
            </a:prstGeom>
            <a:noFill/>
            <a:ln w="9525">
              <a:noFill/>
              <a:miter lim="800000"/>
              <a:headEnd/>
              <a:tailEnd/>
            </a:ln>
          </p:spPr>
          <p:txBody>
            <a:bodyPr wrap="none" lIns="0" tIns="0" rIns="0" bIns="0">
              <a:spAutoFit/>
            </a:bodyPr>
            <a:lstStyle/>
            <a:p>
              <a:pPr algn="ctr"/>
              <a:r>
                <a:rPr lang="en-US" altLang="zh-CN" sz="3200" i="1">
                  <a:latin typeface="Times New Roman" pitchFamily="18" charset="0"/>
                </a:rPr>
                <a:t>x</a:t>
              </a:r>
              <a:endParaRPr lang="en-US" altLang="zh-CN" sz="2800"/>
            </a:p>
          </p:txBody>
        </p:sp>
        <p:sp>
          <p:nvSpPr>
            <p:cNvPr id="35911" name="Rectangle 71"/>
            <p:cNvSpPr>
              <a:spLocks noChangeArrowheads="1"/>
            </p:cNvSpPr>
            <p:nvPr/>
          </p:nvSpPr>
          <p:spPr bwMode="auto">
            <a:xfrm>
              <a:off x="3276" y="2520"/>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912" name="Rectangle 72"/>
            <p:cNvSpPr>
              <a:spLocks noChangeArrowheads="1"/>
            </p:cNvSpPr>
            <p:nvPr/>
          </p:nvSpPr>
          <p:spPr bwMode="auto">
            <a:xfrm>
              <a:off x="2439" y="2536"/>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913" name="Rectangle 73"/>
            <p:cNvSpPr>
              <a:spLocks noChangeArrowheads="1"/>
            </p:cNvSpPr>
            <p:nvPr/>
          </p:nvSpPr>
          <p:spPr bwMode="auto">
            <a:xfrm>
              <a:off x="1693" y="2541"/>
              <a:ext cx="123" cy="269"/>
            </a:xfrm>
            <a:prstGeom prst="rect">
              <a:avLst/>
            </a:prstGeom>
            <a:noFill/>
            <a:ln w="9525">
              <a:noFill/>
              <a:miter lim="800000"/>
              <a:headEnd/>
              <a:tailEnd/>
            </a:ln>
          </p:spPr>
          <p:txBody>
            <a:bodyPr wrap="none" lIns="0" tIns="0" rIns="0" bIns="0">
              <a:spAutoFit/>
            </a:bodyPr>
            <a:lstStyle/>
            <a:p>
              <a:pPr algn="ctr"/>
              <a:r>
                <a:rPr lang="zh-CN" altLang="en-US" sz="2800">
                  <a:latin typeface="Symbol" pitchFamily="18" charset="2"/>
                </a:rPr>
                <a:t>=</a:t>
              </a:r>
              <a:endParaRPr lang="zh-CN" altLang="en-US" sz="2800"/>
            </a:p>
          </p:txBody>
        </p:sp>
        <p:sp>
          <p:nvSpPr>
            <p:cNvPr id="35916" name="Text Box 76"/>
            <p:cNvSpPr txBox="1">
              <a:spLocks noChangeArrowheads="1"/>
            </p:cNvSpPr>
            <p:nvPr/>
          </p:nvSpPr>
          <p:spPr bwMode="auto">
            <a:xfrm>
              <a:off x="1272" y="2551"/>
              <a:ext cx="340" cy="327"/>
            </a:xfrm>
            <a:prstGeom prst="rect">
              <a:avLst/>
            </a:prstGeom>
            <a:noFill/>
            <a:ln w="9525">
              <a:noFill/>
              <a:miter lim="800000"/>
              <a:headEnd/>
              <a:tailEnd/>
            </a:ln>
            <a:effectLst/>
          </p:spPr>
          <p:txBody>
            <a:bodyPr wrap="none">
              <a:spAutoFit/>
            </a:bodyPr>
            <a:lstStyle/>
            <a:p>
              <a:pPr algn="ctr"/>
              <a:r>
                <a:rPr lang="zh-CN" altLang="en-US" sz="2800"/>
                <a:t>√</a:t>
              </a:r>
            </a:p>
          </p:txBody>
        </p:sp>
        <p:sp>
          <p:nvSpPr>
            <p:cNvPr id="35917" name="Line 77"/>
            <p:cNvSpPr>
              <a:spLocks noChangeShapeType="1"/>
            </p:cNvSpPr>
            <p:nvPr/>
          </p:nvSpPr>
          <p:spPr bwMode="auto">
            <a:xfrm>
              <a:off x="1496" y="2649"/>
              <a:ext cx="144" cy="0"/>
            </a:xfrm>
            <a:prstGeom prst="line">
              <a:avLst/>
            </a:prstGeom>
            <a:noFill/>
            <a:ln w="19050">
              <a:solidFill>
                <a:schemeClr val="tx1"/>
              </a:solidFill>
              <a:round/>
              <a:headEnd/>
              <a:tailEnd/>
            </a:ln>
            <a:effectLst/>
          </p:spPr>
          <p:txBody>
            <a:bodyPr wrap="none">
              <a:spAutoFit/>
            </a:bodyPr>
            <a:lstStyle/>
            <a:p>
              <a:endParaRPr lang="zh-CN" altLang="en-US"/>
            </a:p>
          </p:txBody>
        </p:sp>
        <p:sp>
          <p:nvSpPr>
            <p:cNvPr id="35922" name="Text Box 82"/>
            <p:cNvSpPr txBox="1">
              <a:spLocks noChangeArrowheads="1"/>
            </p:cNvSpPr>
            <p:nvPr/>
          </p:nvSpPr>
          <p:spPr bwMode="auto">
            <a:xfrm>
              <a:off x="4032" y="2448"/>
              <a:ext cx="340" cy="327"/>
            </a:xfrm>
            <a:prstGeom prst="rect">
              <a:avLst/>
            </a:prstGeom>
            <a:noFill/>
            <a:ln w="9525">
              <a:noFill/>
              <a:miter lim="800000"/>
              <a:headEnd/>
              <a:tailEnd/>
            </a:ln>
            <a:effectLst/>
          </p:spPr>
          <p:txBody>
            <a:bodyPr wrap="none">
              <a:spAutoFit/>
            </a:bodyPr>
            <a:lstStyle/>
            <a:p>
              <a:pPr algn="ctr"/>
              <a:r>
                <a:rPr lang="zh-CN" altLang="en-US" sz="2800">
                  <a:latin typeface="Times New Roman"/>
                </a:rPr>
                <a:t>…</a:t>
              </a:r>
              <a:endParaRPr lang="zh-CN" altLang="en-US" sz="2800"/>
            </a:p>
          </p:txBody>
        </p:sp>
      </p:grpSp>
      <p:sp>
        <p:nvSpPr>
          <p:cNvPr id="35934" name="Text Box 94"/>
          <p:cNvSpPr txBox="1">
            <a:spLocks noChangeArrowheads="1"/>
          </p:cNvSpPr>
          <p:nvPr/>
        </p:nvSpPr>
        <p:spPr bwMode="auto">
          <a:xfrm>
            <a:off x="1905000" y="5729288"/>
            <a:ext cx="3532188" cy="457200"/>
          </a:xfrm>
          <a:prstGeom prst="rect">
            <a:avLst/>
          </a:prstGeom>
          <a:noFill/>
          <a:ln w="9525">
            <a:noFill/>
            <a:miter lim="800000"/>
            <a:headEnd/>
            <a:tailEnd/>
          </a:ln>
          <a:effectLst/>
        </p:spPr>
        <p:txBody>
          <a:bodyPr>
            <a:spAutoFit/>
          </a:bodyPr>
          <a:lstStyle/>
          <a:p>
            <a:r>
              <a:rPr lang="zh-CN" altLang="en-US" sz="2400"/>
              <a:t>指令 </a:t>
            </a:r>
            <a:r>
              <a:rPr lang="en-US" altLang="zh-CN" sz="2400">
                <a:latin typeface="Times New Roman"/>
              </a:rPr>
              <a:t>——</a:t>
            </a:r>
            <a:r>
              <a:rPr lang="en-US" altLang="zh-CN" sz="2400"/>
              <a:t> </a:t>
            </a:r>
            <a:r>
              <a:rPr lang="zh-CN" altLang="en-US" sz="2400"/>
              <a:t>每 </a:t>
            </a:r>
            <a:r>
              <a:rPr lang="zh-CN" altLang="en-US" sz="2400">
                <a:solidFill>
                  <a:schemeClr val="folHlink"/>
                </a:solidFill>
              </a:rPr>
              <a:t>一个步骤</a:t>
            </a:r>
          </a:p>
        </p:txBody>
      </p:sp>
      <p:sp>
        <p:nvSpPr>
          <p:cNvPr id="35937" name="Text Box 97"/>
          <p:cNvSpPr txBox="1">
            <a:spLocks noChangeArrowheads="1"/>
          </p:cNvSpPr>
          <p:nvPr/>
        </p:nvSpPr>
        <p:spPr bwMode="auto">
          <a:xfrm>
            <a:off x="457200" y="265113"/>
            <a:ext cx="6553200" cy="641350"/>
          </a:xfrm>
          <a:prstGeom prst="rect">
            <a:avLst/>
          </a:prstGeom>
          <a:noFill/>
          <a:ln w="9525">
            <a:noFill/>
            <a:miter lim="800000"/>
            <a:headEnd/>
            <a:tailEnd/>
          </a:ln>
          <a:effectLst/>
        </p:spPr>
        <p:txBody>
          <a:bodyPr>
            <a:spAutoFit/>
          </a:bodyPr>
          <a:lstStyle/>
          <a:p>
            <a:r>
              <a:rPr lang="zh-CN" altLang="en-US" sz="3600">
                <a:latin typeface="Times New Roman" pitchFamily="18" charset="0"/>
              </a:rPr>
              <a:t>三、计算机的工作步骤</a:t>
            </a:r>
          </a:p>
        </p:txBody>
      </p:sp>
      <p:sp>
        <p:nvSpPr>
          <p:cNvPr id="59" name="日期占位符 58"/>
          <p:cNvSpPr>
            <a:spLocks noGrp="1"/>
          </p:cNvSpPr>
          <p:nvPr>
            <p:ph type="dt" sz="half" idx="10"/>
          </p:nvPr>
        </p:nvSpPr>
        <p:spPr/>
        <p:txBody>
          <a:bodyPr/>
          <a:lstStyle/>
          <a:p>
            <a:fld id="{DEC4430E-6669-4003-A366-34187E067719}" type="datetime1">
              <a:rPr lang="zh-CN" altLang="en-US" smtClean="0"/>
              <a:pPr/>
              <a:t>2023/8/31</a:t>
            </a:fld>
            <a:endParaRPr lang="zh-CN" altLang="en-US"/>
          </a:p>
        </p:txBody>
      </p:sp>
      <p:sp>
        <p:nvSpPr>
          <p:cNvPr id="61" name="页脚占位符 6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0" name="灯片编号占位符 59"/>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blinds(horizontal)">
                                      <p:cBhvr>
                                        <p:cTn id="12" dur="500"/>
                                        <p:tgtEl>
                                          <p:spTgt spid="35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23"/>
                                        </p:tgtEl>
                                        <p:attrNameLst>
                                          <p:attrName>style.visibility</p:attrName>
                                        </p:attrNameLst>
                                      </p:cBhvr>
                                      <p:to>
                                        <p:strVal val="visible"/>
                                      </p:to>
                                    </p:set>
                                    <p:animEffect transition="in" filter="blinds(horizontal)">
                                      <p:cBhvr>
                                        <p:cTn id="17" dur="500"/>
                                        <p:tgtEl>
                                          <p:spTgt spid="359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920"/>
                                        </p:tgtEl>
                                        <p:attrNameLst>
                                          <p:attrName>style.visibility</p:attrName>
                                        </p:attrNameLst>
                                      </p:cBhvr>
                                      <p:to>
                                        <p:strVal val="visible"/>
                                      </p:to>
                                    </p:set>
                                    <p:animEffect transition="in" filter="blinds(horizontal)">
                                      <p:cBhvr>
                                        <p:cTn id="32" dur="500"/>
                                        <p:tgtEl>
                                          <p:spTgt spid="359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924"/>
                                        </p:tgtEl>
                                        <p:attrNameLst>
                                          <p:attrName>style.visibility</p:attrName>
                                        </p:attrNameLst>
                                      </p:cBhvr>
                                      <p:to>
                                        <p:strVal val="visible"/>
                                      </p:to>
                                    </p:set>
                                    <p:animEffect transition="in" filter="blinds(horizontal)">
                                      <p:cBhvr>
                                        <p:cTn id="37" dur="500"/>
                                        <p:tgtEl>
                                          <p:spTgt spid="359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934"/>
                                        </p:tgtEl>
                                        <p:attrNameLst>
                                          <p:attrName>style.visibility</p:attrName>
                                        </p:attrNameLst>
                                      </p:cBhvr>
                                      <p:to>
                                        <p:strVal val="visible"/>
                                      </p:to>
                                    </p:set>
                                    <p:animEffect transition="in" filter="blinds(horizontal)">
                                      <p:cBhvr>
                                        <p:cTn id="42" dur="500"/>
                                        <p:tgtEl>
                                          <p:spTgt spid="35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5" grpId="0" autoUpdateAnimBg="0"/>
      <p:bldP spid="35920" grpId="0" autoUpdateAnimBg="0"/>
      <p:bldP spid="35923" grpId="0" autoUpdateAnimBg="0"/>
      <p:bldP spid="35924" grpId="0" autoUpdateAnimBg="0"/>
      <p:bldP spid="3593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7"/>
          <p:cNvSpPr txBox="1">
            <a:spLocks noChangeArrowheads="1"/>
          </p:cNvSpPr>
          <p:nvPr/>
        </p:nvSpPr>
        <p:spPr bwMode="auto">
          <a:xfrm>
            <a:off x="1216025" y="1881188"/>
            <a:ext cx="3508375" cy="579437"/>
          </a:xfrm>
          <a:prstGeom prst="rect">
            <a:avLst/>
          </a:prstGeom>
          <a:noFill/>
          <a:ln w="9525">
            <a:noFill/>
            <a:miter lim="800000"/>
            <a:headEnd/>
            <a:tailEnd/>
          </a:ln>
          <a:effectLst/>
        </p:spPr>
        <p:txBody>
          <a:bodyPr>
            <a:spAutoFit/>
          </a:bodyPr>
          <a:lstStyle/>
          <a:p>
            <a:r>
              <a:rPr lang="zh-CN" altLang="en-US" sz="2800" dirty="0"/>
              <a:t>取</a:t>
            </a:r>
            <a:r>
              <a:rPr lang="en-US" altLang="zh-CN" sz="3200" i="1" dirty="0">
                <a:latin typeface="Times New Roman" pitchFamily="18" charset="0"/>
              </a:rPr>
              <a:t>x</a:t>
            </a:r>
            <a:r>
              <a:rPr lang="en-US" altLang="zh-CN" sz="2800" dirty="0"/>
              <a:t>   </a:t>
            </a:r>
            <a:r>
              <a:rPr lang="zh-CN" altLang="en-US" sz="2800" dirty="0"/>
              <a:t>至运算器中</a:t>
            </a:r>
          </a:p>
        </p:txBody>
      </p:sp>
      <p:sp>
        <p:nvSpPr>
          <p:cNvPr id="36872" name="Text Box 8"/>
          <p:cNvSpPr txBox="1">
            <a:spLocks noChangeArrowheads="1"/>
          </p:cNvSpPr>
          <p:nvPr/>
        </p:nvSpPr>
        <p:spPr bwMode="auto">
          <a:xfrm>
            <a:off x="1216025" y="2490788"/>
            <a:ext cx="3432175" cy="579437"/>
          </a:xfrm>
          <a:prstGeom prst="rect">
            <a:avLst/>
          </a:prstGeom>
          <a:noFill/>
          <a:ln w="9525">
            <a:noFill/>
            <a:miter lim="800000"/>
            <a:headEnd/>
            <a:tailEnd/>
          </a:ln>
          <a:effectLst/>
        </p:spPr>
        <p:txBody>
          <a:bodyPr>
            <a:spAutoFit/>
          </a:bodyPr>
          <a:lstStyle/>
          <a:p>
            <a:r>
              <a:rPr lang="zh-CN" altLang="en-US" sz="2800"/>
              <a:t>乘以</a:t>
            </a:r>
            <a:r>
              <a:rPr lang="en-US" altLang="zh-CN" sz="3200" i="1">
                <a:latin typeface="Times New Roman" pitchFamily="18" charset="0"/>
              </a:rPr>
              <a:t>x</a:t>
            </a:r>
            <a:r>
              <a:rPr lang="en-US" altLang="zh-CN" sz="2800"/>
              <a:t> </a:t>
            </a:r>
            <a:r>
              <a:rPr lang="zh-CN" altLang="en-US" sz="2800"/>
              <a:t>在运算器中</a:t>
            </a:r>
          </a:p>
        </p:txBody>
      </p:sp>
      <p:sp>
        <p:nvSpPr>
          <p:cNvPr id="36873" name="Text Box 9"/>
          <p:cNvSpPr txBox="1">
            <a:spLocks noChangeArrowheads="1"/>
          </p:cNvSpPr>
          <p:nvPr/>
        </p:nvSpPr>
        <p:spPr bwMode="auto">
          <a:xfrm>
            <a:off x="1216025" y="3100388"/>
            <a:ext cx="3584575" cy="579437"/>
          </a:xfrm>
          <a:prstGeom prst="rect">
            <a:avLst/>
          </a:prstGeom>
          <a:noFill/>
          <a:ln w="9525">
            <a:noFill/>
            <a:miter lim="800000"/>
            <a:headEnd/>
            <a:tailEnd/>
          </a:ln>
          <a:effectLst/>
        </p:spPr>
        <p:txBody>
          <a:bodyPr>
            <a:spAutoFit/>
          </a:bodyPr>
          <a:lstStyle/>
          <a:p>
            <a:r>
              <a:rPr lang="zh-CN" altLang="en-US" sz="2800"/>
              <a:t>乘以</a:t>
            </a:r>
            <a:r>
              <a:rPr lang="en-US" altLang="zh-CN" sz="3200" i="1">
                <a:latin typeface="Times New Roman" pitchFamily="18" charset="0"/>
              </a:rPr>
              <a:t>a</a:t>
            </a:r>
            <a:r>
              <a:rPr lang="en-US" altLang="zh-CN" sz="2800"/>
              <a:t> </a:t>
            </a:r>
            <a:r>
              <a:rPr lang="zh-CN" altLang="en-US" sz="2800"/>
              <a:t>在运算器中</a:t>
            </a:r>
          </a:p>
        </p:txBody>
      </p:sp>
      <p:sp>
        <p:nvSpPr>
          <p:cNvPr id="36874" name="Text Box 10"/>
          <p:cNvSpPr txBox="1">
            <a:spLocks noChangeArrowheads="1"/>
          </p:cNvSpPr>
          <p:nvPr/>
        </p:nvSpPr>
        <p:spPr bwMode="auto">
          <a:xfrm>
            <a:off x="1216025" y="3709988"/>
            <a:ext cx="3660775" cy="579437"/>
          </a:xfrm>
          <a:prstGeom prst="rect">
            <a:avLst/>
          </a:prstGeom>
          <a:noFill/>
          <a:ln w="9525">
            <a:noFill/>
            <a:miter lim="800000"/>
            <a:headEnd/>
            <a:tailEnd/>
          </a:ln>
          <a:effectLst/>
        </p:spPr>
        <p:txBody>
          <a:bodyPr>
            <a:spAutoFit/>
          </a:bodyPr>
          <a:lstStyle/>
          <a:p>
            <a:r>
              <a:rPr lang="zh-CN" altLang="en-US" sz="2800"/>
              <a:t>存</a:t>
            </a:r>
            <a:r>
              <a:rPr lang="en-US" altLang="zh-CN" sz="3200" i="1">
                <a:latin typeface="Times New Roman" pitchFamily="18" charset="0"/>
              </a:rPr>
              <a:t>ax</a:t>
            </a:r>
            <a:r>
              <a:rPr lang="en-US" altLang="zh-CN" sz="3200" baseline="30000">
                <a:latin typeface="Times New Roman" pitchFamily="18" charset="0"/>
              </a:rPr>
              <a:t>2</a:t>
            </a:r>
            <a:r>
              <a:rPr lang="en-US" altLang="zh-CN" sz="2800" baseline="30000">
                <a:latin typeface="Times New Roman" pitchFamily="18" charset="0"/>
              </a:rPr>
              <a:t>    </a:t>
            </a:r>
            <a:r>
              <a:rPr lang="zh-CN" altLang="en-US" sz="2800"/>
              <a:t>在存储器中</a:t>
            </a:r>
            <a:endParaRPr lang="en-US" altLang="zh-CN" sz="2800"/>
          </a:p>
        </p:txBody>
      </p:sp>
      <p:sp>
        <p:nvSpPr>
          <p:cNvPr id="36875" name="Text Box 11"/>
          <p:cNvSpPr txBox="1">
            <a:spLocks noChangeArrowheads="1"/>
          </p:cNvSpPr>
          <p:nvPr/>
        </p:nvSpPr>
        <p:spPr bwMode="auto">
          <a:xfrm>
            <a:off x="1216025" y="4319588"/>
            <a:ext cx="3584575" cy="579437"/>
          </a:xfrm>
          <a:prstGeom prst="rect">
            <a:avLst/>
          </a:prstGeom>
          <a:noFill/>
          <a:ln w="9525">
            <a:noFill/>
            <a:miter lim="800000"/>
            <a:headEnd/>
            <a:tailEnd/>
          </a:ln>
          <a:effectLst/>
        </p:spPr>
        <p:txBody>
          <a:bodyPr>
            <a:spAutoFit/>
          </a:bodyPr>
          <a:lstStyle/>
          <a:p>
            <a:r>
              <a:rPr lang="zh-CN" altLang="en-US" sz="2800"/>
              <a:t>取</a:t>
            </a:r>
            <a:r>
              <a:rPr lang="en-US" altLang="zh-CN" sz="3200" i="1">
                <a:latin typeface="Times New Roman" pitchFamily="18" charset="0"/>
              </a:rPr>
              <a:t>b</a:t>
            </a:r>
            <a:r>
              <a:rPr lang="en-US" altLang="zh-CN" sz="2800"/>
              <a:t>   </a:t>
            </a:r>
            <a:r>
              <a:rPr lang="zh-CN" altLang="en-US" sz="2800"/>
              <a:t>至运算器中</a:t>
            </a:r>
          </a:p>
        </p:txBody>
      </p:sp>
      <p:sp>
        <p:nvSpPr>
          <p:cNvPr id="36876" name="Text Box 12"/>
          <p:cNvSpPr txBox="1">
            <a:spLocks noChangeArrowheads="1"/>
          </p:cNvSpPr>
          <p:nvPr/>
        </p:nvSpPr>
        <p:spPr bwMode="auto">
          <a:xfrm>
            <a:off x="1216025" y="4929188"/>
            <a:ext cx="3660775" cy="579437"/>
          </a:xfrm>
          <a:prstGeom prst="rect">
            <a:avLst/>
          </a:prstGeom>
          <a:noFill/>
          <a:ln w="9525">
            <a:noFill/>
            <a:miter lim="800000"/>
            <a:headEnd/>
            <a:tailEnd/>
          </a:ln>
          <a:effectLst/>
        </p:spPr>
        <p:txBody>
          <a:bodyPr>
            <a:spAutoFit/>
          </a:bodyPr>
          <a:lstStyle/>
          <a:p>
            <a:r>
              <a:rPr lang="zh-CN" altLang="en-US" sz="2800"/>
              <a:t>乘以</a:t>
            </a:r>
            <a:r>
              <a:rPr lang="en-US" altLang="zh-CN" sz="3200" i="1">
                <a:latin typeface="Times New Roman" pitchFamily="18" charset="0"/>
              </a:rPr>
              <a:t>x</a:t>
            </a:r>
            <a:r>
              <a:rPr lang="en-US" altLang="zh-CN" sz="2800"/>
              <a:t> </a:t>
            </a:r>
            <a:r>
              <a:rPr lang="zh-CN" altLang="en-US" sz="2800"/>
              <a:t>在运算器中</a:t>
            </a:r>
          </a:p>
        </p:txBody>
      </p:sp>
      <p:sp>
        <p:nvSpPr>
          <p:cNvPr id="36877" name="Text Box 13"/>
          <p:cNvSpPr txBox="1">
            <a:spLocks noChangeArrowheads="1"/>
          </p:cNvSpPr>
          <p:nvPr/>
        </p:nvSpPr>
        <p:spPr bwMode="auto">
          <a:xfrm>
            <a:off x="1216025" y="5538788"/>
            <a:ext cx="3584575" cy="579437"/>
          </a:xfrm>
          <a:prstGeom prst="rect">
            <a:avLst/>
          </a:prstGeom>
          <a:noFill/>
          <a:ln w="9525">
            <a:noFill/>
            <a:miter lim="800000"/>
            <a:headEnd/>
            <a:tailEnd/>
          </a:ln>
          <a:effectLst/>
        </p:spPr>
        <p:txBody>
          <a:bodyPr>
            <a:spAutoFit/>
          </a:bodyPr>
          <a:lstStyle/>
          <a:p>
            <a:r>
              <a:rPr lang="zh-CN" altLang="en-US" sz="2800"/>
              <a:t>加</a:t>
            </a:r>
            <a:r>
              <a:rPr lang="en-US" altLang="zh-CN" sz="3200" i="1">
                <a:latin typeface="Times New Roman" pitchFamily="18" charset="0"/>
              </a:rPr>
              <a:t>ax</a:t>
            </a:r>
            <a:r>
              <a:rPr lang="en-US" altLang="zh-CN" sz="2800" baseline="30000">
                <a:latin typeface="Times New Roman" pitchFamily="18" charset="0"/>
              </a:rPr>
              <a:t>2</a:t>
            </a:r>
            <a:r>
              <a:rPr lang="zh-CN" altLang="en-US" sz="2800"/>
              <a:t> </a:t>
            </a:r>
            <a:r>
              <a:rPr lang="zh-CN" altLang="en-US" sz="1000"/>
              <a:t> </a:t>
            </a:r>
            <a:r>
              <a:rPr lang="zh-CN" altLang="en-US" sz="2800"/>
              <a:t>在运算器中</a:t>
            </a:r>
          </a:p>
        </p:txBody>
      </p:sp>
      <p:sp>
        <p:nvSpPr>
          <p:cNvPr id="36878" name="Text Box 14"/>
          <p:cNvSpPr txBox="1">
            <a:spLocks noChangeArrowheads="1"/>
          </p:cNvSpPr>
          <p:nvPr/>
        </p:nvSpPr>
        <p:spPr bwMode="auto">
          <a:xfrm>
            <a:off x="1216025" y="6148388"/>
            <a:ext cx="3584575" cy="579437"/>
          </a:xfrm>
          <a:prstGeom prst="rect">
            <a:avLst/>
          </a:prstGeom>
          <a:noFill/>
          <a:ln w="9525">
            <a:noFill/>
            <a:miter lim="800000"/>
            <a:headEnd/>
            <a:tailEnd/>
          </a:ln>
          <a:effectLst/>
        </p:spPr>
        <p:txBody>
          <a:bodyPr>
            <a:spAutoFit/>
          </a:bodyPr>
          <a:lstStyle/>
          <a:p>
            <a:r>
              <a:rPr lang="zh-CN" altLang="en-US" sz="2800"/>
              <a:t>加</a:t>
            </a:r>
            <a:r>
              <a:rPr lang="en-US" altLang="zh-CN" sz="3200" i="1">
                <a:latin typeface="Times New Roman" pitchFamily="18" charset="0"/>
              </a:rPr>
              <a:t>c</a:t>
            </a:r>
            <a:r>
              <a:rPr lang="en-US" altLang="zh-CN" sz="2800"/>
              <a:t>   </a:t>
            </a:r>
            <a:r>
              <a:rPr lang="zh-CN" altLang="en-US" sz="2800"/>
              <a:t>在运算器中</a:t>
            </a:r>
          </a:p>
        </p:txBody>
      </p:sp>
      <p:sp>
        <p:nvSpPr>
          <p:cNvPr id="36880" name="Text Box 16"/>
          <p:cNvSpPr txBox="1">
            <a:spLocks noChangeArrowheads="1"/>
          </p:cNvSpPr>
          <p:nvPr/>
        </p:nvSpPr>
        <p:spPr bwMode="auto">
          <a:xfrm>
            <a:off x="4648200" y="1143000"/>
            <a:ext cx="3759200" cy="579438"/>
          </a:xfrm>
          <a:prstGeom prst="rect">
            <a:avLst/>
          </a:prstGeom>
          <a:noFill/>
          <a:ln w="9525">
            <a:noFill/>
            <a:miter lim="800000"/>
            <a:headEnd/>
            <a:tailEnd/>
          </a:ln>
          <a:effectLst/>
        </p:spPr>
        <p:txBody>
          <a:bodyPr>
            <a:spAutoFit/>
          </a:bodyPr>
          <a:lstStyle/>
          <a:p>
            <a:r>
              <a:rPr lang="zh-CN" altLang="en-US" sz="3200">
                <a:latin typeface="Times New Roman" pitchFamily="18" charset="0"/>
                <a:cs typeface="Times New Roman" pitchFamily="18" charset="0"/>
              </a:rPr>
              <a:t>=</a:t>
            </a:r>
            <a:r>
              <a:rPr lang="zh-CN" altLang="en-US" sz="3200">
                <a:cs typeface="Times New Roman" pitchFamily="18" charset="0"/>
              </a:rPr>
              <a:t> (</a:t>
            </a:r>
            <a:r>
              <a:rPr lang="en-US" altLang="zh-CN" sz="3200" i="1">
                <a:latin typeface="Times New Roman" pitchFamily="18" charset="0"/>
              </a:rPr>
              <a:t>ax</a:t>
            </a:r>
            <a:r>
              <a:rPr lang="en-US" altLang="zh-CN" sz="3200">
                <a:cs typeface="Times New Roman" pitchFamily="18" charset="0"/>
              </a:rPr>
              <a:t> </a:t>
            </a:r>
            <a:r>
              <a:rPr lang="en-US" altLang="zh-CN" sz="3200">
                <a:latin typeface="Times New Roman" pitchFamily="18" charset="0"/>
                <a:cs typeface="Times New Roman" pitchFamily="18" charset="0"/>
              </a:rPr>
              <a:t>+</a:t>
            </a:r>
            <a:r>
              <a:rPr lang="en-US" altLang="zh-CN" sz="3200">
                <a:cs typeface="Times New Roman" pitchFamily="18" charset="0"/>
              </a:rPr>
              <a:t> </a:t>
            </a:r>
            <a:r>
              <a:rPr lang="en-US" altLang="zh-CN" sz="3200" i="1">
                <a:latin typeface="Times New Roman" pitchFamily="18" charset="0"/>
              </a:rPr>
              <a:t>b</a:t>
            </a:r>
            <a:r>
              <a:rPr lang="en-US" altLang="zh-CN" sz="3200">
                <a:cs typeface="Times New Roman" pitchFamily="18" charset="0"/>
              </a:rPr>
              <a:t>)</a:t>
            </a:r>
            <a:r>
              <a:rPr lang="en-US" altLang="zh-CN" sz="3200" i="1">
                <a:latin typeface="Times New Roman" pitchFamily="18" charset="0"/>
              </a:rPr>
              <a:t>x</a:t>
            </a:r>
            <a:r>
              <a:rPr lang="en-US" altLang="zh-CN" sz="3200">
                <a:cs typeface="Times New Roman" pitchFamily="18" charset="0"/>
              </a:rPr>
              <a:t> </a:t>
            </a:r>
            <a:r>
              <a:rPr lang="en-US" altLang="zh-CN" sz="3200">
                <a:latin typeface="Times New Roman" pitchFamily="18" charset="0"/>
                <a:cs typeface="Times New Roman" pitchFamily="18" charset="0"/>
              </a:rPr>
              <a:t>+</a:t>
            </a:r>
            <a:r>
              <a:rPr lang="en-US" altLang="zh-CN" sz="3200">
                <a:cs typeface="Times New Roman" pitchFamily="18" charset="0"/>
              </a:rPr>
              <a:t> </a:t>
            </a:r>
            <a:r>
              <a:rPr lang="en-US" altLang="zh-CN" sz="3200" i="1">
                <a:latin typeface="Times New Roman" pitchFamily="18" charset="0"/>
              </a:rPr>
              <a:t>c</a:t>
            </a:r>
            <a:r>
              <a:rPr lang="en-US" altLang="zh-CN" sz="3200"/>
              <a:t> </a:t>
            </a:r>
            <a:endParaRPr lang="zh-CN" altLang="en-US" sz="3200"/>
          </a:p>
        </p:txBody>
      </p:sp>
      <p:sp>
        <p:nvSpPr>
          <p:cNvPr id="36881" name="Text Box 17"/>
          <p:cNvSpPr txBox="1">
            <a:spLocks noChangeArrowheads="1"/>
          </p:cNvSpPr>
          <p:nvPr/>
        </p:nvSpPr>
        <p:spPr bwMode="auto">
          <a:xfrm>
            <a:off x="5105400" y="1881188"/>
            <a:ext cx="3733800" cy="579437"/>
          </a:xfrm>
          <a:prstGeom prst="rect">
            <a:avLst/>
          </a:prstGeom>
          <a:noFill/>
          <a:ln w="9525">
            <a:noFill/>
            <a:miter lim="800000"/>
            <a:headEnd/>
            <a:tailEnd/>
          </a:ln>
          <a:effectLst/>
        </p:spPr>
        <p:txBody>
          <a:bodyPr>
            <a:spAutoFit/>
          </a:bodyPr>
          <a:lstStyle/>
          <a:p>
            <a:r>
              <a:rPr lang="zh-CN" altLang="en-US" sz="2800"/>
              <a:t>取</a:t>
            </a:r>
            <a:r>
              <a:rPr lang="en-US" altLang="zh-CN" sz="3200" i="1">
                <a:latin typeface="Times New Roman" pitchFamily="18" charset="0"/>
              </a:rPr>
              <a:t>x</a:t>
            </a:r>
            <a:r>
              <a:rPr lang="en-US" altLang="zh-CN" sz="2800"/>
              <a:t>   </a:t>
            </a:r>
            <a:r>
              <a:rPr lang="zh-CN" altLang="en-US" sz="2800"/>
              <a:t>至运算器中</a:t>
            </a:r>
          </a:p>
        </p:txBody>
      </p:sp>
      <p:sp>
        <p:nvSpPr>
          <p:cNvPr id="36882" name="Text Box 18"/>
          <p:cNvSpPr txBox="1">
            <a:spLocks noChangeArrowheads="1"/>
          </p:cNvSpPr>
          <p:nvPr/>
        </p:nvSpPr>
        <p:spPr bwMode="auto">
          <a:xfrm>
            <a:off x="5105400" y="2490788"/>
            <a:ext cx="3581400" cy="579437"/>
          </a:xfrm>
          <a:prstGeom prst="rect">
            <a:avLst/>
          </a:prstGeom>
          <a:noFill/>
          <a:ln w="9525">
            <a:noFill/>
            <a:miter lim="800000"/>
            <a:headEnd/>
            <a:tailEnd/>
          </a:ln>
          <a:effectLst/>
        </p:spPr>
        <p:txBody>
          <a:bodyPr>
            <a:spAutoFit/>
          </a:bodyPr>
          <a:lstStyle/>
          <a:p>
            <a:r>
              <a:rPr lang="zh-CN" altLang="en-US" sz="2800"/>
              <a:t>乘以</a:t>
            </a:r>
            <a:r>
              <a:rPr lang="en-US" altLang="zh-CN" sz="3200" i="1">
                <a:latin typeface="Times New Roman" pitchFamily="18" charset="0"/>
              </a:rPr>
              <a:t>a</a:t>
            </a:r>
            <a:r>
              <a:rPr lang="en-US" altLang="zh-CN" sz="2800"/>
              <a:t> </a:t>
            </a:r>
            <a:r>
              <a:rPr lang="zh-CN" altLang="en-US" sz="2800"/>
              <a:t>在运算器中</a:t>
            </a:r>
          </a:p>
        </p:txBody>
      </p:sp>
      <p:sp>
        <p:nvSpPr>
          <p:cNvPr id="36883" name="Text Box 19"/>
          <p:cNvSpPr txBox="1">
            <a:spLocks noChangeArrowheads="1"/>
          </p:cNvSpPr>
          <p:nvPr/>
        </p:nvSpPr>
        <p:spPr bwMode="auto">
          <a:xfrm>
            <a:off x="5105400" y="3100388"/>
            <a:ext cx="3581400" cy="579437"/>
          </a:xfrm>
          <a:prstGeom prst="rect">
            <a:avLst/>
          </a:prstGeom>
          <a:noFill/>
          <a:ln w="9525">
            <a:noFill/>
            <a:miter lim="800000"/>
            <a:headEnd/>
            <a:tailEnd/>
          </a:ln>
          <a:effectLst/>
        </p:spPr>
        <p:txBody>
          <a:bodyPr>
            <a:spAutoFit/>
          </a:bodyPr>
          <a:lstStyle/>
          <a:p>
            <a:r>
              <a:rPr lang="zh-CN" altLang="en-US" sz="2800"/>
              <a:t>加</a:t>
            </a:r>
            <a:r>
              <a:rPr lang="en-US" altLang="zh-CN" sz="3200" i="1">
                <a:latin typeface="Times New Roman" pitchFamily="18" charset="0"/>
              </a:rPr>
              <a:t>b</a:t>
            </a:r>
            <a:r>
              <a:rPr lang="en-US" altLang="zh-CN" sz="2800"/>
              <a:t>   </a:t>
            </a:r>
            <a:r>
              <a:rPr lang="zh-CN" altLang="en-US" sz="2800"/>
              <a:t>在运算器中</a:t>
            </a:r>
          </a:p>
        </p:txBody>
      </p:sp>
      <p:sp>
        <p:nvSpPr>
          <p:cNvPr id="36884" name="Text Box 20"/>
          <p:cNvSpPr txBox="1">
            <a:spLocks noChangeArrowheads="1"/>
          </p:cNvSpPr>
          <p:nvPr/>
        </p:nvSpPr>
        <p:spPr bwMode="auto">
          <a:xfrm>
            <a:off x="5105400" y="3709988"/>
            <a:ext cx="3810000" cy="579437"/>
          </a:xfrm>
          <a:prstGeom prst="rect">
            <a:avLst/>
          </a:prstGeom>
          <a:noFill/>
          <a:ln w="9525">
            <a:noFill/>
            <a:miter lim="800000"/>
            <a:headEnd/>
            <a:tailEnd/>
          </a:ln>
          <a:effectLst/>
        </p:spPr>
        <p:txBody>
          <a:bodyPr>
            <a:spAutoFit/>
          </a:bodyPr>
          <a:lstStyle/>
          <a:p>
            <a:r>
              <a:rPr lang="zh-CN" altLang="en-US" sz="2800"/>
              <a:t>乘以</a:t>
            </a:r>
            <a:r>
              <a:rPr lang="en-US" altLang="zh-CN" sz="3200" i="1">
                <a:latin typeface="Times New Roman" pitchFamily="18" charset="0"/>
              </a:rPr>
              <a:t>x</a:t>
            </a:r>
            <a:r>
              <a:rPr lang="en-US" altLang="zh-CN" sz="2800"/>
              <a:t> </a:t>
            </a:r>
            <a:r>
              <a:rPr lang="zh-CN" altLang="en-US" sz="2800"/>
              <a:t>在运算器中</a:t>
            </a:r>
          </a:p>
        </p:txBody>
      </p:sp>
      <p:sp>
        <p:nvSpPr>
          <p:cNvPr id="36885" name="Text Box 21"/>
          <p:cNvSpPr txBox="1">
            <a:spLocks noChangeArrowheads="1"/>
          </p:cNvSpPr>
          <p:nvPr/>
        </p:nvSpPr>
        <p:spPr bwMode="auto">
          <a:xfrm>
            <a:off x="5105400" y="4319588"/>
            <a:ext cx="3657600" cy="579437"/>
          </a:xfrm>
          <a:prstGeom prst="rect">
            <a:avLst/>
          </a:prstGeom>
          <a:noFill/>
          <a:ln w="9525">
            <a:noFill/>
            <a:miter lim="800000"/>
            <a:headEnd/>
            <a:tailEnd/>
          </a:ln>
          <a:effectLst/>
        </p:spPr>
        <p:txBody>
          <a:bodyPr>
            <a:spAutoFit/>
          </a:bodyPr>
          <a:lstStyle/>
          <a:p>
            <a:r>
              <a:rPr lang="zh-CN" altLang="en-US" sz="2800"/>
              <a:t>加</a:t>
            </a:r>
            <a:r>
              <a:rPr lang="en-US" altLang="zh-CN" sz="3200" i="1">
                <a:latin typeface="Times New Roman" pitchFamily="18" charset="0"/>
              </a:rPr>
              <a:t>c</a:t>
            </a:r>
            <a:r>
              <a:rPr lang="en-US" altLang="zh-CN" sz="2800"/>
              <a:t>   </a:t>
            </a:r>
            <a:r>
              <a:rPr lang="zh-CN" altLang="en-US" sz="2800"/>
              <a:t>在运算器中</a:t>
            </a:r>
          </a:p>
        </p:txBody>
      </p:sp>
      <p:sp>
        <p:nvSpPr>
          <p:cNvPr id="36888" name="Text Box 24"/>
          <p:cNvSpPr txBox="1">
            <a:spLocks noChangeArrowheads="1"/>
          </p:cNvSpPr>
          <p:nvPr/>
        </p:nvSpPr>
        <p:spPr bwMode="auto">
          <a:xfrm>
            <a:off x="685800" y="1143000"/>
            <a:ext cx="4132263" cy="579438"/>
          </a:xfrm>
          <a:prstGeom prst="rect">
            <a:avLst/>
          </a:prstGeom>
          <a:noFill/>
          <a:ln w="9525">
            <a:noFill/>
            <a:miter lim="800000"/>
            <a:headEnd/>
            <a:tailEnd/>
          </a:ln>
          <a:effectLst/>
        </p:spPr>
        <p:txBody>
          <a:bodyPr>
            <a:spAutoFit/>
          </a:bodyPr>
          <a:lstStyle/>
          <a:p>
            <a:pPr algn="ctr"/>
            <a:r>
              <a:rPr lang="zh-CN" altLang="en-US" sz="3200">
                <a:latin typeface="Times New Roman" pitchFamily="18" charset="0"/>
              </a:rPr>
              <a:t>计算     </a:t>
            </a:r>
            <a:r>
              <a:rPr lang="en-US" altLang="zh-CN" sz="3200" i="1">
                <a:latin typeface="Times New Roman" pitchFamily="18" charset="0"/>
              </a:rPr>
              <a:t>ax</a:t>
            </a:r>
            <a:r>
              <a:rPr lang="en-US" altLang="zh-CN" sz="3200" baseline="30000">
                <a:latin typeface="Times New Roman" pitchFamily="18" charset="0"/>
              </a:rPr>
              <a:t>2</a:t>
            </a:r>
            <a:r>
              <a:rPr lang="en-US" altLang="zh-CN" sz="3200">
                <a:latin typeface="Times New Roman" pitchFamily="18" charset="0"/>
                <a:cs typeface="Times New Roman" pitchFamily="18" charset="0"/>
              </a:rPr>
              <a:t> + </a:t>
            </a:r>
            <a:r>
              <a:rPr lang="en-US" altLang="zh-CN" sz="3200" i="1">
                <a:latin typeface="Times New Roman" pitchFamily="18" charset="0"/>
              </a:rPr>
              <a:t>bx</a:t>
            </a:r>
            <a:r>
              <a:rPr lang="en-US" altLang="zh-CN" sz="3200">
                <a:latin typeface="Times New Roman" pitchFamily="18" charset="0"/>
                <a:cs typeface="Times New Roman" pitchFamily="18" charset="0"/>
              </a:rPr>
              <a:t> + </a:t>
            </a:r>
            <a:r>
              <a:rPr lang="en-US" altLang="zh-CN" sz="3200" i="1">
                <a:latin typeface="Times New Roman" pitchFamily="18" charset="0"/>
              </a:rPr>
              <a:t>c</a:t>
            </a:r>
            <a:endParaRPr lang="zh-CN" altLang="en-US" sz="3200" i="1">
              <a:latin typeface="Times New Roman" pitchFamily="18" charset="0"/>
            </a:endParaRPr>
          </a:p>
        </p:txBody>
      </p:sp>
      <p:sp>
        <p:nvSpPr>
          <p:cNvPr id="36890" name="Text Box 26"/>
          <p:cNvSpPr txBox="1">
            <a:spLocks noChangeArrowheads="1"/>
          </p:cNvSpPr>
          <p:nvPr/>
        </p:nvSpPr>
        <p:spPr bwMode="auto">
          <a:xfrm>
            <a:off x="457200" y="228600"/>
            <a:ext cx="3810000" cy="641350"/>
          </a:xfrm>
          <a:prstGeom prst="rect">
            <a:avLst/>
          </a:prstGeom>
          <a:noFill/>
          <a:ln w="9525">
            <a:noFill/>
            <a:miter lim="800000"/>
            <a:headEnd/>
            <a:tailEnd/>
          </a:ln>
          <a:effectLst/>
        </p:spPr>
        <p:txBody>
          <a:bodyPr>
            <a:spAutoFit/>
          </a:bodyPr>
          <a:lstStyle/>
          <a:p>
            <a:r>
              <a:rPr lang="zh-CN" altLang="en-US" sz="3600">
                <a:latin typeface="Times New Roman" pitchFamily="18" charset="0"/>
              </a:rPr>
              <a:t>编程举例</a:t>
            </a:r>
          </a:p>
        </p:txBody>
      </p:sp>
      <p:sp>
        <p:nvSpPr>
          <p:cNvPr id="20" name="日期占位符 19"/>
          <p:cNvSpPr>
            <a:spLocks noGrp="1"/>
          </p:cNvSpPr>
          <p:nvPr>
            <p:ph type="dt" sz="half" idx="10"/>
          </p:nvPr>
        </p:nvSpPr>
        <p:spPr/>
        <p:txBody>
          <a:bodyPr/>
          <a:lstStyle/>
          <a:p>
            <a:fld id="{DD50D4A3-2D93-4D89-84C4-279F61ED86AC}" type="datetime1">
              <a:rPr lang="zh-CN" altLang="en-US" smtClean="0"/>
              <a:pPr/>
              <a:t>2023/8/31</a:t>
            </a:fld>
            <a:endParaRPr lang="zh-CN" altLang="en-US"/>
          </a:p>
        </p:txBody>
      </p:sp>
      <p:sp>
        <p:nvSpPr>
          <p:cNvPr id="22" name="页脚占位符 2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1" name="灯片编号占位符 20"/>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88"/>
                                        </p:tgtEl>
                                        <p:attrNameLst>
                                          <p:attrName>style.visibility</p:attrName>
                                        </p:attrNameLst>
                                      </p:cBhvr>
                                      <p:to>
                                        <p:strVal val="visible"/>
                                      </p:to>
                                    </p:set>
                                    <p:animEffect transition="in" filter="blinds(horizontal)">
                                      <p:cBhvr>
                                        <p:cTn id="7" dur="500"/>
                                        <p:tgtEl>
                                          <p:spTgt spid="368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blinds(horizontal)">
                                      <p:cBhvr>
                                        <p:cTn id="12" dur="500"/>
                                        <p:tgtEl>
                                          <p:spTgt spid="368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blinds(horizontal)">
                                      <p:cBhvr>
                                        <p:cTn id="17" dur="500"/>
                                        <p:tgtEl>
                                          <p:spTgt spid="368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3"/>
                                        </p:tgtEl>
                                        <p:attrNameLst>
                                          <p:attrName>style.visibility</p:attrName>
                                        </p:attrNameLst>
                                      </p:cBhvr>
                                      <p:to>
                                        <p:strVal val="visible"/>
                                      </p:to>
                                    </p:set>
                                    <p:animEffect transition="in" filter="blinds(horizontal)">
                                      <p:cBhvr>
                                        <p:cTn id="22" dur="500"/>
                                        <p:tgtEl>
                                          <p:spTgt spid="368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blinds(horizontal)">
                                      <p:cBhvr>
                                        <p:cTn id="27" dur="500"/>
                                        <p:tgtEl>
                                          <p:spTgt spid="368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75"/>
                                        </p:tgtEl>
                                        <p:attrNameLst>
                                          <p:attrName>style.visibility</p:attrName>
                                        </p:attrNameLst>
                                      </p:cBhvr>
                                      <p:to>
                                        <p:strVal val="visible"/>
                                      </p:to>
                                    </p:set>
                                    <p:animEffect transition="in" filter="blinds(horizontal)">
                                      <p:cBhvr>
                                        <p:cTn id="32" dur="500"/>
                                        <p:tgtEl>
                                          <p:spTgt spid="368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76"/>
                                        </p:tgtEl>
                                        <p:attrNameLst>
                                          <p:attrName>style.visibility</p:attrName>
                                        </p:attrNameLst>
                                      </p:cBhvr>
                                      <p:to>
                                        <p:strVal val="visible"/>
                                      </p:to>
                                    </p:set>
                                    <p:animEffect transition="in" filter="blinds(horizontal)">
                                      <p:cBhvr>
                                        <p:cTn id="37" dur="500"/>
                                        <p:tgtEl>
                                          <p:spTgt spid="36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77"/>
                                        </p:tgtEl>
                                        <p:attrNameLst>
                                          <p:attrName>style.visibility</p:attrName>
                                        </p:attrNameLst>
                                      </p:cBhvr>
                                      <p:to>
                                        <p:strVal val="visible"/>
                                      </p:to>
                                    </p:set>
                                    <p:animEffect transition="in" filter="blinds(horizontal)">
                                      <p:cBhvr>
                                        <p:cTn id="42" dur="500"/>
                                        <p:tgtEl>
                                          <p:spTgt spid="3687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878"/>
                                        </p:tgtEl>
                                        <p:attrNameLst>
                                          <p:attrName>style.visibility</p:attrName>
                                        </p:attrNameLst>
                                      </p:cBhvr>
                                      <p:to>
                                        <p:strVal val="visible"/>
                                      </p:to>
                                    </p:set>
                                    <p:animEffect transition="in" filter="blinds(horizontal)">
                                      <p:cBhvr>
                                        <p:cTn id="47" dur="500"/>
                                        <p:tgtEl>
                                          <p:spTgt spid="3687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880"/>
                                        </p:tgtEl>
                                        <p:attrNameLst>
                                          <p:attrName>style.visibility</p:attrName>
                                        </p:attrNameLst>
                                      </p:cBhvr>
                                      <p:to>
                                        <p:strVal val="visible"/>
                                      </p:to>
                                    </p:set>
                                    <p:animEffect transition="in" filter="blinds(horizontal)">
                                      <p:cBhvr>
                                        <p:cTn id="52" dur="500"/>
                                        <p:tgtEl>
                                          <p:spTgt spid="3688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881"/>
                                        </p:tgtEl>
                                        <p:attrNameLst>
                                          <p:attrName>style.visibility</p:attrName>
                                        </p:attrNameLst>
                                      </p:cBhvr>
                                      <p:to>
                                        <p:strVal val="visible"/>
                                      </p:to>
                                    </p:set>
                                    <p:animEffect transition="in" filter="blinds(horizontal)">
                                      <p:cBhvr>
                                        <p:cTn id="57" dur="500"/>
                                        <p:tgtEl>
                                          <p:spTgt spid="368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882"/>
                                        </p:tgtEl>
                                        <p:attrNameLst>
                                          <p:attrName>style.visibility</p:attrName>
                                        </p:attrNameLst>
                                      </p:cBhvr>
                                      <p:to>
                                        <p:strVal val="visible"/>
                                      </p:to>
                                    </p:set>
                                    <p:animEffect transition="in" filter="blinds(horizontal)">
                                      <p:cBhvr>
                                        <p:cTn id="62" dur="500"/>
                                        <p:tgtEl>
                                          <p:spTgt spid="3688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883"/>
                                        </p:tgtEl>
                                        <p:attrNameLst>
                                          <p:attrName>style.visibility</p:attrName>
                                        </p:attrNameLst>
                                      </p:cBhvr>
                                      <p:to>
                                        <p:strVal val="visible"/>
                                      </p:to>
                                    </p:set>
                                    <p:animEffect transition="in" filter="blinds(horizontal)">
                                      <p:cBhvr>
                                        <p:cTn id="67" dur="500"/>
                                        <p:tgtEl>
                                          <p:spTgt spid="3688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6884"/>
                                        </p:tgtEl>
                                        <p:attrNameLst>
                                          <p:attrName>style.visibility</p:attrName>
                                        </p:attrNameLst>
                                      </p:cBhvr>
                                      <p:to>
                                        <p:strVal val="visible"/>
                                      </p:to>
                                    </p:set>
                                    <p:animEffect transition="in" filter="blinds(horizontal)">
                                      <p:cBhvr>
                                        <p:cTn id="72" dur="500"/>
                                        <p:tgtEl>
                                          <p:spTgt spid="3688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6885"/>
                                        </p:tgtEl>
                                        <p:attrNameLst>
                                          <p:attrName>style.visibility</p:attrName>
                                        </p:attrNameLst>
                                      </p:cBhvr>
                                      <p:to>
                                        <p:strVal val="visible"/>
                                      </p:to>
                                    </p:set>
                                    <p:animEffect transition="in" filter="blinds(horizontal)">
                                      <p:cBhvr>
                                        <p:cTn id="77" dur="500"/>
                                        <p:tgtEl>
                                          <p:spTgt spid="3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utoUpdateAnimBg="0"/>
      <p:bldP spid="36872" grpId="0" autoUpdateAnimBg="0"/>
      <p:bldP spid="36873" grpId="0" autoUpdateAnimBg="0"/>
      <p:bldP spid="36874" grpId="0" autoUpdateAnimBg="0"/>
      <p:bldP spid="36875" grpId="0" autoUpdateAnimBg="0"/>
      <p:bldP spid="36876" grpId="0" autoUpdateAnimBg="0"/>
      <p:bldP spid="36877" grpId="0" autoUpdateAnimBg="0"/>
      <p:bldP spid="36878" grpId="0" autoUpdateAnimBg="0"/>
      <p:bldP spid="36880" grpId="0" autoUpdateAnimBg="0"/>
      <p:bldP spid="36881" grpId="0" autoUpdateAnimBg="0"/>
      <p:bldP spid="36882" grpId="0" autoUpdateAnimBg="0"/>
      <p:bldP spid="36883" grpId="0" autoUpdateAnimBg="0"/>
      <p:bldP spid="36884" grpId="0" autoUpdateAnimBg="0"/>
      <p:bldP spid="36885" grpId="0" autoUpdateAnimBg="0"/>
      <p:bldP spid="3688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827088" y="2855913"/>
            <a:ext cx="4032250" cy="519112"/>
          </a:xfrm>
          <a:prstGeom prst="rect">
            <a:avLst/>
          </a:prstGeom>
          <a:noFill/>
          <a:ln w="9525">
            <a:noFill/>
            <a:miter lim="800000"/>
            <a:headEnd/>
            <a:tailEnd/>
          </a:ln>
          <a:effectLst/>
        </p:spPr>
        <p:txBody>
          <a:bodyPr>
            <a:spAutoFit/>
          </a:bodyPr>
          <a:lstStyle/>
          <a:p>
            <a:r>
              <a:rPr lang="zh-CN" altLang="en-US" sz="2800">
                <a:latin typeface="Times New Roman" pitchFamily="18" charset="0"/>
              </a:rPr>
              <a:t>000001 </a:t>
            </a:r>
            <a:r>
              <a:rPr lang="zh-CN" altLang="en-US" sz="2800"/>
              <a:t>  </a:t>
            </a:r>
            <a:r>
              <a:rPr lang="zh-CN" altLang="en-US" sz="2800">
                <a:latin typeface="Times New Roman" pitchFamily="18" charset="0"/>
              </a:rPr>
              <a:t>0000001000</a:t>
            </a:r>
          </a:p>
        </p:txBody>
      </p:sp>
      <p:sp>
        <p:nvSpPr>
          <p:cNvPr id="104451" name="Text Box 3"/>
          <p:cNvSpPr txBox="1">
            <a:spLocks noChangeArrowheads="1"/>
          </p:cNvSpPr>
          <p:nvPr/>
        </p:nvSpPr>
        <p:spPr bwMode="auto">
          <a:xfrm>
            <a:off x="762000" y="5386388"/>
            <a:ext cx="2971800" cy="519112"/>
          </a:xfrm>
          <a:prstGeom prst="rect">
            <a:avLst/>
          </a:prstGeom>
          <a:noFill/>
          <a:ln w="9525">
            <a:noFill/>
            <a:miter lim="800000"/>
            <a:headEnd/>
            <a:tailEnd/>
          </a:ln>
          <a:effectLst/>
        </p:spPr>
        <p:txBody>
          <a:bodyPr>
            <a:spAutoFit/>
          </a:bodyPr>
          <a:lstStyle/>
          <a:p>
            <a:r>
              <a:rPr lang="zh-CN" altLang="en-US" sz="2800"/>
              <a:t>打印     </a:t>
            </a:r>
            <a:r>
              <a:rPr lang="zh-CN" altLang="en-US" sz="900"/>
              <a:t> </a:t>
            </a:r>
            <a:r>
              <a:rPr lang="zh-CN" altLang="en-US" sz="2800">
                <a:latin typeface="Times New Roman" pitchFamily="18" charset="0"/>
                <a:sym typeface="Symbol" pitchFamily="18" charset="2"/>
              </a:rPr>
              <a:t></a:t>
            </a:r>
            <a:endParaRPr lang="zh-CN" altLang="en-US" sz="2800">
              <a:latin typeface="Times New Roman" pitchFamily="18" charset="0"/>
            </a:endParaRPr>
          </a:p>
        </p:txBody>
      </p:sp>
      <p:sp>
        <p:nvSpPr>
          <p:cNvPr id="104452" name="Text Box 4"/>
          <p:cNvSpPr txBox="1">
            <a:spLocks noChangeArrowheads="1"/>
          </p:cNvSpPr>
          <p:nvPr/>
        </p:nvSpPr>
        <p:spPr bwMode="auto">
          <a:xfrm>
            <a:off x="762000" y="6026150"/>
            <a:ext cx="1289050" cy="519113"/>
          </a:xfrm>
          <a:prstGeom prst="rect">
            <a:avLst/>
          </a:prstGeom>
          <a:noFill/>
          <a:ln w="9525">
            <a:noFill/>
            <a:miter lim="800000"/>
            <a:headEnd/>
            <a:tailEnd/>
          </a:ln>
          <a:effectLst/>
        </p:spPr>
        <p:txBody>
          <a:bodyPr>
            <a:spAutoFit/>
          </a:bodyPr>
          <a:lstStyle/>
          <a:p>
            <a:r>
              <a:rPr lang="zh-CN" altLang="en-US" sz="2800"/>
              <a:t>停机</a:t>
            </a:r>
          </a:p>
        </p:txBody>
      </p:sp>
      <p:sp>
        <p:nvSpPr>
          <p:cNvPr id="104453" name="Text Box 5"/>
          <p:cNvSpPr txBox="1">
            <a:spLocks noChangeArrowheads="1"/>
          </p:cNvSpPr>
          <p:nvPr/>
        </p:nvSpPr>
        <p:spPr bwMode="auto">
          <a:xfrm>
            <a:off x="762000" y="2286000"/>
            <a:ext cx="3886200" cy="519113"/>
          </a:xfrm>
          <a:prstGeom prst="rect">
            <a:avLst/>
          </a:prstGeom>
          <a:noFill/>
          <a:ln w="9525">
            <a:noFill/>
            <a:miter lim="800000"/>
            <a:headEnd/>
            <a:tailEnd/>
          </a:ln>
          <a:effectLst/>
        </p:spPr>
        <p:txBody>
          <a:bodyPr>
            <a:spAutoFit/>
          </a:bodyPr>
          <a:lstStyle/>
          <a:p>
            <a:r>
              <a:rPr lang="zh-CN" altLang="en-US" sz="2800"/>
              <a:t>取数     </a:t>
            </a:r>
            <a:r>
              <a:rPr lang="en-US" altLang="zh-CN" sz="2800">
                <a:latin typeface="Times New Roman" pitchFamily="18" charset="0"/>
              </a:rPr>
              <a:t>α</a:t>
            </a:r>
          </a:p>
        </p:txBody>
      </p:sp>
      <p:grpSp>
        <p:nvGrpSpPr>
          <p:cNvPr id="2" name="Group 6"/>
          <p:cNvGrpSpPr>
            <a:grpSpLocks/>
          </p:cNvGrpSpPr>
          <p:nvPr/>
        </p:nvGrpSpPr>
        <p:grpSpPr bwMode="auto">
          <a:xfrm>
            <a:off x="5884863" y="2286000"/>
            <a:ext cx="2590800" cy="519113"/>
            <a:chOff x="3888" y="1488"/>
            <a:chExt cx="1632" cy="327"/>
          </a:xfrm>
        </p:grpSpPr>
        <p:sp>
          <p:nvSpPr>
            <p:cNvPr id="104455" name="Text Box 7"/>
            <p:cNvSpPr txBox="1">
              <a:spLocks noChangeArrowheads="1"/>
            </p:cNvSpPr>
            <p:nvPr/>
          </p:nvSpPr>
          <p:spPr bwMode="auto">
            <a:xfrm>
              <a:off x="3888" y="1488"/>
              <a:ext cx="1632" cy="327"/>
            </a:xfrm>
            <a:prstGeom prst="rect">
              <a:avLst/>
            </a:prstGeom>
            <a:noFill/>
            <a:ln w="9525">
              <a:noFill/>
              <a:miter lim="800000"/>
              <a:headEnd/>
              <a:tailEnd/>
            </a:ln>
            <a:effectLst/>
          </p:spPr>
          <p:txBody>
            <a:bodyPr>
              <a:spAutoFit/>
            </a:bodyPr>
            <a:lstStyle/>
            <a:p>
              <a:pPr>
                <a:spcBef>
                  <a:spcPct val="50000"/>
                </a:spcBef>
              </a:pPr>
              <a:r>
                <a:rPr lang="en-US" altLang="zh-CN" sz="2800"/>
                <a:t>[</a:t>
              </a:r>
              <a:r>
                <a:rPr lang="en-US" altLang="zh-CN" sz="2800">
                  <a:latin typeface="Times New Roman" pitchFamily="18" charset="0"/>
                </a:rPr>
                <a:t>α</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104456" name="Line 8"/>
            <p:cNvSpPr>
              <a:spLocks noChangeShapeType="1"/>
            </p:cNvSpPr>
            <p:nvPr/>
          </p:nvSpPr>
          <p:spPr bwMode="auto">
            <a:xfrm>
              <a:off x="4240" y="1664"/>
              <a:ext cx="240" cy="0"/>
            </a:xfrm>
            <a:prstGeom prst="line">
              <a:avLst/>
            </a:prstGeom>
            <a:noFill/>
            <a:ln w="19050">
              <a:solidFill>
                <a:schemeClr val="tx1"/>
              </a:solidFill>
              <a:round/>
              <a:headEnd/>
              <a:tailEnd type="stealth" w="med" len="med"/>
            </a:ln>
            <a:effectLst/>
          </p:spPr>
          <p:txBody>
            <a:bodyPr wrap="none">
              <a:spAutoFit/>
            </a:bodyPr>
            <a:lstStyle/>
            <a:p>
              <a:endParaRPr lang="zh-CN" altLang="en-US"/>
            </a:p>
          </p:txBody>
        </p:sp>
      </p:grpSp>
      <p:sp>
        <p:nvSpPr>
          <p:cNvPr id="104457" name="Text Box 9"/>
          <p:cNvSpPr txBox="1">
            <a:spLocks noChangeArrowheads="1"/>
          </p:cNvSpPr>
          <p:nvPr/>
        </p:nvSpPr>
        <p:spPr bwMode="auto">
          <a:xfrm>
            <a:off x="762000" y="3505200"/>
            <a:ext cx="3657600" cy="519113"/>
          </a:xfrm>
          <a:prstGeom prst="rect">
            <a:avLst/>
          </a:prstGeom>
          <a:noFill/>
          <a:ln w="9525">
            <a:noFill/>
            <a:miter lim="800000"/>
            <a:headEnd/>
            <a:tailEnd/>
          </a:ln>
          <a:effectLst/>
        </p:spPr>
        <p:txBody>
          <a:bodyPr>
            <a:spAutoFit/>
          </a:bodyPr>
          <a:lstStyle/>
          <a:p>
            <a:r>
              <a:rPr lang="zh-CN" altLang="en-US" sz="2800"/>
              <a:t>存数     </a:t>
            </a:r>
            <a:r>
              <a:rPr lang="en-US" altLang="zh-CN" sz="2800">
                <a:latin typeface="Times New Roman" pitchFamily="18" charset="0"/>
              </a:rPr>
              <a:t>β</a:t>
            </a:r>
          </a:p>
        </p:txBody>
      </p:sp>
      <p:grpSp>
        <p:nvGrpSpPr>
          <p:cNvPr id="3" name="Group 10"/>
          <p:cNvGrpSpPr>
            <a:grpSpLocks/>
          </p:cNvGrpSpPr>
          <p:nvPr/>
        </p:nvGrpSpPr>
        <p:grpSpPr bwMode="auto">
          <a:xfrm>
            <a:off x="5700713" y="3505200"/>
            <a:ext cx="4343400" cy="519113"/>
            <a:chOff x="3772" y="2256"/>
            <a:chExt cx="2736" cy="327"/>
          </a:xfrm>
        </p:grpSpPr>
        <p:sp>
          <p:nvSpPr>
            <p:cNvPr id="104459" name="Text Box 11"/>
            <p:cNvSpPr txBox="1">
              <a:spLocks noChangeArrowheads="1"/>
            </p:cNvSpPr>
            <p:nvPr/>
          </p:nvSpPr>
          <p:spPr bwMode="auto">
            <a:xfrm>
              <a:off x="3772" y="2256"/>
              <a:ext cx="2736" cy="327"/>
            </a:xfrm>
            <a:prstGeom prst="rect">
              <a:avLst/>
            </a:prstGeom>
            <a:noFill/>
            <a:ln w="9525">
              <a:noFill/>
              <a:miter lim="800000"/>
              <a:headEnd/>
              <a:tailEnd/>
            </a:ln>
            <a:effectLst/>
          </p:spPr>
          <p:txBody>
            <a:bodyPr>
              <a:spAutoFit/>
            </a:bodyPr>
            <a:lstStyle/>
            <a:p>
              <a:pPr>
                <a:spcBef>
                  <a:spcPct val="50000"/>
                </a:spcBef>
              </a:pPr>
              <a:r>
                <a:rPr lang="en-US" altLang="zh-CN" sz="2800"/>
                <a:t>[</a:t>
              </a:r>
              <a:r>
                <a:rPr lang="en-US" altLang="zh-CN" sz="2800">
                  <a:latin typeface="Times New Roman" pitchFamily="18" charset="0"/>
                </a:rPr>
                <a:t>ACC</a:t>
              </a:r>
              <a:r>
                <a:rPr lang="en-US" altLang="zh-CN" sz="2800"/>
                <a:t>]   </a:t>
              </a:r>
              <a:r>
                <a:rPr lang="en-US" altLang="zh-CN" sz="1600"/>
                <a:t> </a:t>
              </a:r>
              <a:r>
                <a:rPr lang="en-US" altLang="zh-CN" sz="2800">
                  <a:latin typeface="Times New Roman" pitchFamily="18" charset="0"/>
                </a:rPr>
                <a:t>β</a:t>
              </a:r>
              <a:endParaRPr lang="zh-CN" altLang="en-US" sz="2800">
                <a:latin typeface="Times New Roman" pitchFamily="18" charset="0"/>
              </a:endParaRPr>
            </a:p>
          </p:txBody>
        </p:sp>
        <p:sp>
          <p:nvSpPr>
            <p:cNvPr id="104460" name="Line 12"/>
            <p:cNvSpPr>
              <a:spLocks noChangeShapeType="1"/>
            </p:cNvSpPr>
            <p:nvPr/>
          </p:nvSpPr>
          <p:spPr bwMode="auto">
            <a:xfrm>
              <a:off x="4422" y="2435"/>
              <a:ext cx="240" cy="0"/>
            </a:xfrm>
            <a:prstGeom prst="line">
              <a:avLst/>
            </a:prstGeom>
            <a:noFill/>
            <a:ln w="19050">
              <a:solidFill>
                <a:schemeClr val="tx1"/>
              </a:solidFill>
              <a:round/>
              <a:headEnd/>
              <a:tailEnd type="stealth" w="med" len="med"/>
            </a:ln>
            <a:effectLst/>
          </p:spPr>
          <p:txBody>
            <a:bodyPr wrap="none">
              <a:spAutoFit/>
            </a:bodyPr>
            <a:lstStyle/>
            <a:p>
              <a:endParaRPr lang="zh-CN" altLang="en-US"/>
            </a:p>
          </p:txBody>
        </p:sp>
      </p:grpSp>
      <p:sp>
        <p:nvSpPr>
          <p:cNvPr id="104461" name="Text Box 13"/>
          <p:cNvSpPr txBox="1">
            <a:spLocks noChangeArrowheads="1"/>
          </p:cNvSpPr>
          <p:nvPr/>
        </p:nvSpPr>
        <p:spPr bwMode="auto">
          <a:xfrm>
            <a:off x="762000" y="4090988"/>
            <a:ext cx="3962400" cy="519112"/>
          </a:xfrm>
          <a:prstGeom prst="rect">
            <a:avLst/>
          </a:prstGeom>
          <a:noFill/>
          <a:ln w="9525">
            <a:noFill/>
            <a:miter lim="800000"/>
            <a:headEnd/>
            <a:tailEnd/>
          </a:ln>
          <a:effectLst/>
        </p:spPr>
        <p:txBody>
          <a:bodyPr>
            <a:spAutoFit/>
          </a:bodyPr>
          <a:lstStyle/>
          <a:p>
            <a:r>
              <a:rPr lang="zh-CN" altLang="en-US" sz="2800"/>
              <a:t>加       </a:t>
            </a:r>
            <a:r>
              <a:rPr lang="en-US" altLang="zh-CN" sz="2800">
                <a:latin typeface="Times New Roman" pitchFamily="18" charset="0"/>
              </a:rPr>
              <a:t>γ</a:t>
            </a:r>
            <a:endParaRPr lang="zh-CN" altLang="en-US" sz="2800">
              <a:latin typeface="Times New Roman" pitchFamily="18" charset="0"/>
            </a:endParaRPr>
          </a:p>
        </p:txBody>
      </p:sp>
      <p:grpSp>
        <p:nvGrpSpPr>
          <p:cNvPr id="4" name="Group 14"/>
          <p:cNvGrpSpPr>
            <a:grpSpLocks/>
          </p:cNvGrpSpPr>
          <p:nvPr/>
        </p:nvGrpSpPr>
        <p:grpSpPr bwMode="auto">
          <a:xfrm>
            <a:off x="4794250" y="4090988"/>
            <a:ext cx="4495800" cy="519112"/>
            <a:chOff x="3201" y="2625"/>
            <a:chExt cx="2832" cy="327"/>
          </a:xfrm>
        </p:grpSpPr>
        <p:sp>
          <p:nvSpPr>
            <p:cNvPr id="104463" name="Text Box 15"/>
            <p:cNvSpPr txBox="1">
              <a:spLocks noChangeArrowheads="1"/>
            </p:cNvSpPr>
            <p:nvPr/>
          </p:nvSpPr>
          <p:spPr bwMode="auto">
            <a:xfrm>
              <a:off x="3201" y="2625"/>
              <a:ext cx="2832" cy="327"/>
            </a:xfrm>
            <a:prstGeom prst="rect">
              <a:avLst/>
            </a:prstGeom>
            <a:noFill/>
            <a:ln w="9525">
              <a:noFill/>
              <a:miter lim="800000"/>
              <a:headEnd/>
              <a:tailEnd/>
            </a:ln>
            <a:effectLst/>
          </p:spPr>
          <p:txBody>
            <a:bodyPr>
              <a:spAutoFit/>
            </a:bodyPr>
            <a:lstStyle/>
            <a:p>
              <a:r>
                <a:rPr lang="en-US" altLang="zh-CN" sz="2800"/>
                <a:t>[</a:t>
              </a:r>
              <a:r>
                <a:rPr lang="en-US" altLang="zh-CN" sz="2800">
                  <a:latin typeface="Times New Roman" pitchFamily="18" charset="0"/>
                </a:rPr>
                <a:t>ACC</a:t>
              </a:r>
              <a:r>
                <a:rPr lang="en-US" altLang="zh-CN" sz="2800"/>
                <a:t>]+[</a:t>
              </a:r>
              <a:r>
                <a:rPr lang="en-US" altLang="zh-CN" sz="2800">
                  <a:latin typeface="Times New Roman" pitchFamily="18" charset="0"/>
                </a:rPr>
                <a:t>γ</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104464" name="Line 16"/>
            <p:cNvSpPr>
              <a:spLocks noChangeShapeType="1"/>
            </p:cNvSpPr>
            <p:nvPr/>
          </p:nvSpPr>
          <p:spPr bwMode="auto">
            <a:xfrm>
              <a:off x="4240" y="2843"/>
              <a:ext cx="240" cy="0"/>
            </a:xfrm>
            <a:prstGeom prst="line">
              <a:avLst/>
            </a:prstGeom>
            <a:noFill/>
            <a:ln w="19050">
              <a:solidFill>
                <a:schemeClr val="tx1"/>
              </a:solidFill>
              <a:round/>
              <a:headEnd/>
              <a:tailEnd type="stealth" w="med" len="med"/>
            </a:ln>
            <a:effectLst/>
          </p:spPr>
          <p:txBody>
            <a:bodyPr wrap="none">
              <a:spAutoFit/>
            </a:bodyPr>
            <a:lstStyle/>
            <a:p>
              <a:endParaRPr lang="zh-CN" altLang="en-US"/>
            </a:p>
          </p:txBody>
        </p:sp>
      </p:grpSp>
      <p:sp>
        <p:nvSpPr>
          <p:cNvPr id="104465" name="Text Box 17"/>
          <p:cNvSpPr txBox="1">
            <a:spLocks noChangeArrowheads="1"/>
          </p:cNvSpPr>
          <p:nvPr/>
        </p:nvSpPr>
        <p:spPr bwMode="auto">
          <a:xfrm>
            <a:off x="762000" y="4776788"/>
            <a:ext cx="3429000" cy="519112"/>
          </a:xfrm>
          <a:prstGeom prst="rect">
            <a:avLst/>
          </a:prstGeom>
          <a:noFill/>
          <a:ln w="9525">
            <a:noFill/>
            <a:miter lim="800000"/>
            <a:headEnd/>
            <a:tailEnd/>
          </a:ln>
          <a:effectLst/>
        </p:spPr>
        <p:txBody>
          <a:bodyPr>
            <a:spAutoFit/>
          </a:bodyPr>
          <a:lstStyle/>
          <a:p>
            <a:r>
              <a:rPr lang="zh-CN" altLang="en-US" sz="2800"/>
              <a:t>乘       </a:t>
            </a:r>
            <a:r>
              <a:rPr lang="en-US" altLang="zh-CN" sz="2800">
                <a:latin typeface="Times New Roman" pitchFamily="18" charset="0"/>
              </a:rPr>
              <a:t>δ</a:t>
            </a:r>
          </a:p>
        </p:txBody>
      </p:sp>
      <p:grpSp>
        <p:nvGrpSpPr>
          <p:cNvPr id="5" name="Group 18"/>
          <p:cNvGrpSpPr>
            <a:grpSpLocks/>
          </p:cNvGrpSpPr>
          <p:nvPr/>
        </p:nvGrpSpPr>
        <p:grpSpPr bwMode="auto">
          <a:xfrm>
            <a:off x="4724400" y="4776788"/>
            <a:ext cx="4038600" cy="519112"/>
            <a:chOff x="3157" y="3057"/>
            <a:chExt cx="2544" cy="327"/>
          </a:xfrm>
        </p:grpSpPr>
        <p:sp>
          <p:nvSpPr>
            <p:cNvPr id="104467" name="Text Box 19"/>
            <p:cNvSpPr txBox="1">
              <a:spLocks noChangeArrowheads="1"/>
            </p:cNvSpPr>
            <p:nvPr/>
          </p:nvSpPr>
          <p:spPr bwMode="auto">
            <a:xfrm>
              <a:off x="3157" y="3057"/>
              <a:ext cx="2544" cy="327"/>
            </a:xfrm>
            <a:prstGeom prst="rect">
              <a:avLst/>
            </a:prstGeom>
            <a:noFill/>
            <a:ln w="9525">
              <a:noFill/>
              <a:miter lim="800000"/>
              <a:headEnd/>
              <a:tailEnd/>
            </a:ln>
            <a:effectLst/>
          </p:spPr>
          <p:txBody>
            <a:bodyPr>
              <a:spAutoFit/>
            </a:bodyPr>
            <a:lstStyle/>
            <a:p>
              <a:r>
                <a:rPr lang="en-US" altLang="zh-CN" sz="2800"/>
                <a:t>[</a:t>
              </a:r>
              <a:r>
                <a:rPr lang="en-US" altLang="zh-CN" sz="2800">
                  <a:latin typeface="Times New Roman" pitchFamily="18" charset="0"/>
                </a:rPr>
                <a:t>ACC</a:t>
              </a:r>
              <a:r>
                <a:rPr lang="en-US" altLang="zh-CN" sz="2800"/>
                <a:t>]</a:t>
              </a:r>
              <a:r>
                <a:rPr lang="en-US" altLang="zh-CN" sz="2000"/>
                <a:t>×</a:t>
              </a:r>
              <a:r>
                <a:rPr lang="en-US" altLang="zh-CN" sz="2800"/>
                <a:t>[</a:t>
              </a:r>
              <a:r>
                <a:rPr lang="en-US" altLang="zh-CN" sz="2800">
                  <a:latin typeface="Times New Roman" pitchFamily="18" charset="0"/>
                </a:rPr>
                <a:t>δ</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104468" name="Line 20"/>
            <p:cNvSpPr>
              <a:spLocks noChangeShapeType="1"/>
            </p:cNvSpPr>
            <p:nvPr/>
          </p:nvSpPr>
          <p:spPr bwMode="auto">
            <a:xfrm>
              <a:off x="4240" y="3251"/>
              <a:ext cx="240" cy="0"/>
            </a:xfrm>
            <a:prstGeom prst="line">
              <a:avLst/>
            </a:prstGeom>
            <a:noFill/>
            <a:ln w="19050">
              <a:solidFill>
                <a:schemeClr val="tx1"/>
              </a:solidFill>
              <a:round/>
              <a:headEnd/>
              <a:tailEnd type="stealth" w="med" len="med"/>
            </a:ln>
            <a:effectLst/>
          </p:spPr>
          <p:txBody>
            <a:bodyPr wrap="none">
              <a:spAutoFit/>
            </a:bodyPr>
            <a:lstStyle/>
            <a:p>
              <a:endParaRPr lang="zh-CN" altLang="en-US"/>
            </a:p>
          </p:txBody>
        </p:sp>
      </p:grpSp>
      <p:sp>
        <p:nvSpPr>
          <p:cNvPr id="104469" name="Text Box 21"/>
          <p:cNvSpPr txBox="1">
            <a:spLocks noChangeArrowheads="1"/>
          </p:cNvSpPr>
          <p:nvPr/>
        </p:nvSpPr>
        <p:spPr bwMode="auto">
          <a:xfrm>
            <a:off x="523875" y="473075"/>
            <a:ext cx="3687763" cy="641350"/>
          </a:xfrm>
          <a:prstGeom prst="rect">
            <a:avLst/>
          </a:prstGeom>
          <a:noFill/>
          <a:ln w="9525">
            <a:noFill/>
            <a:miter lim="800000"/>
            <a:headEnd/>
            <a:tailEnd/>
          </a:ln>
          <a:effectLst/>
        </p:spPr>
        <p:txBody>
          <a:bodyPr>
            <a:spAutoFit/>
          </a:bodyPr>
          <a:lstStyle/>
          <a:p>
            <a:r>
              <a:rPr lang="zh-CN" altLang="en-US" sz="3600"/>
              <a:t>指令格式举例</a:t>
            </a:r>
          </a:p>
        </p:txBody>
      </p:sp>
      <p:grpSp>
        <p:nvGrpSpPr>
          <p:cNvPr id="6" name="Group 23"/>
          <p:cNvGrpSpPr>
            <a:grpSpLocks/>
          </p:cNvGrpSpPr>
          <p:nvPr/>
        </p:nvGrpSpPr>
        <p:grpSpPr bwMode="auto">
          <a:xfrm>
            <a:off x="468313" y="1447800"/>
            <a:ext cx="4173537" cy="617538"/>
            <a:chOff x="480" y="960"/>
            <a:chExt cx="2736" cy="389"/>
          </a:xfrm>
        </p:grpSpPr>
        <p:sp>
          <p:nvSpPr>
            <p:cNvPr id="104472" name="Rectangle 24"/>
            <p:cNvSpPr>
              <a:spLocks noChangeArrowheads="1"/>
            </p:cNvSpPr>
            <p:nvPr/>
          </p:nvSpPr>
          <p:spPr bwMode="auto">
            <a:xfrm>
              <a:off x="480" y="965"/>
              <a:ext cx="2736" cy="38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04473" name="Text Box 25"/>
            <p:cNvSpPr txBox="1">
              <a:spLocks noChangeArrowheads="1"/>
            </p:cNvSpPr>
            <p:nvPr/>
          </p:nvSpPr>
          <p:spPr bwMode="auto">
            <a:xfrm>
              <a:off x="532" y="974"/>
              <a:ext cx="906" cy="327"/>
            </a:xfrm>
            <a:prstGeom prst="rect">
              <a:avLst/>
            </a:prstGeom>
            <a:noFill/>
            <a:ln w="9525">
              <a:noFill/>
              <a:miter lim="800000"/>
              <a:headEnd/>
              <a:tailEnd/>
            </a:ln>
            <a:effectLst/>
          </p:spPr>
          <p:txBody>
            <a:bodyPr>
              <a:spAutoFit/>
            </a:bodyPr>
            <a:lstStyle/>
            <a:p>
              <a:pPr algn="ctr"/>
              <a:r>
                <a:rPr lang="zh-CN" altLang="en-US" sz="2800"/>
                <a:t>操作码</a:t>
              </a:r>
            </a:p>
          </p:txBody>
        </p:sp>
        <p:sp>
          <p:nvSpPr>
            <p:cNvPr id="104474" name="Text Box 26"/>
            <p:cNvSpPr txBox="1">
              <a:spLocks noChangeArrowheads="1"/>
            </p:cNvSpPr>
            <p:nvPr/>
          </p:nvSpPr>
          <p:spPr bwMode="auto">
            <a:xfrm>
              <a:off x="1960" y="974"/>
              <a:ext cx="823" cy="327"/>
            </a:xfrm>
            <a:prstGeom prst="rect">
              <a:avLst/>
            </a:prstGeom>
            <a:noFill/>
            <a:ln w="9525">
              <a:noFill/>
              <a:miter lim="800000"/>
              <a:headEnd/>
              <a:tailEnd/>
            </a:ln>
            <a:effectLst/>
          </p:spPr>
          <p:txBody>
            <a:bodyPr wrap="none">
              <a:spAutoFit/>
            </a:bodyPr>
            <a:lstStyle/>
            <a:p>
              <a:pPr algn="ctr"/>
              <a:r>
                <a:rPr lang="zh-CN" altLang="en-US" sz="2800"/>
                <a:t>地址码</a:t>
              </a:r>
            </a:p>
          </p:txBody>
        </p:sp>
        <p:sp>
          <p:nvSpPr>
            <p:cNvPr id="104475" name="Line 27"/>
            <p:cNvSpPr>
              <a:spLocks noChangeShapeType="1"/>
            </p:cNvSpPr>
            <p:nvPr/>
          </p:nvSpPr>
          <p:spPr bwMode="auto">
            <a:xfrm>
              <a:off x="1497" y="960"/>
              <a:ext cx="0" cy="384"/>
            </a:xfrm>
            <a:prstGeom prst="line">
              <a:avLst/>
            </a:prstGeom>
            <a:noFill/>
            <a:ln w="38100">
              <a:solidFill>
                <a:schemeClr val="folHlink"/>
              </a:solidFill>
              <a:round/>
              <a:headEnd/>
              <a:tailEnd/>
            </a:ln>
            <a:effectLst/>
          </p:spPr>
          <p:txBody>
            <a:bodyPr wrap="none">
              <a:spAutoFit/>
            </a:bodyPr>
            <a:lstStyle/>
            <a:p>
              <a:endParaRPr lang="zh-CN" altLang="en-US"/>
            </a:p>
          </p:txBody>
        </p:sp>
      </p:grpSp>
      <p:grpSp>
        <p:nvGrpSpPr>
          <p:cNvPr id="7" name="Group 28"/>
          <p:cNvGrpSpPr>
            <a:grpSpLocks/>
          </p:cNvGrpSpPr>
          <p:nvPr/>
        </p:nvGrpSpPr>
        <p:grpSpPr bwMode="auto">
          <a:xfrm>
            <a:off x="4788024" y="5373216"/>
            <a:ext cx="4953000" cy="519112"/>
            <a:chOff x="3225" y="3441"/>
            <a:chExt cx="3120" cy="327"/>
          </a:xfrm>
        </p:grpSpPr>
        <p:sp>
          <p:nvSpPr>
            <p:cNvPr id="104477" name="Text Box 29"/>
            <p:cNvSpPr txBox="1">
              <a:spLocks noChangeArrowheads="1"/>
            </p:cNvSpPr>
            <p:nvPr/>
          </p:nvSpPr>
          <p:spPr bwMode="auto">
            <a:xfrm>
              <a:off x="3225" y="3441"/>
              <a:ext cx="3120" cy="327"/>
            </a:xfrm>
            <a:prstGeom prst="rect">
              <a:avLst/>
            </a:prstGeom>
            <a:noFill/>
            <a:ln w="9525">
              <a:noFill/>
              <a:miter lim="800000"/>
              <a:headEnd/>
              <a:tailEnd/>
            </a:ln>
            <a:effectLst/>
          </p:spPr>
          <p:txBody>
            <a:bodyPr>
              <a:spAutoFit/>
            </a:bodyPr>
            <a:lstStyle/>
            <a:p>
              <a:r>
                <a:rPr lang="en-US" altLang="zh-CN" sz="2800"/>
                <a:t>     </a:t>
              </a:r>
              <a:r>
                <a:rPr lang="en-US" altLang="zh-CN" sz="900"/>
                <a:t>  </a:t>
              </a:r>
              <a:r>
                <a:rPr lang="en-US" altLang="zh-CN" sz="2800"/>
                <a:t>[</a:t>
              </a:r>
              <a:r>
                <a:rPr lang="en-US" altLang="zh-CN" sz="900"/>
                <a:t> </a:t>
              </a:r>
              <a:r>
                <a:rPr lang="en-US" altLang="zh-CN" sz="2800">
                  <a:latin typeface="Times New Roman" pitchFamily="18" charset="0"/>
                  <a:sym typeface="Symbol" pitchFamily="18" charset="2"/>
                </a:rPr>
                <a:t></a:t>
              </a:r>
              <a:r>
                <a:rPr lang="en-US" altLang="zh-CN" sz="900">
                  <a:latin typeface="Times New Roman" pitchFamily="18" charset="0"/>
                  <a:sym typeface="Symbol" pitchFamily="18" charset="2"/>
                </a:rPr>
                <a:t> </a:t>
              </a:r>
              <a:r>
                <a:rPr lang="en-US" altLang="zh-CN" sz="900">
                  <a:sym typeface="Symbol" pitchFamily="18" charset="2"/>
                </a:rPr>
                <a:t> </a:t>
              </a:r>
              <a:r>
                <a:rPr lang="en-US" altLang="zh-CN" sz="2800"/>
                <a:t>]     </a:t>
              </a:r>
              <a:r>
                <a:rPr lang="zh-CN" altLang="en-US" sz="2800"/>
                <a:t>打印机</a:t>
              </a:r>
            </a:p>
          </p:txBody>
        </p:sp>
        <p:sp>
          <p:nvSpPr>
            <p:cNvPr id="104478" name="Line 30"/>
            <p:cNvSpPr>
              <a:spLocks noChangeShapeType="1"/>
            </p:cNvSpPr>
            <p:nvPr/>
          </p:nvSpPr>
          <p:spPr bwMode="auto">
            <a:xfrm>
              <a:off x="4041" y="3622"/>
              <a:ext cx="240" cy="0"/>
            </a:xfrm>
            <a:prstGeom prst="line">
              <a:avLst/>
            </a:prstGeom>
            <a:noFill/>
            <a:ln w="19050">
              <a:solidFill>
                <a:schemeClr val="tx1"/>
              </a:solidFill>
              <a:round/>
              <a:headEnd/>
              <a:tailEnd type="stealth" w="med" len="med"/>
            </a:ln>
            <a:effectLst/>
          </p:spPr>
          <p:txBody>
            <a:bodyPr wrap="none">
              <a:spAutoFit/>
            </a:bodyPr>
            <a:lstStyle/>
            <a:p>
              <a:endParaRPr lang="zh-CN" altLang="en-US"/>
            </a:p>
          </p:txBody>
        </p:sp>
      </p:grpSp>
      <p:sp>
        <p:nvSpPr>
          <p:cNvPr id="32" name="日期占位符 31"/>
          <p:cNvSpPr>
            <a:spLocks noGrp="1"/>
          </p:cNvSpPr>
          <p:nvPr>
            <p:ph type="dt" sz="half" idx="10"/>
          </p:nvPr>
        </p:nvSpPr>
        <p:spPr/>
        <p:txBody>
          <a:bodyPr/>
          <a:lstStyle/>
          <a:p>
            <a:fld id="{15EDA8F8-5DD0-4827-A29D-CA040B30C4A3}" type="datetime1">
              <a:rPr lang="zh-CN" altLang="en-US" smtClean="0"/>
              <a:pPr/>
              <a:t>2023/8/31</a:t>
            </a:fld>
            <a:endParaRPr lang="zh-CN" altLang="en-US"/>
          </a:p>
        </p:txBody>
      </p:sp>
      <p:sp>
        <p:nvSpPr>
          <p:cNvPr id="34" name="页脚占位符 3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3" name="灯片编号占位符 32"/>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450"/>
                                        </p:tgtEl>
                                        <p:attrNameLst>
                                          <p:attrName>style.visibility</p:attrName>
                                        </p:attrNameLst>
                                      </p:cBhvr>
                                      <p:to>
                                        <p:strVal val="visible"/>
                                      </p:to>
                                    </p:set>
                                    <p:animEffect transition="in" filter="blinds(horizontal)">
                                      <p:cBhvr>
                                        <p:cTn id="22" dur="500"/>
                                        <p:tgtEl>
                                          <p:spTgt spid="1044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457"/>
                                        </p:tgtEl>
                                        <p:attrNameLst>
                                          <p:attrName>style.visibility</p:attrName>
                                        </p:attrNameLst>
                                      </p:cBhvr>
                                      <p:to>
                                        <p:strVal val="visible"/>
                                      </p:to>
                                    </p:set>
                                    <p:animEffect transition="in" filter="blinds(horizontal)">
                                      <p:cBhvr>
                                        <p:cTn id="27" dur="500"/>
                                        <p:tgtEl>
                                          <p:spTgt spid="1044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461"/>
                                        </p:tgtEl>
                                        <p:attrNameLst>
                                          <p:attrName>style.visibility</p:attrName>
                                        </p:attrNameLst>
                                      </p:cBhvr>
                                      <p:to>
                                        <p:strVal val="visible"/>
                                      </p:to>
                                    </p:set>
                                    <p:animEffect transition="in" filter="blinds(horizontal)">
                                      <p:cBhvr>
                                        <p:cTn id="37" dur="500"/>
                                        <p:tgtEl>
                                          <p:spTgt spid="1044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4465"/>
                                        </p:tgtEl>
                                        <p:attrNameLst>
                                          <p:attrName>style.visibility</p:attrName>
                                        </p:attrNameLst>
                                      </p:cBhvr>
                                      <p:to>
                                        <p:strVal val="visible"/>
                                      </p:to>
                                    </p:set>
                                    <p:animEffect transition="in" filter="blinds(horizontal)">
                                      <p:cBhvr>
                                        <p:cTn id="47" dur="500"/>
                                        <p:tgtEl>
                                          <p:spTgt spid="1044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4451"/>
                                        </p:tgtEl>
                                        <p:attrNameLst>
                                          <p:attrName>style.visibility</p:attrName>
                                        </p:attrNameLst>
                                      </p:cBhvr>
                                      <p:to>
                                        <p:strVal val="visible"/>
                                      </p:to>
                                    </p:set>
                                    <p:animEffect transition="in" filter="blinds(horizontal)">
                                      <p:cBhvr>
                                        <p:cTn id="57" dur="500"/>
                                        <p:tgtEl>
                                          <p:spTgt spid="10445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4452"/>
                                        </p:tgtEl>
                                        <p:attrNameLst>
                                          <p:attrName>style.visibility</p:attrName>
                                        </p:attrNameLst>
                                      </p:cBhvr>
                                      <p:to>
                                        <p:strVal val="visible"/>
                                      </p:to>
                                    </p:set>
                                    <p:animEffect transition="in" filter="blinds(horizontal)">
                                      <p:cBhvr>
                                        <p:cTn id="6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autoUpdateAnimBg="0"/>
      <p:bldP spid="104452" grpId="0" autoUpdateAnimBg="0"/>
      <p:bldP spid="104453" grpId="0" autoUpdateAnimBg="0"/>
      <p:bldP spid="104457" grpId="0" autoUpdateAnimBg="0"/>
      <p:bldP spid="104461" grpId="0" autoUpdateAnimBg="0"/>
      <p:bldP spid="10446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09" name="Group 181"/>
          <p:cNvGraphicFramePr>
            <a:graphicFrameLocks noGrp="1"/>
          </p:cNvGraphicFramePr>
          <p:nvPr/>
        </p:nvGraphicFramePr>
        <p:xfrm>
          <a:off x="611188" y="838200"/>
          <a:ext cx="7920037" cy="5943600"/>
        </p:xfrm>
        <a:graphic>
          <a:graphicData uri="http://schemas.openxmlformats.org/drawingml/2006/table">
            <a:tbl>
              <a:tblPr/>
              <a:tblGrid>
                <a:gridCol w="2051050"/>
                <a:gridCol w="1023937"/>
                <a:gridCol w="1538288"/>
                <a:gridCol w="3306762"/>
              </a:tblGrid>
              <a:tr h="364741">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指令和数据存于主存单元的地址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注释</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地址码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取数</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至</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乘</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加</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乘</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加</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将</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存于主存单元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打印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停机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7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存放结果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87" name="Text Box 159"/>
          <p:cNvSpPr txBox="1">
            <a:spLocks noChangeArrowheads="1"/>
          </p:cNvSpPr>
          <p:nvPr/>
        </p:nvSpPr>
        <p:spPr bwMode="auto">
          <a:xfrm>
            <a:off x="288925" y="120650"/>
            <a:ext cx="5527675" cy="641350"/>
          </a:xfrm>
          <a:prstGeom prst="rect">
            <a:avLst/>
          </a:prstGeom>
          <a:noFill/>
          <a:ln w="9525">
            <a:noFill/>
            <a:miter lim="800000"/>
            <a:headEnd/>
            <a:tailEnd/>
          </a:ln>
          <a:effectLst/>
        </p:spPr>
        <p:txBody>
          <a:bodyPr wrap="none">
            <a:spAutoFit/>
          </a:bodyPr>
          <a:lstStyle/>
          <a:p>
            <a:r>
              <a:rPr lang="zh-CN" altLang="en-US" sz="3600">
                <a:latin typeface="Times New Roman" pitchFamily="18" charset="0"/>
              </a:rPr>
              <a:t>计算 </a:t>
            </a:r>
            <a:r>
              <a:rPr lang="en-US" altLang="zh-CN" sz="3600" i="1">
                <a:latin typeface="Times New Roman" pitchFamily="18" charset="0"/>
              </a:rPr>
              <a:t>ax</a:t>
            </a:r>
            <a:r>
              <a:rPr lang="en-US" altLang="zh-CN" sz="3600" baseline="30000">
                <a:latin typeface="Times New Roman" pitchFamily="18" charset="0"/>
              </a:rPr>
              <a:t>2</a:t>
            </a:r>
            <a:r>
              <a:rPr lang="en-US" altLang="zh-CN" sz="3600">
                <a:latin typeface="Times New Roman" pitchFamily="18" charset="0"/>
                <a:cs typeface="Times New Roman" pitchFamily="18" charset="0"/>
              </a:rPr>
              <a:t> + </a:t>
            </a:r>
            <a:r>
              <a:rPr lang="en-US" altLang="zh-CN" sz="3600" i="1">
                <a:latin typeface="Times New Roman" pitchFamily="18" charset="0"/>
              </a:rPr>
              <a:t>bx</a:t>
            </a:r>
            <a:r>
              <a:rPr lang="en-US" altLang="zh-CN" sz="3600">
                <a:latin typeface="Times New Roman" pitchFamily="18" charset="0"/>
                <a:cs typeface="Times New Roman" pitchFamily="18" charset="0"/>
              </a:rPr>
              <a:t> + </a:t>
            </a:r>
            <a:r>
              <a:rPr lang="en-US" altLang="zh-CN" sz="3600" i="1">
                <a:latin typeface="Times New Roman" pitchFamily="18" charset="0"/>
              </a:rPr>
              <a:t>c</a:t>
            </a:r>
            <a:r>
              <a:rPr lang="en-US" altLang="zh-CN" sz="3600">
                <a:latin typeface="Times New Roman" pitchFamily="18" charset="0"/>
              </a:rPr>
              <a:t>  </a:t>
            </a:r>
            <a:r>
              <a:rPr lang="zh-CN" altLang="en-US" sz="3600">
                <a:latin typeface="Times New Roman" pitchFamily="18" charset="0"/>
              </a:rPr>
              <a:t>程序清单</a:t>
            </a:r>
          </a:p>
        </p:txBody>
      </p:sp>
      <p:sp>
        <p:nvSpPr>
          <p:cNvPr id="6" name="日期占位符 5"/>
          <p:cNvSpPr>
            <a:spLocks noGrp="1"/>
          </p:cNvSpPr>
          <p:nvPr>
            <p:ph type="dt" sz="half" idx="10"/>
          </p:nvPr>
        </p:nvSpPr>
        <p:spPr/>
        <p:txBody>
          <a:bodyPr/>
          <a:lstStyle/>
          <a:p>
            <a:fld id="{02607656-9962-4020-8529-50D7B9BA86C0}" type="datetime1">
              <a:rPr lang="zh-CN" altLang="en-US" smtClean="0"/>
              <a:pPr/>
              <a:t>2023/8/31</a:t>
            </a:fld>
            <a:endParaRPr lang="zh-CN" altLang="en-US"/>
          </a:p>
        </p:txBody>
      </p:sp>
      <p:sp>
        <p:nvSpPr>
          <p:cNvPr id="8" name="页脚占位符 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8309"/>
                                        </p:tgtEl>
                                        <p:attrNameLst>
                                          <p:attrName>style.visibility</p:attrName>
                                        </p:attrNameLst>
                                      </p:cBhvr>
                                      <p:to>
                                        <p:strVal val="visible"/>
                                      </p:to>
                                    </p:set>
                                    <p:animEffect transition="in" filter="barn(outVertical)">
                                      <p:cBhvr>
                                        <p:cTn id="7" dur="500"/>
                                        <p:tgtEl>
                                          <p:spTgt spid="4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879725" y="1989138"/>
            <a:ext cx="1404938" cy="519112"/>
          </a:xfrm>
          <a:prstGeom prst="rect">
            <a:avLst/>
          </a:prstGeom>
          <a:noFill/>
          <a:ln w="9525">
            <a:noFill/>
            <a:miter lim="800000"/>
            <a:headEnd/>
            <a:tailEnd/>
          </a:ln>
          <a:effectLst/>
        </p:spPr>
        <p:txBody>
          <a:bodyPr>
            <a:spAutoFit/>
          </a:bodyPr>
          <a:lstStyle/>
          <a:p>
            <a:r>
              <a:rPr lang="zh-CN" altLang="en-US" sz="2800"/>
              <a:t>存储体</a:t>
            </a:r>
          </a:p>
        </p:txBody>
      </p:sp>
      <p:sp>
        <p:nvSpPr>
          <p:cNvPr id="109571" name="Text Box 3"/>
          <p:cNvSpPr txBox="1">
            <a:spLocks noChangeArrowheads="1"/>
          </p:cNvSpPr>
          <p:nvPr/>
        </p:nvSpPr>
        <p:spPr bwMode="auto">
          <a:xfrm>
            <a:off x="3124200" y="2598738"/>
            <a:ext cx="1160463" cy="519112"/>
          </a:xfrm>
          <a:prstGeom prst="rect">
            <a:avLst/>
          </a:prstGeom>
          <a:noFill/>
          <a:ln w="9525">
            <a:noFill/>
            <a:miter lim="800000"/>
            <a:headEnd/>
            <a:tailEnd/>
          </a:ln>
          <a:effectLst/>
        </p:spPr>
        <p:txBody>
          <a:bodyPr>
            <a:spAutoFit/>
          </a:bodyPr>
          <a:lstStyle/>
          <a:p>
            <a:r>
              <a:rPr lang="zh-CN" altLang="en-US" sz="2800"/>
              <a:t>大楼</a:t>
            </a:r>
          </a:p>
        </p:txBody>
      </p:sp>
      <p:sp>
        <p:nvSpPr>
          <p:cNvPr id="109572" name="Text Box 4"/>
          <p:cNvSpPr txBox="1">
            <a:spLocks noChangeArrowheads="1"/>
          </p:cNvSpPr>
          <p:nvPr/>
        </p:nvSpPr>
        <p:spPr bwMode="auto">
          <a:xfrm>
            <a:off x="2971800" y="3259138"/>
            <a:ext cx="5789613" cy="519112"/>
          </a:xfrm>
          <a:prstGeom prst="rect">
            <a:avLst/>
          </a:prstGeom>
          <a:noFill/>
          <a:ln w="9525">
            <a:noFill/>
            <a:miter lim="800000"/>
            <a:headEnd/>
            <a:tailEnd/>
          </a:ln>
          <a:effectLst/>
        </p:spPr>
        <p:txBody>
          <a:bodyPr>
            <a:spAutoFit/>
          </a:bodyPr>
          <a:lstStyle/>
          <a:p>
            <a:r>
              <a:rPr lang="zh-CN" altLang="en-US" sz="2800" dirty="0">
                <a:solidFill>
                  <a:schemeClr val="folHlink"/>
                </a:solidFill>
              </a:rPr>
              <a:t>存储单元 </a:t>
            </a:r>
            <a:r>
              <a:rPr lang="zh-CN" altLang="en-US" sz="2400" dirty="0"/>
              <a:t>存放一串二进制代码</a:t>
            </a:r>
          </a:p>
        </p:txBody>
      </p:sp>
      <p:sp>
        <p:nvSpPr>
          <p:cNvPr id="109573" name="Text Box 5"/>
          <p:cNvSpPr txBox="1">
            <a:spLocks noChangeArrowheads="1"/>
          </p:cNvSpPr>
          <p:nvPr/>
        </p:nvSpPr>
        <p:spPr bwMode="auto">
          <a:xfrm>
            <a:off x="2971800" y="3963988"/>
            <a:ext cx="6975475" cy="519112"/>
          </a:xfrm>
          <a:prstGeom prst="rect">
            <a:avLst/>
          </a:prstGeom>
          <a:noFill/>
          <a:ln w="9525">
            <a:noFill/>
            <a:miter lim="800000"/>
            <a:headEnd/>
            <a:tailEnd/>
          </a:ln>
          <a:effectLst/>
        </p:spPr>
        <p:txBody>
          <a:bodyPr>
            <a:spAutoFit/>
          </a:bodyPr>
          <a:lstStyle/>
          <a:p>
            <a:r>
              <a:rPr lang="zh-CN" altLang="en-US" sz="2800" dirty="0">
                <a:solidFill>
                  <a:schemeClr val="folHlink"/>
                </a:solidFill>
              </a:rPr>
              <a:t>存储字   </a:t>
            </a:r>
            <a:r>
              <a:rPr lang="zh-CN" altLang="en-US" sz="2400" dirty="0"/>
              <a:t>存储单元中二进制代码的组合</a:t>
            </a:r>
          </a:p>
        </p:txBody>
      </p:sp>
      <p:sp>
        <p:nvSpPr>
          <p:cNvPr id="109574" name="Text Box 6"/>
          <p:cNvSpPr txBox="1">
            <a:spLocks noChangeArrowheads="1"/>
          </p:cNvSpPr>
          <p:nvPr/>
        </p:nvSpPr>
        <p:spPr bwMode="auto">
          <a:xfrm>
            <a:off x="2971800" y="4668838"/>
            <a:ext cx="6629400" cy="519112"/>
          </a:xfrm>
          <a:prstGeom prst="rect">
            <a:avLst/>
          </a:prstGeom>
          <a:noFill/>
          <a:ln w="9525">
            <a:noFill/>
            <a:miter lim="800000"/>
            <a:headEnd/>
            <a:tailEnd/>
          </a:ln>
          <a:effectLst/>
        </p:spPr>
        <p:txBody>
          <a:bodyPr>
            <a:spAutoFit/>
          </a:bodyPr>
          <a:lstStyle/>
          <a:p>
            <a:r>
              <a:rPr lang="zh-CN" altLang="en-US" sz="2800" dirty="0">
                <a:solidFill>
                  <a:schemeClr val="folHlink"/>
                </a:solidFill>
              </a:rPr>
              <a:t>存储字长 </a:t>
            </a:r>
            <a:r>
              <a:rPr lang="zh-CN" altLang="en-US" sz="2400" dirty="0"/>
              <a:t>存储单元中二进制代码的位数</a:t>
            </a:r>
          </a:p>
        </p:txBody>
      </p:sp>
      <p:sp>
        <p:nvSpPr>
          <p:cNvPr id="109575" name="Text Box 7"/>
          <p:cNvSpPr txBox="1">
            <a:spLocks noChangeArrowheads="1"/>
          </p:cNvSpPr>
          <p:nvPr/>
        </p:nvSpPr>
        <p:spPr bwMode="auto">
          <a:xfrm>
            <a:off x="4716016" y="5373216"/>
            <a:ext cx="4835525" cy="457200"/>
          </a:xfrm>
          <a:prstGeom prst="rect">
            <a:avLst/>
          </a:prstGeom>
          <a:noFill/>
          <a:ln w="9525">
            <a:noFill/>
            <a:miter lim="800000"/>
            <a:headEnd/>
            <a:tailEnd/>
          </a:ln>
          <a:effectLst/>
        </p:spPr>
        <p:txBody>
          <a:bodyPr>
            <a:spAutoFit/>
          </a:bodyPr>
          <a:lstStyle/>
          <a:p>
            <a:r>
              <a:rPr lang="zh-CN" altLang="en-US" sz="2400" dirty="0"/>
              <a:t>每个存储单元赋予一个地址号</a:t>
            </a:r>
          </a:p>
        </p:txBody>
      </p:sp>
      <p:sp>
        <p:nvSpPr>
          <p:cNvPr id="109576" name="Text Box 8"/>
          <p:cNvSpPr txBox="1">
            <a:spLocks noChangeArrowheads="1"/>
          </p:cNvSpPr>
          <p:nvPr/>
        </p:nvSpPr>
        <p:spPr bwMode="auto">
          <a:xfrm>
            <a:off x="2947715" y="5354373"/>
            <a:ext cx="2682875" cy="519113"/>
          </a:xfrm>
          <a:prstGeom prst="rect">
            <a:avLst/>
          </a:prstGeom>
          <a:noFill/>
          <a:ln w="9525">
            <a:noFill/>
            <a:miter lim="800000"/>
            <a:headEnd/>
            <a:tailEnd/>
          </a:ln>
          <a:effectLst/>
        </p:spPr>
        <p:txBody>
          <a:bodyPr>
            <a:spAutoFit/>
          </a:bodyPr>
          <a:lstStyle/>
          <a:p>
            <a:r>
              <a:rPr lang="zh-CN" altLang="en-US" sz="2800" dirty="0">
                <a:solidFill>
                  <a:schemeClr val="folHlink"/>
                </a:solidFill>
              </a:rPr>
              <a:t>按地址寻访</a:t>
            </a:r>
            <a:endParaRPr lang="zh-CN" altLang="en-US" sz="2800" dirty="0"/>
          </a:p>
        </p:txBody>
      </p:sp>
      <p:sp>
        <p:nvSpPr>
          <p:cNvPr id="109577" name="Text Box 9"/>
          <p:cNvSpPr txBox="1">
            <a:spLocks noChangeArrowheads="1"/>
          </p:cNvSpPr>
          <p:nvPr/>
        </p:nvSpPr>
        <p:spPr bwMode="auto">
          <a:xfrm>
            <a:off x="4103688" y="2011363"/>
            <a:ext cx="2268537" cy="519112"/>
          </a:xfrm>
          <a:prstGeom prst="rect">
            <a:avLst/>
          </a:prstGeom>
          <a:noFill/>
          <a:ln w="9525">
            <a:noFill/>
            <a:miter lim="800000"/>
            <a:headEnd/>
            <a:tailEnd/>
          </a:ln>
          <a:effectLst/>
        </p:spPr>
        <p:txBody>
          <a:bodyPr>
            <a:spAutoFit/>
          </a:bodyPr>
          <a:lstStyle/>
          <a:p>
            <a:r>
              <a:rPr lang="zh-CN" altLang="en-US" sz="2800">
                <a:latin typeface="Times New Roman"/>
              </a:rPr>
              <a:t>–</a:t>
            </a:r>
            <a:r>
              <a:rPr lang="zh-CN" altLang="en-US" sz="2800"/>
              <a:t> 存储单元</a:t>
            </a:r>
          </a:p>
        </p:txBody>
      </p:sp>
      <p:sp>
        <p:nvSpPr>
          <p:cNvPr id="109578" name="Text Box 10"/>
          <p:cNvSpPr txBox="1">
            <a:spLocks noChangeArrowheads="1"/>
          </p:cNvSpPr>
          <p:nvPr/>
        </p:nvSpPr>
        <p:spPr bwMode="auto">
          <a:xfrm>
            <a:off x="5995988" y="2011363"/>
            <a:ext cx="2247900" cy="519112"/>
          </a:xfrm>
          <a:prstGeom prst="rect">
            <a:avLst/>
          </a:prstGeom>
          <a:noFill/>
          <a:ln w="9525">
            <a:noFill/>
            <a:miter lim="800000"/>
            <a:headEnd/>
            <a:tailEnd/>
          </a:ln>
          <a:effectLst/>
        </p:spPr>
        <p:txBody>
          <a:bodyPr>
            <a:spAutoFit/>
          </a:bodyPr>
          <a:lstStyle/>
          <a:p>
            <a:r>
              <a:rPr lang="zh-CN" altLang="en-US" sz="2800">
                <a:latin typeface="Times New Roman"/>
              </a:rPr>
              <a:t>–</a:t>
            </a:r>
            <a:r>
              <a:rPr lang="zh-CN" altLang="en-US" sz="2800"/>
              <a:t> 存储元件</a:t>
            </a:r>
          </a:p>
        </p:txBody>
      </p:sp>
      <p:sp>
        <p:nvSpPr>
          <p:cNvPr id="109579" name="Text Box 11"/>
          <p:cNvSpPr txBox="1">
            <a:spLocks noChangeArrowheads="1"/>
          </p:cNvSpPr>
          <p:nvPr/>
        </p:nvSpPr>
        <p:spPr bwMode="auto">
          <a:xfrm>
            <a:off x="7880350" y="2032000"/>
            <a:ext cx="1263650" cy="427038"/>
          </a:xfrm>
          <a:prstGeom prst="rect">
            <a:avLst/>
          </a:prstGeom>
          <a:noFill/>
          <a:ln w="9525">
            <a:noFill/>
            <a:miter lim="800000"/>
            <a:headEnd/>
            <a:tailEnd/>
          </a:ln>
          <a:effectLst/>
        </p:spPr>
        <p:txBody>
          <a:bodyPr>
            <a:spAutoFit/>
          </a:bodyPr>
          <a:lstStyle/>
          <a:p>
            <a:r>
              <a:rPr lang="zh-CN" altLang="en-US" sz="2200"/>
              <a:t>（</a:t>
            </a:r>
            <a:r>
              <a:rPr lang="zh-CN" altLang="en-US" sz="2200">
                <a:latin typeface="Times New Roman" pitchFamily="18" charset="0"/>
              </a:rPr>
              <a:t>0/1</a:t>
            </a:r>
            <a:r>
              <a:rPr lang="zh-CN" altLang="en-US" sz="2200"/>
              <a:t>）</a:t>
            </a:r>
          </a:p>
        </p:txBody>
      </p:sp>
      <p:sp>
        <p:nvSpPr>
          <p:cNvPr id="109580" name="Text Box 12"/>
          <p:cNvSpPr txBox="1">
            <a:spLocks noChangeArrowheads="1"/>
          </p:cNvSpPr>
          <p:nvPr/>
        </p:nvSpPr>
        <p:spPr bwMode="auto">
          <a:xfrm>
            <a:off x="4103688" y="2598738"/>
            <a:ext cx="1692275" cy="519112"/>
          </a:xfrm>
          <a:prstGeom prst="rect">
            <a:avLst/>
          </a:prstGeom>
          <a:noFill/>
          <a:ln w="9525">
            <a:noFill/>
            <a:miter lim="800000"/>
            <a:headEnd/>
            <a:tailEnd/>
          </a:ln>
          <a:effectLst/>
        </p:spPr>
        <p:txBody>
          <a:bodyPr>
            <a:spAutoFit/>
          </a:bodyPr>
          <a:lstStyle/>
          <a:p>
            <a:r>
              <a:rPr lang="zh-CN" altLang="en-US" sz="2800">
                <a:latin typeface="Times New Roman"/>
              </a:rPr>
              <a:t>–</a:t>
            </a:r>
            <a:r>
              <a:rPr lang="zh-CN" altLang="en-US" sz="2800"/>
              <a:t>  </a:t>
            </a:r>
            <a:r>
              <a:rPr lang="zh-CN" altLang="en-US" sz="900"/>
              <a:t> </a:t>
            </a:r>
            <a:r>
              <a:rPr lang="zh-CN" altLang="en-US" sz="2800"/>
              <a:t>房间</a:t>
            </a:r>
          </a:p>
        </p:txBody>
      </p:sp>
      <p:sp>
        <p:nvSpPr>
          <p:cNvPr id="109581" name="Text Box 13"/>
          <p:cNvSpPr txBox="1">
            <a:spLocks noChangeArrowheads="1"/>
          </p:cNvSpPr>
          <p:nvPr/>
        </p:nvSpPr>
        <p:spPr bwMode="auto">
          <a:xfrm>
            <a:off x="5995988" y="2598738"/>
            <a:ext cx="1700212" cy="519112"/>
          </a:xfrm>
          <a:prstGeom prst="rect">
            <a:avLst/>
          </a:prstGeom>
          <a:noFill/>
          <a:ln w="9525">
            <a:noFill/>
            <a:miter lim="800000"/>
            <a:headEnd/>
            <a:tailEnd/>
          </a:ln>
          <a:effectLst/>
        </p:spPr>
        <p:txBody>
          <a:bodyPr>
            <a:spAutoFit/>
          </a:bodyPr>
          <a:lstStyle/>
          <a:p>
            <a:r>
              <a:rPr lang="zh-CN" altLang="en-US" sz="2800">
                <a:latin typeface="Times New Roman"/>
              </a:rPr>
              <a:t>–</a:t>
            </a:r>
            <a:r>
              <a:rPr lang="zh-CN" altLang="en-US" sz="2800"/>
              <a:t> </a:t>
            </a:r>
            <a:r>
              <a:rPr lang="zh-CN" altLang="en-US" sz="900"/>
              <a:t> </a:t>
            </a:r>
            <a:r>
              <a:rPr lang="zh-CN" altLang="en-US" sz="2800"/>
              <a:t>床位</a:t>
            </a:r>
          </a:p>
        </p:txBody>
      </p:sp>
      <p:sp>
        <p:nvSpPr>
          <p:cNvPr id="109582" name="Text Box 14"/>
          <p:cNvSpPr txBox="1">
            <a:spLocks noChangeArrowheads="1"/>
          </p:cNvSpPr>
          <p:nvPr/>
        </p:nvSpPr>
        <p:spPr bwMode="auto">
          <a:xfrm>
            <a:off x="7158038" y="2624138"/>
            <a:ext cx="2527300" cy="427037"/>
          </a:xfrm>
          <a:prstGeom prst="rect">
            <a:avLst/>
          </a:prstGeom>
          <a:noFill/>
          <a:ln w="9525">
            <a:noFill/>
            <a:miter lim="800000"/>
            <a:headEnd/>
            <a:tailEnd/>
          </a:ln>
          <a:effectLst/>
        </p:spPr>
        <p:txBody>
          <a:bodyPr>
            <a:spAutoFit/>
          </a:bodyPr>
          <a:lstStyle/>
          <a:p>
            <a:r>
              <a:rPr lang="zh-CN" altLang="en-US" sz="2200"/>
              <a:t>（无人/</a:t>
            </a:r>
            <a:r>
              <a:rPr lang="zh-CN" altLang="en-US"/>
              <a:t> </a:t>
            </a:r>
            <a:r>
              <a:rPr lang="zh-CN" altLang="en-US" sz="2200"/>
              <a:t>有人）</a:t>
            </a:r>
          </a:p>
        </p:txBody>
      </p:sp>
      <p:sp>
        <p:nvSpPr>
          <p:cNvPr id="109583" name="Text Box 15"/>
          <p:cNvSpPr txBox="1">
            <a:spLocks noChangeArrowheads="1"/>
          </p:cNvSpPr>
          <p:nvPr/>
        </p:nvSpPr>
        <p:spPr bwMode="auto">
          <a:xfrm>
            <a:off x="793750" y="1058863"/>
            <a:ext cx="6226175" cy="579437"/>
          </a:xfrm>
          <a:prstGeom prst="rect">
            <a:avLst/>
          </a:prstGeom>
          <a:noFill/>
          <a:ln w="9525">
            <a:noFill/>
            <a:miter lim="800000"/>
            <a:headEnd/>
            <a:tailEnd/>
          </a:ln>
          <a:effectLst/>
        </p:spPr>
        <p:txBody>
          <a:bodyPr>
            <a:spAutoFit/>
          </a:bodyPr>
          <a:lstStyle/>
          <a:p>
            <a:r>
              <a:rPr lang="zh-CN" altLang="en-US" sz="3200"/>
              <a:t>(</a:t>
            </a:r>
            <a:r>
              <a:rPr lang="en-US" altLang="zh-CN" sz="3200">
                <a:latin typeface="Times New Roman" pitchFamily="18" charset="0"/>
              </a:rPr>
              <a:t>1</a:t>
            </a:r>
            <a:r>
              <a:rPr lang="en-US" altLang="zh-CN" sz="3200"/>
              <a:t>)</a:t>
            </a:r>
            <a:r>
              <a:rPr lang="zh-CN" altLang="en-US" sz="3200"/>
              <a:t>存储器的基本组成</a:t>
            </a:r>
          </a:p>
        </p:txBody>
      </p:sp>
      <p:grpSp>
        <p:nvGrpSpPr>
          <p:cNvPr id="2" name="Group 17"/>
          <p:cNvGrpSpPr>
            <a:grpSpLocks/>
          </p:cNvGrpSpPr>
          <p:nvPr/>
        </p:nvGrpSpPr>
        <p:grpSpPr bwMode="auto">
          <a:xfrm>
            <a:off x="457200" y="2420938"/>
            <a:ext cx="2359025" cy="3324225"/>
            <a:chOff x="288" y="1200"/>
            <a:chExt cx="1486" cy="2094"/>
          </a:xfrm>
        </p:grpSpPr>
        <p:sp>
          <p:nvSpPr>
            <p:cNvPr id="109586" name="Text Box 18"/>
            <p:cNvSpPr txBox="1">
              <a:spLocks noChangeArrowheads="1"/>
            </p:cNvSpPr>
            <p:nvPr/>
          </p:nvSpPr>
          <p:spPr bwMode="auto">
            <a:xfrm>
              <a:off x="1115" y="2327"/>
              <a:ext cx="659" cy="327"/>
            </a:xfrm>
            <a:prstGeom prst="rect">
              <a:avLst/>
            </a:prstGeom>
            <a:noFill/>
            <a:ln w="28575">
              <a:noFill/>
              <a:miter lim="800000"/>
              <a:headEnd/>
              <a:tailEnd/>
            </a:ln>
            <a:effectLst/>
          </p:spPr>
          <p:txBody>
            <a:bodyPr lIns="0" rIns="0">
              <a:spAutoFit/>
            </a:bodyPr>
            <a:lstStyle/>
            <a:p>
              <a:r>
                <a:rPr lang="en-US" altLang="zh-CN" sz="2800">
                  <a:latin typeface="Times New Roman" pitchFamily="18" charset="0"/>
                </a:rPr>
                <a:t>MDR</a:t>
              </a:r>
            </a:p>
          </p:txBody>
        </p:sp>
        <p:sp>
          <p:nvSpPr>
            <p:cNvPr id="109587" name="Rectangle 19"/>
            <p:cNvSpPr>
              <a:spLocks noChangeArrowheads="1"/>
            </p:cNvSpPr>
            <p:nvPr/>
          </p:nvSpPr>
          <p:spPr bwMode="auto">
            <a:xfrm>
              <a:off x="288" y="1200"/>
              <a:ext cx="1458" cy="2094"/>
            </a:xfrm>
            <a:prstGeom prst="rect">
              <a:avLst/>
            </a:prstGeom>
            <a:noFill/>
            <a:ln w="38100">
              <a:solidFill>
                <a:schemeClr val="folHlink"/>
              </a:solidFill>
              <a:miter lim="800000"/>
              <a:headEnd/>
              <a:tailEnd/>
            </a:ln>
          </p:spPr>
          <p:txBody>
            <a:bodyPr/>
            <a:lstStyle/>
            <a:p>
              <a:endParaRPr lang="zh-CN" altLang="en-US"/>
            </a:p>
          </p:txBody>
        </p:sp>
        <p:sp>
          <p:nvSpPr>
            <p:cNvPr id="109588" name="Rectangle 20"/>
            <p:cNvSpPr>
              <a:spLocks noChangeArrowheads="1"/>
            </p:cNvSpPr>
            <p:nvPr/>
          </p:nvSpPr>
          <p:spPr bwMode="auto">
            <a:xfrm>
              <a:off x="639" y="2913"/>
              <a:ext cx="772" cy="230"/>
            </a:xfrm>
            <a:prstGeom prst="rect">
              <a:avLst/>
            </a:prstGeom>
            <a:noFill/>
            <a:ln w="9525">
              <a:noFill/>
              <a:miter lim="800000"/>
              <a:headEnd/>
              <a:tailEnd/>
            </a:ln>
          </p:spPr>
          <p:txBody>
            <a:bodyPr wrap="none" lIns="0" tIns="0" rIns="0" bIns="0">
              <a:spAutoFit/>
            </a:bodyPr>
            <a:lstStyle/>
            <a:p>
              <a:r>
                <a:rPr lang="zh-CN" altLang="en-US" sz="2400"/>
                <a:t>主存储器</a:t>
              </a:r>
            </a:p>
          </p:txBody>
        </p:sp>
        <p:sp>
          <p:nvSpPr>
            <p:cNvPr id="109589" name="Text Box 21"/>
            <p:cNvSpPr txBox="1">
              <a:spLocks noChangeArrowheads="1"/>
            </p:cNvSpPr>
            <p:nvPr/>
          </p:nvSpPr>
          <p:spPr bwMode="auto">
            <a:xfrm>
              <a:off x="609" y="1533"/>
              <a:ext cx="791" cy="327"/>
            </a:xfrm>
            <a:prstGeom prst="rect">
              <a:avLst/>
            </a:prstGeom>
            <a:noFill/>
            <a:ln w="9525">
              <a:noFill/>
              <a:miter lim="800000"/>
              <a:headEnd/>
              <a:tailEnd/>
            </a:ln>
            <a:effectLst/>
          </p:spPr>
          <p:txBody>
            <a:bodyPr wrap="none">
              <a:spAutoFit/>
            </a:bodyPr>
            <a:lstStyle/>
            <a:p>
              <a:r>
                <a:rPr lang="zh-CN" altLang="en-US" sz="2800"/>
                <a:t>存储体</a:t>
              </a:r>
            </a:p>
          </p:txBody>
        </p:sp>
        <p:sp>
          <p:nvSpPr>
            <p:cNvPr id="109590" name="Rectangle 22"/>
            <p:cNvSpPr>
              <a:spLocks noChangeArrowheads="1"/>
            </p:cNvSpPr>
            <p:nvPr/>
          </p:nvSpPr>
          <p:spPr bwMode="auto">
            <a:xfrm>
              <a:off x="451" y="1390"/>
              <a:ext cx="1106" cy="667"/>
            </a:xfrm>
            <a:prstGeom prst="rect">
              <a:avLst/>
            </a:prstGeom>
            <a:noFill/>
            <a:ln w="38100">
              <a:solidFill>
                <a:schemeClr val="folHlink"/>
              </a:solidFill>
              <a:miter lim="800000"/>
              <a:headEnd/>
              <a:tailEnd/>
            </a:ln>
          </p:spPr>
          <p:txBody>
            <a:bodyPr/>
            <a:lstStyle/>
            <a:p>
              <a:endParaRPr lang="zh-CN" altLang="en-US"/>
            </a:p>
          </p:txBody>
        </p:sp>
        <p:sp>
          <p:nvSpPr>
            <p:cNvPr id="109591" name="Text Box 23"/>
            <p:cNvSpPr txBox="1">
              <a:spLocks noChangeArrowheads="1"/>
            </p:cNvSpPr>
            <p:nvPr/>
          </p:nvSpPr>
          <p:spPr bwMode="auto">
            <a:xfrm>
              <a:off x="426" y="2327"/>
              <a:ext cx="593" cy="327"/>
            </a:xfrm>
            <a:prstGeom prst="rect">
              <a:avLst/>
            </a:prstGeom>
            <a:noFill/>
            <a:ln w="28575">
              <a:noFill/>
              <a:miter lim="800000"/>
              <a:headEnd/>
              <a:tailEnd/>
            </a:ln>
            <a:effectLst/>
          </p:spPr>
          <p:txBody>
            <a:bodyPr wrap="none" lIns="0">
              <a:spAutoFit/>
            </a:bodyPr>
            <a:lstStyle/>
            <a:p>
              <a:r>
                <a:rPr lang="en-US" altLang="zh-CN" sz="2800">
                  <a:latin typeface="Times New Roman" pitchFamily="18" charset="0"/>
                </a:rPr>
                <a:t>MAR</a:t>
              </a:r>
            </a:p>
          </p:txBody>
        </p:sp>
        <p:sp>
          <p:nvSpPr>
            <p:cNvPr id="109592" name="Rectangle 24"/>
            <p:cNvSpPr>
              <a:spLocks noChangeArrowheads="1"/>
            </p:cNvSpPr>
            <p:nvPr/>
          </p:nvSpPr>
          <p:spPr bwMode="auto">
            <a:xfrm>
              <a:off x="385" y="2332"/>
              <a:ext cx="631" cy="333"/>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09593" name="Rectangle 25"/>
            <p:cNvSpPr>
              <a:spLocks noChangeArrowheads="1"/>
            </p:cNvSpPr>
            <p:nvPr/>
          </p:nvSpPr>
          <p:spPr bwMode="auto">
            <a:xfrm>
              <a:off x="1092" y="2332"/>
              <a:ext cx="590" cy="333"/>
            </a:xfrm>
            <a:prstGeom prst="rect">
              <a:avLst/>
            </a:prstGeom>
            <a:noFill/>
            <a:ln w="38100">
              <a:solidFill>
                <a:schemeClr val="folHlink"/>
              </a:solidFill>
              <a:miter lim="800000"/>
              <a:headEnd/>
              <a:tailEnd/>
            </a:ln>
            <a:effectLst/>
          </p:spPr>
          <p:txBody>
            <a:bodyPr anchor="ctr">
              <a:spAutoFit/>
            </a:bodyPr>
            <a:lstStyle/>
            <a:p>
              <a:endParaRPr lang="zh-CN" altLang="en-US"/>
            </a:p>
          </p:txBody>
        </p:sp>
      </p:grpSp>
      <p:sp>
        <p:nvSpPr>
          <p:cNvPr id="109594" name="Text Box 26"/>
          <p:cNvSpPr txBox="1">
            <a:spLocks noChangeArrowheads="1"/>
          </p:cNvSpPr>
          <p:nvPr/>
        </p:nvSpPr>
        <p:spPr bwMode="auto">
          <a:xfrm>
            <a:off x="34925" y="225425"/>
            <a:ext cx="5113338" cy="641350"/>
          </a:xfrm>
          <a:prstGeom prst="rect">
            <a:avLst/>
          </a:prstGeom>
          <a:noFill/>
          <a:ln w="9525">
            <a:noFill/>
            <a:miter lim="800000"/>
            <a:headEnd/>
            <a:tailEnd/>
          </a:ln>
          <a:effectLst/>
        </p:spPr>
        <p:txBody>
          <a:bodyPr lIns="0">
            <a:spAutoFit/>
          </a:bodyPr>
          <a:lstStyle/>
          <a:p>
            <a:pPr algn="ctr"/>
            <a:r>
              <a:rPr lang="zh-CN" altLang="en-US" sz="3600">
                <a:latin typeface="Times New Roman" pitchFamily="18" charset="0"/>
              </a:rPr>
              <a:t>2</a:t>
            </a:r>
            <a:r>
              <a:rPr lang="zh-CN" altLang="en-US" sz="3600"/>
              <a:t>.计算机的解题过程</a:t>
            </a:r>
          </a:p>
        </p:txBody>
      </p:sp>
      <p:sp>
        <p:nvSpPr>
          <p:cNvPr id="27" name="日期占位符 26"/>
          <p:cNvSpPr>
            <a:spLocks noGrp="1"/>
          </p:cNvSpPr>
          <p:nvPr>
            <p:ph type="dt" sz="half" idx="10"/>
          </p:nvPr>
        </p:nvSpPr>
        <p:spPr/>
        <p:txBody>
          <a:bodyPr/>
          <a:lstStyle/>
          <a:p>
            <a:fld id="{DB3FA7B0-CEC1-42DD-8A65-5E7509EDCAC5}" type="datetime1">
              <a:rPr lang="zh-CN" altLang="en-US" smtClean="0"/>
              <a:pPr/>
              <a:t>2023/8/31</a:t>
            </a:fld>
            <a:endParaRPr lang="zh-CN" altLang="en-US"/>
          </a:p>
        </p:txBody>
      </p:sp>
      <p:sp>
        <p:nvSpPr>
          <p:cNvPr id="29" name="页脚占位符 28"/>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8" name="灯片编号占位符 27"/>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3"/>
                                        </p:tgtEl>
                                        <p:attrNameLst>
                                          <p:attrName>style.visibility</p:attrName>
                                        </p:attrNameLst>
                                      </p:cBhvr>
                                      <p:to>
                                        <p:strVal val="visible"/>
                                      </p:to>
                                    </p:set>
                                    <p:animEffect transition="in" filter="blinds(horizontal)">
                                      <p:cBhvr>
                                        <p:cTn id="7" dur="500"/>
                                        <p:tgtEl>
                                          <p:spTgt spid="1095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9570"/>
                                        </p:tgtEl>
                                        <p:attrNameLst>
                                          <p:attrName>style.visibility</p:attrName>
                                        </p:attrNameLst>
                                      </p:cBhvr>
                                      <p:to>
                                        <p:strVal val="visible"/>
                                      </p:to>
                                    </p:set>
                                    <p:animEffect transition="in" filter="strips(downRight)">
                                      <p:cBhvr>
                                        <p:cTn id="17" dur="500"/>
                                        <p:tgtEl>
                                          <p:spTgt spid="10957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9577"/>
                                        </p:tgtEl>
                                        <p:attrNameLst>
                                          <p:attrName>style.visibility</p:attrName>
                                        </p:attrNameLst>
                                      </p:cBhvr>
                                      <p:to>
                                        <p:strVal val="visible"/>
                                      </p:to>
                                    </p:set>
                                    <p:animEffect transition="in" filter="strips(downRight)">
                                      <p:cBhvr>
                                        <p:cTn id="22" dur="500"/>
                                        <p:tgtEl>
                                          <p:spTgt spid="10957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9578"/>
                                        </p:tgtEl>
                                        <p:attrNameLst>
                                          <p:attrName>style.visibility</p:attrName>
                                        </p:attrNameLst>
                                      </p:cBhvr>
                                      <p:to>
                                        <p:strVal val="visible"/>
                                      </p:to>
                                    </p:set>
                                    <p:animEffect transition="in" filter="strips(downRight)">
                                      <p:cBhvr>
                                        <p:cTn id="27" dur="500"/>
                                        <p:tgtEl>
                                          <p:spTgt spid="10957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9579"/>
                                        </p:tgtEl>
                                        <p:attrNameLst>
                                          <p:attrName>style.visibility</p:attrName>
                                        </p:attrNameLst>
                                      </p:cBhvr>
                                      <p:to>
                                        <p:strVal val="visible"/>
                                      </p:to>
                                    </p:set>
                                    <p:animEffect transition="in" filter="strips(downRight)">
                                      <p:cBhvr>
                                        <p:cTn id="32" dur="500"/>
                                        <p:tgtEl>
                                          <p:spTgt spid="10957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9571"/>
                                        </p:tgtEl>
                                        <p:attrNameLst>
                                          <p:attrName>style.visibility</p:attrName>
                                        </p:attrNameLst>
                                      </p:cBhvr>
                                      <p:to>
                                        <p:strVal val="visible"/>
                                      </p:to>
                                    </p:set>
                                    <p:animEffect transition="in" filter="strips(downRight)">
                                      <p:cBhvr>
                                        <p:cTn id="37" dur="500"/>
                                        <p:tgtEl>
                                          <p:spTgt spid="10957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09580"/>
                                        </p:tgtEl>
                                        <p:attrNameLst>
                                          <p:attrName>style.visibility</p:attrName>
                                        </p:attrNameLst>
                                      </p:cBhvr>
                                      <p:to>
                                        <p:strVal val="visible"/>
                                      </p:to>
                                    </p:set>
                                    <p:animEffect transition="in" filter="strips(downRight)">
                                      <p:cBhvr>
                                        <p:cTn id="42" dur="500"/>
                                        <p:tgtEl>
                                          <p:spTgt spid="10958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09581"/>
                                        </p:tgtEl>
                                        <p:attrNameLst>
                                          <p:attrName>style.visibility</p:attrName>
                                        </p:attrNameLst>
                                      </p:cBhvr>
                                      <p:to>
                                        <p:strVal val="visible"/>
                                      </p:to>
                                    </p:set>
                                    <p:animEffect transition="in" filter="strips(downRight)">
                                      <p:cBhvr>
                                        <p:cTn id="47" dur="500"/>
                                        <p:tgtEl>
                                          <p:spTgt spid="10958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09582"/>
                                        </p:tgtEl>
                                        <p:attrNameLst>
                                          <p:attrName>style.visibility</p:attrName>
                                        </p:attrNameLst>
                                      </p:cBhvr>
                                      <p:to>
                                        <p:strVal val="visible"/>
                                      </p:to>
                                    </p:set>
                                    <p:animEffect transition="in" filter="strips(downRight)">
                                      <p:cBhvr>
                                        <p:cTn id="52" dur="500"/>
                                        <p:tgtEl>
                                          <p:spTgt spid="1095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9572"/>
                                        </p:tgtEl>
                                        <p:attrNameLst>
                                          <p:attrName>style.visibility</p:attrName>
                                        </p:attrNameLst>
                                      </p:cBhvr>
                                      <p:to>
                                        <p:strVal val="visible"/>
                                      </p:to>
                                    </p:set>
                                    <p:animEffect transition="in" filter="blinds(horizontal)">
                                      <p:cBhvr>
                                        <p:cTn id="57" dur="500"/>
                                        <p:tgtEl>
                                          <p:spTgt spid="10957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9573"/>
                                        </p:tgtEl>
                                        <p:attrNameLst>
                                          <p:attrName>style.visibility</p:attrName>
                                        </p:attrNameLst>
                                      </p:cBhvr>
                                      <p:to>
                                        <p:strVal val="visible"/>
                                      </p:to>
                                    </p:set>
                                    <p:animEffect transition="in" filter="blinds(horizontal)">
                                      <p:cBhvr>
                                        <p:cTn id="62" dur="500"/>
                                        <p:tgtEl>
                                          <p:spTgt spid="10957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9574"/>
                                        </p:tgtEl>
                                        <p:attrNameLst>
                                          <p:attrName>style.visibility</p:attrName>
                                        </p:attrNameLst>
                                      </p:cBhvr>
                                      <p:to>
                                        <p:strVal val="visible"/>
                                      </p:to>
                                    </p:set>
                                    <p:animEffect transition="in" filter="blinds(horizontal)">
                                      <p:cBhvr>
                                        <p:cTn id="67" dur="500"/>
                                        <p:tgtEl>
                                          <p:spTgt spid="10957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9575"/>
                                        </p:tgtEl>
                                        <p:attrNameLst>
                                          <p:attrName>style.visibility</p:attrName>
                                        </p:attrNameLst>
                                      </p:cBhvr>
                                      <p:to>
                                        <p:strVal val="visible"/>
                                      </p:to>
                                    </p:set>
                                    <p:animEffect transition="in" filter="blinds(horizontal)">
                                      <p:cBhvr>
                                        <p:cTn id="72" dur="500"/>
                                        <p:tgtEl>
                                          <p:spTgt spid="10957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9576"/>
                                        </p:tgtEl>
                                        <p:attrNameLst>
                                          <p:attrName>style.visibility</p:attrName>
                                        </p:attrNameLst>
                                      </p:cBhvr>
                                      <p:to>
                                        <p:strVal val="visible"/>
                                      </p:to>
                                    </p:set>
                                    <p:animEffect transition="in" filter="blinds(horizontal)">
                                      <p:cBhvr>
                                        <p:cTn id="77"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P spid="109572" grpId="0" autoUpdateAnimBg="0"/>
      <p:bldP spid="109573" grpId="0" autoUpdateAnimBg="0"/>
      <p:bldP spid="109574" grpId="0" autoUpdateAnimBg="0"/>
      <p:bldP spid="109575" grpId="0" autoUpdateAnimBg="0"/>
      <p:bldP spid="109576" grpId="0" autoUpdateAnimBg="0"/>
      <p:bldP spid="109577" grpId="0" autoUpdateAnimBg="0"/>
      <p:bldP spid="109578" grpId="0" autoUpdateAnimBg="0"/>
      <p:bldP spid="109579" grpId="0" autoUpdateAnimBg="0"/>
      <p:bldP spid="109580" grpId="0" autoUpdateAnimBg="0"/>
      <p:bldP spid="109581" grpId="0" autoUpdateAnimBg="0"/>
      <p:bldP spid="109582" grpId="0" autoUpdateAnimBg="0"/>
      <p:bldP spid="1095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390900" y="5456238"/>
            <a:ext cx="838200" cy="914400"/>
          </a:xfrm>
          <a:prstGeom prst="rect">
            <a:avLst/>
          </a:prstGeom>
          <a:solidFill>
            <a:schemeClr val="folHlink"/>
          </a:solidFill>
          <a:ln w="9525">
            <a:miter lim="800000"/>
            <a:headEnd/>
            <a:tailEnd/>
          </a:ln>
          <a:effectLst/>
          <a:scene3d>
            <a:camera prst="legacyObliqueTopRight"/>
            <a:lightRig rig="legacyFlat3" dir="b"/>
          </a:scene3d>
          <a:sp3d extrusionH="3630600" prstMaterial="legacyMatte">
            <a:bevelT w="13500" h="13500" prst="angle"/>
            <a:bevelB w="13500" h="13500" prst="angle"/>
            <a:extrusionClr>
              <a:schemeClr val="folHlink"/>
            </a:extrusionClr>
          </a:sp3d>
        </p:spPr>
        <p:txBody>
          <a:bodyPr anchor="ctr">
            <a:spAutoFit/>
            <a:flatTx/>
          </a:bodyPr>
          <a:lstStyle/>
          <a:p>
            <a:endParaRPr lang="zh-CN" altLang="en-US"/>
          </a:p>
        </p:txBody>
      </p:sp>
      <p:sp>
        <p:nvSpPr>
          <p:cNvPr id="107523" name="Text Box 3"/>
          <p:cNvSpPr txBox="1">
            <a:spLocks noChangeArrowheads="1"/>
          </p:cNvSpPr>
          <p:nvPr/>
        </p:nvSpPr>
        <p:spPr bwMode="auto">
          <a:xfrm>
            <a:off x="4114800" y="1273175"/>
            <a:ext cx="1393825" cy="579438"/>
          </a:xfrm>
          <a:prstGeom prst="rect">
            <a:avLst/>
          </a:prstGeom>
          <a:noFill/>
          <a:ln w="9525">
            <a:noFill/>
            <a:miter lim="800000"/>
            <a:headEnd/>
            <a:tailEnd/>
          </a:ln>
          <a:effectLst/>
        </p:spPr>
        <p:txBody>
          <a:bodyPr>
            <a:spAutoFit/>
          </a:bodyPr>
          <a:lstStyle/>
          <a:p>
            <a:r>
              <a:rPr lang="en-US" altLang="zh-CN" sz="3200">
                <a:solidFill>
                  <a:schemeClr val="folHlink"/>
                </a:solidFill>
                <a:latin typeface="Times New Roman" pitchFamily="18" charset="0"/>
              </a:rPr>
              <a:t>MAR</a:t>
            </a:r>
            <a:endParaRPr lang="zh-CN" altLang="en-US" sz="3200">
              <a:latin typeface="Times New Roman" pitchFamily="18" charset="0"/>
            </a:endParaRPr>
          </a:p>
        </p:txBody>
      </p:sp>
      <p:sp>
        <p:nvSpPr>
          <p:cNvPr id="107524" name="Text Box 4"/>
          <p:cNvSpPr txBox="1">
            <a:spLocks noChangeArrowheads="1"/>
          </p:cNvSpPr>
          <p:nvPr/>
        </p:nvSpPr>
        <p:spPr bwMode="auto">
          <a:xfrm>
            <a:off x="4114800" y="2489200"/>
            <a:ext cx="1249363" cy="579438"/>
          </a:xfrm>
          <a:prstGeom prst="rect">
            <a:avLst/>
          </a:prstGeom>
          <a:noFill/>
          <a:ln w="9525">
            <a:noFill/>
            <a:miter lim="800000"/>
            <a:headEnd/>
            <a:tailEnd/>
          </a:ln>
          <a:effectLst/>
        </p:spPr>
        <p:txBody>
          <a:bodyPr>
            <a:spAutoFit/>
          </a:bodyPr>
          <a:lstStyle/>
          <a:p>
            <a:r>
              <a:rPr lang="en-US" altLang="zh-CN" sz="3200">
                <a:solidFill>
                  <a:schemeClr val="folHlink"/>
                </a:solidFill>
                <a:latin typeface="Times New Roman" pitchFamily="18" charset="0"/>
              </a:rPr>
              <a:t>MDR</a:t>
            </a:r>
            <a:endParaRPr lang="en-US" altLang="zh-CN" sz="3200">
              <a:latin typeface="Times New Roman" pitchFamily="18" charset="0"/>
            </a:endParaRPr>
          </a:p>
        </p:txBody>
      </p:sp>
      <p:grpSp>
        <p:nvGrpSpPr>
          <p:cNvPr id="2" name="Group 5"/>
          <p:cNvGrpSpPr>
            <a:grpSpLocks/>
          </p:cNvGrpSpPr>
          <p:nvPr/>
        </p:nvGrpSpPr>
        <p:grpSpPr bwMode="auto">
          <a:xfrm>
            <a:off x="3348038" y="5084763"/>
            <a:ext cx="6477000" cy="1295400"/>
            <a:chOff x="2112" y="3211"/>
            <a:chExt cx="4080" cy="816"/>
          </a:xfrm>
        </p:grpSpPr>
        <p:grpSp>
          <p:nvGrpSpPr>
            <p:cNvPr id="3" name="Group 6"/>
            <p:cNvGrpSpPr>
              <a:grpSpLocks/>
            </p:cNvGrpSpPr>
            <p:nvPr/>
          </p:nvGrpSpPr>
          <p:grpSpPr bwMode="auto">
            <a:xfrm>
              <a:off x="2112" y="3361"/>
              <a:ext cx="600" cy="666"/>
              <a:chOff x="2004" y="3277"/>
              <a:chExt cx="600" cy="666"/>
            </a:xfrm>
          </p:grpSpPr>
          <p:grpSp>
            <p:nvGrpSpPr>
              <p:cNvPr id="4" name="Group 7"/>
              <p:cNvGrpSpPr>
                <a:grpSpLocks/>
              </p:cNvGrpSpPr>
              <p:nvPr/>
            </p:nvGrpSpPr>
            <p:grpSpPr bwMode="auto">
              <a:xfrm>
                <a:off x="2004" y="3277"/>
                <a:ext cx="600" cy="234"/>
                <a:chOff x="2052" y="3277"/>
                <a:chExt cx="600" cy="234"/>
              </a:xfrm>
            </p:grpSpPr>
            <p:sp>
              <p:nvSpPr>
                <p:cNvPr id="107528" name="AutoShape 8"/>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29" name="AutoShape 9"/>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0" name="AutoShape 10"/>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1" name="AutoShape 11"/>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grpSp>
          <p:grpSp>
            <p:nvGrpSpPr>
              <p:cNvPr id="5" name="Group 12"/>
              <p:cNvGrpSpPr>
                <a:grpSpLocks/>
              </p:cNvGrpSpPr>
              <p:nvPr/>
            </p:nvGrpSpPr>
            <p:grpSpPr bwMode="auto">
              <a:xfrm>
                <a:off x="2004" y="3565"/>
                <a:ext cx="600" cy="234"/>
                <a:chOff x="2052" y="3277"/>
                <a:chExt cx="600" cy="234"/>
              </a:xfrm>
            </p:grpSpPr>
            <p:sp>
              <p:nvSpPr>
                <p:cNvPr id="107533" name="AutoShape 13"/>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4" name="AutoShape 14"/>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5" name="AutoShape 15"/>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6" name="AutoShape 16"/>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grpSp>
          <p:grpSp>
            <p:nvGrpSpPr>
              <p:cNvPr id="6" name="Group 17"/>
              <p:cNvGrpSpPr>
                <a:grpSpLocks/>
              </p:cNvGrpSpPr>
              <p:nvPr/>
            </p:nvGrpSpPr>
            <p:grpSpPr bwMode="auto">
              <a:xfrm>
                <a:off x="2004" y="3421"/>
                <a:ext cx="600" cy="234"/>
                <a:chOff x="2052" y="3277"/>
                <a:chExt cx="600" cy="234"/>
              </a:xfrm>
            </p:grpSpPr>
            <p:sp>
              <p:nvSpPr>
                <p:cNvPr id="107538" name="AutoShape 18"/>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39" name="AutoShape 19"/>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40" name="AutoShape 20"/>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41" name="AutoShape 21"/>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grpSp>
          <p:grpSp>
            <p:nvGrpSpPr>
              <p:cNvPr id="7" name="Group 22"/>
              <p:cNvGrpSpPr>
                <a:grpSpLocks/>
              </p:cNvGrpSpPr>
              <p:nvPr/>
            </p:nvGrpSpPr>
            <p:grpSpPr bwMode="auto">
              <a:xfrm>
                <a:off x="2004" y="3709"/>
                <a:ext cx="600" cy="234"/>
                <a:chOff x="2052" y="3277"/>
                <a:chExt cx="600" cy="234"/>
              </a:xfrm>
            </p:grpSpPr>
            <p:sp>
              <p:nvSpPr>
                <p:cNvPr id="107543" name="AutoShape 23"/>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44" name="AutoShape 24"/>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45" name="AutoShape 25"/>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46" name="AutoShape 26"/>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grpSp>
        </p:grpSp>
        <p:sp>
          <p:nvSpPr>
            <p:cNvPr id="107547" name="Text Box 27"/>
            <p:cNvSpPr txBox="1">
              <a:spLocks noChangeArrowheads="1"/>
            </p:cNvSpPr>
            <p:nvPr/>
          </p:nvSpPr>
          <p:spPr bwMode="auto">
            <a:xfrm>
              <a:off x="3652" y="3211"/>
              <a:ext cx="2540" cy="327"/>
            </a:xfrm>
            <a:prstGeom prst="rect">
              <a:avLst/>
            </a:prstGeom>
            <a:noFill/>
            <a:ln w="9525">
              <a:noFill/>
              <a:miter lim="800000"/>
              <a:headEnd/>
              <a:tailEnd/>
            </a:ln>
            <a:effectLst/>
          </p:spPr>
          <p:txBody>
            <a:bodyPr>
              <a:spAutoFit/>
            </a:bodyPr>
            <a:lstStyle/>
            <a:p>
              <a:r>
                <a:rPr lang="zh-CN" altLang="en-US" sz="2800"/>
                <a:t> 存储单元个数</a:t>
              </a:r>
              <a:r>
                <a:rPr lang="zh-CN" altLang="en-US" sz="1800"/>
                <a:t> </a:t>
              </a:r>
              <a:r>
                <a:rPr lang="zh-CN" altLang="en-US" sz="2800">
                  <a:latin typeface="Times New Roman" pitchFamily="18" charset="0"/>
                </a:rPr>
                <a:t>16</a:t>
              </a:r>
            </a:p>
          </p:txBody>
        </p:sp>
      </p:grpSp>
      <p:grpSp>
        <p:nvGrpSpPr>
          <p:cNvPr id="8" name="Group 28"/>
          <p:cNvGrpSpPr>
            <a:grpSpLocks/>
          </p:cNvGrpSpPr>
          <p:nvPr/>
        </p:nvGrpSpPr>
        <p:grpSpPr bwMode="auto">
          <a:xfrm>
            <a:off x="4191000" y="4076700"/>
            <a:ext cx="5181600" cy="2232025"/>
            <a:chOff x="2640" y="2568"/>
            <a:chExt cx="3264" cy="1406"/>
          </a:xfrm>
        </p:grpSpPr>
        <p:grpSp>
          <p:nvGrpSpPr>
            <p:cNvPr id="9" name="Group 29"/>
            <p:cNvGrpSpPr>
              <a:grpSpLocks/>
            </p:cNvGrpSpPr>
            <p:nvPr/>
          </p:nvGrpSpPr>
          <p:grpSpPr bwMode="auto">
            <a:xfrm>
              <a:off x="2640" y="2568"/>
              <a:ext cx="864" cy="954"/>
              <a:chOff x="4056" y="2640"/>
              <a:chExt cx="864" cy="954"/>
            </a:xfrm>
          </p:grpSpPr>
          <p:sp>
            <p:nvSpPr>
              <p:cNvPr id="107550" name="AutoShape 30"/>
              <p:cNvSpPr>
                <a:spLocks noChangeArrowheads="1"/>
              </p:cNvSpPr>
              <p:nvPr/>
            </p:nvSpPr>
            <p:spPr bwMode="auto">
              <a:xfrm>
                <a:off x="4056" y="3360"/>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1" name="AutoShape 31"/>
              <p:cNvSpPr>
                <a:spLocks noChangeArrowheads="1"/>
              </p:cNvSpPr>
              <p:nvPr/>
            </p:nvSpPr>
            <p:spPr bwMode="auto">
              <a:xfrm>
                <a:off x="4176" y="3222"/>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2" name="AutoShape 32"/>
              <p:cNvSpPr>
                <a:spLocks noChangeArrowheads="1"/>
              </p:cNvSpPr>
              <p:nvPr/>
            </p:nvSpPr>
            <p:spPr bwMode="auto">
              <a:xfrm>
                <a:off x="4296" y="3120"/>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3" name="AutoShape 33"/>
              <p:cNvSpPr>
                <a:spLocks noChangeArrowheads="1"/>
              </p:cNvSpPr>
              <p:nvPr/>
            </p:nvSpPr>
            <p:spPr bwMode="auto">
              <a:xfrm>
                <a:off x="4392" y="2982"/>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4" name="AutoShape 34"/>
              <p:cNvSpPr>
                <a:spLocks noChangeArrowheads="1"/>
              </p:cNvSpPr>
              <p:nvPr/>
            </p:nvSpPr>
            <p:spPr bwMode="auto">
              <a:xfrm>
                <a:off x="4632" y="2784"/>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5" name="AutoShape 35"/>
              <p:cNvSpPr>
                <a:spLocks noChangeArrowheads="1"/>
              </p:cNvSpPr>
              <p:nvPr/>
            </p:nvSpPr>
            <p:spPr bwMode="auto">
              <a:xfrm>
                <a:off x="4752" y="2640"/>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sp>
            <p:nvSpPr>
              <p:cNvPr id="107556" name="AutoShape 36"/>
              <p:cNvSpPr>
                <a:spLocks noChangeArrowheads="1"/>
              </p:cNvSpPr>
              <p:nvPr/>
            </p:nvSpPr>
            <p:spPr bwMode="auto">
              <a:xfrm>
                <a:off x="4512" y="2886"/>
                <a:ext cx="168" cy="234"/>
              </a:xfrm>
              <a:prstGeom prst="star4">
                <a:avLst>
                  <a:gd name="adj" fmla="val 12500"/>
                </a:avLst>
              </a:prstGeom>
              <a:solidFill>
                <a:schemeClr val="bg1"/>
              </a:solidFill>
              <a:ln w="9525">
                <a:solidFill>
                  <a:schemeClr val="bg1"/>
                </a:solidFill>
                <a:miter lim="800000"/>
                <a:headEnd/>
                <a:tailEnd/>
              </a:ln>
              <a:effectLst/>
            </p:spPr>
            <p:txBody>
              <a:bodyPr anchor="ctr">
                <a:spAutoFit/>
              </a:bodyPr>
              <a:lstStyle/>
              <a:p>
                <a:endParaRPr lang="zh-CN" altLang="en-US"/>
              </a:p>
            </p:txBody>
          </p:sp>
        </p:grpSp>
        <p:sp>
          <p:nvSpPr>
            <p:cNvPr id="107557" name="Text Box 37"/>
            <p:cNvSpPr txBox="1">
              <a:spLocks noChangeArrowheads="1"/>
            </p:cNvSpPr>
            <p:nvPr/>
          </p:nvSpPr>
          <p:spPr bwMode="auto">
            <a:xfrm>
              <a:off x="3797" y="3647"/>
              <a:ext cx="2107" cy="327"/>
            </a:xfrm>
            <a:prstGeom prst="rect">
              <a:avLst/>
            </a:prstGeom>
            <a:noFill/>
            <a:ln w="9525">
              <a:noFill/>
              <a:miter lim="800000"/>
              <a:headEnd/>
              <a:tailEnd/>
            </a:ln>
            <a:effectLst/>
          </p:spPr>
          <p:txBody>
            <a:bodyPr>
              <a:spAutoFit/>
            </a:bodyPr>
            <a:lstStyle/>
            <a:p>
              <a:r>
                <a:rPr lang="zh-CN" altLang="en-US" sz="2800"/>
                <a:t>存储字长</a:t>
              </a:r>
              <a:r>
                <a:rPr lang="zh-CN" altLang="en-US" sz="1800"/>
                <a:t> </a:t>
              </a:r>
              <a:r>
                <a:rPr lang="zh-CN" altLang="en-US" sz="2800">
                  <a:latin typeface="Times New Roman" pitchFamily="18" charset="0"/>
                </a:rPr>
                <a:t>8</a:t>
              </a:r>
            </a:p>
          </p:txBody>
        </p:sp>
      </p:grpSp>
      <p:grpSp>
        <p:nvGrpSpPr>
          <p:cNvPr id="10" name="Group 38"/>
          <p:cNvGrpSpPr>
            <a:grpSpLocks/>
          </p:cNvGrpSpPr>
          <p:nvPr/>
        </p:nvGrpSpPr>
        <p:grpSpPr bwMode="auto">
          <a:xfrm>
            <a:off x="5638800" y="3905250"/>
            <a:ext cx="4191000" cy="1185863"/>
            <a:chOff x="3552" y="2460"/>
            <a:chExt cx="2640" cy="747"/>
          </a:xfrm>
        </p:grpSpPr>
        <p:sp>
          <p:nvSpPr>
            <p:cNvPr id="107559" name="Text Box 39"/>
            <p:cNvSpPr txBox="1">
              <a:spLocks noChangeArrowheads="1"/>
            </p:cNvSpPr>
            <p:nvPr/>
          </p:nvSpPr>
          <p:spPr bwMode="auto">
            <a:xfrm>
              <a:off x="3552" y="2880"/>
              <a:ext cx="2640" cy="327"/>
            </a:xfrm>
            <a:prstGeom prst="rect">
              <a:avLst/>
            </a:prstGeom>
            <a:noFill/>
            <a:ln w="9525">
              <a:noFill/>
              <a:miter lim="800000"/>
              <a:headEnd/>
              <a:tailEnd/>
            </a:ln>
            <a:effectLst/>
          </p:spPr>
          <p:txBody>
            <a:bodyPr>
              <a:spAutoFit/>
            </a:bodyPr>
            <a:lstStyle/>
            <a:p>
              <a:r>
                <a:rPr lang="en-US" altLang="zh-CN" sz="2800"/>
                <a:t> </a:t>
              </a:r>
              <a:endParaRPr lang="zh-CN" altLang="en-US" sz="2800"/>
            </a:p>
          </p:txBody>
        </p:sp>
        <p:sp>
          <p:nvSpPr>
            <p:cNvPr id="107560" name="Text Box 40"/>
            <p:cNvSpPr txBox="1">
              <a:spLocks noChangeArrowheads="1"/>
            </p:cNvSpPr>
            <p:nvPr/>
          </p:nvSpPr>
          <p:spPr bwMode="auto">
            <a:xfrm>
              <a:off x="3552" y="2460"/>
              <a:ext cx="2208" cy="733"/>
            </a:xfrm>
            <a:prstGeom prst="rect">
              <a:avLst/>
            </a:prstGeom>
            <a:noFill/>
            <a:ln w="9525">
              <a:noFill/>
              <a:miter lim="800000"/>
              <a:headEnd/>
              <a:tailEnd/>
            </a:ln>
            <a:effectLst/>
          </p:spPr>
          <p:txBody>
            <a:bodyPr>
              <a:spAutoFit/>
            </a:bodyPr>
            <a:lstStyle/>
            <a:p>
              <a:r>
                <a:rPr lang="zh-CN" altLang="en-US" sz="3200"/>
                <a:t> 设 </a:t>
              </a:r>
              <a:r>
                <a:rPr lang="en-US" altLang="zh-CN" sz="2800">
                  <a:latin typeface="Times New Roman" pitchFamily="18" charset="0"/>
                </a:rPr>
                <a:t>MAR</a:t>
              </a:r>
              <a:r>
                <a:rPr lang="en-US" altLang="zh-CN" sz="900"/>
                <a:t> </a:t>
              </a:r>
              <a:r>
                <a:rPr lang="en-US" altLang="zh-CN" sz="2800"/>
                <a:t>=</a:t>
              </a:r>
              <a:r>
                <a:rPr lang="en-US" altLang="zh-CN" sz="1200"/>
                <a:t> </a:t>
              </a:r>
              <a:r>
                <a:rPr lang="en-US" altLang="zh-CN" sz="2800">
                  <a:latin typeface="Times New Roman" pitchFamily="18" charset="0"/>
                </a:rPr>
                <a:t>4</a:t>
              </a:r>
              <a:r>
                <a:rPr lang="en-US" altLang="zh-CN" sz="1400">
                  <a:latin typeface="Times New Roman" pitchFamily="18" charset="0"/>
                </a:rPr>
                <a:t> </a:t>
              </a:r>
              <a:r>
                <a:rPr lang="zh-CN" altLang="en-US" sz="2800"/>
                <a:t>位 </a:t>
              </a:r>
            </a:p>
            <a:p>
              <a:r>
                <a:rPr lang="en-US" altLang="zh-CN"/>
                <a:t> </a:t>
              </a:r>
              <a:r>
                <a:rPr lang="en-US" altLang="zh-CN" sz="3200"/>
                <a:t>   </a:t>
              </a:r>
              <a:r>
                <a:rPr lang="en-US" altLang="zh-CN" sz="1000"/>
                <a:t> </a:t>
              </a:r>
              <a:r>
                <a:rPr lang="en-US" altLang="zh-CN" sz="1400"/>
                <a:t> </a:t>
              </a:r>
              <a:r>
                <a:rPr lang="en-US" altLang="zh-CN" sz="2800">
                  <a:latin typeface="Times New Roman" pitchFamily="18" charset="0"/>
                </a:rPr>
                <a:t>MDR</a:t>
              </a:r>
              <a:r>
                <a:rPr lang="en-US" altLang="zh-CN" sz="900"/>
                <a:t> </a:t>
              </a:r>
              <a:r>
                <a:rPr lang="en-US" altLang="zh-CN" sz="2800"/>
                <a:t>=</a:t>
              </a:r>
              <a:r>
                <a:rPr lang="en-US" altLang="zh-CN" sz="1200"/>
                <a:t> </a:t>
              </a:r>
              <a:r>
                <a:rPr lang="en-US" altLang="zh-CN" sz="2800">
                  <a:latin typeface="Times New Roman" pitchFamily="18" charset="0"/>
                </a:rPr>
                <a:t>8</a:t>
              </a:r>
              <a:r>
                <a:rPr lang="en-US" altLang="zh-CN" sz="1400">
                  <a:latin typeface="Times New Roman" pitchFamily="18" charset="0"/>
                </a:rPr>
                <a:t> </a:t>
              </a:r>
              <a:r>
                <a:rPr lang="zh-CN" altLang="en-US" sz="2800"/>
                <a:t>位</a:t>
              </a:r>
            </a:p>
          </p:txBody>
        </p:sp>
      </p:grpSp>
      <p:sp>
        <p:nvSpPr>
          <p:cNvPr id="107562" name="Text Box 42"/>
          <p:cNvSpPr txBox="1">
            <a:spLocks noChangeArrowheads="1"/>
          </p:cNvSpPr>
          <p:nvPr/>
        </p:nvSpPr>
        <p:spPr bwMode="auto">
          <a:xfrm>
            <a:off x="5210175" y="1306513"/>
            <a:ext cx="3398838" cy="1031875"/>
          </a:xfrm>
          <a:prstGeom prst="rect">
            <a:avLst/>
          </a:prstGeom>
          <a:noFill/>
          <a:ln w="9525">
            <a:noFill/>
            <a:miter lim="800000"/>
            <a:headEnd/>
            <a:tailEnd/>
          </a:ln>
          <a:effectLst/>
        </p:spPr>
        <p:txBody>
          <a:bodyPr wrap="none">
            <a:spAutoFit/>
          </a:bodyPr>
          <a:lstStyle/>
          <a:p>
            <a:r>
              <a:rPr lang="zh-CN" altLang="en-US" sz="2800"/>
              <a:t>存储器地址寄存器</a:t>
            </a:r>
          </a:p>
          <a:p>
            <a:r>
              <a:rPr lang="zh-CN" altLang="en-US" sz="2800"/>
              <a:t>反映存储单元的个数</a:t>
            </a:r>
          </a:p>
        </p:txBody>
      </p:sp>
      <p:sp>
        <p:nvSpPr>
          <p:cNvPr id="107563" name="Text Box 43"/>
          <p:cNvSpPr txBox="1">
            <a:spLocks noChangeArrowheads="1"/>
          </p:cNvSpPr>
          <p:nvPr/>
        </p:nvSpPr>
        <p:spPr bwMode="auto">
          <a:xfrm>
            <a:off x="5210175" y="2549525"/>
            <a:ext cx="3041650" cy="1031875"/>
          </a:xfrm>
          <a:prstGeom prst="rect">
            <a:avLst/>
          </a:prstGeom>
          <a:noFill/>
          <a:ln w="9525">
            <a:noFill/>
            <a:miter lim="800000"/>
            <a:headEnd/>
            <a:tailEnd/>
          </a:ln>
          <a:effectLst/>
        </p:spPr>
        <p:txBody>
          <a:bodyPr wrap="none">
            <a:spAutoFit/>
          </a:bodyPr>
          <a:lstStyle/>
          <a:p>
            <a:r>
              <a:rPr lang="zh-CN" altLang="en-US" sz="2800"/>
              <a:t>存储器数据寄存器</a:t>
            </a:r>
          </a:p>
          <a:p>
            <a:r>
              <a:rPr lang="zh-CN" altLang="en-US" sz="2800"/>
              <a:t>反映存储字长</a:t>
            </a:r>
          </a:p>
        </p:txBody>
      </p:sp>
      <p:sp>
        <p:nvSpPr>
          <p:cNvPr id="107564" name="Text Box 44"/>
          <p:cNvSpPr txBox="1">
            <a:spLocks noChangeArrowheads="1"/>
          </p:cNvSpPr>
          <p:nvPr/>
        </p:nvSpPr>
        <p:spPr bwMode="auto">
          <a:xfrm>
            <a:off x="793750" y="409575"/>
            <a:ext cx="5865813" cy="641350"/>
          </a:xfrm>
          <a:prstGeom prst="rect">
            <a:avLst/>
          </a:prstGeom>
          <a:noFill/>
          <a:ln w="9525">
            <a:noFill/>
            <a:miter lim="800000"/>
            <a:headEnd/>
            <a:tailEnd/>
          </a:ln>
          <a:effectLst/>
        </p:spPr>
        <p:txBody>
          <a:bodyPr>
            <a:spAutoFit/>
          </a:bodyPr>
          <a:lstStyle/>
          <a:p>
            <a:r>
              <a:rPr lang="zh-CN" altLang="en-US" sz="3600"/>
              <a:t>(</a:t>
            </a:r>
            <a:r>
              <a:rPr lang="en-US" altLang="zh-CN" sz="3600">
                <a:latin typeface="Times New Roman" pitchFamily="18" charset="0"/>
              </a:rPr>
              <a:t>1</a:t>
            </a:r>
            <a:r>
              <a:rPr lang="en-US" altLang="zh-CN" sz="3600"/>
              <a:t>)</a:t>
            </a:r>
            <a:r>
              <a:rPr lang="zh-CN" altLang="en-US" sz="3600"/>
              <a:t>存储器的基本组成</a:t>
            </a:r>
          </a:p>
        </p:txBody>
      </p:sp>
      <p:grpSp>
        <p:nvGrpSpPr>
          <p:cNvPr id="11" name="Group 45"/>
          <p:cNvGrpSpPr>
            <a:grpSpLocks/>
          </p:cNvGrpSpPr>
          <p:nvPr/>
        </p:nvGrpSpPr>
        <p:grpSpPr bwMode="auto">
          <a:xfrm>
            <a:off x="1066800" y="1905000"/>
            <a:ext cx="2209800" cy="3352800"/>
            <a:chOff x="672" y="1200"/>
            <a:chExt cx="1392" cy="2112"/>
          </a:xfrm>
        </p:grpSpPr>
        <p:sp>
          <p:nvSpPr>
            <p:cNvPr id="107566" name="Text Box 46"/>
            <p:cNvSpPr txBox="1">
              <a:spLocks noChangeArrowheads="1"/>
            </p:cNvSpPr>
            <p:nvPr/>
          </p:nvSpPr>
          <p:spPr bwMode="auto">
            <a:xfrm>
              <a:off x="1450" y="2337"/>
              <a:ext cx="535" cy="327"/>
            </a:xfrm>
            <a:prstGeom prst="rect">
              <a:avLst/>
            </a:prstGeom>
            <a:noFill/>
            <a:ln w="28575">
              <a:noFill/>
              <a:miter lim="800000"/>
              <a:headEnd/>
              <a:tailEnd/>
            </a:ln>
            <a:effectLst/>
          </p:spPr>
          <p:txBody>
            <a:bodyPr wrap="none" lIns="0" rIns="0">
              <a:spAutoFit/>
            </a:bodyPr>
            <a:lstStyle/>
            <a:p>
              <a:pPr algn="dist"/>
              <a:r>
                <a:rPr lang="en-US" altLang="zh-CN" sz="2800">
                  <a:latin typeface="Times New Roman" pitchFamily="18" charset="0"/>
                </a:rPr>
                <a:t>MDR</a:t>
              </a:r>
            </a:p>
          </p:txBody>
        </p:sp>
        <p:sp>
          <p:nvSpPr>
            <p:cNvPr id="107567" name="Rectangle 47"/>
            <p:cNvSpPr>
              <a:spLocks noChangeArrowheads="1"/>
            </p:cNvSpPr>
            <p:nvPr/>
          </p:nvSpPr>
          <p:spPr bwMode="auto">
            <a:xfrm>
              <a:off x="672" y="1200"/>
              <a:ext cx="1392" cy="2112"/>
            </a:xfrm>
            <a:prstGeom prst="rect">
              <a:avLst/>
            </a:prstGeom>
            <a:noFill/>
            <a:ln w="38100">
              <a:solidFill>
                <a:schemeClr val="folHlink"/>
              </a:solidFill>
              <a:miter lim="800000"/>
              <a:headEnd/>
              <a:tailEnd/>
            </a:ln>
          </p:spPr>
          <p:txBody>
            <a:bodyPr/>
            <a:lstStyle/>
            <a:p>
              <a:endParaRPr lang="zh-CN" altLang="en-US"/>
            </a:p>
          </p:txBody>
        </p:sp>
        <p:sp>
          <p:nvSpPr>
            <p:cNvPr id="107568" name="Rectangle 48"/>
            <p:cNvSpPr>
              <a:spLocks noChangeArrowheads="1"/>
            </p:cNvSpPr>
            <p:nvPr/>
          </p:nvSpPr>
          <p:spPr bwMode="auto">
            <a:xfrm>
              <a:off x="990" y="2928"/>
              <a:ext cx="772" cy="230"/>
            </a:xfrm>
            <a:prstGeom prst="rect">
              <a:avLst/>
            </a:prstGeom>
            <a:noFill/>
            <a:ln w="9525">
              <a:noFill/>
              <a:miter lim="800000"/>
              <a:headEnd/>
              <a:tailEnd/>
            </a:ln>
          </p:spPr>
          <p:txBody>
            <a:bodyPr wrap="none" lIns="0" tIns="0" rIns="0" bIns="0">
              <a:spAutoFit/>
            </a:bodyPr>
            <a:lstStyle/>
            <a:p>
              <a:r>
                <a:rPr lang="zh-CN" altLang="en-US" sz="2400"/>
                <a:t>主存储器</a:t>
              </a:r>
            </a:p>
          </p:txBody>
        </p:sp>
        <p:sp>
          <p:nvSpPr>
            <p:cNvPr id="107569" name="Text Box 49"/>
            <p:cNvSpPr txBox="1">
              <a:spLocks noChangeArrowheads="1"/>
            </p:cNvSpPr>
            <p:nvPr/>
          </p:nvSpPr>
          <p:spPr bwMode="auto">
            <a:xfrm>
              <a:off x="960" y="1536"/>
              <a:ext cx="791" cy="327"/>
            </a:xfrm>
            <a:prstGeom prst="rect">
              <a:avLst/>
            </a:prstGeom>
            <a:noFill/>
            <a:ln w="9525">
              <a:noFill/>
              <a:miter lim="800000"/>
              <a:headEnd/>
              <a:tailEnd/>
            </a:ln>
            <a:effectLst/>
          </p:spPr>
          <p:txBody>
            <a:bodyPr wrap="none">
              <a:spAutoFit/>
            </a:bodyPr>
            <a:lstStyle/>
            <a:p>
              <a:r>
                <a:rPr lang="zh-CN" altLang="en-US" sz="2800"/>
                <a:t>存储体</a:t>
              </a:r>
            </a:p>
          </p:txBody>
        </p:sp>
        <p:sp>
          <p:nvSpPr>
            <p:cNvPr id="107570" name="Rectangle 50"/>
            <p:cNvSpPr>
              <a:spLocks noChangeArrowheads="1"/>
            </p:cNvSpPr>
            <p:nvPr/>
          </p:nvSpPr>
          <p:spPr bwMode="auto">
            <a:xfrm>
              <a:off x="828" y="1392"/>
              <a:ext cx="1056" cy="672"/>
            </a:xfrm>
            <a:prstGeom prst="rect">
              <a:avLst/>
            </a:prstGeom>
            <a:noFill/>
            <a:ln w="38100">
              <a:solidFill>
                <a:schemeClr val="folHlink"/>
              </a:solidFill>
              <a:miter lim="800000"/>
              <a:headEnd/>
              <a:tailEnd/>
            </a:ln>
          </p:spPr>
          <p:txBody>
            <a:bodyPr/>
            <a:lstStyle/>
            <a:p>
              <a:endParaRPr lang="zh-CN" altLang="en-US"/>
            </a:p>
          </p:txBody>
        </p:sp>
        <p:sp>
          <p:nvSpPr>
            <p:cNvPr id="107571" name="Text Box 51"/>
            <p:cNvSpPr txBox="1">
              <a:spLocks noChangeArrowheads="1"/>
            </p:cNvSpPr>
            <p:nvPr/>
          </p:nvSpPr>
          <p:spPr bwMode="auto">
            <a:xfrm>
              <a:off x="804" y="2337"/>
              <a:ext cx="535" cy="327"/>
            </a:xfrm>
            <a:prstGeom prst="rect">
              <a:avLst/>
            </a:prstGeom>
            <a:noFill/>
            <a:ln w="28575">
              <a:noFill/>
              <a:miter lim="800000"/>
              <a:headEnd/>
              <a:tailEnd/>
            </a:ln>
            <a:effectLst/>
          </p:spPr>
          <p:txBody>
            <a:bodyPr wrap="none" lIns="0" rIns="0">
              <a:spAutoFit/>
            </a:bodyPr>
            <a:lstStyle/>
            <a:p>
              <a:pPr algn="dist"/>
              <a:r>
                <a:rPr lang="en-US" altLang="zh-CN" sz="2800">
                  <a:latin typeface="Times New Roman" pitchFamily="18" charset="0"/>
                </a:rPr>
                <a:t>MAR</a:t>
              </a:r>
            </a:p>
          </p:txBody>
        </p:sp>
        <p:sp>
          <p:nvSpPr>
            <p:cNvPr id="107572" name="Rectangle 52"/>
            <p:cNvSpPr>
              <a:spLocks noChangeArrowheads="1"/>
            </p:cNvSpPr>
            <p:nvPr/>
          </p:nvSpPr>
          <p:spPr bwMode="auto">
            <a:xfrm>
              <a:off x="768" y="2342"/>
              <a:ext cx="568" cy="3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07573" name="Rectangle 53"/>
            <p:cNvSpPr>
              <a:spLocks noChangeArrowheads="1"/>
            </p:cNvSpPr>
            <p:nvPr/>
          </p:nvSpPr>
          <p:spPr bwMode="auto">
            <a:xfrm>
              <a:off x="1416" y="2342"/>
              <a:ext cx="593" cy="336"/>
            </a:xfrm>
            <a:prstGeom prst="rect">
              <a:avLst/>
            </a:prstGeom>
            <a:noFill/>
            <a:ln w="38100">
              <a:solidFill>
                <a:schemeClr val="folHlink"/>
              </a:solidFill>
              <a:miter lim="800000"/>
              <a:headEnd/>
              <a:tailEnd/>
            </a:ln>
            <a:effectLst/>
          </p:spPr>
          <p:txBody>
            <a:bodyPr anchor="ctr">
              <a:spAutoFit/>
            </a:bodyPr>
            <a:lstStyle/>
            <a:p>
              <a:endParaRPr lang="zh-CN" altLang="en-US"/>
            </a:p>
          </p:txBody>
        </p:sp>
      </p:grpSp>
      <p:sp>
        <p:nvSpPr>
          <p:cNvPr id="55" name="日期占位符 54"/>
          <p:cNvSpPr>
            <a:spLocks noGrp="1"/>
          </p:cNvSpPr>
          <p:nvPr>
            <p:ph type="dt" sz="half" idx="10"/>
          </p:nvPr>
        </p:nvSpPr>
        <p:spPr/>
        <p:txBody>
          <a:bodyPr/>
          <a:lstStyle/>
          <a:p>
            <a:fld id="{2CF42F59-6195-46C4-A816-BB01B6BB38B7}" type="datetime1">
              <a:rPr lang="zh-CN" altLang="en-US" smtClean="0"/>
              <a:pPr/>
              <a:t>2023/8/31</a:t>
            </a:fld>
            <a:endParaRPr lang="zh-CN" altLang="en-US"/>
          </a:p>
        </p:txBody>
      </p:sp>
      <p:sp>
        <p:nvSpPr>
          <p:cNvPr id="57" name="页脚占位符 5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6" name="灯片编号占位符 55"/>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3"/>
                                        </p:tgtEl>
                                        <p:attrNameLst>
                                          <p:attrName>style.visibility</p:attrName>
                                        </p:attrNameLst>
                                      </p:cBhvr>
                                      <p:to>
                                        <p:strVal val="visible"/>
                                      </p:to>
                                    </p:set>
                                    <p:animEffect transition="in" filter="blinds(horizontal)">
                                      <p:cBhvr>
                                        <p:cTn id="12" dur="500"/>
                                        <p:tgtEl>
                                          <p:spTgt spid="1075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62"/>
                                        </p:tgtEl>
                                        <p:attrNameLst>
                                          <p:attrName>style.visibility</p:attrName>
                                        </p:attrNameLst>
                                      </p:cBhvr>
                                      <p:to>
                                        <p:strVal val="visible"/>
                                      </p:to>
                                    </p:set>
                                    <p:animEffect transition="in" filter="blinds(horizontal)">
                                      <p:cBhvr>
                                        <p:cTn id="17" dur="500"/>
                                        <p:tgtEl>
                                          <p:spTgt spid="1075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blinds(horizontal)">
                                      <p:cBhvr>
                                        <p:cTn id="22" dur="500"/>
                                        <p:tgtEl>
                                          <p:spTgt spid="1075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63"/>
                                        </p:tgtEl>
                                        <p:attrNameLst>
                                          <p:attrName>style.visibility</p:attrName>
                                        </p:attrNameLst>
                                      </p:cBhvr>
                                      <p:to>
                                        <p:strVal val="visible"/>
                                      </p:to>
                                    </p:set>
                                    <p:animEffect transition="in" filter="blinds(horizontal)">
                                      <p:cBhvr>
                                        <p:cTn id="27" dur="500"/>
                                        <p:tgtEl>
                                          <p:spTgt spid="1075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7522"/>
                                        </p:tgtEl>
                                        <p:attrNameLst>
                                          <p:attrName>style.visibility</p:attrName>
                                        </p:attrNameLst>
                                      </p:cBhvr>
                                      <p:to>
                                        <p:strVal val="visible"/>
                                      </p:to>
                                    </p:set>
                                    <p:animEffect transition="in" filter="blinds(horizontal)">
                                      <p:cBhvr>
                                        <p:cTn id="32" dur="500"/>
                                        <p:tgtEl>
                                          <p:spTgt spid="1075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p:bldP spid="107523" grpId="0" autoUpdateAnimBg="0"/>
      <p:bldP spid="107524" grpId="0" autoUpdateAnimBg="0"/>
      <p:bldP spid="107562" grpId="0" autoUpdateAnimBg="0"/>
      <p:bldP spid="10756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5" name="Group 209"/>
          <p:cNvGraphicFramePr>
            <a:graphicFrameLocks noGrp="1"/>
          </p:cNvGraphicFramePr>
          <p:nvPr/>
        </p:nvGraphicFramePr>
        <p:xfrm>
          <a:off x="3505200" y="1905000"/>
          <a:ext cx="5334000" cy="4267201"/>
        </p:xfrm>
        <a:graphic>
          <a:graphicData uri="http://schemas.openxmlformats.org/drawingml/2006/table">
            <a:tbl>
              <a:tblPr/>
              <a:tblGrid>
                <a:gridCol w="923925"/>
                <a:gridCol w="1565275"/>
                <a:gridCol w="1549400"/>
                <a:gridCol w="1295400"/>
              </a:tblGrid>
              <a:tr h="5603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ACC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MQ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112" name="Text Box 176"/>
          <p:cNvSpPr txBox="1">
            <a:spLocks noChangeArrowheads="1"/>
          </p:cNvSpPr>
          <p:nvPr/>
        </p:nvSpPr>
        <p:spPr bwMode="auto">
          <a:xfrm>
            <a:off x="576263" y="549275"/>
            <a:ext cx="7308850" cy="641350"/>
          </a:xfrm>
          <a:prstGeom prst="rect">
            <a:avLst/>
          </a:prstGeom>
          <a:noFill/>
          <a:ln w="9525">
            <a:noFill/>
            <a:miter lim="800000"/>
            <a:headEnd/>
            <a:tailEnd/>
          </a:ln>
          <a:effectLst/>
        </p:spPr>
        <p:txBody>
          <a:bodyPr>
            <a:spAutoFit/>
          </a:bodyPr>
          <a:lstStyle/>
          <a:p>
            <a:r>
              <a:rPr lang="zh-CN" altLang="en-US" sz="3600">
                <a:latin typeface="Times New Roman" pitchFamily="18" charset="0"/>
              </a:rPr>
              <a:t>(</a:t>
            </a:r>
            <a:r>
              <a:rPr lang="en-US" altLang="zh-CN" sz="3600">
                <a:latin typeface="Times New Roman" pitchFamily="18" charset="0"/>
              </a:rPr>
              <a:t>2)</a:t>
            </a:r>
            <a:r>
              <a:rPr lang="zh-CN" altLang="en-US" sz="3600">
                <a:latin typeface="Times New Roman" pitchFamily="18" charset="0"/>
              </a:rPr>
              <a:t>运算器的基本组成及操作过程</a:t>
            </a:r>
          </a:p>
        </p:txBody>
      </p:sp>
      <p:grpSp>
        <p:nvGrpSpPr>
          <p:cNvPr id="2" name="Group 191"/>
          <p:cNvGrpSpPr>
            <a:grpSpLocks/>
          </p:cNvGrpSpPr>
          <p:nvPr/>
        </p:nvGrpSpPr>
        <p:grpSpPr bwMode="auto">
          <a:xfrm>
            <a:off x="685800" y="1905000"/>
            <a:ext cx="2514600" cy="4343400"/>
            <a:chOff x="288" y="1200"/>
            <a:chExt cx="1584" cy="2736"/>
          </a:xfrm>
        </p:grpSpPr>
        <p:sp>
          <p:nvSpPr>
            <p:cNvPr id="40091" name="Rectangle 155"/>
            <p:cNvSpPr>
              <a:spLocks noChangeArrowheads="1"/>
            </p:cNvSpPr>
            <p:nvPr/>
          </p:nvSpPr>
          <p:spPr bwMode="auto">
            <a:xfrm>
              <a:off x="770" y="3575"/>
              <a:ext cx="579" cy="230"/>
            </a:xfrm>
            <a:prstGeom prst="rect">
              <a:avLst/>
            </a:prstGeom>
            <a:noFill/>
            <a:ln w="9525">
              <a:noFill/>
              <a:miter lim="800000"/>
              <a:headEnd/>
              <a:tailEnd/>
            </a:ln>
          </p:spPr>
          <p:txBody>
            <a:bodyPr wrap="none" lIns="0" tIns="0" rIns="0" bIns="0">
              <a:spAutoFit/>
            </a:bodyPr>
            <a:lstStyle/>
            <a:p>
              <a:r>
                <a:rPr lang="zh-CN" altLang="en-US" sz="2400"/>
                <a:t>运算器</a:t>
              </a:r>
            </a:p>
          </p:txBody>
        </p:sp>
        <p:sp>
          <p:nvSpPr>
            <p:cNvPr id="40092" name="Rectangle 156"/>
            <p:cNvSpPr>
              <a:spLocks noChangeArrowheads="1"/>
            </p:cNvSpPr>
            <p:nvPr/>
          </p:nvSpPr>
          <p:spPr bwMode="auto">
            <a:xfrm>
              <a:off x="1236" y="1440"/>
              <a:ext cx="518" cy="371"/>
            </a:xfrm>
            <a:prstGeom prst="rect">
              <a:avLst/>
            </a:prstGeom>
            <a:noFill/>
            <a:ln w="38100">
              <a:solidFill>
                <a:schemeClr val="folHlink"/>
              </a:solidFill>
              <a:miter lim="800000"/>
              <a:headEnd/>
              <a:tailEnd/>
            </a:ln>
          </p:spPr>
          <p:txBody>
            <a:bodyPr/>
            <a:lstStyle/>
            <a:p>
              <a:endParaRPr lang="zh-CN" altLang="en-US"/>
            </a:p>
          </p:txBody>
        </p:sp>
        <p:sp>
          <p:nvSpPr>
            <p:cNvPr id="40093" name="Rectangle 157"/>
            <p:cNvSpPr>
              <a:spLocks noChangeArrowheads="1"/>
            </p:cNvSpPr>
            <p:nvPr/>
          </p:nvSpPr>
          <p:spPr bwMode="auto">
            <a:xfrm>
              <a:off x="1296" y="1495"/>
              <a:ext cx="385"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MQ</a:t>
              </a:r>
              <a:endParaRPr lang="en-US" altLang="zh-CN" sz="2800"/>
            </a:p>
          </p:txBody>
        </p:sp>
        <p:sp>
          <p:nvSpPr>
            <p:cNvPr id="40101" name="Rectangle 165"/>
            <p:cNvSpPr>
              <a:spLocks noChangeArrowheads="1"/>
            </p:cNvSpPr>
            <p:nvPr/>
          </p:nvSpPr>
          <p:spPr bwMode="auto">
            <a:xfrm>
              <a:off x="437" y="1440"/>
              <a:ext cx="517" cy="371"/>
            </a:xfrm>
            <a:prstGeom prst="rect">
              <a:avLst/>
            </a:prstGeom>
            <a:noFill/>
            <a:ln w="38100">
              <a:solidFill>
                <a:schemeClr val="folHlink"/>
              </a:solidFill>
              <a:miter lim="800000"/>
              <a:headEnd/>
              <a:tailEnd/>
            </a:ln>
          </p:spPr>
          <p:txBody>
            <a:bodyPr/>
            <a:lstStyle/>
            <a:p>
              <a:endParaRPr lang="zh-CN" altLang="en-US"/>
            </a:p>
          </p:txBody>
        </p:sp>
        <p:sp>
          <p:nvSpPr>
            <p:cNvPr id="40102" name="Rectangle 166"/>
            <p:cNvSpPr>
              <a:spLocks noChangeArrowheads="1"/>
            </p:cNvSpPr>
            <p:nvPr/>
          </p:nvSpPr>
          <p:spPr bwMode="auto">
            <a:xfrm>
              <a:off x="448" y="1495"/>
              <a:ext cx="486"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ACC</a:t>
              </a:r>
              <a:endParaRPr lang="en-US" altLang="zh-CN" sz="2800"/>
            </a:p>
          </p:txBody>
        </p:sp>
        <p:sp>
          <p:nvSpPr>
            <p:cNvPr id="40103" name="Rectangle 167"/>
            <p:cNvSpPr>
              <a:spLocks noChangeArrowheads="1"/>
            </p:cNvSpPr>
            <p:nvPr/>
          </p:nvSpPr>
          <p:spPr bwMode="auto">
            <a:xfrm>
              <a:off x="437" y="2237"/>
              <a:ext cx="517" cy="373"/>
            </a:xfrm>
            <a:prstGeom prst="rect">
              <a:avLst/>
            </a:prstGeom>
            <a:noFill/>
            <a:ln w="38100">
              <a:solidFill>
                <a:schemeClr val="folHlink"/>
              </a:solidFill>
              <a:miter lim="800000"/>
              <a:headEnd/>
              <a:tailEnd/>
            </a:ln>
          </p:spPr>
          <p:txBody>
            <a:bodyPr/>
            <a:lstStyle/>
            <a:p>
              <a:endParaRPr lang="zh-CN" altLang="en-US"/>
            </a:p>
          </p:txBody>
        </p:sp>
        <p:sp>
          <p:nvSpPr>
            <p:cNvPr id="40104" name="Rectangle 168"/>
            <p:cNvSpPr>
              <a:spLocks noChangeArrowheads="1"/>
            </p:cNvSpPr>
            <p:nvPr/>
          </p:nvSpPr>
          <p:spPr bwMode="auto">
            <a:xfrm>
              <a:off x="451" y="2276"/>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40105" name="Rectangle 169"/>
            <p:cNvSpPr>
              <a:spLocks noChangeArrowheads="1"/>
            </p:cNvSpPr>
            <p:nvPr/>
          </p:nvSpPr>
          <p:spPr bwMode="auto">
            <a:xfrm>
              <a:off x="437" y="3041"/>
              <a:ext cx="515" cy="372"/>
            </a:xfrm>
            <a:prstGeom prst="rect">
              <a:avLst/>
            </a:prstGeom>
            <a:noFill/>
            <a:ln w="38100">
              <a:solidFill>
                <a:schemeClr val="folHlink"/>
              </a:solidFill>
              <a:miter lim="800000"/>
              <a:headEnd/>
              <a:tailEnd/>
            </a:ln>
          </p:spPr>
          <p:txBody>
            <a:bodyPr/>
            <a:lstStyle/>
            <a:p>
              <a:endParaRPr lang="zh-CN" altLang="en-US" sz="3200"/>
            </a:p>
          </p:txBody>
        </p:sp>
        <p:sp>
          <p:nvSpPr>
            <p:cNvPr id="40106" name="Rectangle 170"/>
            <p:cNvSpPr>
              <a:spLocks noChangeArrowheads="1"/>
            </p:cNvSpPr>
            <p:nvPr/>
          </p:nvSpPr>
          <p:spPr bwMode="auto">
            <a:xfrm>
              <a:off x="624" y="3091"/>
              <a:ext cx="162"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X</a:t>
              </a:r>
              <a:endParaRPr lang="en-US" altLang="zh-CN" sz="2800"/>
            </a:p>
          </p:txBody>
        </p:sp>
        <p:sp>
          <p:nvSpPr>
            <p:cNvPr id="40109" name="Rectangle 173"/>
            <p:cNvSpPr>
              <a:spLocks noChangeArrowheads="1"/>
            </p:cNvSpPr>
            <p:nvPr/>
          </p:nvSpPr>
          <p:spPr bwMode="auto">
            <a:xfrm>
              <a:off x="288" y="1200"/>
              <a:ext cx="1584" cy="27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40117" name="AutoShape 181"/>
            <p:cNvSpPr>
              <a:spLocks noChangeArrowheads="1"/>
            </p:cNvSpPr>
            <p:nvPr/>
          </p:nvSpPr>
          <p:spPr bwMode="auto">
            <a:xfrm>
              <a:off x="768" y="1842"/>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40119" name="Freeform 183"/>
            <p:cNvSpPr>
              <a:spLocks/>
            </p:cNvSpPr>
            <p:nvPr/>
          </p:nvSpPr>
          <p:spPr bwMode="auto">
            <a:xfrm>
              <a:off x="960" y="1704"/>
              <a:ext cx="276" cy="3"/>
            </a:xfrm>
            <a:custGeom>
              <a:avLst/>
              <a:gdLst/>
              <a:ahLst/>
              <a:cxnLst>
                <a:cxn ang="0">
                  <a:pos x="276" y="0"/>
                </a:cxn>
                <a:cxn ang="0">
                  <a:pos x="0" y="3"/>
                </a:cxn>
              </a:cxnLst>
              <a:rect l="0" t="0" r="r" b="b"/>
              <a:pathLst>
                <a:path w="276" h="3">
                  <a:moveTo>
                    <a:pt x="276" y="0"/>
                  </a:moveTo>
                  <a:lnTo>
                    <a:pt x="0" y="3"/>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40121" name="Freeform 185"/>
            <p:cNvSpPr>
              <a:spLocks/>
            </p:cNvSpPr>
            <p:nvPr/>
          </p:nvSpPr>
          <p:spPr bwMode="auto">
            <a:xfrm>
              <a:off x="959" y="1539"/>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40123" name="AutoShape 187"/>
            <p:cNvSpPr>
              <a:spLocks noChangeArrowheads="1"/>
            </p:cNvSpPr>
            <p:nvPr/>
          </p:nvSpPr>
          <p:spPr bwMode="auto">
            <a:xfrm>
              <a:off x="649" y="2639"/>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40124" name="AutoShape 188"/>
            <p:cNvSpPr>
              <a:spLocks noChangeArrowheads="1"/>
            </p:cNvSpPr>
            <p:nvPr/>
          </p:nvSpPr>
          <p:spPr bwMode="auto">
            <a:xfrm rot="10800000">
              <a:off x="533" y="1812"/>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grpSp>
      <p:sp>
        <p:nvSpPr>
          <p:cNvPr id="40128" name="Text Box 192"/>
          <p:cNvSpPr txBox="1">
            <a:spLocks noChangeArrowheads="1"/>
          </p:cNvSpPr>
          <p:nvPr/>
        </p:nvSpPr>
        <p:spPr bwMode="auto">
          <a:xfrm>
            <a:off x="4495800" y="2514600"/>
            <a:ext cx="1676400" cy="457200"/>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2400">
                <a:latin typeface="Times New Roman" pitchFamily="18" charset="0"/>
              </a:rPr>
              <a:t>被加数</a:t>
            </a:r>
            <a:endParaRPr lang="zh-CN" altLang="en-US" sz="3200"/>
          </a:p>
        </p:txBody>
      </p:sp>
      <p:sp>
        <p:nvSpPr>
          <p:cNvPr id="40129" name="Text Box 193"/>
          <p:cNvSpPr txBox="1">
            <a:spLocks noChangeArrowheads="1"/>
          </p:cNvSpPr>
          <p:nvPr/>
        </p:nvSpPr>
        <p:spPr bwMode="auto">
          <a:xfrm>
            <a:off x="4495800" y="3429000"/>
            <a:ext cx="1752600" cy="457200"/>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2400">
                <a:latin typeface="Times New Roman" pitchFamily="18" charset="0"/>
              </a:rPr>
              <a:t>被减数</a:t>
            </a:r>
            <a:endParaRPr lang="zh-CN" altLang="en-US" sz="3200"/>
          </a:p>
        </p:txBody>
      </p:sp>
      <p:sp>
        <p:nvSpPr>
          <p:cNvPr id="40131" name="Text Box 195"/>
          <p:cNvSpPr txBox="1">
            <a:spLocks noChangeArrowheads="1"/>
          </p:cNvSpPr>
          <p:nvPr/>
        </p:nvSpPr>
        <p:spPr bwMode="auto">
          <a:xfrm>
            <a:off x="4495800" y="5257800"/>
            <a:ext cx="1905000" cy="457200"/>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US" sz="2400">
                <a:latin typeface="Times New Roman" pitchFamily="18" charset="0"/>
              </a:rPr>
              <a:t>被除数</a:t>
            </a:r>
            <a:endParaRPr lang="zh-CN" altLang="en-US" sz="3200"/>
          </a:p>
        </p:txBody>
      </p:sp>
      <p:sp>
        <p:nvSpPr>
          <p:cNvPr id="40132" name="Text Box 196"/>
          <p:cNvSpPr txBox="1">
            <a:spLocks noChangeArrowheads="1"/>
          </p:cNvSpPr>
          <p:nvPr/>
        </p:nvSpPr>
        <p:spPr bwMode="auto">
          <a:xfrm>
            <a:off x="6019800" y="4343400"/>
            <a:ext cx="1447800" cy="457200"/>
          </a:xfrm>
          <a:prstGeom prst="rect">
            <a:avLst/>
          </a:prstGeom>
          <a:noFill/>
          <a:ln w="9525">
            <a:noFill/>
            <a:miter lim="800000"/>
            <a:headEnd/>
            <a:tailEnd/>
          </a:ln>
          <a:effectLst/>
        </p:spPr>
        <p:txBody>
          <a:bodyPr>
            <a:spAutoFit/>
          </a:bodyPr>
          <a:lstStyle/>
          <a:p>
            <a:r>
              <a:rPr lang="zh-CN" altLang="en-US" sz="2400">
                <a:latin typeface="Times New Roman" pitchFamily="18" charset="0"/>
              </a:rPr>
              <a:t>乘数</a:t>
            </a:r>
          </a:p>
        </p:txBody>
      </p:sp>
      <p:sp>
        <p:nvSpPr>
          <p:cNvPr id="40133" name="Text Box 197"/>
          <p:cNvSpPr txBox="1">
            <a:spLocks noChangeArrowheads="1"/>
          </p:cNvSpPr>
          <p:nvPr/>
        </p:nvSpPr>
        <p:spPr bwMode="auto">
          <a:xfrm>
            <a:off x="6019800" y="5486400"/>
            <a:ext cx="990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商</a:t>
            </a:r>
          </a:p>
        </p:txBody>
      </p:sp>
      <p:sp>
        <p:nvSpPr>
          <p:cNvPr id="40134" name="Text Box 198"/>
          <p:cNvSpPr txBox="1">
            <a:spLocks noChangeArrowheads="1"/>
          </p:cNvSpPr>
          <p:nvPr/>
        </p:nvSpPr>
        <p:spPr bwMode="auto">
          <a:xfrm>
            <a:off x="7620000" y="2667000"/>
            <a:ext cx="990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加数</a:t>
            </a:r>
          </a:p>
        </p:txBody>
      </p:sp>
      <p:sp>
        <p:nvSpPr>
          <p:cNvPr id="40135" name="Text Box 199"/>
          <p:cNvSpPr txBox="1">
            <a:spLocks noChangeArrowheads="1"/>
          </p:cNvSpPr>
          <p:nvPr/>
        </p:nvSpPr>
        <p:spPr bwMode="auto">
          <a:xfrm>
            <a:off x="7620000" y="3581400"/>
            <a:ext cx="990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减数</a:t>
            </a:r>
          </a:p>
        </p:txBody>
      </p:sp>
      <p:sp>
        <p:nvSpPr>
          <p:cNvPr id="40136" name="Text Box 200"/>
          <p:cNvSpPr txBox="1">
            <a:spLocks noChangeArrowheads="1"/>
          </p:cNvSpPr>
          <p:nvPr/>
        </p:nvSpPr>
        <p:spPr bwMode="auto">
          <a:xfrm>
            <a:off x="7620000" y="4572000"/>
            <a:ext cx="1371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被乘数</a:t>
            </a:r>
          </a:p>
        </p:txBody>
      </p:sp>
      <p:sp>
        <p:nvSpPr>
          <p:cNvPr id="40137" name="Text Box 201"/>
          <p:cNvSpPr txBox="1">
            <a:spLocks noChangeArrowheads="1"/>
          </p:cNvSpPr>
          <p:nvPr/>
        </p:nvSpPr>
        <p:spPr bwMode="auto">
          <a:xfrm>
            <a:off x="7620000" y="5486400"/>
            <a:ext cx="990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除数</a:t>
            </a:r>
          </a:p>
        </p:txBody>
      </p:sp>
      <p:sp>
        <p:nvSpPr>
          <p:cNvPr id="40138" name="Text Box 202"/>
          <p:cNvSpPr txBox="1">
            <a:spLocks noChangeArrowheads="1"/>
          </p:cNvSpPr>
          <p:nvPr/>
        </p:nvSpPr>
        <p:spPr bwMode="auto">
          <a:xfrm>
            <a:off x="3581400" y="2667000"/>
            <a:ext cx="1371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加法</a:t>
            </a:r>
          </a:p>
        </p:txBody>
      </p:sp>
      <p:sp>
        <p:nvSpPr>
          <p:cNvPr id="40139" name="Text Box 203"/>
          <p:cNvSpPr txBox="1">
            <a:spLocks noChangeArrowheads="1"/>
          </p:cNvSpPr>
          <p:nvPr/>
        </p:nvSpPr>
        <p:spPr bwMode="auto">
          <a:xfrm>
            <a:off x="3581400" y="3657600"/>
            <a:ext cx="1066800" cy="457200"/>
          </a:xfrm>
          <a:prstGeom prst="rect">
            <a:avLst/>
          </a:prstGeom>
          <a:noFill/>
          <a:ln w="9525">
            <a:noFill/>
            <a:miter lim="800000"/>
            <a:headEnd/>
            <a:tailEnd/>
          </a:ln>
          <a:effectLst/>
        </p:spPr>
        <p:txBody>
          <a:bodyPr>
            <a:spAutoFit/>
          </a:bodyPr>
          <a:lstStyle/>
          <a:p>
            <a:r>
              <a:rPr lang="zh-CN" altLang="en-US" sz="2400">
                <a:latin typeface="Times New Roman" pitchFamily="18" charset="0"/>
              </a:rPr>
              <a:t>减法</a:t>
            </a:r>
          </a:p>
        </p:txBody>
      </p:sp>
      <p:sp>
        <p:nvSpPr>
          <p:cNvPr id="40140" name="Text Box 204"/>
          <p:cNvSpPr txBox="1">
            <a:spLocks noChangeArrowheads="1"/>
          </p:cNvSpPr>
          <p:nvPr/>
        </p:nvSpPr>
        <p:spPr bwMode="auto">
          <a:xfrm>
            <a:off x="3581400" y="4572000"/>
            <a:ext cx="9906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乘法</a:t>
            </a:r>
          </a:p>
        </p:txBody>
      </p:sp>
      <p:sp>
        <p:nvSpPr>
          <p:cNvPr id="40141" name="Text Box 205"/>
          <p:cNvSpPr txBox="1">
            <a:spLocks noChangeArrowheads="1"/>
          </p:cNvSpPr>
          <p:nvPr/>
        </p:nvSpPr>
        <p:spPr bwMode="auto">
          <a:xfrm>
            <a:off x="3581400" y="5486400"/>
            <a:ext cx="11430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除法</a:t>
            </a:r>
          </a:p>
        </p:txBody>
      </p:sp>
      <p:sp>
        <p:nvSpPr>
          <p:cNvPr id="40142" name="Text Box 206"/>
          <p:cNvSpPr txBox="1">
            <a:spLocks noChangeArrowheads="1"/>
          </p:cNvSpPr>
          <p:nvPr/>
        </p:nvSpPr>
        <p:spPr bwMode="auto">
          <a:xfrm>
            <a:off x="4495800" y="2903538"/>
            <a:ext cx="18288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和</a:t>
            </a:r>
          </a:p>
        </p:txBody>
      </p:sp>
      <p:sp>
        <p:nvSpPr>
          <p:cNvPr id="40143" name="Text Box 207"/>
          <p:cNvSpPr txBox="1">
            <a:spLocks noChangeArrowheads="1"/>
          </p:cNvSpPr>
          <p:nvPr/>
        </p:nvSpPr>
        <p:spPr bwMode="auto">
          <a:xfrm>
            <a:off x="4495800" y="3849688"/>
            <a:ext cx="18288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差</a:t>
            </a:r>
          </a:p>
        </p:txBody>
      </p:sp>
      <p:sp>
        <p:nvSpPr>
          <p:cNvPr id="40144" name="Text Box 208"/>
          <p:cNvSpPr txBox="1">
            <a:spLocks noChangeArrowheads="1"/>
          </p:cNvSpPr>
          <p:nvPr/>
        </p:nvSpPr>
        <p:spPr bwMode="auto">
          <a:xfrm>
            <a:off x="4495800" y="5638800"/>
            <a:ext cx="1828800" cy="457200"/>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余数</a:t>
            </a:r>
          </a:p>
        </p:txBody>
      </p:sp>
      <p:grpSp>
        <p:nvGrpSpPr>
          <p:cNvPr id="3" name="Group 211"/>
          <p:cNvGrpSpPr>
            <a:grpSpLocks/>
          </p:cNvGrpSpPr>
          <p:nvPr/>
        </p:nvGrpSpPr>
        <p:grpSpPr bwMode="auto">
          <a:xfrm>
            <a:off x="4495800" y="4551363"/>
            <a:ext cx="3429000" cy="630237"/>
            <a:chOff x="2832" y="2867"/>
            <a:chExt cx="2160" cy="397"/>
          </a:xfrm>
        </p:grpSpPr>
        <p:sp>
          <p:nvSpPr>
            <p:cNvPr id="40130" name="Text Box 194"/>
            <p:cNvSpPr txBox="1">
              <a:spLocks noChangeArrowheads="1"/>
            </p:cNvSpPr>
            <p:nvPr/>
          </p:nvSpPr>
          <p:spPr bwMode="auto">
            <a:xfrm>
              <a:off x="2832" y="2867"/>
              <a:ext cx="1200" cy="288"/>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乘积高位</a:t>
              </a:r>
            </a:p>
          </p:txBody>
        </p:sp>
        <p:sp>
          <p:nvSpPr>
            <p:cNvPr id="40146" name="Text Box 210"/>
            <p:cNvSpPr txBox="1">
              <a:spLocks noChangeArrowheads="1"/>
            </p:cNvSpPr>
            <p:nvPr/>
          </p:nvSpPr>
          <p:spPr bwMode="auto">
            <a:xfrm>
              <a:off x="3792" y="2976"/>
              <a:ext cx="1200" cy="288"/>
            </a:xfrm>
            <a:prstGeom prst="rect">
              <a:avLst/>
            </a:prstGeom>
            <a:noFill/>
            <a:ln w="9525">
              <a:noFill/>
              <a:miter lim="800000"/>
              <a:headEnd/>
              <a:tailEnd/>
            </a:ln>
            <a:effectLst/>
          </p:spPr>
          <p:txBody>
            <a:bodyPr>
              <a:spAutoFit/>
            </a:bodyPr>
            <a:lstStyle/>
            <a:p>
              <a:pPr>
                <a:spcBef>
                  <a:spcPct val="50000"/>
                </a:spcBef>
              </a:pPr>
              <a:r>
                <a:rPr lang="zh-CN" altLang="en-US" sz="2400">
                  <a:latin typeface="Times New Roman" pitchFamily="18" charset="0"/>
                </a:rPr>
                <a:t>乘积低位</a:t>
              </a:r>
            </a:p>
          </p:txBody>
        </p:sp>
      </p:grpSp>
      <p:sp>
        <p:nvSpPr>
          <p:cNvPr id="41" name="日期占位符 40"/>
          <p:cNvSpPr>
            <a:spLocks noGrp="1"/>
          </p:cNvSpPr>
          <p:nvPr>
            <p:ph type="dt" sz="half" idx="10"/>
          </p:nvPr>
        </p:nvSpPr>
        <p:spPr/>
        <p:txBody>
          <a:bodyPr/>
          <a:lstStyle/>
          <a:p>
            <a:fld id="{3A277B69-1FC2-4DCA-82A8-66AF31A0EFA9}" type="datetime1">
              <a:rPr lang="zh-CN" altLang="en-US" smtClean="0"/>
              <a:pPr/>
              <a:t>2023/8/31</a:t>
            </a:fld>
            <a:endParaRPr lang="zh-CN" altLang="en-US"/>
          </a:p>
        </p:txBody>
      </p:sp>
      <p:sp>
        <p:nvSpPr>
          <p:cNvPr id="43" name="页脚占位符 4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0145"/>
                                        </p:tgtEl>
                                        <p:attrNameLst>
                                          <p:attrName>style.visibility</p:attrName>
                                        </p:attrNameLst>
                                      </p:cBhvr>
                                      <p:to>
                                        <p:strVal val="visible"/>
                                      </p:to>
                                    </p:set>
                                    <p:animEffect transition="in" filter="barn(outVertical)">
                                      <p:cBhvr>
                                        <p:cTn id="12" dur="500"/>
                                        <p:tgtEl>
                                          <p:spTgt spid="40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138"/>
                                        </p:tgtEl>
                                        <p:attrNameLst>
                                          <p:attrName>style.visibility</p:attrName>
                                        </p:attrNameLst>
                                      </p:cBhvr>
                                      <p:to>
                                        <p:strVal val="visible"/>
                                      </p:to>
                                    </p:set>
                                    <p:animEffect transition="in" filter="blinds(horizontal)">
                                      <p:cBhvr>
                                        <p:cTn id="17" dur="500"/>
                                        <p:tgtEl>
                                          <p:spTgt spid="40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28"/>
                                        </p:tgtEl>
                                        <p:attrNameLst>
                                          <p:attrName>style.visibility</p:attrName>
                                        </p:attrNameLst>
                                      </p:cBhvr>
                                      <p:to>
                                        <p:strVal val="visible"/>
                                      </p:to>
                                    </p:set>
                                    <p:animEffect transition="in" filter="blinds(horizontal)">
                                      <p:cBhvr>
                                        <p:cTn id="22" dur="500"/>
                                        <p:tgtEl>
                                          <p:spTgt spid="401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134"/>
                                        </p:tgtEl>
                                        <p:attrNameLst>
                                          <p:attrName>style.visibility</p:attrName>
                                        </p:attrNameLst>
                                      </p:cBhvr>
                                      <p:to>
                                        <p:strVal val="visible"/>
                                      </p:to>
                                    </p:set>
                                    <p:animEffect transition="in" filter="blinds(horizontal)">
                                      <p:cBhvr>
                                        <p:cTn id="27" dur="500"/>
                                        <p:tgtEl>
                                          <p:spTgt spid="401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142"/>
                                        </p:tgtEl>
                                        <p:attrNameLst>
                                          <p:attrName>style.visibility</p:attrName>
                                        </p:attrNameLst>
                                      </p:cBhvr>
                                      <p:to>
                                        <p:strVal val="visible"/>
                                      </p:to>
                                    </p:set>
                                    <p:animEffect transition="in" filter="blinds(horizontal)">
                                      <p:cBhvr>
                                        <p:cTn id="32" dur="500"/>
                                        <p:tgtEl>
                                          <p:spTgt spid="401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139"/>
                                        </p:tgtEl>
                                        <p:attrNameLst>
                                          <p:attrName>style.visibility</p:attrName>
                                        </p:attrNameLst>
                                      </p:cBhvr>
                                      <p:to>
                                        <p:strVal val="visible"/>
                                      </p:to>
                                    </p:set>
                                    <p:animEffect transition="in" filter="blinds(horizontal)">
                                      <p:cBhvr>
                                        <p:cTn id="37" dur="500"/>
                                        <p:tgtEl>
                                          <p:spTgt spid="4013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129"/>
                                        </p:tgtEl>
                                        <p:attrNameLst>
                                          <p:attrName>style.visibility</p:attrName>
                                        </p:attrNameLst>
                                      </p:cBhvr>
                                      <p:to>
                                        <p:strVal val="visible"/>
                                      </p:to>
                                    </p:set>
                                    <p:animEffect transition="in" filter="blinds(horizontal)">
                                      <p:cBhvr>
                                        <p:cTn id="42" dur="500"/>
                                        <p:tgtEl>
                                          <p:spTgt spid="401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135"/>
                                        </p:tgtEl>
                                        <p:attrNameLst>
                                          <p:attrName>style.visibility</p:attrName>
                                        </p:attrNameLst>
                                      </p:cBhvr>
                                      <p:to>
                                        <p:strVal val="visible"/>
                                      </p:to>
                                    </p:set>
                                    <p:animEffect transition="in" filter="blinds(horizontal)">
                                      <p:cBhvr>
                                        <p:cTn id="47" dur="500"/>
                                        <p:tgtEl>
                                          <p:spTgt spid="401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143"/>
                                        </p:tgtEl>
                                        <p:attrNameLst>
                                          <p:attrName>style.visibility</p:attrName>
                                        </p:attrNameLst>
                                      </p:cBhvr>
                                      <p:to>
                                        <p:strVal val="visible"/>
                                      </p:to>
                                    </p:set>
                                    <p:animEffect transition="in" filter="blinds(horizontal)">
                                      <p:cBhvr>
                                        <p:cTn id="52" dur="500"/>
                                        <p:tgtEl>
                                          <p:spTgt spid="401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0140"/>
                                        </p:tgtEl>
                                        <p:attrNameLst>
                                          <p:attrName>style.visibility</p:attrName>
                                        </p:attrNameLst>
                                      </p:cBhvr>
                                      <p:to>
                                        <p:strVal val="visible"/>
                                      </p:to>
                                    </p:set>
                                    <p:animEffect transition="in" filter="blinds(horizontal)">
                                      <p:cBhvr>
                                        <p:cTn id="57" dur="500"/>
                                        <p:tgtEl>
                                          <p:spTgt spid="4014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136"/>
                                        </p:tgtEl>
                                        <p:attrNameLst>
                                          <p:attrName>style.visibility</p:attrName>
                                        </p:attrNameLst>
                                      </p:cBhvr>
                                      <p:to>
                                        <p:strVal val="visible"/>
                                      </p:to>
                                    </p:set>
                                    <p:animEffect transition="in" filter="blinds(horizontal)">
                                      <p:cBhvr>
                                        <p:cTn id="62" dur="500"/>
                                        <p:tgtEl>
                                          <p:spTgt spid="4013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0132"/>
                                        </p:tgtEl>
                                        <p:attrNameLst>
                                          <p:attrName>style.visibility</p:attrName>
                                        </p:attrNameLst>
                                      </p:cBhvr>
                                      <p:to>
                                        <p:strVal val="visible"/>
                                      </p:to>
                                    </p:set>
                                    <p:animEffect transition="in" filter="blinds(horizontal)">
                                      <p:cBhvr>
                                        <p:cTn id="67" dur="500"/>
                                        <p:tgtEl>
                                          <p:spTgt spid="4013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0141"/>
                                        </p:tgtEl>
                                        <p:attrNameLst>
                                          <p:attrName>style.visibility</p:attrName>
                                        </p:attrNameLst>
                                      </p:cBhvr>
                                      <p:to>
                                        <p:strVal val="visible"/>
                                      </p:to>
                                    </p:set>
                                    <p:animEffect transition="in" filter="blinds(horizontal)">
                                      <p:cBhvr>
                                        <p:cTn id="77" dur="500"/>
                                        <p:tgtEl>
                                          <p:spTgt spid="4014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0131"/>
                                        </p:tgtEl>
                                        <p:attrNameLst>
                                          <p:attrName>style.visibility</p:attrName>
                                        </p:attrNameLst>
                                      </p:cBhvr>
                                      <p:to>
                                        <p:strVal val="visible"/>
                                      </p:to>
                                    </p:set>
                                    <p:animEffect transition="in" filter="blinds(horizontal)">
                                      <p:cBhvr>
                                        <p:cTn id="82" dur="500"/>
                                        <p:tgtEl>
                                          <p:spTgt spid="4013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0137"/>
                                        </p:tgtEl>
                                        <p:attrNameLst>
                                          <p:attrName>style.visibility</p:attrName>
                                        </p:attrNameLst>
                                      </p:cBhvr>
                                      <p:to>
                                        <p:strVal val="visible"/>
                                      </p:to>
                                    </p:set>
                                    <p:animEffect transition="in" filter="blinds(horizontal)">
                                      <p:cBhvr>
                                        <p:cTn id="87" dur="500"/>
                                        <p:tgtEl>
                                          <p:spTgt spid="4013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0133"/>
                                        </p:tgtEl>
                                        <p:attrNameLst>
                                          <p:attrName>style.visibility</p:attrName>
                                        </p:attrNameLst>
                                      </p:cBhvr>
                                      <p:to>
                                        <p:strVal val="visible"/>
                                      </p:to>
                                    </p:set>
                                    <p:animEffect transition="in" filter="blinds(horizontal)">
                                      <p:cBhvr>
                                        <p:cTn id="92" dur="500"/>
                                        <p:tgtEl>
                                          <p:spTgt spid="4013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0144"/>
                                        </p:tgtEl>
                                        <p:attrNameLst>
                                          <p:attrName>style.visibility</p:attrName>
                                        </p:attrNameLst>
                                      </p:cBhvr>
                                      <p:to>
                                        <p:strVal val="visible"/>
                                      </p:to>
                                    </p:set>
                                    <p:animEffect transition="in" filter="blinds(horizontal)">
                                      <p:cBhvr>
                                        <p:cTn id="97" dur="500"/>
                                        <p:tgtEl>
                                          <p:spTgt spid="40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28" grpId="0" autoUpdateAnimBg="0"/>
      <p:bldP spid="40129" grpId="0" autoUpdateAnimBg="0"/>
      <p:bldP spid="40131" grpId="0" autoUpdateAnimBg="0"/>
      <p:bldP spid="40132" grpId="0" autoUpdateAnimBg="0"/>
      <p:bldP spid="40133" grpId="0" autoUpdateAnimBg="0"/>
      <p:bldP spid="40134" grpId="0" autoUpdateAnimBg="0"/>
      <p:bldP spid="40135" grpId="0" autoUpdateAnimBg="0"/>
      <p:bldP spid="40136" grpId="0" autoUpdateAnimBg="0"/>
      <p:bldP spid="40137" grpId="0" autoUpdateAnimBg="0"/>
      <p:bldP spid="40138" grpId="0" autoUpdateAnimBg="0"/>
      <p:bldP spid="40139" grpId="0" autoUpdateAnimBg="0"/>
      <p:bldP spid="40140" grpId="0" autoUpdateAnimBg="0"/>
      <p:bldP spid="40141" grpId="0" autoUpdateAnimBg="0"/>
      <p:bldP spid="40142" grpId="0" autoUpdateAnimBg="0"/>
      <p:bldP spid="40143" grpId="0" autoUpdateAnimBg="0"/>
      <p:bldP spid="4014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0600" y="1631950"/>
            <a:ext cx="2514600" cy="4343400"/>
            <a:chOff x="624" y="1028"/>
            <a:chExt cx="1584" cy="2736"/>
          </a:xfrm>
        </p:grpSpPr>
        <p:sp>
          <p:nvSpPr>
            <p:cNvPr id="110595" name="Rectangle 3"/>
            <p:cNvSpPr>
              <a:spLocks noChangeArrowheads="1"/>
            </p:cNvSpPr>
            <p:nvPr/>
          </p:nvSpPr>
          <p:spPr bwMode="auto">
            <a:xfrm>
              <a:off x="1105" y="3403"/>
              <a:ext cx="579" cy="230"/>
            </a:xfrm>
            <a:prstGeom prst="rect">
              <a:avLst/>
            </a:prstGeom>
            <a:noFill/>
            <a:ln w="9525">
              <a:noFill/>
              <a:miter lim="800000"/>
              <a:headEnd/>
              <a:tailEnd/>
            </a:ln>
          </p:spPr>
          <p:txBody>
            <a:bodyPr wrap="none" lIns="0" tIns="0" rIns="0" bIns="0">
              <a:spAutoFit/>
            </a:bodyPr>
            <a:lstStyle/>
            <a:p>
              <a:r>
                <a:rPr lang="zh-CN" altLang="en-US" sz="2400"/>
                <a:t>运算器</a:t>
              </a:r>
            </a:p>
          </p:txBody>
        </p:sp>
        <p:sp>
          <p:nvSpPr>
            <p:cNvPr id="110596" name="Rectangle 4"/>
            <p:cNvSpPr>
              <a:spLocks noChangeArrowheads="1"/>
            </p:cNvSpPr>
            <p:nvPr/>
          </p:nvSpPr>
          <p:spPr bwMode="auto">
            <a:xfrm>
              <a:off x="1572" y="1268"/>
              <a:ext cx="518" cy="371"/>
            </a:xfrm>
            <a:prstGeom prst="rect">
              <a:avLst/>
            </a:prstGeom>
            <a:noFill/>
            <a:ln w="38100">
              <a:solidFill>
                <a:schemeClr val="folHlink"/>
              </a:solidFill>
              <a:miter lim="800000"/>
              <a:headEnd/>
              <a:tailEnd/>
            </a:ln>
          </p:spPr>
          <p:txBody>
            <a:bodyPr/>
            <a:lstStyle/>
            <a:p>
              <a:endParaRPr lang="zh-CN" altLang="en-US"/>
            </a:p>
          </p:txBody>
        </p:sp>
        <p:sp>
          <p:nvSpPr>
            <p:cNvPr id="110597" name="Rectangle 5"/>
            <p:cNvSpPr>
              <a:spLocks noChangeArrowheads="1"/>
            </p:cNvSpPr>
            <p:nvPr/>
          </p:nvSpPr>
          <p:spPr bwMode="auto">
            <a:xfrm>
              <a:off x="1632" y="1323"/>
              <a:ext cx="385"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MQ</a:t>
              </a:r>
              <a:endParaRPr lang="en-US" altLang="zh-CN" sz="2800"/>
            </a:p>
          </p:txBody>
        </p:sp>
        <p:sp>
          <p:nvSpPr>
            <p:cNvPr id="110598" name="Rectangle 6"/>
            <p:cNvSpPr>
              <a:spLocks noChangeArrowheads="1"/>
            </p:cNvSpPr>
            <p:nvPr/>
          </p:nvSpPr>
          <p:spPr bwMode="auto">
            <a:xfrm>
              <a:off x="773" y="1268"/>
              <a:ext cx="517" cy="371"/>
            </a:xfrm>
            <a:prstGeom prst="rect">
              <a:avLst/>
            </a:prstGeom>
            <a:noFill/>
            <a:ln w="38100">
              <a:solidFill>
                <a:schemeClr val="folHlink"/>
              </a:solidFill>
              <a:miter lim="800000"/>
              <a:headEnd/>
              <a:tailEnd/>
            </a:ln>
          </p:spPr>
          <p:txBody>
            <a:bodyPr/>
            <a:lstStyle/>
            <a:p>
              <a:endParaRPr lang="zh-CN" altLang="en-US"/>
            </a:p>
          </p:txBody>
        </p:sp>
        <p:sp>
          <p:nvSpPr>
            <p:cNvPr id="110599" name="Rectangle 7"/>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ACC</a:t>
              </a:r>
              <a:endParaRPr lang="en-US" altLang="zh-CN" sz="2800"/>
            </a:p>
          </p:txBody>
        </p:sp>
        <p:sp>
          <p:nvSpPr>
            <p:cNvPr id="110600" name="Rectangle 8"/>
            <p:cNvSpPr>
              <a:spLocks noChangeArrowheads="1"/>
            </p:cNvSpPr>
            <p:nvPr/>
          </p:nvSpPr>
          <p:spPr bwMode="auto">
            <a:xfrm>
              <a:off x="773" y="2065"/>
              <a:ext cx="517" cy="373"/>
            </a:xfrm>
            <a:prstGeom prst="rect">
              <a:avLst/>
            </a:prstGeom>
            <a:noFill/>
            <a:ln w="38100">
              <a:solidFill>
                <a:schemeClr val="folHlink"/>
              </a:solidFill>
              <a:miter lim="800000"/>
              <a:headEnd/>
              <a:tailEnd/>
            </a:ln>
          </p:spPr>
          <p:txBody>
            <a:bodyPr/>
            <a:lstStyle/>
            <a:p>
              <a:endParaRPr lang="zh-CN" altLang="en-US"/>
            </a:p>
          </p:txBody>
        </p:sp>
        <p:sp>
          <p:nvSpPr>
            <p:cNvPr id="110601" name="Rectangle 9"/>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10602" name="Rectangle 10"/>
            <p:cNvSpPr>
              <a:spLocks noChangeArrowheads="1"/>
            </p:cNvSpPr>
            <p:nvPr/>
          </p:nvSpPr>
          <p:spPr bwMode="auto">
            <a:xfrm>
              <a:off x="773" y="2869"/>
              <a:ext cx="515" cy="372"/>
            </a:xfrm>
            <a:prstGeom prst="rect">
              <a:avLst/>
            </a:prstGeom>
            <a:noFill/>
            <a:ln w="38100">
              <a:solidFill>
                <a:schemeClr val="folHlink"/>
              </a:solidFill>
              <a:miter lim="800000"/>
              <a:headEnd/>
              <a:tailEnd/>
            </a:ln>
          </p:spPr>
          <p:txBody>
            <a:bodyPr/>
            <a:lstStyle/>
            <a:p>
              <a:endParaRPr lang="zh-CN" altLang="en-US" sz="3200"/>
            </a:p>
          </p:txBody>
        </p:sp>
        <p:sp>
          <p:nvSpPr>
            <p:cNvPr id="110603" name="Rectangle 11"/>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X</a:t>
              </a:r>
              <a:endParaRPr lang="en-US" altLang="zh-CN" sz="2800"/>
            </a:p>
          </p:txBody>
        </p:sp>
        <p:sp>
          <p:nvSpPr>
            <p:cNvPr id="110604" name="Rectangle 12"/>
            <p:cNvSpPr>
              <a:spLocks noChangeArrowheads="1"/>
            </p:cNvSpPr>
            <p:nvPr/>
          </p:nvSpPr>
          <p:spPr bwMode="auto">
            <a:xfrm>
              <a:off x="624" y="1028"/>
              <a:ext cx="1584" cy="27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0605" name="AutoShape 13"/>
            <p:cNvSpPr>
              <a:spLocks noChangeArrowheads="1"/>
            </p:cNvSpPr>
            <p:nvPr/>
          </p:nvSpPr>
          <p:spPr bwMode="auto">
            <a:xfrm>
              <a:off x="1104" y="167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0606" name="Freeform 14"/>
            <p:cNvSpPr>
              <a:spLocks/>
            </p:cNvSpPr>
            <p:nvPr/>
          </p:nvSpPr>
          <p:spPr bwMode="auto">
            <a:xfrm>
              <a:off x="1296" y="1532"/>
              <a:ext cx="276" cy="3"/>
            </a:xfrm>
            <a:custGeom>
              <a:avLst/>
              <a:gdLst/>
              <a:ahLst/>
              <a:cxnLst>
                <a:cxn ang="0">
                  <a:pos x="276" y="0"/>
                </a:cxn>
                <a:cxn ang="0">
                  <a:pos x="0" y="3"/>
                </a:cxn>
              </a:cxnLst>
              <a:rect l="0" t="0" r="r" b="b"/>
              <a:pathLst>
                <a:path w="276" h="3">
                  <a:moveTo>
                    <a:pt x="276" y="0"/>
                  </a:moveTo>
                  <a:lnTo>
                    <a:pt x="0" y="3"/>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0607" name="Freeform 15"/>
            <p:cNvSpPr>
              <a:spLocks/>
            </p:cNvSpPr>
            <p:nvPr/>
          </p:nvSpPr>
          <p:spPr bwMode="auto">
            <a:xfrm>
              <a:off x="1295" y="1367"/>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0608" name="AutoShape 16"/>
            <p:cNvSpPr>
              <a:spLocks noChangeArrowheads="1"/>
            </p:cNvSpPr>
            <p:nvPr/>
          </p:nvSpPr>
          <p:spPr bwMode="auto">
            <a:xfrm>
              <a:off x="985" y="2467"/>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0609" name="AutoShape 17"/>
            <p:cNvSpPr>
              <a:spLocks noChangeArrowheads="1"/>
            </p:cNvSpPr>
            <p:nvPr/>
          </p:nvSpPr>
          <p:spPr bwMode="auto">
            <a:xfrm rot="10800000">
              <a:off x="869" y="164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grpSp>
      <p:grpSp>
        <p:nvGrpSpPr>
          <p:cNvPr id="3" name="Group 18"/>
          <p:cNvGrpSpPr>
            <a:grpSpLocks/>
          </p:cNvGrpSpPr>
          <p:nvPr/>
        </p:nvGrpSpPr>
        <p:grpSpPr bwMode="auto">
          <a:xfrm>
            <a:off x="1227138" y="2012950"/>
            <a:ext cx="7539037" cy="1236663"/>
            <a:chOff x="773" y="1268"/>
            <a:chExt cx="4749" cy="779"/>
          </a:xfrm>
        </p:grpSpPr>
        <p:grpSp>
          <p:nvGrpSpPr>
            <p:cNvPr id="4" name="Group 19"/>
            <p:cNvGrpSpPr>
              <a:grpSpLocks/>
            </p:cNvGrpSpPr>
            <p:nvPr/>
          </p:nvGrpSpPr>
          <p:grpSpPr bwMode="auto">
            <a:xfrm>
              <a:off x="773" y="1268"/>
              <a:ext cx="4749" cy="779"/>
              <a:chOff x="773" y="1268"/>
              <a:chExt cx="4749" cy="779"/>
            </a:xfrm>
          </p:grpSpPr>
          <p:sp>
            <p:nvSpPr>
              <p:cNvPr id="110612" name="Text Box 20"/>
              <p:cNvSpPr txBox="1">
                <a:spLocks noChangeArrowheads="1"/>
              </p:cNvSpPr>
              <p:nvPr/>
            </p:nvSpPr>
            <p:spPr bwMode="auto">
              <a:xfrm>
                <a:off x="3306" y="1682"/>
                <a:ext cx="2216" cy="365"/>
              </a:xfrm>
              <a:prstGeom prst="rect">
                <a:avLst/>
              </a:prstGeom>
              <a:noFill/>
              <a:ln w="9525">
                <a:noFill/>
                <a:miter lim="800000"/>
                <a:headEnd/>
                <a:tailEnd/>
              </a:ln>
              <a:effectLst/>
            </p:spPr>
            <p:txBody>
              <a:bodyPr wrap="none">
                <a:spAutoFit/>
              </a:bodyPr>
              <a:lstStyle/>
              <a:p>
                <a:pPr algn="ctr"/>
                <a:r>
                  <a:rPr lang="en-US" altLang="zh-CN" sz="3200">
                    <a:latin typeface="Times New Roman" pitchFamily="18" charset="0"/>
                  </a:rPr>
                  <a:t>ACC</a:t>
                </a:r>
                <a:r>
                  <a:rPr lang="en-US" altLang="zh-CN" sz="3200"/>
                  <a:t>      </a:t>
                </a:r>
                <a:r>
                  <a:rPr lang="zh-CN" altLang="en-US" sz="3200"/>
                  <a:t>被加数</a:t>
                </a:r>
              </a:p>
            </p:txBody>
          </p:sp>
          <p:grpSp>
            <p:nvGrpSpPr>
              <p:cNvPr id="5" name="Group 21"/>
              <p:cNvGrpSpPr>
                <a:grpSpLocks/>
              </p:cNvGrpSpPr>
              <p:nvPr/>
            </p:nvGrpSpPr>
            <p:grpSpPr bwMode="auto">
              <a:xfrm>
                <a:off x="773" y="1268"/>
                <a:ext cx="517" cy="371"/>
                <a:chOff x="773" y="1268"/>
                <a:chExt cx="517" cy="371"/>
              </a:xfrm>
            </p:grpSpPr>
            <p:sp>
              <p:nvSpPr>
                <p:cNvPr id="110614" name="Rectangle 22"/>
                <p:cNvSpPr>
                  <a:spLocks noChangeArrowheads="1"/>
                </p:cNvSpPr>
                <p:nvPr/>
              </p:nvSpPr>
              <p:spPr bwMode="auto">
                <a:xfrm>
                  <a:off x="773" y="1268"/>
                  <a:ext cx="517"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0615" name="Rectangle 23"/>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sp>
          <p:nvSpPr>
            <p:cNvPr id="110616" name="Text Box 24"/>
            <p:cNvSpPr txBox="1">
              <a:spLocks noChangeArrowheads="1"/>
            </p:cNvSpPr>
            <p:nvPr/>
          </p:nvSpPr>
          <p:spPr bwMode="auto">
            <a:xfrm>
              <a:off x="2580" y="1665"/>
              <a:ext cx="762" cy="365"/>
            </a:xfrm>
            <a:prstGeom prst="rect">
              <a:avLst/>
            </a:prstGeom>
            <a:noFill/>
            <a:ln w="9525">
              <a:noFill/>
              <a:miter lim="800000"/>
              <a:headEnd/>
              <a:tailEnd/>
            </a:ln>
            <a:effectLst/>
          </p:spPr>
          <p:txBody>
            <a:bodyPr wrap="none">
              <a:spAutoFit/>
            </a:bodyPr>
            <a:lstStyle/>
            <a:p>
              <a:pPr algn="ctr"/>
              <a:r>
                <a:rPr lang="zh-CN" altLang="en-US" sz="3200"/>
                <a:t>初态 </a:t>
              </a:r>
            </a:p>
          </p:txBody>
        </p:sp>
      </p:grpSp>
      <p:sp>
        <p:nvSpPr>
          <p:cNvPr id="110617" name="Text Box 25"/>
          <p:cNvSpPr txBox="1">
            <a:spLocks noChangeArrowheads="1"/>
          </p:cNvSpPr>
          <p:nvPr/>
        </p:nvSpPr>
        <p:spPr bwMode="auto">
          <a:xfrm>
            <a:off x="381000" y="425450"/>
            <a:ext cx="4876800" cy="641350"/>
          </a:xfrm>
          <a:prstGeom prst="rect">
            <a:avLst/>
          </a:prstGeom>
          <a:noFill/>
          <a:ln w="9525">
            <a:noFill/>
            <a:miter lim="800000"/>
            <a:headEnd/>
            <a:tailEnd/>
          </a:ln>
          <a:effectLst/>
        </p:spPr>
        <p:txBody>
          <a:bodyPr>
            <a:spAutoFit/>
          </a:bodyPr>
          <a:lstStyle/>
          <a:p>
            <a:r>
              <a:rPr lang="zh-CN" altLang="en-US" sz="3600"/>
              <a:t>① 加法操作过程</a:t>
            </a:r>
          </a:p>
        </p:txBody>
      </p:sp>
      <p:grpSp>
        <p:nvGrpSpPr>
          <p:cNvPr id="6" name="Group 27"/>
          <p:cNvGrpSpPr>
            <a:grpSpLocks/>
          </p:cNvGrpSpPr>
          <p:nvPr/>
        </p:nvGrpSpPr>
        <p:grpSpPr bwMode="auto">
          <a:xfrm>
            <a:off x="1227138" y="2603500"/>
            <a:ext cx="5176837" cy="2322513"/>
            <a:chOff x="773" y="1640"/>
            <a:chExt cx="3261" cy="1463"/>
          </a:xfrm>
        </p:grpSpPr>
        <p:grpSp>
          <p:nvGrpSpPr>
            <p:cNvPr id="7" name="Group 28"/>
            <p:cNvGrpSpPr>
              <a:grpSpLocks/>
            </p:cNvGrpSpPr>
            <p:nvPr/>
          </p:nvGrpSpPr>
          <p:grpSpPr bwMode="auto">
            <a:xfrm>
              <a:off x="869" y="1640"/>
              <a:ext cx="3165" cy="1463"/>
              <a:chOff x="869" y="1640"/>
              <a:chExt cx="3165" cy="1463"/>
            </a:xfrm>
          </p:grpSpPr>
          <p:sp>
            <p:nvSpPr>
              <p:cNvPr id="110621" name="Text Box 29"/>
              <p:cNvSpPr txBox="1">
                <a:spLocks noChangeArrowheads="1"/>
              </p:cNvSpPr>
              <p:nvPr/>
            </p:nvSpPr>
            <p:spPr bwMode="auto">
              <a:xfrm>
                <a:off x="2533" y="2738"/>
                <a:ext cx="1501" cy="365"/>
              </a:xfrm>
              <a:prstGeom prst="rect">
                <a:avLst/>
              </a:prstGeom>
              <a:noFill/>
              <a:ln w="9525">
                <a:noFill/>
                <a:miter lim="800000"/>
                <a:headEnd/>
                <a:tailEnd/>
              </a:ln>
              <a:effectLst/>
            </p:spPr>
            <p:txBody>
              <a:bodyPr wrap="none">
                <a:spAutoFit/>
              </a:bodyPr>
              <a:lstStyle/>
              <a:p>
                <a:pPr algn="ctr"/>
                <a:r>
                  <a:rPr lang="zh-CN" altLang="en-US" sz="3200"/>
                  <a:t>[</a:t>
                </a:r>
                <a:r>
                  <a:rPr lang="en-US" altLang="zh-CN" sz="3200">
                    <a:latin typeface="Times New Roman" pitchFamily="18" charset="0"/>
                  </a:rPr>
                  <a:t>ACC</a:t>
                </a:r>
                <a:r>
                  <a:rPr lang="en-US" altLang="zh-CN" sz="3200"/>
                  <a:t>]+[</a:t>
                </a:r>
                <a:r>
                  <a:rPr lang="en-US" altLang="zh-CN" sz="3200">
                    <a:latin typeface="Times New Roman" pitchFamily="18" charset="0"/>
                  </a:rPr>
                  <a:t>X</a:t>
                </a:r>
                <a:r>
                  <a:rPr lang="en-US" altLang="zh-CN" sz="3200"/>
                  <a:t>]</a:t>
                </a:r>
                <a:endParaRPr lang="zh-CN" altLang="en-US" sz="3200"/>
              </a:p>
            </p:txBody>
          </p:sp>
          <p:sp>
            <p:nvSpPr>
              <p:cNvPr id="110622" name="AutoShape 30"/>
              <p:cNvSpPr>
                <a:spLocks noChangeArrowheads="1"/>
              </p:cNvSpPr>
              <p:nvPr/>
            </p:nvSpPr>
            <p:spPr bwMode="auto">
              <a:xfrm>
                <a:off x="985" y="2467"/>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sp>
            <p:nvSpPr>
              <p:cNvPr id="110623" name="AutoShape 31"/>
              <p:cNvSpPr>
                <a:spLocks noChangeArrowheads="1"/>
              </p:cNvSpPr>
              <p:nvPr/>
            </p:nvSpPr>
            <p:spPr bwMode="auto">
              <a:xfrm rot="10800000">
                <a:off x="869" y="1640"/>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grpSp>
        <p:grpSp>
          <p:nvGrpSpPr>
            <p:cNvPr id="8" name="Group 32"/>
            <p:cNvGrpSpPr>
              <a:grpSpLocks/>
            </p:cNvGrpSpPr>
            <p:nvPr/>
          </p:nvGrpSpPr>
          <p:grpSpPr bwMode="auto">
            <a:xfrm>
              <a:off x="773" y="2065"/>
              <a:ext cx="517" cy="373"/>
              <a:chOff x="773" y="2065"/>
              <a:chExt cx="517" cy="373"/>
            </a:xfrm>
          </p:grpSpPr>
          <p:sp>
            <p:nvSpPr>
              <p:cNvPr id="110625" name="Rectangle 33"/>
              <p:cNvSpPr>
                <a:spLocks noChangeArrowheads="1"/>
              </p:cNvSpPr>
              <p:nvPr/>
            </p:nvSpPr>
            <p:spPr bwMode="auto">
              <a:xfrm>
                <a:off x="773" y="2065"/>
                <a:ext cx="517" cy="373"/>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0626" name="Rectangle 34"/>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ALU</a:t>
                </a:r>
                <a:endParaRPr lang="en-US" altLang="zh-CN" sz="2800">
                  <a:solidFill>
                    <a:schemeClr val="bg2"/>
                  </a:solidFill>
                </a:endParaRPr>
              </a:p>
            </p:txBody>
          </p:sp>
        </p:grpSp>
      </p:grpSp>
      <p:grpSp>
        <p:nvGrpSpPr>
          <p:cNvPr id="9" name="Group 35"/>
          <p:cNvGrpSpPr>
            <a:grpSpLocks/>
          </p:cNvGrpSpPr>
          <p:nvPr/>
        </p:nvGrpSpPr>
        <p:grpSpPr bwMode="auto">
          <a:xfrm>
            <a:off x="1227138" y="3481388"/>
            <a:ext cx="7383462" cy="1663700"/>
            <a:chOff x="773" y="2193"/>
            <a:chExt cx="4651" cy="1048"/>
          </a:xfrm>
        </p:grpSpPr>
        <p:sp>
          <p:nvSpPr>
            <p:cNvPr id="110628" name="Text Box 36"/>
            <p:cNvSpPr txBox="1">
              <a:spLocks noChangeArrowheads="1"/>
            </p:cNvSpPr>
            <p:nvPr/>
          </p:nvSpPr>
          <p:spPr bwMode="auto">
            <a:xfrm>
              <a:off x="3422" y="2193"/>
              <a:ext cx="2002" cy="365"/>
            </a:xfrm>
            <a:prstGeom prst="rect">
              <a:avLst/>
            </a:prstGeom>
            <a:noFill/>
            <a:ln w="9525">
              <a:noFill/>
              <a:miter lim="800000"/>
              <a:headEnd/>
              <a:tailEnd/>
            </a:ln>
            <a:effectLst/>
          </p:spPr>
          <p:txBody>
            <a:bodyPr>
              <a:spAutoFit/>
            </a:bodyPr>
            <a:lstStyle/>
            <a:p>
              <a:r>
                <a:rPr lang="zh-CN" altLang="en-US" sz="3200"/>
                <a:t>[</a:t>
              </a:r>
              <a:r>
                <a:rPr lang="en-US" altLang="zh-CN" sz="3200">
                  <a:latin typeface="Times New Roman" pitchFamily="18" charset="0"/>
                </a:rPr>
                <a:t>M</a:t>
              </a:r>
              <a:r>
                <a:rPr lang="en-US" altLang="zh-CN" sz="3200"/>
                <a:t>]      </a:t>
              </a:r>
              <a:r>
                <a:rPr lang="en-US" altLang="zh-CN" sz="3200">
                  <a:latin typeface="Times New Roman" pitchFamily="18" charset="0"/>
                </a:rPr>
                <a:t>X</a:t>
              </a:r>
            </a:p>
          </p:txBody>
        </p:sp>
        <p:grpSp>
          <p:nvGrpSpPr>
            <p:cNvPr id="10" name="Group 37"/>
            <p:cNvGrpSpPr>
              <a:grpSpLocks/>
            </p:cNvGrpSpPr>
            <p:nvPr/>
          </p:nvGrpSpPr>
          <p:grpSpPr bwMode="auto">
            <a:xfrm>
              <a:off x="773" y="2869"/>
              <a:ext cx="515" cy="372"/>
              <a:chOff x="773" y="2869"/>
              <a:chExt cx="515" cy="372"/>
            </a:xfrm>
          </p:grpSpPr>
          <p:sp>
            <p:nvSpPr>
              <p:cNvPr id="110630" name="Rectangle 38"/>
              <p:cNvSpPr>
                <a:spLocks noChangeArrowheads="1"/>
              </p:cNvSpPr>
              <p:nvPr/>
            </p:nvSpPr>
            <p:spPr bwMode="auto">
              <a:xfrm>
                <a:off x="773" y="2869"/>
                <a:ext cx="515" cy="372"/>
              </a:xfrm>
              <a:prstGeom prst="rect">
                <a:avLst/>
              </a:prstGeom>
              <a:solidFill>
                <a:schemeClr val="folHlink"/>
              </a:solidFill>
              <a:ln w="38100">
                <a:solidFill>
                  <a:schemeClr val="folHlink"/>
                </a:solidFill>
                <a:miter lim="800000"/>
                <a:headEnd/>
                <a:tailEnd/>
              </a:ln>
            </p:spPr>
            <p:txBody>
              <a:bodyPr/>
              <a:lstStyle/>
              <a:p>
                <a:endParaRPr lang="zh-CN" altLang="en-US" sz="3200">
                  <a:solidFill>
                    <a:schemeClr val="bg2"/>
                  </a:solidFill>
                </a:endParaRPr>
              </a:p>
            </p:txBody>
          </p:sp>
          <p:sp>
            <p:nvSpPr>
              <p:cNvPr id="110631" name="Rectangle 39"/>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X</a:t>
                </a:r>
                <a:endParaRPr lang="en-US" altLang="zh-CN" sz="2800">
                  <a:solidFill>
                    <a:schemeClr val="bg2"/>
                  </a:solidFill>
                </a:endParaRPr>
              </a:p>
            </p:txBody>
          </p:sp>
        </p:grpSp>
        <p:sp>
          <p:nvSpPr>
            <p:cNvPr id="110632" name="Line 40"/>
            <p:cNvSpPr>
              <a:spLocks noChangeShapeType="1"/>
            </p:cNvSpPr>
            <p:nvPr/>
          </p:nvSpPr>
          <p:spPr bwMode="auto">
            <a:xfrm>
              <a:off x="4032" y="24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grpSp>
        <p:nvGrpSpPr>
          <p:cNvPr id="11" name="Group 41"/>
          <p:cNvGrpSpPr>
            <a:grpSpLocks/>
          </p:cNvGrpSpPr>
          <p:nvPr/>
        </p:nvGrpSpPr>
        <p:grpSpPr bwMode="auto">
          <a:xfrm>
            <a:off x="1227138" y="2012950"/>
            <a:ext cx="7067550" cy="2913063"/>
            <a:chOff x="773" y="1268"/>
            <a:chExt cx="4452" cy="1835"/>
          </a:xfrm>
        </p:grpSpPr>
        <p:grpSp>
          <p:nvGrpSpPr>
            <p:cNvPr id="12" name="Group 42"/>
            <p:cNvGrpSpPr>
              <a:grpSpLocks/>
            </p:cNvGrpSpPr>
            <p:nvPr/>
          </p:nvGrpSpPr>
          <p:grpSpPr bwMode="auto">
            <a:xfrm>
              <a:off x="4032" y="2738"/>
              <a:ext cx="1193" cy="365"/>
              <a:chOff x="4032" y="2738"/>
              <a:chExt cx="1193" cy="365"/>
            </a:xfrm>
          </p:grpSpPr>
          <p:sp>
            <p:nvSpPr>
              <p:cNvPr id="110635" name="Text Box 43"/>
              <p:cNvSpPr txBox="1">
                <a:spLocks noChangeArrowheads="1"/>
              </p:cNvSpPr>
              <p:nvPr/>
            </p:nvSpPr>
            <p:spPr bwMode="auto">
              <a:xfrm>
                <a:off x="4554" y="2738"/>
                <a:ext cx="671"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ACC</a:t>
                </a:r>
              </a:p>
            </p:txBody>
          </p:sp>
          <p:sp>
            <p:nvSpPr>
              <p:cNvPr id="110636" name="Line 44"/>
              <p:cNvSpPr>
                <a:spLocks noChangeShapeType="1"/>
              </p:cNvSpPr>
              <p:nvPr/>
            </p:nvSpPr>
            <p:spPr bwMode="auto">
              <a:xfrm>
                <a:off x="4032" y="29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grpSp>
          <p:nvGrpSpPr>
            <p:cNvPr id="13" name="Group 45"/>
            <p:cNvGrpSpPr>
              <a:grpSpLocks/>
            </p:cNvGrpSpPr>
            <p:nvPr/>
          </p:nvGrpSpPr>
          <p:grpSpPr bwMode="auto">
            <a:xfrm>
              <a:off x="773" y="1268"/>
              <a:ext cx="517" cy="371"/>
              <a:chOff x="773" y="1268"/>
              <a:chExt cx="517" cy="371"/>
            </a:xfrm>
          </p:grpSpPr>
          <p:sp>
            <p:nvSpPr>
              <p:cNvPr id="110638" name="Rectangle 46"/>
              <p:cNvSpPr>
                <a:spLocks noChangeArrowheads="1"/>
              </p:cNvSpPr>
              <p:nvPr/>
            </p:nvSpPr>
            <p:spPr bwMode="auto">
              <a:xfrm>
                <a:off x="773" y="1268"/>
                <a:ext cx="517" cy="371"/>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0639" name="Rectangle 47"/>
              <p:cNvSpPr>
                <a:spLocks noChangeArrowheads="1"/>
              </p:cNvSpPr>
              <p:nvPr/>
            </p:nvSpPr>
            <p:spPr bwMode="auto">
              <a:xfrm>
                <a:off x="781" y="1323"/>
                <a:ext cx="492" cy="27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sp>
          <p:nvSpPr>
            <p:cNvPr id="110640" name="AutoShape 48"/>
            <p:cNvSpPr>
              <a:spLocks noChangeArrowheads="1"/>
            </p:cNvSpPr>
            <p:nvPr/>
          </p:nvSpPr>
          <p:spPr bwMode="auto">
            <a:xfrm>
              <a:off x="1072" y="1632"/>
              <a:ext cx="144" cy="432"/>
            </a:xfrm>
            <a:prstGeom prst="upArrow">
              <a:avLst>
                <a:gd name="adj1" fmla="val 58333"/>
                <a:gd name="adj2" fmla="val 93750"/>
              </a:avLst>
            </a:prstGeom>
            <a:solidFill>
              <a:srgbClr val="CC9900"/>
            </a:solidFill>
            <a:ln w="9525">
              <a:noFill/>
              <a:miter lim="800000"/>
              <a:headEnd/>
              <a:tailEnd/>
            </a:ln>
            <a:effectLst/>
          </p:spPr>
          <p:txBody>
            <a:bodyPr anchor="ctr">
              <a:spAutoFit/>
            </a:bodyPr>
            <a:lstStyle/>
            <a:p>
              <a:endParaRPr lang="zh-CN" altLang="en-US"/>
            </a:p>
          </p:txBody>
        </p:sp>
      </p:grpSp>
      <p:grpSp>
        <p:nvGrpSpPr>
          <p:cNvPr id="14" name="Group 49"/>
          <p:cNvGrpSpPr>
            <a:grpSpLocks/>
          </p:cNvGrpSpPr>
          <p:nvPr/>
        </p:nvGrpSpPr>
        <p:grpSpPr bwMode="auto">
          <a:xfrm>
            <a:off x="4098925" y="1622425"/>
            <a:ext cx="4206875" cy="654050"/>
            <a:chOff x="2582" y="1022"/>
            <a:chExt cx="2650" cy="412"/>
          </a:xfrm>
        </p:grpSpPr>
        <p:sp>
          <p:nvSpPr>
            <p:cNvPr id="110642" name="Text Box 50"/>
            <p:cNvSpPr txBox="1">
              <a:spLocks noChangeArrowheads="1"/>
            </p:cNvSpPr>
            <p:nvPr/>
          </p:nvSpPr>
          <p:spPr bwMode="auto">
            <a:xfrm>
              <a:off x="2582" y="1028"/>
              <a:ext cx="756" cy="365"/>
            </a:xfrm>
            <a:prstGeom prst="rect">
              <a:avLst/>
            </a:prstGeom>
            <a:noFill/>
            <a:ln w="9525">
              <a:noFill/>
              <a:miter lim="800000"/>
              <a:headEnd/>
              <a:tailEnd/>
            </a:ln>
            <a:effectLst/>
          </p:spPr>
          <p:txBody>
            <a:bodyPr wrap="none">
              <a:spAutoFit/>
            </a:bodyPr>
            <a:lstStyle/>
            <a:p>
              <a:pPr algn="ctr"/>
              <a:r>
                <a:rPr lang="zh-CN" altLang="en-US" sz="3200"/>
                <a:t>指令 </a:t>
              </a:r>
            </a:p>
          </p:txBody>
        </p:sp>
        <p:sp>
          <p:nvSpPr>
            <p:cNvPr id="110643" name="Rectangle 51"/>
            <p:cNvSpPr>
              <a:spLocks noChangeArrowheads="1"/>
            </p:cNvSpPr>
            <p:nvPr/>
          </p:nvSpPr>
          <p:spPr bwMode="auto">
            <a:xfrm>
              <a:off x="3575" y="1028"/>
              <a:ext cx="1657" cy="40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0644" name="Text Box 52"/>
            <p:cNvSpPr txBox="1">
              <a:spLocks noChangeArrowheads="1"/>
            </p:cNvSpPr>
            <p:nvPr/>
          </p:nvSpPr>
          <p:spPr bwMode="auto">
            <a:xfrm>
              <a:off x="3804" y="1035"/>
              <a:ext cx="372" cy="365"/>
            </a:xfrm>
            <a:prstGeom prst="rect">
              <a:avLst/>
            </a:prstGeom>
            <a:noFill/>
            <a:ln w="38100">
              <a:noFill/>
              <a:miter lim="800000"/>
              <a:headEnd/>
              <a:tailEnd/>
            </a:ln>
            <a:effectLst/>
          </p:spPr>
          <p:txBody>
            <a:bodyPr wrap="none">
              <a:spAutoFit/>
            </a:bodyPr>
            <a:lstStyle/>
            <a:p>
              <a:pPr algn="ctr"/>
              <a:r>
                <a:rPr lang="zh-CN" altLang="en-US" sz="3200"/>
                <a:t>加</a:t>
              </a:r>
            </a:p>
          </p:txBody>
        </p:sp>
        <p:sp>
          <p:nvSpPr>
            <p:cNvPr id="110645" name="Text Box 53"/>
            <p:cNvSpPr txBox="1">
              <a:spLocks noChangeArrowheads="1"/>
            </p:cNvSpPr>
            <p:nvPr/>
          </p:nvSpPr>
          <p:spPr bwMode="auto">
            <a:xfrm>
              <a:off x="4574" y="1035"/>
              <a:ext cx="514" cy="365"/>
            </a:xfrm>
            <a:prstGeom prst="rect">
              <a:avLst/>
            </a:prstGeom>
            <a:noFill/>
            <a:ln w="38100">
              <a:noFill/>
              <a:miter lim="800000"/>
              <a:headEnd/>
              <a:tailEnd/>
            </a:ln>
            <a:effectLst/>
          </p:spPr>
          <p:txBody>
            <a:bodyPr>
              <a:spAutoFit/>
            </a:bodyPr>
            <a:lstStyle/>
            <a:p>
              <a:pPr algn="dist" fontAlgn="ctr"/>
              <a:r>
                <a:rPr lang="en-US" altLang="zh-CN" sz="3200">
                  <a:latin typeface="Times New Roman" pitchFamily="18" charset="0"/>
                </a:rPr>
                <a:t>M</a:t>
              </a:r>
            </a:p>
          </p:txBody>
        </p:sp>
        <p:sp>
          <p:nvSpPr>
            <p:cNvPr id="110646" name="Freeform 54"/>
            <p:cNvSpPr>
              <a:spLocks/>
            </p:cNvSpPr>
            <p:nvPr/>
          </p:nvSpPr>
          <p:spPr bwMode="auto">
            <a:xfrm>
              <a:off x="4416" y="1022"/>
              <a:ext cx="1" cy="412"/>
            </a:xfrm>
            <a:custGeom>
              <a:avLst/>
              <a:gdLst/>
              <a:ahLst/>
              <a:cxnLst>
                <a:cxn ang="0">
                  <a:pos x="0" y="0"/>
                </a:cxn>
                <a:cxn ang="0">
                  <a:pos x="0" y="412"/>
                </a:cxn>
              </a:cxnLst>
              <a:rect l="0" t="0" r="r" b="b"/>
              <a:pathLst>
                <a:path w="1" h="412">
                  <a:moveTo>
                    <a:pt x="0" y="0"/>
                  </a:moveTo>
                  <a:lnTo>
                    <a:pt x="0" y="412"/>
                  </a:lnTo>
                </a:path>
              </a:pathLst>
            </a:custGeom>
            <a:noFill/>
            <a:ln w="38100" cap="flat" cmpd="sng">
              <a:solidFill>
                <a:schemeClr val="folHlink"/>
              </a:solidFill>
              <a:prstDash val="solid"/>
              <a:round/>
              <a:headEnd type="none" w="med" len="med"/>
              <a:tailEnd type="none" w="med" len="med"/>
            </a:ln>
            <a:effectLst/>
          </p:spPr>
          <p:txBody>
            <a:bodyPr wrap="none">
              <a:spAutoFit/>
            </a:bodyPr>
            <a:lstStyle/>
            <a:p>
              <a:endParaRPr lang="zh-CN" altLang="en-US"/>
            </a:p>
          </p:txBody>
        </p:sp>
      </p:grpSp>
      <p:sp>
        <p:nvSpPr>
          <p:cNvPr id="56" name="日期占位符 55"/>
          <p:cNvSpPr>
            <a:spLocks noGrp="1"/>
          </p:cNvSpPr>
          <p:nvPr>
            <p:ph type="dt" sz="half" idx="10"/>
          </p:nvPr>
        </p:nvSpPr>
        <p:spPr/>
        <p:txBody>
          <a:bodyPr/>
          <a:lstStyle/>
          <a:p>
            <a:fld id="{7F29DB59-E809-4C45-9BA3-7ABF725F8FD4}" type="datetime1">
              <a:rPr lang="zh-CN" altLang="en-US" smtClean="0"/>
              <a:pPr/>
              <a:t>2023/8/31</a:t>
            </a:fld>
            <a:endParaRPr lang="zh-CN" altLang="en-US"/>
          </a:p>
        </p:txBody>
      </p:sp>
      <p:sp>
        <p:nvSpPr>
          <p:cNvPr id="58" name="页脚占位符 5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7" name="灯片编号占位符 56"/>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a:t>
            </a:r>
            <a:r>
              <a:rPr lang="zh-CN" altLang="en-US" dirty="0" smtClean="0"/>
              <a:t>计算系统的分类</a:t>
            </a:r>
            <a:endParaRPr lang="zh-CN" altLang="en-US" dirty="0"/>
          </a:p>
        </p:txBody>
      </p:sp>
      <p:sp>
        <p:nvSpPr>
          <p:cNvPr id="6" name="内容占位符 5"/>
          <p:cNvSpPr>
            <a:spLocks noGrp="1"/>
          </p:cNvSpPr>
          <p:nvPr>
            <p:ph idx="1"/>
          </p:nvPr>
        </p:nvSpPr>
        <p:spPr/>
        <p:txBody>
          <a:bodyPr>
            <a:normAutofit fontScale="85000" lnSpcReduction="20000"/>
          </a:bodyPr>
          <a:lstStyle/>
          <a:p>
            <a:r>
              <a:rPr lang="zh-CN" altLang="en-US" dirty="0" smtClean="0"/>
              <a:t>个人计算机（</a:t>
            </a:r>
            <a:r>
              <a:rPr lang="en-US" altLang="zh-CN" dirty="0" smtClean="0"/>
              <a:t>PC</a:t>
            </a:r>
            <a:r>
              <a:rPr lang="zh-CN" altLang="en-US" dirty="0" smtClean="0"/>
              <a:t>）</a:t>
            </a:r>
            <a:endParaRPr lang="en-US" altLang="zh-CN" dirty="0" smtClean="0"/>
          </a:p>
          <a:p>
            <a:pPr lvl="1"/>
            <a:r>
              <a:rPr lang="zh-CN" altLang="en-US" dirty="0" smtClean="0"/>
              <a:t>用于个人使用的计算机，通常包含图形显示器、键盘和鼠标等。</a:t>
            </a:r>
            <a:endParaRPr lang="en-US" altLang="zh-CN" dirty="0" smtClean="0"/>
          </a:p>
          <a:p>
            <a:r>
              <a:rPr lang="zh-CN" altLang="en-US" dirty="0" smtClean="0"/>
              <a:t>服务器（</a:t>
            </a:r>
            <a:r>
              <a:rPr lang="en-US" altLang="zh-CN" dirty="0" smtClean="0"/>
              <a:t>Server</a:t>
            </a:r>
            <a:r>
              <a:rPr lang="zh-CN" altLang="en-US" dirty="0" smtClean="0"/>
              <a:t>）</a:t>
            </a:r>
            <a:endParaRPr lang="en-US" altLang="zh-CN" dirty="0" smtClean="0"/>
          </a:p>
          <a:p>
            <a:pPr lvl="1"/>
            <a:r>
              <a:rPr lang="zh-CN" altLang="en-US" dirty="0" smtClean="0"/>
              <a:t>用于为多用户运行大型程序的计算机，通常由多个用户并行使用，并且一般通过网络访问。</a:t>
            </a:r>
            <a:endParaRPr lang="en-US" altLang="zh-CN" dirty="0" smtClean="0"/>
          </a:p>
          <a:p>
            <a:r>
              <a:rPr lang="zh-CN" altLang="en-US" dirty="0" smtClean="0"/>
              <a:t>超级计算机（</a:t>
            </a:r>
            <a:r>
              <a:rPr lang="en-US" altLang="zh-CN" dirty="0" smtClean="0"/>
              <a:t>super computer</a:t>
            </a:r>
            <a:r>
              <a:rPr lang="zh-CN" altLang="en-US" dirty="0" smtClean="0"/>
              <a:t>）</a:t>
            </a:r>
            <a:endParaRPr lang="en-US" altLang="zh-CN" dirty="0" smtClean="0"/>
          </a:p>
          <a:p>
            <a:pPr lvl="1"/>
            <a:r>
              <a:rPr lang="zh-CN" altLang="en-US" dirty="0" smtClean="0"/>
              <a:t>具有最高性能和成本的一类计算机，一般配置为服务器。</a:t>
            </a:r>
            <a:endParaRPr lang="en-US" altLang="zh-CN" dirty="0" smtClean="0"/>
          </a:p>
          <a:p>
            <a:r>
              <a:rPr lang="zh-CN" altLang="en-US" dirty="0" smtClean="0"/>
              <a:t>嵌入式系统（</a:t>
            </a:r>
            <a:r>
              <a:rPr lang="en-US" altLang="zh-CN" dirty="0" smtClean="0"/>
              <a:t>embedded computer)</a:t>
            </a:r>
          </a:p>
          <a:p>
            <a:pPr lvl="1"/>
            <a:r>
              <a:rPr lang="zh-CN" altLang="en-US" dirty="0" smtClean="0"/>
              <a:t>嵌入到其他设备中的计算机，一般运行预定义的一个或者一组应用程序。</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381000" y="425450"/>
            <a:ext cx="4876800" cy="641350"/>
          </a:xfrm>
          <a:prstGeom prst="rect">
            <a:avLst/>
          </a:prstGeom>
          <a:noFill/>
          <a:ln w="9525">
            <a:noFill/>
            <a:miter lim="800000"/>
            <a:headEnd/>
            <a:tailEnd/>
          </a:ln>
          <a:effectLst/>
        </p:spPr>
        <p:txBody>
          <a:bodyPr>
            <a:spAutoFit/>
          </a:bodyPr>
          <a:lstStyle/>
          <a:p>
            <a:r>
              <a:rPr lang="zh-CN" altLang="en-US" sz="3600"/>
              <a:t>② 减法操作过程</a:t>
            </a:r>
          </a:p>
        </p:txBody>
      </p:sp>
      <p:grpSp>
        <p:nvGrpSpPr>
          <p:cNvPr id="2" name="Group 4"/>
          <p:cNvGrpSpPr>
            <a:grpSpLocks/>
          </p:cNvGrpSpPr>
          <p:nvPr/>
        </p:nvGrpSpPr>
        <p:grpSpPr bwMode="auto">
          <a:xfrm>
            <a:off x="990600" y="1631950"/>
            <a:ext cx="2514600" cy="4343400"/>
            <a:chOff x="624" y="1028"/>
            <a:chExt cx="1584" cy="2736"/>
          </a:xfrm>
        </p:grpSpPr>
        <p:sp>
          <p:nvSpPr>
            <p:cNvPr id="111621" name="Rectangle 5"/>
            <p:cNvSpPr>
              <a:spLocks noChangeArrowheads="1"/>
            </p:cNvSpPr>
            <p:nvPr/>
          </p:nvSpPr>
          <p:spPr bwMode="auto">
            <a:xfrm>
              <a:off x="1105" y="3403"/>
              <a:ext cx="579" cy="230"/>
            </a:xfrm>
            <a:prstGeom prst="rect">
              <a:avLst/>
            </a:prstGeom>
            <a:noFill/>
            <a:ln w="9525">
              <a:noFill/>
              <a:miter lim="800000"/>
              <a:headEnd/>
              <a:tailEnd/>
            </a:ln>
          </p:spPr>
          <p:txBody>
            <a:bodyPr wrap="none" lIns="0" tIns="0" rIns="0" bIns="0">
              <a:spAutoFit/>
            </a:bodyPr>
            <a:lstStyle/>
            <a:p>
              <a:r>
                <a:rPr lang="zh-CN" altLang="en-US" sz="2400"/>
                <a:t>运算器</a:t>
              </a:r>
            </a:p>
          </p:txBody>
        </p:sp>
        <p:sp>
          <p:nvSpPr>
            <p:cNvPr id="111622" name="Rectangle 6"/>
            <p:cNvSpPr>
              <a:spLocks noChangeArrowheads="1"/>
            </p:cNvSpPr>
            <p:nvPr/>
          </p:nvSpPr>
          <p:spPr bwMode="auto">
            <a:xfrm>
              <a:off x="1572" y="1268"/>
              <a:ext cx="518" cy="371"/>
            </a:xfrm>
            <a:prstGeom prst="rect">
              <a:avLst/>
            </a:prstGeom>
            <a:noFill/>
            <a:ln w="38100">
              <a:solidFill>
                <a:schemeClr val="folHlink"/>
              </a:solidFill>
              <a:miter lim="800000"/>
              <a:headEnd/>
              <a:tailEnd/>
            </a:ln>
          </p:spPr>
          <p:txBody>
            <a:bodyPr/>
            <a:lstStyle/>
            <a:p>
              <a:endParaRPr lang="zh-CN" altLang="en-US"/>
            </a:p>
          </p:txBody>
        </p:sp>
        <p:sp>
          <p:nvSpPr>
            <p:cNvPr id="111623" name="Rectangle 7"/>
            <p:cNvSpPr>
              <a:spLocks noChangeArrowheads="1"/>
            </p:cNvSpPr>
            <p:nvPr/>
          </p:nvSpPr>
          <p:spPr bwMode="auto">
            <a:xfrm>
              <a:off x="1632" y="1323"/>
              <a:ext cx="385"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MQ</a:t>
              </a:r>
              <a:endParaRPr lang="en-US" altLang="zh-CN" sz="2800"/>
            </a:p>
          </p:txBody>
        </p:sp>
        <p:sp>
          <p:nvSpPr>
            <p:cNvPr id="111624" name="Rectangle 8"/>
            <p:cNvSpPr>
              <a:spLocks noChangeArrowheads="1"/>
            </p:cNvSpPr>
            <p:nvPr/>
          </p:nvSpPr>
          <p:spPr bwMode="auto">
            <a:xfrm>
              <a:off x="773" y="1268"/>
              <a:ext cx="517" cy="371"/>
            </a:xfrm>
            <a:prstGeom prst="rect">
              <a:avLst/>
            </a:prstGeom>
            <a:noFill/>
            <a:ln w="38100">
              <a:solidFill>
                <a:schemeClr val="folHlink"/>
              </a:solidFill>
              <a:miter lim="800000"/>
              <a:headEnd/>
              <a:tailEnd/>
            </a:ln>
          </p:spPr>
          <p:txBody>
            <a:bodyPr/>
            <a:lstStyle/>
            <a:p>
              <a:endParaRPr lang="zh-CN" altLang="en-US"/>
            </a:p>
          </p:txBody>
        </p:sp>
        <p:sp>
          <p:nvSpPr>
            <p:cNvPr id="111625" name="Rectangle 9"/>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ACC</a:t>
              </a:r>
              <a:endParaRPr lang="en-US" altLang="zh-CN" sz="2800"/>
            </a:p>
          </p:txBody>
        </p:sp>
        <p:sp>
          <p:nvSpPr>
            <p:cNvPr id="111626" name="Rectangle 10"/>
            <p:cNvSpPr>
              <a:spLocks noChangeArrowheads="1"/>
            </p:cNvSpPr>
            <p:nvPr/>
          </p:nvSpPr>
          <p:spPr bwMode="auto">
            <a:xfrm>
              <a:off x="773" y="2065"/>
              <a:ext cx="517" cy="373"/>
            </a:xfrm>
            <a:prstGeom prst="rect">
              <a:avLst/>
            </a:prstGeom>
            <a:noFill/>
            <a:ln w="38100">
              <a:solidFill>
                <a:schemeClr val="folHlink"/>
              </a:solidFill>
              <a:miter lim="800000"/>
              <a:headEnd/>
              <a:tailEnd/>
            </a:ln>
          </p:spPr>
          <p:txBody>
            <a:bodyPr/>
            <a:lstStyle/>
            <a:p>
              <a:endParaRPr lang="zh-CN" altLang="en-US"/>
            </a:p>
          </p:txBody>
        </p:sp>
        <p:sp>
          <p:nvSpPr>
            <p:cNvPr id="111627" name="Rectangle 11"/>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11628" name="Rectangle 12"/>
            <p:cNvSpPr>
              <a:spLocks noChangeArrowheads="1"/>
            </p:cNvSpPr>
            <p:nvPr/>
          </p:nvSpPr>
          <p:spPr bwMode="auto">
            <a:xfrm>
              <a:off x="773" y="2869"/>
              <a:ext cx="515" cy="372"/>
            </a:xfrm>
            <a:prstGeom prst="rect">
              <a:avLst/>
            </a:prstGeom>
            <a:noFill/>
            <a:ln w="38100">
              <a:solidFill>
                <a:schemeClr val="folHlink"/>
              </a:solidFill>
              <a:miter lim="800000"/>
              <a:headEnd/>
              <a:tailEnd/>
            </a:ln>
          </p:spPr>
          <p:txBody>
            <a:bodyPr/>
            <a:lstStyle/>
            <a:p>
              <a:endParaRPr lang="zh-CN" altLang="en-US" sz="3200"/>
            </a:p>
          </p:txBody>
        </p:sp>
        <p:sp>
          <p:nvSpPr>
            <p:cNvPr id="111629" name="Rectangle 13"/>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X</a:t>
              </a:r>
              <a:endParaRPr lang="en-US" altLang="zh-CN" sz="2800"/>
            </a:p>
          </p:txBody>
        </p:sp>
        <p:sp>
          <p:nvSpPr>
            <p:cNvPr id="111630" name="Rectangle 14"/>
            <p:cNvSpPr>
              <a:spLocks noChangeArrowheads="1"/>
            </p:cNvSpPr>
            <p:nvPr/>
          </p:nvSpPr>
          <p:spPr bwMode="auto">
            <a:xfrm>
              <a:off x="624" y="1028"/>
              <a:ext cx="1584" cy="27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1631" name="AutoShape 15"/>
            <p:cNvSpPr>
              <a:spLocks noChangeArrowheads="1"/>
            </p:cNvSpPr>
            <p:nvPr/>
          </p:nvSpPr>
          <p:spPr bwMode="auto">
            <a:xfrm>
              <a:off x="1104" y="167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1632" name="Freeform 16"/>
            <p:cNvSpPr>
              <a:spLocks/>
            </p:cNvSpPr>
            <p:nvPr/>
          </p:nvSpPr>
          <p:spPr bwMode="auto">
            <a:xfrm>
              <a:off x="1296" y="1532"/>
              <a:ext cx="276" cy="3"/>
            </a:xfrm>
            <a:custGeom>
              <a:avLst/>
              <a:gdLst/>
              <a:ahLst/>
              <a:cxnLst>
                <a:cxn ang="0">
                  <a:pos x="276" y="0"/>
                </a:cxn>
                <a:cxn ang="0">
                  <a:pos x="0" y="3"/>
                </a:cxn>
              </a:cxnLst>
              <a:rect l="0" t="0" r="r" b="b"/>
              <a:pathLst>
                <a:path w="276" h="3">
                  <a:moveTo>
                    <a:pt x="276" y="0"/>
                  </a:moveTo>
                  <a:lnTo>
                    <a:pt x="0" y="3"/>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1633" name="Freeform 17"/>
            <p:cNvSpPr>
              <a:spLocks/>
            </p:cNvSpPr>
            <p:nvPr/>
          </p:nvSpPr>
          <p:spPr bwMode="auto">
            <a:xfrm>
              <a:off x="1295" y="1367"/>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1634" name="AutoShape 18"/>
            <p:cNvSpPr>
              <a:spLocks noChangeArrowheads="1"/>
            </p:cNvSpPr>
            <p:nvPr/>
          </p:nvSpPr>
          <p:spPr bwMode="auto">
            <a:xfrm>
              <a:off x="985" y="2467"/>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1635" name="AutoShape 19"/>
            <p:cNvSpPr>
              <a:spLocks noChangeArrowheads="1"/>
            </p:cNvSpPr>
            <p:nvPr/>
          </p:nvSpPr>
          <p:spPr bwMode="auto">
            <a:xfrm rot="10800000">
              <a:off x="869" y="164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grpSp>
      <p:grpSp>
        <p:nvGrpSpPr>
          <p:cNvPr id="3" name="Group 20"/>
          <p:cNvGrpSpPr>
            <a:grpSpLocks/>
          </p:cNvGrpSpPr>
          <p:nvPr/>
        </p:nvGrpSpPr>
        <p:grpSpPr bwMode="auto">
          <a:xfrm>
            <a:off x="4098925" y="1622425"/>
            <a:ext cx="4206875" cy="654050"/>
            <a:chOff x="2582" y="1022"/>
            <a:chExt cx="2650" cy="412"/>
          </a:xfrm>
        </p:grpSpPr>
        <p:sp>
          <p:nvSpPr>
            <p:cNvPr id="111637" name="Text Box 21"/>
            <p:cNvSpPr txBox="1">
              <a:spLocks noChangeArrowheads="1"/>
            </p:cNvSpPr>
            <p:nvPr/>
          </p:nvSpPr>
          <p:spPr bwMode="auto">
            <a:xfrm>
              <a:off x="2582" y="1028"/>
              <a:ext cx="756" cy="365"/>
            </a:xfrm>
            <a:prstGeom prst="rect">
              <a:avLst/>
            </a:prstGeom>
            <a:noFill/>
            <a:ln w="9525">
              <a:noFill/>
              <a:miter lim="800000"/>
              <a:headEnd/>
              <a:tailEnd/>
            </a:ln>
            <a:effectLst/>
          </p:spPr>
          <p:txBody>
            <a:bodyPr wrap="none">
              <a:spAutoFit/>
            </a:bodyPr>
            <a:lstStyle/>
            <a:p>
              <a:pPr algn="ctr"/>
              <a:r>
                <a:rPr lang="zh-CN" altLang="en-US" sz="3200"/>
                <a:t>指令 </a:t>
              </a:r>
            </a:p>
          </p:txBody>
        </p:sp>
        <p:sp>
          <p:nvSpPr>
            <p:cNvPr id="111638" name="Rectangle 22"/>
            <p:cNvSpPr>
              <a:spLocks noChangeArrowheads="1"/>
            </p:cNvSpPr>
            <p:nvPr/>
          </p:nvSpPr>
          <p:spPr bwMode="auto">
            <a:xfrm>
              <a:off x="3575" y="1028"/>
              <a:ext cx="1657" cy="40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1639" name="Text Box 23"/>
            <p:cNvSpPr txBox="1">
              <a:spLocks noChangeArrowheads="1"/>
            </p:cNvSpPr>
            <p:nvPr/>
          </p:nvSpPr>
          <p:spPr bwMode="auto">
            <a:xfrm>
              <a:off x="3804" y="1035"/>
              <a:ext cx="372" cy="365"/>
            </a:xfrm>
            <a:prstGeom prst="rect">
              <a:avLst/>
            </a:prstGeom>
            <a:noFill/>
            <a:ln w="38100">
              <a:noFill/>
              <a:miter lim="800000"/>
              <a:headEnd/>
              <a:tailEnd/>
            </a:ln>
            <a:effectLst/>
          </p:spPr>
          <p:txBody>
            <a:bodyPr wrap="none">
              <a:spAutoFit/>
            </a:bodyPr>
            <a:lstStyle/>
            <a:p>
              <a:pPr algn="ctr"/>
              <a:r>
                <a:rPr lang="zh-CN" altLang="en-US" sz="3200"/>
                <a:t>减</a:t>
              </a:r>
            </a:p>
          </p:txBody>
        </p:sp>
        <p:sp>
          <p:nvSpPr>
            <p:cNvPr id="111640" name="Text Box 24"/>
            <p:cNvSpPr txBox="1">
              <a:spLocks noChangeArrowheads="1"/>
            </p:cNvSpPr>
            <p:nvPr/>
          </p:nvSpPr>
          <p:spPr bwMode="auto">
            <a:xfrm>
              <a:off x="4574" y="1035"/>
              <a:ext cx="514" cy="365"/>
            </a:xfrm>
            <a:prstGeom prst="rect">
              <a:avLst/>
            </a:prstGeom>
            <a:noFill/>
            <a:ln w="38100">
              <a:noFill/>
              <a:miter lim="800000"/>
              <a:headEnd/>
              <a:tailEnd/>
            </a:ln>
            <a:effectLst/>
          </p:spPr>
          <p:txBody>
            <a:bodyPr>
              <a:spAutoFit/>
            </a:bodyPr>
            <a:lstStyle/>
            <a:p>
              <a:pPr algn="dist" fontAlgn="ctr"/>
              <a:r>
                <a:rPr lang="en-US" altLang="zh-CN" sz="3200">
                  <a:latin typeface="Times New Roman" pitchFamily="18" charset="0"/>
                </a:rPr>
                <a:t>M</a:t>
              </a:r>
            </a:p>
          </p:txBody>
        </p:sp>
        <p:sp>
          <p:nvSpPr>
            <p:cNvPr id="111641" name="Freeform 25"/>
            <p:cNvSpPr>
              <a:spLocks/>
            </p:cNvSpPr>
            <p:nvPr/>
          </p:nvSpPr>
          <p:spPr bwMode="auto">
            <a:xfrm>
              <a:off x="4416" y="1022"/>
              <a:ext cx="1" cy="412"/>
            </a:xfrm>
            <a:custGeom>
              <a:avLst/>
              <a:gdLst/>
              <a:ahLst/>
              <a:cxnLst>
                <a:cxn ang="0">
                  <a:pos x="0" y="0"/>
                </a:cxn>
                <a:cxn ang="0">
                  <a:pos x="0" y="412"/>
                </a:cxn>
              </a:cxnLst>
              <a:rect l="0" t="0" r="r" b="b"/>
              <a:pathLst>
                <a:path w="1" h="412">
                  <a:moveTo>
                    <a:pt x="0" y="0"/>
                  </a:moveTo>
                  <a:lnTo>
                    <a:pt x="0" y="412"/>
                  </a:lnTo>
                </a:path>
              </a:pathLst>
            </a:custGeom>
            <a:noFill/>
            <a:ln w="38100" cap="flat" cmpd="sng">
              <a:solidFill>
                <a:schemeClr val="folHlink"/>
              </a:solidFill>
              <a:prstDash val="solid"/>
              <a:round/>
              <a:headEnd type="none" w="med" len="med"/>
              <a:tailEnd type="none" w="med" len="med"/>
            </a:ln>
            <a:effectLst/>
          </p:spPr>
          <p:txBody>
            <a:bodyPr wrap="none">
              <a:spAutoFit/>
            </a:bodyPr>
            <a:lstStyle/>
            <a:p>
              <a:endParaRPr lang="zh-CN" altLang="en-US"/>
            </a:p>
          </p:txBody>
        </p:sp>
      </p:grpSp>
      <p:grpSp>
        <p:nvGrpSpPr>
          <p:cNvPr id="4" name="Group 26"/>
          <p:cNvGrpSpPr>
            <a:grpSpLocks/>
          </p:cNvGrpSpPr>
          <p:nvPr/>
        </p:nvGrpSpPr>
        <p:grpSpPr bwMode="auto">
          <a:xfrm>
            <a:off x="1227138" y="2012950"/>
            <a:ext cx="7539037" cy="1236663"/>
            <a:chOff x="773" y="1268"/>
            <a:chExt cx="4749" cy="779"/>
          </a:xfrm>
        </p:grpSpPr>
        <p:grpSp>
          <p:nvGrpSpPr>
            <p:cNvPr id="5" name="Group 27"/>
            <p:cNvGrpSpPr>
              <a:grpSpLocks/>
            </p:cNvGrpSpPr>
            <p:nvPr/>
          </p:nvGrpSpPr>
          <p:grpSpPr bwMode="auto">
            <a:xfrm>
              <a:off x="773" y="1268"/>
              <a:ext cx="4749" cy="779"/>
              <a:chOff x="773" y="1268"/>
              <a:chExt cx="4749" cy="779"/>
            </a:xfrm>
          </p:grpSpPr>
          <p:sp>
            <p:nvSpPr>
              <p:cNvPr id="111644" name="Text Box 28"/>
              <p:cNvSpPr txBox="1">
                <a:spLocks noChangeArrowheads="1"/>
              </p:cNvSpPr>
              <p:nvPr/>
            </p:nvSpPr>
            <p:spPr bwMode="auto">
              <a:xfrm>
                <a:off x="3306" y="1682"/>
                <a:ext cx="2216" cy="365"/>
              </a:xfrm>
              <a:prstGeom prst="rect">
                <a:avLst/>
              </a:prstGeom>
              <a:noFill/>
              <a:ln w="9525">
                <a:noFill/>
                <a:miter lim="800000"/>
                <a:headEnd/>
                <a:tailEnd/>
              </a:ln>
              <a:effectLst/>
            </p:spPr>
            <p:txBody>
              <a:bodyPr wrap="none">
                <a:spAutoFit/>
              </a:bodyPr>
              <a:lstStyle/>
              <a:p>
                <a:pPr algn="ctr"/>
                <a:r>
                  <a:rPr lang="en-US" altLang="zh-CN" sz="3200">
                    <a:latin typeface="Times New Roman" pitchFamily="18" charset="0"/>
                  </a:rPr>
                  <a:t>ACC</a:t>
                </a:r>
                <a:r>
                  <a:rPr lang="en-US" altLang="zh-CN" sz="3200"/>
                  <a:t>      </a:t>
                </a:r>
                <a:r>
                  <a:rPr lang="zh-CN" altLang="en-US" sz="3200"/>
                  <a:t>被减数</a:t>
                </a:r>
              </a:p>
            </p:txBody>
          </p:sp>
          <p:grpSp>
            <p:nvGrpSpPr>
              <p:cNvPr id="6" name="Group 29"/>
              <p:cNvGrpSpPr>
                <a:grpSpLocks/>
              </p:cNvGrpSpPr>
              <p:nvPr/>
            </p:nvGrpSpPr>
            <p:grpSpPr bwMode="auto">
              <a:xfrm>
                <a:off x="773" y="1268"/>
                <a:ext cx="517" cy="371"/>
                <a:chOff x="773" y="1268"/>
                <a:chExt cx="517" cy="371"/>
              </a:xfrm>
            </p:grpSpPr>
            <p:sp>
              <p:nvSpPr>
                <p:cNvPr id="111646" name="Rectangle 30"/>
                <p:cNvSpPr>
                  <a:spLocks noChangeArrowheads="1"/>
                </p:cNvSpPr>
                <p:nvPr/>
              </p:nvSpPr>
              <p:spPr bwMode="auto">
                <a:xfrm>
                  <a:off x="773" y="1268"/>
                  <a:ext cx="517"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1647" name="Rectangle 31"/>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sp>
          <p:nvSpPr>
            <p:cNvPr id="111648" name="Text Box 32"/>
            <p:cNvSpPr txBox="1">
              <a:spLocks noChangeArrowheads="1"/>
            </p:cNvSpPr>
            <p:nvPr/>
          </p:nvSpPr>
          <p:spPr bwMode="auto">
            <a:xfrm>
              <a:off x="2580" y="1665"/>
              <a:ext cx="762" cy="365"/>
            </a:xfrm>
            <a:prstGeom prst="rect">
              <a:avLst/>
            </a:prstGeom>
            <a:noFill/>
            <a:ln w="9525">
              <a:noFill/>
              <a:miter lim="800000"/>
              <a:headEnd/>
              <a:tailEnd/>
            </a:ln>
            <a:effectLst/>
          </p:spPr>
          <p:txBody>
            <a:bodyPr wrap="none">
              <a:spAutoFit/>
            </a:bodyPr>
            <a:lstStyle/>
            <a:p>
              <a:pPr algn="ctr"/>
              <a:r>
                <a:rPr lang="zh-CN" altLang="en-US" sz="3200"/>
                <a:t>初态 </a:t>
              </a:r>
            </a:p>
          </p:txBody>
        </p:sp>
      </p:grpSp>
      <p:grpSp>
        <p:nvGrpSpPr>
          <p:cNvPr id="7" name="Group 33"/>
          <p:cNvGrpSpPr>
            <a:grpSpLocks/>
          </p:cNvGrpSpPr>
          <p:nvPr/>
        </p:nvGrpSpPr>
        <p:grpSpPr bwMode="auto">
          <a:xfrm>
            <a:off x="1227138" y="3481388"/>
            <a:ext cx="7383462" cy="1663700"/>
            <a:chOff x="773" y="2193"/>
            <a:chExt cx="4651" cy="1048"/>
          </a:xfrm>
        </p:grpSpPr>
        <p:sp>
          <p:nvSpPr>
            <p:cNvPr id="111650" name="Text Box 34"/>
            <p:cNvSpPr txBox="1">
              <a:spLocks noChangeArrowheads="1"/>
            </p:cNvSpPr>
            <p:nvPr/>
          </p:nvSpPr>
          <p:spPr bwMode="auto">
            <a:xfrm>
              <a:off x="3422" y="2193"/>
              <a:ext cx="2002" cy="365"/>
            </a:xfrm>
            <a:prstGeom prst="rect">
              <a:avLst/>
            </a:prstGeom>
            <a:noFill/>
            <a:ln w="9525">
              <a:noFill/>
              <a:miter lim="800000"/>
              <a:headEnd/>
              <a:tailEnd/>
            </a:ln>
            <a:effectLst/>
          </p:spPr>
          <p:txBody>
            <a:bodyPr>
              <a:spAutoFit/>
            </a:bodyPr>
            <a:lstStyle/>
            <a:p>
              <a:r>
                <a:rPr lang="zh-CN" altLang="en-US" sz="3200"/>
                <a:t>[</a:t>
              </a:r>
              <a:r>
                <a:rPr lang="en-US" altLang="zh-CN" sz="3200">
                  <a:latin typeface="Times New Roman" pitchFamily="18" charset="0"/>
                </a:rPr>
                <a:t>M</a:t>
              </a:r>
              <a:r>
                <a:rPr lang="en-US" altLang="zh-CN" sz="3200"/>
                <a:t>]      </a:t>
              </a:r>
              <a:r>
                <a:rPr lang="en-US" altLang="zh-CN" sz="3200">
                  <a:latin typeface="Times New Roman" pitchFamily="18" charset="0"/>
                </a:rPr>
                <a:t>X</a:t>
              </a:r>
            </a:p>
          </p:txBody>
        </p:sp>
        <p:grpSp>
          <p:nvGrpSpPr>
            <p:cNvPr id="8" name="Group 35"/>
            <p:cNvGrpSpPr>
              <a:grpSpLocks/>
            </p:cNvGrpSpPr>
            <p:nvPr/>
          </p:nvGrpSpPr>
          <p:grpSpPr bwMode="auto">
            <a:xfrm>
              <a:off x="773" y="2869"/>
              <a:ext cx="515" cy="372"/>
              <a:chOff x="773" y="2869"/>
              <a:chExt cx="515" cy="372"/>
            </a:xfrm>
          </p:grpSpPr>
          <p:sp>
            <p:nvSpPr>
              <p:cNvPr id="111652" name="Rectangle 36"/>
              <p:cNvSpPr>
                <a:spLocks noChangeArrowheads="1"/>
              </p:cNvSpPr>
              <p:nvPr/>
            </p:nvSpPr>
            <p:spPr bwMode="auto">
              <a:xfrm>
                <a:off x="773" y="2869"/>
                <a:ext cx="515" cy="372"/>
              </a:xfrm>
              <a:prstGeom prst="rect">
                <a:avLst/>
              </a:prstGeom>
              <a:solidFill>
                <a:schemeClr val="folHlink"/>
              </a:solidFill>
              <a:ln w="38100">
                <a:solidFill>
                  <a:schemeClr val="folHlink"/>
                </a:solidFill>
                <a:miter lim="800000"/>
                <a:headEnd/>
                <a:tailEnd/>
              </a:ln>
            </p:spPr>
            <p:txBody>
              <a:bodyPr/>
              <a:lstStyle/>
              <a:p>
                <a:endParaRPr lang="zh-CN" altLang="en-US" sz="3200">
                  <a:solidFill>
                    <a:schemeClr val="bg2"/>
                  </a:solidFill>
                </a:endParaRPr>
              </a:p>
            </p:txBody>
          </p:sp>
          <p:sp>
            <p:nvSpPr>
              <p:cNvPr id="111653" name="Rectangle 37"/>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X</a:t>
                </a:r>
                <a:endParaRPr lang="en-US" altLang="zh-CN" sz="2800">
                  <a:solidFill>
                    <a:schemeClr val="bg2"/>
                  </a:solidFill>
                </a:endParaRPr>
              </a:p>
            </p:txBody>
          </p:sp>
        </p:grpSp>
        <p:sp>
          <p:nvSpPr>
            <p:cNvPr id="111654" name="Line 38"/>
            <p:cNvSpPr>
              <a:spLocks noChangeShapeType="1"/>
            </p:cNvSpPr>
            <p:nvPr/>
          </p:nvSpPr>
          <p:spPr bwMode="auto">
            <a:xfrm>
              <a:off x="3889" y="24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grpSp>
        <p:nvGrpSpPr>
          <p:cNvPr id="9" name="Group 39"/>
          <p:cNvGrpSpPr>
            <a:grpSpLocks/>
          </p:cNvGrpSpPr>
          <p:nvPr/>
        </p:nvGrpSpPr>
        <p:grpSpPr bwMode="auto">
          <a:xfrm>
            <a:off x="1227138" y="2603500"/>
            <a:ext cx="5176837" cy="2322513"/>
            <a:chOff x="773" y="1640"/>
            <a:chExt cx="3261" cy="1463"/>
          </a:xfrm>
        </p:grpSpPr>
        <p:grpSp>
          <p:nvGrpSpPr>
            <p:cNvPr id="10" name="Group 40"/>
            <p:cNvGrpSpPr>
              <a:grpSpLocks/>
            </p:cNvGrpSpPr>
            <p:nvPr/>
          </p:nvGrpSpPr>
          <p:grpSpPr bwMode="auto">
            <a:xfrm>
              <a:off x="869" y="1640"/>
              <a:ext cx="3165" cy="1463"/>
              <a:chOff x="869" y="1640"/>
              <a:chExt cx="3165" cy="1463"/>
            </a:xfrm>
          </p:grpSpPr>
          <p:sp>
            <p:nvSpPr>
              <p:cNvPr id="111657" name="Text Box 41"/>
              <p:cNvSpPr txBox="1">
                <a:spLocks noChangeArrowheads="1"/>
              </p:cNvSpPr>
              <p:nvPr/>
            </p:nvSpPr>
            <p:spPr bwMode="auto">
              <a:xfrm>
                <a:off x="2533" y="2738"/>
                <a:ext cx="1501" cy="365"/>
              </a:xfrm>
              <a:prstGeom prst="rect">
                <a:avLst/>
              </a:prstGeom>
              <a:noFill/>
              <a:ln w="9525">
                <a:noFill/>
                <a:miter lim="800000"/>
                <a:headEnd/>
                <a:tailEnd/>
              </a:ln>
              <a:effectLst/>
            </p:spPr>
            <p:txBody>
              <a:bodyPr wrap="none">
                <a:spAutoFit/>
              </a:bodyPr>
              <a:lstStyle/>
              <a:p>
                <a:pPr algn="ctr"/>
                <a:r>
                  <a:rPr lang="zh-CN" altLang="en-US" sz="3200"/>
                  <a:t>[</a:t>
                </a:r>
                <a:r>
                  <a:rPr lang="en-US" altLang="zh-CN" sz="3200">
                    <a:latin typeface="Times New Roman" pitchFamily="18" charset="0"/>
                  </a:rPr>
                  <a:t>ACC</a:t>
                </a:r>
                <a:r>
                  <a:rPr lang="en-US" altLang="zh-CN" sz="3200"/>
                  <a:t>]-[</a:t>
                </a:r>
                <a:r>
                  <a:rPr lang="en-US" altLang="zh-CN" sz="3200">
                    <a:latin typeface="Times New Roman" pitchFamily="18" charset="0"/>
                  </a:rPr>
                  <a:t>X</a:t>
                </a:r>
                <a:r>
                  <a:rPr lang="en-US" altLang="zh-CN" sz="3200"/>
                  <a:t>]</a:t>
                </a:r>
                <a:endParaRPr lang="zh-CN" altLang="en-US" sz="3200"/>
              </a:p>
            </p:txBody>
          </p:sp>
          <p:sp>
            <p:nvSpPr>
              <p:cNvPr id="111658" name="AutoShape 42"/>
              <p:cNvSpPr>
                <a:spLocks noChangeArrowheads="1"/>
              </p:cNvSpPr>
              <p:nvPr/>
            </p:nvSpPr>
            <p:spPr bwMode="auto">
              <a:xfrm>
                <a:off x="985" y="2467"/>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sp>
            <p:nvSpPr>
              <p:cNvPr id="111659" name="AutoShape 43"/>
              <p:cNvSpPr>
                <a:spLocks noChangeArrowheads="1"/>
              </p:cNvSpPr>
              <p:nvPr/>
            </p:nvSpPr>
            <p:spPr bwMode="auto">
              <a:xfrm rot="10800000">
                <a:off x="869" y="1640"/>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grpSp>
        <p:grpSp>
          <p:nvGrpSpPr>
            <p:cNvPr id="11" name="Group 44"/>
            <p:cNvGrpSpPr>
              <a:grpSpLocks/>
            </p:cNvGrpSpPr>
            <p:nvPr/>
          </p:nvGrpSpPr>
          <p:grpSpPr bwMode="auto">
            <a:xfrm>
              <a:off x="773" y="2065"/>
              <a:ext cx="517" cy="373"/>
              <a:chOff x="773" y="2065"/>
              <a:chExt cx="517" cy="373"/>
            </a:xfrm>
          </p:grpSpPr>
          <p:sp>
            <p:nvSpPr>
              <p:cNvPr id="111661" name="Rectangle 45"/>
              <p:cNvSpPr>
                <a:spLocks noChangeArrowheads="1"/>
              </p:cNvSpPr>
              <p:nvPr/>
            </p:nvSpPr>
            <p:spPr bwMode="auto">
              <a:xfrm>
                <a:off x="773" y="2065"/>
                <a:ext cx="517" cy="373"/>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1662" name="Rectangle 46"/>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ALU</a:t>
                </a:r>
                <a:endParaRPr lang="en-US" altLang="zh-CN" sz="2800">
                  <a:solidFill>
                    <a:schemeClr val="bg2"/>
                  </a:solidFill>
                </a:endParaRPr>
              </a:p>
            </p:txBody>
          </p:sp>
        </p:grpSp>
      </p:grpSp>
      <p:grpSp>
        <p:nvGrpSpPr>
          <p:cNvPr id="12" name="Group 47"/>
          <p:cNvGrpSpPr>
            <a:grpSpLocks/>
          </p:cNvGrpSpPr>
          <p:nvPr/>
        </p:nvGrpSpPr>
        <p:grpSpPr bwMode="auto">
          <a:xfrm>
            <a:off x="1227138" y="2012950"/>
            <a:ext cx="7023100" cy="2913063"/>
            <a:chOff x="773" y="1268"/>
            <a:chExt cx="4424" cy="1835"/>
          </a:xfrm>
        </p:grpSpPr>
        <p:grpSp>
          <p:nvGrpSpPr>
            <p:cNvPr id="13" name="Group 48"/>
            <p:cNvGrpSpPr>
              <a:grpSpLocks/>
            </p:cNvGrpSpPr>
            <p:nvPr/>
          </p:nvGrpSpPr>
          <p:grpSpPr bwMode="auto">
            <a:xfrm>
              <a:off x="4032" y="2738"/>
              <a:ext cx="1165" cy="365"/>
              <a:chOff x="4032" y="2738"/>
              <a:chExt cx="1165" cy="365"/>
            </a:xfrm>
          </p:grpSpPr>
          <p:sp>
            <p:nvSpPr>
              <p:cNvPr id="111665" name="Text Box 49"/>
              <p:cNvSpPr txBox="1">
                <a:spLocks noChangeArrowheads="1"/>
              </p:cNvSpPr>
              <p:nvPr/>
            </p:nvSpPr>
            <p:spPr bwMode="auto">
              <a:xfrm>
                <a:off x="4526" y="2738"/>
                <a:ext cx="671" cy="365"/>
              </a:xfrm>
              <a:prstGeom prst="rect">
                <a:avLst/>
              </a:prstGeom>
              <a:noFill/>
              <a:ln w="9525">
                <a:noFill/>
                <a:miter lim="800000"/>
                <a:headEnd/>
                <a:tailEnd/>
              </a:ln>
              <a:effectLst/>
            </p:spPr>
            <p:txBody>
              <a:bodyPr wrap="none">
                <a:spAutoFit/>
              </a:bodyPr>
              <a:lstStyle/>
              <a:p>
                <a:pPr algn="ctr"/>
                <a:r>
                  <a:rPr lang="en-US" altLang="zh-CN" sz="3200">
                    <a:latin typeface="Times New Roman" pitchFamily="18" charset="0"/>
                  </a:rPr>
                  <a:t>ACC</a:t>
                </a:r>
              </a:p>
            </p:txBody>
          </p:sp>
          <p:sp>
            <p:nvSpPr>
              <p:cNvPr id="111666" name="Line 50"/>
              <p:cNvSpPr>
                <a:spLocks noChangeShapeType="1"/>
              </p:cNvSpPr>
              <p:nvPr/>
            </p:nvSpPr>
            <p:spPr bwMode="auto">
              <a:xfrm>
                <a:off x="4032" y="29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grpSp>
          <p:nvGrpSpPr>
            <p:cNvPr id="14" name="Group 51"/>
            <p:cNvGrpSpPr>
              <a:grpSpLocks/>
            </p:cNvGrpSpPr>
            <p:nvPr/>
          </p:nvGrpSpPr>
          <p:grpSpPr bwMode="auto">
            <a:xfrm>
              <a:off x="773" y="1268"/>
              <a:ext cx="517" cy="371"/>
              <a:chOff x="773" y="1268"/>
              <a:chExt cx="517" cy="371"/>
            </a:xfrm>
          </p:grpSpPr>
          <p:sp>
            <p:nvSpPr>
              <p:cNvPr id="111668" name="Rectangle 52"/>
              <p:cNvSpPr>
                <a:spLocks noChangeArrowheads="1"/>
              </p:cNvSpPr>
              <p:nvPr/>
            </p:nvSpPr>
            <p:spPr bwMode="auto">
              <a:xfrm>
                <a:off x="773" y="1268"/>
                <a:ext cx="517" cy="371"/>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1669" name="Rectangle 53"/>
              <p:cNvSpPr>
                <a:spLocks noChangeArrowheads="1"/>
              </p:cNvSpPr>
              <p:nvPr/>
            </p:nvSpPr>
            <p:spPr bwMode="auto">
              <a:xfrm>
                <a:off x="781" y="1323"/>
                <a:ext cx="492" cy="27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sp>
          <p:nvSpPr>
            <p:cNvPr id="111670" name="AutoShape 54"/>
            <p:cNvSpPr>
              <a:spLocks noChangeArrowheads="1"/>
            </p:cNvSpPr>
            <p:nvPr/>
          </p:nvSpPr>
          <p:spPr bwMode="auto">
            <a:xfrm>
              <a:off x="1072" y="1632"/>
              <a:ext cx="144" cy="432"/>
            </a:xfrm>
            <a:prstGeom prst="upArrow">
              <a:avLst>
                <a:gd name="adj1" fmla="val 58333"/>
                <a:gd name="adj2" fmla="val 93750"/>
              </a:avLst>
            </a:prstGeom>
            <a:solidFill>
              <a:srgbClr val="CC9900"/>
            </a:solidFill>
            <a:ln w="9525">
              <a:noFill/>
              <a:miter lim="800000"/>
              <a:headEnd/>
              <a:tailEnd/>
            </a:ln>
            <a:effectLst/>
          </p:spPr>
          <p:txBody>
            <a:bodyPr anchor="ctr">
              <a:spAutoFit/>
            </a:bodyPr>
            <a:lstStyle/>
            <a:p>
              <a:endParaRPr lang="zh-CN" altLang="en-US"/>
            </a:p>
          </p:txBody>
        </p:sp>
      </p:grpSp>
      <p:sp>
        <p:nvSpPr>
          <p:cNvPr id="56" name="日期占位符 55"/>
          <p:cNvSpPr>
            <a:spLocks noGrp="1"/>
          </p:cNvSpPr>
          <p:nvPr>
            <p:ph type="dt" sz="half" idx="10"/>
          </p:nvPr>
        </p:nvSpPr>
        <p:spPr/>
        <p:txBody>
          <a:bodyPr/>
          <a:lstStyle/>
          <a:p>
            <a:fld id="{4F26884C-5287-43BA-AF99-6696E8BBE0C7}" type="datetime1">
              <a:rPr lang="zh-CN" altLang="en-US" smtClean="0"/>
              <a:pPr/>
              <a:t>2023/8/31</a:t>
            </a:fld>
            <a:endParaRPr lang="zh-CN" altLang="en-US"/>
          </a:p>
        </p:txBody>
      </p:sp>
      <p:sp>
        <p:nvSpPr>
          <p:cNvPr id="58" name="页脚占位符 5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7" name="灯片编号占位符 56"/>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0600" y="1631950"/>
            <a:ext cx="2514600" cy="4343400"/>
            <a:chOff x="624" y="1028"/>
            <a:chExt cx="1584" cy="2736"/>
          </a:xfrm>
        </p:grpSpPr>
        <p:sp>
          <p:nvSpPr>
            <p:cNvPr id="112643" name="Rectangle 3"/>
            <p:cNvSpPr>
              <a:spLocks noChangeArrowheads="1"/>
            </p:cNvSpPr>
            <p:nvPr/>
          </p:nvSpPr>
          <p:spPr bwMode="auto">
            <a:xfrm>
              <a:off x="1105" y="3403"/>
              <a:ext cx="579" cy="230"/>
            </a:xfrm>
            <a:prstGeom prst="rect">
              <a:avLst/>
            </a:prstGeom>
            <a:noFill/>
            <a:ln w="9525">
              <a:noFill/>
              <a:miter lim="800000"/>
              <a:headEnd/>
              <a:tailEnd/>
            </a:ln>
          </p:spPr>
          <p:txBody>
            <a:bodyPr wrap="none" lIns="0" tIns="0" rIns="0" bIns="0">
              <a:spAutoFit/>
            </a:bodyPr>
            <a:lstStyle/>
            <a:p>
              <a:r>
                <a:rPr lang="zh-CN" altLang="en-US" sz="2400"/>
                <a:t>运算器</a:t>
              </a:r>
            </a:p>
          </p:txBody>
        </p:sp>
        <p:sp>
          <p:nvSpPr>
            <p:cNvPr id="112644" name="Rectangle 4"/>
            <p:cNvSpPr>
              <a:spLocks noChangeArrowheads="1"/>
            </p:cNvSpPr>
            <p:nvPr/>
          </p:nvSpPr>
          <p:spPr bwMode="auto">
            <a:xfrm>
              <a:off x="1572" y="1268"/>
              <a:ext cx="518" cy="371"/>
            </a:xfrm>
            <a:prstGeom prst="rect">
              <a:avLst/>
            </a:prstGeom>
            <a:noFill/>
            <a:ln w="38100">
              <a:solidFill>
                <a:schemeClr val="folHlink"/>
              </a:solidFill>
              <a:miter lim="800000"/>
              <a:headEnd/>
              <a:tailEnd/>
            </a:ln>
          </p:spPr>
          <p:txBody>
            <a:bodyPr/>
            <a:lstStyle/>
            <a:p>
              <a:endParaRPr lang="zh-CN" altLang="en-US"/>
            </a:p>
          </p:txBody>
        </p:sp>
        <p:sp>
          <p:nvSpPr>
            <p:cNvPr id="112645" name="Rectangle 5"/>
            <p:cNvSpPr>
              <a:spLocks noChangeArrowheads="1"/>
            </p:cNvSpPr>
            <p:nvPr/>
          </p:nvSpPr>
          <p:spPr bwMode="auto">
            <a:xfrm>
              <a:off x="1632" y="1323"/>
              <a:ext cx="385"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MQ</a:t>
              </a:r>
              <a:endParaRPr lang="en-US" altLang="zh-CN" sz="2800"/>
            </a:p>
          </p:txBody>
        </p:sp>
        <p:sp>
          <p:nvSpPr>
            <p:cNvPr id="112646" name="Rectangle 6"/>
            <p:cNvSpPr>
              <a:spLocks noChangeArrowheads="1"/>
            </p:cNvSpPr>
            <p:nvPr/>
          </p:nvSpPr>
          <p:spPr bwMode="auto">
            <a:xfrm>
              <a:off x="773" y="1268"/>
              <a:ext cx="517" cy="371"/>
            </a:xfrm>
            <a:prstGeom prst="rect">
              <a:avLst/>
            </a:prstGeom>
            <a:noFill/>
            <a:ln w="38100">
              <a:solidFill>
                <a:schemeClr val="folHlink"/>
              </a:solidFill>
              <a:miter lim="800000"/>
              <a:headEnd/>
              <a:tailEnd/>
            </a:ln>
          </p:spPr>
          <p:txBody>
            <a:bodyPr/>
            <a:lstStyle/>
            <a:p>
              <a:endParaRPr lang="zh-CN" altLang="en-US"/>
            </a:p>
          </p:txBody>
        </p:sp>
        <p:sp>
          <p:nvSpPr>
            <p:cNvPr id="112647" name="Rectangle 7"/>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ACC</a:t>
              </a:r>
              <a:endParaRPr lang="en-US" altLang="zh-CN" sz="2800"/>
            </a:p>
          </p:txBody>
        </p:sp>
        <p:sp>
          <p:nvSpPr>
            <p:cNvPr id="112648" name="Rectangle 8"/>
            <p:cNvSpPr>
              <a:spLocks noChangeArrowheads="1"/>
            </p:cNvSpPr>
            <p:nvPr/>
          </p:nvSpPr>
          <p:spPr bwMode="auto">
            <a:xfrm>
              <a:off x="773" y="2065"/>
              <a:ext cx="517" cy="373"/>
            </a:xfrm>
            <a:prstGeom prst="rect">
              <a:avLst/>
            </a:prstGeom>
            <a:noFill/>
            <a:ln w="38100">
              <a:solidFill>
                <a:schemeClr val="folHlink"/>
              </a:solidFill>
              <a:miter lim="800000"/>
              <a:headEnd/>
              <a:tailEnd/>
            </a:ln>
          </p:spPr>
          <p:txBody>
            <a:bodyPr/>
            <a:lstStyle/>
            <a:p>
              <a:endParaRPr lang="zh-CN" altLang="en-US"/>
            </a:p>
          </p:txBody>
        </p:sp>
        <p:sp>
          <p:nvSpPr>
            <p:cNvPr id="112649" name="Rectangle 9"/>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12650" name="Rectangle 10"/>
            <p:cNvSpPr>
              <a:spLocks noChangeArrowheads="1"/>
            </p:cNvSpPr>
            <p:nvPr/>
          </p:nvSpPr>
          <p:spPr bwMode="auto">
            <a:xfrm>
              <a:off x="773" y="2869"/>
              <a:ext cx="515" cy="372"/>
            </a:xfrm>
            <a:prstGeom prst="rect">
              <a:avLst/>
            </a:prstGeom>
            <a:noFill/>
            <a:ln w="38100">
              <a:solidFill>
                <a:schemeClr val="folHlink"/>
              </a:solidFill>
              <a:miter lim="800000"/>
              <a:headEnd/>
              <a:tailEnd/>
            </a:ln>
          </p:spPr>
          <p:txBody>
            <a:bodyPr/>
            <a:lstStyle/>
            <a:p>
              <a:endParaRPr lang="zh-CN" altLang="en-US" sz="3200"/>
            </a:p>
          </p:txBody>
        </p:sp>
        <p:sp>
          <p:nvSpPr>
            <p:cNvPr id="112651" name="Rectangle 11"/>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X</a:t>
              </a:r>
              <a:endParaRPr lang="en-US" altLang="zh-CN" sz="2800"/>
            </a:p>
          </p:txBody>
        </p:sp>
        <p:sp>
          <p:nvSpPr>
            <p:cNvPr id="112652" name="Rectangle 12"/>
            <p:cNvSpPr>
              <a:spLocks noChangeArrowheads="1"/>
            </p:cNvSpPr>
            <p:nvPr/>
          </p:nvSpPr>
          <p:spPr bwMode="auto">
            <a:xfrm>
              <a:off x="624" y="1028"/>
              <a:ext cx="1584" cy="27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2653" name="AutoShape 13"/>
            <p:cNvSpPr>
              <a:spLocks noChangeArrowheads="1"/>
            </p:cNvSpPr>
            <p:nvPr/>
          </p:nvSpPr>
          <p:spPr bwMode="auto">
            <a:xfrm>
              <a:off x="1104" y="167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2654" name="Freeform 14"/>
            <p:cNvSpPr>
              <a:spLocks/>
            </p:cNvSpPr>
            <p:nvPr/>
          </p:nvSpPr>
          <p:spPr bwMode="auto">
            <a:xfrm>
              <a:off x="1296" y="1532"/>
              <a:ext cx="276" cy="3"/>
            </a:xfrm>
            <a:custGeom>
              <a:avLst/>
              <a:gdLst/>
              <a:ahLst/>
              <a:cxnLst>
                <a:cxn ang="0">
                  <a:pos x="276" y="0"/>
                </a:cxn>
                <a:cxn ang="0">
                  <a:pos x="0" y="3"/>
                </a:cxn>
              </a:cxnLst>
              <a:rect l="0" t="0" r="r" b="b"/>
              <a:pathLst>
                <a:path w="276" h="3">
                  <a:moveTo>
                    <a:pt x="276" y="0"/>
                  </a:moveTo>
                  <a:lnTo>
                    <a:pt x="0" y="3"/>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2655" name="Freeform 15"/>
            <p:cNvSpPr>
              <a:spLocks/>
            </p:cNvSpPr>
            <p:nvPr/>
          </p:nvSpPr>
          <p:spPr bwMode="auto">
            <a:xfrm>
              <a:off x="1295" y="1367"/>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2656" name="AutoShape 16"/>
            <p:cNvSpPr>
              <a:spLocks noChangeArrowheads="1"/>
            </p:cNvSpPr>
            <p:nvPr/>
          </p:nvSpPr>
          <p:spPr bwMode="auto">
            <a:xfrm>
              <a:off x="985" y="2467"/>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2657" name="AutoShape 17"/>
            <p:cNvSpPr>
              <a:spLocks noChangeArrowheads="1"/>
            </p:cNvSpPr>
            <p:nvPr/>
          </p:nvSpPr>
          <p:spPr bwMode="auto">
            <a:xfrm rot="10800000">
              <a:off x="869" y="164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grpSp>
      <p:grpSp>
        <p:nvGrpSpPr>
          <p:cNvPr id="3" name="Group 104"/>
          <p:cNvGrpSpPr>
            <a:grpSpLocks/>
          </p:cNvGrpSpPr>
          <p:nvPr/>
        </p:nvGrpSpPr>
        <p:grpSpPr bwMode="auto">
          <a:xfrm>
            <a:off x="1227138" y="2012950"/>
            <a:ext cx="7375525" cy="1236663"/>
            <a:chOff x="773" y="1268"/>
            <a:chExt cx="4646" cy="779"/>
          </a:xfrm>
        </p:grpSpPr>
        <p:grpSp>
          <p:nvGrpSpPr>
            <p:cNvPr id="4" name="Group 18"/>
            <p:cNvGrpSpPr>
              <a:grpSpLocks/>
            </p:cNvGrpSpPr>
            <p:nvPr/>
          </p:nvGrpSpPr>
          <p:grpSpPr bwMode="auto">
            <a:xfrm>
              <a:off x="773" y="1268"/>
              <a:ext cx="517" cy="371"/>
              <a:chOff x="773" y="1268"/>
              <a:chExt cx="517" cy="371"/>
            </a:xfrm>
          </p:grpSpPr>
          <p:sp>
            <p:nvSpPr>
              <p:cNvPr id="112659" name="Rectangle 19"/>
              <p:cNvSpPr>
                <a:spLocks noChangeArrowheads="1"/>
              </p:cNvSpPr>
              <p:nvPr/>
            </p:nvSpPr>
            <p:spPr bwMode="auto">
              <a:xfrm>
                <a:off x="773" y="1268"/>
                <a:ext cx="517"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2660" name="Rectangle 20"/>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nvGrpSpPr>
            <p:cNvPr id="5" name="Group 21"/>
            <p:cNvGrpSpPr>
              <a:grpSpLocks/>
            </p:cNvGrpSpPr>
            <p:nvPr/>
          </p:nvGrpSpPr>
          <p:grpSpPr bwMode="auto">
            <a:xfrm>
              <a:off x="2581" y="1665"/>
              <a:ext cx="2838" cy="382"/>
              <a:chOff x="2581" y="1665"/>
              <a:chExt cx="2838" cy="382"/>
            </a:xfrm>
          </p:grpSpPr>
          <p:sp>
            <p:nvSpPr>
              <p:cNvPr id="112662" name="Text Box 22"/>
              <p:cNvSpPr txBox="1">
                <a:spLocks noChangeArrowheads="1"/>
              </p:cNvSpPr>
              <p:nvPr/>
            </p:nvSpPr>
            <p:spPr bwMode="auto">
              <a:xfrm>
                <a:off x="3397" y="1682"/>
                <a:ext cx="2022"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ACC </a:t>
                </a:r>
                <a:r>
                  <a:rPr lang="en-US" altLang="zh-CN" sz="3200"/>
                  <a:t>    </a:t>
                </a:r>
                <a:r>
                  <a:rPr lang="zh-CN" altLang="en-US" sz="3200"/>
                  <a:t>被乘数</a:t>
                </a:r>
              </a:p>
            </p:txBody>
          </p:sp>
          <p:sp>
            <p:nvSpPr>
              <p:cNvPr id="112663" name="Text Box 23"/>
              <p:cNvSpPr txBox="1">
                <a:spLocks noChangeArrowheads="1"/>
              </p:cNvSpPr>
              <p:nvPr/>
            </p:nvSpPr>
            <p:spPr bwMode="auto">
              <a:xfrm>
                <a:off x="2581" y="1665"/>
                <a:ext cx="759" cy="365"/>
              </a:xfrm>
              <a:prstGeom prst="rect">
                <a:avLst/>
              </a:prstGeom>
              <a:noFill/>
              <a:ln w="9525">
                <a:noFill/>
                <a:miter lim="800000"/>
                <a:headEnd/>
                <a:tailEnd/>
              </a:ln>
              <a:effectLst/>
            </p:spPr>
            <p:txBody>
              <a:bodyPr wrap="none">
                <a:spAutoFit/>
              </a:bodyPr>
              <a:lstStyle/>
              <a:p>
                <a:r>
                  <a:rPr lang="zh-CN" altLang="en-US" sz="3200"/>
                  <a:t>初态 </a:t>
                </a:r>
              </a:p>
            </p:txBody>
          </p:sp>
        </p:grpSp>
      </p:grpSp>
      <p:grpSp>
        <p:nvGrpSpPr>
          <p:cNvPr id="6" name="Group 28"/>
          <p:cNvGrpSpPr>
            <a:grpSpLocks/>
          </p:cNvGrpSpPr>
          <p:nvPr/>
        </p:nvGrpSpPr>
        <p:grpSpPr bwMode="auto">
          <a:xfrm>
            <a:off x="2497138" y="2014538"/>
            <a:ext cx="5565775" cy="1952625"/>
            <a:chOff x="1573" y="1269"/>
            <a:chExt cx="3506" cy="1230"/>
          </a:xfrm>
        </p:grpSpPr>
        <p:grpSp>
          <p:nvGrpSpPr>
            <p:cNvPr id="7" name="Group 29"/>
            <p:cNvGrpSpPr>
              <a:grpSpLocks/>
            </p:cNvGrpSpPr>
            <p:nvPr/>
          </p:nvGrpSpPr>
          <p:grpSpPr bwMode="auto">
            <a:xfrm>
              <a:off x="1573" y="1269"/>
              <a:ext cx="518" cy="371"/>
              <a:chOff x="1573" y="1269"/>
              <a:chExt cx="518" cy="371"/>
            </a:xfrm>
          </p:grpSpPr>
          <p:sp>
            <p:nvSpPr>
              <p:cNvPr id="112670" name="Rectangle 30"/>
              <p:cNvSpPr>
                <a:spLocks noChangeArrowheads="1"/>
              </p:cNvSpPr>
              <p:nvPr/>
            </p:nvSpPr>
            <p:spPr bwMode="auto">
              <a:xfrm>
                <a:off x="1573" y="1269"/>
                <a:ext cx="518"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2671" name="Rectangle 31"/>
              <p:cNvSpPr>
                <a:spLocks noChangeArrowheads="1"/>
              </p:cNvSpPr>
              <p:nvPr/>
            </p:nvSpPr>
            <p:spPr bwMode="auto">
              <a:xfrm>
                <a:off x="1633" y="1324"/>
                <a:ext cx="385"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MQ</a:t>
                </a:r>
                <a:endParaRPr lang="en-US" altLang="zh-CN" sz="2800">
                  <a:solidFill>
                    <a:schemeClr val="bg2"/>
                  </a:solidFill>
                </a:endParaRPr>
              </a:p>
            </p:txBody>
          </p:sp>
        </p:grpSp>
        <p:grpSp>
          <p:nvGrpSpPr>
            <p:cNvPr id="8" name="Group 32"/>
            <p:cNvGrpSpPr>
              <a:grpSpLocks/>
            </p:cNvGrpSpPr>
            <p:nvPr/>
          </p:nvGrpSpPr>
          <p:grpSpPr bwMode="auto">
            <a:xfrm>
              <a:off x="3423" y="2134"/>
              <a:ext cx="1656" cy="365"/>
              <a:chOff x="3423" y="2134"/>
              <a:chExt cx="1656" cy="365"/>
            </a:xfrm>
          </p:grpSpPr>
          <p:sp>
            <p:nvSpPr>
              <p:cNvPr id="112673" name="Text Box 33"/>
              <p:cNvSpPr txBox="1">
                <a:spLocks noChangeArrowheads="1"/>
              </p:cNvSpPr>
              <p:nvPr/>
            </p:nvSpPr>
            <p:spPr bwMode="auto">
              <a:xfrm>
                <a:off x="3423" y="2134"/>
                <a:ext cx="616" cy="365"/>
              </a:xfrm>
              <a:prstGeom prst="rect">
                <a:avLst/>
              </a:prstGeom>
              <a:noFill/>
              <a:ln w="9525">
                <a:noFill/>
                <a:miter lim="800000"/>
                <a:headEnd/>
                <a:tailEnd/>
              </a:ln>
              <a:effectLst/>
            </p:spPr>
            <p:txBody>
              <a:bodyPr wrap="none">
                <a:spAutoFit/>
              </a:bodyPr>
              <a:lstStyle/>
              <a:p>
                <a:pPr algn="ctr"/>
                <a:r>
                  <a:rPr lang="zh-CN" altLang="en-US" sz="3200"/>
                  <a:t>[</a:t>
                </a:r>
                <a:r>
                  <a:rPr lang="en-US" altLang="zh-CN" sz="3200">
                    <a:latin typeface="Times New Roman" pitchFamily="18" charset="0"/>
                  </a:rPr>
                  <a:t>M</a:t>
                </a:r>
                <a:r>
                  <a:rPr lang="en-US" altLang="zh-CN" sz="3200"/>
                  <a:t>]</a:t>
                </a:r>
              </a:p>
            </p:txBody>
          </p:sp>
          <p:sp>
            <p:nvSpPr>
              <p:cNvPr id="112674" name="Freeform 34"/>
              <p:cNvSpPr>
                <a:spLocks/>
              </p:cNvSpPr>
              <p:nvPr/>
            </p:nvSpPr>
            <p:spPr bwMode="auto">
              <a:xfrm>
                <a:off x="4023" y="2304"/>
                <a:ext cx="393" cy="1"/>
              </a:xfrm>
              <a:custGeom>
                <a:avLst/>
                <a:gdLst/>
                <a:ahLst/>
                <a:cxnLst>
                  <a:cxn ang="0">
                    <a:pos x="0" y="0"/>
                  </a:cxn>
                  <a:cxn ang="0">
                    <a:pos x="393" y="1"/>
                  </a:cxn>
                </a:cxnLst>
                <a:rect l="0" t="0" r="r" b="b"/>
                <a:pathLst>
                  <a:path w="393" h="1">
                    <a:moveTo>
                      <a:pt x="0" y="0"/>
                    </a:moveTo>
                    <a:lnTo>
                      <a:pt x="393" y="1"/>
                    </a:lnTo>
                  </a:path>
                </a:pathLst>
              </a:custGeom>
              <a:noFill/>
              <a:ln w="28575">
                <a:solidFill>
                  <a:schemeClr val="tx1"/>
                </a:solidFill>
                <a:round/>
                <a:headEnd/>
                <a:tailEnd type="stealth" w="med" len="med"/>
              </a:ln>
              <a:effectLst/>
            </p:spPr>
            <p:txBody>
              <a:bodyPr>
                <a:spAutoFit/>
              </a:bodyPr>
              <a:lstStyle/>
              <a:p>
                <a:endParaRPr lang="zh-CN" altLang="en-US"/>
              </a:p>
            </p:txBody>
          </p:sp>
          <p:sp>
            <p:nvSpPr>
              <p:cNvPr id="112675" name="Text Box 35"/>
              <p:cNvSpPr txBox="1">
                <a:spLocks noChangeArrowheads="1"/>
              </p:cNvSpPr>
              <p:nvPr/>
            </p:nvSpPr>
            <p:spPr bwMode="auto">
              <a:xfrm>
                <a:off x="4522" y="2134"/>
                <a:ext cx="557"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MQ</a:t>
                </a:r>
                <a:endParaRPr lang="zh-CN" altLang="en-US" sz="3200">
                  <a:latin typeface="Times New Roman" pitchFamily="18" charset="0"/>
                </a:endParaRPr>
              </a:p>
            </p:txBody>
          </p:sp>
        </p:grpSp>
      </p:grpSp>
      <p:grpSp>
        <p:nvGrpSpPr>
          <p:cNvPr id="9" name="Group 36"/>
          <p:cNvGrpSpPr>
            <a:grpSpLocks/>
          </p:cNvGrpSpPr>
          <p:nvPr/>
        </p:nvGrpSpPr>
        <p:grpSpPr bwMode="auto">
          <a:xfrm>
            <a:off x="4098925" y="1622425"/>
            <a:ext cx="4206875" cy="654050"/>
            <a:chOff x="2582" y="1022"/>
            <a:chExt cx="2650" cy="412"/>
          </a:xfrm>
        </p:grpSpPr>
        <p:sp>
          <p:nvSpPr>
            <p:cNvPr id="112677" name="Text Box 37"/>
            <p:cNvSpPr txBox="1">
              <a:spLocks noChangeArrowheads="1"/>
            </p:cNvSpPr>
            <p:nvPr/>
          </p:nvSpPr>
          <p:spPr bwMode="auto">
            <a:xfrm>
              <a:off x="2582" y="1028"/>
              <a:ext cx="759" cy="365"/>
            </a:xfrm>
            <a:prstGeom prst="rect">
              <a:avLst/>
            </a:prstGeom>
            <a:noFill/>
            <a:ln w="9525">
              <a:noFill/>
              <a:miter lim="800000"/>
              <a:headEnd/>
              <a:tailEnd/>
            </a:ln>
            <a:effectLst/>
          </p:spPr>
          <p:txBody>
            <a:bodyPr wrap="none">
              <a:spAutoFit/>
            </a:bodyPr>
            <a:lstStyle/>
            <a:p>
              <a:r>
                <a:rPr lang="zh-CN" altLang="en-US" sz="3200"/>
                <a:t>指令 </a:t>
              </a:r>
            </a:p>
          </p:txBody>
        </p:sp>
        <p:sp>
          <p:nvSpPr>
            <p:cNvPr id="112678" name="Rectangle 38"/>
            <p:cNvSpPr>
              <a:spLocks noChangeArrowheads="1"/>
            </p:cNvSpPr>
            <p:nvPr/>
          </p:nvSpPr>
          <p:spPr bwMode="auto">
            <a:xfrm>
              <a:off x="3575" y="1028"/>
              <a:ext cx="1657" cy="40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2679" name="Text Box 39"/>
            <p:cNvSpPr txBox="1">
              <a:spLocks noChangeArrowheads="1"/>
            </p:cNvSpPr>
            <p:nvPr/>
          </p:nvSpPr>
          <p:spPr bwMode="auto">
            <a:xfrm>
              <a:off x="3804" y="1035"/>
              <a:ext cx="372" cy="365"/>
            </a:xfrm>
            <a:prstGeom prst="rect">
              <a:avLst/>
            </a:prstGeom>
            <a:noFill/>
            <a:ln w="38100">
              <a:noFill/>
              <a:miter lim="800000"/>
              <a:headEnd/>
              <a:tailEnd/>
            </a:ln>
            <a:effectLst/>
          </p:spPr>
          <p:txBody>
            <a:bodyPr wrap="none">
              <a:spAutoFit/>
            </a:bodyPr>
            <a:lstStyle/>
            <a:p>
              <a:r>
                <a:rPr lang="zh-CN" altLang="en-US" sz="3200"/>
                <a:t>乘</a:t>
              </a:r>
            </a:p>
          </p:txBody>
        </p:sp>
        <p:sp>
          <p:nvSpPr>
            <p:cNvPr id="112680" name="Text Box 40"/>
            <p:cNvSpPr txBox="1">
              <a:spLocks noChangeArrowheads="1"/>
            </p:cNvSpPr>
            <p:nvPr/>
          </p:nvSpPr>
          <p:spPr bwMode="auto">
            <a:xfrm>
              <a:off x="4574" y="1035"/>
              <a:ext cx="514" cy="365"/>
            </a:xfrm>
            <a:prstGeom prst="rect">
              <a:avLst/>
            </a:prstGeom>
            <a:noFill/>
            <a:ln w="38100">
              <a:noFill/>
              <a:miter lim="800000"/>
              <a:headEnd/>
              <a:tailEnd/>
            </a:ln>
            <a:effectLst/>
          </p:spPr>
          <p:txBody>
            <a:bodyPr>
              <a:spAutoFit/>
            </a:bodyPr>
            <a:lstStyle/>
            <a:p>
              <a:pPr fontAlgn="ctr"/>
              <a:r>
                <a:rPr lang="en-US" altLang="zh-CN" sz="3200">
                  <a:latin typeface="Times New Roman" pitchFamily="18" charset="0"/>
                </a:rPr>
                <a:t>M</a:t>
              </a:r>
            </a:p>
          </p:txBody>
        </p:sp>
        <p:sp>
          <p:nvSpPr>
            <p:cNvPr id="112681" name="Freeform 41"/>
            <p:cNvSpPr>
              <a:spLocks/>
            </p:cNvSpPr>
            <p:nvPr/>
          </p:nvSpPr>
          <p:spPr bwMode="auto">
            <a:xfrm>
              <a:off x="4416" y="1022"/>
              <a:ext cx="1" cy="412"/>
            </a:xfrm>
            <a:custGeom>
              <a:avLst/>
              <a:gdLst/>
              <a:ahLst/>
              <a:cxnLst>
                <a:cxn ang="0">
                  <a:pos x="0" y="0"/>
                </a:cxn>
                <a:cxn ang="0">
                  <a:pos x="0" y="412"/>
                </a:cxn>
              </a:cxnLst>
              <a:rect l="0" t="0" r="r" b="b"/>
              <a:pathLst>
                <a:path w="1" h="412">
                  <a:moveTo>
                    <a:pt x="0" y="0"/>
                  </a:moveTo>
                  <a:lnTo>
                    <a:pt x="0" y="412"/>
                  </a:lnTo>
                </a:path>
              </a:pathLst>
            </a:custGeom>
            <a:noFill/>
            <a:ln w="38100" cap="flat" cmpd="sng">
              <a:solidFill>
                <a:schemeClr val="folHlink"/>
              </a:solidFill>
              <a:prstDash val="solid"/>
              <a:round/>
              <a:headEnd type="none" w="med" len="med"/>
              <a:tailEnd type="none" w="med" len="med"/>
            </a:ln>
            <a:effectLst/>
          </p:spPr>
          <p:txBody>
            <a:bodyPr wrap="none">
              <a:spAutoFit/>
            </a:bodyPr>
            <a:lstStyle/>
            <a:p>
              <a:endParaRPr lang="zh-CN" altLang="en-US"/>
            </a:p>
          </p:txBody>
        </p:sp>
      </p:grpSp>
      <p:sp>
        <p:nvSpPr>
          <p:cNvPr id="112682" name="Text Box 42"/>
          <p:cNvSpPr txBox="1">
            <a:spLocks noChangeArrowheads="1"/>
          </p:cNvSpPr>
          <p:nvPr/>
        </p:nvSpPr>
        <p:spPr bwMode="auto">
          <a:xfrm>
            <a:off x="381000" y="425450"/>
            <a:ext cx="4876800" cy="641350"/>
          </a:xfrm>
          <a:prstGeom prst="rect">
            <a:avLst/>
          </a:prstGeom>
          <a:noFill/>
          <a:ln w="9525">
            <a:noFill/>
            <a:miter lim="800000"/>
            <a:headEnd/>
            <a:tailEnd/>
          </a:ln>
          <a:effectLst/>
        </p:spPr>
        <p:txBody>
          <a:bodyPr>
            <a:spAutoFit/>
          </a:bodyPr>
          <a:lstStyle/>
          <a:p>
            <a:r>
              <a:rPr lang="zh-CN" altLang="en-US" sz="3600"/>
              <a:t>③ 乘法操作过程</a:t>
            </a:r>
          </a:p>
        </p:txBody>
      </p:sp>
      <p:grpSp>
        <p:nvGrpSpPr>
          <p:cNvPr id="10" name="Group 43"/>
          <p:cNvGrpSpPr>
            <a:grpSpLocks/>
          </p:cNvGrpSpPr>
          <p:nvPr/>
        </p:nvGrpSpPr>
        <p:grpSpPr bwMode="auto">
          <a:xfrm>
            <a:off x="1227138" y="4157663"/>
            <a:ext cx="6429375" cy="987425"/>
            <a:chOff x="773" y="2619"/>
            <a:chExt cx="4050" cy="622"/>
          </a:xfrm>
        </p:grpSpPr>
        <p:grpSp>
          <p:nvGrpSpPr>
            <p:cNvPr id="11" name="Group 44"/>
            <p:cNvGrpSpPr>
              <a:grpSpLocks/>
            </p:cNvGrpSpPr>
            <p:nvPr/>
          </p:nvGrpSpPr>
          <p:grpSpPr bwMode="auto">
            <a:xfrm>
              <a:off x="773" y="2619"/>
              <a:ext cx="4050" cy="622"/>
              <a:chOff x="773" y="2619"/>
              <a:chExt cx="4050" cy="622"/>
            </a:xfrm>
          </p:grpSpPr>
          <p:grpSp>
            <p:nvGrpSpPr>
              <p:cNvPr id="12" name="Group 45"/>
              <p:cNvGrpSpPr>
                <a:grpSpLocks/>
              </p:cNvGrpSpPr>
              <p:nvPr/>
            </p:nvGrpSpPr>
            <p:grpSpPr bwMode="auto">
              <a:xfrm>
                <a:off x="773" y="2869"/>
                <a:ext cx="515" cy="372"/>
                <a:chOff x="773" y="2869"/>
                <a:chExt cx="515" cy="372"/>
              </a:xfrm>
            </p:grpSpPr>
            <p:sp>
              <p:nvSpPr>
                <p:cNvPr id="112686" name="Rectangle 46"/>
                <p:cNvSpPr>
                  <a:spLocks noChangeArrowheads="1"/>
                </p:cNvSpPr>
                <p:nvPr/>
              </p:nvSpPr>
              <p:spPr bwMode="auto">
                <a:xfrm>
                  <a:off x="773" y="2869"/>
                  <a:ext cx="515" cy="372"/>
                </a:xfrm>
                <a:prstGeom prst="rect">
                  <a:avLst/>
                </a:prstGeom>
                <a:solidFill>
                  <a:schemeClr val="folHlink"/>
                </a:solidFill>
                <a:ln w="38100">
                  <a:solidFill>
                    <a:schemeClr val="folHlink"/>
                  </a:solidFill>
                  <a:miter lim="800000"/>
                  <a:headEnd/>
                  <a:tailEnd/>
                </a:ln>
              </p:spPr>
              <p:txBody>
                <a:bodyPr/>
                <a:lstStyle/>
                <a:p>
                  <a:endParaRPr lang="zh-CN" altLang="en-US" sz="3200">
                    <a:solidFill>
                      <a:schemeClr val="bg2"/>
                    </a:solidFill>
                  </a:endParaRPr>
                </a:p>
              </p:txBody>
            </p:sp>
            <p:sp>
              <p:nvSpPr>
                <p:cNvPr id="112687" name="Rectangle 47"/>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X</a:t>
                  </a:r>
                  <a:endParaRPr lang="en-US" altLang="zh-CN" sz="2800">
                    <a:solidFill>
                      <a:schemeClr val="bg2"/>
                    </a:solidFill>
                  </a:endParaRPr>
                </a:p>
              </p:txBody>
            </p:sp>
          </p:grpSp>
          <p:grpSp>
            <p:nvGrpSpPr>
              <p:cNvPr id="13" name="Group 48"/>
              <p:cNvGrpSpPr>
                <a:grpSpLocks/>
              </p:cNvGrpSpPr>
              <p:nvPr/>
            </p:nvGrpSpPr>
            <p:grpSpPr bwMode="auto">
              <a:xfrm>
                <a:off x="3135" y="2619"/>
                <a:ext cx="1688" cy="365"/>
                <a:chOff x="3135" y="2619"/>
                <a:chExt cx="1688" cy="365"/>
              </a:xfrm>
            </p:grpSpPr>
            <p:sp>
              <p:nvSpPr>
                <p:cNvPr id="112689" name="Text Box 49"/>
                <p:cNvSpPr txBox="1">
                  <a:spLocks noChangeArrowheads="1"/>
                </p:cNvSpPr>
                <p:nvPr/>
              </p:nvSpPr>
              <p:spPr bwMode="auto">
                <a:xfrm>
                  <a:off x="3135" y="2619"/>
                  <a:ext cx="929" cy="365"/>
                </a:xfrm>
                <a:prstGeom prst="rect">
                  <a:avLst/>
                </a:prstGeom>
                <a:noFill/>
                <a:ln w="9525">
                  <a:noFill/>
                  <a:miter lim="800000"/>
                  <a:headEnd/>
                  <a:tailEnd/>
                </a:ln>
                <a:effectLst/>
              </p:spPr>
              <p:txBody>
                <a:bodyPr wrap="none">
                  <a:spAutoFit/>
                </a:bodyPr>
                <a:lstStyle/>
                <a:p>
                  <a:pPr algn="ctr"/>
                  <a:r>
                    <a:rPr lang="zh-CN" altLang="en-US" sz="3200"/>
                    <a:t>[</a:t>
                  </a:r>
                  <a:r>
                    <a:rPr lang="en-US" altLang="zh-CN" sz="3200">
                      <a:latin typeface="Times New Roman" pitchFamily="18" charset="0"/>
                    </a:rPr>
                    <a:t>ACC</a:t>
                  </a:r>
                  <a:r>
                    <a:rPr lang="en-US" altLang="zh-CN" sz="3200"/>
                    <a:t>]</a:t>
                  </a:r>
                </a:p>
              </p:txBody>
            </p:sp>
            <p:sp>
              <p:nvSpPr>
                <p:cNvPr id="112690" name="Text Box 50"/>
                <p:cNvSpPr txBox="1">
                  <a:spLocks noChangeArrowheads="1"/>
                </p:cNvSpPr>
                <p:nvPr/>
              </p:nvSpPr>
              <p:spPr bwMode="auto">
                <a:xfrm>
                  <a:off x="4522" y="2619"/>
                  <a:ext cx="301"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X</a:t>
                  </a:r>
                  <a:endParaRPr lang="zh-CN" altLang="en-US" sz="3200">
                    <a:latin typeface="Times New Roman" pitchFamily="18" charset="0"/>
                  </a:endParaRPr>
                </a:p>
              </p:txBody>
            </p:sp>
          </p:grpSp>
        </p:grpSp>
        <p:sp>
          <p:nvSpPr>
            <p:cNvPr id="112691" name="Freeform 51"/>
            <p:cNvSpPr>
              <a:spLocks/>
            </p:cNvSpPr>
            <p:nvPr/>
          </p:nvSpPr>
          <p:spPr bwMode="auto">
            <a:xfrm>
              <a:off x="4023" y="2784"/>
              <a:ext cx="393" cy="1"/>
            </a:xfrm>
            <a:custGeom>
              <a:avLst/>
              <a:gdLst/>
              <a:ahLst/>
              <a:cxnLst>
                <a:cxn ang="0">
                  <a:pos x="0" y="0"/>
                </a:cxn>
                <a:cxn ang="0">
                  <a:pos x="393" y="1"/>
                </a:cxn>
              </a:cxnLst>
              <a:rect l="0" t="0" r="r" b="b"/>
              <a:pathLst>
                <a:path w="393" h="1">
                  <a:moveTo>
                    <a:pt x="0" y="0"/>
                  </a:moveTo>
                  <a:lnTo>
                    <a:pt x="393" y="1"/>
                  </a:lnTo>
                </a:path>
              </a:pathLst>
            </a:custGeom>
            <a:noFill/>
            <a:ln w="28575">
              <a:solidFill>
                <a:schemeClr val="tx1"/>
              </a:solidFill>
              <a:round/>
              <a:headEnd/>
              <a:tailEnd type="stealth" w="med" len="med"/>
            </a:ln>
            <a:effectLst/>
          </p:spPr>
          <p:txBody>
            <a:bodyPr>
              <a:spAutoFit/>
            </a:bodyPr>
            <a:lstStyle/>
            <a:p>
              <a:endParaRPr lang="zh-CN" altLang="en-US"/>
            </a:p>
          </p:txBody>
        </p:sp>
      </p:grpSp>
      <p:grpSp>
        <p:nvGrpSpPr>
          <p:cNvPr id="14" name="Group 61"/>
          <p:cNvGrpSpPr>
            <a:grpSpLocks/>
          </p:cNvGrpSpPr>
          <p:nvPr/>
        </p:nvGrpSpPr>
        <p:grpSpPr bwMode="auto">
          <a:xfrm>
            <a:off x="1195388" y="2603500"/>
            <a:ext cx="5294312" cy="3721100"/>
            <a:chOff x="753" y="1640"/>
            <a:chExt cx="3335" cy="2344"/>
          </a:xfrm>
        </p:grpSpPr>
        <p:sp>
          <p:nvSpPr>
            <p:cNvPr id="112702" name="AutoShape 62"/>
            <p:cNvSpPr>
              <a:spLocks noChangeArrowheads="1"/>
            </p:cNvSpPr>
            <p:nvPr/>
          </p:nvSpPr>
          <p:spPr bwMode="auto">
            <a:xfrm>
              <a:off x="985" y="2467"/>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sp>
          <p:nvSpPr>
            <p:cNvPr id="112703" name="AutoShape 63"/>
            <p:cNvSpPr>
              <a:spLocks noChangeArrowheads="1"/>
            </p:cNvSpPr>
            <p:nvPr/>
          </p:nvSpPr>
          <p:spPr bwMode="auto">
            <a:xfrm rot="10800000">
              <a:off x="869" y="1640"/>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grpSp>
          <p:nvGrpSpPr>
            <p:cNvPr id="15" name="Group 64"/>
            <p:cNvGrpSpPr>
              <a:grpSpLocks/>
            </p:cNvGrpSpPr>
            <p:nvPr/>
          </p:nvGrpSpPr>
          <p:grpSpPr bwMode="auto">
            <a:xfrm>
              <a:off x="753" y="2065"/>
              <a:ext cx="541" cy="373"/>
              <a:chOff x="753" y="2065"/>
              <a:chExt cx="541" cy="373"/>
            </a:xfrm>
          </p:grpSpPr>
          <p:sp>
            <p:nvSpPr>
              <p:cNvPr id="112705" name="Rectangle 65"/>
              <p:cNvSpPr>
                <a:spLocks noChangeArrowheads="1"/>
              </p:cNvSpPr>
              <p:nvPr/>
            </p:nvSpPr>
            <p:spPr bwMode="auto">
              <a:xfrm>
                <a:off x="773" y="2065"/>
                <a:ext cx="517" cy="373"/>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2706" name="Rectangle 66"/>
              <p:cNvSpPr>
                <a:spLocks noChangeArrowheads="1"/>
              </p:cNvSpPr>
              <p:nvPr/>
            </p:nvSpPr>
            <p:spPr bwMode="auto">
              <a:xfrm>
                <a:off x="753" y="2104"/>
                <a:ext cx="541" cy="307"/>
              </a:xfrm>
              <a:prstGeom prst="rect">
                <a:avLst/>
              </a:prstGeom>
              <a:noFill/>
              <a:ln w="9525">
                <a:noFill/>
                <a:miter lim="800000"/>
                <a:headEnd/>
                <a:tailEnd/>
              </a:ln>
            </p:spPr>
            <p:txBody>
              <a:bodyPr wrap="none" lIns="0" tIns="0" rIns="0" bIns="0">
                <a:spAutoFit/>
              </a:bodyPr>
              <a:lstStyle/>
              <a:p>
                <a:pPr algn="ctr"/>
                <a:r>
                  <a:rPr lang="en-US" altLang="zh-CN" sz="3200">
                    <a:solidFill>
                      <a:schemeClr val="bg2"/>
                    </a:solidFill>
                    <a:latin typeface="Times New Roman" pitchFamily="18" charset="0"/>
                  </a:rPr>
                  <a:t>ALU</a:t>
                </a:r>
                <a:endParaRPr lang="en-US" altLang="zh-CN" sz="3200">
                  <a:solidFill>
                    <a:schemeClr val="bg2"/>
                  </a:solidFill>
                </a:endParaRPr>
              </a:p>
            </p:txBody>
          </p:sp>
        </p:grpSp>
        <p:sp>
          <p:nvSpPr>
            <p:cNvPr id="112707" name="Text Box 67"/>
            <p:cNvSpPr txBox="1">
              <a:spLocks noChangeArrowheads="1"/>
            </p:cNvSpPr>
            <p:nvPr/>
          </p:nvSpPr>
          <p:spPr bwMode="auto">
            <a:xfrm>
              <a:off x="2573" y="3619"/>
              <a:ext cx="1515" cy="365"/>
            </a:xfrm>
            <a:prstGeom prst="rect">
              <a:avLst/>
            </a:prstGeom>
            <a:noFill/>
            <a:ln w="9525">
              <a:noFill/>
              <a:miter lim="800000"/>
              <a:headEnd/>
              <a:tailEnd/>
            </a:ln>
            <a:effectLst/>
          </p:spPr>
          <p:txBody>
            <a:bodyPr wrap="none">
              <a:spAutoFit/>
            </a:bodyPr>
            <a:lstStyle/>
            <a:p>
              <a:r>
                <a:rPr lang="zh-CN" altLang="en-US" sz="3200"/>
                <a:t>[</a:t>
              </a:r>
              <a:r>
                <a:rPr lang="en-US" altLang="zh-CN" sz="3200">
                  <a:latin typeface="Times New Roman" pitchFamily="18" charset="0"/>
                </a:rPr>
                <a:t>X</a:t>
              </a:r>
              <a:r>
                <a:rPr lang="en-US" altLang="zh-CN" sz="3200"/>
                <a:t>]</a:t>
              </a:r>
              <a:r>
                <a:rPr lang="en-US" altLang="zh-CN" sz="3200">
                  <a:latin typeface="Times New Roman" pitchFamily="18" charset="0"/>
                  <a:cs typeface="Times New Roman" pitchFamily="18" charset="0"/>
                </a:rPr>
                <a:t>×</a:t>
              </a:r>
              <a:r>
                <a:rPr lang="en-US" altLang="zh-CN" sz="3200"/>
                <a:t>[</a:t>
              </a:r>
              <a:r>
                <a:rPr lang="en-US" altLang="zh-CN" sz="3200">
                  <a:latin typeface="Times New Roman" pitchFamily="18" charset="0"/>
                </a:rPr>
                <a:t>MQ</a:t>
              </a:r>
              <a:r>
                <a:rPr lang="en-US" altLang="zh-CN" sz="3200"/>
                <a:t>]</a:t>
              </a:r>
            </a:p>
          </p:txBody>
        </p:sp>
      </p:grpSp>
      <p:grpSp>
        <p:nvGrpSpPr>
          <p:cNvPr id="16" name="Group 105"/>
          <p:cNvGrpSpPr>
            <a:grpSpLocks/>
          </p:cNvGrpSpPr>
          <p:nvPr/>
        </p:nvGrpSpPr>
        <p:grpSpPr bwMode="auto">
          <a:xfrm>
            <a:off x="1227138" y="2000250"/>
            <a:ext cx="7126287" cy="3527425"/>
            <a:chOff x="773" y="1260"/>
            <a:chExt cx="4489" cy="2222"/>
          </a:xfrm>
        </p:grpSpPr>
        <p:grpSp>
          <p:nvGrpSpPr>
            <p:cNvPr id="17" name="Group 106"/>
            <p:cNvGrpSpPr>
              <a:grpSpLocks/>
            </p:cNvGrpSpPr>
            <p:nvPr/>
          </p:nvGrpSpPr>
          <p:grpSpPr bwMode="auto">
            <a:xfrm>
              <a:off x="773" y="1260"/>
              <a:ext cx="4489" cy="2222"/>
              <a:chOff x="773" y="1260"/>
              <a:chExt cx="4489" cy="2222"/>
            </a:xfrm>
          </p:grpSpPr>
          <p:grpSp>
            <p:nvGrpSpPr>
              <p:cNvPr id="18" name="Group 107"/>
              <p:cNvGrpSpPr>
                <a:grpSpLocks/>
              </p:cNvGrpSpPr>
              <p:nvPr/>
            </p:nvGrpSpPr>
            <p:grpSpPr bwMode="auto">
              <a:xfrm>
                <a:off x="773" y="1260"/>
                <a:ext cx="517" cy="371"/>
                <a:chOff x="773" y="1260"/>
                <a:chExt cx="517" cy="371"/>
              </a:xfrm>
            </p:grpSpPr>
            <p:sp>
              <p:nvSpPr>
                <p:cNvPr id="112748" name="Rectangle 108"/>
                <p:cNvSpPr>
                  <a:spLocks noChangeArrowheads="1"/>
                </p:cNvSpPr>
                <p:nvPr/>
              </p:nvSpPr>
              <p:spPr bwMode="auto">
                <a:xfrm>
                  <a:off x="773" y="1260"/>
                  <a:ext cx="517"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2749" name="Rectangle 109"/>
                <p:cNvSpPr>
                  <a:spLocks noChangeArrowheads="1"/>
                </p:cNvSpPr>
                <p:nvPr/>
              </p:nvSpPr>
              <p:spPr bwMode="auto">
                <a:xfrm>
                  <a:off x="971" y="1315"/>
                  <a:ext cx="112"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0</a:t>
                  </a:r>
                  <a:endParaRPr lang="en-US" altLang="zh-CN" sz="2800">
                    <a:solidFill>
                      <a:schemeClr val="bg2"/>
                    </a:solidFill>
                  </a:endParaRPr>
                </a:p>
              </p:txBody>
            </p:sp>
          </p:grpSp>
          <p:grpSp>
            <p:nvGrpSpPr>
              <p:cNvPr id="19" name="Group 110"/>
              <p:cNvGrpSpPr>
                <a:grpSpLocks/>
              </p:cNvGrpSpPr>
              <p:nvPr/>
            </p:nvGrpSpPr>
            <p:grpSpPr bwMode="auto">
              <a:xfrm>
                <a:off x="3676" y="3078"/>
                <a:ext cx="1586" cy="404"/>
                <a:chOff x="3676" y="3078"/>
                <a:chExt cx="1586" cy="404"/>
              </a:xfrm>
            </p:grpSpPr>
            <p:sp>
              <p:nvSpPr>
                <p:cNvPr id="112751" name="Text Box 111"/>
                <p:cNvSpPr txBox="1">
                  <a:spLocks noChangeArrowheads="1"/>
                </p:cNvSpPr>
                <p:nvPr/>
              </p:nvSpPr>
              <p:spPr bwMode="auto">
                <a:xfrm>
                  <a:off x="3676" y="3078"/>
                  <a:ext cx="260" cy="404"/>
                </a:xfrm>
                <a:prstGeom prst="rect">
                  <a:avLst/>
                </a:prstGeom>
                <a:noFill/>
                <a:ln w="9525">
                  <a:noFill/>
                  <a:miter lim="800000"/>
                  <a:headEnd/>
                  <a:tailEnd/>
                </a:ln>
                <a:effectLst/>
              </p:spPr>
              <p:txBody>
                <a:bodyPr wrap="none">
                  <a:spAutoFit/>
                </a:bodyPr>
                <a:lstStyle/>
                <a:p>
                  <a:r>
                    <a:rPr lang="zh-CN" altLang="en-US" sz="3600">
                      <a:latin typeface="Times New Roman" pitchFamily="18" charset="0"/>
                    </a:rPr>
                    <a:t>0</a:t>
                  </a:r>
                  <a:endParaRPr lang="en-US" altLang="zh-CN" sz="3600">
                    <a:latin typeface="Times New Roman" pitchFamily="18" charset="0"/>
                  </a:endParaRPr>
                </a:p>
              </p:txBody>
            </p:sp>
            <p:sp>
              <p:nvSpPr>
                <p:cNvPr id="112752" name="Text Box 112"/>
                <p:cNvSpPr txBox="1">
                  <a:spLocks noChangeArrowheads="1"/>
                </p:cNvSpPr>
                <p:nvPr/>
              </p:nvSpPr>
              <p:spPr bwMode="auto">
                <a:xfrm>
                  <a:off x="4522" y="3078"/>
                  <a:ext cx="740" cy="404"/>
                </a:xfrm>
                <a:prstGeom prst="rect">
                  <a:avLst/>
                </a:prstGeom>
                <a:noFill/>
                <a:ln w="9525">
                  <a:noFill/>
                  <a:miter lim="800000"/>
                  <a:headEnd/>
                  <a:tailEnd/>
                </a:ln>
                <a:effectLst/>
              </p:spPr>
              <p:txBody>
                <a:bodyPr wrap="none">
                  <a:spAutoFit/>
                </a:bodyPr>
                <a:lstStyle/>
                <a:p>
                  <a:r>
                    <a:rPr lang="en-US" altLang="zh-CN" sz="3600">
                      <a:latin typeface="Times New Roman" pitchFamily="18" charset="0"/>
                    </a:rPr>
                    <a:t>ACC</a:t>
                  </a:r>
                  <a:endParaRPr lang="zh-CN" altLang="en-US" sz="3200">
                    <a:latin typeface="Times New Roman" pitchFamily="18" charset="0"/>
                  </a:endParaRPr>
                </a:p>
              </p:txBody>
            </p:sp>
          </p:grpSp>
        </p:grpSp>
        <p:sp>
          <p:nvSpPr>
            <p:cNvPr id="112753" name="Freeform 113"/>
            <p:cNvSpPr>
              <a:spLocks/>
            </p:cNvSpPr>
            <p:nvPr/>
          </p:nvSpPr>
          <p:spPr bwMode="auto">
            <a:xfrm>
              <a:off x="4023" y="3288"/>
              <a:ext cx="393" cy="1"/>
            </a:xfrm>
            <a:custGeom>
              <a:avLst/>
              <a:gdLst/>
              <a:ahLst/>
              <a:cxnLst>
                <a:cxn ang="0">
                  <a:pos x="0" y="0"/>
                </a:cxn>
                <a:cxn ang="0">
                  <a:pos x="393" y="1"/>
                </a:cxn>
              </a:cxnLst>
              <a:rect l="0" t="0" r="r" b="b"/>
              <a:pathLst>
                <a:path w="393" h="1">
                  <a:moveTo>
                    <a:pt x="0" y="0"/>
                  </a:moveTo>
                  <a:lnTo>
                    <a:pt x="393" y="1"/>
                  </a:lnTo>
                </a:path>
              </a:pathLst>
            </a:custGeom>
            <a:noFill/>
            <a:ln w="28575">
              <a:solidFill>
                <a:schemeClr val="tx1"/>
              </a:solidFill>
              <a:round/>
              <a:headEnd/>
              <a:tailEnd type="stealth" w="med" len="med"/>
            </a:ln>
            <a:effectLst/>
          </p:spPr>
          <p:txBody>
            <a:bodyPr>
              <a:spAutoFit/>
            </a:bodyPr>
            <a:lstStyle/>
            <a:p>
              <a:endParaRPr lang="zh-CN" altLang="en-US"/>
            </a:p>
          </p:txBody>
        </p:sp>
      </p:grpSp>
      <p:grpSp>
        <p:nvGrpSpPr>
          <p:cNvPr id="20" name="Group 114"/>
          <p:cNvGrpSpPr>
            <a:grpSpLocks/>
          </p:cNvGrpSpPr>
          <p:nvPr/>
        </p:nvGrpSpPr>
        <p:grpSpPr bwMode="auto">
          <a:xfrm>
            <a:off x="1227138" y="1998663"/>
            <a:ext cx="7785100" cy="4298950"/>
            <a:chOff x="773" y="1259"/>
            <a:chExt cx="4904" cy="2708"/>
          </a:xfrm>
        </p:grpSpPr>
        <p:grpSp>
          <p:nvGrpSpPr>
            <p:cNvPr id="21" name="Group 115"/>
            <p:cNvGrpSpPr>
              <a:grpSpLocks/>
            </p:cNvGrpSpPr>
            <p:nvPr/>
          </p:nvGrpSpPr>
          <p:grpSpPr bwMode="auto">
            <a:xfrm>
              <a:off x="773" y="1259"/>
              <a:ext cx="4904" cy="2708"/>
              <a:chOff x="773" y="1259"/>
              <a:chExt cx="4904" cy="2708"/>
            </a:xfrm>
          </p:grpSpPr>
          <p:sp>
            <p:nvSpPr>
              <p:cNvPr id="112756" name="Text Box 116"/>
              <p:cNvSpPr txBox="1">
                <a:spLocks noChangeArrowheads="1"/>
              </p:cNvSpPr>
              <p:nvPr/>
            </p:nvSpPr>
            <p:spPr bwMode="auto">
              <a:xfrm>
                <a:off x="4340" y="3602"/>
                <a:ext cx="1337"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ACC</a:t>
                </a:r>
                <a:r>
                  <a:rPr lang="en-US" altLang="zh-CN" sz="2800">
                    <a:latin typeface="Times New Roman" pitchFamily="18" charset="0"/>
                  </a:rPr>
                  <a:t>∥</a:t>
                </a:r>
                <a:r>
                  <a:rPr lang="en-US" altLang="zh-CN" sz="3200">
                    <a:latin typeface="Times New Roman" pitchFamily="18" charset="0"/>
                  </a:rPr>
                  <a:t>MQ</a:t>
                </a:r>
                <a:endParaRPr lang="zh-CN" altLang="en-US" sz="3200">
                  <a:latin typeface="Times New Roman" pitchFamily="18" charset="0"/>
                </a:endParaRPr>
              </a:p>
            </p:txBody>
          </p:sp>
          <p:sp>
            <p:nvSpPr>
              <p:cNvPr id="112757" name="Freeform 117"/>
              <p:cNvSpPr>
                <a:spLocks/>
              </p:cNvSpPr>
              <p:nvPr/>
            </p:nvSpPr>
            <p:spPr bwMode="auto">
              <a:xfrm>
                <a:off x="1295" y="1368"/>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rgbClr val="CC9900"/>
                </a:solidFill>
                <a:prstDash val="solid"/>
                <a:round/>
                <a:headEnd type="none" w="med" len="med"/>
                <a:tailEnd type="stealth" w="med" len="med"/>
              </a:ln>
              <a:effectLst/>
            </p:spPr>
            <p:txBody>
              <a:bodyPr wrap="none">
                <a:spAutoFit/>
              </a:bodyPr>
              <a:lstStyle/>
              <a:p>
                <a:endParaRPr lang="zh-CN" altLang="en-US"/>
              </a:p>
            </p:txBody>
          </p:sp>
          <p:sp>
            <p:nvSpPr>
              <p:cNvPr id="112758" name="AutoShape 118"/>
              <p:cNvSpPr>
                <a:spLocks noChangeArrowheads="1"/>
              </p:cNvSpPr>
              <p:nvPr/>
            </p:nvSpPr>
            <p:spPr bwMode="auto">
              <a:xfrm>
                <a:off x="1101" y="1657"/>
                <a:ext cx="99" cy="385"/>
              </a:xfrm>
              <a:prstGeom prst="upArrow">
                <a:avLst>
                  <a:gd name="adj1" fmla="val 63639"/>
                  <a:gd name="adj2" fmla="val 97978"/>
                </a:avLst>
              </a:prstGeom>
              <a:solidFill>
                <a:srgbClr val="CC9900"/>
              </a:solidFill>
              <a:ln w="38100">
                <a:solidFill>
                  <a:srgbClr val="CC9900"/>
                </a:solidFill>
                <a:miter lim="800000"/>
                <a:headEnd/>
                <a:tailEnd/>
              </a:ln>
              <a:effectLst/>
            </p:spPr>
            <p:txBody>
              <a:bodyPr anchor="ctr">
                <a:spAutoFit/>
              </a:bodyPr>
              <a:lstStyle/>
              <a:p>
                <a:endParaRPr lang="zh-CN" altLang="en-US"/>
              </a:p>
            </p:txBody>
          </p:sp>
          <p:grpSp>
            <p:nvGrpSpPr>
              <p:cNvPr id="22" name="Group 119"/>
              <p:cNvGrpSpPr>
                <a:grpSpLocks/>
              </p:cNvGrpSpPr>
              <p:nvPr/>
            </p:nvGrpSpPr>
            <p:grpSpPr bwMode="auto">
              <a:xfrm>
                <a:off x="773" y="1259"/>
                <a:ext cx="517" cy="385"/>
                <a:chOff x="773" y="1268"/>
                <a:chExt cx="517" cy="371"/>
              </a:xfrm>
            </p:grpSpPr>
            <p:sp>
              <p:nvSpPr>
                <p:cNvPr id="112760" name="Rectangle 120"/>
                <p:cNvSpPr>
                  <a:spLocks noChangeArrowheads="1"/>
                </p:cNvSpPr>
                <p:nvPr/>
              </p:nvSpPr>
              <p:spPr bwMode="auto">
                <a:xfrm>
                  <a:off x="773" y="1268"/>
                  <a:ext cx="517" cy="371"/>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2761" name="Rectangle 121"/>
                <p:cNvSpPr>
                  <a:spLocks noChangeArrowheads="1"/>
                </p:cNvSpPr>
                <p:nvPr/>
              </p:nvSpPr>
              <p:spPr bwMode="auto">
                <a:xfrm>
                  <a:off x="781" y="1323"/>
                  <a:ext cx="492" cy="26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nvGrpSpPr>
              <p:cNvPr id="23" name="Group 122"/>
              <p:cNvGrpSpPr>
                <a:grpSpLocks/>
              </p:cNvGrpSpPr>
              <p:nvPr/>
            </p:nvGrpSpPr>
            <p:grpSpPr bwMode="auto">
              <a:xfrm>
                <a:off x="1572" y="1269"/>
                <a:ext cx="518" cy="371"/>
                <a:chOff x="1236" y="1440"/>
                <a:chExt cx="518" cy="371"/>
              </a:xfrm>
            </p:grpSpPr>
            <p:sp>
              <p:nvSpPr>
                <p:cNvPr id="112763" name="Rectangle 123"/>
                <p:cNvSpPr>
                  <a:spLocks noChangeArrowheads="1"/>
                </p:cNvSpPr>
                <p:nvPr/>
              </p:nvSpPr>
              <p:spPr bwMode="auto">
                <a:xfrm>
                  <a:off x="1236" y="1440"/>
                  <a:ext cx="518" cy="371"/>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2764" name="Rectangle 124"/>
                <p:cNvSpPr>
                  <a:spLocks noChangeArrowheads="1"/>
                </p:cNvSpPr>
                <p:nvPr/>
              </p:nvSpPr>
              <p:spPr bwMode="auto">
                <a:xfrm>
                  <a:off x="1293" y="1495"/>
                  <a:ext cx="391" cy="27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MQ</a:t>
                  </a:r>
                  <a:endParaRPr lang="en-US" altLang="zh-CN" sz="2800">
                    <a:solidFill>
                      <a:schemeClr val="bg2"/>
                    </a:solidFill>
                  </a:endParaRPr>
                </a:p>
              </p:txBody>
            </p:sp>
          </p:grpSp>
        </p:grpSp>
        <p:sp>
          <p:nvSpPr>
            <p:cNvPr id="112765" name="Freeform 125"/>
            <p:cNvSpPr>
              <a:spLocks/>
            </p:cNvSpPr>
            <p:nvPr/>
          </p:nvSpPr>
          <p:spPr bwMode="auto">
            <a:xfrm>
              <a:off x="4023" y="3768"/>
              <a:ext cx="393" cy="1"/>
            </a:xfrm>
            <a:custGeom>
              <a:avLst/>
              <a:gdLst/>
              <a:ahLst/>
              <a:cxnLst>
                <a:cxn ang="0">
                  <a:pos x="0" y="0"/>
                </a:cxn>
                <a:cxn ang="0">
                  <a:pos x="393" y="1"/>
                </a:cxn>
              </a:cxnLst>
              <a:rect l="0" t="0" r="r" b="b"/>
              <a:pathLst>
                <a:path w="393" h="1">
                  <a:moveTo>
                    <a:pt x="0" y="0"/>
                  </a:moveTo>
                  <a:lnTo>
                    <a:pt x="393" y="1"/>
                  </a:lnTo>
                </a:path>
              </a:pathLst>
            </a:custGeom>
            <a:noFill/>
            <a:ln w="28575">
              <a:solidFill>
                <a:schemeClr val="tx1"/>
              </a:solidFill>
              <a:round/>
              <a:headEnd/>
              <a:tailEnd type="stealth" w="med" len="med"/>
            </a:ln>
            <a:effectLst/>
          </p:spPr>
          <p:txBody>
            <a:bodyPr>
              <a:spAutoFit/>
            </a:bodyPr>
            <a:lstStyle/>
            <a:p>
              <a:endParaRPr lang="zh-CN" altLang="en-US"/>
            </a:p>
          </p:txBody>
        </p:sp>
      </p:grpSp>
      <p:sp>
        <p:nvSpPr>
          <p:cNvPr id="79" name="日期占位符 78"/>
          <p:cNvSpPr>
            <a:spLocks noGrp="1"/>
          </p:cNvSpPr>
          <p:nvPr>
            <p:ph type="dt" sz="half" idx="10"/>
          </p:nvPr>
        </p:nvSpPr>
        <p:spPr/>
        <p:txBody>
          <a:bodyPr/>
          <a:lstStyle/>
          <a:p>
            <a:fld id="{1DEAC02E-A6FB-43E5-A489-BB5C4979BF31}" type="datetime1">
              <a:rPr lang="zh-CN" altLang="en-US" smtClean="0"/>
              <a:pPr/>
              <a:t>2023/8/31</a:t>
            </a:fld>
            <a:endParaRPr lang="zh-CN" altLang="en-US"/>
          </a:p>
        </p:txBody>
      </p:sp>
      <p:sp>
        <p:nvSpPr>
          <p:cNvPr id="81" name="页脚占位符 80"/>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80" name="灯片编号占位符 79"/>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0600" y="1631950"/>
            <a:ext cx="2514600" cy="4343400"/>
            <a:chOff x="624" y="1028"/>
            <a:chExt cx="1584" cy="2736"/>
          </a:xfrm>
        </p:grpSpPr>
        <p:sp>
          <p:nvSpPr>
            <p:cNvPr id="113667" name="Rectangle 3"/>
            <p:cNvSpPr>
              <a:spLocks noChangeArrowheads="1"/>
            </p:cNvSpPr>
            <p:nvPr/>
          </p:nvSpPr>
          <p:spPr bwMode="auto">
            <a:xfrm>
              <a:off x="1105" y="3403"/>
              <a:ext cx="579" cy="230"/>
            </a:xfrm>
            <a:prstGeom prst="rect">
              <a:avLst/>
            </a:prstGeom>
            <a:noFill/>
            <a:ln w="9525">
              <a:noFill/>
              <a:miter lim="800000"/>
              <a:headEnd/>
              <a:tailEnd/>
            </a:ln>
          </p:spPr>
          <p:txBody>
            <a:bodyPr wrap="none" lIns="0" tIns="0" rIns="0" bIns="0">
              <a:spAutoFit/>
            </a:bodyPr>
            <a:lstStyle/>
            <a:p>
              <a:r>
                <a:rPr lang="zh-CN" altLang="en-US" sz="2400"/>
                <a:t>运算器</a:t>
              </a:r>
            </a:p>
          </p:txBody>
        </p:sp>
        <p:sp>
          <p:nvSpPr>
            <p:cNvPr id="113668" name="Rectangle 4"/>
            <p:cNvSpPr>
              <a:spLocks noChangeArrowheads="1"/>
            </p:cNvSpPr>
            <p:nvPr/>
          </p:nvSpPr>
          <p:spPr bwMode="auto">
            <a:xfrm>
              <a:off x="1572" y="1268"/>
              <a:ext cx="518" cy="371"/>
            </a:xfrm>
            <a:prstGeom prst="rect">
              <a:avLst/>
            </a:prstGeom>
            <a:noFill/>
            <a:ln w="38100">
              <a:solidFill>
                <a:schemeClr val="folHlink"/>
              </a:solidFill>
              <a:miter lim="800000"/>
              <a:headEnd/>
              <a:tailEnd/>
            </a:ln>
          </p:spPr>
          <p:txBody>
            <a:bodyPr/>
            <a:lstStyle/>
            <a:p>
              <a:endParaRPr lang="zh-CN" altLang="en-US"/>
            </a:p>
          </p:txBody>
        </p:sp>
        <p:sp>
          <p:nvSpPr>
            <p:cNvPr id="113669" name="Rectangle 5"/>
            <p:cNvSpPr>
              <a:spLocks noChangeArrowheads="1"/>
            </p:cNvSpPr>
            <p:nvPr/>
          </p:nvSpPr>
          <p:spPr bwMode="auto">
            <a:xfrm>
              <a:off x="1632" y="1323"/>
              <a:ext cx="385"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MQ</a:t>
              </a:r>
              <a:endParaRPr lang="en-US" altLang="zh-CN" sz="2800"/>
            </a:p>
          </p:txBody>
        </p:sp>
        <p:sp>
          <p:nvSpPr>
            <p:cNvPr id="113670" name="Rectangle 6"/>
            <p:cNvSpPr>
              <a:spLocks noChangeArrowheads="1"/>
            </p:cNvSpPr>
            <p:nvPr/>
          </p:nvSpPr>
          <p:spPr bwMode="auto">
            <a:xfrm>
              <a:off x="773" y="1268"/>
              <a:ext cx="517" cy="371"/>
            </a:xfrm>
            <a:prstGeom prst="rect">
              <a:avLst/>
            </a:prstGeom>
            <a:noFill/>
            <a:ln w="38100">
              <a:solidFill>
                <a:schemeClr val="folHlink"/>
              </a:solidFill>
              <a:miter lim="800000"/>
              <a:headEnd/>
              <a:tailEnd/>
            </a:ln>
          </p:spPr>
          <p:txBody>
            <a:bodyPr/>
            <a:lstStyle/>
            <a:p>
              <a:endParaRPr lang="zh-CN" altLang="en-US"/>
            </a:p>
          </p:txBody>
        </p:sp>
        <p:sp>
          <p:nvSpPr>
            <p:cNvPr id="113671" name="Rectangle 7"/>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ACC</a:t>
              </a:r>
              <a:endParaRPr lang="en-US" altLang="zh-CN" sz="2800"/>
            </a:p>
          </p:txBody>
        </p:sp>
        <p:sp>
          <p:nvSpPr>
            <p:cNvPr id="113672" name="Rectangle 8"/>
            <p:cNvSpPr>
              <a:spLocks noChangeArrowheads="1"/>
            </p:cNvSpPr>
            <p:nvPr/>
          </p:nvSpPr>
          <p:spPr bwMode="auto">
            <a:xfrm>
              <a:off x="773" y="2065"/>
              <a:ext cx="517" cy="373"/>
            </a:xfrm>
            <a:prstGeom prst="rect">
              <a:avLst/>
            </a:prstGeom>
            <a:noFill/>
            <a:ln w="38100">
              <a:solidFill>
                <a:schemeClr val="folHlink"/>
              </a:solidFill>
              <a:miter lim="800000"/>
              <a:headEnd/>
              <a:tailEnd/>
            </a:ln>
          </p:spPr>
          <p:txBody>
            <a:bodyPr/>
            <a:lstStyle/>
            <a:p>
              <a:endParaRPr lang="zh-CN" altLang="en-US"/>
            </a:p>
          </p:txBody>
        </p:sp>
        <p:sp>
          <p:nvSpPr>
            <p:cNvPr id="113673" name="Rectangle 9"/>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13674" name="Rectangle 10"/>
            <p:cNvSpPr>
              <a:spLocks noChangeArrowheads="1"/>
            </p:cNvSpPr>
            <p:nvPr/>
          </p:nvSpPr>
          <p:spPr bwMode="auto">
            <a:xfrm>
              <a:off x="773" y="2869"/>
              <a:ext cx="515" cy="372"/>
            </a:xfrm>
            <a:prstGeom prst="rect">
              <a:avLst/>
            </a:prstGeom>
            <a:noFill/>
            <a:ln w="38100">
              <a:solidFill>
                <a:schemeClr val="folHlink"/>
              </a:solidFill>
              <a:miter lim="800000"/>
              <a:headEnd/>
              <a:tailEnd/>
            </a:ln>
          </p:spPr>
          <p:txBody>
            <a:bodyPr/>
            <a:lstStyle/>
            <a:p>
              <a:endParaRPr lang="zh-CN" altLang="en-US" sz="3200"/>
            </a:p>
          </p:txBody>
        </p:sp>
        <p:sp>
          <p:nvSpPr>
            <p:cNvPr id="113675" name="Rectangle 11"/>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X</a:t>
              </a:r>
              <a:endParaRPr lang="en-US" altLang="zh-CN" sz="2800"/>
            </a:p>
          </p:txBody>
        </p:sp>
        <p:sp>
          <p:nvSpPr>
            <p:cNvPr id="113676" name="Rectangle 12"/>
            <p:cNvSpPr>
              <a:spLocks noChangeArrowheads="1"/>
            </p:cNvSpPr>
            <p:nvPr/>
          </p:nvSpPr>
          <p:spPr bwMode="auto">
            <a:xfrm>
              <a:off x="624" y="1028"/>
              <a:ext cx="1584" cy="2736"/>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3677" name="AutoShape 13"/>
            <p:cNvSpPr>
              <a:spLocks noChangeArrowheads="1"/>
            </p:cNvSpPr>
            <p:nvPr/>
          </p:nvSpPr>
          <p:spPr bwMode="auto">
            <a:xfrm>
              <a:off x="1104" y="167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3678" name="Freeform 14"/>
            <p:cNvSpPr>
              <a:spLocks/>
            </p:cNvSpPr>
            <p:nvPr/>
          </p:nvSpPr>
          <p:spPr bwMode="auto">
            <a:xfrm>
              <a:off x="1296" y="1532"/>
              <a:ext cx="276" cy="3"/>
            </a:xfrm>
            <a:custGeom>
              <a:avLst/>
              <a:gdLst/>
              <a:ahLst/>
              <a:cxnLst>
                <a:cxn ang="0">
                  <a:pos x="276" y="0"/>
                </a:cxn>
                <a:cxn ang="0">
                  <a:pos x="0" y="3"/>
                </a:cxn>
              </a:cxnLst>
              <a:rect l="0" t="0" r="r" b="b"/>
              <a:pathLst>
                <a:path w="276" h="3">
                  <a:moveTo>
                    <a:pt x="276" y="0"/>
                  </a:moveTo>
                  <a:lnTo>
                    <a:pt x="0" y="3"/>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3679" name="Freeform 15"/>
            <p:cNvSpPr>
              <a:spLocks/>
            </p:cNvSpPr>
            <p:nvPr/>
          </p:nvSpPr>
          <p:spPr bwMode="auto">
            <a:xfrm>
              <a:off x="1295" y="1367"/>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3680" name="AutoShape 16"/>
            <p:cNvSpPr>
              <a:spLocks noChangeArrowheads="1"/>
            </p:cNvSpPr>
            <p:nvPr/>
          </p:nvSpPr>
          <p:spPr bwMode="auto">
            <a:xfrm>
              <a:off x="985" y="2467"/>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sp>
          <p:nvSpPr>
            <p:cNvPr id="113681" name="AutoShape 17"/>
            <p:cNvSpPr>
              <a:spLocks noChangeArrowheads="1"/>
            </p:cNvSpPr>
            <p:nvPr/>
          </p:nvSpPr>
          <p:spPr bwMode="auto">
            <a:xfrm rot="10800000">
              <a:off x="869" y="1640"/>
              <a:ext cx="91" cy="397"/>
            </a:xfrm>
            <a:prstGeom prst="upArrow">
              <a:avLst>
                <a:gd name="adj1" fmla="val 49454"/>
                <a:gd name="adj2" fmla="val 85718"/>
              </a:avLst>
            </a:prstGeom>
            <a:noFill/>
            <a:ln w="38100">
              <a:solidFill>
                <a:schemeClr val="folHlink"/>
              </a:solidFill>
              <a:miter lim="800000"/>
              <a:headEnd/>
              <a:tailEnd/>
            </a:ln>
            <a:effectLst/>
          </p:spPr>
          <p:txBody>
            <a:bodyPr anchor="ctr">
              <a:spAutoFit/>
            </a:bodyPr>
            <a:lstStyle/>
            <a:p>
              <a:endParaRPr lang="zh-CN" altLang="en-US"/>
            </a:p>
          </p:txBody>
        </p:sp>
      </p:grpSp>
      <p:grpSp>
        <p:nvGrpSpPr>
          <p:cNvPr id="3" name="Group 18"/>
          <p:cNvGrpSpPr>
            <a:grpSpLocks/>
          </p:cNvGrpSpPr>
          <p:nvPr/>
        </p:nvGrpSpPr>
        <p:grpSpPr bwMode="auto">
          <a:xfrm>
            <a:off x="1227138" y="2012950"/>
            <a:ext cx="7429500" cy="1236663"/>
            <a:chOff x="773" y="1268"/>
            <a:chExt cx="4680" cy="779"/>
          </a:xfrm>
        </p:grpSpPr>
        <p:grpSp>
          <p:nvGrpSpPr>
            <p:cNvPr id="4" name="Group 19"/>
            <p:cNvGrpSpPr>
              <a:grpSpLocks/>
            </p:cNvGrpSpPr>
            <p:nvPr/>
          </p:nvGrpSpPr>
          <p:grpSpPr bwMode="auto">
            <a:xfrm>
              <a:off x="773" y="1268"/>
              <a:ext cx="4680" cy="779"/>
              <a:chOff x="773" y="1268"/>
              <a:chExt cx="4680" cy="779"/>
            </a:xfrm>
          </p:grpSpPr>
          <p:sp>
            <p:nvSpPr>
              <p:cNvPr id="113684" name="Text Box 20"/>
              <p:cNvSpPr txBox="1">
                <a:spLocks noChangeArrowheads="1"/>
              </p:cNvSpPr>
              <p:nvPr/>
            </p:nvSpPr>
            <p:spPr bwMode="auto">
              <a:xfrm>
                <a:off x="3366" y="1682"/>
                <a:ext cx="2087" cy="365"/>
              </a:xfrm>
              <a:prstGeom prst="rect">
                <a:avLst/>
              </a:prstGeom>
              <a:noFill/>
              <a:ln w="9525">
                <a:noFill/>
                <a:miter lim="800000"/>
                <a:headEnd/>
                <a:tailEnd/>
              </a:ln>
              <a:effectLst/>
            </p:spPr>
            <p:txBody>
              <a:bodyPr wrap="none">
                <a:spAutoFit/>
              </a:bodyPr>
              <a:lstStyle/>
              <a:p>
                <a:r>
                  <a:rPr lang="en-US" altLang="zh-CN" sz="3200">
                    <a:latin typeface="Times New Roman" pitchFamily="18" charset="0"/>
                  </a:rPr>
                  <a:t>ACC</a:t>
                </a:r>
                <a:r>
                  <a:rPr lang="en-US" altLang="zh-CN" sz="3200"/>
                  <a:t>     </a:t>
                </a:r>
                <a:r>
                  <a:rPr lang="zh-CN" altLang="en-US" sz="3200"/>
                  <a:t>被除数</a:t>
                </a:r>
              </a:p>
            </p:txBody>
          </p:sp>
          <p:grpSp>
            <p:nvGrpSpPr>
              <p:cNvPr id="5" name="Group 21"/>
              <p:cNvGrpSpPr>
                <a:grpSpLocks/>
              </p:cNvGrpSpPr>
              <p:nvPr/>
            </p:nvGrpSpPr>
            <p:grpSpPr bwMode="auto">
              <a:xfrm>
                <a:off x="773" y="1268"/>
                <a:ext cx="517" cy="371"/>
                <a:chOff x="773" y="1268"/>
                <a:chExt cx="517" cy="371"/>
              </a:xfrm>
            </p:grpSpPr>
            <p:sp>
              <p:nvSpPr>
                <p:cNvPr id="113686" name="Rectangle 22"/>
                <p:cNvSpPr>
                  <a:spLocks noChangeArrowheads="1"/>
                </p:cNvSpPr>
                <p:nvPr/>
              </p:nvSpPr>
              <p:spPr bwMode="auto">
                <a:xfrm>
                  <a:off x="773" y="1268"/>
                  <a:ext cx="517" cy="371"/>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3687" name="Rectangle 23"/>
                <p:cNvSpPr>
                  <a:spLocks noChangeArrowheads="1"/>
                </p:cNvSpPr>
                <p:nvPr/>
              </p:nvSpPr>
              <p:spPr bwMode="auto">
                <a:xfrm>
                  <a:off x="784" y="1323"/>
                  <a:ext cx="486"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sp>
          <p:nvSpPr>
            <p:cNvPr id="113688" name="Text Box 24"/>
            <p:cNvSpPr txBox="1">
              <a:spLocks noChangeArrowheads="1"/>
            </p:cNvSpPr>
            <p:nvPr/>
          </p:nvSpPr>
          <p:spPr bwMode="auto">
            <a:xfrm>
              <a:off x="2581" y="1665"/>
              <a:ext cx="759" cy="365"/>
            </a:xfrm>
            <a:prstGeom prst="rect">
              <a:avLst/>
            </a:prstGeom>
            <a:noFill/>
            <a:ln w="9525">
              <a:noFill/>
              <a:miter lim="800000"/>
              <a:headEnd/>
              <a:tailEnd/>
            </a:ln>
            <a:effectLst/>
          </p:spPr>
          <p:txBody>
            <a:bodyPr wrap="none">
              <a:spAutoFit/>
            </a:bodyPr>
            <a:lstStyle/>
            <a:p>
              <a:pPr algn="ctr"/>
              <a:r>
                <a:rPr lang="zh-CN" altLang="en-US" sz="3200"/>
                <a:t>初态 </a:t>
              </a:r>
            </a:p>
          </p:txBody>
        </p:sp>
      </p:grpSp>
      <p:grpSp>
        <p:nvGrpSpPr>
          <p:cNvPr id="6" name="Group 26"/>
          <p:cNvGrpSpPr>
            <a:grpSpLocks/>
          </p:cNvGrpSpPr>
          <p:nvPr/>
        </p:nvGrpSpPr>
        <p:grpSpPr bwMode="auto">
          <a:xfrm>
            <a:off x="1227138" y="2603500"/>
            <a:ext cx="5345112" cy="2322513"/>
            <a:chOff x="773" y="1640"/>
            <a:chExt cx="3367" cy="1463"/>
          </a:xfrm>
        </p:grpSpPr>
        <p:grpSp>
          <p:nvGrpSpPr>
            <p:cNvPr id="7" name="Group 27"/>
            <p:cNvGrpSpPr>
              <a:grpSpLocks/>
            </p:cNvGrpSpPr>
            <p:nvPr/>
          </p:nvGrpSpPr>
          <p:grpSpPr bwMode="auto">
            <a:xfrm>
              <a:off x="869" y="1640"/>
              <a:ext cx="3271" cy="1463"/>
              <a:chOff x="869" y="1640"/>
              <a:chExt cx="3271" cy="1463"/>
            </a:xfrm>
          </p:grpSpPr>
          <p:sp>
            <p:nvSpPr>
              <p:cNvPr id="113692" name="Text Box 28"/>
              <p:cNvSpPr txBox="1">
                <a:spLocks noChangeArrowheads="1"/>
              </p:cNvSpPr>
              <p:nvPr/>
            </p:nvSpPr>
            <p:spPr bwMode="auto">
              <a:xfrm>
                <a:off x="2511" y="2738"/>
                <a:ext cx="1629" cy="365"/>
              </a:xfrm>
              <a:prstGeom prst="rect">
                <a:avLst/>
              </a:prstGeom>
              <a:noFill/>
              <a:ln w="9525">
                <a:noFill/>
                <a:miter lim="800000"/>
                <a:headEnd/>
                <a:tailEnd/>
              </a:ln>
              <a:effectLst/>
            </p:spPr>
            <p:txBody>
              <a:bodyPr wrap="none">
                <a:spAutoFit/>
              </a:bodyPr>
              <a:lstStyle/>
              <a:p>
                <a:pPr algn="ctr"/>
                <a:r>
                  <a:rPr lang="zh-CN" altLang="en-US" sz="3200"/>
                  <a:t>[</a:t>
                </a:r>
                <a:r>
                  <a:rPr lang="en-US" altLang="zh-CN" sz="3200">
                    <a:latin typeface="Times New Roman" pitchFamily="18" charset="0"/>
                  </a:rPr>
                  <a:t>ACC</a:t>
                </a:r>
                <a:r>
                  <a:rPr lang="en-US" altLang="zh-CN" sz="3200"/>
                  <a:t>]÷[</a:t>
                </a:r>
                <a:r>
                  <a:rPr lang="en-US" altLang="zh-CN" sz="3200">
                    <a:latin typeface="Times New Roman" pitchFamily="18" charset="0"/>
                  </a:rPr>
                  <a:t>X</a:t>
                </a:r>
                <a:r>
                  <a:rPr lang="en-US" altLang="zh-CN" sz="3200"/>
                  <a:t>]</a:t>
                </a:r>
                <a:endParaRPr lang="zh-CN" altLang="en-US" sz="3200"/>
              </a:p>
            </p:txBody>
          </p:sp>
          <p:sp>
            <p:nvSpPr>
              <p:cNvPr id="113693" name="AutoShape 29"/>
              <p:cNvSpPr>
                <a:spLocks noChangeArrowheads="1"/>
              </p:cNvSpPr>
              <p:nvPr/>
            </p:nvSpPr>
            <p:spPr bwMode="auto">
              <a:xfrm>
                <a:off x="985" y="2467"/>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sp>
            <p:nvSpPr>
              <p:cNvPr id="113694" name="AutoShape 30"/>
              <p:cNvSpPr>
                <a:spLocks noChangeArrowheads="1"/>
              </p:cNvSpPr>
              <p:nvPr/>
            </p:nvSpPr>
            <p:spPr bwMode="auto">
              <a:xfrm rot="10800000">
                <a:off x="869" y="1640"/>
                <a:ext cx="91" cy="397"/>
              </a:xfrm>
              <a:prstGeom prst="upArrow">
                <a:avLst>
                  <a:gd name="adj1" fmla="val 49454"/>
                  <a:gd name="adj2" fmla="val 85718"/>
                </a:avLst>
              </a:prstGeom>
              <a:solidFill>
                <a:schemeClr val="folHlink"/>
              </a:solidFill>
              <a:ln w="38100">
                <a:solidFill>
                  <a:schemeClr val="folHlink"/>
                </a:solidFill>
                <a:miter lim="800000"/>
                <a:headEnd/>
                <a:tailEnd/>
              </a:ln>
              <a:effectLst/>
            </p:spPr>
            <p:txBody>
              <a:bodyPr anchor="ctr">
                <a:spAutoFit/>
              </a:bodyPr>
              <a:lstStyle/>
              <a:p>
                <a:endParaRPr lang="zh-CN" altLang="en-US"/>
              </a:p>
            </p:txBody>
          </p:sp>
        </p:grpSp>
        <p:grpSp>
          <p:nvGrpSpPr>
            <p:cNvPr id="8" name="Group 31"/>
            <p:cNvGrpSpPr>
              <a:grpSpLocks/>
            </p:cNvGrpSpPr>
            <p:nvPr/>
          </p:nvGrpSpPr>
          <p:grpSpPr bwMode="auto">
            <a:xfrm>
              <a:off x="773" y="2065"/>
              <a:ext cx="517" cy="373"/>
              <a:chOff x="773" y="2065"/>
              <a:chExt cx="517" cy="373"/>
            </a:xfrm>
          </p:grpSpPr>
          <p:sp>
            <p:nvSpPr>
              <p:cNvPr id="113696" name="Rectangle 32"/>
              <p:cNvSpPr>
                <a:spLocks noChangeArrowheads="1"/>
              </p:cNvSpPr>
              <p:nvPr/>
            </p:nvSpPr>
            <p:spPr bwMode="auto">
              <a:xfrm>
                <a:off x="773" y="2065"/>
                <a:ext cx="517" cy="373"/>
              </a:xfrm>
              <a:prstGeom prst="rect">
                <a:avLst/>
              </a:prstGeom>
              <a:solidFill>
                <a:schemeClr val="folHlink"/>
              </a:solidFill>
              <a:ln w="38100">
                <a:solidFill>
                  <a:schemeClr val="folHlink"/>
                </a:solidFill>
                <a:miter lim="800000"/>
                <a:headEnd/>
                <a:tailEnd/>
              </a:ln>
            </p:spPr>
            <p:txBody>
              <a:bodyPr/>
              <a:lstStyle/>
              <a:p>
                <a:endParaRPr lang="zh-CN" altLang="en-US"/>
              </a:p>
            </p:txBody>
          </p:sp>
          <p:sp>
            <p:nvSpPr>
              <p:cNvPr id="113697" name="Rectangle 33"/>
              <p:cNvSpPr>
                <a:spLocks noChangeArrowheads="1"/>
              </p:cNvSpPr>
              <p:nvPr/>
            </p:nvSpPr>
            <p:spPr bwMode="auto">
              <a:xfrm>
                <a:off x="787" y="2104"/>
                <a:ext cx="473"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ALU</a:t>
                </a:r>
                <a:endParaRPr lang="en-US" altLang="zh-CN" sz="2800">
                  <a:solidFill>
                    <a:schemeClr val="bg2"/>
                  </a:solidFill>
                </a:endParaRPr>
              </a:p>
            </p:txBody>
          </p:sp>
        </p:grpSp>
      </p:grpSp>
      <p:grpSp>
        <p:nvGrpSpPr>
          <p:cNvPr id="9" name="Group 34"/>
          <p:cNvGrpSpPr>
            <a:grpSpLocks/>
          </p:cNvGrpSpPr>
          <p:nvPr/>
        </p:nvGrpSpPr>
        <p:grpSpPr bwMode="auto">
          <a:xfrm>
            <a:off x="1227138" y="1995488"/>
            <a:ext cx="7307262" cy="3643312"/>
            <a:chOff x="773" y="1257"/>
            <a:chExt cx="4603" cy="2295"/>
          </a:xfrm>
        </p:grpSpPr>
        <p:grpSp>
          <p:nvGrpSpPr>
            <p:cNvPr id="10" name="Group 35"/>
            <p:cNvGrpSpPr>
              <a:grpSpLocks/>
            </p:cNvGrpSpPr>
            <p:nvPr/>
          </p:nvGrpSpPr>
          <p:grpSpPr bwMode="auto">
            <a:xfrm>
              <a:off x="773" y="1257"/>
              <a:ext cx="4206" cy="1846"/>
              <a:chOff x="773" y="1257"/>
              <a:chExt cx="4206" cy="1846"/>
            </a:xfrm>
          </p:grpSpPr>
          <p:grpSp>
            <p:nvGrpSpPr>
              <p:cNvPr id="11" name="Group 36"/>
              <p:cNvGrpSpPr>
                <a:grpSpLocks/>
              </p:cNvGrpSpPr>
              <p:nvPr/>
            </p:nvGrpSpPr>
            <p:grpSpPr bwMode="auto">
              <a:xfrm>
                <a:off x="773" y="1268"/>
                <a:ext cx="4206" cy="1835"/>
                <a:chOff x="773" y="1268"/>
                <a:chExt cx="4206" cy="1835"/>
              </a:xfrm>
            </p:grpSpPr>
            <p:grpSp>
              <p:nvGrpSpPr>
                <p:cNvPr id="12" name="Group 37"/>
                <p:cNvGrpSpPr>
                  <a:grpSpLocks/>
                </p:cNvGrpSpPr>
                <p:nvPr/>
              </p:nvGrpSpPr>
              <p:grpSpPr bwMode="auto">
                <a:xfrm>
                  <a:off x="4032" y="2738"/>
                  <a:ext cx="947" cy="365"/>
                  <a:chOff x="4032" y="2738"/>
                  <a:chExt cx="947" cy="365"/>
                </a:xfrm>
              </p:grpSpPr>
              <p:sp>
                <p:nvSpPr>
                  <p:cNvPr id="113702" name="Text Box 38"/>
                  <p:cNvSpPr txBox="1">
                    <a:spLocks noChangeArrowheads="1"/>
                  </p:cNvSpPr>
                  <p:nvPr/>
                </p:nvSpPr>
                <p:spPr bwMode="auto">
                  <a:xfrm>
                    <a:off x="4422" y="2738"/>
                    <a:ext cx="557" cy="365"/>
                  </a:xfrm>
                  <a:prstGeom prst="rect">
                    <a:avLst/>
                  </a:prstGeom>
                  <a:noFill/>
                  <a:ln w="9525">
                    <a:noFill/>
                    <a:miter lim="800000"/>
                    <a:headEnd/>
                    <a:tailEnd/>
                  </a:ln>
                  <a:effectLst/>
                </p:spPr>
                <p:txBody>
                  <a:bodyPr wrap="none">
                    <a:spAutoFit/>
                  </a:bodyPr>
                  <a:lstStyle/>
                  <a:p>
                    <a:r>
                      <a:rPr lang="en-US" altLang="zh-CN" sz="3200" dirty="0">
                        <a:latin typeface="Times New Roman" pitchFamily="18" charset="0"/>
                      </a:rPr>
                      <a:t>MQ</a:t>
                    </a:r>
                  </a:p>
                </p:txBody>
              </p:sp>
              <p:sp>
                <p:nvSpPr>
                  <p:cNvPr id="113703" name="Line 39"/>
                  <p:cNvSpPr>
                    <a:spLocks noChangeShapeType="1"/>
                  </p:cNvSpPr>
                  <p:nvPr/>
                </p:nvSpPr>
                <p:spPr bwMode="auto">
                  <a:xfrm>
                    <a:off x="4032" y="29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sp>
              <p:nvSpPr>
                <p:cNvPr id="113704" name="AutoShape 40"/>
                <p:cNvSpPr>
                  <a:spLocks noChangeArrowheads="1"/>
                </p:cNvSpPr>
                <p:nvPr/>
              </p:nvSpPr>
              <p:spPr bwMode="auto">
                <a:xfrm>
                  <a:off x="1101" y="1657"/>
                  <a:ext cx="99" cy="385"/>
                </a:xfrm>
                <a:prstGeom prst="upArrow">
                  <a:avLst>
                    <a:gd name="adj1" fmla="val 57574"/>
                    <a:gd name="adj2" fmla="val 96970"/>
                  </a:avLst>
                </a:prstGeom>
                <a:solidFill>
                  <a:srgbClr val="CC9900"/>
                </a:solidFill>
                <a:ln w="38100">
                  <a:solidFill>
                    <a:srgbClr val="CC9900"/>
                  </a:solidFill>
                  <a:miter lim="800000"/>
                  <a:headEnd/>
                  <a:tailEnd/>
                </a:ln>
                <a:effectLst/>
              </p:spPr>
              <p:txBody>
                <a:bodyPr anchor="ctr">
                  <a:spAutoFit/>
                </a:bodyPr>
                <a:lstStyle/>
                <a:p>
                  <a:endParaRPr lang="zh-CN" altLang="en-US"/>
                </a:p>
              </p:txBody>
            </p:sp>
            <p:grpSp>
              <p:nvGrpSpPr>
                <p:cNvPr id="13" name="Group 41"/>
                <p:cNvGrpSpPr>
                  <a:grpSpLocks/>
                </p:cNvGrpSpPr>
                <p:nvPr/>
              </p:nvGrpSpPr>
              <p:grpSpPr bwMode="auto">
                <a:xfrm>
                  <a:off x="773" y="1268"/>
                  <a:ext cx="517" cy="371"/>
                  <a:chOff x="773" y="1268"/>
                  <a:chExt cx="517" cy="371"/>
                </a:xfrm>
              </p:grpSpPr>
              <p:sp>
                <p:nvSpPr>
                  <p:cNvPr id="113706" name="Rectangle 42"/>
                  <p:cNvSpPr>
                    <a:spLocks noChangeArrowheads="1"/>
                  </p:cNvSpPr>
                  <p:nvPr/>
                </p:nvSpPr>
                <p:spPr bwMode="auto">
                  <a:xfrm>
                    <a:off x="773" y="1268"/>
                    <a:ext cx="517" cy="371"/>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3707" name="Rectangle 43"/>
                  <p:cNvSpPr>
                    <a:spLocks noChangeArrowheads="1"/>
                  </p:cNvSpPr>
                  <p:nvPr/>
                </p:nvSpPr>
                <p:spPr bwMode="auto">
                  <a:xfrm>
                    <a:off x="781" y="1323"/>
                    <a:ext cx="492" cy="27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ACC</a:t>
                    </a:r>
                    <a:endParaRPr lang="en-US" altLang="zh-CN" sz="2800">
                      <a:solidFill>
                        <a:schemeClr val="bg2"/>
                      </a:solidFill>
                    </a:endParaRPr>
                  </a:p>
                </p:txBody>
              </p:sp>
            </p:grpSp>
          </p:grpSp>
          <p:grpSp>
            <p:nvGrpSpPr>
              <p:cNvPr id="14" name="Group 44"/>
              <p:cNvGrpSpPr>
                <a:grpSpLocks/>
              </p:cNvGrpSpPr>
              <p:nvPr/>
            </p:nvGrpSpPr>
            <p:grpSpPr bwMode="auto">
              <a:xfrm>
                <a:off x="1572" y="1257"/>
                <a:ext cx="518" cy="383"/>
                <a:chOff x="1572" y="1257"/>
                <a:chExt cx="518" cy="383"/>
              </a:xfrm>
            </p:grpSpPr>
            <p:sp>
              <p:nvSpPr>
                <p:cNvPr id="113709" name="Rectangle 45"/>
                <p:cNvSpPr>
                  <a:spLocks noChangeArrowheads="1"/>
                </p:cNvSpPr>
                <p:nvPr/>
              </p:nvSpPr>
              <p:spPr bwMode="auto">
                <a:xfrm>
                  <a:off x="1572" y="1257"/>
                  <a:ext cx="518" cy="383"/>
                </a:xfrm>
                <a:prstGeom prst="rect">
                  <a:avLst/>
                </a:prstGeom>
                <a:solidFill>
                  <a:srgbClr val="CC9900"/>
                </a:solidFill>
                <a:ln w="38100">
                  <a:solidFill>
                    <a:srgbClr val="CC9900"/>
                  </a:solidFill>
                  <a:miter lim="800000"/>
                  <a:headEnd/>
                  <a:tailEnd/>
                </a:ln>
              </p:spPr>
              <p:txBody>
                <a:bodyPr/>
                <a:lstStyle/>
                <a:p>
                  <a:endParaRPr lang="zh-CN" altLang="en-US"/>
                </a:p>
              </p:txBody>
            </p:sp>
            <p:sp>
              <p:nvSpPr>
                <p:cNvPr id="113710" name="Rectangle 46"/>
                <p:cNvSpPr>
                  <a:spLocks noChangeArrowheads="1"/>
                </p:cNvSpPr>
                <p:nvPr/>
              </p:nvSpPr>
              <p:spPr bwMode="auto">
                <a:xfrm>
                  <a:off x="1629" y="1314"/>
                  <a:ext cx="391" cy="275"/>
                </a:xfrm>
                <a:prstGeom prst="rect">
                  <a:avLst/>
                </a:prstGeom>
                <a:solidFill>
                  <a:srgbClr val="CC9900"/>
                </a:solidFill>
                <a:ln w="9525">
                  <a:solidFill>
                    <a:srgbClr val="CC9900"/>
                  </a:solid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MQ</a:t>
                  </a:r>
                  <a:endParaRPr lang="en-US" altLang="zh-CN" sz="2800">
                    <a:solidFill>
                      <a:schemeClr val="bg2"/>
                    </a:solidFill>
                  </a:endParaRPr>
                </a:p>
              </p:txBody>
            </p:sp>
          </p:grpSp>
          <p:sp>
            <p:nvSpPr>
              <p:cNvPr id="113711" name="Freeform 47"/>
              <p:cNvSpPr>
                <a:spLocks/>
              </p:cNvSpPr>
              <p:nvPr/>
            </p:nvSpPr>
            <p:spPr bwMode="auto">
              <a:xfrm rot="10800000">
                <a:off x="1295" y="1536"/>
                <a:ext cx="277" cy="1"/>
              </a:xfrm>
              <a:custGeom>
                <a:avLst/>
                <a:gdLst/>
                <a:ahLst/>
                <a:cxnLst>
                  <a:cxn ang="0">
                    <a:pos x="0" y="0"/>
                  </a:cxn>
                  <a:cxn ang="0">
                    <a:pos x="277" y="0"/>
                  </a:cxn>
                </a:cxnLst>
                <a:rect l="0" t="0" r="r" b="b"/>
                <a:pathLst>
                  <a:path w="277" h="1">
                    <a:moveTo>
                      <a:pt x="0" y="0"/>
                    </a:moveTo>
                    <a:lnTo>
                      <a:pt x="277" y="0"/>
                    </a:lnTo>
                  </a:path>
                </a:pathLst>
              </a:custGeom>
              <a:noFill/>
              <a:ln w="38100" cap="flat" cmpd="sng">
                <a:solidFill>
                  <a:srgbClr val="CC9900"/>
                </a:solidFill>
                <a:prstDash val="solid"/>
                <a:round/>
                <a:headEnd type="none" w="med" len="med"/>
                <a:tailEnd type="stealth" w="med" len="med"/>
              </a:ln>
              <a:effectLst/>
            </p:spPr>
            <p:txBody>
              <a:bodyPr wrap="none">
                <a:spAutoFit/>
              </a:bodyPr>
              <a:lstStyle/>
              <a:p>
                <a:endParaRPr lang="zh-CN" altLang="en-US"/>
              </a:p>
            </p:txBody>
          </p:sp>
        </p:grpSp>
        <p:sp>
          <p:nvSpPr>
            <p:cNvPr id="113712" name="Text Box 48"/>
            <p:cNvSpPr txBox="1">
              <a:spLocks noChangeArrowheads="1"/>
            </p:cNvSpPr>
            <p:nvPr/>
          </p:nvSpPr>
          <p:spPr bwMode="auto">
            <a:xfrm>
              <a:off x="3456" y="3187"/>
              <a:ext cx="1920" cy="365"/>
            </a:xfrm>
            <a:prstGeom prst="rect">
              <a:avLst/>
            </a:prstGeom>
            <a:noFill/>
            <a:ln w="9525">
              <a:noFill/>
              <a:miter lim="800000"/>
              <a:headEnd/>
              <a:tailEnd/>
            </a:ln>
            <a:effectLst/>
          </p:spPr>
          <p:txBody>
            <a:bodyPr>
              <a:spAutoFit/>
            </a:bodyPr>
            <a:lstStyle/>
            <a:p>
              <a:r>
                <a:rPr lang="zh-CN" altLang="en-US" sz="3200">
                  <a:solidFill>
                    <a:schemeClr val="folHlink"/>
                  </a:solidFill>
                </a:rPr>
                <a:t>余数在</a:t>
              </a:r>
              <a:r>
                <a:rPr lang="en-US" altLang="zh-CN" sz="3200">
                  <a:solidFill>
                    <a:schemeClr val="folHlink"/>
                  </a:solidFill>
                  <a:latin typeface="Times New Roman" pitchFamily="18" charset="0"/>
                </a:rPr>
                <a:t>ACC</a:t>
              </a:r>
              <a:r>
                <a:rPr lang="zh-CN" altLang="en-US" sz="3200">
                  <a:solidFill>
                    <a:schemeClr val="folHlink"/>
                  </a:solidFill>
                </a:rPr>
                <a:t>中</a:t>
              </a:r>
              <a:endParaRPr lang="zh-CN" altLang="en-US" sz="3200"/>
            </a:p>
          </p:txBody>
        </p:sp>
      </p:grpSp>
      <p:grpSp>
        <p:nvGrpSpPr>
          <p:cNvPr id="15" name="Group 49"/>
          <p:cNvGrpSpPr>
            <a:grpSpLocks/>
          </p:cNvGrpSpPr>
          <p:nvPr/>
        </p:nvGrpSpPr>
        <p:grpSpPr bwMode="auto">
          <a:xfrm>
            <a:off x="4098925" y="1622425"/>
            <a:ext cx="4206875" cy="654050"/>
            <a:chOff x="2582" y="1022"/>
            <a:chExt cx="2650" cy="412"/>
          </a:xfrm>
        </p:grpSpPr>
        <p:sp>
          <p:nvSpPr>
            <p:cNvPr id="113714" name="Text Box 50"/>
            <p:cNvSpPr txBox="1">
              <a:spLocks noChangeArrowheads="1"/>
            </p:cNvSpPr>
            <p:nvPr/>
          </p:nvSpPr>
          <p:spPr bwMode="auto">
            <a:xfrm>
              <a:off x="2582" y="1028"/>
              <a:ext cx="756" cy="365"/>
            </a:xfrm>
            <a:prstGeom prst="rect">
              <a:avLst/>
            </a:prstGeom>
            <a:noFill/>
            <a:ln w="9525">
              <a:noFill/>
              <a:miter lim="800000"/>
              <a:headEnd/>
              <a:tailEnd/>
            </a:ln>
            <a:effectLst/>
          </p:spPr>
          <p:txBody>
            <a:bodyPr wrap="none">
              <a:spAutoFit/>
            </a:bodyPr>
            <a:lstStyle/>
            <a:p>
              <a:pPr algn="ctr"/>
              <a:r>
                <a:rPr lang="zh-CN" altLang="en-US" sz="3200"/>
                <a:t>指令 </a:t>
              </a:r>
            </a:p>
          </p:txBody>
        </p:sp>
        <p:sp>
          <p:nvSpPr>
            <p:cNvPr id="113715" name="Rectangle 51"/>
            <p:cNvSpPr>
              <a:spLocks noChangeArrowheads="1"/>
            </p:cNvSpPr>
            <p:nvPr/>
          </p:nvSpPr>
          <p:spPr bwMode="auto">
            <a:xfrm>
              <a:off x="3575" y="1028"/>
              <a:ext cx="1657" cy="40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13716" name="Text Box 52"/>
            <p:cNvSpPr txBox="1">
              <a:spLocks noChangeArrowheads="1"/>
            </p:cNvSpPr>
            <p:nvPr/>
          </p:nvSpPr>
          <p:spPr bwMode="auto">
            <a:xfrm>
              <a:off x="3804" y="1035"/>
              <a:ext cx="372" cy="365"/>
            </a:xfrm>
            <a:prstGeom prst="rect">
              <a:avLst/>
            </a:prstGeom>
            <a:noFill/>
            <a:ln w="38100">
              <a:noFill/>
              <a:miter lim="800000"/>
              <a:headEnd/>
              <a:tailEnd/>
            </a:ln>
            <a:effectLst/>
          </p:spPr>
          <p:txBody>
            <a:bodyPr wrap="none">
              <a:spAutoFit/>
            </a:bodyPr>
            <a:lstStyle/>
            <a:p>
              <a:r>
                <a:rPr lang="zh-CN" altLang="en-US" sz="3200"/>
                <a:t>除</a:t>
              </a:r>
            </a:p>
          </p:txBody>
        </p:sp>
        <p:sp>
          <p:nvSpPr>
            <p:cNvPr id="113717" name="Text Box 53"/>
            <p:cNvSpPr txBox="1">
              <a:spLocks noChangeArrowheads="1"/>
            </p:cNvSpPr>
            <p:nvPr/>
          </p:nvSpPr>
          <p:spPr bwMode="auto">
            <a:xfrm>
              <a:off x="4574" y="1035"/>
              <a:ext cx="514" cy="365"/>
            </a:xfrm>
            <a:prstGeom prst="rect">
              <a:avLst/>
            </a:prstGeom>
            <a:noFill/>
            <a:ln w="38100">
              <a:noFill/>
              <a:miter lim="800000"/>
              <a:headEnd/>
              <a:tailEnd/>
            </a:ln>
            <a:effectLst/>
          </p:spPr>
          <p:txBody>
            <a:bodyPr>
              <a:spAutoFit/>
            </a:bodyPr>
            <a:lstStyle/>
            <a:p>
              <a:pPr fontAlgn="ctr"/>
              <a:r>
                <a:rPr lang="en-US" altLang="zh-CN" sz="3200">
                  <a:latin typeface="Times New Roman" pitchFamily="18" charset="0"/>
                </a:rPr>
                <a:t>M</a:t>
              </a:r>
            </a:p>
          </p:txBody>
        </p:sp>
        <p:sp>
          <p:nvSpPr>
            <p:cNvPr id="113718" name="Freeform 54"/>
            <p:cNvSpPr>
              <a:spLocks/>
            </p:cNvSpPr>
            <p:nvPr/>
          </p:nvSpPr>
          <p:spPr bwMode="auto">
            <a:xfrm>
              <a:off x="4416" y="1022"/>
              <a:ext cx="1" cy="412"/>
            </a:xfrm>
            <a:custGeom>
              <a:avLst/>
              <a:gdLst/>
              <a:ahLst/>
              <a:cxnLst>
                <a:cxn ang="0">
                  <a:pos x="0" y="0"/>
                </a:cxn>
                <a:cxn ang="0">
                  <a:pos x="0" y="412"/>
                </a:cxn>
              </a:cxnLst>
              <a:rect l="0" t="0" r="r" b="b"/>
              <a:pathLst>
                <a:path w="1" h="412">
                  <a:moveTo>
                    <a:pt x="0" y="0"/>
                  </a:moveTo>
                  <a:lnTo>
                    <a:pt x="0" y="412"/>
                  </a:lnTo>
                </a:path>
              </a:pathLst>
            </a:custGeom>
            <a:noFill/>
            <a:ln w="38100" cap="flat" cmpd="sng">
              <a:solidFill>
                <a:schemeClr val="folHlink"/>
              </a:solidFill>
              <a:prstDash val="solid"/>
              <a:round/>
              <a:headEnd type="none" w="med" len="med"/>
              <a:tailEnd type="none" w="med" len="med"/>
            </a:ln>
            <a:effectLst/>
          </p:spPr>
          <p:txBody>
            <a:bodyPr wrap="none">
              <a:spAutoFit/>
            </a:bodyPr>
            <a:lstStyle/>
            <a:p>
              <a:endParaRPr lang="zh-CN" altLang="en-US"/>
            </a:p>
          </p:txBody>
        </p:sp>
      </p:grpSp>
      <p:grpSp>
        <p:nvGrpSpPr>
          <p:cNvPr id="16" name="Group 55"/>
          <p:cNvGrpSpPr>
            <a:grpSpLocks/>
          </p:cNvGrpSpPr>
          <p:nvPr/>
        </p:nvGrpSpPr>
        <p:grpSpPr bwMode="auto">
          <a:xfrm>
            <a:off x="1227138" y="3486169"/>
            <a:ext cx="7699352" cy="1658945"/>
            <a:chOff x="773" y="2196"/>
            <a:chExt cx="4850" cy="1045"/>
          </a:xfrm>
        </p:grpSpPr>
        <p:sp>
          <p:nvSpPr>
            <p:cNvPr id="113720" name="Text Box 56"/>
            <p:cNvSpPr txBox="1">
              <a:spLocks noChangeArrowheads="1"/>
            </p:cNvSpPr>
            <p:nvPr/>
          </p:nvSpPr>
          <p:spPr bwMode="auto">
            <a:xfrm>
              <a:off x="3621" y="2196"/>
              <a:ext cx="2002" cy="365"/>
            </a:xfrm>
            <a:prstGeom prst="rect">
              <a:avLst/>
            </a:prstGeom>
            <a:noFill/>
            <a:ln w="9525">
              <a:noFill/>
              <a:miter lim="800000"/>
              <a:headEnd/>
              <a:tailEnd/>
            </a:ln>
            <a:effectLst/>
          </p:spPr>
          <p:txBody>
            <a:bodyPr>
              <a:spAutoFit/>
            </a:bodyPr>
            <a:lstStyle/>
            <a:p>
              <a:r>
                <a:rPr lang="zh-CN" altLang="en-US" sz="3200" dirty="0"/>
                <a:t>[</a:t>
              </a:r>
              <a:r>
                <a:rPr lang="en-US" altLang="zh-CN" sz="3200" dirty="0">
                  <a:latin typeface="Times New Roman" pitchFamily="18" charset="0"/>
                </a:rPr>
                <a:t>M</a:t>
              </a:r>
              <a:r>
                <a:rPr lang="en-US" altLang="zh-CN" sz="3200" dirty="0"/>
                <a:t>]    </a:t>
              </a:r>
              <a:r>
                <a:rPr lang="en-US" altLang="zh-CN" sz="1800" dirty="0"/>
                <a:t> </a:t>
              </a:r>
              <a:r>
                <a:rPr lang="en-US" altLang="zh-CN" sz="3200" dirty="0">
                  <a:latin typeface="Times New Roman" pitchFamily="18" charset="0"/>
                </a:rPr>
                <a:t>X</a:t>
              </a:r>
            </a:p>
          </p:txBody>
        </p:sp>
        <p:grpSp>
          <p:nvGrpSpPr>
            <p:cNvPr id="17" name="Group 57"/>
            <p:cNvGrpSpPr>
              <a:grpSpLocks/>
            </p:cNvGrpSpPr>
            <p:nvPr/>
          </p:nvGrpSpPr>
          <p:grpSpPr bwMode="auto">
            <a:xfrm>
              <a:off x="773" y="2869"/>
              <a:ext cx="515" cy="372"/>
              <a:chOff x="773" y="2869"/>
              <a:chExt cx="515" cy="372"/>
            </a:xfrm>
          </p:grpSpPr>
          <p:sp>
            <p:nvSpPr>
              <p:cNvPr id="113722" name="Rectangle 58"/>
              <p:cNvSpPr>
                <a:spLocks noChangeArrowheads="1"/>
              </p:cNvSpPr>
              <p:nvPr/>
            </p:nvSpPr>
            <p:spPr bwMode="auto">
              <a:xfrm>
                <a:off x="773" y="2869"/>
                <a:ext cx="515" cy="372"/>
              </a:xfrm>
              <a:prstGeom prst="rect">
                <a:avLst/>
              </a:prstGeom>
              <a:solidFill>
                <a:schemeClr val="folHlink"/>
              </a:solidFill>
              <a:ln w="38100">
                <a:solidFill>
                  <a:schemeClr val="folHlink"/>
                </a:solidFill>
                <a:miter lim="800000"/>
                <a:headEnd/>
                <a:tailEnd/>
              </a:ln>
            </p:spPr>
            <p:txBody>
              <a:bodyPr/>
              <a:lstStyle/>
              <a:p>
                <a:endParaRPr lang="zh-CN" altLang="en-US" sz="3200">
                  <a:solidFill>
                    <a:schemeClr val="bg2"/>
                  </a:solidFill>
                </a:endParaRPr>
              </a:p>
            </p:txBody>
          </p:sp>
          <p:sp>
            <p:nvSpPr>
              <p:cNvPr id="113723" name="Rectangle 59"/>
              <p:cNvSpPr>
                <a:spLocks noChangeArrowheads="1"/>
              </p:cNvSpPr>
              <p:nvPr/>
            </p:nvSpPr>
            <p:spPr bwMode="auto">
              <a:xfrm>
                <a:off x="942" y="2900"/>
                <a:ext cx="162" cy="269"/>
              </a:xfrm>
              <a:prstGeom prst="rect">
                <a:avLst/>
              </a:prstGeom>
              <a:noFill/>
              <a:ln w="9525">
                <a:noFill/>
                <a:miter lim="800000"/>
                <a:headEnd/>
                <a:tailEnd/>
              </a:ln>
            </p:spPr>
            <p:txBody>
              <a:bodyPr wrap="none" lIns="0" tIns="0" rIns="0" bIns="0">
                <a:spAutoFit/>
              </a:bodyPr>
              <a:lstStyle/>
              <a:p>
                <a:pPr algn="ctr"/>
                <a:r>
                  <a:rPr lang="en-US" altLang="zh-CN" sz="2800">
                    <a:solidFill>
                      <a:schemeClr val="bg2"/>
                    </a:solidFill>
                    <a:latin typeface="Times New Roman" pitchFamily="18" charset="0"/>
                  </a:rPr>
                  <a:t>X</a:t>
                </a:r>
                <a:endParaRPr lang="en-US" altLang="zh-CN" sz="2800">
                  <a:solidFill>
                    <a:schemeClr val="bg2"/>
                  </a:solidFill>
                </a:endParaRPr>
              </a:p>
            </p:txBody>
          </p:sp>
        </p:grpSp>
        <p:sp>
          <p:nvSpPr>
            <p:cNvPr id="113724" name="Line 60"/>
            <p:cNvSpPr>
              <a:spLocks noChangeShapeType="1"/>
            </p:cNvSpPr>
            <p:nvPr/>
          </p:nvSpPr>
          <p:spPr bwMode="auto">
            <a:xfrm>
              <a:off x="4032" y="2400"/>
              <a:ext cx="384" cy="0"/>
            </a:xfrm>
            <a:prstGeom prst="line">
              <a:avLst/>
            </a:prstGeom>
            <a:noFill/>
            <a:ln w="28575">
              <a:solidFill>
                <a:schemeClr val="tx1"/>
              </a:solidFill>
              <a:round/>
              <a:headEnd/>
              <a:tailEnd type="stealth" w="med" len="med"/>
            </a:ln>
            <a:effectLst/>
          </p:spPr>
          <p:txBody>
            <a:bodyPr>
              <a:spAutoFit/>
            </a:bodyPr>
            <a:lstStyle/>
            <a:p>
              <a:endParaRPr lang="zh-CN" altLang="en-US"/>
            </a:p>
          </p:txBody>
        </p:sp>
      </p:grpSp>
      <p:sp>
        <p:nvSpPr>
          <p:cNvPr id="113725" name="Text Box 61"/>
          <p:cNvSpPr txBox="1">
            <a:spLocks noChangeArrowheads="1"/>
          </p:cNvSpPr>
          <p:nvPr/>
        </p:nvSpPr>
        <p:spPr bwMode="auto">
          <a:xfrm>
            <a:off x="381000" y="425450"/>
            <a:ext cx="4876800" cy="641350"/>
          </a:xfrm>
          <a:prstGeom prst="rect">
            <a:avLst/>
          </a:prstGeom>
          <a:noFill/>
          <a:ln w="9525">
            <a:noFill/>
            <a:miter lim="800000"/>
            <a:headEnd/>
            <a:tailEnd/>
          </a:ln>
          <a:effectLst/>
        </p:spPr>
        <p:txBody>
          <a:bodyPr>
            <a:spAutoFit/>
          </a:bodyPr>
          <a:lstStyle/>
          <a:p>
            <a:r>
              <a:rPr lang="zh-CN" altLang="en-US" sz="3600"/>
              <a:t>④ 除法操作过程</a:t>
            </a:r>
          </a:p>
        </p:txBody>
      </p:sp>
      <p:sp>
        <p:nvSpPr>
          <p:cNvPr id="63" name="日期占位符 62"/>
          <p:cNvSpPr>
            <a:spLocks noGrp="1"/>
          </p:cNvSpPr>
          <p:nvPr>
            <p:ph type="dt" sz="half" idx="10"/>
          </p:nvPr>
        </p:nvSpPr>
        <p:spPr/>
        <p:txBody>
          <a:bodyPr/>
          <a:lstStyle/>
          <a:p>
            <a:fld id="{ED901464-1621-40B6-BF49-19C67755824D}" type="datetime1">
              <a:rPr lang="zh-CN" altLang="en-US" smtClean="0"/>
              <a:pPr/>
              <a:t>2023/8/31</a:t>
            </a:fld>
            <a:endParaRPr lang="zh-CN" altLang="en-US"/>
          </a:p>
        </p:txBody>
      </p:sp>
      <p:sp>
        <p:nvSpPr>
          <p:cNvPr id="65" name="页脚占位符 64"/>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4" name="灯片编号占位符 6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4035425" y="2033588"/>
            <a:ext cx="1831975" cy="519112"/>
          </a:xfrm>
          <a:prstGeom prst="rect">
            <a:avLst/>
          </a:prstGeom>
          <a:noFill/>
          <a:ln w="9525">
            <a:noFill/>
            <a:miter lim="800000"/>
            <a:headEnd/>
            <a:tailEnd/>
          </a:ln>
          <a:effectLst/>
        </p:spPr>
        <p:txBody>
          <a:bodyPr>
            <a:spAutoFit/>
          </a:bodyPr>
          <a:lstStyle/>
          <a:p>
            <a:r>
              <a:rPr lang="zh-CN" altLang="en-US" sz="2800"/>
              <a:t>取指令</a:t>
            </a:r>
          </a:p>
        </p:txBody>
      </p:sp>
      <p:sp>
        <p:nvSpPr>
          <p:cNvPr id="129027" name="Text Box 3"/>
          <p:cNvSpPr txBox="1">
            <a:spLocks noChangeArrowheads="1"/>
          </p:cNvSpPr>
          <p:nvPr/>
        </p:nvSpPr>
        <p:spPr bwMode="auto">
          <a:xfrm>
            <a:off x="4035425" y="2657475"/>
            <a:ext cx="1943100" cy="519113"/>
          </a:xfrm>
          <a:prstGeom prst="rect">
            <a:avLst/>
          </a:prstGeom>
          <a:noFill/>
          <a:ln w="9525">
            <a:noFill/>
            <a:miter lim="800000"/>
            <a:headEnd/>
            <a:tailEnd/>
          </a:ln>
          <a:effectLst/>
        </p:spPr>
        <p:txBody>
          <a:bodyPr>
            <a:spAutoFit/>
          </a:bodyPr>
          <a:lstStyle/>
          <a:p>
            <a:r>
              <a:rPr lang="zh-CN" altLang="en-US" sz="2800"/>
              <a:t>分析指令</a:t>
            </a:r>
          </a:p>
        </p:txBody>
      </p:sp>
      <p:sp>
        <p:nvSpPr>
          <p:cNvPr id="129028" name="Text Box 4"/>
          <p:cNvSpPr txBox="1">
            <a:spLocks noChangeArrowheads="1"/>
          </p:cNvSpPr>
          <p:nvPr/>
        </p:nvSpPr>
        <p:spPr bwMode="auto">
          <a:xfrm>
            <a:off x="4035425" y="3252788"/>
            <a:ext cx="1866900" cy="519112"/>
          </a:xfrm>
          <a:prstGeom prst="rect">
            <a:avLst/>
          </a:prstGeom>
          <a:noFill/>
          <a:ln w="9525">
            <a:noFill/>
            <a:miter lim="800000"/>
            <a:headEnd/>
            <a:tailEnd/>
          </a:ln>
          <a:effectLst/>
        </p:spPr>
        <p:txBody>
          <a:bodyPr>
            <a:spAutoFit/>
          </a:bodyPr>
          <a:lstStyle/>
          <a:p>
            <a:r>
              <a:rPr lang="zh-CN" altLang="en-US" sz="2800"/>
              <a:t>执行指令</a:t>
            </a:r>
          </a:p>
        </p:txBody>
      </p:sp>
      <p:sp>
        <p:nvSpPr>
          <p:cNvPr id="129029" name="Text Box 5"/>
          <p:cNvSpPr txBox="1">
            <a:spLocks noChangeArrowheads="1"/>
          </p:cNvSpPr>
          <p:nvPr/>
        </p:nvSpPr>
        <p:spPr bwMode="auto">
          <a:xfrm>
            <a:off x="5911850" y="2055813"/>
            <a:ext cx="658813" cy="519112"/>
          </a:xfrm>
          <a:prstGeom prst="rect">
            <a:avLst/>
          </a:prstGeom>
          <a:noFill/>
          <a:ln w="9525">
            <a:noFill/>
            <a:miter lim="800000"/>
            <a:headEnd/>
            <a:tailEnd/>
          </a:ln>
          <a:effectLst/>
        </p:spPr>
        <p:txBody>
          <a:bodyPr wrap="none">
            <a:spAutoFit/>
          </a:bodyPr>
          <a:lstStyle/>
          <a:p>
            <a:pPr algn="ctr"/>
            <a:r>
              <a:rPr lang="en-US" altLang="zh-CN" sz="2800">
                <a:solidFill>
                  <a:schemeClr val="folHlink"/>
                </a:solidFill>
                <a:latin typeface="Times New Roman" pitchFamily="18" charset="0"/>
              </a:rPr>
              <a:t>PC</a:t>
            </a:r>
            <a:endParaRPr lang="zh-CN" altLang="en-US" sz="2800">
              <a:latin typeface="Times New Roman" pitchFamily="18" charset="0"/>
            </a:endParaRPr>
          </a:p>
        </p:txBody>
      </p:sp>
      <p:sp>
        <p:nvSpPr>
          <p:cNvPr id="129030" name="Text Box 6"/>
          <p:cNvSpPr txBox="1">
            <a:spLocks noChangeArrowheads="1"/>
          </p:cNvSpPr>
          <p:nvPr/>
        </p:nvSpPr>
        <p:spPr bwMode="auto">
          <a:xfrm>
            <a:off x="5949950" y="2679700"/>
            <a:ext cx="579438" cy="519113"/>
          </a:xfrm>
          <a:prstGeom prst="rect">
            <a:avLst/>
          </a:prstGeom>
          <a:noFill/>
          <a:ln w="9525">
            <a:noFill/>
            <a:miter lim="800000"/>
            <a:headEnd/>
            <a:tailEnd/>
          </a:ln>
          <a:effectLst/>
        </p:spPr>
        <p:txBody>
          <a:bodyPr wrap="none">
            <a:spAutoFit/>
          </a:bodyPr>
          <a:lstStyle/>
          <a:p>
            <a:pPr algn="ctr"/>
            <a:r>
              <a:rPr lang="en-US" altLang="zh-CN" sz="2800">
                <a:solidFill>
                  <a:schemeClr val="folHlink"/>
                </a:solidFill>
                <a:latin typeface="Times New Roman" pitchFamily="18" charset="0"/>
              </a:rPr>
              <a:t>IR</a:t>
            </a:r>
          </a:p>
        </p:txBody>
      </p:sp>
      <p:sp>
        <p:nvSpPr>
          <p:cNvPr id="129031" name="Text Box 7"/>
          <p:cNvSpPr txBox="1">
            <a:spLocks noChangeArrowheads="1"/>
          </p:cNvSpPr>
          <p:nvPr/>
        </p:nvSpPr>
        <p:spPr bwMode="auto">
          <a:xfrm>
            <a:off x="5891213" y="3275013"/>
            <a:ext cx="698500" cy="519112"/>
          </a:xfrm>
          <a:prstGeom prst="rect">
            <a:avLst/>
          </a:prstGeom>
          <a:noFill/>
          <a:ln w="9525">
            <a:noFill/>
            <a:miter lim="800000"/>
            <a:headEnd/>
            <a:tailEnd/>
          </a:ln>
          <a:effectLst/>
        </p:spPr>
        <p:txBody>
          <a:bodyPr wrap="none">
            <a:spAutoFit/>
          </a:bodyPr>
          <a:lstStyle/>
          <a:p>
            <a:pPr algn="ctr"/>
            <a:r>
              <a:rPr lang="en-US" altLang="zh-CN" sz="2800">
                <a:solidFill>
                  <a:schemeClr val="folHlink"/>
                </a:solidFill>
                <a:latin typeface="Times New Roman" pitchFamily="18" charset="0"/>
              </a:rPr>
              <a:t>CU</a:t>
            </a:r>
            <a:endParaRPr lang="zh-CN" altLang="en-US" sz="2800">
              <a:latin typeface="Times New Roman" pitchFamily="18" charset="0"/>
            </a:endParaRPr>
          </a:p>
        </p:txBody>
      </p:sp>
      <p:grpSp>
        <p:nvGrpSpPr>
          <p:cNvPr id="2" name="Group 8"/>
          <p:cNvGrpSpPr>
            <a:grpSpLocks/>
          </p:cNvGrpSpPr>
          <p:nvPr/>
        </p:nvGrpSpPr>
        <p:grpSpPr bwMode="auto">
          <a:xfrm>
            <a:off x="457200" y="2057400"/>
            <a:ext cx="2286000" cy="3276600"/>
            <a:chOff x="288" y="1296"/>
            <a:chExt cx="1440" cy="2064"/>
          </a:xfrm>
        </p:grpSpPr>
        <p:sp>
          <p:nvSpPr>
            <p:cNvPr id="129033" name="Rectangle 9"/>
            <p:cNvSpPr>
              <a:spLocks noChangeArrowheads="1"/>
            </p:cNvSpPr>
            <p:nvPr/>
          </p:nvSpPr>
          <p:spPr bwMode="auto">
            <a:xfrm>
              <a:off x="1104" y="2688"/>
              <a:ext cx="486" cy="332"/>
            </a:xfrm>
            <a:prstGeom prst="rect">
              <a:avLst/>
            </a:prstGeom>
            <a:noFill/>
            <a:ln w="38100">
              <a:solidFill>
                <a:schemeClr val="folHlink"/>
              </a:solidFill>
              <a:miter lim="800000"/>
              <a:headEnd/>
              <a:tailEnd/>
            </a:ln>
          </p:spPr>
          <p:txBody>
            <a:bodyPr/>
            <a:lstStyle/>
            <a:p>
              <a:endParaRPr lang="zh-CN" altLang="en-US"/>
            </a:p>
          </p:txBody>
        </p:sp>
        <p:sp>
          <p:nvSpPr>
            <p:cNvPr id="129034" name="Rectangle 10"/>
            <p:cNvSpPr>
              <a:spLocks noChangeArrowheads="1"/>
            </p:cNvSpPr>
            <p:nvPr/>
          </p:nvSpPr>
          <p:spPr bwMode="auto">
            <a:xfrm>
              <a:off x="1200" y="2707"/>
              <a:ext cx="299" cy="269"/>
            </a:xfrm>
            <a:prstGeom prst="rect">
              <a:avLst/>
            </a:prstGeom>
            <a:noFill/>
            <a:ln w="28575">
              <a:noFill/>
              <a:miter lim="800000"/>
              <a:headEnd/>
              <a:tailEnd/>
            </a:ln>
          </p:spPr>
          <p:txBody>
            <a:bodyPr wrap="none" lIns="0" tIns="0" rIns="0" bIns="0">
              <a:spAutoFit/>
            </a:bodyPr>
            <a:lstStyle/>
            <a:p>
              <a:pPr algn="ctr"/>
              <a:r>
                <a:rPr lang="en-US" altLang="zh-CN" sz="2800">
                  <a:latin typeface="Times New Roman" pitchFamily="18" charset="0"/>
                </a:rPr>
                <a:t>PC</a:t>
              </a:r>
              <a:endParaRPr lang="en-US" altLang="zh-CN" sz="2800"/>
            </a:p>
          </p:txBody>
        </p:sp>
        <p:sp>
          <p:nvSpPr>
            <p:cNvPr id="129035" name="Rectangle 11"/>
            <p:cNvSpPr>
              <a:spLocks noChangeArrowheads="1"/>
            </p:cNvSpPr>
            <p:nvPr/>
          </p:nvSpPr>
          <p:spPr bwMode="auto">
            <a:xfrm>
              <a:off x="432" y="2688"/>
              <a:ext cx="501" cy="331"/>
            </a:xfrm>
            <a:prstGeom prst="rect">
              <a:avLst/>
            </a:prstGeom>
            <a:noFill/>
            <a:ln w="38100">
              <a:solidFill>
                <a:schemeClr val="folHlink"/>
              </a:solidFill>
              <a:miter lim="800000"/>
              <a:headEnd/>
              <a:tailEnd/>
            </a:ln>
          </p:spPr>
          <p:txBody>
            <a:bodyPr/>
            <a:lstStyle/>
            <a:p>
              <a:endParaRPr lang="zh-CN" altLang="en-US"/>
            </a:p>
          </p:txBody>
        </p:sp>
        <p:sp>
          <p:nvSpPr>
            <p:cNvPr id="129036" name="Rectangle 12"/>
            <p:cNvSpPr>
              <a:spLocks noChangeArrowheads="1"/>
            </p:cNvSpPr>
            <p:nvPr/>
          </p:nvSpPr>
          <p:spPr bwMode="auto">
            <a:xfrm>
              <a:off x="558" y="2707"/>
              <a:ext cx="249" cy="269"/>
            </a:xfrm>
            <a:prstGeom prst="rect">
              <a:avLst/>
            </a:prstGeom>
            <a:noFill/>
            <a:ln w="28575">
              <a:noFill/>
              <a:miter lim="800000"/>
              <a:headEnd/>
              <a:tailEnd/>
            </a:ln>
          </p:spPr>
          <p:txBody>
            <a:bodyPr wrap="none" lIns="0" tIns="0" rIns="0" bIns="0">
              <a:spAutoFit/>
            </a:bodyPr>
            <a:lstStyle/>
            <a:p>
              <a:pPr algn="ctr"/>
              <a:r>
                <a:rPr lang="en-US" altLang="zh-CN" sz="2800">
                  <a:latin typeface="Times New Roman" pitchFamily="18" charset="0"/>
                </a:rPr>
                <a:t>IR</a:t>
              </a:r>
              <a:endParaRPr lang="en-US" altLang="zh-CN" sz="2800"/>
            </a:p>
          </p:txBody>
        </p:sp>
        <p:sp>
          <p:nvSpPr>
            <p:cNvPr id="129037" name="Rectangle 13"/>
            <p:cNvSpPr>
              <a:spLocks noChangeArrowheads="1"/>
            </p:cNvSpPr>
            <p:nvPr/>
          </p:nvSpPr>
          <p:spPr bwMode="auto">
            <a:xfrm>
              <a:off x="288" y="1296"/>
              <a:ext cx="1440" cy="2064"/>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29038" name="Rectangle 14"/>
            <p:cNvSpPr>
              <a:spLocks noChangeArrowheads="1"/>
            </p:cNvSpPr>
            <p:nvPr/>
          </p:nvSpPr>
          <p:spPr bwMode="auto">
            <a:xfrm>
              <a:off x="542" y="1680"/>
              <a:ext cx="886" cy="528"/>
            </a:xfrm>
            <a:prstGeom prst="rect">
              <a:avLst/>
            </a:prstGeom>
            <a:noFill/>
            <a:ln w="38100">
              <a:solidFill>
                <a:schemeClr val="folHlink"/>
              </a:solidFill>
              <a:miter lim="800000"/>
              <a:headEnd/>
              <a:tailEnd/>
            </a:ln>
            <a:effectLst/>
          </p:spPr>
          <p:txBody>
            <a:bodyPr anchor="ctr">
              <a:spAutoFit/>
            </a:bodyPr>
            <a:lstStyle/>
            <a:p>
              <a:endParaRPr lang="zh-CN" altLang="en-US"/>
            </a:p>
          </p:txBody>
        </p:sp>
        <p:sp>
          <p:nvSpPr>
            <p:cNvPr id="129039" name="Text Box 15"/>
            <p:cNvSpPr txBox="1">
              <a:spLocks noChangeArrowheads="1"/>
            </p:cNvSpPr>
            <p:nvPr/>
          </p:nvSpPr>
          <p:spPr bwMode="auto">
            <a:xfrm>
              <a:off x="566" y="1756"/>
              <a:ext cx="842" cy="365"/>
            </a:xfrm>
            <a:prstGeom prst="rect">
              <a:avLst/>
            </a:prstGeom>
            <a:noFill/>
            <a:ln w="9525">
              <a:noFill/>
              <a:miter lim="800000"/>
              <a:headEnd/>
              <a:tailEnd/>
            </a:ln>
            <a:effectLst/>
          </p:spPr>
          <p:txBody>
            <a:bodyPr>
              <a:spAutoFit/>
            </a:bodyPr>
            <a:lstStyle/>
            <a:p>
              <a:pPr algn="ctr"/>
              <a:r>
                <a:rPr lang="en-US" altLang="zh-CN" sz="3200">
                  <a:latin typeface="Times New Roman" pitchFamily="18" charset="0"/>
                </a:rPr>
                <a:t>CU</a:t>
              </a:r>
            </a:p>
          </p:txBody>
        </p:sp>
      </p:grpSp>
      <p:sp>
        <p:nvSpPr>
          <p:cNvPr id="129040" name="AutoShape 16"/>
          <p:cNvSpPr>
            <a:spLocks/>
          </p:cNvSpPr>
          <p:nvPr/>
        </p:nvSpPr>
        <p:spPr bwMode="auto">
          <a:xfrm>
            <a:off x="6705600" y="2216150"/>
            <a:ext cx="152400" cy="838200"/>
          </a:xfrm>
          <a:prstGeom prst="rightBrace">
            <a:avLst>
              <a:gd name="adj1" fmla="val 45833"/>
              <a:gd name="adj2" fmla="val 50000"/>
            </a:avLst>
          </a:prstGeom>
          <a:noFill/>
          <a:ln w="38100">
            <a:solidFill>
              <a:schemeClr val="folHlink"/>
            </a:solidFill>
            <a:round/>
            <a:headEnd/>
            <a:tailEnd/>
          </a:ln>
          <a:effectLst/>
        </p:spPr>
        <p:txBody>
          <a:bodyPr anchor="ctr">
            <a:spAutoFit/>
          </a:bodyPr>
          <a:lstStyle/>
          <a:p>
            <a:endParaRPr lang="zh-CN" altLang="en-US"/>
          </a:p>
        </p:txBody>
      </p:sp>
      <p:sp>
        <p:nvSpPr>
          <p:cNvPr id="129041" name="Text Box 17"/>
          <p:cNvSpPr txBox="1">
            <a:spLocks noChangeArrowheads="1"/>
          </p:cNvSpPr>
          <p:nvPr/>
        </p:nvSpPr>
        <p:spPr bwMode="auto">
          <a:xfrm>
            <a:off x="6934200" y="2362200"/>
            <a:ext cx="1279525" cy="519113"/>
          </a:xfrm>
          <a:prstGeom prst="rect">
            <a:avLst/>
          </a:prstGeom>
          <a:noFill/>
          <a:ln w="9525">
            <a:noFill/>
            <a:miter lim="800000"/>
            <a:headEnd/>
            <a:tailEnd/>
          </a:ln>
          <a:effectLst/>
        </p:spPr>
        <p:txBody>
          <a:bodyPr>
            <a:spAutoFit/>
          </a:bodyPr>
          <a:lstStyle/>
          <a:p>
            <a:r>
              <a:rPr lang="zh-CN" altLang="en-US" sz="2800"/>
              <a:t>取指</a:t>
            </a:r>
          </a:p>
        </p:txBody>
      </p:sp>
      <p:sp>
        <p:nvSpPr>
          <p:cNvPr id="129042" name="Text Box 18"/>
          <p:cNvSpPr txBox="1">
            <a:spLocks noChangeArrowheads="1"/>
          </p:cNvSpPr>
          <p:nvPr/>
        </p:nvSpPr>
        <p:spPr bwMode="auto">
          <a:xfrm>
            <a:off x="6934200" y="3252788"/>
            <a:ext cx="1295400" cy="519112"/>
          </a:xfrm>
          <a:prstGeom prst="rect">
            <a:avLst/>
          </a:prstGeom>
          <a:noFill/>
          <a:ln w="9525">
            <a:noFill/>
            <a:miter lim="800000"/>
            <a:headEnd/>
            <a:tailEnd/>
          </a:ln>
          <a:effectLst/>
        </p:spPr>
        <p:txBody>
          <a:bodyPr>
            <a:spAutoFit/>
          </a:bodyPr>
          <a:lstStyle/>
          <a:p>
            <a:r>
              <a:rPr lang="zh-CN" altLang="en-US" sz="2800"/>
              <a:t>执行</a:t>
            </a:r>
          </a:p>
        </p:txBody>
      </p:sp>
      <p:grpSp>
        <p:nvGrpSpPr>
          <p:cNvPr id="3" name="Group 29"/>
          <p:cNvGrpSpPr>
            <a:grpSpLocks/>
          </p:cNvGrpSpPr>
          <p:nvPr/>
        </p:nvGrpSpPr>
        <p:grpSpPr bwMode="auto">
          <a:xfrm>
            <a:off x="3214696" y="4167188"/>
            <a:ext cx="6340475" cy="1031875"/>
            <a:chOff x="2071" y="2625"/>
            <a:chExt cx="3994" cy="650"/>
          </a:xfrm>
        </p:grpSpPr>
        <p:sp>
          <p:nvSpPr>
            <p:cNvPr id="129044" name="Text Box 20"/>
            <p:cNvSpPr txBox="1">
              <a:spLocks noChangeArrowheads="1"/>
            </p:cNvSpPr>
            <p:nvPr/>
          </p:nvSpPr>
          <p:spPr bwMode="auto">
            <a:xfrm>
              <a:off x="2071" y="2625"/>
              <a:ext cx="3994" cy="650"/>
            </a:xfrm>
            <a:prstGeom prst="rect">
              <a:avLst/>
            </a:prstGeom>
            <a:noFill/>
            <a:ln w="9525">
              <a:noFill/>
              <a:miter lim="800000"/>
              <a:headEnd/>
              <a:tailEnd/>
            </a:ln>
            <a:effectLst/>
          </p:spPr>
          <p:txBody>
            <a:bodyPr>
              <a:spAutoFit/>
            </a:bodyPr>
            <a:lstStyle/>
            <a:p>
              <a:r>
                <a:rPr lang="en-US" altLang="zh-CN" sz="2800" dirty="0">
                  <a:latin typeface="Times New Roman" pitchFamily="18" charset="0"/>
                </a:rPr>
                <a:t>PC</a:t>
              </a:r>
              <a:r>
                <a:rPr lang="en-US" altLang="zh-CN" sz="2800" dirty="0"/>
                <a:t> </a:t>
              </a:r>
              <a:r>
                <a:rPr lang="zh-CN" altLang="en-US" sz="2800" dirty="0"/>
                <a:t>存放当前欲执行指令的地址，</a:t>
              </a:r>
            </a:p>
            <a:p>
              <a:r>
                <a:rPr lang="zh-CN" altLang="en-US" sz="2800" dirty="0"/>
                <a:t>   </a:t>
              </a:r>
              <a:r>
                <a:rPr lang="zh-CN" altLang="en-US" sz="900" dirty="0"/>
                <a:t> </a:t>
              </a:r>
              <a:r>
                <a:rPr lang="zh-CN" altLang="en-US" sz="2800" dirty="0"/>
                <a:t>具有计数功能（</a:t>
              </a:r>
              <a:r>
                <a:rPr lang="en-US" altLang="zh-CN" sz="2800" dirty="0">
                  <a:latin typeface="Times New Roman" pitchFamily="18" charset="0"/>
                </a:rPr>
                <a:t>PC</a:t>
              </a:r>
              <a:r>
                <a:rPr lang="en-US" altLang="zh-CN" sz="2800" dirty="0"/>
                <a:t>）+</a:t>
              </a:r>
              <a:r>
                <a:rPr lang="en-US" altLang="zh-CN" sz="900" dirty="0"/>
                <a:t> </a:t>
              </a:r>
              <a:r>
                <a:rPr lang="en-US" altLang="zh-CN" sz="2800" dirty="0"/>
                <a:t>1   </a:t>
              </a:r>
              <a:r>
                <a:rPr lang="en-US" altLang="zh-CN" sz="2800" dirty="0">
                  <a:latin typeface="Times New Roman" pitchFamily="18" charset="0"/>
                </a:rPr>
                <a:t>PC</a:t>
              </a:r>
            </a:p>
          </p:txBody>
        </p:sp>
        <p:sp>
          <p:nvSpPr>
            <p:cNvPr id="129045" name="Line 21"/>
            <p:cNvSpPr>
              <a:spLocks noChangeShapeType="1"/>
            </p:cNvSpPr>
            <p:nvPr/>
          </p:nvSpPr>
          <p:spPr bwMode="auto">
            <a:xfrm>
              <a:off x="4740" y="3067"/>
              <a:ext cx="240" cy="0"/>
            </a:xfrm>
            <a:prstGeom prst="line">
              <a:avLst/>
            </a:prstGeom>
            <a:noFill/>
            <a:ln w="9525">
              <a:solidFill>
                <a:schemeClr val="tx1"/>
              </a:solidFill>
              <a:round/>
              <a:headEnd/>
              <a:tailEnd type="stealth" w="med" len="med"/>
            </a:ln>
            <a:effectLst/>
          </p:spPr>
          <p:txBody>
            <a:bodyPr wrap="none">
              <a:spAutoFit/>
            </a:bodyPr>
            <a:lstStyle/>
            <a:p>
              <a:endParaRPr lang="zh-CN" altLang="en-US"/>
            </a:p>
          </p:txBody>
        </p:sp>
      </p:grpSp>
      <p:sp>
        <p:nvSpPr>
          <p:cNvPr id="129046" name="Text Box 22"/>
          <p:cNvSpPr txBox="1">
            <a:spLocks noChangeArrowheads="1"/>
          </p:cNvSpPr>
          <p:nvPr/>
        </p:nvSpPr>
        <p:spPr bwMode="auto">
          <a:xfrm>
            <a:off x="3416300" y="5454650"/>
            <a:ext cx="5118100" cy="519113"/>
          </a:xfrm>
          <a:prstGeom prst="rect">
            <a:avLst/>
          </a:prstGeom>
          <a:noFill/>
          <a:ln w="9525">
            <a:noFill/>
            <a:miter lim="800000"/>
            <a:headEnd/>
            <a:tailEnd/>
          </a:ln>
          <a:effectLst/>
        </p:spPr>
        <p:txBody>
          <a:bodyPr>
            <a:spAutoFit/>
          </a:bodyPr>
          <a:lstStyle/>
          <a:p>
            <a:r>
              <a:rPr lang="en-US" altLang="zh-CN" sz="2800">
                <a:latin typeface="Times New Roman" pitchFamily="18" charset="0"/>
              </a:rPr>
              <a:t>IR</a:t>
            </a:r>
            <a:r>
              <a:rPr lang="en-US" altLang="zh-CN" sz="2800"/>
              <a:t> </a:t>
            </a:r>
            <a:r>
              <a:rPr lang="zh-CN" altLang="en-US" sz="2800"/>
              <a:t>存放当前欲执行的指令</a:t>
            </a:r>
          </a:p>
        </p:txBody>
      </p:sp>
      <p:sp>
        <p:nvSpPr>
          <p:cNvPr id="129047" name="Text Box 23"/>
          <p:cNvSpPr txBox="1">
            <a:spLocks noChangeArrowheads="1"/>
          </p:cNvSpPr>
          <p:nvPr/>
        </p:nvSpPr>
        <p:spPr bwMode="auto">
          <a:xfrm>
            <a:off x="7861300" y="3252788"/>
            <a:ext cx="1282700" cy="519112"/>
          </a:xfrm>
          <a:prstGeom prst="rect">
            <a:avLst/>
          </a:prstGeom>
          <a:noFill/>
          <a:ln w="9525">
            <a:noFill/>
            <a:miter lim="800000"/>
            <a:headEnd/>
            <a:tailEnd/>
          </a:ln>
          <a:effectLst/>
        </p:spPr>
        <p:txBody>
          <a:bodyPr>
            <a:spAutoFit/>
          </a:bodyPr>
          <a:lstStyle/>
          <a:p>
            <a:r>
              <a:rPr lang="zh-CN" altLang="en-US" sz="2800"/>
              <a:t>访存</a:t>
            </a:r>
          </a:p>
        </p:txBody>
      </p:sp>
      <p:sp>
        <p:nvSpPr>
          <p:cNvPr id="129048" name="Text Box 24"/>
          <p:cNvSpPr txBox="1">
            <a:spLocks noChangeArrowheads="1"/>
          </p:cNvSpPr>
          <p:nvPr/>
        </p:nvSpPr>
        <p:spPr bwMode="auto">
          <a:xfrm>
            <a:off x="7861300" y="2362200"/>
            <a:ext cx="1244600" cy="519113"/>
          </a:xfrm>
          <a:prstGeom prst="rect">
            <a:avLst/>
          </a:prstGeom>
          <a:noFill/>
          <a:ln w="9525">
            <a:noFill/>
            <a:miter lim="800000"/>
            <a:headEnd/>
            <a:tailEnd/>
          </a:ln>
          <a:effectLst/>
        </p:spPr>
        <p:txBody>
          <a:bodyPr>
            <a:spAutoFit/>
          </a:bodyPr>
          <a:lstStyle/>
          <a:p>
            <a:r>
              <a:rPr lang="zh-CN" altLang="en-US" sz="2800"/>
              <a:t>访存</a:t>
            </a:r>
          </a:p>
        </p:txBody>
      </p:sp>
      <p:sp>
        <p:nvSpPr>
          <p:cNvPr id="129049" name="AutoShape 25"/>
          <p:cNvSpPr>
            <a:spLocks/>
          </p:cNvSpPr>
          <p:nvPr/>
        </p:nvSpPr>
        <p:spPr bwMode="auto">
          <a:xfrm>
            <a:off x="3738563" y="2209800"/>
            <a:ext cx="228600" cy="1371600"/>
          </a:xfrm>
          <a:prstGeom prst="leftBrace">
            <a:avLst>
              <a:gd name="adj1" fmla="val 50000"/>
              <a:gd name="adj2" fmla="val 50000"/>
            </a:avLst>
          </a:prstGeom>
          <a:noFill/>
          <a:ln w="38100">
            <a:solidFill>
              <a:schemeClr val="folHlink"/>
            </a:solidFill>
            <a:round/>
            <a:headEnd/>
            <a:tailEnd/>
          </a:ln>
          <a:effectLst/>
        </p:spPr>
        <p:txBody>
          <a:bodyPr anchor="ctr">
            <a:spAutoFit/>
          </a:bodyPr>
          <a:lstStyle/>
          <a:p>
            <a:endParaRPr lang="zh-CN" altLang="en-US"/>
          </a:p>
        </p:txBody>
      </p:sp>
      <p:sp>
        <p:nvSpPr>
          <p:cNvPr id="129050" name="Text Box 26"/>
          <p:cNvSpPr txBox="1">
            <a:spLocks noChangeArrowheads="1"/>
          </p:cNvSpPr>
          <p:nvPr/>
        </p:nvSpPr>
        <p:spPr bwMode="auto">
          <a:xfrm>
            <a:off x="2860675" y="2033588"/>
            <a:ext cx="901700" cy="1544637"/>
          </a:xfrm>
          <a:prstGeom prst="rect">
            <a:avLst/>
          </a:prstGeom>
          <a:noFill/>
          <a:ln w="9525">
            <a:noFill/>
            <a:miter lim="800000"/>
            <a:headEnd/>
            <a:tailEnd/>
          </a:ln>
          <a:effectLst/>
        </p:spPr>
        <p:txBody>
          <a:bodyPr>
            <a:spAutoFit/>
          </a:bodyPr>
          <a:lstStyle/>
          <a:p>
            <a:pPr algn="ctr"/>
            <a:r>
              <a:rPr lang="zh-CN" altLang="en-US" sz="2800"/>
              <a:t>完成</a:t>
            </a:r>
          </a:p>
          <a:p>
            <a:pPr algn="ctr"/>
            <a:r>
              <a:rPr lang="zh-CN" altLang="en-US" sz="2800"/>
              <a:t>一条</a:t>
            </a:r>
          </a:p>
          <a:p>
            <a:pPr algn="ctr"/>
            <a:r>
              <a:rPr lang="zh-CN" altLang="en-US" sz="2800"/>
              <a:t>指令</a:t>
            </a:r>
          </a:p>
        </p:txBody>
      </p:sp>
      <p:sp>
        <p:nvSpPr>
          <p:cNvPr id="129052" name="Text Box 28"/>
          <p:cNvSpPr txBox="1">
            <a:spLocks noChangeArrowheads="1"/>
          </p:cNvSpPr>
          <p:nvPr/>
        </p:nvSpPr>
        <p:spPr bwMode="auto">
          <a:xfrm>
            <a:off x="793750" y="409575"/>
            <a:ext cx="5911850" cy="641350"/>
          </a:xfrm>
          <a:prstGeom prst="rect">
            <a:avLst/>
          </a:prstGeom>
          <a:noFill/>
          <a:ln w="9525">
            <a:noFill/>
            <a:miter lim="800000"/>
            <a:headEnd/>
            <a:tailEnd/>
          </a:ln>
          <a:effectLst/>
        </p:spPr>
        <p:txBody>
          <a:bodyPr>
            <a:spAutoFit/>
          </a:bodyPr>
          <a:lstStyle/>
          <a:p>
            <a:r>
              <a:rPr lang="zh-CN" altLang="en-US" sz="3600"/>
              <a:t>(</a:t>
            </a:r>
            <a:r>
              <a:rPr lang="zh-CN" altLang="en-US" sz="3600">
                <a:latin typeface="Times New Roman" pitchFamily="18" charset="0"/>
              </a:rPr>
              <a:t>3</a:t>
            </a:r>
            <a:r>
              <a:rPr lang="zh-CN" altLang="en-US" sz="3600"/>
              <a:t>)控制器的基本组成</a:t>
            </a:r>
          </a:p>
        </p:txBody>
      </p:sp>
      <p:sp>
        <p:nvSpPr>
          <p:cNvPr id="30" name="日期占位符 29"/>
          <p:cNvSpPr>
            <a:spLocks noGrp="1"/>
          </p:cNvSpPr>
          <p:nvPr>
            <p:ph type="dt" sz="half" idx="10"/>
          </p:nvPr>
        </p:nvSpPr>
        <p:spPr/>
        <p:txBody>
          <a:bodyPr/>
          <a:lstStyle/>
          <a:p>
            <a:fld id="{CCACC99A-6CCA-452B-8119-BBA5FBD6852B}" type="datetime1">
              <a:rPr lang="zh-CN" altLang="en-US" smtClean="0"/>
              <a:pPr/>
              <a:t>2023/8/31</a:t>
            </a:fld>
            <a:endParaRPr lang="zh-CN" altLang="en-US"/>
          </a:p>
        </p:txBody>
      </p:sp>
      <p:sp>
        <p:nvSpPr>
          <p:cNvPr id="32" name="页脚占位符 3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50"/>
                                        </p:tgtEl>
                                        <p:attrNameLst>
                                          <p:attrName>style.visibility</p:attrName>
                                        </p:attrNameLst>
                                      </p:cBhvr>
                                      <p:to>
                                        <p:strVal val="visible"/>
                                      </p:to>
                                    </p:set>
                                    <p:animEffect transition="in" filter="blinds(horizontal)">
                                      <p:cBhvr>
                                        <p:cTn id="7" dur="500"/>
                                        <p:tgtEl>
                                          <p:spTgt spid="129050"/>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29049"/>
                                        </p:tgtEl>
                                        <p:attrNameLst>
                                          <p:attrName>style.visibility</p:attrName>
                                        </p:attrNameLst>
                                      </p:cBhvr>
                                      <p:to>
                                        <p:strVal val="visible"/>
                                      </p:to>
                                    </p:set>
                                    <p:animEffect transition="in" filter="barn(outHorizontal)">
                                      <p:cBhvr>
                                        <p:cTn id="11" dur="500"/>
                                        <p:tgtEl>
                                          <p:spTgt spid="12904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9026"/>
                                        </p:tgtEl>
                                        <p:attrNameLst>
                                          <p:attrName>style.visibility</p:attrName>
                                        </p:attrNameLst>
                                      </p:cBhvr>
                                      <p:to>
                                        <p:strVal val="visible"/>
                                      </p:to>
                                    </p:set>
                                    <p:animEffect transition="in" filter="blinds(horizontal)">
                                      <p:cBhvr>
                                        <p:cTn id="16" dur="500"/>
                                        <p:tgtEl>
                                          <p:spTgt spid="12902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9027"/>
                                        </p:tgtEl>
                                        <p:attrNameLst>
                                          <p:attrName>style.visibility</p:attrName>
                                        </p:attrNameLst>
                                      </p:cBhvr>
                                      <p:to>
                                        <p:strVal val="visible"/>
                                      </p:to>
                                    </p:set>
                                    <p:animEffect transition="in" filter="blinds(horizontal)">
                                      <p:cBhvr>
                                        <p:cTn id="21" dur="500"/>
                                        <p:tgtEl>
                                          <p:spTgt spid="1290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9028"/>
                                        </p:tgtEl>
                                        <p:attrNameLst>
                                          <p:attrName>style.visibility</p:attrName>
                                        </p:attrNameLst>
                                      </p:cBhvr>
                                      <p:to>
                                        <p:strVal val="visible"/>
                                      </p:to>
                                    </p:set>
                                    <p:animEffect transition="in" filter="blinds(horizontal)">
                                      <p:cBhvr>
                                        <p:cTn id="26" dur="500"/>
                                        <p:tgtEl>
                                          <p:spTgt spid="129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9029"/>
                                        </p:tgtEl>
                                        <p:attrNameLst>
                                          <p:attrName>style.visibility</p:attrName>
                                        </p:attrNameLst>
                                      </p:cBhvr>
                                      <p:to>
                                        <p:strVal val="visible"/>
                                      </p:to>
                                    </p:set>
                                    <p:animEffect transition="in" filter="blinds(horizontal)">
                                      <p:cBhvr>
                                        <p:cTn id="31" dur="500"/>
                                        <p:tgtEl>
                                          <p:spTgt spid="1290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9030"/>
                                        </p:tgtEl>
                                        <p:attrNameLst>
                                          <p:attrName>style.visibility</p:attrName>
                                        </p:attrNameLst>
                                      </p:cBhvr>
                                      <p:to>
                                        <p:strVal val="visible"/>
                                      </p:to>
                                    </p:set>
                                    <p:animEffect transition="in" filter="blinds(horizontal)">
                                      <p:cBhvr>
                                        <p:cTn id="41" dur="500"/>
                                        <p:tgtEl>
                                          <p:spTgt spid="12903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9046"/>
                                        </p:tgtEl>
                                        <p:attrNameLst>
                                          <p:attrName>style.visibility</p:attrName>
                                        </p:attrNameLst>
                                      </p:cBhvr>
                                      <p:to>
                                        <p:strVal val="visible"/>
                                      </p:to>
                                    </p:set>
                                    <p:animEffect transition="in" filter="blinds(horizontal)">
                                      <p:cBhvr>
                                        <p:cTn id="46" dur="500"/>
                                        <p:tgtEl>
                                          <p:spTgt spid="12904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29031"/>
                                        </p:tgtEl>
                                        <p:attrNameLst>
                                          <p:attrName>style.visibility</p:attrName>
                                        </p:attrNameLst>
                                      </p:cBhvr>
                                      <p:to>
                                        <p:strVal val="visible"/>
                                      </p:to>
                                    </p:set>
                                    <p:animEffect transition="in" filter="blinds(horizontal)">
                                      <p:cBhvr>
                                        <p:cTn id="51" dur="500"/>
                                        <p:tgtEl>
                                          <p:spTgt spid="129031"/>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arn(outVertical)">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42" fill="hold" grpId="0" nodeType="clickEffect">
                                  <p:stCondLst>
                                    <p:cond delay="0"/>
                                  </p:stCondLst>
                                  <p:childTnLst>
                                    <p:set>
                                      <p:cBhvr>
                                        <p:cTn id="60" dur="1" fill="hold">
                                          <p:stCondLst>
                                            <p:cond delay="0"/>
                                          </p:stCondLst>
                                        </p:cTn>
                                        <p:tgtEl>
                                          <p:spTgt spid="129040"/>
                                        </p:tgtEl>
                                        <p:attrNameLst>
                                          <p:attrName>style.visibility</p:attrName>
                                        </p:attrNameLst>
                                      </p:cBhvr>
                                      <p:to>
                                        <p:strVal val="visible"/>
                                      </p:to>
                                    </p:set>
                                    <p:animEffect transition="in" filter="barn(outHorizontal)">
                                      <p:cBhvr>
                                        <p:cTn id="61" dur="500"/>
                                        <p:tgtEl>
                                          <p:spTgt spid="12904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29041"/>
                                        </p:tgtEl>
                                        <p:attrNameLst>
                                          <p:attrName>style.visibility</p:attrName>
                                        </p:attrNameLst>
                                      </p:cBhvr>
                                      <p:to>
                                        <p:strVal val="visible"/>
                                      </p:to>
                                    </p:set>
                                    <p:animEffect transition="in" filter="blinds(horizontal)">
                                      <p:cBhvr>
                                        <p:cTn id="66" dur="500"/>
                                        <p:tgtEl>
                                          <p:spTgt spid="12904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29042"/>
                                        </p:tgtEl>
                                        <p:attrNameLst>
                                          <p:attrName>style.visibility</p:attrName>
                                        </p:attrNameLst>
                                      </p:cBhvr>
                                      <p:to>
                                        <p:strVal val="visible"/>
                                      </p:to>
                                    </p:set>
                                    <p:animEffect transition="in" filter="blinds(horizontal)">
                                      <p:cBhvr>
                                        <p:cTn id="71" dur="500"/>
                                        <p:tgtEl>
                                          <p:spTgt spid="12904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29048"/>
                                        </p:tgtEl>
                                        <p:attrNameLst>
                                          <p:attrName>style.visibility</p:attrName>
                                        </p:attrNameLst>
                                      </p:cBhvr>
                                      <p:to>
                                        <p:strVal val="visible"/>
                                      </p:to>
                                    </p:set>
                                    <p:animEffect transition="in" filter="blinds(horizontal)">
                                      <p:cBhvr>
                                        <p:cTn id="76" dur="500"/>
                                        <p:tgtEl>
                                          <p:spTgt spid="12904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29047"/>
                                        </p:tgtEl>
                                        <p:attrNameLst>
                                          <p:attrName>style.visibility</p:attrName>
                                        </p:attrNameLst>
                                      </p:cBhvr>
                                      <p:to>
                                        <p:strVal val="visible"/>
                                      </p:to>
                                    </p:set>
                                    <p:animEffect transition="in" filter="blinds(horizontal)">
                                      <p:cBhvr>
                                        <p:cTn id="81" dur="500"/>
                                        <p:tgtEl>
                                          <p:spTgt spid="12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7" grpId="0" autoUpdateAnimBg="0"/>
      <p:bldP spid="129028" grpId="0" autoUpdateAnimBg="0"/>
      <p:bldP spid="129029" grpId="0" autoUpdateAnimBg="0"/>
      <p:bldP spid="129030" grpId="0" autoUpdateAnimBg="0"/>
      <p:bldP spid="129040" grpId="0" animBg="1"/>
      <p:bldP spid="129041" grpId="0" autoUpdateAnimBg="0"/>
      <p:bldP spid="129042" grpId="0" autoUpdateAnimBg="0"/>
      <p:bldP spid="129046" grpId="0" autoUpdateAnimBg="0"/>
      <p:bldP spid="129047" grpId="0" autoUpdateAnimBg="0"/>
      <p:bldP spid="129048" grpId="0" autoUpdateAnimBg="0"/>
      <p:bldP spid="129049" grpId="0" animBg="1"/>
      <p:bldP spid="12905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52950" y="4518025"/>
            <a:ext cx="1085850" cy="519113"/>
            <a:chOff x="2868" y="2846"/>
            <a:chExt cx="684" cy="327"/>
          </a:xfrm>
        </p:grpSpPr>
        <p:sp>
          <p:nvSpPr>
            <p:cNvPr id="117763" name="Freeform 3"/>
            <p:cNvSpPr>
              <a:spLocks/>
            </p:cNvSpPr>
            <p:nvPr/>
          </p:nvSpPr>
          <p:spPr bwMode="auto">
            <a:xfrm>
              <a:off x="2868" y="3150"/>
              <a:ext cx="684" cy="1"/>
            </a:xfrm>
            <a:custGeom>
              <a:avLst/>
              <a:gdLst/>
              <a:ahLst/>
              <a:cxnLst>
                <a:cxn ang="0">
                  <a:pos x="0" y="0"/>
                </a:cxn>
                <a:cxn ang="0">
                  <a:pos x="684" y="0"/>
                </a:cxn>
              </a:cxnLst>
              <a:rect l="0" t="0" r="r" b="b"/>
              <a:pathLst>
                <a:path w="684" h="1">
                  <a:moveTo>
                    <a:pt x="0" y="0"/>
                  </a:moveTo>
                  <a:lnTo>
                    <a:pt x="684" y="0"/>
                  </a:lnTo>
                </a:path>
              </a:pathLst>
            </a:custGeom>
            <a:noFill/>
            <a:ln w="28575">
              <a:solidFill>
                <a:schemeClr val="folHlink"/>
              </a:solidFill>
              <a:round/>
              <a:headEnd/>
              <a:tailEnd type="stealth" w="med" len="med"/>
            </a:ln>
            <a:effectLst/>
          </p:spPr>
          <p:txBody>
            <a:bodyPr wrap="none" anchor="ctr"/>
            <a:lstStyle/>
            <a:p>
              <a:endParaRPr lang="zh-CN" altLang="en-US"/>
            </a:p>
          </p:txBody>
        </p:sp>
        <p:sp>
          <p:nvSpPr>
            <p:cNvPr id="117764" name="Text Box 4"/>
            <p:cNvSpPr txBox="1">
              <a:spLocks noChangeArrowheads="1"/>
            </p:cNvSpPr>
            <p:nvPr/>
          </p:nvSpPr>
          <p:spPr bwMode="auto">
            <a:xfrm>
              <a:off x="3168" y="2846"/>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1</a:t>
              </a:r>
            </a:p>
          </p:txBody>
        </p:sp>
      </p:grpSp>
      <p:grpSp>
        <p:nvGrpSpPr>
          <p:cNvPr id="3" name="Group 5"/>
          <p:cNvGrpSpPr>
            <a:grpSpLocks/>
          </p:cNvGrpSpPr>
          <p:nvPr/>
        </p:nvGrpSpPr>
        <p:grpSpPr bwMode="auto">
          <a:xfrm>
            <a:off x="5810250" y="3581400"/>
            <a:ext cx="361950" cy="914400"/>
            <a:chOff x="3660" y="2256"/>
            <a:chExt cx="228" cy="576"/>
          </a:xfrm>
        </p:grpSpPr>
        <p:sp>
          <p:nvSpPr>
            <p:cNvPr id="117766" name="Line 6"/>
            <p:cNvSpPr>
              <a:spLocks noChangeShapeType="1"/>
            </p:cNvSpPr>
            <p:nvPr/>
          </p:nvSpPr>
          <p:spPr bwMode="auto">
            <a:xfrm flipV="1">
              <a:off x="3840"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767" name="Text Box 7"/>
            <p:cNvSpPr txBox="1">
              <a:spLocks noChangeArrowheads="1"/>
            </p:cNvSpPr>
            <p:nvPr/>
          </p:nvSpPr>
          <p:spPr bwMode="auto">
            <a:xfrm>
              <a:off x="3660" y="2375"/>
              <a:ext cx="228" cy="327"/>
            </a:xfrm>
            <a:prstGeom prst="rect">
              <a:avLst/>
            </a:prstGeom>
            <a:noFill/>
            <a:ln w="9525">
              <a:noFill/>
              <a:miter lim="800000"/>
              <a:headEnd/>
              <a:tailEnd/>
            </a:ln>
            <a:effectLst/>
          </p:spPr>
          <p:txBody>
            <a:bodyPr wrap="none">
              <a:spAutoFit/>
            </a:bodyPr>
            <a:lstStyle/>
            <a:p>
              <a:pPr algn="ctr"/>
              <a:r>
                <a:rPr lang="zh-CN" altLang="en-US" sz="2800">
                  <a:solidFill>
                    <a:schemeClr val="folHlink"/>
                  </a:solidFill>
                  <a:latin typeface="Times New Roman" pitchFamily="18" charset="0"/>
                </a:rPr>
                <a:t>2</a:t>
              </a:r>
            </a:p>
          </p:txBody>
        </p:sp>
      </p:grpSp>
      <p:grpSp>
        <p:nvGrpSpPr>
          <p:cNvPr id="4" name="Group 8"/>
          <p:cNvGrpSpPr>
            <a:grpSpLocks/>
          </p:cNvGrpSpPr>
          <p:nvPr/>
        </p:nvGrpSpPr>
        <p:grpSpPr bwMode="auto">
          <a:xfrm>
            <a:off x="6800850" y="3581400"/>
            <a:ext cx="361950" cy="914400"/>
            <a:chOff x="4284" y="2256"/>
            <a:chExt cx="228" cy="576"/>
          </a:xfrm>
        </p:grpSpPr>
        <p:sp>
          <p:nvSpPr>
            <p:cNvPr id="117769" name="Line 9"/>
            <p:cNvSpPr>
              <a:spLocks noChangeShapeType="1"/>
            </p:cNvSpPr>
            <p:nvPr/>
          </p:nvSpPr>
          <p:spPr bwMode="auto">
            <a:xfrm>
              <a:off x="4464"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770" name="Text Box 10"/>
            <p:cNvSpPr txBox="1">
              <a:spLocks noChangeArrowheads="1"/>
            </p:cNvSpPr>
            <p:nvPr/>
          </p:nvSpPr>
          <p:spPr bwMode="auto">
            <a:xfrm>
              <a:off x="4284" y="2375"/>
              <a:ext cx="228" cy="327"/>
            </a:xfrm>
            <a:prstGeom prst="rect">
              <a:avLst/>
            </a:prstGeom>
            <a:noFill/>
            <a:ln w="9525">
              <a:noFill/>
              <a:miter lim="800000"/>
              <a:headEnd/>
              <a:tailEnd/>
            </a:ln>
            <a:effectLst/>
          </p:spPr>
          <p:txBody>
            <a:bodyPr wrap="none">
              <a:spAutoFit/>
            </a:bodyPr>
            <a:lstStyle/>
            <a:p>
              <a:pPr algn="ctr"/>
              <a:r>
                <a:rPr lang="zh-CN" altLang="en-US" sz="2800">
                  <a:solidFill>
                    <a:schemeClr val="folHlink"/>
                  </a:solidFill>
                  <a:latin typeface="Times New Roman" pitchFamily="18" charset="0"/>
                </a:rPr>
                <a:t>3</a:t>
              </a:r>
            </a:p>
          </p:txBody>
        </p:sp>
      </p:grpSp>
      <p:sp>
        <p:nvSpPr>
          <p:cNvPr id="117771" name="Line 11"/>
          <p:cNvSpPr>
            <a:spLocks noChangeShapeType="1"/>
          </p:cNvSpPr>
          <p:nvPr/>
        </p:nvSpPr>
        <p:spPr bwMode="auto">
          <a:xfrm flipV="1">
            <a:off x="4038600" y="3124200"/>
            <a:ext cx="0" cy="762000"/>
          </a:xfrm>
          <a:prstGeom prst="line">
            <a:avLst/>
          </a:prstGeom>
          <a:noFill/>
          <a:ln w="28575">
            <a:solidFill>
              <a:schemeClr val="folHlink"/>
            </a:solidFill>
            <a:round/>
            <a:headEnd/>
            <a:tailEnd/>
          </a:ln>
          <a:effectLst/>
        </p:spPr>
        <p:txBody>
          <a:bodyPr wrap="none" anchor="ctr"/>
          <a:lstStyle/>
          <a:p>
            <a:endParaRPr lang="zh-CN" altLang="en-US"/>
          </a:p>
        </p:txBody>
      </p:sp>
      <p:grpSp>
        <p:nvGrpSpPr>
          <p:cNvPr id="5" name="Group 12"/>
          <p:cNvGrpSpPr>
            <a:grpSpLocks/>
          </p:cNvGrpSpPr>
          <p:nvPr/>
        </p:nvGrpSpPr>
        <p:grpSpPr bwMode="auto">
          <a:xfrm>
            <a:off x="3429000" y="2627313"/>
            <a:ext cx="609600" cy="519112"/>
            <a:chOff x="2160" y="1655"/>
            <a:chExt cx="384" cy="327"/>
          </a:xfrm>
        </p:grpSpPr>
        <p:sp>
          <p:nvSpPr>
            <p:cNvPr id="117773" name="Line 13"/>
            <p:cNvSpPr>
              <a:spLocks noChangeShapeType="1"/>
            </p:cNvSpPr>
            <p:nvPr/>
          </p:nvSpPr>
          <p:spPr bwMode="auto">
            <a:xfrm flipH="1">
              <a:off x="2160" y="1968"/>
              <a:ext cx="384" cy="0"/>
            </a:xfrm>
            <a:prstGeom prst="line">
              <a:avLst/>
            </a:prstGeom>
            <a:noFill/>
            <a:ln w="28575">
              <a:solidFill>
                <a:schemeClr val="folHlink"/>
              </a:solidFill>
              <a:round/>
              <a:headEnd/>
              <a:tailEnd/>
            </a:ln>
            <a:effectLst/>
          </p:spPr>
          <p:txBody>
            <a:bodyPr wrap="none" anchor="ctr"/>
            <a:lstStyle/>
            <a:p>
              <a:endParaRPr lang="zh-CN" altLang="en-US"/>
            </a:p>
          </p:txBody>
        </p:sp>
        <p:sp>
          <p:nvSpPr>
            <p:cNvPr id="117774" name="Text Box 14"/>
            <p:cNvSpPr txBox="1">
              <a:spLocks noChangeArrowheads="1"/>
            </p:cNvSpPr>
            <p:nvPr/>
          </p:nvSpPr>
          <p:spPr bwMode="auto">
            <a:xfrm>
              <a:off x="2238" y="165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5</a:t>
              </a:r>
            </a:p>
          </p:txBody>
        </p:sp>
      </p:grpSp>
      <p:sp>
        <p:nvSpPr>
          <p:cNvPr id="117775" name="Line 15"/>
          <p:cNvSpPr>
            <a:spLocks noChangeShapeType="1"/>
          </p:cNvSpPr>
          <p:nvPr/>
        </p:nvSpPr>
        <p:spPr bwMode="auto">
          <a:xfrm>
            <a:off x="5791200" y="3733800"/>
            <a:ext cx="0" cy="762000"/>
          </a:xfrm>
          <a:prstGeom prst="line">
            <a:avLst/>
          </a:prstGeom>
          <a:noFill/>
          <a:ln w="28575">
            <a:solidFill>
              <a:schemeClr val="folHlink"/>
            </a:solidFill>
            <a:round/>
            <a:headEnd/>
            <a:tailEnd type="stealth" w="med" len="med"/>
          </a:ln>
          <a:effectLst/>
        </p:spPr>
        <p:txBody>
          <a:bodyPr wrap="none" anchor="ctr"/>
          <a:lstStyle/>
          <a:p>
            <a:endParaRPr lang="zh-CN" altLang="en-US"/>
          </a:p>
        </p:txBody>
      </p:sp>
      <p:grpSp>
        <p:nvGrpSpPr>
          <p:cNvPr id="6" name="Group 16"/>
          <p:cNvGrpSpPr>
            <a:grpSpLocks/>
          </p:cNvGrpSpPr>
          <p:nvPr/>
        </p:nvGrpSpPr>
        <p:grpSpPr bwMode="auto">
          <a:xfrm>
            <a:off x="4267200" y="3236913"/>
            <a:ext cx="1524000" cy="519112"/>
            <a:chOff x="2688" y="2039"/>
            <a:chExt cx="960" cy="327"/>
          </a:xfrm>
        </p:grpSpPr>
        <p:sp>
          <p:nvSpPr>
            <p:cNvPr id="117777" name="Line 17"/>
            <p:cNvSpPr>
              <a:spLocks noChangeShapeType="1"/>
            </p:cNvSpPr>
            <p:nvPr/>
          </p:nvSpPr>
          <p:spPr bwMode="auto">
            <a:xfrm>
              <a:off x="2688" y="2352"/>
              <a:ext cx="960" cy="0"/>
            </a:xfrm>
            <a:prstGeom prst="line">
              <a:avLst/>
            </a:prstGeom>
            <a:noFill/>
            <a:ln w="28575">
              <a:solidFill>
                <a:schemeClr val="folHlink"/>
              </a:solidFill>
              <a:round/>
              <a:headEnd/>
              <a:tailEnd/>
            </a:ln>
            <a:effectLst/>
          </p:spPr>
          <p:txBody>
            <a:bodyPr wrap="none" anchor="ctr"/>
            <a:lstStyle/>
            <a:p>
              <a:endParaRPr lang="zh-CN" altLang="en-US"/>
            </a:p>
          </p:txBody>
        </p:sp>
        <p:sp>
          <p:nvSpPr>
            <p:cNvPr id="117778" name="Text Box 18"/>
            <p:cNvSpPr txBox="1">
              <a:spLocks noChangeArrowheads="1"/>
            </p:cNvSpPr>
            <p:nvPr/>
          </p:nvSpPr>
          <p:spPr bwMode="auto">
            <a:xfrm>
              <a:off x="3180" y="2039"/>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6</a:t>
              </a:r>
            </a:p>
          </p:txBody>
        </p:sp>
      </p:grpSp>
      <p:grpSp>
        <p:nvGrpSpPr>
          <p:cNvPr id="7" name="Group 19"/>
          <p:cNvGrpSpPr>
            <a:grpSpLocks/>
          </p:cNvGrpSpPr>
          <p:nvPr/>
        </p:nvGrpSpPr>
        <p:grpSpPr bwMode="auto">
          <a:xfrm>
            <a:off x="6115050" y="3581400"/>
            <a:ext cx="361950" cy="914400"/>
            <a:chOff x="3852" y="2256"/>
            <a:chExt cx="228" cy="576"/>
          </a:xfrm>
        </p:grpSpPr>
        <p:sp>
          <p:nvSpPr>
            <p:cNvPr id="117780" name="Line 20"/>
            <p:cNvSpPr>
              <a:spLocks noChangeShapeType="1"/>
            </p:cNvSpPr>
            <p:nvPr/>
          </p:nvSpPr>
          <p:spPr bwMode="auto">
            <a:xfrm flipV="1">
              <a:off x="4032"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781" name="Text Box 21"/>
            <p:cNvSpPr txBox="1">
              <a:spLocks noChangeArrowheads="1"/>
            </p:cNvSpPr>
            <p:nvPr/>
          </p:nvSpPr>
          <p:spPr bwMode="auto">
            <a:xfrm>
              <a:off x="3852" y="237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7</a:t>
              </a:r>
            </a:p>
          </p:txBody>
        </p:sp>
      </p:grpSp>
      <p:grpSp>
        <p:nvGrpSpPr>
          <p:cNvPr id="8" name="Group 22"/>
          <p:cNvGrpSpPr>
            <a:grpSpLocks/>
          </p:cNvGrpSpPr>
          <p:nvPr/>
        </p:nvGrpSpPr>
        <p:grpSpPr bwMode="auto">
          <a:xfrm>
            <a:off x="7239000" y="3581400"/>
            <a:ext cx="361950" cy="914400"/>
            <a:chOff x="4560" y="2256"/>
            <a:chExt cx="228" cy="576"/>
          </a:xfrm>
        </p:grpSpPr>
        <p:sp>
          <p:nvSpPr>
            <p:cNvPr id="117783" name="Line 23"/>
            <p:cNvSpPr>
              <a:spLocks noChangeShapeType="1"/>
            </p:cNvSpPr>
            <p:nvPr/>
          </p:nvSpPr>
          <p:spPr bwMode="auto">
            <a:xfrm>
              <a:off x="4752"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784" name="Text Box 24"/>
            <p:cNvSpPr txBox="1">
              <a:spLocks noChangeArrowheads="1"/>
            </p:cNvSpPr>
            <p:nvPr/>
          </p:nvSpPr>
          <p:spPr bwMode="auto">
            <a:xfrm>
              <a:off x="4560" y="237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8</a:t>
              </a:r>
            </a:p>
          </p:txBody>
        </p:sp>
      </p:grpSp>
      <p:sp>
        <p:nvSpPr>
          <p:cNvPr id="117785" name="Line 25"/>
          <p:cNvSpPr>
            <a:spLocks noChangeShapeType="1"/>
          </p:cNvSpPr>
          <p:nvPr/>
        </p:nvSpPr>
        <p:spPr bwMode="auto">
          <a:xfrm flipV="1">
            <a:off x="228600" y="3429000"/>
            <a:ext cx="0" cy="3200400"/>
          </a:xfrm>
          <a:prstGeom prst="line">
            <a:avLst/>
          </a:prstGeom>
          <a:noFill/>
          <a:ln w="28575">
            <a:solidFill>
              <a:schemeClr val="folHlink"/>
            </a:solidFill>
            <a:round/>
            <a:headEnd/>
            <a:tailEnd/>
          </a:ln>
          <a:effectLst/>
        </p:spPr>
        <p:txBody>
          <a:bodyPr wrap="none" anchor="ctr"/>
          <a:lstStyle/>
          <a:p>
            <a:endParaRPr lang="zh-CN" altLang="en-US"/>
          </a:p>
        </p:txBody>
      </p:sp>
      <p:sp>
        <p:nvSpPr>
          <p:cNvPr id="117786" name="Line 26"/>
          <p:cNvSpPr>
            <a:spLocks noChangeShapeType="1"/>
          </p:cNvSpPr>
          <p:nvPr/>
        </p:nvSpPr>
        <p:spPr bwMode="auto">
          <a:xfrm>
            <a:off x="228600" y="3429000"/>
            <a:ext cx="609600" cy="0"/>
          </a:xfrm>
          <a:prstGeom prst="line">
            <a:avLst/>
          </a:prstGeom>
          <a:noFill/>
          <a:ln w="28575">
            <a:solidFill>
              <a:schemeClr val="folHlink"/>
            </a:solidFill>
            <a:round/>
            <a:headEnd/>
            <a:tailEnd type="stealth" w="med" len="med"/>
          </a:ln>
          <a:effectLst/>
        </p:spPr>
        <p:txBody>
          <a:bodyPr wrap="none" anchor="ctr"/>
          <a:lstStyle/>
          <a:p>
            <a:endParaRPr lang="zh-CN" altLang="en-US"/>
          </a:p>
        </p:txBody>
      </p:sp>
      <p:grpSp>
        <p:nvGrpSpPr>
          <p:cNvPr id="9" name="Group 27"/>
          <p:cNvGrpSpPr>
            <a:grpSpLocks/>
          </p:cNvGrpSpPr>
          <p:nvPr/>
        </p:nvGrpSpPr>
        <p:grpSpPr bwMode="auto">
          <a:xfrm>
            <a:off x="7772400" y="4724400"/>
            <a:ext cx="304800" cy="1905000"/>
            <a:chOff x="4896" y="2976"/>
            <a:chExt cx="192" cy="1200"/>
          </a:xfrm>
        </p:grpSpPr>
        <p:sp>
          <p:nvSpPr>
            <p:cNvPr id="117788" name="Line 28"/>
            <p:cNvSpPr>
              <a:spLocks noChangeShapeType="1"/>
            </p:cNvSpPr>
            <p:nvPr/>
          </p:nvSpPr>
          <p:spPr bwMode="auto">
            <a:xfrm>
              <a:off x="5088" y="2976"/>
              <a:ext cx="0" cy="1200"/>
            </a:xfrm>
            <a:prstGeom prst="line">
              <a:avLst/>
            </a:prstGeom>
            <a:noFill/>
            <a:ln w="28575">
              <a:solidFill>
                <a:schemeClr val="folHlink"/>
              </a:solidFill>
              <a:round/>
              <a:headEnd/>
              <a:tailEnd/>
            </a:ln>
            <a:effectLst/>
          </p:spPr>
          <p:txBody>
            <a:bodyPr wrap="none" anchor="ctr"/>
            <a:lstStyle/>
            <a:p>
              <a:endParaRPr lang="zh-CN" altLang="en-US"/>
            </a:p>
          </p:txBody>
        </p:sp>
        <p:sp>
          <p:nvSpPr>
            <p:cNvPr id="117789" name="Line 29"/>
            <p:cNvSpPr>
              <a:spLocks noChangeShapeType="1"/>
            </p:cNvSpPr>
            <p:nvPr/>
          </p:nvSpPr>
          <p:spPr bwMode="auto">
            <a:xfrm flipH="1">
              <a:off x="4896" y="2976"/>
              <a:ext cx="192" cy="0"/>
            </a:xfrm>
            <a:prstGeom prst="line">
              <a:avLst/>
            </a:prstGeom>
            <a:noFill/>
            <a:ln w="28575">
              <a:solidFill>
                <a:schemeClr val="folHlink"/>
              </a:solidFill>
              <a:round/>
              <a:headEnd/>
              <a:tailEnd/>
            </a:ln>
            <a:effectLst/>
          </p:spPr>
          <p:txBody>
            <a:bodyPr wrap="none" anchor="ctr"/>
            <a:lstStyle/>
            <a:p>
              <a:endParaRPr lang="zh-CN" altLang="en-US"/>
            </a:p>
          </p:txBody>
        </p:sp>
      </p:grpSp>
      <p:grpSp>
        <p:nvGrpSpPr>
          <p:cNvPr id="10" name="Group 30"/>
          <p:cNvGrpSpPr>
            <a:grpSpLocks/>
          </p:cNvGrpSpPr>
          <p:nvPr/>
        </p:nvGrpSpPr>
        <p:grpSpPr bwMode="auto">
          <a:xfrm>
            <a:off x="228600" y="6118225"/>
            <a:ext cx="7848600" cy="519113"/>
            <a:chOff x="144" y="3854"/>
            <a:chExt cx="4944" cy="327"/>
          </a:xfrm>
        </p:grpSpPr>
        <p:sp>
          <p:nvSpPr>
            <p:cNvPr id="117791" name="Line 31"/>
            <p:cNvSpPr>
              <a:spLocks noChangeShapeType="1"/>
            </p:cNvSpPr>
            <p:nvPr/>
          </p:nvSpPr>
          <p:spPr bwMode="auto">
            <a:xfrm flipH="1">
              <a:off x="2496" y="4176"/>
              <a:ext cx="2592" cy="0"/>
            </a:xfrm>
            <a:prstGeom prst="line">
              <a:avLst/>
            </a:prstGeom>
            <a:noFill/>
            <a:ln w="28575">
              <a:solidFill>
                <a:schemeClr val="folHlink"/>
              </a:solidFill>
              <a:round/>
              <a:headEnd/>
              <a:tailEnd/>
            </a:ln>
            <a:effectLst/>
          </p:spPr>
          <p:txBody>
            <a:bodyPr wrap="none" anchor="ctr"/>
            <a:lstStyle/>
            <a:p>
              <a:endParaRPr lang="zh-CN" altLang="en-US"/>
            </a:p>
          </p:txBody>
        </p:sp>
        <p:sp>
          <p:nvSpPr>
            <p:cNvPr id="117792" name="Line 32"/>
            <p:cNvSpPr>
              <a:spLocks noChangeShapeType="1"/>
            </p:cNvSpPr>
            <p:nvPr/>
          </p:nvSpPr>
          <p:spPr bwMode="auto">
            <a:xfrm flipH="1">
              <a:off x="144" y="4176"/>
              <a:ext cx="2400" cy="0"/>
            </a:xfrm>
            <a:prstGeom prst="line">
              <a:avLst/>
            </a:prstGeom>
            <a:noFill/>
            <a:ln w="28575">
              <a:solidFill>
                <a:schemeClr val="folHlink"/>
              </a:solidFill>
              <a:round/>
              <a:headEnd/>
              <a:tailEnd/>
            </a:ln>
            <a:effectLst/>
          </p:spPr>
          <p:txBody>
            <a:bodyPr wrap="none" anchor="ctr"/>
            <a:lstStyle/>
            <a:p>
              <a:endParaRPr lang="zh-CN" altLang="en-US"/>
            </a:p>
          </p:txBody>
        </p:sp>
        <p:sp>
          <p:nvSpPr>
            <p:cNvPr id="117793" name="Text Box 33"/>
            <p:cNvSpPr txBox="1">
              <a:spLocks noChangeArrowheads="1"/>
            </p:cNvSpPr>
            <p:nvPr/>
          </p:nvSpPr>
          <p:spPr bwMode="auto">
            <a:xfrm>
              <a:off x="3180" y="3854"/>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9</a:t>
              </a:r>
            </a:p>
          </p:txBody>
        </p:sp>
      </p:grpSp>
      <p:sp>
        <p:nvSpPr>
          <p:cNvPr id="117794" name="Text Box 34"/>
          <p:cNvSpPr txBox="1">
            <a:spLocks noChangeArrowheads="1"/>
          </p:cNvSpPr>
          <p:nvPr/>
        </p:nvSpPr>
        <p:spPr bwMode="auto">
          <a:xfrm>
            <a:off x="1066800" y="1066800"/>
            <a:ext cx="3886200" cy="579438"/>
          </a:xfrm>
          <a:prstGeom prst="rect">
            <a:avLst/>
          </a:prstGeom>
          <a:noFill/>
          <a:ln w="9525">
            <a:noFill/>
            <a:miter lim="800000"/>
            <a:headEnd/>
            <a:tailEnd/>
          </a:ln>
          <a:effectLst/>
        </p:spPr>
        <p:txBody>
          <a:bodyPr>
            <a:spAutoFit/>
          </a:bodyPr>
          <a:lstStyle/>
          <a:p>
            <a:r>
              <a:rPr lang="zh-CN" altLang="en-US" sz="3200"/>
              <a:t>以取数指令为例</a:t>
            </a:r>
          </a:p>
        </p:txBody>
      </p:sp>
      <p:grpSp>
        <p:nvGrpSpPr>
          <p:cNvPr id="11" name="Group 35"/>
          <p:cNvGrpSpPr>
            <a:grpSpLocks/>
          </p:cNvGrpSpPr>
          <p:nvPr/>
        </p:nvGrpSpPr>
        <p:grpSpPr bwMode="auto">
          <a:xfrm>
            <a:off x="7772400" y="5029200"/>
            <a:ext cx="76200" cy="685800"/>
            <a:chOff x="4944" y="4944"/>
            <a:chExt cx="48" cy="432"/>
          </a:xfrm>
        </p:grpSpPr>
        <p:sp>
          <p:nvSpPr>
            <p:cNvPr id="117796" name="Line 36"/>
            <p:cNvSpPr>
              <a:spLocks noChangeShapeType="1"/>
            </p:cNvSpPr>
            <p:nvPr/>
          </p:nvSpPr>
          <p:spPr bwMode="auto">
            <a:xfrm>
              <a:off x="4992" y="4944"/>
              <a:ext cx="0" cy="432"/>
            </a:xfrm>
            <a:prstGeom prst="line">
              <a:avLst/>
            </a:prstGeom>
            <a:noFill/>
            <a:ln w="28575">
              <a:solidFill>
                <a:schemeClr val="folHlink"/>
              </a:solidFill>
              <a:round/>
              <a:headEnd/>
              <a:tailEnd/>
            </a:ln>
            <a:effectLst/>
          </p:spPr>
          <p:txBody>
            <a:bodyPr>
              <a:spAutoFit/>
            </a:bodyPr>
            <a:lstStyle/>
            <a:p>
              <a:endParaRPr lang="zh-CN" altLang="en-US"/>
            </a:p>
          </p:txBody>
        </p:sp>
        <p:sp>
          <p:nvSpPr>
            <p:cNvPr id="117797" name="Line 37"/>
            <p:cNvSpPr>
              <a:spLocks noChangeShapeType="1"/>
            </p:cNvSpPr>
            <p:nvPr/>
          </p:nvSpPr>
          <p:spPr bwMode="auto">
            <a:xfrm>
              <a:off x="4944" y="4944"/>
              <a:ext cx="48" cy="0"/>
            </a:xfrm>
            <a:prstGeom prst="line">
              <a:avLst/>
            </a:prstGeom>
            <a:noFill/>
            <a:ln w="28575">
              <a:solidFill>
                <a:schemeClr val="folHlink"/>
              </a:solidFill>
              <a:round/>
              <a:headEnd/>
              <a:tailEnd/>
            </a:ln>
            <a:effectLst/>
          </p:spPr>
          <p:txBody>
            <a:bodyPr>
              <a:spAutoFit/>
            </a:bodyPr>
            <a:lstStyle/>
            <a:p>
              <a:endParaRPr lang="zh-CN" altLang="en-US"/>
            </a:p>
          </p:txBody>
        </p:sp>
      </p:grpSp>
      <p:grpSp>
        <p:nvGrpSpPr>
          <p:cNvPr id="12" name="Group 38"/>
          <p:cNvGrpSpPr>
            <a:grpSpLocks/>
          </p:cNvGrpSpPr>
          <p:nvPr/>
        </p:nvGrpSpPr>
        <p:grpSpPr bwMode="auto">
          <a:xfrm>
            <a:off x="3690938" y="5218113"/>
            <a:ext cx="4157662" cy="519112"/>
            <a:chOff x="2325" y="3287"/>
            <a:chExt cx="2619" cy="327"/>
          </a:xfrm>
        </p:grpSpPr>
        <p:sp>
          <p:nvSpPr>
            <p:cNvPr id="117799" name="Text Box 39"/>
            <p:cNvSpPr txBox="1">
              <a:spLocks noChangeArrowheads="1"/>
            </p:cNvSpPr>
            <p:nvPr/>
          </p:nvSpPr>
          <p:spPr bwMode="auto">
            <a:xfrm>
              <a:off x="3168" y="3287"/>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4</a:t>
              </a:r>
            </a:p>
          </p:txBody>
        </p:sp>
        <p:sp>
          <p:nvSpPr>
            <p:cNvPr id="117800" name="Freeform 40"/>
            <p:cNvSpPr>
              <a:spLocks/>
            </p:cNvSpPr>
            <p:nvPr/>
          </p:nvSpPr>
          <p:spPr bwMode="auto">
            <a:xfrm>
              <a:off x="2325" y="3597"/>
              <a:ext cx="2619" cy="3"/>
            </a:xfrm>
            <a:custGeom>
              <a:avLst/>
              <a:gdLst/>
              <a:ahLst/>
              <a:cxnLst>
                <a:cxn ang="0">
                  <a:pos x="2619" y="3"/>
                </a:cxn>
                <a:cxn ang="0">
                  <a:pos x="0" y="0"/>
                </a:cxn>
              </a:cxnLst>
              <a:rect l="0" t="0" r="r" b="b"/>
              <a:pathLst>
                <a:path w="2619" h="3">
                  <a:moveTo>
                    <a:pt x="2619" y="3"/>
                  </a:moveTo>
                  <a:lnTo>
                    <a:pt x="0" y="0"/>
                  </a:lnTo>
                </a:path>
              </a:pathLst>
            </a:custGeom>
            <a:noFill/>
            <a:ln w="28575">
              <a:solidFill>
                <a:schemeClr val="folHlink"/>
              </a:solidFill>
              <a:round/>
              <a:headEnd/>
              <a:tailEnd/>
            </a:ln>
            <a:effectLst/>
          </p:spPr>
          <p:txBody>
            <a:bodyPr>
              <a:spAutoFit/>
            </a:bodyPr>
            <a:lstStyle/>
            <a:p>
              <a:endParaRPr lang="zh-CN" altLang="en-US"/>
            </a:p>
          </p:txBody>
        </p:sp>
      </p:grpSp>
      <p:sp>
        <p:nvSpPr>
          <p:cNvPr id="117801" name="Text Box 41"/>
          <p:cNvSpPr txBox="1">
            <a:spLocks noChangeArrowheads="1"/>
          </p:cNvSpPr>
          <p:nvPr/>
        </p:nvSpPr>
        <p:spPr bwMode="auto">
          <a:xfrm>
            <a:off x="381000" y="409575"/>
            <a:ext cx="6629400" cy="641350"/>
          </a:xfrm>
          <a:prstGeom prst="rect">
            <a:avLst/>
          </a:prstGeom>
          <a:noFill/>
          <a:ln w="9525">
            <a:noFill/>
            <a:miter lim="800000"/>
            <a:headEnd/>
            <a:tailEnd/>
          </a:ln>
          <a:effectLst/>
        </p:spPr>
        <p:txBody>
          <a:bodyPr>
            <a:spAutoFit/>
          </a:bodyPr>
          <a:lstStyle/>
          <a:p>
            <a:r>
              <a:rPr lang="zh-CN" altLang="en-US" sz="3600"/>
              <a:t>(</a:t>
            </a:r>
            <a:r>
              <a:rPr lang="zh-CN" altLang="en-US" sz="3600">
                <a:latin typeface="Times New Roman" pitchFamily="18" charset="0"/>
              </a:rPr>
              <a:t>4</a:t>
            </a:r>
            <a:r>
              <a:rPr lang="zh-CN" altLang="en-US" sz="3600"/>
              <a:t>)主机完成一条指令的过程</a:t>
            </a:r>
          </a:p>
        </p:txBody>
      </p:sp>
      <p:sp>
        <p:nvSpPr>
          <p:cNvPr id="117803" name="Rectangle 43"/>
          <p:cNvSpPr>
            <a:spLocks noChangeArrowheads="1"/>
          </p:cNvSpPr>
          <p:nvPr/>
        </p:nvSpPr>
        <p:spPr bwMode="auto">
          <a:xfrm>
            <a:off x="3205163" y="5410200"/>
            <a:ext cx="909637" cy="688975"/>
          </a:xfrm>
          <a:prstGeom prst="rect">
            <a:avLst/>
          </a:prstGeom>
          <a:noFill/>
          <a:ln w="20701">
            <a:noFill/>
            <a:miter lim="800000"/>
            <a:headEnd/>
            <a:tailEnd/>
          </a:ln>
        </p:spPr>
        <p:txBody>
          <a:bodyPr/>
          <a:lstStyle/>
          <a:p>
            <a:endParaRPr lang="zh-CN" altLang="en-US"/>
          </a:p>
        </p:txBody>
      </p:sp>
      <p:sp>
        <p:nvSpPr>
          <p:cNvPr id="117804" name="Line 44"/>
          <p:cNvSpPr>
            <a:spLocks noChangeShapeType="1"/>
          </p:cNvSpPr>
          <p:nvPr/>
        </p:nvSpPr>
        <p:spPr bwMode="auto">
          <a:xfrm>
            <a:off x="3429000" y="3124200"/>
            <a:ext cx="0" cy="304800"/>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805" name="Line 45"/>
          <p:cNvSpPr>
            <a:spLocks noChangeShapeType="1"/>
          </p:cNvSpPr>
          <p:nvPr/>
        </p:nvSpPr>
        <p:spPr bwMode="auto">
          <a:xfrm flipV="1">
            <a:off x="4267200" y="3733800"/>
            <a:ext cx="0" cy="152400"/>
          </a:xfrm>
          <a:prstGeom prst="line">
            <a:avLst/>
          </a:prstGeom>
          <a:noFill/>
          <a:ln w="28575">
            <a:solidFill>
              <a:schemeClr val="folHlink"/>
            </a:solidFill>
            <a:round/>
            <a:headEnd/>
            <a:tailEnd/>
          </a:ln>
          <a:effectLst/>
        </p:spPr>
        <p:txBody>
          <a:bodyPr wrap="none" anchor="ctr"/>
          <a:lstStyle/>
          <a:p>
            <a:endParaRPr lang="zh-CN" altLang="en-US"/>
          </a:p>
        </p:txBody>
      </p:sp>
      <p:grpSp>
        <p:nvGrpSpPr>
          <p:cNvPr id="13" name="Group 46"/>
          <p:cNvGrpSpPr>
            <a:grpSpLocks/>
          </p:cNvGrpSpPr>
          <p:nvPr/>
        </p:nvGrpSpPr>
        <p:grpSpPr bwMode="auto">
          <a:xfrm>
            <a:off x="3706813" y="4114800"/>
            <a:ext cx="152400" cy="1600200"/>
            <a:chOff x="2352" y="2592"/>
            <a:chExt cx="96" cy="1008"/>
          </a:xfrm>
        </p:grpSpPr>
        <p:sp>
          <p:nvSpPr>
            <p:cNvPr id="117807" name="Line 47"/>
            <p:cNvSpPr>
              <a:spLocks noChangeShapeType="1"/>
            </p:cNvSpPr>
            <p:nvPr/>
          </p:nvSpPr>
          <p:spPr bwMode="auto">
            <a:xfrm>
              <a:off x="2352" y="2592"/>
              <a:ext cx="96" cy="0"/>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7808" name="Line 48"/>
            <p:cNvSpPr>
              <a:spLocks noChangeShapeType="1"/>
            </p:cNvSpPr>
            <p:nvPr/>
          </p:nvSpPr>
          <p:spPr bwMode="auto">
            <a:xfrm flipV="1">
              <a:off x="2352" y="2592"/>
              <a:ext cx="0" cy="1008"/>
            </a:xfrm>
            <a:prstGeom prst="line">
              <a:avLst/>
            </a:prstGeom>
            <a:noFill/>
            <a:ln w="28575">
              <a:solidFill>
                <a:schemeClr val="folHlink"/>
              </a:solidFill>
              <a:round/>
              <a:headEnd/>
              <a:tailEnd/>
            </a:ln>
            <a:effectLst/>
          </p:spPr>
          <p:txBody>
            <a:bodyPr wrap="none">
              <a:spAutoFit/>
            </a:bodyPr>
            <a:lstStyle/>
            <a:p>
              <a:endParaRPr lang="zh-CN" altLang="en-US"/>
            </a:p>
          </p:txBody>
        </p:sp>
      </p:grpSp>
      <p:grpSp>
        <p:nvGrpSpPr>
          <p:cNvPr id="14" name="Group 111"/>
          <p:cNvGrpSpPr>
            <a:grpSpLocks/>
          </p:cNvGrpSpPr>
          <p:nvPr/>
        </p:nvGrpSpPr>
        <p:grpSpPr bwMode="auto">
          <a:xfrm>
            <a:off x="463550" y="1905000"/>
            <a:ext cx="8459788" cy="4495800"/>
            <a:chOff x="292" y="1200"/>
            <a:chExt cx="5329" cy="2832"/>
          </a:xfrm>
        </p:grpSpPr>
        <p:sp>
          <p:nvSpPr>
            <p:cNvPr id="117810" name="Rectangle 50"/>
            <p:cNvSpPr>
              <a:spLocks noChangeArrowheads="1"/>
            </p:cNvSpPr>
            <p:nvPr/>
          </p:nvSpPr>
          <p:spPr bwMode="auto">
            <a:xfrm>
              <a:off x="1876" y="2246"/>
              <a:ext cx="572" cy="230"/>
            </a:xfrm>
            <a:prstGeom prst="rect">
              <a:avLst/>
            </a:prstGeom>
            <a:noFill/>
            <a:ln w="9525">
              <a:noFill/>
              <a:miter lim="800000"/>
              <a:headEnd/>
              <a:tailEnd/>
            </a:ln>
          </p:spPr>
          <p:txBody>
            <a:bodyPr lIns="0" tIns="0" rIns="0" bIns="0">
              <a:spAutoFit/>
            </a:bodyPr>
            <a:lstStyle/>
            <a:p>
              <a:r>
                <a:rPr lang="en-US" altLang="zh-CN" sz="2400">
                  <a:latin typeface="Times New Roman" pitchFamily="18" charset="0"/>
                </a:rPr>
                <a:t>CU</a:t>
              </a:r>
              <a:endParaRPr lang="en-US" altLang="zh-CN" sz="2400"/>
            </a:p>
          </p:txBody>
        </p:sp>
        <p:sp>
          <p:nvSpPr>
            <p:cNvPr id="117811" name="Rectangle 51"/>
            <p:cNvSpPr>
              <a:spLocks noChangeArrowheads="1"/>
            </p:cNvSpPr>
            <p:nvPr/>
          </p:nvSpPr>
          <p:spPr bwMode="auto">
            <a:xfrm>
              <a:off x="1818" y="2636"/>
              <a:ext cx="592" cy="230"/>
            </a:xfrm>
            <a:prstGeom prst="rect">
              <a:avLst/>
            </a:prstGeom>
            <a:noFill/>
            <a:ln w="9525">
              <a:noFill/>
              <a:miter lim="800000"/>
              <a:headEnd/>
              <a:tailEnd/>
            </a:ln>
          </p:spPr>
          <p:txBody>
            <a:bodyPr lIns="0" tIns="0" rIns="0" bIns="0">
              <a:spAutoFit/>
            </a:bodyPr>
            <a:lstStyle/>
            <a:p>
              <a:r>
                <a:rPr lang="zh-CN" altLang="en-US" sz="2400"/>
                <a:t>控制</a:t>
              </a:r>
            </a:p>
          </p:txBody>
        </p:sp>
        <p:sp>
          <p:nvSpPr>
            <p:cNvPr id="117812" name="Rectangle 52"/>
            <p:cNvSpPr>
              <a:spLocks noChangeArrowheads="1"/>
            </p:cNvSpPr>
            <p:nvPr/>
          </p:nvSpPr>
          <p:spPr bwMode="auto">
            <a:xfrm>
              <a:off x="1818" y="3045"/>
              <a:ext cx="521" cy="230"/>
            </a:xfrm>
            <a:prstGeom prst="rect">
              <a:avLst/>
            </a:prstGeom>
            <a:noFill/>
            <a:ln w="9525">
              <a:noFill/>
              <a:miter lim="800000"/>
              <a:headEnd/>
              <a:tailEnd/>
            </a:ln>
          </p:spPr>
          <p:txBody>
            <a:bodyPr lIns="0" tIns="0" rIns="0" bIns="0">
              <a:spAutoFit/>
            </a:bodyPr>
            <a:lstStyle/>
            <a:p>
              <a:r>
                <a:rPr lang="zh-CN" altLang="en-US" sz="2400"/>
                <a:t>单元</a:t>
              </a:r>
            </a:p>
          </p:txBody>
        </p:sp>
        <p:grpSp>
          <p:nvGrpSpPr>
            <p:cNvPr id="15" name="Group 110"/>
            <p:cNvGrpSpPr>
              <a:grpSpLocks/>
            </p:cNvGrpSpPr>
            <p:nvPr/>
          </p:nvGrpSpPr>
          <p:grpSpPr bwMode="auto">
            <a:xfrm>
              <a:off x="292" y="1200"/>
              <a:ext cx="5329" cy="2832"/>
              <a:chOff x="292" y="1200"/>
              <a:chExt cx="5329" cy="2832"/>
            </a:xfrm>
          </p:grpSpPr>
          <p:grpSp>
            <p:nvGrpSpPr>
              <p:cNvPr id="16" name="Group 54"/>
              <p:cNvGrpSpPr>
                <a:grpSpLocks/>
              </p:cNvGrpSpPr>
              <p:nvPr/>
            </p:nvGrpSpPr>
            <p:grpSpPr bwMode="auto">
              <a:xfrm>
                <a:off x="3456" y="1200"/>
                <a:ext cx="1584" cy="2832"/>
                <a:chOff x="3456" y="1200"/>
                <a:chExt cx="1584" cy="2832"/>
              </a:xfrm>
            </p:grpSpPr>
            <p:sp>
              <p:nvSpPr>
                <p:cNvPr id="117815" name="Rectangle 55"/>
                <p:cNvSpPr>
                  <a:spLocks noChangeArrowheads="1"/>
                </p:cNvSpPr>
                <p:nvPr/>
              </p:nvSpPr>
              <p:spPr bwMode="auto">
                <a:xfrm>
                  <a:off x="3456" y="1200"/>
                  <a:ext cx="1584" cy="2832"/>
                </a:xfrm>
                <a:prstGeom prst="rect">
                  <a:avLst/>
                </a:prstGeom>
                <a:noFill/>
                <a:ln w="38100">
                  <a:solidFill>
                    <a:schemeClr val="folHlink"/>
                  </a:solidFill>
                  <a:miter lim="800000"/>
                  <a:headEnd/>
                  <a:tailEnd/>
                </a:ln>
              </p:spPr>
              <p:txBody>
                <a:bodyPr/>
                <a:lstStyle/>
                <a:p>
                  <a:endParaRPr lang="zh-CN" altLang="en-US"/>
                </a:p>
              </p:txBody>
            </p:sp>
            <p:grpSp>
              <p:nvGrpSpPr>
                <p:cNvPr id="17" name="Group 56"/>
                <p:cNvGrpSpPr>
                  <a:grpSpLocks/>
                </p:cNvGrpSpPr>
                <p:nvPr/>
              </p:nvGrpSpPr>
              <p:grpSpPr bwMode="auto">
                <a:xfrm>
                  <a:off x="3648" y="3667"/>
                  <a:ext cx="1216" cy="365"/>
                  <a:chOff x="3648" y="3667"/>
                  <a:chExt cx="1216" cy="365"/>
                </a:xfrm>
              </p:grpSpPr>
              <p:sp>
                <p:nvSpPr>
                  <p:cNvPr id="117817" name="Rectangle 57"/>
                  <p:cNvSpPr>
                    <a:spLocks noChangeArrowheads="1"/>
                  </p:cNvSpPr>
                  <p:nvPr/>
                </p:nvSpPr>
                <p:spPr bwMode="auto">
                  <a:xfrm>
                    <a:off x="3648" y="3667"/>
                    <a:ext cx="1200" cy="365"/>
                  </a:xfrm>
                  <a:prstGeom prst="rect">
                    <a:avLst/>
                  </a:prstGeom>
                  <a:noFill/>
                  <a:ln w="15875">
                    <a:noFill/>
                    <a:miter lim="800000"/>
                    <a:headEnd/>
                    <a:tailEnd/>
                  </a:ln>
                </p:spPr>
                <p:txBody>
                  <a:bodyPr/>
                  <a:lstStyle/>
                  <a:p>
                    <a:endParaRPr lang="zh-CN" altLang="en-US"/>
                  </a:p>
                </p:txBody>
              </p:sp>
              <p:sp>
                <p:nvSpPr>
                  <p:cNvPr id="117818" name="Rectangle 58"/>
                  <p:cNvSpPr>
                    <a:spLocks noChangeArrowheads="1"/>
                  </p:cNvSpPr>
                  <p:nvPr/>
                </p:nvSpPr>
                <p:spPr bwMode="auto">
                  <a:xfrm>
                    <a:off x="3797" y="3686"/>
                    <a:ext cx="1067" cy="269"/>
                  </a:xfrm>
                  <a:prstGeom prst="rect">
                    <a:avLst/>
                  </a:prstGeom>
                  <a:noFill/>
                  <a:ln w="9525">
                    <a:noFill/>
                    <a:miter lim="800000"/>
                    <a:headEnd/>
                    <a:tailEnd/>
                  </a:ln>
                </p:spPr>
                <p:txBody>
                  <a:bodyPr lIns="0" tIns="0" rIns="0" bIns="0">
                    <a:spAutoFit/>
                  </a:bodyPr>
                  <a:lstStyle/>
                  <a:p>
                    <a:r>
                      <a:rPr lang="zh-CN" altLang="en-US" sz="2800"/>
                      <a:t>主存储器</a:t>
                    </a:r>
                  </a:p>
                </p:txBody>
              </p:sp>
            </p:grpSp>
            <p:grpSp>
              <p:nvGrpSpPr>
                <p:cNvPr id="18" name="Group 59"/>
                <p:cNvGrpSpPr>
                  <a:grpSpLocks/>
                </p:cNvGrpSpPr>
                <p:nvPr/>
              </p:nvGrpSpPr>
              <p:grpSpPr bwMode="auto">
                <a:xfrm>
                  <a:off x="3552" y="2832"/>
                  <a:ext cx="1376" cy="576"/>
                  <a:chOff x="3552" y="2832"/>
                  <a:chExt cx="1376" cy="576"/>
                </a:xfrm>
              </p:grpSpPr>
              <p:sp>
                <p:nvSpPr>
                  <p:cNvPr id="117820" name="Rectangle 60"/>
                  <p:cNvSpPr>
                    <a:spLocks noChangeArrowheads="1"/>
                  </p:cNvSpPr>
                  <p:nvPr/>
                </p:nvSpPr>
                <p:spPr bwMode="auto">
                  <a:xfrm>
                    <a:off x="4266" y="2832"/>
                    <a:ext cx="630" cy="576"/>
                  </a:xfrm>
                  <a:prstGeom prst="rect">
                    <a:avLst/>
                  </a:prstGeom>
                  <a:noFill/>
                  <a:ln w="28575">
                    <a:solidFill>
                      <a:schemeClr val="folHlink"/>
                    </a:solidFill>
                    <a:miter lim="800000"/>
                    <a:headEnd/>
                    <a:tailEnd/>
                  </a:ln>
                </p:spPr>
                <p:txBody>
                  <a:bodyPr/>
                  <a:lstStyle/>
                  <a:p>
                    <a:endParaRPr lang="zh-CN" altLang="en-US"/>
                  </a:p>
                </p:txBody>
              </p:sp>
              <p:sp>
                <p:nvSpPr>
                  <p:cNvPr id="117821" name="Rectangle 61"/>
                  <p:cNvSpPr>
                    <a:spLocks noChangeArrowheads="1"/>
                  </p:cNvSpPr>
                  <p:nvPr/>
                </p:nvSpPr>
                <p:spPr bwMode="auto">
                  <a:xfrm>
                    <a:off x="4354" y="2985"/>
                    <a:ext cx="574" cy="230"/>
                  </a:xfrm>
                  <a:prstGeom prst="rect">
                    <a:avLst/>
                  </a:prstGeom>
                  <a:noFill/>
                  <a:ln w="28575">
                    <a:noFill/>
                    <a:miter lim="800000"/>
                    <a:headEnd/>
                    <a:tailEnd/>
                  </a:ln>
                </p:spPr>
                <p:txBody>
                  <a:bodyPr lIns="0" tIns="0" rIns="0" bIns="0">
                    <a:spAutoFit/>
                  </a:bodyPr>
                  <a:lstStyle/>
                  <a:p>
                    <a:r>
                      <a:rPr lang="en-US" altLang="zh-CN" sz="2400">
                        <a:latin typeface="Times New Roman" pitchFamily="18" charset="0"/>
                      </a:rPr>
                      <a:t>MDR</a:t>
                    </a:r>
                    <a:endParaRPr lang="en-US" altLang="zh-CN" sz="2400"/>
                  </a:p>
                </p:txBody>
              </p:sp>
              <p:sp>
                <p:nvSpPr>
                  <p:cNvPr id="117822" name="Rectangle 62"/>
                  <p:cNvSpPr>
                    <a:spLocks noChangeArrowheads="1"/>
                  </p:cNvSpPr>
                  <p:nvPr/>
                </p:nvSpPr>
                <p:spPr bwMode="auto">
                  <a:xfrm>
                    <a:off x="3552" y="2832"/>
                    <a:ext cx="624" cy="576"/>
                  </a:xfrm>
                  <a:prstGeom prst="rect">
                    <a:avLst/>
                  </a:prstGeom>
                  <a:noFill/>
                  <a:ln w="28575">
                    <a:solidFill>
                      <a:schemeClr val="folHlink"/>
                    </a:solidFill>
                    <a:miter lim="800000"/>
                    <a:headEnd/>
                    <a:tailEnd/>
                  </a:ln>
                </p:spPr>
                <p:txBody>
                  <a:bodyPr/>
                  <a:lstStyle/>
                  <a:p>
                    <a:endParaRPr lang="zh-CN" altLang="en-US"/>
                  </a:p>
                </p:txBody>
              </p:sp>
              <p:sp>
                <p:nvSpPr>
                  <p:cNvPr id="117823" name="Rectangle 63"/>
                  <p:cNvSpPr>
                    <a:spLocks noChangeArrowheads="1"/>
                  </p:cNvSpPr>
                  <p:nvPr/>
                </p:nvSpPr>
                <p:spPr bwMode="auto">
                  <a:xfrm>
                    <a:off x="3631" y="2985"/>
                    <a:ext cx="628" cy="230"/>
                  </a:xfrm>
                  <a:prstGeom prst="rect">
                    <a:avLst/>
                  </a:prstGeom>
                  <a:noFill/>
                  <a:ln w="28575">
                    <a:noFill/>
                    <a:miter lim="800000"/>
                    <a:headEnd/>
                    <a:tailEnd/>
                  </a:ln>
                </p:spPr>
                <p:txBody>
                  <a:bodyPr lIns="0" tIns="0" rIns="0" bIns="0">
                    <a:spAutoFit/>
                  </a:bodyPr>
                  <a:lstStyle/>
                  <a:p>
                    <a:r>
                      <a:rPr lang="en-US" altLang="zh-CN" sz="2400">
                        <a:latin typeface="Times New Roman" pitchFamily="18" charset="0"/>
                      </a:rPr>
                      <a:t>MAR</a:t>
                    </a:r>
                    <a:endParaRPr lang="en-US" altLang="zh-CN" sz="2400"/>
                  </a:p>
                </p:txBody>
              </p:sp>
            </p:grpSp>
            <p:grpSp>
              <p:nvGrpSpPr>
                <p:cNvPr id="19" name="Group 64"/>
                <p:cNvGrpSpPr>
                  <a:grpSpLocks/>
                </p:cNvGrpSpPr>
                <p:nvPr/>
              </p:nvGrpSpPr>
              <p:grpSpPr bwMode="auto">
                <a:xfrm>
                  <a:off x="3552" y="1344"/>
                  <a:ext cx="1392" cy="912"/>
                  <a:chOff x="3552" y="1344"/>
                  <a:chExt cx="1392" cy="912"/>
                </a:xfrm>
              </p:grpSpPr>
              <p:sp>
                <p:nvSpPr>
                  <p:cNvPr id="117825" name="Rectangle 65"/>
                  <p:cNvSpPr>
                    <a:spLocks noChangeArrowheads="1"/>
                  </p:cNvSpPr>
                  <p:nvPr/>
                </p:nvSpPr>
                <p:spPr bwMode="auto">
                  <a:xfrm>
                    <a:off x="3552" y="1344"/>
                    <a:ext cx="1392" cy="912"/>
                  </a:xfrm>
                  <a:prstGeom prst="rect">
                    <a:avLst/>
                  </a:prstGeom>
                  <a:noFill/>
                  <a:ln w="28575">
                    <a:solidFill>
                      <a:schemeClr val="folHlink"/>
                    </a:solidFill>
                    <a:miter lim="800000"/>
                    <a:headEnd/>
                    <a:tailEnd/>
                  </a:ln>
                </p:spPr>
                <p:txBody>
                  <a:bodyPr/>
                  <a:lstStyle/>
                  <a:p>
                    <a:endParaRPr lang="zh-CN" altLang="en-US"/>
                  </a:p>
                </p:txBody>
              </p:sp>
              <p:sp>
                <p:nvSpPr>
                  <p:cNvPr id="117826" name="Text Box 66"/>
                  <p:cNvSpPr txBox="1">
                    <a:spLocks noChangeArrowheads="1"/>
                  </p:cNvSpPr>
                  <p:nvPr/>
                </p:nvSpPr>
                <p:spPr bwMode="auto">
                  <a:xfrm>
                    <a:off x="3820" y="1602"/>
                    <a:ext cx="884" cy="365"/>
                  </a:xfrm>
                  <a:prstGeom prst="rect">
                    <a:avLst/>
                  </a:prstGeom>
                  <a:noFill/>
                  <a:ln w="9525">
                    <a:noFill/>
                    <a:miter lim="800000"/>
                    <a:headEnd/>
                    <a:tailEnd/>
                  </a:ln>
                  <a:effectLst/>
                </p:spPr>
                <p:txBody>
                  <a:bodyPr wrap="none">
                    <a:spAutoFit/>
                  </a:bodyPr>
                  <a:lstStyle/>
                  <a:p>
                    <a:pPr algn="ctr"/>
                    <a:r>
                      <a:rPr lang="zh-CN" altLang="en-US" sz="3200"/>
                      <a:t>存储体</a:t>
                    </a:r>
                  </a:p>
                </p:txBody>
              </p:sp>
            </p:grpSp>
          </p:grpSp>
          <p:grpSp>
            <p:nvGrpSpPr>
              <p:cNvPr id="20" name="Group 67"/>
              <p:cNvGrpSpPr>
                <a:grpSpLocks/>
              </p:cNvGrpSpPr>
              <p:nvPr/>
            </p:nvGrpSpPr>
            <p:grpSpPr bwMode="auto">
              <a:xfrm>
                <a:off x="292" y="1200"/>
                <a:ext cx="2876" cy="2830"/>
                <a:chOff x="292" y="1200"/>
                <a:chExt cx="2876" cy="2830"/>
              </a:xfrm>
            </p:grpSpPr>
            <p:sp>
              <p:nvSpPr>
                <p:cNvPr id="117828" name="Rectangle 68"/>
                <p:cNvSpPr>
                  <a:spLocks noChangeArrowheads="1"/>
                </p:cNvSpPr>
                <p:nvPr/>
              </p:nvSpPr>
              <p:spPr bwMode="auto">
                <a:xfrm>
                  <a:off x="292" y="1200"/>
                  <a:ext cx="2828" cy="2830"/>
                </a:xfrm>
                <a:prstGeom prst="rect">
                  <a:avLst/>
                </a:prstGeom>
                <a:noFill/>
                <a:ln w="38100">
                  <a:solidFill>
                    <a:schemeClr val="folHlink"/>
                  </a:solidFill>
                  <a:miter lim="800000"/>
                  <a:headEnd/>
                  <a:tailEnd/>
                </a:ln>
              </p:spPr>
              <p:txBody>
                <a:bodyPr/>
                <a:lstStyle/>
                <a:p>
                  <a:endParaRPr lang="zh-CN" altLang="en-US"/>
                </a:p>
              </p:txBody>
            </p:sp>
            <p:sp>
              <p:nvSpPr>
                <p:cNvPr id="117829" name="Rectangle 69"/>
                <p:cNvSpPr>
                  <a:spLocks noChangeArrowheads="1"/>
                </p:cNvSpPr>
                <p:nvPr/>
              </p:nvSpPr>
              <p:spPr bwMode="auto">
                <a:xfrm>
                  <a:off x="1360" y="1248"/>
                  <a:ext cx="526" cy="307"/>
                </a:xfrm>
                <a:prstGeom prst="rect">
                  <a:avLst/>
                </a:prstGeom>
                <a:noFill/>
                <a:ln w="9525">
                  <a:noFill/>
                  <a:miter lim="800000"/>
                  <a:headEnd/>
                  <a:tailEnd/>
                </a:ln>
              </p:spPr>
              <p:txBody>
                <a:bodyPr wrap="none" lIns="0" tIns="0" rIns="0" bIns="0">
                  <a:spAutoFit/>
                </a:bodyPr>
                <a:lstStyle/>
                <a:p>
                  <a:pPr algn="ctr"/>
                  <a:r>
                    <a:rPr lang="en-US" altLang="zh-CN" sz="3200">
                      <a:latin typeface="Times New Roman" pitchFamily="18" charset="0"/>
                    </a:rPr>
                    <a:t>CPU</a:t>
                  </a:r>
                  <a:endParaRPr lang="en-US" altLang="zh-CN" sz="3200"/>
                </a:p>
              </p:txBody>
            </p:sp>
            <p:grpSp>
              <p:nvGrpSpPr>
                <p:cNvPr id="21" name="Group 70"/>
                <p:cNvGrpSpPr>
                  <a:grpSpLocks/>
                </p:cNvGrpSpPr>
                <p:nvPr/>
              </p:nvGrpSpPr>
              <p:grpSpPr bwMode="auto">
                <a:xfrm>
                  <a:off x="1680" y="1584"/>
                  <a:ext cx="1488" cy="2352"/>
                  <a:chOff x="1680" y="1584"/>
                  <a:chExt cx="1488" cy="2352"/>
                </a:xfrm>
              </p:grpSpPr>
              <p:grpSp>
                <p:nvGrpSpPr>
                  <p:cNvPr id="22" name="Group 71"/>
                  <p:cNvGrpSpPr>
                    <a:grpSpLocks/>
                  </p:cNvGrpSpPr>
                  <p:nvPr/>
                </p:nvGrpSpPr>
                <p:grpSpPr bwMode="auto">
                  <a:xfrm>
                    <a:off x="2427" y="2980"/>
                    <a:ext cx="741" cy="284"/>
                    <a:chOff x="2427" y="2980"/>
                    <a:chExt cx="741" cy="284"/>
                  </a:xfrm>
                </p:grpSpPr>
                <p:sp>
                  <p:nvSpPr>
                    <p:cNvPr id="117832" name="Rectangle 72"/>
                    <p:cNvSpPr>
                      <a:spLocks noChangeArrowheads="1"/>
                    </p:cNvSpPr>
                    <p:nvPr/>
                  </p:nvSpPr>
                  <p:spPr bwMode="auto">
                    <a:xfrm>
                      <a:off x="2427" y="2980"/>
                      <a:ext cx="438" cy="284"/>
                    </a:xfrm>
                    <a:prstGeom prst="rect">
                      <a:avLst/>
                    </a:prstGeom>
                    <a:noFill/>
                    <a:ln w="20701">
                      <a:solidFill>
                        <a:schemeClr val="folHlink"/>
                      </a:solidFill>
                      <a:miter lim="800000"/>
                      <a:headEnd/>
                      <a:tailEnd/>
                    </a:ln>
                  </p:spPr>
                  <p:txBody>
                    <a:bodyPr/>
                    <a:lstStyle/>
                    <a:p>
                      <a:endParaRPr lang="zh-CN" altLang="en-US"/>
                    </a:p>
                  </p:txBody>
                </p:sp>
                <p:sp>
                  <p:nvSpPr>
                    <p:cNvPr id="117833" name="Rectangle 73"/>
                    <p:cNvSpPr>
                      <a:spLocks noChangeArrowheads="1"/>
                    </p:cNvSpPr>
                    <p:nvPr/>
                  </p:nvSpPr>
                  <p:spPr bwMode="auto">
                    <a:xfrm>
                      <a:off x="2511" y="2980"/>
                      <a:ext cx="657" cy="269"/>
                    </a:xfrm>
                    <a:prstGeom prst="rect">
                      <a:avLst/>
                    </a:prstGeom>
                    <a:noFill/>
                    <a:ln w="9525">
                      <a:noFill/>
                      <a:miter lim="800000"/>
                      <a:headEnd/>
                      <a:tailEnd/>
                    </a:ln>
                  </p:spPr>
                  <p:txBody>
                    <a:bodyPr lIns="0" tIns="0" rIns="0" bIns="0">
                      <a:spAutoFit/>
                    </a:bodyPr>
                    <a:lstStyle/>
                    <a:p>
                      <a:r>
                        <a:rPr lang="en-US" altLang="zh-CN" sz="2800">
                          <a:latin typeface="Times New Roman" pitchFamily="18" charset="0"/>
                        </a:rPr>
                        <a:t>PC</a:t>
                      </a:r>
                      <a:endParaRPr lang="en-US" altLang="zh-CN" sz="2800"/>
                    </a:p>
                  </p:txBody>
                </p:sp>
              </p:grpSp>
              <p:sp>
                <p:nvSpPr>
                  <p:cNvPr id="117834" name="Rectangle 74"/>
                  <p:cNvSpPr>
                    <a:spLocks noChangeArrowheads="1"/>
                  </p:cNvSpPr>
                  <p:nvPr/>
                </p:nvSpPr>
                <p:spPr bwMode="auto">
                  <a:xfrm>
                    <a:off x="2064" y="3610"/>
                    <a:ext cx="816" cy="230"/>
                  </a:xfrm>
                  <a:prstGeom prst="rect">
                    <a:avLst/>
                  </a:prstGeom>
                  <a:noFill/>
                  <a:ln w="9525">
                    <a:noFill/>
                    <a:miter lim="800000"/>
                    <a:headEnd/>
                    <a:tailEnd/>
                  </a:ln>
                </p:spPr>
                <p:txBody>
                  <a:bodyPr lIns="0" tIns="0" rIns="0" bIns="0">
                    <a:spAutoFit/>
                  </a:bodyPr>
                  <a:lstStyle/>
                  <a:p>
                    <a:r>
                      <a:rPr lang="zh-CN" altLang="en-US" sz="2400"/>
                      <a:t>控制器</a:t>
                    </a:r>
                  </a:p>
                </p:txBody>
              </p:sp>
              <p:sp>
                <p:nvSpPr>
                  <p:cNvPr id="117835" name="Rectangle 75"/>
                  <p:cNvSpPr>
                    <a:spLocks noChangeArrowheads="1"/>
                  </p:cNvSpPr>
                  <p:nvPr/>
                </p:nvSpPr>
                <p:spPr bwMode="auto">
                  <a:xfrm>
                    <a:off x="1778" y="2160"/>
                    <a:ext cx="478" cy="1300"/>
                  </a:xfrm>
                  <a:prstGeom prst="rect">
                    <a:avLst/>
                  </a:prstGeom>
                  <a:noFill/>
                  <a:ln w="20701">
                    <a:solidFill>
                      <a:schemeClr val="folHlink"/>
                    </a:solidFill>
                    <a:miter lim="800000"/>
                    <a:headEnd/>
                    <a:tailEnd/>
                  </a:ln>
                </p:spPr>
                <p:txBody>
                  <a:bodyPr/>
                  <a:lstStyle/>
                  <a:p>
                    <a:endParaRPr lang="zh-CN" altLang="en-US"/>
                  </a:p>
                </p:txBody>
              </p:sp>
              <p:grpSp>
                <p:nvGrpSpPr>
                  <p:cNvPr id="23" name="Group 76"/>
                  <p:cNvGrpSpPr>
                    <a:grpSpLocks/>
                  </p:cNvGrpSpPr>
                  <p:nvPr/>
                </p:nvGrpSpPr>
                <p:grpSpPr bwMode="auto">
                  <a:xfrm>
                    <a:off x="2427" y="2453"/>
                    <a:ext cx="693" cy="283"/>
                    <a:chOff x="2427" y="2453"/>
                    <a:chExt cx="693" cy="283"/>
                  </a:xfrm>
                </p:grpSpPr>
                <p:sp>
                  <p:nvSpPr>
                    <p:cNvPr id="117837" name="Rectangle 77"/>
                    <p:cNvSpPr>
                      <a:spLocks noChangeArrowheads="1"/>
                    </p:cNvSpPr>
                    <p:nvPr/>
                  </p:nvSpPr>
                  <p:spPr bwMode="auto">
                    <a:xfrm>
                      <a:off x="2427" y="2453"/>
                      <a:ext cx="438" cy="283"/>
                    </a:xfrm>
                    <a:prstGeom prst="rect">
                      <a:avLst/>
                    </a:prstGeom>
                    <a:noFill/>
                    <a:ln w="20701">
                      <a:solidFill>
                        <a:schemeClr val="folHlink"/>
                      </a:solidFill>
                      <a:miter lim="800000"/>
                      <a:headEnd/>
                      <a:tailEnd/>
                    </a:ln>
                  </p:spPr>
                  <p:txBody>
                    <a:bodyPr/>
                    <a:lstStyle/>
                    <a:p>
                      <a:endParaRPr lang="zh-CN" altLang="en-US"/>
                    </a:p>
                  </p:txBody>
                </p:sp>
                <p:sp>
                  <p:nvSpPr>
                    <p:cNvPr id="117838" name="Rectangle 78"/>
                    <p:cNvSpPr>
                      <a:spLocks noChangeArrowheads="1"/>
                    </p:cNvSpPr>
                    <p:nvPr/>
                  </p:nvSpPr>
                  <p:spPr bwMode="auto">
                    <a:xfrm>
                      <a:off x="2520" y="2453"/>
                      <a:ext cx="600" cy="269"/>
                    </a:xfrm>
                    <a:prstGeom prst="rect">
                      <a:avLst/>
                    </a:prstGeom>
                    <a:noFill/>
                    <a:ln w="9525">
                      <a:noFill/>
                      <a:miter lim="800000"/>
                      <a:headEnd/>
                      <a:tailEnd/>
                    </a:ln>
                  </p:spPr>
                  <p:txBody>
                    <a:bodyPr lIns="0" tIns="0" rIns="0" bIns="0">
                      <a:spAutoFit/>
                    </a:bodyPr>
                    <a:lstStyle/>
                    <a:p>
                      <a:r>
                        <a:rPr lang="en-US" altLang="zh-CN" sz="2800">
                          <a:latin typeface="Times New Roman" pitchFamily="18" charset="0"/>
                        </a:rPr>
                        <a:t>IR</a:t>
                      </a:r>
                      <a:endParaRPr lang="en-US" altLang="zh-CN" sz="2800"/>
                    </a:p>
                  </p:txBody>
                </p:sp>
              </p:grpSp>
              <p:sp>
                <p:nvSpPr>
                  <p:cNvPr id="117839" name="Rectangle 79"/>
                  <p:cNvSpPr>
                    <a:spLocks noChangeArrowheads="1"/>
                  </p:cNvSpPr>
                  <p:nvPr/>
                </p:nvSpPr>
                <p:spPr bwMode="auto">
                  <a:xfrm>
                    <a:off x="1680" y="1584"/>
                    <a:ext cx="1296" cy="2352"/>
                  </a:xfrm>
                  <a:prstGeom prst="rect">
                    <a:avLst/>
                  </a:prstGeom>
                  <a:noFill/>
                  <a:ln w="28575">
                    <a:solidFill>
                      <a:schemeClr val="folHlink"/>
                    </a:solidFill>
                    <a:prstDash val="lgDashDot"/>
                    <a:miter lim="800000"/>
                    <a:headEnd/>
                    <a:tailEnd/>
                  </a:ln>
                  <a:effectLst/>
                </p:spPr>
                <p:txBody>
                  <a:bodyPr wrap="none" anchor="ctr">
                    <a:spAutoFit/>
                  </a:bodyPr>
                  <a:lstStyle/>
                  <a:p>
                    <a:endParaRPr lang="zh-CN" altLang="en-US"/>
                  </a:p>
                </p:txBody>
              </p:sp>
              <p:sp>
                <p:nvSpPr>
                  <p:cNvPr id="117840" name="Line 80"/>
                  <p:cNvSpPr>
                    <a:spLocks noChangeShapeType="1"/>
                  </p:cNvSpPr>
                  <p:nvPr/>
                </p:nvSpPr>
                <p:spPr bwMode="auto">
                  <a:xfrm flipV="1">
                    <a:off x="1848" y="1584"/>
                    <a:ext cx="0" cy="576"/>
                  </a:xfrm>
                  <a:prstGeom prst="line">
                    <a:avLst/>
                  </a:prstGeom>
                  <a:noFill/>
                  <a:ln w="28575">
                    <a:solidFill>
                      <a:schemeClr val="folHlink"/>
                    </a:solidFill>
                    <a:round/>
                    <a:headEnd/>
                    <a:tailEnd type="stealth" w="med" len="med"/>
                  </a:ln>
                  <a:effectLst/>
                </p:spPr>
                <p:txBody>
                  <a:bodyPr wrap="none">
                    <a:spAutoFit/>
                  </a:bodyPr>
                  <a:lstStyle/>
                  <a:p>
                    <a:endParaRPr lang="zh-CN" altLang="en-US"/>
                  </a:p>
                </p:txBody>
              </p:sp>
              <p:sp>
                <p:nvSpPr>
                  <p:cNvPr id="117841" name="Line 81"/>
                  <p:cNvSpPr>
                    <a:spLocks noChangeShapeType="1"/>
                  </p:cNvSpPr>
                  <p:nvPr/>
                </p:nvSpPr>
                <p:spPr bwMode="auto">
                  <a:xfrm flipV="1">
                    <a:off x="2064" y="1584"/>
                    <a:ext cx="0" cy="576"/>
                  </a:xfrm>
                  <a:prstGeom prst="line">
                    <a:avLst/>
                  </a:prstGeom>
                  <a:noFill/>
                  <a:ln w="28575">
                    <a:solidFill>
                      <a:schemeClr val="folHlink"/>
                    </a:solidFill>
                    <a:round/>
                    <a:headEnd/>
                    <a:tailEnd type="stealth" w="med" len="med"/>
                  </a:ln>
                  <a:effectLst/>
                </p:spPr>
                <p:txBody>
                  <a:bodyPr wrap="none">
                    <a:spAutoFit/>
                  </a:bodyPr>
                  <a:lstStyle/>
                  <a:p>
                    <a:endParaRPr lang="zh-CN" altLang="en-US"/>
                  </a:p>
                </p:txBody>
              </p:sp>
              <p:sp>
                <p:nvSpPr>
                  <p:cNvPr id="117842" name="Text Box 82"/>
                  <p:cNvSpPr txBox="1">
                    <a:spLocks noChangeArrowheads="1"/>
                  </p:cNvSpPr>
                  <p:nvPr/>
                </p:nvSpPr>
                <p:spPr bwMode="auto">
                  <a:xfrm>
                    <a:off x="1814" y="1754"/>
                    <a:ext cx="308" cy="288"/>
                  </a:xfrm>
                  <a:prstGeom prst="rect">
                    <a:avLst/>
                  </a:prstGeom>
                  <a:noFill/>
                  <a:ln w="9525">
                    <a:noFill/>
                    <a:miter lim="800000"/>
                    <a:headEnd/>
                    <a:tailEnd/>
                  </a:ln>
                  <a:effectLst/>
                </p:spPr>
                <p:txBody>
                  <a:bodyPr wrap="none">
                    <a:spAutoFit/>
                  </a:bodyPr>
                  <a:lstStyle/>
                  <a:p>
                    <a:r>
                      <a:rPr lang="zh-CN" altLang="en-US" sz="2400">
                        <a:solidFill>
                          <a:schemeClr val="folHlink"/>
                        </a:solidFill>
                        <a:latin typeface="Times New Roman"/>
                      </a:rPr>
                      <a:t>…</a:t>
                    </a:r>
                    <a:endParaRPr lang="zh-CN" altLang="en-US" sz="2400">
                      <a:solidFill>
                        <a:schemeClr val="folHlink"/>
                      </a:solidFill>
                    </a:endParaRPr>
                  </a:p>
                </p:txBody>
              </p:sp>
            </p:grpSp>
            <p:grpSp>
              <p:nvGrpSpPr>
                <p:cNvPr id="24" name="Group 83"/>
                <p:cNvGrpSpPr>
                  <a:grpSpLocks/>
                </p:cNvGrpSpPr>
                <p:nvPr/>
              </p:nvGrpSpPr>
              <p:grpSpPr bwMode="auto">
                <a:xfrm>
                  <a:off x="384" y="1584"/>
                  <a:ext cx="1209" cy="2352"/>
                  <a:chOff x="384" y="1584"/>
                  <a:chExt cx="1209" cy="2352"/>
                </a:xfrm>
              </p:grpSpPr>
              <p:sp>
                <p:nvSpPr>
                  <p:cNvPr id="117844" name="Rectangle 84"/>
                  <p:cNvSpPr>
                    <a:spLocks noChangeArrowheads="1"/>
                  </p:cNvSpPr>
                  <p:nvPr/>
                </p:nvSpPr>
                <p:spPr bwMode="auto">
                  <a:xfrm>
                    <a:off x="779" y="3486"/>
                    <a:ext cx="495" cy="375"/>
                  </a:xfrm>
                  <a:prstGeom prst="rect">
                    <a:avLst/>
                  </a:prstGeom>
                  <a:noFill/>
                  <a:ln w="15875">
                    <a:noFill/>
                    <a:miter lim="800000"/>
                    <a:headEnd/>
                    <a:tailEnd/>
                  </a:ln>
                </p:spPr>
                <p:txBody>
                  <a:bodyPr/>
                  <a:lstStyle/>
                  <a:p>
                    <a:endParaRPr lang="zh-CN" altLang="en-US"/>
                  </a:p>
                </p:txBody>
              </p:sp>
              <p:sp>
                <p:nvSpPr>
                  <p:cNvPr id="117845" name="Rectangle 85"/>
                  <p:cNvSpPr>
                    <a:spLocks noChangeArrowheads="1"/>
                  </p:cNvSpPr>
                  <p:nvPr/>
                </p:nvSpPr>
                <p:spPr bwMode="auto">
                  <a:xfrm>
                    <a:off x="698" y="3601"/>
                    <a:ext cx="785" cy="230"/>
                  </a:xfrm>
                  <a:prstGeom prst="rect">
                    <a:avLst/>
                  </a:prstGeom>
                  <a:noFill/>
                  <a:ln w="9525">
                    <a:noFill/>
                    <a:miter lim="800000"/>
                    <a:headEnd/>
                    <a:tailEnd/>
                  </a:ln>
                </p:spPr>
                <p:txBody>
                  <a:bodyPr lIns="0" tIns="0" rIns="0" bIns="0">
                    <a:spAutoFit/>
                  </a:bodyPr>
                  <a:lstStyle/>
                  <a:p>
                    <a:r>
                      <a:rPr lang="zh-CN" altLang="en-US" sz="2400"/>
                      <a:t>运算器</a:t>
                    </a:r>
                  </a:p>
                </p:txBody>
              </p:sp>
              <p:sp>
                <p:nvSpPr>
                  <p:cNvPr id="117846" name="Rectangle 86"/>
                  <p:cNvSpPr>
                    <a:spLocks noChangeArrowheads="1"/>
                  </p:cNvSpPr>
                  <p:nvPr/>
                </p:nvSpPr>
                <p:spPr bwMode="auto">
                  <a:xfrm>
                    <a:off x="1117" y="1988"/>
                    <a:ext cx="374" cy="282"/>
                  </a:xfrm>
                  <a:prstGeom prst="rect">
                    <a:avLst/>
                  </a:prstGeom>
                  <a:noFill/>
                  <a:ln w="20701">
                    <a:solidFill>
                      <a:schemeClr val="folHlink"/>
                    </a:solidFill>
                    <a:miter lim="800000"/>
                    <a:headEnd/>
                    <a:tailEnd/>
                  </a:ln>
                </p:spPr>
                <p:txBody>
                  <a:bodyPr/>
                  <a:lstStyle/>
                  <a:p>
                    <a:endParaRPr lang="zh-CN" altLang="en-US"/>
                  </a:p>
                </p:txBody>
              </p:sp>
              <p:sp>
                <p:nvSpPr>
                  <p:cNvPr id="117847" name="Rectangle 87"/>
                  <p:cNvSpPr>
                    <a:spLocks noChangeArrowheads="1"/>
                  </p:cNvSpPr>
                  <p:nvPr/>
                </p:nvSpPr>
                <p:spPr bwMode="auto">
                  <a:xfrm>
                    <a:off x="1178" y="2038"/>
                    <a:ext cx="415" cy="173"/>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MQ</a:t>
                    </a:r>
                    <a:endParaRPr lang="en-US" altLang="zh-CN" sz="4000"/>
                  </a:p>
                </p:txBody>
              </p:sp>
              <p:sp>
                <p:nvSpPr>
                  <p:cNvPr id="117848" name="Freeform 88"/>
                  <p:cNvSpPr>
                    <a:spLocks/>
                  </p:cNvSpPr>
                  <p:nvPr/>
                </p:nvSpPr>
                <p:spPr bwMode="auto">
                  <a:xfrm>
                    <a:off x="772" y="2272"/>
                    <a:ext cx="94" cy="317"/>
                  </a:xfrm>
                  <a:custGeom>
                    <a:avLst/>
                    <a:gdLst/>
                    <a:ahLst/>
                    <a:cxnLst>
                      <a:cxn ang="0">
                        <a:pos x="0" y="80"/>
                      </a:cxn>
                      <a:cxn ang="0">
                        <a:pos x="30" y="80"/>
                      </a:cxn>
                      <a:cxn ang="0">
                        <a:pos x="30" y="315"/>
                      </a:cxn>
                      <a:cxn ang="0">
                        <a:pos x="89" y="315"/>
                      </a:cxn>
                      <a:cxn ang="0">
                        <a:pos x="89" y="80"/>
                      </a:cxn>
                      <a:cxn ang="0">
                        <a:pos x="120" y="80"/>
                      </a:cxn>
                      <a:cxn ang="0">
                        <a:pos x="59" y="0"/>
                      </a:cxn>
                      <a:cxn ang="0">
                        <a:pos x="0" y="80"/>
                      </a:cxn>
                    </a:cxnLst>
                    <a:rect l="0" t="0" r="r" b="b"/>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prstDash val="solid"/>
                    <a:round/>
                    <a:headEnd/>
                    <a:tailEnd/>
                  </a:ln>
                </p:spPr>
                <p:txBody>
                  <a:bodyPr/>
                  <a:lstStyle/>
                  <a:p>
                    <a:endParaRPr lang="zh-CN" altLang="en-US"/>
                  </a:p>
                </p:txBody>
              </p:sp>
              <p:sp>
                <p:nvSpPr>
                  <p:cNvPr id="117849" name="Rectangle 89"/>
                  <p:cNvSpPr>
                    <a:spLocks noChangeArrowheads="1"/>
                  </p:cNvSpPr>
                  <p:nvPr/>
                </p:nvSpPr>
                <p:spPr bwMode="auto">
                  <a:xfrm>
                    <a:off x="542" y="1988"/>
                    <a:ext cx="373" cy="282"/>
                  </a:xfrm>
                  <a:prstGeom prst="rect">
                    <a:avLst/>
                  </a:prstGeom>
                  <a:noFill/>
                  <a:ln w="20701">
                    <a:solidFill>
                      <a:schemeClr val="folHlink"/>
                    </a:solidFill>
                    <a:miter lim="800000"/>
                    <a:headEnd/>
                    <a:tailEnd/>
                  </a:ln>
                </p:spPr>
                <p:txBody>
                  <a:bodyPr/>
                  <a:lstStyle/>
                  <a:p>
                    <a:endParaRPr lang="zh-CN" altLang="en-US"/>
                  </a:p>
                </p:txBody>
              </p:sp>
              <p:sp>
                <p:nvSpPr>
                  <p:cNvPr id="117850" name="Rectangle 90"/>
                  <p:cNvSpPr>
                    <a:spLocks noChangeArrowheads="1"/>
                  </p:cNvSpPr>
                  <p:nvPr/>
                </p:nvSpPr>
                <p:spPr bwMode="auto">
                  <a:xfrm>
                    <a:off x="578" y="2039"/>
                    <a:ext cx="536" cy="173"/>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ACC</a:t>
                    </a:r>
                    <a:endParaRPr lang="en-US" altLang="zh-CN" sz="4000"/>
                  </a:p>
                </p:txBody>
              </p:sp>
              <p:sp>
                <p:nvSpPr>
                  <p:cNvPr id="117851" name="Rectangle 91"/>
                  <p:cNvSpPr>
                    <a:spLocks noChangeArrowheads="1"/>
                  </p:cNvSpPr>
                  <p:nvPr/>
                </p:nvSpPr>
                <p:spPr bwMode="auto">
                  <a:xfrm>
                    <a:off x="542" y="2591"/>
                    <a:ext cx="373" cy="281"/>
                  </a:xfrm>
                  <a:prstGeom prst="rect">
                    <a:avLst/>
                  </a:prstGeom>
                  <a:noFill/>
                  <a:ln w="20701">
                    <a:solidFill>
                      <a:schemeClr val="folHlink"/>
                    </a:solidFill>
                    <a:miter lim="800000"/>
                    <a:headEnd/>
                    <a:tailEnd/>
                  </a:ln>
                </p:spPr>
                <p:txBody>
                  <a:bodyPr/>
                  <a:lstStyle/>
                  <a:p>
                    <a:endParaRPr lang="zh-CN" altLang="en-US"/>
                  </a:p>
                </p:txBody>
              </p:sp>
              <p:sp>
                <p:nvSpPr>
                  <p:cNvPr id="117852" name="Rectangle 92"/>
                  <p:cNvSpPr>
                    <a:spLocks noChangeArrowheads="1"/>
                  </p:cNvSpPr>
                  <p:nvPr/>
                </p:nvSpPr>
                <p:spPr bwMode="auto">
                  <a:xfrm>
                    <a:off x="575" y="2641"/>
                    <a:ext cx="304" cy="173"/>
                  </a:xfrm>
                  <a:prstGeom prst="rect">
                    <a:avLst/>
                  </a:prstGeom>
                  <a:noFill/>
                  <a:ln w="9525">
                    <a:noFill/>
                    <a:miter lim="800000"/>
                    <a:headEnd/>
                    <a:tailEnd/>
                  </a:ln>
                </p:spPr>
                <p:txBody>
                  <a:bodyPr wrap="none" lIns="0" tIns="0" rIns="0" bIns="0">
                    <a:spAutoFit/>
                  </a:bodyPr>
                  <a:lstStyle/>
                  <a:p>
                    <a:pPr algn="ctr"/>
                    <a:r>
                      <a:rPr lang="en-US" altLang="zh-CN" sz="1800">
                        <a:latin typeface="Times New Roman" pitchFamily="18" charset="0"/>
                      </a:rPr>
                      <a:t>ALU</a:t>
                    </a:r>
                    <a:endParaRPr lang="en-US" altLang="zh-CN" sz="4000"/>
                  </a:p>
                </p:txBody>
              </p:sp>
              <p:sp>
                <p:nvSpPr>
                  <p:cNvPr id="117853" name="Rectangle 93"/>
                  <p:cNvSpPr>
                    <a:spLocks noChangeArrowheads="1"/>
                  </p:cNvSpPr>
                  <p:nvPr/>
                </p:nvSpPr>
                <p:spPr bwMode="auto">
                  <a:xfrm>
                    <a:off x="539" y="3198"/>
                    <a:ext cx="373" cy="281"/>
                  </a:xfrm>
                  <a:prstGeom prst="rect">
                    <a:avLst/>
                  </a:prstGeom>
                  <a:noFill/>
                  <a:ln w="20701">
                    <a:solidFill>
                      <a:schemeClr val="folHlink"/>
                    </a:solidFill>
                    <a:miter lim="800000"/>
                    <a:headEnd/>
                    <a:tailEnd/>
                  </a:ln>
                </p:spPr>
                <p:txBody>
                  <a:bodyPr/>
                  <a:lstStyle/>
                  <a:p>
                    <a:endParaRPr lang="zh-CN" altLang="en-US"/>
                  </a:p>
                </p:txBody>
              </p:sp>
              <p:sp>
                <p:nvSpPr>
                  <p:cNvPr id="117854" name="Rectangle 94"/>
                  <p:cNvSpPr>
                    <a:spLocks noChangeArrowheads="1"/>
                  </p:cNvSpPr>
                  <p:nvPr/>
                </p:nvSpPr>
                <p:spPr bwMode="auto">
                  <a:xfrm>
                    <a:off x="680" y="3246"/>
                    <a:ext cx="268" cy="174"/>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X</a:t>
                    </a:r>
                    <a:endParaRPr lang="en-US" altLang="zh-CN" sz="4000"/>
                  </a:p>
                </p:txBody>
              </p:sp>
              <p:sp>
                <p:nvSpPr>
                  <p:cNvPr id="117855" name="Freeform 95"/>
                  <p:cNvSpPr>
                    <a:spLocks/>
                  </p:cNvSpPr>
                  <p:nvPr/>
                </p:nvSpPr>
                <p:spPr bwMode="auto">
                  <a:xfrm>
                    <a:off x="682" y="2880"/>
                    <a:ext cx="92" cy="316"/>
                  </a:xfrm>
                  <a:custGeom>
                    <a:avLst/>
                    <a:gdLst/>
                    <a:ahLst/>
                    <a:cxnLst>
                      <a:cxn ang="0">
                        <a:pos x="0" y="77"/>
                      </a:cxn>
                      <a:cxn ang="0">
                        <a:pos x="30" y="77"/>
                      </a:cxn>
                      <a:cxn ang="0">
                        <a:pos x="30" y="313"/>
                      </a:cxn>
                      <a:cxn ang="0">
                        <a:pos x="89" y="313"/>
                      </a:cxn>
                      <a:cxn ang="0">
                        <a:pos x="89" y="77"/>
                      </a:cxn>
                      <a:cxn ang="0">
                        <a:pos x="119" y="77"/>
                      </a:cxn>
                      <a:cxn ang="0">
                        <a:pos x="60" y="0"/>
                      </a:cxn>
                      <a:cxn ang="0">
                        <a:pos x="0" y="77"/>
                      </a:cxn>
                    </a:cxnLst>
                    <a:rect l="0" t="0" r="r" b="b"/>
                    <a:pathLst>
                      <a:path w="119" h="313">
                        <a:moveTo>
                          <a:pt x="0" y="77"/>
                        </a:moveTo>
                        <a:lnTo>
                          <a:pt x="30" y="77"/>
                        </a:lnTo>
                        <a:lnTo>
                          <a:pt x="30" y="313"/>
                        </a:lnTo>
                        <a:lnTo>
                          <a:pt x="89" y="313"/>
                        </a:lnTo>
                        <a:lnTo>
                          <a:pt x="89" y="77"/>
                        </a:lnTo>
                        <a:lnTo>
                          <a:pt x="119" y="77"/>
                        </a:lnTo>
                        <a:lnTo>
                          <a:pt x="60" y="0"/>
                        </a:lnTo>
                        <a:lnTo>
                          <a:pt x="0" y="77"/>
                        </a:lnTo>
                        <a:close/>
                      </a:path>
                    </a:pathLst>
                  </a:custGeom>
                  <a:noFill/>
                  <a:ln w="15875">
                    <a:solidFill>
                      <a:schemeClr val="folHlink"/>
                    </a:solidFill>
                    <a:prstDash val="solid"/>
                    <a:round/>
                    <a:headEnd/>
                    <a:tailEnd/>
                  </a:ln>
                </p:spPr>
                <p:txBody>
                  <a:bodyPr/>
                  <a:lstStyle/>
                  <a:p>
                    <a:endParaRPr lang="zh-CN" altLang="en-US"/>
                  </a:p>
                </p:txBody>
              </p:sp>
              <p:sp>
                <p:nvSpPr>
                  <p:cNvPr id="117856" name="Rectangle 96"/>
                  <p:cNvSpPr>
                    <a:spLocks noChangeArrowheads="1"/>
                  </p:cNvSpPr>
                  <p:nvPr/>
                </p:nvSpPr>
                <p:spPr bwMode="auto">
                  <a:xfrm>
                    <a:off x="384" y="1584"/>
                    <a:ext cx="1200" cy="2352"/>
                  </a:xfrm>
                  <a:prstGeom prst="rect">
                    <a:avLst/>
                  </a:prstGeom>
                  <a:noFill/>
                  <a:ln w="28575">
                    <a:solidFill>
                      <a:schemeClr val="folHlink"/>
                    </a:solidFill>
                    <a:prstDash val="lgDashDot"/>
                    <a:miter lim="800000"/>
                    <a:headEnd/>
                    <a:tailEnd/>
                  </a:ln>
                  <a:effectLst/>
                </p:spPr>
                <p:txBody>
                  <a:bodyPr anchor="ctr">
                    <a:spAutoFit/>
                  </a:bodyPr>
                  <a:lstStyle/>
                  <a:p>
                    <a:endParaRPr lang="zh-CN" altLang="en-US"/>
                  </a:p>
                </p:txBody>
              </p:sp>
              <p:sp>
                <p:nvSpPr>
                  <p:cNvPr id="117857" name="Freeform 97"/>
                  <p:cNvSpPr>
                    <a:spLocks/>
                  </p:cNvSpPr>
                  <p:nvPr/>
                </p:nvSpPr>
                <p:spPr bwMode="auto">
                  <a:xfrm rot="10800000">
                    <a:off x="576" y="2275"/>
                    <a:ext cx="94" cy="317"/>
                  </a:xfrm>
                  <a:custGeom>
                    <a:avLst/>
                    <a:gdLst/>
                    <a:ahLst/>
                    <a:cxnLst>
                      <a:cxn ang="0">
                        <a:pos x="0" y="80"/>
                      </a:cxn>
                      <a:cxn ang="0">
                        <a:pos x="30" y="80"/>
                      </a:cxn>
                      <a:cxn ang="0">
                        <a:pos x="30" y="315"/>
                      </a:cxn>
                      <a:cxn ang="0">
                        <a:pos x="89" y="315"/>
                      </a:cxn>
                      <a:cxn ang="0">
                        <a:pos x="89" y="80"/>
                      </a:cxn>
                      <a:cxn ang="0">
                        <a:pos x="120" y="80"/>
                      </a:cxn>
                      <a:cxn ang="0">
                        <a:pos x="59" y="0"/>
                      </a:cxn>
                      <a:cxn ang="0">
                        <a:pos x="0" y="80"/>
                      </a:cxn>
                    </a:cxnLst>
                    <a:rect l="0" t="0" r="r" b="b"/>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prstDash val="solid"/>
                    <a:round/>
                    <a:headEnd/>
                    <a:tailEnd/>
                  </a:ln>
                </p:spPr>
                <p:txBody>
                  <a:bodyPr/>
                  <a:lstStyle/>
                  <a:p>
                    <a:endParaRPr lang="zh-CN" altLang="en-US"/>
                  </a:p>
                </p:txBody>
              </p:sp>
              <p:sp>
                <p:nvSpPr>
                  <p:cNvPr id="117858" name="Freeform 98"/>
                  <p:cNvSpPr>
                    <a:spLocks/>
                  </p:cNvSpPr>
                  <p:nvPr/>
                </p:nvSpPr>
                <p:spPr bwMode="auto">
                  <a:xfrm>
                    <a:off x="915" y="2064"/>
                    <a:ext cx="200" cy="1"/>
                  </a:xfrm>
                  <a:custGeom>
                    <a:avLst/>
                    <a:gdLst/>
                    <a:ahLst/>
                    <a:cxnLst>
                      <a:cxn ang="0">
                        <a:pos x="0" y="0"/>
                      </a:cxn>
                      <a:cxn ang="0">
                        <a:pos x="200" y="0"/>
                      </a:cxn>
                    </a:cxnLst>
                    <a:rect l="0" t="0" r="r" b="b"/>
                    <a:pathLst>
                      <a:path w="200" h="1">
                        <a:moveTo>
                          <a:pt x="0" y="0"/>
                        </a:moveTo>
                        <a:lnTo>
                          <a:pt x="200" y="0"/>
                        </a:lnTo>
                      </a:path>
                    </a:pathLst>
                  </a:custGeom>
                  <a:noFill/>
                  <a:ln w="28575"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7859" name="Freeform 99"/>
                  <p:cNvSpPr>
                    <a:spLocks/>
                  </p:cNvSpPr>
                  <p:nvPr/>
                </p:nvSpPr>
                <p:spPr bwMode="auto">
                  <a:xfrm>
                    <a:off x="915" y="2184"/>
                    <a:ext cx="203" cy="1"/>
                  </a:xfrm>
                  <a:custGeom>
                    <a:avLst/>
                    <a:gdLst/>
                    <a:ahLst/>
                    <a:cxnLst>
                      <a:cxn ang="0">
                        <a:pos x="203" y="0"/>
                      </a:cxn>
                      <a:cxn ang="0">
                        <a:pos x="0" y="0"/>
                      </a:cxn>
                    </a:cxnLst>
                    <a:rect l="0" t="0" r="r" b="b"/>
                    <a:pathLst>
                      <a:path w="203" h="1">
                        <a:moveTo>
                          <a:pt x="203" y="0"/>
                        </a:moveTo>
                        <a:lnTo>
                          <a:pt x="0" y="0"/>
                        </a:lnTo>
                      </a:path>
                    </a:pathLst>
                  </a:custGeom>
                  <a:noFill/>
                  <a:ln w="28575" cap="flat" cmpd="sng">
                    <a:solidFill>
                      <a:schemeClr val="folHlink"/>
                    </a:solidFill>
                    <a:prstDash val="solid"/>
                    <a:round/>
                    <a:headEnd type="none" w="med" len="med"/>
                    <a:tailEnd type="stealth" w="med" len="med"/>
                  </a:ln>
                  <a:effectLst/>
                </p:spPr>
                <p:txBody>
                  <a:bodyPr wrap="none">
                    <a:spAutoFit/>
                  </a:bodyPr>
                  <a:lstStyle/>
                  <a:p>
                    <a:endParaRPr lang="zh-CN" altLang="en-US"/>
                  </a:p>
                </p:txBody>
              </p:sp>
            </p:grpSp>
          </p:grpSp>
          <p:grpSp>
            <p:nvGrpSpPr>
              <p:cNvPr id="25" name="Group 109"/>
              <p:cNvGrpSpPr>
                <a:grpSpLocks/>
              </p:cNvGrpSpPr>
              <p:nvPr/>
            </p:nvGrpSpPr>
            <p:grpSpPr bwMode="auto">
              <a:xfrm>
                <a:off x="5232" y="1200"/>
                <a:ext cx="389" cy="2832"/>
                <a:chOff x="5232" y="1200"/>
                <a:chExt cx="389" cy="2832"/>
              </a:xfrm>
            </p:grpSpPr>
            <p:grpSp>
              <p:nvGrpSpPr>
                <p:cNvPr id="26" name="Group 108"/>
                <p:cNvGrpSpPr>
                  <a:grpSpLocks/>
                </p:cNvGrpSpPr>
                <p:nvPr/>
              </p:nvGrpSpPr>
              <p:grpSpPr bwMode="auto">
                <a:xfrm>
                  <a:off x="5232" y="1200"/>
                  <a:ext cx="389" cy="2832"/>
                  <a:chOff x="5232" y="1200"/>
                  <a:chExt cx="389" cy="2832"/>
                </a:xfrm>
              </p:grpSpPr>
              <p:sp>
                <p:nvSpPr>
                  <p:cNvPr id="117862" name="Rectangle 102"/>
                  <p:cNvSpPr>
                    <a:spLocks noChangeArrowheads="1"/>
                  </p:cNvSpPr>
                  <p:nvPr/>
                </p:nvSpPr>
                <p:spPr bwMode="auto">
                  <a:xfrm>
                    <a:off x="5232" y="1200"/>
                    <a:ext cx="389" cy="2832"/>
                  </a:xfrm>
                  <a:prstGeom prst="rect">
                    <a:avLst/>
                  </a:prstGeom>
                  <a:noFill/>
                  <a:ln w="38100">
                    <a:noFill/>
                    <a:miter lim="800000"/>
                    <a:headEnd/>
                    <a:tailEnd/>
                  </a:ln>
                </p:spPr>
                <p:txBody>
                  <a:bodyPr/>
                  <a:lstStyle/>
                  <a:p>
                    <a:endParaRPr lang="zh-CN" altLang="en-US"/>
                  </a:p>
                </p:txBody>
              </p:sp>
              <p:sp>
                <p:nvSpPr>
                  <p:cNvPr id="117863" name="Rectangle 103"/>
                  <p:cNvSpPr>
                    <a:spLocks noChangeArrowheads="1"/>
                  </p:cNvSpPr>
                  <p:nvPr/>
                </p:nvSpPr>
                <p:spPr bwMode="auto">
                  <a:xfrm>
                    <a:off x="5324" y="2341"/>
                    <a:ext cx="243" cy="686"/>
                  </a:xfrm>
                  <a:prstGeom prst="rect">
                    <a:avLst/>
                  </a:prstGeom>
                  <a:noFill/>
                  <a:ln w="38100">
                    <a:noFill/>
                    <a:miter lim="800000"/>
                    <a:headEnd/>
                    <a:tailEnd/>
                  </a:ln>
                </p:spPr>
                <p:txBody>
                  <a:bodyPr wrap="none" lIns="0" tIns="0" rIns="0" bIns="0">
                    <a:spAutoFit/>
                  </a:bodyPr>
                  <a:lstStyle/>
                  <a:p>
                    <a:pPr algn="ctr"/>
                    <a:r>
                      <a:rPr lang="en-US" altLang="zh-CN" sz="2100">
                        <a:latin typeface="Times New Roman" pitchFamily="18" charset="0"/>
                      </a:rPr>
                      <a:t>I/O</a:t>
                    </a:r>
                  </a:p>
                  <a:p>
                    <a:pPr algn="ctr"/>
                    <a:r>
                      <a:rPr lang="zh-CN" altLang="en-US" sz="2100">
                        <a:latin typeface="Times New Roman" pitchFamily="18" charset="0"/>
                      </a:rPr>
                      <a:t>设</a:t>
                    </a:r>
                  </a:p>
                  <a:p>
                    <a:pPr algn="ctr"/>
                    <a:r>
                      <a:rPr lang="zh-CN" altLang="en-US" sz="2100">
                        <a:latin typeface="Times New Roman" pitchFamily="18" charset="0"/>
                      </a:rPr>
                      <a:t>备</a:t>
                    </a:r>
                    <a:endParaRPr lang="zh-CN" altLang="en-US" sz="4000"/>
                  </a:p>
                </p:txBody>
              </p:sp>
            </p:grpSp>
            <p:sp>
              <p:nvSpPr>
                <p:cNvPr id="117864" name="Rectangle 104"/>
                <p:cNvSpPr>
                  <a:spLocks noChangeArrowheads="1"/>
                </p:cNvSpPr>
                <p:nvPr/>
              </p:nvSpPr>
              <p:spPr bwMode="auto">
                <a:xfrm>
                  <a:off x="5232" y="1200"/>
                  <a:ext cx="384" cy="2832"/>
                </a:xfrm>
                <a:prstGeom prst="rect">
                  <a:avLst/>
                </a:prstGeom>
                <a:noFill/>
                <a:ln w="38100">
                  <a:solidFill>
                    <a:schemeClr val="folHlink"/>
                  </a:solidFill>
                  <a:miter lim="800000"/>
                  <a:headEnd/>
                  <a:tailEnd/>
                </a:ln>
                <a:effectLst/>
              </p:spPr>
              <p:txBody>
                <a:bodyPr wrap="none" anchor="ctr">
                  <a:spAutoFit/>
                </a:bodyPr>
                <a:lstStyle/>
                <a:p>
                  <a:endParaRPr lang="zh-CN" altLang="en-US"/>
                </a:p>
              </p:txBody>
            </p:sp>
          </p:grpSp>
        </p:grpSp>
      </p:grpSp>
      <p:sp>
        <p:nvSpPr>
          <p:cNvPr id="106" name="日期占位符 105"/>
          <p:cNvSpPr>
            <a:spLocks noGrp="1"/>
          </p:cNvSpPr>
          <p:nvPr>
            <p:ph type="dt" sz="half" idx="10"/>
          </p:nvPr>
        </p:nvSpPr>
        <p:spPr/>
        <p:txBody>
          <a:bodyPr/>
          <a:lstStyle/>
          <a:p>
            <a:fld id="{567ED5BE-EC73-4018-8F62-116F1292BE30}" type="datetime1">
              <a:rPr lang="zh-CN" altLang="en-US" smtClean="0"/>
              <a:pPr/>
              <a:t>2023/8/31</a:t>
            </a:fld>
            <a:endParaRPr lang="zh-CN" altLang="en-US"/>
          </a:p>
        </p:txBody>
      </p:sp>
      <p:sp>
        <p:nvSpPr>
          <p:cNvPr id="108" name="页脚占位符 10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107" name="灯片编号占位符 106"/>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94"/>
                                        </p:tgtEl>
                                        <p:attrNameLst>
                                          <p:attrName>style.visibility</p:attrName>
                                        </p:attrNameLst>
                                      </p:cBhvr>
                                      <p:to>
                                        <p:strVal val="visible"/>
                                      </p:to>
                                    </p:set>
                                    <p:animEffect transition="in" filter="blinds(horizontal)">
                                      <p:cBhvr>
                                        <p:cTn id="7" dur="500"/>
                                        <p:tgtEl>
                                          <p:spTgt spid="1177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p:stCondLst>
                              <p:cond delay="500"/>
                            </p:stCondLst>
                            <p:childTnLst>
                              <p:par>
                                <p:cTn id="34" presetID="18" presetClass="entr" presetSubtype="9"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upLeft)">
                                      <p:cBhvr>
                                        <p:cTn id="36" dur="500"/>
                                        <p:tgtEl>
                                          <p:spTgt spid="12"/>
                                        </p:tgtEl>
                                      </p:cBhvr>
                                    </p:animEffect>
                                  </p:childTnLst>
                                </p:cTn>
                              </p:par>
                            </p:childTnLst>
                          </p:cTn>
                        </p:par>
                        <p:par>
                          <p:cTn id="37" fill="hold">
                            <p:stCondLst>
                              <p:cond delay="1000"/>
                            </p:stCondLst>
                            <p:childTnLst>
                              <p:par>
                                <p:cTn id="38" presetID="18" presetClass="entr" presetSubtype="9"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up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7771"/>
                                        </p:tgtEl>
                                        <p:attrNameLst>
                                          <p:attrName>style.visibility</p:attrName>
                                        </p:attrNameLst>
                                      </p:cBhvr>
                                      <p:to>
                                        <p:strVal val="visible"/>
                                      </p:to>
                                    </p:set>
                                    <p:animEffect transition="in" filter="slide(fromBottom)">
                                      <p:cBhvr>
                                        <p:cTn id="45" dur="500"/>
                                        <p:tgtEl>
                                          <p:spTgt spid="117771"/>
                                        </p:tgtEl>
                                      </p:cBhvr>
                                    </p:animEffect>
                                  </p:childTnLst>
                                </p:cTn>
                              </p:par>
                            </p:childTnLst>
                          </p:cTn>
                        </p:par>
                        <p:par>
                          <p:cTn id="46" fill="hold">
                            <p:stCondLst>
                              <p:cond delay="500"/>
                            </p:stCondLst>
                            <p:childTnLst>
                              <p:par>
                                <p:cTn id="47" presetID="18" presetClass="entr" presetSubtype="9"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upLeft)">
                                      <p:cBhvr>
                                        <p:cTn id="49" dur="500"/>
                                        <p:tgtEl>
                                          <p:spTgt spid="5"/>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17804"/>
                                        </p:tgtEl>
                                        <p:attrNameLst>
                                          <p:attrName>style.visibility</p:attrName>
                                        </p:attrNameLst>
                                      </p:cBhvr>
                                      <p:to>
                                        <p:strVal val="visible"/>
                                      </p:to>
                                    </p:set>
                                    <p:animEffect transition="in" filter="strips(downLeft)">
                                      <p:cBhvr>
                                        <p:cTn id="53" dur="500"/>
                                        <p:tgtEl>
                                          <p:spTgt spid="11780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17805"/>
                                        </p:tgtEl>
                                        <p:attrNameLst>
                                          <p:attrName>style.visibility</p:attrName>
                                        </p:attrNameLst>
                                      </p:cBhvr>
                                      <p:to>
                                        <p:strVal val="visible"/>
                                      </p:to>
                                    </p:set>
                                    <p:animEffect transition="in" filter="slide(fromBottom)">
                                      <p:cBhvr>
                                        <p:cTn id="58" dur="500"/>
                                        <p:tgtEl>
                                          <p:spTgt spid="117805"/>
                                        </p:tgtEl>
                                      </p:cBhvr>
                                    </p:animEffect>
                                  </p:childTnLst>
                                </p:cTn>
                              </p:par>
                            </p:childTnLst>
                          </p:cTn>
                        </p:par>
                        <p:par>
                          <p:cTn id="59" fill="hold">
                            <p:stCondLst>
                              <p:cond delay="500"/>
                            </p:stCondLst>
                            <p:childTnLst>
                              <p:par>
                                <p:cTn id="60" presetID="18" presetClass="entr" presetSubtype="6"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strips(downRight)">
                                      <p:cBhvr>
                                        <p:cTn id="62" dur="500"/>
                                        <p:tgtEl>
                                          <p:spTgt spid="6"/>
                                        </p:tgtEl>
                                      </p:cBhvr>
                                    </p:animEffect>
                                  </p:childTnLst>
                                </p:cTn>
                              </p:par>
                            </p:childTnLst>
                          </p:cTn>
                        </p:par>
                        <p:par>
                          <p:cTn id="63" fill="hold">
                            <p:stCondLst>
                              <p:cond delay="1000"/>
                            </p:stCondLst>
                            <p:childTnLst>
                              <p:par>
                                <p:cTn id="64" presetID="18" presetClass="entr" presetSubtype="6" fill="hold" grpId="0" nodeType="afterEffect">
                                  <p:stCondLst>
                                    <p:cond delay="0"/>
                                  </p:stCondLst>
                                  <p:childTnLst>
                                    <p:set>
                                      <p:cBhvr>
                                        <p:cTn id="65" dur="1" fill="hold">
                                          <p:stCondLst>
                                            <p:cond delay="0"/>
                                          </p:stCondLst>
                                        </p:cTn>
                                        <p:tgtEl>
                                          <p:spTgt spid="117775"/>
                                        </p:tgtEl>
                                        <p:attrNameLst>
                                          <p:attrName>style.visibility</p:attrName>
                                        </p:attrNameLst>
                                      </p:cBhvr>
                                      <p:to>
                                        <p:strVal val="visible"/>
                                      </p:to>
                                    </p:set>
                                    <p:animEffect transition="in" filter="strips(downRight)">
                                      <p:cBhvr>
                                        <p:cTn id="66" dur="500"/>
                                        <p:tgtEl>
                                          <p:spTgt spid="11777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Bottom)">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Top)">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strips(downRight)">
                                      <p:cBhvr>
                                        <p:cTn id="81" dur="500"/>
                                        <p:tgtEl>
                                          <p:spTgt spid="9"/>
                                        </p:tgtEl>
                                      </p:cBhvr>
                                    </p:animEffect>
                                  </p:childTnLst>
                                </p:cTn>
                              </p:par>
                            </p:childTnLst>
                          </p:cTn>
                        </p:par>
                        <p:par>
                          <p:cTn id="82" fill="hold">
                            <p:stCondLst>
                              <p:cond delay="500"/>
                            </p:stCondLst>
                            <p:childTnLst>
                              <p:par>
                                <p:cTn id="83" presetID="18" presetClass="entr" presetSubtype="1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strips(downLeft)">
                                      <p:cBhvr>
                                        <p:cTn id="85" dur="500"/>
                                        <p:tgtEl>
                                          <p:spTgt spid="10"/>
                                        </p:tgtEl>
                                      </p:cBhvr>
                                    </p:animEffect>
                                  </p:childTnLst>
                                </p:cTn>
                              </p:par>
                            </p:childTnLst>
                          </p:cTn>
                        </p:par>
                        <p:par>
                          <p:cTn id="86" fill="hold">
                            <p:stCondLst>
                              <p:cond delay="1000"/>
                            </p:stCondLst>
                            <p:childTnLst>
                              <p:par>
                                <p:cTn id="87" presetID="18" presetClass="entr" presetSubtype="9" fill="hold" grpId="0" nodeType="afterEffect">
                                  <p:stCondLst>
                                    <p:cond delay="0"/>
                                  </p:stCondLst>
                                  <p:childTnLst>
                                    <p:set>
                                      <p:cBhvr>
                                        <p:cTn id="88" dur="1" fill="hold">
                                          <p:stCondLst>
                                            <p:cond delay="0"/>
                                          </p:stCondLst>
                                        </p:cTn>
                                        <p:tgtEl>
                                          <p:spTgt spid="117785"/>
                                        </p:tgtEl>
                                        <p:attrNameLst>
                                          <p:attrName>style.visibility</p:attrName>
                                        </p:attrNameLst>
                                      </p:cBhvr>
                                      <p:to>
                                        <p:strVal val="visible"/>
                                      </p:to>
                                    </p:set>
                                    <p:animEffect transition="in" filter="strips(upLeft)">
                                      <p:cBhvr>
                                        <p:cTn id="89" dur="500"/>
                                        <p:tgtEl>
                                          <p:spTgt spid="117785"/>
                                        </p:tgtEl>
                                      </p:cBhvr>
                                    </p:animEffect>
                                  </p:childTnLst>
                                </p:cTn>
                              </p:par>
                            </p:childTnLst>
                          </p:cTn>
                        </p:par>
                        <p:par>
                          <p:cTn id="90" fill="hold">
                            <p:stCondLst>
                              <p:cond delay="1500"/>
                            </p:stCondLst>
                            <p:childTnLst>
                              <p:par>
                                <p:cTn id="91" presetID="18" presetClass="entr" presetSubtype="3" fill="hold" grpId="0" nodeType="afterEffect">
                                  <p:stCondLst>
                                    <p:cond delay="0"/>
                                  </p:stCondLst>
                                  <p:childTnLst>
                                    <p:set>
                                      <p:cBhvr>
                                        <p:cTn id="92" dur="1" fill="hold">
                                          <p:stCondLst>
                                            <p:cond delay="0"/>
                                          </p:stCondLst>
                                        </p:cTn>
                                        <p:tgtEl>
                                          <p:spTgt spid="117786"/>
                                        </p:tgtEl>
                                        <p:attrNameLst>
                                          <p:attrName>style.visibility</p:attrName>
                                        </p:attrNameLst>
                                      </p:cBhvr>
                                      <p:to>
                                        <p:strVal val="visible"/>
                                      </p:to>
                                    </p:set>
                                    <p:animEffect transition="in" filter="strips(upRight)">
                                      <p:cBhvr>
                                        <p:cTn id="93" dur="500"/>
                                        <p:tgtEl>
                                          <p:spTgt spid="11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nimBg="1"/>
      <p:bldP spid="117775" grpId="0" animBg="1"/>
      <p:bldP spid="117785" grpId="0" animBg="1"/>
      <p:bldP spid="117786" grpId="0" animBg="1"/>
      <p:bldP spid="117794" grpId="0" autoUpdateAnimBg="0"/>
      <p:bldP spid="117804" grpId="0" animBg="1"/>
      <p:bldP spid="11780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52950" y="4518025"/>
            <a:ext cx="1085850" cy="519113"/>
            <a:chOff x="2868" y="2846"/>
            <a:chExt cx="684" cy="327"/>
          </a:xfrm>
        </p:grpSpPr>
        <p:sp>
          <p:nvSpPr>
            <p:cNvPr id="118787" name="Freeform 3"/>
            <p:cNvSpPr>
              <a:spLocks/>
            </p:cNvSpPr>
            <p:nvPr/>
          </p:nvSpPr>
          <p:spPr bwMode="auto">
            <a:xfrm>
              <a:off x="2868" y="3150"/>
              <a:ext cx="684" cy="1"/>
            </a:xfrm>
            <a:custGeom>
              <a:avLst/>
              <a:gdLst/>
              <a:ahLst/>
              <a:cxnLst>
                <a:cxn ang="0">
                  <a:pos x="0" y="0"/>
                </a:cxn>
                <a:cxn ang="0">
                  <a:pos x="684" y="0"/>
                </a:cxn>
              </a:cxnLst>
              <a:rect l="0" t="0" r="r" b="b"/>
              <a:pathLst>
                <a:path w="684" h="1">
                  <a:moveTo>
                    <a:pt x="0" y="0"/>
                  </a:moveTo>
                  <a:lnTo>
                    <a:pt x="684" y="0"/>
                  </a:lnTo>
                </a:path>
              </a:pathLst>
            </a:custGeom>
            <a:noFill/>
            <a:ln w="28575">
              <a:solidFill>
                <a:schemeClr val="folHlink"/>
              </a:solidFill>
              <a:round/>
              <a:headEnd/>
              <a:tailEnd type="stealth" w="med" len="med"/>
            </a:ln>
            <a:effectLst/>
          </p:spPr>
          <p:txBody>
            <a:bodyPr wrap="none" anchor="ctr"/>
            <a:lstStyle/>
            <a:p>
              <a:endParaRPr lang="zh-CN" altLang="en-US"/>
            </a:p>
          </p:txBody>
        </p:sp>
        <p:sp>
          <p:nvSpPr>
            <p:cNvPr id="118788" name="Text Box 4"/>
            <p:cNvSpPr txBox="1">
              <a:spLocks noChangeArrowheads="1"/>
            </p:cNvSpPr>
            <p:nvPr/>
          </p:nvSpPr>
          <p:spPr bwMode="auto">
            <a:xfrm>
              <a:off x="3168" y="2846"/>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1</a:t>
              </a:r>
            </a:p>
          </p:txBody>
        </p:sp>
      </p:grpSp>
      <p:grpSp>
        <p:nvGrpSpPr>
          <p:cNvPr id="3" name="Group 5"/>
          <p:cNvGrpSpPr>
            <a:grpSpLocks/>
          </p:cNvGrpSpPr>
          <p:nvPr/>
        </p:nvGrpSpPr>
        <p:grpSpPr bwMode="auto">
          <a:xfrm>
            <a:off x="5810250" y="3581400"/>
            <a:ext cx="361950" cy="914400"/>
            <a:chOff x="3660" y="2256"/>
            <a:chExt cx="228" cy="576"/>
          </a:xfrm>
        </p:grpSpPr>
        <p:sp>
          <p:nvSpPr>
            <p:cNvPr id="118790" name="Line 6"/>
            <p:cNvSpPr>
              <a:spLocks noChangeShapeType="1"/>
            </p:cNvSpPr>
            <p:nvPr/>
          </p:nvSpPr>
          <p:spPr bwMode="auto">
            <a:xfrm flipV="1">
              <a:off x="3840"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8791" name="Text Box 7"/>
            <p:cNvSpPr txBox="1">
              <a:spLocks noChangeArrowheads="1"/>
            </p:cNvSpPr>
            <p:nvPr/>
          </p:nvSpPr>
          <p:spPr bwMode="auto">
            <a:xfrm>
              <a:off x="3660" y="2375"/>
              <a:ext cx="228" cy="327"/>
            </a:xfrm>
            <a:prstGeom prst="rect">
              <a:avLst/>
            </a:prstGeom>
            <a:noFill/>
            <a:ln w="9525">
              <a:noFill/>
              <a:miter lim="800000"/>
              <a:headEnd/>
              <a:tailEnd/>
            </a:ln>
            <a:effectLst/>
          </p:spPr>
          <p:txBody>
            <a:bodyPr wrap="none">
              <a:spAutoFit/>
            </a:bodyPr>
            <a:lstStyle/>
            <a:p>
              <a:pPr algn="ctr"/>
              <a:r>
                <a:rPr lang="zh-CN" altLang="en-US" sz="2800">
                  <a:solidFill>
                    <a:schemeClr val="folHlink"/>
                  </a:solidFill>
                  <a:latin typeface="Times New Roman" pitchFamily="18" charset="0"/>
                </a:rPr>
                <a:t>2</a:t>
              </a:r>
            </a:p>
          </p:txBody>
        </p:sp>
      </p:grpSp>
      <p:grpSp>
        <p:nvGrpSpPr>
          <p:cNvPr id="4" name="Group 8"/>
          <p:cNvGrpSpPr>
            <a:grpSpLocks/>
          </p:cNvGrpSpPr>
          <p:nvPr/>
        </p:nvGrpSpPr>
        <p:grpSpPr bwMode="auto">
          <a:xfrm>
            <a:off x="6800850" y="3581400"/>
            <a:ext cx="361950" cy="914400"/>
            <a:chOff x="4284" y="2256"/>
            <a:chExt cx="228" cy="576"/>
          </a:xfrm>
        </p:grpSpPr>
        <p:sp>
          <p:nvSpPr>
            <p:cNvPr id="118793" name="Line 9"/>
            <p:cNvSpPr>
              <a:spLocks noChangeShapeType="1"/>
            </p:cNvSpPr>
            <p:nvPr/>
          </p:nvSpPr>
          <p:spPr bwMode="auto">
            <a:xfrm>
              <a:off x="4464"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8794" name="Text Box 10"/>
            <p:cNvSpPr txBox="1">
              <a:spLocks noChangeArrowheads="1"/>
            </p:cNvSpPr>
            <p:nvPr/>
          </p:nvSpPr>
          <p:spPr bwMode="auto">
            <a:xfrm>
              <a:off x="4284" y="2375"/>
              <a:ext cx="228" cy="327"/>
            </a:xfrm>
            <a:prstGeom prst="rect">
              <a:avLst/>
            </a:prstGeom>
            <a:noFill/>
            <a:ln w="9525">
              <a:noFill/>
              <a:miter lim="800000"/>
              <a:headEnd/>
              <a:tailEnd/>
            </a:ln>
            <a:effectLst/>
          </p:spPr>
          <p:txBody>
            <a:bodyPr wrap="none">
              <a:spAutoFit/>
            </a:bodyPr>
            <a:lstStyle/>
            <a:p>
              <a:pPr algn="ctr"/>
              <a:r>
                <a:rPr lang="zh-CN" altLang="en-US" sz="2800">
                  <a:solidFill>
                    <a:schemeClr val="folHlink"/>
                  </a:solidFill>
                  <a:latin typeface="Times New Roman" pitchFamily="18" charset="0"/>
                </a:rPr>
                <a:t>3</a:t>
              </a:r>
            </a:p>
          </p:txBody>
        </p:sp>
      </p:grpSp>
      <p:sp>
        <p:nvSpPr>
          <p:cNvPr id="118795" name="Line 11"/>
          <p:cNvSpPr>
            <a:spLocks noChangeShapeType="1"/>
          </p:cNvSpPr>
          <p:nvPr/>
        </p:nvSpPr>
        <p:spPr bwMode="auto">
          <a:xfrm flipV="1">
            <a:off x="4038600" y="3124200"/>
            <a:ext cx="0" cy="762000"/>
          </a:xfrm>
          <a:prstGeom prst="line">
            <a:avLst/>
          </a:prstGeom>
          <a:noFill/>
          <a:ln w="28575">
            <a:solidFill>
              <a:schemeClr val="folHlink"/>
            </a:solidFill>
            <a:round/>
            <a:headEnd/>
            <a:tailEnd/>
          </a:ln>
          <a:effectLst/>
        </p:spPr>
        <p:txBody>
          <a:bodyPr wrap="none" anchor="ctr"/>
          <a:lstStyle/>
          <a:p>
            <a:endParaRPr lang="zh-CN" altLang="en-US"/>
          </a:p>
        </p:txBody>
      </p:sp>
      <p:grpSp>
        <p:nvGrpSpPr>
          <p:cNvPr id="5" name="Group 12"/>
          <p:cNvGrpSpPr>
            <a:grpSpLocks/>
          </p:cNvGrpSpPr>
          <p:nvPr/>
        </p:nvGrpSpPr>
        <p:grpSpPr bwMode="auto">
          <a:xfrm>
            <a:off x="3429000" y="2627313"/>
            <a:ext cx="609600" cy="519112"/>
            <a:chOff x="2160" y="1655"/>
            <a:chExt cx="384" cy="327"/>
          </a:xfrm>
        </p:grpSpPr>
        <p:sp>
          <p:nvSpPr>
            <p:cNvPr id="118797" name="Line 13"/>
            <p:cNvSpPr>
              <a:spLocks noChangeShapeType="1"/>
            </p:cNvSpPr>
            <p:nvPr/>
          </p:nvSpPr>
          <p:spPr bwMode="auto">
            <a:xfrm flipH="1">
              <a:off x="2160" y="1968"/>
              <a:ext cx="384" cy="0"/>
            </a:xfrm>
            <a:prstGeom prst="line">
              <a:avLst/>
            </a:prstGeom>
            <a:noFill/>
            <a:ln w="28575">
              <a:solidFill>
                <a:schemeClr val="folHlink"/>
              </a:solidFill>
              <a:round/>
              <a:headEnd/>
              <a:tailEnd/>
            </a:ln>
            <a:effectLst/>
          </p:spPr>
          <p:txBody>
            <a:bodyPr wrap="none" anchor="ctr"/>
            <a:lstStyle/>
            <a:p>
              <a:endParaRPr lang="zh-CN" altLang="en-US"/>
            </a:p>
          </p:txBody>
        </p:sp>
        <p:sp>
          <p:nvSpPr>
            <p:cNvPr id="118798" name="Text Box 14"/>
            <p:cNvSpPr txBox="1">
              <a:spLocks noChangeArrowheads="1"/>
            </p:cNvSpPr>
            <p:nvPr/>
          </p:nvSpPr>
          <p:spPr bwMode="auto">
            <a:xfrm>
              <a:off x="2238" y="165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5</a:t>
              </a:r>
            </a:p>
          </p:txBody>
        </p:sp>
      </p:grpSp>
      <p:sp>
        <p:nvSpPr>
          <p:cNvPr id="118799" name="Line 15"/>
          <p:cNvSpPr>
            <a:spLocks noChangeShapeType="1"/>
          </p:cNvSpPr>
          <p:nvPr/>
        </p:nvSpPr>
        <p:spPr bwMode="auto">
          <a:xfrm>
            <a:off x="5791200" y="3733800"/>
            <a:ext cx="0" cy="762000"/>
          </a:xfrm>
          <a:prstGeom prst="line">
            <a:avLst/>
          </a:prstGeom>
          <a:noFill/>
          <a:ln w="28575">
            <a:solidFill>
              <a:schemeClr val="folHlink"/>
            </a:solidFill>
            <a:round/>
            <a:headEnd/>
            <a:tailEnd type="stealth" w="med" len="med"/>
          </a:ln>
          <a:effectLst/>
        </p:spPr>
        <p:txBody>
          <a:bodyPr wrap="none" anchor="ctr"/>
          <a:lstStyle/>
          <a:p>
            <a:endParaRPr lang="zh-CN" altLang="en-US"/>
          </a:p>
        </p:txBody>
      </p:sp>
      <p:grpSp>
        <p:nvGrpSpPr>
          <p:cNvPr id="6" name="Group 16"/>
          <p:cNvGrpSpPr>
            <a:grpSpLocks/>
          </p:cNvGrpSpPr>
          <p:nvPr/>
        </p:nvGrpSpPr>
        <p:grpSpPr bwMode="auto">
          <a:xfrm>
            <a:off x="4267200" y="3236913"/>
            <a:ext cx="1524000" cy="519112"/>
            <a:chOff x="2688" y="2039"/>
            <a:chExt cx="960" cy="327"/>
          </a:xfrm>
        </p:grpSpPr>
        <p:sp>
          <p:nvSpPr>
            <p:cNvPr id="118801" name="Line 17"/>
            <p:cNvSpPr>
              <a:spLocks noChangeShapeType="1"/>
            </p:cNvSpPr>
            <p:nvPr/>
          </p:nvSpPr>
          <p:spPr bwMode="auto">
            <a:xfrm>
              <a:off x="2688" y="2352"/>
              <a:ext cx="960" cy="0"/>
            </a:xfrm>
            <a:prstGeom prst="line">
              <a:avLst/>
            </a:prstGeom>
            <a:noFill/>
            <a:ln w="28575">
              <a:solidFill>
                <a:schemeClr val="folHlink"/>
              </a:solidFill>
              <a:round/>
              <a:headEnd/>
              <a:tailEnd/>
            </a:ln>
            <a:effectLst/>
          </p:spPr>
          <p:txBody>
            <a:bodyPr wrap="none" anchor="ctr"/>
            <a:lstStyle/>
            <a:p>
              <a:endParaRPr lang="zh-CN" altLang="en-US"/>
            </a:p>
          </p:txBody>
        </p:sp>
        <p:sp>
          <p:nvSpPr>
            <p:cNvPr id="118802" name="Text Box 18"/>
            <p:cNvSpPr txBox="1">
              <a:spLocks noChangeArrowheads="1"/>
            </p:cNvSpPr>
            <p:nvPr/>
          </p:nvSpPr>
          <p:spPr bwMode="auto">
            <a:xfrm>
              <a:off x="3180" y="2039"/>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6</a:t>
              </a:r>
            </a:p>
          </p:txBody>
        </p:sp>
      </p:grpSp>
      <p:grpSp>
        <p:nvGrpSpPr>
          <p:cNvPr id="7" name="Group 19"/>
          <p:cNvGrpSpPr>
            <a:grpSpLocks/>
          </p:cNvGrpSpPr>
          <p:nvPr/>
        </p:nvGrpSpPr>
        <p:grpSpPr bwMode="auto">
          <a:xfrm>
            <a:off x="6115050" y="3581400"/>
            <a:ext cx="361950" cy="914400"/>
            <a:chOff x="3852" y="2256"/>
            <a:chExt cx="228" cy="576"/>
          </a:xfrm>
        </p:grpSpPr>
        <p:sp>
          <p:nvSpPr>
            <p:cNvPr id="118804" name="Line 20"/>
            <p:cNvSpPr>
              <a:spLocks noChangeShapeType="1"/>
            </p:cNvSpPr>
            <p:nvPr/>
          </p:nvSpPr>
          <p:spPr bwMode="auto">
            <a:xfrm flipV="1">
              <a:off x="4032" y="2256"/>
              <a:ext cx="0" cy="576"/>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8805" name="Text Box 21"/>
            <p:cNvSpPr txBox="1">
              <a:spLocks noChangeArrowheads="1"/>
            </p:cNvSpPr>
            <p:nvPr/>
          </p:nvSpPr>
          <p:spPr bwMode="auto">
            <a:xfrm>
              <a:off x="3852" y="237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7</a:t>
              </a:r>
            </a:p>
          </p:txBody>
        </p:sp>
      </p:grpSp>
      <p:grpSp>
        <p:nvGrpSpPr>
          <p:cNvPr id="8" name="Group 22"/>
          <p:cNvGrpSpPr>
            <a:grpSpLocks/>
          </p:cNvGrpSpPr>
          <p:nvPr/>
        </p:nvGrpSpPr>
        <p:grpSpPr bwMode="auto">
          <a:xfrm>
            <a:off x="7239000" y="3581400"/>
            <a:ext cx="361950" cy="914400"/>
            <a:chOff x="4560" y="2256"/>
            <a:chExt cx="228" cy="576"/>
          </a:xfrm>
        </p:grpSpPr>
        <p:sp>
          <p:nvSpPr>
            <p:cNvPr id="118807" name="Line 23"/>
            <p:cNvSpPr>
              <a:spLocks noChangeShapeType="1"/>
            </p:cNvSpPr>
            <p:nvPr/>
          </p:nvSpPr>
          <p:spPr bwMode="auto">
            <a:xfrm>
              <a:off x="4752" y="2256"/>
              <a:ext cx="0" cy="576"/>
            </a:xfrm>
            <a:prstGeom prst="line">
              <a:avLst/>
            </a:prstGeom>
            <a:noFill/>
            <a:ln w="28575">
              <a:solidFill>
                <a:schemeClr val="folHlink"/>
              </a:solidFill>
              <a:round/>
              <a:headEnd type="stealth" w="med" len="med"/>
              <a:tailEnd/>
            </a:ln>
            <a:effectLst/>
          </p:spPr>
          <p:txBody>
            <a:bodyPr wrap="none" anchor="ctr"/>
            <a:lstStyle/>
            <a:p>
              <a:endParaRPr lang="zh-CN" altLang="en-US"/>
            </a:p>
          </p:txBody>
        </p:sp>
        <p:sp>
          <p:nvSpPr>
            <p:cNvPr id="118808" name="Text Box 24"/>
            <p:cNvSpPr txBox="1">
              <a:spLocks noChangeArrowheads="1"/>
            </p:cNvSpPr>
            <p:nvPr/>
          </p:nvSpPr>
          <p:spPr bwMode="auto">
            <a:xfrm>
              <a:off x="4560" y="2375"/>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9</a:t>
              </a:r>
            </a:p>
          </p:txBody>
        </p:sp>
      </p:grpSp>
      <p:sp>
        <p:nvSpPr>
          <p:cNvPr id="118809" name="Line 25"/>
          <p:cNvSpPr>
            <a:spLocks noChangeShapeType="1"/>
          </p:cNvSpPr>
          <p:nvPr/>
        </p:nvSpPr>
        <p:spPr bwMode="auto">
          <a:xfrm flipV="1">
            <a:off x="228600" y="3429000"/>
            <a:ext cx="0" cy="3200400"/>
          </a:xfrm>
          <a:prstGeom prst="line">
            <a:avLst/>
          </a:prstGeom>
          <a:noFill/>
          <a:ln w="28575">
            <a:solidFill>
              <a:schemeClr val="folHlink"/>
            </a:solidFill>
            <a:round/>
            <a:headEnd/>
            <a:tailEnd/>
          </a:ln>
          <a:effectLst/>
        </p:spPr>
        <p:txBody>
          <a:bodyPr wrap="none" anchor="ctr"/>
          <a:lstStyle/>
          <a:p>
            <a:endParaRPr lang="zh-CN" altLang="en-US"/>
          </a:p>
        </p:txBody>
      </p:sp>
      <p:sp>
        <p:nvSpPr>
          <p:cNvPr id="118810" name="Line 26"/>
          <p:cNvSpPr>
            <a:spLocks noChangeShapeType="1"/>
          </p:cNvSpPr>
          <p:nvPr/>
        </p:nvSpPr>
        <p:spPr bwMode="auto">
          <a:xfrm>
            <a:off x="228600" y="3429000"/>
            <a:ext cx="609600" cy="0"/>
          </a:xfrm>
          <a:prstGeom prst="line">
            <a:avLst/>
          </a:prstGeom>
          <a:noFill/>
          <a:ln w="28575">
            <a:solidFill>
              <a:schemeClr val="folHlink"/>
            </a:solidFill>
            <a:round/>
            <a:headEnd/>
            <a:tailEnd/>
          </a:ln>
          <a:effectLst/>
        </p:spPr>
        <p:txBody>
          <a:bodyPr wrap="none" anchor="ctr"/>
          <a:lstStyle/>
          <a:p>
            <a:endParaRPr lang="zh-CN" altLang="en-US"/>
          </a:p>
        </p:txBody>
      </p:sp>
      <p:grpSp>
        <p:nvGrpSpPr>
          <p:cNvPr id="9" name="Group 27"/>
          <p:cNvGrpSpPr>
            <a:grpSpLocks/>
          </p:cNvGrpSpPr>
          <p:nvPr/>
        </p:nvGrpSpPr>
        <p:grpSpPr bwMode="auto">
          <a:xfrm>
            <a:off x="7772400" y="4724400"/>
            <a:ext cx="304800" cy="1905000"/>
            <a:chOff x="4896" y="2976"/>
            <a:chExt cx="192" cy="1200"/>
          </a:xfrm>
        </p:grpSpPr>
        <p:sp>
          <p:nvSpPr>
            <p:cNvPr id="118812" name="Line 28"/>
            <p:cNvSpPr>
              <a:spLocks noChangeShapeType="1"/>
            </p:cNvSpPr>
            <p:nvPr/>
          </p:nvSpPr>
          <p:spPr bwMode="auto">
            <a:xfrm>
              <a:off x="5088" y="2976"/>
              <a:ext cx="0" cy="1200"/>
            </a:xfrm>
            <a:prstGeom prst="line">
              <a:avLst/>
            </a:prstGeom>
            <a:noFill/>
            <a:ln w="28575">
              <a:solidFill>
                <a:schemeClr val="folHlink"/>
              </a:solidFill>
              <a:round/>
              <a:headEnd/>
              <a:tailEnd/>
            </a:ln>
            <a:effectLst/>
          </p:spPr>
          <p:txBody>
            <a:bodyPr wrap="none" anchor="ctr"/>
            <a:lstStyle/>
            <a:p>
              <a:endParaRPr lang="zh-CN" altLang="en-US"/>
            </a:p>
          </p:txBody>
        </p:sp>
        <p:sp>
          <p:nvSpPr>
            <p:cNvPr id="118813" name="Line 29"/>
            <p:cNvSpPr>
              <a:spLocks noChangeShapeType="1"/>
            </p:cNvSpPr>
            <p:nvPr/>
          </p:nvSpPr>
          <p:spPr bwMode="auto">
            <a:xfrm flipH="1">
              <a:off x="4896" y="2976"/>
              <a:ext cx="192" cy="0"/>
            </a:xfrm>
            <a:prstGeom prst="line">
              <a:avLst/>
            </a:prstGeom>
            <a:noFill/>
            <a:ln w="28575">
              <a:solidFill>
                <a:schemeClr val="folHlink"/>
              </a:solidFill>
              <a:round/>
              <a:headEnd/>
              <a:tailEnd type="stealth" w="med" len="med"/>
            </a:ln>
            <a:effectLst/>
          </p:spPr>
          <p:txBody>
            <a:bodyPr wrap="none" anchor="ctr"/>
            <a:lstStyle/>
            <a:p>
              <a:endParaRPr lang="zh-CN" altLang="en-US"/>
            </a:p>
          </p:txBody>
        </p:sp>
      </p:grpSp>
      <p:grpSp>
        <p:nvGrpSpPr>
          <p:cNvPr id="10" name="Group 30"/>
          <p:cNvGrpSpPr>
            <a:grpSpLocks/>
          </p:cNvGrpSpPr>
          <p:nvPr/>
        </p:nvGrpSpPr>
        <p:grpSpPr bwMode="auto">
          <a:xfrm>
            <a:off x="228600" y="6118225"/>
            <a:ext cx="7848600" cy="519113"/>
            <a:chOff x="144" y="3854"/>
            <a:chExt cx="4944" cy="327"/>
          </a:xfrm>
        </p:grpSpPr>
        <p:sp>
          <p:nvSpPr>
            <p:cNvPr id="118815" name="Line 31"/>
            <p:cNvSpPr>
              <a:spLocks noChangeShapeType="1"/>
            </p:cNvSpPr>
            <p:nvPr/>
          </p:nvSpPr>
          <p:spPr bwMode="auto">
            <a:xfrm flipH="1">
              <a:off x="2496" y="4176"/>
              <a:ext cx="2592" cy="0"/>
            </a:xfrm>
            <a:prstGeom prst="line">
              <a:avLst/>
            </a:prstGeom>
            <a:noFill/>
            <a:ln w="28575">
              <a:solidFill>
                <a:schemeClr val="folHlink"/>
              </a:solidFill>
              <a:round/>
              <a:headEnd/>
              <a:tailEnd/>
            </a:ln>
            <a:effectLst/>
          </p:spPr>
          <p:txBody>
            <a:bodyPr wrap="none" anchor="ctr"/>
            <a:lstStyle/>
            <a:p>
              <a:endParaRPr lang="zh-CN" altLang="en-US"/>
            </a:p>
          </p:txBody>
        </p:sp>
        <p:sp>
          <p:nvSpPr>
            <p:cNvPr id="118816" name="Line 32"/>
            <p:cNvSpPr>
              <a:spLocks noChangeShapeType="1"/>
            </p:cNvSpPr>
            <p:nvPr/>
          </p:nvSpPr>
          <p:spPr bwMode="auto">
            <a:xfrm flipH="1">
              <a:off x="144" y="4176"/>
              <a:ext cx="2400" cy="0"/>
            </a:xfrm>
            <a:prstGeom prst="line">
              <a:avLst/>
            </a:prstGeom>
            <a:noFill/>
            <a:ln w="28575">
              <a:solidFill>
                <a:schemeClr val="folHlink"/>
              </a:solidFill>
              <a:round/>
              <a:headEnd/>
              <a:tailEnd/>
            </a:ln>
            <a:effectLst/>
          </p:spPr>
          <p:txBody>
            <a:bodyPr wrap="none" anchor="ctr"/>
            <a:lstStyle/>
            <a:p>
              <a:endParaRPr lang="zh-CN" altLang="en-US"/>
            </a:p>
          </p:txBody>
        </p:sp>
        <p:sp>
          <p:nvSpPr>
            <p:cNvPr id="118817" name="Text Box 33"/>
            <p:cNvSpPr txBox="1">
              <a:spLocks noChangeArrowheads="1"/>
            </p:cNvSpPr>
            <p:nvPr/>
          </p:nvSpPr>
          <p:spPr bwMode="auto">
            <a:xfrm>
              <a:off x="3180" y="3854"/>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8</a:t>
              </a:r>
            </a:p>
          </p:txBody>
        </p:sp>
      </p:grpSp>
      <p:sp>
        <p:nvSpPr>
          <p:cNvPr id="118818" name="Text Box 34"/>
          <p:cNvSpPr txBox="1">
            <a:spLocks noChangeArrowheads="1"/>
          </p:cNvSpPr>
          <p:nvPr/>
        </p:nvSpPr>
        <p:spPr bwMode="auto">
          <a:xfrm>
            <a:off x="985838" y="1066800"/>
            <a:ext cx="4805362" cy="579438"/>
          </a:xfrm>
          <a:prstGeom prst="rect">
            <a:avLst/>
          </a:prstGeom>
          <a:noFill/>
          <a:ln w="9525">
            <a:noFill/>
            <a:miter lim="800000"/>
            <a:headEnd/>
            <a:tailEnd/>
          </a:ln>
          <a:effectLst/>
        </p:spPr>
        <p:txBody>
          <a:bodyPr>
            <a:spAutoFit/>
          </a:bodyPr>
          <a:lstStyle/>
          <a:p>
            <a:r>
              <a:rPr lang="zh-CN" altLang="en-US" sz="3200"/>
              <a:t>以存数指令为例</a:t>
            </a:r>
          </a:p>
        </p:txBody>
      </p:sp>
      <p:grpSp>
        <p:nvGrpSpPr>
          <p:cNvPr id="11" name="Group 35"/>
          <p:cNvGrpSpPr>
            <a:grpSpLocks/>
          </p:cNvGrpSpPr>
          <p:nvPr/>
        </p:nvGrpSpPr>
        <p:grpSpPr bwMode="auto">
          <a:xfrm>
            <a:off x="7772400" y="5029200"/>
            <a:ext cx="76200" cy="685800"/>
            <a:chOff x="4944" y="4944"/>
            <a:chExt cx="48" cy="432"/>
          </a:xfrm>
        </p:grpSpPr>
        <p:sp>
          <p:nvSpPr>
            <p:cNvPr id="118820" name="Line 36"/>
            <p:cNvSpPr>
              <a:spLocks noChangeShapeType="1"/>
            </p:cNvSpPr>
            <p:nvPr/>
          </p:nvSpPr>
          <p:spPr bwMode="auto">
            <a:xfrm>
              <a:off x="4992" y="4944"/>
              <a:ext cx="0" cy="432"/>
            </a:xfrm>
            <a:prstGeom prst="line">
              <a:avLst/>
            </a:prstGeom>
            <a:noFill/>
            <a:ln w="28575">
              <a:solidFill>
                <a:schemeClr val="folHlink"/>
              </a:solidFill>
              <a:round/>
              <a:headEnd/>
              <a:tailEnd/>
            </a:ln>
            <a:effectLst/>
          </p:spPr>
          <p:txBody>
            <a:bodyPr>
              <a:spAutoFit/>
            </a:bodyPr>
            <a:lstStyle/>
            <a:p>
              <a:endParaRPr lang="zh-CN" altLang="en-US"/>
            </a:p>
          </p:txBody>
        </p:sp>
        <p:sp>
          <p:nvSpPr>
            <p:cNvPr id="118821" name="Line 37"/>
            <p:cNvSpPr>
              <a:spLocks noChangeShapeType="1"/>
            </p:cNvSpPr>
            <p:nvPr/>
          </p:nvSpPr>
          <p:spPr bwMode="auto">
            <a:xfrm>
              <a:off x="4944" y="4944"/>
              <a:ext cx="48" cy="0"/>
            </a:xfrm>
            <a:prstGeom prst="line">
              <a:avLst/>
            </a:prstGeom>
            <a:noFill/>
            <a:ln w="28575">
              <a:solidFill>
                <a:schemeClr val="folHlink"/>
              </a:solidFill>
              <a:round/>
              <a:headEnd/>
              <a:tailEnd/>
            </a:ln>
            <a:effectLst/>
          </p:spPr>
          <p:txBody>
            <a:bodyPr>
              <a:spAutoFit/>
            </a:bodyPr>
            <a:lstStyle/>
            <a:p>
              <a:endParaRPr lang="zh-CN" altLang="en-US"/>
            </a:p>
          </p:txBody>
        </p:sp>
      </p:grpSp>
      <p:grpSp>
        <p:nvGrpSpPr>
          <p:cNvPr id="12" name="Group 38"/>
          <p:cNvGrpSpPr>
            <a:grpSpLocks/>
          </p:cNvGrpSpPr>
          <p:nvPr/>
        </p:nvGrpSpPr>
        <p:grpSpPr bwMode="auto">
          <a:xfrm>
            <a:off x="3690938" y="5218113"/>
            <a:ext cx="4157662" cy="519112"/>
            <a:chOff x="2325" y="3287"/>
            <a:chExt cx="2619" cy="327"/>
          </a:xfrm>
        </p:grpSpPr>
        <p:sp>
          <p:nvSpPr>
            <p:cNvPr id="118823" name="Text Box 39"/>
            <p:cNvSpPr txBox="1">
              <a:spLocks noChangeArrowheads="1"/>
            </p:cNvSpPr>
            <p:nvPr/>
          </p:nvSpPr>
          <p:spPr bwMode="auto">
            <a:xfrm>
              <a:off x="3168" y="3287"/>
              <a:ext cx="228" cy="327"/>
            </a:xfrm>
            <a:prstGeom prst="rect">
              <a:avLst/>
            </a:prstGeom>
            <a:noFill/>
            <a:ln w="28575">
              <a:noFill/>
              <a:miter lim="800000"/>
              <a:headEnd/>
              <a:tailEnd/>
            </a:ln>
            <a:effectLst/>
          </p:spPr>
          <p:txBody>
            <a:bodyPr wrap="none">
              <a:spAutoFit/>
            </a:bodyPr>
            <a:lstStyle/>
            <a:p>
              <a:pPr algn="ctr"/>
              <a:r>
                <a:rPr lang="zh-CN" altLang="en-US" sz="2800">
                  <a:solidFill>
                    <a:schemeClr val="folHlink"/>
                  </a:solidFill>
                  <a:latin typeface="Times New Roman" pitchFamily="18" charset="0"/>
                </a:rPr>
                <a:t>4</a:t>
              </a:r>
            </a:p>
          </p:txBody>
        </p:sp>
        <p:sp>
          <p:nvSpPr>
            <p:cNvPr id="118824" name="Freeform 40"/>
            <p:cNvSpPr>
              <a:spLocks/>
            </p:cNvSpPr>
            <p:nvPr/>
          </p:nvSpPr>
          <p:spPr bwMode="auto">
            <a:xfrm>
              <a:off x="2325" y="3597"/>
              <a:ext cx="2619" cy="3"/>
            </a:xfrm>
            <a:custGeom>
              <a:avLst/>
              <a:gdLst/>
              <a:ahLst/>
              <a:cxnLst>
                <a:cxn ang="0">
                  <a:pos x="2619" y="3"/>
                </a:cxn>
                <a:cxn ang="0">
                  <a:pos x="0" y="0"/>
                </a:cxn>
              </a:cxnLst>
              <a:rect l="0" t="0" r="r" b="b"/>
              <a:pathLst>
                <a:path w="2619" h="3">
                  <a:moveTo>
                    <a:pt x="2619" y="3"/>
                  </a:moveTo>
                  <a:lnTo>
                    <a:pt x="0" y="0"/>
                  </a:lnTo>
                </a:path>
              </a:pathLst>
            </a:custGeom>
            <a:noFill/>
            <a:ln w="28575">
              <a:solidFill>
                <a:schemeClr val="folHlink"/>
              </a:solidFill>
              <a:round/>
              <a:headEnd/>
              <a:tailEnd/>
            </a:ln>
            <a:effectLst/>
          </p:spPr>
          <p:txBody>
            <a:bodyPr>
              <a:spAutoFit/>
            </a:bodyPr>
            <a:lstStyle/>
            <a:p>
              <a:endParaRPr lang="zh-CN" altLang="en-US"/>
            </a:p>
          </p:txBody>
        </p:sp>
      </p:grpSp>
      <p:sp>
        <p:nvSpPr>
          <p:cNvPr id="118826" name="Rectangle 42"/>
          <p:cNvSpPr>
            <a:spLocks noChangeArrowheads="1"/>
          </p:cNvSpPr>
          <p:nvPr/>
        </p:nvSpPr>
        <p:spPr bwMode="auto">
          <a:xfrm>
            <a:off x="3205163" y="5410200"/>
            <a:ext cx="909637" cy="688975"/>
          </a:xfrm>
          <a:prstGeom prst="rect">
            <a:avLst/>
          </a:prstGeom>
          <a:noFill/>
          <a:ln w="20701">
            <a:noFill/>
            <a:miter lim="800000"/>
            <a:headEnd/>
            <a:tailEnd/>
          </a:ln>
        </p:spPr>
        <p:txBody>
          <a:bodyPr/>
          <a:lstStyle/>
          <a:p>
            <a:endParaRPr lang="zh-CN" altLang="en-US"/>
          </a:p>
        </p:txBody>
      </p:sp>
      <p:sp>
        <p:nvSpPr>
          <p:cNvPr id="118827" name="Line 43"/>
          <p:cNvSpPr>
            <a:spLocks noChangeShapeType="1"/>
          </p:cNvSpPr>
          <p:nvPr/>
        </p:nvSpPr>
        <p:spPr bwMode="auto">
          <a:xfrm>
            <a:off x="3429000" y="3124200"/>
            <a:ext cx="0" cy="304800"/>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8828" name="Line 44"/>
          <p:cNvSpPr>
            <a:spLocks noChangeShapeType="1"/>
          </p:cNvSpPr>
          <p:nvPr/>
        </p:nvSpPr>
        <p:spPr bwMode="auto">
          <a:xfrm flipV="1">
            <a:off x="4267200" y="3733800"/>
            <a:ext cx="0" cy="152400"/>
          </a:xfrm>
          <a:prstGeom prst="line">
            <a:avLst/>
          </a:prstGeom>
          <a:noFill/>
          <a:ln w="28575">
            <a:solidFill>
              <a:schemeClr val="folHlink"/>
            </a:solidFill>
            <a:round/>
            <a:headEnd/>
            <a:tailEnd/>
          </a:ln>
          <a:effectLst/>
        </p:spPr>
        <p:txBody>
          <a:bodyPr wrap="none" anchor="ctr"/>
          <a:lstStyle/>
          <a:p>
            <a:endParaRPr lang="zh-CN" altLang="en-US"/>
          </a:p>
        </p:txBody>
      </p:sp>
      <p:grpSp>
        <p:nvGrpSpPr>
          <p:cNvPr id="13" name="Group 45"/>
          <p:cNvGrpSpPr>
            <a:grpSpLocks/>
          </p:cNvGrpSpPr>
          <p:nvPr/>
        </p:nvGrpSpPr>
        <p:grpSpPr bwMode="auto">
          <a:xfrm>
            <a:off x="3706813" y="4114800"/>
            <a:ext cx="152400" cy="1600200"/>
            <a:chOff x="2352" y="2592"/>
            <a:chExt cx="96" cy="1008"/>
          </a:xfrm>
        </p:grpSpPr>
        <p:sp>
          <p:nvSpPr>
            <p:cNvPr id="118830" name="Line 46"/>
            <p:cNvSpPr>
              <a:spLocks noChangeShapeType="1"/>
            </p:cNvSpPr>
            <p:nvPr/>
          </p:nvSpPr>
          <p:spPr bwMode="auto">
            <a:xfrm>
              <a:off x="2352" y="2592"/>
              <a:ext cx="96" cy="0"/>
            </a:xfrm>
            <a:prstGeom prst="line">
              <a:avLst/>
            </a:prstGeom>
            <a:noFill/>
            <a:ln w="28575">
              <a:solidFill>
                <a:schemeClr val="folHlink"/>
              </a:solidFill>
              <a:round/>
              <a:headEnd/>
              <a:tailEnd type="stealth" w="med" len="med"/>
            </a:ln>
            <a:effectLst/>
          </p:spPr>
          <p:txBody>
            <a:bodyPr wrap="none" anchor="ctr"/>
            <a:lstStyle/>
            <a:p>
              <a:endParaRPr lang="zh-CN" altLang="en-US"/>
            </a:p>
          </p:txBody>
        </p:sp>
        <p:sp>
          <p:nvSpPr>
            <p:cNvPr id="118831" name="Line 47"/>
            <p:cNvSpPr>
              <a:spLocks noChangeShapeType="1"/>
            </p:cNvSpPr>
            <p:nvPr/>
          </p:nvSpPr>
          <p:spPr bwMode="auto">
            <a:xfrm flipV="1">
              <a:off x="2352" y="2592"/>
              <a:ext cx="0" cy="1008"/>
            </a:xfrm>
            <a:prstGeom prst="line">
              <a:avLst/>
            </a:prstGeom>
            <a:noFill/>
            <a:ln w="28575">
              <a:solidFill>
                <a:schemeClr val="folHlink"/>
              </a:solidFill>
              <a:round/>
              <a:headEnd/>
              <a:tailEnd/>
            </a:ln>
            <a:effectLst/>
          </p:spPr>
          <p:txBody>
            <a:bodyPr wrap="none">
              <a:spAutoFit/>
            </a:bodyPr>
            <a:lstStyle/>
            <a:p>
              <a:endParaRPr lang="zh-CN" altLang="en-US"/>
            </a:p>
          </p:txBody>
        </p:sp>
      </p:grpSp>
      <p:sp>
        <p:nvSpPr>
          <p:cNvPr id="118888" name="Text Box 104"/>
          <p:cNvSpPr txBox="1">
            <a:spLocks noChangeArrowheads="1"/>
          </p:cNvSpPr>
          <p:nvPr/>
        </p:nvSpPr>
        <p:spPr bwMode="auto">
          <a:xfrm>
            <a:off x="381000" y="409575"/>
            <a:ext cx="6629400" cy="641350"/>
          </a:xfrm>
          <a:prstGeom prst="rect">
            <a:avLst/>
          </a:prstGeom>
          <a:noFill/>
          <a:ln w="9525">
            <a:noFill/>
            <a:miter lim="800000"/>
            <a:headEnd/>
            <a:tailEnd/>
          </a:ln>
          <a:effectLst/>
        </p:spPr>
        <p:txBody>
          <a:bodyPr>
            <a:spAutoFit/>
          </a:bodyPr>
          <a:lstStyle/>
          <a:p>
            <a:r>
              <a:rPr lang="zh-CN" altLang="en-US" sz="3600"/>
              <a:t>(</a:t>
            </a:r>
            <a:r>
              <a:rPr lang="zh-CN" altLang="en-US" sz="3600">
                <a:latin typeface="Times New Roman" pitchFamily="18" charset="0"/>
              </a:rPr>
              <a:t>4</a:t>
            </a:r>
            <a:r>
              <a:rPr lang="zh-CN" altLang="en-US" sz="3600"/>
              <a:t>)主机完成一条指令的过程</a:t>
            </a:r>
          </a:p>
        </p:txBody>
      </p:sp>
      <p:grpSp>
        <p:nvGrpSpPr>
          <p:cNvPr id="14" name="Group 108"/>
          <p:cNvGrpSpPr>
            <a:grpSpLocks/>
          </p:cNvGrpSpPr>
          <p:nvPr/>
        </p:nvGrpSpPr>
        <p:grpSpPr bwMode="auto">
          <a:xfrm>
            <a:off x="463550" y="1905000"/>
            <a:ext cx="8459788" cy="4495800"/>
            <a:chOff x="292" y="1200"/>
            <a:chExt cx="5329" cy="2832"/>
          </a:xfrm>
        </p:grpSpPr>
        <p:sp>
          <p:nvSpPr>
            <p:cNvPr id="118893" name="Rectangle 109"/>
            <p:cNvSpPr>
              <a:spLocks noChangeArrowheads="1"/>
            </p:cNvSpPr>
            <p:nvPr/>
          </p:nvSpPr>
          <p:spPr bwMode="auto">
            <a:xfrm>
              <a:off x="1876" y="2246"/>
              <a:ext cx="572" cy="230"/>
            </a:xfrm>
            <a:prstGeom prst="rect">
              <a:avLst/>
            </a:prstGeom>
            <a:noFill/>
            <a:ln w="9525">
              <a:noFill/>
              <a:miter lim="800000"/>
              <a:headEnd/>
              <a:tailEnd/>
            </a:ln>
          </p:spPr>
          <p:txBody>
            <a:bodyPr lIns="0" tIns="0" rIns="0" bIns="0">
              <a:spAutoFit/>
            </a:bodyPr>
            <a:lstStyle/>
            <a:p>
              <a:r>
                <a:rPr lang="en-US" altLang="zh-CN" sz="2400">
                  <a:latin typeface="Times New Roman" pitchFamily="18" charset="0"/>
                </a:rPr>
                <a:t>CU</a:t>
              </a:r>
              <a:endParaRPr lang="en-US" altLang="zh-CN" sz="2400"/>
            </a:p>
          </p:txBody>
        </p:sp>
        <p:sp>
          <p:nvSpPr>
            <p:cNvPr id="118894" name="Rectangle 110"/>
            <p:cNvSpPr>
              <a:spLocks noChangeArrowheads="1"/>
            </p:cNvSpPr>
            <p:nvPr/>
          </p:nvSpPr>
          <p:spPr bwMode="auto">
            <a:xfrm>
              <a:off x="1818" y="2636"/>
              <a:ext cx="592" cy="230"/>
            </a:xfrm>
            <a:prstGeom prst="rect">
              <a:avLst/>
            </a:prstGeom>
            <a:noFill/>
            <a:ln w="9525">
              <a:noFill/>
              <a:miter lim="800000"/>
              <a:headEnd/>
              <a:tailEnd/>
            </a:ln>
          </p:spPr>
          <p:txBody>
            <a:bodyPr lIns="0" tIns="0" rIns="0" bIns="0">
              <a:spAutoFit/>
            </a:bodyPr>
            <a:lstStyle/>
            <a:p>
              <a:r>
                <a:rPr lang="zh-CN" altLang="en-US" sz="2400"/>
                <a:t>控制</a:t>
              </a:r>
            </a:p>
          </p:txBody>
        </p:sp>
        <p:sp>
          <p:nvSpPr>
            <p:cNvPr id="118895" name="Rectangle 111"/>
            <p:cNvSpPr>
              <a:spLocks noChangeArrowheads="1"/>
            </p:cNvSpPr>
            <p:nvPr/>
          </p:nvSpPr>
          <p:spPr bwMode="auto">
            <a:xfrm>
              <a:off x="1818" y="3045"/>
              <a:ext cx="521" cy="230"/>
            </a:xfrm>
            <a:prstGeom prst="rect">
              <a:avLst/>
            </a:prstGeom>
            <a:noFill/>
            <a:ln w="9525">
              <a:noFill/>
              <a:miter lim="800000"/>
              <a:headEnd/>
              <a:tailEnd/>
            </a:ln>
          </p:spPr>
          <p:txBody>
            <a:bodyPr lIns="0" tIns="0" rIns="0" bIns="0">
              <a:spAutoFit/>
            </a:bodyPr>
            <a:lstStyle/>
            <a:p>
              <a:r>
                <a:rPr lang="zh-CN" altLang="en-US" sz="2400"/>
                <a:t>单元</a:t>
              </a:r>
            </a:p>
          </p:txBody>
        </p:sp>
        <p:grpSp>
          <p:nvGrpSpPr>
            <p:cNvPr id="15" name="Group 112"/>
            <p:cNvGrpSpPr>
              <a:grpSpLocks/>
            </p:cNvGrpSpPr>
            <p:nvPr/>
          </p:nvGrpSpPr>
          <p:grpSpPr bwMode="auto">
            <a:xfrm>
              <a:off x="292" y="1200"/>
              <a:ext cx="5329" cy="2832"/>
              <a:chOff x="292" y="1200"/>
              <a:chExt cx="5329" cy="2832"/>
            </a:xfrm>
          </p:grpSpPr>
          <p:grpSp>
            <p:nvGrpSpPr>
              <p:cNvPr id="16" name="Group 113"/>
              <p:cNvGrpSpPr>
                <a:grpSpLocks/>
              </p:cNvGrpSpPr>
              <p:nvPr/>
            </p:nvGrpSpPr>
            <p:grpSpPr bwMode="auto">
              <a:xfrm>
                <a:off x="3456" y="1200"/>
                <a:ext cx="1584" cy="2832"/>
                <a:chOff x="3456" y="1200"/>
                <a:chExt cx="1584" cy="2832"/>
              </a:xfrm>
            </p:grpSpPr>
            <p:sp>
              <p:nvSpPr>
                <p:cNvPr id="118898" name="Rectangle 114"/>
                <p:cNvSpPr>
                  <a:spLocks noChangeArrowheads="1"/>
                </p:cNvSpPr>
                <p:nvPr/>
              </p:nvSpPr>
              <p:spPr bwMode="auto">
                <a:xfrm>
                  <a:off x="3456" y="1200"/>
                  <a:ext cx="1584" cy="2832"/>
                </a:xfrm>
                <a:prstGeom prst="rect">
                  <a:avLst/>
                </a:prstGeom>
                <a:noFill/>
                <a:ln w="38100">
                  <a:solidFill>
                    <a:schemeClr val="folHlink"/>
                  </a:solidFill>
                  <a:miter lim="800000"/>
                  <a:headEnd/>
                  <a:tailEnd/>
                </a:ln>
              </p:spPr>
              <p:txBody>
                <a:bodyPr/>
                <a:lstStyle/>
                <a:p>
                  <a:endParaRPr lang="zh-CN" altLang="en-US"/>
                </a:p>
              </p:txBody>
            </p:sp>
            <p:grpSp>
              <p:nvGrpSpPr>
                <p:cNvPr id="17" name="Group 115"/>
                <p:cNvGrpSpPr>
                  <a:grpSpLocks/>
                </p:cNvGrpSpPr>
                <p:nvPr/>
              </p:nvGrpSpPr>
              <p:grpSpPr bwMode="auto">
                <a:xfrm>
                  <a:off x="3648" y="3667"/>
                  <a:ext cx="1216" cy="365"/>
                  <a:chOff x="3648" y="3667"/>
                  <a:chExt cx="1216" cy="365"/>
                </a:xfrm>
              </p:grpSpPr>
              <p:sp>
                <p:nvSpPr>
                  <p:cNvPr id="118900" name="Rectangle 116"/>
                  <p:cNvSpPr>
                    <a:spLocks noChangeArrowheads="1"/>
                  </p:cNvSpPr>
                  <p:nvPr/>
                </p:nvSpPr>
                <p:spPr bwMode="auto">
                  <a:xfrm>
                    <a:off x="3648" y="3667"/>
                    <a:ext cx="1200" cy="365"/>
                  </a:xfrm>
                  <a:prstGeom prst="rect">
                    <a:avLst/>
                  </a:prstGeom>
                  <a:noFill/>
                  <a:ln w="15875">
                    <a:noFill/>
                    <a:miter lim="800000"/>
                    <a:headEnd/>
                    <a:tailEnd/>
                  </a:ln>
                </p:spPr>
                <p:txBody>
                  <a:bodyPr/>
                  <a:lstStyle/>
                  <a:p>
                    <a:endParaRPr lang="zh-CN" altLang="en-US"/>
                  </a:p>
                </p:txBody>
              </p:sp>
              <p:sp>
                <p:nvSpPr>
                  <p:cNvPr id="118901" name="Rectangle 117"/>
                  <p:cNvSpPr>
                    <a:spLocks noChangeArrowheads="1"/>
                  </p:cNvSpPr>
                  <p:nvPr/>
                </p:nvSpPr>
                <p:spPr bwMode="auto">
                  <a:xfrm>
                    <a:off x="3797" y="3686"/>
                    <a:ext cx="1067" cy="269"/>
                  </a:xfrm>
                  <a:prstGeom prst="rect">
                    <a:avLst/>
                  </a:prstGeom>
                  <a:noFill/>
                  <a:ln w="9525">
                    <a:noFill/>
                    <a:miter lim="800000"/>
                    <a:headEnd/>
                    <a:tailEnd/>
                  </a:ln>
                </p:spPr>
                <p:txBody>
                  <a:bodyPr lIns="0" tIns="0" rIns="0" bIns="0">
                    <a:spAutoFit/>
                  </a:bodyPr>
                  <a:lstStyle/>
                  <a:p>
                    <a:r>
                      <a:rPr lang="zh-CN" altLang="en-US" sz="2800"/>
                      <a:t>主存储器</a:t>
                    </a:r>
                  </a:p>
                </p:txBody>
              </p:sp>
            </p:grpSp>
            <p:grpSp>
              <p:nvGrpSpPr>
                <p:cNvPr id="18" name="Group 118"/>
                <p:cNvGrpSpPr>
                  <a:grpSpLocks/>
                </p:cNvGrpSpPr>
                <p:nvPr/>
              </p:nvGrpSpPr>
              <p:grpSpPr bwMode="auto">
                <a:xfrm>
                  <a:off x="3552" y="2832"/>
                  <a:ext cx="1376" cy="576"/>
                  <a:chOff x="3552" y="2832"/>
                  <a:chExt cx="1376" cy="576"/>
                </a:xfrm>
              </p:grpSpPr>
              <p:sp>
                <p:nvSpPr>
                  <p:cNvPr id="118903" name="Rectangle 119"/>
                  <p:cNvSpPr>
                    <a:spLocks noChangeArrowheads="1"/>
                  </p:cNvSpPr>
                  <p:nvPr/>
                </p:nvSpPr>
                <p:spPr bwMode="auto">
                  <a:xfrm>
                    <a:off x="4266" y="2832"/>
                    <a:ext cx="630" cy="576"/>
                  </a:xfrm>
                  <a:prstGeom prst="rect">
                    <a:avLst/>
                  </a:prstGeom>
                  <a:noFill/>
                  <a:ln w="28575">
                    <a:solidFill>
                      <a:schemeClr val="folHlink"/>
                    </a:solidFill>
                    <a:miter lim="800000"/>
                    <a:headEnd/>
                    <a:tailEnd/>
                  </a:ln>
                </p:spPr>
                <p:txBody>
                  <a:bodyPr/>
                  <a:lstStyle/>
                  <a:p>
                    <a:endParaRPr lang="zh-CN" altLang="en-US"/>
                  </a:p>
                </p:txBody>
              </p:sp>
              <p:sp>
                <p:nvSpPr>
                  <p:cNvPr id="118904" name="Rectangle 120"/>
                  <p:cNvSpPr>
                    <a:spLocks noChangeArrowheads="1"/>
                  </p:cNvSpPr>
                  <p:nvPr/>
                </p:nvSpPr>
                <p:spPr bwMode="auto">
                  <a:xfrm>
                    <a:off x="4354" y="2985"/>
                    <a:ext cx="574" cy="230"/>
                  </a:xfrm>
                  <a:prstGeom prst="rect">
                    <a:avLst/>
                  </a:prstGeom>
                  <a:noFill/>
                  <a:ln w="28575">
                    <a:noFill/>
                    <a:miter lim="800000"/>
                    <a:headEnd/>
                    <a:tailEnd/>
                  </a:ln>
                </p:spPr>
                <p:txBody>
                  <a:bodyPr lIns="0" tIns="0" rIns="0" bIns="0">
                    <a:spAutoFit/>
                  </a:bodyPr>
                  <a:lstStyle/>
                  <a:p>
                    <a:r>
                      <a:rPr lang="en-US" altLang="zh-CN" sz="2400">
                        <a:latin typeface="Times New Roman" pitchFamily="18" charset="0"/>
                      </a:rPr>
                      <a:t>MDR</a:t>
                    </a:r>
                    <a:endParaRPr lang="en-US" altLang="zh-CN" sz="2400"/>
                  </a:p>
                </p:txBody>
              </p:sp>
              <p:sp>
                <p:nvSpPr>
                  <p:cNvPr id="118905" name="Rectangle 121"/>
                  <p:cNvSpPr>
                    <a:spLocks noChangeArrowheads="1"/>
                  </p:cNvSpPr>
                  <p:nvPr/>
                </p:nvSpPr>
                <p:spPr bwMode="auto">
                  <a:xfrm>
                    <a:off x="3552" y="2832"/>
                    <a:ext cx="624" cy="576"/>
                  </a:xfrm>
                  <a:prstGeom prst="rect">
                    <a:avLst/>
                  </a:prstGeom>
                  <a:noFill/>
                  <a:ln w="28575">
                    <a:solidFill>
                      <a:schemeClr val="folHlink"/>
                    </a:solidFill>
                    <a:miter lim="800000"/>
                    <a:headEnd/>
                    <a:tailEnd/>
                  </a:ln>
                </p:spPr>
                <p:txBody>
                  <a:bodyPr/>
                  <a:lstStyle/>
                  <a:p>
                    <a:endParaRPr lang="zh-CN" altLang="en-US"/>
                  </a:p>
                </p:txBody>
              </p:sp>
              <p:sp>
                <p:nvSpPr>
                  <p:cNvPr id="118906" name="Rectangle 122"/>
                  <p:cNvSpPr>
                    <a:spLocks noChangeArrowheads="1"/>
                  </p:cNvSpPr>
                  <p:nvPr/>
                </p:nvSpPr>
                <p:spPr bwMode="auto">
                  <a:xfrm>
                    <a:off x="3631" y="2985"/>
                    <a:ext cx="628" cy="230"/>
                  </a:xfrm>
                  <a:prstGeom prst="rect">
                    <a:avLst/>
                  </a:prstGeom>
                  <a:noFill/>
                  <a:ln w="28575">
                    <a:noFill/>
                    <a:miter lim="800000"/>
                    <a:headEnd/>
                    <a:tailEnd/>
                  </a:ln>
                </p:spPr>
                <p:txBody>
                  <a:bodyPr lIns="0" tIns="0" rIns="0" bIns="0">
                    <a:spAutoFit/>
                  </a:bodyPr>
                  <a:lstStyle/>
                  <a:p>
                    <a:r>
                      <a:rPr lang="en-US" altLang="zh-CN" sz="2400">
                        <a:latin typeface="Times New Roman" pitchFamily="18" charset="0"/>
                      </a:rPr>
                      <a:t>MAR</a:t>
                    </a:r>
                    <a:endParaRPr lang="en-US" altLang="zh-CN" sz="2400"/>
                  </a:p>
                </p:txBody>
              </p:sp>
            </p:grpSp>
            <p:grpSp>
              <p:nvGrpSpPr>
                <p:cNvPr id="19" name="Group 123"/>
                <p:cNvGrpSpPr>
                  <a:grpSpLocks/>
                </p:cNvGrpSpPr>
                <p:nvPr/>
              </p:nvGrpSpPr>
              <p:grpSpPr bwMode="auto">
                <a:xfrm>
                  <a:off x="3552" y="1344"/>
                  <a:ext cx="1392" cy="912"/>
                  <a:chOff x="3552" y="1344"/>
                  <a:chExt cx="1392" cy="912"/>
                </a:xfrm>
              </p:grpSpPr>
              <p:sp>
                <p:nvSpPr>
                  <p:cNvPr id="118908" name="Rectangle 124"/>
                  <p:cNvSpPr>
                    <a:spLocks noChangeArrowheads="1"/>
                  </p:cNvSpPr>
                  <p:nvPr/>
                </p:nvSpPr>
                <p:spPr bwMode="auto">
                  <a:xfrm>
                    <a:off x="3552" y="1344"/>
                    <a:ext cx="1392" cy="912"/>
                  </a:xfrm>
                  <a:prstGeom prst="rect">
                    <a:avLst/>
                  </a:prstGeom>
                  <a:noFill/>
                  <a:ln w="28575">
                    <a:solidFill>
                      <a:schemeClr val="folHlink"/>
                    </a:solidFill>
                    <a:miter lim="800000"/>
                    <a:headEnd/>
                    <a:tailEnd/>
                  </a:ln>
                </p:spPr>
                <p:txBody>
                  <a:bodyPr/>
                  <a:lstStyle/>
                  <a:p>
                    <a:endParaRPr lang="zh-CN" altLang="en-US"/>
                  </a:p>
                </p:txBody>
              </p:sp>
              <p:sp>
                <p:nvSpPr>
                  <p:cNvPr id="118909" name="Text Box 125"/>
                  <p:cNvSpPr txBox="1">
                    <a:spLocks noChangeArrowheads="1"/>
                  </p:cNvSpPr>
                  <p:nvPr/>
                </p:nvSpPr>
                <p:spPr bwMode="auto">
                  <a:xfrm>
                    <a:off x="3820" y="1602"/>
                    <a:ext cx="884" cy="365"/>
                  </a:xfrm>
                  <a:prstGeom prst="rect">
                    <a:avLst/>
                  </a:prstGeom>
                  <a:noFill/>
                  <a:ln w="9525">
                    <a:noFill/>
                    <a:miter lim="800000"/>
                    <a:headEnd/>
                    <a:tailEnd/>
                  </a:ln>
                  <a:effectLst/>
                </p:spPr>
                <p:txBody>
                  <a:bodyPr wrap="none">
                    <a:spAutoFit/>
                  </a:bodyPr>
                  <a:lstStyle/>
                  <a:p>
                    <a:pPr algn="ctr"/>
                    <a:r>
                      <a:rPr lang="zh-CN" altLang="en-US" sz="3200"/>
                      <a:t>存储体</a:t>
                    </a:r>
                  </a:p>
                </p:txBody>
              </p:sp>
            </p:grpSp>
          </p:grpSp>
          <p:grpSp>
            <p:nvGrpSpPr>
              <p:cNvPr id="20" name="Group 126"/>
              <p:cNvGrpSpPr>
                <a:grpSpLocks/>
              </p:cNvGrpSpPr>
              <p:nvPr/>
            </p:nvGrpSpPr>
            <p:grpSpPr bwMode="auto">
              <a:xfrm>
                <a:off x="292" y="1200"/>
                <a:ext cx="2876" cy="2830"/>
                <a:chOff x="292" y="1200"/>
                <a:chExt cx="2876" cy="2830"/>
              </a:xfrm>
            </p:grpSpPr>
            <p:sp>
              <p:nvSpPr>
                <p:cNvPr id="118911" name="Rectangle 127"/>
                <p:cNvSpPr>
                  <a:spLocks noChangeArrowheads="1"/>
                </p:cNvSpPr>
                <p:nvPr/>
              </p:nvSpPr>
              <p:spPr bwMode="auto">
                <a:xfrm>
                  <a:off x="292" y="1200"/>
                  <a:ext cx="2828" cy="2830"/>
                </a:xfrm>
                <a:prstGeom prst="rect">
                  <a:avLst/>
                </a:prstGeom>
                <a:noFill/>
                <a:ln w="38100">
                  <a:solidFill>
                    <a:schemeClr val="folHlink"/>
                  </a:solidFill>
                  <a:miter lim="800000"/>
                  <a:headEnd/>
                  <a:tailEnd/>
                </a:ln>
              </p:spPr>
              <p:txBody>
                <a:bodyPr/>
                <a:lstStyle/>
                <a:p>
                  <a:endParaRPr lang="zh-CN" altLang="en-US"/>
                </a:p>
              </p:txBody>
            </p:sp>
            <p:sp>
              <p:nvSpPr>
                <p:cNvPr id="118912" name="Rectangle 128"/>
                <p:cNvSpPr>
                  <a:spLocks noChangeArrowheads="1"/>
                </p:cNvSpPr>
                <p:nvPr/>
              </p:nvSpPr>
              <p:spPr bwMode="auto">
                <a:xfrm>
                  <a:off x="1360" y="1248"/>
                  <a:ext cx="526" cy="307"/>
                </a:xfrm>
                <a:prstGeom prst="rect">
                  <a:avLst/>
                </a:prstGeom>
                <a:noFill/>
                <a:ln w="9525">
                  <a:noFill/>
                  <a:miter lim="800000"/>
                  <a:headEnd/>
                  <a:tailEnd/>
                </a:ln>
              </p:spPr>
              <p:txBody>
                <a:bodyPr wrap="none" lIns="0" tIns="0" rIns="0" bIns="0">
                  <a:spAutoFit/>
                </a:bodyPr>
                <a:lstStyle/>
                <a:p>
                  <a:pPr algn="ctr"/>
                  <a:r>
                    <a:rPr lang="en-US" altLang="zh-CN" sz="3200">
                      <a:latin typeface="Times New Roman" pitchFamily="18" charset="0"/>
                    </a:rPr>
                    <a:t>CPU</a:t>
                  </a:r>
                  <a:endParaRPr lang="en-US" altLang="zh-CN" sz="3200"/>
                </a:p>
              </p:txBody>
            </p:sp>
            <p:grpSp>
              <p:nvGrpSpPr>
                <p:cNvPr id="21" name="Group 129"/>
                <p:cNvGrpSpPr>
                  <a:grpSpLocks/>
                </p:cNvGrpSpPr>
                <p:nvPr/>
              </p:nvGrpSpPr>
              <p:grpSpPr bwMode="auto">
                <a:xfrm>
                  <a:off x="1680" y="1584"/>
                  <a:ext cx="1488" cy="2352"/>
                  <a:chOff x="1680" y="1584"/>
                  <a:chExt cx="1488" cy="2352"/>
                </a:xfrm>
              </p:grpSpPr>
              <p:grpSp>
                <p:nvGrpSpPr>
                  <p:cNvPr id="22" name="Group 130"/>
                  <p:cNvGrpSpPr>
                    <a:grpSpLocks/>
                  </p:cNvGrpSpPr>
                  <p:nvPr/>
                </p:nvGrpSpPr>
                <p:grpSpPr bwMode="auto">
                  <a:xfrm>
                    <a:off x="2427" y="2980"/>
                    <a:ext cx="741" cy="284"/>
                    <a:chOff x="2427" y="2980"/>
                    <a:chExt cx="741" cy="284"/>
                  </a:xfrm>
                </p:grpSpPr>
                <p:sp>
                  <p:nvSpPr>
                    <p:cNvPr id="118915" name="Rectangle 131"/>
                    <p:cNvSpPr>
                      <a:spLocks noChangeArrowheads="1"/>
                    </p:cNvSpPr>
                    <p:nvPr/>
                  </p:nvSpPr>
                  <p:spPr bwMode="auto">
                    <a:xfrm>
                      <a:off x="2427" y="2980"/>
                      <a:ext cx="438" cy="284"/>
                    </a:xfrm>
                    <a:prstGeom prst="rect">
                      <a:avLst/>
                    </a:prstGeom>
                    <a:noFill/>
                    <a:ln w="20701">
                      <a:solidFill>
                        <a:schemeClr val="folHlink"/>
                      </a:solidFill>
                      <a:miter lim="800000"/>
                      <a:headEnd/>
                      <a:tailEnd/>
                    </a:ln>
                  </p:spPr>
                  <p:txBody>
                    <a:bodyPr/>
                    <a:lstStyle/>
                    <a:p>
                      <a:endParaRPr lang="zh-CN" altLang="en-US"/>
                    </a:p>
                  </p:txBody>
                </p:sp>
                <p:sp>
                  <p:nvSpPr>
                    <p:cNvPr id="118916" name="Rectangle 132"/>
                    <p:cNvSpPr>
                      <a:spLocks noChangeArrowheads="1"/>
                    </p:cNvSpPr>
                    <p:nvPr/>
                  </p:nvSpPr>
                  <p:spPr bwMode="auto">
                    <a:xfrm>
                      <a:off x="2511" y="2980"/>
                      <a:ext cx="657" cy="269"/>
                    </a:xfrm>
                    <a:prstGeom prst="rect">
                      <a:avLst/>
                    </a:prstGeom>
                    <a:noFill/>
                    <a:ln w="9525">
                      <a:noFill/>
                      <a:miter lim="800000"/>
                      <a:headEnd/>
                      <a:tailEnd/>
                    </a:ln>
                  </p:spPr>
                  <p:txBody>
                    <a:bodyPr lIns="0" tIns="0" rIns="0" bIns="0">
                      <a:spAutoFit/>
                    </a:bodyPr>
                    <a:lstStyle/>
                    <a:p>
                      <a:r>
                        <a:rPr lang="en-US" altLang="zh-CN" sz="2800">
                          <a:latin typeface="Times New Roman" pitchFamily="18" charset="0"/>
                        </a:rPr>
                        <a:t>PC</a:t>
                      </a:r>
                      <a:endParaRPr lang="en-US" altLang="zh-CN" sz="2800"/>
                    </a:p>
                  </p:txBody>
                </p:sp>
              </p:grpSp>
              <p:sp>
                <p:nvSpPr>
                  <p:cNvPr id="118917" name="Rectangle 133"/>
                  <p:cNvSpPr>
                    <a:spLocks noChangeArrowheads="1"/>
                  </p:cNvSpPr>
                  <p:nvPr/>
                </p:nvSpPr>
                <p:spPr bwMode="auto">
                  <a:xfrm>
                    <a:off x="2064" y="3610"/>
                    <a:ext cx="816" cy="230"/>
                  </a:xfrm>
                  <a:prstGeom prst="rect">
                    <a:avLst/>
                  </a:prstGeom>
                  <a:noFill/>
                  <a:ln w="9525">
                    <a:noFill/>
                    <a:miter lim="800000"/>
                    <a:headEnd/>
                    <a:tailEnd/>
                  </a:ln>
                </p:spPr>
                <p:txBody>
                  <a:bodyPr lIns="0" tIns="0" rIns="0" bIns="0">
                    <a:spAutoFit/>
                  </a:bodyPr>
                  <a:lstStyle/>
                  <a:p>
                    <a:r>
                      <a:rPr lang="zh-CN" altLang="en-US" sz="2400"/>
                      <a:t>控制器</a:t>
                    </a:r>
                  </a:p>
                </p:txBody>
              </p:sp>
              <p:sp>
                <p:nvSpPr>
                  <p:cNvPr id="118918" name="Rectangle 134"/>
                  <p:cNvSpPr>
                    <a:spLocks noChangeArrowheads="1"/>
                  </p:cNvSpPr>
                  <p:nvPr/>
                </p:nvSpPr>
                <p:spPr bwMode="auto">
                  <a:xfrm>
                    <a:off x="1778" y="2160"/>
                    <a:ext cx="478" cy="1300"/>
                  </a:xfrm>
                  <a:prstGeom prst="rect">
                    <a:avLst/>
                  </a:prstGeom>
                  <a:noFill/>
                  <a:ln w="20701">
                    <a:solidFill>
                      <a:schemeClr val="folHlink"/>
                    </a:solidFill>
                    <a:miter lim="800000"/>
                    <a:headEnd/>
                    <a:tailEnd/>
                  </a:ln>
                </p:spPr>
                <p:txBody>
                  <a:bodyPr/>
                  <a:lstStyle/>
                  <a:p>
                    <a:endParaRPr lang="zh-CN" altLang="en-US"/>
                  </a:p>
                </p:txBody>
              </p:sp>
              <p:grpSp>
                <p:nvGrpSpPr>
                  <p:cNvPr id="23" name="Group 135"/>
                  <p:cNvGrpSpPr>
                    <a:grpSpLocks/>
                  </p:cNvGrpSpPr>
                  <p:nvPr/>
                </p:nvGrpSpPr>
                <p:grpSpPr bwMode="auto">
                  <a:xfrm>
                    <a:off x="2427" y="2453"/>
                    <a:ext cx="693" cy="283"/>
                    <a:chOff x="2427" y="2453"/>
                    <a:chExt cx="693" cy="283"/>
                  </a:xfrm>
                </p:grpSpPr>
                <p:sp>
                  <p:nvSpPr>
                    <p:cNvPr id="118920" name="Rectangle 136"/>
                    <p:cNvSpPr>
                      <a:spLocks noChangeArrowheads="1"/>
                    </p:cNvSpPr>
                    <p:nvPr/>
                  </p:nvSpPr>
                  <p:spPr bwMode="auto">
                    <a:xfrm>
                      <a:off x="2427" y="2453"/>
                      <a:ext cx="438" cy="283"/>
                    </a:xfrm>
                    <a:prstGeom prst="rect">
                      <a:avLst/>
                    </a:prstGeom>
                    <a:noFill/>
                    <a:ln w="20701">
                      <a:solidFill>
                        <a:schemeClr val="folHlink"/>
                      </a:solidFill>
                      <a:miter lim="800000"/>
                      <a:headEnd/>
                      <a:tailEnd/>
                    </a:ln>
                  </p:spPr>
                  <p:txBody>
                    <a:bodyPr/>
                    <a:lstStyle/>
                    <a:p>
                      <a:endParaRPr lang="zh-CN" altLang="en-US"/>
                    </a:p>
                  </p:txBody>
                </p:sp>
                <p:sp>
                  <p:nvSpPr>
                    <p:cNvPr id="118921" name="Rectangle 137"/>
                    <p:cNvSpPr>
                      <a:spLocks noChangeArrowheads="1"/>
                    </p:cNvSpPr>
                    <p:nvPr/>
                  </p:nvSpPr>
                  <p:spPr bwMode="auto">
                    <a:xfrm>
                      <a:off x="2520" y="2453"/>
                      <a:ext cx="600" cy="269"/>
                    </a:xfrm>
                    <a:prstGeom prst="rect">
                      <a:avLst/>
                    </a:prstGeom>
                    <a:noFill/>
                    <a:ln w="9525">
                      <a:noFill/>
                      <a:miter lim="800000"/>
                      <a:headEnd/>
                      <a:tailEnd/>
                    </a:ln>
                  </p:spPr>
                  <p:txBody>
                    <a:bodyPr lIns="0" tIns="0" rIns="0" bIns="0">
                      <a:spAutoFit/>
                    </a:bodyPr>
                    <a:lstStyle/>
                    <a:p>
                      <a:r>
                        <a:rPr lang="en-US" altLang="zh-CN" sz="2800">
                          <a:latin typeface="Times New Roman" pitchFamily="18" charset="0"/>
                        </a:rPr>
                        <a:t>IR</a:t>
                      </a:r>
                      <a:endParaRPr lang="en-US" altLang="zh-CN" sz="2800"/>
                    </a:p>
                  </p:txBody>
                </p:sp>
              </p:grpSp>
              <p:sp>
                <p:nvSpPr>
                  <p:cNvPr id="118922" name="Rectangle 138"/>
                  <p:cNvSpPr>
                    <a:spLocks noChangeArrowheads="1"/>
                  </p:cNvSpPr>
                  <p:nvPr/>
                </p:nvSpPr>
                <p:spPr bwMode="auto">
                  <a:xfrm>
                    <a:off x="1680" y="1584"/>
                    <a:ext cx="1296" cy="2352"/>
                  </a:xfrm>
                  <a:prstGeom prst="rect">
                    <a:avLst/>
                  </a:prstGeom>
                  <a:noFill/>
                  <a:ln w="28575">
                    <a:solidFill>
                      <a:schemeClr val="folHlink"/>
                    </a:solidFill>
                    <a:prstDash val="lgDashDot"/>
                    <a:miter lim="800000"/>
                    <a:headEnd/>
                    <a:tailEnd/>
                  </a:ln>
                  <a:effectLst/>
                </p:spPr>
                <p:txBody>
                  <a:bodyPr wrap="none" anchor="ctr">
                    <a:spAutoFit/>
                  </a:bodyPr>
                  <a:lstStyle/>
                  <a:p>
                    <a:endParaRPr lang="zh-CN" altLang="en-US"/>
                  </a:p>
                </p:txBody>
              </p:sp>
              <p:sp>
                <p:nvSpPr>
                  <p:cNvPr id="118923" name="Line 139"/>
                  <p:cNvSpPr>
                    <a:spLocks noChangeShapeType="1"/>
                  </p:cNvSpPr>
                  <p:nvPr/>
                </p:nvSpPr>
                <p:spPr bwMode="auto">
                  <a:xfrm flipV="1">
                    <a:off x="1848" y="1584"/>
                    <a:ext cx="0" cy="576"/>
                  </a:xfrm>
                  <a:prstGeom prst="line">
                    <a:avLst/>
                  </a:prstGeom>
                  <a:noFill/>
                  <a:ln w="28575">
                    <a:solidFill>
                      <a:schemeClr val="folHlink"/>
                    </a:solidFill>
                    <a:round/>
                    <a:headEnd/>
                    <a:tailEnd type="stealth" w="med" len="med"/>
                  </a:ln>
                  <a:effectLst/>
                </p:spPr>
                <p:txBody>
                  <a:bodyPr wrap="none">
                    <a:spAutoFit/>
                  </a:bodyPr>
                  <a:lstStyle/>
                  <a:p>
                    <a:endParaRPr lang="zh-CN" altLang="en-US"/>
                  </a:p>
                </p:txBody>
              </p:sp>
              <p:sp>
                <p:nvSpPr>
                  <p:cNvPr id="118924" name="Line 140"/>
                  <p:cNvSpPr>
                    <a:spLocks noChangeShapeType="1"/>
                  </p:cNvSpPr>
                  <p:nvPr/>
                </p:nvSpPr>
                <p:spPr bwMode="auto">
                  <a:xfrm flipV="1">
                    <a:off x="2064" y="1584"/>
                    <a:ext cx="0" cy="576"/>
                  </a:xfrm>
                  <a:prstGeom prst="line">
                    <a:avLst/>
                  </a:prstGeom>
                  <a:noFill/>
                  <a:ln w="28575">
                    <a:solidFill>
                      <a:schemeClr val="folHlink"/>
                    </a:solidFill>
                    <a:round/>
                    <a:headEnd/>
                    <a:tailEnd type="stealth" w="med" len="med"/>
                  </a:ln>
                  <a:effectLst/>
                </p:spPr>
                <p:txBody>
                  <a:bodyPr wrap="none">
                    <a:spAutoFit/>
                  </a:bodyPr>
                  <a:lstStyle/>
                  <a:p>
                    <a:endParaRPr lang="zh-CN" altLang="en-US"/>
                  </a:p>
                </p:txBody>
              </p:sp>
              <p:sp>
                <p:nvSpPr>
                  <p:cNvPr id="118925" name="Text Box 141"/>
                  <p:cNvSpPr txBox="1">
                    <a:spLocks noChangeArrowheads="1"/>
                  </p:cNvSpPr>
                  <p:nvPr/>
                </p:nvSpPr>
                <p:spPr bwMode="auto">
                  <a:xfrm>
                    <a:off x="1814" y="1754"/>
                    <a:ext cx="308" cy="288"/>
                  </a:xfrm>
                  <a:prstGeom prst="rect">
                    <a:avLst/>
                  </a:prstGeom>
                  <a:noFill/>
                  <a:ln w="9525">
                    <a:noFill/>
                    <a:miter lim="800000"/>
                    <a:headEnd/>
                    <a:tailEnd/>
                  </a:ln>
                  <a:effectLst/>
                </p:spPr>
                <p:txBody>
                  <a:bodyPr wrap="none">
                    <a:spAutoFit/>
                  </a:bodyPr>
                  <a:lstStyle/>
                  <a:p>
                    <a:r>
                      <a:rPr lang="zh-CN" altLang="en-US" sz="2400">
                        <a:solidFill>
                          <a:schemeClr val="folHlink"/>
                        </a:solidFill>
                        <a:latin typeface="Times New Roman"/>
                      </a:rPr>
                      <a:t>…</a:t>
                    </a:r>
                    <a:endParaRPr lang="zh-CN" altLang="en-US" sz="2400">
                      <a:solidFill>
                        <a:schemeClr val="folHlink"/>
                      </a:solidFill>
                    </a:endParaRPr>
                  </a:p>
                </p:txBody>
              </p:sp>
            </p:grpSp>
            <p:grpSp>
              <p:nvGrpSpPr>
                <p:cNvPr id="24" name="Group 142"/>
                <p:cNvGrpSpPr>
                  <a:grpSpLocks/>
                </p:cNvGrpSpPr>
                <p:nvPr/>
              </p:nvGrpSpPr>
              <p:grpSpPr bwMode="auto">
                <a:xfrm>
                  <a:off x="384" y="1584"/>
                  <a:ext cx="1209" cy="2352"/>
                  <a:chOff x="384" y="1584"/>
                  <a:chExt cx="1209" cy="2352"/>
                </a:xfrm>
              </p:grpSpPr>
              <p:sp>
                <p:nvSpPr>
                  <p:cNvPr id="118927" name="Rectangle 143"/>
                  <p:cNvSpPr>
                    <a:spLocks noChangeArrowheads="1"/>
                  </p:cNvSpPr>
                  <p:nvPr/>
                </p:nvSpPr>
                <p:spPr bwMode="auto">
                  <a:xfrm>
                    <a:off x="779" y="3486"/>
                    <a:ext cx="495" cy="375"/>
                  </a:xfrm>
                  <a:prstGeom prst="rect">
                    <a:avLst/>
                  </a:prstGeom>
                  <a:noFill/>
                  <a:ln w="15875">
                    <a:noFill/>
                    <a:miter lim="800000"/>
                    <a:headEnd/>
                    <a:tailEnd/>
                  </a:ln>
                </p:spPr>
                <p:txBody>
                  <a:bodyPr/>
                  <a:lstStyle/>
                  <a:p>
                    <a:endParaRPr lang="zh-CN" altLang="en-US"/>
                  </a:p>
                </p:txBody>
              </p:sp>
              <p:sp>
                <p:nvSpPr>
                  <p:cNvPr id="118928" name="Rectangle 144"/>
                  <p:cNvSpPr>
                    <a:spLocks noChangeArrowheads="1"/>
                  </p:cNvSpPr>
                  <p:nvPr/>
                </p:nvSpPr>
                <p:spPr bwMode="auto">
                  <a:xfrm>
                    <a:off x="698" y="3601"/>
                    <a:ext cx="785" cy="230"/>
                  </a:xfrm>
                  <a:prstGeom prst="rect">
                    <a:avLst/>
                  </a:prstGeom>
                  <a:noFill/>
                  <a:ln w="9525">
                    <a:noFill/>
                    <a:miter lim="800000"/>
                    <a:headEnd/>
                    <a:tailEnd/>
                  </a:ln>
                </p:spPr>
                <p:txBody>
                  <a:bodyPr lIns="0" tIns="0" rIns="0" bIns="0">
                    <a:spAutoFit/>
                  </a:bodyPr>
                  <a:lstStyle/>
                  <a:p>
                    <a:r>
                      <a:rPr lang="zh-CN" altLang="en-US" sz="2400"/>
                      <a:t>运算器</a:t>
                    </a:r>
                  </a:p>
                </p:txBody>
              </p:sp>
              <p:sp>
                <p:nvSpPr>
                  <p:cNvPr id="118929" name="Rectangle 145"/>
                  <p:cNvSpPr>
                    <a:spLocks noChangeArrowheads="1"/>
                  </p:cNvSpPr>
                  <p:nvPr/>
                </p:nvSpPr>
                <p:spPr bwMode="auto">
                  <a:xfrm>
                    <a:off x="1117" y="1988"/>
                    <a:ext cx="374" cy="282"/>
                  </a:xfrm>
                  <a:prstGeom prst="rect">
                    <a:avLst/>
                  </a:prstGeom>
                  <a:noFill/>
                  <a:ln w="20701">
                    <a:solidFill>
                      <a:schemeClr val="folHlink"/>
                    </a:solidFill>
                    <a:miter lim="800000"/>
                    <a:headEnd/>
                    <a:tailEnd/>
                  </a:ln>
                </p:spPr>
                <p:txBody>
                  <a:bodyPr/>
                  <a:lstStyle/>
                  <a:p>
                    <a:endParaRPr lang="zh-CN" altLang="en-US"/>
                  </a:p>
                </p:txBody>
              </p:sp>
              <p:sp>
                <p:nvSpPr>
                  <p:cNvPr id="118930" name="Rectangle 146"/>
                  <p:cNvSpPr>
                    <a:spLocks noChangeArrowheads="1"/>
                  </p:cNvSpPr>
                  <p:nvPr/>
                </p:nvSpPr>
                <p:spPr bwMode="auto">
                  <a:xfrm>
                    <a:off x="1178" y="2038"/>
                    <a:ext cx="415" cy="173"/>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MQ</a:t>
                    </a:r>
                    <a:endParaRPr lang="en-US" altLang="zh-CN" sz="4000"/>
                  </a:p>
                </p:txBody>
              </p:sp>
              <p:sp>
                <p:nvSpPr>
                  <p:cNvPr id="118931" name="Freeform 147"/>
                  <p:cNvSpPr>
                    <a:spLocks/>
                  </p:cNvSpPr>
                  <p:nvPr/>
                </p:nvSpPr>
                <p:spPr bwMode="auto">
                  <a:xfrm>
                    <a:off x="772" y="2272"/>
                    <a:ext cx="94" cy="317"/>
                  </a:xfrm>
                  <a:custGeom>
                    <a:avLst/>
                    <a:gdLst/>
                    <a:ahLst/>
                    <a:cxnLst>
                      <a:cxn ang="0">
                        <a:pos x="0" y="80"/>
                      </a:cxn>
                      <a:cxn ang="0">
                        <a:pos x="30" y="80"/>
                      </a:cxn>
                      <a:cxn ang="0">
                        <a:pos x="30" y="315"/>
                      </a:cxn>
                      <a:cxn ang="0">
                        <a:pos x="89" y="315"/>
                      </a:cxn>
                      <a:cxn ang="0">
                        <a:pos x="89" y="80"/>
                      </a:cxn>
                      <a:cxn ang="0">
                        <a:pos x="120" y="80"/>
                      </a:cxn>
                      <a:cxn ang="0">
                        <a:pos x="59" y="0"/>
                      </a:cxn>
                      <a:cxn ang="0">
                        <a:pos x="0" y="80"/>
                      </a:cxn>
                    </a:cxnLst>
                    <a:rect l="0" t="0" r="r" b="b"/>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prstDash val="solid"/>
                    <a:round/>
                    <a:headEnd/>
                    <a:tailEnd/>
                  </a:ln>
                </p:spPr>
                <p:txBody>
                  <a:bodyPr/>
                  <a:lstStyle/>
                  <a:p>
                    <a:endParaRPr lang="zh-CN" altLang="en-US"/>
                  </a:p>
                </p:txBody>
              </p:sp>
              <p:sp>
                <p:nvSpPr>
                  <p:cNvPr id="118932" name="Rectangle 148"/>
                  <p:cNvSpPr>
                    <a:spLocks noChangeArrowheads="1"/>
                  </p:cNvSpPr>
                  <p:nvPr/>
                </p:nvSpPr>
                <p:spPr bwMode="auto">
                  <a:xfrm>
                    <a:off x="542" y="1988"/>
                    <a:ext cx="373" cy="282"/>
                  </a:xfrm>
                  <a:prstGeom prst="rect">
                    <a:avLst/>
                  </a:prstGeom>
                  <a:noFill/>
                  <a:ln w="20701">
                    <a:solidFill>
                      <a:schemeClr val="folHlink"/>
                    </a:solidFill>
                    <a:miter lim="800000"/>
                    <a:headEnd/>
                    <a:tailEnd/>
                  </a:ln>
                </p:spPr>
                <p:txBody>
                  <a:bodyPr/>
                  <a:lstStyle/>
                  <a:p>
                    <a:endParaRPr lang="zh-CN" altLang="en-US"/>
                  </a:p>
                </p:txBody>
              </p:sp>
              <p:sp>
                <p:nvSpPr>
                  <p:cNvPr id="118933" name="Rectangle 149"/>
                  <p:cNvSpPr>
                    <a:spLocks noChangeArrowheads="1"/>
                  </p:cNvSpPr>
                  <p:nvPr/>
                </p:nvSpPr>
                <p:spPr bwMode="auto">
                  <a:xfrm>
                    <a:off x="578" y="2039"/>
                    <a:ext cx="536" cy="173"/>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ACC</a:t>
                    </a:r>
                    <a:endParaRPr lang="en-US" altLang="zh-CN" sz="4000"/>
                  </a:p>
                </p:txBody>
              </p:sp>
              <p:sp>
                <p:nvSpPr>
                  <p:cNvPr id="118934" name="Rectangle 150"/>
                  <p:cNvSpPr>
                    <a:spLocks noChangeArrowheads="1"/>
                  </p:cNvSpPr>
                  <p:nvPr/>
                </p:nvSpPr>
                <p:spPr bwMode="auto">
                  <a:xfrm>
                    <a:off x="542" y="2591"/>
                    <a:ext cx="373" cy="281"/>
                  </a:xfrm>
                  <a:prstGeom prst="rect">
                    <a:avLst/>
                  </a:prstGeom>
                  <a:noFill/>
                  <a:ln w="20701">
                    <a:solidFill>
                      <a:schemeClr val="folHlink"/>
                    </a:solidFill>
                    <a:miter lim="800000"/>
                    <a:headEnd/>
                    <a:tailEnd/>
                  </a:ln>
                </p:spPr>
                <p:txBody>
                  <a:bodyPr/>
                  <a:lstStyle/>
                  <a:p>
                    <a:endParaRPr lang="zh-CN" altLang="en-US"/>
                  </a:p>
                </p:txBody>
              </p:sp>
              <p:sp>
                <p:nvSpPr>
                  <p:cNvPr id="118935" name="Rectangle 151"/>
                  <p:cNvSpPr>
                    <a:spLocks noChangeArrowheads="1"/>
                  </p:cNvSpPr>
                  <p:nvPr/>
                </p:nvSpPr>
                <p:spPr bwMode="auto">
                  <a:xfrm>
                    <a:off x="575" y="2641"/>
                    <a:ext cx="304" cy="173"/>
                  </a:xfrm>
                  <a:prstGeom prst="rect">
                    <a:avLst/>
                  </a:prstGeom>
                  <a:noFill/>
                  <a:ln w="9525">
                    <a:noFill/>
                    <a:miter lim="800000"/>
                    <a:headEnd/>
                    <a:tailEnd/>
                  </a:ln>
                </p:spPr>
                <p:txBody>
                  <a:bodyPr wrap="none" lIns="0" tIns="0" rIns="0" bIns="0">
                    <a:spAutoFit/>
                  </a:bodyPr>
                  <a:lstStyle/>
                  <a:p>
                    <a:pPr algn="ctr"/>
                    <a:r>
                      <a:rPr lang="en-US" altLang="zh-CN" sz="1800">
                        <a:latin typeface="Times New Roman" pitchFamily="18" charset="0"/>
                      </a:rPr>
                      <a:t>ALU</a:t>
                    </a:r>
                    <a:endParaRPr lang="en-US" altLang="zh-CN" sz="4000"/>
                  </a:p>
                </p:txBody>
              </p:sp>
              <p:sp>
                <p:nvSpPr>
                  <p:cNvPr id="118936" name="Rectangle 152"/>
                  <p:cNvSpPr>
                    <a:spLocks noChangeArrowheads="1"/>
                  </p:cNvSpPr>
                  <p:nvPr/>
                </p:nvSpPr>
                <p:spPr bwMode="auto">
                  <a:xfrm>
                    <a:off x="539" y="3198"/>
                    <a:ext cx="373" cy="281"/>
                  </a:xfrm>
                  <a:prstGeom prst="rect">
                    <a:avLst/>
                  </a:prstGeom>
                  <a:noFill/>
                  <a:ln w="20701">
                    <a:solidFill>
                      <a:schemeClr val="folHlink"/>
                    </a:solidFill>
                    <a:miter lim="800000"/>
                    <a:headEnd/>
                    <a:tailEnd/>
                  </a:ln>
                </p:spPr>
                <p:txBody>
                  <a:bodyPr/>
                  <a:lstStyle/>
                  <a:p>
                    <a:endParaRPr lang="zh-CN" altLang="en-US"/>
                  </a:p>
                </p:txBody>
              </p:sp>
              <p:sp>
                <p:nvSpPr>
                  <p:cNvPr id="118937" name="Rectangle 153"/>
                  <p:cNvSpPr>
                    <a:spLocks noChangeArrowheads="1"/>
                  </p:cNvSpPr>
                  <p:nvPr/>
                </p:nvSpPr>
                <p:spPr bwMode="auto">
                  <a:xfrm>
                    <a:off x="680" y="3246"/>
                    <a:ext cx="268" cy="174"/>
                  </a:xfrm>
                  <a:prstGeom prst="rect">
                    <a:avLst/>
                  </a:prstGeom>
                  <a:noFill/>
                  <a:ln w="9525">
                    <a:noFill/>
                    <a:miter lim="800000"/>
                    <a:headEnd/>
                    <a:tailEnd/>
                  </a:ln>
                </p:spPr>
                <p:txBody>
                  <a:bodyPr lIns="0" tIns="0" rIns="0" bIns="0">
                    <a:spAutoFit/>
                  </a:bodyPr>
                  <a:lstStyle/>
                  <a:p>
                    <a:r>
                      <a:rPr lang="en-US" altLang="zh-CN" sz="1800">
                        <a:latin typeface="Times New Roman" pitchFamily="18" charset="0"/>
                      </a:rPr>
                      <a:t>X</a:t>
                    </a:r>
                    <a:endParaRPr lang="en-US" altLang="zh-CN" sz="4000"/>
                  </a:p>
                </p:txBody>
              </p:sp>
              <p:sp>
                <p:nvSpPr>
                  <p:cNvPr id="118938" name="Freeform 154"/>
                  <p:cNvSpPr>
                    <a:spLocks/>
                  </p:cNvSpPr>
                  <p:nvPr/>
                </p:nvSpPr>
                <p:spPr bwMode="auto">
                  <a:xfrm>
                    <a:off x="682" y="2880"/>
                    <a:ext cx="92" cy="316"/>
                  </a:xfrm>
                  <a:custGeom>
                    <a:avLst/>
                    <a:gdLst/>
                    <a:ahLst/>
                    <a:cxnLst>
                      <a:cxn ang="0">
                        <a:pos x="0" y="77"/>
                      </a:cxn>
                      <a:cxn ang="0">
                        <a:pos x="30" y="77"/>
                      </a:cxn>
                      <a:cxn ang="0">
                        <a:pos x="30" y="313"/>
                      </a:cxn>
                      <a:cxn ang="0">
                        <a:pos x="89" y="313"/>
                      </a:cxn>
                      <a:cxn ang="0">
                        <a:pos x="89" y="77"/>
                      </a:cxn>
                      <a:cxn ang="0">
                        <a:pos x="119" y="77"/>
                      </a:cxn>
                      <a:cxn ang="0">
                        <a:pos x="60" y="0"/>
                      </a:cxn>
                      <a:cxn ang="0">
                        <a:pos x="0" y="77"/>
                      </a:cxn>
                    </a:cxnLst>
                    <a:rect l="0" t="0" r="r" b="b"/>
                    <a:pathLst>
                      <a:path w="119" h="313">
                        <a:moveTo>
                          <a:pt x="0" y="77"/>
                        </a:moveTo>
                        <a:lnTo>
                          <a:pt x="30" y="77"/>
                        </a:lnTo>
                        <a:lnTo>
                          <a:pt x="30" y="313"/>
                        </a:lnTo>
                        <a:lnTo>
                          <a:pt x="89" y="313"/>
                        </a:lnTo>
                        <a:lnTo>
                          <a:pt x="89" y="77"/>
                        </a:lnTo>
                        <a:lnTo>
                          <a:pt x="119" y="77"/>
                        </a:lnTo>
                        <a:lnTo>
                          <a:pt x="60" y="0"/>
                        </a:lnTo>
                        <a:lnTo>
                          <a:pt x="0" y="77"/>
                        </a:lnTo>
                        <a:close/>
                      </a:path>
                    </a:pathLst>
                  </a:custGeom>
                  <a:noFill/>
                  <a:ln w="15875">
                    <a:solidFill>
                      <a:schemeClr val="folHlink"/>
                    </a:solidFill>
                    <a:prstDash val="solid"/>
                    <a:round/>
                    <a:headEnd/>
                    <a:tailEnd/>
                  </a:ln>
                </p:spPr>
                <p:txBody>
                  <a:bodyPr/>
                  <a:lstStyle/>
                  <a:p>
                    <a:endParaRPr lang="zh-CN" altLang="en-US"/>
                  </a:p>
                </p:txBody>
              </p:sp>
              <p:sp>
                <p:nvSpPr>
                  <p:cNvPr id="118939" name="Rectangle 155"/>
                  <p:cNvSpPr>
                    <a:spLocks noChangeArrowheads="1"/>
                  </p:cNvSpPr>
                  <p:nvPr/>
                </p:nvSpPr>
                <p:spPr bwMode="auto">
                  <a:xfrm>
                    <a:off x="384" y="1584"/>
                    <a:ext cx="1200" cy="2352"/>
                  </a:xfrm>
                  <a:prstGeom prst="rect">
                    <a:avLst/>
                  </a:prstGeom>
                  <a:noFill/>
                  <a:ln w="28575">
                    <a:solidFill>
                      <a:schemeClr val="folHlink"/>
                    </a:solidFill>
                    <a:prstDash val="lgDashDot"/>
                    <a:miter lim="800000"/>
                    <a:headEnd/>
                    <a:tailEnd/>
                  </a:ln>
                  <a:effectLst/>
                </p:spPr>
                <p:txBody>
                  <a:bodyPr anchor="ctr">
                    <a:spAutoFit/>
                  </a:bodyPr>
                  <a:lstStyle/>
                  <a:p>
                    <a:endParaRPr lang="zh-CN" altLang="en-US"/>
                  </a:p>
                </p:txBody>
              </p:sp>
              <p:sp>
                <p:nvSpPr>
                  <p:cNvPr id="118940" name="Freeform 156"/>
                  <p:cNvSpPr>
                    <a:spLocks/>
                  </p:cNvSpPr>
                  <p:nvPr/>
                </p:nvSpPr>
                <p:spPr bwMode="auto">
                  <a:xfrm rot="10800000">
                    <a:off x="576" y="2275"/>
                    <a:ext cx="94" cy="317"/>
                  </a:xfrm>
                  <a:custGeom>
                    <a:avLst/>
                    <a:gdLst/>
                    <a:ahLst/>
                    <a:cxnLst>
                      <a:cxn ang="0">
                        <a:pos x="0" y="80"/>
                      </a:cxn>
                      <a:cxn ang="0">
                        <a:pos x="30" y="80"/>
                      </a:cxn>
                      <a:cxn ang="0">
                        <a:pos x="30" y="315"/>
                      </a:cxn>
                      <a:cxn ang="0">
                        <a:pos x="89" y="315"/>
                      </a:cxn>
                      <a:cxn ang="0">
                        <a:pos x="89" y="80"/>
                      </a:cxn>
                      <a:cxn ang="0">
                        <a:pos x="120" y="80"/>
                      </a:cxn>
                      <a:cxn ang="0">
                        <a:pos x="59" y="0"/>
                      </a:cxn>
                      <a:cxn ang="0">
                        <a:pos x="0" y="80"/>
                      </a:cxn>
                    </a:cxnLst>
                    <a:rect l="0" t="0" r="r" b="b"/>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prstDash val="solid"/>
                    <a:round/>
                    <a:headEnd/>
                    <a:tailEnd/>
                  </a:ln>
                </p:spPr>
                <p:txBody>
                  <a:bodyPr/>
                  <a:lstStyle/>
                  <a:p>
                    <a:endParaRPr lang="zh-CN" altLang="en-US"/>
                  </a:p>
                </p:txBody>
              </p:sp>
              <p:sp>
                <p:nvSpPr>
                  <p:cNvPr id="118941" name="Freeform 157"/>
                  <p:cNvSpPr>
                    <a:spLocks/>
                  </p:cNvSpPr>
                  <p:nvPr/>
                </p:nvSpPr>
                <p:spPr bwMode="auto">
                  <a:xfrm>
                    <a:off x="915" y="2064"/>
                    <a:ext cx="200" cy="1"/>
                  </a:xfrm>
                  <a:custGeom>
                    <a:avLst/>
                    <a:gdLst/>
                    <a:ahLst/>
                    <a:cxnLst>
                      <a:cxn ang="0">
                        <a:pos x="0" y="0"/>
                      </a:cxn>
                      <a:cxn ang="0">
                        <a:pos x="200" y="0"/>
                      </a:cxn>
                    </a:cxnLst>
                    <a:rect l="0" t="0" r="r" b="b"/>
                    <a:pathLst>
                      <a:path w="200" h="1">
                        <a:moveTo>
                          <a:pt x="0" y="0"/>
                        </a:moveTo>
                        <a:lnTo>
                          <a:pt x="200" y="0"/>
                        </a:lnTo>
                      </a:path>
                    </a:pathLst>
                  </a:custGeom>
                  <a:noFill/>
                  <a:ln w="28575" cap="flat" cmpd="sng">
                    <a:solidFill>
                      <a:schemeClr val="folHlink"/>
                    </a:solidFill>
                    <a:prstDash val="solid"/>
                    <a:round/>
                    <a:headEnd type="none" w="med" len="med"/>
                    <a:tailEnd type="stealth" w="med" len="med"/>
                  </a:ln>
                  <a:effectLst/>
                </p:spPr>
                <p:txBody>
                  <a:bodyPr wrap="none">
                    <a:spAutoFit/>
                  </a:bodyPr>
                  <a:lstStyle/>
                  <a:p>
                    <a:endParaRPr lang="zh-CN" altLang="en-US"/>
                  </a:p>
                </p:txBody>
              </p:sp>
              <p:sp>
                <p:nvSpPr>
                  <p:cNvPr id="118942" name="Freeform 158"/>
                  <p:cNvSpPr>
                    <a:spLocks/>
                  </p:cNvSpPr>
                  <p:nvPr/>
                </p:nvSpPr>
                <p:spPr bwMode="auto">
                  <a:xfrm>
                    <a:off x="915" y="2184"/>
                    <a:ext cx="203" cy="1"/>
                  </a:xfrm>
                  <a:custGeom>
                    <a:avLst/>
                    <a:gdLst/>
                    <a:ahLst/>
                    <a:cxnLst>
                      <a:cxn ang="0">
                        <a:pos x="203" y="0"/>
                      </a:cxn>
                      <a:cxn ang="0">
                        <a:pos x="0" y="0"/>
                      </a:cxn>
                    </a:cxnLst>
                    <a:rect l="0" t="0" r="r" b="b"/>
                    <a:pathLst>
                      <a:path w="203" h="1">
                        <a:moveTo>
                          <a:pt x="203" y="0"/>
                        </a:moveTo>
                        <a:lnTo>
                          <a:pt x="0" y="0"/>
                        </a:lnTo>
                      </a:path>
                    </a:pathLst>
                  </a:custGeom>
                  <a:noFill/>
                  <a:ln w="28575" cap="flat" cmpd="sng">
                    <a:solidFill>
                      <a:schemeClr val="folHlink"/>
                    </a:solidFill>
                    <a:prstDash val="solid"/>
                    <a:round/>
                    <a:headEnd type="none" w="med" len="med"/>
                    <a:tailEnd type="stealth" w="med" len="med"/>
                  </a:ln>
                  <a:effectLst/>
                </p:spPr>
                <p:txBody>
                  <a:bodyPr wrap="none">
                    <a:spAutoFit/>
                  </a:bodyPr>
                  <a:lstStyle/>
                  <a:p>
                    <a:endParaRPr lang="zh-CN" altLang="en-US"/>
                  </a:p>
                </p:txBody>
              </p:sp>
            </p:grpSp>
          </p:grpSp>
          <p:grpSp>
            <p:nvGrpSpPr>
              <p:cNvPr id="25" name="Group 159"/>
              <p:cNvGrpSpPr>
                <a:grpSpLocks/>
              </p:cNvGrpSpPr>
              <p:nvPr/>
            </p:nvGrpSpPr>
            <p:grpSpPr bwMode="auto">
              <a:xfrm>
                <a:off x="5232" y="1200"/>
                <a:ext cx="389" cy="2832"/>
                <a:chOff x="5232" y="1200"/>
                <a:chExt cx="389" cy="2832"/>
              </a:xfrm>
            </p:grpSpPr>
            <p:grpSp>
              <p:nvGrpSpPr>
                <p:cNvPr id="26" name="Group 160"/>
                <p:cNvGrpSpPr>
                  <a:grpSpLocks/>
                </p:cNvGrpSpPr>
                <p:nvPr/>
              </p:nvGrpSpPr>
              <p:grpSpPr bwMode="auto">
                <a:xfrm>
                  <a:off x="5232" y="1200"/>
                  <a:ext cx="389" cy="2832"/>
                  <a:chOff x="5232" y="1200"/>
                  <a:chExt cx="389" cy="2832"/>
                </a:xfrm>
              </p:grpSpPr>
              <p:sp>
                <p:nvSpPr>
                  <p:cNvPr id="118945" name="Rectangle 161"/>
                  <p:cNvSpPr>
                    <a:spLocks noChangeArrowheads="1"/>
                  </p:cNvSpPr>
                  <p:nvPr/>
                </p:nvSpPr>
                <p:spPr bwMode="auto">
                  <a:xfrm>
                    <a:off x="5232" y="1200"/>
                    <a:ext cx="389" cy="2832"/>
                  </a:xfrm>
                  <a:prstGeom prst="rect">
                    <a:avLst/>
                  </a:prstGeom>
                  <a:noFill/>
                  <a:ln w="38100">
                    <a:noFill/>
                    <a:miter lim="800000"/>
                    <a:headEnd/>
                    <a:tailEnd/>
                  </a:ln>
                </p:spPr>
                <p:txBody>
                  <a:bodyPr/>
                  <a:lstStyle/>
                  <a:p>
                    <a:endParaRPr lang="zh-CN" altLang="en-US"/>
                  </a:p>
                </p:txBody>
              </p:sp>
              <p:sp>
                <p:nvSpPr>
                  <p:cNvPr id="118946" name="Rectangle 162"/>
                  <p:cNvSpPr>
                    <a:spLocks noChangeArrowheads="1"/>
                  </p:cNvSpPr>
                  <p:nvPr/>
                </p:nvSpPr>
                <p:spPr bwMode="auto">
                  <a:xfrm>
                    <a:off x="5324" y="2341"/>
                    <a:ext cx="243" cy="686"/>
                  </a:xfrm>
                  <a:prstGeom prst="rect">
                    <a:avLst/>
                  </a:prstGeom>
                  <a:noFill/>
                  <a:ln w="38100">
                    <a:noFill/>
                    <a:miter lim="800000"/>
                    <a:headEnd/>
                    <a:tailEnd/>
                  </a:ln>
                </p:spPr>
                <p:txBody>
                  <a:bodyPr wrap="none" lIns="0" tIns="0" rIns="0" bIns="0">
                    <a:spAutoFit/>
                  </a:bodyPr>
                  <a:lstStyle/>
                  <a:p>
                    <a:pPr algn="ctr"/>
                    <a:r>
                      <a:rPr lang="en-US" altLang="zh-CN" sz="2100">
                        <a:latin typeface="Times New Roman" pitchFamily="18" charset="0"/>
                      </a:rPr>
                      <a:t>I/O</a:t>
                    </a:r>
                  </a:p>
                  <a:p>
                    <a:pPr algn="ctr"/>
                    <a:r>
                      <a:rPr lang="zh-CN" altLang="en-US" sz="2100">
                        <a:latin typeface="Times New Roman" pitchFamily="18" charset="0"/>
                      </a:rPr>
                      <a:t>设</a:t>
                    </a:r>
                  </a:p>
                  <a:p>
                    <a:pPr algn="ctr"/>
                    <a:r>
                      <a:rPr lang="zh-CN" altLang="en-US" sz="2100">
                        <a:latin typeface="Times New Roman" pitchFamily="18" charset="0"/>
                      </a:rPr>
                      <a:t>备</a:t>
                    </a:r>
                    <a:endParaRPr lang="zh-CN" altLang="en-US" sz="4000"/>
                  </a:p>
                </p:txBody>
              </p:sp>
            </p:grpSp>
            <p:sp>
              <p:nvSpPr>
                <p:cNvPr id="118947" name="Rectangle 163"/>
                <p:cNvSpPr>
                  <a:spLocks noChangeArrowheads="1"/>
                </p:cNvSpPr>
                <p:nvPr/>
              </p:nvSpPr>
              <p:spPr bwMode="auto">
                <a:xfrm>
                  <a:off x="5232" y="1200"/>
                  <a:ext cx="384" cy="2832"/>
                </a:xfrm>
                <a:prstGeom prst="rect">
                  <a:avLst/>
                </a:prstGeom>
                <a:noFill/>
                <a:ln w="38100">
                  <a:solidFill>
                    <a:schemeClr val="folHlink"/>
                  </a:solidFill>
                  <a:miter lim="800000"/>
                  <a:headEnd/>
                  <a:tailEnd/>
                </a:ln>
                <a:effectLst/>
              </p:spPr>
              <p:txBody>
                <a:bodyPr wrap="none" anchor="ctr">
                  <a:spAutoFit/>
                </a:bodyPr>
                <a:lstStyle/>
                <a:p>
                  <a:endParaRPr lang="zh-CN" altLang="en-US"/>
                </a:p>
              </p:txBody>
            </p:sp>
          </p:grpSp>
        </p:grpSp>
      </p:grpSp>
      <p:sp>
        <p:nvSpPr>
          <p:cNvPr id="106" name="日期占位符 105"/>
          <p:cNvSpPr>
            <a:spLocks noGrp="1"/>
          </p:cNvSpPr>
          <p:nvPr>
            <p:ph type="dt" sz="half" idx="10"/>
          </p:nvPr>
        </p:nvSpPr>
        <p:spPr/>
        <p:txBody>
          <a:bodyPr/>
          <a:lstStyle/>
          <a:p>
            <a:fld id="{1B551440-8172-47A4-A48A-736E67CAD7C6}" type="datetime1">
              <a:rPr lang="zh-CN" altLang="en-US" smtClean="0"/>
              <a:pPr/>
              <a:t>2023/8/31</a:t>
            </a:fld>
            <a:endParaRPr lang="zh-CN" altLang="en-US"/>
          </a:p>
        </p:txBody>
      </p:sp>
      <p:sp>
        <p:nvSpPr>
          <p:cNvPr id="108" name="页脚占位符 10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107" name="灯片编号占位符 106"/>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818"/>
                                        </p:tgtEl>
                                        <p:attrNameLst>
                                          <p:attrName>style.visibility</p:attrName>
                                        </p:attrNameLst>
                                      </p:cBhvr>
                                      <p:to>
                                        <p:strVal val="visible"/>
                                      </p:to>
                                    </p:set>
                                    <p:animEffect transition="in" filter="blinds(horizontal)">
                                      <p:cBhvr>
                                        <p:cTn id="7" dur="500"/>
                                        <p:tgtEl>
                                          <p:spTgt spid="1188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p:stCondLst>
                              <p:cond delay="500"/>
                            </p:stCondLst>
                            <p:childTnLst>
                              <p:par>
                                <p:cTn id="34" presetID="18" presetClass="entr" presetSubtype="9"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upLeft)">
                                      <p:cBhvr>
                                        <p:cTn id="36" dur="500"/>
                                        <p:tgtEl>
                                          <p:spTgt spid="12"/>
                                        </p:tgtEl>
                                      </p:cBhvr>
                                    </p:animEffect>
                                  </p:childTnLst>
                                </p:cTn>
                              </p:par>
                            </p:childTnLst>
                          </p:cTn>
                        </p:par>
                        <p:par>
                          <p:cTn id="37" fill="hold">
                            <p:stCondLst>
                              <p:cond delay="1000"/>
                            </p:stCondLst>
                            <p:childTnLst>
                              <p:par>
                                <p:cTn id="38" presetID="18" presetClass="entr" presetSubtype="9"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up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8795"/>
                                        </p:tgtEl>
                                        <p:attrNameLst>
                                          <p:attrName>style.visibility</p:attrName>
                                        </p:attrNameLst>
                                      </p:cBhvr>
                                      <p:to>
                                        <p:strVal val="visible"/>
                                      </p:to>
                                    </p:set>
                                    <p:animEffect transition="in" filter="slide(fromBottom)">
                                      <p:cBhvr>
                                        <p:cTn id="45" dur="500"/>
                                        <p:tgtEl>
                                          <p:spTgt spid="118795"/>
                                        </p:tgtEl>
                                      </p:cBhvr>
                                    </p:animEffect>
                                  </p:childTnLst>
                                </p:cTn>
                              </p:par>
                            </p:childTnLst>
                          </p:cTn>
                        </p:par>
                        <p:par>
                          <p:cTn id="46" fill="hold">
                            <p:stCondLst>
                              <p:cond delay="500"/>
                            </p:stCondLst>
                            <p:childTnLst>
                              <p:par>
                                <p:cTn id="47" presetID="18" presetClass="entr" presetSubtype="12"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downLeft)">
                                      <p:cBhvr>
                                        <p:cTn id="49" dur="500"/>
                                        <p:tgtEl>
                                          <p:spTgt spid="5"/>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18827"/>
                                        </p:tgtEl>
                                        <p:attrNameLst>
                                          <p:attrName>style.visibility</p:attrName>
                                        </p:attrNameLst>
                                      </p:cBhvr>
                                      <p:to>
                                        <p:strVal val="visible"/>
                                      </p:to>
                                    </p:set>
                                    <p:animEffect transition="in" filter="strips(downLeft)">
                                      <p:cBhvr>
                                        <p:cTn id="53" dur="500"/>
                                        <p:tgtEl>
                                          <p:spTgt spid="118827"/>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18828"/>
                                        </p:tgtEl>
                                        <p:attrNameLst>
                                          <p:attrName>style.visibility</p:attrName>
                                        </p:attrNameLst>
                                      </p:cBhvr>
                                      <p:to>
                                        <p:strVal val="visible"/>
                                      </p:to>
                                    </p:set>
                                    <p:animEffect transition="in" filter="slide(fromBottom)">
                                      <p:cBhvr>
                                        <p:cTn id="58" dur="500"/>
                                        <p:tgtEl>
                                          <p:spTgt spid="118828"/>
                                        </p:tgtEl>
                                      </p:cBhvr>
                                    </p:animEffect>
                                  </p:childTnLst>
                                </p:cTn>
                              </p:par>
                            </p:childTnLst>
                          </p:cTn>
                        </p:par>
                        <p:par>
                          <p:cTn id="59" fill="hold">
                            <p:stCondLst>
                              <p:cond delay="500"/>
                            </p:stCondLst>
                            <p:childTnLst>
                              <p:par>
                                <p:cTn id="60" presetID="18" presetClass="entr" presetSubtype="6"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strips(downRight)">
                                      <p:cBhvr>
                                        <p:cTn id="62" dur="500"/>
                                        <p:tgtEl>
                                          <p:spTgt spid="6"/>
                                        </p:tgtEl>
                                      </p:cBhvr>
                                    </p:animEffect>
                                  </p:childTnLst>
                                </p:cTn>
                              </p:par>
                            </p:childTnLst>
                          </p:cTn>
                        </p:par>
                        <p:par>
                          <p:cTn id="63" fill="hold">
                            <p:stCondLst>
                              <p:cond delay="1000"/>
                            </p:stCondLst>
                            <p:childTnLst>
                              <p:par>
                                <p:cTn id="64" presetID="18" presetClass="entr" presetSubtype="6" fill="hold" grpId="0" nodeType="afterEffect">
                                  <p:stCondLst>
                                    <p:cond delay="0"/>
                                  </p:stCondLst>
                                  <p:childTnLst>
                                    <p:set>
                                      <p:cBhvr>
                                        <p:cTn id="65" dur="1" fill="hold">
                                          <p:stCondLst>
                                            <p:cond delay="0"/>
                                          </p:stCondLst>
                                        </p:cTn>
                                        <p:tgtEl>
                                          <p:spTgt spid="118799"/>
                                        </p:tgtEl>
                                        <p:attrNameLst>
                                          <p:attrName>style.visibility</p:attrName>
                                        </p:attrNameLst>
                                      </p:cBhvr>
                                      <p:to>
                                        <p:strVal val="visible"/>
                                      </p:to>
                                    </p:set>
                                    <p:animEffect transition="in" filter="strips(downRight)">
                                      <p:cBhvr>
                                        <p:cTn id="66" dur="500"/>
                                        <p:tgtEl>
                                          <p:spTgt spid="11879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Bottom)">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2" fill="hold" grpId="0" nodeType="clickEffect">
                                  <p:stCondLst>
                                    <p:cond delay="0"/>
                                  </p:stCondLst>
                                  <p:childTnLst>
                                    <p:set>
                                      <p:cBhvr>
                                        <p:cTn id="75" dur="1" fill="hold">
                                          <p:stCondLst>
                                            <p:cond delay="0"/>
                                          </p:stCondLst>
                                        </p:cTn>
                                        <p:tgtEl>
                                          <p:spTgt spid="118810"/>
                                        </p:tgtEl>
                                        <p:attrNameLst>
                                          <p:attrName>style.visibility</p:attrName>
                                        </p:attrNameLst>
                                      </p:cBhvr>
                                      <p:to>
                                        <p:strVal val="visible"/>
                                      </p:to>
                                    </p:set>
                                    <p:animEffect transition="in" filter="slide(fromRight)">
                                      <p:cBhvr>
                                        <p:cTn id="76" dur="500"/>
                                        <p:tgtEl>
                                          <p:spTgt spid="118810"/>
                                        </p:tgtEl>
                                      </p:cBhvr>
                                    </p:animEffect>
                                  </p:childTnLst>
                                </p:cTn>
                              </p:par>
                            </p:childTnLst>
                          </p:cTn>
                        </p:par>
                        <p:par>
                          <p:cTn id="77" fill="hold">
                            <p:stCondLst>
                              <p:cond delay="500"/>
                            </p:stCondLst>
                            <p:childTnLst>
                              <p:par>
                                <p:cTn id="78" presetID="18" presetClass="entr" presetSubtype="6" fill="hold" grpId="0" nodeType="afterEffect">
                                  <p:stCondLst>
                                    <p:cond delay="0"/>
                                  </p:stCondLst>
                                  <p:childTnLst>
                                    <p:set>
                                      <p:cBhvr>
                                        <p:cTn id="79" dur="1" fill="hold">
                                          <p:stCondLst>
                                            <p:cond delay="0"/>
                                          </p:stCondLst>
                                        </p:cTn>
                                        <p:tgtEl>
                                          <p:spTgt spid="118809"/>
                                        </p:tgtEl>
                                        <p:attrNameLst>
                                          <p:attrName>style.visibility</p:attrName>
                                        </p:attrNameLst>
                                      </p:cBhvr>
                                      <p:to>
                                        <p:strVal val="visible"/>
                                      </p:to>
                                    </p:set>
                                    <p:animEffect transition="in" filter="strips(downRight)">
                                      <p:cBhvr>
                                        <p:cTn id="80" dur="500"/>
                                        <p:tgtEl>
                                          <p:spTgt spid="118809"/>
                                        </p:tgtEl>
                                      </p:cBhvr>
                                    </p:animEffect>
                                  </p:childTnLst>
                                </p:cTn>
                              </p:par>
                            </p:childTnLst>
                          </p:cTn>
                        </p:par>
                        <p:par>
                          <p:cTn id="81" fill="hold">
                            <p:stCondLst>
                              <p:cond delay="1000"/>
                            </p:stCondLst>
                            <p:childTnLst>
                              <p:par>
                                <p:cTn id="82" presetID="18" presetClass="entr" presetSubtype="3" fill="hold" nodeType="after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strips(upRight)">
                                      <p:cBhvr>
                                        <p:cTn id="84" dur="500"/>
                                        <p:tgtEl>
                                          <p:spTgt spid="10"/>
                                        </p:tgtEl>
                                      </p:cBhvr>
                                    </p:animEffect>
                                  </p:childTnLst>
                                </p:cTn>
                              </p:par>
                            </p:childTnLst>
                          </p:cTn>
                        </p:par>
                        <p:par>
                          <p:cTn id="85" fill="hold">
                            <p:stCondLst>
                              <p:cond delay="1500"/>
                            </p:stCondLst>
                            <p:childTnLst>
                              <p:par>
                                <p:cTn id="86" presetID="18" presetClass="entr" presetSubtype="9" fill="hold"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strips(upLeft)">
                                      <p:cBhvr>
                                        <p:cTn id="88" dur="500"/>
                                        <p:tgtEl>
                                          <p:spTgt spid="9"/>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slide(fromBottom)">
                                      <p:cBhvr>
                                        <p:cTn id="9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5" grpId="0" animBg="1"/>
      <p:bldP spid="118799" grpId="0" animBg="1"/>
      <p:bldP spid="118809" grpId="0" animBg="1"/>
      <p:bldP spid="118810" grpId="0" animBg="1"/>
      <p:bldP spid="118818" grpId="0" autoUpdateAnimBg="0"/>
      <p:bldP spid="118827" grpId="0" animBg="1"/>
      <p:bldP spid="1188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76200" y="409575"/>
            <a:ext cx="7315200" cy="641350"/>
          </a:xfrm>
          <a:prstGeom prst="rect">
            <a:avLst/>
          </a:prstGeom>
          <a:noFill/>
          <a:ln w="9525">
            <a:noFill/>
            <a:miter lim="800000"/>
            <a:headEnd/>
            <a:tailEnd/>
          </a:ln>
          <a:effectLst/>
        </p:spPr>
        <p:txBody>
          <a:bodyPr>
            <a:spAutoFit/>
          </a:bodyPr>
          <a:lstStyle/>
          <a:p>
            <a:r>
              <a:rPr lang="zh-CN" altLang="en-US" sz="3600"/>
              <a:t>(</a:t>
            </a:r>
            <a:r>
              <a:rPr lang="zh-CN" altLang="en-US" sz="3600">
                <a:latin typeface="Times New Roman" pitchFamily="18" charset="0"/>
              </a:rPr>
              <a:t>5</a:t>
            </a:r>
            <a:r>
              <a:rPr lang="zh-CN" altLang="en-US" sz="3600"/>
              <a:t>) </a:t>
            </a:r>
            <a:r>
              <a:rPr lang="en-US" altLang="zh-CN" sz="3600" i="1">
                <a:latin typeface="Times New Roman" pitchFamily="18" charset="0"/>
              </a:rPr>
              <a:t>ax</a:t>
            </a:r>
            <a:r>
              <a:rPr lang="en-US" altLang="zh-CN" sz="3600" baseline="30000">
                <a:latin typeface="Times New Roman" pitchFamily="18" charset="0"/>
              </a:rPr>
              <a:t>2</a:t>
            </a:r>
            <a:r>
              <a:rPr lang="en-US" altLang="zh-CN" sz="3600">
                <a:latin typeface="Times New Roman" pitchFamily="18" charset="0"/>
                <a:cs typeface="Times New Roman" pitchFamily="18" charset="0"/>
              </a:rPr>
              <a:t> + </a:t>
            </a:r>
            <a:r>
              <a:rPr lang="en-US" altLang="zh-CN" sz="3600" i="1">
                <a:latin typeface="Times New Roman" pitchFamily="18" charset="0"/>
              </a:rPr>
              <a:t>bx</a:t>
            </a:r>
            <a:r>
              <a:rPr lang="en-US" altLang="zh-CN" sz="3600">
                <a:latin typeface="Times New Roman" pitchFamily="18" charset="0"/>
                <a:cs typeface="Times New Roman" pitchFamily="18" charset="0"/>
              </a:rPr>
              <a:t> + </a:t>
            </a:r>
            <a:r>
              <a:rPr lang="en-US" altLang="zh-CN" sz="3600" i="1">
                <a:latin typeface="Times New Roman" pitchFamily="18" charset="0"/>
              </a:rPr>
              <a:t>c</a:t>
            </a:r>
            <a:r>
              <a:rPr lang="en-US" altLang="zh-CN" sz="3600">
                <a:latin typeface="Times New Roman" pitchFamily="18" charset="0"/>
              </a:rPr>
              <a:t> </a:t>
            </a:r>
            <a:r>
              <a:rPr lang="zh-CN" altLang="en-US" sz="3600">
                <a:latin typeface="Times New Roman" pitchFamily="18" charset="0"/>
              </a:rPr>
              <a:t>程序的运行</a:t>
            </a:r>
            <a:r>
              <a:rPr lang="zh-CN" altLang="en-US" sz="3600"/>
              <a:t>过程</a:t>
            </a:r>
          </a:p>
        </p:txBody>
      </p:sp>
      <p:sp>
        <p:nvSpPr>
          <p:cNvPr id="119811" name="Text Box 3"/>
          <p:cNvSpPr txBox="1">
            <a:spLocks noChangeArrowheads="1"/>
          </p:cNvSpPr>
          <p:nvPr/>
        </p:nvSpPr>
        <p:spPr bwMode="auto">
          <a:xfrm>
            <a:off x="457200" y="1295400"/>
            <a:ext cx="60960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将程序通过输入设备送至计算机</a:t>
            </a:r>
          </a:p>
        </p:txBody>
      </p:sp>
      <p:sp>
        <p:nvSpPr>
          <p:cNvPr id="119812" name="Text Box 4"/>
          <p:cNvSpPr txBox="1">
            <a:spLocks noChangeArrowheads="1"/>
          </p:cNvSpPr>
          <p:nvPr/>
        </p:nvSpPr>
        <p:spPr bwMode="auto">
          <a:xfrm>
            <a:off x="457200" y="1905000"/>
            <a:ext cx="29718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程序首地址</a:t>
            </a:r>
            <a:endParaRPr lang="en-US" altLang="zh-CN" sz="2800"/>
          </a:p>
        </p:txBody>
      </p:sp>
      <p:sp>
        <p:nvSpPr>
          <p:cNvPr id="119813" name="Freeform 5"/>
          <p:cNvSpPr>
            <a:spLocks/>
          </p:cNvSpPr>
          <p:nvPr/>
        </p:nvSpPr>
        <p:spPr bwMode="auto">
          <a:xfrm>
            <a:off x="2843213" y="2209800"/>
            <a:ext cx="585787" cy="1588"/>
          </a:xfrm>
          <a:custGeom>
            <a:avLst/>
            <a:gdLst/>
            <a:ahLst/>
            <a:cxnLst>
              <a:cxn ang="0">
                <a:pos x="0" y="0"/>
              </a:cxn>
              <a:cxn ang="0">
                <a:pos x="369" y="1"/>
              </a:cxn>
            </a:cxnLst>
            <a:rect l="0" t="0" r="r" b="b"/>
            <a:pathLst>
              <a:path w="369" h="1">
                <a:moveTo>
                  <a:pt x="0" y="0"/>
                </a:moveTo>
                <a:lnTo>
                  <a:pt x="369" y="1"/>
                </a:lnTo>
              </a:path>
            </a:pathLst>
          </a:custGeom>
          <a:noFill/>
          <a:ln w="28575">
            <a:solidFill>
              <a:schemeClr val="tx1"/>
            </a:solidFill>
            <a:round/>
            <a:headEnd/>
            <a:tailEnd type="stealth" w="med" len="med"/>
          </a:ln>
          <a:effectLst/>
        </p:spPr>
        <p:txBody>
          <a:bodyPr>
            <a:spAutoFit/>
          </a:bodyPr>
          <a:lstStyle/>
          <a:p>
            <a:endParaRPr lang="zh-CN" altLang="en-US"/>
          </a:p>
        </p:txBody>
      </p:sp>
      <p:sp>
        <p:nvSpPr>
          <p:cNvPr id="119814" name="Text Box 6"/>
          <p:cNvSpPr txBox="1">
            <a:spLocks noChangeArrowheads="1"/>
          </p:cNvSpPr>
          <p:nvPr/>
        </p:nvSpPr>
        <p:spPr bwMode="auto">
          <a:xfrm>
            <a:off x="457200" y="5562600"/>
            <a:ext cx="60960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打印结果</a:t>
            </a:r>
          </a:p>
        </p:txBody>
      </p:sp>
      <p:sp>
        <p:nvSpPr>
          <p:cNvPr id="119815" name="Text Box 7"/>
          <p:cNvSpPr txBox="1">
            <a:spLocks noChangeArrowheads="1"/>
          </p:cNvSpPr>
          <p:nvPr/>
        </p:nvSpPr>
        <p:spPr bwMode="auto">
          <a:xfrm>
            <a:off x="457200" y="3733800"/>
            <a:ext cx="24384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分析指令</a:t>
            </a:r>
            <a:endParaRPr lang="en-US" altLang="zh-CN" sz="2800"/>
          </a:p>
        </p:txBody>
      </p:sp>
      <p:sp>
        <p:nvSpPr>
          <p:cNvPr id="119816" name="Text Box 8"/>
          <p:cNvSpPr txBox="1">
            <a:spLocks noChangeArrowheads="1"/>
          </p:cNvSpPr>
          <p:nvPr/>
        </p:nvSpPr>
        <p:spPr bwMode="auto">
          <a:xfrm>
            <a:off x="457200" y="3124200"/>
            <a:ext cx="33528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取指令</a:t>
            </a:r>
            <a:endParaRPr lang="en-US" altLang="zh-CN" sz="2800"/>
          </a:p>
        </p:txBody>
      </p:sp>
      <p:sp>
        <p:nvSpPr>
          <p:cNvPr id="119817" name="Text Box 9"/>
          <p:cNvSpPr txBox="1">
            <a:spLocks noChangeArrowheads="1"/>
          </p:cNvSpPr>
          <p:nvPr/>
        </p:nvSpPr>
        <p:spPr bwMode="auto">
          <a:xfrm>
            <a:off x="1127125" y="5029200"/>
            <a:ext cx="611188" cy="838200"/>
          </a:xfrm>
          <a:prstGeom prst="rect">
            <a:avLst/>
          </a:prstGeom>
          <a:noFill/>
          <a:ln w="9525">
            <a:noFill/>
            <a:miter lim="800000"/>
            <a:headEnd/>
            <a:tailEnd/>
          </a:ln>
          <a:effectLst/>
        </p:spPr>
        <p:txBody>
          <a:bodyPr vert="eaVert">
            <a:spAutoFit/>
          </a:bodyPr>
          <a:lstStyle/>
          <a:p>
            <a:pPr>
              <a:spcBef>
                <a:spcPct val="50000"/>
              </a:spcBef>
            </a:pPr>
            <a:r>
              <a:rPr lang="zh-CN" altLang="en-US" sz="2800">
                <a:latin typeface="Times New Roman"/>
              </a:rPr>
              <a:t>…</a:t>
            </a:r>
            <a:endParaRPr lang="zh-CN" altLang="en-US" sz="2800"/>
          </a:p>
        </p:txBody>
      </p:sp>
      <p:sp>
        <p:nvSpPr>
          <p:cNvPr id="119818" name="Text Box 10"/>
          <p:cNvSpPr txBox="1">
            <a:spLocks noChangeArrowheads="1"/>
          </p:cNvSpPr>
          <p:nvPr/>
        </p:nvSpPr>
        <p:spPr bwMode="auto">
          <a:xfrm>
            <a:off x="457200" y="6096000"/>
            <a:ext cx="60960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停机 </a:t>
            </a:r>
            <a:endParaRPr lang="en-US" altLang="zh-CN" sz="2800"/>
          </a:p>
        </p:txBody>
      </p:sp>
      <p:sp>
        <p:nvSpPr>
          <p:cNvPr id="119819" name="Text Box 11"/>
          <p:cNvSpPr txBox="1">
            <a:spLocks noChangeArrowheads="1"/>
          </p:cNvSpPr>
          <p:nvPr/>
        </p:nvSpPr>
        <p:spPr bwMode="auto">
          <a:xfrm>
            <a:off x="457200" y="2514600"/>
            <a:ext cx="60960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启动程序运行</a:t>
            </a:r>
          </a:p>
        </p:txBody>
      </p:sp>
      <p:grpSp>
        <p:nvGrpSpPr>
          <p:cNvPr id="2" name="Group 12"/>
          <p:cNvGrpSpPr>
            <a:grpSpLocks/>
          </p:cNvGrpSpPr>
          <p:nvPr/>
        </p:nvGrpSpPr>
        <p:grpSpPr bwMode="auto">
          <a:xfrm>
            <a:off x="6400800" y="3124200"/>
            <a:ext cx="2971800" cy="519113"/>
            <a:chOff x="4032" y="1968"/>
            <a:chExt cx="1872" cy="327"/>
          </a:xfrm>
        </p:grpSpPr>
        <p:sp>
          <p:nvSpPr>
            <p:cNvPr id="119821" name="Text Box 13"/>
            <p:cNvSpPr txBox="1">
              <a:spLocks noChangeArrowheads="1"/>
            </p:cNvSpPr>
            <p:nvPr/>
          </p:nvSpPr>
          <p:spPr bwMode="auto">
            <a:xfrm>
              <a:off x="4032" y="1968"/>
              <a:ext cx="1872" cy="327"/>
            </a:xfrm>
            <a:prstGeom prst="rect">
              <a:avLst/>
            </a:prstGeom>
            <a:noFill/>
            <a:ln w="9525">
              <a:noFill/>
              <a:miter lim="800000"/>
              <a:headEnd/>
              <a:tailEnd/>
            </a:ln>
            <a:effectLst/>
          </p:spPr>
          <p:txBody>
            <a:bodyPr>
              <a:spAutoFit/>
            </a:bodyPr>
            <a:lstStyle/>
            <a:p>
              <a:pPr>
                <a:spcBef>
                  <a:spcPct val="50000"/>
                </a:spcBef>
              </a:pPr>
              <a:r>
                <a:rPr lang="en-US" altLang="zh-CN" sz="2800" dirty="0"/>
                <a:t>,(PC</a:t>
              </a:r>
              <a:r>
                <a:rPr lang="en-US" altLang="zh-CN" sz="1200" dirty="0"/>
                <a:t> </a:t>
              </a:r>
              <a:r>
                <a:rPr lang="en-US" altLang="zh-CN" sz="2800" dirty="0"/>
                <a:t>)+</a:t>
              </a:r>
              <a:r>
                <a:rPr lang="en-US" altLang="zh-CN" sz="1000" dirty="0"/>
                <a:t> </a:t>
              </a:r>
              <a:r>
                <a:rPr lang="en-US" altLang="zh-CN" sz="2800" dirty="0"/>
                <a:t>1   PC</a:t>
              </a:r>
            </a:p>
          </p:txBody>
        </p:sp>
        <p:sp>
          <p:nvSpPr>
            <p:cNvPr id="119822" name="Line 14"/>
            <p:cNvSpPr>
              <a:spLocks noChangeShapeType="1"/>
            </p:cNvSpPr>
            <p:nvPr/>
          </p:nvSpPr>
          <p:spPr bwMode="auto">
            <a:xfrm>
              <a:off x="4830" y="2115"/>
              <a:ext cx="192"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grpSp>
      <p:sp>
        <p:nvSpPr>
          <p:cNvPr id="119823" name="Text Box 15"/>
          <p:cNvSpPr txBox="1">
            <a:spLocks noChangeArrowheads="1"/>
          </p:cNvSpPr>
          <p:nvPr/>
        </p:nvSpPr>
        <p:spPr bwMode="auto">
          <a:xfrm>
            <a:off x="457200" y="4343400"/>
            <a:ext cx="22860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 执行指令             </a:t>
            </a:r>
            <a:r>
              <a:rPr lang="en-US" altLang="zh-CN" sz="2800"/>
              <a:t>             </a:t>
            </a:r>
          </a:p>
        </p:txBody>
      </p:sp>
      <p:sp>
        <p:nvSpPr>
          <p:cNvPr id="119825" name="Line 17"/>
          <p:cNvSpPr>
            <a:spLocks noChangeShapeType="1"/>
          </p:cNvSpPr>
          <p:nvPr/>
        </p:nvSpPr>
        <p:spPr bwMode="auto">
          <a:xfrm>
            <a:off x="2533650" y="34290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26" name="Text Box 18"/>
          <p:cNvSpPr txBox="1">
            <a:spLocks noChangeArrowheads="1"/>
          </p:cNvSpPr>
          <p:nvPr/>
        </p:nvSpPr>
        <p:spPr bwMode="auto">
          <a:xfrm>
            <a:off x="2819400" y="3124200"/>
            <a:ext cx="1247775" cy="519113"/>
          </a:xfrm>
          <a:prstGeom prst="rect">
            <a:avLst/>
          </a:prstGeom>
          <a:noFill/>
          <a:ln w="9525">
            <a:noFill/>
            <a:miter lim="800000"/>
            <a:headEnd/>
            <a:tailEnd/>
          </a:ln>
          <a:effectLst/>
        </p:spPr>
        <p:txBody>
          <a:bodyPr>
            <a:spAutoFit/>
          </a:bodyPr>
          <a:lstStyle/>
          <a:p>
            <a:pPr>
              <a:spcBef>
                <a:spcPct val="50000"/>
              </a:spcBef>
            </a:pPr>
            <a:r>
              <a:rPr lang="en-US" altLang="zh-CN" sz="2800"/>
              <a:t>MAR</a:t>
            </a:r>
            <a:endParaRPr lang="zh-CN" altLang="en-US" sz="2800"/>
          </a:p>
        </p:txBody>
      </p:sp>
      <p:sp>
        <p:nvSpPr>
          <p:cNvPr id="119827" name="Line 19"/>
          <p:cNvSpPr>
            <a:spLocks noChangeShapeType="1"/>
          </p:cNvSpPr>
          <p:nvPr/>
        </p:nvSpPr>
        <p:spPr bwMode="auto">
          <a:xfrm>
            <a:off x="3581400" y="34290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28" name="Text Box 20"/>
          <p:cNvSpPr txBox="1">
            <a:spLocks noChangeArrowheads="1"/>
          </p:cNvSpPr>
          <p:nvPr/>
        </p:nvSpPr>
        <p:spPr bwMode="auto">
          <a:xfrm>
            <a:off x="3914775" y="3124200"/>
            <a:ext cx="990600" cy="519113"/>
          </a:xfrm>
          <a:prstGeom prst="rect">
            <a:avLst/>
          </a:prstGeom>
          <a:noFill/>
          <a:ln w="9525">
            <a:noFill/>
            <a:miter lim="800000"/>
            <a:headEnd/>
            <a:tailEnd/>
          </a:ln>
          <a:effectLst/>
        </p:spPr>
        <p:txBody>
          <a:bodyPr>
            <a:spAutoFit/>
          </a:bodyPr>
          <a:lstStyle/>
          <a:p>
            <a:pPr>
              <a:spcBef>
                <a:spcPct val="50000"/>
              </a:spcBef>
            </a:pPr>
            <a:r>
              <a:rPr lang="en-US" altLang="zh-CN" sz="2800"/>
              <a:t>M</a:t>
            </a:r>
            <a:endParaRPr lang="zh-CN" altLang="en-US" sz="2800"/>
          </a:p>
        </p:txBody>
      </p:sp>
      <p:sp>
        <p:nvSpPr>
          <p:cNvPr id="119829" name="Line 21"/>
          <p:cNvSpPr>
            <a:spLocks noChangeShapeType="1"/>
          </p:cNvSpPr>
          <p:nvPr/>
        </p:nvSpPr>
        <p:spPr bwMode="auto">
          <a:xfrm>
            <a:off x="4343400" y="34290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30" name="Text Box 22"/>
          <p:cNvSpPr txBox="1">
            <a:spLocks noChangeArrowheads="1"/>
          </p:cNvSpPr>
          <p:nvPr/>
        </p:nvSpPr>
        <p:spPr bwMode="auto">
          <a:xfrm>
            <a:off x="4648200" y="3124200"/>
            <a:ext cx="990600" cy="519113"/>
          </a:xfrm>
          <a:prstGeom prst="rect">
            <a:avLst/>
          </a:prstGeom>
          <a:noFill/>
          <a:ln w="9525">
            <a:noFill/>
            <a:miter lim="800000"/>
            <a:headEnd/>
            <a:tailEnd/>
          </a:ln>
          <a:effectLst/>
        </p:spPr>
        <p:txBody>
          <a:bodyPr>
            <a:spAutoFit/>
          </a:bodyPr>
          <a:lstStyle/>
          <a:p>
            <a:pPr>
              <a:spcBef>
                <a:spcPct val="50000"/>
              </a:spcBef>
            </a:pPr>
            <a:r>
              <a:rPr lang="en-US" altLang="zh-CN" sz="2800"/>
              <a:t>MDR</a:t>
            </a:r>
            <a:endParaRPr lang="zh-CN" altLang="en-US" sz="2800"/>
          </a:p>
        </p:txBody>
      </p:sp>
      <p:sp>
        <p:nvSpPr>
          <p:cNvPr id="119831" name="Line 23"/>
          <p:cNvSpPr>
            <a:spLocks noChangeShapeType="1"/>
          </p:cNvSpPr>
          <p:nvPr/>
        </p:nvSpPr>
        <p:spPr bwMode="auto">
          <a:xfrm>
            <a:off x="5410200" y="34290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32" name="Text Box 24"/>
          <p:cNvSpPr txBox="1">
            <a:spLocks noChangeArrowheads="1"/>
          </p:cNvSpPr>
          <p:nvPr/>
        </p:nvSpPr>
        <p:spPr bwMode="auto">
          <a:xfrm>
            <a:off x="5715000" y="3124200"/>
            <a:ext cx="838200" cy="519113"/>
          </a:xfrm>
          <a:prstGeom prst="rect">
            <a:avLst/>
          </a:prstGeom>
          <a:noFill/>
          <a:ln w="9525">
            <a:noFill/>
            <a:miter lim="800000"/>
            <a:headEnd/>
            <a:tailEnd/>
          </a:ln>
          <a:effectLst/>
        </p:spPr>
        <p:txBody>
          <a:bodyPr>
            <a:spAutoFit/>
          </a:bodyPr>
          <a:lstStyle/>
          <a:p>
            <a:pPr>
              <a:spcBef>
                <a:spcPct val="50000"/>
              </a:spcBef>
            </a:pPr>
            <a:r>
              <a:rPr lang="en-US" altLang="zh-CN" sz="2800"/>
              <a:t>IR</a:t>
            </a:r>
            <a:endParaRPr lang="zh-CN" altLang="en-US" sz="2800"/>
          </a:p>
        </p:txBody>
      </p:sp>
      <p:sp>
        <p:nvSpPr>
          <p:cNvPr id="119833" name="Text Box 25"/>
          <p:cNvSpPr txBox="1">
            <a:spLocks noChangeArrowheads="1"/>
          </p:cNvSpPr>
          <p:nvPr/>
        </p:nvSpPr>
        <p:spPr bwMode="auto">
          <a:xfrm>
            <a:off x="1981200" y="3124200"/>
            <a:ext cx="685800" cy="519113"/>
          </a:xfrm>
          <a:prstGeom prst="rect">
            <a:avLst/>
          </a:prstGeom>
          <a:noFill/>
          <a:ln w="9525">
            <a:noFill/>
            <a:miter lim="800000"/>
            <a:headEnd/>
            <a:tailEnd/>
          </a:ln>
          <a:effectLst/>
        </p:spPr>
        <p:txBody>
          <a:bodyPr>
            <a:spAutoFit/>
          </a:bodyPr>
          <a:lstStyle/>
          <a:p>
            <a:pPr>
              <a:spcBef>
                <a:spcPct val="50000"/>
              </a:spcBef>
            </a:pPr>
            <a:r>
              <a:rPr lang="en-US" altLang="zh-CN" sz="2800"/>
              <a:t>PC</a:t>
            </a:r>
            <a:endParaRPr lang="zh-CN" altLang="en-US" sz="2800"/>
          </a:p>
        </p:txBody>
      </p:sp>
      <p:sp>
        <p:nvSpPr>
          <p:cNvPr id="119834" name="Line 26"/>
          <p:cNvSpPr>
            <a:spLocks noChangeShapeType="1"/>
          </p:cNvSpPr>
          <p:nvPr/>
        </p:nvSpPr>
        <p:spPr bwMode="auto">
          <a:xfrm>
            <a:off x="3581400" y="40386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35" name="Text Box 27"/>
          <p:cNvSpPr txBox="1">
            <a:spLocks noChangeArrowheads="1"/>
          </p:cNvSpPr>
          <p:nvPr/>
        </p:nvSpPr>
        <p:spPr bwMode="auto">
          <a:xfrm>
            <a:off x="3886200" y="3733800"/>
            <a:ext cx="1447800" cy="519113"/>
          </a:xfrm>
          <a:prstGeom prst="rect">
            <a:avLst/>
          </a:prstGeom>
          <a:noFill/>
          <a:ln w="9525">
            <a:noFill/>
            <a:miter lim="800000"/>
            <a:headEnd/>
            <a:tailEnd/>
          </a:ln>
          <a:effectLst/>
        </p:spPr>
        <p:txBody>
          <a:bodyPr>
            <a:spAutoFit/>
          </a:bodyPr>
          <a:lstStyle/>
          <a:p>
            <a:pPr>
              <a:spcBef>
                <a:spcPct val="50000"/>
              </a:spcBef>
            </a:pPr>
            <a:r>
              <a:rPr lang="en-US" altLang="zh-CN" sz="2800"/>
              <a:t>CU</a:t>
            </a:r>
            <a:endParaRPr lang="zh-CN" altLang="en-US" sz="3200"/>
          </a:p>
        </p:txBody>
      </p:sp>
      <p:sp>
        <p:nvSpPr>
          <p:cNvPr id="119836" name="Text Box 28"/>
          <p:cNvSpPr txBox="1">
            <a:spLocks noChangeArrowheads="1"/>
          </p:cNvSpPr>
          <p:nvPr/>
        </p:nvSpPr>
        <p:spPr bwMode="auto">
          <a:xfrm>
            <a:off x="2362200" y="3733800"/>
            <a:ext cx="1676400" cy="519113"/>
          </a:xfrm>
          <a:prstGeom prst="rect">
            <a:avLst/>
          </a:prstGeom>
          <a:noFill/>
          <a:ln w="9525">
            <a:noFill/>
            <a:miter lim="800000"/>
            <a:headEnd/>
            <a:tailEnd/>
          </a:ln>
          <a:effectLst/>
        </p:spPr>
        <p:txBody>
          <a:bodyPr>
            <a:spAutoFit/>
          </a:bodyPr>
          <a:lstStyle/>
          <a:p>
            <a:pPr>
              <a:spcBef>
                <a:spcPct val="50000"/>
              </a:spcBef>
            </a:pPr>
            <a:r>
              <a:rPr lang="en-US" altLang="zh-CN" sz="2800"/>
              <a:t>OP(IR)</a:t>
            </a:r>
            <a:endParaRPr lang="zh-CN" altLang="en-US" sz="2800"/>
          </a:p>
        </p:txBody>
      </p:sp>
      <p:sp>
        <p:nvSpPr>
          <p:cNvPr id="119837" name="Text Box 29"/>
          <p:cNvSpPr txBox="1">
            <a:spLocks noChangeArrowheads="1"/>
          </p:cNvSpPr>
          <p:nvPr/>
        </p:nvSpPr>
        <p:spPr bwMode="auto">
          <a:xfrm>
            <a:off x="2362200" y="4343400"/>
            <a:ext cx="1371600" cy="519113"/>
          </a:xfrm>
          <a:prstGeom prst="rect">
            <a:avLst/>
          </a:prstGeom>
          <a:noFill/>
          <a:ln w="9525">
            <a:noFill/>
            <a:miter lim="800000"/>
            <a:headEnd/>
            <a:tailEnd/>
          </a:ln>
          <a:effectLst/>
        </p:spPr>
        <p:txBody>
          <a:bodyPr>
            <a:spAutoFit/>
          </a:bodyPr>
          <a:lstStyle/>
          <a:p>
            <a:pPr>
              <a:spcBef>
                <a:spcPct val="50000"/>
              </a:spcBef>
            </a:pPr>
            <a:r>
              <a:rPr lang="en-US" altLang="zh-CN" sz="2800"/>
              <a:t>Ad(IR)</a:t>
            </a:r>
            <a:endParaRPr lang="zh-CN" altLang="en-US" sz="2800"/>
          </a:p>
        </p:txBody>
      </p:sp>
      <p:sp>
        <p:nvSpPr>
          <p:cNvPr id="119838" name="Line 30"/>
          <p:cNvSpPr>
            <a:spLocks noChangeShapeType="1"/>
          </p:cNvSpPr>
          <p:nvPr/>
        </p:nvSpPr>
        <p:spPr bwMode="auto">
          <a:xfrm>
            <a:off x="3581400" y="46482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39" name="Text Box 31"/>
          <p:cNvSpPr txBox="1">
            <a:spLocks noChangeArrowheads="1"/>
          </p:cNvSpPr>
          <p:nvPr/>
        </p:nvSpPr>
        <p:spPr bwMode="auto">
          <a:xfrm>
            <a:off x="3886200" y="4343400"/>
            <a:ext cx="1295400" cy="519113"/>
          </a:xfrm>
          <a:prstGeom prst="rect">
            <a:avLst/>
          </a:prstGeom>
          <a:noFill/>
          <a:ln w="9525">
            <a:noFill/>
            <a:miter lim="800000"/>
            <a:headEnd/>
            <a:tailEnd/>
          </a:ln>
          <a:effectLst/>
        </p:spPr>
        <p:txBody>
          <a:bodyPr>
            <a:spAutoFit/>
          </a:bodyPr>
          <a:lstStyle/>
          <a:p>
            <a:pPr>
              <a:spcBef>
                <a:spcPct val="50000"/>
              </a:spcBef>
            </a:pPr>
            <a:r>
              <a:rPr lang="en-US" altLang="zh-CN" sz="2800"/>
              <a:t>MAR</a:t>
            </a:r>
            <a:endParaRPr lang="zh-CN" altLang="en-US" sz="2800"/>
          </a:p>
        </p:txBody>
      </p:sp>
      <p:sp>
        <p:nvSpPr>
          <p:cNvPr id="119840" name="Line 32"/>
          <p:cNvSpPr>
            <a:spLocks noChangeShapeType="1"/>
          </p:cNvSpPr>
          <p:nvPr/>
        </p:nvSpPr>
        <p:spPr bwMode="auto">
          <a:xfrm>
            <a:off x="4648200" y="46482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41" name="Text Box 33"/>
          <p:cNvSpPr txBox="1">
            <a:spLocks noChangeArrowheads="1"/>
          </p:cNvSpPr>
          <p:nvPr/>
        </p:nvSpPr>
        <p:spPr bwMode="auto">
          <a:xfrm>
            <a:off x="5029200" y="4343400"/>
            <a:ext cx="914400" cy="519113"/>
          </a:xfrm>
          <a:prstGeom prst="rect">
            <a:avLst/>
          </a:prstGeom>
          <a:noFill/>
          <a:ln w="9525">
            <a:noFill/>
            <a:miter lim="800000"/>
            <a:headEnd/>
            <a:tailEnd/>
          </a:ln>
          <a:effectLst/>
        </p:spPr>
        <p:txBody>
          <a:bodyPr>
            <a:spAutoFit/>
          </a:bodyPr>
          <a:lstStyle/>
          <a:p>
            <a:pPr>
              <a:spcBef>
                <a:spcPct val="50000"/>
              </a:spcBef>
            </a:pPr>
            <a:r>
              <a:rPr lang="en-US" altLang="zh-CN" sz="2800"/>
              <a:t>M</a:t>
            </a:r>
            <a:endParaRPr lang="zh-CN" altLang="en-US" sz="2800"/>
          </a:p>
        </p:txBody>
      </p:sp>
      <p:sp>
        <p:nvSpPr>
          <p:cNvPr id="119842" name="Line 34"/>
          <p:cNvSpPr>
            <a:spLocks noChangeShapeType="1"/>
          </p:cNvSpPr>
          <p:nvPr/>
        </p:nvSpPr>
        <p:spPr bwMode="auto">
          <a:xfrm>
            <a:off x="5410200" y="46482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43" name="Text Box 35"/>
          <p:cNvSpPr txBox="1">
            <a:spLocks noChangeArrowheads="1"/>
          </p:cNvSpPr>
          <p:nvPr/>
        </p:nvSpPr>
        <p:spPr bwMode="auto">
          <a:xfrm>
            <a:off x="5715000" y="4343400"/>
            <a:ext cx="990600" cy="519113"/>
          </a:xfrm>
          <a:prstGeom prst="rect">
            <a:avLst/>
          </a:prstGeom>
          <a:noFill/>
          <a:ln w="9525">
            <a:noFill/>
            <a:miter lim="800000"/>
            <a:headEnd/>
            <a:tailEnd/>
          </a:ln>
          <a:effectLst/>
        </p:spPr>
        <p:txBody>
          <a:bodyPr>
            <a:spAutoFit/>
          </a:bodyPr>
          <a:lstStyle/>
          <a:p>
            <a:pPr>
              <a:spcBef>
                <a:spcPct val="50000"/>
              </a:spcBef>
            </a:pPr>
            <a:r>
              <a:rPr lang="en-US" altLang="zh-CN" sz="2800"/>
              <a:t>MDR</a:t>
            </a:r>
            <a:endParaRPr lang="zh-CN" altLang="en-US" sz="2800"/>
          </a:p>
        </p:txBody>
      </p:sp>
      <p:sp>
        <p:nvSpPr>
          <p:cNvPr id="119844" name="Line 36"/>
          <p:cNvSpPr>
            <a:spLocks noChangeShapeType="1"/>
          </p:cNvSpPr>
          <p:nvPr/>
        </p:nvSpPr>
        <p:spPr bwMode="auto">
          <a:xfrm>
            <a:off x="6477000" y="4648200"/>
            <a:ext cx="304800" cy="0"/>
          </a:xfrm>
          <a:prstGeom prst="line">
            <a:avLst/>
          </a:prstGeom>
          <a:noFill/>
          <a:ln w="28575">
            <a:solidFill>
              <a:schemeClr val="tx1"/>
            </a:solidFill>
            <a:round/>
            <a:headEnd/>
            <a:tailEnd type="stealth" w="med" len="med"/>
          </a:ln>
          <a:effectLst/>
        </p:spPr>
        <p:txBody>
          <a:bodyPr wrap="none">
            <a:spAutoFit/>
          </a:bodyPr>
          <a:lstStyle/>
          <a:p>
            <a:endParaRPr lang="zh-CN" altLang="en-US"/>
          </a:p>
        </p:txBody>
      </p:sp>
      <p:sp>
        <p:nvSpPr>
          <p:cNvPr id="119845" name="Text Box 37"/>
          <p:cNvSpPr txBox="1">
            <a:spLocks noChangeArrowheads="1"/>
          </p:cNvSpPr>
          <p:nvPr/>
        </p:nvSpPr>
        <p:spPr bwMode="auto">
          <a:xfrm>
            <a:off x="6781800" y="4343400"/>
            <a:ext cx="1143000" cy="519113"/>
          </a:xfrm>
          <a:prstGeom prst="rect">
            <a:avLst/>
          </a:prstGeom>
          <a:noFill/>
          <a:ln w="9525">
            <a:noFill/>
            <a:miter lim="800000"/>
            <a:headEnd/>
            <a:tailEnd/>
          </a:ln>
          <a:effectLst/>
        </p:spPr>
        <p:txBody>
          <a:bodyPr>
            <a:spAutoFit/>
          </a:bodyPr>
          <a:lstStyle/>
          <a:p>
            <a:pPr>
              <a:spcBef>
                <a:spcPct val="50000"/>
              </a:spcBef>
            </a:pPr>
            <a:r>
              <a:rPr lang="en-US" altLang="zh-CN" sz="2800"/>
              <a:t>ACC</a:t>
            </a:r>
            <a:endParaRPr lang="zh-CN" altLang="en-US" sz="2800"/>
          </a:p>
        </p:txBody>
      </p:sp>
      <p:sp>
        <p:nvSpPr>
          <p:cNvPr id="119846" name="Text Box 38"/>
          <p:cNvSpPr txBox="1">
            <a:spLocks noChangeArrowheads="1"/>
          </p:cNvSpPr>
          <p:nvPr/>
        </p:nvSpPr>
        <p:spPr bwMode="auto">
          <a:xfrm>
            <a:off x="3505200" y="1905000"/>
            <a:ext cx="2819400" cy="519113"/>
          </a:xfrm>
          <a:prstGeom prst="rect">
            <a:avLst/>
          </a:prstGeom>
          <a:noFill/>
          <a:ln w="9525">
            <a:noFill/>
            <a:miter lim="800000"/>
            <a:headEnd/>
            <a:tailEnd/>
          </a:ln>
          <a:effectLst/>
        </p:spPr>
        <p:txBody>
          <a:bodyPr>
            <a:spAutoFit/>
          </a:bodyPr>
          <a:lstStyle/>
          <a:p>
            <a:pPr>
              <a:spcBef>
                <a:spcPct val="50000"/>
              </a:spcBef>
            </a:pPr>
            <a:r>
              <a:rPr lang="en-US" altLang="zh-CN" sz="2800"/>
              <a:t>PC</a:t>
            </a:r>
            <a:endParaRPr lang="zh-CN" altLang="en-US" sz="2800"/>
          </a:p>
        </p:txBody>
      </p:sp>
      <p:sp>
        <p:nvSpPr>
          <p:cNvPr id="40" name="日期占位符 39"/>
          <p:cNvSpPr>
            <a:spLocks noGrp="1"/>
          </p:cNvSpPr>
          <p:nvPr>
            <p:ph type="dt" sz="half" idx="10"/>
          </p:nvPr>
        </p:nvSpPr>
        <p:spPr/>
        <p:txBody>
          <a:bodyPr/>
          <a:lstStyle/>
          <a:p>
            <a:fld id="{FE17D565-50D3-4E13-A732-E1A8EAD15439}" type="datetime1">
              <a:rPr lang="zh-CN" altLang="en-US" smtClean="0"/>
              <a:pPr/>
              <a:t>2023/8/31</a:t>
            </a:fld>
            <a:endParaRPr lang="zh-CN" altLang="en-US"/>
          </a:p>
        </p:txBody>
      </p:sp>
      <p:sp>
        <p:nvSpPr>
          <p:cNvPr id="42" name="页脚占位符 41"/>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1" name="灯片编号占位符 40"/>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linds(horizontal)">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blinds(horizontal)">
                                      <p:cBhvr>
                                        <p:cTn id="12" dur="500"/>
                                        <p:tgtEl>
                                          <p:spTgt spid="119812"/>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slide(fromLeft)">
                                      <p:cBhvr>
                                        <p:cTn id="16" dur="500"/>
                                        <p:tgtEl>
                                          <p:spTgt spid="1198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9846"/>
                                        </p:tgtEl>
                                        <p:attrNameLst>
                                          <p:attrName>style.visibility</p:attrName>
                                        </p:attrNameLst>
                                      </p:cBhvr>
                                      <p:to>
                                        <p:strVal val="visible"/>
                                      </p:to>
                                    </p:set>
                                    <p:animEffect transition="in" filter="blinds(horizontal)">
                                      <p:cBhvr>
                                        <p:cTn id="21" dur="500"/>
                                        <p:tgtEl>
                                          <p:spTgt spid="11984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9819"/>
                                        </p:tgtEl>
                                        <p:attrNameLst>
                                          <p:attrName>style.visibility</p:attrName>
                                        </p:attrNameLst>
                                      </p:cBhvr>
                                      <p:to>
                                        <p:strVal val="visible"/>
                                      </p:to>
                                    </p:set>
                                    <p:animEffect transition="in" filter="blinds(horizontal)">
                                      <p:cBhvr>
                                        <p:cTn id="26" dur="500"/>
                                        <p:tgtEl>
                                          <p:spTgt spid="1198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9816"/>
                                        </p:tgtEl>
                                        <p:attrNameLst>
                                          <p:attrName>style.visibility</p:attrName>
                                        </p:attrNameLst>
                                      </p:cBhvr>
                                      <p:to>
                                        <p:strVal val="visible"/>
                                      </p:to>
                                    </p:set>
                                    <p:animEffect transition="in" filter="blinds(horizontal)">
                                      <p:cBhvr>
                                        <p:cTn id="31" dur="500"/>
                                        <p:tgtEl>
                                          <p:spTgt spid="1198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9833"/>
                                        </p:tgtEl>
                                        <p:attrNameLst>
                                          <p:attrName>style.visibility</p:attrName>
                                        </p:attrNameLst>
                                      </p:cBhvr>
                                      <p:to>
                                        <p:strVal val="visible"/>
                                      </p:to>
                                    </p:set>
                                    <p:animEffect transition="in" filter="blinds(horizontal)">
                                      <p:cBhvr>
                                        <p:cTn id="36" dur="500"/>
                                        <p:tgtEl>
                                          <p:spTgt spid="119833"/>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19825"/>
                                        </p:tgtEl>
                                        <p:attrNameLst>
                                          <p:attrName>style.visibility</p:attrName>
                                        </p:attrNameLst>
                                      </p:cBhvr>
                                      <p:to>
                                        <p:strVal val="visible"/>
                                      </p:to>
                                    </p:set>
                                    <p:animEffect transition="in" filter="slide(fromLeft)">
                                      <p:cBhvr>
                                        <p:cTn id="40" dur="500"/>
                                        <p:tgtEl>
                                          <p:spTgt spid="1198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9826"/>
                                        </p:tgtEl>
                                        <p:attrNameLst>
                                          <p:attrName>style.visibility</p:attrName>
                                        </p:attrNameLst>
                                      </p:cBhvr>
                                      <p:to>
                                        <p:strVal val="visible"/>
                                      </p:to>
                                    </p:set>
                                    <p:animEffect transition="in" filter="blinds(horizontal)">
                                      <p:cBhvr>
                                        <p:cTn id="45" dur="500"/>
                                        <p:tgtEl>
                                          <p:spTgt spid="1198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19827"/>
                                        </p:tgtEl>
                                        <p:attrNameLst>
                                          <p:attrName>style.visibility</p:attrName>
                                        </p:attrNameLst>
                                      </p:cBhvr>
                                      <p:to>
                                        <p:strVal val="visible"/>
                                      </p:to>
                                    </p:set>
                                    <p:animEffect transition="in" filter="slide(fromLeft)">
                                      <p:cBhvr>
                                        <p:cTn id="49" dur="500"/>
                                        <p:tgtEl>
                                          <p:spTgt spid="11982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9828"/>
                                        </p:tgtEl>
                                        <p:attrNameLst>
                                          <p:attrName>style.visibility</p:attrName>
                                        </p:attrNameLst>
                                      </p:cBhvr>
                                      <p:to>
                                        <p:strVal val="visible"/>
                                      </p:to>
                                    </p:set>
                                    <p:animEffect transition="in" filter="blinds(horizontal)">
                                      <p:cBhvr>
                                        <p:cTn id="54" dur="500"/>
                                        <p:tgtEl>
                                          <p:spTgt spid="119828"/>
                                        </p:tgtEl>
                                      </p:cBhvr>
                                    </p:animEffect>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119829"/>
                                        </p:tgtEl>
                                        <p:attrNameLst>
                                          <p:attrName>style.visibility</p:attrName>
                                        </p:attrNameLst>
                                      </p:cBhvr>
                                      <p:to>
                                        <p:strVal val="visible"/>
                                      </p:to>
                                    </p:set>
                                    <p:animEffect transition="in" filter="slide(fromLeft)">
                                      <p:cBhvr>
                                        <p:cTn id="58" dur="500"/>
                                        <p:tgtEl>
                                          <p:spTgt spid="11982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9830"/>
                                        </p:tgtEl>
                                        <p:attrNameLst>
                                          <p:attrName>style.visibility</p:attrName>
                                        </p:attrNameLst>
                                      </p:cBhvr>
                                      <p:to>
                                        <p:strVal val="visible"/>
                                      </p:to>
                                    </p:set>
                                    <p:animEffect transition="in" filter="blinds(horizontal)">
                                      <p:cBhvr>
                                        <p:cTn id="63" dur="500"/>
                                        <p:tgtEl>
                                          <p:spTgt spid="119830"/>
                                        </p:tgtEl>
                                      </p:cBhvr>
                                    </p:animEffect>
                                  </p:childTnLst>
                                </p:cTn>
                              </p:par>
                            </p:childTnLst>
                          </p:cTn>
                        </p:par>
                        <p:par>
                          <p:cTn id="64" fill="hold">
                            <p:stCondLst>
                              <p:cond delay="500"/>
                            </p:stCondLst>
                            <p:childTnLst>
                              <p:par>
                                <p:cTn id="65" presetID="12" presetClass="entr" presetSubtype="8" fill="hold" grpId="0" nodeType="afterEffect">
                                  <p:stCondLst>
                                    <p:cond delay="0"/>
                                  </p:stCondLst>
                                  <p:childTnLst>
                                    <p:set>
                                      <p:cBhvr>
                                        <p:cTn id="66" dur="1" fill="hold">
                                          <p:stCondLst>
                                            <p:cond delay="0"/>
                                          </p:stCondLst>
                                        </p:cTn>
                                        <p:tgtEl>
                                          <p:spTgt spid="119831"/>
                                        </p:tgtEl>
                                        <p:attrNameLst>
                                          <p:attrName>style.visibility</p:attrName>
                                        </p:attrNameLst>
                                      </p:cBhvr>
                                      <p:to>
                                        <p:strVal val="visible"/>
                                      </p:to>
                                    </p:set>
                                    <p:animEffect transition="in" filter="slide(fromLeft)">
                                      <p:cBhvr>
                                        <p:cTn id="67" dur="500"/>
                                        <p:tgtEl>
                                          <p:spTgt spid="1198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9832"/>
                                        </p:tgtEl>
                                        <p:attrNameLst>
                                          <p:attrName>style.visibility</p:attrName>
                                        </p:attrNameLst>
                                      </p:cBhvr>
                                      <p:to>
                                        <p:strVal val="visible"/>
                                      </p:to>
                                    </p:set>
                                    <p:animEffect transition="in" filter="blinds(horizontal)">
                                      <p:cBhvr>
                                        <p:cTn id="72" dur="500"/>
                                        <p:tgtEl>
                                          <p:spTgt spid="11983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9815"/>
                                        </p:tgtEl>
                                        <p:attrNameLst>
                                          <p:attrName>style.visibility</p:attrName>
                                        </p:attrNameLst>
                                      </p:cBhvr>
                                      <p:to>
                                        <p:strVal val="visible"/>
                                      </p:to>
                                    </p:set>
                                    <p:animEffect transition="in" filter="blinds(horizontal)">
                                      <p:cBhvr>
                                        <p:cTn id="77" dur="500"/>
                                        <p:tgtEl>
                                          <p:spTgt spid="1198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9836"/>
                                        </p:tgtEl>
                                        <p:attrNameLst>
                                          <p:attrName>style.visibility</p:attrName>
                                        </p:attrNameLst>
                                      </p:cBhvr>
                                      <p:to>
                                        <p:strVal val="visible"/>
                                      </p:to>
                                    </p:set>
                                    <p:animEffect transition="in" filter="blinds(horizontal)">
                                      <p:cBhvr>
                                        <p:cTn id="82" dur="500"/>
                                        <p:tgtEl>
                                          <p:spTgt spid="119836"/>
                                        </p:tgtEl>
                                      </p:cBhvr>
                                    </p:animEffect>
                                  </p:childTnLst>
                                </p:cTn>
                              </p:par>
                            </p:childTnLst>
                          </p:cTn>
                        </p:par>
                        <p:par>
                          <p:cTn id="83" fill="hold">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119834"/>
                                        </p:tgtEl>
                                        <p:attrNameLst>
                                          <p:attrName>style.visibility</p:attrName>
                                        </p:attrNameLst>
                                      </p:cBhvr>
                                      <p:to>
                                        <p:strVal val="visible"/>
                                      </p:to>
                                    </p:set>
                                    <p:animEffect transition="in" filter="slide(fromLeft)">
                                      <p:cBhvr>
                                        <p:cTn id="86" dur="500"/>
                                        <p:tgtEl>
                                          <p:spTgt spid="11983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19835"/>
                                        </p:tgtEl>
                                        <p:attrNameLst>
                                          <p:attrName>style.visibility</p:attrName>
                                        </p:attrNameLst>
                                      </p:cBhvr>
                                      <p:to>
                                        <p:strVal val="visible"/>
                                      </p:to>
                                    </p:set>
                                    <p:animEffect transition="in" filter="blinds(horizontal)">
                                      <p:cBhvr>
                                        <p:cTn id="91" dur="500"/>
                                        <p:tgtEl>
                                          <p:spTgt spid="119835"/>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9823"/>
                                        </p:tgtEl>
                                        <p:attrNameLst>
                                          <p:attrName>style.visibility</p:attrName>
                                        </p:attrNameLst>
                                      </p:cBhvr>
                                      <p:to>
                                        <p:strVal val="visible"/>
                                      </p:to>
                                    </p:set>
                                    <p:animEffect transition="in" filter="blinds(horizontal)">
                                      <p:cBhvr>
                                        <p:cTn id="96" dur="500"/>
                                        <p:tgtEl>
                                          <p:spTgt spid="11982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19837"/>
                                        </p:tgtEl>
                                        <p:attrNameLst>
                                          <p:attrName>style.visibility</p:attrName>
                                        </p:attrNameLst>
                                      </p:cBhvr>
                                      <p:to>
                                        <p:strVal val="visible"/>
                                      </p:to>
                                    </p:set>
                                    <p:animEffect transition="in" filter="blinds(horizontal)">
                                      <p:cBhvr>
                                        <p:cTn id="101" dur="500"/>
                                        <p:tgtEl>
                                          <p:spTgt spid="119837"/>
                                        </p:tgtEl>
                                      </p:cBhvr>
                                    </p:animEffect>
                                  </p:childTnLst>
                                </p:cTn>
                              </p:par>
                            </p:childTnLst>
                          </p:cTn>
                        </p:par>
                        <p:par>
                          <p:cTn id="102" fill="hold">
                            <p:stCondLst>
                              <p:cond delay="500"/>
                            </p:stCondLst>
                            <p:childTnLst>
                              <p:par>
                                <p:cTn id="103" presetID="12" presetClass="entr" presetSubtype="8" fill="hold" grpId="0" nodeType="afterEffect">
                                  <p:stCondLst>
                                    <p:cond delay="0"/>
                                  </p:stCondLst>
                                  <p:childTnLst>
                                    <p:set>
                                      <p:cBhvr>
                                        <p:cTn id="104" dur="1" fill="hold">
                                          <p:stCondLst>
                                            <p:cond delay="0"/>
                                          </p:stCondLst>
                                        </p:cTn>
                                        <p:tgtEl>
                                          <p:spTgt spid="119838"/>
                                        </p:tgtEl>
                                        <p:attrNameLst>
                                          <p:attrName>style.visibility</p:attrName>
                                        </p:attrNameLst>
                                      </p:cBhvr>
                                      <p:to>
                                        <p:strVal val="visible"/>
                                      </p:to>
                                    </p:set>
                                    <p:animEffect transition="in" filter="slide(fromLeft)">
                                      <p:cBhvr>
                                        <p:cTn id="105" dur="500"/>
                                        <p:tgtEl>
                                          <p:spTgt spid="11983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19839"/>
                                        </p:tgtEl>
                                        <p:attrNameLst>
                                          <p:attrName>style.visibility</p:attrName>
                                        </p:attrNameLst>
                                      </p:cBhvr>
                                      <p:to>
                                        <p:strVal val="visible"/>
                                      </p:to>
                                    </p:set>
                                    <p:animEffect transition="in" filter="blinds(horizontal)">
                                      <p:cBhvr>
                                        <p:cTn id="110" dur="500"/>
                                        <p:tgtEl>
                                          <p:spTgt spid="119839"/>
                                        </p:tgtEl>
                                      </p:cBhvr>
                                    </p:animEffect>
                                  </p:childTnLst>
                                </p:cTn>
                              </p:par>
                            </p:childTnLst>
                          </p:cTn>
                        </p:par>
                        <p:par>
                          <p:cTn id="111" fill="hold">
                            <p:stCondLst>
                              <p:cond delay="500"/>
                            </p:stCondLst>
                            <p:childTnLst>
                              <p:par>
                                <p:cTn id="112" presetID="12" presetClass="entr" presetSubtype="8" fill="hold" grpId="0" nodeType="afterEffect">
                                  <p:stCondLst>
                                    <p:cond delay="0"/>
                                  </p:stCondLst>
                                  <p:childTnLst>
                                    <p:set>
                                      <p:cBhvr>
                                        <p:cTn id="113" dur="1" fill="hold">
                                          <p:stCondLst>
                                            <p:cond delay="0"/>
                                          </p:stCondLst>
                                        </p:cTn>
                                        <p:tgtEl>
                                          <p:spTgt spid="119840"/>
                                        </p:tgtEl>
                                        <p:attrNameLst>
                                          <p:attrName>style.visibility</p:attrName>
                                        </p:attrNameLst>
                                      </p:cBhvr>
                                      <p:to>
                                        <p:strVal val="visible"/>
                                      </p:to>
                                    </p:set>
                                    <p:animEffect transition="in" filter="slide(fromLeft)">
                                      <p:cBhvr>
                                        <p:cTn id="114" dur="500"/>
                                        <p:tgtEl>
                                          <p:spTgt spid="11984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19841"/>
                                        </p:tgtEl>
                                        <p:attrNameLst>
                                          <p:attrName>style.visibility</p:attrName>
                                        </p:attrNameLst>
                                      </p:cBhvr>
                                      <p:to>
                                        <p:strVal val="visible"/>
                                      </p:to>
                                    </p:set>
                                    <p:animEffect transition="in" filter="blinds(horizontal)">
                                      <p:cBhvr>
                                        <p:cTn id="119" dur="500"/>
                                        <p:tgtEl>
                                          <p:spTgt spid="119841"/>
                                        </p:tgtEl>
                                      </p:cBhvr>
                                    </p:animEffect>
                                  </p:childTnLst>
                                </p:cTn>
                              </p:par>
                            </p:childTnLst>
                          </p:cTn>
                        </p:par>
                        <p:par>
                          <p:cTn id="120" fill="hold">
                            <p:stCondLst>
                              <p:cond delay="500"/>
                            </p:stCondLst>
                            <p:childTnLst>
                              <p:par>
                                <p:cTn id="121" presetID="12" presetClass="entr" presetSubtype="8" fill="hold" grpId="0" nodeType="afterEffect">
                                  <p:stCondLst>
                                    <p:cond delay="0"/>
                                  </p:stCondLst>
                                  <p:childTnLst>
                                    <p:set>
                                      <p:cBhvr>
                                        <p:cTn id="122" dur="1" fill="hold">
                                          <p:stCondLst>
                                            <p:cond delay="0"/>
                                          </p:stCondLst>
                                        </p:cTn>
                                        <p:tgtEl>
                                          <p:spTgt spid="119842"/>
                                        </p:tgtEl>
                                        <p:attrNameLst>
                                          <p:attrName>style.visibility</p:attrName>
                                        </p:attrNameLst>
                                      </p:cBhvr>
                                      <p:to>
                                        <p:strVal val="visible"/>
                                      </p:to>
                                    </p:set>
                                    <p:animEffect transition="in" filter="slide(fromLeft)">
                                      <p:cBhvr>
                                        <p:cTn id="123" dur="500"/>
                                        <p:tgtEl>
                                          <p:spTgt spid="11984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119843"/>
                                        </p:tgtEl>
                                        <p:attrNameLst>
                                          <p:attrName>style.visibility</p:attrName>
                                        </p:attrNameLst>
                                      </p:cBhvr>
                                      <p:to>
                                        <p:strVal val="visible"/>
                                      </p:to>
                                    </p:set>
                                    <p:animEffect transition="in" filter="blinds(horizontal)">
                                      <p:cBhvr>
                                        <p:cTn id="128" dur="500"/>
                                        <p:tgtEl>
                                          <p:spTgt spid="119843"/>
                                        </p:tgtEl>
                                      </p:cBhvr>
                                    </p:animEffect>
                                  </p:childTnLst>
                                </p:cTn>
                              </p:par>
                            </p:childTnLst>
                          </p:cTn>
                        </p:par>
                        <p:par>
                          <p:cTn id="129" fill="hold">
                            <p:stCondLst>
                              <p:cond delay="500"/>
                            </p:stCondLst>
                            <p:childTnLst>
                              <p:par>
                                <p:cTn id="130" presetID="12" presetClass="entr" presetSubtype="8" fill="hold" grpId="0" nodeType="afterEffect">
                                  <p:stCondLst>
                                    <p:cond delay="0"/>
                                  </p:stCondLst>
                                  <p:childTnLst>
                                    <p:set>
                                      <p:cBhvr>
                                        <p:cTn id="131" dur="1" fill="hold">
                                          <p:stCondLst>
                                            <p:cond delay="0"/>
                                          </p:stCondLst>
                                        </p:cTn>
                                        <p:tgtEl>
                                          <p:spTgt spid="119844"/>
                                        </p:tgtEl>
                                        <p:attrNameLst>
                                          <p:attrName>style.visibility</p:attrName>
                                        </p:attrNameLst>
                                      </p:cBhvr>
                                      <p:to>
                                        <p:strVal val="visible"/>
                                      </p:to>
                                    </p:set>
                                    <p:animEffect transition="in" filter="slide(fromLeft)">
                                      <p:cBhvr>
                                        <p:cTn id="132" dur="500"/>
                                        <p:tgtEl>
                                          <p:spTgt spid="119844"/>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19845"/>
                                        </p:tgtEl>
                                        <p:attrNameLst>
                                          <p:attrName>style.visibility</p:attrName>
                                        </p:attrNameLst>
                                      </p:cBhvr>
                                      <p:to>
                                        <p:strVal val="visible"/>
                                      </p:to>
                                    </p:set>
                                    <p:animEffect transition="in" filter="blinds(horizontal)">
                                      <p:cBhvr>
                                        <p:cTn id="137" dur="500"/>
                                        <p:tgtEl>
                                          <p:spTgt spid="119845"/>
                                        </p:tgtEl>
                                      </p:cBhvr>
                                    </p:animEffect>
                                  </p:childTnLst>
                                </p:cTn>
                              </p:par>
                            </p:childTnLst>
                          </p:cTn>
                        </p:par>
                      </p:childTnLst>
                    </p:cTn>
                  </p:par>
                  <p:par>
                    <p:cTn id="138" fill="hold">
                      <p:stCondLst>
                        <p:cond delay="indefinite"/>
                      </p:stCondLst>
                      <p:childTnLst>
                        <p:par>
                          <p:cTn id="139" fill="hold">
                            <p:stCondLst>
                              <p:cond delay="0"/>
                            </p:stCondLst>
                            <p:childTnLst>
                              <p:par>
                                <p:cTn id="140" presetID="12" presetClass="entr" presetSubtype="2" fill="hold" nodeType="clickEffect">
                                  <p:stCondLst>
                                    <p:cond delay="0"/>
                                  </p:stCondLst>
                                  <p:childTnLst>
                                    <p:set>
                                      <p:cBhvr>
                                        <p:cTn id="141" dur="1" fill="hold">
                                          <p:stCondLst>
                                            <p:cond delay="0"/>
                                          </p:stCondLst>
                                        </p:cTn>
                                        <p:tgtEl>
                                          <p:spTgt spid="2"/>
                                        </p:tgtEl>
                                        <p:attrNameLst>
                                          <p:attrName>style.visibility</p:attrName>
                                        </p:attrNameLst>
                                      </p:cBhvr>
                                      <p:to>
                                        <p:strVal val="visible"/>
                                      </p:to>
                                    </p:set>
                                    <p:animEffect transition="in" filter="slide(fromRight)">
                                      <p:cBhvr>
                                        <p:cTn id="142" dur="500"/>
                                        <p:tgtEl>
                                          <p:spTgt spid="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19817"/>
                                        </p:tgtEl>
                                        <p:attrNameLst>
                                          <p:attrName>style.visibility</p:attrName>
                                        </p:attrNameLst>
                                      </p:cBhvr>
                                      <p:to>
                                        <p:strVal val="visible"/>
                                      </p:to>
                                    </p:set>
                                    <p:animEffect transition="in" filter="blinds(horizontal)">
                                      <p:cBhvr>
                                        <p:cTn id="147" dur="500"/>
                                        <p:tgtEl>
                                          <p:spTgt spid="11981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19814"/>
                                        </p:tgtEl>
                                        <p:attrNameLst>
                                          <p:attrName>style.visibility</p:attrName>
                                        </p:attrNameLst>
                                      </p:cBhvr>
                                      <p:to>
                                        <p:strVal val="visible"/>
                                      </p:to>
                                    </p:set>
                                    <p:animEffect transition="in" filter="blinds(horizontal)">
                                      <p:cBhvr>
                                        <p:cTn id="152" dur="500"/>
                                        <p:tgtEl>
                                          <p:spTgt spid="119814"/>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9818"/>
                                        </p:tgtEl>
                                        <p:attrNameLst>
                                          <p:attrName>style.visibility</p:attrName>
                                        </p:attrNameLst>
                                      </p:cBhvr>
                                      <p:to>
                                        <p:strVal val="visible"/>
                                      </p:to>
                                    </p:set>
                                    <p:animEffect transition="in" filter="blinds(horizontal)">
                                      <p:cBhvr>
                                        <p:cTn id="157" dur="500"/>
                                        <p:tgtEl>
                                          <p:spTgt spid="119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P spid="119813" grpId="0" animBg="1"/>
      <p:bldP spid="119814" grpId="0" autoUpdateAnimBg="0"/>
      <p:bldP spid="119815" grpId="0" autoUpdateAnimBg="0"/>
      <p:bldP spid="119816" grpId="0" autoUpdateAnimBg="0"/>
      <p:bldP spid="119817" grpId="0" autoUpdateAnimBg="0"/>
      <p:bldP spid="119818" grpId="0" autoUpdateAnimBg="0"/>
      <p:bldP spid="119819" grpId="0" autoUpdateAnimBg="0"/>
      <p:bldP spid="119823" grpId="0" autoUpdateAnimBg="0"/>
      <p:bldP spid="119825" grpId="0" animBg="1"/>
      <p:bldP spid="119826" grpId="0" autoUpdateAnimBg="0"/>
      <p:bldP spid="119827" grpId="0" animBg="1"/>
      <p:bldP spid="119828" grpId="0" autoUpdateAnimBg="0"/>
      <p:bldP spid="119829" grpId="0" animBg="1"/>
      <p:bldP spid="119830" grpId="0" autoUpdateAnimBg="0"/>
      <p:bldP spid="119831" grpId="0" animBg="1"/>
      <p:bldP spid="119832" grpId="0" autoUpdateAnimBg="0"/>
      <p:bldP spid="119833" grpId="0" autoUpdateAnimBg="0"/>
      <p:bldP spid="119834" grpId="0" animBg="1"/>
      <p:bldP spid="119835" grpId="0" autoUpdateAnimBg="0"/>
      <p:bldP spid="119836" grpId="0" autoUpdateAnimBg="0"/>
      <p:bldP spid="119837" grpId="0" autoUpdateAnimBg="0"/>
      <p:bldP spid="119838" grpId="0" animBg="1"/>
      <p:bldP spid="119839" grpId="0" autoUpdateAnimBg="0"/>
      <p:bldP spid="119840" grpId="0" animBg="1"/>
      <p:bldP spid="119841" grpId="0" autoUpdateAnimBg="0"/>
      <p:bldP spid="119842" grpId="0" animBg="1"/>
      <p:bldP spid="119843" grpId="0" autoUpdateAnimBg="0"/>
      <p:bldP spid="119844" grpId="0" animBg="1"/>
      <p:bldP spid="119845" grpId="0" autoUpdateAnimBg="0"/>
      <p:bldP spid="11984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smtClean="0"/>
              <a:t>1.3 计算机硬件的主要技术指标</a:t>
            </a:r>
            <a:endParaRPr lang="zh-CN" altLang="en-US" dirty="0"/>
          </a:p>
        </p:txBody>
      </p:sp>
      <p:sp>
        <p:nvSpPr>
          <p:cNvPr id="6" name="内容占位符 5"/>
          <p:cNvSpPr>
            <a:spLocks noGrp="1"/>
          </p:cNvSpPr>
          <p:nvPr>
            <p:ph idx="1"/>
          </p:nvPr>
        </p:nvSpPr>
        <p:spPr/>
        <p:txBody>
          <a:bodyPr>
            <a:normAutofit lnSpcReduction="10000"/>
          </a:bodyPr>
          <a:lstStyle/>
          <a:p>
            <a:r>
              <a:rPr lang="zh-CN" altLang="en-US" sz="2800" dirty="0" smtClean="0">
                <a:latin typeface="Times New Roman" pitchFamily="18" charset="0"/>
              </a:rPr>
              <a:t>1</a:t>
            </a:r>
            <a:r>
              <a:rPr lang="zh-CN" altLang="en-US" sz="2800" dirty="0" smtClean="0"/>
              <a:t>.机器字长：</a:t>
            </a:r>
            <a:r>
              <a:rPr lang="en-US" altLang="zh-CN" sz="2800" dirty="0" smtClean="0">
                <a:latin typeface="Times New Roman" pitchFamily="18" charset="0"/>
              </a:rPr>
              <a:t>CPU</a:t>
            </a:r>
            <a:r>
              <a:rPr lang="en-US" altLang="zh-CN" sz="1400" dirty="0" smtClean="0"/>
              <a:t> </a:t>
            </a:r>
            <a:r>
              <a:rPr lang="zh-CN" altLang="en-US" sz="2800" dirty="0" smtClean="0"/>
              <a:t>一次能处理数据的位数</a:t>
            </a:r>
          </a:p>
          <a:p>
            <a:pPr lvl="1"/>
            <a:r>
              <a:rPr lang="zh-CN" altLang="en-US" sz="2500" dirty="0" smtClean="0"/>
              <a:t>与</a:t>
            </a:r>
            <a:r>
              <a:rPr lang="zh-CN" altLang="en-US" sz="1100" dirty="0" smtClean="0"/>
              <a:t> </a:t>
            </a:r>
            <a:r>
              <a:rPr lang="en-US" altLang="zh-CN" sz="2500" dirty="0" smtClean="0">
                <a:latin typeface="Times New Roman" pitchFamily="18" charset="0"/>
              </a:rPr>
              <a:t>CPU</a:t>
            </a:r>
            <a:r>
              <a:rPr lang="en-US" altLang="zh-CN" sz="1100" dirty="0" smtClean="0"/>
              <a:t> </a:t>
            </a:r>
            <a:r>
              <a:rPr lang="zh-CN" altLang="en-US" sz="2500" dirty="0" smtClean="0"/>
              <a:t>中的</a:t>
            </a:r>
            <a:r>
              <a:rPr lang="zh-CN" altLang="en-US" sz="1100" dirty="0" smtClean="0"/>
              <a:t> </a:t>
            </a:r>
            <a:r>
              <a:rPr lang="zh-CN" altLang="en-US" sz="2500" dirty="0" smtClean="0">
                <a:solidFill>
                  <a:schemeClr val="folHlink"/>
                </a:solidFill>
              </a:rPr>
              <a:t>寄存器位数</a:t>
            </a:r>
            <a:r>
              <a:rPr lang="zh-CN" altLang="en-US" sz="1100" dirty="0" smtClean="0">
                <a:solidFill>
                  <a:schemeClr val="folHlink"/>
                </a:solidFill>
              </a:rPr>
              <a:t> </a:t>
            </a:r>
            <a:r>
              <a:rPr lang="zh-CN" altLang="en-US" sz="2500" dirty="0" smtClean="0"/>
              <a:t>有关</a:t>
            </a:r>
          </a:p>
          <a:p>
            <a:r>
              <a:rPr lang="en-US" altLang="zh-CN" sz="2800" dirty="0" smtClean="0"/>
              <a:t>2.</a:t>
            </a:r>
            <a:r>
              <a:rPr lang="zh-CN" altLang="en-US" sz="2800" dirty="0" smtClean="0"/>
              <a:t>运算速度</a:t>
            </a:r>
          </a:p>
          <a:p>
            <a:pPr lvl="1"/>
            <a:r>
              <a:rPr lang="zh-CN" altLang="en-US" sz="2400" dirty="0" smtClean="0"/>
              <a:t>主频：</a:t>
            </a:r>
            <a:endParaRPr lang="en-US" altLang="zh-CN" sz="2400" dirty="0" smtClean="0"/>
          </a:p>
          <a:p>
            <a:pPr lvl="2"/>
            <a:r>
              <a:rPr lang="zh-CN" altLang="en-US" sz="2100" dirty="0" smtClean="0"/>
              <a:t>即</a:t>
            </a:r>
            <a:r>
              <a:rPr lang="en-US" altLang="zh-CN" sz="2100" dirty="0" smtClean="0"/>
              <a:t>CPU</a:t>
            </a:r>
            <a:r>
              <a:rPr lang="zh-CN" altLang="en-US" sz="2100" dirty="0" smtClean="0"/>
              <a:t>的时钟频率，计算机的操作在时钟信号的控制下分步执行，每个时钟信号周期完成一步操作，时钟频率的高低在很大程度上反映了</a:t>
            </a:r>
            <a:r>
              <a:rPr lang="en-US" altLang="zh-CN" sz="2100" dirty="0" smtClean="0"/>
              <a:t>CPU</a:t>
            </a:r>
            <a:r>
              <a:rPr lang="zh-CN" altLang="en-US" sz="2100" dirty="0" smtClean="0"/>
              <a:t>速度的快慢。 主频和实际的运算速度存在一定的关系，但并不是一个简单的线性关系。 主频表示在</a:t>
            </a:r>
            <a:r>
              <a:rPr lang="en-US" altLang="zh-CN" sz="2100" dirty="0" smtClean="0"/>
              <a:t>CPU</a:t>
            </a:r>
            <a:r>
              <a:rPr lang="zh-CN" altLang="en-US" sz="2100" dirty="0" smtClean="0"/>
              <a:t>内数字脉冲信号震荡的速度，</a:t>
            </a:r>
            <a:r>
              <a:rPr lang="en-US" altLang="zh-CN" sz="2100" dirty="0" smtClean="0"/>
              <a:t>CPU</a:t>
            </a:r>
            <a:r>
              <a:rPr lang="zh-CN" altLang="en-US" sz="2100" dirty="0" smtClean="0"/>
              <a:t>的运算速度还要看</a:t>
            </a:r>
            <a:r>
              <a:rPr lang="en-US" altLang="zh-CN" sz="2100" dirty="0" smtClean="0"/>
              <a:t>CPU</a:t>
            </a:r>
            <a:r>
              <a:rPr lang="zh-CN" altLang="en-US" sz="2100" dirty="0" smtClean="0"/>
              <a:t>的流水线、总线等各方面的性能指标。</a:t>
            </a:r>
          </a:p>
          <a:p>
            <a:pPr lvl="1"/>
            <a:r>
              <a:rPr lang="zh-CN" altLang="en-US" sz="2400" dirty="0" smtClean="0"/>
              <a:t>吉普森法：</a:t>
            </a:r>
            <a:r>
              <a:rPr lang="zh-CN" altLang="en-US" sz="2400" dirty="0" smtClean="0">
                <a:sym typeface="Symbol"/>
              </a:rPr>
              <a:t></a:t>
            </a:r>
            <a:r>
              <a:rPr lang="en-US" altLang="zh-CN" sz="2400" baseline="-25000" dirty="0" smtClean="0">
                <a:sym typeface="Symbol"/>
              </a:rPr>
              <a:t>M</a:t>
            </a:r>
            <a:r>
              <a:rPr lang="en-US" altLang="zh-CN" sz="2400" dirty="0" smtClean="0">
                <a:sym typeface="Symbol"/>
              </a:rPr>
              <a:t>=</a:t>
            </a:r>
            <a:r>
              <a:rPr lang="en-US" altLang="zh-CN" sz="2400" dirty="0" err="1" smtClean="0">
                <a:sym typeface="Symbol"/>
              </a:rPr>
              <a:t>f</a:t>
            </a:r>
            <a:r>
              <a:rPr lang="en-US" altLang="zh-CN" sz="2400" baseline="-25000" dirty="0" err="1" smtClean="0">
                <a:sym typeface="Symbol"/>
              </a:rPr>
              <a:t>i</a:t>
            </a:r>
            <a:r>
              <a:rPr lang="zh-CN" altLang="en-US" sz="2400" dirty="0" smtClean="0">
                <a:sym typeface="Symbol"/>
              </a:rPr>
              <a:t>*</a:t>
            </a:r>
            <a:r>
              <a:rPr lang="en-US" altLang="zh-CN" sz="2400" dirty="0" err="1" smtClean="0">
                <a:sym typeface="Symbol"/>
              </a:rPr>
              <a:t>t</a:t>
            </a:r>
            <a:r>
              <a:rPr lang="en-US" altLang="zh-CN" sz="2400" baseline="-25000" dirty="0" err="1" smtClean="0">
                <a:sym typeface="Symbol"/>
              </a:rPr>
              <a:t>i</a:t>
            </a:r>
            <a:endParaRPr lang="zh-CN" altLang="en-US" sz="2400" baseline="-25000" dirty="0" smtClean="0"/>
          </a:p>
          <a:p>
            <a:pPr lvl="2"/>
            <a:r>
              <a:rPr lang="zh-CN" altLang="en-US" sz="2100" dirty="0" smtClean="0">
                <a:sym typeface="Symbol"/>
              </a:rPr>
              <a:t></a:t>
            </a:r>
            <a:r>
              <a:rPr lang="en-US" altLang="zh-CN" sz="2100" baseline="-25000" dirty="0" smtClean="0">
                <a:sym typeface="Symbol"/>
              </a:rPr>
              <a:t>M</a:t>
            </a:r>
            <a:r>
              <a:rPr lang="zh-CN" altLang="en-US" sz="2100" dirty="0" smtClean="0"/>
              <a:t>机器运行速度，</a:t>
            </a:r>
            <a:r>
              <a:rPr lang="en-US" altLang="zh-CN" sz="2100" dirty="0" err="1" smtClean="0"/>
              <a:t>f</a:t>
            </a:r>
            <a:r>
              <a:rPr lang="en-US" altLang="zh-CN" sz="2100" baseline="-25000" dirty="0" err="1" smtClean="0"/>
              <a:t>i</a:t>
            </a:r>
            <a:r>
              <a:rPr lang="zh-CN" altLang="en-US" sz="2100" dirty="0" smtClean="0"/>
              <a:t>第</a:t>
            </a:r>
            <a:r>
              <a:rPr lang="en-US" altLang="zh-CN" sz="2100" dirty="0" err="1" smtClean="0"/>
              <a:t>i</a:t>
            </a:r>
            <a:r>
              <a:rPr lang="zh-CN" altLang="en-US" sz="2100" dirty="0" smtClean="0"/>
              <a:t>种指令占全部操作的百分数，</a:t>
            </a:r>
            <a:r>
              <a:rPr lang="en-US" altLang="zh-CN" sz="2100" dirty="0" err="1" smtClean="0"/>
              <a:t>t</a:t>
            </a:r>
            <a:r>
              <a:rPr lang="en-US" altLang="zh-CN" sz="2100" baseline="-25000" dirty="0" err="1" smtClean="0"/>
              <a:t>i</a:t>
            </a:r>
            <a:r>
              <a:rPr lang="zh-CN" altLang="en-US" sz="2100" dirty="0" smtClean="0"/>
              <a:t>第</a:t>
            </a:r>
            <a:r>
              <a:rPr lang="en-US" altLang="zh-CN" sz="2100" dirty="0" err="1" smtClean="0"/>
              <a:t>i</a:t>
            </a:r>
            <a:r>
              <a:rPr lang="zh-CN" altLang="en-US" sz="2100" dirty="0" smtClean="0"/>
              <a:t>种指令的执行时间</a:t>
            </a:r>
          </a:p>
        </p:txBody>
      </p:sp>
      <p:sp>
        <p:nvSpPr>
          <p:cNvPr id="2" name="日期占位符 1"/>
          <p:cNvSpPr>
            <a:spLocks noGrp="1"/>
          </p:cNvSpPr>
          <p:nvPr>
            <p:ph type="dt" sz="half" idx="10"/>
          </p:nvPr>
        </p:nvSpPr>
        <p:spPr/>
        <p:txBody>
          <a:bodyPr/>
          <a:lstStyle/>
          <a:p>
            <a:fld id="{9987F400-0356-44E6-8D5F-53DF532AB117}" type="datetime1">
              <a:rPr lang="zh-CN" altLang="en-US" smtClean="0"/>
              <a:pPr/>
              <a:t>2023/8/31</a:t>
            </a:fld>
            <a:endParaRPr lang="zh-CN" altLang="en-US"/>
          </a:p>
        </p:txBody>
      </p:sp>
      <p:sp>
        <p:nvSpPr>
          <p:cNvPr id="3" name="页脚占位符 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1.3 计算机硬件的主要技术指标</a:t>
            </a:r>
            <a:endParaRPr lang="zh-CN" altLang="en-US" dirty="0"/>
          </a:p>
        </p:txBody>
      </p:sp>
      <p:sp>
        <p:nvSpPr>
          <p:cNvPr id="6" name="内容占位符 5"/>
          <p:cNvSpPr>
            <a:spLocks noGrp="1"/>
          </p:cNvSpPr>
          <p:nvPr>
            <p:ph idx="1"/>
          </p:nvPr>
        </p:nvSpPr>
        <p:spPr/>
        <p:txBody>
          <a:bodyPr>
            <a:normAutofit fontScale="92500" lnSpcReduction="10000"/>
          </a:bodyPr>
          <a:lstStyle/>
          <a:p>
            <a:r>
              <a:rPr lang="en-US" altLang="zh-CN" dirty="0" smtClean="0"/>
              <a:t>2.</a:t>
            </a:r>
            <a:r>
              <a:rPr lang="zh-CN" altLang="en-US" dirty="0" smtClean="0"/>
              <a:t>速度</a:t>
            </a:r>
            <a:endParaRPr lang="en-US" altLang="zh-CN" dirty="0" smtClean="0"/>
          </a:p>
          <a:p>
            <a:pPr lvl="1"/>
            <a:r>
              <a:rPr lang="en-US" altLang="zh-CN" dirty="0" smtClean="0"/>
              <a:t>MIPS</a:t>
            </a:r>
            <a:r>
              <a:rPr lang="zh-CN" altLang="en-US" dirty="0" smtClean="0"/>
              <a:t>：</a:t>
            </a:r>
            <a:r>
              <a:rPr lang="en-US" altLang="zh-CN" dirty="0" smtClean="0"/>
              <a:t>Million Instruction Per Second,</a:t>
            </a:r>
            <a:r>
              <a:rPr lang="zh-CN" altLang="en-US" dirty="0" smtClean="0"/>
              <a:t>每秒百万条指令</a:t>
            </a:r>
            <a:endParaRPr lang="en-US" altLang="zh-CN" dirty="0" smtClean="0"/>
          </a:p>
          <a:p>
            <a:pPr lvl="1"/>
            <a:r>
              <a:rPr lang="en-US" altLang="zh-CN" dirty="0" smtClean="0"/>
              <a:t>CPI: Cycle Per Instruction</a:t>
            </a:r>
            <a:r>
              <a:rPr lang="zh-CN" altLang="en-US" dirty="0" smtClean="0"/>
              <a:t>，执行一条指令所需的时钟周期数</a:t>
            </a:r>
            <a:endParaRPr lang="en-US" altLang="zh-CN" dirty="0" smtClean="0"/>
          </a:p>
          <a:p>
            <a:pPr lvl="1"/>
            <a:r>
              <a:rPr lang="en-US" altLang="zh-CN" dirty="0" smtClean="0"/>
              <a:t>IPC</a:t>
            </a:r>
            <a:r>
              <a:rPr lang="zh-CN" altLang="en-US" dirty="0" smtClean="0"/>
              <a:t>：</a:t>
            </a:r>
            <a:r>
              <a:rPr lang="en-US" altLang="zh-CN" dirty="0" smtClean="0"/>
              <a:t>Instruction Per Cycle</a:t>
            </a:r>
            <a:r>
              <a:rPr lang="zh-CN" altLang="en-US" dirty="0" smtClean="0"/>
              <a:t>，每个时钟周期平均执行的指令数。</a:t>
            </a:r>
            <a:endParaRPr lang="en-US" altLang="zh-CN" dirty="0" smtClean="0"/>
          </a:p>
          <a:p>
            <a:pPr lvl="1"/>
            <a:r>
              <a:rPr lang="en-US" altLang="zh-CN" dirty="0" smtClean="0"/>
              <a:t>FLOPS: Floating Point Operation Per Second</a:t>
            </a:r>
            <a:r>
              <a:rPr lang="zh-CN" altLang="en-US" dirty="0" smtClean="0"/>
              <a:t>，每秒执行浮点运算次数</a:t>
            </a:r>
            <a:endParaRPr lang="en-US" altLang="zh-CN" dirty="0" smtClean="0"/>
          </a:p>
          <a:p>
            <a:pPr lvl="1"/>
            <a:r>
              <a:rPr lang="en-US" altLang="zh-CN" dirty="0" smtClean="0"/>
              <a:t>MFLOPS, GFLOPS,TFLOPS</a:t>
            </a:r>
          </a:p>
          <a:p>
            <a:pPr lvl="1"/>
            <a:r>
              <a:rPr lang="zh-CN" altLang="en-US" dirty="0" smtClean="0"/>
              <a:t>加速比：</a:t>
            </a:r>
            <a:endParaRPr lang="en-US" altLang="zh-CN" dirty="0" smtClean="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48</a:t>
            </a:fld>
            <a:endParaRPr lang="zh-CN" altLang="en-US"/>
          </a:p>
        </p:txBody>
      </p:sp>
      <p:pic>
        <p:nvPicPr>
          <p:cNvPr id="45058" name="Picture 2" descr="E:\work\授课\组成2019\speedup.png"/>
          <p:cNvPicPr>
            <a:picLocks noChangeAspect="1" noChangeArrowheads="1"/>
          </p:cNvPicPr>
          <p:nvPr/>
        </p:nvPicPr>
        <p:blipFill>
          <a:blip r:embed="rId2" cstate="print"/>
          <a:srcRect/>
          <a:stretch>
            <a:fillRect/>
          </a:stretch>
        </p:blipFill>
        <p:spPr bwMode="auto">
          <a:xfrm>
            <a:off x="1979712" y="4869160"/>
            <a:ext cx="5328592" cy="75369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1.3 计算机硬件的主要技术指标</a:t>
            </a:r>
            <a:endParaRPr lang="zh-CN" altLang="en-US" dirty="0"/>
          </a:p>
        </p:txBody>
      </p:sp>
      <p:sp>
        <p:nvSpPr>
          <p:cNvPr id="6" name="内容占位符 5"/>
          <p:cNvSpPr>
            <a:spLocks noGrp="1"/>
          </p:cNvSpPr>
          <p:nvPr>
            <p:ph idx="1"/>
          </p:nvPr>
        </p:nvSpPr>
        <p:spPr/>
        <p:txBody>
          <a:bodyPr>
            <a:normAutofit fontScale="92500" lnSpcReduction="20000"/>
          </a:bodyPr>
          <a:lstStyle/>
          <a:p>
            <a:r>
              <a:rPr lang="zh-CN" altLang="en-US" dirty="0" smtClean="0"/>
              <a:t>存储容量：</a:t>
            </a:r>
            <a:r>
              <a:rPr lang="zh-CN" altLang="en-US" sz="2400" dirty="0" smtClean="0"/>
              <a:t>存放二进制信息的总位数</a:t>
            </a:r>
          </a:p>
          <a:p>
            <a:r>
              <a:rPr lang="zh-CN" altLang="en-US" dirty="0" smtClean="0"/>
              <a:t>主存容量：</a:t>
            </a:r>
            <a:endParaRPr lang="en-US" altLang="zh-CN" dirty="0" smtClean="0"/>
          </a:p>
          <a:p>
            <a:pPr lvl="1"/>
            <a:r>
              <a:rPr lang="zh-CN" altLang="en-US" sz="2400" dirty="0" smtClean="0"/>
              <a:t>存储单元个数</a:t>
            </a:r>
            <a:r>
              <a:rPr lang="zh-CN" altLang="en-US" sz="800" dirty="0" smtClean="0"/>
              <a:t> </a:t>
            </a:r>
            <a:r>
              <a:rPr lang="en-US" altLang="zh-CN" sz="2400" dirty="0" smtClean="0">
                <a:latin typeface="Times New Roman" pitchFamily="18" charset="0"/>
                <a:cs typeface="Times New Roman" pitchFamily="18" charset="0"/>
              </a:rPr>
              <a:t>×</a:t>
            </a:r>
            <a:r>
              <a:rPr lang="en-US" altLang="zh-CN" sz="800" dirty="0" smtClean="0">
                <a:latin typeface="Times New Roman" pitchFamily="18" charset="0"/>
                <a:cs typeface="Times New Roman" pitchFamily="18" charset="0"/>
              </a:rPr>
              <a:t> </a:t>
            </a:r>
            <a:r>
              <a:rPr lang="zh-CN" altLang="en-US" sz="2400" dirty="0" smtClean="0"/>
              <a:t>存储字长</a:t>
            </a:r>
            <a:endParaRPr lang="en-US" altLang="zh-CN" sz="2400" dirty="0" smtClean="0"/>
          </a:p>
          <a:p>
            <a:pPr lvl="2"/>
            <a:r>
              <a:rPr lang="zh-CN" altLang="en-US" sz="2400" dirty="0" smtClean="0"/>
              <a:t>如  </a:t>
            </a:r>
            <a:r>
              <a:rPr lang="en-US" altLang="zh-CN" sz="2400" dirty="0" smtClean="0">
                <a:latin typeface="Times New Roman" pitchFamily="18" charset="0"/>
              </a:rPr>
              <a:t>MAR   MDR</a:t>
            </a:r>
            <a:r>
              <a:rPr lang="en-US" altLang="zh-CN" sz="2400" dirty="0" smtClean="0"/>
              <a:t>   </a:t>
            </a:r>
            <a:r>
              <a:rPr lang="zh-CN" altLang="en-US" sz="2400" dirty="0" smtClean="0"/>
              <a:t>容量</a:t>
            </a:r>
            <a:endParaRPr lang="en-US" altLang="zh-CN" sz="2400" dirty="0" smtClean="0"/>
          </a:p>
          <a:p>
            <a:pPr lvl="2"/>
            <a:r>
              <a:rPr lang="zh-CN" altLang="en-US" sz="2400" dirty="0" smtClean="0">
                <a:latin typeface="Times New Roman" pitchFamily="18" charset="0"/>
              </a:rPr>
              <a:t>         10</a:t>
            </a:r>
            <a:r>
              <a:rPr lang="zh-CN" altLang="en-US" sz="2400" dirty="0" smtClean="0"/>
              <a:t>     </a:t>
            </a:r>
            <a:r>
              <a:rPr lang="zh-CN" altLang="en-US" sz="2400" dirty="0" smtClean="0">
                <a:latin typeface="Times New Roman" pitchFamily="18" charset="0"/>
              </a:rPr>
              <a:t>8           1   </a:t>
            </a:r>
            <a:r>
              <a:rPr lang="en-US" altLang="zh-CN" sz="2400" dirty="0" smtClean="0">
                <a:latin typeface="Times New Roman" pitchFamily="18" charset="0"/>
              </a:rPr>
              <a:t>K</a:t>
            </a:r>
            <a:r>
              <a:rPr lang="en-US" altLang="zh-CN" sz="800" dirty="0" smtClean="0">
                <a:latin typeface="Times New Roman" pitchFamily="18" charset="0"/>
              </a:rPr>
              <a:t> </a:t>
            </a:r>
            <a:r>
              <a:rPr lang="en-US" altLang="zh-CN" sz="2400" dirty="0" smtClean="0">
                <a:latin typeface="Times New Roman" pitchFamily="18" charset="0"/>
                <a:cs typeface="Times New Roman" pitchFamily="18" charset="0"/>
              </a:rPr>
              <a:t>×</a:t>
            </a:r>
            <a:r>
              <a:rPr lang="en-US" altLang="zh-CN" sz="800" dirty="0" smtClean="0">
                <a:latin typeface="Times New Roman" pitchFamily="18" charset="0"/>
                <a:cs typeface="Times New Roman" pitchFamily="18" charset="0"/>
              </a:rPr>
              <a:t> </a:t>
            </a:r>
            <a:r>
              <a:rPr lang="en-US" altLang="zh-CN" sz="2400" dirty="0" smtClean="0">
                <a:latin typeface="Times New Roman" pitchFamily="18" charset="0"/>
              </a:rPr>
              <a:t>8</a:t>
            </a:r>
            <a:r>
              <a:rPr lang="zh-CN" altLang="en-US" sz="2400" dirty="0" smtClean="0">
                <a:latin typeface="Times New Roman" pitchFamily="18" charset="0"/>
              </a:rPr>
              <a:t>位</a:t>
            </a:r>
          </a:p>
          <a:p>
            <a:pPr lvl="2"/>
            <a:r>
              <a:rPr lang="en-US" altLang="zh-CN" sz="2400" dirty="0" smtClean="0">
                <a:latin typeface="Times New Roman" pitchFamily="18" charset="0"/>
              </a:rPr>
              <a:t>         </a:t>
            </a:r>
            <a:r>
              <a:rPr lang="zh-CN" altLang="en-US" sz="2400" dirty="0" smtClean="0">
                <a:latin typeface="Times New Roman" pitchFamily="18" charset="0"/>
              </a:rPr>
              <a:t>16</a:t>
            </a:r>
            <a:r>
              <a:rPr lang="zh-CN" altLang="en-US" sz="2400" dirty="0" smtClean="0"/>
              <a:t>      </a:t>
            </a:r>
            <a:r>
              <a:rPr lang="zh-CN" altLang="en-US" sz="2400" dirty="0" smtClean="0">
                <a:latin typeface="Times New Roman" pitchFamily="18" charset="0"/>
              </a:rPr>
              <a:t>32        64   </a:t>
            </a:r>
            <a:r>
              <a:rPr lang="en-US" altLang="zh-CN" sz="2400" dirty="0" smtClean="0">
                <a:latin typeface="Times New Roman" pitchFamily="18" charset="0"/>
              </a:rPr>
              <a:t>K</a:t>
            </a:r>
            <a:r>
              <a:rPr lang="en-US" altLang="zh-CN" sz="800" dirty="0" smtClean="0">
                <a:latin typeface="Times New Roman" pitchFamily="18" charset="0"/>
              </a:rPr>
              <a:t> </a:t>
            </a:r>
            <a:r>
              <a:rPr lang="en-US" altLang="zh-CN" sz="2400" dirty="0" smtClean="0">
                <a:latin typeface="Times New Roman" pitchFamily="18" charset="0"/>
                <a:cs typeface="Times New Roman" pitchFamily="18" charset="0"/>
              </a:rPr>
              <a:t>×</a:t>
            </a:r>
            <a:r>
              <a:rPr lang="en-US" altLang="zh-CN" sz="800" dirty="0" smtClean="0">
                <a:latin typeface="Times New Roman" pitchFamily="18" charset="0"/>
                <a:cs typeface="Times New Roman" pitchFamily="18" charset="0"/>
              </a:rPr>
              <a:t> </a:t>
            </a:r>
            <a:r>
              <a:rPr lang="en-US" altLang="zh-CN" sz="2400" dirty="0" smtClean="0">
                <a:latin typeface="Times New Roman" pitchFamily="18" charset="0"/>
              </a:rPr>
              <a:t>32</a:t>
            </a:r>
            <a:r>
              <a:rPr lang="zh-CN" altLang="en-US" sz="2400" dirty="0" smtClean="0">
                <a:latin typeface="Times New Roman" pitchFamily="18" charset="0"/>
              </a:rPr>
              <a:t>位</a:t>
            </a:r>
            <a:endParaRPr lang="zh-CN" altLang="en-US" sz="2100" dirty="0" smtClean="0"/>
          </a:p>
          <a:p>
            <a:pPr lvl="1"/>
            <a:r>
              <a:rPr lang="zh-CN" altLang="en-US" sz="2400" dirty="0" smtClean="0"/>
              <a:t>字节数</a:t>
            </a:r>
          </a:p>
          <a:p>
            <a:pPr lvl="2"/>
            <a:r>
              <a:rPr lang="zh-CN" altLang="en-US" dirty="0" smtClean="0"/>
              <a:t>如：</a:t>
            </a:r>
            <a:r>
              <a:rPr lang="zh-CN" altLang="en-US" dirty="0" smtClean="0">
                <a:latin typeface="Times New Roman" pitchFamily="18" charset="0"/>
              </a:rPr>
              <a:t>2</a:t>
            </a:r>
            <a:r>
              <a:rPr lang="en-US" altLang="zh-CN" baseline="45000" dirty="0" smtClean="0">
                <a:latin typeface="Times New Roman" pitchFamily="18" charset="0"/>
              </a:rPr>
              <a:t>13</a:t>
            </a:r>
            <a:r>
              <a:rPr lang="en-US" altLang="zh-CN" baseline="40000" dirty="0" smtClean="0">
                <a:latin typeface="Times New Roman" pitchFamily="18" charset="0"/>
              </a:rPr>
              <a:t>  </a:t>
            </a:r>
            <a:r>
              <a:rPr lang="zh-CN" altLang="en-US" dirty="0" smtClean="0"/>
              <a:t>=</a:t>
            </a:r>
            <a:r>
              <a:rPr lang="zh-CN" altLang="en-US" sz="800" dirty="0" smtClean="0"/>
              <a:t> </a:t>
            </a:r>
            <a:r>
              <a:rPr lang="zh-CN" altLang="en-US" dirty="0" smtClean="0">
                <a:latin typeface="Times New Roman" pitchFamily="18" charset="0"/>
              </a:rPr>
              <a:t>1    </a:t>
            </a:r>
            <a:r>
              <a:rPr lang="en-US" altLang="zh-CN" dirty="0" smtClean="0">
                <a:latin typeface="Times New Roman" pitchFamily="18" charset="0"/>
              </a:rPr>
              <a:t>KB</a:t>
            </a:r>
            <a:endParaRPr lang="zh-CN" altLang="en-US" dirty="0" smtClean="0">
              <a:latin typeface="Times New Roman" pitchFamily="18" charset="0"/>
            </a:endParaRPr>
          </a:p>
          <a:p>
            <a:pPr lvl="2"/>
            <a:r>
              <a:rPr lang="zh-CN" altLang="en-US" dirty="0" smtClean="0">
                <a:latin typeface="Times New Roman" pitchFamily="18" charset="0"/>
              </a:rPr>
              <a:t>2</a:t>
            </a:r>
            <a:r>
              <a:rPr lang="en-US" altLang="zh-CN" baseline="45000" dirty="0" smtClean="0">
                <a:latin typeface="Times New Roman" pitchFamily="18" charset="0"/>
              </a:rPr>
              <a:t>21</a:t>
            </a:r>
            <a:r>
              <a:rPr lang="en-US" altLang="zh-CN" baseline="30000" dirty="0" smtClean="0">
                <a:latin typeface="Times New Roman" pitchFamily="18" charset="0"/>
              </a:rPr>
              <a:t>  </a:t>
            </a:r>
            <a:r>
              <a:rPr lang="zh-CN" altLang="en-US" dirty="0" smtClean="0"/>
              <a:t>=</a:t>
            </a:r>
            <a:r>
              <a:rPr lang="zh-CN" altLang="en-US" sz="800" dirty="0" smtClean="0"/>
              <a:t> </a:t>
            </a:r>
            <a:r>
              <a:rPr lang="zh-CN" altLang="en-US" dirty="0" smtClean="0">
                <a:latin typeface="Times New Roman" pitchFamily="18" charset="0"/>
              </a:rPr>
              <a:t>256    </a:t>
            </a:r>
            <a:r>
              <a:rPr lang="en-US" altLang="zh-CN" dirty="0" smtClean="0">
                <a:latin typeface="Times New Roman" pitchFamily="18" charset="0"/>
              </a:rPr>
              <a:t>KB</a:t>
            </a:r>
            <a:endParaRPr lang="en-US" altLang="zh-CN" dirty="0" smtClean="0"/>
          </a:p>
          <a:p>
            <a:r>
              <a:rPr lang="zh-CN" altLang="en-US" dirty="0" smtClean="0"/>
              <a:t>辅存容量：</a:t>
            </a:r>
            <a:endParaRPr lang="en-US" altLang="zh-CN" dirty="0" smtClean="0"/>
          </a:p>
          <a:p>
            <a:pPr lvl="1"/>
            <a:r>
              <a:rPr lang="zh-CN" altLang="en-US" sz="2400" dirty="0" smtClean="0"/>
              <a:t>字节数    </a:t>
            </a:r>
            <a:endParaRPr lang="en-US" altLang="zh-CN" sz="2400" dirty="0" smtClean="0"/>
          </a:p>
          <a:p>
            <a:pPr lvl="2"/>
            <a:r>
              <a:rPr lang="zh-CN" altLang="en-US" sz="2100" dirty="0" smtClean="0">
                <a:latin typeface="Times New Roman" pitchFamily="18" charset="0"/>
              </a:rPr>
              <a:t>如：80 </a:t>
            </a:r>
            <a:r>
              <a:rPr lang="en-US" altLang="zh-CN" sz="2100" dirty="0" smtClean="0">
                <a:latin typeface="Times New Roman" pitchFamily="18" charset="0"/>
              </a:rPr>
              <a:t>GB</a:t>
            </a:r>
          </a:p>
          <a:p>
            <a:pPr lvl="1"/>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a:t>
            </a:r>
            <a:r>
              <a:rPr lang="zh-CN" altLang="en-US" dirty="0" smtClean="0"/>
              <a:t>后</a:t>
            </a:r>
            <a:r>
              <a:rPr lang="en-US" altLang="zh-CN" dirty="0" smtClean="0"/>
              <a:t>PC</a:t>
            </a:r>
            <a:r>
              <a:rPr lang="zh-CN" altLang="en-US" dirty="0" smtClean="0"/>
              <a:t>时代的特点</a:t>
            </a:r>
            <a:endParaRPr lang="zh-CN" altLang="en-US" dirty="0"/>
          </a:p>
        </p:txBody>
      </p:sp>
      <p:sp>
        <p:nvSpPr>
          <p:cNvPr id="6" name="内容占位符 5"/>
          <p:cNvSpPr>
            <a:spLocks noGrp="1"/>
          </p:cNvSpPr>
          <p:nvPr>
            <p:ph idx="1"/>
          </p:nvPr>
        </p:nvSpPr>
        <p:spPr/>
        <p:txBody>
          <a:bodyPr>
            <a:normAutofit fontScale="77500" lnSpcReduction="20000"/>
          </a:bodyPr>
          <a:lstStyle/>
          <a:p>
            <a:r>
              <a:rPr lang="zh-CN" altLang="en-US" dirty="0" smtClean="0"/>
              <a:t>个人移动设备代替了</a:t>
            </a:r>
            <a:r>
              <a:rPr lang="en-US" altLang="zh-CN" dirty="0" smtClean="0"/>
              <a:t>PC</a:t>
            </a:r>
          </a:p>
          <a:p>
            <a:pPr lvl="1"/>
            <a:r>
              <a:rPr lang="en-US" altLang="zh-CN" dirty="0" smtClean="0"/>
              <a:t>Personal mobile device</a:t>
            </a:r>
          </a:p>
          <a:p>
            <a:pPr lvl="1"/>
            <a:r>
              <a:rPr lang="zh-CN" altLang="en-US" dirty="0" smtClean="0"/>
              <a:t>连接到网络上的小型无线设备</a:t>
            </a:r>
            <a:endParaRPr lang="en-US" altLang="zh-CN" dirty="0" smtClean="0"/>
          </a:p>
          <a:p>
            <a:pPr lvl="1"/>
            <a:r>
              <a:rPr lang="zh-CN" altLang="en-US" dirty="0" smtClean="0"/>
              <a:t>由电池供电</a:t>
            </a:r>
            <a:endParaRPr lang="en-US" altLang="zh-CN" dirty="0" smtClean="0"/>
          </a:p>
          <a:p>
            <a:pPr lvl="1"/>
            <a:r>
              <a:rPr lang="zh-CN" altLang="en-US" dirty="0" smtClean="0"/>
              <a:t>通过下载</a:t>
            </a:r>
            <a:r>
              <a:rPr lang="en-US" altLang="zh-CN" dirty="0" smtClean="0"/>
              <a:t>app</a:t>
            </a:r>
            <a:r>
              <a:rPr lang="zh-CN" altLang="en-US" dirty="0" smtClean="0"/>
              <a:t>的方式安装软件</a:t>
            </a:r>
            <a:endParaRPr lang="en-US" altLang="zh-CN" dirty="0" smtClean="0"/>
          </a:p>
          <a:p>
            <a:pPr lvl="1"/>
            <a:r>
              <a:rPr lang="zh-CN" altLang="en-US" dirty="0" smtClean="0"/>
              <a:t>智能手机和平板电脑</a:t>
            </a:r>
            <a:endParaRPr lang="en-US" altLang="zh-CN" dirty="0" smtClean="0"/>
          </a:p>
          <a:p>
            <a:r>
              <a:rPr lang="zh-CN" altLang="en-US" dirty="0" smtClean="0"/>
              <a:t>云计算代替了传统的服务器</a:t>
            </a:r>
            <a:endParaRPr lang="en-US" altLang="zh-CN" dirty="0" smtClean="0"/>
          </a:p>
          <a:p>
            <a:pPr lvl="1"/>
            <a:r>
              <a:rPr lang="zh-CN" altLang="en-US" dirty="0" smtClean="0"/>
              <a:t>依赖称为仓储规模计算机的巨型数据中心</a:t>
            </a:r>
            <a:endParaRPr lang="en-US" altLang="zh-CN" dirty="0" smtClean="0"/>
          </a:p>
          <a:p>
            <a:pPr lvl="1"/>
            <a:r>
              <a:rPr lang="zh-CN" altLang="en-US" dirty="0" smtClean="0"/>
              <a:t>在网络上提供服务的大型服务器集群，一些运营商根据应用需求出租不同数量的服务器。</a:t>
            </a:r>
            <a:endParaRPr lang="en-US" altLang="zh-CN" dirty="0" smtClean="0"/>
          </a:p>
          <a:p>
            <a:pPr lvl="1"/>
            <a:r>
              <a:rPr lang="zh-CN" altLang="en-US" dirty="0" smtClean="0"/>
              <a:t>软件即服务</a:t>
            </a:r>
            <a:r>
              <a:rPr lang="en-US" altLang="zh-CN" dirty="0" smtClean="0"/>
              <a:t>SAAS</a:t>
            </a:r>
          </a:p>
          <a:p>
            <a:pPr lvl="2"/>
            <a:r>
              <a:rPr lang="zh-CN" altLang="en-US" dirty="0" smtClean="0"/>
              <a:t>在网络上以服务的方式提供软件和数据。其运行方式通常不是在本地设备上运行所有的二进制代码，而是通过诸如运行在本地客户端的浏览器等小程序登录到远程服务器上执行。</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5945188" y="1309688"/>
            <a:ext cx="2635250" cy="519112"/>
          </a:xfrm>
          <a:prstGeom prst="rect">
            <a:avLst/>
          </a:prstGeom>
          <a:noFill/>
          <a:ln w="9525">
            <a:noFill/>
            <a:miter lim="800000"/>
            <a:headEnd/>
            <a:tailEnd/>
          </a:ln>
          <a:effectLst/>
        </p:spPr>
        <p:txBody>
          <a:bodyPr>
            <a:spAutoFit/>
          </a:bodyPr>
          <a:lstStyle/>
          <a:p>
            <a:pPr algn="ctr"/>
            <a:r>
              <a:rPr lang="zh-CN" altLang="en-US" sz="2800"/>
              <a:t>第</a:t>
            </a:r>
            <a:r>
              <a:rPr lang="zh-CN" altLang="en-US" sz="2800">
                <a:latin typeface="Times New Roman" pitchFamily="18" charset="0"/>
              </a:rPr>
              <a:t>１</a:t>
            </a:r>
            <a:r>
              <a:rPr lang="zh-CN" altLang="en-US" sz="2800"/>
              <a:t>篇 概论</a:t>
            </a:r>
            <a:endParaRPr lang="en-US" altLang="zh-CN" sz="2800"/>
          </a:p>
        </p:txBody>
      </p:sp>
      <p:sp>
        <p:nvSpPr>
          <p:cNvPr id="122883" name="Rectangle 3"/>
          <p:cNvSpPr>
            <a:spLocks noGrp="1" noChangeArrowheads="1"/>
          </p:cNvSpPr>
          <p:nvPr>
            <p:ph type="title"/>
          </p:nvPr>
        </p:nvSpPr>
        <p:spPr>
          <a:xfrm>
            <a:off x="685800" y="0"/>
            <a:ext cx="7772400" cy="1143000"/>
          </a:xfrm>
        </p:spPr>
        <p:txBody>
          <a:bodyPr/>
          <a:lstStyle/>
          <a:p>
            <a:r>
              <a:rPr lang="zh-CN" altLang="en-US" b="1" dirty="0"/>
              <a:t>1.4 本</a:t>
            </a:r>
            <a:r>
              <a:rPr lang="zh-CN" altLang="en-US" b="1" dirty="0" smtClean="0"/>
              <a:t>书知识结构</a:t>
            </a:r>
            <a:endParaRPr lang="zh-CN" altLang="en-US" b="1" dirty="0"/>
          </a:p>
        </p:txBody>
      </p:sp>
      <p:sp>
        <p:nvSpPr>
          <p:cNvPr id="25" name="日期占位符 24"/>
          <p:cNvSpPr>
            <a:spLocks noGrp="1"/>
          </p:cNvSpPr>
          <p:nvPr>
            <p:ph type="dt" sz="half" idx="10"/>
          </p:nvPr>
        </p:nvSpPr>
        <p:spPr/>
        <p:txBody>
          <a:bodyPr/>
          <a:lstStyle/>
          <a:p>
            <a:fld id="{E85C3431-3251-4FCC-A2A8-BF1523E28B8C}" type="datetime1">
              <a:rPr lang="zh-CN" altLang="en-US" smtClean="0"/>
              <a:pPr/>
              <a:t>2023/8/31</a:t>
            </a:fld>
            <a:endParaRPr lang="zh-CN" altLang="en-US"/>
          </a:p>
        </p:txBody>
      </p:sp>
      <p:sp>
        <p:nvSpPr>
          <p:cNvPr id="27" name="页脚占位符 26"/>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122884" name="Rectangle 4"/>
          <p:cNvSpPr>
            <a:spLocks noChangeArrowheads="1"/>
          </p:cNvSpPr>
          <p:nvPr/>
        </p:nvSpPr>
        <p:spPr bwMode="auto">
          <a:xfrm>
            <a:off x="2586038" y="1543050"/>
            <a:ext cx="9144000" cy="0"/>
          </a:xfrm>
          <a:prstGeom prst="rect">
            <a:avLst/>
          </a:prstGeom>
          <a:noFill/>
          <a:ln w="9525">
            <a:noFill/>
            <a:miter lim="800000"/>
            <a:headEnd/>
            <a:tailEnd/>
          </a:ln>
          <a:effectLst/>
        </p:spPr>
        <p:txBody>
          <a:bodyPr>
            <a:spAutoFit/>
          </a:bodyPr>
          <a:lstStyle/>
          <a:p>
            <a:endParaRPr lang="zh-CN" altLang="en-US"/>
          </a:p>
        </p:txBody>
      </p:sp>
      <p:grpSp>
        <p:nvGrpSpPr>
          <p:cNvPr id="2" name="Group 5"/>
          <p:cNvGrpSpPr>
            <a:grpSpLocks/>
          </p:cNvGrpSpPr>
          <p:nvPr/>
        </p:nvGrpSpPr>
        <p:grpSpPr bwMode="auto">
          <a:xfrm>
            <a:off x="2974975" y="1014413"/>
            <a:ext cx="1936750" cy="2346325"/>
            <a:chOff x="1874" y="639"/>
            <a:chExt cx="1220" cy="1478"/>
          </a:xfrm>
        </p:grpSpPr>
        <p:sp>
          <p:nvSpPr>
            <p:cNvPr id="122886" name="Rectangle 6"/>
            <p:cNvSpPr>
              <a:spLocks noChangeArrowheads="1"/>
            </p:cNvSpPr>
            <p:nvPr/>
          </p:nvSpPr>
          <p:spPr bwMode="auto">
            <a:xfrm>
              <a:off x="2226" y="1427"/>
              <a:ext cx="532" cy="205"/>
            </a:xfrm>
            <a:prstGeom prst="rect">
              <a:avLst/>
            </a:prstGeom>
            <a:noFill/>
            <a:ln w="9525">
              <a:noFill/>
              <a:miter lim="800000"/>
              <a:headEnd/>
              <a:tailEnd/>
            </a:ln>
          </p:spPr>
          <p:txBody>
            <a:bodyPr/>
            <a:lstStyle/>
            <a:p>
              <a:endParaRPr lang="zh-CN" altLang="en-US"/>
            </a:p>
          </p:txBody>
        </p:sp>
        <p:sp>
          <p:nvSpPr>
            <p:cNvPr id="122887" name="Rectangle 7"/>
            <p:cNvSpPr>
              <a:spLocks noChangeArrowheads="1"/>
            </p:cNvSpPr>
            <p:nvPr/>
          </p:nvSpPr>
          <p:spPr bwMode="auto">
            <a:xfrm>
              <a:off x="1874" y="1039"/>
              <a:ext cx="532" cy="205"/>
            </a:xfrm>
            <a:prstGeom prst="rect">
              <a:avLst/>
            </a:prstGeom>
            <a:noFill/>
            <a:ln w="9525">
              <a:noFill/>
              <a:miter lim="800000"/>
              <a:headEnd/>
              <a:tailEnd/>
            </a:ln>
          </p:spPr>
          <p:txBody>
            <a:bodyPr/>
            <a:lstStyle/>
            <a:p>
              <a:endParaRPr lang="zh-CN" altLang="en-US"/>
            </a:p>
          </p:txBody>
        </p:sp>
        <p:sp>
          <p:nvSpPr>
            <p:cNvPr id="122888" name="Rectangle 8"/>
            <p:cNvSpPr>
              <a:spLocks noChangeArrowheads="1"/>
            </p:cNvSpPr>
            <p:nvPr/>
          </p:nvSpPr>
          <p:spPr bwMode="auto">
            <a:xfrm>
              <a:off x="2562" y="1039"/>
              <a:ext cx="532" cy="205"/>
            </a:xfrm>
            <a:prstGeom prst="rect">
              <a:avLst/>
            </a:prstGeom>
            <a:noFill/>
            <a:ln w="9525">
              <a:noFill/>
              <a:miter lim="800000"/>
              <a:headEnd/>
              <a:tailEnd/>
            </a:ln>
          </p:spPr>
          <p:txBody>
            <a:bodyPr/>
            <a:lstStyle/>
            <a:p>
              <a:endParaRPr lang="zh-CN" altLang="en-US"/>
            </a:p>
          </p:txBody>
        </p:sp>
        <p:sp>
          <p:nvSpPr>
            <p:cNvPr id="122889" name="Rectangle 9"/>
            <p:cNvSpPr>
              <a:spLocks noChangeArrowheads="1"/>
            </p:cNvSpPr>
            <p:nvPr/>
          </p:nvSpPr>
          <p:spPr bwMode="auto">
            <a:xfrm>
              <a:off x="2226" y="1913"/>
              <a:ext cx="532" cy="204"/>
            </a:xfrm>
            <a:prstGeom prst="rect">
              <a:avLst/>
            </a:prstGeom>
            <a:noFill/>
            <a:ln w="9525">
              <a:noFill/>
              <a:miter lim="800000"/>
              <a:headEnd/>
              <a:tailEnd/>
            </a:ln>
          </p:spPr>
          <p:txBody>
            <a:bodyPr/>
            <a:lstStyle/>
            <a:p>
              <a:endParaRPr lang="zh-CN" altLang="en-US"/>
            </a:p>
          </p:txBody>
        </p:sp>
        <p:sp>
          <p:nvSpPr>
            <p:cNvPr id="122890" name="Rectangle 10"/>
            <p:cNvSpPr>
              <a:spLocks noChangeArrowheads="1"/>
            </p:cNvSpPr>
            <p:nvPr/>
          </p:nvSpPr>
          <p:spPr bwMode="auto">
            <a:xfrm>
              <a:off x="2181" y="639"/>
              <a:ext cx="623" cy="188"/>
            </a:xfrm>
            <a:prstGeom prst="rect">
              <a:avLst/>
            </a:prstGeom>
            <a:noFill/>
            <a:ln w="9525">
              <a:noFill/>
              <a:miter lim="800000"/>
              <a:headEnd/>
              <a:tailEnd/>
            </a:ln>
          </p:spPr>
          <p:txBody>
            <a:bodyPr/>
            <a:lstStyle/>
            <a:p>
              <a:endParaRPr lang="zh-CN" altLang="en-US"/>
            </a:p>
          </p:txBody>
        </p:sp>
      </p:grpSp>
      <p:grpSp>
        <p:nvGrpSpPr>
          <p:cNvPr id="3" name="Group 11"/>
          <p:cNvGrpSpPr>
            <a:grpSpLocks/>
          </p:cNvGrpSpPr>
          <p:nvPr/>
        </p:nvGrpSpPr>
        <p:grpSpPr bwMode="auto">
          <a:xfrm>
            <a:off x="1074738" y="4179888"/>
            <a:ext cx="1938337" cy="2287587"/>
            <a:chOff x="677" y="2633"/>
            <a:chExt cx="1221" cy="1441"/>
          </a:xfrm>
        </p:grpSpPr>
        <p:sp>
          <p:nvSpPr>
            <p:cNvPr id="122892" name="Rectangle 12"/>
            <p:cNvSpPr>
              <a:spLocks noChangeArrowheads="1"/>
            </p:cNvSpPr>
            <p:nvPr/>
          </p:nvSpPr>
          <p:spPr bwMode="auto">
            <a:xfrm>
              <a:off x="1031" y="3369"/>
              <a:ext cx="532" cy="294"/>
            </a:xfrm>
            <a:prstGeom prst="rect">
              <a:avLst/>
            </a:prstGeom>
            <a:noFill/>
            <a:ln w="9525">
              <a:noFill/>
              <a:miter lim="800000"/>
              <a:headEnd/>
              <a:tailEnd/>
            </a:ln>
          </p:spPr>
          <p:txBody>
            <a:bodyPr/>
            <a:lstStyle/>
            <a:p>
              <a:endParaRPr lang="zh-CN" altLang="en-US"/>
            </a:p>
          </p:txBody>
        </p:sp>
        <p:sp>
          <p:nvSpPr>
            <p:cNvPr id="122893" name="Rectangle 13"/>
            <p:cNvSpPr>
              <a:spLocks noChangeArrowheads="1"/>
            </p:cNvSpPr>
            <p:nvPr/>
          </p:nvSpPr>
          <p:spPr bwMode="auto">
            <a:xfrm>
              <a:off x="677" y="2995"/>
              <a:ext cx="533" cy="205"/>
            </a:xfrm>
            <a:prstGeom prst="rect">
              <a:avLst/>
            </a:prstGeom>
            <a:noFill/>
            <a:ln w="9525">
              <a:noFill/>
              <a:miter lim="800000"/>
              <a:headEnd/>
              <a:tailEnd/>
            </a:ln>
          </p:spPr>
          <p:txBody>
            <a:bodyPr/>
            <a:lstStyle/>
            <a:p>
              <a:endParaRPr lang="zh-CN" altLang="en-US"/>
            </a:p>
          </p:txBody>
        </p:sp>
        <p:sp>
          <p:nvSpPr>
            <p:cNvPr id="122894" name="Rectangle 14"/>
            <p:cNvSpPr>
              <a:spLocks noChangeArrowheads="1"/>
            </p:cNvSpPr>
            <p:nvPr/>
          </p:nvSpPr>
          <p:spPr bwMode="auto">
            <a:xfrm>
              <a:off x="1365" y="2995"/>
              <a:ext cx="533" cy="205"/>
            </a:xfrm>
            <a:prstGeom prst="rect">
              <a:avLst/>
            </a:prstGeom>
            <a:noFill/>
            <a:ln w="9525">
              <a:noFill/>
              <a:miter lim="800000"/>
              <a:headEnd/>
              <a:tailEnd/>
            </a:ln>
          </p:spPr>
          <p:txBody>
            <a:bodyPr/>
            <a:lstStyle/>
            <a:p>
              <a:endParaRPr lang="zh-CN" altLang="en-US"/>
            </a:p>
          </p:txBody>
        </p:sp>
        <p:sp>
          <p:nvSpPr>
            <p:cNvPr id="122895" name="Rectangle 15"/>
            <p:cNvSpPr>
              <a:spLocks noChangeArrowheads="1"/>
            </p:cNvSpPr>
            <p:nvPr/>
          </p:nvSpPr>
          <p:spPr bwMode="auto">
            <a:xfrm>
              <a:off x="1031" y="3869"/>
              <a:ext cx="532" cy="205"/>
            </a:xfrm>
            <a:prstGeom prst="rect">
              <a:avLst/>
            </a:prstGeom>
            <a:noFill/>
            <a:ln w="9525">
              <a:noFill/>
              <a:miter lim="800000"/>
              <a:headEnd/>
              <a:tailEnd/>
            </a:ln>
          </p:spPr>
          <p:txBody>
            <a:bodyPr/>
            <a:lstStyle/>
            <a:p>
              <a:endParaRPr lang="zh-CN" altLang="en-US"/>
            </a:p>
          </p:txBody>
        </p:sp>
        <p:sp>
          <p:nvSpPr>
            <p:cNvPr id="122896" name="Rectangle 16"/>
            <p:cNvSpPr>
              <a:spLocks noChangeArrowheads="1"/>
            </p:cNvSpPr>
            <p:nvPr/>
          </p:nvSpPr>
          <p:spPr bwMode="auto">
            <a:xfrm>
              <a:off x="893" y="2633"/>
              <a:ext cx="806" cy="188"/>
            </a:xfrm>
            <a:prstGeom prst="rect">
              <a:avLst/>
            </a:prstGeom>
            <a:noFill/>
            <a:ln w="9525">
              <a:noFill/>
              <a:miter lim="800000"/>
              <a:headEnd/>
              <a:tailEnd/>
            </a:ln>
          </p:spPr>
          <p:txBody>
            <a:bodyPr/>
            <a:lstStyle/>
            <a:p>
              <a:endParaRPr lang="zh-CN" altLang="en-US"/>
            </a:p>
          </p:txBody>
        </p:sp>
      </p:grpSp>
      <p:grpSp>
        <p:nvGrpSpPr>
          <p:cNvPr id="4" name="Group 17"/>
          <p:cNvGrpSpPr>
            <a:grpSpLocks/>
          </p:cNvGrpSpPr>
          <p:nvPr/>
        </p:nvGrpSpPr>
        <p:grpSpPr bwMode="auto">
          <a:xfrm>
            <a:off x="5086350" y="4119563"/>
            <a:ext cx="2016125" cy="2239962"/>
            <a:chOff x="3204" y="2595"/>
            <a:chExt cx="1270" cy="1411"/>
          </a:xfrm>
        </p:grpSpPr>
        <p:sp>
          <p:nvSpPr>
            <p:cNvPr id="122898" name="Rectangle 18"/>
            <p:cNvSpPr>
              <a:spLocks noChangeArrowheads="1"/>
            </p:cNvSpPr>
            <p:nvPr/>
          </p:nvSpPr>
          <p:spPr bwMode="auto">
            <a:xfrm>
              <a:off x="3884" y="3193"/>
              <a:ext cx="590" cy="428"/>
            </a:xfrm>
            <a:prstGeom prst="rect">
              <a:avLst/>
            </a:prstGeom>
            <a:noFill/>
            <a:ln w="9525">
              <a:noFill/>
              <a:miter lim="800000"/>
              <a:headEnd/>
              <a:tailEnd/>
            </a:ln>
          </p:spPr>
          <p:txBody>
            <a:bodyPr/>
            <a:lstStyle/>
            <a:p>
              <a:endParaRPr lang="zh-CN" altLang="en-US"/>
            </a:p>
          </p:txBody>
        </p:sp>
        <p:sp>
          <p:nvSpPr>
            <p:cNvPr id="122899" name="Rectangle 19"/>
            <p:cNvSpPr>
              <a:spLocks noChangeArrowheads="1"/>
            </p:cNvSpPr>
            <p:nvPr/>
          </p:nvSpPr>
          <p:spPr bwMode="auto">
            <a:xfrm>
              <a:off x="3288" y="2595"/>
              <a:ext cx="806" cy="188"/>
            </a:xfrm>
            <a:prstGeom prst="rect">
              <a:avLst/>
            </a:prstGeom>
            <a:noFill/>
            <a:ln w="9525">
              <a:noFill/>
              <a:miter lim="800000"/>
              <a:headEnd/>
              <a:tailEnd/>
            </a:ln>
          </p:spPr>
          <p:txBody>
            <a:bodyPr/>
            <a:lstStyle/>
            <a:p>
              <a:endParaRPr lang="zh-CN" altLang="en-US"/>
            </a:p>
          </p:txBody>
        </p:sp>
        <p:sp>
          <p:nvSpPr>
            <p:cNvPr id="122900" name="Rectangle 20"/>
            <p:cNvSpPr>
              <a:spLocks noChangeArrowheads="1"/>
            </p:cNvSpPr>
            <p:nvPr/>
          </p:nvSpPr>
          <p:spPr bwMode="auto">
            <a:xfrm>
              <a:off x="3204" y="3069"/>
              <a:ext cx="590" cy="183"/>
            </a:xfrm>
            <a:prstGeom prst="rect">
              <a:avLst/>
            </a:prstGeom>
            <a:noFill/>
            <a:ln w="9525">
              <a:noFill/>
              <a:miter lim="800000"/>
              <a:headEnd/>
              <a:tailEnd/>
            </a:ln>
          </p:spPr>
          <p:txBody>
            <a:bodyPr/>
            <a:lstStyle/>
            <a:p>
              <a:endParaRPr lang="zh-CN" altLang="en-US"/>
            </a:p>
          </p:txBody>
        </p:sp>
        <p:sp>
          <p:nvSpPr>
            <p:cNvPr id="122901" name="Rectangle 21"/>
            <p:cNvSpPr>
              <a:spLocks noChangeArrowheads="1"/>
            </p:cNvSpPr>
            <p:nvPr/>
          </p:nvSpPr>
          <p:spPr bwMode="auto">
            <a:xfrm>
              <a:off x="3390" y="3823"/>
              <a:ext cx="664" cy="183"/>
            </a:xfrm>
            <a:prstGeom prst="rect">
              <a:avLst/>
            </a:prstGeom>
            <a:noFill/>
            <a:ln w="9525">
              <a:noFill/>
              <a:miter lim="800000"/>
              <a:headEnd/>
              <a:tailEnd/>
            </a:ln>
          </p:spPr>
          <p:txBody>
            <a:bodyPr/>
            <a:lstStyle/>
            <a:p>
              <a:endParaRPr lang="zh-CN" altLang="en-US"/>
            </a:p>
          </p:txBody>
        </p:sp>
      </p:grpSp>
      <p:grpSp>
        <p:nvGrpSpPr>
          <p:cNvPr id="5" name="Group 22"/>
          <p:cNvGrpSpPr>
            <a:grpSpLocks/>
          </p:cNvGrpSpPr>
          <p:nvPr/>
        </p:nvGrpSpPr>
        <p:grpSpPr bwMode="auto">
          <a:xfrm>
            <a:off x="2433638" y="990600"/>
            <a:ext cx="2642418" cy="1646311"/>
            <a:chOff x="1533" y="624"/>
            <a:chExt cx="1920" cy="1731"/>
          </a:xfrm>
        </p:grpSpPr>
        <p:sp>
          <p:nvSpPr>
            <p:cNvPr id="122903" name="Rectangle 23"/>
            <p:cNvSpPr>
              <a:spLocks noChangeArrowheads="1"/>
            </p:cNvSpPr>
            <p:nvPr/>
          </p:nvSpPr>
          <p:spPr bwMode="auto">
            <a:xfrm>
              <a:off x="2306" y="679"/>
              <a:ext cx="435" cy="173"/>
            </a:xfrm>
            <a:prstGeom prst="rect">
              <a:avLst/>
            </a:prstGeom>
            <a:noFill/>
            <a:ln w="9525">
              <a:noFill/>
              <a:miter lim="800000"/>
              <a:headEnd/>
              <a:tailEnd/>
            </a:ln>
          </p:spPr>
          <p:txBody>
            <a:bodyPr wrap="none" lIns="0" tIns="0" rIns="0" bIns="0">
              <a:spAutoFit/>
            </a:bodyPr>
            <a:lstStyle/>
            <a:p>
              <a:r>
                <a:rPr lang="zh-CN" altLang="en-US" sz="1800"/>
                <a:t>计算机</a:t>
              </a:r>
            </a:p>
          </p:txBody>
        </p:sp>
        <p:sp>
          <p:nvSpPr>
            <p:cNvPr id="122904" name="Oval 24"/>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0"/>
            <a:ext cx="7772400" cy="1143000"/>
          </a:xfrm>
        </p:spPr>
        <p:txBody>
          <a:bodyPr/>
          <a:lstStyle/>
          <a:p>
            <a:r>
              <a:rPr lang="zh-CN" altLang="en-US" b="1"/>
              <a:t>1.4 本书结构</a:t>
            </a:r>
          </a:p>
        </p:txBody>
      </p:sp>
      <p:sp>
        <p:nvSpPr>
          <p:cNvPr id="36" name="日期占位符 35"/>
          <p:cNvSpPr>
            <a:spLocks noGrp="1"/>
          </p:cNvSpPr>
          <p:nvPr>
            <p:ph type="dt" sz="half" idx="10"/>
          </p:nvPr>
        </p:nvSpPr>
        <p:spPr/>
        <p:txBody>
          <a:bodyPr/>
          <a:lstStyle/>
          <a:p>
            <a:fld id="{753069F5-5168-4D00-A7A9-065DC0299B6D}" type="datetime1">
              <a:rPr lang="zh-CN" altLang="en-US" smtClean="0"/>
              <a:pPr/>
              <a:t>2023/8/31</a:t>
            </a:fld>
            <a:endParaRPr lang="zh-CN" altLang="en-US"/>
          </a:p>
        </p:txBody>
      </p:sp>
      <p:sp>
        <p:nvSpPr>
          <p:cNvPr id="38" name="页脚占位符 37"/>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37" name="灯片编号占位符 36"/>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123907" name="Rectangle 3"/>
          <p:cNvSpPr>
            <a:spLocks noChangeArrowheads="1"/>
          </p:cNvSpPr>
          <p:nvPr/>
        </p:nvSpPr>
        <p:spPr bwMode="auto">
          <a:xfrm>
            <a:off x="2586038" y="1543050"/>
            <a:ext cx="9144000" cy="0"/>
          </a:xfrm>
          <a:prstGeom prst="rect">
            <a:avLst/>
          </a:prstGeom>
          <a:noFill/>
          <a:ln w="9525">
            <a:noFill/>
            <a:miter lim="800000"/>
            <a:headEnd/>
            <a:tailEnd/>
          </a:ln>
          <a:effectLst/>
        </p:spPr>
        <p:txBody>
          <a:bodyPr>
            <a:spAutoFit/>
          </a:bodyPr>
          <a:lstStyle/>
          <a:p>
            <a:endParaRPr lang="zh-CN" altLang="en-US"/>
          </a:p>
        </p:txBody>
      </p:sp>
      <p:grpSp>
        <p:nvGrpSpPr>
          <p:cNvPr id="2" name="Group 4"/>
          <p:cNvGrpSpPr>
            <a:grpSpLocks/>
          </p:cNvGrpSpPr>
          <p:nvPr/>
        </p:nvGrpSpPr>
        <p:grpSpPr bwMode="auto">
          <a:xfrm>
            <a:off x="2974975" y="1014413"/>
            <a:ext cx="1936750" cy="2346325"/>
            <a:chOff x="1874" y="639"/>
            <a:chExt cx="1220" cy="1478"/>
          </a:xfrm>
        </p:grpSpPr>
        <p:sp>
          <p:nvSpPr>
            <p:cNvPr id="123909" name="Rectangle 5"/>
            <p:cNvSpPr>
              <a:spLocks noChangeArrowheads="1"/>
            </p:cNvSpPr>
            <p:nvPr/>
          </p:nvSpPr>
          <p:spPr bwMode="auto">
            <a:xfrm>
              <a:off x="2226" y="1427"/>
              <a:ext cx="532" cy="205"/>
            </a:xfrm>
            <a:prstGeom prst="rect">
              <a:avLst/>
            </a:prstGeom>
            <a:noFill/>
            <a:ln w="9525">
              <a:noFill/>
              <a:miter lim="800000"/>
              <a:headEnd/>
              <a:tailEnd/>
            </a:ln>
          </p:spPr>
          <p:txBody>
            <a:bodyPr/>
            <a:lstStyle/>
            <a:p>
              <a:endParaRPr lang="zh-CN" altLang="en-US"/>
            </a:p>
          </p:txBody>
        </p:sp>
        <p:sp>
          <p:nvSpPr>
            <p:cNvPr id="123910" name="Rectangle 6"/>
            <p:cNvSpPr>
              <a:spLocks noChangeArrowheads="1"/>
            </p:cNvSpPr>
            <p:nvPr/>
          </p:nvSpPr>
          <p:spPr bwMode="auto">
            <a:xfrm>
              <a:off x="1874" y="1039"/>
              <a:ext cx="532" cy="205"/>
            </a:xfrm>
            <a:prstGeom prst="rect">
              <a:avLst/>
            </a:prstGeom>
            <a:noFill/>
            <a:ln w="9525">
              <a:noFill/>
              <a:miter lim="800000"/>
              <a:headEnd/>
              <a:tailEnd/>
            </a:ln>
          </p:spPr>
          <p:txBody>
            <a:bodyPr/>
            <a:lstStyle/>
            <a:p>
              <a:endParaRPr lang="zh-CN" altLang="en-US"/>
            </a:p>
          </p:txBody>
        </p:sp>
        <p:sp>
          <p:nvSpPr>
            <p:cNvPr id="123911" name="Rectangle 7"/>
            <p:cNvSpPr>
              <a:spLocks noChangeArrowheads="1"/>
            </p:cNvSpPr>
            <p:nvPr/>
          </p:nvSpPr>
          <p:spPr bwMode="auto">
            <a:xfrm>
              <a:off x="2562" y="1039"/>
              <a:ext cx="532" cy="205"/>
            </a:xfrm>
            <a:prstGeom prst="rect">
              <a:avLst/>
            </a:prstGeom>
            <a:noFill/>
            <a:ln w="9525">
              <a:noFill/>
              <a:miter lim="800000"/>
              <a:headEnd/>
              <a:tailEnd/>
            </a:ln>
          </p:spPr>
          <p:txBody>
            <a:bodyPr/>
            <a:lstStyle/>
            <a:p>
              <a:endParaRPr lang="zh-CN" altLang="en-US"/>
            </a:p>
          </p:txBody>
        </p:sp>
        <p:sp>
          <p:nvSpPr>
            <p:cNvPr id="123912" name="Rectangle 8"/>
            <p:cNvSpPr>
              <a:spLocks noChangeArrowheads="1"/>
            </p:cNvSpPr>
            <p:nvPr/>
          </p:nvSpPr>
          <p:spPr bwMode="auto">
            <a:xfrm>
              <a:off x="2226" y="1913"/>
              <a:ext cx="532" cy="204"/>
            </a:xfrm>
            <a:prstGeom prst="rect">
              <a:avLst/>
            </a:prstGeom>
            <a:noFill/>
            <a:ln w="9525">
              <a:noFill/>
              <a:miter lim="800000"/>
              <a:headEnd/>
              <a:tailEnd/>
            </a:ln>
          </p:spPr>
          <p:txBody>
            <a:bodyPr/>
            <a:lstStyle/>
            <a:p>
              <a:endParaRPr lang="zh-CN" altLang="en-US"/>
            </a:p>
          </p:txBody>
        </p:sp>
        <p:sp>
          <p:nvSpPr>
            <p:cNvPr id="123913" name="Rectangle 9"/>
            <p:cNvSpPr>
              <a:spLocks noChangeArrowheads="1"/>
            </p:cNvSpPr>
            <p:nvPr/>
          </p:nvSpPr>
          <p:spPr bwMode="auto">
            <a:xfrm>
              <a:off x="2181" y="639"/>
              <a:ext cx="623" cy="188"/>
            </a:xfrm>
            <a:prstGeom prst="rect">
              <a:avLst/>
            </a:prstGeom>
            <a:noFill/>
            <a:ln w="9525">
              <a:noFill/>
              <a:miter lim="800000"/>
              <a:headEnd/>
              <a:tailEnd/>
            </a:ln>
          </p:spPr>
          <p:txBody>
            <a:bodyPr/>
            <a:lstStyle/>
            <a:p>
              <a:endParaRPr lang="zh-CN" altLang="en-US"/>
            </a:p>
          </p:txBody>
        </p:sp>
      </p:grpSp>
      <p:grpSp>
        <p:nvGrpSpPr>
          <p:cNvPr id="3" name="Group 10"/>
          <p:cNvGrpSpPr>
            <a:grpSpLocks/>
          </p:cNvGrpSpPr>
          <p:nvPr/>
        </p:nvGrpSpPr>
        <p:grpSpPr bwMode="auto">
          <a:xfrm>
            <a:off x="1074738" y="4179888"/>
            <a:ext cx="1938337" cy="2287587"/>
            <a:chOff x="677" y="2633"/>
            <a:chExt cx="1221" cy="1441"/>
          </a:xfrm>
        </p:grpSpPr>
        <p:sp>
          <p:nvSpPr>
            <p:cNvPr id="123915" name="Rectangle 11"/>
            <p:cNvSpPr>
              <a:spLocks noChangeArrowheads="1"/>
            </p:cNvSpPr>
            <p:nvPr/>
          </p:nvSpPr>
          <p:spPr bwMode="auto">
            <a:xfrm>
              <a:off x="1031" y="3369"/>
              <a:ext cx="532" cy="294"/>
            </a:xfrm>
            <a:prstGeom prst="rect">
              <a:avLst/>
            </a:prstGeom>
            <a:noFill/>
            <a:ln w="9525">
              <a:noFill/>
              <a:miter lim="800000"/>
              <a:headEnd/>
              <a:tailEnd/>
            </a:ln>
          </p:spPr>
          <p:txBody>
            <a:bodyPr/>
            <a:lstStyle/>
            <a:p>
              <a:endParaRPr lang="zh-CN" altLang="en-US"/>
            </a:p>
          </p:txBody>
        </p:sp>
        <p:sp>
          <p:nvSpPr>
            <p:cNvPr id="123916" name="Rectangle 12"/>
            <p:cNvSpPr>
              <a:spLocks noChangeArrowheads="1"/>
            </p:cNvSpPr>
            <p:nvPr/>
          </p:nvSpPr>
          <p:spPr bwMode="auto">
            <a:xfrm>
              <a:off x="677" y="2995"/>
              <a:ext cx="533" cy="205"/>
            </a:xfrm>
            <a:prstGeom prst="rect">
              <a:avLst/>
            </a:prstGeom>
            <a:noFill/>
            <a:ln w="9525">
              <a:noFill/>
              <a:miter lim="800000"/>
              <a:headEnd/>
              <a:tailEnd/>
            </a:ln>
          </p:spPr>
          <p:txBody>
            <a:bodyPr/>
            <a:lstStyle/>
            <a:p>
              <a:endParaRPr lang="zh-CN" altLang="en-US"/>
            </a:p>
          </p:txBody>
        </p:sp>
        <p:sp>
          <p:nvSpPr>
            <p:cNvPr id="123917" name="Rectangle 13"/>
            <p:cNvSpPr>
              <a:spLocks noChangeArrowheads="1"/>
            </p:cNvSpPr>
            <p:nvPr/>
          </p:nvSpPr>
          <p:spPr bwMode="auto">
            <a:xfrm>
              <a:off x="1365" y="2995"/>
              <a:ext cx="533" cy="205"/>
            </a:xfrm>
            <a:prstGeom prst="rect">
              <a:avLst/>
            </a:prstGeom>
            <a:noFill/>
            <a:ln w="9525">
              <a:noFill/>
              <a:miter lim="800000"/>
              <a:headEnd/>
              <a:tailEnd/>
            </a:ln>
          </p:spPr>
          <p:txBody>
            <a:bodyPr/>
            <a:lstStyle/>
            <a:p>
              <a:endParaRPr lang="zh-CN" altLang="en-US"/>
            </a:p>
          </p:txBody>
        </p:sp>
        <p:sp>
          <p:nvSpPr>
            <p:cNvPr id="123918" name="Rectangle 14"/>
            <p:cNvSpPr>
              <a:spLocks noChangeArrowheads="1"/>
            </p:cNvSpPr>
            <p:nvPr/>
          </p:nvSpPr>
          <p:spPr bwMode="auto">
            <a:xfrm>
              <a:off x="1031" y="3869"/>
              <a:ext cx="532" cy="205"/>
            </a:xfrm>
            <a:prstGeom prst="rect">
              <a:avLst/>
            </a:prstGeom>
            <a:noFill/>
            <a:ln w="9525">
              <a:noFill/>
              <a:miter lim="800000"/>
              <a:headEnd/>
              <a:tailEnd/>
            </a:ln>
          </p:spPr>
          <p:txBody>
            <a:bodyPr/>
            <a:lstStyle/>
            <a:p>
              <a:endParaRPr lang="zh-CN" altLang="en-US"/>
            </a:p>
          </p:txBody>
        </p:sp>
        <p:sp>
          <p:nvSpPr>
            <p:cNvPr id="123919" name="Rectangle 15"/>
            <p:cNvSpPr>
              <a:spLocks noChangeArrowheads="1"/>
            </p:cNvSpPr>
            <p:nvPr/>
          </p:nvSpPr>
          <p:spPr bwMode="auto">
            <a:xfrm>
              <a:off x="893" y="2633"/>
              <a:ext cx="806" cy="188"/>
            </a:xfrm>
            <a:prstGeom prst="rect">
              <a:avLst/>
            </a:prstGeom>
            <a:noFill/>
            <a:ln w="9525">
              <a:noFill/>
              <a:miter lim="800000"/>
              <a:headEnd/>
              <a:tailEnd/>
            </a:ln>
          </p:spPr>
          <p:txBody>
            <a:bodyPr/>
            <a:lstStyle/>
            <a:p>
              <a:endParaRPr lang="zh-CN" altLang="en-US"/>
            </a:p>
          </p:txBody>
        </p:sp>
      </p:grpSp>
      <p:grpSp>
        <p:nvGrpSpPr>
          <p:cNvPr id="4" name="Group 16"/>
          <p:cNvGrpSpPr>
            <a:grpSpLocks/>
          </p:cNvGrpSpPr>
          <p:nvPr/>
        </p:nvGrpSpPr>
        <p:grpSpPr bwMode="auto">
          <a:xfrm>
            <a:off x="5086350" y="4119563"/>
            <a:ext cx="2016125" cy="2239962"/>
            <a:chOff x="3204" y="2595"/>
            <a:chExt cx="1270" cy="1411"/>
          </a:xfrm>
        </p:grpSpPr>
        <p:sp>
          <p:nvSpPr>
            <p:cNvPr id="123921" name="Rectangle 17"/>
            <p:cNvSpPr>
              <a:spLocks noChangeArrowheads="1"/>
            </p:cNvSpPr>
            <p:nvPr/>
          </p:nvSpPr>
          <p:spPr bwMode="auto">
            <a:xfrm>
              <a:off x="3884" y="3193"/>
              <a:ext cx="590" cy="428"/>
            </a:xfrm>
            <a:prstGeom prst="rect">
              <a:avLst/>
            </a:prstGeom>
            <a:noFill/>
            <a:ln w="9525">
              <a:noFill/>
              <a:miter lim="800000"/>
              <a:headEnd/>
              <a:tailEnd/>
            </a:ln>
          </p:spPr>
          <p:txBody>
            <a:bodyPr/>
            <a:lstStyle/>
            <a:p>
              <a:endParaRPr lang="zh-CN" altLang="en-US"/>
            </a:p>
          </p:txBody>
        </p:sp>
        <p:sp>
          <p:nvSpPr>
            <p:cNvPr id="123922" name="Rectangle 18"/>
            <p:cNvSpPr>
              <a:spLocks noChangeArrowheads="1"/>
            </p:cNvSpPr>
            <p:nvPr/>
          </p:nvSpPr>
          <p:spPr bwMode="auto">
            <a:xfrm>
              <a:off x="3288" y="2595"/>
              <a:ext cx="806" cy="188"/>
            </a:xfrm>
            <a:prstGeom prst="rect">
              <a:avLst/>
            </a:prstGeom>
            <a:noFill/>
            <a:ln w="9525">
              <a:noFill/>
              <a:miter lim="800000"/>
              <a:headEnd/>
              <a:tailEnd/>
            </a:ln>
          </p:spPr>
          <p:txBody>
            <a:bodyPr/>
            <a:lstStyle/>
            <a:p>
              <a:endParaRPr lang="zh-CN" altLang="en-US"/>
            </a:p>
          </p:txBody>
        </p:sp>
        <p:sp>
          <p:nvSpPr>
            <p:cNvPr id="123923" name="Rectangle 19"/>
            <p:cNvSpPr>
              <a:spLocks noChangeArrowheads="1"/>
            </p:cNvSpPr>
            <p:nvPr/>
          </p:nvSpPr>
          <p:spPr bwMode="auto">
            <a:xfrm>
              <a:off x="3204" y="3069"/>
              <a:ext cx="590" cy="183"/>
            </a:xfrm>
            <a:prstGeom prst="rect">
              <a:avLst/>
            </a:prstGeom>
            <a:noFill/>
            <a:ln w="9525">
              <a:noFill/>
              <a:miter lim="800000"/>
              <a:headEnd/>
              <a:tailEnd/>
            </a:ln>
          </p:spPr>
          <p:txBody>
            <a:bodyPr/>
            <a:lstStyle/>
            <a:p>
              <a:endParaRPr lang="zh-CN" altLang="en-US"/>
            </a:p>
          </p:txBody>
        </p:sp>
        <p:sp>
          <p:nvSpPr>
            <p:cNvPr id="123924" name="Rectangle 20"/>
            <p:cNvSpPr>
              <a:spLocks noChangeArrowheads="1"/>
            </p:cNvSpPr>
            <p:nvPr/>
          </p:nvSpPr>
          <p:spPr bwMode="auto">
            <a:xfrm>
              <a:off x="3390" y="3823"/>
              <a:ext cx="664" cy="183"/>
            </a:xfrm>
            <a:prstGeom prst="rect">
              <a:avLst/>
            </a:prstGeom>
            <a:noFill/>
            <a:ln w="9525">
              <a:noFill/>
              <a:miter lim="800000"/>
              <a:headEnd/>
              <a:tailEnd/>
            </a:ln>
          </p:spPr>
          <p:txBody>
            <a:bodyPr/>
            <a:lstStyle/>
            <a:p>
              <a:endParaRPr lang="zh-CN" altLang="en-US"/>
            </a:p>
          </p:txBody>
        </p:sp>
      </p:grpSp>
      <p:sp>
        <p:nvSpPr>
          <p:cNvPr id="123925" name="Text Box 21"/>
          <p:cNvSpPr txBox="1">
            <a:spLocks noChangeArrowheads="1"/>
          </p:cNvSpPr>
          <p:nvPr/>
        </p:nvSpPr>
        <p:spPr bwMode="auto">
          <a:xfrm>
            <a:off x="5402263" y="1268413"/>
            <a:ext cx="3740150" cy="1031875"/>
          </a:xfrm>
          <a:prstGeom prst="rect">
            <a:avLst/>
          </a:prstGeom>
          <a:noFill/>
          <a:ln w="9525">
            <a:noFill/>
            <a:miter lim="800000"/>
            <a:headEnd/>
            <a:tailEnd/>
          </a:ln>
          <a:effectLst/>
        </p:spPr>
        <p:txBody>
          <a:bodyPr wrap="none">
            <a:spAutoFit/>
          </a:bodyPr>
          <a:lstStyle/>
          <a:p>
            <a:pPr algn="ctr"/>
            <a:r>
              <a:rPr lang="zh-CN" altLang="en-US" sz="2800" dirty="0"/>
              <a:t>第２篇</a:t>
            </a:r>
          </a:p>
          <a:p>
            <a:pPr algn="ctr"/>
            <a:r>
              <a:rPr lang="zh-CN" altLang="en-US" sz="2800" dirty="0"/>
              <a:t>计算机系统的硬件结构</a:t>
            </a:r>
          </a:p>
        </p:txBody>
      </p:sp>
      <p:grpSp>
        <p:nvGrpSpPr>
          <p:cNvPr id="5" name="Group 22"/>
          <p:cNvGrpSpPr>
            <a:grpSpLocks/>
          </p:cNvGrpSpPr>
          <p:nvPr/>
        </p:nvGrpSpPr>
        <p:grpSpPr bwMode="auto">
          <a:xfrm>
            <a:off x="2433638" y="990600"/>
            <a:ext cx="3048000" cy="2747963"/>
            <a:chOff x="1533" y="624"/>
            <a:chExt cx="1920" cy="1731"/>
          </a:xfrm>
        </p:grpSpPr>
        <p:sp>
          <p:nvSpPr>
            <p:cNvPr id="123927" name="Rectangle 23"/>
            <p:cNvSpPr>
              <a:spLocks noChangeArrowheads="1"/>
            </p:cNvSpPr>
            <p:nvPr/>
          </p:nvSpPr>
          <p:spPr bwMode="auto">
            <a:xfrm>
              <a:off x="2306" y="679"/>
              <a:ext cx="435" cy="173"/>
            </a:xfrm>
            <a:prstGeom prst="rect">
              <a:avLst/>
            </a:prstGeom>
            <a:noFill/>
            <a:ln w="9525">
              <a:noFill/>
              <a:miter lim="800000"/>
              <a:headEnd/>
              <a:tailEnd/>
            </a:ln>
          </p:spPr>
          <p:txBody>
            <a:bodyPr wrap="none" lIns="0" tIns="0" rIns="0" bIns="0">
              <a:spAutoFit/>
            </a:bodyPr>
            <a:lstStyle/>
            <a:p>
              <a:r>
                <a:rPr lang="zh-CN" altLang="en-US" sz="1800"/>
                <a:t>计算机</a:t>
              </a:r>
            </a:p>
          </p:txBody>
        </p:sp>
        <p:sp>
          <p:nvSpPr>
            <p:cNvPr id="123928" name="Oval 24"/>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nvGrpSpPr>
          <p:cNvPr id="6" name="Group 25"/>
          <p:cNvGrpSpPr>
            <a:grpSpLocks/>
          </p:cNvGrpSpPr>
          <p:nvPr/>
        </p:nvGrpSpPr>
        <p:grpSpPr bwMode="auto">
          <a:xfrm>
            <a:off x="2438400" y="990600"/>
            <a:ext cx="3048000" cy="2747963"/>
            <a:chOff x="1533" y="624"/>
            <a:chExt cx="1920" cy="1731"/>
          </a:xfrm>
        </p:grpSpPr>
        <p:sp>
          <p:nvSpPr>
            <p:cNvPr id="123930" name="Rectangle 26"/>
            <p:cNvSpPr>
              <a:spLocks noChangeArrowheads="1"/>
            </p:cNvSpPr>
            <p:nvPr/>
          </p:nvSpPr>
          <p:spPr bwMode="auto">
            <a:xfrm>
              <a:off x="2618" y="997"/>
              <a:ext cx="471" cy="269"/>
            </a:xfrm>
            <a:prstGeom prst="rect">
              <a:avLst/>
            </a:prstGeom>
            <a:noFill/>
            <a:ln w="9525">
              <a:noFill/>
              <a:miter lim="800000"/>
              <a:headEnd/>
              <a:tailEnd/>
            </a:ln>
          </p:spPr>
          <p:txBody>
            <a:bodyPr lIns="0" tIns="0" rIns="0" bIns="0">
              <a:spAutoFit/>
            </a:bodyPr>
            <a:lstStyle/>
            <a:p>
              <a:pPr algn="ctr"/>
              <a:r>
                <a:rPr lang="en-US" altLang="zh-CN" sz="2800">
                  <a:latin typeface="Times New Roman" pitchFamily="18" charset="0"/>
                </a:rPr>
                <a:t>I/O</a:t>
              </a:r>
              <a:endParaRPr lang="en-US" altLang="zh-CN" sz="2800"/>
            </a:p>
          </p:txBody>
        </p:sp>
        <p:grpSp>
          <p:nvGrpSpPr>
            <p:cNvPr id="7" name="Group 27"/>
            <p:cNvGrpSpPr>
              <a:grpSpLocks/>
            </p:cNvGrpSpPr>
            <p:nvPr/>
          </p:nvGrpSpPr>
          <p:grpSpPr bwMode="auto">
            <a:xfrm>
              <a:off x="1533" y="624"/>
              <a:ext cx="1920" cy="1731"/>
              <a:chOff x="1533" y="624"/>
              <a:chExt cx="1920" cy="1731"/>
            </a:xfrm>
          </p:grpSpPr>
          <p:sp>
            <p:nvSpPr>
              <p:cNvPr id="123932" name="Oval 28"/>
              <p:cNvSpPr>
                <a:spLocks noChangeArrowheads="1"/>
              </p:cNvSpPr>
              <p:nvPr/>
            </p:nvSpPr>
            <p:spPr bwMode="auto">
              <a:xfrm>
                <a:off x="2111" y="1200"/>
                <a:ext cx="817" cy="739"/>
              </a:xfrm>
              <a:prstGeom prst="ellipse">
                <a:avLst/>
              </a:prstGeom>
              <a:noFill/>
              <a:ln w="20638">
                <a:solidFill>
                  <a:schemeClr val="folHlink"/>
                </a:solidFill>
                <a:round/>
                <a:headEnd/>
                <a:tailEnd/>
              </a:ln>
            </p:spPr>
            <p:txBody>
              <a:bodyPr/>
              <a:lstStyle/>
              <a:p>
                <a:endParaRPr lang="zh-CN" altLang="en-US"/>
              </a:p>
            </p:txBody>
          </p:sp>
          <p:sp>
            <p:nvSpPr>
              <p:cNvPr id="123933" name="Rectangle 29"/>
              <p:cNvSpPr>
                <a:spLocks noChangeArrowheads="1"/>
              </p:cNvSpPr>
              <p:nvPr/>
            </p:nvSpPr>
            <p:spPr bwMode="auto">
              <a:xfrm>
                <a:off x="2118" y="1465"/>
                <a:ext cx="776" cy="230"/>
              </a:xfrm>
              <a:prstGeom prst="rect">
                <a:avLst/>
              </a:prstGeom>
              <a:noFill/>
              <a:ln w="9525">
                <a:noFill/>
                <a:miter lim="800000"/>
                <a:headEnd/>
                <a:tailEnd/>
              </a:ln>
            </p:spPr>
            <p:txBody>
              <a:bodyPr wrap="none" lIns="0" tIns="0" rIns="0" bIns="0">
                <a:spAutoFit/>
              </a:bodyPr>
              <a:lstStyle/>
              <a:p>
                <a:pPr algn="ctr"/>
                <a:r>
                  <a:rPr lang="zh-CN" altLang="en-US" sz="2400"/>
                  <a:t>系统总线</a:t>
                </a:r>
              </a:p>
            </p:txBody>
          </p:sp>
          <p:sp>
            <p:nvSpPr>
              <p:cNvPr id="123934" name="Oval 30"/>
              <p:cNvSpPr>
                <a:spLocks noChangeArrowheads="1"/>
              </p:cNvSpPr>
              <p:nvPr/>
            </p:nvSpPr>
            <p:spPr bwMode="auto">
              <a:xfrm>
                <a:off x="1806" y="841"/>
                <a:ext cx="667" cy="601"/>
              </a:xfrm>
              <a:prstGeom prst="ellipse">
                <a:avLst/>
              </a:prstGeom>
              <a:noFill/>
              <a:ln w="20638">
                <a:solidFill>
                  <a:schemeClr val="folHlink"/>
                </a:solidFill>
                <a:round/>
                <a:headEnd/>
                <a:tailEnd/>
              </a:ln>
            </p:spPr>
            <p:txBody>
              <a:bodyPr/>
              <a:lstStyle/>
              <a:p>
                <a:endParaRPr lang="zh-CN" altLang="en-US"/>
              </a:p>
            </p:txBody>
          </p:sp>
          <p:sp>
            <p:nvSpPr>
              <p:cNvPr id="123935" name="Rectangle 31"/>
              <p:cNvSpPr>
                <a:spLocks noChangeArrowheads="1"/>
              </p:cNvSpPr>
              <p:nvPr/>
            </p:nvSpPr>
            <p:spPr bwMode="auto">
              <a:xfrm>
                <a:off x="1816" y="997"/>
                <a:ext cx="579" cy="230"/>
              </a:xfrm>
              <a:prstGeom prst="rect">
                <a:avLst/>
              </a:prstGeom>
              <a:noFill/>
              <a:ln w="9525">
                <a:noFill/>
                <a:miter lim="800000"/>
                <a:headEnd/>
                <a:tailEnd/>
              </a:ln>
            </p:spPr>
            <p:txBody>
              <a:bodyPr wrap="none" lIns="0" tIns="0" rIns="0" bIns="0">
                <a:spAutoFit/>
              </a:bodyPr>
              <a:lstStyle/>
              <a:p>
                <a:r>
                  <a:rPr lang="zh-CN" altLang="en-US" sz="2400"/>
                  <a:t>存储器</a:t>
                </a:r>
              </a:p>
            </p:txBody>
          </p:sp>
          <p:sp>
            <p:nvSpPr>
              <p:cNvPr id="123936" name="Oval 32"/>
              <p:cNvSpPr>
                <a:spLocks noChangeArrowheads="1"/>
              </p:cNvSpPr>
              <p:nvPr/>
            </p:nvSpPr>
            <p:spPr bwMode="auto">
              <a:xfrm>
                <a:off x="2494" y="872"/>
                <a:ext cx="667" cy="601"/>
              </a:xfrm>
              <a:prstGeom prst="ellipse">
                <a:avLst/>
              </a:prstGeom>
              <a:noFill/>
              <a:ln w="20701">
                <a:solidFill>
                  <a:schemeClr val="folHlink"/>
                </a:solidFill>
                <a:round/>
                <a:headEnd/>
                <a:tailEnd/>
              </a:ln>
            </p:spPr>
            <p:txBody>
              <a:bodyPr/>
              <a:lstStyle/>
              <a:p>
                <a:endParaRPr lang="zh-CN" altLang="en-US"/>
              </a:p>
            </p:txBody>
          </p:sp>
          <p:sp>
            <p:nvSpPr>
              <p:cNvPr id="123937" name="Oval 33"/>
              <p:cNvSpPr>
                <a:spLocks noChangeArrowheads="1"/>
              </p:cNvSpPr>
              <p:nvPr/>
            </p:nvSpPr>
            <p:spPr bwMode="auto">
              <a:xfrm>
                <a:off x="2159" y="1714"/>
                <a:ext cx="667" cy="602"/>
              </a:xfrm>
              <a:prstGeom prst="ellipse">
                <a:avLst/>
              </a:prstGeom>
              <a:noFill/>
              <a:ln w="20638">
                <a:solidFill>
                  <a:schemeClr val="folHlink"/>
                </a:solidFill>
                <a:round/>
                <a:headEnd/>
                <a:tailEnd/>
              </a:ln>
            </p:spPr>
            <p:txBody>
              <a:bodyPr/>
              <a:lstStyle/>
              <a:p>
                <a:endParaRPr lang="zh-CN" altLang="en-US"/>
              </a:p>
            </p:txBody>
          </p:sp>
          <p:sp>
            <p:nvSpPr>
              <p:cNvPr id="123938" name="Rectangle 34"/>
              <p:cNvSpPr>
                <a:spLocks noChangeArrowheads="1"/>
              </p:cNvSpPr>
              <p:nvPr/>
            </p:nvSpPr>
            <p:spPr bwMode="auto">
              <a:xfrm>
                <a:off x="2284" y="1946"/>
                <a:ext cx="461"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CPU</a:t>
                </a:r>
                <a:endParaRPr lang="en-US" altLang="zh-CN" sz="2800"/>
              </a:p>
            </p:txBody>
          </p:sp>
          <p:sp>
            <p:nvSpPr>
              <p:cNvPr id="123939" name="Oval 35"/>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25"/>
                                        </p:tgtEl>
                                        <p:attrNameLst>
                                          <p:attrName>style.visibility</p:attrName>
                                        </p:attrNameLst>
                                      </p:cBhvr>
                                      <p:to>
                                        <p:strVal val="visible"/>
                                      </p:to>
                                    </p:set>
                                    <p:animEffect transition="in" filter="blinds(horizontal)">
                                      <p:cBhvr>
                                        <p:cTn id="7" dur="500"/>
                                        <p:tgtEl>
                                          <p:spTgt spid="1239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0"/>
            <a:ext cx="7772400" cy="1143000"/>
          </a:xfrm>
        </p:spPr>
        <p:txBody>
          <a:bodyPr/>
          <a:lstStyle/>
          <a:p>
            <a:r>
              <a:rPr lang="zh-CN" altLang="en-US" b="1"/>
              <a:t>1.4 本书结构</a:t>
            </a:r>
          </a:p>
        </p:txBody>
      </p:sp>
      <p:sp>
        <p:nvSpPr>
          <p:cNvPr id="51" name="日期占位符 50"/>
          <p:cNvSpPr>
            <a:spLocks noGrp="1"/>
          </p:cNvSpPr>
          <p:nvPr>
            <p:ph type="dt" sz="half" idx="10"/>
          </p:nvPr>
        </p:nvSpPr>
        <p:spPr/>
        <p:txBody>
          <a:bodyPr/>
          <a:lstStyle/>
          <a:p>
            <a:fld id="{16C554F3-6D3F-4BA4-90C6-049869099861}" type="datetime1">
              <a:rPr lang="zh-CN" altLang="en-US" smtClean="0"/>
              <a:pPr/>
              <a:t>2023/8/31</a:t>
            </a:fld>
            <a:endParaRPr lang="zh-CN" altLang="en-US"/>
          </a:p>
        </p:txBody>
      </p:sp>
      <p:sp>
        <p:nvSpPr>
          <p:cNvPr id="53" name="页脚占位符 5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2" name="灯片编号占位符 51"/>
          <p:cNvSpPr>
            <a:spLocks noGrp="1"/>
          </p:cNvSpPr>
          <p:nvPr>
            <p:ph type="sldNum" sz="quarter" idx="12"/>
          </p:nvPr>
        </p:nvSpPr>
        <p:spPr/>
        <p:txBody>
          <a:bodyPr/>
          <a:lstStyle/>
          <a:p>
            <a:fld id="{0C913308-F349-4B6D-A68A-DD1791B4A57B}" type="slidenum">
              <a:rPr lang="zh-CN" altLang="en-US" smtClean="0"/>
              <a:pPr/>
              <a:t>52</a:t>
            </a:fld>
            <a:endParaRPr lang="zh-CN" altLang="en-US"/>
          </a:p>
        </p:txBody>
      </p:sp>
      <p:sp>
        <p:nvSpPr>
          <p:cNvPr id="124931" name="Rectangle 3"/>
          <p:cNvSpPr>
            <a:spLocks noChangeArrowheads="1"/>
          </p:cNvSpPr>
          <p:nvPr/>
        </p:nvSpPr>
        <p:spPr bwMode="auto">
          <a:xfrm>
            <a:off x="2586038" y="1543050"/>
            <a:ext cx="9144000" cy="0"/>
          </a:xfrm>
          <a:prstGeom prst="rect">
            <a:avLst/>
          </a:prstGeom>
          <a:noFill/>
          <a:ln w="9525">
            <a:noFill/>
            <a:miter lim="800000"/>
            <a:headEnd/>
            <a:tailEnd/>
          </a:ln>
          <a:effectLst/>
        </p:spPr>
        <p:txBody>
          <a:bodyPr>
            <a:spAutoFit/>
          </a:bodyPr>
          <a:lstStyle/>
          <a:p>
            <a:endParaRPr lang="zh-CN" altLang="en-US"/>
          </a:p>
        </p:txBody>
      </p:sp>
      <p:grpSp>
        <p:nvGrpSpPr>
          <p:cNvPr id="2" name="Group 4"/>
          <p:cNvGrpSpPr>
            <a:grpSpLocks/>
          </p:cNvGrpSpPr>
          <p:nvPr/>
        </p:nvGrpSpPr>
        <p:grpSpPr bwMode="auto">
          <a:xfrm>
            <a:off x="2974975" y="1014413"/>
            <a:ext cx="1936750" cy="2346325"/>
            <a:chOff x="1874" y="639"/>
            <a:chExt cx="1220" cy="1478"/>
          </a:xfrm>
        </p:grpSpPr>
        <p:sp>
          <p:nvSpPr>
            <p:cNvPr id="124933" name="Rectangle 5"/>
            <p:cNvSpPr>
              <a:spLocks noChangeArrowheads="1"/>
            </p:cNvSpPr>
            <p:nvPr/>
          </p:nvSpPr>
          <p:spPr bwMode="auto">
            <a:xfrm>
              <a:off x="2226" y="1427"/>
              <a:ext cx="532" cy="205"/>
            </a:xfrm>
            <a:prstGeom prst="rect">
              <a:avLst/>
            </a:prstGeom>
            <a:noFill/>
            <a:ln w="9525">
              <a:noFill/>
              <a:miter lim="800000"/>
              <a:headEnd/>
              <a:tailEnd/>
            </a:ln>
          </p:spPr>
          <p:txBody>
            <a:bodyPr/>
            <a:lstStyle/>
            <a:p>
              <a:endParaRPr lang="zh-CN" altLang="en-US"/>
            </a:p>
          </p:txBody>
        </p:sp>
        <p:sp>
          <p:nvSpPr>
            <p:cNvPr id="124934" name="Rectangle 6"/>
            <p:cNvSpPr>
              <a:spLocks noChangeArrowheads="1"/>
            </p:cNvSpPr>
            <p:nvPr/>
          </p:nvSpPr>
          <p:spPr bwMode="auto">
            <a:xfrm>
              <a:off x="1874" y="1039"/>
              <a:ext cx="532" cy="205"/>
            </a:xfrm>
            <a:prstGeom prst="rect">
              <a:avLst/>
            </a:prstGeom>
            <a:noFill/>
            <a:ln w="9525">
              <a:noFill/>
              <a:miter lim="800000"/>
              <a:headEnd/>
              <a:tailEnd/>
            </a:ln>
          </p:spPr>
          <p:txBody>
            <a:bodyPr/>
            <a:lstStyle/>
            <a:p>
              <a:endParaRPr lang="zh-CN" altLang="en-US"/>
            </a:p>
          </p:txBody>
        </p:sp>
        <p:sp>
          <p:nvSpPr>
            <p:cNvPr id="124935" name="Rectangle 7"/>
            <p:cNvSpPr>
              <a:spLocks noChangeArrowheads="1"/>
            </p:cNvSpPr>
            <p:nvPr/>
          </p:nvSpPr>
          <p:spPr bwMode="auto">
            <a:xfrm>
              <a:off x="2562" y="1039"/>
              <a:ext cx="532" cy="205"/>
            </a:xfrm>
            <a:prstGeom prst="rect">
              <a:avLst/>
            </a:prstGeom>
            <a:noFill/>
            <a:ln w="9525">
              <a:noFill/>
              <a:miter lim="800000"/>
              <a:headEnd/>
              <a:tailEnd/>
            </a:ln>
          </p:spPr>
          <p:txBody>
            <a:bodyPr/>
            <a:lstStyle/>
            <a:p>
              <a:endParaRPr lang="zh-CN" altLang="en-US"/>
            </a:p>
          </p:txBody>
        </p:sp>
        <p:sp>
          <p:nvSpPr>
            <p:cNvPr id="124936" name="Rectangle 8"/>
            <p:cNvSpPr>
              <a:spLocks noChangeArrowheads="1"/>
            </p:cNvSpPr>
            <p:nvPr/>
          </p:nvSpPr>
          <p:spPr bwMode="auto">
            <a:xfrm>
              <a:off x="2226" y="1913"/>
              <a:ext cx="532" cy="204"/>
            </a:xfrm>
            <a:prstGeom prst="rect">
              <a:avLst/>
            </a:prstGeom>
            <a:noFill/>
            <a:ln w="9525">
              <a:noFill/>
              <a:miter lim="800000"/>
              <a:headEnd/>
              <a:tailEnd/>
            </a:ln>
          </p:spPr>
          <p:txBody>
            <a:bodyPr/>
            <a:lstStyle/>
            <a:p>
              <a:endParaRPr lang="zh-CN" altLang="en-US"/>
            </a:p>
          </p:txBody>
        </p:sp>
        <p:sp>
          <p:nvSpPr>
            <p:cNvPr id="124937" name="Rectangle 9"/>
            <p:cNvSpPr>
              <a:spLocks noChangeArrowheads="1"/>
            </p:cNvSpPr>
            <p:nvPr/>
          </p:nvSpPr>
          <p:spPr bwMode="auto">
            <a:xfrm>
              <a:off x="2181" y="639"/>
              <a:ext cx="623" cy="188"/>
            </a:xfrm>
            <a:prstGeom prst="rect">
              <a:avLst/>
            </a:prstGeom>
            <a:noFill/>
            <a:ln w="9525">
              <a:noFill/>
              <a:miter lim="800000"/>
              <a:headEnd/>
              <a:tailEnd/>
            </a:ln>
          </p:spPr>
          <p:txBody>
            <a:bodyPr/>
            <a:lstStyle/>
            <a:p>
              <a:endParaRPr lang="zh-CN" altLang="en-US"/>
            </a:p>
          </p:txBody>
        </p:sp>
      </p:grpSp>
      <p:grpSp>
        <p:nvGrpSpPr>
          <p:cNvPr id="3" name="Group 10"/>
          <p:cNvGrpSpPr>
            <a:grpSpLocks/>
          </p:cNvGrpSpPr>
          <p:nvPr/>
        </p:nvGrpSpPr>
        <p:grpSpPr bwMode="auto">
          <a:xfrm>
            <a:off x="1074738" y="4179888"/>
            <a:ext cx="1938337" cy="2287587"/>
            <a:chOff x="677" y="2633"/>
            <a:chExt cx="1221" cy="1441"/>
          </a:xfrm>
        </p:grpSpPr>
        <p:sp>
          <p:nvSpPr>
            <p:cNvPr id="124939" name="Rectangle 11"/>
            <p:cNvSpPr>
              <a:spLocks noChangeArrowheads="1"/>
            </p:cNvSpPr>
            <p:nvPr/>
          </p:nvSpPr>
          <p:spPr bwMode="auto">
            <a:xfrm>
              <a:off x="1031" y="3369"/>
              <a:ext cx="532" cy="294"/>
            </a:xfrm>
            <a:prstGeom prst="rect">
              <a:avLst/>
            </a:prstGeom>
            <a:noFill/>
            <a:ln w="9525">
              <a:noFill/>
              <a:miter lim="800000"/>
              <a:headEnd/>
              <a:tailEnd/>
            </a:ln>
          </p:spPr>
          <p:txBody>
            <a:bodyPr/>
            <a:lstStyle/>
            <a:p>
              <a:endParaRPr lang="zh-CN" altLang="en-US"/>
            </a:p>
          </p:txBody>
        </p:sp>
        <p:sp>
          <p:nvSpPr>
            <p:cNvPr id="124940" name="Rectangle 12"/>
            <p:cNvSpPr>
              <a:spLocks noChangeArrowheads="1"/>
            </p:cNvSpPr>
            <p:nvPr/>
          </p:nvSpPr>
          <p:spPr bwMode="auto">
            <a:xfrm>
              <a:off x="677" y="2995"/>
              <a:ext cx="533" cy="205"/>
            </a:xfrm>
            <a:prstGeom prst="rect">
              <a:avLst/>
            </a:prstGeom>
            <a:noFill/>
            <a:ln w="9525">
              <a:noFill/>
              <a:miter lim="800000"/>
              <a:headEnd/>
              <a:tailEnd/>
            </a:ln>
          </p:spPr>
          <p:txBody>
            <a:bodyPr/>
            <a:lstStyle/>
            <a:p>
              <a:endParaRPr lang="zh-CN" altLang="en-US"/>
            </a:p>
          </p:txBody>
        </p:sp>
        <p:sp>
          <p:nvSpPr>
            <p:cNvPr id="124941" name="Rectangle 13"/>
            <p:cNvSpPr>
              <a:spLocks noChangeArrowheads="1"/>
            </p:cNvSpPr>
            <p:nvPr/>
          </p:nvSpPr>
          <p:spPr bwMode="auto">
            <a:xfrm>
              <a:off x="1365" y="2995"/>
              <a:ext cx="533" cy="205"/>
            </a:xfrm>
            <a:prstGeom prst="rect">
              <a:avLst/>
            </a:prstGeom>
            <a:noFill/>
            <a:ln w="9525">
              <a:noFill/>
              <a:miter lim="800000"/>
              <a:headEnd/>
              <a:tailEnd/>
            </a:ln>
          </p:spPr>
          <p:txBody>
            <a:bodyPr/>
            <a:lstStyle/>
            <a:p>
              <a:endParaRPr lang="zh-CN" altLang="en-US"/>
            </a:p>
          </p:txBody>
        </p:sp>
        <p:sp>
          <p:nvSpPr>
            <p:cNvPr id="124942" name="Rectangle 14"/>
            <p:cNvSpPr>
              <a:spLocks noChangeArrowheads="1"/>
            </p:cNvSpPr>
            <p:nvPr/>
          </p:nvSpPr>
          <p:spPr bwMode="auto">
            <a:xfrm>
              <a:off x="1031" y="3869"/>
              <a:ext cx="532" cy="205"/>
            </a:xfrm>
            <a:prstGeom prst="rect">
              <a:avLst/>
            </a:prstGeom>
            <a:noFill/>
            <a:ln w="9525">
              <a:noFill/>
              <a:miter lim="800000"/>
              <a:headEnd/>
              <a:tailEnd/>
            </a:ln>
          </p:spPr>
          <p:txBody>
            <a:bodyPr/>
            <a:lstStyle/>
            <a:p>
              <a:endParaRPr lang="zh-CN" altLang="en-US"/>
            </a:p>
          </p:txBody>
        </p:sp>
        <p:sp>
          <p:nvSpPr>
            <p:cNvPr id="124943" name="Rectangle 15"/>
            <p:cNvSpPr>
              <a:spLocks noChangeArrowheads="1"/>
            </p:cNvSpPr>
            <p:nvPr/>
          </p:nvSpPr>
          <p:spPr bwMode="auto">
            <a:xfrm>
              <a:off x="893" y="2633"/>
              <a:ext cx="806" cy="188"/>
            </a:xfrm>
            <a:prstGeom prst="rect">
              <a:avLst/>
            </a:prstGeom>
            <a:noFill/>
            <a:ln w="9525">
              <a:noFill/>
              <a:miter lim="800000"/>
              <a:headEnd/>
              <a:tailEnd/>
            </a:ln>
          </p:spPr>
          <p:txBody>
            <a:bodyPr/>
            <a:lstStyle/>
            <a:p>
              <a:endParaRPr lang="zh-CN" altLang="en-US"/>
            </a:p>
          </p:txBody>
        </p:sp>
      </p:grpSp>
      <p:grpSp>
        <p:nvGrpSpPr>
          <p:cNvPr id="4" name="Group 55"/>
          <p:cNvGrpSpPr>
            <a:grpSpLocks/>
          </p:cNvGrpSpPr>
          <p:nvPr/>
        </p:nvGrpSpPr>
        <p:grpSpPr bwMode="auto">
          <a:xfrm>
            <a:off x="533400" y="2874963"/>
            <a:ext cx="3952875" cy="3968750"/>
            <a:chOff x="336" y="1811"/>
            <a:chExt cx="2490" cy="2500"/>
          </a:xfrm>
        </p:grpSpPr>
        <p:sp>
          <p:nvSpPr>
            <p:cNvPr id="124945" name="Rectangle 17"/>
            <p:cNvSpPr>
              <a:spLocks noChangeArrowheads="1"/>
            </p:cNvSpPr>
            <p:nvPr/>
          </p:nvSpPr>
          <p:spPr bwMode="auto">
            <a:xfrm>
              <a:off x="1121" y="3307"/>
              <a:ext cx="847" cy="154"/>
            </a:xfrm>
            <a:prstGeom prst="rect">
              <a:avLst/>
            </a:prstGeom>
            <a:noFill/>
            <a:ln w="9525">
              <a:noFill/>
              <a:miter lim="800000"/>
              <a:headEnd/>
              <a:tailEnd/>
            </a:ln>
          </p:spPr>
          <p:txBody>
            <a:bodyPr lIns="0" tIns="0" rIns="0" bIns="0">
              <a:spAutoFit/>
            </a:bodyPr>
            <a:lstStyle/>
            <a:p>
              <a:r>
                <a:rPr lang="zh-CN" altLang="en-US"/>
                <a:t> </a:t>
              </a:r>
              <a:r>
                <a:rPr lang="en-US" altLang="zh-CN" sz="1600">
                  <a:latin typeface="Times New Roman" pitchFamily="18" charset="0"/>
                </a:rPr>
                <a:t>CPU</a:t>
              </a:r>
              <a:endParaRPr lang="zh-CN" altLang="en-US" sz="1600">
                <a:latin typeface="Times New Roman" pitchFamily="18" charset="0"/>
              </a:endParaRPr>
            </a:p>
          </p:txBody>
        </p:sp>
        <p:grpSp>
          <p:nvGrpSpPr>
            <p:cNvPr id="5" name="Group 54"/>
            <p:cNvGrpSpPr>
              <a:grpSpLocks/>
            </p:cNvGrpSpPr>
            <p:nvPr/>
          </p:nvGrpSpPr>
          <p:grpSpPr bwMode="auto">
            <a:xfrm>
              <a:off x="336" y="1811"/>
              <a:ext cx="2490" cy="2500"/>
              <a:chOff x="336" y="1811"/>
              <a:chExt cx="2490" cy="2500"/>
            </a:xfrm>
          </p:grpSpPr>
          <p:sp>
            <p:nvSpPr>
              <p:cNvPr id="124947" name="Oval 19"/>
              <p:cNvSpPr>
                <a:spLocks noChangeArrowheads="1"/>
              </p:cNvSpPr>
              <p:nvPr/>
            </p:nvSpPr>
            <p:spPr bwMode="auto">
              <a:xfrm>
                <a:off x="963" y="3185"/>
                <a:ext cx="668" cy="602"/>
              </a:xfrm>
              <a:prstGeom prst="ellipse">
                <a:avLst/>
              </a:prstGeom>
              <a:noFill/>
              <a:ln w="20638">
                <a:solidFill>
                  <a:schemeClr val="folHlink"/>
                </a:solidFill>
                <a:round/>
                <a:headEnd/>
                <a:tailEnd/>
              </a:ln>
            </p:spPr>
            <p:txBody>
              <a:bodyPr/>
              <a:lstStyle/>
              <a:p>
                <a:endParaRPr lang="zh-CN" altLang="en-US"/>
              </a:p>
            </p:txBody>
          </p:sp>
          <p:sp>
            <p:nvSpPr>
              <p:cNvPr id="124948" name="Rectangle 20"/>
              <p:cNvSpPr>
                <a:spLocks noChangeArrowheads="1"/>
              </p:cNvSpPr>
              <p:nvPr/>
            </p:nvSpPr>
            <p:spPr bwMode="auto">
              <a:xfrm>
                <a:off x="1020" y="3482"/>
                <a:ext cx="607" cy="154"/>
              </a:xfrm>
              <a:prstGeom prst="rect">
                <a:avLst/>
              </a:prstGeom>
              <a:noFill/>
              <a:ln w="9525">
                <a:noFill/>
                <a:miter lim="800000"/>
                <a:headEnd/>
                <a:tailEnd/>
              </a:ln>
            </p:spPr>
            <p:txBody>
              <a:bodyPr lIns="0" tIns="0" rIns="0" bIns="0">
                <a:spAutoFit/>
              </a:bodyPr>
              <a:lstStyle/>
              <a:p>
                <a:r>
                  <a:rPr lang="zh-CN" altLang="en-US" sz="1600"/>
                  <a:t>内部互连</a:t>
                </a:r>
              </a:p>
            </p:txBody>
          </p:sp>
          <p:sp>
            <p:nvSpPr>
              <p:cNvPr id="124949" name="Oval 21"/>
              <p:cNvSpPr>
                <a:spLocks noChangeArrowheads="1"/>
              </p:cNvSpPr>
              <p:nvPr/>
            </p:nvSpPr>
            <p:spPr bwMode="auto">
              <a:xfrm>
                <a:off x="610" y="2797"/>
                <a:ext cx="668" cy="602"/>
              </a:xfrm>
              <a:prstGeom prst="ellipse">
                <a:avLst/>
              </a:prstGeom>
              <a:noFill/>
              <a:ln w="20638">
                <a:solidFill>
                  <a:schemeClr val="folHlink"/>
                </a:solidFill>
                <a:round/>
                <a:headEnd/>
                <a:tailEnd/>
              </a:ln>
            </p:spPr>
            <p:txBody>
              <a:bodyPr/>
              <a:lstStyle/>
              <a:p>
                <a:endParaRPr lang="zh-CN" altLang="en-US"/>
              </a:p>
            </p:txBody>
          </p:sp>
          <p:sp>
            <p:nvSpPr>
              <p:cNvPr id="124950" name="Rectangle 22"/>
              <p:cNvSpPr>
                <a:spLocks noChangeArrowheads="1"/>
              </p:cNvSpPr>
              <p:nvPr/>
            </p:nvSpPr>
            <p:spPr bwMode="auto">
              <a:xfrm>
                <a:off x="699" y="2928"/>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24951" name="Oval 23"/>
              <p:cNvSpPr>
                <a:spLocks noChangeArrowheads="1"/>
              </p:cNvSpPr>
              <p:nvPr/>
            </p:nvSpPr>
            <p:spPr bwMode="auto">
              <a:xfrm>
                <a:off x="1297" y="2797"/>
                <a:ext cx="669" cy="602"/>
              </a:xfrm>
              <a:prstGeom prst="ellipse">
                <a:avLst/>
              </a:prstGeom>
              <a:noFill/>
              <a:ln w="20638">
                <a:solidFill>
                  <a:schemeClr val="folHlink"/>
                </a:solidFill>
                <a:round/>
                <a:headEnd/>
                <a:tailEnd/>
              </a:ln>
            </p:spPr>
            <p:txBody>
              <a:bodyPr/>
              <a:lstStyle/>
              <a:p>
                <a:endParaRPr lang="zh-CN" altLang="en-US"/>
              </a:p>
            </p:txBody>
          </p:sp>
          <p:sp>
            <p:nvSpPr>
              <p:cNvPr id="124952" name="Rectangle 24"/>
              <p:cNvSpPr>
                <a:spLocks noChangeArrowheads="1"/>
              </p:cNvSpPr>
              <p:nvPr/>
            </p:nvSpPr>
            <p:spPr bwMode="auto">
              <a:xfrm>
                <a:off x="1485" y="2928"/>
                <a:ext cx="324"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CU</a:t>
                </a:r>
                <a:endParaRPr lang="en-US" altLang="zh-CN" sz="2800"/>
              </a:p>
            </p:txBody>
          </p:sp>
          <p:sp>
            <p:nvSpPr>
              <p:cNvPr id="124953" name="Oval 25"/>
              <p:cNvSpPr>
                <a:spLocks noChangeArrowheads="1"/>
              </p:cNvSpPr>
              <p:nvPr/>
            </p:nvSpPr>
            <p:spPr bwMode="auto">
              <a:xfrm>
                <a:off x="963" y="3670"/>
                <a:ext cx="668" cy="602"/>
              </a:xfrm>
              <a:prstGeom prst="ellipse">
                <a:avLst/>
              </a:prstGeom>
              <a:noFill/>
              <a:ln w="20638">
                <a:solidFill>
                  <a:schemeClr val="folHlink"/>
                </a:solidFill>
                <a:round/>
                <a:headEnd/>
                <a:tailEnd/>
              </a:ln>
            </p:spPr>
            <p:txBody>
              <a:bodyPr/>
              <a:lstStyle/>
              <a:p>
                <a:endParaRPr lang="zh-CN" altLang="en-US"/>
              </a:p>
            </p:txBody>
          </p:sp>
          <p:sp>
            <p:nvSpPr>
              <p:cNvPr id="124954" name="Rectangle 26"/>
              <p:cNvSpPr>
                <a:spLocks noChangeArrowheads="1"/>
              </p:cNvSpPr>
              <p:nvPr/>
            </p:nvSpPr>
            <p:spPr bwMode="auto">
              <a:xfrm>
                <a:off x="1008" y="3906"/>
                <a:ext cx="579" cy="230"/>
              </a:xfrm>
              <a:prstGeom prst="rect">
                <a:avLst/>
              </a:prstGeom>
              <a:noFill/>
              <a:ln w="9525">
                <a:noFill/>
                <a:miter lim="800000"/>
                <a:headEnd/>
                <a:tailEnd/>
              </a:ln>
            </p:spPr>
            <p:txBody>
              <a:bodyPr wrap="none" lIns="0" tIns="0" rIns="0" bIns="0">
                <a:spAutoFit/>
              </a:bodyPr>
              <a:lstStyle/>
              <a:p>
                <a:pPr algn="ctr"/>
                <a:r>
                  <a:rPr lang="zh-CN" altLang="en-US" sz="2400"/>
                  <a:t>寄存器</a:t>
                </a:r>
              </a:p>
            </p:txBody>
          </p:sp>
          <p:sp>
            <p:nvSpPr>
              <p:cNvPr id="124955" name="Rectangle 27"/>
              <p:cNvSpPr>
                <a:spLocks noChangeArrowheads="1"/>
              </p:cNvSpPr>
              <p:nvPr/>
            </p:nvSpPr>
            <p:spPr bwMode="auto">
              <a:xfrm>
                <a:off x="845" y="2631"/>
                <a:ext cx="1507" cy="173"/>
              </a:xfrm>
              <a:prstGeom prst="rect">
                <a:avLst/>
              </a:prstGeom>
              <a:noFill/>
              <a:ln w="9525">
                <a:noFill/>
                <a:miter lim="800000"/>
                <a:headEnd/>
                <a:tailEnd/>
              </a:ln>
            </p:spPr>
            <p:txBody>
              <a:bodyPr lIns="0" tIns="0" rIns="0" bIns="0">
                <a:spAutoFit/>
              </a:bodyPr>
              <a:lstStyle/>
              <a:p>
                <a:r>
                  <a:rPr lang="zh-CN" altLang="en-US" sz="1800"/>
                  <a:t>中央处理器</a:t>
                </a:r>
              </a:p>
            </p:txBody>
          </p:sp>
          <p:sp>
            <p:nvSpPr>
              <p:cNvPr id="124956" name="Oval 28"/>
              <p:cNvSpPr>
                <a:spLocks noChangeArrowheads="1"/>
              </p:cNvSpPr>
              <p:nvPr/>
            </p:nvSpPr>
            <p:spPr bwMode="auto">
              <a:xfrm>
                <a:off x="336" y="2580"/>
                <a:ext cx="1921" cy="1731"/>
              </a:xfrm>
              <a:prstGeom prst="ellipse">
                <a:avLst/>
              </a:prstGeom>
              <a:noFill/>
              <a:ln w="20638">
                <a:solidFill>
                  <a:schemeClr val="folHlink"/>
                </a:solidFill>
                <a:round/>
                <a:headEnd/>
                <a:tailEnd/>
              </a:ln>
            </p:spPr>
            <p:txBody>
              <a:bodyPr/>
              <a:lstStyle/>
              <a:p>
                <a:endParaRPr lang="zh-CN" altLang="en-US"/>
              </a:p>
            </p:txBody>
          </p:sp>
          <p:sp>
            <p:nvSpPr>
              <p:cNvPr id="124957" name="Line 29"/>
              <p:cNvSpPr>
                <a:spLocks noChangeShapeType="1"/>
              </p:cNvSpPr>
              <p:nvPr/>
            </p:nvSpPr>
            <p:spPr bwMode="auto">
              <a:xfrm flipH="1">
                <a:off x="755" y="1811"/>
                <a:ext cx="1484" cy="923"/>
              </a:xfrm>
              <a:prstGeom prst="line">
                <a:avLst/>
              </a:prstGeom>
              <a:noFill/>
              <a:ln w="20638">
                <a:solidFill>
                  <a:schemeClr val="folHlink"/>
                </a:solidFill>
                <a:round/>
                <a:headEnd/>
                <a:tailEnd/>
              </a:ln>
            </p:spPr>
            <p:txBody>
              <a:bodyPr/>
              <a:lstStyle/>
              <a:p>
                <a:endParaRPr lang="zh-CN" altLang="en-US"/>
              </a:p>
            </p:txBody>
          </p:sp>
          <p:sp>
            <p:nvSpPr>
              <p:cNvPr id="124958" name="Line 30"/>
              <p:cNvSpPr>
                <a:spLocks noChangeShapeType="1"/>
              </p:cNvSpPr>
              <p:nvPr/>
            </p:nvSpPr>
            <p:spPr bwMode="auto">
              <a:xfrm flipH="1">
                <a:off x="2221" y="2070"/>
                <a:ext cx="605" cy="1608"/>
              </a:xfrm>
              <a:prstGeom prst="line">
                <a:avLst/>
              </a:prstGeom>
              <a:noFill/>
              <a:ln w="20638">
                <a:solidFill>
                  <a:schemeClr val="folHlink"/>
                </a:solidFill>
                <a:round/>
                <a:headEnd/>
                <a:tailEnd/>
              </a:ln>
            </p:spPr>
            <p:txBody>
              <a:bodyPr/>
              <a:lstStyle/>
              <a:p>
                <a:endParaRPr lang="zh-CN" altLang="en-US"/>
              </a:p>
            </p:txBody>
          </p:sp>
        </p:grpSp>
      </p:grpSp>
      <p:grpSp>
        <p:nvGrpSpPr>
          <p:cNvPr id="6" name="Group 31"/>
          <p:cNvGrpSpPr>
            <a:grpSpLocks/>
          </p:cNvGrpSpPr>
          <p:nvPr/>
        </p:nvGrpSpPr>
        <p:grpSpPr bwMode="auto">
          <a:xfrm>
            <a:off x="5086350" y="4119563"/>
            <a:ext cx="2016125" cy="2239962"/>
            <a:chOff x="3204" y="2595"/>
            <a:chExt cx="1270" cy="1411"/>
          </a:xfrm>
        </p:grpSpPr>
        <p:sp>
          <p:nvSpPr>
            <p:cNvPr id="124960" name="Rectangle 32"/>
            <p:cNvSpPr>
              <a:spLocks noChangeArrowheads="1"/>
            </p:cNvSpPr>
            <p:nvPr/>
          </p:nvSpPr>
          <p:spPr bwMode="auto">
            <a:xfrm>
              <a:off x="3884" y="3193"/>
              <a:ext cx="590" cy="428"/>
            </a:xfrm>
            <a:prstGeom prst="rect">
              <a:avLst/>
            </a:prstGeom>
            <a:noFill/>
            <a:ln w="9525">
              <a:noFill/>
              <a:miter lim="800000"/>
              <a:headEnd/>
              <a:tailEnd/>
            </a:ln>
          </p:spPr>
          <p:txBody>
            <a:bodyPr/>
            <a:lstStyle/>
            <a:p>
              <a:endParaRPr lang="zh-CN" altLang="en-US"/>
            </a:p>
          </p:txBody>
        </p:sp>
        <p:sp>
          <p:nvSpPr>
            <p:cNvPr id="124961" name="Rectangle 33"/>
            <p:cNvSpPr>
              <a:spLocks noChangeArrowheads="1"/>
            </p:cNvSpPr>
            <p:nvPr/>
          </p:nvSpPr>
          <p:spPr bwMode="auto">
            <a:xfrm>
              <a:off x="3288" y="2595"/>
              <a:ext cx="806" cy="188"/>
            </a:xfrm>
            <a:prstGeom prst="rect">
              <a:avLst/>
            </a:prstGeom>
            <a:noFill/>
            <a:ln w="9525">
              <a:noFill/>
              <a:miter lim="800000"/>
              <a:headEnd/>
              <a:tailEnd/>
            </a:ln>
          </p:spPr>
          <p:txBody>
            <a:bodyPr/>
            <a:lstStyle/>
            <a:p>
              <a:endParaRPr lang="zh-CN" altLang="en-US"/>
            </a:p>
          </p:txBody>
        </p:sp>
        <p:sp>
          <p:nvSpPr>
            <p:cNvPr id="124962" name="Rectangle 34"/>
            <p:cNvSpPr>
              <a:spLocks noChangeArrowheads="1"/>
            </p:cNvSpPr>
            <p:nvPr/>
          </p:nvSpPr>
          <p:spPr bwMode="auto">
            <a:xfrm>
              <a:off x="3204" y="3069"/>
              <a:ext cx="590" cy="183"/>
            </a:xfrm>
            <a:prstGeom prst="rect">
              <a:avLst/>
            </a:prstGeom>
            <a:noFill/>
            <a:ln w="9525">
              <a:noFill/>
              <a:miter lim="800000"/>
              <a:headEnd/>
              <a:tailEnd/>
            </a:ln>
          </p:spPr>
          <p:txBody>
            <a:bodyPr/>
            <a:lstStyle/>
            <a:p>
              <a:endParaRPr lang="zh-CN" altLang="en-US"/>
            </a:p>
          </p:txBody>
        </p:sp>
        <p:sp>
          <p:nvSpPr>
            <p:cNvPr id="124963" name="Rectangle 35"/>
            <p:cNvSpPr>
              <a:spLocks noChangeArrowheads="1"/>
            </p:cNvSpPr>
            <p:nvPr/>
          </p:nvSpPr>
          <p:spPr bwMode="auto">
            <a:xfrm>
              <a:off x="3390" y="3823"/>
              <a:ext cx="664" cy="183"/>
            </a:xfrm>
            <a:prstGeom prst="rect">
              <a:avLst/>
            </a:prstGeom>
            <a:noFill/>
            <a:ln w="9525">
              <a:noFill/>
              <a:miter lim="800000"/>
              <a:headEnd/>
              <a:tailEnd/>
            </a:ln>
          </p:spPr>
          <p:txBody>
            <a:bodyPr/>
            <a:lstStyle/>
            <a:p>
              <a:endParaRPr lang="zh-CN" altLang="en-US"/>
            </a:p>
          </p:txBody>
        </p:sp>
      </p:grpSp>
      <p:sp>
        <p:nvSpPr>
          <p:cNvPr id="124964" name="Text Box 36"/>
          <p:cNvSpPr txBox="1">
            <a:spLocks noChangeArrowheads="1"/>
          </p:cNvSpPr>
          <p:nvPr/>
        </p:nvSpPr>
        <p:spPr bwMode="auto">
          <a:xfrm>
            <a:off x="6110288" y="1295400"/>
            <a:ext cx="3033712" cy="519113"/>
          </a:xfrm>
          <a:prstGeom prst="rect">
            <a:avLst/>
          </a:prstGeom>
          <a:noFill/>
          <a:ln w="9525">
            <a:noFill/>
            <a:miter lim="800000"/>
            <a:headEnd/>
            <a:tailEnd/>
          </a:ln>
          <a:effectLst/>
        </p:spPr>
        <p:txBody>
          <a:bodyPr>
            <a:spAutoFit/>
          </a:bodyPr>
          <a:lstStyle/>
          <a:p>
            <a:pPr algn="ctr"/>
            <a:r>
              <a:rPr lang="zh-CN" altLang="en-US" sz="2800"/>
              <a:t>第</a:t>
            </a:r>
            <a:r>
              <a:rPr lang="zh-CN" altLang="en-US" sz="2800">
                <a:latin typeface="Times New Roman" pitchFamily="18" charset="0"/>
              </a:rPr>
              <a:t>３</a:t>
            </a:r>
            <a:r>
              <a:rPr lang="zh-CN" altLang="en-US" sz="2800"/>
              <a:t>篇 </a:t>
            </a:r>
            <a:r>
              <a:rPr lang="en-US" altLang="zh-CN" sz="2800">
                <a:latin typeface="Times New Roman" pitchFamily="18" charset="0"/>
              </a:rPr>
              <a:t>CPU</a:t>
            </a:r>
          </a:p>
        </p:txBody>
      </p:sp>
      <p:grpSp>
        <p:nvGrpSpPr>
          <p:cNvPr id="7" name="Group 37"/>
          <p:cNvGrpSpPr>
            <a:grpSpLocks/>
          </p:cNvGrpSpPr>
          <p:nvPr/>
        </p:nvGrpSpPr>
        <p:grpSpPr bwMode="auto">
          <a:xfrm>
            <a:off x="2433638" y="990600"/>
            <a:ext cx="3048000" cy="2747963"/>
            <a:chOff x="1533" y="624"/>
            <a:chExt cx="1920" cy="1731"/>
          </a:xfrm>
        </p:grpSpPr>
        <p:sp>
          <p:nvSpPr>
            <p:cNvPr id="124966" name="Rectangle 38"/>
            <p:cNvSpPr>
              <a:spLocks noChangeArrowheads="1"/>
            </p:cNvSpPr>
            <p:nvPr/>
          </p:nvSpPr>
          <p:spPr bwMode="auto">
            <a:xfrm>
              <a:off x="2306" y="679"/>
              <a:ext cx="435" cy="173"/>
            </a:xfrm>
            <a:prstGeom prst="rect">
              <a:avLst/>
            </a:prstGeom>
            <a:noFill/>
            <a:ln w="9525">
              <a:noFill/>
              <a:miter lim="800000"/>
              <a:headEnd/>
              <a:tailEnd/>
            </a:ln>
          </p:spPr>
          <p:txBody>
            <a:bodyPr wrap="none" lIns="0" tIns="0" rIns="0" bIns="0">
              <a:spAutoFit/>
            </a:bodyPr>
            <a:lstStyle/>
            <a:p>
              <a:r>
                <a:rPr lang="zh-CN" altLang="en-US" sz="1800"/>
                <a:t>计算机</a:t>
              </a:r>
            </a:p>
          </p:txBody>
        </p:sp>
        <p:sp>
          <p:nvSpPr>
            <p:cNvPr id="124967" name="Oval 39"/>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nvGrpSpPr>
          <p:cNvPr id="8" name="Group 40"/>
          <p:cNvGrpSpPr>
            <a:grpSpLocks/>
          </p:cNvGrpSpPr>
          <p:nvPr/>
        </p:nvGrpSpPr>
        <p:grpSpPr bwMode="auto">
          <a:xfrm>
            <a:off x="2438400" y="990600"/>
            <a:ext cx="3048000" cy="2747963"/>
            <a:chOff x="1533" y="624"/>
            <a:chExt cx="1920" cy="1731"/>
          </a:xfrm>
        </p:grpSpPr>
        <p:sp>
          <p:nvSpPr>
            <p:cNvPr id="124969" name="Rectangle 41"/>
            <p:cNvSpPr>
              <a:spLocks noChangeArrowheads="1"/>
            </p:cNvSpPr>
            <p:nvPr/>
          </p:nvSpPr>
          <p:spPr bwMode="auto">
            <a:xfrm>
              <a:off x="2618" y="997"/>
              <a:ext cx="471" cy="269"/>
            </a:xfrm>
            <a:prstGeom prst="rect">
              <a:avLst/>
            </a:prstGeom>
            <a:noFill/>
            <a:ln w="9525">
              <a:noFill/>
              <a:miter lim="800000"/>
              <a:headEnd/>
              <a:tailEnd/>
            </a:ln>
          </p:spPr>
          <p:txBody>
            <a:bodyPr lIns="0" tIns="0" rIns="0" bIns="0">
              <a:spAutoFit/>
            </a:bodyPr>
            <a:lstStyle/>
            <a:p>
              <a:pPr algn="ctr"/>
              <a:r>
                <a:rPr lang="en-US" altLang="zh-CN" sz="2800">
                  <a:latin typeface="Times New Roman" pitchFamily="18" charset="0"/>
                </a:rPr>
                <a:t>I/O</a:t>
              </a:r>
              <a:endParaRPr lang="en-US" altLang="zh-CN" sz="2800"/>
            </a:p>
          </p:txBody>
        </p:sp>
        <p:grpSp>
          <p:nvGrpSpPr>
            <p:cNvPr id="9" name="Group 42"/>
            <p:cNvGrpSpPr>
              <a:grpSpLocks/>
            </p:cNvGrpSpPr>
            <p:nvPr/>
          </p:nvGrpSpPr>
          <p:grpSpPr bwMode="auto">
            <a:xfrm>
              <a:off x="1533" y="624"/>
              <a:ext cx="1920" cy="1731"/>
              <a:chOff x="1533" y="624"/>
              <a:chExt cx="1920" cy="1731"/>
            </a:xfrm>
          </p:grpSpPr>
          <p:sp>
            <p:nvSpPr>
              <p:cNvPr id="124971" name="Oval 43"/>
              <p:cNvSpPr>
                <a:spLocks noChangeArrowheads="1"/>
              </p:cNvSpPr>
              <p:nvPr/>
            </p:nvSpPr>
            <p:spPr bwMode="auto">
              <a:xfrm>
                <a:off x="2111" y="1200"/>
                <a:ext cx="817" cy="739"/>
              </a:xfrm>
              <a:prstGeom prst="ellipse">
                <a:avLst/>
              </a:prstGeom>
              <a:noFill/>
              <a:ln w="20638">
                <a:solidFill>
                  <a:schemeClr val="folHlink"/>
                </a:solidFill>
                <a:round/>
                <a:headEnd/>
                <a:tailEnd/>
              </a:ln>
            </p:spPr>
            <p:txBody>
              <a:bodyPr/>
              <a:lstStyle/>
              <a:p>
                <a:endParaRPr lang="zh-CN" altLang="en-US"/>
              </a:p>
            </p:txBody>
          </p:sp>
          <p:sp>
            <p:nvSpPr>
              <p:cNvPr id="124972" name="Rectangle 44"/>
              <p:cNvSpPr>
                <a:spLocks noChangeArrowheads="1"/>
              </p:cNvSpPr>
              <p:nvPr/>
            </p:nvSpPr>
            <p:spPr bwMode="auto">
              <a:xfrm>
                <a:off x="2118" y="1465"/>
                <a:ext cx="776" cy="230"/>
              </a:xfrm>
              <a:prstGeom prst="rect">
                <a:avLst/>
              </a:prstGeom>
              <a:noFill/>
              <a:ln w="9525">
                <a:noFill/>
                <a:miter lim="800000"/>
                <a:headEnd/>
                <a:tailEnd/>
              </a:ln>
            </p:spPr>
            <p:txBody>
              <a:bodyPr wrap="none" lIns="0" tIns="0" rIns="0" bIns="0">
                <a:spAutoFit/>
              </a:bodyPr>
              <a:lstStyle/>
              <a:p>
                <a:pPr algn="ctr"/>
                <a:r>
                  <a:rPr lang="zh-CN" altLang="en-US" sz="2400"/>
                  <a:t>系统总线</a:t>
                </a:r>
              </a:p>
            </p:txBody>
          </p:sp>
          <p:sp>
            <p:nvSpPr>
              <p:cNvPr id="124973" name="Oval 45"/>
              <p:cNvSpPr>
                <a:spLocks noChangeArrowheads="1"/>
              </p:cNvSpPr>
              <p:nvPr/>
            </p:nvSpPr>
            <p:spPr bwMode="auto">
              <a:xfrm>
                <a:off x="1806" y="841"/>
                <a:ext cx="667" cy="601"/>
              </a:xfrm>
              <a:prstGeom prst="ellipse">
                <a:avLst/>
              </a:prstGeom>
              <a:noFill/>
              <a:ln w="20638">
                <a:solidFill>
                  <a:schemeClr val="folHlink"/>
                </a:solidFill>
                <a:round/>
                <a:headEnd/>
                <a:tailEnd/>
              </a:ln>
            </p:spPr>
            <p:txBody>
              <a:bodyPr/>
              <a:lstStyle/>
              <a:p>
                <a:endParaRPr lang="zh-CN" altLang="en-US"/>
              </a:p>
            </p:txBody>
          </p:sp>
          <p:sp>
            <p:nvSpPr>
              <p:cNvPr id="124974" name="Rectangle 46"/>
              <p:cNvSpPr>
                <a:spLocks noChangeArrowheads="1"/>
              </p:cNvSpPr>
              <p:nvPr/>
            </p:nvSpPr>
            <p:spPr bwMode="auto">
              <a:xfrm>
                <a:off x="1813" y="997"/>
                <a:ext cx="582" cy="230"/>
              </a:xfrm>
              <a:prstGeom prst="rect">
                <a:avLst/>
              </a:prstGeom>
              <a:noFill/>
              <a:ln w="9525">
                <a:noFill/>
                <a:miter lim="800000"/>
                <a:headEnd/>
                <a:tailEnd/>
              </a:ln>
            </p:spPr>
            <p:txBody>
              <a:bodyPr wrap="none" lIns="0" tIns="0" rIns="0" bIns="0">
                <a:spAutoFit/>
              </a:bodyPr>
              <a:lstStyle/>
              <a:p>
                <a:pPr algn="ctr"/>
                <a:r>
                  <a:rPr lang="zh-CN" altLang="en-US" sz="2400"/>
                  <a:t>存储器</a:t>
                </a:r>
              </a:p>
            </p:txBody>
          </p:sp>
          <p:sp>
            <p:nvSpPr>
              <p:cNvPr id="124975" name="Oval 47"/>
              <p:cNvSpPr>
                <a:spLocks noChangeArrowheads="1"/>
              </p:cNvSpPr>
              <p:nvPr/>
            </p:nvSpPr>
            <p:spPr bwMode="auto">
              <a:xfrm>
                <a:off x="2494" y="872"/>
                <a:ext cx="667" cy="601"/>
              </a:xfrm>
              <a:prstGeom prst="ellipse">
                <a:avLst/>
              </a:prstGeom>
              <a:noFill/>
              <a:ln w="20701">
                <a:solidFill>
                  <a:schemeClr val="folHlink"/>
                </a:solidFill>
                <a:round/>
                <a:headEnd/>
                <a:tailEnd/>
              </a:ln>
            </p:spPr>
            <p:txBody>
              <a:bodyPr/>
              <a:lstStyle/>
              <a:p>
                <a:endParaRPr lang="zh-CN" altLang="en-US"/>
              </a:p>
            </p:txBody>
          </p:sp>
          <p:sp>
            <p:nvSpPr>
              <p:cNvPr id="124976" name="Oval 48"/>
              <p:cNvSpPr>
                <a:spLocks noChangeArrowheads="1"/>
              </p:cNvSpPr>
              <p:nvPr/>
            </p:nvSpPr>
            <p:spPr bwMode="auto">
              <a:xfrm>
                <a:off x="2159" y="1714"/>
                <a:ext cx="667" cy="602"/>
              </a:xfrm>
              <a:prstGeom prst="ellipse">
                <a:avLst/>
              </a:prstGeom>
              <a:noFill/>
              <a:ln w="20638">
                <a:solidFill>
                  <a:schemeClr val="folHlink"/>
                </a:solidFill>
                <a:round/>
                <a:headEnd/>
                <a:tailEnd/>
              </a:ln>
            </p:spPr>
            <p:txBody>
              <a:bodyPr/>
              <a:lstStyle/>
              <a:p>
                <a:endParaRPr lang="zh-CN" altLang="en-US"/>
              </a:p>
            </p:txBody>
          </p:sp>
          <p:sp>
            <p:nvSpPr>
              <p:cNvPr id="124977" name="Rectangle 49"/>
              <p:cNvSpPr>
                <a:spLocks noChangeArrowheads="1"/>
              </p:cNvSpPr>
              <p:nvPr/>
            </p:nvSpPr>
            <p:spPr bwMode="auto">
              <a:xfrm>
                <a:off x="2284" y="1946"/>
                <a:ext cx="461"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CPU</a:t>
                </a:r>
                <a:endParaRPr lang="en-US" altLang="zh-CN" sz="2800"/>
              </a:p>
            </p:txBody>
          </p:sp>
          <p:sp>
            <p:nvSpPr>
              <p:cNvPr id="124978" name="Oval 50"/>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64"/>
                                        </p:tgtEl>
                                        <p:attrNameLst>
                                          <p:attrName>style.visibility</p:attrName>
                                        </p:attrNameLst>
                                      </p:cBhvr>
                                      <p:to>
                                        <p:strVal val="visible"/>
                                      </p:to>
                                    </p:set>
                                    <p:animEffect transition="in" filter="blinds(horizontal)">
                                      <p:cBhvr>
                                        <p:cTn id="7" dur="500"/>
                                        <p:tgtEl>
                                          <p:spTgt spid="1249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0"/>
            <a:ext cx="7772400" cy="1143000"/>
          </a:xfrm>
        </p:spPr>
        <p:txBody>
          <a:bodyPr/>
          <a:lstStyle/>
          <a:p>
            <a:r>
              <a:rPr lang="zh-CN" altLang="en-US" b="1"/>
              <a:t>1.4 本书结构</a:t>
            </a:r>
          </a:p>
        </p:txBody>
      </p:sp>
      <p:sp>
        <p:nvSpPr>
          <p:cNvPr id="64" name="日期占位符 63"/>
          <p:cNvSpPr>
            <a:spLocks noGrp="1"/>
          </p:cNvSpPr>
          <p:nvPr>
            <p:ph type="dt" sz="half" idx="10"/>
          </p:nvPr>
        </p:nvSpPr>
        <p:spPr/>
        <p:txBody>
          <a:bodyPr/>
          <a:lstStyle/>
          <a:p>
            <a:fld id="{C91C500E-BB75-42E4-B33E-A8523FD7E92A}" type="datetime1">
              <a:rPr lang="zh-CN" altLang="en-US" smtClean="0"/>
              <a:pPr/>
              <a:t>2023/8/31</a:t>
            </a:fld>
            <a:endParaRPr lang="zh-CN" altLang="en-US"/>
          </a:p>
        </p:txBody>
      </p:sp>
      <p:sp>
        <p:nvSpPr>
          <p:cNvPr id="66" name="页脚占位符 65"/>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65" name="灯片编号占位符 64"/>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125955" name="Rectangle 3"/>
          <p:cNvSpPr>
            <a:spLocks noChangeArrowheads="1"/>
          </p:cNvSpPr>
          <p:nvPr/>
        </p:nvSpPr>
        <p:spPr bwMode="auto">
          <a:xfrm>
            <a:off x="2586038" y="1543050"/>
            <a:ext cx="9144000" cy="0"/>
          </a:xfrm>
          <a:prstGeom prst="rect">
            <a:avLst/>
          </a:prstGeom>
          <a:noFill/>
          <a:ln w="9525">
            <a:noFill/>
            <a:miter lim="800000"/>
            <a:headEnd/>
            <a:tailEnd/>
          </a:ln>
          <a:effectLst/>
        </p:spPr>
        <p:txBody>
          <a:bodyPr>
            <a:spAutoFit/>
          </a:bodyPr>
          <a:lstStyle/>
          <a:p>
            <a:endParaRPr lang="zh-CN" altLang="en-US"/>
          </a:p>
        </p:txBody>
      </p:sp>
      <p:grpSp>
        <p:nvGrpSpPr>
          <p:cNvPr id="2" name="Group 4"/>
          <p:cNvGrpSpPr>
            <a:grpSpLocks/>
          </p:cNvGrpSpPr>
          <p:nvPr/>
        </p:nvGrpSpPr>
        <p:grpSpPr bwMode="auto">
          <a:xfrm>
            <a:off x="2974975" y="1014413"/>
            <a:ext cx="1936750" cy="2346325"/>
            <a:chOff x="1874" y="639"/>
            <a:chExt cx="1220" cy="1478"/>
          </a:xfrm>
        </p:grpSpPr>
        <p:sp>
          <p:nvSpPr>
            <p:cNvPr id="125957" name="Rectangle 5"/>
            <p:cNvSpPr>
              <a:spLocks noChangeArrowheads="1"/>
            </p:cNvSpPr>
            <p:nvPr/>
          </p:nvSpPr>
          <p:spPr bwMode="auto">
            <a:xfrm>
              <a:off x="2226" y="1427"/>
              <a:ext cx="532" cy="205"/>
            </a:xfrm>
            <a:prstGeom prst="rect">
              <a:avLst/>
            </a:prstGeom>
            <a:noFill/>
            <a:ln w="9525">
              <a:noFill/>
              <a:miter lim="800000"/>
              <a:headEnd/>
              <a:tailEnd/>
            </a:ln>
          </p:spPr>
          <p:txBody>
            <a:bodyPr/>
            <a:lstStyle/>
            <a:p>
              <a:endParaRPr lang="zh-CN" altLang="en-US"/>
            </a:p>
          </p:txBody>
        </p:sp>
        <p:sp>
          <p:nvSpPr>
            <p:cNvPr id="125958" name="Rectangle 6"/>
            <p:cNvSpPr>
              <a:spLocks noChangeArrowheads="1"/>
            </p:cNvSpPr>
            <p:nvPr/>
          </p:nvSpPr>
          <p:spPr bwMode="auto">
            <a:xfrm>
              <a:off x="1874" y="1039"/>
              <a:ext cx="532" cy="205"/>
            </a:xfrm>
            <a:prstGeom prst="rect">
              <a:avLst/>
            </a:prstGeom>
            <a:noFill/>
            <a:ln w="9525">
              <a:noFill/>
              <a:miter lim="800000"/>
              <a:headEnd/>
              <a:tailEnd/>
            </a:ln>
          </p:spPr>
          <p:txBody>
            <a:bodyPr/>
            <a:lstStyle/>
            <a:p>
              <a:endParaRPr lang="zh-CN" altLang="en-US"/>
            </a:p>
          </p:txBody>
        </p:sp>
        <p:sp>
          <p:nvSpPr>
            <p:cNvPr id="125959" name="Rectangle 7"/>
            <p:cNvSpPr>
              <a:spLocks noChangeArrowheads="1"/>
            </p:cNvSpPr>
            <p:nvPr/>
          </p:nvSpPr>
          <p:spPr bwMode="auto">
            <a:xfrm>
              <a:off x="2562" y="1039"/>
              <a:ext cx="532" cy="205"/>
            </a:xfrm>
            <a:prstGeom prst="rect">
              <a:avLst/>
            </a:prstGeom>
            <a:noFill/>
            <a:ln w="9525">
              <a:noFill/>
              <a:miter lim="800000"/>
              <a:headEnd/>
              <a:tailEnd/>
            </a:ln>
          </p:spPr>
          <p:txBody>
            <a:bodyPr/>
            <a:lstStyle/>
            <a:p>
              <a:endParaRPr lang="zh-CN" altLang="en-US"/>
            </a:p>
          </p:txBody>
        </p:sp>
        <p:sp>
          <p:nvSpPr>
            <p:cNvPr id="125960" name="Rectangle 8"/>
            <p:cNvSpPr>
              <a:spLocks noChangeArrowheads="1"/>
            </p:cNvSpPr>
            <p:nvPr/>
          </p:nvSpPr>
          <p:spPr bwMode="auto">
            <a:xfrm>
              <a:off x="2226" y="1913"/>
              <a:ext cx="532" cy="204"/>
            </a:xfrm>
            <a:prstGeom prst="rect">
              <a:avLst/>
            </a:prstGeom>
            <a:noFill/>
            <a:ln w="9525">
              <a:noFill/>
              <a:miter lim="800000"/>
              <a:headEnd/>
              <a:tailEnd/>
            </a:ln>
          </p:spPr>
          <p:txBody>
            <a:bodyPr/>
            <a:lstStyle/>
            <a:p>
              <a:endParaRPr lang="zh-CN" altLang="en-US"/>
            </a:p>
          </p:txBody>
        </p:sp>
        <p:sp>
          <p:nvSpPr>
            <p:cNvPr id="125961" name="Rectangle 9"/>
            <p:cNvSpPr>
              <a:spLocks noChangeArrowheads="1"/>
            </p:cNvSpPr>
            <p:nvPr/>
          </p:nvSpPr>
          <p:spPr bwMode="auto">
            <a:xfrm>
              <a:off x="2181" y="639"/>
              <a:ext cx="623" cy="188"/>
            </a:xfrm>
            <a:prstGeom prst="rect">
              <a:avLst/>
            </a:prstGeom>
            <a:noFill/>
            <a:ln w="9525">
              <a:noFill/>
              <a:miter lim="800000"/>
              <a:headEnd/>
              <a:tailEnd/>
            </a:ln>
          </p:spPr>
          <p:txBody>
            <a:bodyPr/>
            <a:lstStyle/>
            <a:p>
              <a:endParaRPr lang="zh-CN" altLang="en-US"/>
            </a:p>
          </p:txBody>
        </p:sp>
      </p:grpSp>
      <p:grpSp>
        <p:nvGrpSpPr>
          <p:cNvPr id="3" name="Group 10"/>
          <p:cNvGrpSpPr>
            <a:grpSpLocks/>
          </p:cNvGrpSpPr>
          <p:nvPr/>
        </p:nvGrpSpPr>
        <p:grpSpPr bwMode="auto">
          <a:xfrm>
            <a:off x="1074738" y="4179888"/>
            <a:ext cx="1938337" cy="2287587"/>
            <a:chOff x="677" y="2633"/>
            <a:chExt cx="1221" cy="1441"/>
          </a:xfrm>
        </p:grpSpPr>
        <p:sp>
          <p:nvSpPr>
            <p:cNvPr id="125963" name="Rectangle 11"/>
            <p:cNvSpPr>
              <a:spLocks noChangeArrowheads="1"/>
            </p:cNvSpPr>
            <p:nvPr/>
          </p:nvSpPr>
          <p:spPr bwMode="auto">
            <a:xfrm>
              <a:off x="1031" y="3369"/>
              <a:ext cx="532" cy="294"/>
            </a:xfrm>
            <a:prstGeom prst="rect">
              <a:avLst/>
            </a:prstGeom>
            <a:noFill/>
            <a:ln w="9525">
              <a:noFill/>
              <a:miter lim="800000"/>
              <a:headEnd/>
              <a:tailEnd/>
            </a:ln>
          </p:spPr>
          <p:txBody>
            <a:bodyPr/>
            <a:lstStyle/>
            <a:p>
              <a:endParaRPr lang="zh-CN" altLang="en-US"/>
            </a:p>
          </p:txBody>
        </p:sp>
        <p:sp>
          <p:nvSpPr>
            <p:cNvPr id="125964" name="Rectangle 12"/>
            <p:cNvSpPr>
              <a:spLocks noChangeArrowheads="1"/>
            </p:cNvSpPr>
            <p:nvPr/>
          </p:nvSpPr>
          <p:spPr bwMode="auto">
            <a:xfrm>
              <a:off x="677" y="2995"/>
              <a:ext cx="533" cy="205"/>
            </a:xfrm>
            <a:prstGeom prst="rect">
              <a:avLst/>
            </a:prstGeom>
            <a:noFill/>
            <a:ln w="9525">
              <a:noFill/>
              <a:miter lim="800000"/>
              <a:headEnd/>
              <a:tailEnd/>
            </a:ln>
          </p:spPr>
          <p:txBody>
            <a:bodyPr/>
            <a:lstStyle/>
            <a:p>
              <a:endParaRPr lang="zh-CN" altLang="en-US"/>
            </a:p>
          </p:txBody>
        </p:sp>
        <p:sp>
          <p:nvSpPr>
            <p:cNvPr id="125965" name="Rectangle 13"/>
            <p:cNvSpPr>
              <a:spLocks noChangeArrowheads="1"/>
            </p:cNvSpPr>
            <p:nvPr/>
          </p:nvSpPr>
          <p:spPr bwMode="auto">
            <a:xfrm>
              <a:off x="1365" y="2995"/>
              <a:ext cx="533" cy="205"/>
            </a:xfrm>
            <a:prstGeom prst="rect">
              <a:avLst/>
            </a:prstGeom>
            <a:noFill/>
            <a:ln w="9525">
              <a:noFill/>
              <a:miter lim="800000"/>
              <a:headEnd/>
              <a:tailEnd/>
            </a:ln>
          </p:spPr>
          <p:txBody>
            <a:bodyPr/>
            <a:lstStyle/>
            <a:p>
              <a:endParaRPr lang="zh-CN" altLang="en-US"/>
            </a:p>
          </p:txBody>
        </p:sp>
        <p:sp>
          <p:nvSpPr>
            <p:cNvPr id="125966" name="Rectangle 14"/>
            <p:cNvSpPr>
              <a:spLocks noChangeArrowheads="1"/>
            </p:cNvSpPr>
            <p:nvPr/>
          </p:nvSpPr>
          <p:spPr bwMode="auto">
            <a:xfrm>
              <a:off x="1031" y="3869"/>
              <a:ext cx="532" cy="205"/>
            </a:xfrm>
            <a:prstGeom prst="rect">
              <a:avLst/>
            </a:prstGeom>
            <a:noFill/>
            <a:ln w="9525">
              <a:noFill/>
              <a:miter lim="800000"/>
              <a:headEnd/>
              <a:tailEnd/>
            </a:ln>
          </p:spPr>
          <p:txBody>
            <a:bodyPr/>
            <a:lstStyle/>
            <a:p>
              <a:endParaRPr lang="zh-CN" altLang="en-US"/>
            </a:p>
          </p:txBody>
        </p:sp>
        <p:sp>
          <p:nvSpPr>
            <p:cNvPr id="125967" name="Rectangle 15"/>
            <p:cNvSpPr>
              <a:spLocks noChangeArrowheads="1"/>
            </p:cNvSpPr>
            <p:nvPr/>
          </p:nvSpPr>
          <p:spPr bwMode="auto">
            <a:xfrm>
              <a:off x="893" y="2633"/>
              <a:ext cx="806" cy="188"/>
            </a:xfrm>
            <a:prstGeom prst="rect">
              <a:avLst/>
            </a:prstGeom>
            <a:noFill/>
            <a:ln w="9525">
              <a:noFill/>
              <a:miter lim="800000"/>
              <a:headEnd/>
              <a:tailEnd/>
            </a:ln>
          </p:spPr>
          <p:txBody>
            <a:bodyPr/>
            <a:lstStyle/>
            <a:p>
              <a:endParaRPr lang="zh-CN" altLang="en-US"/>
            </a:p>
          </p:txBody>
        </p:sp>
      </p:grpSp>
      <p:grpSp>
        <p:nvGrpSpPr>
          <p:cNvPr id="4" name="Group 68"/>
          <p:cNvGrpSpPr>
            <a:grpSpLocks/>
          </p:cNvGrpSpPr>
          <p:nvPr/>
        </p:nvGrpSpPr>
        <p:grpSpPr bwMode="auto">
          <a:xfrm>
            <a:off x="533400" y="2847667"/>
            <a:ext cx="3952875" cy="3968750"/>
            <a:chOff x="336" y="1811"/>
            <a:chExt cx="2490" cy="2500"/>
          </a:xfrm>
        </p:grpSpPr>
        <p:sp>
          <p:nvSpPr>
            <p:cNvPr id="125969" name="Rectangle 17"/>
            <p:cNvSpPr>
              <a:spLocks noChangeArrowheads="1"/>
            </p:cNvSpPr>
            <p:nvPr/>
          </p:nvSpPr>
          <p:spPr bwMode="auto">
            <a:xfrm>
              <a:off x="1121" y="3307"/>
              <a:ext cx="847" cy="154"/>
            </a:xfrm>
            <a:prstGeom prst="rect">
              <a:avLst/>
            </a:prstGeom>
            <a:noFill/>
            <a:ln w="9525">
              <a:noFill/>
              <a:miter lim="800000"/>
              <a:headEnd/>
              <a:tailEnd/>
            </a:ln>
          </p:spPr>
          <p:txBody>
            <a:bodyPr lIns="0" tIns="0" rIns="0" bIns="0">
              <a:spAutoFit/>
            </a:bodyPr>
            <a:lstStyle/>
            <a:p>
              <a:r>
                <a:rPr lang="zh-CN" altLang="en-US" sz="1600">
                  <a:latin typeface="Times New Roman" pitchFamily="18" charset="0"/>
                </a:rPr>
                <a:t> </a:t>
              </a:r>
              <a:r>
                <a:rPr lang="en-US" altLang="zh-CN" sz="1600">
                  <a:latin typeface="Times New Roman" pitchFamily="18" charset="0"/>
                </a:rPr>
                <a:t>CPU</a:t>
              </a:r>
              <a:endParaRPr lang="zh-CN" altLang="en-US" sz="1600"/>
            </a:p>
          </p:txBody>
        </p:sp>
        <p:grpSp>
          <p:nvGrpSpPr>
            <p:cNvPr id="5" name="Group 67"/>
            <p:cNvGrpSpPr>
              <a:grpSpLocks/>
            </p:cNvGrpSpPr>
            <p:nvPr/>
          </p:nvGrpSpPr>
          <p:grpSpPr bwMode="auto">
            <a:xfrm>
              <a:off x="336" y="1811"/>
              <a:ext cx="2490" cy="2500"/>
              <a:chOff x="336" y="1811"/>
              <a:chExt cx="2490" cy="2500"/>
            </a:xfrm>
          </p:grpSpPr>
          <p:sp>
            <p:nvSpPr>
              <p:cNvPr id="125971" name="Oval 19"/>
              <p:cNvSpPr>
                <a:spLocks noChangeArrowheads="1"/>
              </p:cNvSpPr>
              <p:nvPr/>
            </p:nvSpPr>
            <p:spPr bwMode="auto">
              <a:xfrm>
                <a:off x="963" y="3185"/>
                <a:ext cx="668" cy="602"/>
              </a:xfrm>
              <a:prstGeom prst="ellipse">
                <a:avLst/>
              </a:prstGeom>
              <a:noFill/>
              <a:ln w="20638">
                <a:solidFill>
                  <a:schemeClr val="folHlink"/>
                </a:solidFill>
                <a:round/>
                <a:headEnd/>
                <a:tailEnd/>
              </a:ln>
            </p:spPr>
            <p:txBody>
              <a:bodyPr/>
              <a:lstStyle/>
              <a:p>
                <a:endParaRPr lang="zh-CN" altLang="en-US"/>
              </a:p>
            </p:txBody>
          </p:sp>
          <p:sp>
            <p:nvSpPr>
              <p:cNvPr id="125972" name="Rectangle 20"/>
              <p:cNvSpPr>
                <a:spLocks noChangeArrowheads="1"/>
              </p:cNvSpPr>
              <p:nvPr/>
            </p:nvSpPr>
            <p:spPr bwMode="auto">
              <a:xfrm>
                <a:off x="1029" y="3482"/>
                <a:ext cx="607" cy="154"/>
              </a:xfrm>
              <a:prstGeom prst="rect">
                <a:avLst/>
              </a:prstGeom>
              <a:noFill/>
              <a:ln w="9525">
                <a:noFill/>
                <a:miter lim="800000"/>
                <a:headEnd/>
                <a:tailEnd/>
              </a:ln>
            </p:spPr>
            <p:txBody>
              <a:bodyPr lIns="0" tIns="0" rIns="0" bIns="0">
                <a:spAutoFit/>
              </a:bodyPr>
              <a:lstStyle/>
              <a:p>
                <a:r>
                  <a:rPr lang="zh-CN" altLang="en-US" sz="1600"/>
                  <a:t>内部互连</a:t>
                </a:r>
              </a:p>
            </p:txBody>
          </p:sp>
          <p:sp>
            <p:nvSpPr>
              <p:cNvPr id="125973" name="Oval 21"/>
              <p:cNvSpPr>
                <a:spLocks noChangeArrowheads="1"/>
              </p:cNvSpPr>
              <p:nvPr/>
            </p:nvSpPr>
            <p:spPr bwMode="auto">
              <a:xfrm>
                <a:off x="610" y="2797"/>
                <a:ext cx="668" cy="602"/>
              </a:xfrm>
              <a:prstGeom prst="ellipse">
                <a:avLst/>
              </a:prstGeom>
              <a:noFill/>
              <a:ln w="20638">
                <a:solidFill>
                  <a:schemeClr val="folHlink"/>
                </a:solidFill>
                <a:round/>
                <a:headEnd/>
                <a:tailEnd/>
              </a:ln>
            </p:spPr>
            <p:txBody>
              <a:bodyPr/>
              <a:lstStyle/>
              <a:p>
                <a:endParaRPr lang="zh-CN" altLang="en-US"/>
              </a:p>
            </p:txBody>
          </p:sp>
          <p:sp>
            <p:nvSpPr>
              <p:cNvPr id="125974" name="Rectangle 22"/>
              <p:cNvSpPr>
                <a:spLocks noChangeArrowheads="1"/>
              </p:cNvSpPr>
              <p:nvPr/>
            </p:nvSpPr>
            <p:spPr bwMode="auto">
              <a:xfrm>
                <a:off x="699" y="2928"/>
                <a:ext cx="473"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ALU</a:t>
                </a:r>
                <a:endParaRPr lang="en-US" altLang="zh-CN" sz="2800"/>
              </a:p>
            </p:txBody>
          </p:sp>
          <p:sp>
            <p:nvSpPr>
              <p:cNvPr id="125975" name="Oval 23"/>
              <p:cNvSpPr>
                <a:spLocks noChangeArrowheads="1"/>
              </p:cNvSpPr>
              <p:nvPr/>
            </p:nvSpPr>
            <p:spPr bwMode="auto">
              <a:xfrm>
                <a:off x="1297" y="2797"/>
                <a:ext cx="669" cy="602"/>
              </a:xfrm>
              <a:prstGeom prst="ellipse">
                <a:avLst/>
              </a:prstGeom>
              <a:noFill/>
              <a:ln w="20638">
                <a:solidFill>
                  <a:schemeClr val="folHlink"/>
                </a:solidFill>
                <a:round/>
                <a:headEnd/>
                <a:tailEnd/>
              </a:ln>
            </p:spPr>
            <p:txBody>
              <a:bodyPr/>
              <a:lstStyle/>
              <a:p>
                <a:endParaRPr lang="zh-CN" altLang="en-US"/>
              </a:p>
            </p:txBody>
          </p:sp>
          <p:sp>
            <p:nvSpPr>
              <p:cNvPr id="125976" name="Rectangle 24"/>
              <p:cNvSpPr>
                <a:spLocks noChangeArrowheads="1"/>
              </p:cNvSpPr>
              <p:nvPr/>
            </p:nvSpPr>
            <p:spPr bwMode="auto">
              <a:xfrm>
                <a:off x="1485" y="2928"/>
                <a:ext cx="324"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CU</a:t>
                </a:r>
                <a:endParaRPr lang="en-US" altLang="zh-CN" sz="2800"/>
              </a:p>
            </p:txBody>
          </p:sp>
          <p:sp>
            <p:nvSpPr>
              <p:cNvPr id="125977" name="Oval 25"/>
              <p:cNvSpPr>
                <a:spLocks noChangeArrowheads="1"/>
              </p:cNvSpPr>
              <p:nvPr/>
            </p:nvSpPr>
            <p:spPr bwMode="auto">
              <a:xfrm>
                <a:off x="963" y="3670"/>
                <a:ext cx="668" cy="602"/>
              </a:xfrm>
              <a:prstGeom prst="ellipse">
                <a:avLst/>
              </a:prstGeom>
              <a:noFill/>
              <a:ln w="20638">
                <a:solidFill>
                  <a:schemeClr val="folHlink"/>
                </a:solidFill>
                <a:round/>
                <a:headEnd/>
                <a:tailEnd/>
              </a:ln>
            </p:spPr>
            <p:txBody>
              <a:bodyPr/>
              <a:lstStyle/>
              <a:p>
                <a:endParaRPr lang="zh-CN" altLang="en-US"/>
              </a:p>
            </p:txBody>
          </p:sp>
          <p:sp>
            <p:nvSpPr>
              <p:cNvPr id="125978" name="Rectangle 26"/>
              <p:cNvSpPr>
                <a:spLocks noChangeArrowheads="1"/>
              </p:cNvSpPr>
              <p:nvPr/>
            </p:nvSpPr>
            <p:spPr bwMode="auto">
              <a:xfrm>
                <a:off x="1008" y="3906"/>
                <a:ext cx="579" cy="230"/>
              </a:xfrm>
              <a:prstGeom prst="rect">
                <a:avLst/>
              </a:prstGeom>
              <a:noFill/>
              <a:ln w="9525">
                <a:noFill/>
                <a:miter lim="800000"/>
                <a:headEnd/>
                <a:tailEnd/>
              </a:ln>
            </p:spPr>
            <p:txBody>
              <a:bodyPr wrap="none" lIns="0" tIns="0" rIns="0" bIns="0">
                <a:spAutoFit/>
              </a:bodyPr>
              <a:lstStyle/>
              <a:p>
                <a:r>
                  <a:rPr lang="zh-CN" altLang="en-US" sz="2400"/>
                  <a:t>寄存器</a:t>
                </a:r>
              </a:p>
            </p:txBody>
          </p:sp>
          <p:sp>
            <p:nvSpPr>
              <p:cNvPr id="125979" name="Rectangle 27"/>
              <p:cNvSpPr>
                <a:spLocks noChangeArrowheads="1"/>
              </p:cNvSpPr>
              <p:nvPr/>
            </p:nvSpPr>
            <p:spPr bwMode="auto">
              <a:xfrm>
                <a:off x="845" y="2631"/>
                <a:ext cx="1507" cy="173"/>
              </a:xfrm>
              <a:prstGeom prst="rect">
                <a:avLst/>
              </a:prstGeom>
              <a:noFill/>
              <a:ln w="9525">
                <a:noFill/>
                <a:miter lim="800000"/>
                <a:headEnd/>
                <a:tailEnd/>
              </a:ln>
            </p:spPr>
            <p:txBody>
              <a:bodyPr lIns="0" tIns="0" rIns="0" bIns="0">
                <a:spAutoFit/>
              </a:bodyPr>
              <a:lstStyle/>
              <a:p>
                <a:r>
                  <a:rPr lang="zh-CN" altLang="en-US" sz="1800"/>
                  <a:t>中央处理器</a:t>
                </a:r>
              </a:p>
            </p:txBody>
          </p:sp>
          <p:sp>
            <p:nvSpPr>
              <p:cNvPr id="125980" name="Oval 28"/>
              <p:cNvSpPr>
                <a:spLocks noChangeArrowheads="1"/>
              </p:cNvSpPr>
              <p:nvPr/>
            </p:nvSpPr>
            <p:spPr bwMode="auto">
              <a:xfrm>
                <a:off x="336" y="2580"/>
                <a:ext cx="1921" cy="1731"/>
              </a:xfrm>
              <a:prstGeom prst="ellipse">
                <a:avLst/>
              </a:prstGeom>
              <a:noFill/>
              <a:ln w="20638">
                <a:solidFill>
                  <a:schemeClr val="folHlink"/>
                </a:solidFill>
                <a:round/>
                <a:headEnd/>
                <a:tailEnd/>
              </a:ln>
            </p:spPr>
            <p:txBody>
              <a:bodyPr/>
              <a:lstStyle/>
              <a:p>
                <a:endParaRPr lang="zh-CN" altLang="en-US"/>
              </a:p>
            </p:txBody>
          </p:sp>
          <p:sp>
            <p:nvSpPr>
              <p:cNvPr id="125981" name="Line 29"/>
              <p:cNvSpPr>
                <a:spLocks noChangeShapeType="1"/>
              </p:cNvSpPr>
              <p:nvPr/>
            </p:nvSpPr>
            <p:spPr bwMode="auto">
              <a:xfrm flipH="1">
                <a:off x="755" y="1811"/>
                <a:ext cx="1484" cy="923"/>
              </a:xfrm>
              <a:prstGeom prst="line">
                <a:avLst/>
              </a:prstGeom>
              <a:noFill/>
              <a:ln w="20638">
                <a:solidFill>
                  <a:schemeClr val="folHlink"/>
                </a:solidFill>
                <a:round/>
                <a:headEnd/>
                <a:tailEnd/>
              </a:ln>
            </p:spPr>
            <p:txBody>
              <a:bodyPr/>
              <a:lstStyle/>
              <a:p>
                <a:endParaRPr lang="zh-CN" altLang="en-US"/>
              </a:p>
            </p:txBody>
          </p:sp>
          <p:sp>
            <p:nvSpPr>
              <p:cNvPr id="125982" name="Line 30"/>
              <p:cNvSpPr>
                <a:spLocks noChangeShapeType="1"/>
              </p:cNvSpPr>
              <p:nvPr/>
            </p:nvSpPr>
            <p:spPr bwMode="auto">
              <a:xfrm flipH="1">
                <a:off x="2221" y="2070"/>
                <a:ext cx="605" cy="1608"/>
              </a:xfrm>
              <a:prstGeom prst="line">
                <a:avLst/>
              </a:prstGeom>
              <a:noFill/>
              <a:ln w="20638">
                <a:solidFill>
                  <a:schemeClr val="folHlink"/>
                </a:solidFill>
                <a:round/>
                <a:headEnd/>
                <a:tailEnd/>
              </a:ln>
            </p:spPr>
            <p:txBody>
              <a:bodyPr/>
              <a:lstStyle/>
              <a:p>
                <a:endParaRPr lang="zh-CN" altLang="en-US"/>
              </a:p>
            </p:txBody>
          </p:sp>
        </p:grpSp>
      </p:grpSp>
      <p:grpSp>
        <p:nvGrpSpPr>
          <p:cNvPr id="6" name="Group 31"/>
          <p:cNvGrpSpPr>
            <a:grpSpLocks/>
          </p:cNvGrpSpPr>
          <p:nvPr/>
        </p:nvGrpSpPr>
        <p:grpSpPr bwMode="auto">
          <a:xfrm>
            <a:off x="5086350" y="4119563"/>
            <a:ext cx="2016125" cy="2239962"/>
            <a:chOff x="3204" y="2595"/>
            <a:chExt cx="1270" cy="1411"/>
          </a:xfrm>
        </p:grpSpPr>
        <p:sp>
          <p:nvSpPr>
            <p:cNvPr id="125984" name="Rectangle 32"/>
            <p:cNvSpPr>
              <a:spLocks noChangeArrowheads="1"/>
            </p:cNvSpPr>
            <p:nvPr/>
          </p:nvSpPr>
          <p:spPr bwMode="auto">
            <a:xfrm>
              <a:off x="3884" y="3193"/>
              <a:ext cx="590" cy="428"/>
            </a:xfrm>
            <a:prstGeom prst="rect">
              <a:avLst/>
            </a:prstGeom>
            <a:noFill/>
            <a:ln w="9525">
              <a:noFill/>
              <a:miter lim="800000"/>
              <a:headEnd/>
              <a:tailEnd/>
            </a:ln>
          </p:spPr>
          <p:txBody>
            <a:bodyPr/>
            <a:lstStyle/>
            <a:p>
              <a:endParaRPr lang="zh-CN" altLang="en-US"/>
            </a:p>
          </p:txBody>
        </p:sp>
        <p:sp>
          <p:nvSpPr>
            <p:cNvPr id="125985" name="Rectangle 33"/>
            <p:cNvSpPr>
              <a:spLocks noChangeArrowheads="1"/>
            </p:cNvSpPr>
            <p:nvPr/>
          </p:nvSpPr>
          <p:spPr bwMode="auto">
            <a:xfrm>
              <a:off x="3288" y="2595"/>
              <a:ext cx="806" cy="188"/>
            </a:xfrm>
            <a:prstGeom prst="rect">
              <a:avLst/>
            </a:prstGeom>
            <a:noFill/>
            <a:ln w="9525">
              <a:noFill/>
              <a:miter lim="800000"/>
              <a:headEnd/>
              <a:tailEnd/>
            </a:ln>
          </p:spPr>
          <p:txBody>
            <a:bodyPr/>
            <a:lstStyle/>
            <a:p>
              <a:endParaRPr lang="zh-CN" altLang="en-US"/>
            </a:p>
          </p:txBody>
        </p:sp>
        <p:sp>
          <p:nvSpPr>
            <p:cNvPr id="125986" name="Rectangle 34"/>
            <p:cNvSpPr>
              <a:spLocks noChangeArrowheads="1"/>
            </p:cNvSpPr>
            <p:nvPr/>
          </p:nvSpPr>
          <p:spPr bwMode="auto">
            <a:xfrm>
              <a:off x="3204" y="3069"/>
              <a:ext cx="590" cy="183"/>
            </a:xfrm>
            <a:prstGeom prst="rect">
              <a:avLst/>
            </a:prstGeom>
            <a:noFill/>
            <a:ln w="9525">
              <a:noFill/>
              <a:miter lim="800000"/>
              <a:headEnd/>
              <a:tailEnd/>
            </a:ln>
          </p:spPr>
          <p:txBody>
            <a:bodyPr/>
            <a:lstStyle/>
            <a:p>
              <a:endParaRPr lang="zh-CN" altLang="en-US"/>
            </a:p>
          </p:txBody>
        </p:sp>
        <p:sp>
          <p:nvSpPr>
            <p:cNvPr id="125987" name="Rectangle 35"/>
            <p:cNvSpPr>
              <a:spLocks noChangeArrowheads="1"/>
            </p:cNvSpPr>
            <p:nvPr/>
          </p:nvSpPr>
          <p:spPr bwMode="auto">
            <a:xfrm>
              <a:off x="3390" y="3823"/>
              <a:ext cx="664" cy="183"/>
            </a:xfrm>
            <a:prstGeom prst="rect">
              <a:avLst/>
            </a:prstGeom>
            <a:noFill/>
            <a:ln w="9525">
              <a:noFill/>
              <a:miter lim="800000"/>
              <a:headEnd/>
              <a:tailEnd/>
            </a:ln>
          </p:spPr>
          <p:txBody>
            <a:bodyPr/>
            <a:lstStyle/>
            <a:p>
              <a:endParaRPr lang="zh-CN" altLang="en-US"/>
            </a:p>
          </p:txBody>
        </p:sp>
      </p:grpSp>
      <p:grpSp>
        <p:nvGrpSpPr>
          <p:cNvPr id="7" name="Group 70"/>
          <p:cNvGrpSpPr>
            <a:grpSpLocks/>
          </p:cNvGrpSpPr>
          <p:nvPr/>
        </p:nvGrpSpPr>
        <p:grpSpPr bwMode="auto">
          <a:xfrm>
            <a:off x="2433638" y="4068454"/>
            <a:ext cx="4953000" cy="2762250"/>
            <a:chOff x="1533" y="2580"/>
            <a:chExt cx="3120" cy="1740"/>
          </a:xfrm>
        </p:grpSpPr>
        <p:sp>
          <p:nvSpPr>
            <p:cNvPr id="125989" name="Rectangle 37"/>
            <p:cNvSpPr>
              <a:spLocks noChangeArrowheads="1"/>
            </p:cNvSpPr>
            <p:nvPr/>
          </p:nvSpPr>
          <p:spPr bwMode="auto">
            <a:xfrm>
              <a:off x="3935" y="3168"/>
              <a:ext cx="483" cy="192"/>
            </a:xfrm>
            <a:prstGeom prst="rect">
              <a:avLst/>
            </a:prstGeom>
            <a:noFill/>
            <a:ln w="9525">
              <a:noFill/>
              <a:miter lim="800000"/>
              <a:headEnd/>
              <a:tailEnd/>
            </a:ln>
          </p:spPr>
          <p:txBody>
            <a:bodyPr wrap="none" lIns="0" tIns="0" rIns="0" bIns="0">
              <a:spAutoFit/>
            </a:bodyPr>
            <a:lstStyle/>
            <a:p>
              <a:r>
                <a:rPr lang="zh-CN" altLang="en-US" sz="2000"/>
                <a:t>寄存器</a:t>
              </a:r>
            </a:p>
          </p:txBody>
        </p:sp>
        <p:grpSp>
          <p:nvGrpSpPr>
            <p:cNvPr id="8" name="Group 69"/>
            <p:cNvGrpSpPr>
              <a:grpSpLocks/>
            </p:cNvGrpSpPr>
            <p:nvPr/>
          </p:nvGrpSpPr>
          <p:grpSpPr bwMode="auto">
            <a:xfrm>
              <a:off x="1533" y="2580"/>
              <a:ext cx="3120" cy="1740"/>
              <a:chOff x="1533" y="2580"/>
              <a:chExt cx="3120" cy="1740"/>
            </a:xfrm>
          </p:grpSpPr>
          <p:sp>
            <p:nvSpPr>
              <p:cNvPr id="125991" name="Oval 39"/>
              <p:cNvSpPr>
                <a:spLocks noChangeArrowheads="1"/>
              </p:cNvSpPr>
              <p:nvPr/>
            </p:nvSpPr>
            <p:spPr bwMode="auto">
              <a:xfrm>
                <a:off x="3766" y="3036"/>
                <a:ext cx="824" cy="742"/>
              </a:xfrm>
              <a:prstGeom prst="ellipse">
                <a:avLst/>
              </a:prstGeom>
              <a:noFill/>
              <a:ln w="20638">
                <a:solidFill>
                  <a:schemeClr val="folHlink"/>
                </a:solidFill>
                <a:round/>
                <a:headEnd/>
                <a:tailEnd/>
              </a:ln>
            </p:spPr>
            <p:txBody>
              <a:bodyPr/>
              <a:lstStyle/>
              <a:p>
                <a:endParaRPr lang="zh-CN" altLang="en-US"/>
              </a:p>
            </p:txBody>
          </p:sp>
          <p:sp>
            <p:nvSpPr>
              <p:cNvPr id="125992" name="Rectangle 40"/>
              <p:cNvSpPr>
                <a:spLocks noChangeArrowheads="1"/>
              </p:cNvSpPr>
              <p:nvPr/>
            </p:nvSpPr>
            <p:spPr bwMode="auto">
              <a:xfrm>
                <a:off x="3878" y="3408"/>
                <a:ext cx="644" cy="192"/>
              </a:xfrm>
              <a:prstGeom prst="rect">
                <a:avLst/>
              </a:prstGeom>
              <a:noFill/>
              <a:ln w="9525">
                <a:noFill/>
                <a:miter lim="800000"/>
                <a:headEnd/>
                <a:tailEnd/>
              </a:ln>
            </p:spPr>
            <p:txBody>
              <a:bodyPr wrap="none" lIns="0" tIns="0" rIns="0" bIns="0">
                <a:spAutoFit/>
              </a:bodyPr>
              <a:lstStyle/>
              <a:p>
                <a:r>
                  <a:rPr lang="zh-CN" altLang="en-US" sz="2000"/>
                  <a:t>和解码器</a:t>
                </a:r>
              </a:p>
            </p:txBody>
          </p:sp>
          <p:sp>
            <p:nvSpPr>
              <p:cNvPr id="125993" name="Rectangle 41"/>
              <p:cNvSpPr>
                <a:spLocks noChangeArrowheads="1"/>
              </p:cNvSpPr>
              <p:nvPr/>
            </p:nvSpPr>
            <p:spPr bwMode="auto">
              <a:xfrm>
                <a:off x="3411" y="2602"/>
                <a:ext cx="834" cy="173"/>
              </a:xfrm>
              <a:prstGeom prst="rect">
                <a:avLst/>
              </a:prstGeom>
              <a:noFill/>
              <a:ln w="9525">
                <a:noFill/>
                <a:miter lim="800000"/>
                <a:headEnd/>
                <a:tailEnd/>
              </a:ln>
            </p:spPr>
            <p:txBody>
              <a:bodyPr lIns="0" tIns="0" rIns="0" bIns="0">
                <a:spAutoFit/>
              </a:bodyPr>
              <a:lstStyle/>
              <a:p>
                <a:r>
                  <a:rPr lang="zh-CN" altLang="en-US" sz="1800"/>
                  <a:t>控制单元</a:t>
                </a:r>
              </a:p>
            </p:txBody>
          </p:sp>
          <p:sp>
            <p:nvSpPr>
              <p:cNvPr id="125994" name="Oval 42"/>
              <p:cNvSpPr>
                <a:spLocks noChangeArrowheads="1"/>
              </p:cNvSpPr>
              <p:nvPr/>
            </p:nvSpPr>
            <p:spPr bwMode="auto">
              <a:xfrm>
                <a:off x="2731" y="2580"/>
                <a:ext cx="1922" cy="1731"/>
              </a:xfrm>
              <a:prstGeom prst="ellipse">
                <a:avLst/>
              </a:prstGeom>
              <a:noFill/>
              <a:ln w="20638">
                <a:solidFill>
                  <a:schemeClr val="folHlink"/>
                </a:solidFill>
                <a:round/>
                <a:headEnd/>
                <a:tailEnd/>
              </a:ln>
            </p:spPr>
            <p:txBody>
              <a:bodyPr/>
              <a:lstStyle/>
              <a:p>
                <a:endParaRPr lang="zh-CN" altLang="en-US"/>
              </a:p>
            </p:txBody>
          </p:sp>
          <p:sp>
            <p:nvSpPr>
              <p:cNvPr id="125995" name="Oval 43"/>
              <p:cNvSpPr>
                <a:spLocks noChangeArrowheads="1"/>
              </p:cNvSpPr>
              <p:nvPr/>
            </p:nvSpPr>
            <p:spPr bwMode="auto">
              <a:xfrm>
                <a:off x="3086" y="2789"/>
                <a:ext cx="824" cy="743"/>
              </a:xfrm>
              <a:prstGeom prst="ellipse">
                <a:avLst/>
              </a:prstGeom>
              <a:noFill/>
              <a:ln w="20638">
                <a:solidFill>
                  <a:schemeClr val="folHlink"/>
                </a:solidFill>
                <a:round/>
                <a:headEnd/>
                <a:tailEnd/>
              </a:ln>
            </p:spPr>
            <p:txBody>
              <a:bodyPr/>
              <a:lstStyle/>
              <a:p>
                <a:endParaRPr lang="zh-CN" altLang="en-US"/>
              </a:p>
            </p:txBody>
          </p:sp>
          <p:sp>
            <p:nvSpPr>
              <p:cNvPr id="125996" name="Rectangle 44"/>
              <p:cNvSpPr>
                <a:spLocks noChangeArrowheads="1"/>
              </p:cNvSpPr>
              <p:nvPr/>
            </p:nvSpPr>
            <p:spPr bwMode="auto">
              <a:xfrm>
                <a:off x="3116" y="2934"/>
                <a:ext cx="776" cy="422"/>
              </a:xfrm>
              <a:prstGeom prst="rect">
                <a:avLst/>
              </a:prstGeom>
              <a:noFill/>
              <a:ln w="9525">
                <a:noFill/>
                <a:miter lim="800000"/>
                <a:headEnd/>
                <a:tailEnd/>
              </a:ln>
            </p:spPr>
            <p:txBody>
              <a:bodyPr lIns="0" tIns="0" rIns="0" bIns="0">
                <a:spAutoFit/>
              </a:bodyPr>
              <a:lstStyle/>
              <a:p>
                <a:pPr algn="ctr"/>
                <a:r>
                  <a:rPr lang="zh-CN" altLang="en-US" sz="2000"/>
                  <a:t>排队</a:t>
                </a:r>
              </a:p>
              <a:p>
                <a:pPr algn="ctr"/>
                <a:r>
                  <a:rPr lang="zh-CN" altLang="en-US" sz="2000"/>
                  <a:t>逻辑</a:t>
                </a:r>
              </a:p>
            </p:txBody>
          </p:sp>
          <p:sp>
            <p:nvSpPr>
              <p:cNvPr id="125997" name="Oval 45"/>
              <p:cNvSpPr>
                <a:spLocks noChangeArrowheads="1"/>
              </p:cNvSpPr>
              <p:nvPr/>
            </p:nvSpPr>
            <p:spPr bwMode="auto">
              <a:xfrm>
                <a:off x="3312" y="3577"/>
                <a:ext cx="824" cy="743"/>
              </a:xfrm>
              <a:prstGeom prst="ellipse">
                <a:avLst/>
              </a:prstGeom>
              <a:noFill/>
              <a:ln w="20638">
                <a:solidFill>
                  <a:schemeClr val="folHlink"/>
                </a:solidFill>
                <a:round/>
                <a:headEnd/>
                <a:tailEnd/>
              </a:ln>
            </p:spPr>
            <p:txBody>
              <a:bodyPr/>
              <a:lstStyle/>
              <a:p>
                <a:endParaRPr lang="zh-CN" altLang="en-US"/>
              </a:p>
            </p:txBody>
          </p:sp>
          <p:sp>
            <p:nvSpPr>
              <p:cNvPr id="125998" name="Rectangle 46"/>
              <p:cNvSpPr>
                <a:spLocks noChangeArrowheads="1"/>
              </p:cNvSpPr>
              <p:nvPr/>
            </p:nvSpPr>
            <p:spPr bwMode="auto">
              <a:xfrm>
                <a:off x="3390" y="3705"/>
                <a:ext cx="683" cy="422"/>
              </a:xfrm>
              <a:prstGeom prst="rect">
                <a:avLst/>
              </a:prstGeom>
              <a:noFill/>
              <a:ln w="9525">
                <a:noFill/>
                <a:miter lim="800000"/>
                <a:headEnd/>
                <a:tailEnd/>
              </a:ln>
            </p:spPr>
            <p:txBody>
              <a:bodyPr lIns="0" tIns="0" rIns="0" bIns="0">
                <a:spAutoFit/>
              </a:bodyPr>
              <a:lstStyle/>
              <a:p>
                <a:pPr algn="ctr"/>
                <a:r>
                  <a:rPr lang="zh-CN" altLang="en-US" sz="2000"/>
                  <a:t>控制</a:t>
                </a:r>
              </a:p>
              <a:p>
                <a:pPr algn="ctr"/>
                <a:r>
                  <a:rPr lang="zh-CN" altLang="en-US" sz="2000"/>
                  <a:t>存储器</a:t>
                </a:r>
              </a:p>
            </p:txBody>
          </p:sp>
          <p:sp>
            <p:nvSpPr>
              <p:cNvPr id="125999" name="Line 47"/>
              <p:cNvSpPr>
                <a:spLocks noChangeShapeType="1"/>
              </p:cNvSpPr>
              <p:nvPr/>
            </p:nvSpPr>
            <p:spPr bwMode="auto">
              <a:xfrm>
                <a:off x="1533" y="3387"/>
                <a:ext cx="1679" cy="811"/>
              </a:xfrm>
              <a:prstGeom prst="line">
                <a:avLst/>
              </a:prstGeom>
              <a:noFill/>
              <a:ln w="20638">
                <a:solidFill>
                  <a:schemeClr val="folHlink"/>
                </a:solidFill>
                <a:round/>
                <a:headEnd/>
                <a:tailEnd/>
              </a:ln>
            </p:spPr>
            <p:txBody>
              <a:bodyPr/>
              <a:lstStyle/>
              <a:p>
                <a:endParaRPr lang="zh-CN" altLang="en-US"/>
              </a:p>
            </p:txBody>
          </p:sp>
          <p:sp>
            <p:nvSpPr>
              <p:cNvPr id="126000" name="Line 48"/>
              <p:cNvSpPr>
                <a:spLocks noChangeShapeType="1"/>
              </p:cNvSpPr>
              <p:nvPr/>
            </p:nvSpPr>
            <p:spPr bwMode="auto">
              <a:xfrm flipV="1">
                <a:off x="1576" y="2592"/>
                <a:ext cx="1963" cy="209"/>
              </a:xfrm>
              <a:prstGeom prst="line">
                <a:avLst/>
              </a:prstGeom>
              <a:noFill/>
              <a:ln w="20638">
                <a:solidFill>
                  <a:schemeClr val="folHlink"/>
                </a:solidFill>
                <a:round/>
                <a:headEnd/>
                <a:tailEnd/>
              </a:ln>
            </p:spPr>
            <p:txBody>
              <a:bodyPr/>
              <a:lstStyle/>
              <a:p>
                <a:endParaRPr lang="zh-CN" altLang="en-US"/>
              </a:p>
            </p:txBody>
          </p:sp>
        </p:grpSp>
      </p:grpSp>
      <p:sp>
        <p:nvSpPr>
          <p:cNvPr id="126001" name="Text Box 49"/>
          <p:cNvSpPr txBox="1">
            <a:spLocks noChangeArrowheads="1"/>
          </p:cNvSpPr>
          <p:nvPr/>
        </p:nvSpPr>
        <p:spPr bwMode="auto">
          <a:xfrm>
            <a:off x="6172200" y="1254125"/>
            <a:ext cx="2720975" cy="519113"/>
          </a:xfrm>
          <a:prstGeom prst="rect">
            <a:avLst/>
          </a:prstGeom>
          <a:noFill/>
          <a:ln w="9525">
            <a:noFill/>
            <a:miter lim="800000"/>
            <a:headEnd/>
            <a:tailEnd/>
          </a:ln>
          <a:effectLst/>
        </p:spPr>
        <p:txBody>
          <a:bodyPr>
            <a:spAutoFit/>
          </a:bodyPr>
          <a:lstStyle/>
          <a:p>
            <a:r>
              <a:rPr lang="zh-CN" altLang="en-US" sz="2800"/>
              <a:t>第４篇 </a:t>
            </a:r>
            <a:r>
              <a:rPr lang="en-US" altLang="zh-CN" sz="2800">
                <a:latin typeface="Times New Roman" pitchFamily="18" charset="0"/>
              </a:rPr>
              <a:t>CU</a:t>
            </a:r>
          </a:p>
        </p:txBody>
      </p:sp>
      <p:grpSp>
        <p:nvGrpSpPr>
          <p:cNvPr id="9" name="Group 50"/>
          <p:cNvGrpSpPr>
            <a:grpSpLocks/>
          </p:cNvGrpSpPr>
          <p:nvPr/>
        </p:nvGrpSpPr>
        <p:grpSpPr bwMode="auto">
          <a:xfrm>
            <a:off x="2433638" y="990600"/>
            <a:ext cx="3048000" cy="2747963"/>
            <a:chOff x="1533" y="624"/>
            <a:chExt cx="1920" cy="1731"/>
          </a:xfrm>
        </p:grpSpPr>
        <p:sp>
          <p:nvSpPr>
            <p:cNvPr id="126003" name="Rectangle 51"/>
            <p:cNvSpPr>
              <a:spLocks noChangeArrowheads="1"/>
            </p:cNvSpPr>
            <p:nvPr/>
          </p:nvSpPr>
          <p:spPr bwMode="auto">
            <a:xfrm>
              <a:off x="2306" y="679"/>
              <a:ext cx="435" cy="173"/>
            </a:xfrm>
            <a:prstGeom prst="rect">
              <a:avLst/>
            </a:prstGeom>
            <a:noFill/>
            <a:ln w="9525">
              <a:noFill/>
              <a:miter lim="800000"/>
              <a:headEnd/>
              <a:tailEnd/>
            </a:ln>
          </p:spPr>
          <p:txBody>
            <a:bodyPr wrap="none" lIns="0" tIns="0" rIns="0" bIns="0">
              <a:spAutoFit/>
            </a:bodyPr>
            <a:lstStyle/>
            <a:p>
              <a:r>
                <a:rPr lang="zh-CN" altLang="en-US" sz="1800"/>
                <a:t>计算机</a:t>
              </a:r>
            </a:p>
          </p:txBody>
        </p:sp>
        <p:sp>
          <p:nvSpPr>
            <p:cNvPr id="126004" name="Oval 52"/>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nvGrpSpPr>
          <p:cNvPr id="10" name="Group 53"/>
          <p:cNvGrpSpPr>
            <a:grpSpLocks/>
          </p:cNvGrpSpPr>
          <p:nvPr/>
        </p:nvGrpSpPr>
        <p:grpSpPr bwMode="auto">
          <a:xfrm>
            <a:off x="2438400" y="963304"/>
            <a:ext cx="3048000" cy="2747963"/>
            <a:chOff x="1533" y="624"/>
            <a:chExt cx="1920" cy="1731"/>
          </a:xfrm>
        </p:grpSpPr>
        <p:sp>
          <p:nvSpPr>
            <p:cNvPr id="126006" name="Rectangle 54"/>
            <p:cNvSpPr>
              <a:spLocks noChangeArrowheads="1"/>
            </p:cNvSpPr>
            <p:nvPr/>
          </p:nvSpPr>
          <p:spPr bwMode="auto">
            <a:xfrm>
              <a:off x="2618" y="997"/>
              <a:ext cx="471" cy="269"/>
            </a:xfrm>
            <a:prstGeom prst="rect">
              <a:avLst/>
            </a:prstGeom>
            <a:noFill/>
            <a:ln w="9525">
              <a:noFill/>
              <a:miter lim="800000"/>
              <a:headEnd/>
              <a:tailEnd/>
            </a:ln>
          </p:spPr>
          <p:txBody>
            <a:bodyPr lIns="0" tIns="0" rIns="0" bIns="0">
              <a:spAutoFit/>
            </a:bodyPr>
            <a:lstStyle/>
            <a:p>
              <a:pPr algn="ctr"/>
              <a:r>
                <a:rPr lang="en-US" altLang="zh-CN" sz="2800">
                  <a:latin typeface="Times New Roman" pitchFamily="18" charset="0"/>
                </a:rPr>
                <a:t>I/O</a:t>
              </a:r>
              <a:endParaRPr lang="en-US" altLang="zh-CN" sz="2800"/>
            </a:p>
          </p:txBody>
        </p:sp>
        <p:grpSp>
          <p:nvGrpSpPr>
            <p:cNvPr id="11" name="Group 55"/>
            <p:cNvGrpSpPr>
              <a:grpSpLocks/>
            </p:cNvGrpSpPr>
            <p:nvPr/>
          </p:nvGrpSpPr>
          <p:grpSpPr bwMode="auto">
            <a:xfrm>
              <a:off x="1533" y="624"/>
              <a:ext cx="1920" cy="1731"/>
              <a:chOff x="1533" y="624"/>
              <a:chExt cx="1920" cy="1731"/>
            </a:xfrm>
          </p:grpSpPr>
          <p:sp>
            <p:nvSpPr>
              <p:cNvPr id="126008" name="Oval 56"/>
              <p:cNvSpPr>
                <a:spLocks noChangeArrowheads="1"/>
              </p:cNvSpPr>
              <p:nvPr/>
            </p:nvSpPr>
            <p:spPr bwMode="auto">
              <a:xfrm>
                <a:off x="2111" y="1200"/>
                <a:ext cx="817" cy="739"/>
              </a:xfrm>
              <a:prstGeom prst="ellipse">
                <a:avLst/>
              </a:prstGeom>
              <a:noFill/>
              <a:ln w="20638">
                <a:solidFill>
                  <a:schemeClr val="folHlink"/>
                </a:solidFill>
                <a:round/>
                <a:headEnd/>
                <a:tailEnd/>
              </a:ln>
            </p:spPr>
            <p:txBody>
              <a:bodyPr/>
              <a:lstStyle/>
              <a:p>
                <a:endParaRPr lang="zh-CN" altLang="en-US"/>
              </a:p>
            </p:txBody>
          </p:sp>
          <p:sp>
            <p:nvSpPr>
              <p:cNvPr id="126009" name="Rectangle 57"/>
              <p:cNvSpPr>
                <a:spLocks noChangeArrowheads="1"/>
              </p:cNvSpPr>
              <p:nvPr/>
            </p:nvSpPr>
            <p:spPr bwMode="auto">
              <a:xfrm>
                <a:off x="2122" y="1465"/>
                <a:ext cx="772" cy="230"/>
              </a:xfrm>
              <a:prstGeom prst="rect">
                <a:avLst/>
              </a:prstGeom>
              <a:noFill/>
              <a:ln w="9525">
                <a:noFill/>
                <a:miter lim="800000"/>
                <a:headEnd/>
                <a:tailEnd/>
              </a:ln>
            </p:spPr>
            <p:txBody>
              <a:bodyPr wrap="none" lIns="0" tIns="0" rIns="0" bIns="0">
                <a:spAutoFit/>
              </a:bodyPr>
              <a:lstStyle/>
              <a:p>
                <a:r>
                  <a:rPr lang="zh-CN" altLang="en-US" sz="2400"/>
                  <a:t>系统总线</a:t>
                </a:r>
              </a:p>
            </p:txBody>
          </p:sp>
          <p:sp>
            <p:nvSpPr>
              <p:cNvPr id="126010" name="Oval 58"/>
              <p:cNvSpPr>
                <a:spLocks noChangeArrowheads="1"/>
              </p:cNvSpPr>
              <p:nvPr/>
            </p:nvSpPr>
            <p:spPr bwMode="auto">
              <a:xfrm>
                <a:off x="1806" y="841"/>
                <a:ext cx="667" cy="601"/>
              </a:xfrm>
              <a:prstGeom prst="ellipse">
                <a:avLst/>
              </a:prstGeom>
              <a:noFill/>
              <a:ln w="20638">
                <a:solidFill>
                  <a:schemeClr val="folHlink"/>
                </a:solidFill>
                <a:round/>
                <a:headEnd/>
                <a:tailEnd/>
              </a:ln>
            </p:spPr>
            <p:txBody>
              <a:bodyPr/>
              <a:lstStyle/>
              <a:p>
                <a:endParaRPr lang="zh-CN" altLang="en-US"/>
              </a:p>
            </p:txBody>
          </p:sp>
          <p:sp>
            <p:nvSpPr>
              <p:cNvPr id="126011" name="Rectangle 59"/>
              <p:cNvSpPr>
                <a:spLocks noChangeArrowheads="1"/>
              </p:cNvSpPr>
              <p:nvPr/>
            </p:nvSpPr>
            <p:spPr bwMode="auto">
              <a:xfrm>
                <a:off x="1816" y="997"/>
                <a:ext cx="579" cy="230"/>
              </a:xfrm>
              <a:prstGeom prst="rect">
                <a:avLst/>
              </a:prstGeom>
              <a:noFill/>
              <a:ln w="9525">
                <a:noFill/>
                <a:miter lim="800000"/>
                <a:headEnd/>
                <a:tailEnd/>
              </a:ln>
            </p:spPr>
            <p:txBody>
              <a:bodyPr wrap="none" lIns="0" tIns="0" rIns="0" bIns="0">
                <a:spAutoFit/>
              </a:bodyPr>
              <a:lstStyle/>
              <a:p>
                <a:r>
                  <a:rPr lang="zh-CN" altLang="en-US" sz="2400"/>
                  <a:t>存储器</a:t>
                </a:r>
              </a:p>
            </p:txBody>
          </p:sp>
          <p:sp>
            <p:nvSpPr>
              <p:cNvPr id="126012" name="Oval 60"/>
              <p:cNvSpPr>
                <a:spLocks noChangeArrowheads="1"/>
              </p:cNvSpPr>
              <p:nvPr/>
            </p:nvSpPr>
            <p:spPr bwMode="auto">
              <a:xfrm>
                <a:off x="2494" y="872"/>
                <a:ext cx="667" cy="601"/>
              </a:xfrm>
              <a:prstGeom prst="ellipse">
                <a:avLst/>
              </a:prstGeom>
              <a:noFill/>
              <a:ln w="20701">
                <a:solidFill>
                  <a:schemeClr val="folHlink"/>
                </a:solidFill>
                <a:round/>
                <a:headEnd/>
                <a:tailEnd/>
              </a:ln>
            </p:spPr>
            <p:txBody>
              <a:bodyPr/>
              <a:lstStyle/>
              <a:p>
                <a:endParaRPr lang="zh-CN" altLang="en-US"/>
              </a:p>
            </p:txBody>
          </p:sp>
          <p:sp>
            <p:nvSpPr>
              <p:cNvPr id="126013" name="Oval 61"/>
              <p:cNvSpPr>
                <a:spLocks noChangeArrowheads="1"/>
              </p:cNvSpPr>
              <p:nvPr/>
            </p:nvSpPr>
            <p:spPr bwMode="auto">
              <a:xfrm>
                <a:off x="2159" y="1714"/>
                <a:ext cx="667" cy="602"/>
              </a:xfrm>
              <a:prstGeom prst="ellipse">
                <a:avLst/>
              </a:prstGeom>
              <a:noFill/>
              <a:ln w="20638">
                <a:solidFill>
                  <a:schemeClr val="folHlink"/>
                </a:solidFill>
                <a:round/>
                <a:headEnd/>
                <a:tailEnd/>
              </a:ln>
            </p:spPr>
            <p:txBody>
              <a:bodyPr/>
              <a:lstStyle/>
              <a:p>
                <a:endParaRPr lang="zh-CN" altLang="en-US"/>
              </a:p>
            </p:txBody>
          </p:sp>
          <p:sp>
            <p:nvSpPr>
              <p:cNvPr id="126014" name="Rectangle 62"/>
              <p:cNvSpPr>
                <a:spLocks noChangeArrowheads="1"/>
              </p:cNvSpPr>
              <p:nvPr/>
            </p:nvSpPr>
            <p:spPr bwMode="auto">
              <a:xfrm>
                <a:off x="2284" y="1946"/>
                <a:ext cx="461" cy="269"/>
              </a:xfrm>
              <a:prstGeom prst="rect">
                <a:avLst/>
              </a:prstGeom>
              <a:noFill/>
              <a:ln w="9525">
                <a:noFill/>
                <a:miter lim="800000"/>
                <a:headEnd/>
                <a:tailEnd/>
              </a:ln>
            </p:spPr>
            <p:txBody>
              <a:bodyPr wrap="none" lIns="0" tIns="0" rIns="0" bIns="0">
                <a:spAutoFit/>
              </a:bodyPr>
              <a:lstStyle/>
              <a:p>
                <a:pPr algn="ctr"/>
                <a:r>
                  <a:rPr lang="en-US" altLang="zh-CN" sz="2800">
                    <a:latin typeface="Times New Roman" pitchFamily="18" charset="0"/>
                  </a:rPr>
                  <a:t>CPU</a:t>
                </a:r>
                <a:endParaRPr lang="en-US" altLang="zh-CN" sz="2800"/>
              </a:p>
            </p:txBody>
          </p:sp>
          <p:sp>
            <p:nvSpPr>
              <p:cNvPr id="126015" name="Oval 63"/>
              <p:cNvSpPr>
                <a:spLocks noChangeArrowheads="1"/>
              </p:cNvSpPr>
              <p:nvPr/>
            </p:nvSpPr>
            <p:spPr bwMode="auto">
              <a:xfrm>
                <a:off x="1533" y="624"/>
                <a:ext cx="1920" cy="1731"/>
              </a:xfrm>
              <a:prstGeom prst="ellipse">
                <a:avLst/>
              </a:prstGeom>
              <a:noFill/>
              <a:ln w="20638">
                <a:solidFill>
                  <a:schemeClr val="folHlink"/>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001"/>
                                        </p:tgtEl>
                                        <p:attrNameLst>
                                          <p:attrName>style.visibility</p:attrName>
                                        </p:attrNameLst>
                                      </p:cBhvr>
                                      <p:to>
                                        <p:strVal val="visible"/>
                                      </p:to>
                                    </p:set>
                                    <p:animEffect transition="in" filter="blinds(horizontal)">
                                      <p:cBhvr>
                                        <p:cTn id="7" dur="500"/>
                                        <p:tgtEl>
                                          <p:spTgt spid="1260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0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例题解析</a:t>
            </a:r>
            <a:endParaRPr lang="zh-CN" altLang="en-US" dirty="0"/>
          </a:p>
        </p:txBody>
      </p:sp>
      <p:sp>
        <p:nvSpPr>
          <p:cNvPr id="6" name="内容占位符 5"/>
          <p:cNvSpPr>
            <a:spLocks noGrp="1"/>
          </p:cNvSpPr>
          <p:nvPr>
            <p:ph idx="1"/>
          </p:nvPr>
        </p:nvSpPr>
        <p:spPr/>
        <p:txBody>
          <a:bodyPr/>
          <a:lstStyle/>
          <a:p>
            <a:r>
              <a:rPr lang="zh-CN" altLang="en-US" dirty="0" smtClean="0"/>
              <a:t>例</a:t>
            </a:r>
            <a:r>
              <a:rPr lang="en-US" altLang="zh-CN" dirty="0" smtClean="0"/>
              <a:t>2.</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a:p>
        </p:txBody>
      </p:sp>
      <p:pic>
        <p:nvPicPr>
          <p:cNvPr id="76802" name="Picture 2"/>
          <p:cNvPicPr>
            <a:picLocks noChangeAspect="1" noChangeArrowheads="1"/>
          </p:cNvPicPr>
          <p:nvPr/>
        </p:nvPicPr>
        <p:blipFill>
          <a:blip r:embed="rId2" cstate="print"/>
          <a:srcRect/>
          <a:stretch>
            <a:fillRect/>
          </a:stretch>
        </p:blipFill>
        <p:spPr bwMode="auto">
          <a:xfrm>
            <a:off x="1655168" y="1268760"/>
            <a:ext cx="7488832" cy="2908030"/>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a:stretch>
            <a:fillRect/>
          </a:stretch>
        </p:blipFill>
        <p:spPr bwMode="auto">
          <a:xfrm>
            <a:off x="611560" y="4725144"/>
            <a:ext cx="8100962" cy="1620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ppt_x"/>
                                          </p:val>
                                        </p:tav>
                                        <p:tav tm="100000">
                                          <p:val>
                                            <p:strVal val="#ppt_x"/>
                                          </p:val>
                                        </p:tav>
                                      </p:tavLst>
                                    </p:anim>
                                    <p:anim calcmode="lin" valueType="num">
                                      <p:cBhvr additive="base">
                                        <p:cTn id="8"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 calcmode="lin" valueType="num">
                                      <p:cBhvr additive="base">
                                        <p:cTn id="13" dur="500" fill="hold"/>
                                        <p:tgtEl>
                                          <p:spTgt spid="76803"/>
                                        </p:tgtEl>
                                        <p:attrNameLst>
                                          <p:attrName>ppt_x</p:attrName>
                                        </p:attrNameLst>
                                      </p:cBhvr>
                                      <p:tavLst>
                                        <p:tav tm="0">
                                          <p:val>
                                            <p:strVal val="#ppt_x"/>
                                          </p:val>
                                        </p:tav>
                                        <p:tav tm="100000">
                                          <p:val>
                                            <p:strVal val="#ppt_x"/>
                                          </p:val>
                                        </p:tav>
                                      </p:tavLst>
                                    </p:anim>
                                    <p:anim calcmode="lin" valueType="num">
                                      <p:cBhvr additive="base">
                                        <p:cTn id="14"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例题解析</a:t>
            </a:r>
            <a:endParaRPr lang="zh-CN" altLang="en-US" dirty="0"/>
          </a:p>
        </p:txBody>
      </p:sp>
      <p:sp>
        <p:nvSpPr>
          <p:cNvPr id="6" name="内容占位符 5"/>
          <p:cNvSpPr>
            <a:spLocks noGrp="1"/>
          </p:cNvSpPr>
          <p:nvPr>
            <p:ph idx="1"/>
          </p:nvPr>
        </p:nvSpPr>
        <p:spPr/>
        <p:txBody>
          <a:bodyPr/>
          <a:lstStyle/>
          <a:p>
            <a:r>
              <a:rPr lang="zh-CN" altLang="en-US" dirty="0" smtClean="0"/>
              <a:t>假定基准程序 </a:t>
            </a:r>
            <a:r>
              <a:rPr lang="en-US" altLang="zh-CN" dirty="0" smtClean="0"/>
              <a:t>A </a:t>
            </a:r>
            <a:r>
              <a:rPr lang="zh-CN" altLang="en-US" dirty="0" smtClean="0"/>
              <a:t>在某计算机上的运行时间为 </a:t>
            </a:r>
            <a:r>
              <a:rPr lang="en-US" altLang="zh-CN" dirty="0" smtClean="0"/>
              <a:t>100 </a:t>
            </a:r>
            <a:r>
              <a:rPr lang="zh-CN" altLang="en-US" dirty="0" smtClean="0"/>
              <a:t>秒</a:t>
            </a:r>
            <a:r>
              <a:rPr lang="en-US" altLang="zh-CN" dirty="0" smtClean="0"/>
              <a:t>,</a:t>
            </a:r>
            <a:r>
              <a:rPr lang="zh-CN" altLang="en-US" dirty="0" smtClean="0"/>
              <a:t>其中 </a:t>
            </a:r>
            <a:r>
              <a:rPr lang="en-US" altLang="zh-CN" dirty="0" smtClean="0"/>
              <a:t>90 </a:t>
            </a:r>
            <a:r>
              <a:rPr lang="zh-CN" altLang="en-US" dirty="0" smtClean="0"/>
              <a:t>秒为 </a:t>
            </a:r>
            <a:r>
              <a:rPr lang="en-US" altLang="zh-CN" dirty="0" smtClean="0"/>
              <a:t>CPU </a:t>
            </a:r>
            <a:r>
              <a:rPr lang="zh-CN" altLang="en-US" dirty="0" smtClean="0"/>
              <a:t>时间</a:t>
            </a:r>
            <a:r>
              <a:rPr lang="en-US" altLang="zh-CN" dirty="0" smtClean="0"/>
              <a:t>,</a:t>
            </a:r>
            <a:r>
              <a:rPr lang="zh-CN" altLang="en-US" dirty="0" smtClean="0"/>
              <a:t>其余为 </a:t>
            </a:r>
            <a:r>
              <a:rPr lang="en-US" altLang="zh-CN" dirty="0" smtClean="0"/>
              <a:t>I/O </a:t>
            </a:r>
            <a:r>
              <a:rPr lang="zh-CN" altLang="en-US" dirty="0" smtClean="0"/>
              <a:t>时间。若 </a:t>
            </a:r>
            <a:r>
              <a:rPr lang="en-US" altLang="zh-CN" dirty="0" smtClean="0"/>
              <a:t>CPU </a:t>
            </a:r>
            <a:r>
              <a:rPr lang="zh-CN" altLang="en-US" dirty="0" smtClean="0"/>
              <a:t>速度提高 </a:t>
            </a:r>
            <a:r>
              <a:rPr lang="en-US" altLang="zh-CN" dirty="0" smtClean="0"/>
              <a:t>50%</a:t>
            </a:r>
            <a:r>
              <a:rPr lang="zh-CN" altLang="en-US" dirty="0" smtClean="0"/>
              <a:t>，</a:t>
            </a:r>
            <a:r>
              <a:rPr lang="en-US" altLang="zh-CN" dirty="0" smtClean="0"/>
              <a:t>I/O </a:t>
            </a:r>
            <a:r>
              <a:rPr lang="zh-CN" altLang="en-US" dirty="0" smtClean="0"/>
              <a:t>速度不变，则运行基准程序 </a:t>
            </a:r>
            <a:r>
              <a:rPr lang="en-US" altLang="zh-CN" dirty="0" smtClean="0"/>
              <a:t>A </a:t>
            </a:r>
            <a:r>
              <a:rPr lang="zh-CN" altLang="en-US" dirty="0" smtClean="0"/>
              <a:t>所耗费的时间是</a:t>
            </a:r>
            <a:r>
              <a:rPr lang="en-US" altLang="zh-CN" dirty="0" smtClean="0"/>
              <a:t>( )</a:t>
            </a:r>
            <a:r>
              <a:rPr lang="zh-CN" altLang="en-US" dirty="0" smtClean="0"/>
              <a:t>（</a:t>
            </a:r>
            <a:r>
              <a:rPr lang="en-US" altLang="zh-CN" dirty="0" smtClean="0"/>
              <a:t>2012</a:t>
            </a:r>
            <a:r>
              <a:rPr lang="zh-CN" altLang="en-US" dirty="0" smtClean="0"/>
              <a:t>考研）</a:t>
            </a:r>
            <a:br>
              <a:rPr lang="zh-CN" altLang="en-US" dirty="0" smtClean="0"/>
            </a:br>
            <a:r>
              <a:rPr lang="en-US" altLang="zh-CN" dirty="0" smtClean="0"/>
              <a:t>A. 55 </a:t>
            </a:r>
            <a:r>
              <a:rPr lang="zh-CN" altLang="en-US" dirty="0" smtClean="0"/>
              <a:t>秒         </a:t>
            </a:r>
            <a:r>
              <a:rPr lang="en-US" altLang="zh-CN" dirty="0" smtClean="0"/>
              <a:t>B. 60 </a:t>
            </a:r>
            <a:r>
              <a:rPr lang="zh-CN" altLang="en-US" dirty="0" smtClean="0"/>
              <a:t>秒    </a:t>
            </a:r>
            <a:br>
              <a:rPr lang="zh-CN" altLang="en-US" dirty="0" smtClean="0"/>
            </a:br>
            <a:r>
              <a:rPr lang="zh-CN" altLang="en-US" dirty="0" smtClean="0"/>
              <a:t> </a:t>
            </a:r>
            <a:r>
              <a:rPr lang="en-US" altLang="zh-CN" dirty="0" smtClean="0"/>
              <a:t>C. 65 </a:t>
            </a:r>
            <a:r>
              <a:rPr lang="zh-CN" altLang="en-US" dirty="0" smtClean="0"/>
              <a:t>秒        </a:t>
            </a:r>
            <a:r>
              <a:rPr lang="en-US" altLang="zh-CN" dirty="0" smtClean="0"/>
              <a:t>D. 70 </a:t>
            </a:r>
            <a:r>
              <a:rPr lang="zh-CN" altLang="en-US" dirty="0" smtClean="0"/>
              <a:t>秒</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7" name="矩形 6"/>
          <p:cNvSpPr/>
          <p:nvPr/>
        </p:nvSpPr>
        <p:spPr>
          <a:xfrm>
            <a:off x="827584" y="4077072"/>
            <a:ext cx="7416824" cy="2308324"/>
          </a:xfrm>
          <a:prstGeom prst="rect">
            <a:avLst/>
          </a:prstGeom>
        </p:spPr>
        <p:txBody>
          <a:bodyPr wrap="square">
            <a:spAutoFit/>
          </a:bodyPr>
          <a:lstStyle/>
          <a:p>
            <a:r>
              <a:rPr lang="zh-CN" altLang="en-US" b="1" dirty="0" smtClean="0"/>
              <a:t>答案：</a:t>
            </a:r>
            <a:r>
              <a:rPr lang="en-US" altLang="zh-CN" b="1" dirty="0" smtClean="0"/>
              <a:t>D</a:t>
            </a:r>
            <a:br>
              <a:rPr lang="en-US" altLang="zh-CN" b="1" dirty="0" smtClean="0"/>
            </a:br>
            <a:r>
              <a:rPr lang="en-US" altLang="zh-CN" b="1" dirty="0" smtClean="0"/>
              <a:t/>
            </a:r>
            <a:br>
              <a:rPr lang="en-US" altLang="zh-CN" b="1" dirty="0" smtClean="0"/>
            </a:br>
            <a:r>
              <a:rPr lang="zh-CN" altLang="en-US" b="1" dirty="0" smtClean="0"/>
              <a:t>令原始主频为</a:t>
            </a:r>
            <a:r>
              <a:rPr lang="en-US" altLang="zh-CN" b="1" dirty="0" smtClean="0"/>
              <a:t>f</a:t>
            </a:r>
            <a:r>
              <a:rPr lang="zh-CN" altLang="en-US" b="1" dirty="0" smtClean="0"/>
              <a:t>，则原始时钟周期</a:t>
            </a:r>
            <a:r>
              <a:rPr lang="en-US" altLang="zh-CN" b="1" dirty="0" smtClean="0"/>
              <a:t>T</a:t>
            </a:r>
            <a:r>
              <a:rPr lang="zh-CN" altLang="en-US" b="1" dirty="0" smtClean="0"/>
              <a:t>＝</a:t>
            </a:r>
            <a:r>
              <a:rPr lang="en-US" altLang="zh-CN" b="1" dirty="0" smtClean="0"/>
              <a:t>1/f</a:t>
            </a:r>
            <a:r>
              <a:rPr lang="zh-CN" altLang="en-US" b="1" dirty="0" smtClean="0"/>
              <a:t>。</a:t>
            </a:r>
            <a:r>
              <a:rPr lang="en-US" altLang="zh-CN" b="1" dirty="0" smtClean="0"/>
              <a:t>CPU</a:t>
            </a:r>
            <a:r>
              <a:rPr lang="zh-CN" altLang="en-US" b="1" dirty="0" smtClean="0"/>
              <a:t>速度提高</a:t>
            </a:r>
            <a:r>
              <a:rPr lang="en-US" altLang="zh-CN" b="1" dirty="0" smtClean="0"/>
              <a:t>50%</a:t>
            </a:r>
            <a:r>
              <a:rPr lang="zh-CN" altLang="en-US" b="1" dirty="0" smtClean="0"/>
              <a:t>，则</a:t>
            </a:r>
            <a:r>
              <a:rPr lang="en-US" altLang="zh-CN" b="1" dirty="0" smtClean="0"/>
              <a:t>f’=1.5f</a:t>
            </a:r>
            <a:r>
              <a:rPr lang="zh-CN" altLang="en-US" b="1" dirty="0" smtClean="0"/>
              <a:t>，故</a:t>
            </a:r>
            <a:r>
              <a:rPr lang="en-US" altLang="zh-CN" b="1" dirty="0" smtClean="0"/>
              <a:t>T’=1/(1.5f)=2/(3f)</a:t>
            </a:r>
            <a:r>
              <a:rPr lang="zh-CN" altLang="en-US" b="1" dirty="0" smtClean="0"/>
              <a:t/>
            </a:r>
            <a:br>
              <a:rPr lang="zh-CN" altLang="en-US" b="1" dirty="0" smtClean="0"/>
            </a:br>
            <a:r>
              <a:rPr lang="en-US" altLang="zh-CN" b="1" dirty="0" smtClean="0"/>
              <a:t>CPU</a:t>
            </a:r>
            <a:r>
              <a:rPr lang="zh-CN" altLang="en-US" b="1" dirty="0" smtClean="0"/>
              <a:t>执行时间</a:t>
            </a:r>
            <a:r>
              <a:rPr lang="en-US" altLang="zh-CN" b="1" dirty="0" smtClean="0"/>
              <a:t>t</a:t>
            </a:r>
            <a:r>
              <a:rPr lang="zh-CN" altLang="en-US" b="1" dirty="0" smtClean="0"/>
              <a:t>＝</a:t>
            </a:r>
            <a:r>
              <a:rPr lang="en-US" altLang="zh-CN" b="1" dirty="0" smtClean="0"/>
              <a:t>CPU</a:t>
            </a:r>
            <a:r>
              <a:rPr lang="zh-CN" altLang="en-US" b="1" dirty="0" smtClean="0"/>
              <a:t>时钟周期数</a:t>
            </a:r>
            <a:r>
              <a:rPr lang="en-US" altLang="zh-CN" b="1" dirty="0" smtClean="0"/>
              <a:t>C×CPU</a:t>
            </a:r>
            <a:r>
              <a:rPr lang="zh-CN" altLang="en-US" b="1" dirty="0" smtClean="0"/>
              <a:t>时钟周期</a:t>
            </a:r>
            <a:r>
              <a:rPr lang="en-US" altLang="zh-CN" b="1" dirty="0" smtClean="0"/>
              <a:t>T,</a:t>
            </a:r>
            <a:r>
              <a:rPr lang="zh-CN" altLang="en-US" b="1" dirty="0" smtClean="0"/>
              <a:t/>
            </a:r>
            <a:br>
              <a:rPr lang="zh-CN" altLang="en-US" b="1" dirty="0" smtClean="0"/>
            </a:br>
            <a:r>
              <a:rPr lang="en-US" altLang="zh-CN" b="1" dirty="0" smtClean="0"/>
              <a:t>CPU</a:t>
            </a:r>
            <a:r>
              <a:rPr lang="zh-CN" altLang="en-US" b="1" dirty="0" smtClean="0"/>
              <a:t>运行的时钟周期数</a:t>
            </a:r>
            <a:r>
              <a:rPr lang="en-US" altLang="zh-CN" b="1" dirty="0" smtClean="0"/>
              <a:t>C</a:t>
            </a:r>
            <a:r>
              <a:rPr lang="zh-CN" altLang="en-US" b="1" dirty="0" smtClean="0"/>
              <a:t>不变，则</a:t>
            </a:r>
            <a:r>
              <a:rPr lang="en-US" altLang="zh-CN" b="1" dirty="0" smtClean="0"/>
              <a:t>t</a:t>
            </a:r>
            <a:r>
              <a:rPr lang="zh-CN" altLang="en-US" b="1" dirty="0" smtClean="0"/>
              <a:t>与</a:t>
            </a:r>
            <a:r>
              <a:rPr lang="en-US" altLang="zh-CN" b="1" dirty="0" smtClean="0"/>
              <a:t>T</a:t>
            </a:r>
            <a:r>
              <a:rPr lang="zh-CN" altLang="en-US" b="1" dirty="0" smtClean="0"/>
              <a:t>成正比。故</a:t>
            </a:r>
            <a:r>
              <a:rPr lang="en-US" altLang="zh-CN" b="1" dirty="0" smtClean="0"/>
              <a:t>t’=(2/3)t=90×(2/3)=60(s)</a:t>
            </a:r>
            <a:r>
              <a:rPr lang="zh-CN" altLang="en-US" b="1" dirty="0" smtClean="0"/>
              <a:t/>
            </a:r>
            <a:br>
              <a:rPr lang="zh-CN" altLang="en-US" b="1" dirty="0" smtClean="0"/>
            </a:br>
            <a:r>
              <a:rPr lang="zh-CN" altLang="en-US" b="1" dirty="0" smtClean="0"/>
              <a:t>基准程序</a:t>
            </a:r>
            <a:r>
              <a:rPr lang="en-US" altLang="zh-CN" b="1" dirty="0" smtClean="0"/>
              <a:t>A</a:t>
            </a:r>
            <a:r>
              <a:rPr lang="zh-CN" altLang="en-US" b="1" dirty="0" smtClean="0"/>
              <a:t>所耗费的时间＝</a:t>
            </a:r>
            <a:r>
              <a:rPr lang="en-US" altLang="zh-CN" b="1" dirty="0" smtClean="0"/>
              <a:t>60+10</a:t>
            </a:r>
            <a:r>
              <a:rPr lang="zh-CN" altLang="en-US" b="1" dirty="0" smtClean="0"/>
              <a:t>＝</a:t>
            </a:r>
            <a:r>
              <a:rPr lang="en-US" altLang="zh-CN" b="1" dirty="0" smtClean="0"/>
              <a:t>70(s)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例题解析</a:t>
            </a:r>
            <a:endParaRPr lang="zh-CN" altLang="en-US" dirty="0"/>
          </a:p>
        </p:txBody>
      </p:sp>
      <p:sp>
        <p:nvSpPr>
          <p:cNvPr id="6" name="内容占位符 5"/>
          <p:cNvSpPr>
            <a:spLocks noGrp="1"/>
          </p:cNvSpPr>
          <p:nvPr>
            <p:ph idx="1"/>
          </p:nvPr>
        </p:nvSpPr>
        <p:spPr/>
        <p:txBody>
          <a:bodyPr/>
          <a:lstStyle/>
          <a:p>
            <a:r>
              <a:rPr lang="en-US" altLang="zh-CN" i="1" dirty="0" smtClean="0"/>
              <a:t>(2015</a:t>
            </a:r>
            <a:r>
              <a:rPr lang="zh-CN" altLang="en-US" i="1" dirty="0" smtClean="0"/>
              <a:t>考研</a:t>
            </a:r>
            <a:r>
              <a:rPr lang="en-US" altLang="zh-CN" i="1" dirty="0" smtClean="0"/>
              <a:t>)</a:t>
            </a:r>
            <a:endParaRPr lang="zh-CN" altLang="en-US" dirty="0" smtClean="0"/>
          </a:p>
          <a:p>
            <a:r>
              <a:rPr lang="zh-CN" altLang="en-US" dirty="0" smtClean="0"/>
              <a:t>计算机硬件能够直接执行的是（）</a:t>
            </a:r>
            <a:br>
              <a:rPr lang="zh-CN" altLang="en-US" dirty="0" smtClean="0"/>
            </a:br>
            <a:r>
              <a:rPr lang="en-US" altLang="zh-CN" dirty="0" smtClean="0"/>
              <a:t>Ⅰ</a:t>
            </a:r>
            <a:r>
              <a:rPr lang="zh-CN" altLang="en-US" dirty="0" smtClean="0"/>
              <a:t>．机器语言程序 </a:t>
            </a:r>
            <a:r>
              <a:rPr lang="en-US" altLang="zh-CN" dirty="0" smtClean="0"/>
              <a:t>Ⅱ</a:t>
            </a:r>
            <a:r>
              <a:rPr lang="zh-CN" altLang="en-US" dirty="0" smtClean="0"/>
              <a:t>．汇编语言程序 </a:t>
            </a:r>
            <a:r>
              <a:rPr lang="en-US" altLang="zh-CN" dirty="0" smtClean="0"/>
              <a:t>Ⅲ</a:t>
            </a:r>
            <a:r>
              <a:rPr lang="zh-CN" altLang="en-US" dirty="0" smtClean="0"/>
              <a:t>．硬件描述语言程序</a:t>
            </a:r>
          </a:p>
          <a:p>
            <a:r>
              <a:rPr lang="en-US" altLang="zh-CN" dirty="0" smtClean="0"/>
              <a:t>A</a:t>
            </a:r>
            <a:r>
              <a:rPr lang="zh-CN" altLang="en-US" dirty="0" smtClean="0"/>
              <a:t>．仅</a:t>
            </a:r>
            <a:r>
              <a:rPr lang="en-US" altLang="zh-CN" dirty="0" smtClean="0"/>
              <a:t>Ⅰ      B</a:t>
            </a:r>
            <a:r>
              <a:rPr lang="zh-CN" altLang="en-US" dirty="0" smtClean="0"/>
              <a:t>．仅</a:t>
            </a:r>
            <a:r>
              <a:rPr lang="en-US" altLang="zh-CN" dirty="0" smtClean="0"/>
              <a:t>Ⅰ Ⅱ </a:t>
            </a:r>
            <a:br>
              <a:rPr lang="en-US" altLang="zh-CN" dirty="0" smtClean="0"/>
            </a:br>
            <a:r>
              <a:rPr lang="en-US" altLang="zh-CN" dirty="0" smtClean="0"/>
              <a:t>C</a:t>
            </a:r>
            <a:r>
              <a:rPr lang="zh-CN" altLang="en-US" dirty="0" smtClean="0"/>
              <a:t>．仅</a:t>
            </a:r>
            <a:r>
              <a:rPr lang="en-US" altLang="zh-CN" dirty="0" smtClean="0"/>
              <a:t>Ⅰ Ⅲ   D</a:t>
            </a:r>
            <a:r>
              <a:rPr lang="zh-CN" altLang="en-US" dirty="0" smtClean="0"/>
              <a:t>．</a:t>
            </a:r>
            <a:r>
              <a:rPr lang="en-US" altLang="zh-CN" dirty="0" err="1" smtClean="0"/>
              <a:t>ⅠⅡ</a:t>
            </a:r>
            <a:r>
              <a:rPr lang="en-US" altLang="zh-CN" dirty="0" smtClean="0"/>
              <a:t> Ⅲ</a:t>
            </a:r>
          </a:p>
          <a:p>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7" name="矩形 6"/>
          <p:cNvSpPr/>
          <p:nvPr/>
        </p:nvSpPr>
        <p:spPr>
          <a:xfrm>
            <a:off x="539552" y="4581128"/>
            <a:ext cx="1161857" cy="369332"/>
          </a:xfrm>
          <a:prstGeom prst="rect">
            <a:avLst/>
          </a:prstGeom>
        </p:spPr>
        <p:txBody>
          <a:bodyPr wrap="none">
            <a:spAutoFit/>
          </a:bodyPr>
          <a:lstStyle/>
          <a:p>
            <a:r>
              <a:rPr lang="zh-CN" altLang="en-US" b="1" dirty="0" smtClean="0"/>
              <a:t>答案： </a:t>
            </a:r>
            <a:r>
              <a:rPr lang="en-US" altLang="zh-CN" b="1" dirty="0" smtClean="0"/>
              <a:t>A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例题解析</a:t>
            </a:r>
            <a:endParaRPr lang="zh-CN" altLang="en-US" dirty="0"/>
          </a:p>
        </p:txBody>
      </p:sp>
      <p:sp>
        <p:nvSpPr>
          <p:cNvPr id="6" name="内容占位符 5"/>
          <p:cNvSpPr>
            <a:spLocks noGrp="1"/>
          </p:cNvSpPr>
          <p:nvPr>
            <p:ph idx="1"/>
          </p:nvPr>
        </p:nvSpPr>
        <p:spPr/>
        <p:txBody>
          <a:bodyPr/>
          <a:lstStyle/>
          <a:p>
            <a:r>
              <a:rPr lang="zh-CN" altLang="en-US" dirty="0" smtClean="0"/>
              <a:t>某计算机主频为 </a:t>
            </a:r>
            <a:r>
              <a:rPr lang="en-US" altLang="zh-CN" dirty="0" smtClean="0"/>
              <a:t>1.2GHz</a:t>
            </a:r>
            <a:r>
              <a:rPr lang="zh-CN" altLang="en-US" dirty="0" smtClean="0"/>
              <a:t>，其指令分为 </a:t>
            </a:r>
            <a:r>
              <a:rPr lang="en-US" altLang="zh-CN" dirty="0" smtClean="0"/>
              <a:t>4 </a:t>
            </a:r>
            <a:r>
              <a:rPr lang="zh-CN" altLang="en-US" dirty="0" smtClean="0"/>
              <a:t>类，它们在基准程序中所占比例及 </a:t>
            </a:r>
            <a:r>
              <a:rPr lang="en-US" altLang="zh-CN" dirty="0" smtClean="0"/>
              <a:t>CPI </a:t>
            </a:r>
            <a:r>
              <a:rPr lang="zh-CN" altLang="en-US" dirty="0" smtClean="0"/>
              <a:t>如下表所示。该机的 </a:t>
            </a:r>
            <a:r>
              <a:rPr lang="en-US" altLang="zh-CN" dirty="0" smtClean="0"/>
              <a:t>MIPS </a:t>
            </a:r>
            <a:r>
              <a:rPr lang="zh-CN" altLang="en-US" dirty="0" smtClean="0"/>
              <a:t>数是（）（</a:t>
            </a:r>
            <a:r>
              <a:rPr lang="en-US" altLang="zh-CN" dirty="0" smtClean="0"/>
              <a:t>2013</a:t>
            </a:r>
            <a:r>
              <a:rPr lang="zh-CN" altLang="en-US" dirty="0" smtClean="0"/>
              <a:t>考研）</a:t>
            </a:r>
            <a:br>
              <a:rPr lang="zh-CN" altLang="en-US" dirty="0" smtClean="0"/>
            </a:br>
            <a:r>
              <a:rPr lang="en-US" altLang="zh-CN" dirty="0" smtClean="0"/>
              <a:t>A. 100         B. 200</a:t>
            </a:r>
            <a:r>
              <a:rPr lang="zh-CN" altLang="en-US" dirty="0" smtClean="0"/>
              <a:t/>
            </a:r>
            <a:br>
              <a:rPr lang="zh-CN" altLang="en-US" dirty="0" smtClean="0"/>
            </a:br>
            <a:r>
              <a:rPr lang="zh-CN" altLang="en-US" dirty="0" smtClean="0"/>
              <a:t> </a:t>
            </a:r>
            <a:r>
              <a:rPr lang="en-US" altLang="zh-CN" dirty="0" smtClean="0"/>
              <a:t>C. 400        D. 600</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57</a:t>
            </a:fld>
            <a:endParaRPr lang="zh-CN" altLang="en-US"/>
          </a:p>
        </p:txBody>
      </p:sp>
      <p:pic>
        <p:nvPicPr>
          <p:cNvPr id="77826" name="Picture 2" descr="https://img2018.cnblogs.com/blog/1358881/201906/1358881-20190616101556176-117722727.png"/>
          <p:cNvPicPr>
            <a:picLocks noChangeAspect="1" noChangeArrowheads="1"/>
          </p:cNvPicPr>
          <p:nvPr/>
        </p:nvPicPr>
        <p:blipFill>
          <a:blip r:embed="rId2" cstate="print"/>
          <a:srcRect/>
          <a:stretch>
            <a:fillRect/>
          </a:stretch>
        </p:blipFill>
        <p:spPr bwMode="auto">
          <a:xfrm>
            <a:off x="694201" y="3665349"/>
            <a:ext cx="4838700" cy="2647951"/>
          </a:xfrm>
          <a:prstGeom prst="rect">
            <a:avLst/>
          </a:prstGeom>
          <a:noFill/>
        </p:spPr>
      </p:pic>
      <p:sp>
        <p:nvSpPr>
          <p:cNvPr id="8" name="矩形 7"/>
          <p:cNvSpPr/>
          <p:nvPr/>
        </p:nvSpPr>
        <p:spPr>
          <a:xfrm>
            <a:off x="6948264" y="5733256"/>
            <a:ext cx="1055097" cy="369332"/>
          </a:xfrm>
          <a:prstGeom prst="rect">
            <a:avLst/>
          </a:prstGeom>
        </p:spPr>
        <p:txBody>
          <a:bodyPr wrap="none">
            <a:spAutoFit/>
          </a:bodyPr>
          <a:lstStyle/>
          <a:p>
            <a:r>
              <a:rPr lang="zh-CN" altLang="en-US" b="1" dirty="0" smtClean="0"/>
              <a:t>答案：</a:t>
            </a:r>
            <a:r>
              <a:rPr lang="en-US" altLang="zh-CN" b="1" dirty="0" smtClean="0"/>
              <a:t>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6"/>
                                        </p:tgtEl>
                                        <p:attrNameLst>
                                          <p:attrName>style.visibility</p:attrName>
                                        </p:attrNameLst>
                                      </p:cBhvr>
                                      <p:to>
                                        <p:strVal val="visible"/>
                                      </p:to>
                                    </p:set>
                                    <p:anim calcmode="lin" valueType="num">
                                      <p:cBhvr additive="base">
                                        <p:cTn id="13" dur="500" fill="hold"/>
                                        <p:tgtEl>
                                          <p:spTgt spid="77826"/>
                                        </p:tgtEl>
                                        <p:attrNameLst>
                                          <p:attrName>ppt_x</p:attrName>
                                        </p:attrNameLst>
                                      </p:cBhvr>
                                      <p:tavLst>
                                        <p:tav tm="0">
                                          <p:val>
                                            <p:strVal val="#ppt_x"/>
                                          </p:val>
                                        </p:tav>
                                        <p:tav tm="100000">
                                          <p:val>
                                            <p:strVal val="#ppt_x"/>
                                          </p:val>
                                        </p:tav>
                                      </p:tavLst>
                                    </p:anim>
                                    <p:anim calcmode="lin" valueType="num">
                                      <p:cBhvr additive="base">
                                        <p:cTn id="14" dur="500" fill="hold"/>
                                        <p:tgtEl>
                                          <p:spTgt spid="778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a:t>
            </a:r>
            <a:r>
              <a:rPr lang="zh-CN" altLang="en-US" dirty="0" smtClean="0"/>
              <a:t>后</a:t>
            </a:r>
            <a:r>
              <a:rPr lang="en-US" altLang="zh-CN" dirty="0" smtClean="0"/>
              <a:t>PC</a:t>
            </a:r>
            <a:r>
              <a:rPr lang="zh-CN" altLang="en-US" dirty="0" smtClean="0"/>
              <a:t>时代的特点</a:t>
            </a:r>
            <a:endParaRPr lang="zh-CN" altLang="en-US" dirty="0"/>
          </a:p>
        </p:txBody>
      </p:sp>
      <p:sp>
        <p:nvSpPr>
          <p:cNvPr id="6" name="内容占位符 5"/>
          <p:cNvSpPr>
            <a:spLocks noGrp="1"/>
          </p:cNvSpPr>
          <p:nvPr>
            <p:ph idx="1"/>
          </p:nvPr>
        </p:nvSpPr>
        <p:spPr/>
        <p:txBody>
          <a:bodyPr/>
          <a:lstStyle/>
          <a:p>
            <a:r>
              <a:rPr lang="zh-CN" altLang="en-US" dirty="0" smtClean="0"/>
              <a:t>计算性能需求发生变化</a:t>
            </a:r>
            <a:endParaRPr lang="en-US" altLang="zh-CN" dirty="0" smtClean="0"/>
          </a:p>
          <a:p>
            <a:pPr lvl="1"/>
            <a:r>
              <a:rPr lang="zh-CN" altLang="en-US" dirty="0" smtClean="0"/>
              <a:t>计算机和内存设计技术有了长足进步，除了嵌入式系统，大多数用户对少占内存的需求降低</a:t>
            </a:r>
            <a:endParaRPr lang="en-US" altLang="zh-CN" dirty="0" smtClean="0"/>
          </a:p>
          <a:p>
            <a:pPr lvl="1"/>
            <a:r>
              <a:rPr lang="zh-CN" altLang="en-US" dirty="0" smtClean="0"/>
              <a:t>现代计算机的特征是处理器的并行性和存储器的层次性</a:t>
            </a:r>
            <a:endParaRPr lang="en-US" altLang="zh-CN" dirty="0" smtClean="0"/>
          </a:p>
          <a:p>
            <a:pPr lvl="1"/>
            <a:r>
              <a:rPr lang="zh-CN" altLang="en-US" dirty="0" smtClean="0"/>
              <a:t>程序员需要考虑运行在</a:t>
            </a:r>
            <a:r>
              <a:rPr lang="en-US" altLang="zh-CN" dirty="0" smtClean="0"/>
              <a:t>PMD</a:t>
            </a:r>
            <a:r>
              <a:rPr lang="zh-CN" altLang="en-US" dirty="0" smtClean="0"/>
              <a:t>或云上的程序的能效，要求对代码之下的细节更多的理解，增加对计算机组成原理的认知。</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1.1.3</a:t>
            </a:r>
            <a:r>
              <a:rPr lang="zh-CN" altLang="en-US" dirty="0" smtClean="0"/>
              <a:t>计算机系统结构</a:t>
            </a:r>
            <a:r>
              <a:rPr lang="en-US" altLang="zh-CN" dirty="0" smtClean="0"/>
              <a:t>8</a:t>
            </a:r>
            <a:r>
              <a:rPr lang="zh-CN" altLang="en-US" dirty="0" smtClean="0"/>
              <a:t>个伟大思想</a:t>
            </a:r>
            <a:endParaRPr lang="zh-CN" altLang="en-US" dirty="0"/>
          </a:p>
        </p:txBody>
      </p:sp>
      <p:sp>
        <p:nvSpPr>
          <p:cNvPr id="6" name="内容占位符 5"/>
          <p:cNvSpPr>
            <a:spLocks noGrp="1"/>
          </p:cNvSpPr>
          <p:nvPr>
            <p:ph idx="1"/>
          </p:nvPr>
        </p:nvSpPr>
        <p:spPr/>
        <p:txBody>
          <a:bodyPr/>
          <a:lstStyle/>
          <a:p>
            <a:pPr lvl="1"/>
            <a:r>
              <a:rPr lang="zh-CN" altLang="en-US" dirty="0" smtClean="0"/>
              <a:t>面向摩尔定律的设计</a:t>
            </a:r>
            <a:endParaRPr lang="en-US" altLang="zh-CN" dirty="0" smtClean="0"/>
          </a:p>
          <a:p>
            <a:pPr lvl="1"/>
            <a:r>
              <a:rPr lang="zh-CN" altLang="en-US" dirty="0" smtClean="0"/>
              <a:t>使用抽象简化设计</a:t>
            </a:r>
            <a:endParaRPr lang="en-US" altLang="zh-CN" dirty="0" smtClean="0"/>
          </a:p>
          <a:p>
            <a:pPr lvl="1"/>
            <a:r>
              <a:rPr lang="zh-CN" altLang="en-US" dirty="0" smtClean="0"/>
              <a:t>加速大概率事件</a:t>
            </a:r>
            <a:endParaRPr lang="en-US" altLang="zh-CN" dirty="0" smtClean="0"/>
          </a:p>
          <a:p>
            <a:pPr lvl="1"/>
            <a:r>
              <a:rPr lang="zh-CN" altLang="en-US" dirty="0" smtClean="0"/>
              <a:t>通过并行提高性能</a:t>
            </a:r>
            <a:endParaRPr lang="en-US" altLang="zh-CN" dirty="0" smtClean="0"/>
          </a:p>
          <a:p>
            <a:pPr lvl="1"/>
            <a:r>
              <a:rPr lang="zh-CN" altLang="en-US" dirty="0" smtClean="0"/>
              <a:t>通过流水线提高性能</a:t>
            </a:r>
            <a:endParaRPr lang="en-US" altLang="zh-CN" dirty="0" smtClean="0"/>
          </a:p>
          <a:p>
            <a:pPr lvl="1"/>
            <a:r>
              <a:rPr lang="zh-CN" altLang="en-US" dirty="0" smtClean="0"/>
              <a:t>通过预测提高性能</a:t>
            </a:r>
            <a:endParaRPr lang="en-US" altLang="zh-CN" dirty="0" smtClean="0"/>
          </a:p>
          <a:p>
            <a:pPr lvl="1"/>
            <a:r>
              <a:rPr lang="zh-CN" altLang="en-US" dirty="0" smtClean="0"/>
              <a:t>存储器层次</a:t>
            </a:r>
            <a:endParaRPr lang="en-US" altLang="zh-CN" dirty="0" smtClean="0"/>
          </a:p>
          <a:p>
            <a:pPr lvl="1"/>
            <a:r>
              <a:rPr lang="zh-CN" altLang="en-US" dirty="0" smtClean="0"/>
              <a:t>通过冗余提高可靠性</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1.1.4</a:t>
            </a:r>
            <a:r>
              <a:rPr lang="zh-CN" altLang="en-US" dirty="0" smtClean="0"/>
              <a:t>计算机系统的概念</a:t>
            </a:r>
            <a:endParaRPr lang="zh-CN" altLang="en-US" dirty="0"/>
          </a:p>
        </p:txBody>
      </p:sp>
      <p:sp>
        <p:nvSpPr>
          <p:cNvPr id="3" name="日期占位符 2"/>
          <p:cNvSpPr>
            <a:spLocks noGrp="1"/>
          </p:cNvSpPr>
          <p:nvPr>
            <p:ph type="dt" sz="half" idx="10"/>
          </p:nvPr>
        </p:nvSpPr>
        <p:spPr/>
        <p:txBody>
          <a:bodyPr/>
          <a:lstStyle/>
          <a:p>
            <a:fld id="{308334A9-F53B-4A3E-8C4E-FD9A8AF01D5D}" type="datetime1">
              <a:rPr lang="zh-CN" altLang="en-US" smtClean="0"/>
              <a:pPr/>
              <a:t>2023/8/31</a:t>
            </a:fld>
            <a:endParaRPr lang="zh-CN" altLang="en-US"/>
          </a:p>
        </p:txBody>
      </p:sp>
      <p:sp>
        <p:nvSpPr>
          <p:cNvPr id="4" name="页脚占位符 3"/>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pic>
        <p:nvPicPr>
          <p:cNvPr id="7" name="Picture 6" descr="äºãè®¡ç®æºç³»ç»çç®åä»ç»"/>
          <p:cNvPicPr>
            <a:picLocks noChangeAspect="1" noChangeArrowheads="1"/>
          </p:cNvPicPr>
          <p:nvPr/>
        </p:nvPicPr>
        <p:blipFill>
          <a:blip r:embed="rId2" cstate="print"/>
          <a:srcRect/>
          <a:stretch>
            <a:fillRect/>
          </a:stretch>
        </p:blipFill>
        <p:spPr bwMode="auto">
          <a:xfrm>
            <a:off x="539552" y="2182474"/>
            <a:ext cx="7907508" cy="33123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1.1.4</a:t>
            </a:r>
            <a:r>
              <a:rPr lang="zh-CN" altLang="en-US" dirty="0" smtClean="0"/>
              <a:t>计算机系统的概念</a:t>
            </a:r>
            <a:endParaRPr lang="zh-CN" altLang="en-US" dirty="0"/>
          </a:p>
        </p:txBody>
      </p:sp>
      <p:sp>
        <p:nvSpPr>
          <p:cNvPr id="2" name="日期占位符 1"/>
          <p:cNvSpPr>
            <a:spLocks noGrp="1"/>
          </p:cNvSpPr>
          <p:nvPr>
            <p:ph type="dt" sz="half" idx="10"/>
          </p:nvPr>
        </p:nvSpPr>
        <p:spPr/>
        <p:txBody>
          <a:bodyPr/>
          <a:lstStyle/>
          <a:p>
            <a:fld id="{9987F400-0356-44E6-8D5F-53DF532AB117}" type="datetime1">
              <a:rPr lang="zh-CN" altLang="en-US" smtClean="0"/>
              <a:pPr/>
              <a:t>2023/8/31</a:t>
            </a:fld>
            <a:endParaRPr lang="zh-CN" altLang="en-US"/>
          </a:p>
        </p:txBody>
      </p:sp>
      <p:sp>
        <p:nvSpPr>
          <p:cNvPr id="3" name="页脚占位符 2"/>
          <p:cNvSpPr>
            <a:spLocks noGrp="1"/>
          </p:cNvSpPr>
          <p:nvPr>
            <p:ph type="ftr" sz="quarter" idx="11"/>
          </p:nvPr>
        </p:nvSpPr>
        <p:spPr/>
        <p:txBody>
          <a:bodyPr/>
          <a:lstStyle/>
          <a:p>
            <a:r>
              <a:rPr lang="zh-CN" altLang="en-US" smtClean="0"/>
              <a:t>龙芯</a:t>
            </a:r>
            <a:r>
              <a:rPr lang="en-US" altLang="zh-CN" smtClean="0"/>
              <a:t>-</a:t>
            </a:r>
            <a:r>
              <a:rPr lang="zh-CN" altLang="en-US" smtClean="0"/>
              <a:t>东北大学（秦皇岛）联合实验室</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10" name="Text Box 2"/>
          <p:cNvSpPr txBox="1">
            <a:spLocks noChangeArrowheads="1"/>
          </p:cNvSpPr>
          <p:nvPr/>
        </p:nvSpPr>
        <p:spPr bwMode="auto">
          <a:xfrm>
            <a:off x="220332" y="3227343"/>
            <a:ext cx="431800" cy="2743200"/>
          </a:xfrm>
          <a:prstGeom prst="rect">
            <a:avLst/>
          </a:prstGeom>
          <a:noFill/>
          <a:ln w="9525">
            <a:noFill/>
            <a:miter lim="800000"/>
            <a:headEnd/>
            <a:tailEnd/>
          </a:ln>
        </p:spPr>
        <p:txBody>
          <a:bodyPr vert="eaVert" lIns="0" tIns="0" rIns="0" bIns="0"/>
          <a:lstStyle/>
          <a:p>
            <a:r>
              <a:rPr kumimoji="1" lang="zh-CN" altLang="en-US" sz="2800" dirty="0">
                <a:latin typeface="黑体" pitchFamily="49" charset="-122"/>
                <a:ea typeface="黑体" pitchFamily="49" charset="-122"/>
              </a:rPr>
              <a:t>计算机系统</a:t>
            </a:r>
          </a:p>
        </p:txBody>
      </p:sp>
      <p:grpSp>
        <p:nvGrpSpPr>
          <p:cNvPr id="5" name="Group 3"/>
          <p:cNvGrpSpPr>
            <a:grpSpLocks/>
          </p:cNvGrpSpPr>
          <p:nvPr/>
        </p:nvGrpSpPr>
        <p:grpSpPr bwMode="auto">
          <a:xfrm>
            <a:off x="685469" y="3071768"/>
            <a:ext cx="782638" cy="3302000"/>
            <a:chOff x="406" y="1849"/>
            <a:chExt cx="493" cy="2080"/>
          </a:xfrm>
        </p:grpSpPr>
        <p:sp>
          <p:nvSpPr>
            <p:cNvPr id="12" name="Text Box 4"/>
            <p:cNvSpPr txBox="1">
              <a:spLocks noChangeArrowheads="1"/>
            </p:cNvSpPr>
            <p:nvPr/>
          </p:nvSpPr>
          <p:spPr bwMode="auto">
            <a:xfrm flipH="1">
              <a:off x="521" y="1849"/>
              <a:ext cx="377" cy="583"/>
            </a:xfrm>
            <a:prstGeom prst="rect">
              <a:avLst/>
            </a:prstGeom>
            <a:noFill/>
            <a:ln w="9525">
              <a:noFill/>
              <a:miter lim="800000"/>
              <a:headEnd/>
              <a:tailEnd/>
            </a:ln>
          </p:spPr>
          <p:txBody>
            <a:bodyPr lIns="0" tIns="0" rIns="0" bIns="0"/>
            <a:lstStyle/>
            <a:p>
              <a:r>
                <a:rPr kumimoji="1" lang="zh-CN" altLang="en-US">
                  <a:solidFill>
                    <a:srgbClr val="0000FF"/>
                  </a:solidFill>
                  <a:latin typeface="黑体" pitchFamily="49" charset="-122"/>
                  <a:ea typeface="黑体" pitchFamily="49" charset="-122"/>
                </a:rPr>
                <a:t>硬件</a:t>
              </a:r>
            </a:p>
          </p:txBody>
        </p:sp>
        <p:sp>
          <p:nvSpPr>
            <p:cNvPr id="13" name="Text Box 5"/>
            <p:cNvSpPr txBox="1">
              <a:spLocks noChangeArrowheads="1"/>
            </p:cNvSpPr>
            <p:nvPr/>
          </p:nvSpPr>
          <p:spPr bwMode="auto">
            <a:xfrm flipH="1">
              <a:off x="522" y="3385"/>
              <a:ext cx="377" cy="544"/>
            </a:xfrm>
            <a:prstGeom prst="rect">
              <a:avLst/>
            </a:prstGeom>
            <a:noFill/>
            <a:ln w="9525">
              <a:noFill/>
              <a:miter lim="800000"/>
              <a:headEnd/>
              <a:tailEnd/>
            </a:ln>
          </p:spPr>
          <p:txBody>
            <a:bodyPr lIns="0" tIns="0" rIns="0" bIns="0"/>
            <a:lstStyle/>
            <a:p>
              <a:r>
                <a:rPr kumimoji="1" lang="zh-CN" altLang="en-US" i="1" dirty="0">
                  <a:solidFill>
                    <a:srgbClr val="000099"/>
                  </a:solidFill>
                  <a:latin typeface="黑体" pitchFamily="49" charset="-122"/>
                  <a:ea typeface="黑体" pitchFamily="49" charset="-122"/>
                </a:rPr>
                <a:t>软件</a:t>
              </a:r>
            </a:p>
          </p:txBody>
        </p:sp>
        <p:sp>
          <p:nvSpPr>
            <p:cNvPr id="14" name="AutoShape 6"/>
            <p:cNvSpPr>
              <a:spLocks/>
            </p:cNvSpPr>
            <p:nvPr/>
          </p:nvSpPr>
          <p:spPr bwMode="auto">
            <a:xfrm>
              <a:off x="406" y="1995"/>
              <a:ext cx="66" cy="1577"/>
            </a:xfrm>
            <a:prstGeom prst="leftBrace">
              <a:avLst>
                <a:gd name="adj1" fmla="val 199116"/>
                <a:gd name="adj2" fmla="val 50000"/>
              </a:avLst>
            </a:prstGeom>
            <a:noFill/>
            <a:ln w="19050">
              <a:solidFill>
                <a:srgbClr val="000000"/>
              </a:solidFill>
              <a:round/>
              <a:headEnd/>
              <a:tailEnd/>
            </a:ln>
          </p:spPr>
          <p:txBody>
            <a:bodyPr/>
            <a:lstStyle/>
            <a:p>
              <a:endParaRPr lang="zh-CN" altLang="en-US"/>
            </a:p>
          </p:txBody>
        </p:sp>
      </p:grpSp>
      <p:grpSp>
        <p:nvGrpSpPr>
          <p:cNvPr id="6" name="Group 7"/>
          <p:cNvGrpSpPr>
            <a:grpSpLocks/>
          </p:cNvGrpSpPr>
          <p:nvPr/>
        </p:nvGrpSpPr>
        <p:grpSpPr bwMode="auto">
          <a:xfrm>
            <a:off x="1517319" y="5221243"/>
            <a:ext cx="7272338" cy="1512887"/>
            <a:chOff x="930" y="3203"/>
            <a:chExt cx="4581" cy="953"/>
          </a:xfrm>
        </p:grpSpPr>
        <p:sp>
          <p:nvSpPr>
            <p:cNvPr id="16" name="Text Box 8"/>
            <p:cNvSpPr txBox="1">
              <a:spLocks noChangeArrowheads="1"/>
            </p:cNvSpPr>
            <p:nvPr/>
          </p:nvSpPr>
          <p:spPr bwMode="auto">
            <a:xfrm>
              <a:off x="1136" y="3203"/>
              <a:ext cx="4375" cy="953"/>
            </a:xfrm>
            <a:prstGeom prst="rect">
              <a:avLst/>
            </a:prstGeom>
            <a:noFill/>
            <a:ln w="9525">
              <a:noFill/>
              <a:miter lim="800000"/>
              <a:headEnd/>
              <a:tailEnd/>
            </a:ln>
          </p:spPr>
          <p:txBody>
            <a:bodyPr lIns="0" tIns="0" rIns="0" bIns="0"/>
            <a:lstStyle/>
            <a:p>
              <a:pPr algn="just"/>
              <a:r>
                <a:rPr kumimoji="1" lang="zh-CN" altLang="en-US" sz="2400" i="1" dirty="0">
                  <a:latin typeface="黑体" pitchFamily="49" charset="-122"/>
                  <a:ea typeface="黑体" pitchFamily="49" charset="-122"/>
                </a:rPr>
                <a:t>系统软件</a:t>
              </a:r>
              <a:r>
                <a:rPr kumimoji="1" lang="en-US" altLang="zh-CN" sz="2400" i="1" dirty="0">
                  <a:latin typeface="黑体" pitchFamily="49" charset="-122"/>
                  <a:ea typeface="黑体" pitchFamily="49" charset="-122"/>
                </a:rPr>
                <a:t>(</a:t>
              </a:r>
              <a:r>
                <a:rPr kumimoji="1" lang="zh-CN" altLang="en-US" sz="2400" i="1" dirty="0">
                  <a:latin typeface="黑体" pitchFamily="49" charset="-122"/>
                  <a:ea typeface="黑体" pitchFamily="49" charset="-122"/>
                </a:rPr>
                <a:t>操作系统，编辑、编译程序</a:t>
              </a:r>
              <a:r>
                <a:rPr kumimoji="1" lang="zh-CN" altLang="en-US" sz="2400" i="1" dirty="0" smtClean="0">
                  <a:latin typeface="黑体" pitchFamily="49" charset="-122"/>
                  <a:ea typeface="黑体" pitchFamily="49" charset="-122"/>
                </a:rPr>
                <a:t>，</a:t>
              </a:r>
            </a:p>
            <a:p>
              <a:pPr algn="just"/>
              <a:r>
                <a:rPr kumimoji="1" lang="zh-CN" altLang="en-US" sz="2400" i="1" dirty="0" smtClean="0">
                  <a:latin typeface="黑体" pitchFamily="49" charset="-122"/>
                  <a:ea typeface="黑体" pitchFamily="49" charset="-122"/>
                </a:rPr>
                <a:t>         故障诊断</a:t>
              </a:r>
              <a:r>
                <a:rPr kumimoji="1" lang="en-US" altLang="zh-CN" sz="2400" i="1" dirty="0" smtClean="0">
                  <a:latin typeface="黑体" pitchFamily="49" charset="-122"/>
                  <a:ea typeface="黑体" pitchFamily="49" charset="-122"/>
                </a:rPr>
                <a:t>,</a:t>
              </a:r>
              <a:r>
                <a:rPr kumimoji="1" lang="zh-CN" altLang="en-US" sz="2400" i="1" dirty="0" smtClean="0">
                  <a:latin typeface="黑体" pitchFamily="49" charset="-122"/>
                  <a:ea typeface="黑体" pitchFamily="49" charset="-122"/>
                </a:rPr>
                <a:t>监控程序</a:t>
              </a:r>
              <a:r>
                <a:rPr kumimoji="1" lang="en-US" altLang="zh-CN" sz="2400" i="1" dirty="0" smtClean="0">
                  <a:latin typeface="Courier New" pitchFamily="49" charset="0"/>
                  <a:ea typeface="黑体" pitchFamily="49" charset="-122"/>
                </a:rPr>
                <a:t>…</a:t>
              </a:r>
              <a:r>
                <a:rPr kumimoji="1" lang="en-US" altLang="zh-CN" sz="2400" i="1" dirty="0" smtClean="0">
                  <a:latin typeface="黑体" pitchFamily="49" charset="-122"/>
                  <a:ea typeface="黑体" pitchFamily="49" charset="-122"/>
                </a:rPr>
                <a:t>)</a:t>
              </a:r>
            </a:p>
            <a:p>
              <a:pPr algn="just"/>
              <a:r>
                <a:rPr kumimoji="1" lang="zh-CN" altLang="en-US" sz="2400" i="1" dirty="0" smtClean="0">
                  <a:latin typeface="黑体" pitchFamily="49" charset="-122"/>
                  <a:ea typeface="黑体" pitchFamily="49" charset="-122"/>
                </a:rPr>
                <a:t>应用软件</a:t>
              </a:r>
              <a:r>
                <a:rPr kumimoji="1" lang="en-US" altLang="zh-CN" sz="2400" i="1" dirty="0">
                  <a:latin typeface="黑体" pitchFamily="49" charset="-122"/>
                  <a:ea typeface="黑体" pitchFamily="49" charset="-122"/>
                </a:rPr>
                <a:t>(</a:t>
              </a:r>
              <a:r>
                <a:rPr kumimoji="1" lang="zh-CN" altLang="en-US" sz="2400" i="1" dirty="0">
                  <a:latin typeface="黑体" pitchFamily="49" charset="-122"/>
                  <a:ea typeface="黑体" pitchFamily="49" charset="-122"/>
                </a:rPr>
                <a:t>科学计算，工业控制，数据处理，</a:t>
              </a:r>
              <a:r>
                <a:rPr kumimoji="1" lang="en-US" altLang="zh-CN" sz="2400" i="1" dirty="0">
                  <a:latin typeface="Courier New" pitchFamily="49" charset="0"/>
                  <a:ea typeface="黑体" pitchFamily="49" charset="-122"/>
                </a:rPr>
                <a:t>…</a:t>
              </a:r>
              <a:r>
                <a:rPr kumimoji="1" lang="en-US" altLang="zh-CN" sz="2400" i="1" dirty="0">
                  <a:latin typeface="黑体" pitchFamily="49" charset="-122"/>
                  <a:ea typeface="黑体" pitchFamily="49" charset="-122"/>
                </a:rPr>
                <a:t> )</a:t>
              </a:r>
            </a:p>
            <a:p>
              <a:pPr algn="just"/>
              <a:r>
                <a:rPr kumimoji="1" lang="zh-CN" altLang="en-US" sz="2400" i="1" dirty="0">
                  <a:latin typeface="黑体" pitchFamily="49" charset="-122"/>
                  <a:ea typeface="黑体" pitchFamily="49" charset="-122"/>
                </a:rPr>
                <a:t>程序设计语言</a:t>
              </a:r>
              <a:r>
                <a:rPr kumimoji="1" lang="en-US" altLang="zh-CN" sz="2400" i="1" dirty="0">
                  <a:latin typeface="黑体" pitchFamily="49" charset="-122"/>
                  <a:ea typeface="黑体" pitchFamily="49" charset="-122"/>
                </a:rPr>
                <a:t>(</a:t>
              </a:r>
              <a:r>
                <a:rPr kumimoji="1" lang="zh-CN" altLang="en-US" sz="2400" i="1" dirty="0">
                  <a:latin typeface="黑体" pitchFamily="49" charset="-122"/>
                  <a:ea typeface="黑体" pitchFamily="49" charset="-122"/>
                </a:rPr>
                <a:t>机器语言、汇编语言、高级语言</a:t>
              </a:r>
              <a:r>
                <a:rPr kumimoji="1" lang="en-US" altLang="zh-CN" sz="2400" i="1" dirty="0">
                  <a:latin typeface="黑体" pitchFamily="49" charset="-122"/>
                  <a:ea typeface="黑体" pitchFamily="49" charset="-122"/>
                </a:rPr>
                <a:t>)</a:t>
              </a:r>
            </a:p>
          </p:txBody>
        </p:sp>
        <p:sp>
          <p:nvSpPr>
            <p:cNvPr id="17" name="AutoShape 9"/>
            <p:cNvSpPr>
              <a:spLocks/>
            </p:cNvSpPr>
            <p:nvPr/>
          </p:nvSpPr>
          <p:spPr bwMode="auto">
            <a:xfrm>
              <a:off x="930" y="3290"/>
              <a:ext cx="55" cy="730"/>
            </a:xfrm>
            <a:prstGeom prst="leftBrace">
              <a:avLst>
                <a:gd name="adj1" fmla="val 110606"/>
                <a:gd name="adj2" fmla="val 50870"/>
              </a:avLst>
            </a:prstGeom>
            <a:noFill/>
            <a:ln w="19050">
              <a:solidFill>
                <a:srgbClr val="000000"/>
              </a:solidFill>
              <a:round/>
              <a:headEnd/>
              <a:tailEnd/>
            </a:ln>
          </p:spPr>
          <p:txBody>
            <a:bodyPr/>
            <a:lstStyle/>
            <a:p>
              <a:endParaRPr lang="zh-CN" altLang="en-US"/>
            </a:p>
          </p:txBody>
        </p:sp>
      </p:grpSp>
      <p:grpSp>
        <p:nvGrpSpPr>
          <p:cNvPr id="7" name="Group 10"/>
          <p:cNvGrpSpPr>
            <a:grpSpLocks/>
          </p:cNvGrpSpPr>
          <p:nvPr/>
        </p:nvGrpSpPr>
        <p:grpSpPr bwMode="auto">
          <a:xfrm>
            <a:off x="2299507" y="3127683"/>
            <a:ext cx="6791328" cy="1879600"/>
            <a:chOff x="1369" y="2024"/>
            <a:chExt cx="4278" cy="1184"/>
          </a:xfrm>
        </p:grpSpPr>
        <p:sp>
          <p:nvSpPr>
            <p:cNvPr id="19" name="Text Box 11"/>
            <p:cNvSpPr txBox="1">
              <a:spLocks noChangeArrowheads="1"/>
            </p:cNvSpPr>
            <p:nvPr/>
          </p:nvSpPr>
          <p:spPr bwMode="auto">
            <a:xfrm>
              <a:off x="1474" y="2206"/>
              <a:ext cx="509" cy="465"/>
            </a:xfrm>
            <a:prstGeom prst="rect">
              <a:avLst/>
            </a:prstGeom>
            <a:noFill/>
            <a:ln w="9525">
              <a:noFill/>
              <a:miter lim="800000"/>
              <a:headEnd/>
              <a:tailEnd/>
            </a:ln>
          </p:spPr>
          <p:txBody>
            <a:bodyPr lIns="0" tIns="0" rIns="0" bIns="0"/>
            <a:lstStyle/>
            <a:p>
              <a:r>
                <a:rPr kumimoji="1" lang="zh-CN" altLang="en-US" sz="2400" dirty="0">
                  <a:latin typeface="黑体" pitchFamily="49" charset="-122"/>
                  <a:ea typeface="黑体" pitchFamily="49" charset="-122"/>
                </a:rPr>
                <a:t>外部设备</a:t>
              </a:r>
            </a:p>
          </p:txBody>
        </p:sp>
        <p:sp>
          <p:nvSpPr>
            <p:cNvPr id="20" name="Text Box 12"/>
            <p:cNvSpPr txBox="1">
              <a:spLocks noChangeArrowheads="1"/>
            </p:cNvSpPr>
            <p:nvPr/>
          </p:nvSpPr>
          <p:spPr bwMode="auto">
            <a:xfrm>
              <a:off x="1474" y="2705"/>
              <a:ext cx="543" cy="486"/>
            </a:xfrm>
            <a:prstGeom prst="rect">
              <a:avLst/>
            </a:prstGeom>
            <a:noFill/>
            <a:ln w="9525">
              <a:noFill/>
              <a:miter lim="800000"/>
              <a:headEnd/>
              <a:tailEnd/>
            </a:ln>
          </p:spPr>
          <p:txBody>
            <a:bodyPr lIns="0" tIns="0" rIns="0" bIns="0"/>
            <a:lstStyle/>
            <a:p>
              <a:r>
                <a:rPr kumimoji="1" lang="zh-CN" altLang="en-US" sz="2400" dirty="0">
                  <a:latin typeface="黑体" pitchFamily="49" charset="-122"/>
                  <a:ea typeface="黑体" pitchFamily="49" charset="-122"/>
                </a:rPr>
                <a:t>辅助设备</a:t>
              </a:r>
            </a:p>
          </p:txBody>
        </p:sp>
        <p:sp>
          <p:nvSpPr>
            <p:cNvPr id="21" name="Text Box 13"/>
            <p:cNvSpPr txBox="1">
              <a:spLocks noChangeArrowheads="1"/>
            </p:cNvSpPr>
            <p:nvPr/>
          </p:nvSpPr>
          <p:spPr bwMode="auto">
            <a:xfrm>
              <a:off x="2035" y="2024"/>
              <a:ext cx="3612" cy="726"/>
            </a:xfrm>
            <a:prstGeom prst="rect">
              <a:avLst/>
            </a:prstGeom>
            <a:noFill/>
            <a:ln w="9525">
              <a:noFill/>
              <a:miter lim="800000"/>
              <a:headEnd/>
              <a:tailEnd/>
            </a:ln>
          </p:spPr>
          <p:txBody>
            <a:bodyPr lIns="0" tIns="0" rIns="0" bIns="0"/>
            <a:lstStyle/>
            <a:p>
              <a:pPr algn="just"/>
              <a:r>
                <a:rPr kumimoji="1" lang="en-US" altLang="zh-CN" sz="2400">
                  <a:latin typeface="黑体" pitchFamily="49" charset="-122"/>
                  <a:ea typeface="黑体" pitchFamily="49" charset="-122"/>
                </a:rPr>
                <a:t> </a:t>
              </a:r>
              <a:r>
                <a:rPr kumimoji="1" lang="zh-CN" altLang="en-US" sz="2400">
                  <a:latin typeface="黑体" pitchFamily="49" charset="-122"/>
                  <a:ea typeface="黑体" pitchFamily="49" charset="-122"/>
                </a:rPr>
                <a:t>输入设备</a:t>
              </a:r>
              <a:r>
                <a:rPr kumimoji="1" lang="en-US" altLang="zh-CN" sz="2400">
                  <a:latin typeface="黑体" pitchFamily="49" charset="-122"/>
                  <a:ea typeface="黑体" pitchFamily="49" charset="-122"/>
                </a:rPr>
                <a:t>(</a:t>
              </a:r>
              <a:r>
                <a:rPr kumimoji="1" lang="zh-CN" altLang="en-US" sz="2400">
                  <a:latin typeface="黑体" pitchFamily="49" charset="-122"/>
                  <a:ea typeface="黑体" pitchFamily="49" charset="-122"/>
                </a:rPr>
                <a:t>键盘、扫描仪、语音识别仪</a:t>
              </a:r>
              <a:r>
                <a:rPr kumimoji="1" lang="en-US" altLang="zh-CN" sz="2400">
                  <a:latin typeface="黑体" pitchFamily="49" charset="-122"/>
                  <a:ea typeface="黑体" pitchFamily="49" charset="-122"/>
                </a:rPr>
                <a:t>)</a:t>
              </a:r>
            </a:p>
            <a:p>
              <a:pPr algn="just"/>
              <a:r>
                <a:rPr kumimoji="1" lang="en-US" altLang="zh-CN" sz="2400">
                  <a:latin typeface="黑体" pitchFamily="49" charset="-122"/>
                  <a:ea typeface="黑体" pitchFamily="49" charset="-122"/>
                </a:rPr>
                <a:t> </a:t>
              </a:r>
              <a:r>
                <a:rPr kumimoji="1" lang="zh-CN" altLang="en-US" sz="2400">
                  <a:latin typeface="黑体" pitchFamily="49" charset="-122"/>
                  <a:ea typeface="黑体" pitchFamily="49" charset="-122"/>
                </a:rPr>
                <a:t>输出设备</a:t>
              </a:r>
              <a:r>
                <a:rPr kumimoji="1" lang="en-US" altLang="zh-CN" sz="2400">
                  <a:latin typeface="黑体" pitchFamily="49" charset="-122"/>
                  <a:ea typeface="黑体" pitchFamily="49" charset="-122"/>
                </a:rPr>
                <a:t>(</a:t>
              </a:r>
              <a:r>
                <a:rPr kumimoji="1" lang="zh-CN" altLang="en-US" sz="2400">
                  <a:latin typeface="黑体" pitchFamily="49" charset="-122"/>
                  <a:ea typeface="黑体" pitchFamily="49" charset="-122"/>
                </a:rPr>
                <a:t>显示器、打印机、绘图仪</a:t>
              </a:r>
              <a:r>
                <a:rPr kumimoji="1" lang="en-US" altLang="zh-CN" sz="2400">
                  <a:latin typeface="黑体" pitchFamily="49" charset="-122"/>
                  <a:ea typeface="黑体" pitchFamily="49" charset="-122"/>
                </a:rPr>
                <a:t>)</a:t>
              </a:r>
            </a:p>
            <a:p>
              <a:pPr algn="just"/>
              <a:r>
                <a:rPr kumimoji="1" lang="en-US" altLang="zh-CN" sz="2400">
                  <a:latin typeface="黑体" pitchFamily="49" charset="-122"/>
                  <a:ea typeface="黑体" pitchFamily="49" charset="-122"/>
                </a:rPr>
                <a:t> </a:t>
              </a:r>
              <a:r>
                <a:rPr kumimoji="1" lang="zh-CN" altLang="en-US" sz="2400">
                  <a:solidFill>
                    <a:schemeClr val="hlink"/>
                  </a:solidFill>
                  <a:latin typeface="黑体" pitchFamily="49" charset="-122"/>
                  <a:ea typeface="黑体" pitchFamily="49" charset="-122"/>
                </a:rPr>
                <a:t>辅助存储器</a:t>
              </a:r>
              <a:r>
                <a:rPr kumimoji="1" lang="en-US" altLang="zh-CN" sz="2400">
                  <a:latin typeface="黑体" pitchFamily="49" charset="-122"/>
                  <a:ea typeface="黑体" pitchFamily="49" charset="-122"/>
                </a:rPr>
                <a:t>(</a:t>
              </a:r>
              <a:r>
                <a:rPr kumimoji="1" lang="zh-CN" altLang="en-US" sz="2400">
                  <a:latin typeface="黑体" pitchFamily="49" charset="-122"/>
                  <a:ea typeface="黑体" pitchFamily="49" charset="-122"/>
                </a:rPr>
                <a:t>磁带、</a:t>
              </a:r>
              <a:r>
                <a:rPr kumimoji="1" lang="zh-CN" altLang="en-US" sz="2400">
                  <a:solidFill>
                    <a:srgbClr val="FF0000"/>
                  </a:solidFill>
                  <a:latin typeface="黑体" pitchFamily="49" charset="-122"/>
                  <a:ea typeface="黑体" pitchFamily="49" charset="-122"/>
                </a:rPr>
                <a:t>磁盘、光盘</a:t>
              </a:r>
              <a:r>
                <a:rPr kumimoji="1" lang="en-US" altLang="zh-CN" sz="2400">
                  <a:latin typeface="黑体" pitchFamily="49" charset="-122"/>
                  <a:ea typeface="黑体" pitchFamily="49" charset="-122"/>
                </a:rPr>
                <a:t>)</a:t>
              </a:r>
            </a:p>
          </p:txBody>
        </p:sp>
        <p:sp>
          <p:nvSpPr>
            <p:cNvPr id="22" name="Text Box 14"/>
            <p:cNvSpPr txBox="1">
              <a:spLocks noChangeArrowheads="1"/>
            </p:cNvSpPr>
            <p:nvPr/>
          </p:nvSpPr>
          <p:spPr bwMode="auto">
            <a:xfrm>
              <a:off x="2183" y="2705"/>
              <a:ext cx="1232" cy="503"/>
            </a:xfrm>
            <a:prstGeom prst="rect">
              <a:avLst/>
            </a:prstGeom>
            <a:noFill/>
            <a:ln w="9525">
              <a:noFill/>
              <a:miter lim="800000"/>
              <a:headEnd/>
              <a:tailEnd/>
            </a:ln>
          </p:spPr>
          <p:txBody>
            <a:bodyPr lIns="0" tIns="0" rIns="0" bIns="0"/>
            <a:lstStyle/>
            <a:p>
              <a:r>
                <a:rPr kumimoji="1" lang="zh-CN" altLang="en-US" sz="2400" dirty="0">
                  <a:latin typeface="黑体" pitchFamily="49" charset="-122"/>
                  <a:ea typeface="黑体" pitchFamily="49" charset="-122"/>
                </a:rPr>
                <a:t>电源电路</a:t>
              </a:r>
            </a:p>
            <a:p>
              <a:r>
                <a:rPr kumimoji="1" lang="zh-CN" altLang="en-US" sz="2400" dirty="0">
                  <a:latin typeface="黑体" pitchFamily="49" charset="-122"/>
                  <a:ea typeface="黑体" pitchFamily="49" charset="-122"/>
                </a:rPr>
                <a:t>时钟电路</a:t>
              </a:r>
            </a:p>
          </p:txBody>
        </p:sp>
        <p:sp>
          <p:nvSpPr>
            <p:cNvPr id="23" name="AutoShape 15"/>
            <p:cNvSpPr>
              <a:spLocks/>
            </p:cNvSpPr>
            <p:nvPr/>
          </p:nvSpPr>
          <p:spPr bwMode="auto">
            <a:xfrm>
              <a:off x="1369" y="2449"/>
              <a:ext cx="66" cy="464"/>
            </a:xfrm>
            <a:prstGeom prst="leftBrace">
              <a:avLst>
                <a:gd name="adj1" fmla="val 58586"/>
                <a:gd name="adj2" fmla="val 50870"/>
              </a:avLst>
            </a:prstGeom>
            <a:noFill/>
            <a:ln w="9525">
              <a:solidFill>
                <a:srgbClr val="000000"/>
              </a:solidFill>
              <a:round/>
              <a:headEnd/>
              <a:tailEnd/>
            </a:ln>
          </p:spPr>
          <p:txBody>
            <a:bodyPr/>
            <a:lstStyle/>
            <a:p>
              <a:endParaRPr lang="zh-CN" altLang="en-US"/>
            </a:p>
          </p:txBody>
        </p:sp>
        <p:sp>
          <p:nvSpPr>
            <p:cNvPr id="24" name="AutoShape 16"/>
            <p:cNvSpPr>
              <a:spLocks/>
            </p:cNvSpPr>
            <p:nvPr/>
          </p:nvSpPr>
          <p:spPr bwMode="auto">
            <a:xfrm>
              <a:off x="1973" y="2195"/>
              <a:ext cx="67" cy="466"/>
            </a:xfrm>
            <a:prstGeom prst="leftBrace">
              <a:avLst>
                <a:gd name="adj1" fmla="val 57960"/>
                <a:gd name="adj2" fmla="val 50870"/>
              </a:avLst>
            </a:prstGeom>
            <a:noFill/>
            <a:ln w="19050">
              <a:solidFill>
                <a:srgbClr val="000000"/>
              </a:solidFill>
              <a:round/>
              <a:headEnd/>
              <a:tailEnd/>
            </a:ln>
          </p:spPr>
          <p:txBody>
            <a:bodyPr/>
            <a:lstStyle/>
            <a:p>
              <a:endParaRPr lang="zh-CN" altLang="en-US"/>
            </a:p>
          </p:txBody>
        </p:sp>
        <p:sp>
          <p:nvSpPr>
            <p:cNvPr id="25" name="AutoShape 17"/>
            <p:cNvSpPr>
              <a:spLocks/>
            </p:cNvSpPr>
            <p:nvPr/>
          </p:nvSpPr>
          <p:spPr bwMode="auto">
            <a:xfrm>
              <a:off x="1984" y="2786"/>
              <a:ext cx="66" cy="294"/>
            </a:xfrm>
            <a:prstGeom prst="leftBrace">
              <a:avLst>
                <a:gd name="adj1" fmla="val 37121"/>
                <a:gd name="adj2" fmla="val 50870"/>
              </a:avLst>
            </a:prstGeom>
            <a:noFill/>
            <a:ln w="19050">
              <a:solidFill>
                <a:srgbClr val="000000"/>
              </a:solidFill>
              <a:round/>
              <a:headEnd/>
              <a:tailEnd/>
            </a:ln>
          </p:spPr>
          <p:txBody>
            <a:bodyPr/>
            <a:lstStyle/>
            <a:p>
              <a:endParaRPr lang="zh-CN" altLang="en-US"/>
            </a:p>
          </p:txBody>
        </p:sp>
      </p:grpSp>
      <p:grpSp>
        <p:nvGrpSpPr>
          <p:cNvPr id="9" name="Group 18"/>
          <p:cNvGrpSpPr>
            <a:grpSpLocks/>
          </p:cNvGrpSpPr>
          <p:nvPr/>
        </p:nvGrpSpPr>
        <p:grpSpPr bwMode="auto">
          <a:xfrm>
            <a:off x="3181030" y="1049296"/>
            <a:ext cx="1682757" cy="762000"/>
            <a:chOff x="1978" y="575"/>
            <a:chExt cx="1060" cy="480"/>
          </a:xfrm>
        </p:grpSpPr>
        <p:sp>
          <p:nvSpPr>
            <p:cNvPr id="27" name="Text Box 19"/>
            <p:cNvSpPr txBox="1">
              <a:spLocks noChangeArrowheads="1"/>
            </p:cNvSpPr>
            <p:nvPr/>
          </p:nvSpPr>
          <p:spPr bwMode="auto">
            <a:xfrm flipH="1">
              <a:off x="2184" y="575"/>
              <a:ext cx="854" cy="480"/>
            </a:xfrm>
            <a:prstGeom prst="rect">
              <a:avLst/>
            </a:prstGeom>
            <a:noFill/>
            <a:ln w="9525">
              <a:noFill/>
              <a:miter lim="800000"/>
              <a:headEnd/>
              <a:tailEnd/>
            </a:ln>
          </p:spPr>
          <p:txBody>
            <a:bodyPr lIns="0" tIns="0" rIns="0" bIns="0"/>
            <a:lstStyle/>
            <a:p>
              <a:r>
                <a:rPr kumimoji="1" lang="zh-CN" altLang="en-US" sz="2400" dirty="0">
                  <a:solidFill>
                    <a:srgbClr val="FF0000"/>
                  </a:solidFill>
                  <a:latin typeface="黑体" pitchFamily="49" charset="-122"/>
                  <a:ea typeface="黑体" pitchFamily="49" charset="-122"/>
                </a:rPr>
                <a:t>运算器</a:t>
              </a:r>
            </a:p>
            <a:p>
              <a:r>
                <a:rPr kumimoji="1" lang="zh-CN" altLang="en-US" sz="2400" dirty="0">
                  <a:solidFill>
                    <a:srgbClr val="FF0000"/>
                  </a:solidFill>
                  <a:latin typeface="黑体" pitchFamily="49" charset="-122"/>
                  <a:ea typeface="黑体" pitchFamily="49" charset="-122"/>
                </a:rPr>
                <a:t>控制器</a:t>
              </a:r>
            </a:p>
          </p:txBody>
        </p:sp>
        <p:sp>
          <p:nvSpPr>
            <p:cNvPr id="28" name="AutoShape 20"/>
            <p:cNvSpPr>
              <a:spLocks/>
            </p:cNvSpPr>
            <p:nvPr/>
          </p:nvSpPr>
          <p:spPr bwMode="auto">
            <a:xfrm>
              <a:off x="1978" y="666"/>
              <a:ext cx="66" cy="293"/>
            </a:xfrm>
            <a:prstGeom prst="leftBrace">
              <a:avLst>
                <a:gd name="adj1" fmla="val 36995"/>
                <a:gd name="adj2" fmla="val 50870"/>
              </a:avLst>
            </a:prstGeom>
            <a:noFill/>
            <a:ln w="19050">
              <a:solidFill>
                <a:srgbClr val="000000"/>
              </a:solidFill>
              <a:round/>
              <a:headEnd/>
              <a:tailEnd/>
            </a:ln>
          </p:spPr>
          <p:txBody>
            <a:bodyPr/>
            <a:lstStyle/>
            <a:p>
              <a:endParaRPr lang="zh-CN" altLang="en-US"/>
            </a:p>
          </p:txBody>
        </p:sp>
      </p:grpSp>
      <p:grpSp>
        <p:nvGrpSpPr>
          <p:cNvPr id="11" name="Group 21"/>
          <p:cNvGrpSpPr>
            <a:grpSpLocks/>
          </p:cNvGrpSpPr>
          <p:nvPr/>
        </p:nvGrpSpPr>
        <p:grpSpPr bwMode="auto">
          <a:xfrm>
            <a:off x="4466576" y="1616718"/>
            <a:ext cx="1057277" cy="790575"/>
            <a:chOff x="2761" y="936"/>
            <a:chExt cx="666" cy="498"/>
          </a:xfrm>
        </p:grpSpPr>
        <p:sp>
          <p:nvSpPr>
            <p:cNvPr id="30" name="Text Box 22"/>
            <p:cNvSpPr txBox="1">
              <a:spLocks noChangeArrowheads="1"/>
            </p:cNvSpPr>
            <p:nvPr/>
          </p:nvSpPr>
          <p:spPr bwMode="auto">
            <a:xfrm flipH="1">
              <a:off x="2876" y="936"/>
              <a:ext cx="551" cy="498"/>
            </a:xfrm>
            <a:prstGeom prst="rect">
              <a:avLst/>
            </a:prstGeom>
            <a:noFill/>
            <a:ln w="9525">
              <a:noFill/>
              <a:miter lim="800000"/>
              <a:headEnd/>
              <a:tailEnd/>
            </a:ln>
          </p:spPr>
          <p:txBody>
            <a:bodyPr lIns="0" tIns="0" rIns="0" bIns="0"/>
            <a:lstStyle/>
            <a:p>
              <a:r>
                <a:rPr kumimoji="1" lang="en-US" altLang="zh-CN" sz="2400" dirty="0">
                  <a:solidFill>
                    <a:srgbClr val="FF0000"/>
                  </a:solidFill>
                  <a:latin typeface="黑体" pitchFamily="49" charset="-122"/>
                  <a:ea typeface="黑体" pitchFamily="49" charset="-122"/>
                </a:rPr>
                <a:t>RAM</a:t>
              </a:r>
            </a:p>
            <a:p>
              <a:r>
                <a:rPr kumimoji="1" lang="en-US" altLang="zh-CN" sz="2400" dirty="0">
                  <a:solidFill>
                    <a:srgbClr val="FF0000"/>
                  </a:solidFill>
                  <a:latin typeface="黑体" pitchFamily="49" charset="-122"/>
                  <a:ea typeface="黑体" pitchFamily="49" charset="-122"/>
                </a:rPr>
                <a:t>ROM</a:t>
              </a:r>
            </a:p>
          </p:txBody>
        </p:sp>
        <p:sp>
          <p:nvSpPr>
            <p:cNvPr id="31" name="AutoShape 23"/>
            <p:cNvSpPr>
              <a:spLocks/>
            </p:cNvSpPr>
            <p:nvPr/>
          </p:nvSpPr>
          <p:spPr bwMode="auto">
            <a:xfrm>
              <a:off x="2761" y="1048"/>
              <a:ext cx="67" cy="293"/>
            </a:xfrm>
            <a:prstGeom prst="leftBrace">
              <a:avLst>
                <a:gd name="adj1" fmla="val 36443"/>
                <a:gd name="adj2" fmla="val 50870"/>
              </a:avLst>
            </a:prstGeom>
            <a:noFill/>
            <a:ln w="19050">
              <a:solidFill>
                <a:srgbClr val="000000"/>
              </a:solidFill>
              <a:round/>
              <a:headEnd/>
              <a:tailEnd/>
            </a:ln>
          </p:spPr>
          <p:txBody>
            <a:bodyPr/>
            <a:lstStyle/>
            <a:p>
              <a:endParaRPr lang="zh-CN" altLang="en-US"/>
            </a:p>
          </p:txBody>
        </p:sp>
      </p:grpSp>
      <p:grpSp>
        <p:nvGrpSpPr>
          <p:cNvPr id="15" name="Group 24"/>
          <p:cNvGrpSpPr>
            <a:grpSpLocks/>
          </p:cNvGrpSpPr>
          <p:nvPr/>
        </p:nvGrpSpPr>
        <p:grpSpPr bwMode="auto">
          <a:xfrm>
            <a:off x="1499857" y="1904943"/>
            <a:ext cx="1025525" cy="2705102"/>
            <a:chOff x="919" y="1077"/>
            <a:chExt cx="646" cy="1704"/>
          </a:xfrm>
        </p:grpSpPr>
        <p:sp>
          <p:nvSpPr>
            <p:cNvPr id="33" name="Text Box 25"/>
            <p:cNvSpPr txBox="1">
              <a:spLocks noChangeArrowheads="1"/>
            </p:cNvSpPr>
            <p:nvPr/>
          </p:nvSpPr>
          <p:spPr bwMode="auto">
            <a:xfrm>
              <a:off x="975" y="2291"/>
              <a:ext cx="531" cy="490"/>
            </a:xfrm>
            <a:prstGeom prst="rect">
              <a:avLst/>
            </a:prstGeom>
            <a:noFill/>
            <a:ln w="9525">
              <a:noFill/>
              <a:miter lim="800000"/>
              <a:headEnd/>
              <a:tailEnd/>
            </a:ln>
          </p:spPr>
          <p:txBody>
            <a:bodyPr lIns="0" tIns="0" rIns="0" bIns="0"/>
            <a:lstStyle/>
            <a:p>
              <a:r>
                <a:rPr kumimoji="1" lang="zh-CN" altLang="en-US" sz="2400" dirty="0">
                  <a:solidFill>
                    <a:srgbClr val="9900CC"/>
                  </a:solidFill>
                  <a:latin typeface="黑体" pitchFamily="49" charset="-122"/>
                  <a:ea typeface="黑体" pitchFamily="49" charset="-122"/>
                </a:rPr>
                <a:t>外围设备</a:t>
              </a:r>
            </a:p>
          </p:txBody>
        </p:sp>
        <p:sp>
          <p:nvSpPr>
            <p:cNvPr id="34" name="AutoShape 26"/>
            <p:cNvSpPr>
              <a:spLocks/>
            </p:cNvSpPr>
            <p:nvPr/>
          </p:nvSpPr>
          <p:spPr bwMode="auto">
            <a:xfrm>
              <a:off x="919" y="1077"/>
              <a:ext cx="66" cy="1368"/>
            </a:xfrm>
            <a:prstGeom prst="leftBrace">
              <a:avLst>
                <a:gd name="adj1" fmla="val 172727"/>
                <a:gd name="adj2" fmla="val 50000"/>
              </a:avLst>
            </a:prstGeom>
            <a:noFill/>
            <a:ln w="19050">
              <a:solidFill>
                <a:srgbClr val="000000"/>
              </a:solidFill>
              <a:round/>
              <a:headEnd/>
              <a:tailEnd/>
            </a:ln>
          </p:spPr>
          <p:txBody>
            <a:bodyPr/>
            <a:lstStyle/>
            <a:p>
              <a:endParaRPr lang="zh-CN" altLang="en-US"/>
            </a:p>
          </p:txBody>
        </p:sp>
        <p:sp>
          <p:nvSpPr>
            <p:cNvPr id="35" name="Text Box 27"/>
            <p:cNvSpPr txBox="1">
              <a:spLocks noChangeArrowheads="1"/>
            </p:cNvSpPr>
            <p:nvPr/>
          </p:nvSpPr>
          <p:spPr bwMode="auto">
            <a:xfrm>
              <a:off x="975" y="1117"/>
              <a:ext cx="590" cy="288"/>
            </a:xfrm>
            <a:prstGeom prst="rect">
              <a:avLst/>
            </a:prstGeom>
            <a:noFill/>
            <a:ln w="9525">
              <a:noFill/>
              <a:miter lim="800000"/>
              <a:headEnd/>
              <a:tailEnd/>
            </a:ln>
          </p:spPr>
          <p:txBody>
            <a:bodyPr>
              <a:spAutoFit/>
            </a:bodyPr>
            <a:lstStyle/>
            <a:p>
              <a:pPr algn="l" eaLnBrk="1" hangingPunct="1">
                <a:spcBef>
                  <a:spcPct val="50000"/>
                </a:spcBef>
              </a:pPr>
              <a:r>
                <a:rPr kumimoji="1" lang="zh-CN" altLang="en-US" sz="2400">
                  <a:solidFill>
                    <a:srgbClr val="9900CC"/>
                  </a:solidFill>
                  <a:latin typeface="黑体" pitchFamily="49" charset="-122"/>
                  <a:ea typeface="黑体" pitchFamily="49" charset="-122"/>
                </a:rPr>
                <a:t>主机</a:t>
              </a:r>
            </a:p>
          </p:txBody>
        </p:sp>
      </p:grpSp>
      <p:grpSp>
        <p:nvGrpSpPr>
          <p:cNvPr id="18" name="Group 28"/>
          <p:cNvGrpSpPr>
            <a:grpSpLocks/>
          </p:cNvGrpSpPr>
          <p:nvPr/>
        </p:nvGrpSpPr>
        <p:grpSpPr bwMode="auto">
          <a:xfrm>
            <a:off x="2309482" y="1176278"/>
            <a:ext cx="6617408" cy="1861400"/>
            <a:chOff x="1429" y="618"/>
            <a:chExt cx="2363" cy="1413"/>
          </a:xfrm>
        </p:grpSpPr>
        <p:sp>
          <p:nvSpPr>
            <p:cNvPr id="37" name="Text Box 29"/>
            <p:cNvSpPr txBox="1">
              <a:spLocks noChangeArrowheads="1"/>
            </p:cNvSpPr>
            <p:nvPr/>
          </p:nvSpPr>
          <p:spPr bwMode="auto">
            <a:xfrm>
              <a:off x="1565" y="1116"/>
              <a:ext cx="1338" cy="286"/>
            </a:xfrm>
            <a:prstGeom prst="rect">
              <a:avLst/>
            </a:prstGeom>
            <a:noFill/>
            <a:ln w="9525">
              <a:noFill/>
              <a:miter lim="800000"/>
              <a:headEnd/>
              <a:tailEnd/>
            </a:ln>
          </p:spPr>
          <p:txBody>
            <a:bodyPr lIns="0" tIns="0" rIns="0" bIns="0"/>
            <a:lstStyle/>
            <a:p>
              <a:pPr algn="l"/>
              <a:r>
                <a:rPr kumimoji="1" lang="zh-CN" altLang="en-US" sz="2400" dirty="0">
                  <a:solidFill>
                    <a:srgbClr val="FF0000"/>
                  </a:solidFill>
                  <a:latin typeface="黑体" pitchFamily="49" charset="-122"/>
                  <a:ea typeface="黑体" pitchFamily="49" charset="-122"/>
                </a:rPr>
                <a:t>主存 </a:t>
              </a:r>
              <a:r>
                <a:rPr kumimoji="1" lang="en-US" altLang="zh-CN" sz="2400" dirty="0">
                  <a:solidFill>
                    <a:srgbClr val="FF0000"/>
                  </a:solidFill>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内存</a:t>
              </a:r>
              <a:r>
                <a:rPr kumimoji="1" lang="en-US" altLang="zh-CN" sz="2400" dirty="0">
                  <a:solidFill>
                    <a:srgbClr val="FF0000"/>
                  </a:solidFill>
                  <a:latin typeface="黑体" pitchFamily="49" charset="-122"/>
                  <a:ea typeface="黑体" pitchFamily="49" charset="-122"/>
                </a:rPr>
                <a:t>)</a:t>
              </a:r>
            </a:p>
          </p:txBody>
        </p:sp>
        <p:sp>
          <p:nvSpPr>
            <p:cNvPr id="38" name="Text Box 30"/>
            <p:cNvSpPr txBox="1">
              <a:spLocks noChangeArrowheads="1"/>
            </p:cNvSpPr>
            <p:nvPr/>
          </p:nvSpPr>
          <p:spPr bwMode="auto">
            <a:xfrm flipH="1">
              <a:off x="1565" y="1459"/>
              <a:ext cx="1723" cy="318"/>
            </a:xfrm>
            <a:prstGeom prst="rect">
              <a:avLst/>
            </a:prstGeom>
            <a:noFill/>
            <a:ln w="9525">
              <a:noFill/>
              <a:miter lim="800000"/>
              <a:headEnd/>
              <a:tailEnd/>
            </a:ln>
          </p:spPr>
          <p:txBody>
            <a:bodyPr lIns="0" tIns="0" rIns="0" bIns="0"/>
            <a:lstStyle/>
            <a:p>
              <a:pPr algn="l"/>
              <a:r>
                <a:rPr kumimoji="1" lang="zh-CN" altLang="en-US" sz="2400" dirty="0">
                  <a:solidFill>
                    <a:schemeClr val="hlink"/>
                  </a:solidFill>
                  <a:latin typeface="黑体" pitchFamily="49" charset="-122"/>
                  <a:ea typeface="黑体" pitchFamily="49" charset="-122"/>
                </a:rPr>
                <a:t>输入</a:t>
              </a:r>
              <a:r>
                <a:rPr kumimoji="1" lang="en-US" altLang="zh-CN" sz="2400" dirty="0">
                  <a:solidFill>
                    <a:schemeClr val="hlink"/>
                  </a:solidFill>
                  <a:latin typeface="黑体" pitchFamily="49" charset="-122"/>
                  <a:ea typeface="黑体" pitchFamily="49" charset="-122"/>
                </a:rPr>
                <a:t>/</a:t>
              </a:r>
              <a:r>
                <a:rPr kumimoji="1" lang="zh-CN" altLang="en-US" sz="2400" dirty="0">
                  <a:solidFill>
                    <a:schemeClr val="hlink"/>
                  </a:solidFill>
                  <a:latin typeface="黑体" pitchFamily="49" charset="-122"/>
                  <a:ea typeface="黑体" pitchFamily="49" charset="-122"/>
                </a:rPr>
                <a:t>输出接口</a:t>
              </a:r>
            </a:p>
          </p:txBody>
        </p:sp>
        <p:sp>
          <p:nvSpPr>
            <p:cNvPr id="39" name="Text Box 31"/>
            <p:cNvSpPr txBox="1">
              <a:spLocks noChangeArrowheads="1"/>
            </p:cNvSpPr>
            <p:nvPr/>
          </p:nvSpPr>
          <p:spPr bwMode="auto">
            <a:xfrm>
              <a:off x="1512" y="1793"/>
              <a:ext cx="2280" cy="238"/>
            </a:xfrm>
            <a:prstGeom prst="rect">
              <a:avLst/>
            </a:prstGeom>
            <a:noFill/>
            <a:ln w="9525">
              <a:noFill/>
              <a:miter lim="800000"/>
              <a:headEnd/>
              <a:tailEnd/>
            </a:ln>
          </p:spPr>
          <p:txBody>
            <a:bodyPr lIns="0" tIns="0" rIns="0" bIns="0"/>
            <a:lstStyle/>
            <a:p>
              <a:pPr algn="l"/>
              <a:r>
                <a:rPr kumimoji="1" lang="en-US" altLang="zh-CN" sz="2400" dirty="0">
                  <a:solidFill>
                    <a:schemeClr val="hlink"/>
                  </a:solidFill>
                  <a:latin typeface="黑体" pitchFamily="49" charset="-122"/>
                  <a:ea typeface="黑体" pitchFamily="49" charset="-122"/>
                </a:rPr>
                <a:t> </a:t>
              </a:r>
              <a:r>
                <a:rPr kumimoji="1" lang="zh-CN" altLang="en-US" sz="2400" dirty="0">
                  <a:solidFill>
                    <a:schemeClr val="hlink"/>
                  </a:solidFill>
                  <a:latin typeface="黑体" pitchFamily="49" charset="-122"/>
                  <a:ea typeface="黑体" pitchFamily="49" charset="-122"/>
                </a:rPr>
                <a:t>总线 </a:t>
              </a:r>
              <a:r>
                <a:rPr kumimoji="1" lang="en-US" altLang="zh-CN" sz="2400" dirty="0">
                  <a:solidFill>
                    <a:schemeClr val="hlink"/>
                  </a:solidFill>
                  <a:latin typeface="黑体" pitchFamily="49" charset="-122"/>
                  <a:ea typeface="黑体" pitchFamily="49" charset="-122"/>
                </a:rPr>
                <a:t>(AB</a:t>
              </a:r>
              <a:r>
                <a:rPr kumimoji="1" lang="zh-CN" altLang="en-US" sz="2400" dirty="0">
                  <a:solidFill>
                    <a:schemeClr val="hlink"/>
                  </a:solidFill>
                  <a:latin typeface="黑体" pitchFamily="49" charset="-122"/>
                  <a:ea typeface="黑体" pitchFamily="49" charset="-122"/>
                </a:rPr>
                <a:t>、</a:t>
              </a:r>
              <a:r>
                <a:rPr kumimoji="1" lang="en-US" altLang="zh-CN" sz="2400" dirty="0">
                  <a:solidFill>
                    <a:schemeClr val="hlink"/>
                  </a:solidFill>
                  <a:latin typeface="黑体" pitchFamily="49" charset="-122"/>
                  <a:ea typeface="黑体" pitchFamily="49" charset="-122"/>
                </a:rPr>
                <a:t>DB</a:t>
              </a:r>
              <a:r>
                <a:rPr kumimoji="1" lang="zh-CN" altLang="en-US" sz="2400" dirty="0">
                  <a:solidFill>
                    <a:schemeClr val="hlink"/>
                  </a:solidFill>
                  <a:latin typeface="黑体" pitchFamily="49" charset="-122"/>
                  <a:ea typeface="黑体" pitchFamily="49" charset="-122"/>
                </a:rPr>
                <a:t>、</a:t>
              </a:r>
              <a:r>
                <a:rPr kumimoji="1" lang="en-US" altLang="zh-CN" sz="2400" dirty="0">
                  <a:solidFill>
                    <a:schemeClr val="hlink"/>
                  </a:solidFill>
                  <a:latin typeface="黑体" pitchFamily="49" charset="-122"/>
                  <a:ea typeface="黑体" pitchFamily="49" charset="-122"/>
                </a:rPr>
                <a:t>CB)</a:t>
              </a:r>
            </a:p>
          </p:txBody>
        </p:sp>
        <p:sp>
          <p:nvSpPr>
            <p:cNvPr id="40" name="AutoShape 32"/>
            <p:cNvSpPr>
              <a:spLocks/>
            </p:cNvSpPr>
            <p:nvPr/>
          </p:nvSpPr>
          <p:spPr bwMode="auto">
            <a:xfrm>
              <a:off x="1429" y="754"/>
              <a:ext cx="45" cy="1125"/>
            </a:xfrm>
            <a:prstGeom prst="leftBrace">
              <a:avLst>
                <a:gd name="adj1" fmla="val 208333"/>
                <a:gd name="adj2" fmla="val 50000"/>
              </a:avLst>
            </a:prstGeom>
            <a:noFill/>
            <a:ln w="19050">
              <a:solidFill>
                <a:srgbClr val="000000"/>
              </a:solidFill>
              <a:round/>
              <a:headEnd/>
              <a:tailEnd/>
            </a:ln>
          </p:spPr>
          <p:txBody>
            <a:bodyPr/>
            <a:lstStyle/>
            <a:p>
              <a:endParaRPr lang="zh-CN" altLang="en-US"/>
            </a:p>
          </p:txBody>
        </p:sp>
        <p:sp>
          <p:nvSpPr>
            <p:cNvPr id="41" name="Text Box 33"/>
            <p:cNvSpPr txBox="1">
              <a:spLocks noChangeArrowheads="1"/>
            </p:cNvSpPr>
            <p:nvPr/>
          </p:nvSpPr>
          <p:spPr bwMode="auto">
            <a:xfrm>
              <a:off x="1519" y="618"/>
              <a:ext cx="635" cy="288"/>
            </a:xfrm>
            <a:prstGeom prst="rect">
              <a:avLst/>
            </a:prstGeom>
            <a:noFill/>
            <a:ln w="9525">
              <a:noFill/>
              <a:miter lim="800000"/>
              <a:headEnd/>
              <a:tailEnd/>
            </a:ln>
          </p:spPr>
          <p:txBody>
            <a:bodyPr>
              <a:spAutoFit/>
            </a:bodyPr>
            <a:lstStyle/>
            <a:p>
              <a:pPr algn="l" eaLnBrk="1" hangingPunct="1">
                <a:spcBef>
                  <a:spcPct val="50000"/>
                </a:spcBef>
              </a:pPr>
              <a:r>
                <a:rPr kumimoji="1" lang="en-US" altLang="zh-CN" sz="2400" dirty="0">
                  <a:solidFill>
                    <a:srgbClr val="FF0000"/>
                  </a:solidFill>
                  <a:latin typeface="黑体" pitchFamily="49" charset="-122"/>
                  <a:ea typeface="黑体" pitchFamily="49" charset="-122"/>
                </a:rPr>
                <a:t>CPU</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trips(downRigh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strips(downRigh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11372</TotalTime>
  <Words>4148</Words>
  <Application>Microsoft Office PowerPoint</Application>
  <PresentationFormat>全屏显示(4:3)</PresentationFormat>
  <Paragraphs>1001</Paragraphs>
  <Slides>57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59" baseType="lpstr">
      <vt:lpstr>暗香扑面</vt:lpstr>
      <vt:lpstr>文档</vt:lpstr>
      <vt:lpstr>计算机组成原理</vt:lpstr>
      <vt:lpstr>第１章  计算机系统概论</vt:lpstr>
      <vt:lpstr>1.1 计算机系统概述</vt:lpstr>
      <vt:lpstr>1.1.1计算系统的分类</vt:lpstr>
      <vt:lpstr>1.1.2后PC时代的特点</vt:lpstr>
      <vt:lpstr>1.1.2后PC时代的特点</vt:lpstr>
      <vt:lpstr>1.1.3计算机系统结构8个伟大思想</vt:lpstr>
      <vt:lpstr>1.1.4计算机系统的概念</vt:lpstr>
      <vt:lpstr>1.1.4计算机系统的概念</vt:lpstr>
      <vt:lpstr>1.1.4计算机系统的概念</vt:lpstr>
      <vt:lpstr>1.1.4计算机系统的全局视角</vt:lpstr>
      <vt:lpstr>一个典型程序的转换处理过程</vt:lpstr>
      <vt:lpstr>Hello程序的数据流动过程</vt:lpstr>
      <vt:lpstr>1.1.5计算机系统的层次结构</vt:lpstr>
      <vt:lpstr>1.1.5计算机系统的层次结构</vt:lpstr>
      <vt:lpstr>计算机系统抽象层的转换</vt:lpstr>
      <vt:lpstr>计算机系统的不同用户</vt:lpstr>
      <vt:lpstr>Hardware/Software  Interface（界面）</vt:lpstr>
      <vt:lpstr>指令集体系结构（ISA）</vt:lpstr>
      <vt:lpstr>ISA和计算机组成（微结构）之间的关系</vt:lpstr>
      <vt:lpstr>三、计算机体系结构和计算机组成</vt:lpstr>
      <vt:lpstr>三、计算机体系结构和计算机组成</vt:lpstr>
      <vt:lpstr>补充：计算机系统设计</vt:lpstr>
      <vt:lpstr>幻灯片 24</vt:lpstr>
      <vt:lpstr>幻灯片 25</vt:lpstr>
      <vt:lpstr>1.2计算机的基本组成和工作原理</vt:lpstr>
      <vt:lpstr>1.2 .1冯·诺依曼计算机的特点</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1.3 计算机硬件的主要技术指标</vt:lpstr>
      <vt:lpstr>1.3 计算机硬件的主要技术指标</vt:lpstr>
      <vt:lpstr>1.3 计算机硬件的主要技术指标</vt:lpstr>
      <vt:lpstr>1.4 本书知识结构</vt:lpstr>
      <vt:lpstr>1.4 本书结构</vt:lpstr>
      <vt:lpstr>1.4 本书结构</vt:lpstr>
      <vt:lpstr>1.4 本书结构</vt:lpstr>
      <vt:lpstr>例题解析</vt:lpstr>
      <vt:lpstr>例题解析</vt:lpstr>
      <vt:lpstr>例题解析</vt:lpstr>
      <vt:lpstr>例题解析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qimiao</dc:creator>
  <cp:lastModifiedBy>miao</cp:lastModifiedBy>
  <cp:revision>53</cp:revision>
  <dcterms:created xsi:type="dcterms:W3CDTF">2019-08-25T14:52:59Z</dcterms:created>
  <dcterms:modified xsi:type="dcterms:W3CDTF">2023-08-31T07:08:08Z</dcterms:modified>
</cp:coreProperties>
</file>