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94618" autoAdjust="0"/>
  </p:normalViewPr>
  <p:slideViewPr>
    <p:cSldViewPr>
      <p:cViewPr varScale="1">
        <p:scale>
          <a:sx n="84" d="100"/>
          <a:sy n="84" d="100"/>
        </p:scale>
        <p:origin x="-114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3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6570E9-ED9A-4B6B-AB54-4D551CE0E867}" type="datetimeFigureOut">
              <a:rPr lang="zh-CN" altLang="en-US" smtClean="0"/>
              <a:pPr/>
              <a:t>2018/9/21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570E9-ED9A-4B6B-AB54-4D551CE0E867}" type="datetimeFigureOut">
              <a:rPr lang="zh-CN" altLang="en-US" smtClean="0"/>
              <a:pPr/>
              <a:t>2018/9/21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0E682-3EC1-48E8-B856-903297C9D8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0" u="none" dirty="0" smtClean="0"/>
              <a:t>第 </a:t>
            </a:r>
            <a:r>
              <a:rPr lang="en-US" altLang="zh-CN" i="0" u="none" dirty="0" smtClean="0"/>
              <a:t>1  </a:t>
            </a:r>
            <a:r>
              <a:rPr lang="zh-CN" altLang="en-US" i="0" u="none" dirty="0" smtClean="0"/>
              <a:t>章  习题</a:t>
            </a:r>
            <a:endParaRPr lang="zh-CN" altLang="en-US" dirty="0"/>
          </a:p>
        </p:txBody>
      </p:sp>
      <p:sp>
        <p:nvSpPr>
          <p:cNvPr id="4" name="内容占位符 3"/>
          <p:cNvSpPr>
            <a:spLocks noGrp="1"/>
          </p:cNvSpPr>
          <p:nvPr>
            <p:ph idx="1"/>
          </p:nvPr>
        </p:nvSpPr>
        <p:spPr>
          <a:xfrm>
            <a:off x="990600" y="1828800"/>
            <a:ext cx="7772400" cy="4745915"/>
          </a:xfrm>
          <a:prstGeom prst="rect">
            <a:avLst/>
          </a:prstGeom>
        </p:spPr>
        <p:txBody>
          <a:bodyPr>
            <a:spAutoFit/>
          </a:bodyPr>
          <a:lstStyle/>
          <a:p>
            <a:r>
              <a:rPr lang="zh-CN" altLang="en-US" sz="2400" i="0" u="none" dirty="0" smtClean="0">
                <a:latin typeface="华文新魏" pitchFamily="2" charset="-122"/>
                <a:ea typeface="华文新魏" pitchFamily="2" charset="-122"/>
              </a:rPr>
              <a:t>第 </a:t>
            </a:r>
            <a:r>
              <a:rPr lang="en-US" altLang="zh-CN" sz="2400" i="0" u="none" dirty="0" smtClean="0">
                <a:latin typeface="华文新魏" pitchFamily="2" charset="-122"/>
                <a:ea typeface="华文新魏" pitchFamily="2" charset="-122"/>
              </a:rPr>
              <a:t>1  </a:t>
            </a:r>
            <a:r>
              <a:rPr lang="zh-CN" altLang="en-US" sz="2400" i="0" u="none" dirty="0" smtClean="0">
                <a:latin typeface="华文新魏" pitchFamily="2" charset="-122"/>
                <a:ea typeface="华文新魏" pitchFamily="2" charset="-122"/>
              </a:rPr>
              <a:t>题  解释下列术语：</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1 </a:t>
            </a:r>
            <a:r>
              <a:rPr lang="zh-CN" altLang="en-US" sz="2400" i="0" u="none" dirty="0" smtClean="0">
                <a:latin typeface="华文新魏" pitchFamily="2" charset="-122"/>
                <a:ea typeface="华文新魏" pitchFamily="2" charset="-122"/>
              </a:rPr>
              <a:t>）编译程序</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2 </a:t>
            </a:r>
            <a:r>
              <a:rPr lang="zh-CN" altLang="en-US" sz="2400" i="0" u="none" dirty="0" smtClean="0">
                <a:latin typeface="华文新魏" pitchFamily="2" charset="-122"/>
                <a:ea typeface="华文新魏" pitchFamily="2" charset="-122"/>
              </a:rPr>
              <a:t>）源程序</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3 </a:t>
            </a:r>
            <a:r>
              <a:rPr lang="zh-CN" altLang="en-US" sz="2400" i="0" u="none" dirty="0" smtClean="0">
                <a:latin typeface="华文新魏" pitchFamily="2" charset="-122"/>
                <a:ea typeface="华文新魏" pitchFamily="2" charset="-122"/>
              </a:rPr>
              <a:t>）目标程序</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4 </a:t>
            </a:r>
            <a:r>
              <a:rPr lang="zh-CN" altLang="en-US" sz="2400" i="0" u="none" dirty="0" smtClean="0">
                <a:latin typeface="华文新魏" pitchFamily="2" charset="-122"/>
                <a:ea typeface="华文新魏" pitchFamily="2" charset="-122"/>
              </a:rPr>
              <a:t>）编译程序的前端</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5 </a:t>
            </a:r>
            <a:r>
              <a:rPr lang="zh-CN" altLang="en-US" sz="2400" i="0" u="none" dirty="0" smtClean="0">
                <a:latin typeface="华文新魏" pitchFamily="2" charset="-122"/>
                <a:ea typeface="华文新魏" pitchFamily="2" charset="-122"/>
              </a:rPr>
              <a:t>）后端</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6 </a:t>
            </a:r>
            <a:r>
              <a:rPr lang="zh-CN" altLang="en-US" sz="2400" i="0" u="none" dirty="0" smtClean="0">
                <a:latin typeface="华文新魏" pitchFamily="2" charset="-122"/>
                <a:ea typeface="华文新魏" pitchFamily="2" charset="-122"/>
              </a:rPr>
              <a:t>）遍</a:t>
            </a:r>
          </a:p>
          <a:p>
            <a:r>
              <a:rPr lang="zh-CN" altLang="en-US" sz="2400" i="0" u="none" dirty="0" smtClean="0">
                <a:latin typeface="华文新魏" pitchFamily="2" charset="-122"/>
                <a:ea typeface="华文新魏" pitchFamily="2" charset="-122"/>
              </a:rPr>
              <a:t>答案：</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1</a:t>
            </a:r>
            <a:r>
              <a:rPr lang="zh-CN" altLang="en-US" sz="2400" i="0" u="none" dirty="0" smtClean="0">
                <a:latin typeface="华文新魏" pitchFamily="2" charset="-122"/>
                <a:ea typeface="华文新魏" pitchFamily="2" charset="-122"/>
              </a:rPr>
              <a:t>） 编译程序：如果源语言为高级语言，目标语言为某台计算机上的汇编语言或机器语言，则此翻译程序称为编译程序。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第３题</a:t>
            </a:r>
          </a:p>
          <a:p>
            <a:r>
              <a:rPr lang="zh-CN" altLang="en-US" sz="2400" dirty="0" smtClean="0"/>
              <a:t>为只包含数字、加号和减号的表达式，例如 </a:t>
            </a:r>
            <a:r>
              <a:rPr lang="en-US" altLang="zh-CN" sz="2400" dirty="0" smtClean="0"/>
              <a:t>9-2 </a:t>
            </a:r>
            <a:r>
              <a:rPr lang="zh-CN" altLang="en-US" sz="2400" dirty="0" smtClean="0"/>
              <a:t>＋</a:t>
            </a:r>
            <a:r>
              <a:rPr lang="en-US" altLang="zh-CN" sz="2400" dirty="0" smtClean="0"/>
              <a:t>5 </a:t>
            </a:r>
            <a:r>
              <a:rPr lang="zh-CN" altLang="en-US" sz="2400" dirty="0" smtClean="0"/>
              <a:t>，</a:t>
            </a:r>
            <a:r>
              <a:rPr lang="en-US" altLang="zh-CN" sz="2400" dirty="0" smtClean="0"/>
              <a:t>3-1 </a:t>
            </a:r>
            <a:r>
              <a:rPr lang="zh-CN" altLang="en-US" sz="2400" dirty="0" smtClean="0"/>
              <a:t>，７等构造一个文法。</a:t>
            </a:r>
          </a:p>
          <a:p>
            <a:endParaRPr lang="en-US" altLang="zh-CN" dirty="0" smtClean="0"/>
          </a:p>
          <a:p>
            <a:r>
              <a:rPr lang="zh-CN" altLang="en-US" sz="2800" dirty="0" smtClean="0"/>
              <a:t>答案：</a:t>
            </a:r>
          </a:p>
          <a:p>
            <a:r>
              <a:rPr lang="en-US" altLang="zh-CN" sz="2800" dirty="0" smtClean="0"/>
              <a:t>G[S]:</a:t>
            </a:r>
          </a:p>
          <a:p>
            <a:r>
              <a:rPr lang="en-US" altLang="zh-CN" sz="2800" dirty="0" smtClean="0"/>
              <a:t>S-&gt;S+D|S-D|D</a:t>
            </a:r>
          </a:p>
          <a:p>
            <a:r>
              <a:rPr lang="en-US" altLang="zh-CN" sz="2800" dirty="0" smtClean="0"/>
              <a:t>D-&gt;0|1|2|3|4|5|6|7|8|9</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第 </a:t>
            </a:r>
            <a:r>
              <a:rPr lang="en-US" altLang="zh-CN" dirty="0" smtClean="0"/>
              <a:t>4  </a:t>
            </a:r>
            <a:r>
              <a:rPr lang="zh-CN" altLang="en-US" dirty="0" smtClean="0"/>
              <a:t>题</a:t>
            </a:r>
          </a:p>
          <a:p>
            <a:r>
              <a:rPr lang="zh-CN" altLang="en-US" sz="2400" dirty="0" smtClean="0"/>
              <a:t>已知文法 </a:t>
            </a:r>
            <a:r>
              <a:rPr lang="en-US" altLang="zh-CN" sz="2400" dirty="0" smtClean="0"/>
              <a:t>G[Z] </a:t>
            </a:r>
            <a:r>
              <a:rPr lang="zh-CN" altLang="en-US" sz="2400" dirty="0" smtClean="0"/>
              <a:t>：</a:t>
            </a:r>
          </a:p>
          <a:p>
            <a:r>
              <a:rPr lang="en-US" altLang="zh-CN" sz="2400" dirty="0" smtClean="0"/>
              <a:t>Z →</a:t>
            </a:r>
            <a:r>
              <a:rPr lang="en-US" altLang="zh-CN" sz="2400" dirty="0" err="1" smtClean="0"/>
              <a:t>aZb|ab</a:t>
            </a:r>
            <a:endParaRPr lang="en-US" altLang="zh-CN" sz="2400" dirty="0" smtClean="0"/>
          </a:p>
          <a:p>
            <a:r>
              <a:rPr lang="zh-CN" altLang="en-US" sz="2400" dirty="0" smtClean="0"/>
              <a:t>写出 </a:t>
            </a:r>
            <a:r>
              <a:rPr lang="en-US" altLang="zh-CN" sz="2400" dirty="0" smtClean="0"/>
              <a:t>L(G[Z])</a:t>
            </a:r>
          </a:p>
          <a:p>
            <a:r>
              <a:rPr lang="zh-CN" altLang="en-US" sz="2800" dirty="0" smtClean="0"/>
              <a:t>答案：</a:t>
            </a:r>
          </a:p>
          <a:p>
            <a:r>
              <a:rPr lang="en-US" altLang="zh-CN" sz="2800" dirty="0" smtClean="0"/>
              <a:t>Z=&gt;</a:t>
            </a:r>
            <a:r>
              <a:rPr lang="en-US" altLang="zh-CN" sz="2800" dirty="0" err="1" smtClean="0"/>
              <a:t>aZb</a:t>
            </a:r>
            <a:r>
              <a:rPr lang="en-US" altLang="zh-CN" sz="2800" dirty="0" smtClean="0"/>
              <a:t>=&gt;</a:t>
            </a:r>
            <a:r>
              <a:rPr lang="en-US" altLang="zh-CN" sz="2800" dirty="0" err="1" smtClean="0"/>
              <a:t>aaZbb</a:t>
            </a:r>
            <a:r>
              <a:rPr lang="en-US" altLang="zh-CN" sz="2800" dirty="0" smtClean="0"/>
              <a:t>=&gt;</a:t>
            </a:r>
            <a:r>
              <a:rPr lang="en-US" altLang="zh-CN" sz="2800" dirty="0" err="1" smtClean="0"/>
              <a:t>aaa</a:t>
            </a:r>
            <a:r>
              <a:rPr lang="en-US" altLang="zh-CN" sz="2800" dirty="0" smtClean="0"/>
              <a:t>..Z...</a:t>
            </a:r>
            <a:r>
              <a:rPr lang="en-US" altLang="zh-CN" sz="2800" dirty="0" err="1" smtClean="0"/>
              <a:t>bbb</a:t>
            </a:r>
            <a:r>
              <a:rPr lang="en-US" altLang="zh-CN" sz="2800" dirty="0" smtClean="0"/>
              <a:t>=&gt; </a:t>
            </a:r>
            <a:r>
              <a:rPr lang="en-US" altLang="zh-CN" sz="2800" dirty="0" err="1" smtClean="0"/>
              <a:t>aaa</a:t>
            </a:r>
            <a:r>
              <a:rPr lang="en-US" altLang="zh-CN" sz="2800" dirty="0" smtClean="0"/>
              <a:t>..ab...</a:t>
            </a:r>
            <a:r>
              <a:rPr lang="en-US" altLang="zh-CN" sz="2800" dirty="0" err="1" smtClean="0"/>
              <a:t>bbb</a:t>
            </a:r>
            <a:endParaRPr lang="en-US" altLang="zh-CN" sz="2800" dirty="0" smtClean="0"/>
          </a:p>
          <a:p>
            <a:r>
              <a:rPr lang="en-US" altLang="zh-CN" sz="2800" dirty="0" smtClean="0"/>
              <a:t>L(G[Z])={a</a:t>
            </a:r>
          </a:p>
          <a:p>
            <a:r>
              <a:rPr lang="en-US" altLang="zh-CN" sz="2800" dirty="0" smtClean="0"/>
              <a:t>n b n |n&gt;=1}</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042"/>
            <a:ext cx="8686800" cy="1143000"/>
          </a:xfrm>
        </p:spPr>
        <p:txBody>
          <a:bodyPr>
            <a:noAutofit/>
          </a:bodyPr>
          <a:lstStyle/>
          <a:p>
            <a:pPr algn="l"/>
            <a:r>
              <a:rPr lang="zh-CN" altLang="en-US" sz="2800" b="1" dirty="0" smtClean="0"/>
              <a:t> 第 </a:t>
            </a:r>
            <a:r>
              <a:rPr lang="en-US" altLang="zh-CN" sz="2800" b="1" dirty="0" smtClean="0"/>
              <a:t>5  </a:t>
            </a:r>
            <a:r>
              <a:rPr lang="zh-CN" altLang="en-US" sz="2400" b="1" dirty="0" smtClean="0"/>
              <a:t>题写</a:t>
            </a:r>
            <a:r>
              <a:rPr lang="zh-CN" altLang="en-US" sz="2800" b="1" dirty="0" smtClean="0"/>
              <a:t>一文法，使其语言是偶正整数的集合。要求：</a:t>
            </a:r>
            <a:br>
              <a:rPr lang="zh-CN" altLang="en-US" sz="2800" b="1" dirty="0" smtClean="0"/>
            </a:br>
            <a:r>
              <a:rPr lang="en-US" altLang="zh-CN" sz="2800" b="1" dirty="0" smtClean="0"/>
              <a:t>(1)  </a:t>
            </a:r>
            <a:r>
              <a:rPr lang="zh-CN" altLang="en-US" sz="2800" b="1" dirty="0" smtClean="0"/>
              <a:t>允许 </a:t>
            </a:r>
            <a:r>
              <a:rPr lang="en-US" altLang="zh-CN" sz="2800" b="1" dirty="0" smtClean="0"/>
              <a:t>0  </a:t>
            </a:r>
            <a:r>
              <a:rPr lang="zh-CN" altLang="en-US" sz="2800" b="1" dirty="0" smtClean="0"/>
              <a:t>打头；</a:t>
            </a:r>
            <a:br>
              <a:rPr lang="zh-CN" altLang="en-US" sz="2800" b="1" dirty="0" smtClean="0"/>
            </a:br>
            <a:r>
              <a:rPr lang="en-US" altLang="zh-CN" sz="2800" b="1" dirty="0" smtClean="0"/>
              <a:t>(2) </a:t>
            </a:r>
            <a:r>
              <a:rPr lang="zh-CN" altLang="en-US" sz="2800" b="1" dirty="0" smtClean="0"/>
              <a:t>不允许 </a:t>
            </a:r>
            <a:r>
              <a:rPr lang="en-US" altLang="zh-CN" sz="2800" b="1" dirty="0" smtClean="0"/>
              <a:t>0  </a:t>
            </a:r>
            <a:r>
              <a:rPr lang="zh-CN" altLang="en-US" sz="2800" b="1" dirty="0" smtClean="0"/>
              <a:t>打头</a:t>
            </a:r>
            <a:endParaRPr lang="zh-CN" altLang="en-US" sz="2800" b="1" dirty="0"/>
          </a:p>
        </p:txBody>
      </p:sp>
      <p:sp>
        <p:nvSpPr>
          <p:cNvPr id="3" name="内容占位符 2"/>
          <p:cNvSpPr>
            <a:spLocks noGrp="1"/>
          </p:cNvSpPr>
          <p:nvPr>
            <p:ph idx="1"/>
          </p:nvPr>
        </p:nvSpPr>
        <p:spPr>
          <a:xfrm>
            <a:off x="357158" y="2071678"/>
            <a:ext cx="8229600" cy="4525963"/>
          </a:xfrm>
        </p:spPr>
        <p:txBody>
          <a:bodyPr>
            <a:noAutofit/>
          </a:bodyPr>
          <a:lstStyle/>
          <a:p>
            <a:r>
              <a:rPr lang="zh-CN" altLang="en-US" sz="2800" dirty="0" smtClean="0"/>
              <a:t>答案：</a:t>
            </a:r>
            <a:r>
              <a:rPr lang="en-US" altLang="zh-CN" sz="2800" dirty="0" smtClean="0"/>
              <a:t>(1)</a:t>
            </a:r>
            <a:r>
              <a:rPr lang="zh-CN" altLang="en-US" sz="2800" dirty="0" smtClean="0"/>
              <a:t>允许 </a:t>
            </a:r>
            <a:r>
              <a:rPr lang="en-US" altLang="zh-CN" sz="2800" dirty="0" smtClean="0"/>
              <a:t>0 </a:t>
            </a:r>
            <a:r>
              <a:rPr lang="zh-CN" altLang="en-US" sz="2800" dirty="0" smtClean="0"/>
              <a:t>开头的偶正整数集合的文法</a:t>
            </a:r>
          </a:p>
          <a:p>
            <a:r>
              <a:rPr lang="en-US" altLang="zh-CN" sz="2800" dirty="0" smtClean="0"/>
              <a:t>E→NT|D                       T→NT|D</a:t>
            </a:r>
          </a:p>
          <a:p>
            <a:r>
              <a:rPr lang="en-US" altLang="zh-CN" sz="2800" dirty="0" smtClean="0"/>
              <a:t>N→D|1|3|5|7|9         D→0|2|4|6|8</a:t>
            </a:r>
          </a:p>
          <a:p>
            <a:r>
              <a:rPr lang="en-US" altLang="zh-CN" sz="2800" dirty="0" smtClean="0"/>
              <a:t>(2)</a:t>
            </a:r>
            <a:r>
              <a:rPr lang="zh-CN" altLang="en-US" sz="2800" dirty="0" smtClean="0"/>
              <a:t>不允许 </a:t>
            </a:r>
            <a:r>
              <a:rPr lang="en-US" altLang="zh-CN" sz="2800" dirty="0" smtClean="0"/>
              <a:t>0 </a:t>
            </a:r>
            <a:r>
              <a:rPr lang="zh-CN" altLang="en-US" sz="2800" dirty="0" smtClean="0"/>
              <a:t>开头的偶正整数集合的文法</a:t>
            </a:r>
          </a:p>
          <a:p>
            <a:r>
              <a:rPr lang="en-US" altLang="zh-CN" sz="2800" dirty="0" smtClean="0"/>
              <a:t>E→NT|D                      T→FT|G</a:t>
            </a:r>
          </a:p>
          <a:p>
            <a:r>
              <a:rPr lang="en-US" altLang="zh-CN" sz="2800" dirty="0" smtClean="0"/>
              <a:t>N→D|1|3|5|7|9       D→2|4|6|8</a:t>
            </a:r>
          </a:p>
          <a:p>
            <a:r>
              <a:rPr lang="en-US" altLang="zh-CN" sz="2800" dirty="0" smtClean="0"/>
              <a:t>F→N|0                         G→D|0</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714356"/>
            <a:ext cx="7572428" cy="3539430"/>
          </a:xfrm>
          <a:prstGeom prst="rect">
            <a:avLst/>
          </a:prstGeom>
        </p:spPr>
        <p:txBody>
          <a:bodyPr wrap="square">
            <a:spAutoFit/>
          </a:bodyPr>
          <a:lstStyle/>
          <a:p>
            <a:r>
              <a:rPr lang="zh-CN" altLang="en-US" sz="2800" b="1" dirty="0" smtClean="0"/>
              <a:t>第 </a:t>
            </a:r>
            <a:r>
              <a:rPr lang="en-US" altLang="zh-CN" sz="2800" b="1" dirty="0" smtClean="0"/>
              <a:t>6  </a:t>
            </a:r>
            <a:r>
              <a:rPr lang="zh-CN" altLang="en-US" sz="2800" b="1" dirty="0" smtClean="0"/>
              <a:t>题</a:t>
            </a:r>
          </a:p>
          <a:p>
            <a:r>
              <a:rPr lang="zh-CN" altLang="en-US" sz="2800" b="1" dirty="0" smtClean="0"/>
              <a:t>已知文法 </a:t>
            </a:r>
            <a:r>
              <a:rPr lang="en-US" altLang="zh-CN" sz="2800" b="1" dirty="0" smtClean="0"/>
              <a:t>G </a:t>
            </a:r>
            <a:r>
              <a:rPr lang="zh-CN" altLang="en-US" sz="2800" b="1" dirty="0" smtClean="0"/>
              <a:t>：</a:t>
            </a:r>
          </a:p>
          <a:p>
            <a:r>
              <a:rPr lang="en-US" altLang="zh-CN" sz="2800" b="1" dirty="0" smtClean="0"/>
              <a:t>&lt; </a:t>
            </a:r>
            <a:r>
              <a:rPr lang="zh-CN" altLang="en-US" sz="2800" b="1" dirty="0" smtClean="0"/>
              <a:t>表达式</a:t>
            </a:r>
            <a:r>
              <a:rPr lang="en-US" altLang="zh-CN" sz="2800" b="1" dirty="0" smtClean="0"/>
              <a:t>&gt;::=&lt; </a:t>
            </a:r>
            <a:r>
              <a:rPr lang="zh-CN" altLang="en-US" sz="2800" b="1" dirty="0" smtClean="0"/>
              <a:t>项</a:t>
            </a:r>
            <a:r>
              <a:rPr lang="en-US" altLang="zh-CN" sz="2800" b="1" dirty="0" smtClean="0"/>
              <a:t>&gt; </a:t>
            </a:r>
            <a:r>
              <a:rPr lang="zh-CN" altLang="en-US" sz="2800" b="1" dirty="0" smtClean="0"/>
              <a:t>｜</a:t>
            </a:r>
            <a:r>
              <a:rPr lang="en-US" altLang="zh-CN" sz="2800" b="1" dirty="0" smtClean="0"/>
              <a:t>&lt; </a:t>
            </a:r>
            <a:r>
              <a:rPr lang="zh-CN" altLang="en-US" sz="2800" b="1" dirty="0" smtClean="0"/>
              <a:t>表达式</a:t>
            </a:r>
            <a:r>
              <a:rPr lang="en-US" altLang="zh-CN" sz="2800" b="1" dirty="0" smtClean="0"/>
              <a:t>&gt; </a:t>
            </a:r>
            <a:r>
              <a:rPr lang="zh-CN" altLang="en-US" sz="2800" b="1" dirty="0" smtClean="0"/>
              <a:t>＋</a:t>
            </a:r>
            <a:r>
              <a:rPr lang="en-US" altLang="zh-CN" sz="2800" b="1" dirty="0" smtClean="0"/>
              <a:t>&lt; </a:t>
            </a:r>
            <a:r>
              <a:rPr lang="zh-CN" altLang="en-US" sz="2800" b="1" dirty="0" smtClean="0"/>
              <a:t>项</a:t>
            </a:r>
            <a:r>
              <a:rPr lang="en-US" altLang="zh-CN" sz="2800" b="1" dirty="0" smtClean="0"/>
              <a:t>&gt;</a:t>
            </a:r>
          </a:p>
          <a:p>
            <a:r>
              <a:rPr lang="en-US" altLang="zh-CN" sz="2800" b="1" dirty="0" smtClean="0"/>
              <a:t>&lt; </a:t>
            </a:r>
            <a:r>
              <a:rPr lang="zh-CN" altLang="en-US" sz="2800" b="1" dirty="0" smtClean="0"/>
              <a:t>项</a:t>
            </a:r>
            <a:r>
              <a:rPr lang="en-US" altLang="zh-CN" sz="2800" b="1" dirty="0" smtClean="0"/>
              <a:t>&gt;::=&lt; </a:t>
            </a:r>
            <a:r>
              <a:rPr lang="zh-CN" altLang="en-US" sz="2800" b="1" dirty="0" smtClean="0"/>
              <a:t>因子</a:t>
            </a:r>
            <a:r>
              <a:rPr lang="en-US" altLang="zh-CN" sz="2800" b="1" dirty="0" smtClean="0"/>
              <a:t>&gt; </a:t>
            </a:r>
            <a:r>
              <a:rPr lang="zh-CN" altLang="en-US" sz="2800" b="1" dirty="0" smtClean="0"/>
              <a:t>｜</a:t>
            </a:r>
            <a:r>
              <a:rPr lang="en-US" altLang="zh-CN" sz="2800" b="1" dirty="0" smtClean="0"/>
              <a:t>&lt; </a:t>
            </a:r>
            <a:r>
              <a:rPr lang="zh-CN" altLang="en-US" sz="2800" b="1" dirty="0" smtClean="0"/>
              <a:t>项</a:t>
            </a:r>
            <a:r>
              <a:rPr lang="en-US" altLang="zh-CN" sz="2800" b="1" dirty="0" smtClean="0"/>
              <a:t>&gt;*&lt; </a:t>
            </a:r>
            <a:r>
              <a:rPr lang="zh-CN" altLang="en-US" sz="2800" b="1" dirty="0" smtClean="0"/>
              <a:t>因子</a:t>
            </a:r>
            <a:r>
              <a:rPr lang="en-US" altLang="zh-CN" sz="2800" b="1" dirty="0" smtClean="0"/>
              <a:t>&gt;</a:t>
            </a:r>
          </a:p>
          <a:p>
            <a:r>
              <a:rPr lang="en-US" altLang="zh-CN" sz="2800" b="1" dirty="0" smtClean="0"/>
              <a:t>&lt; </a:t>
            </a:r>
            <a:r>
              <a:rPr lang="zh-CN" altLang="en-US" sz="2800" b="1" dirty="0" smtClean="0"/>
              <a:t>因子</a:t>
            </a:r>
            <a:r>
              <a:rPr lang="en-US" altLang="zh-CN" sz="2800" b="1" dirty="0" smtClean="0"/>
              <a:t>&gt;::= </a:t>
            </a:r>
            <a:r>
              <a:rPr lang="zh-CN" altLang="en-US" sz="2800" b="1" dirty="0" smtClean="0"/>
              <a:t>（</a:t>
            </a:r>
            <a:r>
              <a:rPr lang="en-US" altLang="zh-CN" sz="2800" b="1" dirty="0" smtClean="0"/>
              <a:t>&lt; </a:t>
            </a:r>
            <a:r>
              <a:rPr lang="zh-CN" altLang="en-US" sz="2800" b="1" dirty="0" smtClean="0"/>
              <a:t>表达式</a:t>
            </a:r>
            <a:r>
              <a:rPr lang="en-US" altLang="zh-CN" sz="2800" b="1" dirty="0" smtClean="0"/>
              <a:t>&gt; </a:t>
            </a:r>
            <a:r>
              <a:rPr lang="zh-CN" altLang="en-US" sz="2800" b="1" dirty="0" smtClean="0"/>
              <a:t>）｜</a:t>
            </a:r>
            <a:r>
              <a:rPr lang="en-US" altLang="zh-CN" sz="2800" b="1" dirty="0" err="1" smtClean="0"/>
              <a:t>i</a:t>
            </a:r>
            <a:endParaRPr lang="en-US" altLang="zh-CN" sz="2800" b="1" dirty="0" smtClean="0"/>
          </a:p>
          <a:p>
            <a:r>
              <a:rPr lang="zh-CN" altLang="en-US" sz="2800" b="1" dirty="0" smtClean="0"/>
              <a:t>试给出下述表达式的推导及语法树。</a:t>
            </a:r>
          </a:p>
          <a:p>
            <a:r>
              <a:rPr lang="zh-CN" altLang="en-US" sz="2800" b="1" dirty="0" smtClean="0"/>
              <a:t>（</a:t>
            </a:r>
            <a:r>
              <a:rPr lang="en-US" altLang="zh-CN" sz="2800" b="1" dirty="0" smtClean="0"/>
              <a:t>1</a:t>
            </a:r>
            <a:r>
              <a:rPr lang="zh-CN" altLang="en-US" sz="2800" b="1" dirty="0" smtClean="0"/>
              <a:t>）</a:t>
            </a:r>
            <a:r>
              <a:rPr lang="en-US" altLang="zh-CN" sz="2800" b="1" dirty="0" err="1" smtClean="0"/>
              <a:t>i</a:t>
            </a:r>
            <a:r>
              <a:rPr lang="en-US" altLang="zh-CN" sz="2800" b="1" dirty="0" smtClean="0"/>
              <a:t>+(</a:t>
            </a:r>
            <a:r>
              <a:rPr lang="en-US" altLang="zh-CN" sz="2800" b="1" dirty="0" err="1" smtClean="0"/>
              <a:t>i+i</a:t>
            </a:r>
            <a:r>
              <a:rPr lang="en-US" altLang="zh-CN" sz="2800" b="1" dirty="0" smtClean="0"/>
              <a:t>)</a:t>
            </a:r>
          </a:p>
          <a:p>
            <a:r>
              <a:rPr lang="zh-CN" altLang="en-US" sz="2800" b="1" dirty="0" smtClean="0"/>
              <a:t>（</a:t>
            </a:r>
            <a:r>
              <a:rPr lang="en-US" altLang="zh-CN" sz="2800" b="1" dirty="0" smtClean="0"/>
              <a:t>2</a:t>
            </a:r>
            <a:r>
              <a:rPr lang="zh-CN" altLang="en-US" sz="2800" b="1" dirty="0" smtClean="0"/>
              <a:t>）</a:t>
            </a:r>
            <a:r>
              <a:rPr lang="en-US" altLang="zh-CN" sz="2800" b="1" dirty="0" err="1" smtClean="0"/>
              <a:t>i+i</a:t>
            </a:r>
            <a:r>
              <a:rPr lang="en-US" altLang="zh-CN" sz="2800" b="1" dirty="0" smtClean="0"/>
              <a:t>*</a:t>
            </a:r>
            <a:r>
              <a:rPr lang="en-US" altLang="zh-CN" sz="2800" b="1" dirty="0" err="1" smtClean="0"/>
              <a:t>i</a:t>
            </a:r>
            <a:endParaRPr lang="zh-CN" alt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b="1" dirty="0" smtClean="0"/>
              <a:t>第 </a:t>
            </a:r>
            <a:r>
              <a:rPr lang="en-US" altLang="zh-CN" sz="2800" b="1" dirty="0" smtClean="0"/>
              <a:t>7  </a:t>
            </a:r>
            <a:r>
              <a:rPr lang="zh-CN" altLang="en-US" sz="2800" b="1" dirty="0" smtClean="0"/>
              <a:t>题</a:t>
            </a:r>
          </a:p>
          <a:p>
            <a:r>
              <a:rPr lang="zh-CN" altLang="en-US" sz="2800" b="1" dirty="0" smtClean="0"/>
              <a:t>证明下述文法 </a:t>
            </a:r>
            <a:r>
              <a:rPr lang="en-US" altLang="zh-CN" sz="2800" b="1" dirty="0" smtClean="0"/>
              <a:t>G[ 〈</a:t>
            </a:r>
            <a:r>
              <a:rPr lang="zh-CN" altLang="en-US" sz="2800" b="1" dirty="0" smtClean="0"/>
              <a:t>表达式</a:t>
            </a:r>
            <a:r>
              <a:rPr lang="en-US" altLang="zh-CN" sz="2800" b="1" dirty="0" smtClean="0"/>
              <a:t>〉] </a:t>
            </a:r>
            <a:r>
              <a:rPr lang="zh-CN" altLang="en-US" sz="2800" b="1" dirty="0" smtClean="0"/>
              <a:t>是二义的。</a:t>
            </a:r>
          </a:p>
          <a:p>
            <a:r>
              <a:rPr lang="en-US" altLang="zh-CN" sz="2800" b="1" dirty="0" smtClean="0"/>
              <a:t>〈</a:t>
            </a:r>
            <a:r>
              <a:rPr lang="zh-CN" altLang="en-US" sz="2800" b="1" dirty="0" smtClean="0"/>
              <a:t>表达式</a:t>
            </a:r>
            <a:r>
              <a:rPr lang="en-US" altLang="zh-CN" sz="2800" b="1" dirty="0" smtClean="0"/>
              <a:t>〉 =a|( ∷ 〈</a:t>
            </a:r>
            <a:r>
              <a:rPr lang="zh-CN" altLang="en-US" sz="2800" b="1" dirty="0" smtClean="0"/>
              <a:t>表达式</a:t>
            </a:r>
            <a:r>
              <a:rPr lang="en-US" altLang="zh-CN" sz="2800" b="1" dirty="0" smtClean="0"/>
              <a:t>〉)| 〈</a:t>
            </a:r>
            <a:r>
              <a:rPr lang="zh-CN" altLang="en-US" sz="2800" b="1" dirty="0" smtClean="0"/>
              <a:t>表达式</a:t>
            </a:r>
            <a:r>
              <a:rPr lang="en-US" altLang="zh-CN" sz="2800" b="1" dirty="0" smtClean="0"/>
              <a:t>〉〈</a:t>
            </a:r>
            <a:r>
              <a:rPr lang="zh-CN" altLang="en-US" sz="2800" b="1" dirty="0" smtClean="0"/>
              <a:t>运算符</a:t>
            </a:r>
            <a:r>
              <a:rPr lang="en-US" altLang="zh-CN" sz="2800" b="1" dirty="0" smtClean="0"/>
              <a:t>〉〈</a:t>
            </a:r>
            <a:r>
              <a:rPr lang="zh-CN" altLang="en-US" sz="2800" b="1" dirty="0" smtClean="0"/>
              <a:t>表达式</a:t>
            </a:r>
            <a:r>
              <a:rPr lang="en-US" altLang="zh-CN" sz="2800" b="1" dirty="0" smtClean="0"/>
              <a:t>〉</a:t>
            </a:r>
          </a:p>
          <a:p>
            <a:r>
              <a:rPr lang="en-US" altLang="zh-CN" sz="2800" b="1" dirty="0" smtClean="0"/>
              <a:t>〈</a:t>
            </a:r>
            <a:r>
              <a:rPr lang="zh-CN" altLang="en-US" sz="2800" b="1" dirty="0" smtClean="0"/>
              <a:t>运算符</a:t>
            </a:r>
            <a:r>
              <a:rPr lang="en-US" altLang="zh-CN" sz="2800" b="1" dirty="0" smtClean="0"/>
              <a:t>〉 =+| ∷ -|*|/</a:t>
            </a: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714356"/>
            <a:ext cx="942975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sz="3300" b="1" dirty="0" smtClean="0"/>
              <a:t>第 </a:t>
            </a:r>
            <a:r>
              <a:rPr lang="en-US" altLang="zh-CN" sz="3300" b="1" dirty="0" smtClean="0"/>
              <a:t>8  </a:t>
            </a:r>
            <a:r>
              <a:rPr lang="zh-CN" altLang="en-US" sz="3300" b="1" dirty="0" smtClean="0"/>
              <a:t>题</a:t>
            </a:r>
          </a:p>
          <a:p>
            <a:r>
              <a:rPr lang="zh-CN" altLang="en-US" sz="3300" b="1" dirty="0" smtClean="0"/>
              <a:t>文法 </a:t>
            </a:r>
            <a:r>
              <a:rPr lang="en-US" altLang="zh-CN" sz="3300" b="1" dirty="0" smtClean="0"/>
              <a:t>G[S] </a:t>
            </a:r>
            <a:r>
              <a:rPr lang="zh-CN" altLang="en-US" sz="3300" b="1" dirty="0" smtClean="0"/>
              <a:t>为：</a:t>
            </a:r>
          </a:p>
          <a:p>
            <a:r>
              <a:rPr lang="en-US" altLang="zh-CN" sz="3300" b="1" dirty="0" smtClean="0"/>
              <a:t>S →</a:t>
            </a:r>
            <a:r>
              <a:rPr lang="en-US" altLang="zh-CN" sz="3300" b="1" dirty="0" err="1" smtClean="0"/>
              <a:t>Ac|aB</a:t>
            </a:r>
            <a:endParaRPr lang="en-US" altLang="zh-CN" sz="3300" b="1" dirty="0" smtClean="0"/>
          </a:p>
          <a:p>
            <a:r>
              <a:rPr lang="en-US" altLang="zh-CN" sz="3300" b="1" dirty="0" smtClean="0"/>
              <a:t>A →</a:t>
            </a:r>
            <a:r>
              <a:rPr lang="en-US" altLang="zh-CN" sz="3300" b="1" dirty="0" err="1" smtClean="0"/>
              <a:t>ab</a:t>
            </a:r>
            <a:endParaRPr lang="en-US" altLang="zh-CN" sz="3300" b="1" dirty="0" smtClean="0"/>
          </a:p>
          <a:p>
            <a:r>
              <a:rPr lang="en-US" altLang="zh-CN" sz="3300" b="1" dirty="0" smtClean="0"/>
              <a:t>B →</a:t>
            </a:r>
            <a:r>
              <a:rPr lang="en-US" altLang="zh-CN" sz="3300" b="1" dirty="0" err="1" smtClean="0"/>
              <a:t>bc</a:t>
            </a:r>
            <a:endParaRPr lang="en-US" altLang="zh-CN" sz="3300" b="1" dirty="0" smtClean="0"/>
          </a:p>
          <a:p>
            <a:r>
              <a:rPr lang="zh-CN" altLang="en-US" sz="3300" b="1" dirty="0" smtClean="0"/>
              <a:t>该文法是否为二义的？为什么</a:t>
            </a:r>
            <a:r>
              <a:rPr lang="zh-CN" altLang="en-US" dirty="0" smtClean="0"/>
              <a:t>？</a:t>
            </a:r>
          </a:p>
          <a:p>
            <a:r>
              <a:rPr lang="zh-CN" altLang="en-US" dirty="0" smtClean="0"/>
              <a:t>答案：</a:t>
            </a:r>
          </a:p>
          <a:p>
            <a:r>
              <a:rPr lang="zh-CN" altLang="en-US" dirty="0" smtClean="0"/>
              <a:t>对于串 </a:t>
            </a:r>
            <a:r>
              <a:rPr lang="en-US" altLang="zh-CN" dirty="0" err="1" smtClean="0"/>
              <a:t>abc</a:t>
            </a:r>
            <a:endParaRPr lang="en-US" altLang="zh-CN" dirty="0" smtClean="0"/>
          </a:p>
          <a:p>
            <a:r>
              <a:rPr lang="en-US" altLang="zh-CN" dirty="0" smtClean="0"/>
              <a:t>(1)S=&gt;Ac=&gt;</a:t>
            </a:r>
            <a:r>
              <a:rPr lang="en-US" altLang="zh-CN" dirty="0" err="1" smtClean="0"/>
              <a:t>abc</a:t>
            </a:r>
            <a:r>
              <a:rPr lang="en-US" altLang="zh-CN" dirty="0" smtClean="0"/>
              <a:t> (2)S=&gt;</a:t>
            </a:r>
            <a:r>
              <a:rPr lang="en-US" altLang="zh-CN" dirty="0" err="1" smtClean="0"/>
              <a:t>aB</a:t>
            </a:r>
            <a:r>
              <a:rPr lang="en-US" altLang="zh-CN" dirty="0" smtClean="0"/>
              <a:t>=&gt;</a:t>
            </a:r>
            <a:r>
              <a:rPr lang="en-US" altLang="zh-CN" dirty="0" err="1" smtClean="0"/>
              <a:t>abc</a:t>
            </a:r>
            <a:endParaRPr lang="en-US" altLang="zh-CN" dirty="0" smtClean="0"/>
          </a:p>
          <a:p>
            <a:r>
              <a:rPr lang="zh-CN" altLang="en-US" dirty="0" smtClean="0"/>
              <a:t>即存在两不同的最右推导。所以，该文法是二义的。</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normAutofit lnSpcReduction="10000"/>
          </a:bodyPr>
          <a:lstStyle/>
          <a:p>
            <a:r>
              <a:rPr lang="zh-CN" altLang="en-US" sz="2800" b="1" dirty="0" smtClean="0"/>
              <a:t>第 </a:t>
            </a:r>
            <a:r>
              <a:rPr lang="en-US" altLang="zh-CN" sz="2800" b="1" dirty="0" smtClean="0"/>
              <a:t>10  </a:t>
            </a:r>
            <a:r>
              <a:rPr lang="zh-CN" altLang="en-US" sz="2800" b="1" dirty="0" smtClean="0"/>
              <a:t>题</a:t>
            </a:r>
          </a:p>
          <a:p>
            <a:r>
              <a:rPr lang="zh-CN" altLang="en-US" sz="2800" b="1" dirty="0" smtClean="0"/>
              <a:t>文法 </a:t>
            </a:r>
            <a:r>
              <a:rPr lang="en-US" altLang="zh-CN" sz="2800" b="1" dirty="0" smtClean="0"/>
              <a:t>S →S(S)</a:t>
            </a:r>
            <a:r>
              <a:rPr lang="en-US" altLang="zh-CN" sz="2800" b="1" dirty="0" err="1" smtClean="0"/>
              <a:t>S|ε</a:t>
            </a:r>
            <a:endParaRPr lang="en-US" altLang="zh-CN" sz="2800" b="1" dirty="0" smtClean="0"/>
          </a:p>
          <a:p>
            <a:r>
              <a:rPr lang="en-US" altLang="zh-CN" sz="2800" b="1" dirty="0" smtClean="0"/>
              <a:t>(1)  </a:t>
            </a:r>
            <a:r>
              <a:rPr lang="zh-CN" altLang="en-US" sz="2800" b="1" dirty="0" smtClean="0"/>
              <a:t>生成的语言是什么？</a:t>
            </a:r>
          </a:p>
          <a:p>
            <a:r>
              <a:rPr lang="en-US" altLang="zh-CN" sz="2800" b="1" dirty="0" smtClean="0"/>
              <a:t>(2)  </a:t>
            </a:r>
            <a:r>
              <a:rPr lang="zh-CN" altLang="en-US" sz="2800" b="1" dirty="0" smtClean="0"/>
              <a:t>该文法是二义的吗？说明理由。</a:t>
            </a:r>
          </a:p>
          <a:p>
            <a:endParaRPr lang="en-US" altLang="zh-CN" sz="2800" b="1" dirty="0" smtClean="0"/>
          </a:p>
          <a:p>
            <a:r>
              <a:rPr lang="zh-CN" altLang="en-US" sz="2800" b="1" dirty="0" smtClean="0"/>
              <a:t>答案：</a:t>
            </a:r>
          </a:p>
          <a:p>
            <a:r>
              <a:rPr lang="zh-CN" altLang="en-US" sz="2800" dirty="0" smtClean="0"/>
              <a:t>（１） 嵌套的括号</a:t>
            </a:r>
          </a:p>
          <a:p>
            <a:r>
              <a:rPr lang="zh-CN" altLang="en-US" sz="2800" dirty="0" smtClean="0"/>
              <a:t>（２） 是二义的，因为对于（）（）可以构造两棵不同的语法树。</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642918"/>
            <a:ext cx="8229600" cy="5715040"/>
          </a:xfrm>
        </p:spPr>
        <p:txBody>
          <a:bodyPr>
            <a:normAutofit fontScale="92500" lnSpcReduction="20000"/>
          </a:bodyPr>
          <a:lstStyle/>
          <a:p>
            <a:r>
              <a:rPr lang="zh-CN" altLang="en-US" sz="2800" dirty="0" smtClean="0"/>
              <a:t>第 </a:t>
            </a:r>
            <a:r>
              <a:rPr lang="en-US" altLang="zh-CN" sz="2800" dirty="0" smtClean="0"/>
              <a:t>11  </a:t>
            </a:r>
            <a:r>
              <a:rPr lang="zh-CN" altLang="en-US" sz="2800" dirty="0" smtClean="0"/>
              <a:t>题</a:t>
            </a:r>
          </a:p>
          <a:p>
            <a:r>
              <a:rPr lang="zh-CN" altLang="en-US" sz="2800" dirty="0" smtClean="0"/>
              <a:t>令文法 </a:t>
            </a:r>
            <a:r>
              <a:rPr lang="en-US" altLang="zh-CN" sz="2800" dirty="0" smtClean="0"/>
              <a:t>G[E] </a:t>
            </a:r>
            <a:r>
              <a:rPr lang="zh-CN" altLang="en-US" sz="2800" dirty="0" smtClean="0"/>
              <a:t>为：</a:t>
            </a:r>
          </a:p>
          <a:p>
            <a:r>
              <a:rPr lang="en-US" altLang="zh-CN" sz="2800" dirty="0" smtClean="0"/>
              <a:t>E→T|E+T|E-T</a:t>
            </a:r>
          </a:p>
          <a:p>
            <a:r>
              <a:rPr lang="en-US" altLang="zh-CN" sz="2800" dirty="0" smtClean="0"/>
              <a:t>T→F|T*F|T/F</a:t>
            </a:r>
          </a:p>
          <a:p>
            <a:r>
              <a:rPr lang="en-US" altLang="zh-CN" sz="2800" dirty="0" smtClean="0"/>
              <a:t>F→(E)|</a:t>
            </a:r>
            <a:r>
              <a:rPr lang="en-US" altLang="zh-CN" sz="2800" dirty="0" err="1" smtClean="0"/>
              <a:t>i</a:t>
            </a:r>
            <a:endParaRPr lang="en-US" altLang="zh-CN" sz="2800" dirty="0" smtClean="0"/>
          </a:p>
          <a:p>
            <a:r>
              <a:rPr lang="zh-CN" altLang="en-US" sz="2800" dirty="0" smtClean="0"/>
              <a:t>证明 </a:t>
            </a:r>
            <a:r>
              <a:rPr lang="en-US" altLang="zh-CN" sz="2800" dirty="0" smtClean="0"/>
              <a:t>E+T*F  </a:t>
            </a:r>
            <a:r>
              <a:rPr lang="zh-CN" altLang="en-US" sz="2800" dirty="0" smtClean="0"/>
              <a:t>是它的一个句型，指出这个句型的所有短语、直接短语和句柄。</a:t>
            </a:r>
            <a:endParaRPr lang="en-US" altLang="zh-CN" sz="2800" dirty="0" smtClean="0"/>
          </a:p>
          <a:p>
            <a:endParaRPr lang="en-US" altLang="zh-CN" sz="2800" dirty="0" smtClean="0"/>
          </a:p>
          <a:p>
            <a:r>
              <a:rPr lang="zh-CN" altLang="en-US" sz="2800" dirty="0" smtClean="0"/>
              <a:t>答案：</a:t>
            </a:r>
            <a:endParaRPr lang="en-US" altLang="zh-CN" sz="2800" dirty="0"/>
          </a:p>
          <a:p>
            <a:r>
              <a:rPr lang="zh-CN" altLang="en-US" sz="2800" dirty="0" smtClean="0"/>
              <a:t>存在推导序列</a:t>
            </a:r>
            <a:r>
              <a:rPr lang="en-US" altLang="zh-CN" sz="2800" dirty="0" smtClean="0"/>
              <a:t>: E=&gt;E+T=&gt;E+T*F</a:t>
            </a:r>
            <a:r>
              <a:rPr lang="zh-CN" altLang="en-US" sz="2800" dirty="0" smtClean="0"/>
              <a:t>，所以 </a:t>
            </a:r>
            <a:r>
              <a:rPr lang="en-US" altLang="zh-CN" sz="2800" dirty="0" smtClean="0"/>
              <a:t>E+T*F </a:t>
            </a:r>
            <a:r>
              <a:rPr lang="zh-CN" altLang="en-US" sz="2800" dirty="0" smtClean="0"/>
              <a:t>句型</a:t>
            </a:r>
          </a:p>
          <a:p>
            <a:r>
              <a:rPr lang="zh-CN" altLang="en-US" sz="2800" dirty="0" smtClean="0"/>
              <a:t>此句型相对于 </a:t>
            </a:r>
            <a:r>
              <a:rPr lang="en-US" altLang="zh-CN" sz="2800" dirty="0" smtClean="0"/>
              <a:t>E </a:t>
            </a:r>
            <a:r>
              <a:rPr lang="zh-CN" altLang="en-US" sz="2800" dirty="0" smtClean="0"/>
              <a:t>的短语有</a:t>
            </a:r>
            <a:r>
              <a:rPr lang="en-US" altLang="zh-CN" sz="2800" dirty="0" smtClean="0"/>
              <a:t>:E+T*F</a:t>
            </a:r>
            <a:r>
              <a:rPr lang="zh-CN" altLang="en-US" sz="2800" dirty="0" smtClean="0"/>
              <a:t>；相对于 </a:t>
            </a:r>
            <a:r>
              <a:rPr lang="en-US" altLang="zh-CN" sz="2800" dirty="0" smtClean="0"/>
              <a:t>T </a:t>
            </a:r>
            <a:r>
              <a:rPr lang="zh-CN" altLang="en-US" sz="2800" dirty="0" smtClean="0"/>
              <a:t>的短语</a:t>
            </a:r>
          </a:p>
          <a:p>
            <a:r>
              <a:rPr lang="zh-CN" altLang="en-US" sz="2800" dirty="0" smtClean="0"/>
              <a:t>有 </a:t>
            </a:r>
            <a:r>
              <a:rPr lang="en-US" altLang="zh-CN" sz="2800" dirty="0" smtClean="0"/>
              <a:t>T*F</a:t>
            </a:r>
          </a:p>
          <a:p>
            <a:r>
              <a:rPr lang="zh-CN" altLang="en-US" sz="2800" dirty="0" smtClean="0"/>
              <a:t>直接短语为：</a:t>
            </a:r>
            <a:r>
              <a:rPr lang="en-US" altLang="zh-CN" sz="2800" dirty="0" smtClean="0"/>
              <a:t>T*F</a:t>
            </a:r>
          </a:p>
          <a:p>
            <a:r>
              <a:rPr lang="zh-CN" altLang="en-US" sz="2800" dirty="0" smtClean="0"/>
              <a:t>句柄为：</a:t>
            </a:r>
            <a:r>
              <a:rPr lang="en-US" altLang="zh-CN" sz="2800" dirty="0" smtClean="0"/>
              <a:t>T*F</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Autofit/>
          </a:bodyPr>
          <a:lstStyle/>
          <a:p>
            <a:r>
              <a:rPr lang="zh-CN" altLang="en-US" sz="2000" dirty="0" smtClean="0"/>
              <a:t>第 </a:t>
            </a:r>
            <a:r>
              <a:rPr lang="en-US" altLang="zh-CN" sz="2000" dirty="0" smtClean="0"/>
              <a:t>13  </a:t>
            </a:r>
            <a:r>
              <a:rPr lang="zh-CN" altLang="en-US" sz="2000" dirty="0" smtClean="0"/>
              <a:t>题</a:t>
            </a:r>
          </a:p>
          <a:p>
            <a:r>
              <a:rPr lang="zh-CN" altLang="en-US" sz="2000" dirty="0" smtClean="0"/>
              <a:t>一个上下文无关文法生成句子 </a:t>
            </a:r>
            <a:r>
              <a:rPr lang="en-US" altLang="zh-CN" sz="2000" dirty="0" err="1" smtClean="0"/>
              <a:t>abbaa</a:t>
            </a:r>
            <a:r>
              <a:rPr lang="en-US" altLang="zh-CN" sz="2000" dirty="0" smtClean="0"/>
              <a:t>  </a:t>
            </a:r>
            <a:r>
              <a:rPr lang="zh-CN" altLang="en-US" sz="2000" dirty="0" smtClean="0"/>
              <a:t>的推导树如下：</a:t>
            </a:r>
          </a:p>
          <a:p>
            <a:r>
              <a:rPr lang="en-US" altLang="zh-CN" sz="2000" dirty="0" smtClean="0"/>
              <a:t>(1) </a:t>
            </a:r>
            <a:r>
              <a:rPr lang="zh-CN" altLang="en-US" sz="2000" dirty="0" smtClean="0"/>
              <a:t>给出串 </a:t>
            </a:r>
            <a:r>
              <a:rPr lang="en-US" altLang="zh-CN" sz="2000" dirty="0" err="1" smtClean="0"/>
              <a:t>abbaa</a:t>
            </a:r>
            <a:r>
              <a:rPr lang="en-US" altLang="zh-CN" sz="2000" dirty="0" smtClean="0"/>
              <a:t>  </a:t>
            </a:r>
            <a:r>
              <a:rPr lang="zh-CN" altLang="en-US" sz="2000" dirty="0" smtClean="0"/>
              <a:t>最左推导、最右推导。</a:t>
            </a:r>
          </a:p>
          <a:p>
            <a:r>
              <a:rPr lang="en-US" altLang="zh-CN" sz="2000" dirty="0" smtClean="0"/>
              <a:t>(2) </a:t>
            </a:r>
            <a:r>
              <a:rPr lang="zh-CN" altLang="en-US" sz="2000" dirty="0" smtClean="0"/>
              <a:t>该文法的产生式集合 </a:t>
            </a:r>
            <a:r>
              <a:rPr lang="en-US" altLang="zh-CN" sz="2000" dirty="0" smtClean="0"/>
              <a:t>P  </a:t>
            </a:r>
            <a:r>
              <a:rPr lang="zh-CN" altLang="en-US" sz="2000" dirty="0" smtClean="0"/>
              <a:t>可能有哪些元素？</a:t>
            </a:r>
          </a:p>
          <a:p>
            <a:r>
              <a:rPr lang="en-US" altLang="zh-CN" sz="2000" dirty="0" smtClean="0"/>
              <a:t>(3) </a:t>
            </a:r>
            <a:r>
              <a:rPr lang="zh-CN" altLang="en-US" sz="2000" dirty="0" smtClean="0"/>
              <a:t>找出该句子的所有短语、直接短语、句柄。</a:t>
            </a:r>
            <a:endParaRPr lang="en-US" altLang="zh-CN" sz="2000" dirty="0" smtClean="0"/>
          </a:p>
          <a:p>
            <a:r>
              <a:rPr lang="zh-CN" altLang="en-US" sz="2000" dirty="0" smtClean="0"/>
              <a:t>答案：</a:t>
            </a:r>
            <a:r>
              <a:rPr lang="en-US" altLang="zh-CN" sz="2000" dirty="0" smtClean="0"/>
              <a:t>(1)</a:t>
            </a:r>
            <a:r>
              <a:rPr lang="zh-CN" altLang="en-US" sz="2000" dirty="0" smtClean="0"/>
              <a:t>串 </a:t>
            </a:r>
            <a:r>
              <a:rPr lang="en-US" altLang="zh-CN" sz="2000" dirty="0" err="1" smtClean="0"/>
              <a:t>abbaa</a:t>
            </a:r>
            <a:r>
              <a:rPr lang="en-US" altLang="zh-CN" sz="2000" dirty="0" smtClean="0"/>
              <a:t> </a:t>
            </a:r>
            <a:r>
              <a:rPr lang="zh-CN" altLang="en-US" sz="2000" dirty="0" smtClean="0"/>
              <a:t>最左推导</a:t>
            </a:r>
            <a:r>
              <a:rPr lang="en-US" altLang="zh-CN" sz="2000" dirty="0" smtClean="0"/>
              <a:t>:</a:t>
            </a:r>
          </a:p>
          <a:p>
            <a:r>
              <a:rPr lang="en-US" altLang="zh-CN" sz="2000" dirty="0" smtClean="0"/>
              <a:t>S=&gt;ABS=&gt;</a:t>
            </a:r>
            <a:r>
              <a:rPr lang="en-US" altLang="zh-CN" sz="2000" dirty="0" err="1" smtClean="0"/>
              <a:t>aBS</a:t>
            </a:r>
            <a:r>
              <a:rPr lang="en-US" altLang="zh-CN" sz="2000" dirty="0" smtClean="0"/>
              <a:t>=&gt;</a:t>
            </a:r>
            <a:r>
              <a:rPr lang="en-US" altLang="zh-CN" sz="2000" dirty="0" err="1" smtClean="0"/>
              <a:t>aSBBS</a:t>
            </a:r>
            <a:r>
              <a:rPr lang="en-US" altLang="zh-CN" sz="2000" dirty="0" smtClean="0"/>
              <a:t>=&gt;</a:t>
            </a:r>
            <a:r>
              <a:rPr lang="en-US" altLang="zh-CN" sz="2000" dirty="0" err="1" smtClean="0"/>
              <a:t>aBBS</a:t>
            </a:r>
            <a:r>
              <a:rPr lang="en-US" altLang="zh-CN" sz="2000" dirty="0" smtClean="0"/>
              <a:t>=&gt;</a:t>
            </a:r>
            <a:r>
              <a:rPr lang="en-US" altLang="zh-CN" sz="2000" dirty="0" err="1" smtClean="0"/>
              <a:t>abBS</a:t>
            </a:r>
            <a:r>
              <a:rPr lang="en-US" altLang="zh-CN" sz="2000" dirty="0" smtClean="0"/>
              <a:t>=&gt;</a:t>
            </a:r>
            <a:r>
              <a:rPr lang="en-US" altLang="zh-CN" sz="2000" dirty="0" err="1" smtClean="0"/>
              <a:t>abbS</a:t>
            </a:r>
            <a:r>
              <a:rPr lang="en-US" altLang="zh-CN" sz="2000" dirty="0" smtClean="0"/>
              <a:t>=&gt;</a:t>
            </a:r>
            <a:r>
              <a:rPr lang="en-US" altLang="zh-CN" sz="2000" dirty="0" err="1" smtClean="0"/>
              <a:t>abbAa</a:t>
            </a:r>
            <a:r>
              <a:rPr lang="en-US" altLang="zh-CN" sz="2000" dirty="0" smtClean="0"/>
              <a:t>=&gt;</a:t>
            </a:r>
            <a:r>
              <a:rPr lang="en-US" altLang="zh-CN" sz="2000" dirty="0" err="1" smtClean="0"/>
              <a:t>abbaa</a:t>
            </a:r>
            <a:endParaRPr lang="en-US" altLang="zh-CN" sz="2000" dirty="0" smtClean="0"/>
          </a:p>
          <a:p>
            <a:r>
              <a:rPr lang="zh-CN" altLang="en-US" sz="2000" dirty="0" smtClean="0"/>
              <a:t>最右推导：</a:t>
            </a:r>
          </a:p>
          <a:p>
            <a:r>
              <a:rPr lang="en-US" altLang="zh-CN" sz="2000" dirty="0" smtClean="0"/>
              <a:t>S=&gt;ABS=&gt;</a:t>
            </a:r>
            <a:r>
              <a:rPr lang="en-US" altLang="zh-CN" sz="2000" dirty="0" err="1" smtClean="0"/>
              <a:t>ABAa</a:t>
            </a:r>
            <a:r>
              <a:rPr lang="en-US" altLang="zh-CN" sz="2000" dirty="0" smtClean="0"/>
              <a:t>=&gt;</a:t>
            </a:r>
            <a:r>
              <a:rPr lang="en-US" altLang="zh-CN" sz="2000" dirty="0" err="1" smtClean="0"/>
              <a:t>ABaa</a:t>
            </a:r>
            <a:r>
              <a:rPr lang="en-US" altLang="zh-CN" sz="2000" dirty="0" smtClean="0"/>
              <a:t>=&gt;</a:t>
            </a:r>
            <a:r>
              <a:rPr lang="en-US" altLang="zh-CN" sz="2000" dirty="0" err="1" smtClean="0"/>
              <a:t>ASBBaa</a:t>
            </a:r>
            <a:r>
              <a:rPr lang="en-US" altLang="zh-CN" sz="2000" dirty="0" smtClean="0"/>
              <a:t>=&gt;</a:t>
            </a:r>
            <a:r>
              <a:rPr lang="en-US" altLang="zh-CN" sz="2000" dirty="0" err="1" smtClean="0"/>
              <a:t>ASBbaa</a:t>
            </a:r>
            <a:r>
              <a:rPr lang="en-US" altLang="zh-CN" sz="2000" dirty="0" smtClean="0"/>
              <a:t>=&gt;</a:t>
            </a:r>
            <a:r>
              <a:rPr lang="en-US" altLang="zh-CN" sz="2000" dirty="0" err="1" smtClean="0"/>
              <a:t>ASbbaa</a:t>
            </a:r>
            <a:r>
              <a:rPr lang="en-US" altLang="zh-CN" sz="2000" dirty="0" smtClean="0"/>
              <a:t>=&gt;</a:t>
            </a:r>
            <a:r>
              <a:rPr lang="en-US" altLang="zh-CN" sz="2000" dirty="0" err="1" smtClean="0"/>
              <a:t>Abbaa</a:t>
            </a:r>
            <a:r>
              <a:rPr lang="en-US" altLang="zh-CN" sz="2000" dirty="0" smtClean="0"/>
              <a:t>=&gt;</a:t>
            </a:r>
            <a:r>
              <a:rPr lang="en-US" altLang="zh-CN" sz="2000" dirty="0" err="1" smtClean="0"/>
              <a:t>abbaa</a:t>
            </a:r>
            <a:endParaRPr lang="en-US" altLang="zh-CN" sz="2000" dirty="0" smtClean="0"/>
          </a:p>
          <a:p>
            <a:r>
              <a:rPr lang="en-US" altLang="zh-CN" sz="2000" dirty="0" smtClean="0"/>
              <a:t>(2)</a:t>
            </a:r>
            <a:r>
              <a:rPr lang="zh-CN" altLang="en-US" sz="2000" dirty="0" smtClean="0"/>
              <a:t>产生式有：</a:t>
            </a:r>
            <a:r>
              <a:rPr lang="en-US" altLang="zh-CN" sz="2000" dirty="0" smtClean="0"/>
              <a:t>S→ABS |</a:t>
            </a:r>
            <a:r>
              <a:rPr lang="en-US" altLang="zh-CN" sz="2000" dirty="0" err="1" smtClean="0"/>
              <a:t>Aa</a:t>
            </a:r>
            <a:r>
              <a:rPr lang="en-US" altLang="zh-CN" sz="2000" dirty="0" smtClean="0"/>
              <a:t>|</a:t>
            </a:r>
            <a:r>
              <a:rPr lang="el-GR" altLang="zh-CN" sz="2000" dirty="0" smtClean="0"/>
              <a:t>ε </a:t>
            </a:r>
            <a:r>
              <a:rPr lang="en-US" altLang="zh-CN" sz="2000" dirty="0" err="1" smtClean="0"/>
              <a:t>A→a</a:t>
            </a:r>
            <a:r>
              <a:rPr lang="en-US" altLang="zh-CN" sz="2000" dirty="0" smtClean="0"/>
              <a:t> </a:t>
            </a:r>
            <a:r>
              <a:rPr lang="en-US" altLang="zh-CN" sz="2000" dirty="0" err="1" smtClean="0"/>
              <a:t>B→SBB|b</a:t>
            </a:r>
            <a:endParaRPr lang="en-US" altLang="zh-CN" sz="2000" dirty="0" smtClean="0"/>
          </a:p>
          <a:p>
            <a:r>
              <a:rPr lang="zh-CN" altLang="en-US" sz="2000" dirty="0" smtClean="0"/>
              <a:t>可能元素有：</a:t>
            </a:r>
            <a:r>
              <a:rPr lang="el-GR" altLang="zh-CN" sz="2000" dirty="0" smtClean="0"/>
              <a:t>ε </a:t>
            </a:r>
            <a:r>
              <a:rPr lang="en-US" altLang="zh-CN" sz="2000" dirty="0" err="1" smtClean="0"/>
              <a:t>aa</a:t>
            </a:r>
            <a:r>
              <a:rPr lang="en-US" altLang="zh-CN" sz="2000" dirty="0" smtClean="0"/>
              <a:t> </a:t>
            </a:r>
            <a:r>
              <a:rPr lang="en-US" altLang="zh-CN" sz="2000" dirty="0" err="1" smtClean="0"/>
              <a:t>ab</a:t>
            </a:r>
            <a:r>
              <a:rPr lang="en-US" altLang="zh-CN" sz="2000" dirty="0" smtClean="0"/>
              <a:t> </a:t>
            </a:r>
            <a:r>
              <a:rPr lang="en-US" altLang="zh-CN" sz="2000" dirty="0" err="1" smtClean="0"/>
              <a:t>abbaa</a:t>
            </a:r>
            <a:r>
              <a:rPr lang="en-US" altLang="zh-CN" sz="2000" dirty="0" smtClean="0"/>
              <a:t> </a:t>
            </a:r>
            <a:r>
              <a:rPr lang="en-US" altLang="zh-CN" sz="2000" dirty="0" err="1" smtClean="0"/>
              <a:t>aaabbaa</a:t>
            </a:r>
            <a:r>
              <a:rPr lang="en-US" altLang="zh-CN" sz="2000" dirty="0" smtClean="0"/>
              <a:t> ……</a:t>
            </a:r>
          </a:p>
          <a:p>
            <a:r>
              <a:rPr lang="en-US" altLang="zh-CN" sz="2000" dirty="0" smtClean="0"/>
              <a:t>(3)</a:t>
            </a:r>
            <a:r>
              <a:rPr lang="zh-CN" altLang="en-US" sz="2000" dirty="0" smtClean="0"/>
              <a:t>该句子的短语有：</a:t>
            </a:r>
          </a:p>
          <a:p>
            <a:r>
              <a:rPr lang="en-US" altLang="zh-CN" sz="2000" dirty="0" smtClean="0"/>
              <a:t>a </a:t>
            </a:r>
            <a:r>
              <a:rPr lang="zh-CN" altLang="en-US" sz="2000" dirty="0" smtClean="0"/>
              <a:t>是相对 </a:t>
            </a:r>
            <a:r>
              <a:rPr lang="en-US" altLang="zh-CN" sz="2000" dirty="0" smtClean="0"/>
              <a:t>A </a:t>
            </a:r>
            <a:r>
              <a:rPr lang="zh-CN" altLang="en-US" sz="2000" dirty="0" smtClean="0"/>
              <a:t>的短语      </a:t>
            </a:r>
            <a:r>
              <a:rPr lang="el-GR" altLang="zh-CN" sz="2000" dirty="0" smtClean="0"/>
              <a:t>ε </a:t>
            </a:r>
            <a:r>
              <a:rPr lang="zh-CN" altLang="en-US" sz="2000" dirty="0" smtClean="0"/>
              <a:t>是相对 </a:t>
            </a:r>
            <a:r>
              <a:rPr lang="en-US" altLang="zh-CN" sz="2000" dirty="0" smtClean="0"/>
              <a:t>S </a:t>
            </a:r>
            <a:r>
              <a:rPr lang="zh-CN" altLang="en-US" sz="2000" dirty="0" smtClean="0"/>
              <a:t>的短语</a:t>
            </a:r>
          </a:p>
          <a:p>
            <a:r>
              <a:rPr lang="en-US" altLang="zh-CN" sz="2000" dirty="0" smtClean="0"/>
              <a:t>b </a:t>
            </a:r>
            <a:r>
              <a:rPr lang="zh-CN" altLang="en-US" sz="2000" dirty="0" smtClean="0"/>
              <a:t>是相对 </a:t>
            </a:r>
            <a:r>
              <a:rPr lang="en-US" altLang="zh-CN" sz="2000" dirty="0" smtClean="0"/>
              <a:t>B </a:t>
            </a:r>
            <a:r>
              <a:rPr lang="zh-CN" altLang="en-US" sz="2000" dirty="0" smtClean="0"/>
              <a:t>的短语      </a:t>
            </a:r>
            <a:r>
              <a:rPr lang="el-GR" altLang="zh-CN" sz="2000" dirty="0" smtClean="0"/>
              <a:t>ε</a:t>
            </a:r>
            <a:r>
              <a:rPr lang="en-US" altLang="zh-CN" sz="2000" dirty="0" smtClean="0"/>
              <a:t>bb </a:t>
            </a:r>
            <a:r>
              <a:rPr lang="zh-CN" altLang="en-US" sz="2000" dirty="0" smtClean="0"/>
              <a:t>是相对 </a:t>
            </a:r>
            <a:r>
              <a:rPr lang="en-US" altLang="zh-CN" sz="2000" dirty="0" smtClean="0"/>
              <a:t>B </a:t>
            </a:r>
            <a:r>
              <a:rPr lang="zh-CN" altLang="en-US" sz="2000" dirty="0" smtClean="0"/>
              <a:t>的短语</a:t>
            </a:r>
          </a:p>
          <a:p>
            <a:r>
              <a:rPr lang="en-US" altLang="zh-CN" sz="2000" dirty="0" err="1" smtClean="0"/>
              <a:t>aa</a:t>
            </a:r>
            <a:r>
              <a:rPr lang="en-US" altLang="zh-CN" sz="2000" dirty="0" smtClean="0"/>
              <a:t> </a:t>
            </a:r>
            <a:r>
              <a:rPr lang="zh-CN" altLang="en-US" sz="2000" dirty="0" smtClean="0"/>
              <a:t>是相对 </a:t>
            </a:r>
            <a:r>
              <a:rPr lang="en-US" altLang="zh-CN" sz="2000" dirty="0" smtClean="0"/>
              <a:t>S </a:t>
            </a:r>
            <a:r>
              <a:rPr lang="zh-CN" altLang="en-US" sz="2000" dirty="0" smtClean="0"/>
              <a:t>的短语     </a:t>
            </a:r>
            <a:r>
              <a:rPr lang="en-US" altLang="zh-CN" sz="2000" dirty="0" smtClean="0"/>
              <a:t>a</a:t>
            </a:r>
            <a:r>
              <a:rPr lang="el-GR" altLang="zh-CN" sz="2000" dirty="0" smtClean="0"/>
              <a:t>ε</a:t>
            </a:r>
            <a:r>
              <a:rPr lang="en-US" altLang="zh-CN" sz="2000" dirty="0" err="1" smtClean="0"/>
              <a:t>bbaa</a:t>
            </a:r>
            <a:r>
              <a:rPr lang="en-US" altLang="zh-CN" sz="2000" dirty="0" smtClean="0"/>
              <a:t> </a:t>
            </a:r>
            <a:r>
              <a:rPr lang="zh-CN" altLang="en-US" sz="2000" dirty="0" smtClean="0"/>
              <a:t>是相对 </a:t>
            </a:r>
            <a:r>
              <a:rPr lang="en-US" altLang="zh-CN" sz="2000" dirty="0" smtClean="0"/>
              <a:t>S </a:t>
            </a:r>
            <a:r>
              <a:rPr lang="zh-CN" altLang="en-US" sz="2000" dirty="0" smtClean="0"/>
              <a:t>的短语</a:t>
            </a:r>
            <a:endParaRPr lang="en-US" altLang="zh-CN" sz="2000" dirty="0" smtClean="0"/>
          </a:p>
          <a:p>
            <a:r>
              <a:rPr lang="zh-CN" altLang="en-US" sz="2000" dirty="0" smtClean="0"/>
              <a:t>直接短语有：</a:t>
            </a:r>
            <a:r>
              <a:rPr lang="en-US" altLang="zh-CN" sz="2000" dirty="0" smtClean="0"/>
              <a:t>a ε b     </a:t>
            </a:r>
            <a:r>
              <a:rPr lang="zh-CN" altLang="en-US" sz="2000" dirty="0" smtClean="0"/>
              <a:t>句柄是：</a:t>
            </a:r>
            <a:r>
              <a:rPr lang="en-US" altLang="zh-CN" sz="2000" dirty="0" smtClean="0"/>
              <a:t>a</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500042"/>
            <a:ext cx="7915276" cy="5929354"/>
          </a:xfrm>
        </p:spPr>
        <p:txBody>
          <a:bodyPr/>
          <a:lstStyle/>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2</a:t>
            </a:r>
            <a:r>
              <a:rPr lang="zh-CN" altLang="en-US" sz="2400" b="1" i="0" u="none" dirty="0" smtClean="0">
                <a:latin typeface="华文新魏" pitchFamily="2" charset="-122"/>
                <a:ea typeface="华文新魏" pitchFamily="2" charset="-122"/>
              </a:rPr>
              <a:t>） 源程序：源语言编写的程序称为源程序。</a:t>
            </a:r>
          </a:p>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3</a:t>
            </a:r>
            <a:r>
              <a:rPr lang="zh-CN" altLang="en-US" sz="2400" b="1" i="0" u="none" dirty="0" smtClean="0">
                <a:latin typeface="华文新魏" pitchFamily="2" charset="-122"/>
                <a:ea typeface="华文新魏" pitchFamily="2" charset="-122"/>
              </a:rPr>
              <a:t>） 目标程序：目标语言书写的程序称为目标程序。</a:t>
            </a:r>
          </a:p>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4</a:t>
            </a:r>
            <a:r>
              <a:rPr lang="zh-CN" altLang="en-US" sz="2400" b="1" i="0" u="none" dirty="0" smtClean="0">
                <a:latin typeface="华文新魏" pitchFamily="2" charset="-122"/>
                <a:ea typeface="华文新魏" pitchFamily="2" charset="-122"/>
              </a:rPr>
              <a:t>） 编译程序的前端：它由这样一些阶段组成：这些阶段的工作主要依赖于源语言而与</a:t>
            </a:r>
          </a:p>
          <a:p>
            <a:r>
              <a:rPr lang="zh-CN" altLang="en-US" sz="2400" b="1" i="0" u="none" dirty="0" smtClean="0">
                <a:latin typeface="华文新魏" pitchFamily="2" charset="-122"/>
                <a:ea typeface="华文新魏" pitchFamily="2" charset="-122"/>
              </a:rPr>
              <a:t>目标机无关。通常前端包括词法分析、语法分析、语义分析和中间代码生成这些阶</a:t>
            </a:r>
          </a:p>
          <a:p>
            <a:r>
              <a:rPr lang="zh-CN" altLang="en-US" sz="2400" b="1" i="0" u="none" dirty="0" smtClean="0">
                <a:latin typeface="华文新魏" pitchFamily="2" charset="-122"/>
                <a:ea typeface="华文新魏" pitchFamily="2" charset="-122"/>
              </a:rPr>
              <a:t>段，某些优化工作也可在前端做，也包括与前端每个阶段相关的出错处理工作和符</a:t>
            </a:r>
          </a:p>
          <a:p>
            <a:r>
              <a:rPr lang="zh-CN" altLang="en-US" sz="2400" b="1" i="0" u="none" dirty="0" smtClean="0">
                <a:latin typeface="华文新魏" pitchFamily="2" charset="-122"/>
                <a:ea typeface="华文新魏" pitchFamily="2" charset="-122"/>
              </a:rPr>
              <a:t>号表管理等工作。</a:t>
            </a:r>
          </a:p>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5</a:t>
            </a:r>
            <a:r>
              <a:rPr lang="zh-CN" altLang="en-US" sz="2400" b="1" i="0" u="none" dirty="0" smtClean="0">
                <a:latin typeface="华文新魏" pitchFamily="2" charset="-122"/>
                <a:ea typeface="华文新魏" pitchFamily="2" charset="-122"/>
              </a:rPr>
              <a:t>） 后端：指那些依赖于目标机而一般不依赖源语言，只与中间代码有关的那些阶段，</a:t>
            </a:r>
          </a:p>
          <a:p>
            <a:r>
              <a:rPr lang="zh-CN" altLang="en-US" sz="2400" b="1" i="0" u="none" dirty="0" smtClean="0">
                <a:latin typeface="华文新魏" pitchFamily="2" charset="-122"/>
                <a:ea typeface="华文新魏" pitchFamily="2" charset="-122"/>
              </a:rPr>
              <a:t>即目标代码生成，以及相关出错处理和符号表操作。</a:t>
            </a:r>
          </a:p>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6</a:t>
            </a:r>
            <a:r>
              <a:rPr lang="zh-CN" altLang="en-US" sz="2400" b="1" i="0" u="none" dirty="0" smtClean="0">
                <a:latin typeface="华文新魏" pitchFamily="2" charset="-122"/>
                <a:ea typeface="华文新魏" pitchFamily="2" charset="-122"/>
              </a:rPr>
              <a:t>） 遍：是对源程序或其等价的中间语言程序从头到尾扫视并完成规定任务的过程。</a:t>
            </a:r>
          </a:p>
          <a:p>
            <a:endParaRPr lang="zh-CN" altLang="en-US" sz="2400" b="1" dirty="0">
              <a:latin typeface="华文新魏" pitchFamily="2" charset="-122"/>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5840435"/>
          </a:xfrm>
        </p:spPr>
        <p:txBody>
          <a:bodyPr>
            <a:noAutofit/>
          </a:bodyPr>
          <a:lstStyle/>
          <a:p>
            <a:r>
              <a:rPr lang="zh-CN" altLang="en-US" sz="2400" b="1" dirty="0" smtClean="0"/>
              <a:t>第 </a:t>
            </a:r>
            <a:r>
              <a:rPr lang="en-US" altLang="zh-CN" sz="2400" b="1" dirty="0" smtClean="0"/>
              <a:t>18</a:t>
            </a:r>
            <a:r>
              <a:rPr lang="zh-CN" altLang="en-US" sz="2400" b="1" dirty="0" smtClean="0"/>
              <a:t>题 解释下列术语和概念：</a:t>
            </a:r>
          </a:p>
          <a:p>
            <a:r>
              <a:rPr lang="zh-CN" altLang="en-US" sz="2400" b="1" dirty="0" smtClean="0"/>
              <a:t>（１） 字母表</a:t>
            </a:r>
          </a:p>
          <a:p>
            <a:r>
              <a:rPr lang="zh-CN" altLang="en-US" sz="2400" b="1" dirty="0" smtClean="0"/>
              <a:t>（２） 串、字和句子</a:t>
            </a:r>
          </a:p>
          <a:p>
            <a:r>
              <a:rPr lang="zh-CN" altLang="en-US" sz="2400" b="1" dirty="0" smtClean="0"/>
              <a:t>（３） 语言、语法和语义</a:t>
            </a:r>
            <a:endParaRPr lang="en-US" altLang="zh-CN" sz="2400" b="1" dirty="0" smtClean="0"/>
          </a:p>
          <a:p>
            <a:r>
              <a:rPr lang="zh-CN" altLang="en-US" sz="2400" b="1" dirty="0" smtClean="0"/>
              <a:t>答案：</a:t>
            </a:r>
          </a:p>
          <a:p>
            <a:r>
              <a:rPr lang="zh-CN" altLang="en-US" sz="2400" b="1" dirty="0" smtClean="0"/>
              <a:t>（１）字母表：是一个非空有穷集合。</a:t>
            </a:r>
          </a:p>
          <a:p>
            <a:r>
              <a:rPr lang="zh-CN" altLang="en-US" sz="2400" b="1" dirty="0" smtClean="0"/>
              <a:t>（２）串：符号的有穷序列。</a:t>
            </a:r>
          </a:p>
          <a:p>
            <a:r>
              <a:rPr lang="zh-CN" altLang="en-US" sz="2400" b="1" dirty="0" smtClean="0"/>
              <a:t>字：字母表中的元素。</a:t>
            </a:r>
          </a:p>
          <a:p>
            <a:r>
              <a:rPr lang="zh-CN" altLang="en-US" sz="2400" b="1" dirty="0" smtClean="0"/>
              <a:t>句子：从识别符号出发推导出的终结符串</a:t>
            </a:r>
            <a:endParaRPr lang="en-US" altLang="zh-CN" sz="2400" b="1" dirty="0" smtClean="0"/>
          </a:p>
          <a:p>
            <a:r>
              <a:rPr lang="zh-CN" altLang="en-US" sz="2400" b="1" dirty="0" smtClean="0"/>
              <a:t>（３）语言：它是由句子组成的集合，是由一组记号所构成的集合。程序设计的语言就是所有该语言的程序的全体。</a:t>
            </a:r>
            <a:endParaRPr lang="en-US" altLang="zh-CN" sz="2400" b="1" dirty="0" smtClean="0"/>
          </a:p>
          <a:p>
            <a:r>
              <a:rPr lang="zh-CN" altLang="en-US" sz="2400" b="1" dirty="0" smtClean="0"/>
              <a:t>语法：表示构成语言句子的各个记号之间的组合规律。程序的结构或形式。</a:t>
            </a:r>
          </a:p>
          <a:p>
            <a:r>
              <a:rPr lang="zh-CN" altLang="en-US" sz="2400" b="1" dirty="0" smtClean="0"/>
              <a:t>语义：表示按照各种表示方法所表示的各个记号的特定含义。语言所代表的含义。</a:t>
            </a:r>
            <a:endParaRPr lang="zh-CN" altLang="en-US"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t>第 </a:t>
            </a:r>
            <a:r>
              <a:rPr lang="en-US" altLang="zh-CN" sz="3200" b="1" dirty="0" smtClean="0"/>
              <a:t>4  </a:t>
            </a:r>
            <a:r>
              <a:rPr lang="zh-CN" altLang="en-US" sz="3200" b="1" dirty="0" smtClean="0"/>
              <a:t>章 习题</a:t>
            </a:r>
            <a:endParaRPr lang="zh-CN" altLang="en-US" sz="3200" b="1" dirty="0"/>
          </a:p>
        </p:txBody>
      </p:sp>
      <p:sp>
        <p:nvSpPr>
          <p:cNvPr id="3" name="内容占位符 2"/>
          <p:cNvSpPr>
            <a:spLocks noGrp="1"/>
          </p:cNvSpPr>
          <p:nvPr>
            <p:ph idx="1"/>
          </p:nvPr>
        </p:nvSpPr>
        <p:spPr/>
        <p:txBody>
          <a:bodyPr/>
          <a:lstStyle/>
          <a:p>
            <a:r>
              <a:rPr lang="zh-CN" altLang="en-US" dirty="0" smtClean="0"/>
              <a:t>第 </a:t>
            </a:r>
            <a:r>
              <a:rPr lang="en-US" altLang="zh-CN" dirty="0" smtClean="0"/>
              <a:t>1  </a:t>
            </a:r>
            <a:r>
              <a:rPr lang="zh-CN" altLang="en-US" dirty="0" smtClean="0"/>
              <a:t>题</a:t>
            </a:r>
          </a:p>
          <a:p>
            <a:r>
              <a:rPr lang="zh-CN" altLang="en-US" dirty="0" smtClean="0"/>
              <a:t>构造下列正规式相应的 </a:t>
            </a:r>
            <a:r>
              <a:rPr lang="en-US" altLang="zh-CN" dirty="0" smtClean="0"/>
              <a:t>DFA.</a:t>
            </a:r>
          </a:p>
          <a:p>
            <a:r>
              <a:rPr lang="zh-CN" altLang="en-US" dirty="0" smtClean="0"/>
              <a:t>（１） </a:t>
            </a:r>
            <a:r>
              <a:rPr lang="en-US" altLang="zh-CN" dirty="0" smtClean="0"/>
              <a:t>1(0|1) *101 </a:t>
            </a:r>
            <a:r>
              <a:rPr lang="zh-CN" altLang="en-US" dirty="0" smtClean="0"/>
              <a:t>　</a:t>
            </a:r>
          </a:p>
          <a:p>
            <a:r>
              <a:rPr lang="zh-CN" altLang="en-US" dirty="0" smtClean="0"/>
              <a:t>（２）１</a:t>
            </a:r>
            <a:r>
              <a:rPr lang="en-US" altLang="zh-CN" dirty="0" smtClean="0"/>
              <a:t>(1010*|1(010)*1 </a:t>
            </a:r>
            <a:r>
              <a:rPr lang="zh-CN" altLang="en-US" dirty="0" smtClean="0"/>
              <a:t>）*</a:t>
            </a:r>
            <a:r>
              <a:rPr lang="en-US" altLang="zh-CN" dirty="0" smtClean="0"/>
              <a:t>0</a:t>
            </a:r>
          </a:p>
          <a:p>
            <a:r>
              <a:rPr lang="zh-CN" altLang="en-US" dirty="0" smtClean="0"/>
              <a:t>（３） </a:t>
            </a:r>
            <a:r>
              <a:rPr lang="en-US" altLang="zh-CN" dirty="0" smtClean="0"/>
              <a:t>a((</a:t>
            </a:r>
            <a:r>
              <a:rPr lang="en-US" altLang="zh-CN" dirty="0" err="1" smtClean="0"/>
              <a:t>a|b</a:t>
            </a:r>
            <a:r>
              <a:rPr lang="en-US" altLang="zh-CN" dirty="0" smtClean="0"/>
              <a:t>)*|</a:t>
            </a:r>
            <a:r>
              <a:rPr lang="en-US" altLang="zh-CN" dirty="0" err="1" smtClean="0"/>
              <a:t>ab</a:t>
            </a:r>
            <a:r>
              <a:rPr lang="en-US" altLang="zh-CN" dirty="0" smtClean="0"/>
              <a:t>*a)*b</a:t>
            </a:r>
          </a:p>
          <a:p>
            <a:r>
              <a:rPr lang="zh-CN" altLang="en-US" dirty="0" smtClean="0"/>
              <a:t>（４） </a:t>
            </a:r>
            <a:r>
              <a:rPr lang="en-US" altLang="zh-CN" dirty="0" smtClean="0"/>
              <a:t>b((</a:t>
            </a:r>
            <a:r>
              <a:rPr lang="en-US" altLang="zh-CN" dirty="0" err="1" smtClean="0"/>
              <a:t>ab</a:t>
            </a:r>
            <a:r>
              <a:rPr lang="en-US" altLang="zh-CN" dirty="0" smtClean="0"/>
              <a:t>)*|bb)*</a:t>
            </a:r>
            <a:r>
              <a:rPr lang="en-US" altLang="zh-CN" dirty="0" err="1" smtClean="0"/>
              <a:t>ab</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500034" y="1785926"/>
            <a:ext cx="8229600" cy="230190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0"/>
          <p:cNvSpPr>
            <a:spLocks noChangeArrowheads="1"/>
          </p:cNvSpPr>
          <p:nvPr/>
        </p:nvSpPr>
        <p:spPr bwMode="auto">
          <a:xfrm>
            <a:off x="3071813" y="1571612"/>
            <a:ext cx="2346325" cy="400050"/>
          </a:xfrm>
          <a:prstGeom prst="rect">
            <a:avLst/>
          </a:prstGeom>
          <a:noFill/>
          <a:ln w="9525">
            <a:noFill/>
            <a:miter lim="800000"/>
            <a:headEnd/>
            <a:tailEnd/>
          </a:ln>
        </p:spPr>
        <p:txBody>
          <a:bodyPr wrap="none">
            <a:spAutoFit/>
          </a:bodyPr>
          <a:lstStyle/>
          <a:p>
            <a:r>
              <a:rPr lang="zh-CN" altLang="en-US" sz="2000" b="0" i="0" u="none" dirty="0">
                <a:sym typeface="Symbol" pitchFamily="18" charset="2"/>
              </a:rPr>
              <a:t>-</a:t>
            </a:r>
            <a:r>
              <a:rPr lang="en-US" altLang="zh-CN" sz="2000" b="0" i="0" u="none" dirty="0" smtClean="0">
                <a:sym typeface="Symbol" pitchFamily="18" charset="2"/>
              </a:rPr>
              <a:t>closure(move(T,0))</a:t>
            </a:r>
            <a:endParaRPr lang="zh-CN" altLang="en-US" sz="2000" b="0" i="0" u="none" dirty="0"/>
          </a:p>
        </p:txBody>
      </p:sp>
      <p:sp>
        <p:nvSpPr>
          <p:cNvPr id="8" name="矩形 41"/>
          <p:cNvSpPr>
            <a:spLocks noChangeArrowheads="1"/>
          </p:cNvSpPr>
          <p:nvPr/>
        </p:nvSpPr>
        <p:spPr bwMode="auto">
          <a:xfrm>
            <a:off x="1928813" y="1644637"/>
            <a:ext cx="341312" cy="400050"/>
          </a:xfrm>
          <a:prstGeom prst="rect">
            <a:avLst/>
          </a:prstGeom>
          <a:noFill/>
          <a:ln w="9525">
            <a:noFill/>
            <a:miter lim="800000"/>
            <a:headEnd/>
            <a:tailEnd/>
          </a:ln>
        </p:spPr>
        <p:txBody>
          <a:bodyPr wrap="none">
            <a:spAutoFit/>
          </a:bodyPr>
          <a:lstStyle/>
          <a:p>
            <a:r>
              <a:rPr lang="en-US" altLang="zh-CN" sz="2000" b="0" i="0" u="none">
                <a:solidFill>
                  <a:srgbClr val="402000"/>
                </a:solidFill>
                <a:sym typeface="Symbol" pitchFamily="18" charset="2"/>
              </a:rPr>
              <a:t>T</a:t>
            </a:r>
            <a:endParaRPr lang="zh-CN" altLang="en-US" sz="2000"/>
          </a:p>
        </p:txBody>
      </p:sp>
      <p:sp>
        <p:nvSpPr>
          <p:cNvPr id="9" name="矩形 42"/>
          <p:cNvSpPr>
            <a:spLocks noChangeArrowheads="1"/>
          </p:cNvSpPr>
          <p:nvPr/>
        </p:nvSpPr>
        <p:spPr bwMode="auto">
          <a:xfrm>
            <a:off x="6072188" y="1604950"/>
            <a:ext cx="2360612" cy="400050"/>
          </a:xfrm>
          <a:prstGeom prst="rect">
            <a:avLst/>
          </a:prstGeom>
          <a:noFill/>
          <a:ln w="9525">
            <a:noFill/>
            <a:miter lim="800000"/>
            <a:headEnd/>
            <a:tailEnd/>
          </a:ln>
        </p:spPr>
        <p:txBody>
          <a:bodyPr wrap="none">
            <a:spAutoFit/>
          </a:bodyPr>
          <a:lstStyle/>
          <a:p>
            <a:r>
              <a:rPr lang="zh-CN" altLang="en-US" sz="2000" b="0" i="0" u="none" dirty="0">
                <a:sym typeface="Symbol" pitchFamily="18" charset="2"/>
              </a:rPr>
              <a:t>-</a:t>
            </a:r>
            <a:r>
              <a:rPr lang="en-US" altLang="zh-CN" sz="2000" b="0" i="0" u="none" dirty="0" smtClean="0">
                <a:sym typeface="Symbol" pitchFamily="18" charset="2"/>
              </a:rPr>
              <a:t>closure(move(T,1))</a:t>
            </a:r>
            <a:endParaRPr lang="zh-CN" altLang="en-US" sz="2000" b="0" i="0" u="none" dirty="0"/>
          </a:p>
        </p:txBody>
      </p:sp>
      <p:sp>
        <p:nvSpPr>
          <p:cNvPr id="10" name="矩形 41"/>
          <p:cNvSpPr>
            <a:spLocks noChangeArrowheads="1"/>
          </p:cNvSpPr>
          <p:nvPr/>
        </p:nvSpPr>
        <p:spPr bwMode="auto">
          <a:xfrm>
            <a:off x="714348" y="1928800"/>
            <a:ext cx="2286027" cy="707886"/>
          </a:xfrm>
          <a:prstGeom prst="rect">
            <a:avLst/>
          </a:prstGeom>
          <a:solidFill>
            <a:schemeClr val="bg1"/>
          </a:solidFill>
          <a:ln w="9525">
            <a:solidFill>
              <a:schemeClr val="accent1"/>
            </a:solidFill>
            <a:miter lim="800000"/>
            <a:headEnd/>
            <a:tailEnd/>
          </a:ln>
        </p:spPr>
        <p:txBody>
          <a:bodyPr wrap="square">
            <a:spAutoFit/>
          </a:bodyPr>
          <a:lstStyle/>
          <a:p>
            <a:r>
              <a:rPr lang="en-US" altLang="zh-CN" sz="2000" b="0" i="0" u="none" dirty="0">
                <a:solidFill>
                  <a:srgbClr val="00B050"/>
                </a:solidFill>
                <a:sym typeface="Symbol" pitchFamily="18" charset="2"/>
              </a:rPr>
              <a:t>T0=</a:t>
            </a:r>
            <a:r>
              <a:rPr lang="zh-CN" altLang="en-US" sz="2000" b="0" i="0" u="none" dirty="0">
                <a:solidFill>
                  <a:srgbClr val="00B050"/>
                </a:solidFill>
                <a:sym typeface="Symbol" pitchFamily="18" charset="2"/>
              </a:rPr>
              <a:t>-</a:t>
            </a:r>
            <a:r>
              <a:rPr lang="en-US" altLang="zh-CN" sz="2000" b="0" i="0" u="none" dirty="0" smtClean="0">
                <a:solidFill>
                  <a:srgbClr val="00B050"/>
                </a:solidFill>
                <a:sym typeface="Symbol" pitchFamily="18" charset="2"/>
              </a:rPr>
              <a:t>closure( x)  =</a:t>
            </a:r>
          </a:p>
          <a:p>
            <a:r>
              <a:rPr lang="en-US" altLang="zh-CN" sz="2000" b="0" i="0" u="none" dirty="0" smtClean="0">
                <a:solidFill>
                  <a:srgbClr val="00B050"/>
                </a:solidFill>
                <a:sym typeface="Symbol" pitchFamily="18" charset="2"/>
              </a:rPr>
              <a:t> {x}</a:t>
            </a:r>
            <a:endParaRPr lang="zh-CN" altLang="en-US" sz="2000" dirty="0">
              <a:solidFill>
                <a:srgbClr val="00B050"/>
              </a:solidFill>
            </a:endParaRPr>
          </a:p>
        </p:txBody>
      </p:sp>
      <p:sp>
        <p:nvSpPr>
          <p:cNvPr id="11" name="矩形 41"/>
          <p:cNvSpPr>
            <a:spLocks noChangeArrowheads="1"/>
          </p:cNvSpPr>
          <p:nvPr/>
        </p:nvSpPr>
        <p:spPr bwMode="auto">
          <a:xfrm>
            <a:off x="3000375" y="1928800"/>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p>
          <a:p>
            <a:endParaRPr lang="zh-CN" altLang="en-US" sz="2000" dirty="0"/>
          </a:p>
        </p:txBody>
      </p:sp>
      <p:sp>
        <p:nvSpPr>
          <p:cNvPr id="13" name="矩形 41"/>
          <p:cNvSpPr>
            <a:spLocks noChangeArrowheads="1"/>
          </p:cNvSpPr>
          <p:nvPr/>
        </p:nvSpPr>
        <p:spPr bwMode="auto">
          <a:xfrm>
            <a:off x="5929313" y="1928800"/>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a:sym typeface="Symbol" pitchFamily="18" charset="2"/>
              </a:rPr>
              <a:t>closure(move(T0,b))</a:t>
            </a: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{A}=</a:t>
            </a:r>
            <a:r>
              <a:rPr lang="en-US" altLang="zh-CN" sz="2000" b="0" i="0" u="none" dirty="0" smtClean="0">
                <a:solidFill>
                  <a:srgbClr val="402000"/>
                </a:solidFill>
                <a:sym typeface="Symbol" pitchFamily="18" charset="2"/>
              </a:rPr>
              <a:t>{A,B,F,L}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a:t>
            </a:r>
            <a:endParaRPr lang="zh-CN" altLang="en-US" sz="2000" dirty="0"/>
          </a:p>
        </p:txBody>
      </p:sp>
      <p:sp>
        <p:nvSpPr>
          <p:cNvPr id="14" name="矩形 41"/>
          <p:cNvSpPr>
            <a:spLocks noChangeArrowheads="1"/>
          </p:cNvSpPr>
          <p:nvPr/>
        </p:nvSpPr>
        <p:spPr bwMode="auto">
          <a:xfrm>
            <a:off x="714375" y="2571737"/>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olidFill>
                  <a:srgbClr val="402000"/>
                </a:solidFill>
                <a:sym typeface="Symbol" pitchFamily="18" charset="2"/>
              </a:rPr>
              <a:t>T1</a:t>
            </a:r>
            <a:r>
              <a:rPr lang="en-US" altLang="zh-CN" sz="2000" b="0" i="0" u="none" dirty="0" smtClean="0">
                <a:sym typeface="Symbol" pitchFamily="18" charset="2"/>
              </a:rPr>
              <a:t>=</a:t>
            </a:r>
            <a:r>
              <a:rPr lang="en-US" altLang="zh-CN" sz="2000" b="0" i="0" u="none" dirty="0" smtClean="0">
                <a:solidFill>
                  <a:srgbClr val="402000"/>
                </a:solidFill>
                <a:sym typeface="Symbol" pitchFamily="18" charset="2"/>
              </a:rPr>
              <a:t>{A,B,F,L}</a:t>
            </a:r>
            <a:endParaRPr lang="en-US" altLang="zh-CN" sz="2000" b="0" i="0" u="none" dirty="0">
              <a:solidFill>
                <a:srgbClr val="402000"/>
              </a:solidFill>
              <a:sym typeface="Symbol" pitchFamily="18" charset="2"/>
            </a:endParaRPr>
          </a:p>
          <a:p>
            <a:endParaRPr lang="zh-CN" altLang="en-US" sz="2000" dirty="0"/>
          </a:p>
        </p:txBody>
      </p:sp>
      <p:sp>
        <p:nvSpPr>
          <p:cNvPr id="15" name="矩形 41"/>
          <p:cNvSpPr>
            <a:spLocks noChangeArrowheads="1"/>
          </p:cNvSpPr>
          <p:nvPr/>
        </p:nvSpPr>
        <p:spPr bwMode="auto">
          <a:xfrm>
            <a:off x="3000375" y="2578087"/>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T2</a:t>
            </a:r>
            <a:endParaRPr lang="zh-CN" altLang="en-US" sz="2000" dirty="0"/>
          </a:p>
        </p:txBody>
      </p:sp>
      <p:sp>
        <p:nvSpPr>
          <p:cNvPr id="16" name="矩形 41"/>
          <p:cNvSpPr>
            <a:spLocks noChangeArrowheads="1"/>
          </p:cNvSpPr>
          <p:nvPr/>
        </p:nvSpPr>
        <p:spPr bwMode="auto">
          <a:xfrm>
            <a:off x="5929313" y="2578087"/>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{C,G,J} </a:t>
            </a:r>
            <a:r>
              <a:rPr lang="en-US" altLang="zh-CN" sz="2000" b="0" i="0" u="none" dirty="0">
                <a:solidFill>
                  <a:srgbClr val="402000"/>
                </a:solidFill>
                <a:sym typeface="Symbol" pitchFamily="18" charset="2"/>
              </a:rPr>
              <a:t>=</a:t>
            </a:r>
            <a:r>
              <a:rPr lang="en-US" altLang="zh-CN" sz="2000" b="0" i="0" u="none" dirty="0" smtClean="0">
                <a:solidFill>
                  <a:srgbClr val="402000"/>
                </a:solidFill>
                <a:sym typeface="Symbol" pitchFamily="18" charset="2"/>
              </a:rPr>
              <a:t>T3</a:t>
            </a:r>
            <a:endParaRPr lang="zh-CN" altLang="en-US" sz="2000" dirty="0"/>
          </a:p>
        </p:txBody>
      </p:sp>
      <p:sp>
        <p:nvSpPr>
          <p:cNvPr id="17" name="矩形 41"/>
          <p:cNvSpPr>
            <a:spLocks noChangeArrowheads="1"/>
          </p:cNvSpPr>
          <p:nvPr/>
        </p:nvSpPr>
        <p:spPr bwMode="auto">
          <a:xfrm>
            <a:off x="714375" y="321467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olidFill>
                  <a:srgbClr val="FF0000"/>
                </a:solidFill>
                <a:sym typeface="Symbol" pitchFamily="18" charset="2"/>
              </a:rPr>
              <a:t>T2</a:t>
            </a:r>
            <a:r>
              <a:rPr lang="en-US" altLang="zh-CN" sz="2000" b="0" i="0" u="none" dirty="0" smtClean="0">
                <a:solidFill>
                  <a:srgbClr val="FF0000"/>
                </a:solidFill>
                <a:sym typeface="Symbol" pitchFamily="18" charset="2"/>
              </a:rPr>
              <a:t>={Y}</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19" name="矩形 41"/>
          <p:cNvSpPr>
            <a:spLocks noChangeArrowheads="1"/>
          </p:cNvSpPr>
          <p:nvPr/>
        </p:nvSpPr>
        <p:spPr bwMode="auto">
          <a:xfrm>
            <a:off x="3000375" y="3214675"/>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p>
          <a:p>
            <a:endParaRPr lang="zh-CN" altLang="en-US" sz="2000" dirty="0"/>
          </a:p>
        </p:txBody>
      </p:sp>
      <p:sp>
        <p:nvSpPr>
          <p:cNvPr id="20" name="矩形 41"/>
          <p:cNvSpPr>
            <a:spLocks noChangeArrowheads="1"/>
          </p:cNvSpPr>
          <p:nvPr/>
        </p:nvSpPr>
        <p:spPr bwMode="auto">
          <a:xfrm>
            <a:off x="5929313" y="3214675"/>
            <a:ext cx="2928937"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p>
          <a:p>
            <a:endParaRPr lang="zh-CN" altLang="en-US" sz="2000" dirty="0"/>
          </a:p>
        </p:txBody>
      </p:sp>
      <p:sp>
        <p:nvSpPr>
          <p:cNvPr id="21" name="矩形 41"/>
          <p:cNvSpPr>
            <a:spLocks noChangeArrowheads="1"/>
          </p:cNvSpPr>
          <p:nvPr/>
        </p:nvSpPr>
        <p:spPr bwMode="auto">
          <a:xfrm>
            <a:off x="714375" y="3571876"/>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ym typeface="Symbol" pitchFamily="18" charset="2"/>
              </a:rPr>
              <a:t>T3</a:t>
            </a:r>
            <a:r>
              <a:rPr lang="en-US" altLang="zh-CN" sz="2000" b="0" i="0" u="none" dirty="0" smtClean="0">
                <a:sym typeface="Symbol" pitchFamily="18" charset="2"/>
              </a:rPr>
              <a:t>={C,G,J}</a:t>
            </a:r>
            <a:endParaRPr lang="en-US" altLang="zh-CN" sz="2000" b="0" i="0" u="none" dirty="0">
              <a:sym typeface="Symbol" pitchFamily="18" charset="2"/>
            </a:endParaRPr>
          </a:p>
          <a:p>
            <a:endParaRPr lang="zh-CN" altLang="en-US" sz="2000" dirty="0"/>
          </a:p>
        </p:txBody>
      </p:sp>
      <p:sp>
        <p:nvSpPr>
          <p:cNvPr id="22" name="矩形 41"/>
          <p:cNvSpPr>
            <a:spLocks noChangeArrowheads="1"/>
          </p:cNvSpPr>
          <p:nvPr/>
        </p:nvSpPr>
        <p:spPr bwMode="auto">
          <a:xfrm>
            <a:off x="3000375" y="3571876"/>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closure(move(T3,0))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{D,H}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T4</a:t>
            </a:r>
            <a:endParaRPr lang="zh-CN" altLang="en-US" sz="2000" dirty="0"/>
          </a:p>
        </p:txBody>
      </p:sp>
      <p:sp>
        <p:nvSpPr>
          <p:cNvPr id="23" name="矩形 41"/>
          <p:cNvSpPr>
            <a:spLocks noChangeArrowheads="1"/>
          </p:cNvSpPr>
          <p:nvPr/>
        </p:nvSpPr>
        <p:spPr bwMode="auto">
          <a:xfrm>
            <a:off x="5929313" y="3571876"/>
            <a:ext cx="2928937" cy="708025"/>
          </a:xfrm>
          <a:prstGeom prst="rect">
            <a:avLst/>
          </a:prstGeom>
          <a:solidFill>
            <a:schemeClr val="bg1"/>
          </a:solidFill>
          <a:ln w="9525">
            <a:solidFill>
              <a:schemeClr val="accent1"/>
            </a:solidFill>
            <a:miter lim="800000"/>
            <a:headEnd/>
            <a:tailEnd/>
          </a:ln>
        </p:spPr>
        <p:txBody>
          <a:bodyPr>
            <a:spAutoFit/>
          </a:bodyPr>
          <a:lstStyle/>
          <a:p>
            <a:pPr>
              <a:defRPr/>
            </a:pPr>
            <a:r>
              <a:rPr lang="zh-CN" altLang="en-US" sz="2000" b="0" i="0" u="none" dirty="0">
                <a:sym typeface="Symbol" pitchFamily="18" charset="2"/>
              </a:rPr>
              <a:t>-</a:t>
            </a:r>
            <a:r>
              <a:rPr lang="en-US" altLang="zh-CN" sz="2000" b="0" i="0" u="none" dirty="0" smtClean="0">
                <a:sym typeface="Symbol" pitchFamily="18" charset="2"/>
              </a:rPr>
              <a:t>closure(move(T3,1))</a:t>
            </a:r>
            <a:endParaRPr lang="en-US" altLang="zh-CN" sz="2000" b="0" i="0" u="none" dirty="0">
              <a:sym typeface="Symbol" pitchFamily="18" charset="2"/>
            </a:endParaRPr>
          </a:p>
          <a:p>
            <a:pPr>
              <a:defRPr/>
            </a:pPr>
            <a:r>
              <a:rPr lang="en-US" altLang="zh-CN" sz="2000" b="0" i="0" u="none" dirty="0" smtClean="0">
                <a:sym typeface="Symbol" pitchFamily="18" charset="2"/>
              </a:rPr>
              <a:t>=</a:t>
            </a:r>
            <a:r>
              <a:rPr lang="en-US" altLang="zh-CN" sz="2000" b="0" i="0" u="none" dirty="0" smtClean="0">
                <a:solidFill>
                  <a:srgbClr val="402000"/>
                </a:solidFill>
                <a:sym typeface="Symbol" pitchFamily="18" charset="2"/>
              </a:rPr>
              <a:t>{A,,B,F,</a:t>
            </a:r>
            <a:r>
              <a:rPr lang="en-US" altLang="zh-CN" sz="2000" dirty="0" smtClean="0">
                <a:solidFill>
                  <a:srgbClr val="402000"/>
                </a:solidFill>
                <a:sym typeface="Symbol" pitchFamily="18" charset="2"/>
              </a:rPr>
              <a:t>K,</a:t>
            </a:r>
            <a:r>
              <a:rPr lang="en-US" altLang="zh-CN" sz="2000" b="0" i="0" u="none" dirty="0" smtClean="0">
                <a:solidFill>
                  <a:srgbClr val="402000"/>
                </a:solidFill>
                <a:sym typeface="Symbol" pitchFamily="18" charset="2"/>
              </a:rPr>
              <a:t>L} </a:t>
            </a:r>
            <a:r>
              <a:rPr lang="en-US" altLang="zh-CN" sz="2000" b="0" i="0" u="none" dirty="0">
                <a:solidFill>
                  <a:schemeClr val="tx1">
                    <a:lumMod val="50000"/>
                    <a:lumOff val="50000"/>
                  </a:schemeClr>
                </a:solidFill>
                <a:sym typeface="Symbol" pitchFamily="18" charset="2"/>
              </a:rPr>
              <a:t>= </a:t>
            </a:r>
            <a:r>
              <a:rPr lang="en-US" altLang="zh-CN" sz="2000" b="0" i="0" u="none" dirty="0" smtClean="0">
                <a:solidFill>
                  <a:schemeClr val="tx1">
                    <a:lumMod val="50000"/>
                    <a:lumOff val="50000"/>
                  </a:schemeClr>
                </a:solidFill>
                <a:sym typeface="Symbol" pitchFamily="18" charset="2"/>
              </a:rPr>
              <a:t>T5</a:t>
            </a:r>
            <a:endParaRPr lang="zh-CN" altLang="en-US" sz="2000" dirty="0">
              <a:solidFill>
                <a:schemeClr val="tx1">
                  <a:lumMod val="50000"/>
                  <a:lumOff val="50000"/>
                </a:schemeClr>
              </a:solidFill>
            </a:endParaRPr>
          </a:p>
        </p:txBody>
      </p:sp>
      <p:sp>
        <p:nvSpPr>
          <p:cNvPr id="24" name="矩形 41"/>
          <p:cNvSpPr>
            <a:spLocks noChangeArrowheads="1"/>
          </p:cNvSpPr>
          <p:nvPr/>
        </p:nvSpPr>
        <p:spPr bwMode="auto">
          <a:xfrm>
            <a:off x="714375" y="4214834"/>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ym typeface="Symbol" pitchFamily="18" charset="2"/>
              </a:rPr>
              <a:t>T4</a:t>
            </a:r>
            <a:r>
              <a:rPr lang="en-US" altLang="zh-CN" sz="2000" b="0" i="0" u="none" dirty="0" smtClean="0">
                <a:sym typeface="Symbol" pitchFamily="18" charset="2"/>
              </a:rPr>
              <a:t>={D,H}</a:t>
            </a:r>
            <a:endParaRPr lang="en-US" altLang="zh-CN" sz="2000" b="0" i="0" u="none" dirty="0">
              <a:sym typeface="Symbol" pitchFamily="18" charset="2"/>
            </a:endParaRPr>
          </a:p>
          <a:p>
            <a:endParaRPr lang="zh-CN" altLang="en-US" sz="2000" dirty="0"/>
          </a:p>
        </p:txBody>
      </p:sp>
      <p:sp>
        <p:nvSpPr>
          <p:cNvPr id="25" name="矩形 41"/>
          <p:cNvSpPr>
            <a:spLocks noChangeArrowheads="1"/>
          </p:cNvSpPr>
          <p:nvPr/>
        </p:nvSpPr>
        <p:spPr bwMode="auto">
          <a:xfrm>
            <a:off x="3000375" y="4214834"/>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sym typeface="Symbol" pitchFamily="18" charset="2"/>
            </a:endParaRPr>
          </a:p>
          <a:p>
            <a:endParaRPr lang="zh-CN" altLang="en-US" sz="2000" b="0" i="0" u="none" dirty="0">
              <a:sym typeface="Symbol" pitchFamily="18" charset="2"/>
            </a:endParaRPr>
          </a:p>
        </p:txBody>
      </p:sp>
      <p:sp>
        <p:nvSpPr>
          <p:cNvPr id="26" name="矩形 41"/>
          <p:cNvSpPr>
            <a:spLocks noChangeArrowheads="1"/>
          </p:cNvSpPr>
          <p:nvPr/>
        </p:nvSpPr>
        <p:spPr bwMode="auto">
          <a:xfrm>
            <a:off x="5929313" y="4214834"/>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closure(move(T4,1))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{A,B,E,F,</a:t>
            </a:r>
            <a:r>
              <a:rPr lang="en-US" altLang="zh-CN" sz="2000" b="0" i="0" u="none" dirty="0" smtClean="0">
                <a:solidFill>
                  <a:srgbClr val="402000"/>
                </a:solidFill>
                <a:latin typeface="+mn-ea"/>
                <a:sym typeface="Symbol" pitchFamily="18" charset="2"/>
              </a:rPr>
              <a:t>I,L</a:t>
            </a:r>
            <a:r>
              <a:rPr lang="en-US" altLang="zh-CN" sz="2000" b="0" i="0" u="none" dirty="0" smtClean="0">
                <a:solidFill>
                  <a:srgbClr val="402000"/>
                </a:solidFill>
                <a:sym typeface="Symbol" pitchFamily="18" charset="2"/>
              </a:rPr>
              <a:t>}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T6</a:t>
            </a:r>
            <a:endParaRPr lang="zh-CN" altLang="en-US" sz="2000" dirty="0"/>
          </a:p>
        </p:txBody>
      </p:sp>
      <p:sp>
        <p:nvSpPr>
          <p:cNvPr id="27" name="矩形 41"/>
          <p:cNvSpPr>
            <a:spLocks noChangeArrowheads="1"/>
          </p:cNvSpPr>
          <p:nvPr/>
        </p:nvSpPr>
        <p:spPr bwMode="auto">
          <a:xfrm>
            <a:off x="714375" y="4857776"/>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ym typeface="Symbol" pitchFamily="18" charset="2"/>
              </a:rPr>
              <a:t>T5</a:t>
            </a:r>
            <a:r>
              <a:rPr lang="en-US" altLang="zh-CN" sz="2000" b="0" i="0" u="none" dirty="0" smtClean="0">
                <a:sym typeface="Symbol" pitchFamily="18" charset="2"/>
              </a:rPr>
              <a:t>={A,,B,F,</a:t>
            </a:r>
            <a:r>
              <a:rPr lang="en-US" altLang="zh-CN" sz="2000" dirty="0" smtClean="0">
                <a:sym typeface="Symbol" pitchFamily="18" charset="2"/>
              </a:rPr>
              <a:t>K,</a:t>
            </a:r>
            <a:r>
              <a:rPr lang="en-US" altLang="zh-CN" sz="2000" b="0" i="0" u="none" dirty="0" smtClean="0">
                <a:sym typeface="Symbol" pitchFamily="18" charset="2"/>
              </a:rPr>
              <a:t>L}</a:t>
            </a:r>
            <a:endParaRPr lang="en-US" altLang="zh-CN" sz="2000" b="0" i="0" u="none" dirty="0">
              <a:sym typeface="Symbol" pitchFamily="18" charset="2"/>
            </a:endParaRPr>
          </a:p>
          <a:p>
            <a:endParaRPr lang="zh-CN" altLang="en-US" sz="2000" dirty="0"/>
          </a:p>
        </p:txBody>
      </p:sp>
      <p:sp>
        <p:nvSpPr>
          <p:cNvPr id="28" name="矩形 41"/>
          <p:cNvSpPr>
            <a:spLocks noChangeArrowheads="1"/>
          </p:cNvSpPr>
          <p:nvPr/>
        </p:nvSpPr>
        <p:spPr bwMode="auto">
          <a:xfrm>
            <a:off x="3000375" y="4857776"/>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closure(move(T5,0))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T2</a:t>
            </a:r>
            <a:endParaRPr lang="zh-CN" altLang="en-US" sz="2000" dirty="0"/>
          </a:p>
        </p:txBody>
      </p:sp>
      <p:sp>
        <p:nvSpPr>
          <p:cNvPr id="29" name="矩形 41"/>
          <p:cNvSpPr>
            <a:spLocks noChangeArrowheads="1"/>
          </p:cNvSpPr>
          <p:nvPr/>
        </p:nvSpPr>
        <p:spPr bwMode="auto">
          <a:xfrm>
            <a:off x="5929313" y="4857776"/>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closure(move(T5,1))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{C,G,J}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T3</a:t>
            </a:r>
            <a:endParaRPr lang="zh-CN" altLang="en-US" sz="2000" dirty="0"/>
          </a:p>
        </p:txBody>
      </p:sp>
      <p:sp>
        <p:nvSpPr>
          <p:cNvPr id="30" name="矩形 41"/>
          <p:cNvSpPr>
            <a:spLocks noChangeArrowheads="1"/>
          </p:cNvSpPr>
          <p:nvPr/>
        </p:nvSpPr>
        <p:spPr bwMode="auto">
          <a:xfrm>
            <a:off x="714375" y="5500718"/>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ym typeface="Symbol" pitchFamily="18" charset="2"/>
              </a:rPr>
              <a:t>T6 ={A,B,E,F,</a:t>
            </a:r>
            <a:r>
              <a:rPr lang="en-US" altLang="zh-CN" sz="2000" b="0" i="0" u="none" dirty="0" smtClean="0">
                <a:latin typeface="+mn-ea"/>
                <a:sym typeface="Symbol" pitchFamily="18" charset="2"/>
              </a:rPr>
              <a:t>I,L</a:t>
            </a:r>
            <a:r>
              <a:rPr lang="en-US" altLang="zh-CN" sz="2000" b="0" i="0" u="none" dirty="0" smtClean="0">
                <a:sym typeface="Symbol" pitchFamily="18" charset="2"/>
              </a:rPr>
              <a:t>} </a:t>
            </a:r>
            <a:endParaRPr lang="en-US" altLang="zh-CN" sz="2000" b="0" i="0" u="none" dirty="0">
              <a:sym typeface="Symbol" pitchFamily="18" charset="2"/>
            </a:endParaRPr>
          </a:p>
          <a:p>
            <a:endParaRPr lang="zh-CN" altLang="en-US" sz="2000" dirty="0"/>
          </a:p>
        </p:txBody>
      </p:sp>
      <p:sp>
        <p:nvSpPr>
          <p:cNvPr id="31" name="矩形 41"/>
          <p:cNvSpPr>
            <a:spLocks noChangeArrowheads="1"/>
          </p:cNvSpPr>
          <p:nvPr/>
        </p:nvSpPr>
        <p:spPr bwMode="auto">
          <a:xfrm>
            <a:off x="3000375" y="5500718"/>
            <a:ext cx="2928938" cy="707886"/>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closure(move(T6,0))</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b="0" i="0" u="none" dirty="0" smtClean="0">
                <a:sym typeface="Symbol" pitchFamily="18" charset="2"/>
              </a:rPr>
              <a:t> </a:t>
            </a:r>
            <a:r>
              <a:rPr lang="en-US" altLang="zh-CN" sz="2000" b="0" i="0" u="none" dirty="0" smtClean="0">
                <a:sym typeface="Symbol" pitchFamily="18" charset="2"/>
              </a:rPr>
              <a:t>{E,J,Y} = {ABEFGJLY}= T7</a:t>
            </a:r>
            <a:endParaRPr lang="zh-CN" altLang="en-US" sz="2000" dirty="0"/>
          </a:p>
        </p:txBody>
      </p:sp>
      <p:sp>
        <p:nvSpPr>
          <p:cNvPr id="32" name="矩形 41"/>
          <p:cNvSpPr>
            <a:spLocks noChangeArrowheads="1"/>
          </p:cNvSpPr>
          <p:nvPr/>
        </p:nvSpPr>
        <p:spPr bwMode="auto">
          <a:xfrm>
            <a:off x="5929313" y="5500718"/>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closure(move(T6,1))</a:t>
            </a:r>
            <a:endParaRPr lang="en-US" altLang="zh-CN" sz="2000" b="0" i="0" u="none" dirty="0">
              <a:sym typeface="Symbol" pitchFamily="18" charset="2"/>
            </a:endParaRPr>
          </a:p>
          <a:p>
            <a:r>
              <a:rPr lang="en-US" altLang="zh-CN" sz="2000" b="0" i="0" u="none" dirty="0" smtClean="0">
                <a:sym typeface="Symbol" pitchFamily="18" charset="2"/>
              </a:rPr>
              <a:t>={C,G,J} </a:t>
            </a:r>
            <a:r>
              <a:rPr lang="en-US" altLang="zh-CN" sz="2000" b="0" i="0" u="none" dirty="0">
                <a:sym typeface="Symbol" pitchFamily="18" charset="2"/>
              </a:rPr>
              <a:t>= </a:t>
            </a:r>
            <a:r>
              <a:rPr lang="en-US" altLang="zh-CN" sz="2000" b="0" i="0" u="none" dirty="0" smtClean="0">
                <a:sym typeface="Symbol" pitchFamily="18" charset="2"/>
              </a:rPr>
              <a:t>T3</a:t>
            </a:r>
            <a:endParaRPr lang="zh-CN" altLang="en-US" sz="2000" dirty="0"/>
          </a:p>
        </p:txBody>
      </p:sp>
      <p:sp>
        <p:nvSpPr>
          <p:cNvPr id="33" name="矩形 41"/>
          <p:cNvSpPr>
            <a:spLocks noChangeArrowheads="1"/>
          </p:cNvSpPr>
          <p:nvPr/>
        </p:nvSpPr>
        <p:spPr bwMode="auto">
          <a:xfrm>
            <a:off x="714375" y="6143660"/>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ym typeface="Symbol" pitchFamily="18" charset="2"/>
              </a:rPr>
              <a:t>T7</a:t>
            </a:r>
            <a:r>
              <a:rPr lang="en-US" altLang="zh-CN" sz="2000" b="0" i="0" u="none" dirty="0" smtClean="0">
                <a:sym typeface="Symbol" pitchFamily="18" charset="2"/>
              </a:rPr>
              <a:t>={</a:t>
            </a:r>
            <a:r>
              <a:rPr lang="en-US" altLang="zh-CN" sz="2000" dirty="0" smtClean="0">
                <a:sym typeface="Symbol" pitchFamily="18" charset="2"/>
              </a:rPr>
              <a:t>ABEFGJLY</a:t>
            </a:r>
            <a:r>
              <a:rPr lang="en-US" altLang="zh-CN" sz="2000" b="0" i="0" u="none" dirty="0" smtClean="0">
                <a:sym typeface="Symbol" pitchFamily="18" charset="2"/>
              </a:rPr>
              <a:t>}</a:t>
            </a:r>
            <a:endParaRPr lang="en-US" altLang="zh-CN" sz="2000" b="0" i="0" u="none" dirty="0">
              <a:sym typeface="Symbol" pitchFamily="18" charset="2"/>
            </a:endParaRPr>
          </a:p>
          <a:p>
            <a:endParaRPr lang="zh-CN" altLang="en-US" sz="2000" dirty="0"/>
          </a:p>
        </p:txBody>
      </p:sp>
      <p:sp>
        <p:nvSpPr>
          <p:cNvPr id="34" name="矩形 41"/>
          <p:cNvSpPr>
            <a:spLocks noChangeArrowheads="1"/>
          </p:cNvSpPr>
          <p:nvPr/>
        </p:nvSpPr>
        <p:spPr bwMode="auto">
          <a:xfrm>
            <a:off x="3000375" y="6143660"/>
            <a:ext cx="2928938" cy="707886"/>
          </a:xfrm>
          <a:prstGeom prst="rect">
            <a:avLst/>
          </a:prstGeom>
          <a:solidFill>
            <a:schemeClr val="bg1"/>
          </a:solidFill>
          <a:ln w="9525">
            <a:solidFill>
              <a:schemeClr val="accent1"/>
            </a:solidFill>
            <a:miter lim="800000"/>
            <a:headEnd/>
            <a:tailEnd/>
          </a:ln>
        </p:spPr>
        <p:txBody>
          <a:bodyPr>
            <a:spAutoFit/>
          </a:bodyPr>
          <a:lstStyle/>
          <a:p>
            <a:r>
              <a:rPr lang="zh-CN" altLang="en-US" sz="2000" dirty="0" smtClean="0">
                <a:sym typeface="Symbol" pitchFamily="18" charset="2"/>
              </a:rPr>
              <a:t>-</a:t>
            </a:r>
            <a:r>
              <a:rPr lang="en-US" altLang="zh-CN" sz="2000" dirty="0" smtClean="0">
                <a:sym typeface="Symbol" pitchFamily="18" charset="2"/>
              </a:rPr>
              <a:t>closure(move(T7,0))</a:t>
            </a:r>
          </a:p>
          <a:p>
            <a:r>
              <a:rPr lang="en-US" altLang="zh-CN" sz="2000"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{E,H,Y} ={ABEFHLY}= T8</a:t>
            </a:r>
            <a:endParaRPr lang="zh-CN" altLang="en-US" sz="2000" dirty="0"/>
          </a:p>
        </p:txBody>
      </p:sp>
      <p:sp>
        <p:nvSpPr>
          <p:cNvPr id="35" name="矩形 41"/>
          <p:cNvSpPr>
            <a:spLocks noChangeArrowheads="1"/>
          </p:cNvSpPr>
          <p:nvPr/>
        </p:nvSpPr>
        <p:spPr bwMode="auto">
          <a:xfrm>
            <a:off x="5929313" y="6143660"/>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closure(move(T7,1))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b="0" i="0" u="none" dirty="0" smtClean="0">
                <a:solidFill>
                  <a:srgbClr val="402000"/>
                </a:solidFill>
                <a:sym typeface="Symbol" pitchFamily="18" charset="2"/>
              </a:rPr>
              <a:t>{C,G,K} </a:t>
            </a:r>
            <a:r>
              <a:rPr lang="en-US" altLang="zh-CN" sz="2000" dirty="0" smtClean="0">
                <a:solidFill>
                  <a:srgbClr val="402000"/>
                </a:solidFill>
                <a:sym typeface="Symbol" pitchFamily="18" charset="2"/>
              </a:rPr>
              <a:t>={ABCFGJKL}=T9</a:t>
            </a:r>
            <a:endParaRPr lang="zh-CN" altLang="en-US" sz="2000" dirty="0"/>
          </a:p>
        </p:txBody>
      </p:sp>
      <p:pic>
        <p:nvPicPr>
          <p:cNvPr id="40" name="Picture 2"/>
          <p:cNvPicPr>
            <a:picLocks noGrp="1" noChangeAspect="1" noChangeArrowheads="1"/>
          </p:cNvPicPr>
          <p:nvPr>
            <p:ph idx="1"/>
          </p:nvPr>
        </p:nvPicPr>
        <p:blipFill>
          <a:blip r:embed="rId2" cstate="print"/>
          <a:srcRect/>
          <a:stretch>
            <a:fillRect/>
          </a:stretch>
        </p:blipFill>
        <p:spPr bwMode="auto">
          <a:xfrm>
            <a:off x="214282" y="-785842"/>
            <a:ext cx="9144000" cy="250033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bg/>
                                          </p:spTgt>
                                        </p:tgtEl>
                                        <p:attrNameLst>
                                          <p:attrName>style.visibility</p:attrName>
                                        </p:attrNameLst>
                                      </p:cBhvr>
                                      <p:to>
                                        <p:strVal val="visible"/>
                                      </p:to>
                                    </p:set>
                                    <p:anim calcmode="lin" valueType="num">
                                      <p:cBhvr additive="base">
                                        <p:cTn id="18"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 calcmode="lin" valueType="num">
                                      <p:cBhvr additive="base">
                                        <p:cTn id="3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1">
                                            <p:bg/>
                                          </p:spTgt>
                                        </p:tgtEl>
                                        <p:attrNameLst>
                                          <p:attrName>style.visibility</p:attrName>
                                        </p:attrNameLst>
                                      </p:cBhvr>
                                      <p:to>
                                        <p:strVal val="visible"/>
                                      </p:to>
                                    </p:set>
                                    <p:anim calcmode="lin" valueType="num">
                                      <p:cBhvr additive="base">
                                        <p:cTn id="34"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35"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nodePh="1">
                                  <p:stCondLst>
                                    <p:cond delay="0"/>
                                  </p:stCondLst>
                                  <p:endCondLst>
                                    <p:cond evt="begin" delay="0">
                                      <p:tn val="38"/>
                                    </p:cond>
                                  </p:end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3">
                                            <p:bg/>
                                          </p:spTgt>
                                        </p:tgtEl>
                                        <p:attrNameLst>
                                          <p:attrName>style.visibility</p:attrName>
                                        </p:attrNameLst>
                                      </p:cBhvr>
                                      <p:to>
                                        <p:strVal val="visible"/>
                                      </p:to>
                                    </p:set>
                                    <p:anim calcmode="lin" valueType="num">
                                      <p:cBhvr additive="base">
                                        <p:cTn id="44"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45"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 calcmode="lin" valueType="num">
                                      <p:cBhvr additive="base">
                                        <p:cTn id="5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3">
                                            <p:txEl>
                                              <p:pRg st="1" end="1"/>
                                            </p:txEl>
                                          </p:spTgt>
                                        </p:tgtEl>
                                        <p:attrNameLst>
                                          <p:attrName>style.visibility</p:attrName>
                                        </p:attrNameLst>
                                      </p:cBhvr>
                                      <p:to>
                                        <p:strVal val="visible"/>
                                      </p:to>
                                    </p:set>
                                    <p:anim calcmode="lin" valueType="num">
                                      <p:cBhvr additive="base">
                                        <p:cTn id="56"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4">
                                            <p:bg/>
                                          </p:spTgt>
                                        </p:tgtEl>
                                        <p:attrNameLst>
                                          <p:attrName>style.visibility</p:attrName>
                                        </p:attrNameLst>
                                      </p:cBhvr>
                                      <p:to>
                                        <p:strVal val="visible"/>
                                      </p:to>
                                    </p:set>
                                    <p:anim calcmode="lin" valueType="num">
                                      <p:cBhvr additive="base">
                                        <p:cTn id="60"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61"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5">
                                            <p:bg/>
                                          </p:spTgt>
                                        </p:tgtEl>
                                        <p:attrNameLst>
                                          <p:attrName>style.visibility</p:attrName>
                                        </p:attrNameLst>
                                      </p:cBhvr>
                                      <p:to>
                                        <p:strVal val="visible"/>
                                      </p:to>
                                    </p:set>
                                    <p:anim calcmode="lin" valueType="num">
                                      <p:cBhvr additive="base">
                                        <p:cTn id="70"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71"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5">
                                            <p:txEl>
                                              <p:pRg st="0" end="0"/>
                                            </p:txEl>
                                          </p:spTgt>
                                        </p:tgtEl>
                                        <p:attrNameLst>
                                          <p:attrName>style.visibility</p:attrName>
                                        </p:attrNameLst>
                                      </p:cBhvr>
                                      <p:to>
                                        <p:strVal val="visible"/>
                                      </p:to>
                                    </p:set>
                                    <p:anim calcmode="lin" valueType="num">
                                      <p:cBhvr additive="base">
                                        <p:cTn id="7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5">
                                            <p:txEl>
                                              <p:pRg st="1" end="1"/>
                                            </p:txEl>
                                          </p:spTgt>
                                        </p:tgtEl>
                                        <p:attrNameLst>
                                          <p:attrName>style.visibility</p:attrName>
                                        </p:attrNameLst>
                                      </p:cBhvr>
                                      <p:to>
                                        <p:strVal val="visible"/>
                                      </p:to>
                                    </p:set>
                                    <p:anim calcmode="lin" valueType="num">
                                      <p:cBhvr additive="base">
                                        <p:cTn id="82"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6">
                                            <p:bg/>
                                          </p:spTgt>
                                        </p:tgtEl>
                                        <p:attrNameLst>
                                          <p:attrName>style.visibility</p:attrName>
                                        </p:attrNameLst>
                                      </p:cBhvr>
                                      <p:to>
                                        <p:strVal val="visible"/>
                                      </p:to>
                                    </p:set>
                                    <p:anim calcmode="lin" valueType="num">
                                      <p:cBhvr additive="base">
                                        <p:cTn id="86"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87"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6">
                                            <p:txEl>
                                              <p:pRg st="0" end="0"/>
                                            </p:txEl>
                                          </p:spTgt>
                                        </p:tgtEl>
                                        <p:attrNameLst>
                                          <p:attrName>style.visibility</p:attrName>
                                        </p:attrNameLst>
                                      </p:cBhvr>
                                      <p:to>
                                        <p:strVal val="visible"/>
                                      </p:to>
                                    </p:set>
                                    <p:anim calcmode="lin" valueType="num">
                                      <p:cBhvr additive="base">
                                        <p:cTn id="92"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6">
                                            <p:txEl>
                                              <p:pRg st="1" end="1"/>
                                            </p:txEl>
                                          </p:spTgt>
                                        </p:tgtEl>
                                        <p:attrNameLst>
                                          <p:attrName>style.visibility</p:attrName>
                                        </p:attrNameLst>
                                      </p:cBhvr>
                                      <p:to>
                                        <p:strVal val="visible"/>
                                      </p:to>
                                    </p:set>
                                    <p:anim calcmode="lin" valueType="num">
                                      <p:cBhvr additive="base">
                                        <p:cTn id="98"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7">
                                            <p:bg/>
                                          </p:spTgt>
                                        </p:tgtEl>
                                        <p:attrNameLst>
                                          <p:attrName>style.visibility</p:attrName>
                                        </p:attrNameLst>
                                      </p:cBhvr>
                                      <p:to>
                                        <p:strVal val="visible"/>
                                      </p:to>
                                    </p:set>
                                    <p:anim calcmode="lin" valueType="num">
                                      <p:cBhvr additive="base">
                                        <p:cTn id="102"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103"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7">
                                            <p:txEl>
                                              <p:pRg st="0" end="0"/>
                                            </p:txEl>
                                          </p:spTgt>
                                        </p:tgtEl>
                                        <p:attrNameLst>
                                          <p:attrName>style.visibility</p:attrName>
                                        </p:attrNameLst>
                                      </p:cBhvr>
                                      <p:to>
                                        <p:strVal val="visible"/>
                                      </p:to>
                                    </p:set>
                                    <p:anim calcmode="lin" valueType="num">
                                      <p:cBhvr additive="base">
                                        <p:cTn id="10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9">
                                            <p:bg/>
                                          </p:spTgt>
                                        </p:tgtEl>
                                        <p:attrNameLst>
                                          <p:attrName>style.visibility</p:attrName>
                                        </p:attrNameLst>
                                      </p:cBhvr>
                                      <p:to>
                                        <p:strVal val="visible"/>
                                      </p:to>
                                    </p:set>
                                    <p:anim calcmode="lin" valueType="num">
                                      <p:cBhvr additive="base">
                                        <p:cTn id="112" dur="500" fill="hold"/>
                                        <p:tgtEl>
                                          <p:spTgt spid="19">
                                            <p:bg/>
                                          </p:spTgt>
                                        </p:tgtEl>
                                        <p:attrNameLst>
                                          <p:attrName>ppt_x</p:attrName>
                                        </p:attrNameLst>
                                      </p:cBhvr>
                                      <p:tavLst>
                                        <p:tav tm="0">
                                          <p:val>
                                            <p:strVal val="#ppt_x"/>
                                          </p:val>
                                        </p:tav>
                                        <p:tav tm="100000">
                                          <p:val>
                                            <p:strVal val="#ppt_x"/>
                                          </p:val>
                                        </p:tav>
                                      </p:tavLst>
                                    </p:anim>
                                    <p:anim calcmode="lin" valueType="num">
                                      <p:cBhvr additive="base">
                                        <p:cTn id="113" dur="500" fill="hold"/>
                                        <p:tgtEl>
                                          <p:spTgt spid="19">
                                            <p:bg/>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nodePh="1">
                                  <p:stCondLst>
                                    <p:cond delay="0"/>
                                  </p:stCondLst>
                                  <p:endCondLst>
                                    <p:cond evt="begin" delay="0">
                                      <p:tn val="116"/>
                                    </p:cond>
                                  </p:endCondLst>
                                  <p:childTnLst>
                                    <p:set>
                                      <p:cBhvr>
                                        <p:cTn id="117" dur="1" fill="hold">
                                          <p:stCondLst>
                                            <p:cond delay="0"/>
                                          </p:stCondLst>
                                        </p:cTn>
                                        <p:tgtEl>
                                          <p:spTgt spid="19">
                                            <p:txEl>
                                              <p:pRg st="0" end="0"/>
                                            </p:txEl>
                                          </p:spTgt>
                                        </p:tgtEl>
                                        <p:attrNameLst>
                                          <p:attrName>style.visibility</p:attrName>
                                        </p:attrNameLst>
                                      </p:cBhvr>
                                      <p:to>
                                        <p:strVal val="visible"/>
                                      </p:to>
                                    </p:set>
                                    <p:anim calcmode="lin" valueType="num">
                                      <p:cBhvr additive="base">
                                        <p:cTn id="11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0">
                                            <p:bg/>
                                          </p:spTgt>
                                        </p:tgtEl>
                                        <p:attrNameLst>
                                          <p:attrName>style.visibility</p:attrName>
                                        </p:attrNameLst>
                                      </p:cBhvr>
                                      <p:to>
                                        <p:strVal val="visible"/>
                                      </p:to>
                                    </p:set>
                                    <p:anim calcmode="lin" valueType="num">
                                      <p:cBhvr additive="base">
                                        <p:cTn id="122"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123" dur="500" fill="hold"/>
                                        <p:tgtEl>
                                          <p:spTgt spid="20">
                                            <p:bg/>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nodePh="1">
                                  <p:stCondLst>
                                    <p:cond delay="0"/>
                                  </p:stCondLst>
                                  <p:endCondLst>
                                    <p:cond evt="begin" delay="0">
                                      <p:tn val="126"/>
                                    </p:cond>
                                  </p:endCondLst>
                                  <p:childTnLst>
                                    <p:set>
                                      <p:cBhvr>
                                        <p:cTn id="127" dur="1" fill="hold">
                                          <p:stCondLst>
                                            <p:cond delay="0"/>
                                          </p:stCondLst>
                                        </p:cTn>
                                        <p:tgtEl>
                                          <p:spTgt spid="20">
                                            <p:txEl>
                                              <p:pRg st="0" end="0"/>
                                            </p:txEl>
                                          </p:spTgt>
                                        </p:tgtEl>
                                        <p:attrNameLst>
                                          <p:attrName>style.visibility</p:attrName>
                                        </p:attrNameLst>
                                      </p:cBhvr>
                                      <p:to>
                                        <p:strVal val="visible"/>
                                      </p:to>
                                    </p:set>
                                    <p:anim calcmode="lin" valueType="num">
                                      <p:cBhvr additive="base">
                                        <p:cTn id="12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21">
                                            <p:bg/>
                                          </p:spTgt>
                                        </p:tgtEl>
                                        <p:attrNameLst>
                                          <p:attrName>style.visibility</p:attrName>
                                        </p:attrNameLst>
                                      </p:cBhvr>
                                      <p:to>
                                        <p:strVal val="visible"/>
                                      </p:to>
                                    </p:set>
                                    <p:anim calcmode="lin" valueType="num">
                                      <p:cBhvr additive="base">
                                        <p:cTn id="132" dur="500" fill="hold"/>
                                        <p:tgtEl>
                                          <p:spTgt spid="21">
                                            <p:bg/>
                                          </p:spTgt>
                                        </p:tgtEl>
                                        <p:attrNameLst>
                                          <p:attrName>ppt_x</p:attrName>
                                        </p:attrNameLst>
                                      </p:cBhvr>
                                      <p:tavLst>
                                        <p:tav tm="0">
                                          <p:val>
                                            <p:strVal val="#ppt_x"/>
                                          </p:val>
                                        </p:tav>
                                        <p:tav tm="100000">
                                          <p:val>
                                            <p:strVal val="#ppt_x"/>
                                          </p:val>
                                        </p:tav>
                                      </p:tavLst>
                                    </p:anim>
                                    <p:anim calcmode="lin" valueType="num">
                                      <p:cBhvr additive="base">
                                        <p:cTn id="133" dur="500" fill="hold"/>
                                        <p:tgtEl>
                                          <p:spTgt spid="21">
                                            <p:bg/>
                                          </p:spTgt>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21">
                                            <p:txEl>
                                              <p:pRg st="0" end="0"/>
                                            </p:txEl>
                                          </p:spTgt>
                                        </p:tgtEl>
                                        <p:attrNameLst>
                                          <p:attrName>style.visibility</p:attrName>
                                        </p:attrNameLst>
                                      </p:cBhvr>
                                      <p:to>
                                        <p:strVal val="visible"/>
                                      </p:to>
                                    </p:set>
                                    <p:anim calcmode="lin" valueType="num">
                                      <p:cBhvr additive="base">
                                        <p:cTn id="138"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39"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22">
                                            <p:bg/>
                                          </p:spTgt>
                                        </p:tgtEl>
                                        <p:attrNameLst>
                                          <p:attrName>style.visibility</p:attrName>
                                        </p:attrNameLst>
                                      </p:cBhvr>
                                      <p:to>
                                        <p:strVal val="visible"/>
                                      </p:to>
                                    </p:set>
                                    <p:anim calcmode="lin" valueType="num">
                                      <p:cBhvr additive="base">
                                        <p:cTn id="142" dur="500" fill="hold"/>
                                        <p:tgtEl>
                                          <p:spTgt spid="22">
                                            <p:bg/>
                                          </p:spTgt>
                                        </p:tgtEl>
                                        <p:attrNameLst>
                                          <p:attrName>ppt_x</p:attrName>
                                        </p:attrNameLst>
                                      </p:cBhvr>
                                      <p:tavLst>
                                        <p:tav tm="0">
                                          <p:val>
                                            <p:strVal val="#ppt_x"/>
                                          </p:val>
                                        </p:tav>
                                        <p:tav tm="100000">
                                          <p:val>
                                            <p:strVal val="#ppt_x"/>
                                          </p:val>
                                        </p:tav>
                                      </p:tavLst>
                                    </p:anim>
                                    <p:anim calcmode="lin" valueType="num">
                                      <p:cBhvr additive="base">
                                        <p:cTn id="143" dur="500" fill="hold"/>
                                        <p:tgtEl>
                                          <p:spTgt spid="22">
                                            <p:bg/>
                                          </p:spTgt>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22">
                                            <p:txEl>
                                              <p:pRg st="0" end="0"/>
                                            </p:txEl>
                                          </p:spTgt>
                                        </p:tgtEl>
                                        <p:attrNameLst>
                                          <p:attrName>style.visibility</p:attrName>
                                        </p:attrNameLst>
                                      </p:cBhvr>
                                      <p:to>
                                        <p:strVal val="visible"/>
                                      </p:to>
                                    </p:set>
                                    <p:anim calcmode="lin" valueType="num">
                                      <p:cBhvr additive="base">
                                        <p:cTn id="148"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9"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grpId="0" nodeType="clickEffect">
                                  <p:stCondLst>
                                    <p:cond delay="0"/>
                                  </p:stCondLst>
                                  <p:childTnLst>
                                    <p:set>
                                      <p:cBhvr>
                                        <p:cTn id="153" dur="1" fill="hold">
                                          <p:stCondLst>
                                            <p:cond delay="0"/>
                                          </p:stCondLst>
                                        </p:cTn>
                                        <p:tgtEl>
                                          <p:spTgt spid="22">
                                            <p:txEl>
                                              <p:pRg st="1" end="1"/>
                                            </p:txEl>
                                          </p:spTgt>
                                        </p:tgtEl>
                                        <p:attrNameLst>
                                          <p:attrName>style.visibility</p:attrName>
                                        </p:attrNameLst>
                                      </p:cBhvr>
                                      <p:to>
                                        <p:strVal val="visible"/>
                                      </p:to>
                                    </p:set>
                                    <p:anim calcmode="lin" valueType="num">
                                      <p:cBhvr additive="base">
                                        <p:cTn id="154"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23">
                                            <p:bg/>
                                          </p:spTgt>
                                        </p:tgtEl>
                                        <p:attrNameLst>
                                          <p:attrName>style.visibility</p:attrName>
                                        </p:attrNameLst>
                                      </p:cBhvr>
                                      <p:to>
                                        <p:strVal val="visible"/>
                                      </p:to>
                                    </p:set>
                                    <p:anim calcmode="lin" valueType="num">
                                      <p:cBhvr additive="base">
                                        <p:cTn id="158" dur="500" fill="hold"/>
                                        <p:tgtEl>
                                          <p:spTgt spid="23">
                                            <p:bg/>
                                          </p:spTgt>
                                        </p:tgtEl>
                                        <p:attrNameLst>
                                          <p:attrName>ppt_x</p:attrName>
                                        </p:attrNameLst>
                                      </p:cBhvr>
                                      <p:tavLst>
                                        <p:tav tm="0">
                                          <p:val>
                                            <p:strVal val="#ppt_x"/>
                                          </p:val>
                                        </p:tav>
                                        <p:tav tm="100000">
                                          <p:val>
                                            <p:strVal val="#ppt_x"/>
                                          </p:val>
                                        </p:tav>
                                      </p:tavLst>
                                    </p:anim>
                                    <p:anim calcmode="lin" valueType="num">
                                      <p:cBhvr additive="base">
                                        <p:cTn id="159" dur="500" fill="hold"/>
                                        <p:tgtEl>
                                          <p:spTgt spid="23">
                                            <p:bg/>
                                          </p:spTgt>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3">
                                            <p:txEl>
                                              <p:pRg st="0" end="0"/>
                                            </p:txEl>
                                          </p:spTgt>
                                        </p:tgtEl>
                                        <p:attrNameLst>
                                          <p:attrName>style.visibility</p:attrName>
                                        </p:attrNameLst>
                                      </p:cBhvr>
                                      <p:to>
                                        <p:strVal val="visible"/>
                                      </p:to>
                                    </p:set>
                                    <p:anim calcmode="lin" valueType="num">
                                      <p:cBhvr additive="base">
                                        <p:cTn id="1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65"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23">
                                            <p:txEl>
                                              <p:pRg st="1" end="1"/>
                                            </p:txEl>
                                          </p:spTgt>
                                        </p:tgtEl>
                                        <p:attrNameLst>
                                          <p:attrName>style.visibility</p:attrName>
                                        </p:attrNameLst>
                                      </p:cBhvr>
                                      <p:to>
                                        <p:strVal val="visible"/>
                                      </p:to>
                                    </p:set>
                                    <p:anim calcmode="lin" valueType="num">
                                      <p:cBhvr additive="base">
                                        <p:cTn id="170"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24">
                                            <p:bg/>
                                          </p:spTgt>
                                        </p:tgtEl>
                                        <p:attrNameLst>
                                          <p:attrName>style.visibility</p:attrName>
                                        </p:attrNameLst>
                                      </p:cBhvr>
                                      <p:to>
                                        <p:strVal val="visible"/>
                                      </p:to>
                                    </p:set>
                                    <p:anim calcmode="lin" valueType="num">
                                      <p:cBhvr additive="base">
                                        <p:cTn id="174"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175" dur="500" fill="hold"/>
                                        <p:tgtEl>
                                          <p:spTgt spid="24">
                                            <p:bg/>
                                          </p:spTgt>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grpId="0" nodeType="clickEffect">
                                  <p:stCondLst>
                                    <p:cond delay="0"/>
                                  </p:stCondLst>
                                  <p:childTnLst>
                                    <p:set>
                                      <p:cBhvr>
                                        <p:cTn id="179" dur="1" fill="hold">
                                          <p:stCondLst>
                                            <p:cond delay="0"/>
                                          </p:stCondLst>
                                        </p:cTn>
                                        <p:tgtEl>
                                          <p:spTgt spid="24">
                                            <p:txEl>
                                              <p:pRg st="0" end="0"/>
                                            </p:txEl>
                                          </p:spTgt>
                                        </p:tgtEl>
                                        <p:attrNameLst>
                                          <p:attrName>style.visibility</p:attrName>
                                        </p:attrNameLst>
                                      </p:cBhvr>
                                      <p:to>
                                        <p:strVal val="visible"/>
                                      </p:to>
                                    </p:set>
                                    <p:anim calcmode="lin" valueType="num">
                                      <p:cBhvr additive="base">
                                        <p:cTn id="180"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81"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25">
                                            <p:bg/>
                                          </p:spTgt>
                                        </p:tgtEl>
                                        <p:attrNameLst>
                                          <p:attrName>style.visibility</p:attrName>
                                        </p:attrNameLst>
                                      </p:cBhvr>
                                      <p:to>
                                        <p:strVal val="visible"/>
                                      </p:to>
                                    </p:set>
                                    <p:anim calcmode="lin" valueType="num">
                                      <p:cBhvr additive="base">
                                        <p:cTn id="184"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185"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2" presetClass="entr" presetSubtype="4" fill="hold" grpId="0" nodeType="clickEffect" nodePh="1">
                                  <p:stCondLst>
                                    <p:cond delay="0"/>
                                  </p:stCondLst>
                                  <p:endCondLst>
                                    <p:cond evt="begin" delay="0">
                                      <p:tn val="188"/>
                                    </p:cond>
                                  </p:endCondLst>
                                  <p:childTnLst>
                                    <p:set>
                                      <p:cBhvr>
                                        <p:cTn id="189" dur="1" fill="hold">
                                          <p:stCondLst>
                                            <p:cond delay="0"/>
                                          </p:stCondLst>
                                        </p:cTn>
                                        <p:tgtEl>
                                          <p:spTgt spid="25">
                                            <p:txEl>
                                              <p:pRg st="0" end="0"/>
                                            </p:txEl>
                                          </p:spTgt>
                                        </p:tgtEl>
                                        <p:attrNameLst>
                                          <p:attrName>style.visibility</p:attrName>
                                        </p:attrNameLst>
                                      </p:cBhvr>
                                      <p:to>
                                        <p:strVal val="visible"/>
                                      </p:to>
                                    </p:set>
                                    <p:anim calcmode="lin" valueType="num">
                                      <p:cBhvr additive="base">
                                        <p:cTn id="190"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26">
                                            <p:bg/>
                                          </p:spTgt>
                                        </p:tgtEl>
                                        <p:attrNameLst>
                                          <p:attrName>style.visibility</p:attrName>
                                        </p:attrNameLst>
                                      </p:cBhvr>
                                      <p:to>
                                        <p:strVal val="visible"/>
                                      </p:to>
                                    </p:set>
                                    <p:anim calcmode="lin" valueType="num">
                                      <p:cBhvr additive="base">
                                        <p:cTn id="194" dur="500" fill="hold"/>
                                        <p:tgtEl>
                                          <p:spTgt spid="26">
                                            <p:bg/>
                                          </p:spTgt>
                                        </p:tgtEl>
                                        <p:attrNameLst>
                                          <p:attrName>ppt_x</p:attrName>
                                        </p:attrNameLst>
                                      </p:cBhvr>
                                      <p:tavLst>
                                        <p:tav tm="0">
                                          <p:val>
                                            <p:strVal val="#ppt_x"/>
                                          </p:val>
                                        </p:tav>
                                        <p:tav tm="100000">
                                          <p:val>
                                            <p:strVal val="#ppt_x"/>
                                          </p:val>
                                        </p:tav>
                                      </p:tavLst>
                                    </p:anim>
                                    <p:anim calcmode="lin" valueType="num">
                                      <p:cBhvr additive="base">
                                        <p:cTn id="195" dur="500" fill="hold"/>
                                        <p:tgtEl>
                                          <p:spTgt spid="26">
                                            <p:bg/>
                                          </p:spTgt>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4" fill="hold" grpId="0" nodeType="clickEffect">
                                  <p:stCondLst>
                                    <p:cond delay="0"/>
                                  </p:stCondLst>
                                  <p:childTnLst>
                                    <p:set>
                                      <p:cBhvr>
                                        <p:cTn id="199" dur="1" fill="hold">
                                          <p:stCondLst>
                                            <p:cond delay="0"/>
                                          </p:stCondLst>
                                        </p:cTn>
                                        <p:tgtEl>
                                          <p:spTgt spid="26">
                                            <p:txEl>
                                              <p:pRg st="0" end="0"/>
                                            </p:txEl>
                                          </p:spTgt>
                                        </p:tgtEl>
                                        <p:attrNameLst>
                                          <p:attrName>style.visibility</p:attrName>
                                        </p:attrNameLst>
                                      </p:cBhvr>
                                      <p:to>
                                        <p:strVal val="visible"/>
                                      </p:to>
                                    </p:set>
                                    <p:anim calcmode="lin" valueType="num">
                                      <p:cBhvr additive="base">
                                        <p:cTn id="20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0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2" presetClass="entr" presetSubtype="4" fill="hold" grpId="0" nodeType="clickEffect">
                                  <p:stCondLst>
                                    <p:cond delay="0"/>
                                  </p:stCondLst>
                                  <p:childTnLst>
                                    <p:set>
                                      <p:cBhvr>
                                        <p:cTn id="205" dur="1" fill="hold">
                                          <p:stCondLst>
                                            <p:cond delay="0"/>
                                          </p:stCondLst>
                                        </p:cTn>
                                        <p:tgtEl>
                                          <p:spTgt spid="26">
                                            <p:txEl>
                                              <p:pRg st="1" end="1"/>
                                            </p:txEl>
                                          </p:spTgt>
                                        </p:tgtEl>
                                        <p:attrNameLst>
                                          <p:attrName>style.visibility</p:attrName>
                                        </p:attrNameLst>
                                      </p:cBhvr>
                                      <p:to>
                                        <p:strVal val="visible"/>
                                      </p:to>
                                    </p:set>
                                    <p:anim calcmode="lin" valueType="num">
                                      <p:cBhvr additive="base">
                                        <p:cTn id="206"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07"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208" presetID="2" presetClass="entr" presetSubtype="4" fill="hold" grpId="0" nodeType="withEffect">
                                  <p:stCondLst>
                                    <p:cond delay="0"/>
                                  </p:stCondLst>
                                  <p:childTnLst>
                                    <p:set>
                                      <p:cBhvr>
                                        <p:cTn id="209" dur="1" fill="hold">
                                          <p:stCondLst>
                                            <p:cond delay="0"/>
                                          </p:stCondLst>
                                        </p:cTn>
                                        <p:tgtEl>
                                          <p:spTgt spid="27">
                                            <p:bg/>
                                          </p:spTgt>
                                        </p:tgtEl>
                                        <p:attrNameLst>
                                          <p:attrName>style.visibility</p:attrName>
                                        </p:attrNameLst>
                                      </p:cBhvr>
                                      <p:to>
                                        <p:strVal val="visible"/>
                                      </p:to>
                                    </p:set>
                                    <p:anim calcmode="lin" valueType="num">
                                      <p:cBhvr additive="base">
                                        <p:cTn id="210" dur="500" fill="hold"/>
                                        <p:tgtEl>
                                          <p:spTgt spid="27">
                                            <p:bg/>
                                          </p:spTgt>
                                        </p:tgtEl>
                                        <p:attrNameLst>
                                          <p:attrName>ppt_x</p:attrName>
                                        </p:attrNameLst>
                                      </p:cBhvr>
                                      <p:tavLst>
                                        <p:tav tm="0">
                                          <p:val>
                                            <p:strVal val="#ppt_x"/>
                                          </p:val>
                                        </p:tav>
                                        <p:tav tm="100000">
                                          <p:val>
                                            <p:strVal val="#ppt_x"/>
                                          </p:val>
                                        </p:tav>
                                      </p:tavLst>
                                    </p:anim>
                                    <p:anim calcmode="lin" valueType="num">
                                      <p:cBhvr additive="base">
                                        <p:cTn id="211" dur="500" fill="hold"/>
                                        <p:tgtEl>
                                          <p:spTgt spid="27">
                                            <p:bg/>
                                          </p:spTgt>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2" presetClass="entr" presetSubtype="4" fill="hold" grpId="0" nodeType="clickEffect">
                                  <p:stCondLst>
                                    <p:cond delay="0"/>
                                  </p:stCondLst>
                                  <p:childTnLst>
                                    <p:set>
                                      <p:cBhvr>
                                        <p:cTn id="215" dur="1" fill="hold">
                                          <p:stCondLst>
                                            <p:cond delay="0"/>
                                          </p:stCondLst>
                                        </p:cTn>
                                        <p:tgtEl>
                                          <p:spTgt spid="27">
                                            <p:txEl>
                                              <p:pRg st="0" end="0"/>
                                            </p:txEl>
                                          </p:spTgt>
                                        </p:tgtEl>
                                        <p:attrNameLst>
                                          <p:attrName>style.visibility</p:attrName>
                                        </p:attrNameLst>
                                      </p:cBhvr>
                                      <p:to>
                                        <p:strVal val="visible"/>
                                      </p:to>
                                    </p:set>
                                    <p:anim calcmode="lin" valueType="num">
                                      <p:cBhvr additive="base">
                                        <p:cTn id="21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17"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28">
                                            <p:bg/>
                                          </p:spTgt>
                                        </p:tgtEl>
                                        <p:attrNameLst>
                                          <p:attrName>style.visibility</p:attrName>
                                        </p:attrNameLst>
                                      </p:cBhvr>
                                      <p:to>
                                        <p:strVal val="visible"/>
                                      </p:to>
                                    </p:set>
                                    <p:anim calcmode="lin" valueType="num">
                                      <p:cBhvr additive="base">
                                        <p:cTn id="220" dur="500" fill="hold"/>
                                        <p:tgtEl>
                                          <p:spTgt spid="28">
                                            <p:bg/>
                                          </p:spTgt>
                                        </p:tgtEl>
                                        <p:attrNameLst>
                                          <p:attrName>ppt_x</p:attrName>
                                        </p:attrNameLst>
                                      </p:cBhvr>
                                      <p:tavLst>
                                        <p:tav tm="0">
                                          <p:val>
                                            <p:strVal val="#ppt_x"/>
                                          </p:val>
                                        </p:tav>
                                        <p:tav tm="100000">
                                          <p:val>
                                            <p:strVal val="#ppt_x"/>
                                          </p:val>
                                        </p:tav>
                                      </p:tavLst>
                                    </p:anim>
                                    <p:anim calcmode="lin" valueType="num">
                                      <p:cBhvr additive="base">
                                        <p:cTn id="221" dur="500" fill="hold"/>
                                        <p:tgtEl>
                                          <p:spTgt spid="28">
                                            <p:bg/>
                                          </p:spTgt>
                                        </p:tgtEl>
                                        <p:attrNameLst>
                                          <p:attrName>ppt_y</p:attrName>
                                        </p:attrNameLst>
                                      </p:cBhvr>
                                      <p:tavLst>
                                        <p:tav tm="0">
                                          <p:val>
                                            <p:strVal val="1+#ppt_h/2"/>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2" presetClass="entr" presetSubtype="4" fill="hold" grpId="0" nodeType="clickEffect">
                                  <p:stCondLst>
                                    <p:cond delay="0"/>
                                  </p:stCondLst>
                                  <p:childTnLst>
                                    <p:set>
                                      <p:cBhvr>
                                        <p:cTn id="225" dur="1" fill="hold">
                                          <p:stCondLst>
                                            <p:cond delay="0"/>
                                          </p:stCondLst>
                                        </p:cTn>
                                        <p:tgtEl>
                                          <p:spTgt spid="28">
                                            <p:txEl>
                                              <p:pRg st="0" end="0"/>
                                            </p:txEl>
                                          </p:spTgt>
                                        </p:tgtEl>
                                        <p:attrNameLst>
                                          <p:attrName>style.visibility</p:attrName>
                                        </p:attrNameLst>
                                      </p:cBhvr>
                                      <p:to>
                                        <p:strVal val="visible"/>
                                      </p:to>
                                    </p:set>
                                    <p:anim calcmode="lin" valueType="num">
                                      <p:cBhvr additive="base">
                                        <p:cTn id="22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27"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 presetClass="entr" presetSubtype="4" fill="hold" grpId="0" nodeType="clickEffect">
                                  <p:stCondLst>
                                    <p:cond delay="0"/>
                                  </p:stCondLst>
                                  <p:childTnLst>
                                    <p:set>
                                      <p:cBhvr>
                                        <p:cTn id="231" dur="1" fill="hold">
                                          <p:stCondLst>
                                            <p:cond delay="0"/>
                                          </p:stCondLst>
                                        </p:cTn>
                                        <p:tgtEl>
                                          <p:spTgt spid="28">
                                            <p:txEl>
                                              <p:pRg st="1" end="1"/>
                                            </p:txEl>
                                          </p:spTgt>
                                        </p:tgtEl>
                                        <p:attrNameLst>
                                          <p:attrName>style.visibility</p:attrName>
                                        </p:attrNameLst>
                                      </p:cBhvr>
                                      <p:to>
                                        <p:strVal val="visible"/>
                                      </p:to>
                                    </p:set>
                                    <p:anim calcmode="lin" valueType="num">
                                      <p:cBhvr additive="base">
                                        <p:cTn id="232"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233" dur="500" fill="hold"/>
                                        <p:tgtEl>
                                          <p:spTgt spid="28">
                                            <p:txEl>
                                              <p:pRg st="1" end="1"/>
                                            </p:txEl>
                                          </p:spTgt>
                                        </p:tgtEl>
                                        <p:attrNameLst>
                                          <p:attrName>ppt_y</p:attrName>
                                        </p:attrNameLst>
                                      </p:cBhvr>
                                      <p:tavLst>
                                        <p:tav tm="0">
                                          <p:val>
                                            <p:strVal val="1+#ppt_h/2"/>
                                          </p:val>
                                        </p:tav>
                                        <p:tav tm="100000">
                                          <p:val>
                                            <p:strVal val="#ppt_y"/>
                                          </p:val>
                                        </p:tav>
                                      </p:tavLst>
                                    </p:anim>
                                  </p:childTnLst>
                                </p:cTn>
                              </p:par>
                              <p:par>
                                <p:cTn id="234" presetID="2" presetClass="entr" presetSubtype="4" fill="hold" grpId="0" nodeType="withEffect">
                                  <p:stCondLst>
                                    <p:cond delay="0"/>
                                  </p:stCondLst>
                                  <p:childTnLst>
                                    <p:set>
                                      <p:cBhvr>
                                        <p:cTn id="235" dur="1" fill="hold">
                                          <p:stCondLst>
                                            <p:cond delay="0"/>
                                          </p:stCondLst>
                                        </p:cTn>
                                        <p:tgtEl>
                                          <p:spTgt spid="29">
                                            <p:bg/>
                                          </p:spTgt>
                                        </p:tgtEl>
                                        <p:attrNameLst>
                                          <p:attrName>style.visibility</p:attrName>
                                        </p:attrNameLst>
                                      </p:cBhvr>
                                      <p:to>
                                        <p:strVal val="visible"/>
                                      </p:to>
                                    </p:set>
                                    <p:anim calcmode="lin" valueType="num">
                                      <p:cBhvr additive="base">
                                        <p:cTn id="236" dur="500" fill="hold"/>
                                        <p:tgtEl>
                                          <p:spTgt spid="29">
                                            <p:bg/>
                                          </p:spTgt>
                                        </p:tgtEl>
                                        <p:attrNameLst>
                                          <p:attrName>ppt_x</p:attrName>
                                        </p:attrNameLst>
                                      </p:cBhvr>
                                      <p:tavLst>
                                        <p:tav tm="0">
                                          <p:val>
                                            <p:strVal val="#ppt_x"/>
                                          </p:val>
                                        </p:tav>
                                        <p:tav tm="100000">
                                          <p:val>
                                            <p:strVal val="#ppt_x"/>
                                          </p:val>
                                        </p:tav>
                                      </p:tavLst>
                                    </p:anim>
                                    <p:anim calcmode="lin" valueType="num">
                                      <p:cBhvr additive="base">
                                        <p:cTn id="237" dur="500" fill="hold"/>
                                        <p:tgtEl>
                                          <p:spTgt spid="29">
                                            <p:bg/>
                                          </p:spTgt>
                                        </p:tgtEl>
                                        <p:attrNameLst>
                                          <p:attrName>ppt_y</p:attrName>
                                        </p:attrNameLst>
                                      </p:cBhvr>
                                      <p:tavLst>
                                        <p:tav tm="0">
                                          <p:val>
                                            <p:strVal val="1+#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29">
                                            <p:txEl>
                                              <p:pRg st="0" end="0"/>
                                            </p:txEl>
                                          </p:spTgt>
                                        </p:tgtEl>
                                        <p:attrNameLst>
                                          <p:attrName>style.visibility</p:attrName>
                                        </p:attrNameLst>
                                      </p:cBhvr>
                                      <p:to>
                                        <p:strVal val="visible"/>
                                      </p:to>
                                    </p:set>
                                    <p:anim calcmode="lin" valueType="num">
                                      <p:cBhvr additive="base">
                                        <p:cTn id="24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 presetClass="entr" presetSubtype="4" fill="hold" grpId="0" nodeType="clickEffect">
                                  <p:stCondLst>
                                    <p:cond delay="0"/>
                                  </p:stCondLst>
                                  <p:childTnLst>
                                    <p:set>
                                      <p:cBhvr>
                                        <p:cTn id="247" dur="1" fill="hold">
                                          <p:stCondLst>
                                            <p:cond delay="0"/>
                                          </p:stCondLst>
                                        </p:cTn>
                                        <p:tgtEl>
                                          <p:spTgt spid="29">
                                            <p:txEl>
                                              <p:pRg st="1" end="1"/>
                                            </p:txEl>
                                          </p:spTgt>
                                        </p:tgtEl>
                                        <p:attrNameLst>
                                          <p:attrName>style.visibility</p:attrName>
                                        </p:attrNameLst>
                                      </p:cBhvr>
                                      <p:to>
                                        <p:strVal val="visible"/>
                                      </p:to>
                                    </p:set>
                                    <p:anim calcmode="lin" valueType="num">
                                      <p:cBhvr additive="base">
                                        <p:cTn id="248"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49"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250" presetID="2" presetClass="entr" presetSubtype="4" fill="hold" grpId="0" nodeType="withEffect">
                                  <p:stCondLst>
                                    <p:cond delay="0"/>
                                  </p:stCondLst>
                                  <p:childTnLst>
                                    <p:set>
                                      <p:cBhvr>
                                        <p:cTn id="251" dur="1" fill="hold">
                                          <p:stCondLst>
                                            <p:cond delay="0"/>
                                          </p:stCondLst>
                                        </p:cTn>
                                        <p:tgtEl>
                                          <p:spTgt spid="30">
                                            <p:bg/>
                                          </p:spTgt>
                                        </p:tgtEl>
                                        <p:attrNameLst>
                                          <p:attrName>style.visibility</p:attrName>
                                        </p:attrNameLst>
                                      </p:cBhvr>
                                      <p:to>
                                        <p:strVal val="visible"/>
                                      </p:to>
                                    </p:set>
                                    <p:anim calcmode="lin" valueType="num">
                                      <p:cBhvr additive="base">
                                        <p:cTn id="252" dur="500" fill="hold"/>
                                        <p:tgtEl>
                                          <p:spTgt spid="30">
                                            <p:bg/>
                                          </p:spTgt>
                                        </p:tgtEl>
                                        <p:attrNameLst>
                                          <p:attrName>ppt_x</p:attrName>
                                        </p:attrNameLst>
                                      </p:cBhvr>
                                      <p:tavLst>
                                        <p:tav tm="0">
                                          <p:val>
                                            <p:strVal val="#ppt_x"/>
                                          </p:val>
                                        </p:tav>
                                        <p:tav tm="100000">
                                          <p:val>
                                            <p:strVal val="#ppt_x"/>
                                          </p:val>
                                        </p:tav>
                                      </p:tavLst>
                                    </p:anim>
                                    <p:anim calcmode="lin" valueType="num">
                                      <p:cBhvr additive="base">
                                        <p:cTn id="253" dur="500" fill="hold"/>
                                        <p:tgtEl>
                                          <p:spTgt spid="30">
                                            <p:bg/>
                                          </p:spTgt>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2" presetClass="entr" presetSubtype="4" fill="hold" grpId="0" nodeType="clickEffect">
                                  <p:stCondLst>
                                    <p:cond delay="0"/>
                                  </p:stCondLst>
                                  <p:childTnLst>
                                    <p:set>
                                      <p:cBhvr>
                                        <p:cTn id="257" dur="1" fill="hold">
                                          <p:stCondLst>
                                            <p:cond delay="0"/>
                                          </p:stCondLst>
                                        </p:cTn>
                                        <p:tgtEl>
                                          <p:spTgt spid="30">
                                            <p:txEl>
                                              <p:pRg st="0" end="0"/>
                                            </p:txEl>
                                          </p:spTgt>
                                        </p:tgtEl>
                                        <p:attrNameLst>
                                          <p:attrName>style.visibility</p:attrName>
                                        </p:attrNameLst>
                                      </p:cBhvr>
                                      <p:to>
                                        <p:strVal val="visible"/>
                                      </p:to>
                                    </p:set>
                                    <p:anim calcmode="lin" valueType="num">
                                      <p:cBhvr additive="base">
                                        <p:cTn id="25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59"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260" presetID="2" presetClass="entr" presetSubtype="4" fill="hold" grpId="0" nodeType="withEffect">
                                  <p:stCondLst>
                                    <p:cond delay="0"/>
                                  </p:stCondLst>
                                  <p:childTnLst>
                                    <p:set>
                                      <p:cBhvr>
                                        <p:cTn id="261" dur="1" fill="hold">
                                          <p:stCondLst>
                                            <p:cond delay="0"/>
                                          </p:stCondLst>
                                        </p:cTn>
                                        <p:tgtEl>
                                          <p:spTgt spid="31">
                                            <p:bg/>
                                          </p:spTgt>
                                        </p:tgtEl>
                                        <p:attrNameLst>
                                          <p:attrName>style.visibility</p:attrName>
                                        </p:attrNameLst>
                                      </p:cBhvr>
                                      <p:to>
                                        <p:strVal val="visible"/>
                                      </p:to>
                                    </p:set>
                                    <p:anim calcmode="lin" valueType="num">
                                      <p:cBhvr additive="base">
                                        <p:cTn id="262" dur="500" fill="hold"/>
                                        <p:tgtEl>
                                          <p:spTgt spid="31">
                                            <p:bg/>
                                          </p:spTgt>
                                        </p:tgtEl>
                                        <p:attrNameLst>
                                          <p:attrName>ppt_x</p:attrName>
                                        </p:attrNameLst>
                                      </p:cBhvr>
                                      <p:tavLst>
                                        <p:tav tm="0">
                                          <p:val>
                                            <p:strVal val="#ppt_x"/>
                                          </p:val>
                                        </p:tav>
                                        <p:tav tm="100000">
                                          <p:val>
                                            <p:strVal val="#ppt_x"/>
                                          </p:val>
                                        </p:tav>
                                      </p:tavLst>
                                    </p:anim>
                                    <p:anim calcmode="lin" valueType="num">
                                      <p:cBhvr additive="base">
                                        <p:cTn id="263" dur="500" fill="hold"/>
                                        <p:tgtEl>
                                          <p:spTgt spid="31">
                                            <p:bg/>
                                          </p:spTgt>
                                        </p:tgtEl>
                                        <p:attrNameLst>
                                          <p:attrName>ppt_y</p:attrName>
                                        </p:attrNameLst>
                                      </p:cBhvr>
                                      <p:tavLst>
                                        <p:tav tm="0">
                                          <p:val>
                                            <p:strVal val="1+#ppt_h/2"/>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2" presetClass="entr" presetSubtype="4" fill="hold" grpId="0" nodeType="clickEffect">
                                  <p:stCondLst>
                                    <p:cond delay="0"/>
                                  </p:stCondLst>
                                  <p:childTnLst>
                                    <p:set>
                                      <p:cBhvr>
                                        <p:cTn id="267" dur="1" fill="hold">
                                          <p:stCondLst>
                                            <p:cond delay="0"/>
                                          </p:stCondLst>
                                        </p:cTn>
                                        <p:tgtEl>
                                          <p:spTgt spid="31">
                                            <p:txEl>
                                              <p:pRg st="0" end="0"/>
                                            </p:txEl>
                                          </p:spTgt>
                                        </p:tgtEl>
                                        <p:attrNameLst>
                                          <p:attrName>style.visibility</p:attrName>
                                        </p:attrNameLst>
                                      </p:cBhvr>
                                      <p:to>
                                        <p:strVal val="visible"/>
                                      </p:to>
                                    </p:set>
                                    <p:anim calcmode="lin" valueType="num">
                                      <p:cBhvr additive="base">
                                        <p:cTn id="268"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69"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2" presetClass="entr" presetSubtype="4" fill="hold" grpId="0" nodeType="clickEffect">
                                  <p:stCondLst>
                                    <p:cond delay="0"/>
                                  </p:stCondLst>
                                  <p:childTnLst>
                                    <p:set>
                                      <p:cBhvr>
                                        <p:cTn id="273" dur="1" fill="hold">
                                          <p:stCondLst>
                                            <p:cond delay="0"/>
                                          </p:stCondLst>
                                        </p:cTn>
                                        <p:tgtEl>
                                          <p:spTgt spid="31">
                                            <p:txEl>
                                              <p:pRg st="1" end="1"/>
                                            </p:txEl>
                                          </p:spTgt>
                                        </p:tgtEl>
                                        <p:attrNameLst>
                                          <p:attrName>style.visibility</p:attrName>
                                        </p:attrNameLst>
                                      </p:cBhvr>
                                      <p:to>
                                        <p:strVal val="visible"/>
                                      </p:to>
                                    </p:set>
                                    <p:anim calcmode="lin" valueType="num">
                                      <p:cBhvr additive="base">
                                        <p:cTn id="274"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275"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276" presetID="2" presetClass="entr" presetSubtype="4" fill="hold" grpId="0" nodeType="withEffect">
                                  <p:stCondLst>
                                    <p:cond delay="0"/>
                                  </p:stCondLst>
                                  <p:childTnLst>
                                    <p:set>
                                      <p:cBhvr>
                                        <p:cTn id="277" dur="1" fill="hold">
                                          <p:stCondLst>
                                            <p:cond delay="0"/>
                                          </p:stCondLst>
                                        </p:cTn>
                                        <p:tgtEl>
                                          <p:spTgt spid="32">
                                            <p:bg/>
                                          </p:spTgt>
                                        </p:tgtEl>
                                        <p:attrNameLst>
                                          <p:attrName>style.visibility</p:attrName>
                                        </p:attrNameLst>
                                      </p:cBhvr>
                                      <p:to>
                                        <p:strVal val="visible"/>
                                      </p:to>
                                    </p:set>
                                    <p:anim calcmode="lin" valueType="num">
                                      <p:cBhvr additive="base">
                                        <p:cTn id="278" dur="500" fill="hold"/>
                                        <p:tgtEl>
                                          <p:spTgt spid="32">
                                            <p:bg/>
                                          </p:spTgt>
                                        </p:tgtEl>
                                        <p:attrNameLst>
                                          <p:attrName>ppt_x</p:attrName>
                                        </p:attrNameLst>
                                      </p:cBhvr>
                                      <p:tavLst>
                                        <p:tav tm="0">
                                          <p:val>
                                            <p:strVal val="#ppt_x"/>
                                          </p:val>
                                        </p:tav>
                                        <p:tav tm="100000">
                                          <p:val>
                                            <p:strVal val="#ppt_x"/>
                                          </p:val>
                                        </p:tav>
                                      </p:tavLst>
                                    </p:anim>
                                    <p:anim calcmode="lin" valueType="num">
                                      <p:cBhvr additive="base">
                                        <p:cTn id="279" dur="500" fill="hold"/>
                                        <p:tgtEl>
                                          <p:spTgt spid="32">
                                            <p:bg/>
                                          </p:spTgt>
                                        </p:tgtEl>
                                        <p:attrNameLst>
                                          <p:attrName>ppt_y</p:attrName>
                                        </p:attrNameLst>
                                      </p:cBhvr>
                                      <p:tavLst>
                                        <p:tav tm="0">
                                          <p:val>
                                            <p:strVal val="1+#ppt_h/2"/>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 presetClass="entr" presetSubtype="4" fill="hold" grpId="0" nodeType="clickEffect">
                                  <p:stCondLst>
                                    <p:cond delay="0"/>
                                  </p:stCondLst>
                                  <p:childTnLst>
                                    <p:set>
                                      <p:cBhvr>
                                        <p:cTn id="283" dur="1" fill="hold">
                                          <p:stCondLst>
                                            <p:cond delay="0"/>
                                          </p:stCondLst>
                                        </p:cTn>
                                        <p:tgtEl>
                                          <p:spTgt spid="32">
                                            <p:txEl>
                                              <p:pRg st="0" end="0"/>
                                            </p:txEl>
                                          </p:spTgt>
                                        </p:tgtEl>
                                        <p:attrNameLst>
                                          <p:attrName>style.visibility</p:attrName>
                                        </p:attrNameLst>
                                      </p:cBhvr>
                                      <p:to>
                                        <p:strVal val="visible"/>
                                      </p:to>
                                    </p:set>
                                    <p:anim calcmode="lin" valueType="num">
                                      <p:cBhvr additive="base">
                                        <p:cTn id="28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8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 presetClass="entr" presetSubtype="4" fill="hold" grpId="0" nodeType="clickEffect">
                                  <p:stCondLst>
                                    <p:cond delay="0"/>
                                  </p:stCondLst>
                                  <p:childTnLst>
                                    <p:set>
                                      <p:cBhvr>
                                        <p:cTn id="289" dur="1" fill="hold">
                                          <p:stCondLst>
                                            <p:cond delay="0"/>
                                          </p:stCondLst>
                                        </p:cTn>
                                        <p:tgtEl>
                                          <p:spTgt spid="32">
                                            <p:txEl>
                                              <p:pRg st="1" end="1"/>
                                            </p:txEl>
                                          </p:spTgt>
                                        </p:tgtEl>
                                        <p:attrNameLst>
                                          <p:attrName>style.visibility</p:attrName>
                                        </p:attrNameLst>
                                      </p:cBhvr>
                                      <p:to>
                                        <p:strVal val="visible"/>
                                      </p:to>
                                    </p:set>
                                    <p:anim calcmode="lin" valueType="num">
                                      <p:cBhvr additive="base">
                                        <p:cTn id="290"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291" dur="500" fill="hold"/>
                                        <p:tgtEl>
                                          <p:spTgt spid="32">
                                            <p:txEl>
                                              <p:pRg st="1" end="1"/>
                                            </p:txEl>
                                          </p:spTgt>
                                        </p:tgtEl>
                                        <p:attrNameLst>
                                          <p:attrName>ppt_y</p:attrName>
                                        </p:attrNameLst>
                                      </p:cBhvr>
                                      <p:tavLst>
                                        <p:tav tm="0">
                                          <p:val>
                                            <p:strVal val="1+#ppt_h/2"/>
                                          </p:val>
                                        </p:tav>
                                        <p:tav tm="100000">
                                          <p:val>
                                            <p:strVal val="#ppt_y"/>
                                          </p:val>
                                        </p:tav>
                                      </p:tavLst>
                                    </p:anim>
                                  </p:childTnLst>
                                </p:cTn>
                              </p:par>
                              <p:par>
                                <p:cTn id="292" presetID="2" presetClass="entr" presetSubtype="4" fill="hold" grpId="0" nodeType="withEffect">
                                  <p:stCondLst>
                                    <p:cond delay="0"/>
                                  </p:stCondLst>
                                  <p:childTnLst>
                                    <p:set>
                                      <p:cBhvr>
                                        <p:cTn id="293" dur="1" fill="hold">
                                          <p:stCondLst>
                                            <p:cond delay="0"/>
                                          </p:stCondLst>
                                        </p:cTn>
                                        <p:tgtEl>
                                          <p:spTgt spid="33">
                                            <p:bg/>
                                          </p:spTgt>
                                        </p:tgtEl>
                                        <p:attrNameLst>
                                          <p:attrName>style.visibility</p:attrName>
                                        </p:attrNameLst>
                                      </p:cBhvr>
                                      <p:to>
                                        <p:strVal val="visible"/>
                                      </p:to>
                                    </p:set>
                                    <p:anim calcmode="lin" valueType="num">
                                      <p:cBhvr additive="base">
                                        <p:cTn id="294" dur="500" fill="hold"/>
                                        <p:tgtEl>
                                          <p:spTgt spid="33">
                                            <p:bg/>
                                          </p:spTgt>
                                        </p:tgtEl>
                                        <p:attrNameLst>
                                          <p:attrName>ppt_x</p:attrName>
                                        </p:attrNameLst>
                                      </p:cBhvr>
                                      <p:tavLst>
                                        <p:tav tm="0">
                                          <p:val>
                                            <p:strVal val="#ppt_x"/>
                                          </p:val>
                                        </p:tav>
                                        <p:tav tm="100000">
                                          <p:val>
                                            <p:strVal val="#ppt_x"/>
                                          </p:val>
                                        </p:tav>
                                      </p:tavLst>
                                    </p:anim>
                                    <p:anim calcmode="lin" valueType="num">
                                      <p:cBhvr additive="base">
                                        <p:cTn id="295" dur="500" fill="hold"/>
                                        <p:tgtEl>
                                          <p:spTgt spid="33">
                                            <p:bg/>
                                          </p:spTgt>
                                        </p:tgtEl>
                                        <p:attrNameLst>
                                          <p:attrName>ppt_y</p:attrName>
                                        </p:attrNameLst>
                                      </p:cBhvr>
                                      <p:tavLst>
                                        <p:tav tm="0">
                                          <p:val>
                                            <p:strVal val="1+#ppt_h/2"/>
                                          </p:val>
                                        </p:tav>
                                        <p:tav tm="100000">
                                          <p:val>
                                            <p:strVal val="#ppt_y"/>
                                          </p:val>
                                        </p:tav>
                                      </p:tavLst>
                                    </p:anim>
                                  </p:childTnLst>
                                </p:cTn>
                              </p:par>
                            </p:childTnLst>
                          </p:cTn>
                        </p:par>
                      </p:childTnLst>
                    </p:cTn>
                  </p:par>
                  <p:par>
                    <p:cTn id="296" fill="hold">
                      <p:stCondLst>
                        <p:cond delay="indefinite"/>
                      </p:stCondLst>
                      <p:childTnLst>
                        <p:par>
                          <p:cTn id="297" fill="hold">
                            <p:stCondLst>
                              <p:cond delay="0"/>
                            </p:stCondLst>
                            <p:childTnLst>
                              <p:par>
                                <p:cTn id="298" presetID="2" presetClass="entr" presetSubtype="4" fill="hold" grpId="0" nodeType="clickEffect">
                                  <p:stCondLst>
                                    <p:cond delay="0"/>
                                  </p:stCondLst>
                                  <p:childTnLst>
                                    <p:set>
                                      <p:cBhvr>
                                        <p:cTn id="299" dur="1" fill="hold">
                                          <p:stCondLst>
                                            <p:cond delay="0"/>
                                          </p:stCondLst>
                                        </p:cTn>
                                        <p:tgtEl>
                                          <p:spTgt spid="33">
                                            <p:txEl>
                                              <p:pRg st="0" end="0"/>
                                            </p:txEl>
                                          </p:spTgt>
                                        </p:tgtEl>
                                        <p:attrNameLst>
                                          <p:attrName>style.visibility</p:attrName>
                                        </p:attrNameLst>
                                      </p:cBhvr>
                                      <p:to>
                                        <p:strVal val="visible"/>
                                      </p:to>
                                    </p:set>
                                    <p:anim calcmode="lin" valueType="num">
                                      <p:cBhvr additive="base">
                                        <p:cTn id="30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34">
                                            <p:bg/>
                                          </p:spTgt>
                                        </p:tgtEl>
                                        <p:attrNameLst>
                                          <p:attrName>style.visibility</p:attrName>
                                        </p:attrNameLst>
                                      </p:cBhvr>
                                      <p:to>
                                        <p:strVal val="visible"/>
                                      </p:to>
                                    </p:set>
                                    <p:anim calcmode="lin" valueType="num">
                                      <p:cBhvr additive="base">
                                        <p:cTn id="304" dur="500" fill="hold"/>
                                        <p:tgtEl>
                                          <p:spTgt spid="34">
                                            <p:bg/>
                                          </p:spTgt>
                                        </p:tgtEl>
                                        <p:attrNameLst>
                                          <p:attrName>ppt_x</p:attrName>
                                        </p:attrNameLst>
                                      </p:cBhvr>
                                      <p:tavLst>
                                        <p:tav tm="0">
                                          <p:val>
                                            <p:strVal val="#ppt_x"/>
                                          </p:val>
                                        </p:tav>
                                        <p:tav tm="100000">
                                          <p:val>
                                            <p:strVal val="#ppt_x"/>
                                          </p:val>
                                        </p:tav>
                                      </p:tavLst>
                                    </p:anim>
                                    <p:anim calcmode="lin" valueType="num">
                                      <p:cBhvr additive="base">
                                        <p:cTn id="305" dur="500" fill="hold"/>
                                        <p:tgtEl>
                                          <p:spTgt spid="34">
                                            <p:bg/>
                                          </p:spTgt>
                                        </p:tgtEl>
                                        <p:attrNameLst>
                                          <p:attrName>ppt_y</p:attrName>
                                        </p:attrNameLst>
                                      </p:cBhvr>
                                      <p:tavLst>
                                        <p:tav tm="0">
                                          <p:val>
                                            <p:strVal val="1+#ppt_h/2"/>
                                          </p:val>
                                        </p:tav>
                                        <p:tav tm="100000">
                                          <p:val>
                                            <p:strVal val="#ppt_y"/>
                                          </p:val>
                                        </p:tav>
                                      </p:tavLst>
                                    </p:anim>
                                  </p:childTnLst>
                                </p:cTn>
                              </p:par>
                            </p:childTnLst>
                          </p:cTn>
                        </p:par>
                      </p:childTnLst>
                    </p:cTn>
                  </p:par>
                  <p:par>
                    <p:cTn id="306" fill="hold">
                      <p:stCondLst>
                        <p:cond delay="indefinite"/>
                      </p:stCondLst>
                      <p:childTnLst>
                        <p:par>
                          <p:cTn id="307" fill="hold">
                            <p:stCondLst>
                              <p:cond delay="0"/>
                            </p:stCondLst>
                            <p:childTnLst>
                              <p:par>
                                <p:cTn id="308" presetID="2" presetClass="entr" presetSubtype="4" fill="hold" grpId="0" nodeType="clickEffect">
                                  <p:stCondLst>
                                    <p:cond delay="0"/>
                                  </p:stCondLst>
                                  <p:childTnLst>
                                    <p:set>
                                      <p:cBhvr>
                                        <p:cTn id="309" dur="1" fill="hold">
                                          <p:stCondLst>
                                            <p:cond delay="0"/>
                                          </p:stCondLst>
                                        </p:cTn>
                                        <p:tgtEl>
                                          <p:spTgt spid="34">
                                            <p:txEl>
                                              <p:pRg st="0" end="0"/>
                                            </p:txEl>
                                          </p:spTgt>
                                        </p:tgtEl>
                                        <p:attrNameLst>
                                          <p:attrName>style.visibility</p:attrName>
                                        </p:attrNameLst>
                                      </p:cBhvr>
                                      <p:to>
                                        <p:strVal val="visible"/>
                                      </p:to>
                                    </p:set>
                                    <p:anim calcmode="lin" valueType="num">
                                      <p:cBhvr additive="base">
                                        <p:cTn id="310"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311"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2" fill="hold">
                      <p:stCondLst>
                        <p:cond delay="indefinite"/>
                      </p:stCondLst>
                      <p:childTnLst>
                        <p:par>
                          <p:cTn id="313" fill="hold">
                            <p:stCondLst>
                              <p:cond delay="0"/>
                            </p:stCondLst>
                            <p:childTnLst>
                              <p:par>
                                <p:cTn id="314" presetID="2" presetClass="entr" presetSubtype="4" fill="hold" grpId="0" nodeType="clickEffect">
                                  <p:stCondLst>
                                    <p:cond delay="0"/>
                                  </p:stCondLst>
                                  <p:childTnLst>
                                    <p:set>
                                      <p:cBhvr>
                                        <p:cTn id="315" dur="1" fill="hold">
                                          <p:stCondLst>
                                            <p:cond delay="0"/>
                                          </p:stCondLst>
                                        </p:cTn>
                                        <p:tgtEl>
                                          <p:spTgt spid="34">
                                            <p:txEl>
                                              <p:pRg st="1" end="1"/>
                                            </p:txEl>
                                          </p:spTgt>
                                        </p:tgtEl>
                                        <p:attrNameLst>
                                          <p:attrName>style.visibility</p:attrName>
                                        </p:attrNameLst>
                                      </p:cBhvr>
                                      <p:to>
                                        <p:strVal val="visible"/>
                                      </p:to>
                                    </p:set>
                                    <p:anim calcmode="lin" valueType="num">
                                      <p:cBhvr additive="base">
                                        <p:cTn id="316"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34">
                                            <p:txEl>
                                              <p:pRg st="1" end="1"/>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35">
                                            <p:bg/>
                                          </p:spTgt>
                                        </p:tgtEl>
                                        <p:attrNameLst>
                                          <p:attrName>style.visibility</p:attrName>
                                        </p:attrNameLst>
                                      </p:cBhvr>
                                      <p:to>
                                        <p:strVal val="visible"/>
                                      </p:to>
                                    </p:set>
                                    <p:anim calcmode="lin" valueType="num">
                                      <p:cBhvr additive="base">
                                        <p:cTn id="320" dur="500" fill="hold"/>
                                        <p:tgtEl>
                                          <p:spTgt spid="35">
                                            <p:bg/>
                                          </p:spTgt>
                                        </p:tgtEl>
                                        <p:attrNameLst>
                                          <p:attrName>ppt_x</p:attrName>
                                        </p:attrNameLst>
                                      </p:cBhvr>
                                      <p:tavLst>
                                        <p:tav tm="0">
                                          <p:val>
                                            <p:strVal val="#ppt_x"/>
                                          </p:val>
                                        </p:tav>
                                        <p:tav tm="100000">
                                          <p:val>
                                            <p:strVal val="#ppt_x"/>
                                          </p:val>
                                        </p:tav>
                                      </p:tavLst>
                                    </p:anim>
                                    <p:anim calcmode="lin" valueType="num">
                                      <p:cBhvr additive="base">
                                        <p:cTn id="321" dur="500" fill="hold"/>
                                        <p:tgtEl>
                                          <p:spTgt spid="35">
                                            <p:bg/>
                                          </p:spTgt>
                                        </p:tgtEl>
                                        <p:attrNameLst>
                                          <p:attrName>ppt_y</p:attrName>
                                        </p:attrNameLst>
                                      </p:cBhvr>
                                      <p:tavLst>
                                        <p:tav tm="0">
                                          <p:val>
                                            <p:strVal val="1+#ppt_h/2"/>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presetID="2" presetClass="entr" presetSubtype="4" fill="hold" grpId="0" nodeType="clickEffect">
                                  <p:stCondLst>
                                    <p:cond delay="0"/>
                                  </p:stCondLst>
                                  <p:childTnLst>
                                    <p:set>
                                      <p:cBhvr>
                                        <p:cTn id="325" dur="1" fill="hold">
                                          <p:stCondLst>
                                            <p:cond delay="0"/>
                                          </p:stCondLst>
                                        </p:cTn>
                                        <p:tgtEl>
                                          <p:spTgt spid="35">
                                            <p:txEl>
                                              <p:pRg st="0" end="0"/>
                                            </p:txEl>
                                          </p:spTgt>
                                        </p:tgtEl>
                                        <p:attrNameLst>
                                          <p:attrName>style.visibility</p:attrName>
                                        </p:attrNameLst>
                                      </p:cBhvr>
                                      <p:to>
                                        <p:strVal val="visible"/>
                                      </p:to>
                                    </p:set>
                                    <p:anim calcmode="lin" valueType="num">
                                      <p:cBhvr additive="base">
                                        <p:cTn id="326"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327"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2" presetClass="entr" presetSubtype="4" fill="hold" grpId="0" nodeType="clickEffect">
                                  <p:stCondLst>
                                    <p:cond delay="0"/>
                                  </p:stCondLst>
                                  <p:childTnLst>
                                    <p:set>
                                      <p:cBhvr>
                                        <p:cTn id="331" dur="1" fill="hold">
                                          <p:stCondLst>
                                            <p:cond delay="0"/>
                                          </p:stCondLst>
                                        </p:cTn>
                                        <p:tgtEl>
                                          <p:spTgt spid="35">
                                            <p:txEl>
                                              <p:pRg st="1" end="1"/>
                                            </p:txEl>
                                          </p:spTgt>
                                        </p:tgtEl>
                                        <p:attrNameLst>
                                          <p:attrName>style.visibility</p:attrName>
                                        </p:attrNameLst>
                                      </p:cBhvr>
                                      <p:to>
                                        <p:strVal val="visible"/>
                                      </p:to>
                                    </p:set>
                                    <p:anim calcmode="lin" valueType="num">
                                      <p:cBhvr additive="base">
                                        <p:cTn id="332" dur="500" fill="hold"/>
                                        <p:tgtEl>
                                          <p:spTgt spid="35">
                                            <p:txEl>
                                              <p:pRg st="1" end="1"/>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allAtOnce"/>
      <p:bldP spid="10" grpId="0" build="p" animBg="1"/>
      <p:bldP spid="11" grpId="0" build="p" animBg="1"/>
      <p:bldP spid="13" grpId="0" build="p" animBg="1"/>
      <p:bldP spid="14" grpId="0" build="p" animBg="1"/>
      <p:bldP spid="15" grpId="0" build="p" animBg="1"/>
      <p:bldP spid="16" grpId="0" build="p" animBg="1"/>
      <p:bldP spid="17" grpId="0" build="p" animBg="1"/>
      <p:bldP spid="19" grpId="0" build="p" animBg="1"/>
      <p:bldP spid="20" grpId="0" build="p" animBg="1"/>
      <p:bldP spid="21" grpId="0" build="p" animBg="1"/>
      <p:bldP spid="22" grpId="0" build="p" animBg="1"/>
      <p:bldP spid="23" grpId="0" build="p" animBg="1"/>
      <p:bldP spid="24" grpId="0" build="p" animBg="1"/>
      <p:bldP spid="25" grpId="0" build="p" animBg="1"/>
      <p:bldP spid="26" grpId="0" build="p" animBg="1"/>
      <p:bldP spid="27" grpId="0" build="p" animBg="1"/>
      <p:bldP spid="28" grpId="0" build="p" animBg="1"/>
      <p:bldP spid="29" grpId="0" build="p" animBg="1"/>
      <p:bldP spid="30" grpId="0" build="p" animBg="1"/>
      <p:bldP spid="31" grpId="0" build="p" animBg="1"/>
      <p:bldP spid="32" grpId="0" build="p" animBg="1"/>
      <p:bldP spid="33" grpId="0" build="p" animBg="1"/>
      <p:bldP spid="34" grpId="0" build="p" animBg="1"/>
      <p:bldP spid="35"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2314580"/>
            <a:ext cx="8229600" cy="4525963"/>
          </a:xfrm>
        </p:spPr>
        <p:txBody>
          <a:bodyPr/>
          <a:lstStyle/>
          <a:p>
            <a:endParaRPr lang="zh-CN" altLang="en-US" dirty="0"/>
          </a:p>
        </p:txBody>
      </p:sp>
      <p:sp>
        <p:nvSpPr>
          <p:cNvPr id="4" name="灯片编号占位符 5"/>
          <p:cNvSpPr>
            <a:spLocks noGrp="1"/>
          </p:cNvSpPr>
          <p:nvPr>
            <p:ph type="sldNum" sz="quarter" idx="12"/>
          </p:nvPr>
        </p:nvSpPr>
        <p:spPr>
          <a:xfrm>
            <a:off x="7167563" y="2757486"/>
            <a:ext cx="1905000" cy="457200"/>
          </a:xfrm>
          <a:noFill/>
        </p:spPr>
        <p:txBody>
          <a:bodyPr/>
          <a:lstStyle/>
          <a:p>
            <a:fld id="{72C7FC32-9E65-4302-B2D1-68988367151B}" type="slidenum">
              <a:rPr lang="en-US" altLang="zh-CN" smtClean="0"/>
              <a:pPr/>
              <a:t>24</a:t>
            </a:fld>
            <a:endParaRPr lang="en-US" altLang="zh-CN" smtClean="0"/>
          </a:p>
        </p:txBody>
      </p:sp>
      <p:sp>
        <p:nvSpPr>
          <p:cNvPr id="5" name="矩形 41"/>
          <p:cNvSpPr>
            <a:spLocks noChangeArrowheads="1"/>
          </p:cNvSpPr>
          <p:nvPr/>
        </p:nvSpPr>
        <p:spPr bwMode="auto">
          <a:xfrm>
            <a:off x="714375" y="1785926"/>
            <a:ext cx="2286000" cy="707886"/>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olidFill>
                  <a:srgbClr val="FF0000"/>
                </a:solidFill>
                <a:sym typeface="Symbol" pitchFamily="18" charset="2"/>
              </a:rPr>
              <a:t>T8</a:t>
            </a:r>
            <a:r>
              <a:rPr lang="en-US" altLang="zh-CN" sz="2000" b="0" i="0" u="none" dirty="0" smtClean="0">
                <a:solidFill>
                  <a:srgbClr val="FF0000"/>
                </a:solidFill>
                <a:sym typeface="Symbol" pitchFamily="18" charset="2"/>
              </a:rPr>
              <a:t>={</a:t>
            </a:r>
            <a:r>
              <a:rPr lang="en-US" altLang="zh-CN" sz="2000" dirty="0" smtClean="0">
                <a:sym typeface="Symbol" pitchFamily="18" charset="2"/>
              </a:rPr>
              <a:t>ABEFHLY</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6" name="矩形 41"/>
          <p:cNvSpPr>
            <a:spLocks noChangeArrowheads="1"/>
          </p:cNvSpPr>
          <p:nvPr/>
        </p:nvSpPr>
        <p:spPr bwMode="auto">
          <a:xfrm>
            <a:off x="3000375" y="1785926"/>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closure(move(T8,0))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{A,B,E,F,L,Y}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T10</a:t>
            </a:r>
            <a:endParaRPr lang="zh-CN" altLang="en-US" sz="2000" dirty="0"/>
          </a:p>
        </p:txBody>
      </p:sp>
      <p:sp>
        <p:nvSpPr>
          <p:cNvPr id="7" name="矩形 41"/>
          <p:cNvSpPr>
            <a:spLocks noChangeArrowheads="1"/>
          </p:cNvSpPr>
          <p:nvPr/>
        </p:nvSpPr>
        <p:spPr bwMode="auto">
          <a:xfrm>
            <a:off x="5929313" y="1785926"/>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closure(move(T8,1))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{C,G,J,I}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T11</a:t>
            </a:r>
            <a:endParaRPr lang="zh-CN" altLang="en-US" sz="2000" dirty="0"/>
          </a:p>
        </p:txBody>
      </p:sp>
      <p:sp>
        <p:nvSpPr>
          <p:cNvPr id="8" name="矩形 41"/>
          <p:cNvSpPr>
            <a:spLocks noChangeArrowheads="1"/>
          </p:cNvSpPr>
          <p:nvPr/>
        </p:nvSpPr>
        <p:spPr bwMode="auto">
          <a:xfrm>
            <a:off x="714348" y="2428868"/>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T9={</a:t>
            </a:r>
            <a:r>
              <a:rPr lang="en-US" altLang="zh-CN" sz="2000" dirty="0" smtClean="0">
                <a:solidFill>
                  <a:srgbClr val="402000"/>
                </a:solidFill>
                <a:sym typeface="Symbol" pitchFamily="18" charset="2"/>
              </a:rPr>
              <a:t>ABCFGJKL</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9" name="矩形 8"/>
          <p:cNvSpPr>
            <a:spLocks noChangeArrowheads="1"/>
          </p:cNvSpPr>
          <p:nvPr/>
        </p:nvSpPr>
        <p:spPr bwMode="auto">
          <a:xfrm>
            <a:off x="3000348" y="2428868"/>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closure(move(T9,0))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{D,H,Y}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T12</a:t>
            </a:r>
            <a:endParaRPr lang="zh-CN" altLang="en-US" sz="2000" dirty="0"/>
          </a:p>
        </p:txBody>
      </p:sp>
      <p:sp>
        <p:nvSpPr>
          <p:cNvPr id="10" name="矩形 41"/>
          <p:cNvSpPr>
            <a:spLocks noChangeArrowheads="1"/>
          </p:cNvSpPr>
          <p:nvPr/>
        </p:nvSpPr>
        <p:spPr bwMode="auto">
          <a:xfrm>
            <a:off x="5929286" y="2428868"/>
            <a:ext cx="2928937" cy="1015663"/>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closure(move(T9,1))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{C,G,K} </a:t>
            </a:r>
            <a:r>
              <a:rPr lang="en-US" altLang="zh-CN" sz="2000" dirty="0" smtClean="0">
                <a:solidFill>
                  <a:srgbClr val="402000"/>
                </a:solidFill>
                <a:sym typeface="Symbol" pitchFamily="18" charset="2"/>
              </a:rPr>
              <a:t>= {ABCFGJKL}=T9 </a:t>
            </a:r>
            <a:r>
              <a:rPr lang="en-US" altLang="zh-CN" sz="2000" b="0" i="0" u="none" dirty="0" smtClean="0">
                <a:solidFill>
                  <a:srgbClr val="402000"/>
                </a:solidFill>
                <a:sym typeface="Symbol" pitchFamily="18" charset="2"/>
              </a:rPr>
              <a:t>T13</a:t>
            </a:r>
            <a:endParaRPr lang="zh-CN" altLang="en-US" sz="2000" dirty="0"/>
          </a:p>
        </p:txBody>
      </p:sp>
      <p:sp>
        <p:nvSpPr>
          <p:cNvPr id="11" name="矩形 41"/>
          <p:cNvSpPr>
            <a:spLocks noChangeArrowheads="1"/>
          </p:cNvSpPr>
          <p:nvPr/>
        </p:nvSpPr>
        <p:spPr bwMode="auto">
          <a:xfrm>
            <a:off x="714405" y="307816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T10={</a:t>
            </a:r>
            <a:r>
              <a:rPr lang="en-US" altLang="zh-CN" sz="2000" dirty="0" smtClean="0">
                <a:solidFill>
                  <a:srgbClr val="402000"/>
                </a:solidFill>
                <a:sym typeface="Symbol" pitchFamily="18" charset="2"/>
              </a:rPr>
              <a:t>A,B,E,F,L,Y</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12" name="矩形 11"/>
          <p:cNvSpPr>
            <a:spLocks noChangeArrowheads="1"/>
          </p:cNvSpPr>
          <p:nvPr/>
        </p:nvSpPr>
        <p:spPr bwMode="auto">
          <a:xfrm>
            <a:off x="3000405" y="3078165"/>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closure(move(T10,0))</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{EY}=</a:t>
            </a:r>
            <a:r>
              <a:rPr lang="en-US" altLang="zh-CN" sz="2000" dirty="0" smtClean="0">
                <a:solidFill>
                  <a:srgbClr val="402000"/>
                </a:solidFill>
                <a:sym typeface="Symbol" pitchFamily="18" charset="2"/>
              </a:rPr>
              <a:t>{ABEFLY}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T10</a:t>
            </a:r>
            <a:endParaRPr lang="zh-CN" altLang="en-US" sz="2000" dirty="0"/>
          </a:p>
        </p:txBody>
      </p:sp>
      <p:sp>
        <p:nvSpPr>
          <p:cNvPr id="13" name="矩形 41"/>
          <p:cNvSpPr>
            <a:spLocks noChangeArrowheads="1"/>
          </p:cNvSpPr>
          <p:nvPr/>
        </p:nvSpPr>
        <p:spPr bwMode="auto">
          <a:xfrm>
            <a:off x="5929343" y="3078165"/>
            <a:ext cx="2928937" cy="707886"/>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{CG}=</a:t>
            </a:r>
            <a:r>
              <a:rPr lang="en-US" altLang="zh-CN" sz="2000" dirty="0" smtClean="0">
                <a:solidFill>
                  <a:srgbClr val="402000"/>
                </a:solidFill>
                <a:sym typeface="Symbol" pitchFamily="18" charset="2"/>
              </a:rPr>
              <a:t>{CGJ}</a:t>
            </a:r>
            <a:r>
              <a:rPr lang="en-US" altLang="zh-CN" sz="2000" b="0" i="0" u="none" dirty="0" smtClean="0">
                <a:solidFill>
                  <a:srgbClr val="402000"/>
                </a:solidFill>
                <a:sym typeface="Symbol" pitchFamily="18" charset="2"/>
              </a:rPr>
              <a:t>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T3</a:t>
            </a:r>
            <a:endParaRPr lang="zh-CN" altLang="en-US" sz="2000" dirty="0"/>
          </a:p>
        </p:txBody>
      </p:sp>
      <p:sp>
        <p:nvSpPr>
          <p:cNvPr id="14" name="矩形 41"/>
          <p:cNvSpPr>
            <a:spLocks noChangeArrowheads="1"/>
          </p:cNvSpPr>
          <p:nvPr/>
        </p:nvSpPr>
        <p:spPr bwMode="auto">
          <a:xfrm>
            <a:off x="714348" y="379254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T11</a:t>
            </a:r>
            <a:r>
              <a:rPr lang="en-US" altLang="zh-CN" sz="2000" dirty="0" smtClean="0">
                <a:sym typeface="Symbol" pitchFamily="18" charset="2"/>
              </a:rPr>
              <a:t> =</a:t>
            </a:r>
            <a:r>
              <a:rPr lang="en-US" altLang="zh-CN" sz="2000" dirty="0" smtClean="0">
                <a:solidFill>
                  <a:srgbClr val="402000"/>
                </a:solidFill>
                <a:sym typeface="Symbol" pitchFamily="18" charset="2"/>
              </a:rPr>
              <a:t>{C,G,J,I} </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15" name="矩形 14"/>
          <p:cNvSpPr>
            <a:spLocks noChangeArrowheads="1"/>
          </p:cNvSpPr>
          <p:nvPr/>
        </p:nvSpPr>
        <p:spPr bwMode="auto">
          <a:xfrm>
            <a:off x="3000348" y="3792545"/>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sym typeface="Symbol" pitchFamily="18" charset="2"/>
            </a:endParaRPr>
          </a:p>
          <a:p>
            <a:endParaRPr lang="zh-CN" altLang="en-US" sz="2000" b="0" i="0" u="none" dirty="0">
              <a:sym typeface="Symbol" pitchFamily="18" charset="2"/>
            </a:endParaRPr>
          </a:p>
        </p:txBody>
      </p:sp>
      <p:sp>
        <p:nvSpPr>
          <p:cNvPr id="16" name="矩形 41"/>
          <p:cNvSpPr>
            <a:spLocks noChangeArrowheads="1"/>
          </p:cNvSpPr>
          <p:nvPr/>
        </p:nvSpPr>
        <p:spPr bwMode="auto">
          <a:xfrm>
            <a:off x="5929286" y="3792545"/>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closure(move(T11,1))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b="0" i="0" u="none" dirty="0" smtClean="0">
                <a:solidFill>
                  <a:srgbClr val="402000"/>
                </a:solidFill>
                <a:sym typeface="Symbol" pitchFamily="18" charset="2"/>
              </a:rPr>
              <a:t>{K</a:t>
            </a:r>
            <a:r>
              <a:rPr lang="en-US" altLang="zh-CN" sz="2000" dirty="0" smtClean="0">
                <a:solidFill>
                  <a:srgbClr val="402000"/>
                </a:solidFill>
                <a:sym typeface="Symbol" pitchFamily="18" charset="2"/>
              </a:rPr>
              <a:t>} ={ABFKL } =</a:t>
            </a:r>
            <a:r>
              <a:rPr lang="en-US" altLang="zh-CN" sz="2000" b="0" i="0" u="none" dirty="0" smtClean="0">
                <a:solidFill>
                  <a:srgbClr val="402000"/>
                </a:solidFill>
                <a:sym typeface="Symbol" pitchFamily="18" charset="2"/>
              </a:rPr>
              <a:t>T5</a:t>
            </a:r>
            <a:endParaRPr lang="zh-CN" altLang="en-US" sz="2000" dirty="0"/>
          </a:p>
        </p:txBody>
      </p:sp>
      <p:sp>
        <p:nvSpPr>
          <p:cNvPr id="17" name="矩形 41"/>
          <p:cNvSpPr>
            <a:spLocks noChangeArrowheads="1"/>
          </p:cNvSpPr>
          <p:nvPr/>
        </p:nvSpPr>
        <p:spPr bwMode="auto">
          <a:xfrm>
            <a:off x="714405" y="450692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T12={</a:t>
            </a:r>
            <a:r>
              <a:rPr lang="en-US" altLang="zh-CN" sz="2000" dirty="0" smtClean="0">
                <a:solidFill>
                  <a:srgbClr val="402000"/>
                </a:solidFill>
                <a:sym typeface="Symbol" pitchFamily="18" charset="2"/>
              </a:rPr>
              <a:t>D,H,Y</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18" name="矩形 17"/>
          <p:cNvSpPr>
            <a:spLocks noChangeArrowheads="1"/>
          </p:cNvSpPr>
          <p:nvPr/>
        </p:nvSpPr>
        <p:spPr bwMode="auto">
          <a:xfrm>
            <a:off x="3000405" y="4506925"/>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sym typeface="Symbol" pitchFamily="18" charset="2"/>
            </a:endParaRPr>
          </a:p>
          <a:p>
            <a:endParaRPr lang="zh-CN" altLang="en-US" sz="2000" b="0" i="0" u="none" dirty="0">
              <a:sym typeface="Symbol" pitchFamily="18" charset="2"/>
            </a:endParaRPr>
          </a:p>
        </p:txBody>
      </p:sp>
      <p:sp>
        <p:nvSpPr>
          <p:cNvPr id="19" name="矩形 41"/>
          <p:cNvSpPr>
            <a:spLocks noChangeArrowheads="1"/>
          </p:cNvSpPr>
          <p:nvPr/>
        </p:nvSpPr>
        <p:spPr bwMode="auto">
          <a:xfrm>
            <a:off x="5929343" y="4506925"/>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olidFill>
                  <a:srgbClr val="402000"/>
                </a:solidFill>
                <a:sym typeface="Symbol" pitchFamily="18" charset="2"/>
              </a:rPr>
              <a:t>{EI } </a:t>
            </a:r>
            <a:r>
              <a:rPr lang="en-US" altLang="zh-CN" sz="2000" b="0" i="0" u="none" dirty="0">
                <a:solidFill>
                  <a:srgbClr val="402000"/>
                </a:solidFill>
                <a:sym typeface="Symbol" pitchFamily="18" charset="2"/>
              </a:rPr>
              <a:t>= </a:t>
            </a:r>
            <a:r>
              <a:rPr lang="en-US" altLang="zh-CN" sz="2000" dirty="0" smtClean="0">
                <a:solidFill>
                  <a:srgbClr val="402000"/>
                </a:solidFill>
                <a:sym typeface="Symbol" pitchFamily="18" charset="2"/>
              </a:rPr>
              <a:t>{ABEFIL}=T6</a:t>
            </a:r>
            <a:endParaRPr lang="zh-CN" altLang="en-US" sz="2000" dirty="0"/>
          </a:p>
        </p:txBody>
      </p:sp>
      <p:sp>
        <p:nvSpPr>
          <p:cNvPr id="20" name="矩形 41"/>
          <p:cNvSpPr>
            <a:spLocks noChangeArrowheads="1"/>
          </p:cNvSpPr>
          <p:nvPr/>
        </p:nvSpPr>
        <p:spPr bwMode="auto">
          <a:xfrm>
            <a:off x="714364" y="5149867"/>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T13={</a:t>
            </a:r>
            <a:r>
              <a:rPr lang="en-US" altLang="zh-CN" sz="2000" b="0" i="0" u="none" dirty="0" smtClean="0">
                <a:solidFill>
                  <a:srgbClr val="402000"/>
                </a:solidFill>
                <a:sym typeface="Symbol" pitchFamily="18" charset="2"/>
              </a:rPr>
              <a:t>D,H,J</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21" name="矩形 20"/>
          <p:cNvSpPr>
            <a:spLocks noChangeArrowheads="1"/>
          </p:cNvSpPr>
          <p:nvPr/>
        </p:nvSpPr>
        <p:spPr bwMode="auto">
          <a:xfrm>
            <a:off x="3000384" y="5149867"/>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sym typeface="Symbol" pitchFamily="18" charset="2"/>
            </a:endParaRPr>
          </a:p>
          <a:p>
            <a:endParaRPr lang="zh-CN" altLang="en-US" sz="2000" b="0" i="0" u="none" dirty="0">
              <a:sym typeface="Symbol" pitchFamily="18" charset="2"/>
            </a:endParaRPr>
          </a:p>
        </p:txBody>
      </p:sp>
      <p:sp>
        <p:nvSpPr>
          <p:cNvPr id="22" name="矩形 41"/>
          <p:cNvSpPr>
            <a:spLocks noChangeArrowheads="1"/>
          </p:cNvSpPr>
          <p:nvPr/>
        </p:nvSpPr>
        <p:spPr bwMode="auto">
          <a:xfrm>
            <a:off x="5929343" y="5149867"/>
            <a:ext cx="2928937" cy="707886"/>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{EIK}=</a:t>
            </a:r>
            <a:r>
              <a:rPr lang="en-US" altLang="zh-CN" sz="2000" b="0" i="0" u="none" dirty="0" smtClean="0">
                <a:solidFill>
                  <a:srgbClr val="402000"/>
                </a:solidFill>
                <a:sym typeface="Symbol" pitchFamily="18" charset="2"/>
              </a:rPr>
              <a:t>{ABEFIKL}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T14</a:t>
            </a:r>
            <a:endParaRPr lang="zh-CN" altLang="en-US" sz="2000" dirty="0"/>
          </a:p>
        </p:txBody>
      </p:sp>
      <p:sp>
        <p:nvSpPr>
          <p:cNvPr id="23" name="矩形 41"/>
          <p:cNvSpPr>
            <a:spLocks noChangeArrowheads="1"/>
          </p:cNvSpPr>
          <p:nvPr/>
        </p:nvSpPr>
        <p:spPr bwMode="auto">
          <a:xfrm>
            <a:off x="714348" y="5857892"/>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T14={</a:t>
            </a:r>
            <a:r>
              <a:rPr lang="en-US" altLang="zh-CN" sz="2000" dirty="0" smtClean="0">
                <a:solidFill>
                  <a:srgbClr val="402000"/>
                </a:solidFill>
                <a:sym typeface="Symbol" pitchFamily="18" charset="2"/>
              </a:rPr>
              <a:t>ABEFIKL</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24" name="矩形 23"/>
          <p:cNvSpPr>
            <a:spLocks noChangeArrowheads="1"/>
          </p:cNvSpPr>
          <p:nvPr/>
        </p:nvSpPr>
        <p:spPr bwMode="auto">
          <a:xfrm>
            <a:off x="3000348" y="5857892"/>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closure(move(T10,0))</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b="0" i="0" u="none" dirty="0" smtClean="0">
                <a:solidFill>
                  <a:srgbClr val="402000"/>
                </a:solidFill>
                <a:sym typeface="Symbol" pitchFamily="18" charset="2"/>
              </a:rPr>
              <a:t>{EJY} ={</a:t>
            </a:r>
            <a:r>
              <a:rPr lang="en-US" altLang="zh-CN" sz="2000" dirty="0" smtClean="0">
                <a:solidFill>
                  <a:srgbClr val="402000"/>
                </a:solidFill>
                <a:sym typeface="Symbol" pitchFamily="18" charset="2"/>
              </a:rPr>
              <a:t>ABEFGJLY}=T7</a:t>
            </a:r>
            <a:endParaRPr lang="zh-CN" altLang="en-US" sz="2000" dirty="0"/>
          </a:p>
        </p:txBody>
      </p:sp>
      <p:sp>
        <p:nvSpPr>
          <p:cNvPr id="25" name="矩形 41"/>
          <p:cNvSpPr>
            <a:spLocks noChangeArrowheads="1"/>
          </p:cNvSpPr>
          <p:nvPr/>
        </p:nvSpPr>
        <p:spPr bwMode="auto">
          <a:xfrm>
            <a:off x="5929286" y="5857892"/>
            <a:ext cx="2928937" cy="707886"/>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olidFill>
                  <a:srgbClr val="402000"/>
                </a:solidFill>
                <a:sym typeface="Symbol" pitchFamily="18" charset="2"/>
              </a:rPr>
              <a:t>{CG} ={CGJ</a:t>
            </a:r>
            <a:r>
              <a:rPr lang="en-US" altLang="zh-CN" sz="2000" b="0" i="0" u="none" dirty="0" smtClean="0">
                <a:solidFill>
                  <a:srgbClr val="402000"/>
                </a:solidFill>
                <a:sym typeface="Symbol" pitchFamily="18" charset="2"/>
              </a:rPr>
              <a:t>}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T3</a:t>
            </a:r>
            <a:endParaRPr lang="zh-CN" altLang="en-US" sz="2000" dirty="0"/>
          </a:p>
        </p:txBody>
      </p:sp>
      <p:pic>
        <p:nvPicPr>
          <p:cNvPr id="29" name="Picture 2"/>
          <p:cNvPicPr>
            <a:picLocks noGrp="1" noChangeAspect="1" noChangeArrowheads="1"/>
          </p:cNvPicPr>
          <p:nvPr>
            <p:ph idx="1"/>
          </p:nvPr>
        </p:nvPicPr>
        <p:blipFill>
          <a:blip r:embed="rId2" cstate="print"/>
          <a:srcRect/>
          <a:stretch>
            <a:fillRect/>
          </a:stretch>
        </p:blipFill>
        <p:spPr bwMode="auto">
          <a:xfrm>
            <a:off x="-32" y="-785842"/>
            <a:ext cx="9144000" cy="2500306"/>
          </a:xfrm>
          <a:prstGeom prst="rect">
            <a:avLst/>
          </a:prstGeom>
          <a:noFill/>
          <a:ln w="9525">
            <a:noFill/>
            <a:miter lim="800000"/>
            <a:headEnd/>
            <a:tailEnd/>
          </a:ln>
          <a:effectLst/>
        </p:spPr>
      </p:pic>
      <p:sp>
        <p:nvSpPr>
          <p:cNvPr id="27" name="矩形 26"/>
          <p:cNvSpPr>
            <a:spLocks noChangeArrowheads="1"/>
          </p:cNvSpPr>
          <p:nvPr/>
        </p:nvSpPr>
        <p:spPr bwMode="auto">
          <a:xfrm>
            <a:off x="3000364" y="3786190"/>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closure(move(T11,0))</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{DHJ}=</a:t>
            </a:r>
            <a:r>
              <a:rPr lang="en-US" altLang="zh-CN" sz="2000" dirty="0" smtClean="0">
                <a:solidFill>
                  <a:srgbClr val="402000"/>
                </a:solidFill>
                <a:sym typeface="Symbol" pitchFamily="18" charset="2"/>
              </a:rPr>
              <a:t>{DHJ}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T13</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bg/>
                                          </p:spTgt>
                                        </p:tgtEl>
                                        <p:attrNameLst>
                                          <p:attrName>style.visibility</p:attrName>
                                        </p:attrNameLst>
                                      </p:cBhvr>
                                      <p:to>
                                        <p:strVal val="visible"/>
                                      </p:to>
                                    </p:set>
                                    <p:anim calcmode="lin" valueType="num">
                                      <p:cBhvr additive="base">
                                        <p:cTn id="1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additive="base">
                                        <p:cTn id="2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bg/>
                                          </p:spTgt>
                                        </p:tgtEl>
                                        <p:attrNameLst>
                                          <p:attrName>style.visibility</p:attrName>
                                        </p:attrNameLst>
                                      </p:cBhvr>
                                      <p:to>
                                        <p:strVal val="visible"/>
                                      </p:to>
                                    </p:set>
                                    <p:anim calcmode="lin" valueType="num">
                                      <p:cBhvr additive="base">
                                        <p:cTn id="3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34"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 calcmode="lin" valueType="num">
                                      <p:cBhvr additive="base">
                                        <p:cTn id="3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anim calcmode="lin" valueType="num">
                                      <p:cBhvr additive="base">
                                        <p:cTn id="4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bg/>
                                          </p:spTgt>
                                        </p:tgtEl>
                                        <p:attrNameLst>
                                          <p:attrName>style.visibility</p:attrName>
                                        </p:attrNameLst>
                                      </p:cBhvr>
                                      <p:to>
                                        <p:strVal val="visible"/>
                                      </p:to>
                                    </p:set>
                                    <p:anim calcmode="lin" valueType="num">
                                      <p:cBhvr additive="base">
                                        <p:cTn id="49" dur="500" fill="hold"/>
                                        <p:tgtEl>
                                          <p:spTgt spid="8">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 calcmode="lin" valueType="num">
                                      <p:cBhvr additive="base">
                                        <p:cTn id="5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bg/>
                                          </p:spTgt>
                                        </p:tgtEl>
                                        <p:attrNameLst>
                                          <p:attrName>style.visibility</p:attrName>
                                        </p:attrNameLst>
                                      </p:cBhvr>
                                      <p:to>
                                        <p:strVal val="visible"/>
                                      </p:to>
                                    </p:set>
                                    <p:anim calcmode="lin" valueType="num">
                                      <p:cBhvr additive="base">
                                        <p:cTn id="5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60"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
                                            <p:txEl>
                                              <p:pRg st="0" end="0"/>
                                            </p:txEl>
                                          </p:spTgt>
                                        </p:tgtEl>
                                        <p:attrNameLst>
                                          <p:attrName>style.visibility</p:attrName>
                                        </p:attrNameLst>
                                      </p:cBhvr>
                                      <p:to>
                                        <p:strVal val="visible"/>
                                      </p:to>
                                    </p:set>
                                    <p:anim calcmode="lin" valueType="num">
                                      <p:cBhvr additive="base">
                                        <p:cTn id="6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9">
                                            <p:txEl>
                                              <p:pRg st="1" end="1"/>
                                            </p:txEl>
                                          </p:spTgt>
                                        </p:tgtEl>
                                        <p:attrNameLst>
                                          <p:attrName>style.visibility</p:attrName>
                                        </p:attrNameLst>
                                      </p:cBhvr>
                                      <p:to>
                                        <p:strVal val="visible"/>
                                      </p:to>
                                    </p:set>
                                    <p:anim calcmode="lin" valueType="num">
                                      <p:cBhvr additive="base">
                                        <p:cTn id="7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0">
                                            <p:bg/>
                                          </p:spTgt>
                                        </p:tgtEl>
                                        <p:attrNameLst>
                                          <p:attrName>style.visibility</p:attrName>
                                        </p:attrNameLst>
                                      </p:cBhvr>
                                      <p:to>
                                        <p:strVal val="visible"/>
                                      </p:to>
                                    </p:set>
                                    <p:anim calcmode="lin" valueType="num">
                                      <p:cBhvr additive="base">
                                        <p:cTn id="75"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76"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0">
                                            <p:txEl>
                                              <p:pRg st="0" end="0"/>
                                            </p:txEl>
                                          </p:spTgt>
                                        </p:tgtEl>
                                        <p:attrNameLst>
                                          <p:attrName>style.visibility</p:attrName>
                                        </p:attrNameLst>
                                      </p:cBhvr>
                                      <p:to>
                                        <p:strVal val="visible"/>
                                      </p:to>
                                    </p:set>
                                    <p:anim calcmode="lin" valueType="num">
                                      <p:cBhvr additive="base">
                                        <p:cTn id="8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0">
                                            <p:txEl>
                                              <p:pRg st="1" end="1"/>
                                            </p:txEl>
                                          </p:spTgt>
                                        </p:tgtEl>
                                        <p:attrNameLst>
                                          <p:attrName>style.visibility</p:attrName>
                                        </p:attrNameLst>
                                      </p:cBhvr>
                                      <p:to>
                                        <p:strVal val="visible"/>
                                      </p:to>
                                    </p:set>
                                    <p:anim calcmode="lin" valueType="num">
                                      <p:cBhvr additive="base">
                                        <p:cTn id="8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1">
                                            <p:bg/>
                                          </p:spTgt>
                                        </p:tgtEl>
                                        <p:attrNameLst>
                                          <p:attrName>style.visibility</p:attrName>
                                        </p:attrNameLst>
                                      </p:cBhvr>
                                      <p:to>
                                        <p:strVal val="visible"/>
                                      </p:to>
                                    </p:set>
                                    <p:anim calcmode="lin" valueType="num">
                                      <p:cBhvr additive="base">
                                        <p:cTn id="91"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92"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xEl>
                                              <p:pRg st="0" end="0"/>
                                            </p:txEl>
                                          </p:spTgt>
                                        </p:tgtEl>
                                        <p:attrNameLst>
                                          <p:attrName>style.visibility</p:attrName>
                                        </p:attrNameLst>
                                      </p:cBhvr>
                                      <p:to>
                                        <p:strVal val="visible"/>
                                      </p:to>
                                    </p:set>
                                    <p:anim calcmode="lin" valueType="num">
                                      <p:cBhvr additive="base">
                                        <p:cTn id="9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2">
                                            <p:bg/>
                                          </p:spTgt>
                                        </p:tgtEl>
                                        <p:attrNameLst>
                                          <p:attrName>style.visibility</p:attrName>
                                        </p:attrNameLst>
                                      </p:cBhvr>
                                      <p:to>
                                        <p:strVal val="visible"/>
                                      </p:to>
                                    </p:set>
                                    <p:anim calcmode="lin" valueType="num">
                                      <p:cBhvr additive="base">
                                        <p:cTn id="101"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02"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2">
                                            <p:txEl>
                                              <p:pRg st="0" end="0"/>
                                            </p:txEl>
                                          </p:spTgt>
                                        </p:tgtEl>
                                        <p:attrNameLst>
                                          <p:attrName>style.visibility</p:attrName>
                                        </p:attrNameLst>
                                      </p:cBhvr>
                                      <p:to>
                                        <p:strVal val="visible"/>
                                      </p:to>
                                    </p:set>
                                    <p:anim calcmode="lin" valueType="num">
                                      <p:cBhvr additive="base">
                                        <p:cTn id="10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2">
                                            <p:txEl>
                                              <p:pRg st="1" end="1"/>
                                            </p:txEl>
                                          </p:spTgt>
                                        </p:tgtEl>
                                        <p:attrNameLst>
                                          <p:attrName>style.visibility</p:attrName>
                                        </p:attrNameLst>
                                      </p:cBhvr>
                                      <p:to>
                                        <p:strVal val="visible"/>
                                      </p:to>
                                    </p:set>
                                    <p:anim calcmode="lin" valueType="num">
                                      <p:cBhvr additive="base">
                                        <p:cTn id="1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3">
                                            <p:bg/>
                                          </p:spTgt>
                                        </p:tgtEl>
                                        <p:attrNameLst>
                                          <p:attrName>style.visibility</p:attrName>
                                        </p:attrNameLst>
                                      </p:cBhvr>
                                      <p:to>
                                        <p:strVal val="visible"/>
                                      </p:to>
                                    </p:set>
                                    <p:anim calcmode="lin" valueType="num">
                                      <p:cBhvr additive="base">
                                        <p:cTn id="117"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118"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3">
                                            <p:txEl>
                                              <p:pRg st="0" end="0"/>
                                            </p:txEl>
                                          </p:spTgt>
                                        </p:tgtEl>
                                        <p:attrNameLst>
                                          <p:attrName>style.visibility</p:attrName>
                                        </p:attrNameLst>
                                      </p:cBhvr>
                                      <p:to>
                                        <p:strVal val="visible"/>
                                      </p:to>
                                    </p:set>
                                    <p:anim calcmode="lin" valueType="num">
                                      <p:cBhvr additive="base">
                                        <p:cTn id="12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13">
                                            <p:txEl>
                                              <p:pRg st="1" end="1"/>
                                            </p:txEl>
                                          </p:spTgt>
                                        </p:tgtEl>
                                        <p:attrNameLst>
                                          <p:attrName>style.visibility</p:attrName>
                                        </p:attrNameLst>
                                      </p:cBhvr>
                                      <p:to>
                                        <p:strVal val="visible"/>
                                      </p:to>
                                    </p:set>
                                    <p:anim calcmode="lin" valueType="num">
                                      <p:cBhvr additive="base">
                                        <p:cTn id="129"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4">
                                            <p:bg/>
                                          </p:spTgt>
                                        </p:tgtEl>
                                        <p:attrNameLst>
                                          <p:attrName>style.visibility</p:attrName>
                                        </p:attrNameLst>
                                      </p:cBhvr>
                                      <p:to>
                                        <p:strVal val="visible"/>
                                      </p:to>
                                    </p:set>
                                    <p:anim calcmode="lin" valueType="num">
                                      <p:cBhvr additive="base">
                                        <p:cTn id="133"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134"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4">
                                            <p:txEl>
                                              <p:pRg st="0" end="0"/>
                                            </p:txEl>
                                          </p:spTgt>
                                        </p:tgtEl>
                                        <p:attrNameLst>
                                          <p:attrName>style.visibility</p:attrName>
                                        </p:attrNameLst>
                                      </p:cBhvr>
                                      <p:to>
                                        <p:strVal val="visible"/>
                                      </p:to>
                                    </p:set>
                                    <p:anim calcmode="lin" valueType="num">
                                      <p:cBhvr additive="base">
                                        <p:cTn id="13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5">
                                            <p:bg/>
                                          </p:spTgt>
                                        </p:tgtEl>
                                        <p:attrNameLst>
                                          <p:attrName>style.visibility</p:attrName>
                                        </p:attrNameLst>
                                      </p:cBhvr>
                                      <p:to>
                                        <p:strVal val="visible"/>
                                      </p:to>
                                    </p:set>
                                    <p:anim calcmode="lin" valueType="num">
                                      <p:cBhvr additive="base">
                                        <p:cTn id="143"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144"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nodePh="1">
                                  <p:stCondLst>
                                    <p:cond delay="0"/>
                                  </p:stCondLst>
                                  <p:endCondLst>
                                    <p:cond evt="begin" delay="0">
                                      <p:tn val="147"/>
                                    </p:cond>
                                  </p:endCondLst>
                                  <p:childTnLst>
                                    <p:set>
                                      <p:cBhvr>
                                        <p:cTn id="148" dur="1" fill="hold">
                                          <p:stCondLst>
                                            <p:cond delay="0"/>
                                          </p:stCondLst>
                                        </p:cTn>
                                        <p:tgtEl>
                                          <p:spTgt spid="15">
                                            <p:txEl>
                                              <p:pRg st="0" end="0"/>
                                            </p:txEl>
                                          </p:spTgt>
                                        </p:tgtEl>
                                        <p:attrNameLst>
                                          <p:attrName>style.visibility</p:attrName>
                                        </p:attrNameLst>
                                      </p:cBhvr>
                                      <p:to>
                                        <p:strVal val="visible"/>
                                      </p:to>
                                    </p:set>
                                    <p:anim calcmode="lin" valueType="num">
                                      <p:cBhvr additive="base">
                                        <p:cTn id="14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6">
                                            <p:bg/>
                                          </p:spTgt>
                                        </p:tgtEl>
                                        <p:attrNameLst>
                                          <p:attrName>style.visibility</p:attrName>
                                        </p:attrNameLst>
                                      </p:cBhvr>
                                      <p:to>
                                        <p:strVal val="visible"/>
                                      </p:to>
                                    </p:set>
                                    <p:anim calcmode="lin" valueType="num">
                                      <p:cBhvr additive="base">
                                        <p:cTn id="153"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154"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16">
                                            <p:txEl>
                                              <p:pRg st="0" end="0"/>
                                            </p:txEl>
                                          </p:spTgt>
                                        </p:tgtEl>
                                        <p:attrNameLst>
                                          <p:attrName>style.visibility</p:attrName>
                                        </p:attrNameLst>
                                      </p:cBhvr>
                                      <p:to>
                                        <p:strVal val="visible"/>
                                      </p:to>
                                    </p:set>
                                    <p:anim calcmode="lin" valueType="num">
                                      <p:cBhvr additive="base">
                                        <p:cTn id="15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6">
                                            <p:txEl>
                                              <p:pRg st="1" end="1"/>
                                            </p:txEl>
                                          </p:spTgt>
                                        </p:tgtEl>
                                        <p:attrNameLst>
                                          <p:attrName>style.visibility</p:attrName>
                                        </p:attrNameLst>
                                      </p:cBhvr>
                                      <p:to>
                                        <p:strVal val="visible"/>
                                      </p:to>
                                    </p:set>
                                    <p:anim calcmode="lin" valueType="num">
                                      <p:cBhvr additive="base">
                                        <p:cTn id="16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7">
                                            <p:bg/>
                                          </p:spTgt>
                                        </p:tgtEl>
                                        <p:attrNameLst>
                                          <p:attrName>style.visibility</p:attrName>
                                        </p:attrNameLst>
                                      </p:cBhvr>
                                      <p:to>
                                        <p:strVal val="visible"/>
                                      </p:to>
                                    </p:set>
                                    <p:anim calcmode="lin" valueType="num">
                                      <p:cBhvr additive="base">
                                        <p:cTn id="169"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170"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7">
                                            <p:txEl>
                                              <p:pRg st="0" end="0"/>
                                            </p:txEl>
                                          </p:spTgt>
                                        </p:tgtEl>
                                        <p:attrNameLst>
                                          <p:attrName>style.visibility</p:attrName>
                                        </p:attrNameLst>
                                      </p:cBhvr>
                                      <p:to>
                                        <p:strVal val="visible"/>
                                      </p:to>
                                    </p:set>
                                    <p:anim calcmode="lin" valueType="num">
                                      <p:cBhvr additive="base">
                                        <p:cTn id="17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8">
                                            <p:bg/>
                                          </p:spTgt>
                                        </p:tgtEl>
                                        <p:attrNameLst>
                                          <p:attrName>style.visibility</p:attrName>
                                        </p:attrNameLst>
                                      </p:cBhvr>
                                      <p:to>
                                        <p:strVal val="visible"/>
                                      </p:to>
                                    </p:set>
                                    <p:anim calcmode="lin" valueType="num">
                                      <p:cBhvr additive="base">
                                        <p:cTn id="179" dur="500" fill="hold"/>
                                        <p:tgtEl>
                                          <p:spTgt spid="18">
                                            <p:bg/>
                                          </p:spTgt>
                                        </p:tgtEl>
                                        <p:attrNameLst>
                                          <p:attrName>ppt_x</p:attrName>
                                        </p:attrNameLst>
                                      </p:cBhvr>
                                      <p:tavLst>
                                        <p:tav tm="0">
                                          <p:val>
                                            <p:strVal val="#ppt_x"/>
                                          </p:val>
                                        </p:tav>
                                        <p:tav tm="100000">
                                          <p:val>
                                            <p:strVal val="#ppt_x"/>
                                          </p:val>
                                        </p:tav>
                                      </p:tavLst>
                                    </p:anim>
                                    <p:anim calcmode="lin" valueType="num">
                                      <p:cBhvr additive="base">
                                        <p:cTn id="180" dur="500" fill="hold"/>
                                        <p:tgtEl>
                                          <p:spTgt spid="18">
                                            <p:bg/>
                                          </p:spTgt>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nodePh="1">
                                  <p:stCondLst>
                                    <p:cond delay="0"/>
                                  </p:stCondLst>
                                  <p:endCondLst>
                                    <p:cond evt="begin" delay="0">
                                      <p:tn val="183"/>
                                    </p:cond>
                                  </p:endCondLst>
                                  <p:childTnLst>
                                    <p:set>
                                      <p:cBhvr>
                                        <p:cTn id="184" dur="1" fill="hold">
                                          <p:stCondLst>
                                            <p:cond delay="0"/>
                                          </p:stCondLst>
                                        </p:cTn>
                                        <p:tgtEl>
                                          <p:spTgt spid="18">
                                            <p:txEl>
                                              <p:pRg st="0" end="0"/>
                                            </p:txEl>
                                          </p:spTgt>
                                        </p:tgtEl>
                                        <p:attrNameLst>
                                          <p:attrName>style.visibility</p:attrName>
                                        </p:attrNameLst>
                                      </p:cBhvr>
                                      <p:to>
                                        <p:strVal val="visible"/>
                                      </p:to>
                                    </p:set>
                                    <p:anim calcmode="lin" valueType="num">
                                      <p:cBhvr additive="base">
                                        <p:cTn id="18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86"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9">
                                            <p:bg/>
                                          </p:spTgt>
                                        </p:tgtEl>
                                        <p:attrNameLst>
                                          <p:attrName>style.visibility</p:attrName>
                                        </p:attrNameLst>
                                      </p:cBhvr>
                                      <p:to>
                                        <p:strVal val="visible"/>
                                      </p:to>
                                    </p:set>
                                    <p:anim calcmode="lin" valueType="num">
                                      <p:cBhvr additive="base">
                                        <p:cTn id="189" dur="500" fill="hold"/>
                                        <p:tgtEl>
                                          <p:spTgt spid="19">
                                            <p:bg/>
                                          </p:spTgt>
                                        </p:tgtEl>
                                        <p:attrNameLst>
                                          <p:attrName>ppt_x</p:attrName>
                                        </p:attrNameLst>
                                      </p:cBhvr>
                                      <p:tavLst>
                                        <p:tav tm="0">
                                          <p:val>
                                            <p:strVal val="#ppt_x"/>
                                          </p:val>
                                        </p:tav>
                                        <p:tav tm="100000">
                                          <p:val>
                                            <p:strVal val="#ppt_x"/>
                                          </p:val>
                                        </p:tav>
                                      </p:tavLst>
                                    </p:anim>
                                    <p:anim calcmode="lin" valueType="num">
                                      <p:cBhvr additive="base">
                                        <p:cTn id="190" dur="500" fill="hold"/>
                                        <p:tgtEl>
                                          <p:spTgt spid="19">
                                            <p:bg/>
                                          </p:spTgt>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19">
                                            <p:txEl>
                                              <p:pRg st="0" end="0"/>
                                            </p:txEl>
                                          </p:spTgt>
                                        </p:tgtEl>
                                        <p:attrNameLst>
                                          <p:attrName>style.visibility</p:attrName>
                                        </p:attrNameLst>
                                      </p:cBhvr>
                                      <p:to>
                                        <p:strVal val="visible"/>
                                      </p:to>
                                    </p:set>
                                    <p:anim calcmode="lin" valueType="num">
                                      <p:cBhvr additive="base">
                                        <p:cTn id="195"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96"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19">
                                            <p:txEl>
                                              <p:pRg st="1" end="1"/>
                                            </p:txEl>
                                          </p:spTgt>
                                        </p:tgtEl>
                                        <p:attrNameLst>
                                          <p:attrName>style.visibility</p:attrName>
                                        </p:attrNameLst>
                                      </p:cBhvr>
                                      <p:to>
                                        <p:strVal val="visible"/>
                                      </p:to>
                                    </p:set>
                                    <p:anim calcmode="lin" valueType="num">
                                      <p:cBhvr additive="base">
                                        <p:cTn id="201"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202" dur="500" fill="hold"/>
                                        <p:tgtEl>
                                          <p:spTgt spid="19">
                                            <p:txEl>
                                              <p:pRg st="1" end="1"/>
                                            </p:txEl>
                                          </p:spTgt>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20">
                                            <p:bg/>
                                          </p:spTgt>
                                        </p:tgtEl>
                                        <p:attrNameLst>
                                          <p:attrName>style.visibility</p:attrName>
                                        </p:attrNameLst>
                                      </p:cBhvr>
                                      <p:to>
                                        <p:strVal val="visible"/>
                                      </p:to>
                                    </p:set>
                                    <p:anim calcmode="lin" valueType="num">
                                      <p:cBhvr additive="base">
                                        <p:cTn id="205"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206" dur="500" fill="hold"/>
                                        <p:tgtEl>
                                          <p:spTgt spid="20">
                                            <p:bg/>
                                          </p:spTgt>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20">
                                            <p:txEl>
                                              <p:pRg st="0" end="0"/>
                                            </p:txEl>
                                          </p:spTgt>
                                        </p:tgtEl>
                                        <p:attrNameLst>
                                          <p:attrName>style.visibility</p:attrName>
                                        </p:attrNameLst>
                                      </p:cBhvr>
                                      <p:to>
                                        <p:strVal val="visible"/>
                                      </p:to>
                                    </p:set>
                                    <p:anim calcmode="lin" valueType="num">
                                      <p:cBhvr additive="base">
                                        <p:cTn id="211"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2"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21">
                                            <p:bg/>
                                          </p:spTgt>
                                        </p:tgtEl>
                                        <p:attrNameLst>
                                          <p:attrName>style.visibility</p:attrName>
                                        </p:attrNameLst>
                                      </p:cBhvr>
                                      <p:to>
                                        <p:strVal val="visible"/>
                                      </p:to>
                                    </p:set>
                                    <p:anim calcmode="lin" valueType="num">
                                      <p:cBhvr additive="base">
                                        <p:cTn id="215" dur="500" fill="hold"/>
                                        <p:tgtEl>
                                          <p:spTgt spid="21">
                                            <p:bg/>
                                          </p:spTgt>
                                        </p:tgtEl>
                                        <p:attrNameLst>
                                          <p:attrName>ppt_x</p:attrName>
                                        </p:attrNameLst>
                                      </p:cBhvr>
                                      <p:tavLst>
                                        <p:tav tm="0">
                                          <p:val>
                                            <p:strVal val="#ppt_x"/>
                                          </p:val>
                                        </p:tav>
                                        <p:tav tm="100000">
                                          <p:val>
                                            <p:strVal val="#ppt_x"/>
                                          </p:val>
                                        </p:tav>
                                      </p:tavLst>
                                    </p:anim>
                                    <p:anim calcmode="lin" valueType="num">
                                      <p:cBhvr additive="base">
                                        <p:cTn id="216" dur="500" fill="hold"/>
                                        <p:tgtEl>
                                          <p:spTgt spid="21">
                                            <p:bg/>
                                          </p:spTgt>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nodePh="1">
                                  <p:stCondLst>
                                    <p:cond delay="0"/>
                                  </p:stCondLst>
                                  <p:endCondLst>
                                    <p:cond evt="begin" delay="0">
                                      <p:tn val="219"/>
                                    </p:cond>
                                  </p:endCondLst>
                                  <p:childTnLst>
                                    <p:set>
                                      <p:cBhvr>
                                        <p:cTn id="220" dur="1" fill="hold">
                                          <p:stCondLst>
                                            <p:cond delay="0"/>
                                          </p:stCondLst>
                                        </p:cTn>
                                        <p:tgtEl>
                                          <p:spTgt spid="21">
                                            <p:txEl>
                                              <p:pRg st="0" end="0"/>
                                            </p:txEl>
                                          </p:spTgt>
                                        </p:tgtEl>
                                        <p:attrNameLst>
                                          <p:attrName>style.visibility</p:attrName>
                                        </p:attrNameLst>
                                      </p:cBhvr>
                                      <p:to>
                                        <p:strVal val="visible"/>
                                      </p:to>
                                    </p:set>
                                    <p:anim calcmode="lin" valueType="num">
                                      <p:cBhvr additive="base">
                                        <p:cTn id="2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22">
                                            <p:bg/>
                                          </p:spTgt>
                                        </p:tgtEl>
                                        <p:attrNameLst>
                                          <p:attrName>style.visibility</p:attrName>
                                        </p:attrNameLst>
                                      </p:cBhvr>
                                      <p:to>
                                        <p:strVal val="visible"/>
                                      </p:to>
                                    </p:set>
                                    <p:anim calcmode="lin" valueType="num">
                                      <p:cBhvr additive="base">
                                        <p:cTn id="225" dur="500" fill="hold"/>
                                        <p:tgtEl>
                                          <p:spTgt spid="22">
                                            <p:bg/>
                                          </p:spTgt>
                                        </p:tgtEl>
                                        <p:attrNameLst>
                                          <p:attrName>ppt_x</p:attrName>
                                        </p:attrNameLst>
                                      </p:cBhvr>
                                      <p:tavLst>
                                        <p:tav tm="0">
                                          <p:val>
                                            <p:strVal val="#ppt_x"/>
                                          </p:val>
                                        </p:tav>
                                        <p:tav tm="100000">
                                          <p:val>
                                            <p:strVal val="#ppt_x"/>
                                          </p:val>
                                        </p:tav>
                                      </p:tavLst>
                                    </p:anim>
                                    <p:anim calcmode="lin" valueType="num">
                                      <p:cBhvr additive="base">
                                        <p:cTn id="226" dur="500" fill="hold"/>
                                        <p:tgtEl>
                                          <p:spTgt spid="22">
                                            <p:bg/>
                                          </p:spTgt>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grpId="0" nodeType="clickEffect">
                                  <p:stCondLst>
                                    <p:cond delay="0"/>
                                  </p:stCondLst>
                                  <p:childTnLst>
                                    <p:set>
                                      <p:cBhvr>
                                        <p:cTn id="230" dur="1" fill="hold">
                                          <p:stCondLst>
                                            <p:cond delay="0"/>
                                          </p:stCondLst>
                                        </p:cTn>
                                        <p:tgtEl>
                                          <p:spTgt spid="22">
                                            <p:txEl>
                                              <p:pRg st="0" end="0"/>
                                            </p:txEl>
                                          </p:spTgt>
                                        </p:tgtEl>
                                        <p:attrNameLst>
                                          <p:attrName>style.visibility</p:attrName>
                                        </p:attrNameLst>
                                      </p:cBhvr>
                                      <p:to>
                                        <p:strVal val="visible"/>
                                      </p:to>
                                    </p:set>
                                    <p:anim calcmode="lin" valueType="num">
                                      <p:cBhvr additive="base">
                                        <p:cTn id="231"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32"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22">
                                            <p:txEl>
                                              <p:pRg st="1" end="1"/>
                                            </p:txEl>
                                          </p:spTgt>
                                        </p:tgtEl>
                                        <p:attrNameLst>
                                          <p:attrName>style.visibility</p:attrName>
                                        </p:attrNameLst>
                                      </p:cBhvr>
                                      <p:to>
                                        <p:strVal val="visible"/>
                                      </p:to>
                                    </p:set>
                                    <p:anim calcmode="lin" valueType="num">
                                      <p:cBhvr additive="base">
                                        <p:cTn id="237"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238"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23">
                                            <p:bg/>
                                          </p:spTgt>
                                        </p:tgtEl>
                                        <p:attrNameLst>
                                          <p:attrName>style.visibility</p:attrName>
                                        </p:attrNameLst>
                                      </p:cBhvr>
                                      <p:to>
                                        <p:strVal val="visible"/>
                                      </p:to>
                                    </p:set>
                                    <p:anim calcmode="lin" valueType="num">
                                      <p:cBhvr additive="base">
                                        <p:cTn id="241" dur="500" fill="hold"/>
                                        <p:tgtEl>
                                          <p:spTgt spid="23">
                                            <p:bg/>
                                          </p:spTgt>
                                        </p:tgtEl>
                                        <p:attrNameLst>
                                          <p:attrName>ppt_x</p:attrName>
                                        </p:attrNameLst>
                                      </p:cBhvr>
                                      <p:tavLst>
                                        <p:tav tm="0">
                                          <p:val>
                                            <p:strVal val="#ppt_x"/>
                                          </p:val>
                                        </p:tav>
                                        <p:tav tm="100000">
                                          <p:val>
                                            <p:strVal val="#ppt_x"/>
                                          </p:val>
                                        </p:tav>
                                      </p:tavLst>
                                    </p:anim>
                                    <p:anim calcmode="lin" valueType="num">
                                      <p:cBhvr additive="base">
                                        <p:cTn id="242" dur="500" fill="hold"/>
                                        <p:tgtEl>
                                          <p:spTgt spid="23">
                                            <p:bg/>
                                          </p:spTgt>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23">
                                            <p:txEl>
                                              <p:pRg st="0" end="0"/>
                                            </p:txEl>
                                          </p:spTgt>
                                        </p:tgtEl>
                                        <p:attrNameLst>
                                          <p:attrName>style.visibility</p:attrName>
                                        </p:attrNameLst>
                                      </p:cBhvr>
                                      <p:to>
                                        <p:strVal val="visible"/>
                                      </p:to>
                                    </p:set>
                                    <p:anim calcmode="lin" valueType="num">
                                      <p:cBhvr additive="base">
                                        <p:cTn id="24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48"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24">
                                            <p:bg/>
                                          </p:spTgt>
                                        </p:tgtEl>
                                        <p:attrNameLst>
                                          <p:attrName>style.visibility</p:attrName>
                                        </p:attrNameLst>
                                      </p:cBhvr>
                                      <p:to>
                                        <p:strVal val="visible"/>
                                      </p:to>
                                    </p:set>
                                    <p:anim calcmode="lin" valueType="num">
                                      <p:cBhvr additive="base">
                                        <p:cTn id="251"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252" dur="500" fill="hold"/>
                                        <p:tgtEl>
                                          <p:spTgt spid="24">
                                            <p:bg/>
                                          </p:spTgt>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grpId="0" nodeType="clickEffect">
                                  <p:stCondLst>
                                    <p:cond delay="0"/>
                                  </p:stCondLst>
                                  <p:childTnLst>
                                    <p:set>
                                      <p:cBhvr>
                                        <p:cTn id="256" dur="1" fill="hold">
                                          <p:stCondLst>
                                            <p:cond delay="0"/>
                                          </p:stCondLst>
                                        </p:cTn>
                                        <p:tgtEl>
                                          <p:spTgt spid="24">
                                            <p:txEl>
                                              <p:pRg st="0" end="0"/>
                                            </p:txEl>
                                          </p:spTgt>
                                        </p:tgtEl>
                                        <p:attrNameLst>
                                          <p:attrName>style.visibility</p:attrName>
                                        </p:attrNameLst>
                                      </p:cBhvr>
                                      <p:to>
                                        <p:strVal val="visible"/>
                                      </p:to>
                                    </p:set>
                                    <p:anim calcmode="lin" valueType="num">
                                      <p:cBhvr additive="base">
                                        <p:cTn id="25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25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24">
                                            <p:txEl>
                                              <p:pRg st="1" end="1"/>
                                            </p:txEl>
                                          </p:spTgt>
                                        </p:tgtEl>
                                        <p:attrNameLst>
                                          <p:attrName>style.visibility</p:attrName>
                                        </p:attrNameLst>
                                      </p:cBhvr>
                                      <p:to>
                                        <p:strVal val="visible"/>
                                      </p:to>
                                    </p:set>
                                    <p:anim calcmode="lin" valueType="num">
                                      <p:cBhvr additive="base">
                                        <p:cTn id="26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264" dur="500" fill="hold"/>
                                        <p:tgtEl>
                                          <p:spTgt spid="24">
                                            <p:txEl>
                                              <p:pRg st="1" end="1"/>
                                            </p:txEl>
                                          </p:spTgt>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25">
                                            <p:bg/>
                                          </p:spTgt>
                                        </p:tgtEl>
                                        <p:attrNameLst>
                                          <p:attrName>style.visibility</p:attrName>
                                        </p:attrNameLst>
                                      </p:cBhvr>
                                      <p:to>
                                        <p:strVal val="visible"/>
                                      </p:to>
                                    </p:set>
                                    <p:anim calcmode="lin" valueType="num">
                                      <p:cBhvr additive="base">
                                        <p:cTn id="267"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268"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25">
                                            <p:txEl>
                                              <p:pRg st="0" end="0"/>
                                            </p:txEl>
                                          </p:spTgt>
                                        </p:tgtEl>
                                        <p:attrNameLst>
                                          <p:attrName>style.visibility</p:attrName>
                                        </p:attrNameLst>
                                      </p:cBhvr>
                                      <p:to>
                                        <p:strVal val="visible"/>
                                      </p:to>
                                    </p:set>
                                    <p:anim calcmode="lin" valueType="num">
                                      <p:cBhvr additive="base">
                                        <p:cTn id="2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ntr" presetSubtype="4" fill="hold" grpId="0" nodeType="clickEffect">
                                  <p:stCondLst>
                                    <p:cond delay="0"/>
                                  </p:stCondLst>
                                  <p:childTnLst>
                                    <p:set>
                                      <p:cBhvr>
                                        <p:cTn id="278" dur="1" fill="hold">
                                          <p:stCondLst>
                                            <p:cond delay="0"/>
                                          </p:stCondLst>
                                        </p:cTn>
                                        <p:tgtEl>
                                          <p:spTgt spid="25">
                                            <p:txEl>
                                              <p:pRg st="1" end="1"/>
                                            </p:txEl>
                                          </p:spTgt>
                                        </p:tgtEl>
                                        <p:attrNameLst>
                                          <p:attrName>style.visibility</p:attrName>
                                        </p:attrNameLst>
                                      </p:cBhvr>
                                      <p:to>
                                        <p:strVal val="visible"/>
                                      </p:to>
                                    </p:set>
                                    <p:anim calcmode="lin" valueType="num">
                                      <p:cBhvr additive="base">
                                        <p:cTn id="279"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80"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27">
                                            <p:bg/>
                                          </p:spTgt>
                                        </p:tgtEl>
                                        <p:attrNameLst>
                                          <p:attrName>style.visibility</p:attrName>
                                        </p:attrNameLst>
                                      </p:cBhvr>
                                      <p:to>
                                        <p:strVal val="visible"/>
                                      </p:to>
                                    </p:set>
                                    <p:anim calcmode="lin" valueType="num">
                                      <p:cBhvr additive="base">
                                        <p:cTn id="283" dur="500" fill="hold"/>
                                        <p:tgtEl>
                                          <p:spTgt spid="27">
                                            <p:bg/>
                                          </p:spTgt>
                                        </p:tgtEl>
                                        <p:attrNameLst>
                                          <p:attrName>ppt_x</p:attrName>
                                        </p:attrNameLst>
                                      </p:cBhvr>
                                      <p:tavLst>
                                        <p:tav tm="0">
                                          <p:val>
                                            <p:strVal val="#ppt_x"/>
                                          </p:val>
                                        </p:tav>
                                        <p:tav tm="100000">
                                          <p:val>
                                            <p:strVal val="#ppt_x"/>
                                          </p:val>
                                        </p:tav>
                                      </p:tavLst>
                                    </p:anim>
                                    <p:anim calcmode="lin" valueType="num">
                                      <p:cBhvr additive="base">
                                        <p:cTn id="284" dur="500" fill="hold"/>
                                        <p:tgtEl>
                                          <p:spTgt spid="27">
                                            <p:bg/>
                                          </p:spTgt>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27">
                                            <p:txEl>
                                              <p:pRg st="0" end="0"/>
                                            </p:txEl>
                                          </p:spTgt>
                                        </p:tgtEl>
                                        <p:attrNameLst>
                                          <p:attrName>style.visibility</p:attrName>
                                        </p:attrNameLst>
                                      </p:cBhvr>
                                      <p:to>
                                        <p:strVal val="visible"/>
                                      </p:to>
                                    </p:set>
                                    <p:anim calcmode="lin" valueType="num">
                                      <p:cBhvr additive="base">
                                        <p:cTn id="289"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90"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27">
                                            <p:txEl>
                                              <p:pRg st="1" end="1"/>
                                            </p:txEl>
                                          </p:spTgt>
                                        </p:tgtEl>
                                        <p:attrNameLst>
                                          <p:attrName>style.visibility</p:attrName>
                                        </p:attrNameLst>
                                      </p:cBhvr>
                                      <p:to>
                                        <p:strVal val="visible"/>
                                      </p:to>
                                    </p:set>
                                    <p:anim calcmode="lin" valueType="num">
                                      <p:cBhvr additive="base">
                                        <p:cTn id="29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29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P spid="8" grpId="0" build="p" animBg="1"/>
      <p:bldP spid="9" grpId="0" build="p" animBg="1"/>
      <p:bldP spid="10" grpId="0" build="p" animBg="1"/>
      <p:bldP spid="11" grpId="0" build="p" animBg="1"/>
      <p:bldP spid="12" grpId="0" build="p" animBg="1"/>
      <p:bldP spid="13" grpId="0" build="p" animBg="1"/>
      <p:bldP spid="14" grpId="0" build="p" animBg="1"/>
      <p:bldP spid="15" grpId="0" build="p" animBg="1"/>
      <p:bldP spid="16" grpId="0" build="p" animBg="1"/>
      <p:bldP spid="17" grpId="0" build="p" animBg="1"/>
      <p:bldP spid="18" grpId="0" build="p" animBg="1"/>
      <p:bldP spid="19" grpId="0" build="p" animBg="1"/>
      <p:bldP spid="20" grpId="0" build="p" animBg="1"/>
      <p:bldP spid="21" grpId="0" build="p" animBg="1"/>
      <p:bldP spid="22" grpId="0" build="p" animBg="1"/>
      <p:bldP spid="23" grpId="0" build="p" animBg="1"/>
      <p:bldP spid="24" grpId="0" build="p" animBg="1"/>
      <p:bldP spid="25" grpId="0" build="p" animBg="1"/>
      <p:bldP spid="27"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292986" y="1600200"/>
            <a:ext cx="6558028" cy="454344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4714884"/>
            <a:ext cx="8229600" cy="1785950"/>
          </a:xfrm>
        </p:spPr>
        <p:txBody>
          <a:bodyPr>
            <a:normAutofit fontScale="90000"/>
          </a:bodyPr>
          <a:lstStyle/>
          <a:p>
            <a:pPr algn="l"/>
            <a:r>
              <a:rPr lang="en-US" altLang="zh-CN" sz="2400" dirty="0" smtClean="0"/>
              <a:t>DFA</a:t>
            </a:r>
            <a:br>
              <a:rPr lang="en-US" altLang="zh-CN" sz="2400" dirty="0" smtClean="0"/>
            </a:br>
            <a:r>
              <a:rPr lang="en-US" altLang="zh-CN" sz="2400" dirty="0" smtClean="0"/>
              <a:t/>
            </a:r>
            <a:br>
              <a:rPr lang="en-US" altLang="zh-CN" sz="2400" dirty="0" smtClean="0"/>
            </a:br>
            <a:r>
              <a:rPr lang="en-US" altLang="zh-CN" sz="2400" dirty="0" smtClean="0"/>
              <a:t>                                                            </a:t>
            </a:r>
            <a:r>
              <a:rPr lang="en-US" altLang="zh-CN" sz="3100" dirty="0" smtClean="0"/>
              <a:t>DFA </a:t>
            </a:r>
            <a:r>
              <a:rPr lang="en-US" altLang="zh-CN" sz="2400" dirty="0" smtClean="0"/>
              <a:t/>
            </a:r>
            <a:br>
              <a:rPr lang="en-US" altLang="zh-CN" sz="2400" dirty="0" smtClean="0"/>
            </a:br>
            <a:r>
              <a:rPr lang="zh-CN" altLang="en-US" sz="2700" dirty="0" smtClean="0"/>
              <a:t>化简         </a:t>
            </a:r>
            <a:r>
              <a:rPr lang="en-US" altLang="zh-CN" sz="2700" dirty="0" smtClean="0"/>
              <a:t>{0,1,3,4,5,6,9,   11,13,14}  {2,7,8,  10,12}</a:t>
            </a:r>
            <a:br>
              <a:rPr lang="en-US" altLang="zh-CN" sz="2700" dirty="0" smtClean="0"/>
            </a:br>
            <a:r>
              <a:rPr lang="en-US" altLang="zh-CN" sz="2700" dirty="0" smtClean="0"/>
              <a:t>move(0)   {  </a:t>
            </a:r>
            <a:r>
              <a:rPr lang="en-US" altLang="zh-CN" sz="2700" dirty="0" smtClean="0">
                <a:solidFill>
                  <a:srgbClr val="FF0000"/>
                </a:solidFill>
              </a:rPr>
              <a:t>, 2</a:t>
            </a:r>
            <a:r>
              <a:rPr lang="en-US" altLang="zh-CN" sz="2700" dirty="0" smtClean="0"/>
              <a:t>,4, , </a:t>
            </a:r>
            <a:r>
              <a:rPr lang="en-US" altLang="zh-CN" sz="2700" dirty="0" smtClean="0">
                <a:solidFill>
                  <a:srgbClr val="FF0000"/>
                </a:solidFill>
              </a:rPr>
              <a:t>2</a:t>
            </a:r>
            <a:r>
              <a:rPr lang="en-US" altLang="zh-CN" sz="2700" dirty="0" smtClean="0"/>
              <a:t>,7,</a:t>
            </a:r>
            <a:r>
              <a:rPr lang="en-US" altLang="zh-CN" sz="2700" dirty="0" smtClean="0">
                <a:solidFill>
                  <a:srgbClr val="FF0000"/>
                </a:solidFill>
              </a:rPr>
              <a:t>12</a:t>
            </a:r>
            <a:r>
              <a:rPr lang="en-US" altLang="zh-CN" sz="2700" dirty="0" smtClean="0"/>
              <a:t>,13 ,    ,  7}   {  ,8,10,10,    }</a:t>
            </a:r>
            <a:br>
              <a:rPr lang="en-US" altLang="zh-CN" sz="2700" dirty="0" smtClean="0"/>
            </a:br>
            <a:r>
              <a:rPr lang="en-US" altLang="zh-CN" sz="2700" dirty="0" smtClean="0"/>
              <a:t>move(1)   {1 ,3,5,6,3, 3,9,  5,  14 , </a:t>
            </a:r>
            <a:r>
              <a:rPr lang="en-US" altLang="zh-CN" sz="2700" dirty="0" smtClean="0">
                <a:solidFill>
                  <a:srgbClr val="FF0000"/>
                </a:solidFill>
              </a:rPr>
              <a:t>7</a:t>
            </a:r>
            <a:r>
              <a:rPr lang="en-US" altLang="zh-CN" sz="2700" dirty="0" smtClean="0"/>
              <a:t>}   {  ,</a:t>
            </a:r>
            <a:r>
              <a:rPr lang="en-US" altLang="zh-CN" sz="2700" dirty="0" smtClean="0">
                <a:solidFill>
                  <a:srgbClr val="FF0000"/>
                </a:solidFill>
              </a:rPr>
              <a:t>9</a:t>
            </a:r>
            <a:r>
              <a:rPr lang="en-US" altLang="zh-CN" sz="2700" dirty="0" smtClean="0"/>
              <a:t>,</a:t>
            </a:r>
            <a:r>
              <a:rPr lang="en-US" altLang="zh-CN" sz="2700" dirty="0" smtClean="0">
                <a:solidFill>
                  <a:srgbClr val="FF0000"/>
                </a:solidFill>
              </a:rPr>
              <a:t>11</a:t>
            </a:r>
            <a:r>
              <a:rPr lang="en-US" altLang="zh-CN" sz="2700" dirty="0" smtClean="0"/>
              <a:t>, </a:t>
            </a:r>
            <a:r>
              <a:rPr lang="en-US" altLang="zh-CN" sz="2700" dirty="0" smtClean="0">
                <a:solidFill>
                  <a:srgbClr val="FF0000"/>
                </a:solidFill>
              </a:rPr>
              <a:t>3</a:t>
            </a:r>
            <a:r>
              <a:rPr lang="en-US" altLang="zh-CN" sz="2700" dirty="0" smtClean="0"/>
              <a:t>,   </a:t>
            </a:r>
            <a:r>
              <a:rPr lang="en-US" altLang="zh-CN" sz="2700" dirty="0" smtClean="0">
                <a:solidFill>
                  <a:srgbClr val="FF0000"/>
                </a:solidFill>
              </a:rPr>
              <a:t>3</a:t>
            </a:r>
            <a:r>
              <a:rPr lang="en-US" altLang="zh-CN" sz="2700" dirty="0" smtClean="0"/>
              <a:t>}</a:t>
            </a:r>
            <a:br>
              <a:rPr lang="en-US" altLang="zh-CN" sz="2700" dirty="0" smtClean="0"/>
            </a:br>
            <a:r>
              <a:rPr lang="zh-CN" altLang="en-US" sz="2700" dirty="0" smtClean="0"/>
              <a:t>最终划分为</a:t>
            </a:r>
            <a:r>
              <a:rPr lang="en-US" altLang="zh-CN" sz="2700" dirty="0" smtClean="0"/>
              <a:t>{1}{5}{9}{14}{0,3,4,6,11,13}{7}{8}{10}{12}{2}</a:t>
            </a:r>
            <a:br>
              <a:rPr lang="en-US" altLang="zh-CN" sz="2700" dirty="0" smtClean="0"/>
            </a:br>
            <a:endParaRPr lang="zh-CN" altLang="en-US" sz="2700" dirty="0"/>
          </a:p>
        </p:txBody>
      </p:sp>
      <p:pic>
        <p:nvPicPr>
          <p:cNvPr id="2050" name="Picture 2"/>
          <p:cNvPicPr>
            <a:picLocks noChangeAspect="1" noChangeArrowheads="1"/>
          </p:cNvPicPr>
          <p:nvPr/>
        </p:nvPicPr>
        <p:blipFill>
          <a:blip r:embed="rId2" cstate="print"/>
          <a:srcRect/>
          <a:stretch>
            <a:fillRect/>
          </a:stretch>
        </p:blipFill>
        <p:spPr bwMode="auto">
          <a:xfrm>
            <a:off x="0" y="0"/>
            <a:ext cx="8715436" cy="4857760"/>
          </a:xfrm>
          <a:prstGeom prst="rect">
            <a:avLst/>
          </a:prstGeom>
          <a:noFill/>
          <a:ln w="9525">
            <a:noFill/>
            <a:miter lim="800000"/>
            <a:headEnd/>
            <a:tailEnd/>
          </a:ln>
          <a:effectLst/>
        </p:spPr>
      </p:pic>
      <p:pic>
        <p:nvPicPr>
          <p:cNvPr id="4" name="Picture 2"/>
          <p:cNvPicPr>
            <a:picLocks noChangeAspect="1" noChangeArrowheads="1"/>
          </p:cNvPicPr>
          <p:nvPr/>
        </p:nvPicPr>
        <p:blipFill>
          <a:blip r:embed="rId2" cstate="print"/>
          <a:srcRect/>
          <a:stretch>
            <a:fillRect/>
          </a:stretch>
        </p:blipFill>
        <p:spPr bwMode="auto">
          <a:xfrm>
            <a:off x="428564" y="0"/>
            <a:ext cx="8715436" cy="485776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00034" y="3071810"/>
            <a:ext cx="8229600" cy="4525963"/>
          </a:xfrm>
        </p:spPr>
        <p:txBody>
          <a:bodyPr/>
          <a:lstStyle/>
          <a:p>
            <a:r>
              <a:rPr lang="zh-CN" altLang="en-US" smtClean="0"/>
              <a:t>小测验</a:t>
            </a:r>
            <a:endParaRPr lang="zh-CN" altLang="en-US" dirty="0"/>
          </a:p>
        </p:txBody>
      </p:sp>
      <p:sp>
        <p:nvSpPr>
          <p:cNvPr id="4"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smtClean="0">
                <a:latin typeface="+mj-lt"/>
                <a:ea typeface="+mj-ea"/>
                <a:cs typeface="+mj-cs"/>
              </a:rPr>
              <a:t>化简</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DFA</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400" b="1" dirty="0" smtClean="0"/>
              <a:t>第 </a:t>
            </a:r>
            <a:r>
              <a:rPr lang="en-US" altLang="zh-CN" sz="2400" b="1" dirty="0" smtClean="0"/>
              <a:t>2  </a:t>
            </a:r>
            <a:r>
              <a:rPr lang="zh-CN" altLang="en-US" sz="2400" b="1" dirty="0" smtClean="0"/>
              <a:t>题一个典型的编译程序通常由哪些部分组成？各部分的主要功能是什么？并画出编译程</a:t>
            </a:r>
            <a:r>
              <a:rPr lang="zh-CN" altLang="en-US" sz="2400" dirty="0" smtClean="0"/>
              <a:t>序的总体结构图</a:t>
            </a:r>
            <a:r>
              <a:rPr lang="zh-CN" altLang="en-US" sz="2400" b="1" dirty="0" smtClean="0"/>
              <a:t/>
            </a:r>
            <a:br>
              <a:rPr lang="zh-CN" altLang="en-US" sz="2400" b="1" dirty="0" smtClean="0"/>
            </a:br>
            <a:r>
              <a:rPr lang="zh-CN" altLang="en-US" sz="2400" b="1" dirty="0" smtClean="0"/>
              <a:t/>
            </a:r>
            <a:br>
              <a:rPr lang="zh-CN" altLang="en-US" sz="2400" b="1" dirty="0" smtClean="0"/>
            </a:br>
            <a:endParaRPr lang="zh-CN" altLang="en-US" sz="2400" b="1" dirty="0"/>
          </a:p>
        </p:txBody>
      </p:sp>
      <p:sp>
        <p:nvSpPr>
          <p:cNvPr id="3" name="内容占位符 2"/>
          <p:cNvSpPr>
            <a:spLocks noGrp="1"/>
          </p:cNvSpPr>
          <p:nvPr>
            <p:ph idx="1"/>
          </p:nvPr>
        </p:nvSpPr>
        <p:spPr/>
        <p:txBody>
          <a:bodyPr/>
          <a:lstStyle/>
          <a:p>
            <a:r>
              <a:rPr lang="zh-CN" altLang="en-US" sz="2800" dirty="0" smtClean="0">
                <a:latin typeface="华文新魏" pitchFamily="2" charset="-122"/>
                <a:ea typeface="华文新魏" pitchFamily="2" charset="-122"/>
              </a:rPr>
              <a:t>一个典型的编译程序通常包含 </a:t>
            </a:r>
            <a:r>
              <a:rPr lang="en-US" altLang="zh-CN" sz="2800" dirty="0" smtClean="0">
                <a:latin typeface="华文新魏" pitchFamily="2" charset="-122"/>
                <a:ea typeface="华文新魏" pitchFamily="2" charset="-122"/>
              </a:rPr>
              <a:t>8 </a:t>
            </a:r>
            <a:r>
              <a:rPr lang="zh-CN" altLang="en-US" sz="2800" dirty="0" smtClean="0">
                <a:latin typeface="华文新魏" pitchFamily="2" charset="-122"/>
                <a:ea typeface="华文新魏" pitchFamily="2" charset="-122"/>
              </a:rPr>
              <a:t>个组成部分，它们是词法分析程序、语法分析程序、语义分析程序、中间代码生成程序、中间代码优化程序、目标代码生成程序、表格管理程序和错误处理程序。其各部分的主要功能简述如下。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908" y="214290"/>
            <a:ext cx="9286908" cy="6643710"/>
          </a:xfrm>
        </p:spPr>
        <p:txBody>
          <a:bodyPr>
            <a:noAutofit/>
          </a:bodyPr>
          <a:lstStyle/>
          <a:p>
            <a:r>
              <a:rPr lang="zh-CN" altLang="en-US" sz="2400" dirty="0" smtClean="0">
                <a:latin typeface="华文新魏" pitchFamily="2" charset="-122"/>
                <a:ea typeface="华文新魏" pitchFamily="2" charset="-122"/>
              </a:rPr>
              <a:t>词法分析程序：输人源程序，拼单词、检查单词和分析单词，输出单词的机内表达形式。</a:t>
            </a:r>
          </a:p>
          <a:p>
            <a:r>
              <a:rPr lang="zh-CN" altLang="en-US" sz="2400" dirty="0" smtClean="0">
                <a:latin typeface="华文新魏" pitchFamily="2" charset="-122"/>
                <a:ea typeface="华文新魏" pitchFamily="2" charset="-122"/>
              </a:rPr>
              <a:t>语法分析程序：检查源程序中存在的形式语法错误，输出错误处理信息</a:t>
            </a:r>
          </a:p>
          <a:p>
            <a:r>
              <a:rPr lang="zh-CN" altLang="en-US" sz="2400" dirty="0" smtClean="0">
                <a:latin typeface="华文新魏" pitchFamily="2" charset="-122"/>
                <a:ea typeface="华文新魏" pitchFamily="2" charset="-122"/>
              </a:rPr>
              <a:t>语义分析程序：进行语义检查和分析语义信息，并把分析的结果保存到各类语义信息表中。</a:t>
            </a:r>
          </a:p>
          <a:p>
            <a:r>
              <a:rPr lang="zh-CN" altLang="en-US" sz="2400" dirty="0" smtClean="0">
                <a:latin typeface="华文新魏" pitchFamily="2" charset="-122"/>
                <a:ea typeface="华文新魏" pitchFamily="2" charset="-122"/>
              </a:rPr>
              <a:t>中间代码生成程序：按照语义规则，将语法分析程序分析出的语法单位转换成一定形式的中间语言代码，如三元式或四元式。</a:t>
            </a:r>
          </a:p>
          <a:p>
            <a:r>
              <a:rPr lang="zh-CN" altLang="en-US" sz="2400" dirty="0" smtClean="0">
                <a:latin typeface="华文新魏" pitchFamily="2" charset="-122"/>
                <a:ea typeface="华文新魏" pitchFamily="2" charset="-122"/>
              </a:rPr>
              <a:t>中间代码优化程序：为了产生高质量的目标代码，对中间代码进行等价变换处理。</a:t>
            </a:r>
          </a:p>
          <a:p>
            <a:r>
              <a:rPr lang="zh-CN" altLang="en-US" sz="2400" dirty="0" smtClean="0">
                <a:latin typeface="华文新魏" pitchFamily="2" charset="-122"/>
                <a:ea typeface="华文新魏" pitchFamily="2" charset="-122"/>
              </a:rPr>
              <a:t>目标代码生成程序：将优化后中间代码程序转换成目标代码程序。</a:t>
            </a:r>
          </a:p>
          <a:p>
            <a:r>
              <a:rPr lang="zh-CN" altLang="en-US" sz="2400" dirty="0" smtClean="0">
                <a:latin typeface="华文新魏" pitchFamily="2" charset="-122"/>
                <a:ea typeface="华文新魏" pitchFamily="2" charset="-122"/>
              </a:rPr>
              <a:t>表格管理程序：负责建立、填写和查找等一系列表格工作。</a:t>
            </a:r>
          </a:p>
          <a:p>
            <a:r>
              <a:rPr lang="zh-CN" altLang="en-US" sz="2400" dirty="0" smtClean="0">
                <a:latin typeface="华文新魏" pitchFamily="2" charset="-122"/>
                <a:ea typeface="华文新魏" pitchFamily="2" charset="-122"/>
              </a:rPr>
              <a:t>错误处理程序：处理和校正源程序中存在的词法、语法和语义错误。当编译程序发现源程序中的错误时，错误处理程序负责报告出错的位置和错误性质等信息，同时对发现的错误进行适当的校正（修复），目的是使编译程序能够继续向下进行分析和处理。</a:t>
            </a:r>
          </a:p>
          <a:p>
            <a:endParaRPr lang="en-US" altLang="zh-CN" sz="2400" dirty="0" smtClean="0">
              <a:latin typeface="华文新魏" pitchFamily="2" charset="-122"/>
              <a:ea typeface="华文新魏"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28002" name="Picture 2"/>
          <p:cNvPicPr>
            <a:picLocks noGrp="1" noChangeAspect="1" noChangeArrowheads="1"/>
          </p:cNvPicPr>
          <p:nvPr>
            <p:ph idx="1"/>
          </p:nvPr>
        </p:nvPicPr>
        <p:blipFill>
          <a:blip r:embed="rId2" cstate="print"/>
          <a:srcRect/>
          <a:stretch>
            <a:fillRect/>
          </a:stretch>
        </p:blipFill>
        <p:spPr bwMode="auto">
          <a:xfrm>
            <a:off x="1333500" y="1128707"/>
            <a:ext cx="7086600" cy="4086225"/>
          </a:xfrm>
          <a:prstGeom prst="rect">
            <a:avLst/>
          </a:prstGeom>
          <a:noFill/>
          <a:ln w="9525">
            <a:noFill/>
            <a:miter lim="800000"/>
            <a:headEnd/>
            <a:tailEnd/>
          </a:ln>
          <a:effectLst>
            <a:prstShdw prst="shdw12">
              <a:schemeClr val="bg2">
                <a:alpha val="50000"/>
              </a:schemeClr>
            </a:prstShdw>
          </a:effectLst>
        </p:spPr>
      </p:pic>
      <p:pic>
        <p:nvPicPr>
          <p:cNvPr id="128004" name="Picture 4"/>
          <p:cNvPicPr>
            <a:picLocks noChangeAspect="1" noChangeArrowheads="1"/>
          </p:cNvPicPr>
          <p:nvPr/>
        </p:nvPicPr>
        <p:blipFill>
          <a:blip r:embed="rId3" cstate="print"/>
          <a:srcRect/>
          <a:stretch>
            <a:fillRect/>
          </a:stretch>
        </p:blipFill>
        <p:spPr bwMode="auto">
          <a:xfrm>
            <a:off x="4143372" y="357166"/>
            <a:ext cx="771525" cy="733425"/>
          </a:xfrm>
          <a:prstGeom prst="rect">
            <a:avLst/>
          </a:prstGeom>
          <a:noFill/>
          <a:ln w="9525">
            <a:noFill/>
            <a:miter lim="800000"/>
            <a:headEnd/>
            <a:tailEnd/>
          </a:ln>
          <a:effectLst>
            <a:prstShdw prst="shdw12">
              <a:schemeClr val="bg2">
                <a:alpha val="50000"/>
              </a:schemeClr>
            </a:prstShdw>
          </a:effectLst>
        </p:spPr>
      </p:pic>
      <p:pic>
        <p:nvPicPr>
          <p:cNvPr id="128005" name="Picture 5"/>
          <p:cNvPicPr>
            <a:picLocks noChangeAspect="1" noChangeArrowheads="1"/>
          </p:cNvPicPr>
          <p:nvPr/>
        </p:nvPicPr>
        <p:blipFill>
          <a:blip r:embed="rId4" cstate="print"/>
          <a:srcRect/>
          <a:stretch>
            <a:fillRect/>
          </a:stretch>
        </p:blipFill>
        <p:spPr bwMode="auto">
          <a:xfrm>
            <a:off x="4286248" y="5214950"/>
            <a:ext cx="1019175" cy="762000"/>
          </a:xfrm>
          <a:prstGeom prst="rect">
            <a:avLst/>
          </a:prstGeom>
          <a:noFill/>
          <a:ln w="9525">
            <a:noFill/>
            <a:miter lim="800000"/>
            <a:headEnd/>
            <a:tailEnd/>
          </a:ln>
          <a:effectLst>
            <a:prstShdw prst="shdw12">
              <a:schemeClr val="bg2">
                <a:alpha val="50000"/>
              </a:schemeClr>
            </a:prstShdw>
          </a:effectLst>
        </p:spPr>
      </p:pic>
      <p:sp>
        <p:nvSpPr>
          <p:cNvPr id="6" name="矩形 5"/>
          <p:cNvSpPr/>
          <p:nvPr/>
        </p:nvSpPr>
        <p:spPr>
          <a:xfrm>
            <a:off x="0" y="6077570"/>
            <a:ext cx="9001156" cy="923330"/>
          </a:xfrm>
          <a:prstGeom prst="rect">
            <a:avLst/>
          </a:prstGeom>
        </p:spPr>
        <p:txBody>
          <a:bodyPr wrap="square">
            <a:spAutoFit/>
          </a:bodyPr>
          <a:lstStyle/>
          <a:p>
            <a:r>
              <a:rPr lang="zh-CN" altLang="en-US" dirty="0" smtClean="0">
                <a:latin typeface="华文新魏" pitchFamily="2" charset="-122"/>
                <a:ea typeface="华文新魏" pitchFamily="2" charset="-122"/>
              </a:rPr>
              <a:t>注意：如果问编译程序有哪些主要构成成分，只要回答六部分就可以。如果搞不清楚，就回答八部分。</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b="1" dirty="0" smtClean="0"/>
              <a:t>第 </a:t>
            </a:r>
            <a:r>
              <a:rPr lang="en-US" altLang="zh-CN" sz="2800" b="1" dirty="0" smtClean="0"/>
              <a:t>3  </a:t>
            </a:r>
            <a:r>
              <a:rPr lang="zh-CN" altLang="en-US" sz="2800" b="1" dirty="0" smtClean="0"/>
              <a:t>题 何谓翻译程序、编译程序和解释程序？它们三者之间有何种关系？</a:t>
            </a:r>
            <a:endParaRPr lang="zh-CN" altLang="en-US" sz="2800" b="1" dirty="0"/>
          </a:p>
        </p:txBody>
      </p:sp>
      <p:sp>
        <p:nvSpPr>
          <p:cNvPr id="3" name="内容占位符 2"/>
          <p:cNvSpPr>
            <a:spLocks noGrp="1"/>
          </p:cNvSpPr>
          <p:nvPr>
            <p:ph idx="1"/>
          </p:nvPr>
        </p:nvSpPr>
        <p:spPr>
          <a:xfrm>
            <a:off x="285720" y="1285860"/>
            <a:ext cx="8229600" cy="4525963"/>
          </a:xfrm>
        </p:spPr>
        <p:txBody>
          <a:bodyPr>
            <a:noAutofit/>
          </a:bodyPr>
          <a:lstStyle/>
          <a:p>
            <a:r>
              <a:rPr lang="zh-CN" altLang="en-US" sz="2000" b="1" dirty="0" smtClean="0">
                <a:latin typeface="华文新魏" pitchFamily="2" charset="-122"/>
                <a:ea typeface="华文新魏" pitchFamily="2" charset="-122"/>
              </a:rPr>
              <a:t>翻译程序是指将用某种语言编写的程序转换成另一种语言形式的程序的程序，如编译程序和汇编程序等。</a:t>
            </a:r>
          </a:p>
          <a:p>
            <a:r>
              <a:rPr lang="zh-CN" altLang="en-US" sz="2000" b="1" dirty="0" smtClean="0">
                <a:latin typeface="华文新魏" pitchFamily="2" charset="-122"/>
                <a:ea typeface="华文新魏" pitchFamily="2" charset="-122"/>
              </a:rPr>
              <a:t>广义上讲，编译程序和解释程序都属于翻译程序，但它们的翻译方式不同，解释程序是边翻译（解释）边执行，不产生目标代码，输出源程序的运行结果。而编译程序只负责把源程序翻译成目标程序，输出与源程序等价的目标程序，而目标程序的执行任务由操作系统来完成，即只翻译不执行。</a:t>
            </a:r>
          </a:p>
          <a:p>
            <a:r>
              <a:rPr lang="zh-CN" altLang="en-US" sz="2000" b="1" dirty="0" smtClean="0">
                <a:latin typeface="华文新魏" pitchFamily="2" charset="-122"/>
                <a:ea typeface="华文新魏" pitchFamily="2" charset="-122"/>
              </a:rPr>
              <a:t>解释程序分为两种方式</a:t>
            </a:r>
            <a:r>
              <a:rPr lang="en-US" altLang="zh-CN" sz="2000" b="1" dirty="0" smtClean="0">
                <a:latin typeface="华文新魏" pitchFamily="2" charset="-122"/>
                <a:ea typeface="华文新魏" pitchFamily="2" charset="-122"/>
                <a:sym typeface="Wingdings" pitchFamily="2" charset="2"/>
              </a:rPr>
              <a:t>: (1)</a:t>
            </a:r>
            <a:r>
              <a:rPr lang="zh-CN" altLang="en-US" sz="2000" b="1" dirty="0" smtClean="0">
                <a:latin typeface="华文新魏" pitchFamily="2" charset="-122"/>
                <a:ea typeface="华文新魏" pitchFamily="2" charset="-122"/>
              </a:rPr>
              <a:t>源程序功能的实现</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运行</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完全由解释程序承担和完成，即每读出源程序的一条语句的第一个单词，则依据这个单词把控制转移到实现这条语句功能的程序部分，该部分负责完成这条语句的功能的实现</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运行</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，完成后返回到解释程序的总控部分再读人下一条语句继续进行解释、执行；</a:t>
            </a:r>
            <a:r>
              <a:rPr lang="en-US" altLang="zh-CN" sz="2000" b="1" dirty="0" smtClean="0">
                <a:latin typeface="华文新魏" pitchFamily="2" charset="-122"/>
                <a:ea typeface="华文新魏" pitchFamily="2" charset="-122"/>
              </a:rPr>
              <a:t>(2)</a:t>
            </a:r>
            <a:r>
              <a:rPr lang="zh-CN" altLang="en-US" sz="2000" b="1" dirty="0" smtClean="0">
                <a:latin typeface="华文新魏" pitchFamily="2" charset="-122"/>
                <a:ea typeface="华文新魏" pitchFamily="2" charset="-122"/>
              </a:rPr>
              <a:t>一边翻译一边执行，即每读出源程序的一条语句，解释程序就将其翻译成一段机器指令并执行之</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os</a:t>
            </a:r>
            <a:r>
              <a:rPr lang="zh-CN" altLang="en-US" sz="2000" b="1" dirty="0" smtClean="0">
                <a:latin typeface="华文新魏" pitchFamily="2" charset="-122"/>
                <a:ea typeface="华文新魏" pitchFamily="2" charset="-122"/>
              </a:rPr>
              <a:t>控制下自己执行，不由解释程序执行</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然后再读人下一条语句继续进行解释、执行。两种方式，都是源程序的执行结果。目前很多解释程序采取上述两种方式综合实现，即先把源程序翻译成较容易解释执行的中间代码，然后集中解释执行中间代码程序，最后得到运行结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sz="2400" b="1" dirty="0" smtClean="0"/>
              <a:t>第 </a:t>
            </a:r>
            <a:r>
              <a:rPr lang="en-US" altLang="zh-CN" sz="2400" b="1" dirty="0" smtClean="0"/>
              <a:t>4</a:t>
            </a:r>
            <a:r>
              <a:rPr lang="zh-CN" altLang="en-US" sz="2400" b="1" dirty="0" smtClean="0"/>
              <a:t>题</a:t>
            </a:r>
            <a:endParaRPr lang="en-US" altLang="zh-CN" sz="2400" b="1" dirty="0" smtClean="0"/>
          </a:p>
          <a:p>
            <a:r>
              <a:rPr lang="zh-CN" altLang="en-US" sz="2400" dirty="0" smtClean="0"/>
              <a:t>对下列错误信息，请指出可能是编译的哪个阶段（词法分析、语法分析、语义分析、</a:t>
            </a:r>
          </a:p>
          <a:p>
            <a:r>
              <a:rPr lang="zh-CN" altLang="en-US" sz="2400" dirty="0" smtClean="0"/>
              <a:t>代码生成）报告的。</a:t>
            </a:r>
          </a:p>
          <a:p>
            <a:r>
              <a:rPr lang="zh-CN" altLang="en-US" sz="2400" dirty="0" smtClean="0"/>
              <a:t>对下列错误信息，请指出可能是编译的哪个阶段（词法分析、语法分析、语义分析、</a:t>
            </a:r>
          </a:p>
          <a:p>
            <a:r>
              <a:rPr lang="zh-CN" altLang="en-US" sz="2400" dirty="0" smtClean="0"/>
              <a:t>代码生成）报告的。</a:t>
            </a:r>
          </a:p>
          <a:p>
            <a:r>
              <a:rPr lang="zh-CN" altLang="en-US" sz="2400" dirty="0" smtClean="0"/>
              <a:t>（</a:t>
            </a:r>
            <a:r>
              <a:rPr lang="en-US" altLang="zh-CN" sz="2400" dirty="0" smtClean="0"/>
              <a:t>1 </a:t>
            </a:r>
            <a:r>
              <a:rPr lang="zh-CN" altLang="en-US" sz="2400" dirty="0" smtClean="0"/>
              <a:t>） </a:t>
            </a:r>
            <a:r>
              <a:rPr lang="en-US" altLang="zh-CN" sz="2400" dirty="0" smtClean="0"/>
              <a:t>else  </a:t>
            </a:r>
            <a:r>
              <a:rPr lang="zh-CN" altLang="en-US" sz="2400" dirty="0" smtClean="0"/>
              <a:t>没有匹配的 </a:t>
            </a:r>
            <a:r>
              <a:rPr lang="en-US" altLang="zh-CN" sz="2400" dirty="0" smtClean="0"/>
              <a:t>if                   </a:t>
            </a:r>
            <a:r>
              <a:rPr lang="zh-CN" altLang="en-US" sz="2400" dirty="0" smtClean="0"/>
              <a:t>语法</a:t>
            </a:r>
            <a:endParaRPr lang="en-US" altLang="zh-CN" sz="2400" dirty="0" smtClean="0"/>
          </a:p>
          <a:p>
            <a:r>
              <a:rPr lang="zh-CN" altLang="en-US" sz="2400" dirty="0" smtClean="0"/>
              <a:t>（</a:t>
            </a:r>
            <a:r>
              <a:rPr lang="en-US" altLang="zh-CN" sz="2400" dirty="0" smtClean="0"/>
              <a:t>2 </a:t>
            </a:r>
            <a:r>
              <a:rPr lang="zh-CN" altLang="en-US" sz="2400" dirty="0" smtClean="0"/>
              <a:t>） 数组下标越界                            语义</a:t>
            </a:r>
          </a:p>
          <a:p>
            <a:r>
              <a:rPr lang="zh-CN" altLang="en-US" sz="2400" dirty="0" smtClean="0"/>
              <a:t>（</a:t>
            </a:r>
            <a:r>
              <a:rPr lang="en-US" altLang="zh-CN" sz="2400" dirty="0" smtClean="0"/>
              <a:t>3 </a:t>
            </a:r>
            <a:r>
              <a:rPr lang="zh-CN" altLang="en-US" sz="2400" dirty="0" smtClean="0"/>
              <a:t>） 使用的函数没有定义               语法</a:t>
            </a:r>
          </a:p>
          <a:p>
            <a:r>
              <a:rPr lang="zh-CN" altLang="en-US" sz="2400" dirty="0" smtClean="0"/>
              <a:t>（</a:t>
            </a:r>
            <a:r>
              <a:rPr lang="en-US" altLang="zh-CN" sz="2400" dirty="0" smtClean="0"/>
              <a:t>4</a:t>
            </a:r>
            <a:r>
              <a:rPr lang="zh-CN" altLang="en-US" sz="2400" dirty="0" smtClean="0"/>
              <a:t> ）在数中出现非数字字符            词法</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章习题</a:t>
            </a:r>
            <a:endParaRPr lang="zh-CN" altLang="en-US" dirty="0"/>
          </a:p>
        </p:txBody>
      </p:sp>
      <p:sp>
        <p:nvSpPr>
          <p:cNvPr id="3" name="内容占位符 2"/>
          <p:cNvSpPr>
            <a:spLocks noGrp="1"/>
          </p:cNvSpPr>
          <p:nvPr>
            <p:ph idx="1"/>
          </p:nvPr>
        </p:nvSpPr>
        <p:spPr/>
        <p:txBody>
          <a:bodyPr>
            <a:normAutofit/>
          </a:bodyPr>
          <a:lstStyle/>
          <a:p>
            <a:r>
              <a:rPr lang="zh-CN" altLang="en-US" sz="2800" b="1" dirty="0" smtClean="0"/>
              <a:t>第 </a:t>
            </a:r>
            <a:r>
              <a:rPr lang="en-US" altLang="zh-CN" sz="2800" b="1" dirty="0" smtClean="0"/>
              <a:t>1  </a:t>
            </a:r>
            <a:r>
              <a:rPr lang="zh-CN" altLang="en-US" sz="2800" b="1" dirty="0" smtClean="0"/>
              <a:t>题 </a:t>
            </a:r>
            <a:endParaRPr lang="en-US" altLang="zh-CN" sz="2800" b="1" dirty="0" smtClean="0"/>
          </a:p>
          <a:p>
            <a:r>
              <a:rPr lang="zh-CN" altLang="en-US" sz="2400" b="1" dirty="0" smtClean="0"/>
              <a:t>文法 </a:t>
            </a:r>
            <a:r>
              <a:rPr lang="en-US" altLang="zh-CN" sz="2400" b="1" dirty="0" smtClean="0"/>
              <a:t>G </a:t>
            </a:r>
            <a:r>
              <a:rPr lang="zh-CN" altLang="en-US" sz="2400" b="1" dirty="0" smtClean="0"/>
              <a:t>＝</a:t>
            </a:r>
            <a:r>
              <a:rPr lang="en-US" altLang="zh-CN" sz="2400" b="1" dirty="0" smtClean="0"/>
              <a:t>({A,B,S},{</a:t>
            </a:r>
            <a:r>
              <a:rPr lang="en-US" altLang="zh-CN" sz="2400" b="1" dirty="0" err="1" smtClean="0"/>
              <a:t>a,b,c</a:t>
            </a:r>
            <a:r>
              <a:rPr lang="en-US" altLang="zh-CN" sz="2400" b="1" dirty="0" smtClean="0"/>
              <a:t>},P,S) </a:t>
            </a:r>
            <a:r>
              <a:rPr lang="zh-CN" altLang="en-US" sz="2400" b="1" dirty="0" smtClean="0"/>
              <a:t>其中 </a:t>
            </a:r>
            <a:r>
              <a:rPr lang="en-US" altLang="zh-CN" sz="2400" b="1" dirty="0" smtClean="0"/>
              <a:t>P  </a:t>
            </a:r>
            <a:r>
              <a:rPr lang="zh-CN" altLang="en-US" sz="2400" b="1" dirty="0" smtClean="0"/>
              <a:t>为：</a:t>
            </a:r>
          </a:p>
          <a:p>
            <a:r>
              <a:rPr lang="en-US" altLang="zh-CN" sz="2400" b="1" dirty="0" err="1" smtClean="0"/>
              <a:t>S→Ac|aB</a:t>
            </a:r>
            <a:endParaRPr lang="en-US" altLang="zh-CN" sz="2400" b="1" dirty="0" smtClean="0"/>
          </a:p>
          <a:p>
            <a:r>
              <a:rPr lang="en-US" altLang="zh-CN" sz="2400" b="1" dirty="0" err="1" smtClean="0"/>
              <a:t>A→ab</a:t>
            </a:r>
            <a:endParaRPr lang="en-US" altLang="zh-CN" sz="2400" b="1" dirty="0" smtClean="0"/>
          </a:p>
          <a:p>
            <a:r>
              <a:rPr lang="en-US" altLang="zh-CN" sz="2400" b="1" dirty="0" err="1" smtClean="0"/>
              <a:t>B→bc</a:t>
            </a:r>
            <a:endParaRPr lang="en-US" altLang="zh-CN" sz="2400" b="1" dirty="0" smtClean="0"/>
          </a:p>
          <a:p>
            <a:r>
              <a:rPr lang="zh-CN" altLang="en-US" sz="2400" b="1" dirty="0" smtClean="0"/>
              <a:t>写出 </a:t>
            </a:r>
            <a:r>
              <a:rPr lang="en-US" altLang="zh-CN" sz="2400" b="1" dirty="0" smtClean="0"/>
              <a:t>L(G[S]) </a:t>
            </a:r>
            <a:r>
              <a:rPr lang="zh-CN" altLang="en-US" sz="2400" b="1" dirty="0" smtClean="0"/>
              <a:t>的全部元素。</a:t>
            </a:r>
          </a:p>
          <a:p>
            <a:endParaRPr lang="en-US" altLang="zh-CN" sz="2800" b="1" dirty="0" smtClean="0"/>
          </a:p>
          <a:p>
            <a:r>
              <a:rPr lang="zh-CN" altLang="en-US" sz="2800" b="1" dirty="0" smtClean="0"/>
              <a:t>答案：</a:t>
            </a:r>
          </a:p>
          <a:p>
            <a:r>
              <a:rPr lang="en-US" altLang="zh-CN" sz="2800" b="1" dirty="0" smtClean="0"/>
              <a:t>L(G[S])={</a:t>
            </a:r>
            <a:r>
              <a:rPr lang="en-US" altLang="zh-CN" sz="2800" b="1" dirty="0" err="1" smtClean="0"/>
              <a:t>abc</a:t>
            </a:r>
            <a:r>
              <a:rPr lang="en-US" altLang="zh-CN" sz="2800" b="1" dirty="0" smtClean="0"/>
              <a:t>}</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b="1" dirty="0" smtClean="0"/>
              <a:t>第 </a:t>
            </a:r>
            <a:r>
              <a:rPr lang="en-US" altLang="zh-CN" b="1" dirty="0" smtClean="0"/>
              <a:t>2  </a:t>
            </a:r>
            <a:r>
              <a:rPr lang="zh-CN" altLang="en-US" b="1" dirty="0" smtClean="0"/>
              <a:t>题</a:t>
            </a:r>
          </a:p>
          <a:p>
            <a:r>
              <a:rPr lang="zh-CN" altLang="en-US" sz="2400" dirty="0" smtClean="0"/>
              <a:t>文法 </a:t>
            </a:r>
            <a:r>
              <a:rPr lang="en-US" altLang="zh-CN" sz="2400" dirty="0" smtClean="0"/>
              <a:t>G[N] </a:t>
            </a:r>
            <a:r>
              <a:rPr lang="zh-CN" altLang="en-US" sz="2400" dirty="0" smtClean="0"/>
              <a:t>为：</a:t>
            </a:r>
          </a:p>
          <a:p>
            <a:r>
              <a:rPr lang="en-US" altLang="zh-CN" sz="2400" dirty="0" smtClean="0"/>
              <a:t>N →D|ND</a:t>
            </a:r>
          </a:p>
          <a:p>
            <a:r>
              <a:rPr lang="en-US" altLang="zh-CN" sz="2400" dirty="0" smtClean="0"/>
              <a:t>D →0|1|2|3|4|5|6|7|8|9</a:t>
            </a:r>
          </a:p>
          <a:p>
            <a:r>
              <a:rPr lang="en-US" altLang="zh-CN" sz="2400" dirty="0" smtClean="0"/>
              <a:t>G[N] </a:t>
            </a:r>
            <a:r>
              <a:rPr lang="zh-CN" altLang="en-US" sz="2400" dirty="0" smtClean="0"/>
              <a:t>的语言是什么？</a:t>
            </a:r>
          </a:p>
          <a:p>
            <a:endParaRPr lang="en-US" altLang="zh-CN" dirty="0" smtClean="0"/>
          </a:p>
          <a:p>
            <a:r>
              <a:rPr lang="zh-CN" altLang="en-US" dirty="0" smtClean="0"/>
              <a:t>答案</a:t>
            </a:r>
            <a:r>
              <a:rPr lang="en-US" altLang="zh-CN" dirty="0" smtClean="0"/>
              <a:t>:  </a:t>
            </a:r>
            <a:r>
              <a:rPr lang="zh-CN" altLang="en-US" dirty="0" smtClean="0"/>
              <a:t>可以零开头的整数</a:t>
            </a:r>
            <a:endParaRPr lang="en-US" altLang="zh-CN" dirty="0" smtClean="0"/>
          </a:p>
          <a:p>
            <a:r>
              <a:rPr lang="en-US" altLang="zh-CN" dirty="0" smtClean="0"/>
              <a:t>G[N]</a:t>
            </a:r>
            <a:r>
              <a:rPr lang="zh-CN" altLang="en-US" dirty="0" smtClean="0"/>
              <a:t>的语言是 </a:t>
            </a:r>
            <a:r>
              <a:rPr lang="en-US" altLang="zh-CN" dirty="0" smtClean="0"/>
              <a:t>V </a:t>
            </a:r>
            <a:r>
              <a:rPr lang="en-US" altLang="zh-CN" baseline="30000" dirty="0" smtClean="0"/>
              <a:t>+</a:t>
            </a:r>
            <a:r>
              <a:rPr lang="en-US" altLang="zh-CN" dirty="0" smtClean="0"/>
              <a:t> </a:t>
            </a:r>
            <a:r>
              <a:rPr lang="zh-CN" altLang="en-US" dirty="0" smtClean="0"/>
              <a:t>。</a:t>
            </a:r>
            <a:r>
              <a:rPr lang="en-US" altLang="zh-CN" dirty="0" smtClean="0"/>
              <a:t>V={0,1,2,3,4,5,6,7,8,9}</a:t>
            </a:r>
          </a:p>
          <a:p>
            <a:r>
              <a:rPr lang="en-US" altLang="zh-CN" dirty="0" smtClean="0"/>
              <a:t>N=&gt;ND=&gt;NDD.... =&gt;NDDDD...D=&gt;D......D</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2197</Words>
  <Application>Microsoft Office PowerPoint</Application>
  <PresentationFormat>全屏显示(4:3)</PresentationFormat>
  <Paragraphs>234</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第 1  章  习题</vt:lpstr>
      <vt:lpstr>幻灯片 2</vt:lpstr>
      <vt:lpstr>第 2  题一个典型的编译程序通常由哪些部分组成？各部分的主要功能是什么？并画出编译程序的总体结构图  </vt:lpstr>
      <vt:lpstr>幻灯片 4</vt:lpstr>
      <vt:lpstr>幻灯片 5</vt:lpstr>
      <vt:lpstr>第 3  题 何谓翻译程序、编译程序和解释程序？它们三者之间有何种关系？</vt:lpstr>
      <vt:lpstr>幻灯片 7</vt:lpstr>
      <vt:lpstr>第2章习题</vt:lpstr>
      <vt:lpstr>幻灯片 9</vt:lpstr>
      <vt:lpstr>幻灯片 10</vt:lpstr>
      <vt:lpstr>幻灯片 11</vt:lpstr>
      <vt:lpstr> 第 5  题写一文法，使其语言是偶正整数的集合。要求： (1)  允许 0  打头； (2) 不允许 0  打头</vt:lpstr>
      <vt:lpstr>幻灯片 13</vt:lpstr>
      <vt:lpstr>幻灯片 14</vt:lpstr>
      <vt:lpstr>幻灯片 15</vt:lpstr>
      <vt:lpstr>幻灯片 16</vt:lpstr>
      <vt:lpstr>幻灯片 17</vt:lpstr>
      <vt:lpstr>幻灯片 18</vt:lpstr>
      <vt:lpstr>幻灯片 19</vt:lpstr>
      <vt:lpstr>幻灯片 20</vt:lpstr>
      <vt:lpstr>第 4  章 习题</vt:lpstr>
      <vt:lpstr>幻灯片 22</vt:lpstr>
      <vt:lpstr>幻灯片 23</vt:lpstr>
      <vt:lpstr>幻灯片 24</vt:lpstr>
      <vt:lpstr>幻灯片 25</vt:lpstr>
      <vt:lpstr>DFA                                                              DFA  化简         {0,1,3,4,5,6,9,   11,13,14}  {2,7,8,  10,12} move(0)   {  , 2,4, , 2,7,12,13 ,    ,  7}   {  ,8,10,10,    } move(1)   {1 ,3,5,6,3, 3,9,  5,  14 , 7}   {  ,9,11, 3,   3} 最终划分为{1}{5}{9}{14}{0,3,4,6,11,13}{7}{8}{10}{12}{2} </vt:lpstr>
      <vt:lpstr>幻灯片 27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习题</dc:title>
  <dc:creator>lenovo</dc:creator>
  <cp:lastModifiedBy>lenovo</cp:lastModifiedBy>
  <cp:revision>39</cp:revision>
  <dcterms:created xsi:type="dcterms:W3CDTF">2016-09-27T08:41:01Z</dcterms:created>
  <dcterms:modified xsi:type="dcterms:W3CDTF">2018-09-21T03:44:08Z</dcterms:modified>
</cp:coreProperties>
</file>