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6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72" autoAdjust="0"/>
    <p:restoredTop sz="94618" autoAdjust="0"/>
  </p:normalViewPr>
  <p:slideViewPr>
    <p:cSldViewPr>
      <p:cViewPr varScale="1">
        <p:scale>
          <a:sx n="84" d="100"/>
          <a:sy n="84" d="100"/>
        </p:scale>
        <p:origin x="-11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7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CAA2-C107-4B42-AF35-080C7234A418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CC3A-8659-4199-AD1A-34B9EF45C8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CAA2-C107-4B42-AF35-080C7234A418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CC3A-8659-4199-AD1A-34B9EF45C8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CAA2-C107-4B42-AF35-080C7234A418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CC3A-8659-4199-AD1A-34B9EF45C8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CAA2-C107-4B42-AF35-080C7234A418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CC3A-8659-4199-AD1A-34B9EF45C8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CAA2-C107-4B42-AF35-080C7234A418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CC3A-8659-4199-AD1A-34B9EF45C8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CAA2-C107-4B42-AF35-080C7234A418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CC3A-8659-4199-AD1A-34B9EF45C8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CAA2-C107-4B42-AF35-080C7234A418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CC3A-8659-4199-AD1A-34B9EF45C8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CAA2-C107-4B42-AF35-080C7234A418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CC3A-8659-4199-AD1A-34B9EF45C8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CAA2-C107-4B42-AF35-080C7234A418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CC3A-8659-4199-AD1A-34B9EF45C8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CAA2-C107-4B42-AF35-080C7234A418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CC3A-8659-4199-AD1A-34B9EF45C8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CAA2-C107-4B42-AF35-080C7234A418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CC3A-8659-4199-AD1A-34B9EF45C8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DCAA2-C107-4B42-AF35-080C7234A418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CC3A-8659-4199-AD1A-34B9EF45C8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1472" y="285728"/>
            <a:ext cx="7200928" cy="614366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>
                <a:solidFill>
                  <a:schemeClr val="tx1"/>
                </a:solidFill>
              </a:rPr>
              <a:t>1. 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已知文法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G[S]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S→MH|a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H→LSo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|</a:t>
            </a:r>
            <a:r>
              <a:rPr lang="el-GR" altLang="zh-CN" sz="2400" b="1" dirty="0" smtClean="0">
                <a:solidFill>
                  <a:schemeClr val="tx1"/>
                </a:solidFill>
              </a:rPr>
              <a:t>ε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K→dML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|</a:t>
            </a:r>
            <a:r>
              <a:rPr lang="el-GR" altLang="zh-CN" sz="2400" b="1" dirty="0" smtClean="0">
                <a:solidFill>
                  <a:schemeClr val="tx1"/>
                </a:solidFill>
              </a:rPr>
              <a:t>ε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L→eHf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, 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M→K|bLM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判断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G 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是否是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LL(1)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文法，如果是，构造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LL(1)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分析表。</a:t>
            </a:r>
          </a:p>
          <a:p>
            <a:pPr algn="l"/>
            <a:r>
              <a:rPr lang="zh-CN" altLang="en-US" sz="2400" b="1" dirty="0" smtClean="0">
                <a:solidFill>
                  <a:schemeClr val="tx1"/>
                </a:solidFill>
              </a:rPr>
              <a:t>答案：</a:t>
            </a:r>
            <a:r>
              <a:rPr lang="zh-CN" altLang="en-US" sz="2400" dirty="0" smtClean="0">
                <a:solidFill>
                  <a:schemeClr val="tx1"/>
                </a:solidFill>
              </a:rPr>
              <a:t>非终结符  </a:t>
            </a:r>
            <a:r>
              <a:rPr lang="en-US" altLang="zh-CN" sz="2400" dirty="0" smtClean="0">
                <a:solidFill>
                  <a:schemeClr val="tx1"/>
                </a:solidFill>
              </a:rPr>
              <a:t>FIRST</a:t>
            </a:r>
            <a:r>
              <a:rPr lang="zh-CN" altLang="en-US" sz="2400" dirty="0" smtClean="0">
                <a:solidFill>
                  <a:schemeClr val="tx1"/>
                </a:solidFill>
              </a:rPr>
              <a:t>集  </a:t>
            </a:r>
            <a:r>
              <a:rPr lang="en-US" altLang="zh-CN" sz="2400" dirty="0" smtClean="0">
                <a:solidFill>
                  <a:schemeClr val="tx1"/>
                </a:solidFill>
              </a:rPr>
              <a:t>FOLLOW</a:t>
            </a:r>
            <a:r>
              <a:rPr lang="zh-CN" altLang="en-US" sz="2400" dirty="0" smtClean="0">
                <a:solidFill>
                  <a:schemeClr val="tx1"/>
                </a:solidFill>
              </a:rPr>
              <a:t>集</a:t>
            </a:r>
          </a:p>
          <a:p>
            <a:pPr algn="l"/>
            <a:endParaRPr lang="zh-CN" altLang="en-US" sz="2400" b="1" dirty="0" smtClean="0">
              <a:solidFill>
                <a:schemeClr val="tx1"/>
              </a:solidFill>
            </a:endParaRPr>
          </a:p>
          <a:p>
            <a:endParaRPr lang="en-US" altLang="zh-CN" sz="24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algn="l"/>
            <a:endParaRPr lang="en-US" altLang="zh-CN" sz="1400" dirty="0" smtClean="0">
              <a:solidFill>
                <a:schemeClr val="tx1"/>
              </a:solidFill>
            </a:endParaRPr>
          </a:p>
          <a:p>
            <a:pPr algn="l"/>
            <a:endParaRPr lang="en-US" altLang="zh-CN" sz="1400" dirty="0" smtClean="0">
              <a:solidFill>
                <a:schemeClr val="tx1"/>
              </a:solidFill>
            </a:endParaRPr>
          </a:p>
          <a:p>
            <a:pPr algn="l"/>
            <a:endParaRPr lang="en-US" altLang="zh-CN" sz="1400" dirty="0" smtClean="0">
              <a:solidFill>
                <a:schemeClr val="tx1"/>
              </a:solidFill>
            </a:endParaRPr>
          </a:p>
          <a:p>
            <a:pPr algn="l"/>
            <a:endParaRPr lang="en-US" altLang="zh-CN" sz="1400" dirty="0" smtClean="0">
              <a:solidFill>
                <a:schemeClr val="tx1"/>
              </a:solidFill>
            </a:endParaRPr>
          </a:p>
          <a:p>
            <a:pPr algn="l"/>
            <a:endParaRPr lang="en-US" altLang="zh-CN" sz="1400" dirty="0" smtClean="0">
              <a:solidFill>
                <a:schemeClr val="tx1"/>
              </a:solidFill>
            </a:endParaRPr>
          </a:p>
          <a:p>
            <a:pPr algn="l"/>
            <a:endParaRPr lang="en-US" altLang="zh-CN" sz="1400" dirty="0" smtClean="0">
              <a:solidFill>
                <a:schemeClr val="tx1"/>
              </a:solidFill>
            </a:endParaRPr>
          </a:p>
          <a:p>
            <a:pPr algn="l"/>
            <a:endParaRPr lang="en-US" altLang="zh-CN" sz="14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786190"/>
            <a:ext cx="7000924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857364"/>
            <a:ext cx="68103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785786" y="6215082"/>
            <a:ext cx="7929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由预测分析表中无多重入口也可判定文法是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LL(1)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的。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571481"/>
            <a:ext cx="8229600" cy="1071570"/>
          </a:xfrm>
        </p:spPr>
        <p:txBody>
          <a:bodyPr/>
          <a:lstStyle/>
          <a:p>
            <a:r>
              <a:rPr lang="en-US" altLang="zh-CN" dirty="0" smtClean="0"/>
              <a:t>SLR(1)</a:t>
            </a:r>
            <a:r>
              <a:rPr lang="zh-CN" altLang="en-US" dirty="0" smtClean="0"/>
              <a:t>分析表：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8358246" cy="513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对输入串 </a:t>
            </a:r>
            <a:r>
              <a:rPr lang="en-US" altLang="zh-CN" sz="2400" dirty="0" smtClean="0"/>
              <a:t>101.110#</a:t>
            </a:r>
            <a:r>
              <a:rPr lang="zh-CN" altLang="en-US" sz="2400" dirty="0" smtClean="0"/>
              <a:t>的分析过程</a:t>
            </a:r>
            <a:endParaRPr lang="zh-CN" altLang="en-US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429520" y="2857496"/>
            <a:ext cx="15001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输入串 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101.110#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>
                <a:latin typeface="+mj-lt"/>
                <a:ea typeface="+mj-ea"/>
                <a:cs typeface="+mj-cs"/>
              </a:rPr>
              <a:t>是句子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671514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158" y="428604"/>
            <a:ext cx="8229600" cy="785794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/>
              <a:t>7.</a:t>
            </a:r>
            <a:endParaRPr lang="zh-CN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5857916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28596" y="4643446"/>
            <a:ext cx="1661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FIRST(B) = {a, b}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8072494" cy="584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00034" y="59293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由项目集规范族看出，不存在冲突动作。</a:t>
            </a:r>
          </a:p>
          <a:p>
            <a:r>
              <a:rPr lang="zh-CN" altLang="en-US" dirty="0" smtClean="0"/>
              <a:t>该文法是 </a:t>
            </a:r>
            <a:r>
              <a:rPr lang="en-US" altLang="zh-CN" dirty="0" smtClean="0"/>
              <a:t>LR(1)</a:t>
            </a:r>
            <a:r>
              <a:rPr lang="zh-CN" altLang="en-US" dirty="0" smtClean="0"/>
              <a:t>文法。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714356"/>
            <a:ext cx="7858180" cy="426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43025"/>
            <a:ext cx="67056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000" dirty="0" smtClean="0"/>
              <a:t>8.   </a:t>
            </a:r>
            <a:r>
              <a:rPr lang="zh-CN" altLang="en-US" sz="2000" dirty="0" smtClean="0"/>
              <a:t>文法 </a:t>
            </a:r>
            <a:r>
              <a:rPr lang="en-US" altLang="zh-CN" sz="2000" dirty="0" smtClean="0"/>
              <a:t>G[S]: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err="1" smtClean="0"/>
              <a:t>S→UTa|Tb</a:t>
            </a: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T→S|Sc|d</a:t>
            </a: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U→US|e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判断 </a:t>
            </a:r>
            <a:r>
              <a:rPr lang="en-US" altLang="zh-CN" sz="2000" dirty="0" smtClean="0"/>
              <a:t>G </a:t>
            </a:r>
            <a:r>
              <a:rPr lang="zh-CN" altLang="en-US" sz="2000" dirty="0" smtClean="0"/>
              <a:t>是 </a:t>
            </a:r>
            <a:r>
              <a:rPr lang="en-US" altLang="zh-CN" sz="2000" dirty="0" smtClean="0"/>
              <a:t>LR(0)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SLR(1)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LALR(1)</a:t>
            </a:r>
            <a:r>
              <a:rPr lang="zh-CN" altLang="en-US" sz="2000" dirty="0" smtClean="0"/>
              <a:t>还是 </a:t>
            </a:r>
            <a:r>
              <a:rPr lang="en-US" altLang="zh-CN" sz="2000" dirty="0" smtClean="0"/>
              <a:t>LR(1)</a:t>
            </a:r>
            <a:r>
              <a:rPr lang="zh-CN" altLang="en-US" sz="2000" dirty="0" smtClean="0"/>
              <a:t>，说明理由。</a:t>
            </a:r>
            <a:endParaRPr lang="zh-CN" alt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291465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3275" y="1142984"/>
            <a:ext cx="58007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214678" y="5657671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 smtClean="0"/>
              <a:t>在 </a:t>
            </a:r>
            <a:r>
              <a:rPr lang="en-US" altLang="zh-CN" sz="1600" dirty="0" smtClean="0"/>
              <a:t>I 1 </a:t>
            </a:r>
            <a:r>
              <a:rPr lang="zh-CN" altLang="en-US" sz="1600" dirty="0" smtClean="0"/>
              <a:t>中：</a:t>
            </a:r>
          </a:p>
          <a:p>
            <a:r>
              <a:rPr lang="en-US" altLang="zh-CN" sz="1600" dirty="0" smtClean="0"/>
              <a:t>S' →S.</a:t>
            </a:r>
            <a:r>
              <a:rPr lang="zh-CN" altLang="en-US" sz="1600" dirty="0" smtClean="0"/>
              <a:t>为接受项目，</a:t>
            </a:r>
            <a:r>
              <a:rPr lang="en-US" altLang="zh-CN" sz="1600" dirty="0" smtClean="0"/>
              <a:t>T →S. </a:t>
            </a:r>
            <a:r>
              <a:rPr lang="zh-CN" altLang="en-US" sz="1600" dirty="0" smtClean="0"/>
              <a:t>为归约项目，</a:t>
            </a:r>
            <a:r>
              <a:rPr lang="en-US" altLang="zh-CN" sz="1600" dirty="0" smtClean="0"/>
              <a:t>T →</a:t>
            </a:r>
            <a:r>
              <a:rPr lang="en-US" altLang="zh-CN" sz="1600" dirty="0" err="1" smtClean="0"/>
              <a:t>S.c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为移进项目，存在接受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归约和移进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归</a:t>
            </a:r>
          </a:p>
          <a:p>
            <a:r>
              <a:rPr lang="zh-CN" altLang="en-US" sz="1600" dirty="0" smtClean="0"/>
              <a:t>约冲突，因此所给文法不是 </a:t>
            </a:r>
            <a:r>
              <a:rPr lang="en-US" altLang="zh-CN" sz="1600" dirty="0" smtClean="0"/>
              <a:t>LR(0)</a:t>
            </a:r>
            <a:r>
              <a:rPr lang="zh-CN" altLang="en-US" sz="1600" dirty="0" smtClean="0"/>
              <a:t>文法。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5720" y="4357694"/>
            <a:ext cx="78581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I1 </a:t>
            </a:r>
            <a:r>
              <a:rPr lang="zh-CN" altLang="en-US" dirty="0" smtClean="0"/>
              <a:t>中：</a:t>
            </a:r>
          </a:p>
          <a:p>
            <a:r>
              <a:rPr lang="en-US" altLang="zh-CN" dirty="0" smtClean="0"/>
              <a:t>Follow(S') ∩ Follow(T)= { #} ∩{a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b}=</a:t>
            </a:r>
            <a:r>
              <a:rPr lang="en-US" altLang="zh-CN" dirty="0" smtClean="0">
                <a:sym typeface="Symbol"/>
              </a:rPr>
              <a:t></a:t>
            </a:r>
            <a:endParaRPr lang="en-US" altLang="zh-CN" dirty="0" smtClean="0"/>
          </a:p>
          <a:p>
            <a:r>
              <a:rPr lang="en-US" altLang="zh-CN" dirty="0" smtClean="0"/>
              <a:t>Follow(T) ∩{ c}= { a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b} ∩{c}=</a:t>
            </a:r>
            <a:r>
              <a:rPr lang="en-US" altLang="zh-CN" dirty="0" smtClean="0">
                <a:sym typeface="Symbol"/>
              </a:rPr>
              <a:t> 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I 8 </a:t>
            </a:r>
            <a:r>
              <a:rPr lang="zh-CN" altLang="en-US" dirty="0" smtClean="0"/>
              <a:t>中：</a:t>
            </a:r>
          </a:p>
          <a:p>
            <a:r>
              <a:rPr lang="en-US" altLang="zh-CN" dirty="0" smtClean="0"/>
              <a:t>Follow(U) ∩ Follow(T) ∩{ c}={</a:t>
            </a:r>
            <a:r>
              <a:rPr lang="en-US" altLang="zh-CN" dirty="0" err="1" smtClean="0"/>
              <a:t>d,e</a:t>
            </a:r>
            <a:r>
              <a:rPr lang="en-US" altLang="zh-CN" dirty="0" smtClean="0"/>
              <a:t>}∩{ a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b} ∩{c}=</a:t>
            </a:r>
            <a:r>
              <a:rPr lang="en-US" altLang="zh-CN" dirty="0" smtClean="0">
                <a:sym typeface="Symbol"/>
              </a:rPr>
              <a:t> </a:t>
            </a:r>
            <a:endParaRPr lang="en-US" altLang="zh-CN" dirty="0" smtClean="0"/>
          </a:p>
          <a:p>
            <a:r>
              <a:rPr lang="zh-CN" altLang="en-US" dirty="0" smtClean="0"/>
              <a:t>所以在 </a:t>
            </a:r>
            <a:r>
              <a:rPr lang="en-US" altLang="zh-CN" dirty="0" smtClean="0"/>
              <a:t>I 1 </a:t>
            </a:r>
            <a:r>
              <a:rPr lang="zh-CN" altLang="en-US" dirty="0" smtClean="0"/>
              <a:t>中的接受</a:t>
            </a:r>
            <a:r>
              <a:rPr lang="en-US" altLang="zh-CN" dirty="0" smtClean="0"/>
              <a:t>-</a:t>
            </a:r>
            <a:r>
              <a:rPr lang="zh-CN" altLang="en-US" dirty="0" smtClean="0"/>
              <a:t>归约和移进</a:t>
            </a:r>
            <a:r>
              <a:rPr lang="en-US" altLang="zh-CN" dirty="0" smtClean="0"/>
              <a:t>-</a:t>
            </a:r>
            <a:r>
              <a:rPr lang="zh-CN" altLang="en-US" dirty="0" smtClean="0"/>
              <a:t>归约冲突与 </a:t>
            </a:r>
            <a:r>
              <a:rPr lang="en-US" altLang="zh-CN" dirty="0" smtClean="0"/>
              <a:t>I 8 </a:t>
            </a:r>
            <a:r>
              <a:rPr lang="zh-CN" altLang="en-US" dirty="0" smtClean="0"/>
              <a:t>中的移进</a:t>
            </a:r>
            <a:r>
              <a:rPr lang="en-US" altLang="zh-CN" dirty="0" smtClean="0"/>
              <a:t>-</a:t>
            </a:r>
            <a:r>
              <a:rPr lang="zh-CN" altLang="en-US" dirty="0" smtClean="0"/>
              <a:t>归约和归约</a:t>
            </a:r>
            <a:r>
              <a:rPr lang="en-US" altLang="zh-CN" dirty="0" smtClean="0"/>
              <a:t>-</a:t>
            </a:r>
            <a:r>
              <a:rPr lang="zh-CN" altLang="en-US" dirty="0" smtClean="0"/>
              <a:t>归约冲突可以由 </a:t>
            </a:r>
            <a:r>
              <a:rPr lang="en-US" altLang="zh-CN" dirty="0" smtClean="0"/>
              <a:t>Follow </a:t>
            </a:r>
            <a:r>
              <a:rPr lang="zh-CN" altLang="en-US" dirty="0" smtClean="0"/>
              <a:t>集解决，所以 </a:t>
            </a:r>
            <a:r>
              <a:rPr lang="en-US" altLang="zh-CN" dirty="0" smtClean="0"/>
              <a:t>G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SLR(1)</a:t>
            </a:r>
            <a:r>
              <a:rPr lang="zh-CN" altLang="en-US" dirty="0" smtClean="0"/>
              <a:t>文法。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3275" y="142852"/>
            <a:ext cx="580072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10206-5143-4E95-93E9-25032A88787A}" type="slidenum">
              <a:rPr lang="en-US" altLang="zh-CN" smtClean="0"/>
              <a:pPr>
                <a:defRPr/>
              </a:pPr>
              <a:t>18</a:t>
            </a:fld>
            <a:endParaRPr lang="en-US" altLang="zh-CN" smtClean="0"/>
          </a:p>
        </p:txBody>
      </p:sp>
      <p:sp>
        <p:nvSpPr>
          <p:cNvPr id="35843" name="Line 2"/>
          <p:cNvSpPr>
            <a:spLocks noChangeShapeType="1"/>
          </p:cNvSpPr>
          <p:nvPr/>
        </p:nvSpPr>
        <p:spPr bwMode="auto">
          <a:xfrm>
            <a:off x="1295400" y="9144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>
            <a:off x="990600" y="6324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Arc 4"/>
          <p:cNvSpPr>
            <a:spLocks/>
          </p:cNvSpPr>
          <p:nvPr/>
        </p:nvSpPr>
        <p:spPr bwMode="auto">
          <a:xfrm flipH="1">
            <a:off x="685800" y="914400"/>
            <a:ext cx="762000" cy="762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Arc 5"/>
          <p:cNvSpPr>
            <a:spLocks/>
          </p:cNvSpPr>
          <p:nvPr/>
        </p:nvSpPr>
        <p:spPr bwMode="auto">
          <a:xfrm>
            <a:off x="7772400" y="914400"/>
            <a:ext cx="914400" cy="762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Arc 6"/>
          <p:cNvSpPr>
            <a:spLocks/>
          </p:cNvSpPr>
          <p:nvPr/>
        </p:nvSpPr>
        <p:spPr bwMode="auto">
          <a:xfrm flipH="1" flipV="1">
            <a:off x="533400" y="5486400"/>
            <a:ext cx="457200" cy="838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Arc 7"/>
          <p:cNvSpPr>
            <a:spLocks/>
          </p:cNvSpPr>
          <p:nvPr/>
        </p:nvSpPr>
        <p:spPr bwMode="auto">
          <a:xfrm flipV="1">
            <a:off x="7780338" y="5257800"/>
            <a:ext cx="831850" cy="1066800"/>
          </a:xfrm>
          <a:custGeom>
            <a:avLst/>
            <a:gdLst>
              <a:gd name="T0" fmla="*/ 0 w 23573"/>
              <a:gd name="T1" fmla="*/ 2147483647 h 21600"/>
              <a:gd name="T2" fmla="*/ 2147483647 w 23573"/>
              <a:gd name="T3" fmla="*/ 2147483647 h 21600"/>
              <a:gd name="T4" fmla="*/ 2147483647 w 23573"/>
              <a:gd name="T5" fmla="*/ 2147483647 h 21600"/>
              <a:gd name="T6" fmla="*/ 0 60000 65536"/>
              <a:gd name="T7" fmla="*/ 0 60000 65536"/>
              <a:gd name="T8" fmla="*/ 0 60000 65536"/>
              <a:gd name="T9" fmla="*/ 0 w 23573"/>
              <a:gd name="T10" fmla="*/ 0 h 21600"/>
              <a:gd name="T11" fmla="*/ 23573 w 2357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73" h="21600" fill="none" extrusionOk="0">
                <a:moveTo>
                  <a:pt x="0" y="90"/>
                </a:moveTo>
                <a:cubicBezTo>
                  <a:pt x="655" y="30"/>
                  <a:pt x="1314" y="-1"/>
                  <a:pt x="1973" y="0"/>
                </a:cubicBezTo>
                <a:cubicBezTo>
                  <a:pt x="13902" y="0"/>
                  <a:pt x="23573" y="9670"/>
                  <a:pt x="23573" y="21600"/>
                </a:cubicBezTo>
              </a:path>
              <a:path w="23573" h="21600" stroke="0" extrusionOk="0">
                <a:moveTo>
                  <a:pt x="0" y="90"/>
                </a:moveTo>
                <a:cubicBezTo>
                  <a:pt x="655" y="30"/>
                  <a:pt x="1314" y="-1"/>
                  <a:pt x="1973" y="0"/>
                </a:cubicBezTo>
                <a:cubicBezTo>
                  <a:pt x="13902" y="0"/>
                  <a:pt x="23573" y="9670"/>
                  <a:pt x="23573" y="21600"/>
                </a:cubicBezTo>
                <a:lnTo>
                  <a:pt x="197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 flipH="1">
            <a:off x="533400" y="1676400"/>
            <a:ext cx="15240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 flipH="1">
            <a:off x="8610600" y="1600200"/>
            <a:ext cx="762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6248400" y="914400"/>
            <a:ext cx="0" cy="541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>
            <a:off x="1676400" y="1676400"/>
            <a:ext cx="3429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>
            <a:off x="1600200" y="59436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Arc 13"/>
          <p:cNvSpPr>
            <a:spLocks/>
          </p:cNvSpPr>
          <p:nvPr/>
        </p:nvSpPr>
        <p:spPr bwMode="auto">
          <a:xfrm flipH="1">
            <a:off x="992188" y="1676400"/>
            <a:ext cx="730250" cy="609600"/>
          </a:xfrm>
          <a:custGeom>
            <a:avLst/>
            <a:gdLst>
              <a:gd name="T0" fmla="*/ 0 w 25961"/>
              <a:gd name="T1" fmla="*/ 2147483647 h 24044"/>
              <a:gd name="T2" fmla="*/ 2147483647 w 25961"/>
              <a:gd name="T3" fmla="*/ 2147483647 h 24044"/>
              <a:gd name="T4" fmla="*/ 2147483647 w 25961"/>
              <a:gd name="T5" fmla="*/ 2147483647 h 24044"/>
              <a:gd name="T6" fmla="*/ 0 60000 65536"/>
              <a:gd name="T7" fmla="*/ 0 60000 65536"/>
              <a:gd name="T8" fmla="*/ 0 60000 65536"/>
              <a:gd name="T9" fmla="*/ 0 w 25961"/>
              <a:gd name="T10" fmla="*/ 0 h 24044"/>
              <a:gd name="T11" fmla="*/ 25961 w 25961"/>
              <a:gd name="T12" fmla="*/ 24044 h 24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61" h="24044" fill="none" extrusionOk="0">
                <a:moveTo>
                  <a:pt x="-1" y="444"/>
                </a:moveTo>
                <a:cubicBezTo>
                  <a:pt x="1434" y="149"/>
                  <a:pt x="2895" y="-1"/>
                  <a:pt x="4361" y="0"/>
                </a:cubicBezTo>
                <a:cubicBezTo>
                  <a:pt x="16290" y="0"/>
                  <a:pt x="25961" y="9670"/>
                  <a:pt x="25961" y="21600"/>
                </a:cubicBezTo>
                <a:cubicBezTo>
                  <a:pt x="25961" y="22416"/>
                  <a:pt x="25914" y="23232"/>
                  <a:pt x="25822" y="24044"/>
                </a:cubicBezTo>
              </a:path>
              <a:path w="25961" h="24044" stroke="0" extrusionOk="0">
                <a:moveTo>
                  <a:pt x="-1" y="444"/>
                </a:moveTo>
                <a:cubicBezTo>
                  <a:pt x="1434" y="149"/>
                  <a:pt x="2895" y="-1"/>
                  <a:pt x="4361" y="0"/>
                </a:cubicBezTo>
                <a:cubicBezTo>
                  <a:pt x="16290" y="0"/>
                  <a:pt x="25961" y="9670"/>
                  <a:pt x="25961" y="21600"/>
                </a:cubicBezTo>
                <a:cubicBezTo>
                  <a:pt x="25961" y="22416"/>
                  <a:pt x="25914" y="23232"/>
                  <a:pt x="25822" y="24044"/>
                </a:cubicBezTo>
                <a:lnTo>
                  <a:pt x="436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5" name="Arc 14"/>
          <p:cNvSpPr>
            <a:spLocks/>
          </p:cNvSpPr>
          <p:nvPr/>
        </p:nvSpPr>
        <p:spPr bwMode="auto">
          <a:xfrm>
            <a:off x="5105400" y="1752600"/>
            <a:ext cx="685800" cy="609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Arc 15"/>
          <p:cNvSpPr>
            <a:spLocks/>
          </p:cNvSpPr>
          <p:nvPr/>
        </p:nvSpPr>
        <p:spPr bwMode="auto">
          <a:xfrm flipH="1" flipV="1">
            <a:off x="990600" y="5257800"/>
            <a:ext cx="609600" cy="685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7" name="Arc 16"/>
          <p:cNvSpPr>
            <a:spLocks/>
          </p:cNvSpPr>
          <p:nvPr/>
        </p:nvSpPr>
        <p:spPr bwMode="auto">
          <a:xfrm flipV="1">
            <a:off x="4953000" y="5310188"/>
            <a:ext cx="838200" cy="633412"/>
          </a:xfrm>
          <a:custGeom>
            <a:avLst/>
            <a:gdLst>
              <a:gd name="T0" fmla="*/ 0 w 21600"/>
              <a:gd name="T1" fmla="*/ 0 h 25636"/>
              <a:gd name="T2" fmla="*/ 2147483647 w 21600"/>
              <a:gd name="T3" fmla="*/ 2147483647 h 25636"/>
              <a:gd name="T4" fmla="*/ 0 w 21600"/>
              <a:gd name="T5" fmla="*/ 2147483647 h 25636"/>
              <a:gd name="T6" fmla="*/ 0 60000 65536"/>
              <a:gd name="T7" fmla="*/ 0 60000 65536"/>
              <a:gd name="T8" fmla="*/ 0 60000 65536"/>
              <a:gd name="T9" fmla="*/ 0 w 21600"/>
              <a:gd name="T10" fmla="*/ 0 h 25636"/>
              <a:gd name="T11" fmla="*/ 21600 w 21600"/>
              <a:gd name="T12" fmla="*/ 25636 h 256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563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954"/>
                  <a:pt x="21472" y="24305"/>
                  <a:pt x="21219" y="25636"/>
                </a:cubicBezTo>
              </a:path>
              <a:path w="21600" h="2563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954"/>
                  <a:pt x="21472" y="24305"/>
                  <a:pt x="21219" y="25636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>
            <a:off x="990600" y="22098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Line 18"/>
          <p:cNvSpPr>
            <a:spLocks noChangeShapeType="1"/>
          </p:cNvSpPr>
          <p:nvPr/>
        </p:nvSpPr>
        <p:spPr bwMode="auto">
          <a:xfrm>
            <a:off x="5791200" y="2362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Line 19"/>
          <p:cNvSpPr>
            <a:spLocks noChangeShapeType="1"/>
          </p:cNvSpPr>
          <p:nvPr/>
        </p:nvSpPr>
        <p:spPr bwMode="auto">
          <a:xfrm>
            <a:off x="1752600" y="2209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Line 20"/>
          <p:cNvSpPr>
            <a:spLocks noChangeShapeType="1"/>
          </p:cNvSpPr>
          <p:nvPr/>
        </p:nvSpPr>
        <p:spPr bwMode="auto">
          <a:xfrm flipV="1">
            <a:off x="1752600" y="5638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2" name="Line 21"/>
          <p:cNvSpPr>
            <a:spLocks noChangeShapeType="1"/>
          </p:cNvSpPr>
          <p:nvPr/>
        </p:nvSpPr>
        <p:spPr bwMode="auto">
          <a:xfrm>
            <a:off x="1295400" y="2590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3" name="Line 22"/>
          <p:cNvSpPr>
            <a:spLocks noChangeShapeType="1"/>
          </p:cNvSpPr>
          <p:nvPr/>
        </p:nvSpPr>
        <p:spPr bwMode="auto">
          <a:xfrm flipH="1">
            <a:off x="5410200" y="2514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4" name="Arc 23"/>
          <p:cNvSpPr>
            <a:spLocks/>
          </p:cNvSpPr>
          <p:nvPr/>
        </p:nvSpPr>
        <p:spPr bwMode="auto">
          <a:xfrm flipH="1">
            <a:off x="1295400" y="2209800"/>
            <a:ext cx="5334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5" name="Arc 24"/>
          <p:cNvSpPr>
            <a:spLocks/>
          </p:cNvSpPr>
          <p:nvPr/>
        </p:nvSpPr>
        <p:spPr bwMode="auto">
          <a:xfrm>
            <a:off x="4800600" y="2209800"/>
            <a:ext cx="6096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6" name="Arc 25"/>
          <p:cNvSpPr>
            <a:spLocks/>
          </p:cNvSpPr>
          <p:nvPr/>
        </p:nvSpPr>
        <p:spPr bwMode="auto">
          <a:xfrm flipH="1" flipV="1">
            <a:off x="1295400" y="5334000"/>
            <a:ext cx="457200" cy="304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7" name="Arc 26"/>
          <p:cNvSpPr>
            <a:spLocks/>
          </p:cNvSpPr>
          <p:nvPr/>
        </p:nvSpPr>
        <p:spPr bwMode="auto">
          <a:xfrm flipV="1">
            <a:off x="4687888" y="5181600"/>
            <a:ext cx="722312" cy="457200"/>
          </a:xfrm>
          <a:custGeom>
            <a:avLst/>
            <a:gdLst>
              <a:gd name="T0" fmla="*/ 0 w 22938"/>
              <a:gd name="T1" fmla="*/ 2147483647 h 21600"/>
              <a:gd name="T2" fmla="*/ 2147483647 w 22938"/>
              <a:gd name="T3" fmla="*/ 2147483647 h 21600"/>
              <a:gd name="T4" fmla="*/ 2147483647 w 22938"/>
              <a:gd name="T5" fmla="*/ 2147483647 h 21600"/>
              <a:gd name="T6" fmla="*/ 0 60000 65536"/>
              <a:gd name="T7" fmla="*/ 0 60000 65536"/>
              <a:gd name="T8" fmla="*/ 0 60000 65536"/>
              <a:gd name="T9" fmla="*/ 0 w 22938"/>
              <a:gd name="T10" fmla="*/ 0 h 21600"/>
              <a:gd name="T11" fmla="*/ 22938 w 2293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38" h="21600" fill="none" extrusionOk="0">
                <a:moveTo>
                  <a:pt x="0" y="41"/>
                </a:moveTo>
                <a:cubicBezTo>
                  <a:pt x="445" y="13"/>
                  <a:pt x="891" y="-1"/>
                  <a:pt x="1338" y="0"/>
                </a:cubicBezTo>
                <a:cubicBezTo>
                  <a:pt x="13267" y="0"/>
                  <a:pt x="22938" y="9670"/>
                  <a:pt x="22938" y="21600"/>
                </a:cubicBezTo>
              </a:path>
              <a:path w="22938" h="21600" stroke="0" extrusionOk="0">
                <a:moveTo>
                  <a:pt x="0" y="41"/>
                </a:moveTo>
                <a:cubicBezTo>
                  <a:pt x="445" y="13"/>
                  <a:pt x="891" y="-1"/>
                  <a:pt x="1338" y="0"/>
                </a:cubicBezTo>
                <a:cubicBezTo>
                  <a:pt x="13267" y="0"/>
                  <a:pt x="22938" y="9670"/>
                  <a:pt x="22938" y="21600"/>
                </a:cubicBezTo>
                <a:lnTo>
                  <a:pt x="1338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Line 27"/>
          <p:cNvSpPr>
            <a:spLocks noChangeShapeType="1"/>
          </p:cNvSpPr>
          <p:nvPr/>
        </p:nvSpPr>
        <p:spPr bwMode="auto">
          <a:xfrm>
            <a:off x="2133600" y="2743200"/>
            <a:ext cx="2286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9" name="Line 28"/>
          <p:cNvSpPr>
            <a:spLocks noChangeShapeType="1"/>
          </p:cNvSpPr>
          <p:nvPr/>
        </p:nvSpPr>
        <p:spPr bwMode="auto">
          <a:xfrm>
            <a:off x="2286000" y="5334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0" name="Line 29"/>
          <p:cNvSpPr>
            <a:spLocks noChangeShapeType="1"/>
          </p:cNvSpPr>
          <p:nvPr/>
        </p:nvSpPr>
        <p:spPr bwMode="auto">
          <a:xfrm>
            <a:off x="1524000" y="3352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1" name="Line 30"/>
          <p:cNvSpPr>
            <a:spLocks noChangeShapeType="1"/>
          </p:cNvSpPr>
          <p:nvPr/>
        </p:nvSpPr>
        <p:spPr bwMode="auto">
          <a:xfrm>
            <a:off x="4953000" y="3352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2" name="Arc 31"/>
          <p:cNvSpPr>
            <a:spLocks/>
          </p:cNvSpPr>
          <p:nvPr/>
        </p:nvSpPr>
        <p:spPr bwMode="auto">
          <a:xfrm flipH="1">
            <a:off x="1511300" y="2743200"/>
            <a:ext cx="774700" cy="762000"/>
          </a:xfrm>
          <a:custGeom>
            <a:avLst/>
            <a:gdLst>
              <a:gd name="T0" fmla="*/ 2147483647 w 21473"/>
              <a:gd name="T1" fmla="*/ 0 h 21215"/>
              <a:gd name="T2" fmla="*/ 2147483647 w 21473"/>
              <a:gd name="T3" fmla="*/ 2147483647 h 21215"/>
              <a:gd name="T4" fmla="*/ 0 w 21473"/>
              <a:gd name="T5" fmla="*/ 2147483647 h 21215"/>
              <a:gd name="T6" fmla="*/ 0 60000 65536"/>
              <a:gd name="T7" fmla="*/ 0 60000 65536"/>
              <a:gd name="T8" fmla="*/ 0 60000 65536"/>
              <a:gd name="T9" fmla="*/ 0 w 21473"/>
              <a:gd name="T10" fmla="*/ 0 h 21215"/>
              <a:gd name="T11" fmla="*/ 21473 w 21473"/>
              <a:gd name="T12" fmla="*/ 21215 h 21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73" h="21215" fill="none" extrusionOk="0">
                <a:moveTo>
                  <a:pt x="4061" y="0"/>
                </a:moveTo>
                <a:cubicBezTo>
                  <a:pt x="13381" y="1784"/>
                  <a:pt x="20445" y="9442"/>
                  <a:pt x="21472" y="18876"/>
                </a:cubicBezTo>
              </a:path>
              <a:path w="21473" h="21215" stroke="0" extrusionOk="0">
                <a:moveTo>
                  <a:pt x="4061" y="0"/>
                </a:moveTo>
                <a:cubicBezTo>
                  <a:pt x="13381" y="1784"/>
                  <a:pt x="20445" y="9442"/>
                  <a:pt x="21472" y="18876"/>
                </a:cubicBezTo>
                <a:lnTo>
                  <a:pt x="0" y="212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3" name="Arc 32"/>
          <p:cNvSpPr>
            <a:spLocks/>
          </p:cNvSpPr>
          <p:nvPr/>
        </p:nvSpPr>
        <p:spPr bwMode="auto">
          <a:xfrm>
            <a:off x="4419600" y="2819400"/>
            <a:ext cx="533400" cy="533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4" name="Arc 33"/>
          <p:cNvSpPr>
            <a:spLocks/>
          </p:cNvSpPr>
          <p:nvPr/>
        </p:nvSpPr>
        <p:spPr bwMode="auto">
          <a:xfrm flipH="1" flipV="1">
            <a:off x="1524000" y="4927600"/>
            <a:ext cx="838200" cy="404813"/>
          </a:xfrm>
          <a:custGeom>
            <a:avLst/>
            <a:gdLst>
              <a:gd name="T0" fmla="*/ 0 w 21600"/>
              <a:gd name="T1" fmla="*/ 0 h 22999"/>
              <a:gd name="T2" fmla="*/ 2147483647 w 21600"/>
              <a:gd name="T3" fmla="*/ 2147483647 h 22999"/>
              <a:gd name="T4" fmla="*/ 0 w 21600"/>
              <a:gd name="T5" fmla="*/ 2147483647 h 22999"/>
              <a:gd name="T6" fmla="*/ 0 60000 65536"/>
              <a:gd name="T7" fmla="*/ 0 60000 65536"/>
              <a:gd name="T8" fmla="*/ 0 60000 65536"/>
              <a:gd name="T9" fmla="*/ 0 w 21600"/>
              <a:gd name="T10" fmla="*/ 0 h 22999"/>
              <a:gd name="T11" fmla="*/ 21600 w 21600"/>
              <a:gd name="T12" fmla="*/ 22999 h 229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999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66"/>
                  <a:pt x="21584" y="22533"/>
                  <a:pt x="21554" y="22998"/>
                </a:cubicBezTo>
              </a:path>
              <a:path w="21600" h="22999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66"/>
                  <a:pt x="21584" y="22533"/>
                  <a:pt x="21554" y="22998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5" name="Arc 34"/>
          <p:cNvSpPr>
            <a:spLocks/>
          </p:cNvSpPr>
          <p:nvPr/>
        </p:nvSpPr>
        <p:spPr bwMode="auto">
          <a:xfrm flipV="1">
            <a:off x="4648200" y="4876800"/>
            <a:ext cx="3048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6" name="Line 35"/>
          <p:cNvSpPr>
            <a:spLocks noChangeShapeType="1"/>
          </p:cNvSpPr>
          <p:nvPr/>
        </p:nvSpPr>
        <p:spPr bwMode="auto">
          <a:xfrm>
            <a:off x="2438400" y="3352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7" name="Line 36"/>
          <p:cNvSpPr>
            <a:spLocks noChangeShapeType="1"/>
          </p:cNvSpPr>
          <p:nvPr/>
        </p:nvSpPr>
        <p:spPr bwMode="auto">
          <a:xfrm>
            <a:off x="2362200" y="5105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8" name="Arc 37"/>
          <p:cNvSpPr>
            <a:spLocks/>
          </p:cNvSpPr>
          <p:nvPr/>
        </p:nvSpPr>
        <p:spPr bwMode="auto">
          <a:xfrm flipH="1">
            <a:off x="1905000" y="3352800"/>
            <a:ext cx="609600" cy="304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9" name="Arc 38"/>
          <p:cNvSpPr>
            <a:spLocks/>
          </p:cNvSpPr>
          <p:nvPr/>
        </p:nvSpPr>
        <p:spPr bwMode="auto">
          <a:xfrm>
            <a:off x="3962400" y="3352800"/>
            <a:ext cx="6858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0" name="Arc 39"/>
          <p:cNvSpPr>
            <a:spLocks/>
          </p:cNvSpPr>
          <p:nvPr/>
        </p:nvSpPr>
        <p:spPr bwMode="auto">
          <a:xfrm flipV="1">
            <a:off x="3886200" y="4724400"/>
            <a:ext cx="7620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1" name="Arc 40"/>
          <p:cNvSpPr>
            <a:spLocks/>
          </p:cNvSpPr>
          <p:nvPr/>
        </p:nvSpPr>
        <p:spPr bwMode="auto">
          <a:xfrm flipH="1" flipV="1">
            <a:off x="1905000" y="4672013"/>
            <a:ext cx="457200" cy="433387"/>
          </a:xfrm>
          <a:custGeom>
            <a:avLst/>
            <a:gdLst>
              <a:gd name="T0" fmla="*/ 0 w 21600"/>
              <a:gd name="T1" fmla="*/ 0 h 24563"/>
              <a:gd name="T2" fmla="*/ 2147483647 w 21600"/>
              <a:gd name="T3" fmla="*/ 2147483647 h 24563"/>
              <a:gd name="T4" fmla="*/ 0 w 21600"/>
              <a:gd name="T5" fmla="*/ 2147483647 h 24563"/>
              <a:gd name="T6" fmla="*/ 0 60000 65536"/>
              <a:gd name="T7" fmla="*/ 0 60000 65536"/>
              <a:gd name="T8" fmla="*/ 0 60000 65536"/>
              <a:gd name="T9" fmla="*/ 0 w 21600"/>
              <a:gd name="T10" fmla="*/ 0 h 24563"/>
              <a:gd name="T11" fmla="*/ 21600 w 21600"/>
              <a:gd name="T12" fmla="*/ 24563 h 245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56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591"/>
                  <a:pt x="21531" y="23581"/>
                  <a:pt x="21395" y="24562"/>
                </a:cubicBezTo>
              </a:path>
              <a:path w="21600" h="2456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591"/>
                  <a:pt x="21531" y="23581"/>
                  <a:pt x="21395" y="24562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2" name="Line 41"/>
          <p:cNvSpPr>
            <a:spLocks noChangeShapeType="1"/>
          </p:cNvSpPr>
          <p:nvPr/>
        </p:nvSpPr>
        <p:spPr bwMode="auto">
          <a:xfrm>
            <a:off x="4648200" y="3810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3" name="Line 42"/>
          <p:cNvSpPr>
            <a:spLocks noChangeShapeType="1"/>
          </p:cNvSpPr>
          <p:nvPr/>
        </p:nvSpPr>
        <p:spPr bwMode="auto">
          <a:xfrm flipH="1">
            <a:off x="1905000" y="3657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4" name="Oval 43"/>
          <p:cNvSpPr>
            <a:spLocks noChangeArrowheads="1"/>
          </p:cNvSpPr>
          <p:nvPr/>
        </p:nvSpPr>
        <p:spPr bwMode="auto">
          <a:xfrm>
            <a:off x="2362200" y="3733800"/>
            <a:ext cx="2133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5" name="Oval 44"/>
          <p:cNvSpPr>
            <a:spLocks noChangeArrowheads="1"/>
          </p:cNvSpPr>
          <p:nvPr/>
        </p:nvSpPr>
        <p:spPr bwMode="auto">
          <a:xfrm>
            <a:off x="2438400" y="3962400"/>
            <a:ext cx="990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6" name="Oval 45"/>
          <p:cNvSpPr>
            <a:spLocks noChangeArrowheads="1"/>
          </p:cNvSpPr>
          <p:nvPr/>
        </p:nvSpPr>
        <p:spPr bwMode="auto">
          <a:xfrm>
            <a:off x="2209800" y="2286000"/>
            <a:ext cx="1371600" cy="2590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7" name="Oval 46"/>
          <p:cNvSpPr>
            <a:spLocks noChangeArrowheads="1"/>
          </p:cNvSpPr>
          <p:nvPr/>
        </p:nvSpPr>
        <p:spPr bwMode="auto">
          <a:xfrm>
            <a:off x="2057400" y="1752600"/>
            <a:ext cx="1676400" cy="3276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8" name="Text Box 47"/>
          <p:cNvSpPr txBox="1">
            <a:spLocks noChangeArrowheads="1"/>
          </p:cNvSpPr>
          <p:nvPr/>
        </p:nvSpPr>
        <p:spPr bwMode="auto">
          <a:xfrm>
            <a:off x="2438400" y="40386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LL(0)</a:t>
            </a:r>
            <a:endParaRPr lang="en-US" altLang="zh-CN" sz="3200"/>
          </a:p>
        </p:txBody>
      </p:sp>
      <p:sp>
        <p:nvSpPr>
          <p:cNvPr id="35889" name="Text Box 48"/>
          <p:cNvSpPr txBox="1">
            <a:spLocks noChangeArrowheads="1"/>
          </p:cNvSpPr>
          <p:nvPr/>
        </p:nvSpPr>
        <p:spPr bwMode="auto">
          <a:xfrm>
            <a:off x="3505200" y="39624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LR(0)</a:t>
            </a:r>
            <a:endParaRPr lang="en-US" altLang="zh-CN" sz="3200"/>
          </a:p>
        </p:txBody>
      </p:sp>
      <p:sp>
        <p:nvSpPr>
          <p:cNvPr id="35890" name="Text Box 49"/>
          <p:cNvSpPr txBox="1">
            <a:spLocks noChangeArrowheads="1"/>
          </p:cNvSpPr>
          <p:nvPr/>
        </p:nvSpPr>
        <p:spPr bwMode="auto">
          <a:xfrm>
            <a:off x="3810000" y="34290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SLR</a:t>
            </a:r>
            <a:endParaRPr lang="en-US" altLang="zh-CN" sz="3200"/>
          </a:p>
        </p:txBody>
      </p:sp>
      <p:sp>
        <p:nvSpPr>
          <p:cNvPr id="35891" name="Text Box 50"/>
          <p:cNvSpPr txBox="1">
            <a:spLocks noChangeArrowheads="1"/>
          </p:cNvSpPr>
          <p:nvPr/>
        </p:nvSpPr>
        <p:spPr bwMode="auto">
          <a:xfrm>
            <a:off x="3733800" y="28956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LALR</a:t>
            </a:r>
          </a:p>
        </p:txBody>
      </p:sp>
      <p:sp>
        <p:nvSpPr>
          <p:cNvPr id="35892" name="Text Box 51"/>
          <p:cNvSpPr txBox="1">
            <a:spLocks noChangeArrowheads="1"/>
          </p:cNvSpPr>
          <p:nvPr/>
        </p:nvSpPr>
        <p:spPr bwMode="auto">
          <a:xfrm>
            <a:off x="3962400" y="22098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LR(1)</a:t>
            </a:r>
          </a:p>
        </p:txBody>
      </p:sp>
      <p:sp>
        <p:nvSpPr>
          <p:cNvPr id="35893" name="Text Box 52"/>
          <p:cNvSpPr txBox="1">
            <a:spLocks noChangeArrowheads="1"/>
          </p:cNvSpPr>
          <p:nvPr/>
        </p:nvSpPr>
        <p:spPr bwMode="auto">
          <a:xfrm>
            <a:off x="3962400" y="17526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LR(k)</a:t>
            </a:r>
          </a:p>
        </p:txBody>
      </p:sp>
      <p:sp>
        <p:nvSpPr>
          <p:cNvPr id="35894" name="Text Box 53"/>
          <p:cNvSpPr txBox="1">
            <a:spLocks noChangeArrowheads="1"/>
          </p:cNvSpPr>
          <p:nvPr/>
        </p:nvSpPr>
        <p:spPr bwMode="auto">
          <a:xfrm>
            <a:off x="2362200" y="23622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LL(1)</a:t>
            </a:r>
          </a:p>
        </p:txBody>
      </p:sp>
      <p:sp>
        <p:nvSpPr>
          <p:cNvPr id="35895" name="Text Box 54"/>
          <p:cNvSpPr txBox="1">
            <a:spLocks noChangeArrowheads="1"/>
          </p:cNvSpPr>
          <p:nvPr/>
        </p:nvSpPr>
        <p:spPr bwMode="auto">
          <a:xfrm>
            <a:off x="2362200" y="1766888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LL(k)</a:t>
            </a:r>
          </a:p>
        </p:txBody>
      </p:sp>
      <p:sp>
        <p:nvSpPr>
          <p:cNvPr id="35896" name="Text Box 55"/>
          <p:cNvSpPr txBox="1">
            <a:spLocks noChangeArrowheads="1"/>
          </p:cNvSpPr>
          <p:nvPr/>
        </p:nvSpPr>
        <p:spPr bwMode="auto">
          <a:xfrm>
            <a:off x="1447800" y="990600"/>
            <a:ext cx="441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无二义性文法</a:t>
            </a:r>
            <a:endParaRPr lang="en-US" altLang="zh-CN" sz="32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897" name="Rectangle 56"/>
          <p:cNvSpPr>
            <a:spLocks noChangeArrowheads="1"/>
          </p:cNvSpPr>
          <p:nvPr/>
        </p:nvSpPr>
        <p:spPr bwMode="auto">
          <a:xfrm>
            <a:off x="6324600" y="1066800"/>
            <a:ext cx="22365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二义性文法</a:t>
            </a:r>
            <a:endParaRPr lang="en-US" altLang="zh-CN" sz="32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898" name="Text Box 57"/>
          <p:cNvSpPr txBox="1">
            <a:spLocks noChangeArrowheads="1"/>
          </p:cNvSpPr>
          <p:nvPr/>
        </p:nvSpPr>
        <p:spPr bwMode="auto">
          <a:xfrm>
            <a:off x="2286000" y="228600"/>
            <a:ext cx="3886200" cy="588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>
                <a:ea typeface="华文新魏" pitchFamily="2" charset="-122"/>
              </a:rPr>
              <a:t>文法类的谱系</a:t>
            </a:r>
          </a:p>
        </p:txBody>
      </p:sp>
      <p:sp>
        <p:nvSpPr>
          <p:cNvPr id="59" name="矩形 58"/>
          <p:cNvSpPr/>
          <p:nvPr/>
        </p:nvSpPr>
        <p:spPr>
          <a:xfrm>
            <a:off x="714348" y="6286520"/>
            <a:ext cx="4094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是</a:t>
            </a:r>
            <a:r>
              <a:rPr lang="en-US" altLang="zh-CN" dirty="0" smtClean="0"/>
              <a:t>SLR(1)</a:t>
            </a:r>
            <a:r>
              <a:rPr lang="zh-CN" altLang="en-US" dirty="0" smtClean="0"/>
              <a:t>文法，也</a:t>
            </a:r>
            <a:r>
              <a:rPr lang="zh-CN" altLang="en-US" dirty="0"/>
              <a:t>是</a:t>
            </a:r>
            <a:r>
              <a:rPr lang="en-US" altLang="zh-CN" dirty="0" smtClean="0"/>
              <a:t>LALR(1)</a:t>
            </a:r>
            <a:r>
              <a:rPr lang="zh-CN" altLang="en-US" smtClean="0"/>
              <a:t>，还是 </a:t>
            </a:r>
            <a:r>
              <a:rPr lang="en-US" altLang="zh-CN" dirty="0" smtClean="0"/>
              <a:t>LR(1)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文法 </a:t>
            </a:r>
            <a:r>
              <a:rPr lang="en-US" altLang="zh-CN" dirty="0" smtClean="0"/>
              <a:t>G[E] 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LL(1) </a:t>
            </a:r>
            <a:r>
              <a:rPr lang="zh-CN" altLang="en-US" dirty="0" smtClean="0"/>
              <a:t>文法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E  → [F] E′</a:t>
            </a:r>
          </a:p>
          <a:p>
            <a:r>
              <a:rPr lang="en-US" altLang="zh-CN" dirty="0" smtClean="0"/>
              <a:t>E’  → E|</a:t>
            </a:r>
            <a:r>
              <a:rPr lang="el-GR" altLang="zh-CN" dirty="0" smtClean="0"/>
              <a:t>ε</a:t>
            </a:r>
          </a:p>
          <a:p>
            <a:r>
              <a:rPr lang="en-US" altLang="zh-CN" dirty="0" smtClean="0"/>
              <a:t>F → </a:t>
            </a:r>
            <a:r>
              <a:rPr lang="en-US" altLang="zh-CN" dirty="0" err="1" smtClean="0"/>
              <a:t>aF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F’  → </a:t>
            </a:r>
            <a:r>
              <a:rPr lang="en-US" altLang="zh-CN" dirty="0" err="1" smtClean="0"/>
              <a:t>aF</a:t>
            </a:r>
            <a:r>
              <a:rPr lang="en-US" altLang="zh-CN" dirty="0" smtClean="0"/>
              <a:t> ’ |</a:t>
            </a:r>
            <a:r>
              <a:rPr lang="el-GR" altLang="zh-CN" dirty="0" smtClean="0"/>
              <a:t>ε</a:t>
            </a:r>
          </a:p>
          <a:p>
            <a:r>
              <a:rPr lang="zh-CN" altLang="en-US" dirty="0" smtClean="0"/>
              <a:t>其中 </a:t>
            </a:r>
            <a:r>
              <a:rPr lang="en-US" altLang="zh-CN" dirty="0" smtClean="0"/>
              <a:t>E,F,E’,F’ </a:t>
            </a:r>
            <a:r>
              <a:rPr lang="zh-CN" altLang="en-US" dirty="0" smtClean="0"/>
              <a:t>为非终结符。</a:t>
            </a:r>
          </a:p>
          <a:p>
            <a:r>
              <a:rPr lang="zh-CN" altLang="en-US" dirty="0" smtClean="0"/>
              <a:t>构造文法 </a:t>
            </a:r>
            <a:r>
              <a:rPr lang="en-US" altLang="zh-CN" dirty="0" smtClean="0"/>
              <a:t>G[E]</a:t>
            </a:r>
            <a:r>
              <a:rPr lang="zh-CN" altLang="en-US" dirty="0" smtClean="0"/>
              <a:t>的 的 </a:t>
            </a:r>
            <a:r>
              <a:rPr lang="en-US" altLang="zh-CN" dirty="0" smtClean="0"/>
              <a:t>LL(1) </a:t>
            </a:r>
            <a:r>
              <a:rPr lang="zh-CN" altLang="en-US" dirty="0" smtClean="0"/>
              <a:t>分析表。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800" b="1" dirty="0" smtClean="0"/>
              <a:t>3.</a:t>
            </a:r>
            <a:r>
              <a:rPr lang="zh-CN" altLang="en-US" sz="2800" b="1" dirty="0" smtClean="0"/>
              <a:t>试消除下面文法</a:t>
            </a:r>
            <a:r>
              <a:rPr lang="en-US" altLang="zh-CN" sz="2800" b="1" dirty="0" smtClean="0"/>
              <a:t>G[A]  </a:t>
            </a:r>
            <a:r>
              <a:rPr lang="zh-CN" altLang="en-US" sz="2800" b="1" dirty="0" smtClean="0"/>
              <a:t>中的左递归和左公因子，并判断改写后的文法是否为</a:t>
            </a:r>
            <a:r>
              <a:rPr lang="en-US" altLang="zh-CN" sz="2800" b="1" dirty="0" smtClean="0"/>
              <a:t>LL(1) </a:t>
            </a:r>
            <a:r>
              <a:rPr lang="zh-CN" altLang="en-US" sz="2800" b="1" dirty="0" smtClean="0"/>
              <a:t>文法</a:t>
            </a:r>
            <a:r>
              <a:rPr lang="en-US" altLang="zh-CN" sz="2800" b="1" dirty="0" smtClean="0"/>
              <a:t>? </a:t>
            </a:r>
            <a:br>
              <a:rPr lang="en-US" altLang="zh-CN" sz="2800" b="1" dirty="0" smtClean="0"/>
            </a:br>
            <a:r>
              <a:rPr lang="en-US" altLang="zh-CN" sz="2800" b="1" dirty="0" smtClean="0"/>
              <a:t>G[A] </a:t>
            </a:r>
            <a:r>
              <a:rPr lang="zh-CN" altLang="en-US" sz="2800" b="1" dirty="0" smtClean="0"/>
              <a:t>： </a:t>
            </a:r>
            <a:r>
              <a:rPr lang="en-US" altLang="zh-CN" sz="2800" b="1" dirty="0" err="1" smtClean="0"/>
              <a:t>A→aABe|a</a:t>
            </a:r>
            <a:r>
              <a:rPr lang="en-US" altLang="zh-CN" sz="2800" b="1" dirty="0" smtClean="0"/>
              <a:t>          </a:t>
            </a:r>
            <a:r>
              <a:rPr lang="en-US" altLang="zh-CN" sz="2800" b="1" dirty="0" err="1" smtClean="0"/>
              <a:t>B→Bb|d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dirty="0" smtClean="0"/>
              <a:t>答案：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提取左公共因子和消除左递归后，</a:t>
            </a:r>
            <a:r>
              <a:rPr lang="en-US" altLang="zh-CN" sz="2400" dirty="0" smtClean="0"/>
              <a:t>G[A]</a:t>
            </a:r>
            <a:r>
              <a:rPr lang="zh-CN" altLang="en-US" sz="2400" dirty="0" smtClean="0"/>
              <a:t>变换为等价的</a:t>
            </a:r>
            <a:r>
              <a:rPr lang="en-US" altLang="zh-CN" sz="2400" dirty="0" smtClean="0"/>
              <a:t>G′[A]</a:t>
            </a:r>
            <a:r>
              <a:rPr lang="zh-CN" altLang="en-US" sz="2400" dirty="0" smtClean="0"/>
              <a:t>如下：</a:t>
            </a:r>
          </a:p>
          <a:p>
            <a:pPr>
              <a:buNone/>
            </a:pPr>
            <a:r>
              <a:rPr lang="en-US" altLang="zh-CN" sz="2400" dirty="0" err="1" smtClean="0"/>
              <a:t>A→a</a:t>
            </a:r>
            <a:r>
              <a:rPr lang="en-US" altLang="zh-CN" sz="2400" dirty="0" smtClean="0"/>
              <a:t> A′       A′→A B e|</a:t>
            </a:r>
            <a:r>
              <a:rPr lang="el-GR" altLang="zh-CN" sz="2400" dirty="0" smtClean="0"/>
              <a:t>ε</a:t>
            </a: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B→d</a:t>
            </a:r>
            <a:r>
              <a:rPr lang="en-US" altLang="zh-CN" sz="2400" dirty="0" smtClean="0"/>
              <a:t> B′         </a:t>
            </a:r>
            <a:r>
              <a:rPr lang="en-US" altLang="zh-CN" sz="2400" dirty="0" err="1" smtClean="0"/>
              <a:t>B′→b</a:t>
            </a:r>
            <a:r>
              <a:rPr lang="en-US" altLang="zh-CN" sz="2400" dirty="0" smtClean="0"/>
              <a:t> B′|</a:t>
            </a:r>
            <a:r>
              <a:rPr lang="el-GR" altLang="zh-CN" sz="2400" dirty="0" smtClean="0"/>
              <a:t>ε</a:t>
            </a:r>
          </a:p>
          <a:p>
            <a:pPr>
              <a:buNone/>
            </a:pPr>
            <a:r>
              <a:rPr lang="zh-CN" altLang="en-US" sz="2400" dirty="0" smtClean="0"/>
              <a:t>计算非终结符的</a:t>
            </a:r>
            <a:r>
              <a:rPr lang="en-US" altLang="zh-CN" sz="2400" dirty="0" smtClean="0"/>
              <a:t>FIRST </a:t>
            </a:r>
            <a:r>
              <a:rPr lang="zh-CN" altLang="en-US" sz="2400" dirty="0" smtClean="0"/>
              <a:t>集和</a:t>
            </a:r>
            <a:r>
              <a:rPr lang="en-US" altLang="zh-CN" sz="2400" dirty="0" smtClean="0"/>
              <a:t>FOLLOW</a:t>
            </a:r>
            <a:r>
              <a:rPr lang="zh-CN" altLang="en-US" sz="2400" dirty="0" smtClean="0"/>
              <a:t>集结果：</a:t>
            </a:r>
          </a:p>
          <a:p>
            <a:pPr>
              <a:buNone/>
            </a:pPr>
            <a:r>
              <a:rPr lang="en-US" altLang="zh-CN" sz="2400" dirty="0" smtClean="0"/>
              <a:t>FIRST(A)= { a}           FOLLOW(A)= {#,d }</a:t>
            </a:r>
          </a:p>
          <a:p>
            <a:pPr>
              <a:buNone/>
            </a:pPr>
            <a:r>
              <a:rPr lang="en-US" altLang="zh-CN" sz="2400" dirty="0" smtClean="0"/>
              <a:t>FIRST(B)= { d}           FOLLOW(B)= { e }</a:t>
            </a:r>
          </a:p>
          <a:p>
            <a:pPr>
              <a:buNone/>
            </a:pPr>
            <a:r>
              <a:rPr lang="en-US" altLang="zh-CN" sz="2400" dirty="0" smtClean="0"/>
              <a:t>FIRST(A′)= { a,</a:t>
            </a:r>
            <a:r>
              <a:rPr lang="el-GR" altLang="zh-CN" sz="2400" dirty="0" smtClean="0"/>
              <a:t>ε} </a:t>
            </a:r>
            <a:r>
              <a:rPr lang="en-US" altLang="zh-CN" sz="2400" dirty="0" smtClean="0"/>
              <a:t>      FOLLOW(A′)= {#,d }</a:t>
            </a:r>
          </a:p>
          <a:p>
            <a:pPr>
              <a:buNone/>
            </a:pPr>
            <a:r>
              <a:rPr lang="en-US" altLang="zh-CN" sz="2400" dirty="0" smtClean="0"/>
              <a:t>FIRST(B′)= { b,</a:t>
            </a:r>
            <a:r>
              <a:rPr lang="el-GR" altLang="zh-CN" sz="2400" dirty="0" smtClean="0"/>
              <a:t>ε} </a:t>
            </a:r>
            <a:r>
              <a:rPr lang="en-US" altLang="zh-CN" sz="2400" dirty="0" smtClean="0"/>
              <a:t>      FOLLOW(B′)= { e }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对相同左部的产生式可知：</a:t>
            </a:r>
          </a:p>
          <a:p>
            <a:pPr>
              <a:buNone/>
            </a:pPr>
            <a:r>
              <a:rPr lang="en-US" altLang="zh-CN" sz="2400" dirty="0" smtClean="0"/>
              <a:t>FIRST (A B e)∩FOLLOW (A′) ={ a }∩ {#,d }= ∅</a:t>
            </a:r>
          </a:p>
          <a:p>
            <a:pPr>
              <a:buNone/>
            </a:pPr>
            <a:r>
              <a:rPr lang="en-US" altLang="zh-CN" sz="2400" dirty="0" smtClean="0"/>
              <a:t>FIRST (b </a:t>
            </a:r>
            <a:r>
              <a:rPr lang="en-US" altLang="zh-CN" sz="2400" dirty="0" err="1" smtClean="0"/>
              <a:t>B</a:t>
            </a:r>
            <a:r>
              <a:rPr lang="en-US" altLang="zh-CN" sz="2400" dirty="0" smtClean="0"/>
              <a:t>′)∩FOLLOW (B′) ={ b }∩ { e }= ∅</a:t>
            </a:r>
          </a:p>
          <a:p>
            <a:pPr>
              <a:buNone/>
            </a:pPr>
            <a:r>
              <a:rPr lang="zh-CN" altLang="en-US" sz="2400" dirty="0" smtClean="0"/>
              <a:t>所以 </a:t>
            </a:r>
            <a:r>
              <a:rPr lang="en-US" altLang="zh-CN" sz="2400" dirty="0" smtClean="0"/>
              <a:t>G′</a:t>
            </a:r>
            <a:r>
              <a:rPr lang="zh-CN" altLang="en-US" sz="2400" dirty="0" smtClean="0"/>
              <a:t>［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］是 </a:t>
            </a:r>
            <a:r>
              <a:rPr lang="en-US" altLang="zh-CN" sz="2400" dirty="0" smtClean="0"/>
              <a:t>LL(1) </a:t>
            </a:r>
            <a:r>
              <a:rPr lang="zh-CN" altLang="en-US" sz="2400" dirty="0" smtClean="0"/>
              <a:t>文法。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858280" cy="192881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/>
              <a:t>4.  </a:t>
            </a:r>
            <a:r>
              <a:rPr lang="zh-CN" altLang="en-US" sz="2400" dirty="0" smtClean="0"/>
              <a:t>已知文法 </a:t>
            </a:r>
            <a:r>
              <a:rPr lang="en-US" altLang="zh-CN" sz="2400" dirty="0" smtClean="0"/>
              <a:t>G[S] </a:t>
            </a:r>
            <a:r>
              <a:rPr lang="zh-CN" altLang="en-US" sz="2400" dirty="0" smtClean="0"/>
              <a:t>为：</a:t>
            </a:r>
            <a:r>
              <a:rPr lang="en-US" altLang="zh-CN" sz="2400" dirty="0" err="1" smtClean="0"/>
              <a:t>S→a</a:t>
            </a:r>
            <a:r>
              <a:rPr lang="en-US" altLang="zh-CN" sz="2400" dirty="0" smtClean="0"/>
              <a:t>| ∧ |(T )       T→T,S|S</a:t>
            </a:r>
            <a:br>
              <a:rPr lang="en-US" altLang="zh-CN" sz="2400" dirty="0" smtClean="0"/>
            </a:br>
            <a:r>
              <a:rPr lang="en-US" altLang="zh-CN" sz="2400" dirty="0" smtClean="0"/>
              <a:t>(1)  </a:t>
            </a:r>
            <a:r>
              <a:rPr lang="zh-CN" altLang="en-US" sz="2400" dirty="0" smtClean="0"/>
              <a:t>计算 </a:t>
            </a:r>
            <a:r>
              <a:rPr lang="en-US" altLang="zh-CN" sz="2400" dirty="0" smtClean="0"/>
              <a:t>G[S]</a:t>
            </a:r>
            <a:r>
              <a:rPr lang="zh-CN" altLang="en-US" sz="2400" dirty="0" smtClean="0"/>
              <a:t>的 的 </a:t>
            </a:r>
            <a:r>
              <a:rPr lang="en-US" altLang="zh-CN" sz="2400" dirty="0" smtClean="0"/>
              <a:t>FIRSTVT </a:t>
            </a:r>
            <a:r>
              <a:rPr lang="zh-CN" altLang="en-US" sz="2400" dirty="0" smtClean="0"/>
              <a:t>和 和 </a:t>
            </a:r>
            <a:r>
              <a:rPr lang="en-US" altLang="zh-CN" sz="2400" dirty="0" smtClean="0"/>
              <a:t>LASTVT </a:t>
            </a:r>
            <a:r>
              <a:rPr lang="zh-CN" altLang="en-US" sz="2400" dirty="0" smtClean="0"/>
              <a:t>。</a:t>
            </a:r>
            <a:br>
              <a:rPr lang="zh-CN" altLang="en-US" sz="2400" dirty="0" smtClean="0"/>
            </a:br>
            <a:r>
              <a:rPr lang="en-US" altLang="zh-CN" sz="2400" dirty="0" smtClean="0"/>
              <a:t>(2)  </a:t>
            </a:r>
            <a:r>
              <a:rPr lang="zh-CN" altLang="en-US" sz="2400" dirty="0" smtClean="0"/>
              <a:t>构造 </a:t>
            </a:r>
            <a:r>
              <a:rPr lang="en-US" altLang="zh-CN" sz="2400" dirty="0" smtClean="0"/>
              <a:t>G[S] </a:t>
            </a:r>
            <a:r>
              <a:rPr lang="zh-CN" altLang="en-US" sz="2400" dirty="0" smtClean="0"/>
              <a:t>的算符优先关系表并说明 </a:t>
            </a:r>
            <a:r>
              <a:rPr lang="en-US" altLang="zh-CN" sz="2400" dirty="0" smtClean="0"/>
              <a:t>G[S] </a:t>
            </a:r>
            <a:r>
              <a:rPr lang="zh-CN" altLang="en-US" sz="2400" dirty="0" smtClean="0"/>
              <a:t>是否为算符优先文法。</a:t>
            </a:r>
            <a:br>
              <a:rPr lang="zh-CN" altLang="en-US" sz="2400" dirty="0" smtClean="0"/>
            </a:br>
            <a:r>
              <a:rPr lang="en-US" altLang="zh-CN" sz="2400" dirty="0" smtClean="0"/>
              <a:t>(3)  </a:t>
            </a:r>
            <a:r>
              <a:rPr lang="zh-CN" altLang="en-US" sz="2400" dirty="0" smtClean="0"/>
              <a:t>给出输入串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a,a</a:t>
            </a:r>
            <a:r>
              <a:rPr lang="en-US" altLang="zh-CN" sz="2400" dirty="0" smtClean="0"/>
              <a:t>)# 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(a,(</a:t>
            </a:r>
            <a:r>
              <a:rPr lang="en-US" altLang="zh-CN" sz="2400" dirty="0" err="1" smtClean="0"/>
              <a:t>a,a</a:t>
            </a:r>
            <a:r>
              <a:rPr lang="en-US" altLang="zh-CN" sz="2400" dirty="0" smtClean="0"/>
              <a:t>))#</a:t>
            </a:r>
            <a:r>
              <a:rPr lang="zh-CN" altLang="en-US" sz="2400" dirty="0" smtClean="0"/>
              <a:t>的算符优先分析过程</a:t>
            </a:r>
            <a:r>
              <a:rPr lang="zh-CN" altLang="en-US" sz="2400" dirty="0"/>
              <a:t>。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86058"/>
            <a:ext cx="65627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357158" y="2285992"/>
            <a:ext cx="3865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(1) </a:t>
            </a:r>
            <a:r>
              <a:rPr lang="zh-CN" altLang="en-US" dirty="0" smtClean="0"/>
              <a:t>非终结符 的 </a:t>
            </a:r>
            <a:r>
              <a:rPr lang="en-US" altLang="zh-CN" dirty="0" smtClean="0"/>
              <a:t>FIRSTVT </a:t>
            </a:r>
            <a:r>
              <a:rPr lang="zh-CN" altLang="en-US" dirty="0" smtClean="0"/>
              <a:t>和 和 </a:t>
            </a:r>
            <a:r>
              <a:rPr lang="en-US" altLang="zh-CN" dirty="0" smtClean="0"/>
              <a:t>LASTVT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596" y="4000504"/>
            <a:ext cx="678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初始化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：若有产生式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...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Qa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...,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a∈FirstVT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(P)</a:t>
            </a: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       a    ^    (    ,    )</a:t>
            </a: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     1      1     1</a:t>
            </a:r>
          </a:p>
          <a:p>
            <a:r>
              <a:rPr lang="en-US" altLang="zh-CN" dirty="0" smtClean="0"/>
              <a:t>T     </a:t>
            </a:r>
            <a:r>
              <a:rPr lang="en-US" altLang="zh-CN" dirty="0" smtClean="0">
                <a:solidFill>
                  <a:srgbClr val="FF0000"/>
                </a:solidFill>
              </a:rPr>
              <a:t>1      1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    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8596" y="5429264"/>
            <a:ext cx="6786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修改栈：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栈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顶元素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Q,a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出栈，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若有形为：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Q…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的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产生式，且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F[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P,a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]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为假， 则置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F[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P,a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]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为真，将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P,a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压入堆栈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858280" cy="192881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/>
              <a:t>4.  </a:t>
            </a:r>
            <a:r>
              <a:rPr lang="zh-CN" altLang="en-US" sz="2400" dirty="0" smtClean="0"/>
              <a:t>已知文法 </a:t>
            </a:r>
            <a:r>
              <a:rPr lang="en-US" altLang="zh-CN" sz="2400" dirty="0" smtClean="0"/>
              <a:t>G[S] </a:t>
            </a:r>
            <a:r>
              <a:rPr lang="zh-CN" altLang="en-US" sz="2400" dirty="0" smtClean="0"/>
              <a:t>为：</a:t>
            </a:r>
            <a:r>
              <a:rPr lang="en-US" altLang="zh-CN" sz="2400" dirty="0" err="1" smtClean="0"/>
              <a:t>S→a</a:t>
            </a:r>
            <a:r>
              <a:rPr lang="en-US" altLang="zh-CN" sz="2400" dirty="0" smtClean="0"/>
              <a:t>| ∧ |(T )       T→T,S|S</a:t>
            </a:r>
            <a:br>
              <a:rPr lang="en-US" altLang="zh-CN" sz="2400" dirty="0" smtClean="0"/>
            </a:br>
            <a:r>
              <a:rPr lang="en-US" altLang="zh-CN" sz="2400" dirty="0" smtClean="0"/>
              <a:t>(1)  </a:t>
            </a:r>
            <a:r>
              <a:rPr lang="zh-CN" altLang="en-US" sz="2400" dirty="0" smtClean="0"/>
              <a:t>计算 </a:t>
            </a:r>
            <a:r>
              <a:rPr lang="en-US" altLang="zh-CN" sz="2400" dirty="0" smtClean="0"/>
              <a:t>G[S]</a:t>
            </a:r>
            <a:r>
              <a:rPr lang="zh-CN" altLang="en-US" sz="2400" dirty="0" smtClean="0"/>
              <a:t>的 的 </a:t>
            </a:r>
            <a:r>
              <a:rPr lang="en-US" altLang="zh-CN" sz="2400" dirty="0" smtClean="0"/>
              <a:t>FIRSTVT </a:t>
            </a:r>
            <a:r>
              <a:rPr lang="zh-CN" altLang="en-US" sz="2400" dirty="0" smtClean="0"/>
              <a:t>和 和 </a:t>
            </a:r>
            <a:r>
              <a:rPr lang="en-US" altLang="zh-CN" sz="2400" dirty="0" smtClean="0"/>
              <a:t>LASTVT </a:t>
            </a:r>
            <a:r>
              <a:rPr lang="zh-CN" altLang="en-US" sz="2400" dirty="0" smtClean="0"/>
              <a:t>。</a:t>
            </a:r>
            <a:br>
              <a:rPr lang="zh-CN" altLang="en-US" sz="2400" dirty="0" smtClean="0"/>
            </a:br>
            <a:r>
              <a:rPr lang="en-US" altLang="zh-CN" sz="2400" dirty="0" smtClean="0"/>
              <a:t>(2)  </a:t>
            </a:r>
            <a:r>
              <a:rPr lang="zh-CN" altLang="en-US" sz="2400" dirty="0" smtClean="0"/>
              <a:t>构造 </a:t>
            </a:r>
            <a:r>
              <a:rPr lang="en-US" altLang="zh-CN" sz="2400" dirty="0" smtClean="0"/>
              <a:t>G[S] </a:t>
            </a:r>
            <a:r>
              <a:rPr lang="zh-CN" altLang="en-US" sz="2400" dirty="0" smtClean="0"/>
              <a:t>的算符优先关系表并说明 </a:t>
            </a:r>
            <a:r>
              <a:rPr lang="en-US" altLang="zh-CN" sz="2400" dirty="0" smtClean="0"/>
              <a:t>G[S] </a:t>
            </a:r>
            <a:r>
              <a:rPr lang="zh-CN" altLang="en-US" sz="2400" dirty="0" smtClean="0"/>
              <a:t>是否为算符优先文法。</a:t>
            </a:r>
            <a:br>
              <a:rPr lang="zh-CN" altLang="en-US" sz="2400" dirty="0" smtClean="0"/>
            </a:br>
            <a:r>
              <a:rPr lang="en-US" altLang="zh-CN" sz="2400" dirty="0" smtClean="0"/>
              <a:t>(3)  </a:t>
            </a:r>
            <a:r>
              <a:rPr lang="zh-CN" altLang="en-US" sz="2400" dirty="0" smtClean="0"/>
              <a:t>给出输入串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a,a</a:t>
            </a:r>
            <a:r>
              <a:rPr lang="en-US" altLang="zh-CN" sz="2400" dirty="0" smtClean="0"/>
              <a:t>)# 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(a,(</a:t>
            </a:r>
            <a:r>
              <a:rPr lang="en-US" altLang="zh-CN" sz="2400" dirty="0" err="1" smtClean="0"/>
              <a:t>a,a</a:t>
            </a:r>
            <a:r>
              <a:rPr lang="en-US" altLang="zh-CN" sz="2400" dirty="0" smtClean="0"/>
              <a:t>))#</a:t>
            </a:r>
            <a:r>
              <a:rPr lang="zh-CN" altLang="en-US" sz="2400" dirty="0" smtClean="0"/>
              <a:t>的算符优先分析过程</a:t>
            </a:r>
            <a:r>
              <a:rPr lang="zh-CN" altLang="en-US" sz="2400" dirty="0"/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357158" y="2285992"/>
            <a:ext cx="2215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(1) </a:t>
            </a:r>
            <a:r>
              <a:rPr lang="zh-CN" altLang="en-US" dirty="0" smtClean="0"/>
              <a:t>非终结符 </a:t>
            </a:r>
            <a:r>
              <a:rPr lang="en-US" altLang="zh-CN" dirty="0" smtClean="0"/>
              <a:t>LASTVT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596" y="3000372"/>
            <a:ext cx="678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初始化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：若有产生式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...a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...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aQ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a∈LastVT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(P)</a:t>
            </a: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       a    ^    (     ,    )</a:t>
            </a: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     1      1                1</a:t>
            </a:r>
          </a:p>
          <a:p>
            <a:r>
              <a:rPr lang="en-US" altLang="zh-CN" dirty="0" smtClean="0"/>
              <a:t>T     </a:t>
            </a:r>
            <a:r>
              <a:rPr lang="en-US" altLang="zh-CN" dirty="0" smtClean="0">
                <a:solidFill>
                  <a:srgbClr val="FF0000"/>
                </a:solidFill>
              </a:rPr>
              <a:t>1      1</a:t>
            </a:r>
            <a:r>
              <a:rPr lang="en-US" altLang="zh-CN" dirty="0" smtClean="0"/>
              <a:t>          1   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8596" y="4357694"/>
            <a:ext cx="6786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修改栈：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栈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顶元素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Q,a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出栈，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 P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…Q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的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产生式，且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F[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P,a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]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为假， 则置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F[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P,a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]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为真，将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P,a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压入堆栈</a:t>
            </a:r>
            <a:endParaRPr lang="zh-CN" altLang="en-US" dirty="0"/>
          </a:p>
        </p:txBody>
      </p:sp>
      <p:pic>
        <p:nvPicPr>
          <p:cNvPr id="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5319732"/>
            <a:ext cx="65627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496"/>
            <a:ext cx="6643734" cy="303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348" y="1428736"/>
            <a:ext cx="671517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857224" y="571480"/>
            <a:ext cx="5822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文法 </a:t>
            </a:r>
            <a:r>
              <a:rPr lang="en-US" altLang="zh-CN" sz="2800" dirty="0" smtClean="0"/>
              <a:t>G[S] 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S→a</a:t>
            </a:r>
            <a:r>
              <a:rPr lang="en-US" altLang="zh-CN" sz="2800" dirty="0" smtClean="0"/>
              <a:t>| ∧ |(T )       T→T,S|S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714348" y="6000768"/>
            <a:ext cx="2779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是算符优先文法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输入串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a,a</a:t>
            </a:r>
            <a:r>
              <a:rPr lang="en-US" altLang="zh-CN" sz="2400" dirty="0" smtClean="0"/>
              <a:t>)# 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(a,(</a:t>
            </a:r>
            <a:r>
              <a:rPr lang="en-US" altLang="zh-CN" sz="2400" dirty="0" err="1" smtClean="0"/>
              <a:t>a,a</a:t>
            </a:r>
            <a:r>
              <a:rPr lang="en-US" altLang="zh-CN" sz="2400" dirty="0" smtClean="0"/>
              <a:t>))#</a:t>
            </a:r>
            <a:r>
              <a:rPr lang="zh-CN" altLang="en-US" sz="2400" dirty="0" smtClean="0"/>
              <a:t>的算符优先分析过程：</a:t>
            </a: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764386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78579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 smtClean="0"/>
              <a:t>5. </a:t>
            </a:r>
            <a:r>
              <a:rPr lang="zh-CN" altLang="en-US" sz="2800" b="1" dirty="0" smtClean="0"/>
              <a:t>试为下列各文法建立算符优先关系表。</a:t>
            </a:r>
            <a:br>
              <a:rPr lang="zh-CN" altLang="en-US" sz="2800" b="1" dirty="0" smtClean="0"/>
            </a:br>
            <a:r>
              <a:rPr lang="en-US" altLang="zh-CN" sz="2800" b="1" dirty="0" smtClean="0"/>
              <a:t>E→E and T|T</a:t>
            </a:r>
            <a:br>
              <a:rPr lang="en-US" altLang="zh-CN" sz="2800" b="1" dirty="0" smtClean="0"/>
            </a:br>
            <a:r>
              <a:rPr lang="en-US" altLang="zh-CN" sz="2800" b="1" dirty="0" smtClean="0"/>
              <a:t>T→T or F|F</a:t>
            </a:r>
            <a:br>
              <a:rPr lang="en-US" altLang="zh-CN" sz="2800" b="1" dirty="0" smtClean="0"/>
            </a:br>
            <a:r>
              <a:rPr lang="en-US" altLang="zh-CN" sz="2800" b="1" dirty="0" err="1" smtClean="0"/>
              <a:t>F→not</a:t>
            </a:r>
            <a:r>
              <a:rPr lang="en-US" altLang="zh-CN" sz="2800" b="1" dirty="0" smtClean="0"/>
              <a:t> F|N</a:t>
            </a:r>
            <a:br>
              <a:rPr lang="en-US" altLang="zh-CN" sz="2800" b="1" dirty="0" smtClean="0"/>
            </a:br>
            <a:r>
              <a:rPr lang="en-US" altLang="zh-CN" sz="2800" b="1" dirty="0" smtClean="0"/>
              <a:t>N→(E)|</a:t>
            </a:r>
            <a:r>
              <a:rPr lang="en-US" altLang="zh-CN" sz="2800" b="1" dirty="0" err="1" smtClean="0"/>
              <a:t>true|false</a:t>
            </a:r>
            <a:endParaRPr lang="zh-CN" altLang="en-US" sz="28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00306"/>
            <a:ext cx="785818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000" b="1" dirty="0" smtClean="0"/>
              <a:t>6. </a:t>
            </a:r>
            <a:r>
              <a:rPr lang="zh-CN" altLang="en-US" sz="2000" b="1" dirty="0" smtClean="0"/>
              <a:t>若有定义二进制数的文法如下：</a:t>
            </a:r>
            <a:br>
              <a:rPr lang="zh-CN" altLang="en-US" sz="2000" b="1" dirty="0" smtClean="0"/>
            </a:br>
            <a:r>
              <a:rPr lang="en-US" altLang="zh-CN" sz="2000" b="1" dirty="0" smtClean="0"/>
              <a:t>S→L·L|L     L→LB|B      B→0|1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(1) </a:t>
            </a:r>
            <a:r>
              <a:rPr lang="zh-CN" altLang="en-US" sz="2000" b="1" dirty="0" smtClean="0"/>
              <a:t>试为该文法构造 </a:t>
            </a:r>
            <a:r>
              <a:rPr lang="en-US" altLang="zh-CN" sz="2000" b="1" dirty="0" smtClean="0"/>
              <a:t>LR </a:t>
            </a:r>
            <a:r>
              <a:rPr lang="zh-CN" altLang="en-US" sz="2000" b="1" dirty="0" smtClean="0"/>
              <a:t>分析表，并说明属哪类 </a:t>
            </a:r>
            <a:r>
              <a:rPr lang="en-US" altLang="zh-CN" sz="2000" b="1" dirty="0" smtClean="0"/>
              <a:t>LR </a:t>
            </a:r>
            <a:r>
              <a:rPr lang="zh-CN" altLang="en-US" sz="2000" b="1" dirty="0" smtClean="0"/>
              <a:t>分析表。</a:t>
            </a:r>
            <a:br>
              <a:rPr lang="zh-CN" altLang="en-US" sz="2000" b="1" dirty="0" smtClean="0"/>
            </a:br>
            <a:r>
              <a:rPr lang="en-US" altLang="zh-CN" sz="2000" b="1" dirty="0" smtClean="0"/>
              <a:t>(2) </a:t>
            </a:r>
            <a:r>
              <a:rPr lang="zh-CN" altLang="en-US" sz="2000" b="1" dirty="0" smtClean="0"/>
              <a:t>给出输入串 </a:t>
            </a:r>
            <a:r>
              <a:rPr lang="en-US" altLang="zh-CN" sz="2000" b="1" dirty="0" smtClean="0"/>
              <a:t>101.110 </a:t>
            </a:r>
            <a:r>
              <a:rPr lang="zh-CN" altLang="en-US" sz="2000" b="1" dirty="0" smtClean="0"/>
              <a:t>的分析过程。</a:t>
            </a:r>
            <a:endParaRPr lang="zh-CN" altLang="en-US" sz="2000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71470" y="1928802"/>
            <a:ext cx="251442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500174"/>
            <a:ext cx="67532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813</Words>
  <Application>Microsoft Office PowerPoint</Application>
  <PresentationFormat>全屏显示(4:3)</PresentationFormat>
  <Paragraphs>83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3.试消除下面文法G[A]  中的左递归和左公因子，并判断改写后的文法是否为LL(1) 文法?  G[A] ： A→aABe|a          B→Bb|d </vt:lpstr>
      <vt:lpstr>4.  已知文法 G[S] 为：S→a| ∧ |(T )       T→T,S|S (1)  计算 G[S]的 的 FIRSTVT 和 和 LASTVT 。 (2)  构造 G[S] 的算符优先关系表并说明 G[S] 是否为算符优先文法。 (3)  给出输入串(a,a)# 和(a,(a,a))#的算符优先分析过程。</vt:lpstr>
      <vt:lpstr>4.  已知文法 G[S] 为：S→a| ∧ |(T )       T→T,S|S (1)  计算 G[S]的 的 FIRSTVT 和 和 LASTVT 。 (2)  构造 G[S] 的算符优先关系表并说明 G[S] 是否为算符优先文法。 (3)  给出输入串(a,a)# 和(a,(a,a))#的算符优先分析过程。</vt:lpstr>
      <vt:lpstr>幻灯片 6</vt:lpstr>
      <vt:lpstr>输入串(a,a)# 和(a,(a,a))#的算符优先分析过程：</vt:lpstr>
      <vt:lpstr>5. 试为下列各文法建立算符优先关系表。 E→E and T|T T→T or F|F F→not F|N N→(E)|true|false</vt:lpstr>
      <vt:lpstr>6. 若有定义二进制数的文法如下： S→L·L|L     L→LB|B      B→0|1 (1) 试为该文法构造 LR 分析表，并说明属哪类 LR 分析表。 (2) 给出输入串 101.110 的分析过程。</vt:lpstr>
      <vt:lpstr>幻灯片 10</vt:lpstr>
      <vt:lpstr>对输入串 101.110#的分析过程</vt:lpstr>
      <vt:lpstr>7.</vt:lpstr>
      <vt:lpstr>幻灯片 13</vt:lpstr>
      <vt:lpstr>幻灯片 14</vt:lpstr>
      <vt:lpstr>幻灯片 15</vt:lpstr>
      <vt:lpstr>8.   文法 G[S]: S→UTa|Tb      T→S|Sc|d        U→US|e 判断 G 是 LR(0)，SLR(1)，LALR(1)还是 LR(1)，说明理由。</vt:lpstr>
      <vt:lpstr>幻灯片 17</vt:lpstr>
      <vt:lpstr>幻灯片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23</cp:revision>
  <dcterms:created xsi:type="dcterms:W3CDTF">2016-11-01T03:41:52Z</dcterms:created>
  <dcterms:modified xsi:type="dcterms:W3CDTF">2016-11-02T07:16:34Z</dcterms:modified>
</cp:coreProperties>
</file>