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56" r:id="rId4"/>
    <p:sldId id="274" r:id="rId5"/>
    <p:sldId id="277" r:id="rId6"/>
    <p:sldId id="280" r:id="rId7"/>
    <p:sldId id="332" r:id="rId8"/>
    <p:sldId id="288" r:id="rId9"/>
    <p:sldId id="289" r:id="rId10"/>
    <p:sldId id="290" r:id="rId11"/>
    <p:sldId id="293" r:id="rId12"/>
    <p:sldId id="302" r:id="rId13"/>
    <p:sldId id="307" r:id="rId14"/>
    <p:sldId id="370" r:id="rId15"/>
    <p:sldId id="375" r:id="rId16"/>
    <p:sldId id="306" r:id="rId17"/>
    <p:sldId id="372" r:id="rId18"/>
    <p:sldId id="308" r:id="rId19"/>
    <p:sldId id="309" r:id="rId20"/>
    <p:sldId id="310" r:id="rId21"/>
    <p:sldId id="378" r:id="rId22"/>
    <p:sldId id="311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CCFFCC"/>
    <a:srgbClr val="000066"/>
    <a:srgbClr val="800000"/>
    <a:srgbClr val="006699"/>
    <a:srgbClr val="FFCCCC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69747" autoAdjust="0"/>
  </p:normalViewPr>
  <p:slideViewPr>
    <p:cSldViewPr>
      <p:cViewPr varScale="1">
        <p:scale>
          <a:sx n="51" d="100"/>
          <a:sy n="51" d="100"/>
        </p:scale>
        <p:origin x="-8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6"/>
    </p:cViewPr>
  </p:sorterViewPr>
  <p:notesViewPr>
    <p:cSldViewPr>
      <p:cViewPr varScale="1">
        <p:scale>
          <a:sx n="46" d="100"/>
          <a:sy n="46" d="100"/>
        </p:scale>
        <p:origin x="-1469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744784CB-7B8C-4951-A293-F13BA11D0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F6F987CD-3C01-4EE3-A608-D19D280F1B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B0F41-7555-4F16-BDBD-BDC2BC051A7F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88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89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9BDAA-238B-451E-98A9-054823DB55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2890A-A8BD-4B12-A89B-40DE794D0D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E0052-A686-4E62-93A7-ACDE995759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87EC3-3B79-4B0A-97B4-2DB183BE5B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28456-7B48-4DC1-8ADE-A32D424C86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15F45-E5A3-44D6-AE27-7161B3C488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4EA35-C7DA-4D8B-8FE3-21513CB90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A4B5D-C8EF-4D8C-B347-8A2E4979F9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5F571-5481-4835-9675-A59076E27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1F8BE-4139-4E54-869D-521D72773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C00-95FD-46BA-B5DF-CFF321ED6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ea typeface="+mn-ea"/>
              </a:defRPr>
            </a:lvl1pPr>
          </a:lstStyle>
          <a:p>
            <a:pPr>
              <a:defRPr/>
            </a:pPr>
            <a:fld id="{BE4A0B64-CF39-4227-891A-4D744CFA55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3080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083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3132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33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84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085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3081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E0E96B-8DD9-4F9D-8348-2B5862ECE0F7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i="0" smtClean="0">
                <a:solidFill>
                  <a:schemeClr val="tx1"/>
                </a:solidFill>
              </a:rPr>
              <a:t>第五章  语法分析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AEC32-CB25-4F79-8FAE-96E985A9678E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143000" y="30480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华文新魏" pitchFamily="2" charset="-122"/>
              </a:rPr>
              <a:t>3) </a:t>
            </a:r>
            <a:r>
              <a:rPr lang="zh-CN" altLang="en-US">
                <a:latin typeface="华文新魏" pitchFamily="2" charset="-122"/>
              </a:rPr>
              <a:t>计算</a:t>
            </a:r>
            <a:r>
              <a:rPr lang="en-US" altLang="zh-CN">
                <a:latin typeface="华文新魏" pitchFamily="2" charset="-122"/>
              </a:rPr>
              <a:t>FOLLOW</a:t>
            </a:r>
            <a:r>
              <a:rPr lang="zh-CN" altLang="en-US">
                <a:latin typeface="华文新魏" pitchFamily="2" charset="-122"/>
              </a:rPr>
              <a:t>集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23850" y="990600"/>
            <a:ext cx="8610600" cy="1765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华文新魏" pitchFamily="2" charset="-122"/>
              </a:rPr>
              <a:t>定义：</a:t>
            </a:r>
            <a:r>
              <a:rPr lang="en-US" altLang="zh-CN">
                <a:latin typeface="华文新魏" pitchFamily="2" charset="-122"/>
              </a:rPr>
              <a:t>FOLLOW(A)</a:t>
            </a:r>
            <a:r>
              <a:rPr lang="zh-CN" altLang="en-US">
                <a:latin typeface="华文新魏" pitchFamily="2" charset="-122"/>
              </a:rPr>
              <a:t>是由</a:t>
            </a:r>
            <a:r>
              <a:rPr lang="zh-CN" altLang="en-US">
                <a:solidFill>
                  <a:srgbClr val="FF0000"/>
                </a:solidFill>
                <a:latin typeface="华文新魏" pitchFamily="2" charset="-122"/>
              </a:rPr>
              <a:t>所有句型中</a:t>
            </a:r>
            <a:r>
              <a:rPr lang="zh-CN" altLang="en-US">
                <a:latin typeface="华文新魏" pitchFamily="2" charset="-122"/>
              </a:rPr>
              <a:t>紧跟在</a:t>
            </a:r>
            <a:r>
              <a:rPr lang="en-US" altLang="zh-CN">
                <a:latin typeface="华文新魏" pitchFamily="2" charset="-122"/>
              </a:rPr>
              <a:t>A</a:t>
            </a:r>
            <a:r>
              <a:rPr lang="zh-CN" altLang="en-US">
                <a:latin typeface="华文新魏" pitchFamily="2" charset="-122"/>
              </a:rPr>
              <a:t>后面的终结符</a:t>
            </a:r>
            <a:r>
              <a:rPr lang="en-US" altLang="zh-CN">
                <a:latin typeface="华文新魏" pitchFamily="2" charset="-122"/>
              </a:rPr>
              <a:t>a</a:t>
            </a:r>
            <a:r>
              <a:rPr lang="zh-CN" altLang="en-US">
                <a:latin typeface="华文新魏" pitchFamily="2" charset="-122"/>
              </a:rPr>
              <a:t>组成的集合</a:t>
            </a:r>
            <a:r>
              <a:rPr lang="en-US" altLang="zh-CN">
                <a:latin typeface="华文新魏" pitchFamily="2" charset="-122"/>
              </a:rPr>
              <a:t>(A</a:t>
            </a:r>
            <a:r>
              <a:rPr lang="en-US" altLang="zh-CN" sz="3200"/>
              <a:t>∈</a:t>
            </a:r>
            <a:r>
              <a:rPr lang="en-US" altLang="zh-CN"/>
              <a:t>V</a:t>
            </a:r>
            <a:r>
              <a:rPr lang="en-US" altLang="zh-CN" baseline="-10000"/>
              <a:t>N</a:t>
            </a:r>
            <a:r>
              <a:rPr lang="en-US" altLang="zh-CN">
                <a:latin typeface="华文新魏" pitchFamily="2" charset="-122"/>
              </a:rPr>
              <a:t>)</a:t>
            </a:r>
            <a:endParaRPr lang="zh-CN" altLang="en-US">
              <a:latin typeface="华文新魏" pitchFamily="2" charset="-122"/>
            </a:endParaRPr>
          </a:p>
          <a:p>
            <a:pPr>
              <a:lnSpc>
                <a:spcPct val="0"/>
              </a:lnSpc>
            </a:pPr>
            <a:r>
              <a:rPr lang="zh-CN" altLang="en-US">
                <a:latin typeface="华文新魏" pitchFamily="2" charset="-122"/>
              </a:rPr>
              <a:t>                                       </a:t>
            </a:r>
          </a:p>
          <a:p>
            <a:pPr>
              <a:lnSpc>
                <a:spcPct val="0"/>
              </a:lnSpc>
            </a:pPr>
            <a:r>
              <a:rPr lang="en-US" altLang="zh-CN">
                <a:latin typeface="华文新魏" pitchFamily="2" charset="-122"/>
              </a:rPr>
              <a:t>FOLLOW(A)={a|S=&gt;</a:t>
            </a:r>
            <a:r>
              <a:rPr lang="zh-CN" altLang="en-US">
                <a:latin typeface="华文新魏" pitchFamily="2" charset="-122"/>
              </a:rPr>
              <a:t>*</a:t>
            </a:r>
            <a:r>
              <a:rPr lang="en-US" altLang="zh-CN">
                <a:latin typeface="华文新魏" pitchFamily="2" charset="-122"/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α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D60093"/>
                </a:solidFill>
              </a:rPr>
              <a:t>a</a:t>
            </a:r>
            <a:r>
              <a:rPr lang="en-US" altLang="zh-CN">
                <a:solidFill>
                  <a:srgbClr val="3399FF"/>
                </a:solidFill>
              </a:rPr>
              <a:t> β, </a:t>
            </a:r>
            <a:r>
              <a:rPr lang="en-US" altLang="zh-CN">
                <a:solidFill>
                  <a:srgbClr val="D60093"/>
                </a:solidFill>
              </a:rPr>
              <a:t>a</a:t>
            </a:r>
            <a:r>
              <a:rPr lang="en-US" altLang="zh-CN" sz="3200"/>
              <a:t>∈</a:t>
            </a:r>
            <a:r>
              <a:rPr lang="en-US" altLang="zh-CN"/>
              <a:t>V</a:t>
            </a:r>
            <a:r>
              <a:rPr lang="en-US" altLang="zh-CN" baseline="-10000"/>
              <a:t>t</a:t>
            </a:r>
            <a:r>
              <a:rPr lang="en-US" altLang="zh-CN">
                <a:latin typeface="华文新魏" pitchFamily="2" charset="-122"/>
              </a:rPr>
              <a:t>}</a:t>
            </a:r>
            <a:endParaRPr lang="en-US" altLang="zh-CN" baseline="-100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57188" y="2971800"/>
            <a:ext cx="8634412" cy="6461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算法：①规定对识别符</a:t>
            </a:r>
            <a:r>
              <a:rPr lang="en-US" altLang="zh-CN"/>
              <a:t>S, #</a:t>
            </a:r>
            <a:r>
              <a:rPr lang="zh-CN" altLang="en-US"/>
              <a:t> ∈</a:t>
            </a:r>
            <a:r>
              <a:rPr lang="en-US" altLang="zh-CN"/>
              <a:t>FOLLOW(S)</a:t>
            </a:r>
            <a:endParaRPr lang="zh-CN" alt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57188" y="3886200"/>
            <a:ext cx="8558212" cy="1193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②</a:t>
            </a:r>
            <a:r>
              <a:rPr lang="zh-CN" altLang="en-US"/>
              <a:t>对于</a:t>
            </a:r>
            <a:r>
              <a:rPr lang="en-US" altLang="zh-CN">
                <a:solidFill>
                  <a:srgbClr val="D60093"/>
                </a:solidFill>
              </a:rPr>
              <a:t>A→ </a:t>
            </a:r>
            <a:r>
              <a:rPr lang="en-US" altLang="zh-CN"/>
              <a:t>αB</a:t>
            </a:r>
            <a:r>
              <a:rPr lang="en-US" altLang="zh-CN">
                <a:solidFill>
                  <a:srgbClr val="D60093"/>
                </a:solidFill>
              </a:rPr>
              <a:t>β</a:t>
            </a:r>
            <a:r>
              <a:rPr lang="zh-CN" altLang="en-US">
                <a:solidFill>
                  <a:srgbClr val="D60093"/>
                </a:solidFill>
              </a:rPr>
              <a:t>的产生式，</a:t>
            </a: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rgbClr val="D60093"/>
                </a:solidFill>
              </a:rPr>
              <a:t>   则</a:t>
            </a:r>
            <a:r>
              <a:rPr lang="en-US" altLang="zh-CN" sz="3200">
                <a:solidFill>
                  <a:srgbClr val="D60093"/>
                </a:solidFill>
              </a:rPr>
              <a:t>FIRST(</a:t>
            </a:r>
            <a:r>
              <a:rPr lang="zh-CN" altLang="en-US" sz="3200">
                <a:solidFill>
                  <a:srgbClr val="D60093"/>
                </a:solidFill>
              </a:rPr>
              <a:t> </a:t>
            </a:r>
            <a:r>
              <a:rPr lang="en-US" altLang="zh-CN" sz="3200">
                <a:solidFill>
                  <a:srgbClr val="D60093"/>
                </a:solidFill>
              </a:rPr>
              <a:t>β)-{</a:t>
            </a:r>
            <a:r>
              <a:rPr lang="en-US" altLang="zh-CN" sz="3200">
                <a:solidFill>
                  <a:srgbClr val="800000"/>
                </a:solidFill>
                <a:latin typeface="华文新魏" pitchFamily="2" charset="-122"/>
              </a:rPr>
              <a:t>ε</a:t>
            </a:r>
            <a:r>
              <a:rPr lang="en-US" altLang="zh-CN" sz="3200">
                <a:solidFill>
                  <a:srgbClr val="D60093"/>
                </a:solidFill>
              </a:rPr>
              <a:t>}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  <a:sym typeface="Symbol" pitchFamily="18" charset="2"/>
              </a:rPr>
              <a:t></a:t>
            </a:r>
            <a:r>
              <a:rPr lang="en-US" altLang="zh-CN" sz="3200">
                <a:solidFill>
                  <a:srgbClr val="800000"/>
                </a:solidFill>
                <a:latin typeface="华文新魏" pitchFamily="2" charset="-122"/>
              </a:rPr>
              <a:t>FOLLOW(B)</a:t>
            </a:r>
            <a:endParaRPr lang="zh-CN" altLang="en-US" sz="3200">
              <a:solidFill>
                <a:srgbClr val="800000"/>
              </a:solidFill>
              <a:latin typeface="华文新魏" pitchFamily="2" charset="-122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57188" y="5334000"/>
            <a:ext cx="8558212" cy="12001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③</a:t>
            </a:r>
            <a:r>
              <a:rPr lang="zh-CN" altLang="en-US"/>
              <a:t>对于</a:t>
            </a:r>
            <a:r>
              <a:rPr lang="en-US" altLang="zh-CN" sz="3200">
                <a:solidFill>
                  <a:srgbClr val="D60093"/>
                </a:solidFill>
              </a:rPr>
              <a:t>A→ </a:t>
            </a:r>
            <a:r>
              <a:rPr lang="en-US" altLang="zh-CN" sz="3200">
                <a:solidFill>
                  <a:srgbClr val="0000FF"/>
                </a:solidFill>
              </a:rPr>
              <a:t>αB</a:t>
            </a:r>
            <a:r>
              <a:rPr lang="zh-CN" altLang="en-US" sz="3200">
                <a:solidFill>
                  <a:srgbClr val="D60093"/>
                </a:solidFill>
              </a:rPr>
              <a:t>或</a:t>
            </a:r>
            <a:r>
              <a:rPr lang="en-US" altLang="zh-CN" sz="3200">
                <a:solidFill>
                  <a:srgbClr val="D60093"/>
                </a:solidFill>
              </a:rPr>
              <a:t>A→ </a:t>
            </a:r>
            <a:r>
              <a:rPr lang="en-US" altLang="zh-CN" sz="3200">
                <a:solidFill>
                  <a:srgbClr val="0000FF"/>
                </a:solidFill>
              </a:rPr>
              <a:t>αB</a:t>
            </a:r>
            <a:r>
              <a:rPr lang="en-US" altLang="zh-CN" sz="3200">
                <a:solidFill>
                  <a:srgbClr val="D60093"/>
                </a:solidFill>
              </a:rPr>
              <a:t>β</a:t>
            </a:r>
            <a:r>
              <a:rPr lang="zh-CN" altLang="en-US" sz="3200">
                <a:solidFill>
                  <a:srgbClr val="D60093"/>
                </a:solidFill>
              </a:rPr>
              <a:t>，</a:t>
            </a:r>
            <a:r>
              <a:rPr lang="zh-CN" altLang="en-US">
                <a:solidFill>
                  <a:srgbClr val="D60093"/>
                </a:solidFill>
              </a:rPr>
              <a:t>其中</a:t>
            </a:r>
            <a:r>
              <a:rPr lang="en-US" altLang="zh-CN">
                <a:solidFill>
                  <a:srgbClr val="D60093"/>
                </a:solidFill>
              </a:rPr>
              <a:t>β=&gt; 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ε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   </a:t>
            </a:r>
            <a:r>
              <a:rPr lang="zh-CN" altLang="en-US">
                <a:solidFill>
                  <a:srgbClr val="800000"/>
                </a:solidFill>
                <a:latin typeface="华文新魏" pitchFamily="2" charset="-122"/>
              </a:rPr>
              <a:t>则有</a:t>
            </a:r>
            <a:r>
              <a:rPr lang="en-US" altLang="zh-CN" sz="3200">
                <a:solidFill>
                  <a:srgbClr val="800000"/>
                </a:solidFill>
                <a:latin typeface="华文新魏" pitchFamily="2" charset="-122"/>
              </a:rPr>
              <a:t>FOLLOW(A)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  <a:sym typeface="Symbol" pitchFamily="18" charset="2"/>
              </a:rPr>
              <a:t></a:t>
            </a:r>
            <a:r>
              <a:rPr lang="en-US" altLang="zh-CN" sz="3200">
                <a:solidFill>
                  <a:srgbClr val="800000"/>
                </a:solidFill>
                <a:latin typeface="华文新魏" pitchFamily="2" charset="-122"/>
              </a:rPr>
              <a:t>FOLLOW(B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 autoUpdateAnimBg="0"/>
      <p:bldP spid="41989" grpId="0" animBg="1" autoUpdateAnimBg="0"/>
      <p:bldP spid="4199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6A834-0345-4E46-8C95-964F7D41CE0D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066800" y="152400"/>
            <a:ext cx="731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FF0000"/>
                </a:solidFill>
              </a:rPr>
              <a:t>LL(1)</a:t>
            </a:r>
            <a:r>
              <a:rPr lang="zh-CN" altLang="en-US" sz="4000">
                <a:solidFill>
                  <a:srgbClr val="FF0000"/>
                </a:solidFill>
              </a:rPr>
              <a:t>文法的判别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990600" y="914400"/>
            <a:ext cx="7696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/>
              <a:t>一个上下文无关文法若满足下列条件，</a:t>
            </a:r>
          </a:p>
          <a:p>
            <a:pPr>
              <a:lnSpc>
                <a:spcPct val="50000"/>
              </a:lnSpc>
            </a:pPr>
            <a:r>
              <a:rPr lang="zh-CN" altLang="en-US"/>
              <a:t>称为</a:t>
            </a:r>
            <a:r>
              <a:rPr lang="en-US" altLang="zh-CN"/>
              <a:t>LL(1)</a:t>
            </a:r>
            <a:r>
              <a:rPr lang="zh-CN" altLang="en-US"/>
              <a:t>文法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071563" y="1981200"/>
            <a:ext cx="7696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/>
              <a:t>(1)</a:t>
            </a:r>
            <a:r>
              <a:rPr lang="zh-CN" altLang="en-US"/>
              <a:t>文法不含左递归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1066800" y="2667000"/>
            <a:ext cx="76962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/>
              <a:t>(2)</a:t>
            </a:r>
            <a:r>
              <a:rPr lang="zh-CN" altLang="en-US"/>
              <a:t>文法中每个非终结符</a:t>
            </a:r>
            <a:r>
              <a:rPr lang="en-US" altLang="zh-CN"/>
              <a:t>A</a:t>
            </a:r>
            <a:r>
              <a:rPr lang="zh-CN" altLang="en-US"/>
              <a:t>的各个产生</a:t>
            </a:r>
          </a:p>
          <a:p>
            <a:pPr>
              <a:lnSpc>
                <a:spcPct val="50000"/>
              </a:lnSpc>
            </a:pPr>
            <a:r>
              <a:rPr lang="zh-CN" altLang="en-US"/>
              <a:t>式的首终结符集两两不相交，即，若  </a:t>
            </a:r>
          </a:p>
          <a:p>
            <a:pPr>
              <a:lnSpc>
                <a:spcPct val="50000"/>
              </a:lnSpc>
            </a:pPr>
            <a:r>
              <a:rPr lang="zh-CN" altLang="en-US"/>
              <a:t>     </a:t>
            </a:r>
            <a:r>
              <a:rPr lang="en-US" altLang="zh-CN">
                <a:solidFill>
                  <a:srgbClr val="D60093"/>
                </a:solidFill>
              </a:rPr>
              <a:t>A→ </a:t>
            </a:r>
            <a:r>
              <a:rPr lang="en-US" altLang="zh-CN">
                <a:solidFill>
                  <a:srgbClr val="0000FF"/>
                </a:solidFill>
              </a:rPr>
              <a:t>α</a:t>
            </a:r>
            <a:r>
              <a:rPr lang="en-US" altLang="zh-CN" baseline="-10000">
                <a:solidFill>
                  <a:srgbClr val="0000FF"/>
                </a:solidFill>
              </a:rPr>
              <a:t>1</a:t>
            </a:r>
            <a:r>
              <a:rPr lang="en-US" altLang="zh-CN" sz="4000">
                <a:solidFill>
                  <a:srgbClr val="D60093"/>
                </a:solidFill>
              </a:rPr>
              <a:t>| </a:t>
            </a:r>
            <a:r>
              <a:rPr lang="en-US" altLang="zh-CN">
                <a:solidFill>
                  <a:srgbClr val="0000FF"/>
                </a:solidFill>
              </a:rPr>
              <a:t>α</a:t>
            </a:r>
            <a:r>
              <a:rPr lang="en-US" altLang="zh-CN" sz="4000">
                <a:solidFill>
                  <a:srgbClr val="3399FF"/>
                </a:solidFill>
              </a:rPr>
              <a:t> </a:t>
            </a:r>
            <a:r>
              <a:rPr lang="en-US" altLang="zh-CN" baseline="-10000">
                <a:solidFill>
                  <a:srgbClr val="0000FF"/>
                </a:solidFill>
              </a:rPr>
              <a:t>2</a:t>
            </a:r>
            <a:r>
              <a:rPr lang="en-US" altLang="zh-CN" baseline="-10000">
                <a:solidFill>
                  <a:srgbClr val="D60093"/>
                </a:solidFill>
              </a:rPr>
              <a:t> </a:t>
            </a:r>
            <a:r>
              <a:rPr lang="en-US" altLang="zh-CN" sz="4000">
                <a:solidFill>
                  <a:srgbClr val="D60093"/>
                </a:solidFill>
              </a:rPr>
              <a:t>|…| </a:t>
            </a:r>
            <a:r>
              <a:rPr lang="en-US" altLang="zh-CN">
                <a:solidFill>
                  <a:srgbClr val="0000FF"/>
                </a:solidFill>
              </a:rPr>
              <a:t>α</a:t>
            </a:r>
            <a:r>
              <a:rPr lang="en-US" altLang="zh-CN" sz="4000">
                <a:solidFill>
                  <a:srgbClr val="0000FF"/>
                </a:solidFill>
              </a:rPr>
              <a:t> </a:t>
            </a:r>
            <a:r>
              <a:rPr lang="en-US" altLang="zh-CN" baseline="-10000">
                <a:solidFill>
                  <a:srgbClr val="0000FF"/>
                </a:solidFill>
              </a:rPr>
              <a:t>n</a:t>
            </a:r>
            <a:endParaRPr lang="en-US" altLang="zh-CN" sz="4000">
              <a:solidFill>
                <a:srgbClr val="0000FF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 sz="4000">
                <a:solidFill>
                  <a:srgbClr val="D60093"/>
                </a:solidFill>
              </a:rPr>
              <a:t> </a:t>
            </a:r>
            <a:r>
              <a:rPr lang="zh-CN" altLang="en-US" sz="4000">
                <a:solidFill>
                  <a:srgbClr val="D60093"/>
                </a:solidFill>
              </a:rPr>
              <a:t>则  </a:t>
            </a:r>
            <a:r>
              <a:rPr lang="en-US" altLang="zh-CN" sz="3200">
                <a:solidFill>
                  <a:srgbClr val="D60093"/>
                </a:solidFill>
              </a:rPr>
              <a:t>FIRST</a:t>
            </a:r>
            <a:r>
              <a:rPr lang="zh-CN" altLang="en-US" sz="3200">
                <a:solidFill>
                  <a:srgbClr val="D60093"/>
                </a:solidFill>
              </a:rPr>
              <a:t>（ </a:t>
            </a:r>
            <a:r>
              <a:rPr lang="en-US" altLang="zh-CN" sz="3200">
                <a:solidFill>
                  <a:srgbClr val="0000FF"/>
                </a:solidFill>
              </a:rPr>
              <a:t>α</a:t>
            </a:r>
            <a:r>
              <a:rPr lang="en-US" altLang="zh-CN" sz="3200" baseline="-10000">
                <a:solidFill>
                  <a:srgbClr val="0000FF"/>
                </a:solidFill>
              </a:rPr>
              <a:t>i</a:t>
            </a:r>
            <a:r>
              <a:rPr lang="en-US" altLang="zh-CN" sz="3200">
                <a:solidFill>
                  <a:srgbClr val="D60093"/>
                </a:solidFill>
              </a:rPr>
              <a:t> </a:t>
            </a:r>
            <a:r>
              <a:rPr lang="zh-CN" altLang="en-US" sz="3200">
                <a:solidFill>
                  <a:srgbClr val="D60093"/>
                </a:solidFill>
              </a:rPr>
              <a:t>）∩</a:t>
            </a:r>
            <a:r>
              <a:rPr lang="en-US" altLang="zh-CN" sz="3200">
                <a:solidFill>
                  <a:srgbClr val="D60093"/>
                </a:solidFill>
              </a:rPr>
              <a:t>FIRST</a:t>
            </a:r>
            <a:r>
              <a:rPr lang="zh-CN" altLang="en-US" sz="3200">
                <a:solidFill>
                  <a:srgbClr val="D60093"/>
                </a:solidFill>
              </a:rPr>
              <a:t>（ </a:t>
            </a:r>
            <a:r>
              <a:rPr lang="en-US" altLang="zh-CN" sz="3200">
                <a:solidFill>
                  <a:srgbClr val="0000FF"/>
                </a:solidFill>
              </a:rPr>
              <a:t>α</a:t>
            </a:r>
            <a:r>
              <a:rPr lang="en-US" altLang="zh-CN" sz="3200" baseline="-10000">
                <a:solidFill>
                  <a:srgbClr val="0000FF"/>
                </a:solidFill>
              </a:rPr>
              <a:t>j</a:t>
            </a:r>
            <a:r>
              <a:rPr lang="en-US" altLang="zh-CN" sz="3200">
                <a:solidFill>
                  <a:srgbClr val="D60093"/>
                </a:solidFill>
              </a:rPr>
              <a:t> </a:t>
            </a:r>
            <a:r>
              <a:rPr lang="zh-CN" altLang="en-US" sz="3200">
                <a:solidFill>
                  <a:srgbClr val="D60093"/>
                </a:solidFill>
              </a:rPr>
              <a:t>）</a:t>
            </a:r>
            <a:r>
              <a:rPr lang="en-US" altLang="zh-CN" sz="3200">
                <a:solidFill>
                  <a:srgbClr val="D60093"/>
                </a:solidFill>
              </a:rPr>
              <a:t>=</a:t>
            </a:r>
            <a:r>
              <a:rPr lang="en-US" altLang="zh-CN" sz="3200">
                <a:solidFill>
                  <a:srgbClr val="D60093"/>
                </a:solidFill>
                <a:ea typeface="宋体" pitchFamily="2" charset="-122"/>
                <a:sym typeface="Symbol" pitchFamily="18" charset="2"/>
              </a:rPr>
              <a:t></a:t>
            </a:r>
            <a:r>
              <a:rPr lang="en-US" altLang="zh-CN"/>
              <a:t>                                 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1066800" y="4495800"/>
            <a:ext cx="8077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endParaRPr lang="en-US" altLang="zh-CN"/>
          </a:p>
          <a:p>
            <a:r>
              <a:rPr lang="en-US" altLang="zh-CN"/>
              <a:t>(3)</a:t>
            </a:r>
            <a:r>
              <a:rPr lang="zh-CN" altLang="en-US"/>
              <a:t>文法中某个非终结符</a:t>
            </a:r>
            <a:r>
              <a:rPr lang="en-US" altLang="zh-CN"/>
              <a:t>A,</a:t>
            </a:r>
            <a:r>
              <a:rPr lang="zh-CN" altLang="en-US"/>
              <a:t>若有</a:t>
            </a:r>
            <a:r>
              <a:rPr lang="en-US" altLang="zh-CN">
                <a:solidFill>
                  <a:srgbClr val="0000FF"/>
                </a:solidFill>
              </a:rPr>
              <a:t>α</a:t>
            </a:r>
            <a:r>
              <a:rPr lang="en-US" altLang="zh-CN" baseline="-10000">
                <a:solidFill>
                  <a:srgbClr val="0000FF"/>
                </a:solidFill>
              </a:rPr>
              <a:t>i</a:t>
            </a:r>
            <a:r>
              <a:rPr lang="en-US" altLang="zh-CN" baseline="-10000">
                <a:solidFill>
                  <a:srgbClr val="0000FF"/>
                </a:solidFill>
                <a:sym typeface="Symbol" pitchFamily="18" charset="2"/>
              </a:rPr>
              <a:t>*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ε</a:t>
            </a:r>
            <a:r>
              <a:rPr lang="zh-CN" altLang="en-US">
                <a:solidFill>
                  <a:srgbClr val="800000"/>
                </a:solidFill>
                <a:latin typeface="华文新魏" pitchFamily="2" charset="-122"/>
              </a:rPr>
              <a:t>，则  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FIRST(</a:t>
            </a:r>
            <a:r>
              <a:rPr lang="zh-CN" altLang="en-US">
                <a:solidFill>
                  <a:srgbClr val="800000"/>
                </a:solidFill>
                <a:latin typeface="华文新魏" pitchFamily="2" charset="-122"/>
              </a:rPr>
              <a:t> </a:t>
            </a:r>
            <a:r>
              <a:rPr lang="en-US" altLang="zh-CN" sz="3200">
                <a:solidFill>
                  <a:srgbClr val="0000FF"/>
                </a:solidFill>
              </a:rPr>
              <a:t>α</a:t>
            </a:r>
            <a:r>
              <a:rPr lang="en-US" altLang="zh-CN" sz="3200" baseline="-10000">
                <a:solidFill>
                  <a:srgbClr val="0000FF"/>
                </a:solidFill>
              </a:rPr>
              <a:t>j</a:t>
            </a:r>
            <a:r>
              <a:rPr lang="en-US" altLang="zh-CN" sz="3200">
                <a:solidFill>
                  <a:srgbClr val="D60093"/>
                </a:solidFill>
              </a:rPr>
              <a:t> 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)</a:t>
            </a:r>
            <a:r>
              <a:rPr lang="zh-CN" altLang="en-US">
                <a:solidFill>
                  <a:srgbClr val="800000"/>
                </a:solidFill>
                <a:latin typeface="华文新魏" pitchFamily="2" charset="-122"/>
              </a:rPr>
              <a:t>∩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FOLLOW</a:t>
            </a:r>
            <a:r>
              <a:rPr lang="zh-CN" altLang="en-US">
                <a:solidFill>
                  <a:srgbClr val="800000"/>
                </a:solidFill>
                <a:latin typeface="华文新魏" pitchFamily="2" charset="-122"/>
              </a:rPr>
              <a:t>（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A</a:t>
            </a:r>
            <a:r>
              <a:rPr lang="zh-CN" altLang="en-US">
                <a:solidFill>
                  <a:srgbClr val="800000"/>
                </a:solidFill>
                <a:latin typeface="华文新魏" pitchFamily="2" charset="-122"/>
              </a:rPr>
              <a:t>）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= </a:t>
            </a:r>
            <a:r>
              <a:rPr lang="en-US" altLang="zh-CN" sz="3200">
                <a:solidFill>
                  <a:srgbClr val="D60093"/>
                </a:solidFill>
                <a:ea typeface="宋体" pitchFamily="2" charset="-122"/>
                <a:sym typeface="Symbol" pitchFamily="18" charset="2"/>
              </a:rPr>
              <a:t></a:t>
            </a:r>
            <a:endParaRPr lang="en-US" altLang="zh-CN" sz="3200">
              <a:solidFill>
                <a:srgbClr val="D60093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51105C-F8A3-4709-80C7-3582E727419C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066800" y="533400"/>
            <a:ext cx="807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dirty="0" smtClean="0">
                <a:solidFill>
                  <a:srgbClr val="800000"/>
                </a:solidFill>
              </a:rPr>
              <a:t>预测</a:t>
            </a:r>
            <a:r>
              <a:rPr lang="zh-CN" altLang="en-US" sz="4000" dirty="0">
                <a:solidFill>
                  <a:srgbClr val="800000"/>
                </a:solidFill>
              </a:rPr>
              <a:t>分析表</a:t>
            </a:r>
            <a:r>
              <a:rPr lang="en-US" altLang="zh-CN" sz="4000" dirty="0">
                <a:solidFill>
                  <a:srgbClr val="800000"/>
                </a:solidFill>
              </a:rPr>
              <a:t>M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7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预测分析表是一个</a:t>
            </a:r>
            <a:r>
              <a:rPr lang="en-US" altLang="zh-CN"/>
              <a:t>M[A</a:t>
            </a:r>
            <a:r>
              <a:rPr lang="zh-CN" altLang="en-US"/>
              <a:t>，</a:t>
            </a:r>
            <a:r>
              <a:rPr lang="en-US" altLang="zh-CN"/>
              <a:t>a]</a:t>
            </a:r>
            <a:r>
              <a:rPr lang="zh-CN" altLang="en-US"/>
              <a:t>形式的矩阵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09600" y="2133600"/>
            <a:ext cx="807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其中： </a:t>
            </a:r>
            <a:r>
              <a:rPr lang="en-US" altLang="zh-CN"/>
              <a:t>A</a:t>
            </a:r>
            <a:r>
              <a:rPr lang="zh-CN" altLang="en-US"/>
              <a:t>为非终结符，</a:t>
            </a:r>
            <a:r>
              <a:rPr lang="en-US" altLang="zh-CN"/>
              <a:t>a</a:t>
            </a:r>
            <a:r>
              <a:rPr lang="zh-CN" altLang="en-US"/>
              <a:t>为终结符或</a:t>
            </a:r>
            <a:r>
              <a:rPr lang="en-US" altLang="zh-CN"/>
              <a:t>#</a:t>
            </a:r>
            <a:endParaRPr lang="zh-CN" altLang="en-US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09600" y="2895600"/>
            <a:ext cx="8077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M[A</a:t>
            </a:r>
            <a:r>
              <a:rPr lang="zh-CN" altLang="en-US"/>
              <a:t>，</a:t>
            </a:r>
            <a:r>
              <a:rPr lang="en-US" altLang="zh-CN"/>
              <a:t>a]</a:t>
            </a:r>
            <a:r>
              <a:rPr lang="zh-CN" altLang="en-US"/>
              <a:t>中存放着一条关于</a:t>
            </a:r>
            <a:r>
              <a:rPr lang="en-US" altLang="zh-CN"/>
              <a:t>A</a:t>
            </a:r>
            <a:r>
              <a:rPr lang="zh-CN" altLang="en-US"/>
              <a:t>的产生式，指出当</a:t>
            </a:r>
            <a:r>
              <a:rPr lang="en-US" altLang="zh-CN"/>
              <a:t>A</a:t>
            </a:r>
            <a:r>
              <a:rPr lang="zh-CN" altLang="en-US"/>
              <a:t>面临</a:t>
            </a:r>
            <a:r>
              <a:rPr lang="en-US" altLang="zh-CN"/>
              <a:t>a</a:t>
            </a:r>
            <a:r>
              <a:rPr lang="zh-CN" altLang="en-US"/>
              <a:t>时所应采取的候选；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33400" y="4267200"/>
            <a:ext cx="8077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M[A</a:t>
            </a:r>
            <a:r>
              <a:rPr lang="zh-CN" altLang="en-US"/>
              <a:t>，</a:t>
            </a:r>
            <a:r>
              <a:rPr lang="en-US" altLang="zh-CN"/>
              <a:t>a]</a:t>
            </a:r>
            <a:r>
              <a:rPr lang="zh-CN" altLang="en-US"/>
              <a:t>中也可能存放一条“出错标志”，指出Ａ不应该面临</a:t>
            </a:r>
            <a:r>
              <a:rPr lang="en-US" altLang="zh-CN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299" grpId="0" autoUpdateAnimBg="0"/>
      <p:bldP spid="55300" grpId="0" autoUpdateAnimBg="0"/>
      <p:bldP spid="55301" grpId="0" autoUpdateAnimBg="0"/>
      <p:bldP spid="5530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B704D-9B7F-4241-9DBF-7D2BC9431E90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838200" y="9144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762000" y="762000"/>
            <a:ext cx="411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预测分析表的构造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458200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 for i:A→</a:t>
            </a:r>
            <a:r>
              <a:rPr lang="en-US" altLang="zh-CN">
                <a:solidFill>
                  <a:srgbClr val="3399FF"/>
                </a:solidFill>
              </a:rPr>
              <a:t>α </a:t>
            </a:r>
            <a:r>
              <a:rPr lang="en-US" altLang="zh-CN"/>
              <a:t>do</a:t>
            </a:r>
          </a:p>
          <a:p>
            <a:pPr>
              <a:lnSpc>
                <a:spcPct val="60000"/>
              </a:lnSpc>
            </a:pPr>
            <a:r>
              <a:rPr lang="en-US" altLang="zh-CN"/>
              <a:t>   </a:t>
            </a:r>
            <a:r>
              <a:rPr lang="en-US" altLang="zh-CN" sz="3200">
                <a:solidFill>
                  <a:srgbClr val="0000FF"/>
                </a:solidFill>
              </a:rPr>
              <a:t>for    a(=</a:t>
            </a:r>
            <a:r>
              <a:rPr lang="en-US" altLang="zh-CN">
                <a:solidFill>
                  <a:srgbClr val="0000FF"/>
                </a:solidFill>
                <a:latin typeface="华文新魏" pitchFamily="2" charset="-122"/>
              </a:rPr>
              <a:t>ε</a:t>
            </a:r>
            <a:r>
              <a:rPr lang="en-US" altLang="zh-CN" sz="3200">
                <a:solidFill>
                  <a:srgbClr val="0000FF"/>
                </a:solidFill>
              </a:rPr>
              <a:t>) ∈ </a:t>
            </a:r>
            <a:r>
              <a:rPr lang="en-US" altLang="zh-CN" sz="3200">
                <a:solidFill>
                  <a:srgbClr val="0000FF"/>
                </a:solidFill>
                <a:latin typeface="华文新魏" pitchFamily="2" charset="-122"/>
              </a:rPr>
              <a:t>FIRST</a:t>
            </a:r>
            <a:r>
              <a:rPr lang="en-US" altLang="zh-CN" sz="3200">
                <a:solidFill>
                  <a:srgbClr val="0000FF"/>
                </a:solidFill>
              </a:rPr>
              <a:t>(α)</a:t>
            </a:r>
            <a:r>
              <a:rPr lang="zh-CN" altLang="en-US" sz="3200">
                <a:solidFill>
                  <a:srgbClr val="0000FF"/>
                </a:solidFill>
                <a:latin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en-US" sz="3200">
                <a:solidFill>
                  <a:srgbClr val="0000FF"/>
                </a:solidFill>
                <a:latin typeface="华文新魏" pitchFamily="2" charset="-122"/>
              </a:rPr>
              <a:t>         </a:t>
            </a:r>
            <a:r>
              <a:rPr lang="en-US" altLang="zh-CN" sz="3200">
                <a:solidFill>
                  <a:srgbClr val="0000FF"/>
                </a:solidFill>
                <a:latin typeface="华文新魏" pitchFamily="2" charset="-122"/>
              </a:rPr>
              <a:t>begin </a:t>
            </a:r>
          </a:p>
          <a:p>
            <a:pPr>
              <a:lnSpc>
                <a:spcPct val="60000"/>
              </a:lnSpc>
            </a:pPr>
            <a:r>
              <a:rPr lang="en-US" altLang="zh-CN" sz="3200">
                <a:solidFill>
                  <a:srgbClr val="0000FF"/>
                </a:solidFill>
                <a:latin typeface="华文新魏" pitchFamily="2" charset="-122"/>
              </a:rPr>
              <a:t>               M[A,a]= </a:t>
            </a:r>
            <a:r>
              <a:rPr lang="en-US" altLang="zh-CN" sz="3200">
                <a:solidFill>
                  <a:srgbClr val="0000FF"/>
                </a:solidFill>
              </a:rPr>
              <a:t>A→α; </a:t>
            </a:r>
            <a:endParaRPr lang="en-US" altLang="zh-CN" sz="3200">
              <a:solidFill>
                <a:srgbClr val="0000FF"/>
              </a:solidFill>
              <a:latin typeface="华文新魏" pitchFamily="2" charset="-122"/>
            </a:endParaRP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        end</a:t>
            </a:r>
            <a:endParaRPr lang="en-US" altLang="zh-CN">
              <a:solidFill>
                <a:srgbClr val="0000FF"/>
              </a:solidFill>
              <a:latin typeface="华文新魏" pitchFamily="2" charset="-122"/>
            </a:endParaRP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FF0000"/>
                </a:solidFill>
                <a:latin typeface="华文新魏" pitchFamily="2" charset="-122"/>
              </a:rPr>
              <a:t>   if  ε</a:t>
            </a:r>
            <a:r>
              <a:rPr lang="en-US" altLang="zh-CN">
                <a:solidFill>
                  <a:srgbClr val="FF0000"/>
                </a:solidFill>
              </a:rPr>
              <a:t>∈ </a:t>
            </a:r>
            <a:r>
              <a:rPr lang="en-US" altLang="zh-CN">
                <a:solidFill>
                  <a:srgbClr val="FF0000"/>
                </a:solidFill>
                <a:latin typeface="华文新魏" pitchFamily="2" charset="-122"/>
              </a:rPr>
              <a:t>FIRST(</a:t>
            </a:r>
            <a:r>
              <a:rPr lang="zh-CN" altLang="en-US">
                <a:solidFill>
                  <a:srgbClr val="FF0000"/>
                </a:solidFill>
                <a:latin typeface="华文新魏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α)</a:t>
            </a:r>
            <a:endParaRPr lang="zh-CN" altLang="en-US">
              <a:solidFill>
                <a:srgbClr val="FF0000"/>
              </a:solidFill>
              <a:latin typeface="华文新魏" pitchFamily="2" charset="-122"/>
            </a:endParaRP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rgbClr val="0000FF"/>
                </a:solidFill>
                <a:latin typeface="华文新魏" pitchFamily="2" charset="-122"/>
              </a:rPr>
              <a:t>                  </a:t>
            </a:r>
            <a:r>
              <a:rPr lang="en-US" altLang="zh-CN">
                <a:solidFill>
                  <a:srgbClr val="D60093"/>
                </a:solidFill>
              </a:rPr>
              <a:t>for b∈FOLLOW</a:t>
            </a:r>
            <a:r>
              <a:rPr lang="en-US" altLang="zh-CN">
                <a:solidFill>
                  <a:srgbClr val="D60093"/>
                </a:solidFill>
                <a:latin typeface="华文新魏" pitchFamily="2" charset="-122"/>
              </a:rPr>
              <a:t>(</a:t>
            </a:r>
            <a:r>
              <a:rPr lang="zh-CN" altLang="en-US">
                <a:solidFill>
                  <a:srgbClr val="D60093"/>
                </a:solidFill>
                <a:latin typeface="华文新魏" pitchFamily="2" charset="-122"/>
              </a:rPr>
              <a:t> </a:t>
            </a:r>
            <a:r>
              <a:rPr lang="en-US" altLang="zh-CN">
                <a:solidFill>
                  <a:srgbClr val="D60093"/>
                </a:solidFill>
              </a:rPr>
              <a:t>A</a:t>
            </a:r>
            <a:r>
              <a:rPr lang="en-US" altLang="zh-CN">
                <a:solidFill>
                  <a:srgbClr val="D60093"/>
                </a:solidFill>
                <a:latin typeface="华文新魏" pitchFamily="2" charset="-122"/>
              </a:rPr>
              <a:t>)</a:t>
            </a:r>
            <a:r>
              <a:rPr lang="zh-CN" altLang="en-US">
                <a:solidFill>
                  <a:srgbClr val="D60093"/>
                </a:solidFill>
                <a:latin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rgbClr val="D60093"/>
                </a:solidFill>
                <a:latin typeface="华文新魏" pitchFamily="2" charset="-122"/>
              </a:rPr>
              <a:t>                            </a:t>
            </a:r>
            <a:r>
              <a:rPr lang="en-US" altLang="zh-CN">
                <a:solidFill>
                  <a:srgbClr val="D60093"/>
                </a:solidFill>
                <a:latin typeface="华文新魏" pitchFamily="2" charset="-122"/>
              </a:rPr>
              <a:t>M[A,b]= </a:t>
            </a:r>
            <a:r>
              <a:rPr lang="en-US" altLang="zh-CN">
                <a:solidFill>
                  <a:srgbClr val="D60093"/>
                </a:solidFill>
              </a:rPr>
              <a:t>A→α;</a:t>
            </a:r>
            <a:r>
              <a:rPr lang="en-US" altLang="zh-CN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en-US"/>
              <a:t>将</a:t>
            </a:r>
            <a:r>
              <a:rPr lang="en-US" altLang="zh-CN"/>
              <a:t>M</a:t>
            </a:r>
            <a:r>
              <a:rPr lang="zh-CN" altLang="en-US"/>
              <a:t>的空白处均置为</a:t>
            </a:r>
            <a:r>
              <a:rPr lang="en-US" altLang="zh-CN"/>
              <a:t>error</a:t>
            </a:r>
          </a:p>
        </p:txBody>
      </p:sp>
      <p:sp>
        <p:nvSpPr>
          <p:cNvPr id="53254" name="AutoShape 7"/>
          <p:cNvSpPr>
            <a:spLocks noChangeArrowheads="1"/>
          </p:cNvSpPr>
          <p:nvPr/>
        </p:nvSpPr>
        <p:spPr bwMode="auto">
          <a:xfrm>
            <a:off x="5334000" y="1524000"/>
            <a:ext cx="3581400" cy="22098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53255" name="AutoShape 8"/>
          <p:cNvSpPr>
            <a:spLocks noChangeArrowheads="1"/>
          </p:cNvSpPr>
          <p:nvPr/>
        </p:nvSpPr>
        <p:spPr bwMode="auto">
          <a:xfrm>
            <a:off x="5257800" y="1905000"/>
            <a:ext cx="3200400" cy="16764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53256" name="AutoShape 9"/>
          <p:cNvSpPr>
            <a:spLocks noChangeArrowheads="1"/>
          </p:cNvSpPr>
          <p:nvPr/>
        </p:nvSpPr>
        <p:spPr bwMode="auto">
          <a:xfrm>
            <a:off x="6172200" y="1905000"/>
            <a:ext cx="2971800" cy="1524000"/>
          </a:xfrm>
          <a:prstGeom prst="cloudCallout">
            <a:avLst>
              <a:gd name="adj1" fmla="val -88569"/>
              <a:gd name="adj2" fmla="val 116981"/>
            </a:avLst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3200">
                <a:solidFill>
                  <a:srgbClr val="0000FF"/>
                </a:solidFill>
              </a:rPr>
              <a:t>即</a:t>
            </a:r>
            <a:r>
              <a:rPr lang="en-US" altLang="zh-CN" sz="3200">
                <a:solidFill>
                  <a:srgbClr val="0000FF"/>
                </a:solidFill>
              </a:rPr>
              <a:t>A→ </a:t>
            </a:r>
            <a:r>
              <a:rPr lang="en-US" altLang="zh-CN">
                <a:solidFill>
                  <a:srgbClr val="FF0000"/>
                </a:solidFill>
                <a:latin typeface="华文新魏" pitchFamily="2" charset="-122"/>
              </a:rPr>
              <a:t>ε</a:t>
            </a:r>
          </a:p>
        </p:txBody>
      </p:sp>
      <p:sp>
        <p:nvSpPr>
          <p:cNvPr id="53257" name="Line 10"/>
          <p:cNvSpPr>
            <a:spLocks noChangeShapeType="1"/>
          </p:cNvSpPr>
          <p:nvPr/>
        </p:nvSpPr>
        <p:spPr bwMode="auto">
          <a:xfrm>
            <a:off x="2168525" y="2057400"/>
            <a:ext cx="46038" cy="3000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62C4-5740-4779-A59C-58F12248EFB3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57188" y="838200"/>
            <a:ext cx="4038600" cy="52451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b="0">
                <a:solidFill>
                  <a:srgbClr val="800000"/>
                </a:solidFill>
                <a:latin typeface="华文新魏" pitchFamily="2" charset="-122"/>
              </a:rPr>
              <a:t>例：对于文法</a:t>
            </a: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G  </a:t>
            </a:r>
          </a:p>
          <a:p>
            <a:pPr>
              <a:lnSpc>
                <a:spcPct val="55000"/>
              </a:lnSpc>
            </a:pP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     1   E→TE</a:t>
            </a:r>
            <a:r>
              <a:rPr lang="en-US" altLang="zh-CN" b="0">
                <a:solidFill>
                  <a:srgbClr val="800000"/>
                </a:solidFill>
              </a:rPr>
              <a:t>’</a:t>
            </a:r>
            <a:endParaRPr lang="en-US" altLang="zh-CN" b="0">
              <a:solidFill>
                <a:srgbClr val="800000"/>
              </a:solidFill>
              <a:latin typeface="华文新魏" pitchFamily="2" charset="-122"/>
            </a:endParaRPr>
          </a:p>
          <a:p>
            <a:pPr>
              <a:lnSpc>
                <a:spcPct val="55000"/>
              </a:lnSpc>
            </a:pP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     2  E</a:t>
            </a:r>
            <a:r>
              <a:rPr lang="en-US" altLang="zh-CN" b="0">
                <a:solidFill>
                  <a:srgbClr val="800000"/>
                </a:solidFill>
              </a:rPr>
              <a:t>’</a:t>
            </a: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 → +TE</a:t>
            </a:r>
            <a:r>
              <a:rPr lang="en-US" altLang="zh-CN" b="0">
                <a:solidFill>
                  <a:srgbClr val="800000"/>
                </a:solidFill>
              </a:rPr>
              <a:t>’</a:t>
            </a: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|</a:t>
            </a:r>
            <a:r>
              <a:rPr lang="en-US" altLang="zh-CN">
                <a:solidFill>
                  <a:srgbClr val="800000"/>
                </a:solidFill>
              </a:rPr>
              <a:t>ε</a:t>
            </a:r>
          </a:p>
          <a:p>
            <a:pPr>
              <a:lnSpc>
                <a:spcPct val="55000"/>
              </a:lnSpc>
            </a:pPr>
            <a:r>
              <a:rPr lang="en-US" altLang="zh-CN">
                <a:solidFill>
                  <a:srgbClr val="800000"/>
                </a:solidFill>
              </a:rPr>
              <a:t>     3  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T </a:t>
            </a: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→FT</a:t>
            </a:r>
            <a:r>
              <a:rPr lang="en-US" altLang="zh-CN" b="0">
                <a:solidFill>
                  <a:srgbClr val="800000"/>
                </a:solidFill>
              </a:rPr>
              <a:t>’</a:t>
            </a:r>
            <a:endParaRPr lang="en-US" altLang="zh-CN" b="0">
              <a:solidFill>
                <a:srgbClr val="800000"/>
              </a:solidFill>
              <a:latin typeface="华文新魏" pitchFamily="2" charset="-122"/>
            </a:endParaRPr>
          </a:p>
          <a:p>
            <a:pPr>
              <a:lnSpc>
                <a:spcPct val="55000"/>
              </a:lnSpc>
            </a:pP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     4  T</a:t>
            </a:r>
            <a:r>
              <a:rPr lang="en-US" altLang="zh-CN" b="0">
                <a:solidFill>
                  <a:srgbClr val="800000"/>
                </a:solidFill>
              </a:rPr>
              <a:t>’</a:t>
            </a: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→*FT</a:t>
            </a:r>
            <a:r>
              <a:rPr lang="en-US" altLang="zh-CN" b="0">
                <a:solidFill>
                  <a:srgbClr val="800000"/>
                </a:solidFill>
              </a:rPr>
              <a:t>’</a:t>
            </a: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| </a:t>
            </a:r>
            <a:r>
              <a:rPr lang="en-US" altLang="zh-CN">
                <a:solidFill>
                  <a:srgbClr val="800000"/>
                </a:solidFill>
              </a:rPr>
              <a:t>ε</a:t>
            </a:r>
            <a:endParaRPr lang="en-US" altLang="zh-CN" b="0">
              <a:solidFill>
                <a:srgbClr val="800000"/>
              </a:solidFill>
              <a:latin typeface="华文新魏" pitchFamily="2" charset="-122"/>
            </a:endParaRPr>
          </a:p>
          <a:p>
            <a:pPr>
              <a:lnSpc>
                <a:spcPct val="55000"/>
              </a:lnSpc>
            </a:pP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     5   F→(E)|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id</a:t>
            </a:r>
          </a:p>
          <a:p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  </a:t>
            </a:r>
            <a:r>
              <a:rPr lang="zh-CN" altLang="en-US">
                <a:solidFill>
                  <a:srgbClr val="800000"/>
                </a:solidFill>
                <a:latin typeface="华文新魏" pitchFamily="2" charset="-122"/>
              </a:rPr>
              <a:t>其预测分析表计算过程为：</a:t>
            </a:r>
            <a:endParaRPr lang="en-US" altLang="zh-CN">
              <a:solidFill>
                <a:srgbClr val="800000"/>
              </a:solidFill>
              <a:latin typeface="华文新魏" pitchFamily="2" charset="-122"/>
            </a:endParaRPr>
          </a:p>
          <a:p>
            <a:endParaRPr lang="zh-CN" altLang="en-US" sz="1200">
              <a:solidFill>
                <a:srgbClr val="800000"/>
              </a:solidFill>
              <a:latin typeface="华文新魏" pitchFamily="2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572000" y="822325"/>
            <a:ext cx="4572000" cy="37544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解：</a:t>
            </a:r>
            <a:r>
              <a:rPr lang="en-US" altLang="zh-CN" sz="2800" b="0"/>
              <a:t>FIRST(F)={(,</a:t>
            </a:r>
            <a:r>
              <a:rPr lang="en-US" altLang="zh-CN" sz="2800"/>
              <a:t>id</a:t>
            </a:r>
            <a:r>
              <a:rPr lang="en-US" altLang="zh-CN" sz="2800" b="0"/>
              <a:t>}</a:t>
            </a:r>
          </a:p>
          <a:p>
            <a:r>
              <a:rPr lang="en-US" altLang="zh-CN" sz="2800" b="0"/>
              <a:t>FIRST(T’)={*, </a:t>
            </a:r>
            <a:r>
              <a:rPr lang="en-US" altLang="zh-CN" sz="2800">
                <a:solidFill>
                  <a:srgbClr val="800000"/>
                </a:solidFill>
                <a:latin typeface="华文新魏" pitchFamily="2" charset="-122"/>
              </a:rPr>
              <a:t>ε</a:t>
            </a:r>
            <a:r>
              <a:rPr lang="en-US" altLang="zh-CN" sz="2800" b="0"/>
              <a:t>}</a:t>
            </a:r>
          </a:p>
          <a:p>
            <a:r>
              <a:rPr lang="en-US" altLang="zh-CN" sz="2800" b="0"/>
              <a:t>FIRST(T )= FIRST(F) = {(,</a:t>
            </a:r>
            <a:r>
              <a:rPr lang="en-US" altLang="zh-CN" sz="2800"/>
              <a:t>id</a:t>
            </a:r>
            <a:r>
              <a:rPr lang="en-US" altLang="zh-CN" sz="2800" b="0"/>
              <a:t>}</a:t>
            </a:r>
          </a:p>
          <a:p>
            <a:r>
              <a:rPr lang="en-US" altLang="zh-CN" sz="2800" b="0"/>
              <a:t>FIRST(E’)={+, </a:t>
            </a:r>
            <a:r>
              <a:rPr lang="en-US" altLang="zh-CN" sz="2800">
                <a:solidFill>
                  <a:srgbClr val="800000"/>
                </a:solidFill>
                <a:latin typeface="华文新魏" pitchFamily="2" charset="-122"/>
              </a:rPr>
              <a:t>ε</a:t>
            </a:r>
            <a:r>
              <a:rPr lang="en-US" altLang="zh-CN" sz="2800" b="0"/>
              <a:t>}</a:t>
            </a:r>
          </a:p>
          <a:p>
            <a:r>
              <a:rPr lang="en-US" altLang="zh-CN" sz="2800" b="0"/>
              <a:t>FIRST(E)=FIRST(T)={(,</a:t>
            </a:r>
            <a:r>
              <a:rPr lang="en-US" altLang="zh-CN" sz="2800"/>
              <a:t>id</a:t>
            </a:r>
            <a:r>
              <a:rPr lang="en-US" altLang="zh-CN" sz="2800" b="0"/>
              <a:t>}</a:t>
            </a:r>
          </a:p>
          <a:p>
            <a:r>
              <a:rPr lang="en-US" altLang="zh-CN" sz="2800" b="0"/>
              <a:t>First(TE’)={(,id}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 autoUpdateAnimBg="0"/>
      <p:bldP spid="5837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CD2FD-B3AA-4073-A1EE-31D9F4B2E2B3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7108" name="Rectangle 1028"/>
          <p:cNvSpPr>
            <a:spLocks noChangeArrowheads="1"/>
          </p:cNvSpPr>
          <p:nvPr/>
        </p:nvSpPr>
        <p:spPr bwMode="auto">
          <a:xfrm>
            <a:off x="457200" y="2200275"/>
            <a:ext cx="7186613" cy="4254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b="0"/>
              <a:t>FOLLOW(E)={), </a:t>
            </a:r>
            <a:r>
              <a:rPr lang="en-US" altLang="zh-CN"/>
              <a:t>#</a:t>
            </a:r>
            <a:r>
              <a:rPr lang="en-US" altLang="zh-CN" b="0"/>
              <a:t>} E</a:t>
            </a:r>
            <a:r>
              <a:rPr lang="zh-CN" altLang="en-US" b="0"/>
              <a:t>是识别符号</a:t>
            </a:r>
            <a:endParaRPr lang="en-US" altLang="zh-CN" b="0"/>
          </a:p>
        </p:txBody>
      </p:sp>
      <p:sp>
        <p:nvSpPr>
          <p:cNvPr id="47109" name="Rectangle 1029"/>
          <p:cNvSpPr>
            <a:spLocks noChangeArrowheads="1"/>
          </p:cNvSpPr>
          <p:nvPr/>
        </p:nvSpPr>
        <p:spPr bwMode="auto">
          <a:xfrm>
            <a:off x="457200" y="2809875"/>
            <a:ext cx="6886575" cy="4476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lang="en-US" altLang="zh-CN" b="0" dirty="0"/>
              <a:t>FOLLOW(E</a:t>
            </a:r>
            <a:r>
              <a:rPr lang="en-US" altLang="zh-CN" b="0" dirty="0">
                <a:latin typeface="+mn-lt"/>
              </a:rPr>
              <a:t>’</a:t>
            </a:r>
            <a:r>
              <a:rPr lang="en-US" altLang="zh-CN" b="0" dirty="0"/>
              <a:t>)=FOLLOW(E)={), </a:t>
            </a:r>
            <a:r>
              <a:rPr lang="en-US" altLang="zh-CN" dirty="0"/>
              <a:t>#</a:t>
            </a:r>
            <a:r>
              <a:rPr lang="en-US" altLang="zh-CN" b="0" dirty="0"/>
              <a:t>}</a:t>
            </a:r>
          </a:p>
        </p:txBody>
      </p:sp>
      <p:sp>
        <p:nvSpPr>
          <p:cNvPr id="47110" name="Rectangle 1030"/>
          <p:cNvSpPr>
            <a:spLocks noChangeArrowheads="1"/>
          </p:cNvSpPr>
          <p:nvPr/>
        </p:nvSpPr>
        <p:spPr bwMode="auto">
          <a:xfrm>
            <a:off x="457200" y="3495675"/>
            <a:ext cx="8382000" cy="16319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lang="en-US" altLang="zh-CN" b="0" dirty="0"/>
              <a:t>FOLLOW(T</a:t>
            </a:r>
            <a:r>
              <a:rPr lang="en-US" altLang="zh-CN" b="0" dirty="0">
                <a:latin typeface="+mn-lt"/>
              </a:rPr>
              <a:t>’</a:t>
            </a:r>
            <a:r>
              <a:rPr lang="en-US" altLang="zh-CN" b="0" dirty="0"/>
              <a:t>)=FOLLOW(T)</a:t>
            </a:r>
          </a:p>
          <a:p>
            <a:pPr>
              <a:lnSpc>
                <a:spcPct val="60000"/>
              </a:lnSpc>
              <a:defRPr/>
            </a:pPr>
            <a:r>
              <a:rPr lang="en-US" altLang="zh-CN" b="0" dirty="0"/>
              <a:t>                       =FIRST(E</a:t>
            </a:r>
            <a:r>
              <a:rPr lang="en-US" altLang="zh-CN" b="0" dirty="0">
                <a:latin typeface="+mn-lt"/>
              </a:rPr>
              <a:t>’</a:t>
            </a:r>
            <a:r>
              <a:rPr lang="en-US" altLang="zh-CN" b="0" dirty="0"/>
              <a:t>) ∪FOLLW(E)</a:t>
            </a:r>
          </a:p>
          <a:p>
            <a:pPr>
              <a:lnSpc>
                <a:spcPct val="60000"/>
              </a:lnSpc>
              <a:defRPr/>
            </a:pPr>
            <a:r>
              <a:rPr lang="en-US" altLang="zh-CN" dirty="0"/>
              <a:t>                       ={+,), #</a:t>
            </a:r>
            <a:r>
              <a:rPr lang="zh-CN" altLang="en-US" dirty="0"/>
              <a:t> </a:t>
            </a:r>
            <a:r>
              <a:rPr lang="en-US" altLang="zh-CN" dirty="0"/>
              <a:t>}</a:t>
            </a:r>
            <a:r>
              <a:rPr lang="zh-CN" altLang="en-US" b="0" dirty="0"/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09" grpId="0" autoUpdateAnimBg="0"/>
      <p:bldP spid="471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9F62EE-6F9F-47B2-9BAA-5F2262912B51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228600" y="914400"/>
            <a:ext cx="8534400" cy="5029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56324" name="Line 3"/>
          <p:cNvSpPr>
            <a:spLocks noChangeShapeType="1"/>
          </p:cNvSpPr>
          <p:nvPr/>
        </p:nvSpPr>
        <p:spPr bwMode="auto">
          <a:xfrm>
            <a:off x="304800" y="5181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304800" y="4495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>
            <a:off x="304800" y="3733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7" name="Line 6"/>
          <p:cNvSpPr>
            <a:spLocks noChangeShapeType="1"/>
          </p:cNvSpPr>
          <p:nvPr/>
        </p:nvSpPr>
        <p:spPr bwMode="auto">
          <a:xfrm>
            <a:off x="304800" y="2971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8" name="Line 7"/>
          <p:cNvSpPr>
            <a:spLocks noChangeShapeType="1"/>
          </p:cNvSpPr>
          <p:nvPr/>
        </p:nvSpPr>
        <p:spPr bwMode="auto">
          <a:xfrm>
            <a:off x="304800" y="2286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9" name="Line 8"/>
          <p:cNvSpPr>
            <a:spLocks noChangeShapeType="1"/>
          </p:cNvSpPr>
          <p:nvPr/>
        </p:nvSpPr>
        <p:spPr bwMode="auto">
          <a:xfrm>
            <a:off x="1524000" y="16002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0" name="Line 9"/>
          <p:cNvSpPr>
            <a:spLocks noChangeShapeType="1"/>
          </p:cNvSpPr>
          <p:nvPr/>
        </p:nvSpPr>
        <p:spPr bwMode="auto">
          <a:xfrm>
            <a:off x="1524000" y="914400"/>
            <a:ext cx="0" cy="502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1" name="Line 10"/>
          <p:cNvSpPr>
            <a:spLocks noChangeShapeType="1"/>
          </p:cNvSpPr>
          <p:nvPr/>
        </p:nvSpPr>
        <p:spPr bwMode="auto">
          <a:xfrm>
            <a:off x="2819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>
            <a:off x="41148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3" name="Line 12"/>
          <p:cNvSpPr>
            <a:spLocks noChangeShapeType="1"/>
          </p:cNvSpPr>
          <p:nvPr/>
        </p:nvSpPr>
        <p:spPr bwMode="auto">
          <a:xfrm>
            <a:off x="54102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4" name="Line 13"/>
          <p:cNvSpPr>
            <a:spLocks noChangeShapeType="1"/>
          </p:cNvSpPr>
          <p:nvPr/>
        </p:nvSpPr>
        <p:spPr bwMode="auto">
          <a:xfrm>
            <a:off x="6629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5" name="Line 14"/>
          <p:cNvSpPr>
            <a:spLocks noChangeShapeType="1"/>
          </p:cNvSpPr>
          <p:nvPr/>
        </p:nvSpPr>
        <p:spPr bwMode="auto">
          <a:xfrm>
            <a:off x="7772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6" name="Text Box 15"/>
          <p:cNvSpPr txBox="1">
            <a:spLocks noChangeArrowheads="1"/>
          </p:cNvSpPr>
          <p:nvPr/>
        </p:nvSpPr>
        <p:spPr bwMode="auto">
          <a:xfrm>
            <a:off x="457200" y="1066800"/>
            <a:ext cx="91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非终结符</a:t>
            </a:r>
          </a:p>
        </p:txBody>
      </p:sp>
      <p:sp>
        <p:nvSpPr>
          <p:cNvPr id="56337" name="Text Box 16"/>
          <p:cNvSpPr txBox="1">
            <a:spLocks noChangeArrowheads="1"/>
          </p:cNvSpPr>
          <p:nvPr/>
        </p:nvSpPr>
        <p:spPr bwMode="auto">
          <a:xfrm>
            <a:off x="2895600" y="990600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输入符号</a:t>
            </a:r>
          </a:p>
        </p:txBody>
      </p:sp>
      <p:sp>
        <p:nvSpPr>
          <p:cNvPr id="56338" name="Text Box 17"/>
          <p:cNvSpPr txBox="1">
            <a:spLocks noChangeArrowheads="1"/>
          </p:cNvSpPr>
          <p:nvPr/>
        </p:nvSpPr>
        <p:spPr bwMode="auto">
          <a:xfrm>
            <a:off x="533400" y="22860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E</a:t>
            </a:r>
          </a:p>
        </p:txBody>
      </p:sp>
      <p:sp>
        <p:nvSpPr>
          <p:cNvPr id="56339" name="Text Box 18"/>
          <p:cNvSpPr txBox="1">
            <a:spLocks noChangeArrowheads="1"/>
          </p:cNvSpPr>
          <p:nvPr/>
        </p:nvSpPr>
        <p:spPr bwMode="auto">
          <a:xfrm>
            <a:off x="457200" y="29718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E’</a:t>
            </a:r>
          </a:p>
        </p:txBody>
      </p:sp>
      <p:sp>
        <p:nvSpPr>
          <p:cNvPr id="56340" name="Text Box 19"/>
          <p:cNvSpPr txBox="1">
            <a:spLocks noChangeArrowheads="1"/>
          </p:cNvSpPr>
          <p:nvPr/>
        </p:nvSpPr>
        <p:spPr bwMode="auto">
          <a:xfrm>
            <a:off x="381000" y="37338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T</a:t>
            </a:r>
          </a:p>
        </p:txBody>
      </p:sp>
      <p:sp>
        <p:nvSpPr>
          <p:cNvPr id="56341" name="Text Box 20"/>
          <p:cNvSpPr txBox="1">
            <a:spLocks noChangeArrowheads="1"/>
          </p:cNvSpPr>
          <p:nvPr/>
        </p:nvSpPr>
        <p:spPr bwMode="auto">
          <a:xfrm>
            <a:off x="381000" y="44958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T’</a:t>
            </a:r>
          </a:p>
        </p:txBody>
      </p:sp>
      <p:sp>
        <p:nvSpPr>
          <p:cNvPr id="56342" name="Text Box 21"/>
          <p:cNvSpPr txBox="1">
            <a:spLocks noChangeArrowheads="1"/>
          </p:cNvSpPr>
          <p:nvPr/>
        </p:nvSpPr>
        <p:spPr bwMode="auto">
          <a:xfrm>
            <a:off x="381000" y="51816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F</a:t>
            </a:r>
          </a:p>
        </p:txBody>
      </p:sp>
      <p:sp>
        <p:nvSpPr>
          <p:cNvPr id="56343" name="Text Box 22"/>
          <p:cNvSpPr txBox="1">
            <a:spLocks noChangeArrowheads="1"/>
          </p:cNvSpPr>
          <p:nvPr/>
        </p:nvSpPr>
        <p:spPr bwMode="auto">
          <a:xfrm>
            <a:off x="1752600" y="1676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id</a:t>
            </a:r>
          </a:p>
        </p:txBody>
      </p:sp>
      <p:sp>
        <p:nvSpPr>
          <p:cNvPr id="56344" name="Text Box 23"/>
          <p:cNvSpPr txBox="1">
            <a:spLocks noChangeArrowheads="1"/>
          </p:cNvSpPr>
          <p:nvPr/>
        </p:nvSpPr>
        <p:spPr bwMode="auto">
          <a:xfrm>
            <a:off x="4343400" y="17526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*</a:t>
            </a:r>
          </a:p>
        </p:txBody>
      </p:sp>
      <p:sp>
        <p:nvSpPr>
          <p:cNvPr id="56345" name="Text Box 24"/>
          <p:cNvSpPr txBox="1">
            <a:spLocks noChangeArrowheads="1"/>
          </p:cNvSpPr>
          <p:nvPr/>
        </p:nvSpPr>
        <p:spPr bwMode="auto">
          <a:xfrm>
            <a:off x="55626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(</a:t>
            </a:r>
          </a:p>
        </p:txBody>
      </p:sp>
      <p:sp>
        <p:nvSpPr>
          <p:cNvPr id="56346" name="Text Box 25"/>
          <p:cNvSpPr txBox="1">
            <a:spLocks noChangeArrowheads="1"/>
          </p:cNvSpPr>
          <p:nvPr/>
        </p:nvSpPr>
        <p:spPr bwMode="auto">
          <a:xfrm>
            <a:off x="67818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)</a:t>
            </a:r>
          </a:p>
        </p:txBody>
      </p:sp>
      <p:sp>
        <p:nvSpPr>
          <p:cNvPr id="56347" name="Text Box 26"/>
          <p:cNvSpPr txBox="1">
            <a:spLocks noChangeArrowheads="1"/>
          </p:cNvSpPr>
          <p:nvPr/>
        </p:nvSpPr>
        <p:spPr bwMode="auto">
          <a:xfrm>
            <a:off x="78486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#</a:t>
            </a:r>
            <a:endParaRPr lang="zh-CN" altLang="en-US"/>
          </a:p>
        </p:txBody>
      </p:sp>
      <p:sp>
        <p:nvSpPr>
          <p:cNvPr id="56348" name="Text Box 27"/>
          <p:cNvSpPr txBox="1">
            <a:spLocks noChangeArrowheads="1"/>
          </p:cNvSpPr>
          <p:nvPr/>
        </p:nvSpPr>
        <p:spPr bwMode="auto">
          <a:xfrm>
            <a:off x="3048000" y="1676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+</a:t>
            </a:r>
          </a:p>
        </p:txBody>
      </p:sp>
      <p:sp>
        <p:nvSpPr>
          <p:cNvPr id="56349" name="Text Box 28"/>
          <p:cNvSpPr txBox="1">
            <a:spLocks noChangeArrowheads="1"/>
          </p:cNvSpPr>
          <p:nvPr/>
        </p:nvSpPr>
        <p:spPr bwMode="auto">
          <a:xfrm>
            <a:off x="1752600" y="60960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1600200" y="243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E→TE’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5486400" y="243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E→TE’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2743200" y="3124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E’→+TE’</a:t>
            </a: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6477000" y="3048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7543800" y="3048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1600200" y="3962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T→FT’</a:t>
            </a:r>
          </a:p>
        </p:txBody>
      </p:sp>
      <p:sp>
        <p:nvSpPr>
          <p:cNvPr id="59428" name="Text Box 36"/>
          <p:cNvSpPr txBox="1">
            <a:spLocks noChangeArrowheads="1"/>
          </p:cNvSpPr>
          <p:nvPr/>
        </p:nvSpPr>
        <p:spPr bwMode="auto">
          <a:xfrm>
            <a:off x="5410200" y="3886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T→FT’</a:t>
            </a:r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7543800" y="457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6477000" y="4572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9431" name="Text Box 39"/>
          <p:cNvSpPr txBox="1">
            <a:spLocks noChangeArrowheads="1"/>
          </p:cNvSpPr>
          <p:nvPr/>
        </p:nvSpPr>
        <p:spPr bwMode="auto">
          <a:xfrm>
            <a:off x="2667000" y="457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9432" name="Text Box 40"/>
          <p:cNvSpPr txBox="1">
            <a:spLocks noChangeArrowheads="1"/>
          </p:cNvSpPr>
          <p:nvPr/>
        </p:nvSpPr>
        <p:spPr bwMode="auto">
          <a:xfrm>
            <a:off x="3962400" y="4572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→*FT’</a:t>
            </a:r>
            <a:endParaRPr lang="en-US" altLang="zh-CN" sz="2800">
              <a:solidFill>
                <a:srgbClr val="800000"/>
              </a:solidFill>
            </a:endParaRPr>
          </a:p>
        </p:txBody>
      </p:sp>
      <p:sp>
        <p:nvSpPr>
          <p:cNvPr id="59435" name="Text Box 43"/>
          <p:cNvSpPr txBox="1">
            <a:spLocks noChangeArrowheads="1"/>
          </p:cNvSpPr>
          <p:nvPr/>
        </p:nvSpPr>
        <p:spPr bwMode="auto">
          <a:xfrm>
            <a:off x="5486400" y="5334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F→(E)</a:t>
            </a:r>
          </a:p>
        </p:txBody>
      </p:sp>
      <p:sp>
        <p:nvSpPr>
          <p:cNvPr id="59436" name="Text Box 44"/>
          <p:cNvSpPr txBox="1">
            <a:spLocks noChangeArrowheads="1"/>
          </p:cNvSpPr>
          <p:nvPr/>
        </p:nvSpPr>
        <p:spPr bwMode="auto">
          <a:xfrm>
            <a:off x="1524000" y="5334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F→id</a:t>
            </a:r>
          </a:p>
        </p:txBody>
      </p:sp>
      <p:sp>
        <p:nvSpPr>
          <p:cNvPr id="56363" name="Text Box 45"/>
          <p:cNvSpPr txBox="1">
            <a:spLocks noChangeArrowheads="1"/>
          </p:cNvSpPr>
          <p:nvPr/>
        </p:nvSpPr>
        <p:spPr bwMode="auto">
          <a:xfrm>
            <a:off x="1219200" y="22860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预测分析表</a:t>
            </a:r>
          </a:p>
        </p:txBody>
      </p:sp>
      <p:sp>
        <p:nvSpPr>
          <p:cNvPr id="59439" name="AutoShape 47"/>
          <p:cNvSpPr>
            <a:spLocks noChangeArrowheads="1"/>
          </p:cNvSpPr>
          <p:nvPr/>
        </p:nvSpPr>
        <p:spPr bwMode="auto">
          <a:xfrm>
            <a:off x="4038600" y="2357438"/>
            <a:ext cx="5105400" cy="1295400"/>
          </a:xfrm>
          <a:prstGeom prst="cloudCallout">
            <a:avLst>
              <a:gd name="adj1" fmla="val -76491"/>
              <a:gd name="adj2" fmla="val -18139"/>
            </a:avLst>
          </a:prstGeom>
          <a:solidFill>
            <a:schemeClr val="accent2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3200" b="0"/>
              <a:t>FIRST(TE’)= {(,</a:t>
            </a:r>
            <a:r>
              <a:rPr lang="en-US" altLang="zh-CN" sz="3200"/>
              <a:t>id</a:t>
            </a:r>
            <a:r>
              <a:rPr lang="en-US" altLang="zh-CN" sz="3200" b="0"/>
              <a:t>}</a:t>
            </a:r>
          </a:p>
          <a:p>
            <a:pPr algn="ctr"/>
            <a:endParaRPr lang="en-US" altLang="zh-CN"/>
          </a:p>
        </p:txBody>
      </p:sp>
      <p:sp>
        <p:nvSpPr>
          <p:cNvPr id="59440" name="AutoShape 48"/>
          <p:cNvSpPr>
            <a:spLocks noChangeArrowheads="1"/>
          </p:cNvSpPr>
          <p:nvPr/>
        </p:nvSpPr>
        <p:spPr bwMode="auto">
          <a:xfrm>
            <a:off x="3571875" y="3143250"/>
            <a:ext cx="5072063" cy="1066800"/>
          </a:xfrm>
          <a:prstGeom prst="cloudCallout">
            <a:avLst>
              <a:gd name="adj1" fmla="val -44792"/>
              <a:gd name="adj2" fmla="val 5208"/>
            </a:avLst>
          </a:prstGeom>
          <a:solidFill>
            <a:srgbClr val="FFCCFF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b="0"/>
              <a:t>FIRST(+TE’)={+}</a:t>
            </a:r>
          </a:p>
        </p:txBody>
      </p:sp>
      <p:sp>
        <p:nvSpPr>
          <p:cNvPr id="59441" name="AutoShape 49"/>
          <p:cNvSpPr>
            <a:spLocks noChangeArrowheads="1"/>
          </p:cNvSpPr>
          <p:nvPr/>
        </p:nvSpPr>
        <p:spPr bwMode="auto">
          <a:xfrm>
            <a:off x="-214313" y="2005013"/>
            <a:ext cx="6553201" cy="1066800"/>
          </a:xfrm>
          <a:prstGeom prst="cloudCallout">
            <a:avLst>
              <a:gd name="adj1" fmla="val 64898"/>
              <a:gd name="adj2" fmla="val 43898"/>
            </a:avLst>
          </a:prstGeom>
          <a:solidFill>
            <a:srgbClr val="CCFFFF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altLang="zh-CN" b="0"/>
              <a:t>FOLLOW(E’)={), #}</a:t>
            </a:r>
          </a:p>
          <a:p>
            <a:pPr algn="ctr"/>
            <a:endParaRPr lang="en-US" altLang="zh-CN"/>
          </a:p>
        </p:txBody>
      </p:sp>
      <p:sp>
        <p:nvSpPr>
          <p:cNvPr id="59442" name="AutoShape 50"/>
          <p:cNvSpPr>
            <a:spLocks noChangeArrowheads="1"/>
          </p:cNvSpPr>
          <p:nvPr/>
        </p:nvSpPr>
        <p:spPr bwMode="auto">
          <a:xfrm>
            <a:off x="2438400" y="2209800"/>
            <a:ext cx="6248400" cy="1066800"/>
          </a:xfrm>
          <a:prstGeom prst="cloudCallout">
            <a:avLst>
              <a:gd name="adj1" fmla="val -46648"/>
              <a:gd name="adj2" fmla="val 116519"/>
            </a:avLst>
          </a:prstGeom>
          <a:solidFill>
            <a:srgbClr val="CCCCFF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3200" b="0"/>
              <a:t>FIRST(T ) = {(,</a:t>
            </a:r>
            <a:r>
              <a:rPr lang="en-US" altLang="zh-CN" sz="3200"/>
              <a:t>id</a:t>
            </a:r>
            <a:r>
              <a:rPr lang="en-US" altLang="zh-CN" sz="3200" b="0"/>
              <a:t>}</a:t>
            </a:r>
          </a:p>
          <a:p>
            <a:pPr algn="ctr"/>
            <a:endParaRPr lang="en-US" altLang="zh-CN"/>
          </a:p>
        </p:txBody>
      </p:sp>
      <p:sp>
        <p:nvSpPr>
          <p:cNvPr id="59443" name="AutoShape 51"/>
          <p:cNvSpPr>
            <a:spLocks noChangeArrowheads="1"/>
          </p:cNvSpPr>
          <p:nvPr/>
        </p:nvSpPr>
        <p:spPr bwMode="auto">
          <a:xfrm>
            <a:off x="3000375" y="2000250"/>
            <a:ext cx="5448300" cy="1295400"/>
          </a:xfrm>
          <a:prstGeom prst="cloudCallout">
            <a:avLst>
              <a:gd name="adj1" fmla="val -29102"/>
              <a:gd name="adj2" fmla="val 145343"/>
            </a:avLst>
          </a:prstGeom>
          <a:solidFill>
            <a:srgbClr val="CCFFCC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b="0"/>
              <a:t>FIRST(T’)={*, 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ε</a:t>
            </a:r>
            <a:r>
              <a:rPr lang="en-US" altLang="zh-CN" sz="3200" b="0"/>
              <a:t>}</a:t>
            </a:r>
          </a:p>
        </p:txBody>
      </p:sp>
      <p:sp>
        <p:nvSpPr>
          <p:cNvPr id="59444" name="AutoShape 52"/>
          <p:cNvSpPr>
            <a:spLocks noChangeArrowheads="1"/>
          </p:cNvSpPr>
          <p:nvPr/>
        </p:nvSpPr>
        <p:spPr bwMode="auto">
          <a:xfrm>
            <a:off x="1571625" y="2357438"/>
            <a:ext cx="7115175" cy="1066800"/>
          </a:xfrm>
          <a:prstGeom prst="cloudCallout">
            <a:avLst>
              <a:gd name="adj1" fmla="val -19278"/>
              <a:gd name="adj2" fmla="val 152829"/>
            </a:avLst>
          </a:prstGeom>
          <a:solidFill>
            <a:srgbClr val="66CCFF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altLang="zh-CN" b="0"/>
              <a:t>FOLLOW(T’)=</a:t>
            </a:r>
            <a:r>
              <a:rPr lang="en-US" altLang="zh-CN"/>
              <a:t>{+,), #</a:t>
            </a:r>
            <a:r>
              <a:rPr lang="zh-CN" altLang="en-US"/>
              <a:t> </a:t>
            </a:r>
            <a:r>
              <a:rPr lang="en-US" altLang="zh-CN"/>
              <a:t>}</a:t>
            </a:r>
          </a:p>
          <a:p>
            <a:pPr algn="ctr"/>
            <a:endParaRPr lang="en-US" altLang="zh-CN"/>
          </a:p>
        </p:txBody>
      </p:sp>
      <p:sp>
        <p:nvSpPr>
          <p:cNvPr id="59445" name="AutoShape 53"/>
          <p:cNvSpPr>
            <a:spLocks noChangeArrowheads="1"/>
          </p:cNvSpPr>
          <p:nvPr/>
        </p:nvSpPr>
        <p:spPr bwMode="auto">
          <a:xfrm>
            <a:off x="2590800" y="4214813"/>
            <a:ext cx="6324600" cy="1271587"/>
          </a:xfrm>
          <a:prstGeom prst="cloudCallout">
            <a:avLst>
              <a:gd name="adj1" fmla="val -47894"/>
              <a:gd name="adj2" fmla="val 55833"/>
            </a:avLst>
          </a:prstGeom>
          <a:solidFill>
            <a:srgbClr val="FFCCCC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3200" b="0"/>
              <a:t>FIRST((E))= {(} </a:t>
            </a:r>
            <a:r>
              <a:rPr lang="en-US" altLang="zh-CN" b="0"/>
              <a:t>FIRST(id)= {id}</a:t>
            </a:r>
            <a:endParaRPr lang="en-US" altLang="zh-CN"/>
          </a:p>
        </p:txBody>
      </p:sp>
      <p:sp>
        <p:nvSpPr>
          <p:cNvPr id="56371" name="矩形 50"/>
          <p:cNvSpPr>
            <a:spLocks noChangeArrowheads="1"/>
          </p:cNvSpPr>
          <p:nvPr/>
        </p:nvSpPr>
        <p:spPr bwMode="auto">
          <a:xfrm>
            <a:off x="285750" y="6143625"/>
            <a:ext cx="821531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</a:pP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    1   E→TE</a:t>
            </a:r>
            <a:r>
              <a:rPr lang="en-US" altLang="zh-CN" sz="2000">
                <a:solidFill>
                  <a:srgbClr val="800000"/>
                </a:solidFill>
              </a:rPr>
              <a:t>’ 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    2  E</a:t>
            </a:r>
            <a:r>
              <a:rPr lang="en-US" altLang="zh-CN" sz="2000">
                <a:solidFill>
                  <a:srgbClr val="800000"/>
                </a:solidFill>
              </a:rPr>
              <a:t>’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→ +TE</a:t>
            </a:r>
            <a:r>
              <a:rPr lang="en-US" altLang="zh-CN" sz="2000">
                <a:solidFill>
                  <a:srgbClr val="800000"/>
                </a:solidFill>
              </a:rPr>
              <a:t>’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|</a:t>
            </a:r>
            <a:r>
              <a:rPr lang="en-US" altLang="zh-CN" sz="2000">
                <a:solidFill>
                  <a:srgbClr val="800000"/>
                </a:solidFill>
              </a:rPr>
              <a:t>ε        3  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T →FT</a:t>
            </a:r>
            <a:r>
              <a:rPr lang="en-US" altLang="zh-CN" sz="2000">
                <a:solidFill>
                  <a:srgbClr val="800000"/>
                </a:solidFill>
              </a:rPr>
              <a:t>’     </a:t>
            </a:r>
          </a:p>
          <a:p>
            <a:pPr>
              <a:lnSpc>
                <a:spcPct val="55000"/>
              </a:lnSpc>
            </a:pP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    4  T</a:t>
            </a:r>
            <a:r>
              <a:rPr lang="en-US" altLang="zh-CN" sz="2000">
                <a:solidFill>
                  <a:srgbClr val="800000"/>
                </a:solidFill>
              </a:rPr>
              <a:t>’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→*FT</a:t>
            </a:r>
            <a:r>
              <a:rPr lang="en-US" altLang="zh-CN" sz="2000">
                <a:solidFill>
                  <a:srgbClr val="800000"/>
                </a:solidFill>
              </a:rPr>
              <a:t>’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| </a:t>
            </a:r>
            <a:r>
              <a:rPr lang="en-US" altLang="zh-CN" sz="2000">
                <a:solidFill>
                  <a:srgbClr val="800000"/>
                </a:solidFill>
              </a:rPr>
              <a:t>ε  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    5   F→(E)|id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9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9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9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9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9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9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9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9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9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2" grpId="0" autoUpdateAnimBg="0"/>
      <p:bldP spid="59423" grpId="0" autoUpdateAnimBg="0"/>
      <p:bldP spid="59424" grpId="0" autoUpdateAnimBg="0"/>
      <p:bldP spid="59425" grpId="0" autoUpdateAnimBg="0"/>
      <p:bldP spid="59426" grpId="0" autoUpdateAnimBg="0"/>
      <p:bldP spid="59427" grpId="0" autoUpdateAnimBg="0"/>
      <p:bldP spid="59428" grpId="0" autoUpdateAnimBg="0"/>
      <p:bldP spid="59429" grpId="0" autoUpdateAnimBg="0"/>
      <p:bldP spid="59430" grpId="0" autoUpdateAnimBg="0"/>
      <p:bldP spid="59431" grpId="0" autoUpdateAnimBg="0"/>
      <p:bldP spid="59432" grpId="0" autoUpdateAnimBg="0"/>
      <p:bldP spid="59435" grpId="0" autoUpdateAnimBg="0"/>
      <p:bldP spid="59436" grpId="0" autoUpdateAnimBg="0"/>
      <p:bldP spid="59439" grpId="0" animBg="1" autoUpdateAnimBg="0"/>
      <p:bldP spid="59440" grpId="0" animBg="1" autoUpdateAnimBg="0"/>
      <p:bldP spid="59441" grpId="0" animBg="1" autoUpdateAnimBg="0"/>
      <p:bldP spid="59442" grpId="0" animBg="1" autoUpdateAnimBg="0"/>
      <p:bldP spid="59443" grpId="0" animBg="1" autoUpdateAnimBg="0"/>
      <p:bldP spid="59444" grpId="0" animBg="1" autoUpdateAnimBg="0"/>
      <p:bldP spid="5944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A7908-3AAE-4136-8186-35FA9068ABC3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304800" y="914400"/>
            <a:ext cx="8534400" cy="5029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57348" name="Line 3"/>
          <p:cNvSpPr>
            <a:spLocks noChangeShapeType="1"/>
          </p:cNvSpPr>
          <p:nvPr/>
        </p:nvSpPr>
        <p:spPr bwMode="auto">
          <a:xfrm>
            <a:off x="304800" y="5181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304800" y="4495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>
            <a:off x="304800" y="3733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>
            <a:off x="304800" y="2971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2" name="Line 7"/>
          <p:cNvSpPr>
            <a:spLocks noChangeShapeType="1"/>
          </p:cNvSpPr>
          <p:nvPr/>
        </p:nvSpPr>
        <p:spPr bwMode="auto">
          <a:xfrm>
            <a:off x="304800" y="2286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>
            <a:off x="1524000" y="16002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>
            <a:off x="1524000" y="914400"/>
            <a:ext cx="0" cy="502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>
            <a:off x="2819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>
            <a:off x="41148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7" name="Line 12"/>
          <p:cNvSpPr>
            <a:spLocks noChangeShapeType="1"/>
          </p:cNvSpPr>
          <p:nvPr/>
        </p:nvSpPr>
        <p:spPr bwMode="auto">
          <a:xfrm>
            <a:off x="54102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8" name="Line 13"/>
          <p:cNvSpPr>
            <a:spLocks noChangeShapeType="1"/>
          </p:cNvSpPr>
          <p:nvPr/>
        </p:nvSpPr>
        <p:spPr bwMode="auto">
          <a:xfrm>
            <a:off x="6629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>
            <a:off x="7772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60" name="Text Box 15"/>
          <p:cNvSpPr txBox="1">
            <a:spLocks noChangeArrowheads="1"/>
          </p:cNvSpPr>
          <p:nvPr/>
        </p:nvSpPr>
        <p:spPr bwMode="auto">
          <a:xfrm>
            <a:off x="457200" y="1066800"/>
            <a:ext cx="91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非终结符</a:t>
            </a:r>
          </a:p>
        </p:txBody>
      </p:sp>
      <p:sp>
        <p:nvSpPr>
          <p:cNvPr id="57361" name="Text Box 16"/>
          <p:cNvSpPr txBox="1">
            <a:spLocks noChangeArrowheads="1"/>
          </p:cNvSpPr>
          <p:nvPr/>
        </p:nvSpPr>
        <p:spPr bwMode="auto">
          <a:xfrm>
            <a:off x="2895600" y="990600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输入符号</a:t>
            </a:r>
          </a:p>
        </p:txBody>
      </p:sp>
      <p:sp>
        <p:nvSpPr>
          <p:cNvPr id="57362" name="Text Box 17"/>
          <p:cNvSpPr txBox="1">
            <a:spLocks noChangeArrowheads="1"/>
          </p:cNvSpPr>
          <p:nvPr/>
        </p:nvSpPr>
        <p:spPr bwMode="auto">
          <a:xfrm>
            <a:off x="533400" y="22860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E</a:t>
            </a:r>
          </a:p>
        </p:txBody>
      </p:sp>
      <p:sp>
        <p:nvSpPr>
          <p:cNvPr id="57363" name="Text Box 18"/>
          <p:cNvSpPr txBox="1">
            <a:spLocks noChangeArrowheads="1"/>
          </p:cNvSpPr>
          <p:nvPr/>
        </p:nvSpPr>
        <p:spPr bwMode="auto">
          <a:xfrm>
            <a:off x="457200" y="29718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E’</a:t>
            </a:r>
          </a:p>
        </p:txBody>
      </p:sp>
      <p:sp>
        <p:nvSpPr>
          <p:cNvPr id="57364" name="Text Box 19"/>
          <p:cNvSpPr txBox="1">
            <a:spLocks noChangeArrowheads="1"/>
          </p:cNvSpPr>
          <p:nvPr/>
        </p:nvSpPr>
        <p:spPr bwMode="auto">
          <a:xfrm>
            <a:off x="381000" y="37338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T</a:t>
            </a:r>
          </a:p>
        </p:txBody>
      </p:sp>
      <p:sp>
        <p:nvSpPr>
          <p:cNvPr id="57365" name="Text Box 20"/>
          <p:cNvSpPr txBox="1">
            <a:spLocks noChangeArrowheads="1"/>
          </p:cNvSpPr>
          <p:nvPr/>
        </p:nvSpPr>
        <p:spPr bwMode="auto">
          <a:xfrm>
            <a:off x="381000" y="44958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T’</a:t>
            </a:r>
          </a:p>
        </p:txBody>
      </p:sp>
      <p:sp>
        <p:nvSpPr>
          <p:cNvPr id="57366" name="Text Box 21"/>
          <p:cNvSpPr txBox="1">
            <a:spLocks noChangeArrowheads="1"/>
          </p:cNvSpPr>
          <p:nvPr/>
        </p:nvSpPr>
        <p:spPr bwMode="auto">
          <a:xfrm>
            <a:off x="381000" y="51816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F</a:t>
            </a:r>
          </a:p>
        </p:txBody>
      </p:sp>
      <p:sp>
        <p:nvSpPr>
          <p:cNvPr id="57367" name="Text Box 22"/>
          <p:cNvSpPr txBox="1">
            <a:spLocks noChangeArrowheads="1"/>
          </p:cNvSpPr>
          <p:nvPr/>
        </p:nvSpPr>
        <p:spPr bwMode="auto">
          <a:xfrm>
            <a:off x="1752600" y="1676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id</a:t>
            </a:r>
          </a:p>
        </p:txBody>
      </p:sp>
      <p:sp>
        <p:nvSpPr>
          <p:cNvPr id="57368" name="Text Box 23"/>
          <p:cNvSpPr txBox="1">
            <a:spLocks noChangeArrowheads="1"/>
          </p:cNvSpPr>
          <p:nvPr/>
        </p:nvSpPr>
        <p:spPr bwMode="auto">
          <a:xfrm>
            <a:off x="4343400" y="17526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*</a:t>
            </a:r>
          </a:p>
        </p:txBody>
      </p:sp>
      <p:sp>
        <p:nvSpPr>
          <p:cNvPr id="57369" name="Text Box 24"/>
          <p:cNvSpPr txBox="1">
            <a:spLocks noChangeArrowheads="1"/>
          </p:cNvSpPr>
          <p:nvPr/>
        </p:nvSpPr>
        <p:spPr bwMode="auto">
          <a:xfrm>
            <a:off x="55626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(</a:t>
            </a:r>
          </a:p>
        </p:txBody>
      </p:sp>
      <p:sp>
        <p:nvSpPr>
          <p:cNvPr id="57370" name="Text Box 25"/>
          <p:cNvSpPr txBox="1">
            <a:spLocks noChangeArrowheads="1"/>
          </p:cNvSpPr>
          <p:nvPr/>
        </p:nvSpPr>
        <p:spPr bwMode="auto">
          <a:xfrm>
            <a:off x="67818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)</a:t>
            </a:r>
          </a:p>
        </p:txBody>
      </p:sp>
      <p:sp>
        <p:nvSpPr>
          <p:cNvPr id="57371" name="Text Box 26"/>
          <p:cNvSpPr txBox="1">
            <a:spLocks noChangeArrowheads="1"/>
          </p:cNvSpPr>
          <p:nvPr/>
        </p:nvSpPr>
        <p:spPr bwMode="auto">
          <a:xfrm>
            <a:off x="78486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#</a:t>
            </a:r>
            <a:endParaRPr lang="zh-CN" altLang="en-US"/>
          </a:p>
        </p:txBody>
      </p:sp>
      <p:sp>
        <p:nvSpPr>
          <p:cNvPr id="57372" name="Text Box 27"/>
          <p:cNvSpPr txBox="1">
            <a:spLocks noChangeArrowheads="1"/>
          </p:cNvSpPr>
          <p:nvPr/>
        </p:nvSpPr>
        <p:spPr bwMode="auto">
          <a:xfrm>
            <a:off x="3048000" y="1676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+</a:t>
            </a:r>
          </a:p>
        </p:txBody>
      </p:sp>
      <p:sp>
        <p:nvSpPr>
          <p:cNvPr id="57373" name="Text Box 28"/>
          <p:cNvSpPr txBox="1">
            <a:spLocks noChangeArrowheads="1"/>
          </p:cNvSpPr>
          <p:nvPr/>
        </p:nvSpPr>
        <p:spPr bwMode="auto">
          <a:xfrm>
            <a:off x="1752600" y="60960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57374" name="Text Box 29"/>
          <p:cNvSpPr txBox="1">
            <a:spLocks noChangeArrowheads="1"/>
          </p:cNvSpPr>
          <p:nvPr/>
        </p:nvSpPr>
        <p:spPr bwMode="auto">
          <a:xfrm>
            <a:off x="1600200" y="243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E→TE’</a:t>
            </a:r>
          </a:p>
        </p:txBody>
      </p:sp>
      <p:sp>
        <p:nvSpPr>
          <p:cNvPr id="57375" name="Text Box 30"/>
          <p:cNvSpPr txBox="1">
            <a:spLocks noChangeArrowheads="1"/>
          </p:cNvSpPr>
          <p:nvPr/>
        </p:nvSpPr>
        <p:spPr bwMode="auto">
          <a:xfrm>
            <a:off x="5486400" y="243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E→TE’</a:t>
            </a:r>
          </a:p>
        </p:txBody>
      </p:sp>
      <p:sp>
        <p:nvSpPr>
          <p:cNvPr id="57376" name="Text Box 31"/>
          <p:cNvSpPr txBox="1">
            <a:spLocks noChangeArrowheads="1"/>
          </p:cNvSpPr>
          <p:nvPr/>
        </p:nvSpPr>
        <p:spPr bwMode="auto">
          <a:xfrm>
            <a:off x="2743200" y="3124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E’→+TE’</a:t>
            </a:r>
          </a:p>
        </p:txBody>
      </p:sp>
      <p:sp>
        <p:nvSpPr>
          <p:cNvPr id="57377" name="Text Box 32"/>
          <p:cNvSpPr txBox="1">
            <a:spLocks noChangeArrowheads="1"/>
          </p:cNvSpPr>
          <p:nvPr/>
        </p:nvSpPr>
        <p:spPr bwMode="auto">
          <a:xfrm>
            <a:off x="6477000" y="3048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7378" name="Text Box 33"/>
          <p:cNvSpPr txBox="1">
            <a:spLocks noChangeArrowheads="1"/>
          </p:cNvSpPr>
          <p:nvPr/>
        </p:nvSpPr>
        <p:spPr bwMode="auto">
          <a:xfrm>
            <a:off x="7543800" y="3048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7379" name="Text Box 34"/>
          <p:cNvSpPr txBox="1">
            <a:spLocks noChangeArrowheads="1"/>
          </p:cNvSpPr>
          <p:nvPr/>
        </p:nvSpPr>
        <p:spPr bwMode="auto">
          <a:xfrm>
            <a:off x="1600200" y="3962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T→FT’</a:t>
            </a:r>
          </a:p>
        </p:txBody>
      </p:sp>
      <p:sp>
        <p:nvSpPr>
          <p:cNvPr id="57380" name="Text Box 35"/>
          <p:cNvSpPr txBox="1">
            <a:spLocks noChangeArrowheads="1"/>
          </p:cNvSpPr>
          <p:nvPr/>
        </p:nvSpPr>
        <p:spPr bwMode="auto">
          <a:xfrm>
            <a:off x="5410200" y="3886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T→FT’</a:t>
            </a:r>
          </a:p>
        </p:txBody>
      </p:sp>
      <p:sp>
        <p:nvSpPr>
          <p:cNvPr id="57381" name="Text Box 36"/>
          <p:cNvSpPr txBox="1">
            <a:spLocks noChangeArrowheads="1"/>
          </p:cNvSpPr>
          <p:nvPr/>
        </p:nvSpPr>
        <p:spPr bwMode="auto">
          <a:xfrm>
            <a:off x="7543800" y="457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7382" name="Text Box 37"/>
          <p:cNvSpPr txBox="1">
            <a:spLocks noChangeArrowheads="1"/>
          </p:cNvSpPr>
          <p:nvPr/>
        </p:nvSpPr>
        <p:spPr bwMode="auto">
          <a:xfrm>
            <a:off x="6477000" y="457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7383" name="Text Box 38"/>
          <p:cNvSpPr txBox="1">
            <a:spLocks noChangeArrowheads="1"/>
          </p:cNvSpPr>
          <p:nvPr/>
        </p:nvSpPr>
        <p:spPr bwMode="auto">
          <a:xfrm>
            <a:off x="2667000" y="457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7384" name="Text Box 39"/>
          <p:cNvSpPr txBox="1">
            <a:spLocks noChangeArrowheads="1"/>
          </p:cNvSpPr>
          <p:nvPr/>
        </p:nvSpPr>
        <p:spPr bwMode="auto">
          <a:xfrm>
            <a:off x="3962400" y="4572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→*FT’</a:t>
            </a:r>
            <a:endParaRPr lang="en-US" altLang="zh-CN" sz="2800">
              <a:solidFill>
                <a:srgbClr val="800000"/>
              </a:solidFill>
            </a:endParaRPr>
          </a:p>
        </p:txBody>
      </p:sp>
      <p:sp>
        <p:nvSpPr>
          <p:cNvPr id="57385" name="Text Box 40"/>
          <p:cNvSpPr txBox="1">
            <a:spLocks noChangeArrowheads="1"/>
          </p:cNvSpPr>
          <p:nvPr/>
        </p:nvSpPr>
        <p:spPr bwMode="auto">
          <a:xfrm>
            <a:off x="5486400" y="5334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F→(E)</a:t>
            </a:r>
          </a:p>
        </p:txBody>
      </p:sp>
      <p:sp>
        <p:nvSpPr>
          <p:cNvPr id="57386" name="Text Box 41"/>
          <p:cNvSpPr txBox="1">
            <a:spLocks noChangeArrowheads="1"/>
          </p:cNvSpPr>
          <p:nvPr/>
        </p:nvSpPr>
        <p:spPr bwMode="auto">
          <a:xfrm>
            <a:off x="1524000" y="5334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F→id</a:t>
            </a:r>
          </a:p>
        </p:txBody>
      </p:sp>
      <p:sp>
        <p:nvSpPr>
          <p:cNvPr id="57387" name="Text Box 42"/>
          <p:cNvSpPr txBox="1">
            <a:spLocks noChangeArrowheads="1"/>
          </p:cNvSpPr>
          <p:nvPr/>
        </p:nvSpPr>
        <p:spPr bwMode="auto">
          <a:xfrm>
            <a:off x="1219200" y="22860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预测分析表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AD85A-13FC-4729-ADCD-5A67BA28074A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77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dirty="0" smtClean="0">
                <a:solidFill>
                  <a:srgbClr val="800000"/>
                </a:solidFill>
              </a:rPr>
              <a:t>预测</a:t>
            </a:r>
            <a:r>
              <a:rPr lang="zh-CN" altLang="en-US" sz="4000" dirty="0">
                <a:solidFill>
                  <a:srgbClr val="800000"/>
                </a:solidFill>
              </a:rPr>
              <a:t>分析器的工作方式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42900" y="5791200"/>
            <a:ext cx="84582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、如果</a:t>
            </a:r>
            <a:r>
              <a:rPr lang="en-US" altLang="zh-CN"/>
              <a:t>X=a=#,</a:t>
            </a:r>
            <a:r>
              <a:rPr lang="zh-CN" altLang="en-US"/>
              <a:t>分析成功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42900" y="2514600"/>
            <a:ext cx="84582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、如果</a:t>
            </a:r>
            <a:r>
              <a:rPr lang="en-US" altLang="zh-CN"/>
              <a:t>X=a≠#</a:t>
            </a:r>
            <a:r>
              <a:rPr lang="zh-CN" altLang="en-US"/>
              <a:t>，则</a:t>
            </a:r>
            <a:r>
              <a:rPr lang="en-US" altLang="zh-CN"/>
              <a:t>POP</a:t>
            </a:r>
            <a:r>
              <a:rPr lang="zh-CN" altLang="en-US"/>
              <a:t>，</a:t>
            </a:r>
            <a:r>
              <a:rPr lang="en-US" altLang="zh-CN"/>
              <a:t>advance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342900" y="3429000"/>
            <a:ext cx="8458200" cy="2108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、如果</a:t>
            </a:r>
            <a:r>
              <a:rPr lang="en-US" altLang="zh-CN"/>
              <a:t>X </a:t>
            </a:r>
            <a:r>
              <a:rPr lang="en-US" altLang="zh-CN" sz="3200">
                <a:solidFill>
                  <a:srgbClr val="0000FF"/>
                </a:solidFill>
              </a:rPr>
              <a:t>∈V</a:t>
            </a:r>
            <a:r>
              <a:rPr lang="en-US" altLang="zh-CN" sz="3200" baseline="-10000">
                <a:solidFill>
                  <a:srgbClr val="0000FF"/>
                </a:solidFill>
              </a:rPr>
              <a:t>n</a:t>
            </a:r>
            <a:r>
              <a:rPr lang="en-US" altLang="zh-CN" sz="3200"/>
              <a:t>,</a:t>
            </a:r>
            <a:r>
              <a:rPr lang="zh-CN" altLang="en-US" sz="3200"/>
              <a:t>查</a:t>
            </a:r>
            <a:r>
              <a:rPr lang="en-US" altLang="zh-CN" sz="3200"/>
              <a:t>M[X</a:t>
            </a:r>
            <a:r>
              <a:rPr lang="zh-CN" altLang="en-US" sz="3200"/>
              <a:t>，</a:t>
            </a:r>
            <a:r>
              <a:rPr lang="en-US" altLang="zh-CN" sz="3200"/>
              <a:t>a]</a:t>
            </a:r>
            <a:r>
              <a:rPr lang="zh-CN" altLang="en-US" sz="3200"/>
              <a:t>表</a:t>
            </a:r>
          </a:p>
          <a:p>
            <a:r>
              <a:rPr lang="zh-CN" altLang="en-US" sz="3200"/>
              <a:t>       若</a:t>
            </a:r>
            <a:r>
              <a:rPr lang="en-US" altLang="zh-CN" sz="3200"/>
              <a:t>M[X</a:t>
            </a:r>
            <a:r>
              <a:rPr lang="zh-CN" altLang="en-US" sz="3200"/>
              <a:t>，</a:t>
            </a:r>
            <a:r>
              <a:rPr lang="en-US" altLang="zh-CN" sz="3200"/>
              <a:t>a]=X→UVW,</a:t>
            </a:r>
            <a:r>
              <a:rPr lang="zh-CN" altLang="en-US" sz="3200"/>
              <a:t>则用</a:t>
            </a:r>
            <a:r>
              <a:rPr lang="en-US" altLang="zh-CN" sz="3200"/>
              <a:t>WVU</a:t>
            </a:r>
            <a:r>
              <a:rPr lang="zh-CN" altLang="en-US" sz="3200"/>
              <a:t>替换栈顶；   </a:t>
            </a:r>
          </a:p>
          <a:p>
            <a:r>
              <a:rPr lang="zh-CN" altLang="en-US" sz="3200"/>
              <a:t>       若</a:t>
            </a:r>
            <a:r>
              <a:rPr lang="en-US" altLang="zh-CN" sz="3200"/>
              <a:t>M[X</a:t>
            </a:r>
            <a:r>
              <a:rPr lang="zh-CN" altLang="en-US" sz="3200"/>
              <a:t>，</a:t>
            </a:r>
            <a:r>
              <a:rPr lang="en-US" altLang="zh-CN" sz="3200"/>
              <a:t>a]=error,</a:t>
            </a:r>
            <a:r>
              <a:rPr lang="zh-CN" altLang="en-US" sz="3200"/>
              <a:t>则调用错误恢复程序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42900" y="1143000"/>
            <a:ext cx="8458200" cy="1193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当前栈顶符号</a:t>
            </a:r>
            <a:r>
              <a:rPr lang="en-US" altLang="zh-CN"/>
              <a:t>X</a:t>
            </a:r>
            <a:r>
              <a:rPr lang="zh-CN" altLang="en-US"/>
              <a:t>和当前输入符号为</a:t>
            </a:r>
            <a:r>
              <a:rPr lang="en-US" altLang="zh-CN"/>
              <a:t>a</a:t>
            </a:r>
            <a:r>
              <a:rPr lang="zh-CN" altLang="en-US"/>
              <a:t>，则语法分析器的动作为：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3" grpId="0" animBg="1" autoUpdateAnimBg="0"/>
      <p:bldP spid="61444" grpId="0" animBg="1" autoUpdateAnimBg="0"/>
      <p:bldP spid="61446" grpId="0" animBg="1" autoUpdateAnimBg="0"/>
      <p:bldP spid="6144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8ABE8-F767-4D60-BECE-C66E24C9D660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838200" y="838200"/>
            <a:ext cx="594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预测分析程序的算法：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80010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输入：串</a:t>
            </a:r>
            <a:r>
              <a:rPr lang="en-US" altLang="zh-CN"/>
              <a:t>w</a:t>
            </a:r>
            <a:r>
              <a:rPr lang="zh-CN" altLang="en-US"/>
              <a:t>和文法</a:t>
            </a:r>
            <a:r>
              <a:rPr lang="en-US" altLang="zh-CN"/>
              <a:t>G</a:t>
            </a:r>
            <a:r>
              <a:rPr lang="zh-CN" altLang="en-US"/>
              <a:t>的分析表</a:t>
            </a:r>
            <a:r>
              <a:rPr lang="en-US" altLang="zh-CN"/>
              <a:t>M</a:t>
            </a:r>
          </a:p>
          <a:p>
            <a:r>
              <a:rPr lang="zh-CN" altLang="en-US"/>
              <a:t>输出：如果</a:t>
            </a:r>
            <a:r>
              <a:rPr lang="en-US" altLang="zh-CN"/>
              <a:t>w</a:t>
            </a:r>
            <a:r>
              <a:rPr lang="zh-CN" altLang="en-US"/>
              <a:t>属于</a:t>
            </a:r>
            <a:r>
              <a:rPr lang="en-US" altLang="zh-CN"/>
              <a:t>L(G)</a:t>
            </a:r>
            <a:r>
              <a:rPr lang="zh-CN" altLang="en-US"/>
              <a:t>，则输出</a:t>
            </a:r>
            <a:r>
              <a:rPr lang="en-US" altLang="zh-CN"/>
              <a:t>w</a:t>
            </a:r>
            <a:r>
              <a:rPr lang="zh-CN" altLang="en-US"/>
              <a:t>的最左推导</a:t>
            </a:r>
            <a:r>
              <a:rPr lang="en-US" altLang="zh-CN"/>
              <a:t>(</a:t>
            </a:r>
            <a:r>
              <a:rPr lang="zh-CN" altLang="en-US"/>
              <a:t>语法树</a:t>
            </a:r>
            <a:r>
              <a:rPr lang="en-US" altLang="zh-CN"/>
              <a:t>)</a:t>
            </a:r>
            <a:r>
              <a:rPr lang="zh-CN" altLang="en-US"/>
              <a:t>，否则报错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762000" y="3733800"/>
            <a:ext cx="7620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方法：开始时，</a:t>
            </a:r>
            <a:r>
              <a:rPr lang="en-US" altLang="zh-CN"/>
              <a:t>#S</a:t>
            </a:r>
            <a:r>
              <a:rPr lang="zh-CN" altLang="en-US"/>
              <a:t>在栈里</a:t>
            </a:r>
          </a:p>
          <a:p>
            <a:r>
              <a:rPr lang="zh-CN" altLang="en-US"/>
              <a:t>                             </a:t>
            </a:r>
            <a:r>
              <a:rPr lang="en-US" altLang="zh-CN"/>
              <a:t>w#</a:t>
            </a:r>
            <a:r>
              <a:rPr lang="zh-CN" altLang="en-US"/>
              <a:t>在输入缓冲区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762000" y="5181600"/>
            <a:ext cx="7620000" cy="14652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令</a:t>
            </a:r>
            <a:r>
              <a:rPr lang="en-US" altLang="zh-CN" dirty="0" err="1"/>
              <a:t>ip</a:t>
            </a:r>
            <a:r>
              <a:rPr lang="zh-CN" altLang="en-US" dirty="0"/>
              <a:t>指向</a:t>
            </a:r>
            <a:r>
              <a:rPr lang="en-US" altLang="zh-CN" dirty="0"/>
              <a:t>w#</a:t>
            </a:r>
            <a:r>
              <a:rPr lang="zh-CN" altLang="en-US" dirty="0"/>
              <a:t>的第一个符号</a:t>
            </a:r>
          </a:p>
          <a:p>
            <a:r>
              <a:rPr lang="zh-CN" altLang="en-US" dirty="0"/>
              <a:t>    令</a:t>
            </a:r>
            <a:r>
              <a:rPr lang="en-US" altLang="zh-CN" dirty="0"/>
              <a:t>X</a:t>
            </a:r>
            <a:r>
              <a:rPr lang="zh-CN" altLang="en-US" dirty="0"/>
              <a:t>是栈顶符号，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 err="1"/>
              <a:t>ip</a:t>
            </a:r>
            <a:r>
              <a:rPr lang="zh-CN" altLang="en-US" dirty="0"/>
              <a:t>指向的符号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 autoUpdateAnimBg="0"/>
      <p:bldP spid="62468" grpId="0" autoUpdateAnimBg="0"/>
      <p:bldP spid="6246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F798B-8E22-4B2A-A253-92F604E63E5F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42938" y="1285875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语法分析分为：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685800" y="36576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400" b="0">
              <a:ea typeface="宋体" pitchFamily="2" charset="-122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714500" y="2357438"/>
            <a:ext cx="350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自上而下</a:t>
            </a:r>
            <a:r>
              <a:rPr lang="en-US" altLang="zh-CN"/>
              <a:t>:</a:t>
            </a:r>
            <a:endParaRPr lang="en-US" altLang="zh-CN" sz="2400" b="0">
              <a:ea typeface="宋体" pitchFamily="2" charset="-122"/>
            </a:endParaRP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692275" y="4429125"/>
            <a:ext cx="2498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自下而上：</a:t>
            </a: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857625" y="228600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华文新魏" pitchFamily="2" charset="-122"/>
              </a:rPr>
              <a:t>递归下降分析法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3929063" y="3214688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华文新魏" pitchFamily="2" charset="-122"/>
              </a:rPr>
              <a:t> LL(1)</a:t>
            </a:r>
            <a:r>
              <a:rPr lang="zh-CN" altLang="en-US">
                <a:latin typeface="华文新魏" pitchFamily="2" charset="-122"/>
              </a:rPr>
              <a:t>预测分析法</a:t>
            </a: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7010400" y="2357438"/>
            <a:ext cx="2514600" cy="838200"/>
          </a:xfrm>
          <a:prstGeom prst="cloudCallout">
            <a:avLst>
              <a:gd name="adj1" fmla="val -57764"/>
              <a:gd name="adj2" fmla="val 6969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/>
              <a:t>推导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3886200" y="4429125"/>
            <a:ext cx="419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算符优先分析法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3962400" y="5286375"/>
            <a:ext cx="434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华文新魏" pitchFamily="2" charset="-122"/>
              </a:rPr>
              <a:t>LR</a:t>
            </a:r>
            <a:r>
              <a:rPr lang="zh-CN" altLang="en-US">
                <a:latin typeface="华文新魏" pitchFamily="2" charset="-122"/>
              </a:rPr>
              <a:t>分析法</a:t>
            </a:r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239000" y="4357688"/>
            <a:ext cx="1905000" cy="838200"/>
          </a:xfrm>
          <a:prstGeom prst="cloudCallout">
            <a:avLst>
              <a:gd name="adj1" fmla="val -52000"/>
              <a:gd name="adj2" fmla="val 473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/>
              <a:t>归约</a:t>
            </a:r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0" y="3000375"/>
            <a:ext cx="3857625" cy="1143000"/>
          </a:xfrm>
          <a:prstGeom prst="cloudCallout">
            <a:avLst>
              <a:gd name="adj1" fmla="val 16981"/>
              <a:gd name="adj2" fmla="val -4222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/>
              <a:t>从根向叶的方向建立分析树</a:t>
            </a:r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1438" y="5286375"/>
            <a:ext cx="3714750" cy="1371600"/>
          </a:xfrm>
          <a:prstGeom prst="cloudCallout">
            <a:avLst>
              <a:gd name="adj1" fmla="val 7745"/>
              <a:gd name="adj2" fmla="val -7199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/>
              <a:t>从叶向根的方向建立分析树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  <p:bldP spid="5130" grpId="0" autoUpdateAnimBg="0"/>
      <p:bldP spid="5131" grpId="0" autoUpdateAnimBg="0"/>
      <p:bldP spid="5133" grpId="0" autoUpdateAnimBg="0"/>
      <p:bldP spid="5134" grpId="0" autoUpdateAnimBg="0"/>
      <p:bldP spid="5135" grpId="0" animBg="1" autoUpdateAnimBg="0"/>
      <p:bldP spid="5138" grpId="0" autoUpdateAnimBg="0"/>
      <p:bldP spid="5139" grpId="0" autoUpdateAnimBg="0"/>
      <p:bldP spid="5140" grpId="0" animBg="1" autoUpdateAnimBg="0"/>
      <p:bldP spid="5141" grpId="0" animBg="1" autoUpdateAnimBg="0"/>
      <p:bldP spid="5142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0508D-7040-4968-956E-C583D30CE7A8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8153400" cy="651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dirty="0"/>
              <a:t>Repeat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If X </a:t>
            </a:r>
            <a:r>
              <a:rPr lang="en-US" altLang="zh-CN" sz="3200" dirty="0">
                <a:solidFill>
                  <a:srgbClr val="0000FF"/>
                </a:solidFill>
              </a:rPr>
              <a:t>∈</a:t>
            </a:r>
            <a:r>
              <a:rPr lang="en-US" altLang="zh-CN" sz="3200" dirty="0" err="1">
                <a:solidFill>
                  <a:srgbClr val="0000FF"/>
                </a:solidFill>
              </a:rPr>
              <a:t>V</a:t>
            </a:r>
            <a:r>
              <a:rPr lang="en-US" altLang="zh-CN" sz="3200" baseline="-10000" dirty="0" err="1">
                <a:solidFill>
                  <a:srgbClr val="0000FF"/>
                </a:solidFill>
              </a:rPr>
              <a:t>t</a:t>
            </a:r>
            <a:r>
              <a:rPr lang="en-US" altLang="zh-CN" dirty="0">
                <a:solidFill>
                  <a:srgbClr val="0000FF"/>
                </a:solidFill>
              </a:rPr>
              <a:t>,  then</a:t>
            </a:r>
          </a:p>
          <a:p>
            <a:pPr>
              <a:lnSpc>
                <a:spcPct val="5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    if X=a  then </a:t>
            </a:r>
          </a:p>
          <a:p>
            <a:pPr>
              <a:lnSpc>
                <a:spcPct val="5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              pop X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 err="1">
                <a:solidFill>
                  <a:srgbClr val="0000FF"/>
                </a:solidFill>
              </a:rPr>
              <a:t>ip</a:t>
            </a:r>
            <a:r>
              <a:rPr lang="zh-CN" altLang="en-US" dirty="0">
                <a:solidFill>
                  <a:srgbClr val="0000FF"/>
                </a:solidFill>
              </a:rPr>
              <a:t>指向下一个符号</a:t>
            </a:r>
          </a:p>
          <a:p>
            <a:pPr>
              <a:lnSpc>
                <a:spcPct val="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        </a:t>
            </a:r>
            <a:r>
              <a:rPr lang="en-US" altLang="zh-CN" dirty="0">
                <a:solidFill>
                  <a:srgbClr val="0000FF"/>
                </a:solidFill>
              </a:rPr>
              <a:t>else  error()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    Else  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D60093"/>
                </a:solidFill>
              </a:rPr>
              <a:t>if M[</a:t>
            </a:r>
            <a:r>
              <a:rPr lang="en-US" altLang="zh-CN" dirty="0" err="1">
                <a:solidFill>
                  <a:srgbClr val="D60093"/>
                </a:solidFill>
              </a:rPr>
              <a:t>X,a</a:t>
            </a:r>
            <a:r>
              <a:rPr lang="en-US" altLang="zh-CN" dirty="0">
                <a:solidFill>
                  <a:srgbClr val="D60093"/>
                </a:solidFill>
              </a:rPr>
              <a:t>]= </a:t>
            </a: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X →Y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1 </a:t>
            </a: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Y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2</a:t>
            </a:r>
            <a:r>
              <a:rPr lang="en-US" altLang="zh-CN" baseline="-10000" dirty="0">
                <a:solidFill>
                  <a:srgbClr val="D60093"/>
                </a:solidFill>
                <a:latin typeface="宋体" pitchFamily="2" charset="-122"/>
              </a:rPr>
              <a:t>……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 </a:t>
            </a:r>
            <a:r>
              <a:rPr lang="en-US" altLang="zh-CN" dirty="0" err="1">
                <a:solidFill>
                  <a:srgbClr val="D60093"/>
                </a:solidFill>
                <a:latin typeface="华文新魏" pitchFamily="2" charset="-122"/>
              </a:rPr>
              <a:t>Y</a:t>
            </a:r>
            <a:r>
              <a:rPr lang="en-US" altLang="zh-CN" baseline="-10000" dirty="0" err="1">
                <a:solidFill>
                  <a:srgbClr val="D60093"/>
                </a:solidFill>
                <a:latin typeface="华文新魏" pitchFamily="2" charset="-122"/>
              </a:rPr>
              <a:t>k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     </a:t>
            </a: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then</a:t>
            </a:r>
          </a:p>
          <a:p>
            <a:pPr>
              <a:lnSpc>
                <a:spcPct val="50000"/>
              </a:lnSpc>
            </a:pP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               pop X;</a:t>
            </a:r>
          </a:p>
          <a:p>
            <a:pPr>
              <a:lnSpc>
                <a:spcPct val="50000"/>
              </a:lnSpc>
            </a:pP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               push  </a:t>
            </a:r>
            <a:r>
              <a:rPr lang="en-US" altLang="zh-CN" dirty="0" err="1">
                <a:solidFill>
                  <a:srgbClr val="D60093"/>
                </a:solidFill>
                <a:latin typeface="华文新魏" pitchFamily="2" charset="-122"/>
              </a:rPr>
              <a:t>Y</a:t>
            </a:r>
            <a:r>
              <a:rPr lang="en-US" altLang="zh-CN" baseline="-10000" dirty="0" err="1">
                <a:solidFill>
                  <a:srgbClr val="D60093"/>
                </a:solidFill>
                <a:latin typeface="华文新魏" pitchFamily="2" charset="-122"/>
              </a:rPr>
              <a:t>k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 </a:t>
            </a: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Y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k-1</a:t>
            </a:r>
            <a:r>
              <a:rPr lang="en-US" altLang="zh-CN" baseline="-10000" dirty="0">
                <a:solidFill>
                  <a:srgbClr val="D60093"/>
                </a:solidFill>
                <a:latin typeface="宋体" pitchFamily="2" charset="-122"/>
              </a:rPr>
              <a:t>……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 </a:t>
            </a: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Y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1;</a:t>
            </a:r>
          </a:p>
          <a:p>
            <a:pPr>
              <a:lnSpc>
                <a:spcPct val="50000"/>
              </a:lnSpc>
            </a:pP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               </a:t>
            </a:r>
            <a:r>
              <a:rPr lang="zh-CN" altLang="en-US" dirty="0">
                <a:solidFill>
                  <a:srgbClr val="D60093"/>
                </a:solidFill>
                <a:latin typeface="华文新魏" pitchFamily="2" charset="-122"/>
              </a:rPr>
              <a:t>输出 </a:t>
            </a: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X →Y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1 </a:t>
            </a: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Y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2</a:t>
            </a:r>
            <a:r>
              <a:rPr lang="en-US" altLang="zh-CN" baseline="-10000" dirty="0">
                <a:solidFill>
                  <a:srgbClr val="D60093"/>
                </a:solidFill>
                <a:latin typeface="宋体" pitchFamily="2" charset="-122"/>
              </a:rPr>
              <a:t>……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 </a:t>
            </a:r>
            <a:r>
              <a:rPr lang="en-US" altLang="zh-CN" dirty="0" err="1">
                <a:solidFill>
                  <a:srgbClr val="D60093"/>
                </a:solidFill>
                <a:latin typeface="华文新魏" pitchFamily="2" charset="-122"/>
              </a:rPr>
              <a:t>Y</a:t>
            </a:r>
            <a:r>
              <a:rPr lang="en-US" altLang="zh-CN" baseline="-10000" dirty="0" err="1">
                <a:solidFill>
                  <a:srgbClr val="D60093"/>
                </a:solidFill>
                <a:latin typeface="华文新魏" pitchFamily="2" charset="-122"/>
              </a:rPr>
              <a:t>k</a:t>
            </a:r>
            <a:r>
              <a:rPr lang="en-US" altLang="zh-CN" baseline="-10000" dirty="0">
                <a:latin typeface="华文新魏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en-US" altLang="zh-CN" dirty="0">
                <a:latin typeface="华文新魏" pitchFamily="2" charset="-122"/>
              </a:rPr>
              <a:t>  Until   X= </a:t>
            </a:r>
            <a:r>
              <a:rPr lang="en-US" altLang="zh-CN" dirty="0"/>
              <a:t>#</a:t>
            </a:r>
            <a:endParaRPr lang="zh-CN" altLang="en-US" dirty="0"/>
          </a:p>
          <a:p>
            <a:pPr>
              <a:lnSpc>
                <a:spcPct val="50000"/>
              </a:lnSpc>
            </a:pPr>
            <a:r>
              <a:rPr lang="zh-CN" altLang="en-US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if  X=a=#</a:t>
            </a:r>
            <a:r>
              <a:rPr lang="zh-CN" altLang="en-US" dirty="0">
                <a:solidFill>
                  <a:srgbClr val="FF0000"/>
                </a:solidFill>
              </a:rPr>
              <a:t> 接收    </a:t>
            </a:r>
            <a:r>
              <a:rPr lang="en-US" altLang="zh-CN" dirty="0">
                <a:solidFill>
                  <a:srgbClr val="FF0000"/>
                </a:solidFill>
              </a:rPr>
              <a:t>else  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48AA1-D450-4533-8310-A8580EB9FF5A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304800" y="914400"/>
            <a:ext cx="8534400" cy="5029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>
            <a:off x="304800" y="5181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304800" y="4495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>
            <a:off x="304800" y="3733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1" name="Line 6"/>
          <p:cNvSpPr>
            <a:spLocks noChangeShapeType="1"/>
          </p:cNvSpPr>
          <p:nvPr/>
        </p:nvSpPr>
        <p:spPr bwMode="auto">
          <a:xfrm>
            <a:off x="304800" y="2971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2" name="Line 7"/>
          <p:cNvSpPr>
            <a:spLocks noChangeShapeType="1"/>
          </p:cNvSpPr>
          <p:nvPr/>
        </p:nvSpPr>
        <p:spPr bwMode="auto">
          <a:xfrm>
            <a:off x="304800" y="2286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3" name="Line 8"/>
          <p:cNvSpPr>
            <a:spLocks noChangeShapeType="1"/>
          </p:cNvSpPr>
          <p:nvPr/>
        </p:nvSpPr>
        <p:spPr bwMode="auto">
          <a:xfrm>
            <a:off x="1524000" y="16002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>
            <a:off x="1524000" y="914400"/>
            <a:ext cx="0" cy="502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>
            <a:off x="2819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6" name="Line 11"/>
          <p:cNvSpPr>
            <a:spLocks noChangeShapeType="1"/>
          </p:cNvSpPr>
          <p:nvPr/>
        </p:nvSpPr>
        <p:spPr bwMode="auto">
          <a:xfrm>
            <a:off x="41148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7" name="Line 12"/>
          <p:cNvSpPr>
            <a:spLocks noChangeShapeType="1"/>
          </p:cNvSpPr>
          <p:nvPr/>
        </p:nvSpPr>
        <p:spPr bwMode="auto">
          <a:xfrm>
            <a:off x="54102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8" name="Line 13"/>
          <p:cNvSpPr>
            <a:spLocks noChangeShapeType="1"/>
          </p:cNvSpPr>
          <p:nvPr/>
        </p:nvSpPr>
        <p:spPr bwMode="auto">
          <a:xfrm>
            <a:off x="6629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9" name="Line 14"/>
          <p:cNvSpPr>
            <a:spLocks noChangeShapeType="1"/>
          </p:cNvSpPr>
          <p:nvPr/>
        </p:nvSpPr>
        <p:spPr bwMode="auto">
          <a:xfrm>
            <a:off x="7772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0" name="Text Box 15"/>
          <p:cNvSpPr txBox="1">
            <a:spLocks noChangeArrowheads="1"/>
          </p:cNvSpPr>
          <p:nvPr/>
        </p:nvSpPr>
        <p:spPr bwMode="auto">
          <a:xfrm>
            <a:off x="457200" y="1066800"/>
            <a:ext cx="91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非终结符</a:t>
            </a:r>
          </a:p>
        </p:txBody>
      </p:sp>
      <p:sp>
        <p:nvSpPr>
          <p:cNvPr id="62481" name="Text Box 16"/>
          <p:cNvSpPr txBox="1">
            <a:spLocks noChangeArrowheads="1"/>
          </p:cNvSpPr>
          <p:nvPr/>
        </p:nvSpPr>
        <p:spPr bwMode="auto">
          <a:xfrm>
            <a:off x="2895600" y="990600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输入符号</a:t>
            </a:r>
          </a:p>
        </p:txBody>
      </p:sp>
      <p:sp>
        <p:nvSpPr>
          <p:cNvPr id="62482" name="Text Box 17"/>
          <p:cNvSpPr txBox="1">
            <a:spLocks noChangeArrowheads="1"/>
          </p:cNvSpPr>
          <p:nvPr/>
        </p:nvSpPr>
        <p:spPr bwMode="auto">
          <a:xfrm>
            <a:off x="533400" y="22860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E</a:t>
            </a:r>
          </a:p>
        </p:txBody>
      </p:sp>
      <p:sp>
        <p:nvSpPr>
          <p:cNvPr id="62483" name="Text Box 18"/>
          <p:cNvSpPr txBox="1">
            <a:spLocks noChangeArrowheads="1"/>
          </p:cNvSpPr>
          <p:nvPr/>
        </p:nvSpPr>
        <p:spPr bwMode="auto">
          <a:xfrm>
            <a:off x="457200" y="29718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E’</a:t>
            </a:r>
          </a:p>
        </p:txBody>
      </p:sp>
      <p:sp>
        <p:nvSpPr>
          <p:cNvPr id="62484" name="Text Box 19"/>
          <p:cNvSpPr txBox="1">
            <a:spLocks noChangeArrowheads="1"/>
          </p:cNvSpPr>
          <p:nvPr/>
        </p:nvSpPr>
        <p:spPr bwMode="auto">
          <a:xfrm>
            <a:off x="381000" y="37338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T</a:t>
            </a:r>
          </a:p>
        </p:txBody>
      </p:sp>
      <p:sp>
        <p:nvSpPr>
          <p:cNvPr id="62485" name="Text Box 20"/>
          <p:cNvSpPr txBox="1">
            <a:spLocks noChangeArrowheads="1"/>
          </p:cNvSpPr>
          <p:nvPr/>
        </p:nvSpPr>
        <p:spPr bwMode="auto">
          <a:xfrm>
            <a:off x="381000" y="44958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T’</a:t>
            </a:r>
          </a:p>
        </p:txBody>
      </p:sp>
      <p:sp>
        <p:nvSpPr>
          <p:cNvPr id="62486" name="Text Box 21"/>
          <p:cNvSpPr txBox="1">
            <a:spLocks noChangeArrowheads="1"/>
          </p:cNvSpPr>
          <p:nvPr/>
        </p:nvSpPr>
        <p:spPr bwMode="auto">
          <a:xfrm>
            <a:off x="381000" y="51816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F</a:t>
            </a:r>
          </a:p>
        </p:txBody>
      </p:sp>
      <p:sp>
        <p:nvSpPr>
          <p:cNvPr id="62487" name="Text Box 22"/>
          <p:cNvSpPr txBox="1">
            <a:spLocks noChangeArrowheads="1"/>
          </p:cNvSpPr>
          <p:nvPr/>
        </p:nvSpPr>
        <p:spPr bwMode="auto">
          <a:xfrm>
            <a:off x="1752600" y="1676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id</a:t>
            </a:r>
          </a:p>
        </p:txBody>
      </p:sp>
      <p:sp>
        <p:nvSpPr>
          <p:cNvPr id="62488" name="Text Box 23"/>
          <p:cNvSpPr txBox="1">
            <a:spLocks noChangeArrowheads="1"/>
          </p:cNvSpPr>
          <p:nvPr/>
        </p:nvSpPr>
        <p:spPr bwMode="auto">
          <a:xfrm>
            <a:off x="4343400" y="17526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*</a:t>
            </a:r>
          </a:p>
        </p:txBody>
      </p:sp>
      <p:sp>
        <p:nvSpPr>
          <p:cNvPr id="62489" name="Text Box 24"/>
          <p:cNvSpPr txBox="1">
            <a:spLocks noChangeArrowheads="1"/>
          </p:cNvSpPr>
          <p:nvPr/>
        </p:nvSpPr>
        <p:spPr bwMode="auto">
          <a:xfrm>
            <a:off x="55626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(</a:t>
            </a:r>
          </a:p>
        </p:txBody>
      </p:sp>
      <p:sp>
        <p:nvSpPr>
          <p:cNvPr id="62490" name="Text Box 25"/>
          <p:cNvSpPr txBox="1">
            <a:spLocks noChangeArrowheads="1"/>
          </p:cNvSpPr>
          <p:nvPr/>
        </p:nvSpPr>
        <p:spPr bwMode="auto">
          <a:xfrm>
            <a:off x="67818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)</a:t>
            </a:r>
          </a:p>
        </p:txBody>
      </p:sp>
      <p:sp>
        <p:nvSpPr>
          <p:cNvPr id="62491" name="Text Box 26"/>
          <p:cNvSpPr txBox="1">
            <a:spLocks noChangeArrowheads="1"/>
          </p:cNvSpPr>
          <p:nvPr/>
        </p:nvSpPr>
        <p:spPr bwMode="auto">
          <a:xfrm>
            <a:off x="78486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#</a:t>
            </a:r>
            <a:endParaRPr lang="zh-CN" altLang="en-US"/>
          </a:p>
        </p:txBody>
      </p:sp>
      <p:sp>
        <p:nvSpPr>
          <p:cNvPr id="62492" name="Text Box 27"/>
          <p:cNvSpPr txBox="1">
            <a:spLocks noChangeArrowheads="1"/>
          </p:cNvSpPr>
          <p:nvPr/>
        </p:nvSpPr>
        <p:spPr bwMode="auto">
          <a:xfrm>
            <a:off x="3048000" y="1676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+</a:t>
            </a:r>
          </a:p>
        </p:txBody>
      </p:sp>
      <p:sp>
        <p:nvSpPr>
          <p:cNvPr id="62493" name="Text Box 28"/>
          <p:cNvSpPr txBox="1">
            <a:spLocks noChangeArrowheads="1"/>
          </p:cNvSpPr>
          <p:nvPr/>
        </p:nvSpPr>
        <p:spPr bwMode="auto">
          <a:xfrm>
            <a:off x="1752600" y="60960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62494" name="Text Box 29"/>
          <p:cNvSpPr txBox="1">
            <a:spLocks noChangeArrowheads="1"/>
          </p:cNvSpPr>
          <p:nvPr/>
        </p:nvSpPr>
        <p:spPr bwMode="auto">
          <a:xfrm>
            <a:off x="1600200" y="243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E→TE’</a:t>
            </a:r>
          </a:p>
        </p:txBody>
      </p:sp>
      <p:sp>
        <p:nvSpPr>
          <p:cNvPr id="62495" name="Text Box 30"/>
          <p:cNvSpPr txBox="1">
            <a:spLocks noChangeArrowheads="1"/>
          </p:cNvSpPr>
          <p:nvPr/>
        </p:nvSpPr>
        <p:spPr bwMode="auto">
          <a:xfrm>
            <a:off x="5486400" y="243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E→TE’</a:t>
            </a:r>
          </a:p>
        </p:txBody>
      </p:sp>
      <p:sp>
        <p:nvSpPr>
          <p:cNvPr id="62496" name="Text Box 31"/>
          <p:cNvSpPr txBox="1">
            <a:spLocks noChangeArrowheads="1"/>
          </p:cNvSpPr>
          <p:nvPr/>
        </p:nvSpPr>
        <p:spPr bwMode="auto">
          <a:xfrm>
            <a:off x="2743200" y="3124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E’→+TE’</a:t>
            </a:r>
          </a:p>
        </p:txBody>
      </p:sp>
      <p:sp>
        <p:nvSpPr>
          <p:cNvPr id="62497" name="Text Box 32"/>
          <p:cNvSpPr txBox="1">
            <a:spLocks noChangeArrowheads="1"/>
          </p:cNvSpPr>
          <p:nvPr/>
        </p:nvSpPr>
        <p:spPr bwMode="auto">
          <a:xfrm>
            <a:off x="6477000" y="3048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62498" name="Text Box 33"/>
          <p:cNvSpPr txBox="1">
            <a:spLocks noChangeArrowheads="1"/>
          </p:cNvSpPr>
          <p:nvPr/>
        </p:nvSpPr>
        <p:spPr bwMode="auto">
          <a:xfrm>
            <a:off x="7543800" y="3048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62499" name="Text Box 34"/>
          <p:cNvSpPr txBox="1">
            <a:spLocks noChangeArrowheads="1"/>
          </p:cNvSpPr>
          <p:nvPr/>
        </p:nvSpPr>
        <p:spPr bwMode="auto">
          <a:xfrm>
            <a:off x="1600200" y="3962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T→FT’</a:t>
            </a:r>
          </a:p>
        </p:txBody>
      </p:sp>
      <p:sp>
        <p:nvSpPr>
          <p:cNvPr id="62500" name="Text Box 35"/>
          <p:cNvSpPr txBox="1">
            <a:spLocks noChangeArrowheads="1"/>
          </p:cNvSpPr>
          <p:nvPr/>
        </p:nvSpPr>
        <p:spPr bwMode="auto">
          <a:xfrm>
            <a:off x="5410200" y="3886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T→FT’</a:t>
            </a:r>
          </a:p>
        </p:txBody>
      </p:sp>
      <p:sp>
        <p:nvSpPr>
          <p:cNvPr id="62501" name="Text Box 36"/>
          <p:cNvSpPr txBox="1">
            <a:spLocks noChangeArrowheads="1"/>
          </p:cNvSpPr>
          <p:nvPr/>
        </p:nvSpPr>
        <p:spPr bwMode="auto">
          <a:xfrm>
            <a:off x="7543800" y="457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62502" name="Text Box 37"/>
          <p:cNvSpPr txBox="1">
            <a:spLocks noChangeArrowheads="1"/>
          </p:cNvSpPr>
          <p:nvPr/>
        </p:nvSpPr>
        <p:spPr bwMode="auto">
          <a:xfrm>
            <a:off x="6477000" y="457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62503" name="Text Box 38"/>
          <p:cNvSpPr txBox="1">
            <a:spLocks noChangeArrowheads="1"/>
          </p:cNvSpPr>
          <p:nvPr/>
        </p:nvSpPr>
        <p:spPr bwMode="auto">
          <a:xfrm>
            <a:off x="2667000" y="457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62504" name="Text Box 39"/>
          <p:cNvSpPr txBox="1">
            <a:spLocks noChangeArrowheads="1"/>
          </p:cNvSpPr>
          <p:nvPr/>
        </p:nvSpPr>
        <p:spPr bwMode="auto">
          <a:xfrm>
            <a:off x="3962400" y="4572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→*FT’</a:t>
            </a:r>
            <a:endParaRPr lang="en-US" altLang="zh-CN" sz="2800">
              <a:solidFill>
                <a:srgbClr val="800000"/>
              </a:solidFill>
            </a:endParaRPr>
          </a:p>
        </p:txBody>
      </p:sp>
      <p:sp>
        <p:nvSpPr>
          <p:cNvPr id="62505" name="Text Box 40"/>
          <p:cNvSpPr txBox="1">
            <a:spLocks noChangeArrowheads="1"/>
          </p:cNvSpPr>
          <p:nvPr/>
        </p:nvSpPr>
        <p:spPr bwMode="auto">
          <a:xfrm>
            <a:off x="5486400" y="5334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F→(E)</a:t>
            </a:r>
          </a:p>
        </p:txBody>
      </p:sp>
      <p:sp>
        <p:nvSpPr>
          <p:cNvPr id="62506" name="Text Box 41"/>
          <p:cNvSpPr txBox="1">
            <a:spLocks noChangeArrowheads="1"/>
          </p:cNvSpPr>
          <p:nvPr/>
        </p:nvSpPr>
        <p:spPr bwMode="auto">
          <a:xfrm>
            <a:off x="1524000" y="5334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F→id</a:t>
            </a:r>
          </a:p>
        </p:txBody>
      </p:sp>
      <p:sp>
        <p:nvSpPr>
          <p:cNvPr id="62507" name="Text Box 42"/>
          <p:cNvSpPr txBox="1">
            <a:spLocks noChangeArrowheads="1"/>
          </p:cNvSpPr>
          <p:nvPr/>
        </p:nvSpPr>
        <p:spPr bwMode="auto">
          <a:xfrm>
            <a:off x="1219200" y="22860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预测分析表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68520C-7400-4A5B-B796-8ACDD372A250}" type="slidenum">
              <a:rPr lang="en-US" altLang="zh-CN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143000" y="152400"/>
            <a:ext cx="525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句子</a:t>
            </a:r>
            <a:r>
              <a:rPr lang="en-US" altLang="zh-CN"/>
              <a:t>id+id*id</a:t>
            </a:r>
            <a:r>
              <a:rPr lang="zh-CN" altLang="en-US"/>
              <a:t>的分析过程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371600" y="1371600"/>
            <a:ext cx="67056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>
            <a:off x="1295400" y="7620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>
            <a:off x="1828800" y="990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1295400" y="1219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1295400" y="64770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3200400" y="76200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6172200" y="76200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1371600" y="76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分析栈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3505200" y="762000"/>
            <a:ext cx="24241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输入符号串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6019800" y="76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输出</a:t>
            </a: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1600200" y="1219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600200" y="1524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1600200" y="1828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#E’T’F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1600200" y="243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#E’T’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1600200" y="27432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1600200" y="2133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#E’T’id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00200" y="3048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#E’T+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1524000" y="3352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#E’T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1524000" y="3657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#E’T’F</a:t>
            </a:r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1600200" y="3962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#E’T’id</a:t>
            </a:r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1600200" y="42672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#E’T’</a:t>
            </a: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1600200" y="6096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</a:t>
            </a:r>
            <a:endParaRPr lang="zh-CN" altLang="en-US" sz="2400"/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1600200" y="4876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#E’T’F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1600200" y="51816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#E’T’id</a:t>
            </a: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1524000" y="5486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#E’T’</a:t>
            </a:r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1600200" y="57912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</a:t>
            </a:r>
          </a:p>
        </p:txBody>
      </p:sp>
      <p:sp>
        <p:nvSpPr>
          <p:cNvPr id="64553" name="Text Box 41"/>
          <p:cNvSpPr txBox="1">
            <a:spLocks noChangeArrowheads="1"/>
          </p:cNvSpPr>
          <p:nvPr/>
        </p:nvSpPr>
        <p:spPr bwMode="auto">
          <a:xfrm>
            <a:off x="1600200" y="4572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#E’T’F*</a:t>
            </a:r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3886200" y="1143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id+id*id#</a:t>
            </a:r>
            <a:r>
              <a:rPr lang="zh-CN" altLang="en-US" sz="2400"/>
              <a:t> </a:t>
            </a:r>
          </a:p>
        </p:txBody>
      </p:sp>
      <p:sp>
        <p:nvSpPr>
          <p:cNvPr id="64555" name="Text Box 43"/>
          <p:cNvSpPr txBox="1">
            <a:spLocks noChangeArrowheads="1"/>
          </p:cNvSpPr>
          <p:nvPr/>
        </p:nvSpPr>
        <p:spPr bwMode="auto">
          <a:xfrm>
            <a:off x="3886200" y="1447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id+id*id#</a:t>
            </a:r>
            <a:r>
              <a:rPr lang="zh-CN" altLang="en-US" sz="2400"/>
              <a:t> </a:t>
            </a:r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3886200" y="1752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id+id*id#</a:t>
            </a:r>
            <a:r>
              <a:rPr lang="zh-CN" altLang="en-US" sz="2400"/>
              <a:t> </a:t>
            </a:r>
          </a:p>
        </p:txBody>
      </p:sp>
      <p:sp>
        <p:nvSpPr>
          <p:cNvPr id="64557" name="Text Box 45"/>
          <p:cNvSpPr txBox="1">
            <a:spLocks noChangeArrowheads="1"/>
          </p:cNvSpPr>
          <p:nvPr/>
        </p:nvSpPr>
        <p:spPr bwMode="auto">
          <a:xfrm>
            <a:off x="3810000" y="205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id+id*id#</a:t>
            </a:r>
            <a:r>
              <a:rPr lang="zh-CN" altLang="en-US" sz="2400"/>
              <a:t> </a:t>
            </a:r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3886200" y="236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+id*id#</a:t>
            </a:r>
            <a:r>
              <a:rPr lang="zh-CN" altLang="en-US" sz="2400"/>
              <a:t> </a:t>
            </a:r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3886200" y="266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+id*id#</a:t>
            </a:r>
            <a:r>
              <a:rPr lang="zh-CN" altLang="en-US" sz="2400"/>
              <a:t> </a:t>
            </a: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810000" y="2971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+id*id#</a:t>
            </a:r>
            <a:r>
              <a:rPr lang="zh-CN" altLang="en-US" sz="2400"/>
              <a:t> </a:t>
            </a:r>
          </a:p>
        </p:txBody>
      </p:sp>
      <p:sp>
        <p:nvSpPr>
          <p:cNvPr id="64561" name="Text Box 49"/>
          <p:cNvSpPr txBox="1">
            <a:spLocks noChangeArrowheads="1"/>
          </p:cNvSpPr>
          <p:nvPr/>
        </p:nvSpPr>
        <p:spPr bwMode="auto">
          <a:xfrm>
            <a:off x="3886200" y="3276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id*id#</a:t>
            </a:r>
            <a:r>
              <a:rPr lang="zh-CN" altLang="en-US" sz="2400"/>
              <a:t> </a:t>
            </a:r>
          </a:p>
        </p:txBody>
      </p:sp>
      <p:sp>
        <p:nvSpPr>
          <p:cNvPr id="64562" name="Text Box 50"/>
          <p:cNvSpPr txBox="1">
            <a:spLocks noChangeArrowheads="1"/>
          </p:cNvSpPr>
          <p:nvPr/>
        </p:nvSpPr>
        <p:spPr bwMode="auto">
          <a:xfrm>
            <a:off x="3962400" y="3581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id*id#</a:t>
            </a:r>
            <a:r>
              <a:rPr lang="zh-CN" altLang="en-US" sz="2400"/>
              <a:t> </a:t>
            </a:r>
          </a:p>
        </p:txBody>
      </p:sp>
      <p:sp>
        <p:nvSpPr>
          <p:cNvPr id="64563" name="Text Box 51"/>
          <p:cNvSpPr txBox="1">
            <a:spLocks noChangeArrowheads="1"/>
          </p:cNvSpPr>
          <p:nvPr/>
        </p:nvSpPr>
        <p:spPr bwMode="auto">
          <a:xfrm>
            <a:off x="3962400" y="388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id*id#</a:t>
            </a:r>
            <a:r>
              <a:rPr lang="zh-CN" altLang="en-US" sz="2400"/>
              <a:t> </a:t>
            </a:r>
          </a:p>
        </p:txBody>
      </p:sp>
      <p:sp>
        <p:nvSpPr>
          <p:cNvPr id="64564" name="Text Box 52"/>
          <p:cNvSpPr txBox="1">
            <a:spLocks noChangeArrowheads="1"/>
          </p:cNvSpPr>
          <p:nvPr/>
        </p:nvSpPr>
        <p:spPr bwMode="auto">
          <a:xfrm>
            <a:off x="3962400" y="4191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  *id#</a:t>
            </a:r>
            <a:r>
              <a:rPr lang="zh-CN" altLang="en-US" sz="2400"/>
              <a:t> </a:t>
            </a:r>
          </a:p>
        </p:txBody>
      </p:sp>
      <p:sp>
        <p:nvSpPr>
          <p:cNvPr id="64565" name="Text Box 53"/>
          <p:cNvSpPr txBox="1">
            <a:spLocks noChangeArrowheads="1"/>
          </p:cNvSpPr>
          <p:nvPr/>
        </p:nvSpPr>
        <p:spPr bwMode="auto">
          <a:xfrm>
            <a:off x="4114800" y="4495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*id#</a:t>
            </a:r>
            <a:r>
              <a:rPr lang="zh-CN" altLang="en-US" sz="2400"/>
              <a:t> </a:t>
            </a:r>
          </a:p>
        </p:txBody>
      </p:sp>
      <p:sp>
        <p:nvSpPr>
          <p:cNvPr id="64566" name="Text Box 54"/>
          <p:cNvSpPr txBox="1">
            <a:spLocks noChangeArrowheads="1"/>
          </p:cNvSpPr>
          <p:nvPr/>
        </p:nvSpPr>
        <p:spPr bwMode="auto">
          <a:xfrm>
            <a:off x="4038600" y="4800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   id#</a:t>
            </a:r>
            <a:r>
              <a:rPr lang="zh-CN" altLang="en-US" sz="2400"/>
              <a:t> </a:t>
            </a:r>
          </a:p>
        </p:txBody>
      </p:sp>
      <p:sp>
        <p:nvSpPr>
          <p:cNvPr id="64567" name="Text Box 55"/>
          <p:cNvSpPr txBox="1">
            <a:spLocks noChangeArrowheads="1"/>
          </p:cNvSpPr>
          <p:nvPr/>
        </p:nvSpPr>
        <p:spPr bwMode="auto">
          <a:xfrm>
            <a:off x="4038600" y="5105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   id#</a:t>
            </a:r>
            <a:r>
              <a:rPr lang="zh-CN" altLang="en-US" sz="2400"/>
              <a:t> </a:t>
            </a:r>
          </a:p>
        </p:txBody>
      </p:sp>
      <p:sp>
        <p:nvSpPr>
          <p:cNvPr id="64568" name="Text Box 56"/>
          <p:cNvSpPr txBox="1">
            <a:spLocks noChangeArrowheads="1"/>
          </p:cNvSpPr>
          <p:nvPr/>
        </p:nvSpPr>
        <p:spPr bwMode="auto">
          <a:xfrm>
            <a:off x="4114800" y="5410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     #</a:t>
            </a:r>
            <a:r>
              <a:rPr lang="zh-CN" altLang="en-US" sz="2400"/>
              <a:t> </a:t>
            </a:r>
          </a:p>
        </p:txBody>
      </p:sp>
      <p:sp>
        <p:nvSpPr>
          <p:cNvPr id="64569" name="Text Box 57"/>
          <p:cNvSpPr txBox="1">
            <a:spLocks noChangeArrowheads="1"/>
          </p:cNvSpPr>
          <p:nvPr/>
        </p:nvSpPr>
        <p:spPr bwMode="auto">
          <a:xfrm>
            <a:off x="4114800" y="5715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     #</a:t>
            </a:r>
            <a:r>
              <a:rPr lang="zh-CN" altLang="en-US" sz="2400"/>
              <a:t> </a:t>
            </a:r>
          </a:p>
        </p:txBody>
      </p:sp>
      <p:sp>
        <p:nvSpPr>
          <p:cNvPr id="64570" name="Text Box 58"/>
          <p:cNvSpPr txBox="1">
            <a:spLocks noChangeArrowheads="1"/>
          </p:cNvSpPr>
          <p:nvPr/>
        </p:nvSpPr>
        <p:spPr bwMode="auto">
          <a:xfrm>
            <a:off x="41148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     #</a:t>
            </a:r>
            <a:r>
              <a:rPr lang="zh-CN" altLang="en-US" sz="2400"/>
              <a:t> </a:t>
            </a:r>
          </a:p>
        </p:txBody>
      </p:sp>
      <p:sp>
        <p:nvSpPr>
          <p:cNvPr id="64571" name="Text Box 59"/>
          <p:cNvSpPr txBox="1">
            <a:spLocks noChangeArrowheads="1"/>
          </p:cNvSpPr>
          <p:nvPr/>
        </p:nvSpPr>
        <p:spPr bwMode="auto">
          <a:xfrm>
            <a:off x="6248400" y="1143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E→TE’ </a:t>
            </a:r>
          </a:p>
        </p:txBody>
      </p:sp>
      <p:sp>
        <p:nvSpPr>
          <p:cNvPr id="64572" name="Text Box 60"/>
          <p:cNvSpPr txBox="1">
            <a:spLocks noChangeArrowheads="1"/>
          </p:cNvSpPr>
          <p:nvPr/>
        </p:nvSpPr>
        <p:spPr bwMode="auto">
          <a:xfrm>
            <a:off x="6248400" y="1447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T→FT’ </a:t>
            </a:r>
          </a:p>
        </p:txBody>
      </p:sp>
      <p:sp>
        <p:nvSpPr>
          <p:cNvPr id="64573" name="Text Box 61"/>
          <p:cNvSpPr txBox="1">
            <a:spLocks noChangeArrowheads="1"/>
          </p:cNvSpPr>
          <p:nvPr/>
        </p:nvSpPr>
        <p:spPr bwMode="auto">
          <a:xfrm>
            <a:off x="6324600" y="1752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F→id </a:t>
            </a:r>
          </a:p>
        </p:txBody>
      </p:sp>
      <p:sp>
        <p:nvSpPr>
          <p:cNvPr id="64574" name="Text Box 62"/>
          <p:cNvSpPr txBox="1">
            <a:spLocks noChangeArrowheads="1"/>
          </p:cNvSpPr>
          <p:nvPr/>
        </p:nvSpPr>
        <p:spPr bwMode="auto">
          <a:xfrm>
            <a:off x="6172200" y="236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T’→ </a:t>
            </a:r>
            <a:r>
              <a:rPr lang="en-US" altLang="zh-CN" sz="24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64576" name="Text Box 64"/>
          <p:cNvSpPr txBox="1">
            <a:spLocks noChangeArrowheads="1"/>
          </p:cNvSpPr>
          <p:nvPr/>
        </p:nvSpPr>
        <p:spPr bwMode="auto">
          <a:xfrm>
            <a:off x="6248400" y="266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E’→+TE’ </a:t>
            </a:r>
          </a:p>
        </p:txBody>
      </p:sp>
      <p:sp>
        <p:nvSpPr>
          <p:cNvPr id="64577" name="Text Box 65"/>
          <p:cNvSpPr txBox="1">
            <a:spLocks noChangeArrowheads="1"/>
          </p:cNvSpPr>
          <p:nvPr/>
        </p:nvSpPr>
        <p:spPr bwMode="auto">
          <a:xfrm>
            <a:off x="6172200" y="3276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T→FT’ </a:t>
            </a:r>
          </a:p>
        </p:txBody>
      </p:sp>
      <p:sp>
        <p:nvSpPr>
          <p:cNvPr id="64578" name="Text Box 66"/>
          <p:cNvSpPr txBox="1">
            <a:spLocks noChangeArrowheads="1"/>
          </p:cNvSpPr>
          <p:nvPr/>
        </p:nvSpPr>
        <p:spPr bwMode="auto">
          <a:xfrm>
            <a:off x="6172200" y="3581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F→id </a:t>
            </a:r>
          </a:p>
        </p:txBody>
      </p:sp>
      <p:sp>
        <p:nvSpPr>
          <p:cNvPr id="64579" name="Text Box 67"/>
          <p:cNvSpPr txBox="1">
            <a:spLocks noChangeArrowheads="1"/>
          </p:cNvSpPr>
          <p:nvPr/>
        </p:nvSpPr>
        <p:spPr bwMode="auto">
          <a:xfrm>
            <a:off x="6172200" y="4267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T’→*FT’ </a:t>
            </a:r>
          </a:p>
        </p:txBody>
      </p:sp>
      <p:sp>
        <p:nvSpPr>
          <p:cNvPr id="64580" name="Text Box 68"/>
          <p:cNvSpPr txBox="1">
            <a:spLocks noChangeArrowheads="1"/>
          </p:cNvSpPr>
          <p:nvPr/>
        </p:nvSpPr>
        <p:spPr bwMode="auto">
          <a:xfrm>
            <a:off x="6248400" y="4800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F→id </a:t>
            </a:r>
          </a:p>
        </p:txBody>
      </p:sp>
      <p:sp>
        <p:nvSpPr>
          <p:cNvPr id="64581" name="Text Box 69"/>
          <p:cNvSpPr txBox="1">
            <a:spLocks noChangeArrowheads="1"/>
          </p:cNvSpPr>
          <p:nvPr/>
        </p:nvSpPr>
        <p:spPr bwMode="auto">
          <a:xfrm>
            <a:off x="6172200" y="5334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T’→ </a:t>
            </a:r>
            <a:r>
              <a:rPr lang="en-US" altLang="zh-CN" sz="24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64582" name="Text Box 70"/>
          <p:cNvSpPr txBox="1">
            <a:spLocks noChangeArrowheads="1"/>
          </p:cNvSpPr>
          <p:nvPr/>
        </p:nvSpPr>
        <p:spPr bwMode="auto">
          <a:xfrm>
            <a:off x="6172200" y="5715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E’→ </a:t>
            </a:r>
            <a:r>
              <a:rPr lang="en-US" altLang="zh-CN" sz="24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9" name="Text Box 70"/>
          <p:cNvSpPr txBox="1">
            <a:spLocks noChangeArrowheads="1"/>
          </p:cNvSpPr>
          <p:nvPr/>
        </p:nvSpPr>
        <p:spPr bwMode="auto">
          <a:xfrm>
            <a:off x="6143625" y="60721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acc</a:t>
            </a:r>
            <a:endParaRPr lang="en-US" altLang="zh-CN" sz="2400">
              <a:solidFill>
                <a:srgbClr val="800000"/>
              </a:solidFill>
            </a:endParaRPr>
          </a:p>
        </p:txBody>
      </p:sp>
      <p:sp>
        <p:nvSpPr>
          <p:cNvPr id="63548" name="矩形 50"/>
          <p:cNvSpPr>
            <a:spLocks noChangeArrowheads="1"/>
          </p:cNvSpPr>
          <p:nvPr/>
        </p:nvSpPr>
        <p:spPr bwMode="auto">
          <a:xfrm>
            <a:off x="-285750" y="6532563"/>
            <a:ext cx="94297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</a:pP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    1   E→TE</a:t>
            </a:r>
            <a:r>
              <a:rPr lang="en-US" altLang="zh-CN" sz="2000">
                <a:solidFill>
                  <a:srgbClr val="800000"/>
                </a:solidFill>
              </a:rPr>
              <a:t>’ 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    2  E</a:t>
            </a:r>
            <a:r>
              <a:rPr lang="en-US" altLang="zh-CN" sz="2000">
                <a:solidFill>
                  <a:srgbClr val="800000"/>
                </a:solidFill>
              </a:rPr>
              <a:t>’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→ +TE</a:t>
            </a:r>
            <a:r>
              <a:rPr lang="en-US" altLang="zh-CN" sz="2000">
                <a:solidFill>
                  <a:srgbClr val="800000"/>
                </a:solidFill>
              </a:rPr>
              <a:t>’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|</a:t>
            </a:r>
            <a:r>
              <a:rPr lang="en-US" altLang="zh-CN" sz="2000">
                <a:solidFill>
                  <a:srgbClr val="800000"/>
                </a:solidFill>
              </a:rPr>
              <a:t>ε        3  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T →FT</a:t>
            </a:r>
            <a:r>
              <a:rPr lang="en-US" altLang="zh-CN" sz="2000">
                <a:solidFill>
                  <a:srgbClr val="800000"/>
                </a:solidFill>
              </a:rPr>
              <a:t>’ 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    4  T</a:t>
            </a:r>
            <a:r>
              <a:rPr lang="en-US" altLang="zh-CN" sz="2000">
                <a:solidFill>
                  <a:srgbClr val="800000"/>
                </a:solidFill>
              </a:rPr>
              <a:t>’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→*FT</a:t>
            </a:r>
            <a:r>
              <a:rPr lang="en-US" altLang="zh-CN" sz="2000">
                <a:solidFill>
                  <a:srgbClr val="800000"/>
                </a:solidFill>
              </a:rPr>
              <a:t>’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| </a:t>
            </a:r>
            <a:r>
              <a:rPr lang="en-US" altLang="zh-CN" sz="2000">
                <a:solidFill>
                  <a:srgbClr val="800000"/>
                </a:solidFill>
              </a:rPr>
              <a:t>ε  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    5   F→(E)|id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4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64528" grpId="0" autoUpdateAnimBg="0"/>
      <p:bldP spid="64529" grpId="0" autoUpdateAnimBg="0"/>
      <p:bldP spid="64530" grpId="0" autoUpdateAnimBg="0"/>
      <p:bldP spid="64531" grpId="0" autoUpdateAnimBg="0"/>
      <p:bldP spid="64543" grpId="0" autoUpdateAnimBg="0"/>
      <p:bldP spid="64544" grpId="0" autoUpdateAnimBg="0"/>
      <p:bldP spid="64545" grpId="0" autoUpdateAnimBg="0"/>
      <p:bldP spid="64546" grpId="0" autoUpdateAnimBg="0"/>
      <p:bldP spid="64547" grpId="0" autoUpdateAnimBg="0"/>
      <p:bldP spid="64548" grpId="0" autoUpdateAnimBg="0"/>
      <p:bldP spid="64549" grpId="0" autoUpdateAnimBg="0"/>
      <p:bldP spid="64550" grpId="0" autoUpdateAnimBg="0"/>
      <p:bldP spid="64551" grpId="0" autoUpdateAnimBg="0"/>
      <p:bldP spid="64552" grpId="0" autoUpdateAnimBg="0"/>
      <p:bldP spid="64553" grpId="0" autoUpdateAnimBg="0"/>
      <p:bldP spid="64554" grpId="0" autoUpdateAnimBg="0"/>
      <p:bldP spid="64555" grpId="0" autoUpdateAnimBg="0"/>
      <p:bldP spid="64556" grpId="0" autoUpdateAnimBg="0"/>
      <p:bldP spid="64557" grpId="0" autoUpdateAnimBg="0"/>
      <p:bldP spid="64558" grpId="0" autoUpdateAnimBg="0"/>
      <p:bldP spid="64559" grpId="0" autoUpdateAnimBg="0"/>
      <p:bldP spid="64560" grpId="0" autoUpdateAnimBg="0"/>
      <p:bldP spid="64561" grpId="0" autoUpdateAnimBg="0"/>
      <p:bldP spid="64562" grpId="0" autoUpdateAnimBg="0"/>
      <p:bldP spid="64563" grpId="0" autoUpdateAnimBg="0"/>
      <p:bldP spid="64564" grpId="0" autoUpdateAnimBg="0"/>
      <p:bldP spid="64565" grpId="0" autoUpdateAnimBg="0"/>
      <p:bldP spid="64566" grpId="0" autoUpdateAnimBg="0"/>
      <p:bldP spid="64567" grpId="0" autoUpdateAnimBg="0"/>
      <p:bldP spid="64568" grpId="0" autoUpdateAnimBg="0"/>
      <p:bldP spid="64569" grpId="0" autoUpdateAnimBg="0"/>
      <p:bldP spid="64570" grpId="0" autoUpdateAnimBg="0"/>
      <p:bldP spid="64571" grpId="0" autoUpdateAnimBg="0"/>
      <p:bldP spid="64572" grpId="0" autoUpdateAnimBg="0"/>
      <p:bldP spid="64573" grpId="0" autoUpdateAnimBg="0"/>
      <p:bldP spid="64574" grpId="0" autoUpdateAnimBg="0"/>
      <p:bldP spid="64576" grpId="0" autoUpdateAnimBg="0"/>
      <p:bldP spid="64577" grpId="0" autoUpdateAnimBg="0"/>
      <p:bldP spid="64578" grpId="0" autoUpdateAnimBg="0"/>
      <p:bldP spid="64579" grpId="0" autoUpdateAnimBg="0"/>
      <p:bldP spid="64580" grpId="0" autoUpdateAnimBg="0"/>
      <p:bldP spid="64581" grpId="0" autoUpdateAnimBg="0"/>
      <p:bldP spid="64582" grpId="0" autoUpdateAnimBg="0"/>
      <p:bldP spid="5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5400" b="1" dirty="0" smtClean="0">
                <a:solidFill>
                  <a:srgbClr val="CC0099"/>
                </a:solidFill>
                <a:ea typeface="隶书" pitchFamily="49" charset="-122"/>
              </a:rPr>
              <a:t>问题的解决方法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313" y="2714625"/>
            <a:ext cx="4191000" cy="2038350"/>
          </a:xfrm>
        </p:spPr>
        <p:txBody>
          <a:bodyPr/>
          <a:lstStyle/>
          <a:p>
            <a:pPr eaLnBrk="1" hangingPunct="1"/>
            <a:r>
              <a:rPr lang="zh-CN" altLang="en-US" sz="3600" b="1" i="1" dirty="0" smtClean="0">
                <a:solidFill>
                  <a:srgbClr val="008000"/>
                </a:solidFill>
              </a:rPr>
              <a:t>消除左递归</a:t>
            </a:r>
          </a:p>
          <a:p>
            <a:pPr eaLnBrk="1" hangingPunct="1"/>
            <a:endParaRPr lang="zh-CN" altLang="en-US" sz="3600" b="1" i="1" dirty="0" smtClean="0"/>
          </a:p>
          <a:p>
            <a:pPr eaLnBrk="1" hangingPunct="1"/>
            <a:r>
              <a:rPr lang="zh-CN" altLang="en-US" sz="3600" b="1" i="1" dirty="0" smtClean="0"/>
              <a:t>没有回溯</a:t>
            </a:r>
            <a:endParaRPr lang="zh-CN" altLang="en-US" sz="3600" b="1" i="1" dirty="0" smtClean="0"/>
          </a:p>
        </p:txBody>
      </p:sp>
      <p:grpSp>
        <p:nvGrpSpPr>
          <p:cNvPr id="12292" name="Group 6"/>
          <p:cNvGrpSpPr>
            <a:grpSpLocks/>
          </p:cNvGrpSpPr>
          <p:nvPr/>
        </p:nvGrpSpPr>
        <p:grpSpPr bwMode="auto">
          <a:xfrm>
            <a:off x="4214813" y="2928938"/>
            <a:ext cx="3265487" cy="1765300"/>
            <a:chOff x="3385" y="1789"/>
            <a:chExt cx="2057" cy="1112"/>
          </a:xfrm>
        </p:grpSpPr>
        <p:sp>
          <p:nvSpPr>
            <p:cNvPr id="12293" name="AutoShape 4"/>
            <p:cNvSpPr>
              <a:spLocks/>
            </p:cNvSpPr>
            <p:nvPr/>
          </p:nvSpPr>
          <p:spPr bwMode="auto">
            <a:xfrm>
              <a:off x="3385" y="1789"/>
              <a:ext cx="378" cy="1112"/>
            </a:xfrm>
            <a:prstGeom prst="rightBrace">
              <a:avLst>
                <a:gd name="adj1" fmla="val 24515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3773" y="2097"/>
              <a:ext cx="1669" cy="4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/>
                <a:t>改造为等价文法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A7FC4-2CCE-41D3-8396-465F0DDEB397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754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左递归会使分析进入到无限循环之中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8305800" cy="39655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D60093"/>
                </a:solidFill>
              </a:rPr>
              <a:t>消除简单左递归的方法：</a:t>
            </a:r>
            <a:r>
              <a:rPr lang="zh-CN" altLang="en-US"/>
              <a:t>     </a:t>
            </a:r>
          </a:p>
          <a:p>
            <a:r>
              <a:rPr lang="zh-CN" altLang="en-US"/>
              <a:t>对于含有左递归的产生式 </a:t>
            </a:r>
            <a:r>
              <a:rPr lang="en-US" altLang="zh-CN">
                <a:solidFill>
                  <a:srgbClr val="0000FF"/>
                </a:solidFill>
              </a:rPr>
              <a:t>A→A α| β</a:t>
            </a:r>
          </a:p>
          <a:p>
            <a:endParaRPr lang="en-US" altLang="zh-CN">
              <a:solidFill>
                <a:srgbClr val="0000FF"/>
              </a:solidFill>
            </a:endParaRPr>
          </a:p>
          <a:p>
            <a:endParaRPr lang="en-US" altLang="zh-CN">
              <a:solidFill>
                <a:srgbClr val="0000FF"/>
              </a:solidFill>
            </a:endParaRPr>
          </a:p>
          <a:p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11188" y="3500438"/>
            <a:ext cx="8208962" cy="231775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可用下面的非左递归的产生式 代替：</a:t>
            </a:r>
          </a:p>
          <a:p>
            <a:pPr>
              <a:defRPr/>
            </a:pPr>
            <a:r>
              <a:rPr lang="zh-CN" altLang="en-US" dirty="0"/>
              <a:t>                </a:t>
            </a:r>
            <a:r>
              <a:rPr lang="en-US" altLang="zh-CN" dirty="0">
                <a:solidFill>
                  <a:srgbClr val="0000FF"/>
                </a:solidFill>
              </a:rPr>
              <a:t>A→ β A</a:t>
            </a:r>
            <a:r>
              <a:rPr lang="en-US" altLang="zh-CN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’</a:t>
            </a:r>
          </a:p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                A</a:t>
            </a:r>
            <a:r>
              <a:rPr lang="en-US" altLang="zh-CN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’</a:t>
            </a:r>
            <a:r>
              <a:rPr lang="en-US" altLang="zh-CN" dirty="0">
                <a:solidFill>
                  <a:srgbClr val="0000FF"/>
                </a:solidFill>
              </a:rPr>
              <a:t> → </a:t>
            </a:r>
            <a:r>
              <a:rPr lang="en-US" altLang="zh-CN" dirty="0" err="1">
                <a:solidFill>
                  <a:srgbClr val="0000FF"/>
                </a:solidFill>
              </a:rPr>
              <a:t>αA</a:t>
            </a:r>
            <a:r>
              <a:rPr lang="en-US" altLang="zh-CN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’</a:t>
            </a:r>
            <a:r>
              <a:rPr lang="en-US" altLang="zh-CN" dirty="0">
                <a:solidFill>
                  <a:srgbClr val="0000FF"/>
                </a:solidFill>
              </a:rPr>
              <a:t>| ε   </a:t>
            </a:r>
            <a:r>
              <a:rPr lang="zh-CN" altLang="en-US" dirty="0">
                <a:solidFill>
                  <a:srgbClr val="0000FF"/>
                </a:solidFill>
              </a:rPr>
              <a:t>右递归无妨</a:t>
            </a:r>
            <a:endParaRPr lang="en-US" altLang="zh-CN" dirty="0"/>
          </a:p>
        </p:txBody>
      </p:sp>
      <p:sp>
        <p:nvSpPr>
          <p:cNvPr id="13318" name="矩形 7"/>
          <p:cNvSpPr>
            <a:spLocks noChangeArrowheads="1"/>
          </p:cNvSpPr>
          <p:nvPr/>
        </p:nvSpPr>
        <p:spPr bwMode="auto">
          <a:xfrm>
            <a:off x="1143000" y="285750"/>
            <a:ext cx="5929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D60093"/>
                </a:solidFill>
              </a:rPr>
              <a:t>消除</a:t>
            </a:r>
            <a:r>
              <a:rPr lang="zh-CN" altLang="en-US" dirty="0">
                <a:solidFill>
                  <a:srgbClr val="D60093"/>
                </a:solidFill>
              </a:rPr>
              <a:t>左递归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animBg="1" autoUpdateAnimBg="0"/>
      <p:bldP spid="256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A9138-C85B-40AF-8C11-185417E2C52B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914400"/>
            <a:ext cx="8686800" cy="20335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    </a:t>
            </a:r>
            <a:r>
              <a:rPr lang="zh-CN" altLang="en-US"/>
              <a:t>对于一般情况而言，若某一文法</a:t>
            </a:r>
            <a:r>
              <a:rPr lang="en-US" altLang="zh-CN"/>
              <a:t>G</a:t>
            </a:r>
            <a:r>
              <a:rPr lang="zh-CN" altLang="en-US"/>
              <a:t>的产生式具有如下形式：</a:t>
            </a:r>
          </a:p>
          <a:p>
            <a:r>
              <a:rPr lang="zh-CN" altLang="en-US">
                <a:solidFill>
                  <a:srgbClr val="0000FF"/>
                </a:solidFill>
              </a:rPr>
              <a:t> </a:t>
            </a:r>
            <a:endParaRPr lang="zh-CN" altLang="en-US" sz="4000">
              <a:solidFill>
                <a:srgbClr val="3399FF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28600" y="3200400"/>
            <a:ext cx="8382000" cy="22558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/>
              <a:t>则可用如下方法消除左递归</a:t>
            </a:r>
            <a:r>
              <a:rPr lang="en-US" altLang="zh-CN"/>
              <a:t>:</a:t>
            </a:r>
          </a:p>
          <a:p>
            <a:pPr>
              <a:lnSpc>
                <a:spcPct val="60000"/>
              </a:lnSpc>
            </a:pPr>
            <a:endParaRPr lang="en-US" altLang="zh-CN"/>
          </a:p>
          <a:p>
            <a:pPr>
              <a:lnSpc>
                <a:spcPct val="60000"/>
              </a:lnSpc>
            </a:pPr>
            <a:endParaRPr lang="en-US" altLang="zh-CN"/>
          </a:p>
          <a:p>
            <a:pPr>
              <a:lnSpc>
                <a:spcPct val="60000"/>
              </a:lnSpc>
            </a:pPr>
            <a:endParaRPr lang="en-US" altLang="zh-CN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28600" y="2060575"/>
            <a:ext cx="891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A→A α</a:t>
            </a:r>
            <a:r>
              <a:rPr lang="en-US" altLang="zh-CN" baseline="-15000">
                <a:solidFill>
                  <a:srgbClr val="0000FF"/>
                </a:solidFill>
              </a:rPr>
              <a:t>1</a:t>
            </a:r>
            <a:r>
              <a:rPr lang="en-US" altLang="zh-CN">
                <a:solidFill>
                  <a:srgbClr val="0000FF"/>
                </a:solidFill>
              </a:rPr>
              <a:t>| A α</a:t>
            </a:r>
            <a:r>
              <a:rPr lang="en-US" altLang="zh-CN" baseline="-15000">
                <a:solidFill>
                  <a:srgbClr val="0000FF"/>
                </a:solidFill>
              </a:rPr>
              <a:t>2</a:t>
            </a:r>
            <a:r>
              <a:rPr lang="en-US" altLang="zh-CN"/>
              <a:t> </a:t>
            </a:r>
            <a:r>
              <a:rPr lang="en-US" altLang="zh-CN">
                <a:solidFill>
                  <a:srgbClr val="0000FF"/>
                </a:solidFill>
              </a:rPr>
              <a:t>|…| A α</a:t>
            </a:r>
            <a:r>
              <a:rPr lang="en-US" altLang="zh-CN" baseline="-15000">
                <a:solidFill>
                  <a:srgbClr val="0000FF"/>
                </a:solidFill>
              </a:rPr>
              <a:t>m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en-US" altLang="zh-CN">
                <a:solidFill>
                  <a:srgbClr val="3399FF"/>
                </a:solidFill>
              </a:rPr>
              <a:t> </a:t>
            </a:r>
            <a:r>
              <a:rPr lang="en-US" altLang="zh-CN">
                <a:solidFill>
                  <a:srgbClr val="D60093"/>
                </a:solidFill>
              </a:rPr>
              <a:t>β</a:t>
            </a:r>
            <a:r>
              <a:rPr lang="en-US" altLang="zh-CN" baseline="-15000">
                <a:solidFill>
                  <a:srgbClr val="D60093"/>
                </a:solidFill>
              </a:rPr>
              <a:t>1</a:t>
            </a:r>
            <a:r>
              <a:rPr lang="en-US" altLang="zh-CN">
                <a:solidFill>
                  <a:srgbClr val="D60093"/>
                </a:solidFill>
              </a:rPr>
              <a:t>| β</a:t>
            </a:r>
            <a:r>
              <a:rPr lang="en-US" altLang="zh-CN" baseline="-15000">
                <a:solidFill>
                  <a:srgbClr val="D60093"/>
                </a:solidFill>
              </a:rPr>
              <a:t>2</a:t>
            </a:r>
            <a:r>
              <a:rPr lang="en-US" altLang="zh-CN">
                <a:solidFill>
                  <a:srgbClr val="D60093"/>
                </a:solidFill>
              </a:rPr>
              <a:t>|…| β</a:t>
            </a:r>
            <a:r>
              <a:rPr lang="en-US" altLang="zh-CN" baseline="-15000">
                <a:solidFill>
                  <a:srgbClr val="D60093"/>
                </a:solidFill>
              </a:rPr>
              <a:t>n</a:t>
            </a:r>
            <a:r>
              <a:rPr lang="en-US" altLang="zh-CN">
                <a:solidFill>
                  <a:srgbClr val="3399FF"/>
                </a:solidFill>
              </a:rPr>
              <a:t> 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50825" y="3789363"/>
            <a:ext cx="8569325" cy="6413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D60093"/>
                </a:solidFill>
              </a:rPr>
              <a:t>A→β</a:t>
            </a:r>
            <a:r>
              <a:rPr lang="en-US" altLang="zh-CN" baseline="-15000" dirty="0">
                <a:solidFill>
                  <a:srgbClr val="D60093"/>
                </a:solidFill>
              </a:rPr>
              <a:t>1</a:t>
            </a:r>
            <a:r>
              <a:rPr lang="en-US" altLang="zh-CN" dirty="0">
                <a:solidFill>
                  <a:srgbClr val="D60093"/>
                </a:solidFill>
              </a:rPr>
              <a:t>A</a:t>
            </a:r>
            <a:r>
              <a:rPr lang="en-US" altLang="zh-CN" dirty="0">
                <a:solidFill>
                  <a:srgbClr val="D60093"/>
                </a:solidFill>
                <a:latin typeface="+mn-lt"/>
              </a:rPr>
              <a:t>’</a:t>
            </a:r>
            <a:r>
              <a:rPr lang="en-US" altLang="zh-CN" dirty="0">
                <a:solidFill>
                  <a:srgbClr val="D60093"/>
                </a:solidFill>
              </a:rPr>
              <a:t>| β</a:t>
            </a:r>
            <a:r>
              <a:rPr lang="en-US" altLang="zh-CN" baseline="-15000" dirty="0">
                <a:solidFill>
                  <a:srgbClr val="D60093"/>
                </a:solidFill>
              </a:rPr>
              <a:t>2</a:t>
            </a:r>
            <a:r>
              <a:rPr lang="en-US" altLang="zh-CN" dirty="0">
                <a:solidFill>
                  <a:srgbClr val="D60093"/>
                </a:solidFill>
              </a:rPr>
              <a:t>A</a:t>
            </a:r>
            <a:r>
              <a:rPr lang="en-US" altLang="zh-CN" dirty="0">
                <a:solidFill>
                  <a:srgbClr val="D60093"/>
                </a:solidFill>
                <a:latin typeface="+mn-lt"/>
              </a:rPr>
              <a:t>’</a:t>
            </a:r>
            <a:r>
              <a:rPr lang="en-US" altLang="zh-CN" dirty="0">
                <a:solidFill>
                  <a:srgbClr val="D60093"/>
                </a:solidFill>
              </a:rPr>
              <a:t> |…| </a:t>
            </a:r>
            <a:r>
              <a:rPr lang="en-US" altLang="zh-CN" dirty="0" err="1">
                <a:solidFill>
                  <a:srgbClr val="D60093"/>
                </a:solidFill>
              </a:rPr>
              <a:t>β</a:t>
            </a:r>
            <a:r>
              <a:rPr lang="en-US" altLang="zh-CN" baseline="-15000" dirty="0" err="1">
                <a:solidFill>
                  <a:srgbClr val="D60093"/>
                </a:solidFill>
              </a:rPr>
              <a:t>n</a:t>
            </a:r>
            <a:r>
              <a:rPr lang="en-US" altLang="zh-CN" dirty="0">
                <a:solidFill>
                  <a:srgbClr val="3399FF"/>
                </a:solidFill>
              </a:rPr>
              <a:t> </a:t>
            </a:r>
            <a:r>
              <a:rPr lang="en-US" altLang="zh-CN" dirty="0">
                <a:solidFill>
                  <a:srgbClr val="D60093"/>
                </a:solidFill>
              </a:rPr>
              <a:t>A</a:t>
            </a:r>
            <a:r>
              <a:rPr lang="en-US" altLang="zh-CN" dirty="0">
                <a:solidFill>
                  <a:srgbClr val="D60093"/>
                </a:solidFill>
                <a:latin typeface="+mn-lt"/>
              </a:rPr>
              <a:t>’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23850" y="4581525"/>
            <a:ext cx="8208963" cy="6413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+mn-lt"/>
              </a:rPr>
              <a:t>’</a:t>
            </a:r>
            <a:r>
              <a:rPr lang="en-US" altLang="zh-CN" dirty="0">
                <a:solidFill>
                  <a:srgbClr val="0000FF"/>
                </a:solidFill>
              </a:rPr>
              <a:t> → α</a:t>
            </a:r>
            <a:r>
              <a:rPr lang="en-US" altLang="zh-CN" baseline="-1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+mn-lt"/>
              </a:rPr>
              <a:t>’</a:t>
            </a:r>
            <a:r>
              <a:rPr lang="en-US" altLang="zh-CN" dirty="0">
                <a:solidFill>
                  <a:srgbClr val="0000FF"/>
                </a:solidFill>
              </a:rPr>
              <a:t>| α</a:t>
            </a:r>
            <a:r>
              <a:rPr lang="en-US" altLang="zh-CN" baseline="-1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+mn-lt"/>
              </a:rPr>
              <a:t>’</a:t>
            </a:r>
            <a:r>
              <a:rPr lang="en-US" altLang="zh-CN" dirty="0">
                <a:solidFill>
                  <a:srgbClr val="0000FF"/>
                </a:solidFill>
              </a:rPr>
              <a:t>|… | </a:t>
            </a:r>
            <a:r>
              <a:rPr lang="en-US" altLang="zh-CN" dirty="0" err="1">
                <a:solidFill>
                  <a:srgbClr val="0000FF"/>
                </a:solidFill>
              </a:rPr>
              <a:t>α</a:t>
            </a:r>
            <a:r>
              <a:rPr lang="en-US" altLang="zh-CN" baseline="-15000" dirty="0" err="1">
                <a:solidFill>
                  <a:srgbClr val="0000FF"/>
                </a:solidFill>
              </a:rPr>
              <a:t>m</a:t>
            </a:r>
            <a:r>
              <a:rPr lang="en-US" altLang="zh-CN" dirty="0" err="1">
                <a:solidFill>
                  <a:srgbClr val="0000FF"/>
                </a:solidFill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+mn-lt"/>
              </a:rPr>
              <a:t>’</a:t>
            </a:r>
            <a:r>
              <a:rPr lang="en-US" altLang="zh-CN" dirty="0">
                <a:solidFill>
                  <a:srgbClr val="0000FF"/>
                </a:solidFill>
              </a:rPr>
              <a:t> |</a:t>
            </a:r>
            <a:r>
              <a:rPr lang="en-US" altLang="zh-CN" dirty="0">
                <a:solidFill>
                  <a:srgbClr val="3399FF"/>
                </a:solidFill>
              </a:rPr>
              <a:t> </a:t>
            </a:r>
            <a:r>
              <a:rPr lang="en-US" altLang="zh-CN" dirty="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95288" y="5661025"/>
            <a:ext cx="8280400" cy="6413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很容易证明改造前后的文法是等价的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 autoUpdateAnimBg="0"/>
      <p:bldP spid="28674" grpId="1" animBg="1"/>
      <p:bldP spid="28676" grpId="0" animBg="1" autoUpdateAnimBg="0"/>
      <p:bldP spid="28676" grpId="1" animBg="1"/>
      <p:bldP spid="28677" grpId="0" autoUpdateAnimBg="0"/>
      <p:bldP spid="28680" grpId="0"/>
      <p:bldP spid="28681" grpId="0"/>
      <p:bldP spid="286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A25A8-24C1-4DF2-A676-2ED735B3C39D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57188" y="1143000"/>
            <a:ext cx="8358187" cy="491331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sz="3200"/>
              <a:t>1.</a:t>
            </a:r>
            <a:r>
              <a:rPr lang="zh-CN" altLang="en-US" sz="3200"/>
              <a:t>以某种顺序排列非终结符</a:t>
            </a:r>
            <a:r>
              <a:rPr lang="en-US" altLang="zh-CN" sz="3200">
                <a:solidFill>
                  <a:srgbClr val="0000FF"/>
                </a:solidFill>
              </a:rPr>
              <a:t>A </a:t>
            </a:r>
            <a:r>
              <a:rPr lang="en-US" altLang="zh-CN" sz="3200" baseline="-10000">
                <a:solidFill>
                  <a:srgbClr val="0000FF"/>
                </a:solidFill>
              </a:rPr>
              <a:t>1</a:t>
            </a:r>
            <a:r>
              <a:rPr lang="en-US" altLang="zh-CN" sz="3200">
                <a:solidFill>
                  <a:srgbClr val="0000FF"/>
                </a:solidFill>
              </a:rPr>
              <a:t>A </a:t>
            </a:r>
            <a:r>
              <a:rPr lang="en-US" altLang="zh-CN" sz="3200" baseline="-10000">
                <a:solidFill>
                  <a:srgbClr val="0000FF"/>
                </a:solidFill>
              </a:rPr>
              <a:t>2</a:t>
            </a:r>
            <a:r>
              <a:rPr lang="en-US" altLang="zh-CN" sz="3200">
                <a:solidFill>
                  <a:srgbClr val="0000FF"/>
                </a:solidFill>
              </a:rPr>
              <a:t>…A </a:t>
            </a:r>
            <a:r>
              <a:rPr lang="en-US" altLang="zh-CN" sz="3200" baseline="-10000">
                <a:solidFill>
                  <a:srgbClr val="0000FF"/>
                </a:solidFill>
              </a:rPr>
              <a:t>n</a:t>
            </a:r>
            <a:endParaRPr lang="en-US" altLang="zh-CN" sz="3200">
              <a:solidFill>
                <a:srgbClr val="0000FF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 sz="3200"/>
              <a:t>2.for i=1 to n do </a:t>
            </a:r>
            <a:r>
              <a:rPr lang="en-US" altLang="zh-CN" sz="3200">
                <a:solidFill>
                  <a:srgbClr val="006699"/>
                </a:solidFill>
              </a:rPr>
              <a:t>begin</a:t>
            </a:r>
          </a:p>
          <a:p>
            <a:pPr>
              <a:lnSpc>
                <a:spcPct val="50000"/>
              </a:lnSpc>
            </a:pPr>
            <a:r>
              <a:rPr lang="en-US" altLang="zh-CN" sz="3200"/>
              <a:t>        for j=1 to i-1 do </a:t>
            </a:r>
            <a:r>
              <a:rPr lang="en-US" altLang="zh-CN" sz="3200">
                <a:solidFill>
                  <a:srgbClr val="0000FF"/>
                </a:solidFill>
              </a:rPr>
              <a:t>begin</a:t>
            </a:r>
          </a:p>
          <a:p>
            <a:pPr>
              <a:lnSpc>
                <a:spcPct val="50000"/>
              </a:lnSpc>
            </a:pPr>
            <a:r>
              <a:rPr lang="en-US" altLang="zh-CN" sz="3200"/>
              <a:t>          </a:t>
            </a:r>
            <a:r>
              <a:rPr lang="zh-CN" altLang="en-US" sz="3200"/>
              <a:t>改写</a:t>
            </a:r>
            <a:r>
              <a:rPr lang="en-US" altLang="zh-CN" sz="3200">
                <a:solidFill>
                  <a:srgbClr val="0000FF"/>
                </a:solidFill>
              </a:rPr>
              <a:t>A </a:t>
            </a:r>
            <a:r>
              <a:rPr lang="en-US" altLang="zh-CN" sz="3200" baseline="-10000">
                <a:solidFill>
                  <a:srgbClr val="0000FF"/>
                </a:solidFill>
              </a:rPr>
              <a:t>i</a:t>
            </a:r>
            <a:r>
              <a:rPr lang="en-US" altLang="zh-CN" sz="3200">
                <a:solidFill>
                  <a:srgbClr val="0000FF"/>
                </a:solidFill>
              </a:rPr>
              <a:t>→ A </a:t>
            </a:r>
            <a:r>
              <a:rPr lang="en-US" altLang="zh-CN" sz="3200" baseline="-10000">
                <a:solidFill>
                  <a:srgbClr val="0000FF"/>
                </a:solidFill>
              </a:rPr>
              <a:t>j</a:t>
            </a:r>
            <a:r>
              <a:rPr lang="en-US" altLang="zh-CN" sz="3200">
                <a:solidFill>
                  <a:srgbClr val="0000FF"/>
                </a:solidFill>
              </a:rPr>
              <a:t> γ</a:t>
            </a:r>
            <a:r>
              <a:rPr lang="en-US" altLang="zh-CN" sz="3200" baseline="-10000">
                <a:solidFill>
                  <a:srgbClr val="D60093"/>
                </a:solidFill>
              </a:rPr>
              <a:t> </a:t>
            </a:r>
            <a:r>
              <a:rPr lang="zh-CN" altLang="en-US" sz="3200"/>
              <a:t>规则，方法如下：</a:t>
            </a:r>
          </a:p>
          <a:p>
            <a:pPr>
              <a:lnSpc>
                <a:spcPct val="50000"/>
              </a:lnSpc>
            </a:pPr>
            <a:r>
              <a:rPr lang="zh-CN" altLang="en-US" sz="3200"/>
              <a:t>            如果</a:t>
            </a:r>
            <a:r>
              <a:rPr lang="en-US" altLang="zh-CN" sz="3200">
                <a:solidFill>
                  <a:srgbClr val="800000"/>
                </a:solidFill>
              </a:rPr>
              <a:t>A </a:t>
            </a:r>
            <a:r>
              <a:rPr lang="en-US" altLang="zh-CN" sz="3200" baseline="-10000">
                <a:solidFill>
                  <a:srgbClr val="800000"/>
                </a:solidFill>
              </a:rPr>
              <a:t>j</a:t>
            </a:r>
            <a:r>
              <a:rPr lang="en-US" altLang="zh-CN" sz="3200">
                <a:solidFill>
                  <a:srgbClr val="800000"/>
                </a:solidFill>
              </a:rPr>
              <a:t>→ δ  </a:t>
            </a:r>
            <a:r>
              <a:rPr lang="en-US" altLang="zh-CN" sz="3200" baseline="-10000">
                <a:solidFill>
                  <a:srgbClr val="800000"/>
                </a:solidFill>
              </a:rPr>
              <a:t>1</a:t>
            </a:r>
            <a:r>
              <a:rPr lang="en-US" altLang="zh-CN" sz="3200">
                <a:solidFill>
                  <a:srgbClr val="800000"/>
                </a:solidFill>
              </a:rPr>
              <a:t>| δ </a:t>
            </a:r>
            <a:r>
              <a:rPr lang="en-US" altLang="zh-CN" sz="3200" baseline="-10000">
                <a:solidFill>
                  <a:srgbClr val="800000"/>
                </a:solidFill>
              </a:rPr>
              <a:t>2</a:t>
            </a:r>
            <a:r>
              <a:rPr lang="en-US" altLang="zh-CN" sz="3200">
                <a:solidFill>
                  <a:srgbClr val="800000"/>
                </a:solidFill>
              </a:rPr>
              <a:t>|…|δ </a:t>
            </a:r>
            <a:r>
              <a:rPr lang="en-US" altLang="zh-CN" sz="3200" baseline="-10000">
                <a:solidFill>
                  <a:srgbClr val="800000"/>
                </a:solidFill>
              </a:rPr>
              <a:t>k</a:t>
            </a:r>
            <a:r>
              <a:rPr lang="en-US" altLang="zh-CN" sz="3200">
                <a:solidFill>
                  <a:srgbClr val="800000"/>
                </a:solidFill>
              </a:rPr>
              <a:t> </a:t>
            </a:r>
          </a:p>
          <a:p>
            <a:pPr>
              <a:lnSpc>
                <a:spcPct val="50000"/>
              </a:lnSpc>
            </a:pPr>
            <a:r>
              <a:rPr lang="en-US" altLang="zh-CN" sz="3200">
                <a:solidFill>
                  <a:srgbClr val="800000"/>
                </a:solidFill>
              </a:rPr>
              <a:t>          </a:t>
            </a:r>
            <a:r>
              <a:rPr lang="zh-CN" altLang="en-US" sz="3200">
                <a:solidFill>
                  <a:srgbClr val="800000"/>
                </a:solidFill>
              </a:rPr>
              <a:t>则</a:t>
            </a:r>
            <a:r>
              <a:rPr lang="en-US" altLang="zh-CN" sz="3200">
                <a:solidFill>
                  <a:srgbClr val="D60093"/>
                </a:solidFill>
              </a:rPr>
              <a:t>A </a:t>
            </a:r>
            <a:r>
              <a:rPr lang="en-US" altLang="zh-CN" sz="3200" baseline="-10000">
                <a:solidFill>
                  <a:srgbClr val="D60093"/>
                </a:solidFill>
              </a:rPr>
              <a:t>i</a:t>
            </a:r>
            <a:r>
              <a:rPr lang="en-US" altLang="zh-CN" sz="3200">
                <a:solidFill>
                  <a:srgbClr val="D60093"/>
                </a:solidFill>
              </a:rPr>
              <a:t>→ δ </a:t>
            </a:r>
            <a:r>
              <a:rPr lang="en-US" altLang="zh-CN" sz="3200" baseline="-10000">
                <a:solidFill>
                  <a:srgbClr val="D60093"/>
                </a:solidFill>
              </a:rPr>
              <a:t>1 </a:t>
            </a:r>
            <a:r>
              <a:rPr lang="en-US" altLang="zh-CN" sz="3200">
                <a:solidFill>
                  <a:srgbClr val="D60093"/>
                </a:solidFill>
              </a:rPr>
              <a:t>γ</a:t>
            </a:r>
            <a:r>
              <a:rPr lang="en-US" altLang="zh-CN" sz="3200" baseline="-10000">
                <a:solidFill>
                  <a:srgbClr val="D60093"/>
                </a:solidFill>
              </a:rPr>
              <a:t> </a:t>
            </a:r>
            <a:r>
              <a:rPr lang="en-US" altLang="zh-CN" sz="3200">
                <a:solidFill>
                  <a:srgbClr val="D60093"/>
                </a:solidFill>
              </a:rPr>
              <a:t>| δ </a:t>
            </a:r>
            <a:r>
              <a:rPr lang="en-US" altLang="zh-CN" sz="3200" baseline="-10000">
                <a:solidFill>
                  <a:srgbClr val="D60093"/>
                </a:solidFill>
              </a:rPr>
              <a:t>2 </a:t>
            </a:r>
            <a:r>
              <a:rPr lang="en-US" altLang="zh-CN" sz="3200">
                <a:solidFill>
                  <a:srgbClr val="D60093"/>
                </a:solidFill>
              </a:rPr>
              <a:t>γ</a:t>
            </a:r>
            <a:r>
              <a:rPr lang="en-US" altLang="zh-CN" sz="3200" baseline="-10000">
                <a:solidFill>
                  <a:srgbClr val="D60093"/>
                </a:solidFill>
              </a:rPr>
              <a:t> </a:t>
            </a:r>
            <a:r>
              <a:rPr lang="en-US" altLang="zh-CN" sz="3200">
                <a:solidFill>
                  <a:srgbClr val="D60093"/>
                </a:solidFill>
              </a:rPr>
              <a:t>|…| δ </a:t>
            </a:r>
            <a:r>
              <a:rPr lang="en-US" altLang="zh-CN" sz="3200" baseline="-10000">
                <a:solidFill>
                  <a:srgbClr val="D60093"/>
                </a:solidFill>
              </a:rPr>
              <a:t>n </a:t>
            </a:r>
            <a:r>
              <a:rPr lang="en-US" altLang="zh-CN" sz="3200">
                <a:solidFill>
                  <a:srgbClr val="D60093"/>
                </a:solidFill>
              </a:rPr>
              <a:t>γ</a:t>
            </a:r>
            <a:r>
              <a:rPr lang="zh-CN" altLang="en-US" sz="3200">
                <a:solidFill>
                  <a:srgbClr val="3399FF"/>
                </a:solidFill>
              </a:rPr>
              <a:t>；</a:t>
            </a:r>
          </a:p>
          <a:p>
            <a:pPr>
              <a:lnSpc>
                <a:spcPct val="50000"/>
              </a:lnSpc>
            </a:pPr>
            <a:r>
              <a:rPr lang="en-US" altLang="zh-CN" sz="3200">
                <a:solidFill>
                  <a:srgbClr val="0000FF"/>
                </a:solidFill>
              </a:rPr>
              <a:t>end</a:t>
            </a:r>
          </a:p>
          <a:p>
            <a:pPr>
              <a:lnSpc>
                <a:spcPct val="50000"/>
              </a:lnSpc>
            </a:pPr>
            <a:r>
              <a:rPr lang="en-US" altLang="zh-CN" sz="3200"/>
              <a:t>        </a:t>
            </a:r>
            <a:r>
              <a:rPr lang="zh-CN" altLang="en-US" sz="3200"/>
              <a:t>消除</a:t>
            </a:r>
            <a:r>
              <a:rPr lang="en-US" altLang="zh-CN" sz="3200">
                <a:solidFill>
                  <a:srgbClr val="0000FF"/>
                </a:solidFill>
              </a:rPr>
              <a:t>A </a:t>
            </a:r>
            <a:r>
              <a:rPr lang="en-US" altLang="zh-CN" sz="3200" baseline="-10000">
                <a:solidFill>
                  <a:srgbClr val="0000FF"/>
                </a:solidFill>
              </a:rPr>
              <a:t>i</a:t>
            </a:r>
            <a:r>
              <a:rPr lang="zh-CN" altLang="en-US" sz="3200">
                <a:solidFill>
                  <a:srgbClr val="0000FF"/>
                </a:solidFill>
              </a:rPr>
              <a:t>中的所有直接左递归</a:t>
            </a:r>
          </a:p>
          <a:p>
            <a:pPr>
              <a:lnSpc>
                <a:spcPct val="50000"/>
              </a:lnSpc>
            </a:pPr>
            <a:r>
              <a:rPr lang="en-US" altLang="zh-CN" sz="3200">
                <a:solidFill>
                  <a:srgbClr val="006699"/>
                </a:solidFill>
              </a:rPr>
              <a:t>End</a:t>
            </a:r>
          </a:p>
          <a:p>
            <a:pPr>
              <a:lnSpc>
                <a:spcPct val="50000"/>
              </a:lnSpc>
            </a:pPr>
            <a:r>
              <a:rPr lang="en-US" altLang="zh-CN" sz="3200"/>
              <a:t>3.</a:t>
            </a:r>
            <a:r>
              <a:rPr lang="zh-CN" altLang="en-US" sz="3200"/>
              <a:t>化简由</a:t>
            </a:r>
            <a:r>
              <a:rPr lang="en-US" altLang="zh-CN" sz="3200"/>
              <a:t>2</a:t>
            </a:r>
            <a:r>
              <a:rPr lang="zh-CN" altLang="en-US" sz="3200"/>
              <a:t>所得的文法</a:t>
            </a:r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1243013" y="142875"/>
            <a:ext cx="525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消除左递归的一般算法：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B7231-C16C-4BB9-85E4-32BDDB013508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714375" y="2071688"/>
            <a:ext cx="7924800" cy="317023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>
                <a:latin typeface="华文新魏" pitchFamily="2" charset="-122"/>
              </a:rPr>
              <a:t>对于较简单规则人眼能看出不同规则前部相同</a:t>
            </a:r>
            <a:r>
              <a:rPr lang="en-US" altLang="zh-CN" sz="4000">
                <a:latin typeface="华文新魏" pitchFamily="2" charset="-122"/>
              </a:rPr>
              <a:t>,</a:t>
            </a:r>
            <a:r>
              <a:rPr lang="zh-CN" altLang="en-US" sz="4000">
                <a:latin typeface="华文新魏" pitchFamily="2" charset="-122"/>
              </a:rPr>
              <a:t>产生回溯问题。</a:t>
            </a:r>
            <a:endParaRPr lang="en-US" altLang="zh-CN" sz="4000">
              <a:latin typeface="华文新魏" pitchFamily="2" charset="-122"/>
            </a:endParaRPr>
          </a:p>
          <a:p>
            <a:r>
              <a:rPr lang="zh-CN" altLang="en-US" sz="4000">
                <a:solidFill>
                  <a:srgbClr val="FF0000"/>
                </a:solidFill>
                <a:latin typeface="华文新魏" pitchFamily="2" charset="-122"/>
              </a:rPr>
              <a:t>对于不明显的回溯 怎么判断？</a:t>
            </a:r>
            <a:endParaRPr lang="en-US" altLang="zh-CN" sz="4000">
              <a:solidFill>
                <a:srgbClr val="FF0000"/>
              </a:solidFill>
              <a:latin typeface="华文新魏" pitchFamily="2" charset="-122"/>
            </a:endParaRPr>
          </a:p>
          <a:p>
            <a:r>
              <a:rPr lang="zh-CN" altLang="en-US" sz="4000">
                <a:solidFill>
                  <a:srgbClr val="FF0000"/>
                </a:solidFill>
                <a:latin typeface="华文新魏" pitchFamily="2" charset="-122"/>
              </a:rPr>
              <a:t>需要继续学习</a:t>
            </a:r>
            <a:r>
              <a:rPr lang="en-US" altLang="zh-CN" sz="4000">
                <a:solidFill>
                  <a:srgbClr val="FF0000"/>
                </a:solidFill>
                <a:latin typeface="华文新魏" pitchFamily="2" charset="-122"/>
              </a:rPr>
              <a:t>LL(1)</a:t>
            </a:r>
            <a:r>
              <a:rPr lang="zh-CN" altLang="en-US" sz="4000">
                <a:solidFill>
                  <a:srgbClr val="FF0000"/>
                </a:solidFill>
                <a:latin typeface="华文新魏" pitchFamily="2" charset="-122"/>
              </a:rPr>
              <a:t>文法的判别。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D25E0-DF31-4E3E-A7BA-481AA10484C6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827088" y="1268413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华文新魏" pitchFamily="2" charset="-122"/>
              </a:rPr>
              <a:t>1</a:t>
            </a:r>
            <a:r>
              <a:rPr lang="zh-CN" altLang="en-US">
                <a:latin typeface="华文新魏" pitchFamily="2" charset="-122"/>
              </a:rPr>
              <a:t>）计算</a:t>
            </a:r>
            <a:r>
              <a:rPr lang="en-US" altLang="zh-CN">
                <a:latin typeface="华文新魏" pitchFamily="2" charset="-122"/>
              </a:rPr>
              <a:t>FIRST</a:t>
            </a:r>
            <a:r>
              <a:rPr lang="zh-CN" altLang="en-US">
                <a:latin typeface="华文新魏" pitchFamily="2" charset="-122"/>
              </a:rPr>
              <a:t>集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84213" y="3689350"/>
            <a:ext cx="8208962" cy="13239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latin typeface="华文新魏" pitchFamily="2" charset="-122"/>
              </a:rPr>
              <a:t>FIRST </a:t>
            </a:r>
            <a:r>
              <a:rPr lang="en-US" altLang="zh-CN" sz="3200"/>
              <a:t>(</a:t>
            </a:r>
            <a:r>
              <a:rPr lang="en-US" altLang="zh-CN" sz="3200">
                <a:solidFill>
                  <a:srgbClr val="3399FF"/>
                </a:solidFill>
              </a:rPr>
              <a:t>α</a:t>
            </a:r>
            <a:r>
              <a:rPr lang="en-US" altLang="zh-CN" sz="3200"/>
              <a:t>)={a| </a:t>
            </a:r>
            <a:r>
              <a:rPr lang="en-US" altLang="zh-CN" sz="3200">
                <a:solidFill>
                  <a:srgbClr val="3399FF"/>
                </a:solidFill>
              </a:rPr>
              <a:t>α</a:t>
            </a:r>
            <a:r>
              <a:rPr lang="en-US" altLang="zh-CN" sz="3200"/>
              <a:t> =&gt;a… ,a∈V</a:t>
            </a:r>
            <a:r>
              <a:rPr lang="en-US" altLang="zh-CN" sz="3200" baseline="-10000"/>
              <a:t>T</a:t>
            </a:r>
            <a:r>
              <a:rPr lang="en-US" altLang="zh-CN" sz="3200"/>
              <a:t>}</a:t>
            </a:r>
          </a:p>
          <a:p>
            <a:r>
              <a:rPr lang="zh-CN" altLang="en-US" sz="3200"/>
              <a:t>如果</a:t>
            </a:r>
            <a:r>
              <a:rPr lang="en-US" altLang="zh-CN" sz="3200">
                <a:solidFill>
                  <a:srgbClr val="3399FF"/>
                </a:solidFill>
              </a:rPr>
              <a:t>α</a:t>
            </a:r>
            <a:r>
              <a:rPr lang="en-US" altLang="zh-CN" sz="3200"/>
              <a:t> =&gt; </a:t>
            </a:r>
            <a:r>
              <a:rPr lang="en-US" altLang="zh-CN" sz="3200">
                <a:solidFill>
                  <a:srgbClr val="800000"/>
                </a:solidFill>
                <a:latin typeface="华文新魏" pitchFamily="2" charset="-122"/>
              </a:rPr>
              <a:t>ε  </a:t>
            </a:r>
            <a:r>
              <a:rPr lang="zh-CN" altLang="en-US" sz="3200">
                <a:solidFill>
                  <a:srgbClr val="800000"/>
                </a:solidFill>
                <a:latin typeface="华文新魏" pitchFamily="2" charset="-122"/>
              </a:rPr>
              <a:t>则 </a:t>
            </a:r>
            <a:r>
              <a:rPr lang="en-US" altLang="zh-CN" sz="3200">
                <a:solidFill>
                  <a:srgbClr val="800000"/>
                </a:solidFill>
                <a:latin typeface="华文新魏" pitchFamily="2" charset="-122"/>
              </a:rPr>
              <a:t>ε</a:t>
            </a:r>
            <a:r>
              <a:rPr lang="en-US" altLang="zh-CN" sz="3200"/>
              <a:t>∈ </a:t>
            </a:r>
            <a:r>
              <a:rPr lang="en-US" altLang="zh-CN" sz="3200">
                <a:latin typeface="华文新魏" pitchFamily="2" charset="-122"/>
              </a:rPr>
              <a:t>FIRST</a:t>
            </a:r>
            <a:r>
              <a:rPr lang="zh-CN" altLang="en-US" sz="3200">
                <a:latin typeface="华文新魏" pitchFamily="2" charset="-122"/>
              </a:rPr>
              <a:t>（ </a:t>
            </a:r>
            <a:r>
              <a:rPr lang="en-US" altLang="zh-CN" sz="3200">
                <a:solidFill>
                  <a:srgbClr val="3399FF"/>
                </a:solidFill>
              </a:rPr>
              <a:t>α</a:t>
            </a:r>
            <a:r>
              <a:rPr lang="en-US" altLang="zh-CN" sz="3200">
                <a:latin typeface="华文新魏" pitchFamily="2" charset="-122"/>
              </a:rPr>
              <a:t> </a:t>
            </a:r>
            <a:r>
              <a:rPr lang="zh-CN" altLang="en-US" sz="3200"/>
              <a:t>）。</a:t>
            </a:r>
          </a:p>
        </p:txBody>
      </p:sp>
      <p:sp>
        <p:nvSpPr>
          <p:cNvPr id="24581" name="Rectangle 16"/>
          <p:cNvSpPr>
            <a:spLocks noChangeArrowheads="1"/>
          </p:cNvSpPr>
          <p:nvPr/>
        </p:nvSpPr>
        <p:spPr bwMode="auto">
          <a:xfrm>
            <a:off x="684213" y="2133600"/>
            <a:ext cx="8280400" cy="13223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华文新魏" pitchFamily="2" charset="-122"/>
              </a:rPr>
              <a:t>定义：</a:t>
            </a:r>
            <a:r>
              <a:rPr lang="en-US" altLang="zh-CN" sz="3200">
                <a:latin typeface="华文新魏" pitchFamily="2" charset="-122"/>
              </a:rPr>
              <a:t>FIRST</a:t>
            </a:r>
            <a:r>
              <a:rPr lang="en-US" altLang="zh-CN" sz="3200"/>
              <a:t> (</a:t>
            </a:r>
            <a:r>
              <a:rPr lang="en-US" altLang="zh-CN" sz="3200">
                <a:solidFill>
                  <a:srgbClr val="3399FF"/>
                </a:solidFill>
              </a:rPr>
              <a:t>α</a:t>
            </a:r>
            <a:r>
              <a:rPr lang="en-US" altLang="zh-CN" sz="3200"/>
              <a:t>)</a:t>
            </a:r>
            <a:r>
              <a:rPr lang="zh-CN" altLang="en-US" sz="3200"/>
              <a:t>是由符号串</a:t>
            </a:r>
            <a:r>
              <a:rPr lang="en-US" altLang="zh-CN" sz="3200">
                <a:solidFill>
                  <a:srgbClr val="3399FF"/>
                </a:solidFill>
              </a:rPr>
              <a:t>α</a:t>
            </a:r>
            <a:r>
              <a:rPr lang="zh-CN" altLang="en-US" sz="3200"/>
              <a:t>推导出的所有新</a:t>
            </a:r>
            <a:endParaRPr lang="en-US" altLang="zh-CN" sz="3200"/>
          </a:p>
          <a:p>
            <a:r>
              <a:rPr lang="zh-CN" altLang="en-US" sz="3200"/>
              <a:t>符号串的</a:t>
            </a:r>
            <a:r>
              <a:rPr lang="zh-CN" altLang="en-US" sz="3200">
                <a:solidFill>
                  <a:srgbClr val="FF0000"/>
                </a:solidFill>
              </a:rPr>
              <a:t>第一个终结符号</a:t>
            </a:r>
            <a:r>
              <a:rPr lang="zh-CN" altLang="en-US" sz="3200"/>
              <a:t>组成的集合，即：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71563" y="214313"/>
            <a:ext cx="7315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dirty="0" smtClean="0">
                <a:latin typeface="+mj-lt"/>
                <a:ea typeface="隶书" pitchFamily="49" charset="-122"/>
                <a:cs typeface="+mj-cs"/>
              </a:rPr>
              <a:t>LL(1</a:t>
            </a:r>
            <a:r>
              <a:rPr lang="en-US" altLang="zh-CN" dirty="0">
                <a:latin typeface="+mj-lt"/>
                <a:ea typeface="隶书" pitchFamily="49" charset="-122"/>
                <a:cs typeface="+mj-cs"/>
              </a:rPr>
              <a:t>)</a:t>
            </a:r>
            <a:r>
              <a:rPr lang="zh-CN" altLang="en-US" dirty="0">
                <a:latin typeface="+mj-lt"/>
                <a:ea typeface="隶书" pitchFamily="49" charset="-122"/>
                <a:cs typeface="+mj-cs"/>
              </a:rPr>
              <a:t>文法的判别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7B722-0C51-494D-814C-0A667BFE9DE9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228600" y="2428875"/>
            <a:ext cx="8915400" cy="1643063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latin typeface="华文新魏" pitchFamily="2" charset="-122"/>
              </a:rPr>
              <a:t>(3)</a:t>
            </a:r>
            <a:r>
              <a:rPr lang="zh-CN" altLang="en-US" dirty="0">
                <a:latin typeface="华文新魏" pitchFamily="2" charset="-122"/>
              </a:rPr>
              <a:t>如果</a:t>
            </a:r>
            <a:r>
              <a:rPr lang="en-US" altLang="zh-CN" dirty="0">
                <a:latin typeface="华文新魏" pitchFamily="2" charset="-122"/>
              </a:rPr>
              <a:t>X</a:t>
            </a:r>
            <a:r>
              <a:rPr lang="zh-CN" altLang="en-US" dirty="0">
                <a:latin typeface="华文新魏" pitchFamily="2" charset="-122"/>
              </a:rPr>
              <a:t>是非终结符，且</a:t>
            </a:r>
            <a:r>
              <a:rPr lang="en-US" altLang="zh-CN" dirty="0">
                <a:latin typeface="华文新魏" pitchFamily="2" charset="-122"/>
              </a:rPr>
              <a:t>X →Y</a:t>
            </a:r>
            <a:r>
              <a:rPr lang="en-US" altLang="zh-CN" baseline="-10000" dirty="0">
                <a:latin typeface="华文新魏" pitchFamily="2" charset="-122"/>
              </a:rPr>
              <a:t>1 </a:t>
            </a:r>
            <a:r>
              <a:rPr lang="en-US" altLang="zh-CN" dirty="0">
                <a:latin typeface="华文新魏" pitchFamily="2" charset="-122"/>
              </a:rPr>
              <a:t>Y</a:t>
            </a:r>
            <a:r>
              <a:rPr lang="en-US" altLang="zh-CN" baseline="-10000" dirty="0">
                <a:latin typeface="华文新魏" pitchFamily="2" charset="-122"/>
              </a:rPr>
              <a:t>2</a:t>
            </a:r>
            <a:r>
              <a:rPr lang="en-US" altLang="zh-CN" baseline="-10000" dirty="0">
                <a:latin typeface="宋体" pitchFamily="2" charset="-122"/>
              </a:rPr>
              <a:t>……</a:t>
            </a:r>
            <a:r>
              <a:rPr lang="en-US" altLang="zh-CN" baseline="-10000" dirty="0">
                <a:latin typeface="华文新魏" pitchFamily="2" charset="-122"/>
              </a:rPr>
              <a:t> </a:t>
            </a:r>
            <a:r>
              <a:rPr lang="en-US" altLang="zh-CN" dirty="0" err="1">
                <a:latin typeface="华文新魏" pitchFamily="2" charset="-122"/>
              </a:rPr>
              <a:t>Y</a:t>
            </a:r>
            <a:r>
              <a:rPr lang="en-US" altLang="zh-CN" baseline="-10000" dirty="0" err="1">
                <a:latin typeface="华文新魏" pitchFamily="2" charset="-122"/>
              </a:rPr>
              <a:t>k</a:t>
            </a:r>
            <a:r>
              <a:rPr lang="en-US" altLang="zh-CN" dirty="0">
                <a:latin typeface="华文新魏" pitchFamily="2" charset="-122"/>
              </a:rPr>
              <a:t>,</a:t>
            </a:r>
            <a:r>
              <a:rPr lang="zh-CN" altLang="en-US" dirty="0">
                <a:latin typeface="华文新魏" pitchFamily="2" charset="-122"/>
              </a:rPr>
              <a:t>则</a:t>
            </a:r>
            <a:endParaRPr lang="zh-CN" altLang="en-US" baseline="-10000" dirty="0">
              <a:latin typeface="华文新魏" pitchFamily="2" charset="-122"/>
            </a:endParaRP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华文新魏" pitchFamily="2" charset="-122"/>
              </a:rPr>
              <a:t>   a)</a:t>
            </a:r>
            <a:r>
              <a:rPr lang="zh-CN" altLang="en-US" dirty="0">
                <a:latin typeface="华文新魏" pitchFamily="2" charset="-122"/>
              </a:rPr>
              <a:t>如</a:t>
            </a:r>
            <a:r>
              <a:rPr lang="en-US" altLang="zh-CN" dirty="0">
                <a:latin typeface="华文新魏" pitchFamily="2" charset="-122"/>
              </a:rPr>
              <a:t> Y</a:t>
            </a:r>
            <a:r>
              <a:rPr lang="en-US" altLang="zh-CN" baseline="-10000" dirty="0">
                <a:latin typeface="华文新魏" pitchFamily="2" charset="-122"/>
              </a:rPr>
              <a:t>1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=&gt;</a:t>
            </a:r>
            <a:r>
              <a:rPr lang="en-US" altLang="zh-CN" dirty="0">
                <a:solidFill>
                  <a:srgbClr val="800000"/>
                </a:solidFill>
                <a:latin typeface="华文新魏" pitchFamily="2" charset="-122"/>
              </a:rPr>
              <a:t>ε,</a:t>
            </a:r>
            <a:r>
              <a:rPr lang="zh-CN" altLang="en-US" dirty="0">
                <a:solidFill>
                  <a:srgbClr val="800000"/>
                </a:solidFill>
                <a:latin typeface="华文新魏" pitchFamily="2" charset="-122"/>
              </a:rPr>
              <a:t>则</a:t>
            </a:r>
            <a:r>
              <a:rPr lang="en-US" altLang="zh-CN" dirty="0">
                <a:latin typeface="华文新魏" pitchFamily="2" charset="-122"/>
              </a:rPr>
              <a:t>FIRST(Y</a:t>
            </a:r>
            <a:r>
              <a:rPr lang="en-US" altLang="zh-CN" baseline="-10000" dirty="0">
                <a:latin typeface="华文新魏" pitchFamily="2" charset="-122"/>
              </a:rPr>
              <a:t>1</a:t>
            </a:r>
            <a:r>
              <a:rPr lang="en-US" altLang="zh-CN" dirty="0">
                <a:latin typeface="华文新魏" pitchFamily="2" charset="-122"/>
              </a:rPr>
              <a:t> )</a:t>
            </a:r>
            <a:r>
              <a:rPr lang="zh-CN" altLang="en-US" dirty="0">
                <a:latin typeface="华文新魏" pitchFamily="2" charset="-122"/>
              </a:rPr>
              <a:t>中的所有符号</a:t>
            </a:r>
            <a:endParaRPr lang="en-US" altLang="zh-CN" dirty="0">
              <a:latin typeface="华文新魏" pitchFamily="2" charset="-122"/>
            </a:endParaRPr>
          </a:p>
          <a:p>
            <a:pPr>
              <a:lnSpc>
                <a:spcPct val="60000"/>
              </a:lnSpc>
            </a:pPr>
            <a:r>
              <a:rPr lang="zh-CN" altLang="en-US" dirty="0">
                <a:latin typeface="华文新魏" pitchFamily="2" charset="-122"/>
              </a:rPr>
              <a:t>都在</a:t>
            </a:r>
            <a:r>
              <a:rPr lang="en-US" altLang="zh-CN" dirty="0">
                <a:latin typeface="华文新魏" pitchFamily="2" charset="-122"/>
              </a:rPr>
              <a:t>FIRST(X)</a:t>
            </a:r>
            <a:r>
              <a:rPr lang="zh-CN" altLang="en-US" dirty="0">
                <a:latin typeface="华文新魏" pitchFamily="2" charset="-122"/>
              </a:rPr>
              <a:t>中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285750" y="4429125"/>
            <a:ext cx="8686800" cy="105568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latin typeface="华文新魏" pitchFamily="2" charset="-122"/>
              </a:rPr>
              <a:t>  b) </a:t>
            </a:r>
            <a:r>
              <a:rPr lang="zh-CN" altLang="en-US">
                <a:latin typeface="华文新魏" pitchFamily="2" charset="-122"/>
              </a:rPr>
              <a:t>如</a:t>
            </a:r>
            <a:r>
              <a:rPr lang="en-US" altLang="zh-CN">
                <a:latin typeface="华文新魏" pitchFamily="2" charset="-122"/>
              </a:rPr>
              <a:t>Y</a:t>
            </a:r>
            <a:r>
              <a:rPr lang="en-US" altLang="zh-CN" baseline="-10000">
                <a:latin typeface="华文新魏" pitchFamily="2" charset="-122"/>
              </a:rPr>
              <a:t>1 </a:t>
            </a:r>
            <a:r>
              <a:rPr lang="en-US" altLang="zh-CN">
                <a:latin typeface="华文新魏" pitchFamily="2" charset="-122"/>
              </a:rPr>
              <a:t>Y</a:t>
            </a:r>
            <a:r>
              <a:rPr lang="en-US" altLang="zh-CN" baseline="-10000">
                <a:latin typeface="华文新魏" pitchFamily="2" charset="-122"/>
              </a:rPr>
              <a:t>2</a:t>
            </a:r>
            <a:r>
              <a:rPr lang="en-US" altLang="zh-CN" baseline="-10000">
                <a:latin typeface="宋体" pitchFamily="2" charset="-122"/>
              </a:rPr>
              <a:t>……</a:t>
            </a:r>
            <a:r>
              <a:rPr lang="en-US" altLang="zh-CN" baseline="-10000">
                <a:latin typeface="华文新魏" pitchFamily="2" charset="-122"/>
              </a:rPr>
              <a:t> </a:t>
            </a:r>
            <a:r>
              <a:rPr lang="en-US" altLang="zh-CN">
                <a:latin typeface="华文新魏" pitchFamily="2" charset="-122"/>
              </a:rPr>
              <a:t>Y</a:t>
            </a:r>
            <a:r>
              <a:rPr lang="en-US" altLang="zh-CN" baseline="-10000">
                <a:latin typeface="华文新魏" pitchFamily="2" charset="-122"/>
              </a:rPr>
              <a:t>i-1</a:t>
            </a:r>
            <a:r>
              <a:rPr lang="en-US" altLang="zh-CN">
                <a:latin typeface="Tahoma" pitchFamily="34" charset="0"/>
                <a:cs typeface="Tahoma" pitchFamily="34" charset="0"/>
              </a:rPr>
              <a:t>=&gt;</a:t>
            </a:r>
            <a:r>
              <a:rPr lang="en-US" altLang="zh-CN">
                <a:latin typeface="华文新魏" pitchFamily="2" charset="-122"/>
              </a:rPr>
              <a:t> 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ε,</a:t>
            </a:r>
            <a:r>
              <a:rPr lang="en-US" altLang="zh-CN">
                <a:latin typeface="华文新魏" pitchFamily="2" charset="-122"/>
              </a:rPr>
              <a:t> </a:t>
            </a:r>
            <a:r>
              <a:rPr lang="zh-CN" altLang="en-US">
                <a:latin typeface="华文新魏" pitchFamily="2" charset="-122"/>
              </a:rPr>
              <a:t>　</a:t>
            </a:r>
            <a:r>
              <a:rPr lang="zh-CN" altLang="en-US"/>
              <a:t> </a:t>
            </a:r>
            <a:r>
              <a:rPr lang="en-US" altLang="zh-CN">
                <a:latin typeface="华文新魏" pitchFamily="2" charset="-122"/>
              </a:rPr>
              <a:t>FIRST</a:t>
            </a:r>
            <a:r>
              <a:rPr lang="zh-CN" altLang="en-US">
                <a:latin typeface="华文新魏" pitchFamily="2" charset="-122"/>
              </a:rPr>
              <a:t>（ </a:t>
            </a:r>
            <a:r>
              <a:rPr lang="en-US" altLang="zh-CN">
                <a:latin typeface="华文新魏" pitchFamily="2" charset="-122"/>
              </a:rPr>
              <a:t>Y</a:t>
            </a:r>
            <a:r>
              <a:rPr lang="en-US" altLang="zh-CN" baseline="-10000">
                <a:latin typeface="华文新魏" pitchFamily="2" charset="-122"/>
              </a:rPr>
              <a:t>i</a:t>
            </a:r>
            <a:r>
              <a:rPr lang="en-US" altLang="zh-CN">
                <a:latin typeface="华文新魏" pitchFamily="2" charset="-122"/>
              </a:rPr>
              <a:t> </a:t>
            </a:r>
            <a:r>
              <a:rPr lang="zh-CN" altLang="en-US">
                <a:latin typeface="华文新魏" pitchFamily="2" charset="-122"/>
              </a:rPr>
              <a:t>）</a:t>
            </a:r>
            <a:r>
              <a:rPr lang="en-US" altLang="zh-CN">
                <a:latin typeface="华文新魏" pitchFamily="2" charset="-122"/>
              </a:rPr>
              <a:t>,</a:t>
            </a:r>
          </a:p>
          <a:p>
            <a:pPr>
              <a:lnSpc>
                <a:spcPct val="60000"/>
              </a:lnSpc>
            </a:pPr>
            <a:r>
              <a:rPr lang="zh-CN" altLang="en-US">
                <a:latin typeface="华文新魏" pitchFamily="2" charset="-122"/>
              </a:rPr>
              <a:t>中的所有符号都在</a:t>
            </a:r>
            <a:r>
              <a:rPr lang="en-US" altLang="zh-CN">
                <a:latin typeface="华文新魏" pitchFamily="2" charset="-122"/>
              </a:rPr>
              <a:t>FIRST</a:t>
            </a:r>
            <a:r>
              <a:rPr lang="zh-CN" altLang="en-US">
                <a:latin typeface="华文新魏" pitchFamily="2" charset="-122"/>
              </a:rPr>
              <a:t>（</a:t>
            </a:r>
            <a:r>
              <a:rPr lang="en-US" altLang="zh-CN">
                <a:latin typeface="华文新魏" pitchFamily="2" charset="-122"/>
              </a:rPr>
              <a:t>X</a:t>
            </a:r>
            <a:r>
              <a:rPr lang="zh-CN" altLang="en-US">
                <a:latin typeface="华文新魏" pitchFamily="2" charset="-122"/>
              </a:rPr>
              <a:t>）中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14313" y="1857375"/>
            <a:ext cx="8715375" cy="4064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3400">
                <a:latin typeface="华文新魏" pitchFamily="2" charset="-122"/>
              </a:rPr>
              <a:t>(2)</a:t>
            </a:r>
            <a:r>
              <a:rPr lang="zh-CN" altLang="en-US" sz="3400">
                <a:latin typeface="华文新魏" pitchFamily="2" charset="-122"/>
              </a:rPr>
              <a:t>如果</a:t>
            </a:r>
            <a:r>
              <a:rPr lang="en-US" altLang="zh-CN" sz="3400">
                <a:latin typeface="华文新魏" pitchFamily="2" charset="-122"/>
              </a:rPr>
              <a:t>X →</a:t>
            </a:r>
            <a:r>
              <a:rPr lang="en-US" altLang="zh-CN" sz="3400">
                <a:solidFill>
                  <a:srgbClr val="800000"/>
                </a:solidFill>
                <a:latin typeface="华文新魏" pitchFamily="2" charset="-122"/>
              </a:rPr>
              <a:t>ε</a:t>
            </a:r>
            <a:r>
              <a:rPr lang="zh-CN" altLang="en-US" sz="3400">
                <a:latin typeface="华文新魏" pitchFamily="2" charset="-122"/>
              </a:rPr>
              <a:t>是一个产生式则</a:t>
            </a:r>
            <a:r>
              <a:rPr lang="en-US" altLang="zh-CN" sz="3400">
                <a:solidFill>
                  <a:srgbClr val="800000"/>
                </a:solidFill>
                <a:latin typeface="华文新魏" pitchFamily="2" charset="-122"/>
              </a:rPr>
              <a:t>ε</a:t>
            </a:r>
            <a:r>
              <a:rPr lang="en-US" altLang="zh-CN" sz="2800"/>
              <a:t>∈</a:t>
            </a:r>
            <a:r>
              <a:rPr lang="en-US" altLang="zh-CN" sz="3400"/>
              <a:t> </a:t>
            </a:r>
            <a:r>
              <a:rPr lang="en-US" altLang="zh-CN" sz="3400">
                <a:latin typeface="华文新魏" pitchFamily="2" charset="-122"/>
              </a:rPr>
              <a:t>FIRST(X)</a:t>
            </a:r>
            <a:endParaRPr lang="zh-CN" altLang="en-US" sz="3400">
              <a:latin typeface="华文新魏" pitchFamily="2" charset="-122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285750" y="1071563"/>
            <a:ext cx="8534400" cy="4064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3400">
                <a:latin typeface="华文新魏" pitchFamily="2" charset="-122"/>
              </a:rPr>
              <a:t>(1)</a:t>
            </a:r>
            <a:r>
              <a:rPr lang="zh-CN" altLang="en-US" sz="3400">
                <a:latin typeface="华文新魏" pitchFamily="2" charset="-122"/>
              </a:rPr>
              <a:t>如果</a:t>
            </a:r>
            <a:r>
              <a:rPr lang="en-US" altLang="zh-CN" sz="3400">
                <a:latin typeface="华文新魏" pitchFamily="2" charset="-122"/>
              </a:rPr>
              <a:t>X</a:t>
            </a:r>
            <a:r>
              <a:rPr lang="zh-CN" altLang="en-US" sz="3400">
                <a:latin typeface="华文新魏" pitchFamily="2" charset="-122"/>
              </a:rPr>
              <a:t>是终结符，则</a:t>
            </a:r>
            <a:r>
              <a:rPr lang="en-US" altLang="zh-CN" sz="3400">
                <a:latin typeface="华文新魏" pitchFamily="2" charset="-122"/>
              </a:rPr>
              <a:t>FIRST(X)={X}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528638" y="5643563"/>
            <a:ext cx="8686800" cy="4508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latin typeface="华文新魏" pitchFamily="2" charset="-122"/>
              </a:rPr>
              <a:t>c)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 </a:t>
            </a:r>
            <a:r>
              <a:rPr lang="en-US" altLang="zh-CN">
                <a:latin typeface="华文新魏" pitchFamily="2" charset="-122"/>
              </a:rPr>
              <a:t>Y</a:t>
            </a:r>
            <a:r>
              <a:rPr lang="en-US" altLang="zh-CN" baseline="-10000">
                <a:latin typeface="华文新魏" pitchFamily="2" charset="-122"/>
              </a:rPr>
              <a:t>1 </a:t>
            </a:r>
            <a:r>
              <a:rPr lang="en-US" altLang="zh-CN">
                <a:latin typeface="华文新魏" pitchFamily="2" charset="-122"/>
              </a:rPr>
              <a:t>Y</a:t>
            </a:r>
            <a:r>
              <a:rPr lang="en-US" altLang="zh-CN" baseline="-10000">
                <a:latin typeface="华文新魏" pitchFamily="2" charset="-122"/>
              </a:rPr>
              <a:t>2</a:t>
            </a:r>
            <a:r>
              <a:rPr lang="en-US" altLang="zh-CN" baseline="-10000">
                <a:latin typeface="宋体" pitchFamily="2" charset="-122"/>
              </a:rPr>
              <a:t>……</a:t>
            </a:r>
            <a:r>
              <a:rPr lang="en-US" altLang="zh-CN" baseline="-10000">
                <a:latin typeface="华文新魏" pitchFamily="2" charset="-122"/>
              </a:rPr>
              <a:t> </a:t>
            </a:r>
            <a:r>
              <a:rPr lang="en-US" altLang="zh-CN">
                <a:latin typeface="华文新魏" pitchFamily="2" charset="-122"/>
              </a:rPr>
              <a:t>Y</a:t>
            </a:r>
            <a:r>
              <a:rPr lang="en-US" altLang="zh-CN" baseline="-10000">
                <a:latin typeface="华文新魏" pitchFamily="2" charset="-122"/>
              </a:rPr>
              <a:t>k</a:t>
            </a:r>
            <a:r>
              <a:rPr lang="en-US" altLang="zh-CN">
                <a:latin typeface="华文新魏" pitchFamily="2" charset="-122"/>
              </a:rPr>
              <a:t>=&gt; 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ε,</a:t>
            </a:r>
            <a:r>
              <a:rPr lang="zh-CN" altLang="en-US">
                <a:solidFill>
                  <a:srgbClr val="800000"/>
                </a:solidFill>
                <a:latin typeface="华文新魏" pitchFamily="2" charset="-122"/>
              </a:rPr>
              <a:t>则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ε </a:t>
            </a:r>
            <a:r>
              <a:rPr lang="en-US" altLang="zh-CN"/>
              <a:t>∈ </a:t>
            </a:r>
            <a:r>
              <a:rPr lang="en-US" altLang="zh-CN">
                <a:latin typeface="华文新魏" pitchFamily="2" charset="-122"/>
              </a:rPr>
              <a:t>FIRST</a:t>
            </a:r>
            <a:r>
              <a:rPr lang="zh-CN" altLang="en-US">
                <a:latin typeface="华文新魏" pitchFamily="2" charset="-122"/>
              </a:rPr>
              <a:t>（</a:t>
            </a:r>
            <a:r>
              <a:rPr lang="en-US" altLang="zh-CN">
                <a:latin typeface="华文新魏" pitchFamily="2" charset="-122"/>
              </a:rPr>
              <a:t>X</a:t>
            </a:r>
            <a:r>
              <a:rPr lang="zh-CN" altLang="en-US">
                <a:latin typeface="华文新魏" pitchFamily="2" charset="-122"/>
              </a:rPr>
              <a:t>）</a:t>
            </a:r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>
            <a:off x="2214563" y="3000375"/>
            <a:ext cx="152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3" name="Rectangle 2"/>
          <p:cNvSpPr>
            <a:spLocks noChangeArrowheads="1"/>
          </p:cNvSpPr>
          <p:nvPr/>
        </p:nvSpPr>
        <p:spPr bwMode="auto">
          <a:xfrm>
            <a:off x="657225" y="139700"/>
            <a:ext cx="7772400" cy="6461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华文新魏" pitchFamily="2" charset="-122"/>
              </a:rPr>
              <a:t>  </a:t>
            </a:r>
            <a:r>
              <a:rPr lang="zh-CN" altLang="en-US" dirty="0">
                <a:latin typeface="华文新魏" pitchFamily="2" charset="-122"/>
              </a:rPr>
              <a:t>    求</a:t>
            </a:r>
            <a:r>
              <a:rPr lang="en-US" altLang="zh-CN" dirty="0">
                <a:latin typeface="华文新魏" pitchFamily="2" charset="-122"/>
              </a:rPr>
              <a:t>FIRST(X)</a:t>
            </a:r>
            <a:r>
              <a:rPr lang="zh-CN" altLang="en-US" dirty="0">
                <a:latin typeface="华文新魏" pitchFamily="2" charset="-122"/>
              </a:rPr>
              <a:t>的算法如下：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sz="2000" dirty="0" err="1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  <a:txDef>
      <a:spPr bwMode="auto">
        <a:noFill/>
        <a:ln w="0">
          <a:solidFill>
            <a:schemeClr val="tx1"/>
          </a:solidFill>
          <a:miter lim="800000"/>
          <a:headEnd/>
          <a:tailEnd/>
        </a:ln>
      </a:spPr>
      <a:bodyPr wrap="square">
        <a:spAutoFit/>
      </a:bodyPr>
      <a:lstStyle>
        <a:defPPr>
          <a:lnSpc>
            <a:spcPct val="55000"/>
          </a:lnSpc>
          <a:defRPr sz="2400" b="0" dirty="0" smtClean="0">
            <a:solidFill>
              <a:srgbClr val="0000FF"/>
            </a:solidFill>
            <a:latin typeface="华文新魏" pitchFamily="2" charset="-122"/>
          </a:defRPr>
        </a:defPPr>
      </a:lstStyle>
    </a:tx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Designs\Global.pot</Template>
  <TotalTime>6794</TotalTime>
  <Words>1673</Words>
  <Application>Microsoft Office PowerPoint</Application>
  <PresentationFormat>全屏显示(4:3)</PresentationFormat>
  <Paragraphs>308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Times New Roman</vt:lpstr>
      <vt:lpstr>华文新魏</vt:lpstr>
      <vt:lpstr>Arial</vt:lpstr>
      <vt:lpstr>宋体</vt:lpstr>
      <vt:lpstr>Tahoma</vt:lpstr>
      <vt:lpstr>楷体_GB2312</vt:lpstr>
      <vt:lpstr>隶书</vt:lpstr>
      <vt:lpstr>Symbol</vt:lpstr>
      <vt:lpstr>Monotype Sorts</vt:lpstr>
      <vt:lpstr>Wingdings</vt:lpstr>
      <vt:lpstr>仿宋_GB2312</vt:lpstr>
      <vt:lpstr>华文行楷</vt:lpstr>
      <vt:lpstr>Global</vt:lpstr>
      <vt:lpstr>第五章  语法分析</vt:lpstr>
      <vt:lpstr>幻灯片 2</vt:lpstr>
      <vt:lpstr>问题的解决方法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哈尔滨工业大学计算机学院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语法分析</dc:title>
  <dc:creator>neuq</dc:creator>
  <cp:lastModifiedBy>lenovo</cp:lastModifiedBy>
  <cp:revision>419</cp:revision>
  <dcterms:created xsi:type="dcterms:W3CDTF">2003-11-05T06:13:33Z</dcterms:created>
  <dcterms:modified xsi:type="dcterms:W3CDTF">2016-11-01T03:01:40Z</dcterms:modified>
</cp:coreProperties>
</file>