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0" r:id="rId2"/>
    <p:sldId id="376" r:id="rId3"/>
    <p:sldId id="380" r:id="rId4"/>
    <p:sldId id="267" r:id="rId5"/>
    <p:sldId id="377" r:id="rId6"/>
    <p:sldId id="268" r:id="rId7"/>
    <p:sldId id="270" r:id="rId8"/>
    <p:sldId id="391" r:id="rId9"/>
    <p:sldId id="273" r:id="rId10"/>
    <p:sldId id="340" r:id="rId11"/>
    <p:sldId id="341" r:id="rId12"/>
    <p:sldId id="342" r:id="rId13"/>
    <p:sldId id="274" r:id="rId14"/>
    <p:sldId id="383" r:id="rId15"/>
    <p:sldId id="384" r:id="rId16"/>
    <p:sldId id="275" r:id="rId17"/>
    <p:sldId id="357" r:id="rId18"/>
    <p:sldId id="278" r:id="rId19"/>
    <p:sldId id="28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FFCC"/>
    <a:srgbClr val="FFFFCC"/>
    <a:srgbClr val="FFFF99"/>
    <a:srgbClr val="0000FF"/>
    <a:srgbClr val="CCCCFF"/>
    <a:srgbClr val="99CC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75" autoAdjust="0"/>
    <p:restoredTop sz="87169" autoAdjust="0"/>
  </p:normalViewPr>
  <p:slideViewPr>
    <p:cSldViewPr snapToGrid="0">
      <p:cViewPr>
        <p:scale>
          <a:sx n="66" d="100"/>
          <a:sy n="66" d="100"/>
        </p:scale>
        <p:origin x="-366" y="-12"/>
      </p:cViewPr>
      <p:guideLst>
        <p:guide orient="horz" pos="213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705C9FC-FAC2-4737-84F7-BC690DA12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67F16-EC7B-45D4-B28B-FB3CD3643E9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0793F-2441-4CEB-ADAD-836C80834AB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B60FA-A3EE-40A8-BC5F-34ECAB72FA2C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155A3-24DF-4616-917D-F3EC83311B99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46F5C-DC7A-4CA3-B793-7FFA0F28E06B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06D0D-B855-40A1-BF28-E63B760ECD9C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6C87A-AC65-4327-8F3A-77FA1239B2EA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E2CC7-A405-47C2-B6E7-8988E1902F53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BBE24-38E1-4375-AD1D-CA804E7B6568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根据最左素短语的定义和移进</a:t>
            </a:r>
            <a:r>
              <a:rPr lang="en-US" altLang="zh-CN" smtClean="0">
                <a:latin typeface="宋体" pitchFamily="2" charset="-122"/>
              </a:rPr>
              <a:t>-</a:t>
            </a:r>
            <a:r>
              <a:rPr lang="zh-CN" altLang="en-US" smtClean="0">
                <a:latin typeface="宋体" pitchFamily="2" charset="-122"/>
              </a:rPr>
              <a:t>归约的语法分析方法得到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F7949-BBFC-4E99-8CA2-5E141A1387D7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63B9E-B59B-4B49-99F3-ABEA7CA7A8F9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3975E-4326-4FCB-BC3B-33378416EEEF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A7C83-628E-464D-A712-142881FEA877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B6474-FF4F-4A20-9DA0-F610464CFB1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00"/>
                </a:solidFill>
                <a:latin typeface="宋体" pitchFamily="2" charset="-122"/>
              </a:rPr>
              <a:t>不存在具有相邻非终结符的产生式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01052-0933-43BC-BE7C-A980C4ACBFE2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76C4A-3688-4FFD-B250-9C4E65404D61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00"/>
                </a:solidFill>
                <a:latin typeface="宋体" pitchFamily="2" charset="-122"/>
              </a:rPr>
              <a:t>不存在具有相邻非终结符的产生式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53333-43B7-4804-807A-5D4D92052B8B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9FC98-2DD6-4DBD-B134-702709782F08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52284-0E3C-4D25-8CB7-D470392B1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74FF0-51E5-4607-BBCA-37BC40C5B6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1028-F588-46C8-ABE2-1677C0194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F551C-C1B4-4FB5-AD8A-E59F17B95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47C7F-61D3-4520-AA01-8DBEEB389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31B0B-AFDC-4059-8D1D-F987EE12A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39DA5-68B6-43AA-90F3-77D985D1F2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2973D-46D2-4189-8472-5B526447A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3828D-B0CD-480B-ADA5-1DBC0581B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7E604-1860-4E39-85E8-B4F8D3A56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7B18-133E-4F8D-BEE7-D0F2F15F1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C3B42-4317-45E1-93B8-B6C13DBB6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058EE-B724-4C7C-AA6D-FE7B6883C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E8DCE1A-DC70-4465-A7D9-125D349337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pull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52463" y="3281363"/>
            <a:ext cx="7588250" cy="1752600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ea typeface="隶书" pitchFamily="49" charset="-122"/>
              </a:rPr>
              <a:t>自底向上算符优先语法分析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3413" y="180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8800" b="1" smtClean="0">
                <a:solidFill>
                  <a:srgbClr val="663399"/>
                </a:solidFill>
                <a:ea typeface="隶书" pitchFamily="49" charset="-122"/>
              </a:rPr>
              <a:t>第</a:t>
            </a:r>
            <a:r>
              <a:rPr lang="en-US" altLang="zh-CN" sz="8800" b="1" smtClean="0">
                <a:solidFill>
                  <a:srgbClr val="663399"/>
                </a:solidFill>
                <a:ea typeface="隶书" pitchFamily="49" charset="-122"/>
              </a:rPr>
              <a:t>6</a:t>
            </a:r>
            <a:r>
              <a:rPr lang="zh-CN" altLang="en-US" sz="8800" b="1" smtClean="0">
                <a:solidFill>
                  <a:srgbClr val="663399"/>
                </a:solidFill>
                <a:ea typeface="隶书" pitchFamily="49" charset="-122"/>
              </a:rPr>
              <a:t>章</a:t>
            </a:r>
            <a:endParaRPr lang="zh-CN" altLang="en-US" sz="5400" b="1" smtClean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30C8AA-F8A3-4802-97EC-4B0DE759674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254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构造</a:t>
            </a:r>
            <a:r>
              <a:rPr lang="en-US" altLang="zh-CN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FirstVT</a:t>
            </a:r>
            <a:r>
              <a:rPr lang="zh-CN" altLang="en-US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集算法</a:t>
            </a:r>
            <a:r>
              <a:rPr lang="en-US" altLang="zh-CN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: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5100" y="873125"/>
            <a:ext cx="8875713" cy="143827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按照下面两条</a:t>
            </a:r>
            <a:r>
              <a:rPr lang="zh-CN" altLang="en-US" sz="2800" b="1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规则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来构造</a:t>
            </a: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FirstVT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集：</a:t>
            </a:r>
          </a:p>
          <a:p>
            <a:pPr lvl="1" eaLnBrk="1" hangingPunct="1"/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① 若有产生式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a...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Qa...,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a∈FirstVT(P)</a:t>
            </a:r>
          </a:p>
          <a:p>
            <a:pPr lvl="1" eaLnBrk="1" hangingPunct="1"/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② 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若有产生式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R...,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a∈FirstVT(R),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a∈FirstVT(P)</a:t>
            </a:r>
          </a:p>
        </p:txBody>
      </p:sp>
      <p:graphicFrame>
        <p:nvGraphicFramePr>
          <p:cNvPr id="108589" name="Group 1069"/>
          <p:cNvGraphicFramePr>
            <a:graphicFrameLocks noGrp="1"/>
          </p:cNvGraphicFramePr>
          <p:nvPr/>
        </p:nvGraphicFramePr>
        <p:xfrm>
          <a:off x="1822450" y="4592638"/>
          <a:ext cx="4824413" cy="156337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4913"/>
                <a:gridCol w="12065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3" name="AutoShape 1063"/>
          <p:cNvSpPr>
            <a:spLocks noChangeArrowheads="1"/>
          </p:cNvSpPr>
          <p:nvPr/>
        </p:nvSpPr>
        <p:spPr bwMode="auto">
          <a:xfrm>
            <a:off x="7097713" y="4294188"/>
            <a:ext cx="2046287" cy="536575"/>
          </a:xfrm>
          <a:prstGeom prst="wedgeRectCallout">
            <a:avLst>
              <a:gd name="adj1" fmla="val -70944"/>
              <a:gd name="adj2" fmla="val 52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所有终结符</a:t>
            </a:r>
          </a:p>
        </p:txBody>
      </p:sp>
      <p:sp>
        <p:nvSpPr>
          <p:cNvPr id="108584" name="AutoShape 1064"/>
          <p:cNvSpPr>
            <a:spLocks noChangeArrowheads="1"/>
          </p:cNvSpPr>
          <p:nvPr/>
        </p:nvSpPr>
        <p:spPr bwMode="auto">
          <a:xfrm>
            <a:off x="0" y="4089400"/>
            <a:ext cx="2046288" cy="536575"/>
          </a:xfrm>
          <a:prstGeom prst="wedgeRectCallout">
            <a:avLst>
              <a:gd name="adj1" fmla="val 39838"/>
              <a:gd name="adj2" fmla="val 152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所有非终结符</a:t>
            </a:r>
          </a:p>
        </p:txBody>
      </p:sp>
      <p:sp>
        <p:nvSpPr>
          <p:cNvPr id="108586" name="AutoShape 1066"/>
          <p:cNvSpPr>
            <a:spLocks noChangeArrowheads="1"/>
          </p:cNvSpPr>
          <p:nvPr/>
        </p:nvSpPr>
        <p:spPr bwMode="auto">
          <a:xfrm>
            <a:off x="6740525" y="5200650"/>
            <a:ext cx="2403475" cy="1171575"/>
          </a:xfrm>
          <a:prstGeom prst="wedgeRectCallout">
            <a:avLst>
              <a:gd name="adj1" fmla="val -85995"/>
              <a:gd name="adj2" fmla="val 2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数组值为真假。真的条件是</a:t>
            </a:r>
            <a:r>
              <a:rPr lang="en-US" altLang="zh-CN" b="0"/>
              <a:t>c </a:t>
            </a:r>
            <a:r>
              <a:rPr lang="en-US" altLang="zh-CN" b="0">
                <a:latin typeface="宋体" pitchFamily="2" charset="-122"/>
              </a:rPr>
              <a:t>∈</a:t>
            </a:r>
            <a:r>
              <a:rPr lang="en-US" altLang="zh-CN" b="0"/>
              <a:t>FirstVT(Q)</a:t>
            </a:r>
          </a:p>
        </p:txBody>
      </p:sp>
      <p:sp>
        <p:nvSpPr>
          <p:cNvPr id="108587" name="Rectangle 1067"/>
          <p:cNvSpPr>
            <a:spLocks noChangeArrowheads="1"/>
          </p:cNvSpPr>
          <p:nvPr/>
        </p:nvSpPr>
        <p:spPr bwMode="auto">
          <a:xfrm>
            <a:off x="236538" y="2349500"/>
            <a:ext cx="8907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通过构造一个二维数组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来实现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数组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的每一行反映任何一个非终结符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FirstVT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集中的元素。步骤：</a:t>
            </a:r>
            <a:endParaRPr lang="zh-CN" altLang="en-US" b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8588" name="Rectangle 1068"/>
          <p:cNvSpPr>
            <a:spLocks noChangeArrowheads="1"/>
          </p:cNvSpPr>
          <p:nvPr/>
        </p:nvSpPr>
        <p:spPr bwMode="auto">
          <a:xfrm>
            <a:off x="536575" y="3389313"/>
            <a:ext cx="681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0000FF"/>
                </a:solidFill>
                <a:latin typeface="宋体" pitchFamily="2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先用</a:t>
            </a:r>
            <a:r>
              <a:rPr lang="zh-CN" altLang="en-US" sz="2800">
                <a:latin typeface="宋体" pitchFamily="2" charset="-122"/>
              </a:rPr>
              <a:t>①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规则进行初始化</a:t>
            </a:r>
          </a:p>
        </p:txBody>
      </p:sp>
      <p:sp>
        <p:nvSpPr>
          <p:cNvPr id="44065" name="灯片编号占位符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A761E0-4BF9-40C6-93CC-AF47DC7BFA41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3" grpId="0" animBg="1" autoUpdateAnimBg="0"/>
      <p:bldP spid="108584" grpId="0" animBg="1" autoUpdateAnimBg="0"/>
      <p:bldP spid="108586" grpId="0" animBg="1" autoUpdateAnimBg="0"/>
      <p:bldP spid="108587" grpId="0" autoUpdateAnimBg="0"/>
      <p:bldP spid="10858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204913"/>
            <a:ext cx="8145462" cy="44148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使用</a:t>
            </a: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规则对数组</a:t>
            </a:r>
            <a:r>
              <a:rPr lang="en-US" altLang="zh-CN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进行修改，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修改方法是：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用一个栈，将所有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数组中值为真的元素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F[P,a]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的符号对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(P,a)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压入堆栈；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对栈施行如下操作：若栈不空，将栈顶符号对出栈，记为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(Q,a)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，检查所有的产生式，若有形为：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Q…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的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产生式，且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F[P,a]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为假， 则置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F[P,a]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为真，将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(P,a)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压入堆栈；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(3) 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重复这一过程，直到栈空</a:t>
            </a: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D8C0B6-CF85-4080-B226-AB862E9531F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6563"/>
            <a:ext cx="7197725" cy="884237"/>
          </a:xfrm>
        </p:spPr>
        <p:txBody>
          <a:bodyPr/>
          <a:lstStyle/>
          <a:p>
            <a:pPr algn="l" eaLnBrk="1" hangingPunct="1"/>
            <a:r>
              <a:rPr lang="zh-CN" altLang="en-US" sz="3600" smtClean="0"/>
              <a:t>例：求文法各非终结符的</a:t>
            </a:r>
            <a:r>
              <a:rPr lang="en-US" altLang="zh-CN" sz="3600" smtClean="0"/>
              <a:t>FirstVT</a:t>
            </a:r>
            <a:r>
              <a:rPr lang="zh-CN" altLang="en-US" sz="3600" smtClean="0"/>
              <a:t>：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630363"/>
            <a:ext cx="4352925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定义数组：</a:t>
            </a:r>
          </a:p>
        </p:txBody>
      </p:sp>
      <p:graphicFrame>
        <p:nvGraphicFramePr>
          <p:cNvPr id="110770" name="Group 178"/>
          <p:cNvGraphicFramePr>
            <a:graphicFrameLocks noGrp="1"/>
          </p:cNvGraphicFramePr>
          <p:nvPr/>
        </p:nvGraphicFramePr>
        <p:xfrm>
          <a:off x="2484438" y="1962150"/>
          <a:ext cx="5745162" cy="2084388"/>
        </p:xfrm>
        <a:graphic>
          <a:graphicData uri="http://schemas.openxmlformats.org/drawingml/2006/table">
            <a:tbl>
              <a:tblPr/>
              <a:tblGrid>
                <a:gridCol w="957262"/>
                <a:gridCol w="906463"/>
                <a:gridCol w="1009650"/>
                <a:gridCol w="957262"/>
                <a:gridCol w="957263"/>
                <a:gridCol w="957262"/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9" name="Rectangle 86"/>
          <p:cNvSpPr>
            <a:spLocks noChangeArrowheads="1"/>
          </p:cNvSpPr>
          <p:nvPr/>
        </p:nvSpPr>
        <p:spPr bwMode="auto">
          <a:xfrm>
            <a:off x="7034213" y="358775"/>
            <a:ext cx="1851025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</a:rPr>
              <a:t>E</a:t>
            </a:r>
            <a:r>
              <a:rPr lang="en-US" altLang="zh-CN" sz="2800" b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800" b="0">
                <a:solidFill>
                  <a:srgbClr val="0000FF"/>
                </a:solidFill>
              </a:rPr>
              <a:t>E+T | T</a:t>
            </a:r>
            <a:br>
              <a:rPr lang="en-US" altLang="zh-CN" sz="2800" b="0">
                <a:solidFill>
                  <a:srgbClr val="0000FF"/>
                </a:solidFill>
              </a:rPr>
            </a:br>
            <a:r>
              <a:rPr lang="en-US" altLang="zh-CN" sz="2800" b="0">
                <a:solidFill>
                  <a:srgbClr val="0000FF"/>
                </a:solidFill>
              </a:rPr>
              <a:t>T</a:t>
            </a:r>
            <a:r>
              <a:rPr lang="en-US" altLang="zh-CN" sz="2800" b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800" b="0">
                <a:solidFill>
                  <a:srgbClr val="0000FF"/>
                </a:solidFill>
              </a:rPr>
              <a:t>T*F | F</a:t>
            </a:r>
            <a:br>
              <a:rPr lang="en-US" altLang="zh-CN" sz="2800" b="0">
                <a:solidFill>
                  <a:srgbClr val="0000FF"/>
                </a:solidFill>
              </a:rPr>
            </a:br>
            <a:r>
              <a:rPr lang="en-US" altLang="zh-CN" sz="2800" b="0">
                <a:solidFill>
                  <a:srgbClr val="0000FF"/>
                </a:solidFill>
              </a:rPr>
              <a:t>F</a:t>
            </a:r>
            <a:r>
              <a:rPr lang="en-US" altLang="zh-CN" sz="2800" b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800" b="0">
                <a:solidFill>
                  <a:srgbClr val="0000FF"/>
                </a:solidFill>
              </a:rPr>
              <a:t>(E) | i</a:t>
            </a:r>
          </a:p>
        </p:txBody>
      </p:sp>
      <p:graphicFrame>
        <p:nvGraphicFramePr>
          <p:cNvPr id="110773" name="Group 181"/>
          <p:cNvGraphicFramePr>
            <a:graphicFrameLocks noGrp="1"/>
          </p:cNvGraphicFramePr>
          <p:nvPr/>
        </p:nvGraphicFramePr>
        <p:xfrm>
          <a:off x="4367213" y="2487613"/>
          <a:ext cx="3848100" cy="1055688"/>
        </p:xfrm>
        <a:graphic>
          <a:graphicData uri="http://schemas.openxmlformats.org/drawingml/2006/table">
            <a:tbl>
              <a:tblPr/>
              <a:tblGrid>
                <a:gridCol w="984250"/>
                <a:gridCol w="941387"/>
                <a:gridCol w="960438"/>
                <a:gridCol w="96202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724" name="Text Box 132"/>
          <p:cNvSpPr txBox="1">
            <a:spLocks noChangeArrowheads="1"/>
          </p:cNvSpPr>
          <p:nvPr/>
        </p:nvSpPr>
        <p:spPr bwMode="auto">
          <a:xfrm>
            <a:off x="725488" y="4244975"/>
            <a:ext cx="610235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/>
              <a:t>从而得到：</a:t>
            </a:r>
          </a:p>
          <a:p>
            <a:pPr>
              <a:spcBef>
                <a:spcPct val="5000"/>
              </a:spcBef>
            </a:pPr>
            <a:r>
              <a:rPr lang="zh-CN" altLang="en-US" sz="2800"/>
              <a:t>		</a:t>
            </a:r>
            <a:r>
              <a:rPr lang="en-US" altLang="zh-CN" sz="2800"/>
              <a:t>FirstVT(E) = { +, *,(, i}</a:t>
            </a:r>
          </a:p>
          <a:p>
            <a:pPr>
              <a:spcBef>
                <a:spcPct val="5000"/>
              </a:spcBef>
            </a:pPr>
            <a:r>
              <a:rPr lang="en-US" altLang="zh-CN" sz="2800"/>
              <a:t>		FirstVT(T) = {*,(,i}</a:t>
            </a:r>
          </a:p>
          <a:p>
            <a:pPr>
              <a:spcBef>
                <a:spcPct val="5000"/>
              </a:spcBef>
            </a:pPr>
            <a:r>
              <a:rPr lang="en-US" altLang="zh-CN" sz="2800"/>
              <a:t>		FirstVT(F) = {(,i}</a:t>
            </a:r>
          </a:p>
        </p:txBody>
      </p:sp>
      <p:sp>
        <p:nvSpPr>
          <p:cNvPr id="4613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D3240E-E8D1-495D-AA00-96C856514C59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7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412875"/>
            <a:ext cx="8526462" cy="2027238"/>
          </a:xfr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/>
          <a:lstStyle/>
          <a:p>
            <a:pPr eaLnBrk="1" hangingPunct="1">
              <a:tabLst>
                <a:tab pos="3233738" algn="l"/>
              </a:tabLst>
            </a:pPr>
            <a:r>
              <a:rPr lang="en-US" altLang="zh-CN" sz="3600" b="1" smtClean="0">
                <a:solidFill>
                  <a:srgbClr val="FF0066"/>
                </a:solidFill>
              </a:rPr>
              <a:t>2. </a:t>
            </a:r>
            <a:r>
              <a:rPr lang="zh-CN" altLang="en-US" sz="3600" b="1" smtClean="0">
                <a:solidFill>
                  <a:srgbClr val="FF0066"/>
                </a:solidFill>
                <a:latin typeface="宋体" pitchFamily="2" charset="-122"/>
              </a:rPr>
              <a:t>求</a:t>
            </a:r>
            <a:r>
              <a:rPr lang="en-US" altLang="zh-CN" sz="3600" b="1" smtClean="0">
                <a:solidFill>
                  <a:srgbClr val="FF0066"/>
                </a:solidFill>
              </a:rPr>
              <a:t>LastVT</a:t>
            </a:r>
            <a:r>
              <a:rPr lang="zh-CN" altLang="en-US" sz="3600" b="1" smtClean="0">
                <a:solidFill>
                  <a:srgbClr val="FF0066"/>
                </a:solidFill>
                <a:latin typeface="宋体" pitchFamily="2" charset="-122"/>
              </a:rPr>
              <a:t>集</a:t>
            </a:r>
            <a:r>
              <a:rPr lang="zh-CN" altLang="en-US" smtClean="0"/>
              <a:t> </a:t>
            </a:r>
          </a:p>
          <a:p>
            <a:pPr lvl="1" eaLnBrk="1" hangingPunct="1">
              <a:tabLst>
                <a:tab pos="3233738" algn="l"/>
              </a:tabLst>
            </a:pPr>
            <a:r>
              <a:rPr lang="zh-CN" altLang="en-US" sz="3200" smtClean="0">
                <a:solidFill>
                  <a:schemeClr val="accent2"/>
                </a:solidFill>
                <a:latin typeface="宋体" pitchFamily="2" charset="-122"/>
              </a:rPr>
              <a:t>定义：</a:t>
            </a:r>
            <a:r>
              <a:rPr lang="en-US" altLang="zh-CN" sz="3200" smtClean="0">
                <a:solidFill>
                  <a:schemeClr val="accent2"/>
                </a:solidFill>
                <a:latin typeface="宋体" pitchFamily="2" charset="-122"/>
              </a:rPr>
              <a:t>LastVT(P)=</a:t>
            </a:r>
            <a:r>
              <a:rPr lang="en-US" altLang="zh-CN" sz="3200" smtClean="0">
                <a:latin typeface="宋体" pitchFamily="2" charset="-122"/>
              </a:rPr>
              <a:t>{a|P =&gt; ...a</a:t>
            </a:r>
            <a:r>
              <a:rPr lang="zh-CN" altLang="en-US" sz="3200" smtClean="0">
                <a:latin typeface="宋体" pitchFamily="2" charset="-122"/>
              </a:rPr>
              <a:t>或</a:t>
            </a:r>
          </a:p>
          <a:p>
            <a:pPr lvl="1" eaLnBrk="1" hangingPunct="1">
              <a:buFontTx/>
              <a:buNone/>
              <a:tabLst>
                <a:tab pos="3233738" algn="l"/>
              </a:tabLst>
            </a:pPr>
            <a:r>
              <a:rPr lang="zh-CN" altLang="en-US" sz="3200" smtClean="0">
                <a:latin typeface="宋体" pitchFamily="2" charset="-122"/>
              </a:rPr>
              <a:t>   </a:t>
            </a:r>
            <a:r>
              <a:rPr lang="en-US" altLang="zh-CN" sz="3200" smtClean="0">
                <a:latin typeface="宋体" pitchFamily="2" charset="-122"/>
              </a:rPr>
              <a:t>P =&gt;...aQ,a</a:t>
            </a:r>
            <a:r>
              <a:rPr lang="zh-CN" altLang="en-US" sz="3200" smtClean="0">
                <a:latin typeface="宋体" pitchFamily="2" charset="-122"/>
              </a:rPr>
              <a:t>为终结符</a:t>
            </a:r>
            <a:r>
              <a:rPr lang="en-US" altLang="zh-CN" sz="3200" smtClean="0">
                <a:latin typeface="宋体" pitchFamily="2" charset="-122"/>
              </a:rPr>
              <a:t>,P</a:t>
            </a:r>
            <a:r>
              <a:rPr lang="zh-CN" altLang="en-US" sz="3200" smtClean="0">
                <a:latin typeface="宋体" pitchFamily="2" charset="-122"/>
              </a:rPr>
              <a:t>，</a:t>
            </a:r>
            <a:r>
              <a:rPr lang="en-US" altLang="zh-CN" sz="3200" smtClean="0">
                <a:latin typeface="宋体" pitchFamily="2" charset="-122"/>
              </a:rPr>
              <a:t>Q</a:t>
            </a:r>
            <a:r>
              <a:rPr lang="zh-CN" altLang="en-US" sz="3200" smtClean="0">
                <a:latin typeface="宋体" pitchFamily="2" charset="-122"/>
              </a:rPr>
              <a:t>为非终结符</a:t>
            </a:r>
            <a:r>
              <a:rPr lang="en-US" altLang="zh-CN" sz="3200" smtClean="0">
                <a:latin typeface="宋体" pitchFamily="2" charset="-122"/>
              </a:rPr>
              <a:t>}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5521325" y="189071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0">
                <a:latin typeface="宋体" pitchFamily="2" charset="-122"/>
              </a:rPr>
              <a:t>+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881188" y="23923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0">
                <a:latin typeface="宋体" pitchFamily="2" charset="-122"/>
              </a:rPr>
              <a:t>+</a:t>
            </a:r>
          </a:p>
        </p:txBody>
      </p:sp>
      <p:sp>
        <p:nvSpPr>
          <p:cNvPr id="49157" name="矩形 5"/>
          <p:cNvSpPr>
            <a:spLocks noChangeArrowheads="1"/>
          </p:cNvSpPr>
          <p:nvPr/>
        </p:nvSpPr>
        <p:spPr bwMode="auto">
          <a:xfrm>
            <a:off x="763588" y="4635500"/>
            <a:ext cx="52276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宋体" pitchFamily="2" charset="-122"/>
                <a:ea typeface="隶书" pitchFamily="49" charset="-122"/>
              </a:rPr>
              <a:t>构造</a:t>
            </a:r>
            <a:r>
              <a:rPr lang="en-US" altLang="zh-CN" sz="3600"/>
              <a:t>Last</a:t>
            </a:r>
            <a:r>
              <a:rPr lang="en-US" altLang="zh-CN" sz="3600">
                <a:latin typeface="宋体" pitchFamily="2" charset="-122"/>
                <a:ea typeface="隶书" pitchFamily="49" charset="-122"/>
              </a:rPr>
              <a:t>VT</a:t>
            </a:r>
            <a:r>
              <a:rPr lang="zh-CN" altLang="en-US" sz="3600">
                <a:latin typeface="宋体" pitchFamily="2" charset="-122"/>
                <a:ea typeface="隶书" pitchFamily="49" charset="-122"/>
              </a:rPr>
              <a:t>集算法如下。</a:t>
            </a:r>
            <a:endParaRPr lang="zh-CN" altLang="en-US" sz="3600"/>
          </a:p>
        </p:txBody>
      </p:sp>
      <p:sp>
        <p:nvSpPr>
          <p:cNvPr id="4915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C48D1-64B3-4CA8-AF9B-B5ABFAD5AC3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254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构造</a:t>
            </a:r>
            <a:r>
              <a:rPr lang="en-US" altLang="zh-CN" b="1" smtClean="0">
                <a:solidFill>
                  <a:schemeClr val="tx1"/>
                </a:solidFill>
              </a:rPr>
              <a:t>Last</a:t>
            </a:r>
            <a:r>
              <a:rPr lang="en-US" altLang="zh-CN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VT</a:t>
            </a:r>
            <a:r>
              <a:rPr lang="zh-CN" altLang="en-US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集算法</a:t>
            </a:r>
            <a:r>
              <a:rPr lang="en-US" altLang="zh-CN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: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5100" y="873125"/>
            <a:ext cx="8875713" cy="143827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按照下面两条</a:t>
            </a:r>
            <a:r>
              <a:rPr lang="zh-CN" altLang="en-US" sz="2800" b="1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规则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来构造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Last</a:t>
            </a: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VT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集：</a:t>
            </a:r>
          </a:p>
          <a:p>
            <a:pPr lvl="1" eaLnBrk="1" hangingPunct="1"/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① 若有产生式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...a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...aQ,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a∈LastVT(P)</a:t>
            </a:r>
          </a:p>
          <a:p>
            <a:pPr lvl="1" eaLnBrk="1" hangingPunct="1"/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② 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若有产生式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...R,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a∈LastVT(R),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a∈LastVT(P)</a:t>
            </a:r>
          </a:p>
        </p:txBody>
      </p:sp>
      <p:graphicFrame>
        <p:nvGraphicFramePr>
          <p:cNvPr id="108589" name="Group 1069"/>
          <p:cNvGraphicFramePr>
            <a:graphicFrameLocks noGrp="1"/>
          </p:cNvGraphicFramePr>
          <p:nvPr/>
        </p:nvGraphicFramePr>
        <p:xfrm>
          <a:off x="1822450" y="4592638"/>
          <a:ext cx="4824413" cy="156337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4913"/>
                <a:gridCol w="12065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3" name="AutoShape 1063"/>
          <p:cNvSpPr>
            <a:spLocks noChangeArrowheads="1"/>
          </p:cNvSpPr>
          <p:nvPr/>
        </p:nvSpPr>
        <p:spPr bwMode="auto">
          <a:xfrm>
            <a:off x="7097713" y="4294188"/>
            <a:ext cx="2046287" cy="536575"/>
          </a:xfrm>
          <a:prstGeom prst="wedgeRectCallout">
            <a:avLst>
              <a:gd name="adj1" fmla="val -70944"/>
              <a:gd name="adj2" fmla="val 52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所有终结符</a:t>
            </a:r>
          </a:p>
        </p:txBody>
      </p:sp>
      <p:sp>
        <p:nvSpPr>
          <p:cNvPr id="108584" name="AutoShape 1064"/>
          <p:cNvSpPr>
            <a:spLocks noChangeArrowheads="1"/>
          </p:cNvSpPr>
          <p:nvPr/>
        </p:nvSpPr>
        <p:spPr bwMode="auto">
          <a:xfrm>
            <a:off x="0" y="4089400"/>
            <a:ext cx="2046288" cy="536575"/>
          </a:xfrm>
          <a:prstGeom prst="wedgeRectCallout">
            <a:avLst>
              <a:gd name="adj1" fmla="val 39838"/>
              <a:gd name="adj2" fmla="val 152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所有非终结符</a:t>
            </a:r>
          </a:p>
        </p:txBody>
      </p:sp>
      <p:sp>
        <p:nvSpPr>
          <p:cNvPr id="108586" name="AutoShape 1066"/>
          <p:cNvSpPr>
            <a:spLocks noChangeArrowheads="1"/>
          </p:cNvSpPr>
          <p:nvPr/>
        </p:nvSpPr>
        <p:spPr bwMode="auto">
          <a:xfrm>
            <a:off x="6740525" y="5200650"/>
            <a:ext cx="2403475" cy="1171575"/>
          </a:xfrm>
          <a:prstGeom prst="wedgeRectCallout">
            <a:avLst>
              <a:gd name="adj1" fmla="val -85995"/>
              <a:gd name="adj2" fmla="val 2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数组值为真假，为真的条件是</a:t>
            </a:r>
            <a:r>
              <a:rPr lang="en-US" altLang="zh-CN" b="0"/>
              <a:t>c </a:t>
            </a:r>
            <a:r>
              <a:rPr lang="en-US" altLang="zh-CN" b="0">
                <a:latin typeface="宋体" pitchFamily="2" charset="-122"/>
              </a:rPr>
              <a:t>∈La</a:t>
            </a:r>
            <a:r>
              <a:rPr lang="en-US" altLang="zh-CN" b="0"/>
              <a:t>stVT(Q)</a:t>
            </a:r>
          </a:p>
        </p:txBody>
      </p:sp>
      <p:sp>
        <p:nvSpPr>
          <p:cNvPr id="50207" name="Rectangle 1067"/>
          <p:cNvSpPr>
            <a:spLocks noChangeArrowheads="1"/>
          </p:cNvSpPr>
          <p:nvPr/>
        </p:nvSpPr>
        <p:spPr bwMode="auto">
          <a:xfrm>
            <a:off x="236538" y="2349500"/>
            <a:ext cx="8907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通过构造一个二维数组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来实现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数组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的每一行反映任何一个非终结符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LastVT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集中的元素。步骤：</a:t>
            </a:r>
            <a:endParaRPr lang="zh-CN" altLang="en-US" b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208" name="Rectangle 1068"/>
          <p:cNvSpPr>
            <a:spLocks noChangeArrowheads="1"/>
          </p:cNvSpPr>
          <p:nvPr/>
        </p:nvSpPr>
        <p:spPr bwMode="auto">
          <a:xfrm>
            <a:off x="536575" y="3389313"/>
            <a:ext cx="681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0000FF"/>
                </a:solidFill>
                <a:latin typeface="宋体" pitchFamily="2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先用</a:t>
            </a:r>
            <a:r>
              <a:rPr lang="zh-CN" altLang="en-US" sz="2800">
                <a:latin typeface="宋体" pitchFamily="2" charset="-122"/>
              </a:rPr>
              <a:t>①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条规则进行初始化</a:t>
            </a:r>
          </a:p>
        </p:txBody>
      </p:sp>
      <p:sp>
        <p:nvSpPr>
          <p:cNvPr id="50209" name="灯片编号占位符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36E06-D768-4439-9F86-F75DE27BBD3B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3" grpId="0" animBg="1" autoUpdateAnimBg="0"/>
      <p:bldP spid="108584" grpId="0" animBg="1" autoUpdateAnimBg="0"/>
      <p:bldP spid="10858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878013"/>
            <a:ext cx="8145462" cy="3741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使用</a:t>
            </a: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规则对数组</a:t>
            </a:r>
            <a:r>
              <a:rPr lang="en-US" altLang="zh-CN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b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进行修改，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修改方法是：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用一个栈，将所有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数组中值为真的元素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F[P,a]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的符号对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(P,a)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压入堆栈；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对栈施行如下操作：若栈不空，将栈顶符号对出栈，记为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(Q,a)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，检查所有的产生式，若有形为：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…Q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的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产生式，且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F[P,a]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为假， 则置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F[P,a]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为真，将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(P,a)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压入堆栈；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(3)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重复这一过程，直到栈空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3C95F-8EB9-438F-A1DE-FFA683D00A19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260350"/>
            <a:ext cx="8337550" cy="213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b="1" smtClean="0">
                <a:solidFill>
                  <a:srgbClr val="FF0066"/>
                </a:solidFill>
                <a:latin typeface="宋体" pitchFamily="2" charset="-122"/>
              </a:rPr>
              <a:t>3.</a:t>
            </a:r>
            <a:r>
              <a:rPr lang="zh-CN" altLang="en-US" sz="3600" b="1" smtClean="0">
                <a:solidFill>
                  <a:srgbClr val="FF0066"/>
                </a:solidFill>
                <a:latin typeface="宋体" pitchFamily="2" charset="-122"/>
              </a:rPr>
              <a:t>构造优先关系表的算法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 smtClean="0">
                <a:latin typeface="宋体" pitchFamily="2" charset="-122"/>
              </a:rPr>
              <a:t> </a:t>
            </a:r>
            <a:endParaRPr lang="en-US" altLang="zh-CN" sz="3200" smtClean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   如果每个非终结符的</a:t>
            </a:r>
            <a:r>
              <a:rPr lang="en-US" altLang="zh-CN" sz="3200" b="1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FirstVT</a:t>
            </a:r>
            <a:r>
              <a:rPr lang="zh-CN" altLang="en-US" sz="3200" b="1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200" b="1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LastVT</a:t>
            </a:r>
            <a:r>
              <a:rPr lang="zh-CN" altLang="en-US" sz="3200" b="1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集均已知</a:t>
            </a: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则可根据定义</a:t>
            </a:r>
            <a:r>
              <a:rPr lang="zh-CN" altLang="en-US" sz="32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构造优先关系表。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0" y="2360613"/>
            <a:ext cx="8743950" cy="4011612"/>
            <a:chOff x="324" y="1496"/>
            <a:chExt cx="5184" cy="2527"/>
          </a:xfrm>
        </p:grpSpPr>
        <p:sp>
          <p:nvSpPr>
            <p:cNvPr id="53253" name="Rectangle 22"/>
            <p:cNvSpPr>
              <a:spLocks noChangeArrowheads="1"/>
            </p:cNvSpPr>
            <p:nvPr/>
          </p:nvSpPr>
          <p:spPr bwMode="auto">
            <a:xfrm>
              <a:off x="324" y="1496"/>
              <a:ext cx="5184" cy="2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143000" lvl="2" indent="-228600">
                <a:spcBef>
                  <a:spcPct val="20000"/>
                </a:spcBef>
                <a:buFontTx/>
                <a:buChar char="•"/>
              </a:pP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(1) 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若产生式是形如：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P→…ab… 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或 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P→…aQb…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的形式，则有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a       b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</a:pP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(2)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若产生式右部是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...aR...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的形式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,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则对于每个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b∈FirstVT(R)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都有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a     b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</a:pP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(3)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若产生式右部有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...Rb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的形式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,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则对于每个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a∈LastVT(R)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集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,</a:t>
              </a:r>
              <a:r>
                <a:rPr lang="zh-CN" altLang="en-US" sz="3200" b="0">
                  <a:latin typeface="华文新魏" pitchFamily="2" charset="-122"/>
                  <a:ea typeface="华文新魏" pitchFamily="2" charset="-122"/>
                </a:rPr>
                <a:t>都有</a:t>
              </a:r>
              <a:r>
                <a:rPr lang="en-US" altLang="zh-CN" sz="3200" b="0">
                  <a:latin typeface="华文新魏" pitchFamily="2" charset="-122"/>
                  <a:ea typeface="华文新魏" pitchFamily="2" charset="-122"/>
                </a:rPr>
                <a:t>a    b</a:t>
              </a:r>
              <a:endParaRPr lang="en-US" altLang="zh-CN" sz="2800" b="0"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53254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6" y="3255"/>
              <a:ext cx="2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5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91" y="2574"/>
              <a:ext cx="24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6" name="Picture 2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57" y="1940"/>
              <a:ext cx="28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252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81957-5960-4AAD-BEB4-831BBBAC9E63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8" name="Group 38"/>
          <p:cNvGraphicFramePr>
            <a:graphicFrameLocks noGrp="1"/>
          </p:cNvGraphicFramePr>
          <p:nvPr/>
        </p:nvGraphicFramePr>
        <p:xfrm>
          <a:off x="985838" y="1887538"/>
          <a:ext cx="7546975" cy="1811338"/>
        </p:xfrm>
        <a:graphic>
          <a:graphicData uri="http://schemas.openxmlformats.org/drawingml/2006/table">
            <a:tbl>
              <a:tblPr/>
              <a:tblGrid>
                <a:gridCol w="2063750"/>
                <a:gridCol w="3043237"/>
                <a:gridCol w="2439988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一般形式：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符号栈的内容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剩余输入串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初态：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输入串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终态：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64" name="Text Box 24"/>
          <p:cNvSpPr>
            <a:spLocks noChangeArrowheads="1"/>
          </p:cNvSpPr>
          <p:nvPr>
            <p:ph type="body" idx="1"/>
          </p:nvPr>
        </p:nvSpPr>
        <p:spPr>
          <a:xfrm>
            <a:off x="433388" y="3819525"/>
            <a:ext cx="8710612" cy="612775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符号栈内容  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+  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输入缓冲区内容 ＝ 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# 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当前句型 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#</a:t>
            </a:r>
            <a:endParaRPr lang="en-US" altLang="zh-CN" sz="28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65" name="Rectangle 28"/>
          <p:cNvSpPr>
            <a:spLocks noChangeArrowheads="1"/>
          </p:cNvSpPr>
          <p:nvPr/>
        </p:nvSpPr>
        <p:spPr bwMode="auto">
          <a:xfrm>
            <a:off x="1422400" y="5103813"/>
            <a:ext cx="62261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#N</a:t>
            </a:r>
            <a:r>
              <a:rPr lang="en-US" altLang="zh-CN" sz="2800" baseline="-25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800" baseline="-25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…N</a:t>
            </a:r>
            <a:r>
              <a:rPr lang="en-US" altLang="zh-CN" sz="2800" baseline="-25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800" baseline="-25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n+1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# </a:t>
            </a:r>
          </a:p>
          <a:p>
            <a:pPr algn="ctr">
              <a:lnSpc>
                <a:spcPct val="50000"/>
              </a:lnSpc>
              <a:spcBef>
                <a:spcPct val="20000"/>
              </a:spcBef>
            </a:pPr>
            <a:endParaRPr lang="en-US" altLang="zh-CN" sz="2800" b="0"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50000"/>
              </a:lnSpc>
              <a:spcBef>
                <a:spcPct val="20000"/>
              </a:spcBef>
            </a:pP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sz="1600" b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为终结符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,N</a:t>
            </a:r>
            <a:r>
              <a:rPr lang="en-US" altLang="zh-CN" sz="1600" b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为可有可无的 非终结符</a:t>
            </a:r>
            <a:r>
              <a:rPr lang="en-US" altLang="zh-CN" sz="2800" b="0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57366" name="Rectangle 33"/>
          <p:cNvSpPr>
            <a:spLocks noChangeArrowheads="1"/>
          </p:cNvSpPr>
          <p:nvPr/>
        </p:nvSpPr>
        <p:spPr bwMode="auto">
          <a:xfrm>
            <a:off x="398463" y="4398963"/>
            <a:ext cx="3032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句型</a:t>
            </a:r>
            <a:r>
              <a:rPr lang="zh-CN" altLang="en-US" sz="2800" b="0">
                <a:latin typeface="华文新魏" pitchFamily="2" charset="-122"/>
                <a:ea typeface="华文新魏" pitchFamily="2" charset="-122"/>
              </a:rPr>
              <a:t>的一般形式：</a:t>
            </a:r>
          </a:p>
        </p:txBody>
      </p:sp>
      <p:sp>
        <p:nvSpPr>
          <p:cNvPr id="57367" name="Rectangle 34"/>
          <p:cNvSpPr>
            <a:spLocks noChangeArrowheads="1"/>
          </p:cNvSpPr>
          <p:nvPr/>
        </p:nvSpPr>
        <p:spPr bwMode="auto">
          <a:xfrm>
            <a:off x="427038" y="1182688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分析时句型表示：</a:t>
            </a:r>
          </a:p>
        </p:txBody>
      </p:sp>
      <p:sp>
        <p:nvSpPr>
          <p:cNvPr id="57368" name="Rectangle 35"/>
          <p:cNvSpPr>
            <a:spLocks noChangeArrowheads="1"/>
          </p:cNvSpPr>
          <p:nvPr>
            <p:ph type="title"/>
          </p:nvPr>
        </p:nvSpPr>
        <p:spPr>
          <a:xfrm>
            <a:off x="685800" y="323850"/>
            <a:ext cx="8458200" cy="635000"/>
          </a:xfrm>
          <a:noFill/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算符优先分析</a:t>
            </a:r>
          </a:p>
        </p:txBody>
      </p:sp>
      <p:sp>
        <p:nvSpPr>
          <p:cNvPr id="5736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988F5-43F8-4934-9D79-B9BB415DFEB2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575" y="1862138"/>
            <a:ext cx="8612188" cy="3209925"/>
          </a:xfrm>
          <a:solidFill>
            <a:schemeClr val="bg1"/>
          </a:solidFill>
          <a:ln w="38100">
            <a:solidFill>
              <a:srgbClr val="0000FF"/>
            </a:solidFill>
          </a:ln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zh-CN" altLang="en-US" sz="2800" b="1" smtClean="0">
                <a:solidFill>
                  <a:srgbClr val="FF0066"/>
                </a:solidFill>
                <a:latin typeface="宋体" pitchFamily="2" charset="-122"/>
              </a:rPr>
              <a:t>过程</a:t>
            </a:r>
            <a:r>
              <a:rPr lang="zh-CN" altLang="en-US" sz="2800" smtClean="0">
                <a:latin typeface="宋体" pitchFamily="2" charset="-122"/>
              </a:rPr>
              <a:t>：</a:t>
            </a:r>
          </a:p>
          <a:p>
            <a:pPr marL="952500" lvl="1" indent="-274638"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</a:rPr>
              <a:t>(1)</a:t>
            </a:r>
            <a:r>
              <a:rPr lang="zh-CN" altLang="en-US" smtClean="0">
                <a:latin typeface="宋体" pitchFamily="2" charset="-122"/>
              </a:rPr>
              <a:t>从左向右扫描输入符号并移入堆栈</a:t>
            </a:r>
            <a:r>
              <a:rPr lang="en-US" altLang="zh-CN" smtClean="0">
                <a:latin typeface="宋体" pitchFamily="2" charset="-122"/>
              </a:rPr>
              <a:t>,</a:t>
            </a:r>
            <a:r>
              <a:rPr lang="zh-CN" altLang="en-US" smtClean="0">
                <a:latin typeface="宋体" pitchFamily="2" charset="-122"/>
              </a:rPr>
              <a:t>并查优先矩阵</a:t>
            </a:r>
            <a:r>
              <a:rPr lang="en-US" altLang="zh-CN" smtClean="0">
                <a:latin typeface="宋体" pitchFamily="2" charset="-122"/>
              </a:rPr>
              <a:t>,</a:t>
            </a:r>
            <a:r>
              <a:rPr lang="zh-CN" altLang="en-US" smtClean="0">
                <a:latin typeface="宋体" pitchFamily="2" charset="-122"/>
              </a:rPr>
              <a:t>直至找到满足</a:t>
            </a:r>
            <a:r>
              <a:rPr lang="en-US" altLang="zh-CN" sz="2400" b="1" smtClean="0"/>
              <a:t>a</a:t>
            </a:r>
            <a:r>
              <a:rPr lang="en-US" altLang="zh-CN" sz="2400" b="1" baseline="-25000" smtClean="0"/>
              <a:t>j  </a:t>
            </a:r>
            <a:r>
              <a:rPr lang="en-US" altLang="zh-CN" smtClean="0">
                <a:latin typeface="宋体" pitchFamily="2" charset="-122"/>
              </a:rPr>
              <a:t>&gt; </a:t>
            </a:r>
            <a:r>
              <a:rPr lang="en-US" altLang="zh-CN" sz="2400" b="1" smtClean="0"/>
              <a:t>a</a:t>
            </a:r>
            <a:r>
              <a:rPr lang="en-US" altLang="zh-CN" sz="2400" b="1" baseline="-25000" smtClean="0"/>
              <a:t>j+1</a:t>
            </a:r>
            <a:r>
              <a:rPr lang="zh-CN" altLang="en-US" smtClean="0">
                <a:latin typeface="宋体" pitchFamily="2" charset="-122"/>
              </a:rPr>
              <a:t>时为止</a:t>
            </a:r>
            <a:r>
              <a:rPr lang="en-US" altLang="zh-CN" smtClean="0">
                <a:latin typeface="宋体" pitchFamily="2" charset="-122"/>
              </a:rPr>
              <a:t>.</a:t>
            </a:r>
          </a:p>
          <a:p>
            <a:pPr marL="952500" lvl="1" indent="-274638"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</a:rPr>
              <a:t>(2)</a:t>
            </a:r>
            <a:r>
              <a:rPr lang="zh-CN" altLang="en-US" smtClean="0">
                <a:latin typeface="宋体" pitchFamily="2" charset="-122"/>
              </a:rPr>
              <a:t>再从</a:t>
            </a:r>
            <a:r>
              <a:rPr lang="en-US" altLang="zh-CN" sz="2400" b="1" smtClean="0"/>
              <a:t>a</a:t>
            </a:r>
            <a:r>
              <a:rPr lang="en-US" altLang="zh-CN" sz="2400" baseline="-25000" smtClean="0"/>
              <a:t>j</a:t>
            </a:r>
            <a:r>
              <a:rPr lang="zh-CN" altLang="en-US" smtClean="0">
                <a:latin typeface="宋体" pitchFamily="2" charset="-122"/>
              </a:rPr>
              <a:t>开始往左扫描堆栈</a:t>
            </a:r>
            <a:r>
              <a:rPr lang="en-US" altLang="zh-CN" smtClean="0">
                <a:latin typeface="宋体" pitchFamily="2" charset="-122"/>
              </a:rPr>
              <a:t>,</a:t>
            </a:r>
            <a:r>
              <a:rPr lang="zh-CN" altLang="en-US" smtClean="0">
                <a:latin typeface="宋体" pitchFamily="2" charset="-122"/>
              </a:rPr>
              <a:t>直至找到某个</a:t>
            </a:r>
            <a:r>
              <a:rPr lang="en-US" altLang="zh-CN" smtClean="0">
                <a:latin typeface="宋体" pitchFamily="2" charset="-122"/>
              </a:rPr>
              <a:t>i,</a:t>
            </a:r>
            <a:r>
              <a:rPr lang="zh-CN" altLang="en-US" smtClean="0">
                <a:latin typeface="宋体" pitchFamily="2" charset="-122"/>
              </a:rPr>
              <a:t>满足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en-US" altLang="zh-CN" baseline="-25000" smtClean="0">
                <a:latin typeface="宋体" pitchFamily="2" charset="-122"/>
              </a:rPr>
              <a:t>i-1</a:t>
            </a:r>
            <a:r>
              <a:rPr lang="en-US" altLang="zh-CN" smtClean="0">
                <a:latin typeface="宋体" pitchFamily="2" charset="-122"/>
              </a:rPr>
              <a:t>  a</a:t>
            </a:r>
            <a:r>
              <a:rPr lang="en-US" altLang="zh-CN" baseline="-25000" smtClean="0">
                <a:latin typeface="宋体" pitchFamily="2" charset="-122"/>
              </a:rPr>
              <a:t>i</a:t>
            </a:r>
            <a:r>
              <a:rPr lang="zh-CN" altLang="en-US" smtClean="0">
                <a:latin typeface="宋体" pitchFamily="2" charset="-122"/>
              </a:rPr>
              <a:t>为止</a:t>
            </a:r>
          </a:p>
          <a:p>
            <a:pPr marL="952500" lvl="1" indent="-274638"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</a:rPr>
              <a:t>(3)</a:t>
            </a:r>
            <a:r>
              <a:rPr lang="en-US" altLang="zh-CN" b="1" smtClean="0">
                <a:solidFill>
                  <a:srgbClr val="0000FF"/>
                </a:solidFill>
              </a:rPr>
              <a:t>N</a:t>
            </a:r>
            <a:r>
              <a:rPr lang="en-US" altLang="zh-CN" b="1" baseline="-25000" smtClean="0">
                <a:solidFill>
                  <a:srgbClr val="0000FF"/>
                </a:solidFill>
              </a:rPr>
              <a:t>i</a:t>
            </a:r>
            <a:r>
              <a:rPr lang="en-US" altLang="zh-CN" b="1" smtClean="0">
                <a:solidFill>
                  <a:srgbClr val="0000FF"/>
                </a:solidFill>
              </a:rPr>
              <a:t>a</a:t>
            </a:r>
            <a:r>
              <a:rPr lang="en-US" altLang="zh-CN" b="1" baseline="-25000" smtClean="0">
                <a:solidFill>
                  <a:srgbClr val="0000FF"/>
                </a:solidFill>
              </a:rPr>
              <a:t>i </a:t>
            </a:r>
            <a:r>
              <a:rPr lang="en-US" altLang="zh-CN" b="1" smtClean="0">
                <a:solidFill>
                  <a:srgbClr val="0000FF"/>
                </a:solidFill>
              </a:rPr>
              <a:t>N</a:t>
            </a:r>
            <a:r>
              <a:rPr lang="en-US" altLang="zh-CN" b="1" baseline="-25000" smtClean="0">
                <a:solidFill>
                  <a:srgbClr val="0000FF"/>
                </a:solidFill>
              </a:rPr>
              <a:t>i+1</a:t>
            </a:r>
            <a:r>
              <a:rPr lang="en-US" altLang="zh-CN" b="1" smtClean="0">
                <a:solidFill>
                  <a:srgbClr val="0000FF"/>
                </a:solidFill>
              </a:rPr>
              <a:t>a</a:t>
            </a:r>
            <a:r>
              <a:rPr lang="en-US" altLang="zh-CN" b="1" baseline="-25000" smtClean="0">
                <a:solidFill>
                  <a:srgbClr val="0000FF"/>
                </a:solidFill>
              </a:rPr>
              <a:t>i+1</a:t>
            </a:r>
            <a:r>
              <a:rPr lang="en-US" altLang="zh-CN" b="1" smtClean="0">
                <a:solidFill>
                  <a:srgbClr val="0000FF"/>
                </a:solidFill>
              </a:rPr>
              <a:t>…</a:t>
            </a:r>
            <a:r>
              <a:rPr lang="en-US" altLang="zh-CN" b="1" baseline="-25000" smtClean="0">
                <a:solidFill>
                  <a:srgbClr val="0000FF"/>
                </a:solidFill>
              </a:rPr>
              <a:t> </a:t>
            </a:r>
            <a:r>
              <a:rPr lang="en-US" altLang="zh-CN" b="1" smtClean="0">
                <a:solidFill>
                  <a:srgbClr val="0000FF"/>
                </a:solidFill>
              </a:rPr>
              <a:t>N</a:t>
            </a:r>
            <a:r>
              <a:rPr lang="en-US" altLang="zh-CN" b="1" baseline="-25000" smtClean="0">
                <a:solidFill>
                  <a:srgbClr val="0000FF"/>
                </a:solidFill>
              </a:rPr>
              <a:t>j</a:t>
            </a:r>
            <a:r>
              <a:rPr lang="en-US" altLang="zh-CN" b="1" smtClean="0">
                <a:solidFill>
                  <a:srgbClr val="0000FF"/>
                </a:solidFill>
              </a:rPr>
              <a:t>a</a:t>
            </a:r>
            <a:r>
              <a:rPr lang="en-US" altLang="zh-CN" b="1" baseline="-25000" smtClean="0">
                <a:solidFill>
                  <a:srgbClr val="0000FF"/>
                </a:solidFill>
              </a:rPr>
              <a:t>j </a:t>
            </a:r>
            <a:r>
              <a:rPr lang="en-US" altLang="zh-CN" b="1" smtClean="0">
                <a:solidFill>
                  <a:srgbClr val="0000FF"/>
                </a:solidFill>
              </a:rPr>
              <a:t>N</a:t>
            </a:r>
            <a:r>
              <a:rPr lang="en-US" altLang="zh-CN" b="1" baseline="-25000" smtClean="0">
                <a:solidFill>
                  <a:srgbClr val="0000FF"/>
                </a:solidFill>
              </a:rPr>
              <a:t>j+1</a:t>
            </a:r>
            <a:r>
              <a:rPr lang="zh-CN" altLang="en-US" smtClean="0">
                <a:latin typeface="宋体" pitchFamily="2" charset="-122"/>
              </a:rPr>
              <a:t>形式的子串即为</a:t>
            </a:r>
            <a:r>
              <a:rPr lang="zh-CN" altLang="en-US" b="1" smtClean="0">
                <a:solidFill>
                  <a:schemeClr val="accent2"/>
                </a:solidFill>
                <a:latin typeface="宋体" pitchFamily="2" charset="-122"/>
              </a:rPr>
              <a:t>最左素短语</a:t>
            </a:r>
            <a:r>
              <a:rPr lang="zh-CN" altLang="en-US" smtClean="0">
                <a:latin typeface="宋体" pitchFamily="2" charset="-122"/>
              </a:rPr>
              <a:t>，应被归约。</a:t>
            </a:r>
          </a:p>
        </p:txBody>
      </p:sp>
      <p:grpSp>
        <p:nvGrpSpPr>
          <p:cNvPr id="8197" name="Group 17"/>
          <p:cNvGrpSpPr>
            <a:grpSpLocks/>
          </p:cNvGrpSpPr>
          <p:nvPr/>
        </p:nvGrpSpPr>
        <p:grpSpPr bwMode="auto">
          <a:xfrm>
            <a:off x="2235200" y="2760663"/>
            <a:ext cx="3062288" cy="1270000"/>
            <a:chOff x="1508" y="1819"/>
            <a:chExt cx="1082" cy="800"/>
          </a:xfrm>
        </p:grpSpPr>
        <p:graphicFrame>
          <p:nvGraphicFramePr>
            <p:cNvPr id="8194" name="Object 5"/>
            <p:cNvGraphicFramePr>
              <a:graphicFrameLocks noChangeAspect="1"/>
            </p:cNvGraphicFramePr>
            <p:nvPr/>
          </p:nvGraphicFramePr>
          <p:xfrm>
            <a:off x="2478" y="1819"/>
            <a:ext cx="112" cy="288"/>
          </p:xfrm>
          <a:graphic>
            <a:graphicData uri="http://schemas.openxmlformats.org/presentationml/2006/ole">
              <p:oleObj spid="_x0000_s8194" name="位图图像" r:id="rId4" imgW="181096" imgH="237969" progId="Paint.Picture">
                <p:embed/>
              </p:oleObj>
            </a:graphicData>
          </a:graphic>
        </p:graphicFrame>
        <p:graphicFrame>
          <p:nvGraphicFramePr>
            <p:cNvPr id="8195" name="Object 6"/>
            <p:cNvGraphicFramePr>
              <a:graphicFrameLocks noChangeAspect="1"/>
            </p:cNvGraphicFramePr>
            <p:nvPr/>
          </p:nvGraphicFramePr>
          <p:xfrm>
            <a:off x="1508" y="2391"/>
            <a:ext cx="113" cy="228"/>
          </p:xfrm>
          <a:graphic>
            <a:graphicData uri="http://schemas.openxmlformats.org/presentationml/2006/ole">
              <p:oleObj spid="_x0000_s8195" name="位图图像" r:id="rId5" imgW="190426" imgH="209524" progId="Paint.Picture">
                <p:embed/>
              </p:oleObj>
            </a:graphicData>
          </a:graphic>
        </p:graphicFrame>
      </p:grpSp>
      <p:sp>
        <p:nvSpPr>
          <p:cNvPr id="8198" name="Rectangle 11"/>
          <p:cNvSpPr>
            <a:spLocks noGrp="1" noChangeArrowheads="1"/>
          </p:cNvSpPr>
          <p:nvPr>
            <p:ph type="title"/>
          </p:nvPr>
        </p:nvSpPr>
        <p:spPr>
          <a:xfrm>
            <a:off x="763588" y="0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算符优先分析过程</a:t>
            </a: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284163" y="847725"/>
            <a:ext cx="8626475" cy="93186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FF0066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rgbClr val="FF0066"/>
                </a:solidFill>
                <a:latin typeface="宋体" pitchFamily="2" charset="-122"/>
              </a:rPr>
              <a:t>开始</a:t>
            </a:r>
            <a:r>
              <a:rPr lang="zh-CN" altLang="en-US" sz="2800" b="0">
                <a:latin typeface="宋体" pitchFamily="2" charset="-122"/>
              </a:rPr>
              <a:t>：</a:t>
            </a:r>
          </a:p>
          <a:p>
            <a:r>
              <a:rPr lang="zh-CN" altLang="en-US" sz="2800" b="0">
                <a:latin typeface="宋体" pitchFamily="2" charset="-122"/>
              </a:rPr>
              <a:t> 	分析栈中为：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</a:rPr>
              <a:t>#</a:t>
            </a:r>
            <a:r>
              <a:rPr lang="zh-CN" altLang="en-US" sz="2800" b="0">
                <a:latin typeface="宋体" pitchFamily="2" charset="-122"/>
              </a:rPr>
              <a:t>，输入缓冲区为：</a:t>
            </a:r>
            <a:r>
              <a:rPr lang="zh-CN" altLang="en-US" sz="2800">
                <a:solidFill>
                  <a:schemeClr val="accent2"/>
                </a:solidFill>
              </a:rPr>
              <a:t>输入串</a:t>
            </a:r>
            <a:r>
              <a:rPr lang="en-US" altLang="zh-CN" sz="28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276225" y="5138738"/>
            <a:ext cx="8605838" cy="140176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rgbClr val="FF0066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rgbClr val="FF0066"/>
                </a:solidFill>
                <a:latin typeface="宋体" pitchFamily="2" charset="-122"/>
              </a:rPr>
              <a:t>结束</a:t>
            </a:r>
            <a:r>
              <a:rPr lang="zh-CN" altLang="en-US" sz="2800" b="0">
                <a:latin typeface="宋体" pitchFamily="2" charset="-122"/>
              </a:rPr>
              <a:t>：</a:t>
            </a:r>
          </a:p>
          <a:p>
            <a:r>
              <a:rPr lang="zh-CN" altLang="en-US" sz="2800" b="0">
                <a:latin typeface="宋体" pitchFamily="2" charset="-122"/>
              </a:rPr>
              <a:t>	输入缓冲区为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</a:rPr>
              <a:t>#</a:t>
            </a:r>
            <a:r>
              <a:rPr lang="zh-CN" altLang="en-US" sz="2800" b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lang="zh-CN" altLang="en-US" sz="2800" b="0">
                <a:latin typeface="宋体" pitchFamily="2" charset="-122"/>
              </a:rPr>
              <a:t>分析栈中为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</a:rPr>
              <a:t>#S</a:t>
            </a:r>
            <a:r>
              <a:rPr lang="zh-CN" altLang="en-US" sz="2800" b="0">
                <a:latin typeface="宋体" pitchFamily="2" charset="-122"/>
              </a:rPr>
              <a:t>，分析成功</a:t>
            </a:r>
          </a:p>
          <a:p>
            <a:r>
              <a:rPr lang="zh-CN" altLang="en-US" sz="2800" b="0">
                <a:latin typeface="宋体" pitchFamily="2" charset="-122"/>
              </a:rPr>
              <a:t>	否则失败</a:t>
            </a:r>
          </a:p>
        </p:txBody>
      </p:sp>
      <p:sp>
        <p:nvSpPr>
          <p:cNvPr id="8201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1DCCB-3D15-429C-9982-56EE78259760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0" y="2951163"/>
            <a:ext cx="219868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宋体" pitchFamily="2" charset="-122"/>
              </a:rPr>
              <a:t>表达式</a:t>
            </a:r>
          </a:p>
          <a:p>
            <a:r>
              <a:rPr lang="zh-CN" altLang="en-US" sz="320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宋体" pitchFamily="2" charset="-122"/>
              </a:rPr>
              <a:t>i+i*i</a:t>
            </a:r>
            <a:r>
              <a:rPr lang="zh-CN" altLang="en-US" sz="3200" b="0">
                <a:latin typeface="宋体" pitchFamily="2" charset="-122"/>
              </a:rPr>
              <a:t>的算符优先过程</a:t>
            </a:r>
          </a:p>
        </p:txBody>
      </p:sp>
      <p:sp>
        <p:nvSpPr>
          <p:cNvPr id="59395" name="Rectangle 23"/>
          <p:cNvSpPr>
            <a:spLocks noChangeArrowheads="1"/>
          </p:cNvSpPr>
          <p:nvPr/>
        </p:nvSpPr>
        <p:spPr bwMode="auto">
          <a:xfrm>
            <a:off x="0" y="1019175"/>
            <a:ext cx="1933575" cy="1554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0">
                <a:solidFill>
                  <a:srgbClr val="000000"/>
                </a:solidFill>
                <a:latin typeface="宋体" pitchFamily="2" charset="-122"/>
              </a:rPr>
              <a:t>E</a:t>
            </a:r>
            <a:r>
              <a:rPr lang="en-US" altLang="zh-CN" sz="3200" b="0">
                <a:solidFill>
                  <a:srgbClr val="000000"/>
                </a:solidFill>
                <a:latin typeface="宋体" pitchFamily="2" charset="-122"/>
                <a:sym typeface="Wingdings" pitchFamily="2" charset="2"/>
              </a:rPr>
              <a:t></a:t>
            </a:r>
            <a:r>
              <a:rPr lang="en-US" altLang="zh-CN" sz="3200" b="0">
                <a:solidFill>
                  <a:srgbClr val="000000"/>
                </a:solidFill>
                <a:latin typeface="宋体" pitchFamily="2" charset="-122"/>
              </a:rPr>
              <a:t>E+T</a:t>
            </a:r>
            <a:r>
              <a:rPr lang="en-US" altLang="zh-CN" sz="3200" b="0">
                <a:latin typeface="宋体" pitchFamily="2" charset="-122"/>
              </a:rPr>
              <a:t>|T </a:t>
            </a:r>
          </a:p>
          <a:p>
            <a:r>
              <a:rPr lang="en-US" altLang="zh-CN" sz="3200" b="0">
                <a:latin typeface="宋体" pitchFamily="2" charset="-122"/>
              </a:rPr>
              <a:t>T</a:t>
            </a:r>
            <a:r>
              <a:rPr lang="en-US" altLang="zh-CN" sz="3200" b="0">
                <a:latin typeface="宋体" pitchFamily="2" charset="-122"/>
                <a:sym typeface="Wingdings" pitchFamily="2" charset="2"/>
              </a:rPr>
              <a:t></a:t>
            </a:r>
            <a:r>
              <a:rPr lang="en-US" altLang="zh-CN" sz="3200" b="0">
                <a:latin typeface="宋体" pitchFamily="2" charset="-122"/>
              </a:rPr>
              <a:t>T*F|F</a:t>
            </a:r>
            <a:br>
              <a:rPr lang="en-US" altLang="zh-CN" sz="3200" b="0">
                <a:latin typeface="宋体" pitchFamily="2" charset="-122"/>
              </a:rPr>
            </a:br>
            <a:r>
              <a:rPr lang="en-US" altLang="zh-CN" sz="3200" b="0">
                <a:latin typeface="宋体" pitchFamily="2" charset="-122"/>
              </a:rPr>
              <a:t>F</a:t>
            </a:r>
            <a:r>
              <a:rPr lang="en-US" altLang="zh-CN" sz="3200" b="0">
                <a:latin typeface="宋体" pitchFamily="2" charset="-122"/>
                <a:sym typeface="Wingdings" pitchFamily="2" charset="2"/>
              </a:rPr>
              <a:t></a:t>
            </a:r>
            <a:r>
              <a:rPr lang="en-US" altLang="zh-CN" sz="3200" b="0">
                <a:latin typeface="宋体" pitchFamily="2" charset="-122"/>
              </a:rPr>
              <a:t>(E)|i</a:t>
            </a:r>
          </a:p>
        </p:txBody>
      </p:sp>
      <p:sp>
        <p:nvSpPr>
          <p:cNvPr id="59396" name="Rectangle 24"/>
          <p:cNvSpPr>
            <a:spLocks noChangeArrowheads="1"/>
          </p:cNvSpPr>
          <p:nvPr/>
        </p:nvSpPr>
        <p:spPr bwMode="auto">
          <a:xfrm>
            <a:off x="0" y="0"/>
            <a:ext cx="3821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0">
                <a:latin typeface="宋体" pitchFamily="2" charset="-122"/>
              </a:rPr>
              <a:t>例</a:t>
            </a:r>
            <a:r>
              <a:rPr lang="en-US" altLang="zh-CN" sz="4000" b="0">
                <a:latin typeface="宋体" pitchFamily="2" charset="-122"/>
              </a:rPr>
              <a:t>:</a:t>
            </a:r>
            <a:r>
              <a:rPr lang="zh-CN" altLang="en-US" sz="3200" b="0">
                <a:latin typeface="宋体" pitchFamily="2" charset="-122"/>
              </a:rPr>
              <a:t>给定文法</a:t>
            </a:r>
            <a:r>
              <a:rPr lang="en-US" altLang="zh-CN" sz="3200" b="0">
                <a:latin typeface="宋体" pitchFamily="2" charset="-122"/>
              </a:rPr>
              <a:t>G[E]</a:t>
            </a:r>
            <a:r>
              <a:rPr lang="zh-CN" altLang="en-US" sz="3200" b="0">
                <a:latin typeface="宋体" pitchFamily="2" charset="-122"/>
              </a:rPr>
              <a:t>：</a:t>
            </a:r>
          </a:p>
        </p:txBody>
      </p:sp>
      <p:graphicFrame>
        <p:nvGraphicFramePr>
          <p:cNvPr id="28854" name="Group 182"/>
          <p:cNvGraphicFramePr>
            <a:graphicFrameLocks noGrp="1"/>
          </p:cNvGraphicFramePr>
          <p:nvPr/>
        </p:nvGraphicFramePr>
        <p:xfrm>
          <a:off x="1766888" y="638175"/>
          <a:ext cx="6678612" cy="627761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输入缓冲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说明，输出语法树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65" name="Group 193"/>
          <p:cNvGraphicFramePr>
            <a:graphicFrameLocks noGrp="1"/>
          </p:cNvGraphicFramePr>
          <p:nvPr/>
        </p:nvGraphicFramePr>
        <p:xfrm>
          <a:off x="1766888" y="1135063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i+i*i#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初始状态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876" name="Group 204"/>
          <p:cNvGraphicFramePr>
            <a:graphicFrameLocks noGrp="1"/>
          </p:cNvGraphicFramePr>
          <p:nvPr/>
        </p:nvGraphicFramePr>
        <p:xfrm>
          <a:off x="1766888" y="1685925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+i*i#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#&lt;i, i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入栈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887" name="Group 215"/>
          <p:cNvGraphicFramePr>
            <a:graphicFrameLocks noGrp="1"/>
          </p:cNvGraphicFramePr>
          <p:nvPr/>
        </p:nvGraphicFramePr>
        <p:xfrm>
          <a:off x="1766888" y="2203450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+i*i#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#&lt;i&gt;+,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898" name="Group 226"/>
          <p:cNvGraphicFramePr>
            <a:graphicFrameLocks noGrp="1"/>
          </p:cNvGraphicFramePr>
          <p:nvPr/>
        </p:nvGraphicFramePr>
        <p:xfrm>
          <a:off x="1766888" y="2722563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#&lt;+, 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入栈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09" name="Group 237"/>
          <p:cNvGraphicFramePr>
            <a:graphicFrameLocks noGrp="1"/>
          </p:cNvGraphicFramePr>
          <p:nvPr/>
        </p:nvGraphicFramePr>
        <p:xfrm>
          <a:off x="1766888" y="3238500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#F+i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+&lt;i, i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入栈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20" name="Group 248"/>
          <p:cNvGraphicFramePr>
            <a:graphicFrameLocks noGrp="1"/>
          </p:cNvGraphicFramePr>
          <p:nvPr/>
        </p:nvGraphicFramePr>
        <p:xfrm>
          <a:off x="1766888" y="3740150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#F+F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+&lt;i&gt;*,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31" name="Group 259"/>
          <p:cNvGraphicFramePr>
            <a:graphicFrameLocks noGrp="1"/>
          </p:cNvGraphicFramePr>
          <p:nvPr/>
        </p:nvGraphicFramePr>
        <p:xfrm>
          <a:off x="1766888" y="4257675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#F+F*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+&lt;*, *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入栈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42" name="Group 270"/>
          <p:cNvGraphicFramePr>
            <a:graphicFrameLocks noGrp="1"/>
          </p:cNvGraphicFramePr>
          <p:nvPr/>
        </p:nvGraphicFramePr>
        <p:xfrm>
          <a:off x="1766888" y="4792663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#F+F*i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*&lt;i, i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入栈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53" name="Group 281"/>
          <p:cNvGraphicFramePr>
            <a:graphicFrameLocks noGrp="1"/>
          </p:cNvGraphicFramePr>
          <p:nvPr/>
        </p:nvGraphicFramePr>
        <p:xfrm>
          <a:off x="1766888" y="5292725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#F+F*F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*&lt;i&gt;#,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64" name="Group 292"/>
          <p:cNvGraphicFramePr>
            <a:graphicFrameLocks noGrp="1"/>
          </p:cNvGraphicFramePr>
          <p:nvPr/>
        </p:nvGraphicFramePr>
        <p:xfrm>
          <a:off x="1766888" y="5797550"/>
          <a:ext cx="6678612" cy="57785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+&lt;*&gt;#,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F*F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75" name="Group 303"/>
          <p:cNvGraphicFramePr>
            <a:graphicFrameLocks noGrp="1"/>
          </p:cNvGraphicFramePr>
          <p:nvPr/>
        </p:nvGraphicFramePr>
        <p:xfrm>
          <a:off x="1766888" y="6357938"/>
          <a:ext cx="6678612" cy="518160"/>
        </p:xfrm>
        <a:graphic>
          <a:graphicData uri="http://schemas.openxmlformats.org/drawingml/2006/table">
            <a:tbl>
              <a:tblPr/>
              <a:tblGrid>
                <a:gridCol w="1433512"/>
                <a:gridCol w="1627188"/>
                <a:gridCol w="361791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#&lt;+&gt;#,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F+T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049" name="Group 377"/>
          <p:cNvGraphicFramePr>
            <a:graphicFrameLocks noGrp="1"/>
          </p:cNvGraphicFramePr>
          <p:nvPr/>
        </p:nvGraphicFramePr>
        <p:xfrm>
          <a:off x="7315200" y="1422400"/>
          <a:ext cx="1757363" cy="3244850"/>
        </p:xfrm>
        <a:graphic>
          <a:graphicData uri="http://schemas.openxmlformats.org/drawingml/2006/table">
            <a:tbl>
              <a:tblPr/>
              <a:tblGrid>
                <a:gridCol w="274638"/>
                <a:gridCol w="241300"/>
                <a:gridCol w="258762"/>
                <a:gridCol w="257175"/>
                <a:gridCol w="258763"/>
                <a:gridCol w="257175"/>
                <a:gridCol w="20955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</a:tbl>
          </a:graphicData>
        </a:graphic>
      </p:graphicFrame>
      <p:sp>
        <p:nvSpPr>
          <p:cNvPr id="59627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20053B65-132D-4957-9DBA-62F468704D96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30238" y="334963"/>
            <a:ext cx="7772400" cy="83185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ea typeface="隶书" pitchFamily="49" charset="-122"/>
              </a:rPr>
              <a:t>6.2.1</a:t>
            </a:r>
            <a:r>
              <a:rPr lang="zh-CN" altLang="en-US" smtClean="0">
                <a:solidFill>
                  <a:srgbClr val="000000"/>
                </a:solidFill>
                <a:ea typeface="隶书" pitchFamily="49" charset="-122"/>
              </a:rPr>
              <a:t>简单优先关系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506538"/>
            <a:ext cx="7978775" cy="149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</a:rPr>
              <a:t>    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对于文法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中的任意两个符号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按其在句型中可能会出现的相邻关系来确定他们之间的优先关系。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800" b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可以是非终结符也可以是终结符。</a:t>
            </a:r>
            <a:endParaRPr lang="en-US" altLang="zh-CN" sz="2800" b="1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(1) X</a:t>
            </a:r>
            <a:r>
              <a:rPr lang="zh-CN" altLang="en-US" sz="2400" b="1" smtClean="0">
                <a:solidFill>
                  <a:srgbClr val="000000"/>
                </a:solidFill>
              </a:rPr>
              <a:t>优先性等于</a:t>
            </a:r>
            <a:r>
              <a:rPr lang="en-US" altLang="zh-CN" sz="2400" b="1" smtClean="0">
                <a:solidFill>
                  <a:srgbClr val="000000"/>
                </a:solidFill>
              </a:rPr>
              <a:t>Y 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</a:t>
            </a:r>
            <a:r>
              <a:rPr lang="en-US" altLang="zh-CN" sz="2400" b="1" smtClean="0">
                <a:solidFill>
                  <a:srgbClr val="000000"/>
                </a:solidFill>
              </a:rPr>
              <a:t>X         Y</a:t>
            </a:r>
            <a:r>
              <a:rPr lang="zh-CN" altLang="en-US" sz="2400" b="1" smtClean="0">
                <a:solidFill>
                  <a:srgbClr val="000000"/>
                </a:solidFill>
              </a:rPr>
              <a:t>。当且仅当</a:t>
            </a:r>
            <a:r>
              <a:rPr lang="en-US" altLang="zh-CN" sz="2400" b="1" smtClean="0">
                <a:solidFill>
                  <a:srgbClr val="000000"/>
                </a:solidFill>
              </a:rPr>
              <a:t>G</a:t>
            </a:r>
            <a:r>
              <a:rPr lang="zh-CN" altLang="en-US" sz="2400" b="1" smtClean="0">
                <a:solidFill>
                  <a:srgbClr val="000000"/>
                </a:solidFill>
              </a:rPr>
              <a:t>中存在规则</a:t>
            </a:r>
            <a:r>
              <a:rPr lang="en-US" altLang="zh-CN" sz="2400" b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…XY...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(2) X</a:t>
            </a:r>
            <a:r>
              <a:rPr lang="zh-CN" altLang="en-US" sz="2400" b="1" smtClean="0">
                <a:solidFill>
                  <a:srgbClr val="000000"/>
                </a:solidFill>
              </a:rPr>
              <a:t>优先性低于</a:t>
            </a:r>
            <a:r>
              <a:rPr lang="en-US" altLang="zh-CN" sz="2400" b="1" smtClean="0">
                <a:solidFill>
                  <a:srgbClr val="000000"/>
                </a:solidFill>
              </a:rPr>
              <a:t>Y</a:t>
            </a:r>
            <a:r>
              <a:rPr lang="zh-CN" altLang="en-US" sz="2400" b="1" smtClean="0">
                <a:solidFill>
                  <a:srgbClr val="000000"/>
                </a:solidFill>
              </a:rPr>
              <a:t>， 记作</a:t>
            </a:r>
            <a:r>
              <a:rPr lang="en-US" altLang="zh-CN" sz="2400" b="1" smtClean="0">
                <a:solidFill>
                  <a:srgbClr val="000000"/>
                </a:solidFill>
              </a:rPr>
              <a:t>X    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lang="en-US" altLang="zh-CN" sz="2400" b="1" smtClean="0">
                <a:solidFill>
                  <a:srgbClr val="000000"/>
                </a:solidFill>
              </a:rPr>
              <a:t>   Y</a:t>
            </a:r>
            <a:r>
              <a:rPr lang="zh-CN" altLang="en-US" sz="2400" b="1" smtClean="0">
                <a:solidFill>
                  <a:srgbClr val="000000"/>
                </a:solidFill>
              </a:rPr>
              <a:t>。当且仅当</a:t>
            </a:r>
            <a:r>
              <a:rPr lang="en-US" altLang="zh-CN" sz="2400" b="1" smtClean="0">
                <a:solidFill>
                  <a:srgbClr val="000000"/>
                </a:solidFill>
              </a:rPr>
              <a:t>G</a:t>
            </a:r>
            <a:r>
              <a:rPr lang="zh-CN" altLang="en-US" sz="2400" b="1" smtClean="0">
                <a:solidFill>
                  <a:srgbClr val="000000"/>
                </a:solidFill>
              </a:rPr>
              <a:t>中存在规则</a:t>
            </a:r>
            <a:r>
              <a:rPr lang="en-US" altLang="zh-CN" sz="2400" b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…XB… ,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且</a:t>
            </a:r>
            <a:r>
              <a:rPr lang="en-US" altLang="zh-CN" sz="2400" b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+Y…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(3) X</a:t>
            </a:r>
            <a:r>
              <a:rPr lang="zh-CN" altLang="en-US" sz="2400" b="1" smtClean="0">
                <a:solidFill>
                  <a:srgbClr val="000000"/>
                </a:solidFill>
              </a:rPr>
              <a:t>优先性高于</a:t>
            </a:r>
            <a:r>
              <a:rPr lang="en-US" altLang="zh-CN" sz="2400" b="1" smtClean="0">
                <a:solidFill>
                  <a:srgbClr val="000000"/>
                </a:solidFill>
              </a:rPr>
              <a:t>Y 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</a:t>
            </a:r>
            <a:r>
              <a:rPr lang="en-US" altLang="zh-CN" sz="2400" b="1" smtClean="0">
                <a:solidFill>
                  <a:srgbClr val="000000"/>
                </a:solidFill>
              </a:rPr>
              <a:t>X   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</a:rPr>
              <a:t>  Y</a:t>
            </a:r>
            <a:r>
              <a:rPr lang="zh-CN" altLang="en-US" sz="2400" b="1" smtClean="0">
                <a:solidFill>
                  <a:srgbClr val="000000"/>
                </a:solidFill>
              </a:rPr>
              <a:t>。当且仅当</a:t>
            </a:r>
            <a:r>
              <a:rPr lang="en-US" altLang="zh-CN" sz="2400" b="1" smtClean="0">
                <a:solidFill>
                  <a:srgbClr val="000000"/>
                </a:solidFill>
              </a:rPr>
              <a:t>G</a:t>
            </a:r>
            <a:r>
              <a:rPr lang="zh-CN" altLang="en-US" sz="2400" b="1" smtClean="0">
                <a:solidFill>
                  <a:srgbClr val="000000"/>
                </a:solidFill>
              </a:rPr>
              <a:t>中存在规则</a:t>
            </a:r>
            <a:r>
              <a:rPr lang="en-US" altLang="zh-CN" sz="2400" b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…BD… 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，且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B+…X</a:t>
            </a:r>
            <a:r>
              <a:rPr lang="zh-CN" altLang="en-US" sz="2400" b="1" smtClean="0">
                <a:solidFill>
                  <a:srgbClr val="000000"/>
                </a:solidFill>
                <a:sym typeface="Symbol" pitchFamily="18" charset="2"/>
              </a:rPr>
              <a:t>，</a:t>
            </a:r>
            <a:r>
              <a:rPr lang="en-US" altLang="zh-CN" sz="2400" b="1" smtClean="0">
                <a:solidFill>
                  <a:srgbClr val="000000"/>
                </a:solidFill>
                <a:sym typeface="Symbol" pitchFamily="18" charset="2"/>
              </a:rPr>
              <a:t>D*Y…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41838" y="3365500"/>
            <a:ext cx="500062" cy="2201863"/>
            <a:chOff x="2756" y="2581"/>
            <a:chExt cx="302" cy="591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2786" y="2849"/>
            <a:ext cx="262" cy="94"/>
          </p:xfrm>
          <a:graphic>
            <a:graphicData uri="http://schemas.openxmlformats.org/presentationml/2006/ole">
              <p:oleObj spid="_x0000_s2050" name="位图图像" r:id="rId4" imgW="171338" imgH="181096" progId="Paint.Picture">
                <p:embed/>
              </p:oleObj>
            </a:graphicData>
          </a:graphic>
        </p:graphicFrame>
        <p:graphicFrame>
          <p:nvGraphicFramePr>
            <p:cNvPr id="2051" name="Object 6"/>
            <p:cNvGraphicFramePr>
              <a:graphicFrameLocks/>
            </p:cNvGraphicFramePr>
            <p:nvPr/>
          </p:nvGraphicFramePr>
          <p:xfrm>
            <a:off x="2786" y="3091"/>
            <a:ext cx="272" cy="81"/>
          </p:xfrm>
          <a:graphic>
            <a:graphicData uri="http://schemas.openxmlformats.org/presentationml/2006/ole">
              <p:oleObj spid="_x0000_s2051" name="位图图像" r:id="rId5" imgW="171338" imgH="171338" progId="Paint.Picture">
                <p:embed/>
              </p:oleObj>
            </a:graphicData>
          </a:graphic>
        </p:graphicFrame>
        <p:graphicFrame>
          <p:nvGraphicFramePr>
            <p:cNvPr id="2052" name="Object 7"/>
            <p:cNvGraphicFramePr>
              <a:graphicFrameLocks noChangeAspect="1"/>
            </p:cNvGraphicFramePr>
            <p:nvPr/>
          </p:nvGraphicFramePr>
          <p:xfrm>
            <a:off x="2756" y="2581"/>
            <a:ext cx="283" cy="109"/>
          </p:xfrm>
          <a:graphic>
            <a:graphicData uri="http://schemas.openxmlformats.org/presentationml/2006/ole">
              <p:oleObj spid="_x0000_s2052" name="位图图像" r:id="rId6" imgW="295238" imgH="190426" progId="Paint.Picture">
                <p:embed/>
              </p:oleObj>
            </a:graphicData>
          </a:graphic>
        </p:graphicFrame>
      </p:grpSp>
      <p:sp>
        <p:nvSpPr>
          <p:cNvPr id="2056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C39DF6-01E5-49D6-9518-62E9678EB508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b="1" smtClean="0"/>
              <a:t>6.2.2</a:t>
            </a:r>
            <a:r>
              <a:rPr lang="zh-CN" altLang="en-US" sz="3600" b="1" smtClean="0"/>
              <a:t>简单优先文法定义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23863" y="1981200"/>
            <a:ext cx="8429625" cy="4114800"/>
          </a:xfrm>
        </p:spPr>
        <p:txBody>
          <a:bodyPr/>
          <a:lstStyle/>
          <a:p>
            <a:r>
              <a:rPr lang="zh-CN" altLang="en-US" b="1" smtClean="0"/>
              <a:t>一个文法是简单优先文法必须满足如下两个条件：</a:t>
            </a:r>
            <a:endParaRPr lang="en-US" altLang="zh-CN" b="1" smtClean="0"/>
          </a:p>
          <a:p>
            <a:r>
              <a:rPr lang="en-US" altLang="zh-CN" b="1" smtClean="0"/>
              <a:t>(1)</a:t>
            </a:r>
            <a:r>
              <a:rPr lang="zh-CN" altLang="en-US" b="1" smtClean="0"/>
              <a:t>在文法符号集</a:t>
            </a:r>
            <a:r>
              <a:rPr lang="en-US" altLang="zh-CN" b="1" smtClean="0"/>
              <a:t>V</a:t>
            </a:r>
            <a:r>
              <a:rPr lang="zh-CN" altLang="en-US" b="1" smtClean="0"/>
              <a:t>中的任意两个符号最多只有一种优先关系；</a:t>
            </a:r>
            <a:endParaRPr lang="en-US" altLang="zh-CN" b="1" smtClean="0"/>
          </a:p>
          <a:p>
            <a:r>
              <a:rPr lang="en-US" altLang="zh-CN" b="1" smtClean="0"/>
              <a:t>(2)</a:t>
            </a:r>
            <a:r>
              <a:rPr lang="zh-CN" altLang="en-US" b="1" smtClean="0"/>
              <a:t>文法中任意两个产生式没有相同的右侧。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E66C1B-70BF-4A81-A1CB-FC1B346C68CB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741363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ea typeface="隶书" pitchFamily="49" charset="-122"/>
              </a:rPr>
              <a:t>6.3</a:t>
            </a:r>
            <a:r>
              <a:rPr lang="zh-CN" altLang="en-US" b="1" smtClean="0">
                <a:ea typeface="隶书" pitchFamily="49" charset="-122"/>
              </a:rPr>
              <a:t>算符优先分析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990725"/>
            <a:ext cx="7977187" cy="4351338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zh-CN" altLang="en-US" b="1" smtClean="0">
                <a:solidFill>
                  <a:srgbClr val="000000"/>
                </a:solidFill>
              </a:rPr>
              <a:t>算符优先分析法的思想源于表达式的分析，是利用相邻</a:t>
            </a:r>
            <a:r>
              <a:rPr lang="zh-CN" altLang="en-US" b="1" smtClean="0">
                <a:solidFill>
                  <a:srgbClr val="FF0000"/>
                </a:solidFill>
              </a:rPr>
              <a:t>终结符号</a:t>
            </a:r>
            <a:r>
              <a:rPr lang="zh-CN" altLang="en-US" b="1" smtClean="0">
                <a:solidFill>
                  <a:srgbClr val="000000"/>
                </a:solidFill>
              </a:rPr>
              <a:t>之间的关系来寻找可归约串。</a:t>
            </a:r>
          </a:p>
          <a:p>
            <a:pPr eaLnBrk="1" hangingPunct="1">
              <a:spcBef>
                <a:spcPts val="2400"/>
              </a:spcBef>
            </a:pP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将句型中的终结符号当作</a:t>
            </a:r>
            <a:r>
              <a:rPr lang="zh-CN" altLang="en-US" b="1" smtClean="0">
                <a:solidFill>
                  <a:srgbClr val="FF0000"/>
                </a:solidFill>
              </a:rPr>
              <a:t>“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算符</a:t>
            </a:r>
            <a:r>
              <a:rPr lang="zh-CN" altLang="en-US" b="1" smtClean="0">
                <a:solidFill>
                  <a:srgbClr val="FF0000"/>
                </a:solidFill>
              </a:rPr>
              <a:t>”</a:t>
            </a:r>
            <a:r>
              <a:rPr lang="zh-CN" altLang="en-US" b="1" smtClean="0">
                <a:latin typeface="宋体" pitchFamily="2" charset="-122"/>
              </a:rPr>
              <a:t>，借助于算符之间的优先关系确定规约子串，分析过程是自下而上的归约过程，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不是一种严格的规范归约。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07EBF-BD0F-415D-8305-25C6F2BC063A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238" y="334963"/>
            <a:ext cx="7772400" cy="83185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0000"/>
                </a:solidFill>
                <a:ea typeface="隶书" pitchFamily="49" charset="-122"/>
              </a:rPr>
              <a:t>6.3.1</a:t>
            </a:r>
            <a:r>
              <a:rPr lang="zh-CN" altLang="en-US" smtClean="0">
                <a:solidFill>
                  <a:srgbClr val="000000"/>
                </a:solidFill>
                <a:ea typeface="隶书" pitchFamily="49" charset="-122"/>
              </a:rPr>
              <a:t>算符文法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755650" y="2074863"/>
            <a:ext cx="7758113" cy="264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算符文法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：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文法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中没有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...QR...(P,Q,R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属于非终结符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的产生式</a:t>
            </a:r>
            <a:r>
              <a:rPr lang="en-US" altLang="zh-CN" sz="32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不存在具有相邻非终结符的产生式</a:t>
            </a:r>
            <a:r>
              <a:rPr lang="en-US" altLang="zh-CN" sz="32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32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2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044FF-4AB5-4D01-8162-BD3E44D23865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925"/>
            <a:ext cx="9144000" cy="5494338"/>
          </a:xfr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8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算符优先关系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的定义：文法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是一个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不含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</a:t>
            </a:r>
            <a:r>
              <a:rPr lang="en-US" altLang="zh-CN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产生式的算符文法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，定义终结符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、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b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之间的优先关系</a:t>
            </a:r>
            <a:endParaRPr lang="zh-CN" altLang="en-US" sz="28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a=b, G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中有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...ab...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...aQb... 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产生式；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     ②a&lt;b, G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中有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...aR...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的产生式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R=&gt;+b...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或 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R=&gt;+Qb... (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注意</a:t>
            </a:r>
            <a:r>
              <a:rPr lang="en-US" altLang="zh-CN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ab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相邻或只隔一个非终结符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     ③a&gt;b, G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中有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...Rb...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的产生式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R=&gt;+...a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R=&gt;+...aQ (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注意</a:t>
            </a:r>
            <a:r>
              <a:rPr lang="en-US" altLang="zh-CN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ab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相邻或只隔一个非终结符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算符文法</a:t>
            </a:r>
            <a:r>
              <a:rPr lang="en-US" altLang="zh-CN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的任何终结符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a,b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之间要么没有优先关系，若有优先关系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至多有 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= ,&lt; , &gt; 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中的一种成立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为一算符优先文法。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92088"/>
            <a:ext cx="7772400" cy="8636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隶书" pitchFamily="49" charset="-122"/>
              </a:rPr>
              <a:t>6.3.2</a:t>
            </a:r>
            <a:r>
              <a:rPr lang="zh-CN" altLang="en-US" smtClean="0">
                <a:ea typeface="隶书" pitchFamily="49" charset="-122"/>
              </a:rPr>
              <a:t>算符优先文法</a:t>
            </a:r>
          </a:p>
        </p:txBody>
      </p:sp>
      <p:sp>
        <p:nvSpPr>
          <p:cNvPr id="3891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6AC1C6-095E-4BD4-B396-5C50A87C6A8C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1984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3366CC"/>
                </a:solidFill>
                <a:latin typeface="华文新魏" pitchFamily="2" charset="-122"/>
                <a:ea typeface="华文新魏" pitchFamily="2" charset="-122"/>
              </a:rPr>
              <a:t>6.3.3 </a:t>
            </a:r>
            <a:r>
              <a:rPr lang="zh-CN" altLang="en-US" sz="4000" b="1" smtClean="0">
                <a:solidFill>
                  <a:srgbClr val="3366CC"/>
                </a:solidFill>
                <a:latin typeface="华文新魏" pitchFamily="2" charset="-122"/>
                <a:ea typeface="华文新魏" pitchFamily="2" charset="-122"/>
              </a:rPr>
              <a:t>算符优先关系表的构造</a:t>
            </a:r>
            <a:r>
              <a:rPr lang="zh-CN" altLang="en-US" sz="4000" smtClean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81138"/>
            <a:ext cx="7772400" cy="4406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用表格形式来表示各终结符号的优先关系，这种表称为优先表。</a:t>
            </a:r>
          </a:p>
          <a:p>
            <a:pPr eaLnBrk="1" hangingPunct="1">
              <a:lnSpc>
                <a:spcPct val="80000"/>
              </a:lnSpc>
            </a:pPr>
            <a:endParaRPr lang="zh-CN" altLang="en-US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构造优先关系表的方法：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①按照定义手工计算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②使用算法 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32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　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P: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　　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E 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E+T|T</a:t>
            </a:r>
            <a:b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　　 　　    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T 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T*F|F</a:t>
            </a:r>
            <a:b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　　　　 　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F 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(E)|</a:t>
            </a:r>
            <a:r>
              <a:rPr lang="en-US" altLang="zh-CN" b="1" dirty="0" err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求算符优先关系表。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EFBE8-E529-48E1-9954-1EABD094AB02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925"/>
            <a:ext cx="9144000" cy="5494338"/>
          </a:xfr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8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算符优先关系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的定义：文法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是一个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不含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</a:t>
            </a:r>
            <a:r>
              <a:rPr lang="en-US" altLang="zh-CN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产生式的算符文法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，定义终结符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、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b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之间的优先关系</a:t>
            </a:r>
            <a:endParaRPr lang="zh-CN" altLang="en-US" sz="28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a=b, G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中有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...ab...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...aQb... 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产生式；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     ②a&lt;b, G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中有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...aR...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的产生式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R=&gt;+b...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或 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R=&gt;+Qb... (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注意</a:t>
            </a:r>
            <a:r>
              <a:rPr lang="en-US" altLang="zh-CN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ab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相邻或只隔一个非终结符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     ③a&gt;b, G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中有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...Rb...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的产生式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R=&gt;+...a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R=&gt;+...aQ (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注意</a:t>
            </a:r>
            <a:r>
              <a:rPr lang="en-US" altLang="zh-CN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ab</a:t>
            </a:r>
            <a:r>
              <a:rPr lang="zh-CN" altLang="en-US" sz="2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相邻或只隔一个非终结符</a:t>
            </a:r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算符文法</a:t>
            </a:r>
            <a:r>
              <a:rPr lang="en-US" altLang="zh-CN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的任何终结符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a,b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之间要么没有优先关系，若有优先关系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至多有 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= ,&lt; , &gt; 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中的一种成立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为一算符优先文法。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3011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C226C-7891-42DF-AD1E-9EB3B21D2B41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30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8151813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66CC"/>
                </a:solidFill>
                <a:latin typeface="隶书" pitchFamily="49" charset="-122"/>
                <a:ea typeface="隶书" pitchFamily="49" charset="-122"/>
              </a:rPr>
              <a:t>算符优先关系表的自动构造算法</a:t>
            </a:r>
            <a:r>
              <a:rPr lang="zh-CN" altLang="en-US" smtClean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71600"/>
            <a:ext cx="7989887" cy="2054225"/>
          </a:xfr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1.FirstVT</a:t>
            </a:r>
            <a:r>
              <a:rPr lang="zh-CN" altLang="en-US" b="1" smtClean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集</a:t>
            </a:r>
          </a:p>
          <a:p>
            <a:pPr lvl="1" eaLnBrk="1" hangingPunct="1"/>
            <a:r>
              <a:rPr lang="zh-CN" altLang="en-US" b="1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  <a:r>
              <a:rPr lang="zh-CN" altLang="en-US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对每个非终结符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P, </a:t>
            </a:r>
            <a:r>
              <a:rPr lang="en-US" altLang="zh-CN" b="1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FirstVT(P)</a:t>
            </a:r>
            <a:r>
              <a:rPr lang="en-US" altLang="zh-CN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{a|P=&gt;a...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P=&gt;Qa...,a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为终结符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,P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为非终结符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7163" y="2133600"/>
            <a:ext cx="1989137" cy="595313"/>
            <a:chOff x="2499" y="1344"/>
            <a:chExt cx="1253" cy="375"/>
          </a:xfrm>
        </p:grpSpPr>
        <p:sp>
          <p:nvSpPr>
            <p:cNvPr id="5130" name="Rectangle 4"/>
            <p:cNvSpPr>
              <a:spLocks noChangeArrowheads="1"/>
            </p:cNvSpPr>
            <p:nvPr/>
          </p:nvSpPr>
          <p:spPr bwMode="auto">
            <a:xfrm>
              <a:off x="2499" y="135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latin typeface="宋体" pitchFamily="2" charset="-122"/>
                </a:rPr>
                <a:t>+</a:t>
              </a:r>
            </a:p>
          </p:txBody>
        </p:sp>
        <p:sp>
          <p:nvSpPr>
            <p:cNvPr id="5131" name="Rectangle 5"/>
            <p:cNvSpPr>
              <a:spLocks noChangeArrowheads="1"/>
            </p:cNvSpPr>
            <p:nvPr/>
          </p:nvSpPr>
          <p:spPr bwMode="auto">
            <a:xfrm>
              <a:off x="3508" y="134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latin typeface="宋体" pitchFamily="2" charset="-122"/>
                </a:rPr>
                <a:t>+</a:t>
              </a:r>
            </a:p>
          </p:txBody>
        </p:sp>
      </p:grpSp>
      <p:grpSp>
        <p:nvGrpSpPr>
          <p:cNvPr id="5127" name="Group 14"/>
          <p:cNvGrpSpPr>
            <a:grpSpLocks/>
          </p:cNvGrpSpPr>
          <p:nvPr/>
        </p:nvGrpSpPr>
        <p:grpSpPr bwMode="auto">
          <a:xfrm>
            <a:off x="319088" y="3717925"/>
            <a:ext cx="8547100" cy="1801813"/>
            <a:chOff x="201" y="2342"/>
            <a:chExt cx="5384" cy="1135"/>
          </a:xfrm>
        </p:grpSpPr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201" y="2342"/>
              <a:ext cx="5384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由优先性</a:t>
              </a:r>
              <a:r>
                <a:rPr lang="en-US" altLang="zh-CN" sz="2800" b="0">
                  <a:latin typeface="华文新魏" pitchFamily="2" charset="-122"/>
                  <a:ea typeface="华文新魏" pitchFamily="2" charset="-122"/>
                </a:rPr>
                <a:t>   </a:t>
              </a: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的定义和</a:t>
              </a:r>
              <a:r>
                <a:rPr lang="en-US" altLang="zh-CN" sz="2800" b="0">
                  <a:latin typeface="华文新魏" pitchFamily="2" charset="-122"/>
                  <a:ea typeface="华文新魏" pitchFamily="2" charset="-122"/>
                </a:rPr>
                <a:t>FirstVT</a:t>
              </a: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集合的定义可以得出：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若存在某个产生式：</a:t>
              </a:r>
              <a:r>
                <a:rPr lang="en-US" altLang="zh-CN" sz="2800" b="0">
                  <a:latin typeface="华文新魏" pitchFamily="2" charset="-122"/>
                  <a:ea typeface="华文新魏" pitchFamily="2" charset="-122"/>
                </a:rPr>
                <a:t>Q-&gt;…aP…</a:t>
              </a: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，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对所有：</a:t>
              </a:r>
              <a:r>
                <a:rPr lang="en-US" altLang="zh-CN" sz="2800" b="0">
                  <a:latin typeface="华文新魏" pitchFamily="2" charset="-122"/>
                  <a:ea typeface="华文新魏" pitchFamily="2" charset="-122"/>
                </a:rPr>
                <a:t>b∈FirstVT(P)      </a:t>
              </a: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都有：</a:t>
              </a:r>
              <a:r>
                <a:rPr lang="en-US" altLang="zh-CN" sz="2800" b="0">
                  <a:latin typeface="华文新魏" pitchFamily="2" charset="-122"/>
                  <a:ea typeface="华文新魏" pitchFamily="2" charset="-122"/>
                </a:rPr>
                <a:t>a  &lt;   b</a:t>
              </a:r>
              <a:r>
                <a:rPr lang="zh-CN" altLang="en-US" sz="2800" b="0">
                  <a:latin typeface="华文新魏" pitchFamily="2" charset="-122"/>
                  <a:ea typeface="华文新魏" pitchFamily="2" charset="-122"/>
                </a:rPr>
                <a:t>。</a:t>
              </a:r>
            </a:p>
          </p:txBody>
        </p:sp>
        <p:graphicFrame>
          <p:nvGraphicFramePr>
            <p:cNvPr id="5123" name="Object 11"/>
            <p:cNvGraphicFramePr>
              <a:graphicFrameLocks noChangeAspect="1"/>
            </p:cNvGraphicFramePr>
            <p:nvPr/>
          </p:nvGraphicFramePr>
          <p:xfrm>
            <a:off x="3643" y="3232"/>
            <a:ext cx="262" cy="171"/>
          </p:xfrm>
          <a:graphic>
            <a:graphicData uri="http://schemas.openxmlformats.org/presentationml/2006/ole">
              <p:oleObj spid="_x0000_s5123" name="位图图像" r:id="rId4" imgW="171338" imgH="181096" progId="Paint.Picture">
                <p:embed/>
              </p:oleObj>
            </a:graphicData>
          </a:graphic>
        </p:graphicFrame>
      </p:grpSp>
      <p:graphicFrame>
        <p:nvGraphicFramePr>
          <p:cNvPr id="5122" name="Object 24"/>
          <p:cNvGraphicFramePr>
            <a:graphicFrameLocks noChangeAspect="1"/>
          </p:cNvGraphicFramePr>
          <p:nvPr/>
        </p:nvGraphicFramePr>
        <p:xfrm>
          <a:off x="1806575" y="3876675"/>
          <a:ext cx="298450" cy="260350"/>
        </p:xfrm>
        <a:graphic>
          <a:graphicData uri="http://schemas.openxmlformats.org/presentationml/2006/ole">
            <p:oleObj spid="_x0000_s5122" name="位图图像" r:id="rId5" imgW="171338" imgH="181096" progId="Paint.Picture">
              <p:embed/>
            </p:oleObj>
          </a:graphicData>
        </a:graphic>
      </p:graphicFrame>
      <p:sp>
        <p:nvSpPr>
          <p:cNvPr id="5128" name="灯片编号占位符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CB3B56-7829-40C7-9E57-860AC84E932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1790</Words>
  <Application>Microsoft PowerPoint</Application>
  <PresentationFormat>全屏显示(4:3)</PresentationFormat>
  <Paragraphs>271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Times New Roman</vt:lpstr>
      <vt:lpstr>宋体</vt:lpstr>
      <vt:lpstr>Arial</vt:lpstr>
      <vt:lpstr>隶书</vt:lpstr>
      <vt:lpstr>华文楷体</vt:lpstr>
      <vt:lpstr>Symbol</vt:lpstr>
      <vt:lpstr>Wingdings</vt:lpstr>
      <vt:lpstr>MT Extra</vt:lpstr>
      <vt:lpstr>华文新魏</vt:lpstr>
      <vt:lpstr>cajcd fnta1</vt:lpstr>
      <vt:lpstr>Arial Unicode MS</vt:lpstr>
      <vt:lpstr>华文行楷</vt:lpstr>
      <vt:lpstr>cajcd fntaa</vt:lpstr>
      <vt:lpstr>默认设计模板</vt:lpstr>
      <vt:lpstr>位图图像</vt:lpstr>
      <vt:lpstr>第6章</vt:lpstr>
      <vt:lpstr>6.2.1简单优先关系</vt:lpstr>
      <vt:lpstr>6.2.2简单优先文法定义</vt:lpstr>
      <vt:lpstr>6.3算符优先分析</vt:lpstr>
      <vt:lpstr>6.3.1算符文法</vt:lpstr>
      <vt:lpstr>6.3.2算符优先文法</vt:lpstr>
      <vt:lpstr>6.3.3 算符优先关系表的构造 </vt:lpstr>
      <vt:lpstr>幻灯片 8</vt:lpstr>
      <vt:lpstr>算符优先关系表的自动构造算法 </vt:lpstr>
      <vt:lpstr>构造FirstVT集算法:</vt:lpstr>
      <vt:lpstr>幻灯片 11</vt:lpstr>
      <vt:lpstr>例：求文法各非终结符的FirstVT：</vt:lpstr>
      <vt:lpstr>幻灯片 13</vt:lpstr>
      <vt:lpstr>构造LastVT集算法:</vt:lpstr>
      <vt:lpstr>幻灯片 15</vt:lpstr>
      <vt:lpstr>幻灯片 16</vt:lpstr>
      <vt:lpstr>4.算符优先分析</vt:lpstr>
      <vt:lpstr>算符优先分析过程</vt:lpstr>
      <vt:lpstr>幻灯片 19</vt:lpstr>
    </vt:vector>
  </TitlesOfParts>
  <Company>BORN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自底向上分析</dc:title>
  <dc:creator>neuq</dc:creator>
  <cp:lastModifiedBy>lenovo</cp:lastModifiedBy>
  <cp:revision>517</cp:revision>
  <dcterms:created xsi:type="dcterms:W3CDTF">2002-06-30T08:35:37Z</dcterms:created>
  <dcterms:modified xsi:type="dcterms:W3CDTF">2016-11-01T03:08:13Z</dcterms:modified>
</cp:coreProperties>
</file>