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doc" ContentType="application/msword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6"/>
  </p:notesMasterIdLst>
  <p:handoutMasterIdLst>
    <p:handoutMasterId r:id="rId37"/>
  </p:handoutMasterIdLst>
  <p:sldIdLst>
    <p:sldId id="256" r:id="rId2"/>
    <p:sldId id="352" r:id="rId3"/>
    <p:sldId id="259" r:id="rId4"/>
    <p:sldId id="260" r:id="rId5"/>
    <p:sldId id="385" r:id="rId6"/>
    <p:sldId id="376" r:id="rId7"/>
    <p:sldId id="377" r:id="rId8"/>
    <p:sldId id="371" r:id="rId9"/>
    <p:sldId id="372" r:id="rId10"/>
    <p:sldId id="381" r:id="rId11"/>
    <p:sldId id="387" r:id="rId12"/>
    <p:sldId id="365" r:id="rId13"/>
    <p:sldId id="366" r:id="rId14"/>
    <p:sldId id="322" r:id="rId15"/>
    <p:sldId id="323" r:id="rId16"/>
    <p:sldId id="348" r:id="rId17"/>
    <p:sldId id="344" r:id="rId18"/>
    <p:sldId id="331" r:id="rId19"/>
    <p:sldId id="388" r:id="rId20"/>
    <p:sldId id="393" r:id="rId21"/>
    <p:sldId id="394" r:id="rId22"/>
    <p:sldId id="395" r:id="rId23"/>
    <p:sldId id="397" r:id="rId24"/>
    <p:sldId id="398" r:id="rId25"/>
    <p:sldId id="402" r:id="rId26"/>
    <p:sldId id="403" r:id="rId27"/>
    <p:sldId id="409" r:id="rId28"/>
    <p:sldId id="410" r:id="rId29"/>
    <p:sldId id="411" r:id="rId30"/>
    <p:sldId id="412" r:id="rId31"/>
    <p:sldId id="413" r:id="rId32"/>
    <p:sldId id="414" r:id="rId33"/>
    <p:sldId id="417" r:id="rId34"/>
    <p:sldId id="418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CCFFFF"/>
    <a:srgbClr val="FF9966"/>
    <a:srgbClr val="800080"/>
    <a:srgbClr val="C9077A"/>
    <a:srgbClr val="3366FF"/>
    <a:srgbClr val="FFFFCC"/>
    <a:srgbClr val="009999"/>
    <a:srgbClr val="D6009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19" autoAdjust="0"/>
    <p:restoredTop sz="79583" autoAdjust="0"/>
  </p:normalViewPr>
  <p:slideViewPr>
    <p:cSldViewPr>
      <p:cViewPr varScale="1">
        <p:scale>
          <a:sx n="59" d="100"/>
          <a:sy n="59" d="100"/>
        </p:scale>
        <p:origin x="-186" y="-90"/>
      </p:cViewPr>
      <p:guideLst>
        <p:guide orient="horz" pos="2160"/>
        <p:guide pos="2496"/>
      </p:guideLst>
    </p:cSldViewPr>
  </p:slideViewPr>
  <p:outlineViewPr>
    <p:cViewPr>
      <p:scale>
        <a:sx n="33" d="100"/>
        <a:sy n="33" d="100"/>
      </p:scale>
      <p:origin x="12" y="3282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21"/>
    </p:cViewPr>
  </p:sorter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BC4DDEA3-F3E5-412C-ABBD-6B23199242E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E7EF3314-59AC-4E21-A3FF-2E4A4D203E1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C4AA05-895A-4855-8422-8A01D207DD63}" type="slidenum">
              <a:rPr lang="zh-CN" altLang="en-US" smtClean="0"/>
              <a:pPr/>
              <a:t>1</a:t>
            </a:fld>
            <a:endParaRPr lang="en-US" altLang="zh-CN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0      #   </a:t>
            </a:r>
            <a:r>
              <a:rPr lang="en-US" altLang="zh-CN" dirty="0" err="1" smtClean="0"/>
              <a:t>bec</a:t>
            </a:r>
            <a:r>
              <a:rPr lang="en-US" altLang="zh-CN" dirty="0" smtClean="0"/>
              <a:t>#    s3</a:t>
            </a:r>
          </a:p>
          <a:p>
            <a:pPr marL="228600" indent="-228600">
              <a:defRPr/>
            </a:pPr>
            <a:r>
              <a:rPr lang="en-US" altLang="zh-CN" dirty="0" smtClean="0"/>
              <a:t>03     #b   </a:t>
            </a:r>
            <a:r>
              <a:rPr lang="en-US" altLang="zh-CN" dirty="0" err="1" smtClean="0"/>
              <a:t>ec</a:t>
            </a:r>
            <a:r>
              <a:rPr lang="en-US" altLang="zh-CN" dirty="0" smtClean="0"/>
              <a:t>#    s7</a:t>
            </a:r>
          </a:p>
          <a:p>
            <a:pPr marL="228600" indent="-228600">
              <a:defRPr/>
            </a:pPr>
            <a:r>
              <a:rPr lang="en-US" altLang="zh-CN" dirty="0" smtClean="0"/>
              <a:t>037    #be   c#    r5  goto6</a:t>
            </a:r>
          </a:p>
          <a:p>
            <a:pPr marL="228600" indent="-228600">
              <a:defRPr/>
            </a:pPr>
            <a:r>
              <a:rPr lang="en-US" altLang="zh-CN" dirty="0" smtClean="0"/>
              <a:t>036    #</a:t>
            </a:r>
            <a:r>
              <a:rPr lang="en-US" altLang="zh-CN" dirty="0" err="1" smtClean="0"/>
              <a:t>bA</a:t>
            </a:r>
            <a:r>
              <a:rPr lang="en-US" altLang="zh-CN" dirty="0" smtClean="0"/>
              <a:t>   c#</a:t>
            </a:r>
          </a:p>
          <a:p>
            <a:pPr marL="228600" indent="-228600">
              <a:defRPr/>
            </a:pPr>
            <a:r>
              <a:rPr lang="en-US" altLang="zh-CN" dirty="0" smtClean="0"/>
              <a:t>03610  #</a:t>
            </a:r>
            <a:r>
              <a:rPr lang="en-US" altLang="zh-CN" dirty="0" err="1" smtClean="0"/>
              <a:t>bAc</a:t>
            </a:r>
            <a:r>
              <a:rPr lang="en-US" altLang="zh-CN" dirty="0" smtClean="0"/>
              <a:t>   #     r2</a:t>
            </a:r>
          </a:p>
          <a:p>
            <a:pPr marL="228600" indent="-228600">
              <a:defRPr/>
            </a:pPr>
            <a:r>
              <a:rPr lang="en-US" altLang="zh-CN" dirty="0" smtClean="0"/>
              <a:t>01     #S     #     acc</a:t>
            </a:r>
          </a:p>
          <a:p>
            <a:pPr marL="228600" indent="-228600">
              <a:buFontTx/>
              <a:buAutoNum type="arabicPlain" startAt="36"/>
              <a:defRPr/>
            </a:pPr>
            <a:endParaRPr lang="en-US" altLang="zh-CN" dirty="0" smtClean="0"/>
          </a:p>
          <a:p>
            <a:pPr marL="228600" indent="-228600">
              <a:buFontTx/>
              <a:buAutoNum type="arabicPlain" startAt="36"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7297D5-3B69-4D65-8E26-D17D989697D9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zh-CN" altLang="en-US" smtClean="0"/>
              <a:t>如果</a:t>
            </a:r>
            <a:r>
              <a:rPr lang="en-US" altLang="zh-CN" smtClean="0"/>
              <a:t>LR(1)</a:t>
            </a:r>
            <a:r>
              <a:rPr lang="zh-CN" altLang="en-US" smtClean="0"/>
              <a:t>项目集不存在动作冲突，合并同心集后不会产生新的移进</a:t>
            </a:r>
            <a:r>
              <a:rPr lang="en-US" altLang="zh-CN" smtClean="0"/>
              <a:t>-</a:t>
            </a:r>
            <a:r>
              <a:rPr lang="zh-CN" altLang="en-US" smtClean="0"/>
              <a:t>归约冲突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smtClean="0"/>
              <a:t>会产生新的归约</a:t>
            </a:r>
            <a:r>
              <a:rPr lang="en-US" altLang="zh-CN" smtClean="0"/>
              <a:t>-</a:t>
            </a:r>
            <a:r>
              <a:rPr lang="zh-CN" altLang="en-US" smtClean="0"/>
              <a:t>归约冲突</a:t>
            </a:r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9B9441-24FC-431B-BE6C-14C3388E38D5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zh-CN" altLang="en-US" smtClean="0"/>
              <a:t>如果</a:t>
            </a:r>
            <a:r>
              <a:rPr lang="en-US" altLang="zh-CN" smtClean="0"/>
              <a:t>LR(1)</a:t>
            </a:r>
            <a:r>
              <a:rPr lang="zh-CN" altLang="en-US" smtClean="0"/>
              <a:t>项目集不存在动作冲突，合并同心集后不会产生新的移进</a:t>
            </a:r>
            <a:r>
              <a:rPr lang="en-US" altLang="zh-CN" smtClean="0"/>
              <a:t>-</a:t>
            </a:r>
            <a:r>
              <a:rPr lang="zh-CN" altLang="en-US" smtClean="0"/>
              <a:t>归约冲突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smtClean="0"/>
              <a:t>会产生新的归约</a:t>
            </a:r>
            <a:r>
              <a:rPr lang="en-US" altLang="zh-CN" smtClean="0"/>
              <a:t>-</a:t>
            </a:r>
            <a:r>
              <a:rPr lang="zh-CN" altLang="en-US" smtClean="0"/>
              <a:t>归约冲突</a:t>
            </a:r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3D016E-EF5D-4475-8525-14442B814302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b="1" smtClean="0">
                <a:latin typeface="华文新魏" pitchFamily="2" charset="-122"/>
                <a:ea typeface="华文新魏" pitchFamily="2" charset="-122"/>
              </a:rPr>
              <a:t>分析成功：规约到识别符号</a:t>
            </a:r>
            <a:r>
              <a:rPr lang="en-US" altLang="zh-CN" b="1" smtClean="0">
                <a:latin typeface="华文新魏" pitchFamily="2" charset="-122"/>
                <a:ea typeface="华文新魏" pitchFamily="2" charset="-122"/>
              </a:rPr>
              <a:t>S</a:t>
            </a:r>
            <a:r>
              <a:rPr lang="zh-CN" altLang="en-US" b="1" smtClean="0">
                <a:latin typeface="华文新魏" pitchFamily="2" charset="-122"/>
                <a:ea typeface="华文新魏" pitchFamily="2" charset="-122"/>
              </a:rPr>
              <a:t>，输入符号只剩</a:t>
            </a:r>
            <a:r>
              <a:rPr lang="en-US" altLang="zh-CN" b="1" smtClean="0">
                <a:latin typeface="华文新魏" pitchFamily="2" charset="-122"/>
                <a:ea typeface="华文新魏" pitchFamily="2" charset="-122"/>
              </a:rPr>
              <a:t>#</a:t>
            </a:r>
            <a:endParaRPr lang="zh-CN" altLang="en-US" smtClean="0"/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36E3A8-7A70-4C7D-A2E5-D5AE8615DA02}" type="slidenum">
              <a:rPr lang="zh-CN" altLang="en-US" smtClean="0"/>
              <a:pPr/>
              <a:t>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686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66A074-8F2F-4013-89C2-56294445EABE}" type="slidenum">
              <a:rPr lang="zh-CN" altLang="en-US" smtClean="0"/>
              <a:pPr/>
              <a:t>7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EF3314-59AC-4E21-A3FF-2E4A4D203E1C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145607-BCAE-4C89-8CC1-72A76338E160}" type="slidenum">
              <a:rPr lang="zh-CN" altLang="en-US" smtClean="0"/>
              <a:pPr/>
              <a:t>15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7168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ABE596-58BC-44DE-BDC9-6B9CB3556096}" type="slidenum">
              <a:rPr lang="zh-CN" altLang="en-US" smtClean="0"/>
              <a:pPr/>
              <a:t>16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mtClean="0"/>
              <a:t>0.S’→S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mtClean="0"/>
              <a:t>1.S→a    2.S→aAb  3.A→1A0  4.A→ </a:t>
            </a:r>
            <a:r>
              <a:rPr lang="en-US" altLang="zh-CN" smtClean="0">
                <a:ea typeface="华文新魏" pitchFamily="2" charset="-122"/>
              </a:rPr>
              <a:t>ε </a:t>
            </a:r>
            <a:r>
              <a:rPr lang="en-US" altLang="zh-CN" smtClean="0"/>
              <a:t>5.S→b  6.S→bBa  7.B→1B0   </a:t>
            </a:r>
            <a:r>
              <a:rPr lang="en-US" altLang="zh-CN" smtClean="0">
                <a:ea typeface="华文新魏" pitchFamily="2" charset="-122"/>
              </a:rPr>
              <a:t>8.B </a:t>
            </a:r>
            <a:r>
              <a:rPr lang="en-US" altLang="zh-CN" smtClean="0"/>
              <a:t>→ </a:t>
            </a:r>
            <a:r>
              <a:rPr lang="en-US" altLang="zh-CN" smtClean="0">
                <a:ea typeface="华文新魏" pitchFamily="2" charset="-122"/>
              </a:rPr>
              <a:t>ε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E446CA-5F77-452B-A08D-A88C0753EF4C}" type="slidenum">
              <a:rPr lang="zh-CN" altLang="en-US" smtClean="0"/>
              <a:pPr/>
              <a:t>18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547D45-DF8D-4975-B76A-A7CD631645A0}" type="slidenum">
              <a:rPr lang="zh-CN" altLang="en-US" smtClean="0"/>
              <a:pPr>
                <a:defRPr/>
              </a:pPr>
              <a:t>19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EF3314-59AC-4E21-A3FF-2E4A4D203E1C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175" y="0"/>
            <a:ext cx="9147175" cy="6867525"/>
            <a:chOff x="-2" y="0"/>
            <a:chExt cx="5762" cy="4326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-2" y="0"/>
              <a:ext cx="5712" cy="4326"/>
              <a:chOff x="-2" y="0"/>
              <a:chExt cx="5712" cy="4326"/>
            </a:xfrm>
          </p:grpSpPr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-2" y="0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" name="Rectangle 6"/>
              <p:cNvSpPr>
                <a:spLocks noChangeArrowheads="1"/>
              </p:cNvSpPr>
              <p:nvPr/>
            </p:nvSpPr>
            <p:spPr bwMode="auto">
              <a:xfrm>
                <a:off x="1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Rectangle 7"/>
              <p:cNvSpPr>
                <a:spLocks noChangeArrowheads="1"/>
              </p:cNvSpPr>
              <p:nvPr/>
            </p:nvSpPr>
            <p:spPr bwMode="auto">
              <a:xfrm>
                <a:off x="2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" name="Rectangle 8"/>
              <p:cNvSpPr>
                <a:spLocks noChangeArrowheads="1"/>
              </p:cNvSpPr>
              <p:nvPr/>
            </p:nvSpPr>
            <p:spPr bwMode="auto">
              <a:xfrm>
                <a:off x="3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4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5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/>
            </p:nvSpPr>
            <p:spPr bwMode="auto">
              <a:xfrm>
                <a:off x="6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6" name="Rectangle 12"/>
              <p:cNvSpPr>
                <a:spLocks noChangeArrowheads="1"/>
              </p:cNvSpPr>
              <p:nvPr/>
            </p:nvSpPr>
            <p:spPr bwMode="auto">
              <a:xfrm>
                <a:off x="7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7" name="Rectangle 13"/>
              <p:cNvSpPr>
                <a:spLocks noChangeArrowheads="1"/>
              </p:cNvSpPr>
              <p:nvPr/>
            </p:nvSpPr>
            <p:spPr bwMode="auto">
              <a:xfrm>
                <a:off x="8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9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9" name="Rectangle 15"/>
              <p:cNvSpPr>
                <a:spLocks noChangeArrowheads="1"/>
              </p:cNvSpPr>
              <p:nvPr/>
            </p:nvSpPr>
            <p:spPr bwMode="auto">
              <a:xfrm>
                <a:off x="10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0" name="Rectangle 16"/>
              <p:cNvSpPr>
                <a:spLocks noChangeArrowheads="1"/>
              </p:cNvSpPr>
              <p:nvPr/>
            </p:nvSpPr>
            <p:spPr bwMode="auto">
              <a:xfrm>
                <a:off x="11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1" name="Rectangle 17"/>
              <p:cNvSpPr>
                <a:spLocks noChangeArrowheads="1"/>
              </p:cNvSpPr>
              <p:nvPr/>
            </p:nvSpPr>
            <p:spPr bwMode="auto">
              <a:xfrm>
                <a:off x="12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2" name="Rectangle 18"/>
              <p:cNvSpPr>
                <a:spLocks noChangeArrowheads="1"/>
              </p:cNvSpPr>
              <p:nvPr/>
            </p:nvSpPr>
            <p:spPr bwMode="auto">
              <a:xfrm>
                <a:off x="13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3" name="Rectangle 19"/>
              <p:cNvSpPr>
                <a:spLocks noChangeArrowheads="1"/>
              </p:cNvSpPr>
              <p:nvPr/>
            </p:nvSpPr>
            <p:spPr bwMode="auto">
              <a:xfrm>
                <a:off x="14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4" name="Rectangle 20"/>
              <p:cNvSpPr>
                <a:spLocks noChangeArrowheads="1"/>
              </p:cNvSpPr>
              <p:nvPr/>
            </p:nvSpPr>
            <p:spPr bwMode="auto">
              <a:xfrm>
                <a:off x="15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5" name="Rectangle 21"/>
              <p:cNvSpPr>
                <a:spLocks noChangeArrowheads="1"/>
              </p:cNvSpPr>
              <p:nvPr/>
            </p:nvSpPr>
            <p:spPr bwMode="auto">
              <a:xfrm>
                <a:off x="16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6" name="Rectangle 22"/>
              <p:cNvSpPr>
                <a:spLocks noChangeArrowheads="1"/>
              </p:cNvSpPr>
              <p:nvPr/>
            </p:nvSpPr>
            <p:spPr bwMode="auto">
              <a:xfrm>
                <a:off x="17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7" name="Rectangle 23"/>
              <p:cNvSpPr>
                <a:spLocks noChangeArrowheads="1"/>
              </p:cNvSpPr>
              <p:nvPr/>
            </p:nvSpPr>
            <p:spPr bwMode="auto">
              <a:xfrm>
                <a:off x="18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8" name="Rectangle 24"/>
              <p:cNvSpPr>
                <a:spLocks noChangeArrowheads="1"/>
              </p:cNvSpPr>
              <p:nvPr/>
            </p:nvSpPr>
            <p:spPr bwMode="auto">
              <a:xfrm>
                <a:off x="19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9" name="Rectangle 25"/>
              <p:cNvSpPr>
                <a:spLocks noChangeArrowheads="1"/>
              </p:cNvSpPr>
              <p:nvPr/>
            </p:nvSpPr>
            <p:spPr bwMode="auto">
              <a:xfrm>
                <a:off x="20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0" name="Rectangle 26"/>
              <p:cNvSpPr>
                <a:spLocks noChangeArrowheads="1"/>
              </p:cNvSpPr>
              <p:nvPr/>
            </p:nvSpPr>
            <p:spPr bwMode="auto">
              <a:xfrm>
                <a:off x="21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" name="Rectangle 27"/>
              <p:cNvSpPr>
                <a:spLocks noChangeArrowheads="1"/>
              </p:cNvSpPr>
              <p:nvPr/>
            </p:nvSpPr>
            <p:spPr bwMode="auto">
              <a:xfrm>
                <a:off x="22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2" name="Rectangle 28"/>
              <p:cNvSpPr>
                <a:spLocks noChangeArrowheads="1"/>
              </p:cNvSpPr>
              <p:nvPr/>
            </p:nvSpPr>
            <p:spPr bwMode="auto">
              <a:xfrm>
                <a:off x="23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3" name="Rectangle 29"/>
              <p:cNvSpPr>
                <a:spLocks noChangeArrowheads="1"/>
              </p:cNvSpPr>
              <p:nvPr/>
            </p:nvSpPr>
            <p:spPr bwMode="auto">
              <a:xfrm>
                <a:off x="23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4" name="Rectangle 30"/>
              <p:cNvSpPr>
                <a:spLocks noChangeArrowheads="1"/>
              </p:cNvSpPr>
              <p:nvPr/>
            </p:nvSpPr>
            <p:spPr bwMode="auto">
              <a:xfrm>
                <a:off x="24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5" name="Rectangle 31"/>
              <p:cNvSpPr>
                <a:spLocks noChangeArrowheads="1"/>
              </p:cNvSpPr>
              <p:nvPr/>
            </p:nvSpPr>
            <p:spPr bwMode="auto">
              <a:xfrm>
                <a:off x="25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6" name="Rectangle 32"/>
              <p:cNvSpPr>
                <a:spLocks noChangeArrowheads="1"/>
              </p:cNvSpPr>
              <p:nvPr/>
            </p:nvSpPr>
            <p:spPr bwMode="auto">
              <a:xfrm>
                <a:off x="26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7" name="Rectangle 33"/>
              <p:cNvSpPr>
                <a:spLocks noChangeArrowheads="1"/>
              </p:cNvSpPr>
              <p:nvPr/>
            </p:nvSpPr>
            <p:spPr bwMode="auto">
              <a:xfrm>
                <a:off x="27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8" name="Rectangle 34"/>
              <p:cNvSpPr>
                <a:spLocks noChangeArrowheads="1"/>
              </p:cNvSpPr>
              <p:nvPr/>
            </p:nvSpPr>
            <p:spPr bwMode="auto">
              <a:xfrm>
                <a:off x="28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9" name="Rectangle 35"/>
              <p:cNvSpPr>
                <a:spLocks noChangeArrowheads="1"/>
              </p:cNvSpPr>
              <p:nvPr/>
            </p:nvSpPr>
            <p:spPr bwMode="auto">
              <a:xfrm>
                <a:off x="29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0" name="Rectangle 36"/>
              <p:cNvSpPr>
                <a:spLocks noChangeArrowheads="1"/>
              </p:cNvSpPr>
              <p:nvPr/>
            </p:nvSpPr>
            <p:spPr bwMode="auto">
              <a:xfrm>
                <a:off x="30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" name="Rectangle 37"/>
              <p:cNvSpPr>
                <a:spLocks noChangeArrowheads="1"/>
              </p:cNvSpPr>
              <p:nvPr/>
            </p:nvSpPr>
            <p:spPr bwMode="auto">
              <a:xfrm>
                <a:off x="31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2" name="Rectangle 38"/>
              <p:cNvSpPr>
                <a:spLocks noChangeArrowheads="1"/>
              </p:cNvSpPr>
              <p:nvPr/>
            </p:nvSpPr>
            <p:spPr bwMode="auto">
              <a:xfrm>
                <a:off x="32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3" name="Rectangle 39"/>
              <p:cNvSpPr>
                <a:spLocks noChangeArrowheads="1"/>
              </p:cNvSpPr>
              <p:nvPr/>
            </p:nvSpPr>
            <p:spPr bwMode="auto">
              <a:xfrm>
                <a:off x="33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4" name="Rectangle 40"/>
              <p:cNvSpPr>
                <a:spLocks noChangeArrowheads="1"/>
              </p:cNvSpPr>
              <p:nvPr/>
            </p:nvSpPr>
            <p:spPr bwMode="auto">
              <a:xfrm>
                <a:off x="34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5" name="Rectangle 41"/>
              <p:cNvSpPr>
                <a:spLocks noChangeArrowheads="1"/>
              </p:cNvSpPr>
              <p:nvPr/>
            </p:nvSpPr>
            <p:spPr bwMode="auto">
              <a:xfrm>
                <a:off x="35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6" name="Rectangle 42"/>
              <p:cNvSpPr>
                <a:spLocks noChangeArrowheads="1"/>
              </p:cNvSpPr>
              <p:nvPr/>
            </p:nvSpPr>
            <p:spPr bwMode="auto">
              <a:xfrm>
                <a:off x="36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7" name="Rectangle 43"/>
              <p:cNvSpPr>
                <a:spLocks noChangeArrowheads="1"/>
              </p:cNvSpPr>
              <p:nvPr/>
            </p:nvSpPr>
            <p:spPr bwMode="auto">
              <a:xfrm>
                <a:off x="37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8" name="Rectangle 44"/>
              <p:cNvSpPr>
                <a:spLocks noChangeArrowheads="1"/>
              </p:cNvSpPr>
              <p:nvPr/>
            </p:nvSpPr>
            <p:spPr bwMode="auto">
              <a:xfrm>
                <a:off x="38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9" name="Rectangle 45"/>
              <p:cNvSpPr>
                <a:spLocks noChangeArrowheads="1"/>
              </p:cNvSpPr>
              <p:nvPr/>
            </p:nvSpPr>
            <p:spPr bwMode="auto">
              <a:xfrm>
                <a:off x="39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0" name="Rectangle 46"/>
              <p:cNvSpPr>
                <a:spLocks noChangeArrowheads="1"/>
              </p:cNvSpPr>
              <p:nvPr/>
            </p:nvSpPr>
            <p:spPr bwMode="auto">
              <a:xfrm>
                <a:off x="40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" name="Rectangle 47"/>
              <p:cNvSpPr>
                <a:spLocks noChangeArrowheads="1"/>
              </p:cNvSpPr>
              <p:nvPr/>
            </p:nvSpPr>
            <p:spPr bwMode="auto">
              <a:xfrm>
                <a:off x="41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" name="Rectangle 48"/>
              <p:cNvSpPr>
                <a:spLocks noChangeArrowheads="1"/>
              </p:cNvSpPr>
              <p:nvPr/>
            </p:nvSpPr>
            <p:spPr bwMode="auto">
              <a:xfrm>
                <a:off x="42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3" name="Rectangle 49"/>
              <p:cNvSpPr>
                <a:spLocks noChangeArrowheads="1"/>
              </p:cNvSpPr>
              <p:nvPr/>
            </p:nvSpPr>
            <p:spPr bwMode="auto">
              <a:xfrm>
                <a:off x="43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4" name="Rectangle 50"/>
              <p:cNvSpPr>
                <a:spLocks noChangeArrowheads="1"/>
              </p:cNvSpPr>
              <p:nvPr/>
            </p:nvSpPr>
            <p:spPr bwMode="auto">
              <a:xfrm>
                <a:off x="44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5" name="Rectangle 51"/>
              <p:cNvSpPr>
                <a:spLocks noChangeArrowheads="1"/>
              </p:cNvSpPr>
              <p:nvPr/>
            </p:nvSpPr>
            <p:spPr bwMode="auto">
              <a:xfrm>
                <a:off x="45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6" name="Rectangle 52"/>
              <p:cNvSpPr>
                <a:spLocks noChangeArrowheads="1"/>
              </p:cNvSpPr>
              <p:nvPr/>
            </p:nvSpPr>
            <p:spPr bwMode="auto">
              <a:xfrm>
                <a:off x="46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7" name="Rectangle 53"/>
              <p:cNvSpPr>
                <a:spLocks noChangeArrowheads="1"/>
              </p:cNvSpPr>
              <p:nvPr/>
            </p:nvSpPr>
            <p:spPr bwMode="auto">
              <a:xfrm>
                <a:off x="47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8" name="Rectangle 54"/>
              <p:cNvSpPr>
                <a:spLocks noChangeArrowheads="1"/>
              </p:cNvSpPr>
              <p:nvPr/>
            </p:nvSpPr>
            <p:spPr bwMode="auto">
              <a:xfrm>
                <a:off x="47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9" name="Rectangle 55"/>
              <p:cNvSpPr>
                <a:spLocks noChangeArrowheads="1"/>
              </p:cNvSpPr>
              <p:nvPr/>
            </p:nvSpPr>
            <p:spPr bwMode="auto">
              <a:xfrm>
                <a:off x="48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0" name="Rectangle 56"/>
              <p:cNvSpPr>
                <a:spLocks noChangeArrowheads="1"/>
              </p:cNvSpPr>
              <p:nvPr/>
            </p:nvSpPr>
            <p:spPr bwMode="auto">
              <a:xfrm>
                <a:off x="49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1" name="Rectangle 57"/>
              <p:cNvSpPr>
                <a:spLocks noChangeArrowheads="1"/>
              </p:cNvSpPr>
              <p:nvPr/>
            </p:nvSpPr>
            <p:spPr bwMode="auto">
              <a:xfrm>
                <a:off x="50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2" name="Rectangle 58"/>
              <p:cNvSpPr>
                <a:spLocks noChangeArrowheads="1"/>
              </p:cNvSpPr>
              <p:nvPr/>
            </p:nvSpPr>
            <p:spPr bwMode="auto">
              <a:xfrm>
                <a:off x="51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3" name="Rectangle 59"/>
              <p:cNvSpPr>
                <a:spLocks noChangeArrowheads="1"/>
              </p:cNvSpPr>
              <p:nvPr/>
            </p:nvSpPr>
            <p:spPr bwMode="auto">
              <a:xfrm>
                <a:off x="52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4" name="Rectangle 60"/>
              <p:cNvSpPr>
                <a:spLocks noChangeArrowheads="1"/>
              </p:cNvSpPr>
              <p:nvPr/>
            </p:nvSpPr>
            <p:spPr bwMode="auto">
              <a:xfrm>
                <a:off x="53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5" name="Rectangle 61"/>
              <p:cNvSpPr>
                <a:spLocks noChangeArrowheads="1"/>
              </p:cNvSpPr>
              <p:nvPr/>
            </p:nvSpPr>
            <p:spPr bwMode="auto">
              <a:xfrm>
                <a:off x="54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6" name="Rectangle 62"/>
              <p:cNvSpPr>
                <a:spLocks noChangeArrowheads="1"/>
              </p:cNvSpPr>
              <p:nvPr/>
            </p:nvSpPr>
            <p:spPr bwMode="auto">
              <a:xfrm>
                <a:off x="55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7" name="Rectangle 63"/>
              <p:cNvSpPr>
                <a:spLocks noChangeArrowheads="1"/>
              </p:cNvSpPr>
              <p:nvPr/>
            </p:nvSpPr>
            <p:spPr bwMode="auto">
              <a:xfrm>
                <a:off x="56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6" name="Rectangle 64"/>
            <p:cNvSpPr>
              <a:spLocks noChangeArrowheads="1"/>
            </p:cNvSpPr>
            <p:nvPr userDrawn="1"/>
          </p:nvSpPr>
          <p:spPr bwMode="auto">
            <a:xfrm>
              <a:off x="429" y="0"/>
              <a:ext cx="5331" cy="432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Rectangle 65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321"/>
            </a:xfrm>
            <a:prstGeom prst="rect">
              <a:avLst/>
            </a:prstGeom>
            <a:solidFill>
              <a:schemeClr val="hlink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68" name="Rectangle 66"/>
          <p:cNvSpPr>
            <a:spLocks noChangeArrowheads="1"/>
          </p:cNvSpPr>
          <p:nvPr/>
        </p:nvSpPr>
        <p:spPr bwMode="auto">
          <a:xfrm>
            <a:off x="3505200" y="2590800"/>
            <a:ext cx="4892675" cy="76200"/>
          </a:xfrm>
          <a:prstGeom prst="rect">
            <a:avLst/>
          </a:prstGeom>
          <a:solidFill>
            <a:schemeClr val="hlink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8435" name="Rectangle 67"/>
          <p:cNvSpPr>
            <a:spLocks noGrp="1" noChangeArrowheads="1"/>
          </p:cNvSpPr>
          <p:nvPr>
            <p:ph type="ctrTitle" sz="quarter"/>
          </p:nvPr>
        </p:nvSpPr>
        <p:spPr>
          <a:xfrm>
            <a:off x="779463" y="1096963"/>
            <a:ext cx="7678737" cy="1431925"/>
          </a:xfrm>
        </p:spPr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8436" name="Rectangle 6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2743200"/>
            <a:ext cx="4437063" cy="3114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20031212</a:t>
            </a:r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计算机学院     辛明影</a:t>
            </a:r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8FCC3-AE30-49D5-AB1B-CFBF73DD63D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20031211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计算机学院     辛明影</a:t>
            </a:r>
            <a:endParaRPr lang="en-US" altLang="zh-CN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45C7C4-F8FD-4E19-9281-BDBDABD9C42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67538" y="192088"/>
            <a:ext cx="2066925" cy="4837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0" y="192088"/>
            <a:ext cx="6053138" cy="4837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20031211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计算机学院     辛明影</a:t>
            </a:r>
            <a:endParaRPr lang="en-US" altLang="zh-CN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9BE9CD-735B-43DE-9B41-9BF5251D624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20031211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计算机学院     辛明影</a:t>
            </a:r>
            <a:endParaRPr lang="en-US" altLang="zh-CN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AA3F10-5554-4D41-981B-CB65B8D8B11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20031211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计算机学院     辛明影</a:t>
            </a:r>
            <a:endParaRPr lang="en-US" altLang="zh-CN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0E73BB-99B5-4DFD-84A2-D83D79B5D82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2000" y="838200"/>
            <a:ext cx="3978275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92675" y="838200"/>
            <a:ext cx="3979863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20031211</a:t>
            </a:r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计算机学院     辛明影</a:t>
            </a:r>
            <a:endParaRPr lang="en-US" altLang="zh-CN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258912-D461-4C45-88E1-2A35AB8432B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20031211</a:t>
            </a:r>
          </a:p>
        </p:txBody>
      </p:sp>
      <p:sp>
        <p:nvSpPr>
          <p:cNvPr id="8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计算机学院     辛明影</a:t>
            </a:r>
            <a:endParaRPr lang="en-US" altLang="zh-CN"/>
          </a:p>
        </p:txBody>
      </p:sp>
      <p:sp>
        <p:nvSpPr>
          <p:cNvPr id="9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B1961D-F7A7-410E-A830-EBE228E1BAA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20031211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计算机学院     辛明影</a:t>
            </a:r>
            <a:endParaRPr lang="en-US" altLang="zh-CN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6AC89-E2C4-4E82-A813-8540A488FCB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20031211</a:t>
            </a:r>
          </a:p>
        </p:txBody>
      </p:sp>
      <p:sp>
        <p:nvSpPr>
          <p:cNvPr id="3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计算机学院     辛明影</a:t>
            </a:r>
            <a:endParaRPr lang="en-US" altLang="zh-CN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B78837-1F56-4F6F-994C-07106A81CB2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20031211</a:t>
            </a:r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计算机学院     辛明影</a:t>
            </a:r>
            <a:endParaRPr lang="en-US" altLang="zh-CN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45902-D7AB-4171-84A8-AA8CF479459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20031211</a:t>
            </a:r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计算机学院     辛明影</a:t>
            </a:r>
            <a:endParaRPr lang="en-US" altLang="zh-CN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269F77-276F-4D79-91D5-8DBBDE1E99C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0" y="0"/>
            <a:ext cx="9147175" cy="6867525"/>
            <a:chOff x="0" y="0"/>
            <a:chExt cx="5762" cy="4326"/>
          </a:xfrm>
        </p:grpSpPr>
        <p:sp>
          <p:nvSpPr>
            <p:cNvPr id="57347" name="Rectangle 3"/>
            <p:cNvSpPr>
              <a:spLocks noChangeArrowheads="1"/>
            </p:cNvSpPr>
            <p:nvPr userDrawn="1"/>
          </p:nvSpPr>
          <p:spPr bwMode="hidden">
            <a:xfrm>
              <a:off x="0" y="0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348" name="Rectangle 4"/>
            <p:cNvSpPr>
              <a:spLocks noChangeArrowheads="1"/>
            </p:cNvSpPr>
            <p:nvPr userDrawn="1"/>
          </p:nvSpPr>
          <p:spPr bwMode="hidden">
            <a:xfrm>
              <a:off x="9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349" name="Rectangle 5"/>
            <p:cNvSpPr>
              <a:spLocks noChangeArrowheads="1"/>
            </p:cNvSpPr>
            <p:nvPr userDrawn="1"/>
          </p:nvSpPr>
          <p:spPr bwMode="hidden">
            <a:xfrm>
              <a:off x="19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350" name="Rectangle 6"/>
            <p:cNvSpPr>
              <a:spLocks noChangeArrowheads="1"/>
            </p:cNvSpPr>
            <p:nvPr userDrawn="1"/>
          </p:nvSpPr>
          <p:spPr bwMode="hidden">
            <a:xfrm>
              <a:off x="28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351" name="Rectangle 7"/>
            <p:cNvSpPr>
              <a:spLocks noChangeArrowheads="1"/>
            </p:cNvSpPr>
            <p:nvPr userDrawn="1"/>
          </p:nvSpPr>
          <p:spPr bwMode="hidden">
            <a:xfrm>
              <a:off x="38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352" name="Rectangle 8"/>
            <p:cNvSpPr>
              <a:spLocks noChangeArrowheads="1"/>
            </p:cNvSpPr>
            <p:nvPr userDrawn="1"/>
          </p:nvSpPr>
          <p:spPr bwMode="hidden">
            <a:xfrm>
              <a:off x="48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353" name="Rectangle 9"/>
            <p:cNvSpPr>
              <a:spLocks noChangeArrowheads="1"/>
            </p:cNvSpPr>
            <p:nvPr userDrawn="1"/>
          </p:nvSpPr>
          <p:spPr bwMode="hidden">
            <a:xfrm>
              <a:off x="57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354" name="Rectangle 10"/>
            <p:cNvSpPr>
              <a:spLocks noChangeArrowheads="1"/>
            </p:cNvSpPr>
            <p:nvPr userDrawn="1"/>
          </p:nvSpPr>
          <p:spPr bwMode="hidden">
            <a:xfrm>
              <a:off x="67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355" name="Rectangle 11"/>
            <p:cNvSpPr>
              <a:spLocks noChangeArrowheads="1"/>
            </p:cNvSpPr>
            <p:nvPr userDrawn="1"/>
          </p:nvSpPr>
          <p:spPr bwMode="hidden">
            <a:xfrm>
              <a:off x="76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356" name="Rectangle 12"/>
            <p:cNvSpPr>
              <a:spLocks noChangeArrowheads="1"/>
            </p:cNvSpPr>
            <p:nvPr userDrawn="1"/>
          </p:nvSpPr>
          <p:spPr bwMode="hidden">
            <a:xfrm>
              <a:off x="86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357" name="Rectangle 13"/>
            <p:cNvSpPr>
              <a:spLocks noChangeArrowheads="1"/>
            </p:cNvSpPr>
            <p:nvPr userDrawn="1"/>
          </p:nvSpPr>
          <p:spPr bwMode="hidden">
            <a:xfrm>
              <a:off x="96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358" name="Rectangle 14"/>
            <p:cNvSpPr>
              <a:spLocks noChangeArrowheads="1"/>
            </p:cNvSpPr>
            <p:nvPr userDrawn="1"/>
          </p:nvSpPr>
          <p:spPr bwMode="hidden">
            <a:xfrm>
              <a:off x="105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359" name="Rectangle 15"/>
            <p:cNvSpPr>
              <a:spLocks noChangeArrowheads="1"/>
            </p:cNvSpPr>
            <p:nvPr userDrawn="1"/>
          </p:nvSpPr>
          <p:spPr bwMode="hidden">
            <a:xfrm>
              <a:off x="115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360" name="Rectangle 16"/>
            <p:cNvSpPr>
              <a:spLocks noChangeArrowheads="1"/>
            </p:cNvSpPr>
            <p:nvPr userDrawn="1"/>
          </p:nvSpPr>
          <p:spPr bwMode="hidden">
            <a:xfrm>
              <a:off x="124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361" name="Rectangle 17"/>
            <p:cNvSpPr>
              <a:spLocks noChangeArrowheads="1"/>
            </p:cNvSpPr>
            <p:nvPr userDrawn="1"/>
          </p:nvSpPr>
          <p:spPr bwMode="hidden">
            <a:xfrm>
              <a:off x="134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362" name="Rectangle 18"/>
            <p:cNvSpPr>
              <a:spLocks noChangeArrowheads="1"/>
            </p:cNvSpPr>
            <p:nvPr userDrawn="1"/>
          </p:nvSpPr>
          <p:spPr bwMode="hidden">
            <a:xfrm>
              <a:off x="144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363" name="Rectangle 19"/>
            <p:cNvSpPr>
              <a:spLocks noChangeArrowheads="1"/>
            </p:cNvSpPr>
            <p:nvPr userDrawn="1"/>
          </p:nvSpPr>
          <p:spPr bwMode="hidden">
            <a:xfrm>
              <a:off x="153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364" name="Rectangle 20"/>
            <p:cNvSpPr>
              <a:spLocks noChangeArrowheads="1"/>
            </p:cNvSpPr>
            <p:nvPr userDrawn="1"/>
          </p:nvSpPr>
          <p:spPr bwMode="hidden">
            <a:xfrm>
              <a:off x="163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365" name="Rectangle 21"/>
            <p:cNvSpPr>
              <a:spLocks noChangeArrowheads="1"/>
            </p:cNvSpPr>
            <p:nvPr userDrawn="1"/>
          </p:nvSpPr>
          <p:spPr bwMode="hidden">
            <a:xfrm>
              <a:off x="172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366" name="Rectangle 22"/>
            <p:cNvSpPr>
              <a:spLocks noChangeArrowheads="1"/>
            </p:cNvSpPr>
            <p:nvPr userDrawn="1"/>
          </p:nvSpPr>
          <p:spPr bwMode="hidden">
            <a:xfrm>
              <a:off x="182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367" name="Rectangle 23"/>
            <p:cNvSpPr>
              <a:spLocks noChangeArrowheads="1"/>
            </p:cNvSpPr>
            <p:nvPr userDrawn="1"/>
          </p:nvSpPr>
          <p:spPr bwMode="hidden">
            <a:xfrm>
              <a:off x="192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368" name="Rectangle 24"/>
            <p:cNvSpPr>
              <a:spLocks noChangeArrowheads="1"/>
            </p:cNvSpPr>
            <p:nvPr userDrawn="1"/>
          </p:nvSpPr>
          <p:spPr bwMode="hidden">
            <a:xfrm>
              <a:off x="201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369" name="Rectangle 25"/>
            <p:cNvSpPr>
              <a:spLocks noChangeArrowheads="1"/>
            </p:cNvSpPr>
            <p:nvPr userDrawn="1"/>
          </p:nvSpPr>
          <p:spPr bwMode="hidden">
            <a:xfrm>
              <a:off x="211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370" name="Rectangle 26"/>
            <p:cNvSpPr>
              <a:spLocks noChangeArrowheads="1"/>
            </p:cNvSpPr>
            <p:nvPr userDrawn="1"/>
          </p:nvSpPr>
          <p:spPr bwMode="hidden">
            <a:xfrm>
              <a:off x="220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371" name="Rectangle 27"/>
            <p:cNvSpPr>
              <a:spLocks noChangeArrowheads="1"/>
            </p:cNvSpPr>
            <p:nvPr userDrawn="1"/>
          </p:nvSpPr>
          <p:spPr bwMode="hidden">
            <a:xfrm>
              <a:off x="230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372" name="Rectangle 28"/>
            <p:cNvSpPr>
              <a:spLocks noChangeArrowheads="1"/>
            </p:cNvSpPr>
            <p:nvPr userDrawn="1"/>
          </p:nvSpPr>
          <p:spPr bwMode="hidden">
            <a:xfrm>
              <a:off x="240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373" name="Rectangle 29"/>
            <p:cNvSpPr>
              <a:spLocks noChangeArrowheads="1"/>
            </p:cNvSpPr>
            <p:nvPr userDrawn="1"/>
          </p:nvSpPr>
          <p:spPr bwMode="hidden">
            <a:xfrm>
              <a:off x="249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374" name="Rectangle 30"/>
            <p:cNvSpPr>
              <a:spLocks noChangeArrowheads="1"/>
            </p:cNvSpPr>
            <p:nvPr userDrawn="1"/>
          </p:nvSpPr>
          <p:spPr bwMode="hidden">
            <a:xfrm>
              <a:off x="259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375" name="Rectangle 31"/>
            <p:cNvSpPr>
              <a:spLocks noChangeArrowheads="1"/>
            </p:cNvSpPr>
            <p:nvPr userDrawn="1"/>
          </p:nvSpPr>
          <p:spPr bwMode="hidden">
            <a:xfrm>
              <a:off x="268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376" name="Rectangle 32"/>
            <p:cNvSpPr>
              <a:spLocks noChangeArrowheads="1"/>
            </p:cNvSpPr>
            <p:nvPr userDrawn="1"/>
          </p:nvSpPr>
          <p:spPr bwMode="hidden">
            <a:xfrm>
              <a:off x="278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377" name="Rectangle 33"/>
            <p:cNvSpPr>
              <a:spLocks noChangeArrowheads="1"/>
            </p:cNvSpPr>
            <p:nvPr userDrawn="1"/>
          </p:nvSpPr>
          <p:spPr bwMode="hidden">
            <a:xfrm>
              <a:off x="288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378" name="Rectangle 34"/>
            <p:cNvSpPr>
              <a:spLocks noChangeArrowheads="1"/>
            </p:cNvSpPr>
            <p:nvPr userDrawn="1"/>
          </p:nvSpPr>
          <p:spPr bwMode="hidden">
            <a:xfrm>
              <a:off x="297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379" name="Rectangle 35"/>
            <p:cNvSpPr>
              <a:spLocks noChangeArrowheads="1"/>
            </p:cNvSpPr>
            <p:nvPr userDrawn="1"/>
          </p:nvSpPr>
          <p:spPr bwMode="hidden">
            <a:xfrm>
              <a:off x="307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380" name="Rectangle 36"/>
            <p:cNvSpPr>
              <a:spLocks noChangeArrowheads="1"/>
            </p:cNvSpPr>
            <p:nvPr userDrawn="1"/>
          </p:nvSpPr>
          <p:spPr bwMode="hidden">
            <a:xfrm>
              <a:off x="316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381" name="Rectangle 37"/>
            <p:cNvSpPr>
              <a:spLocks noChangeArrowheads="1"/>
            </p:cNvSpPr>
            <p:nvPr userDrawn="1"/>
          </p:nvSpPr>
          <p:spPr bwMode="hidden">
            <a:xfrm>
              <a:off x="326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382" name="Rectangle 38"/>
            <p:cNvSpPr>
              <a:spLocks noChangeArrowheads="1"/>
            </p:cNvSpPr>
            <p:nvPr userDrawn="1"/>
          </p:nvSpPr>
          <p:spPr bwMode="hidden">
            <a:xfrm>
              <a:off x="336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383" name="Rectangle 39"/>
            <p:cNvSpPr>
              <a:spLocks noChangeArrowheads="1"/>
            </p:cNvSpPr>
            <p:nvPr userDrawn="1"/>
          </p:nvSpPr>
          <p:spPr bwMode="hidden">
            <a:xfrm>
              <a:off x="345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384" name="Rectangle 40"/>
            <p:cNvSpPr>
              <a:spLocks noChangeArrowheads="1"/>
            </p:cNvSpPr>
            <p:nvPr userDrawn="1"/>
          </p:nvSpPr>
          <p:spPr bwMode="hidden">
            <a:xfrm>
              <a:off x="355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385" name="Rectangle 41"/>
            <p:cNvSpPr>
              <a:spLocks noChangeArrowheads="1"/>
            </p:cNvSpPr>
            <p:nvPr userDrawn="1"/>
          </p:nvSpPr>
          <p:spPr bwMode="hidden">
            <a:xfrm>
              <a:off x="364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386" name="Rectangle 42"/>
            <p:cNvSpPr>
              <a:spLocks noChangeArrowheads="1"/>
            </p:cNvSpPr>
            <p:nvPr userDrawn="1"/>
          </p:nvSpPr>
          <p:spPr bwMode="hidden">
            <a:xfrm>
              <a:off x="374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387" name="Rectangle 43"/>
            <p:cNvSpPr>
              <a:spLocks noChangeArrowheads="1"/>
            </p:cNvSpPr>
            <p:nvPr userDrawn="1"/>
          </p:nvSpPr>
          <p:spPr bwMode="hidden">
            <a:xfrm>
              <a:off x="384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388" name="Rectangle 44"/>
            <p:cNvSpPr>
              <a:spLocks noChangeArrowheads="1"/>
            </p:cNvSpPr>
            <p:nvPr userDrawn="1"/>
          </p:nvSpPr>
          <p:spPr bwMode="hidden">
            <a:xfrm>
              <a:off x="393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389" name="Rectangle 45"/>
            <p:cNvSpPr>
              <a:spLocks noChangeArrowheads="1"/>
            </p:cNvSpPr>
            <p:nvPr userDrawn="1"/>
          </p:nvSpPr>
          <p:spPr bwMode="hidden">
            <a:xfrm>
              <a:off x="403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390" name="Rectangle 46"/>
            <p:cNvSpPr>
              <a:spLocks noChangeArrowheads="1"/>
            </p:cNvSpPr>
            <p:nvPr userDrawn="1"/>
          </p:nvSpPr>
          <p:spPr bwMode="hidden">
            <a:xfrm>
              <a:off x="412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391" name="Rectangle 47"/>
            <p:cNvSpPr>
              <a:spLocks noChangeArrowheads="1"/>
            </p:cNvSpPr>
            <p:nvPr userDrawn="1"/>
          </p:nvSpPr>
          <p:spPr bwMode="hidden">
            <a:xfrm>
              <a:off x="422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392" name="Rectangle 48"/>
            <p:cNvSpPr>
              <a:spLocks noChangeArrowheads="1"/>
            </p:cNvSpPr>
            <p:nvPr userDrawn="1"/>
          </p:nvSpPr>
          <p:spPr bwMode="hidden">
            <a:xfrm>
              <a:off x="432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393" name="Rectangle 49"/>
            <p:cNvSpPr>
              <a:spLocks noChangeArrowheads="1"/>
            </p:cNvSpPr>
            <p:nvPr userDrawn="1"/>
          </p:nvSpPr>
          <p:spPr bwMode="hidden">
            <a:xfrm>
              <a:off x="441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394" name="Rectangle 50"/>
            <p:cNvSpPr>
              <a:spLocks noChangeArrowheads="1"/>
            </p:cNvSpPr>
            <p:nvPr userDrawn="1"/>
          </p:nvSpPr>
          <p:spPr bwMode="hidden">
            <a:xfrm>
              <a:off x="451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395" name="Rectangle 51"/>
            <p:cNvSpPr>
              <a:spLocks noChangeArrowheads="1"/>
            </p:cNvSpPr>
            <p:nvPr userDrawn="1"/>
          </p:nvSpPr>
          <p:spPr bwMode="hidden">
            <a:xfrm>
              <a:off x="460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396" name="Rectangle 52"/>
            <p:cNvSpPr>
              <a:spLocks noChangeArrowheads="1"/>
            </p:cNvSpPr>
            <p:nvPr userDrawn="1"/>
          </p:nvSpPr>
          <p:spPr bwMode="hidden">
            <a:xfrm>
              <a:off x="470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397" name="Rectangle 53"/>
            <p:cNvSpPr>
              <a:spLocks noChangeArrowheads="1"/>
            </p:cNvSpPr>
            <p:nvPr userDrawn="1"/>
          </p:nvSpPr>
          <p:spPr bwMode="hidden">
            <a:xfrm>
              <a:off x="480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398" name="Rectangle 54"/>
            <p:cNvSpPr>
              <a:spLocks noChangeArrowheads="1"/>
            </p:cNvSpPr>
            <p:nvPr userDrawn="1"/>
          </p:nvSpPr>
          <p:spPr bwMode="hidden">
            <a:xfrm>
              <a:off x="489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399" name="Rectangle 55"/>
            <p:cNvSpPr>
              <a:spLocks noChangeArrowheads="1"/>
            </p:cNvSpPr>
            <p:nvPr userDrawn="1"/>
          </p:nvSpPr>
          <p:spPr bwMode="hidden">
            <a:xfrm>
              <a:off x="499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400" name="Rectangle 56"/>
            <p:cNvSpPr>
              <a:spLocks noChangeArrowheads="1"/>
            </p:cNvSpPr>
            <p:nvPr userDrawn="1"/>
          </p:nvSpPr>
          <p:spPr bwMode="hidden">
            <a:xfrm>
              <a:off x="508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401" name="Rectangle 57"/>
            <p:cNvSpPr>
              <a:spLocks noChangeArrowheads="1"/>
            </p:cNvSpPr>
            <p:nvPr userDrawn="1"/>
          </p:nvSpPr>
          <p:spPr bwMode="hidden">
            <a:xfrm>
              <a:off x="518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402" name="Rectangle 58"/>
            <p:cNvSpPr>
              <a:spLocks noChangeArrowheads="1"/>
            </p:cNvSpPr>
            <p:nvPr userDrawn="1"/>
          </p:nvSpPr>
          <p:spPr bwMode="hidden">
            <a:xfrm>
              <a:off x="528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403" name="Rectangle 59"/>
            <p:cNvSpPr>
              <a:spLocks noChangeArrowheads="1"/>
            </p:cNvSpPr>
            <p:nvPr userDrawn="1"/>
          </p:nvSpPr>
          <p:spPr bwMode="hidden">
            <a:xfrm>
              <a:off x="537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404" name="Rectangle 60"/>
            <p:cNvSpPr>
              <a:spLocks noChangeArrowheads="1"/>
            </p:cNvSpPr>
            <p:nvPr userDrawn="1"/>
          </p:nvSpPr>
          <p:spPr bwMode="hidden">
            <a:xfrm>
              <a:off x="547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405" name="Rectangle 61"/>
            <p:cNvSpPr>
              <a:spLocks noChangeArrowheads="1"/>
            </p:cNvSpPr>
            <p:nvPr userDrawn="1"/>
          </p:nvSpPr>
          <p:spPr bwMode="hidden">
            <a:xfrm>
              <a:off x="556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406" name="Rectangle 62"/>
            <p:cNvSpPr>
              <a:spLocks noChangeArrowheads="1"/>
            </p:cNvSpPr>
            <p:nvPr userDrawn="1"/>
          </p:nvSpPr>
          <p:spPr bwMode="hidden">
            <a:xfrm>
              <a:off x="566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407" name="Rectangle 63"/>
            <p:cNvSpPr>
              <a:spLocks noChangeArrowheads="1"/>
            </p:cNvSpPr>
            <p:nvPr userDrawn="1"/>
          </p:nvSpPr>
          <p:spPr bwMode="hidden">
            <a:xfrm>
              <a:off x="431" y="0"/>
              <a:ext cx="5331" cy="432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408" name="Rectangle 64"/>
            <p:cNvSpPr>
              <a:spLocks noChangeArrowheads="1"/>
            </p:cNvSpPr>
            <p:nvPr userDrawn="1"/>
          </p:nvSpPr>
          <p:spPr bwMode="blackGray">
            <a:xfrm>
              <a:off x="0" y="1081"/>
              <a:ext cx="4378" cy="47"/>
            </a:xfrm>
            <a:prstGeom prst="rect">
              <a:avLst/>
            </a:prstGeom>
            <a:solidFill>
              <a:schemeClr val="hlink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7171" name="Rectangle 65"/>
          <p:cNvSpPr>
            <a:spLocks noGrp="1" noChangeArrowheads="1"/>
          </p:cNvSpPr>
          <p:nvPr>
            <p:ph type="title"/>
          </p:nvPr>
        </p:nvSpPr>
        <p:spPr bwMode="auto">
          <a:xfrm>
            <a:off x="871538" y="192088"/>
            <a:ext cx="8162925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172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838200"/>
            <a:ext cx="8110538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7411" name="Rectangle 6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52525" y="62865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pPr>
              <a:defRPr/>
            </a:pPr>
            <a:r>
              <a:rPr lang="en-US" altLang="zh-CN"/>
              <a:t>20031211</a:t>
            </a:r>
          </a:p>
        </p:txBody>
      </p:sp>
      <p:sp>
        <p:nvSpPr>
          <p:cNvPr id="57412" name="Rectangle 6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90925" y="62865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pPr>
              <a:defRPr/>
            </a:pPr>
            <a:r>
              <a:rPr lang="zh-CN" altLang="en-US"/>
              <a:t>计算机学院     辛明影</a:t>
            </a:r>
            <a:endParaRPr lang="en-US" altLang="zh-CN"/>
          </a:p>
        </p:txBody>
      </p:sp>
      <p:sp>
        <p:nvSpPr>
          <p:cNvPr id="57413" name="Rectangle 6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2865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BE990B55-FF62-438A-B9A5-00C1AC8A83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36" r:id="rId2"/>
    <p:sldLayoutId id="2147484037" r:id="rId3"/>
    <p:sldLayoutId id="2147484038" r:id="rId4"/>
    <p:sldLayoutId id="2147484039" r:id="rId5"/>
    <p:sldLayoutId id="2147484040" r:id="rId6"/>
    <p:sldLayoutId id="2147484041" r:id="rId7"/>
    <p:sldLayoutId id="2147484042" r:id="rId8"/>
    <p:sldLayoutId id="2147484043" r:id="rId9"/>
    <p:sldLayoutId id="2147484044" r:id="rId10"/>
    <p:sldLayoutId id="214748404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Microsoft_Office_Word_97_-_2003___2.doc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18" Type="http://schemas.openxmlformats.org/officeDocument/2006/relationships/oleObject" Target="../embeddings/oleObject1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.bin"/><Relationship Id="rId20" Type="http://schemas.openxmlformats.org/officeDocument/2006/relationships/oleObject" Target="../embeddings/oleObject18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13.bin"/><Relationship Id="rId10" Type="http://schemas.openxmlformats.org/officeDocument/2006/relationships/oleObject" Target="../embeddings/oleObject8.bin"/><Relationship Id="rId19" Type="http://schemas.openxmlformats.org/officeDocument/2006/relationships/oleObject" Target="../embeddings/oleObject17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87CA1E-EF2A-4286-A038-81D4CF5662B5}" type="slidenum">
              <a:rPr lang="zh-CN" altLang="en-US" smtClean="0"/>
              <a:pPr/>
              <a:t>1</a:t>
            </a:fld>
            <a:endParaRPr lang="en-US" altLang="zh-CN" smtClean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500063" y="357188"/>
            <a:ext cx="7678737" cy="9144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5400" b="1" kern="0">
                <a:latin typeface="华文新魏" pitchFamily="2" charset="-122"/>
                <a:ea typeface="华文新魏" pitchFamily="2" charset="-122"/>
                <a:cs typeface="+mj-cs"/>
              </a:rPr>
              <a:t>第</a:t>
            </a:r>
            <a:r>
              <a:rPr lang="en-US" altLang="zh-CN" sz="5400" b="1" kern="0">
                <a:latin typeface="华文新魏" pitchFamily="2" charset="-122"/>
                <a:ea typeface="华文新魏" pitchFamily="2" charset="-122"/>
                <a:cs typeface="+mj-cs"/>
              </a:rPr>
              <a:t>7</a:t>
            </a:r>
            <a:r>
              <a:rPr lang="zh-CN" altLang="en-US" sz="5400" b="1" kern="0">
                <a:latin typeface="华文新魏" pitchFamily="2" charset="-122"/>
                <a:ea typeface="华文新魏" pitchFamily="2" charset="-122"/>
                <a:cs typeface="+mj-cs"/>
              </a:rPr>
              <a:t>章</a:t>
            </a:r>
            <a:r>
              <a:rPr lang="en-US" altLang="zh-CN" sz="5400" b="1" kern="0">
                <a:latin typeface="华文新魏" pitchFamily="2" charset="-122"/>
                <a:ea typeface="华文新魏" pitchFamily="2" charset="-122"/>
                <a:cs typeface="+mj-cs"/>
              </a:rPr>
              <a:t>   LR</a:t>
            </a:r>
            <a:r>
              <a:rPr lang="zh-CN" altLang="zh-CN" sz="5400" b="1" kern="0">
                <a:latin typeface="华文新魏" pitchFamily="2" charset="-122"/>
                <a:ea typeface="华文新魏" pitchFamily="2" charset="-122"/>
                <a:cs typeface="+mj-cs"/>
              </a:rPr>
              <a:t>分析</a:t>
            </a:r>
            <a:r>
              <a:rPr lang="zh-CN" altLang="en-US" sz="5400" b="1" kern="0">
                <a:latin typeface="华文新魏" pitchFamily="2" charset="-122"/>
                <a:ea typeface="华文新魏" pitchFamily="2" charset="-122"/>
                <a:cs typeface="+mj-cs"/>
              </a:rPr>
              <a:t>法</a:t>
            </a:r>
            <a:endParaRPr lang="en-US" altLang="zh-CN" sz="5400" b="1" kern="0" dirty="0">
              <a:latin typeface="华文新魏" pitchFamily="2" charset="-122"/>
              <a:ea typeface="华文新魏" pitchFamily="2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363520-E7AD-4FFD-80A0-3DAA5CF3A74F}" type="slidenum">
              <a:rPr lang="zh-CN" altLang="en-US" smtClean="0"/>
              <a:pPr/>
              <a:t>10</a:t>
            </a:fld>
            <a:endParaRPr lang="en-US" altLang="zh-CN" smtClean="0"/>
          </a:p>
        </p:txBody>
      </p:sp>
      <p:sp>
        <p:nvSpPr>
          <p:cNvPr id="38915" name="Text Box 5"/>
          <p:cNvSpPr txBox="1">
            <a:spLocks noChangeArrowheads="1"/>
          </p:cNvSpPr>
          <p:nvPr/>
        </p:nvSpPr>
        <p:spPr bwMode="auto">
          <a:xfrm>
            <a:off x="381000" y="838200"/>
            <a:ext cx="8334375" cy="5856288"/>
          </a:xfrm>
          <a:prstGeom prst="rect">
            <a:avLst/>
          </a:prstGeom>
          <a:solidFill>
            <a:srgbClr val="CCECFF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75000"/>
              </a:lnSpc>
              <a:spcBef>
                <a:spcPct val="50000"/>
              </a:spcBef>
            </a:pPr>
            <a:r>
              <a:rPr lang="zh-CN" altLang="en-US"/>
              <a:t>            </a:t>
            </a:r>
            <a:r>
              <a:rPr lang="en-US" altLang="zh-CN" b="1"/>
              <a:t>a       b       c       d       #       E      A      B</a:t>
            </a:r>
          </a:p>
          <a:p>
            <a:pPr marL="457200" indent="-457200">
              <a:lnSpc>
                <a:spcPct val="75000"/>
              </a:lnSpc>
              <a:spcBef>
                <a:spcPct val="50000"/>
              </a:spcBef>
            </a:pPr>
            <a:r>
              <a:rPr lang="en-US" altLang="zh-CN" b="1"/>
              <a:t>0          S</a:t>
            </a:r>
            <a:r>
              <a:rPr lang="en-US" altLang="zh-CN" b="1" baseline="-15000"/>
              <a:t>2</a:t>
            </a:r>
            <a:r>
              <a:rPr lang="en-US" altLang="zh-CN" b="1"/>
              <a:t>     S</a:t>
            </a:r>
            <a:r>
              <a:rPr lang="en-US" altLang="zh-CN" b="1" baseline="-15000"/>
              <a:t>3                                                   </a:t>
            </a:r>
            <a:r>
              <a:rPr lang="en-US" altLang="zh-CN" b="1"/>
              <a:t>1 </a:t>
            </a:r>
          </a:p>
          <a:p>
            <a:pPr marL="457200" indent="-457200">
              <a:lnSpc>
                <a:spcPct val="75000"/>
              </a:lnSpc>
              <a:spcBef>
                <a:spcPct val="50000"/>
              </a:spcBef>
              <a:buFontTx/>
              <a:buAutoNum type="arabicPlain"/>
            </a:pPr>
            <a:r>
              <a:rPr lang="en-US" altLang="zh-CN" b="1"/>
              <a:t>                                         Acc</a:t>
            </a:r>
          </a:p>
          <a:p>
            <a:pPr marL="457200" indent="-457200">
              <a:lnSpc>
                <a:spcPct val="75000"/>
              </a:lnSpc>
              <a:spcBef>
                <a:spcPct val="50000"/>
              </a:spcBef>
              <a:buFontTx/>
              <a:buAutoNum type="arabicPlain" startAt="2"/>
            </a:pPr>
            <a:r>
              <a:rPr lang="en-US" altLang="zh-CN" b="1"/>
              <a:t>                         S</a:t>
            </a:r>
            <a:r>
              <a:rPr lang="en-US" altLang="zh-CN" b="1" baseline="-15000"/>
              <a:t>4       </a:t>
            </a:r>
            <a:r>
              <a:rPr lang="en-US" altLang="zh-CN" b="1"/>
              <a:t>S</a:t>
            </a:r>
            <a:r>
              <a:rPr lang="en-US" altLang="zh-CN" b="1" baseline="-15000"/>
              <a:t>10</a:t>
            </a:r>
            <a:r>
              <a:rPr lang="en-US" altLang="zh-CN" b="1"/>
              <a:t>                        6</a:t>
            </a:r>
          </a:p>
          <a:p>
            <a:pPr marL="457200" indent="-457200">
              <a:lnSpc>
                <a:spcPct val="75000"/>
              </a:lnSpc>
              <a:spcBef>
                <a:spcPct val="50000"/>
              </a:spcBef>
              <a:buFontTx/>
              <a:buAutoNum type="arabicPlain" startAt="3"/>
            </a:pPr>
            <a:r>
              <a:rPr lang="en-US" altLang="zh-CN" b="1"/>
              <a:t>                         S</a:t>
            </a:r>
            <a:r>
              <a:rPr lang="en-US" altLang="zh-CN" b="1" baseline="-15000"/>
              <a:t>5       </a:t>
            </a:r>
            <a:r>
              <a:rPr lang="en-US" altLang="zh-CN" b="1"/>
              <a:t>S</a:t>
            </a:r>
            <a:r>
              <a:rPr lang="en-US" altLang="zh-CN" b="1" baseline="-15000"/>
              <a:t>11</a:t>
            </a:r>
            <a:r>
              <a:rPr lang="en-US" altLang="zh-CN" b="1"/>
              <a:t>                               7</a:t>
            </a:r>
          </a:p>
          <a:p>
            <a:pPr marL="457200" indent="-457200">
              <a:lnSpc>
                <a:spcPct val="75000"/>
              </a:lnSpc>
              <a:spcBef>
                <a:spcPct val="50000"/>
              </a:spcBef>
              <a:buFontTx/>
              <a:buAutoNum type="arabicPlain" startAt="4"/>
            </a:pPr>
            <a:r>
              <a:rPr lang="en-US" altLang="zh-CN" b="1"/>
              <a:t>                         S</a:t>
            </a:r>
            <a:r>
              <a:rPr lang="en-US" altLang="zh-CN" b="1" baseline="-15000"/>
              <a:t>4       </a:t>
            </a:r>
            <a:r>
              <a:rPr lang="en-US" altLang="zh-CN" b="1"/>
              <a:t>S</a:t>
            </a:r>
            <a:r>
              <a:rPr lang="en-US" altLang="zh-CN" b="1" baseline="-15000"/>
              <a:t>10</a:t>
            </a:r>
            <a:r>
              <a:rPr lang="en-US" altLang="zh-CN" b="1"/>
              <a:t>                        8</a:t>
            </a:r>
          </a:p>
          <a:p>
            <a:pPr marL="457200" indent="-457200">
              <a:lnSpc>
                <a:spcPct val="75000"/>
              </a:lnSpc>
              <a:spcBef>
                <a:spcPct val="50000"/>
              </a:spcBef>
              <a:buFontTx/>
              <a:buAutoNum type="arabicPlain" startAt="5"/>
            </a:pPr>
            <a:r>
              <a:rPr lang="en-US" altLang="zh-CN" b="1"/>
              <a:t>                         S</a:t>
            </a:r>
            <a:r>
              <a:rPr lang="en-US" altLang="zh-CN" b="1" baseline="-15000"/>
              <a:t>5       </a:t>
            </a:r>
            <a:r>
              <a:rPr lang="en-US" altLang="zh-CN" b="1"/>
              <a:t>S</a:t>
            </a:r>
            <a:r>
              <a:rPr lang="en-US" altLang="zh-CN" b="1" baseline="-15000"/>
              <a:t>11</a:t>
            </a:r>
            <a:r>
              <a:rPr lang="en-US" altLang="zh-CN" b="1"/>
              <a:t>                               9</a:t>
            </a:r>
          </a:p>
          <a:p>
            <a:pPr marL="457200" indent="-457200">
              <a:lnSpc>
                <a:spcPct val="75000"/>
              </a:lnSpc>
              <a:spcBef>
                <a:spcPct val="50000"/>
              </a:spcBef>
              <a:buFontTx/>
              <a:buAutoNum type="arabicPlain" startAt="6"/>
            </a:pPr>
            <a:r>
              <a:rPr lang="en-US" altLang="zh-CN" b="1"/>
              <a:t>       </a:t>
            </a:r>
            <a:r>
              <a:rPr lang="en-US" altLang="zh-CN" b="1">
                <a:solidFill>
                  <a:srgbClr val="0033CC"/>
                </a:solidFill>
              </a:rPr>
              <a:t>r</a:t>
            </a:r>
            <a:r>
              <a:rPr lang="en-US" altLang="zh-CN" b="1" baseline="-15000">
                <a:solidFill>
                  <a:srgbClr val="0033CC"/>
                </a:solidFill>
              </a:rPr>
              <a:t>1      </a:t>
            </a:r>
            <a:r>
              <a:rPr lang="en-US" altLang="zh-CN" b="1">
                <a:solidFill>
                  <a:srgbClr val="0033CC"/>
                </a:solidFill>
              </a:rPr>
              <a:t>  r</a:t>
            </a:r>
            <a:r>
              <a:rPr lang="en-US" altLang="zh-CN" b="1" baseline="-15000">
                <a:solidFill>
                  <a:srgbClr val="0033CC"/>
                </a:solidFill>
              </a:rPr>
              <a:t>1</a:t>
            </a:r>
            <a:r>
              <a:rPr lang="en-US" altLang="zh-CN" b="1">
                <a:solidFill>
                  <a:srgbClr val="0033CC"/>
                </a:solidFill>
              </a:rPr>
              <a:t>       r</a:t>
            </a:r>
            <a:r>
              <a:rPr lang="en-US" altLang="zh-CN" b="1" baseline="-15000">
                <a:solidFill>
                  <a:srgbClr val="0033CC"/>
                </a:solidFill>
              </a:rPr>
              <a:t>1</a:t>
            </a:r>
            <a:r>
              <a:rPr lang="en-US" altLang="zh-CN" b="1">
                <a:solidFill>
                  <a:srgbClr val="0033CC"/>
                </a:solidFill>
              </a:rPr>
              <a:t>      r</a:t>
            </a:r>
            <a:r>
              <a:rPr lang="en-US" altLang="zh-CN" b="1" baseline="-15000">
                <a:solidFill>
                  <a:srgbClr val="0033CC"/>
                </a:solidFill>
              </a:rPr>
              <a:t>1</a:t>
            </a:r>
            <a:r>
              <a:rPr lang="en-US" altLang="zh-CN" b="1">
                <a:solidFill>
                  <a:srgbClr val="0033CC"/>
                </a:solidFill>
              </a:rPr>
              <a:t>       r</a:t>
            </a:r>
            <a:r>
              <a:rPr lang="en-US" altLang="zh-CN" b="1" baseline="-15000">
                <a:solidFill>
                  <a:srgbClr val="0033CC"/>
                </a:solidFill>
              </a:rPr>
              <a:t>1</a:t>
            </a:r>
            <a:endParaRPr lang="en-US" altLang="zh-CN" b="1">
              <a:solidFill>
                <a:srgbClr val="0033CC"/>
              </a:solidFill>
            </a:endParaRPr>
          </a:p>
          <a:p>
            <a:pPr marL="457200" indent="-457200">
              <a:lnSpc>
                <a:spcPct val="75000"/>
              </a:lnSpc>
              <a:spcBef>
                <a:spcPct val="50000"/>
              </a:spcBef>
              <a:buFontTx/>
              <a:buAutoNum type="arabicPlain" startAt="7"/>
            </a:pPr>
            <a:r>
              <a:rPr lang="en-US" altLang="zh-CN" b="1">
                <a:solidFill>
                  <a:srgbClr val="0033CC"/>
                </a:solidFill>
              </a:rPr>
              <a:t>       r</a:t>
            </a:r>
            <a:r>
              <a:rPr lang="en-US" altLang="zh-CN" b="1" baseline="-15000">
                <a:solidFill>
                  <a:srgbClr val="0033CC"/>
                </a:solidFill>
              </a:rPr>
              <a:t>2      </a:t>
            </a:r>
            <a:r>
              <a:rPr lang="en-US" altLang="zh-CN" b="1">
                <a:solidFill>
                  <a:srgbClr val="0033CC"/>
                </a:solidFill>
              </a:rPr>
              <a:t>  r</a:t>
            </a:r>
            <a:r>
              <a:rPr lang="en-US" altLang="zh-CN" b="1" baseline="-15000">
                <a:solidFill>
                  <a:srgbClr val="0033CC"/>
                </a:solidFill>
              </a:rPr>
              <a:t>2</a:t>
            </a:r>
            <a:r>
              <a:rPr lang="en-US" altLang="zh-CN" b="1">
                <a:solidFill>
                  <a:srgbClr val="0033CC"/>
                </a:solidFill>
              </a:rPr>
              <a:t>       r</a:t>
            </a:r>
            <a:r>
              <a:rPr lang="en-US" altLang="zh-CN" b="1" baseline="-15000">
                <a:solidFill>
                  <a:srgbClr val="0033CC"/>
                </a:solidFill>
              </a:rPr>
              <a:t>2</a:t>
            </a:r>
            <a:r>
              <a:rPr lang="en-US" altLang="zh-CN" b="1">
                <a:solidFill>
                  <a:srgbClr val="0033CC"/>
                </a:solidFill>
              </a:rPr>
              <a:t>      r</a:t>
            </a:r>
            <a:r>
              <a:rPr lang="en-US" altLang="zh-CN" b="1" baseline="-15000">
                <a:solidFill>
                  <a:srgbClr val="0033CC"/>
                </a:solidFill>
              </a:rPr>
              <a:t>2</a:t>
            </a:r>
            <a:r>
              <a:rPr lang="en-US" altLang="zh-CN" b="1">
                <a:solidFill>
                  <a:srgbClr val="0033CC"/>
                </a:solidFill>
              </a:rPr>
              <a:t>       r</a:t>
            </a:r>
            <a:r>
              <a:rPr lang="en-US" altLang="zh-CN" b="1" baseline="-15000">
                <a:solidFill>
                  <a:srgbClr val="0033CC"/>
                </a:solidFill>
              </a:rPr>
              <a:t>2</a:t>
            </a:r>
          </a:p>
          <a:p>
            <a:pPr marL="457200" indent="-457200">
              <a:lnSpc>
                <a:spcPct val="75000"/>
              </a:lnSpc>
              <a:spcBef>
                <a:spcPct val="50000"/>
              </a:spcBef>
              <a:buFontTx/>
              <a:buAutoNum type="arabicPlain" startAt="7"/>
            </a:pPr>
            <a:r>
              <a:rPr lang="en-US" altLang="zh-CN" b="1">
                <a:solidFill>
                  <a:srgbClr val="0033CC"/>
                </a:solidFill>
              </a:rPr>
              <a:t>       r</a:t>
            </a:r>
            <a:r>
              <a:rPr lang="en-US" altLang="zh-CN" b="1" baseline="-15000">
                <a:solidFill>
                  <a:srgbClr val="0033CC"/>
                </a:solidFill>
              </a:rPr>
              <a:t>3      </a:t>
            </a:r>
            <a:r>
              <a:rPr lang="en-US" altLang="zh-CN" b="1">
                <a:solidFill>
                  <a:srgbClr val="0033CC"/>
                </a:solidFill>
              </a:rPr>
              <a:t>  r</a:t>
            </a:r>
            <a:r>
              <a:rPr lang="en-US" altLang="zh-CN" b="1" baseline="-15000">
                <a:solidFill>
                  <a:srgbClr val="0033CC"/>
                </a:solidFill>
              </a:rPr>
              <a:t>3</a:t>
            </a:r>
            <a:r>
              <a:rPr lang="en-US" altLang="zh-CN" b="1">
                <a:solidFill>
                  <a:srgbClr val="0033CC"/>
                </a:solidFill>
              </a:rPr>
              <a:t>       r</a:t>
            </a:r>
            <a:r>
              <a:rPr lang="en-US" altLang="zh-CN" b="1" baseline="-15000">
                <a:solidFill>
                  <a:srgbClr val="0033CC"/>
                </a:solidFill>
              </a:rPr>
              <a:t>3</a:t>
            </a:r>
            <a:r>
              <a:rPr lang="en-US" altLang="zh-CN" b="1">
                <a:solidFill>
                  <a:srgbClr val="0033CC"/>
                </a:solidFill>
              </a:rPr>
              <a:t>      r</a:t>
            </a:r>
            <a:r>
              <a:rPr lang="en-US" altLang="zh-CN" b="1" baseline="-15000">
                <a:solidFill>
                  <a:srgbClr val="0033CC"/>
                </a:solidFill>
              </a:rPr>
              <a:t>3</a:t>
            </a:r>
            <a:r>
              <a:rPr lang="en-US" altLang="zh-CN" b="1">
                <a:solidFill>
                  <a:srgbClr val="0033CC"/>
                </a:solidFill>
              </a:rPr>
              <a:t>       r</a:t>
            </a:r>
            <a:r>
              <a:rPr lang="en-US" altLang="zh-CN" b="1" baseline="-15000">
                <a:solidFill>
                  <a:srgbClr val="0033CC"/>
                </a:solidFill>
              </a:rPr>
              <a:t>3</a:t>
            </a:r>
          </a:p>
          <a:p>
            <a:pPr marL="457200" indent="-457200">
              <a:lnSpc>
                <a:spcPct val="75000"/>
              </a:lnSpc>
              <a:spcBef>
                <a:spcPct val="50000"/>
              </a:spcBef>
              <a:buFontTx/>
              <a:buAutoNum type="arabicPlain" startAt="7"/>
            </a:pPr>
            <a:r>
              <a:rPr lang="en-US" altLang="zh-CN" b="1">
                <a:solidFill>
                  <a:srgbClr val="0033CC"/>
                </a:solidFill>
              </a:rPr>
              <a:t>       r</a:t>
            </a:r>
            <a:r>
              <a:rPr lang="en-US" altLang="zh-CN" b="1" baseline="-15000">
                <a:solidFill>
                  <a:srgbClr val="0033CC"/>
                </a:solidFill>
              </a:rPr>
              <a:t>5      </a:t>
            </a:r>
            <a:r>
              <a:rPr lang="en-US" altLang="zh-CN" b="1">
                <a:solidFill>
                  <a:srgbClr val="0033CC"/>
                </a:solidFill>
              </a:rPr>
              <a:t>  r</a:t>
            </a:r>
            <a:r>
              <a:rPr lang="en-US" altLang="zh-CN" b="1" baseline="-15000">
                <a:solidFill>
                  <a:srgbClr val="0033CC"/>
                </a:solidFill>
              </a:rPr>
              <a:t>5</a:t>
            </a:r>
            <a:r>
              <a:rPr lang="en-US" altLang="zh-CN" b="1">
                <a:solidFill>
                  <a:srgbClr val="0033CC"/>
                </a:solidFill>
              </a:rPr>
              <a:t>       r</a:t>
            </a:r>
            <a:r>
              <a:rPr lang="en-US" altLang="zh-CN" b="1" baseline="-15000">
                <a:solidFill>
                  <a:srgbClr val="0033CC"/>
                </a:solidFill>
              </a:rPr>
              <a:t>5</a:t>
            </a:r>
            <a:r>
              <a:rPr lang="en-US" altLang="zh-CN" b="1">
                <a:solidFill>
                  <a:srgbClr val="0033CC"/>
                </a:solidFill>
              </a:rPr>
              <a:t>      r</a:t>
            </a:r>
            <a:r>
              <a:rPr lang="en-US" altLang="zh-CN" b="1" baseline="-15000">
                <a:solidFill>
                  <a:srgbClr val="0033CC"/>
                </a:solidFill>
              </a:rPr>
              <a:t>5</a:t>
            </a:r>
            <a:r>
              <a:rPr lang="en-US" altLang="zh-CN" b="1">
                <a:solidFill>
                  <a:srgbClr val="0033CC"/>
                </a:solidFill>
              </a:rPr>
              <a:t>       r</a:t>
            </a:r>
            <a:r>
              <a:rPr lang="en-US" altLang="zh-CN" b="1" baseline="-15000">
                <a:solidFill>
                  <a:srgbClr val="0033CC"/>
                </a:solidFill>
              </a:rPr>
              <a:t>5</a:t>
            </a:r>
          </a:p>
          <a:p>
            <a:pPr marL="457200" indent="-457200">
              <a:lnSpc>
                <a:spcPct val="75000"/>
              </a:lnSpc>
              <a:spcBef>
                <a:spcPct val="50000"/>
              </a:spcBef>
              <a:buFontTx/>
              <a:buAutoNum type="arabicPlain" startAt="7"/>
            </a:pPr>
            <a:r>
              <a:rPr lang="en-US" altLang="zh-CN" b="1">
                <a:solidFill>
                  <a:srgbClr val="0033CC"/>
                </a:solidFill>
              </a:rPr>
              <a:t>       r</a:t>
            </a:r>
            <a:r>
              <a:rPr lang="en-US" altLang="zh-CN" b="1" baseline="-15000">
                <a:solidFill>
                  <a:srgbClr val="0033CC"/>
                </a:solidFill>
              </a:rPr>
              <a:t>4      </a:t>
            </a:r>
            <a:r>
              <a:rPr lang="en-US" altLang="zh-CN" b="1">
                <a:solidFill>
                  <a:srgbClr val="0033CC"/>
                </a:solidFill>
              </a:rPr>
              <a:t>  r</a:t>
            </a:r>
            <a:r>
              <a:rPr lang="en-US" altLang="zh-CN" b="1" baseline="-15000">
                <a:solidFill>
                  <a:srgbClr val="0033CC"/>
                </a:solidFill>
              </a:rPr>
              <a:t>4</a:t>
            </a:r>
            <a:r>
              <a:rPr lang="en-US" altLang="zh-CN" b="1">
                <a:solidFill>
                  <a:srgbClr val="0033CC"/>
                </a:solidFill>
              </a:rPr>
              <a:t>       r</a:t>
            </a:r>
            <a:r>
              <a:rPr lang="en-US" altLang="zh-CN" b="1" baseline="-15000">
                <a:solidFill>
                  <a:srgbClr val="0033CC"/>
                </a:solidFill>
              </a:rPr>
              <a:t>4</a:t>
            </a:r>
            <a:r>
              <a:rPr lang="en-US" altLang="zh-CN" b="1">
                <a:solidFill>
                  <a:srgbClr val="0033CC"/>
                </a:solidFill>
              </a:rPr>
              <a:t>      r</a:t>
            </a:r>
            <a:r>
              <a:rPr lang="en-US" altLang="zh-CN" b="1" baseline="-15000">
                <a:solidFill>
                  <a:srgbClr val="0033CC"/>
                </a:solidFill>
              </a:rPr>
              <a:t>4</a:t>
            </a:r>
            <a:r>
              <a:rPr lang="en-US" altLang="zh-CN" b="1">
                <a:solidFill>
                  <a:srgbClr val="0033CC"/>
                </a:solidFill>
              </a:rPr>
              <a:t>       r</a:t>
            </a:r>
            <a:r>
              <a:rPr lang="en-US" altLang="zh-CN" b="1" baseline="-15000">
                <a:solidFill>
                  <a:srgbClr val="0033CC"/>
                </a:solidFill>
              </a:rPr>
              <a:t>4</a:t>
            </a:r>
          </a:p>
          <a:p>
            <a:pPr marL="457200" indent="-457200">
              <a:lnSpc>
                <a:spcPct val="75000"/>
              </a:lnSpc>
              <a:spcBef>
                <a:spcPct val="50000"/>
              </a:spcBef>
              <a:buFontTx/>
              <a:buAutoNum type="arabicPlain" startAt="7"/>
            </a:pPr>
            <a:r>
              <a:rPr lang="en-US" altLang="zh-CN" b="1">
                <a:solidFill>
                  <a:srgbClr val="0033CC"/>
                </a:solidFill>
              </a:rPr>
              <a:t>       r</a:t>
            </a:r>
            <a:r>
              <a:rPr lang="en-US" altLang="zh-CN" b="1" baseline="-15000">
                <a:solidFill>
                  <a:srgbClr val="0033CC"/>
                </a:solidFill>
              </a:rPr>
              <a:t>6      </a:t>
            </a:r>
            <a:r>
              <a:rPr lang="en-US" altLang="zh-CN" b="1">
                <a:solidFill>
                  <a:srgbClr val="0033CC"/>
                </a:solidFill>
              </a:rPr>
              <a:t>  r</a:t>
            </a:r>
            <a:r>
              <a:rPr lang="en-US" altLang="zh-CN" b="1" baseline="-15000">
                <a:solidFill>
                  <a:srgbClr val="0033CC"/>
                </a:solidFill>
              </a:rPr>
              <a:t>6</a:t>
            </a:r>
            <a:r>
              <a:rPr lang="en-US" altLang="zh-CN" b="1">
                <a:solidFill>
                  <a:srgbClr val="0033CC"/>
                </a:solidFill>
              </a:rPr>
              <a:t>       r</a:t>
            </a:r>
            <a:r>
              <a:rPr lang="en-US" altLang="zh-CN" b="1" baseline="-15000">
                <a:solidFill>
                  <a:srgbClr val="0033CC"/>
                </a:solidFill>
              </a:rPr>
              <a:t>6</a:t>
            </a:r>
            <a:r>
              <a:rPr lang="en-US" altLang="zh-CN" b="1">
                <a:solidFill>
                  <a:srgbClr val="0033CC"/>
                </a:solidFill>
              </a:rPr>
              <a:t>      r</a:t>
            </a:r>
            <a:r>
              <a:rPr lang="en-US" altLang="zh-CN" b="1" baseline="-15000">
                <a:solidFill>
                  <a:srgbClr val="0033CC"/>
                </a:solidFill>
              </a:rPr>
              <a:t>6</a:t>
            </a:r>
            <a:r>
              <a:rPr lang="en-US" altLang="zh-CN" b="1">
                <a:solidFill>
                  <a:srgbClr val="0033CC"/>
                </a:solidFill>
              </a:rPr>
              <a:t>       r</a:t>
            </a:r>
            <a:r>
              <a:rPr lang="en-US" altLang="zh-CN" b="1" baseline="-15000">
                <a:solidFill>
                  <a:srgbClr val="0033CC"/>
                </a:solidFill>
              </a:rPr>
              <a:t>6</a:t>
            </a:r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1747838" y="1676400"/>
            <a:ext cx="4395787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8000">
                <a:solidFill>
                  <a:srgbClr val="99CCFF"/>
                </a:solidFill>
              </a:rPr>
              <a:t>ACTION</a:t>
            </a:r>
          </a:p>
        </p:txBody>
      </p:sp>
      <p:sp>
        <p:nvSpPr>
          <p:cNvPr id="38917" name="Text Box 2"/>
          <p:cNvSpPr txBox="1">
            <a:spLocks noChangeArrowheads="1"/>
          </p:cNvSpPr>
          <p:nvPr/>
        </p:nvSpPr>
        <p:spPr bwMode="auto">
          <a:xfrm>
            <a:off x="381000" y="152400"/>
            <a:ext cx="8334375" cy="65087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3600" dirty="0" smtClean="0">
                <a:latin typeface="华文新魏" pitchFamily="2" charset="-122"/>
                <a:ea typeface="华文新魏" pitchFamily="2" charset="-122"/>
              </a:rPr>
              <a:t>根据</a:t>
            </a:r>
            <a:r>
              <a:rPr lang="en-US" altLang="zh-CN" sz="3600" dirty="0" smtClean="0">
                <a:latin typeface="华文新魏" pitchFamily="2" charset="-122"/>
                <a:ea typeface="华文新魏" pitchFamily="2" charset="-122"/>
              </a:rPr>
              <a:t>DFA</a:t>
            </a:r>
            <a:r>
              <a:rPr lang="zh-CN" altLang="en-US" sz="3600" dirty="0" smtClean="0">
                <a:latin typeface="华文新魏" pitchFamily="2" charset="-122"/>
                <a:ea typeface="华文新魏" pitchFamily="2" charset="-122"/>
              </a:rPr>
              <a:t>构造</a:t>
            </a:r>
            <a:r>
              <a:rPr lang="en-US" altLang="zh-CN" sz="3600" dirty="0" smtClean="0">
                <a:latin typeface="华文新魏" pitchFamily="2" charset="-122"/>
                <a:ea typeface="华文新魏" pitchFamily="2" charset="-122"/>
              </a:rPr>
              <a:t>LR(0</a:t>
            </a:r>
            <a:r>
              <a:rPr lang="en-US" altLang="zh-CN" sz="3600" dirty="0">
                <a:latin typeface="华文新魏" pitchFamily="2" charset="-122"/>
                <a:ea typeface="华文新魏" pitchFamily="2" charset="-122"/>
              </a:rPr>
              <a:t>)</a:t>
            </a:r>
            <a:r>
              <a:rPr lang="zh-CN" altLang="en-US" sz="3600" dirty="0">
                <a:latin typeface="华文新魏" pitchFamily="2" charset="-122"/>
                <a:ea typeface="华文新魏" pitchFamily="2" charset="-122"/>
              </a:rPr>
              <a:t>分析</a:t>
            </a:r>
            <a:r>
              <a:rPr lang="zh-CN" altLang="en-US" sz="3600" dirty="0" smtClean="0">
                <a:latin typeface="华文新魏" pitchFamily="2" charset="-122"/>
                <a:ea typeface="华文新魏" pitchFamily="2" charset="-122"/>
              </a:rPr>
              <a:t>表：</a:t>
            </a:r>
            <a:endParaRPr lang="zh-CN" altLang="en-US" sz="36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8918" name="Line 6"/>
          <p:cNvSpPr>
            <a:spLocks noChangeShapeType="1"/>
          </p:cNvSpPr>
          <p:nvPr/>
        </p:nvSpPr>
        <p:spPr bwMode="auto">
          <a:xfrm>
            <a:off x="428625" y="1219200"/>
            <a:ext cx="822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8919" name="Line 7"/>
          <p:cNvSpPr>
            <a:spLocks noChangeShapeType="1"/>
          </p:cNvSpPr>
          <p:nvPr/>
        </p:nvSpPr>
        <p:spPr bwMode="auto">
          <a:xfrm>
            <a:off x="1447800" y="838200"/>
            <a:ext cx="0" cy="5791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8920" name="Line 8"/>
          <p:cNvSpPr>
            <a:spLocks noChangeShapeType="1"/>
          </p:cNvSpPr>
          <p:nvPr/>
        </p:nvSpPr>
        <p:spPr bwMode="auto">
          <a:xfrm>
            <a:off x="6400800" y="838200"/>
            <a:ext cx="0" cy="5867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6429375" y="1770063"/>
            <a:ext cx="2643188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6000">
                <a:solidFill>
                  <a:srgbClr val="99CCFF"/>
                </a:solidFill>
              </a:rPr>
              <a:t>GOTO</a:t>
            </a:r>
          </a:p>
        </p:txBody>
      </p:sp>
      <p:sp>
        <p:nvSpPr>
          <p:cNvPr id="10" name="Text Box 1030"/>
          <p:cNvSpPr txBox="1">
            <a:spLocks noChangeArrowheads="1"/>
          </p:cNvSpPr>
          <p:nvPr/>
        </p:nvSpPr>
        <p:spPr bwMode="auto">
          <a:xfrm>
            <a:off x="6429375" y="4000500"/>
            <a:ext cx="2714625" cy="2057400"/>
          </a:xfrm>
          <a:prstGeom prst="rect">
            <a:avLst/>
          </a:prstGeom>
          <a:solidFill>
            <a:srgbClr val="CCECFF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zh-CN" altLang="en-US" sz="3200">
                <a:latin typeface="华文新魏" pitchFamily="2" charset="-122"/>
                <a:ea typeface="华文新魏" pitchFamily="2" charset="-122"/>
              </a:rPr>
              <a:t>文法</a:t>
            </a:r>
            <a:r>
              <a:rPr lang="en-US" altLang="zh-CN" sz="3200">
                <a:latin typeface="华文新魏" pitchFamily="2" charset="-122"/>
                <a:ea typeface="华文新魏" pitchFamily="2" charset="-122"/>
              </a:rPr>
              <a:t>G</a:t>
            </a:r>
            <a:r>
              <a:rPr lang="en-US" altLang="zh-CN" sz="3200">
                <a:latin typeface="Times New Roman" pitchFamily="18" charset="0"/>
                <a:ea typeface="华文新魏" pitchFamily="2" charset="-122"/>
              </a:rPr>
              <a:t>’</a:t>
            </a:r>
            <a:r>
              <a:rPr lang="en-US" altLang="zh-CN" sz="3200">
                <a:latin typeface="华文新魏" pitchFamily="2" charset="-122"/>
                <a:ea typeface="华文新魏" pitchFamily="2" charset="-122"/>
              </a:rPr>
              <a:t>[S</a:t>
            </a:r>
            <a:r>
              <a:rPr lang="en-US" altLang="zh-CN" sz="3200">
                <a:latin typeface="Times New Roman" pitchFamily="18" charset="0"/>
                <a:ea typeface="华文新魏" pitchFamily="2" charset="-122"/>
              </a:rPr>
              <a:t> ’</a:t>
            </a:r>
            <a:r>
              <a:rPr lang="en-US" altLang="zh-CN" sz="3200">
                <a:latin typeface="华文新魏" pitchFamily="2" charset="-122"/>
                <a:ea typeface="华文新魏" pitchFamily="2" charset="-122"/>
              </a:rPr>
              <a:t>]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zh-CN">
                <a:latin typeface="华文新魏" pitchFamily="2" charset="-122"/>
                <a:ea typeface="华文新魏" pitchFamily="2" charset="-122"/>
              </a:rPr>
              <a:t>0</a:t>
            </a:r>
            <a:r>
              <a:rPr lang="zh-CN" altLang="en-US">
                <a:latin typeface="华文新魏" pitchFamily="2" charset="-122"/>
                <a:ea typeface="华文新魏" pitchFamily="2" charset="-122"/>
              </a:rPr>
              <a:t>.</a:t>
            </a:r>
            <a:r>
              <a:rPr lang="en-US" altLang="zh-CN">
                <a:latin typeface="华文新魏" pitchFamily="2" charset="-122"/>
                <a:ea typeface="华文新魏" pitchFamily="2" charset="-122"/>
              </a:rPr>
              <a:t>S</a:t>
            </a:r>
            <a:r>
              <a:rPr lang="en-US" altLang="zh-CN">
                <a:latin typeface="Times New Roman" pitchFamily="18" charset="0"/>
                <a:ea typeface="华文新魏" pitchFamily="2" charset="-122"/>
              </a:rPr>
              <a:t> ’</a:t>
            </a:r>
            <a:r>
              <a:rPr lang="en-US" altLang="zh-CN">
                <a:latin typeface="华文新魏" pitchFamily="2" charset="-122"/>
                <a:ea typeface="华文新魏" pitchFamily="2" charset="-122"/>
              </a:rPr>
              <a:t> →E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latin typeface="华文新魏" pitchFamily="2" charset="-122"/>
                <a:ea typeface="华文新魏" pitchFamily="2" charset="-122"/>
              </a:rPr>
              <a:t>1.E→aA   2.E → bB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latin typeface="华文新魏" pitchFamily="2" charset="-122"/>
                <a:ea typeface="华文新魏" pitchFamily="2" charset="-122"/>
              </a:rPr>
              <a:t>3.A</a:t>
            </a:r>
            <a:r>
              <a:rPr lang="en-US" altLang="zh-CN">
                <a:latin typeface="Times New Roman" pitchFamily="18" charset="0"/>
                <a:ea typeface="华文新魏" pitchFamily="2" charset="-122"/>
              </a:rPr>
              <a:t>→cA  4.</a:t>
            </a:r>
            <a:r>
              <a:rPr lang="en-US" altLang="zh-CN">
                <a:latin typeface="华文新魏" pitchFamily="2" charset="-122"/>
                <a:ea typeface="华文新魏" pitchFamily="2" charset="-122"/>
              </a:rPr>
              <a:t> A</a:t>
            </a:r>
            <a:r>
              <a:rPr lang="en-US" altLang="zh-CN">
                <a:latin typeface="Times New Roman" pitchFamily="18" charset="0"/>
                <a:ea typeface="华文新魏" pitchFamily="2" charset="-122"/>
              </a:rPr>
              <a:t>→d</a:t>
            </a:r>
            <a:endParaRPr lang="en-US" altLang="zh-CN"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latin typeface="华文新魏" pitchFamily="2" charset="-122"/>
                <a:ea typeface="华文新魏" pitchFamily="2" charset="-122"/>
              </a:rPr>
              <a:t>5.B</a:t>
            </a:r>
            <a:r>
              <a:rPr lang="en-US" altLang="zh-CN">
                <a:latin typeface="Times New Roman" pitchFamily="18" charset="0"/>
                <a:ea typeface="华文新魏" pitchFamily="2" charset="-122"/>
              </a:rPr>
              <a:t>→cB  6.</a:t>
            </a:r>
            <a:r>
              <a:rPr lang="en-US" altLang="zh-CN">
                <a:latin typeface="华文新魏" pitchFamily="2" charset="-122"/>
                <a:ea typeface="华文新魏" pitchFamily="2" charset="-122"/>
              </a:rPr>
              <a:t>B</a:t>
            </a:r>
            <a:r>
              <a:rPr lang="en-US" altLang="zh-CN">
                <a:latin typeface="Times New Roman" pitchFamily="18" charset="0"/>
                <a:ea typeface="华文新魏" pitchFamily="2" charset="-122"/>
              </a:rPr>
              <a:t>→d</a:t>
            </a:r>
            <a:endParaRPr lang="en-US" altLang="zh-CN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89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38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38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389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 animBg="1"/>
      <p:bldP spid="32777" grpId="0" autoUpdateAnimBg="0"/>
      <p:bldP spid="32778" grpId="0"/>
      <p:bldP spid="10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481013"/>
            <a:ext cx="8839200" cy="3805237"/>
          </a:xfrm>
          <a:solidFill>
            <a:schemeClr val="accent2"/>
          </a:solidFill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000" b="1" smtClean="0"/>
              <a:t>步骤</a:t>
            </a:r>
            <a:r>
              <a:rPr lang="en-US" altLang="zh-CN" sz="2000" b="1" smtClean="0"/>
              <a:t>   </a:t>
            </a:r>
            <a:r>
              <a:rPr lang="zh-CN" altLang="en-US" sz="2000" b="1" smtClean="0"/>
              <a:t>状态栈</a:t>
            </a:r>
            <a:r>
              <a:rPr lang="en-US" altLang="zh-CN" sz="2000" b="1" smtClean="0"/>
              <a:t>    </a:t>
            </a:r>
            <a:r>
              <a:rPr lang="zh-CN" altLang="en-US" sz="2000" b="1" smtClean="0"/>
              <a:t>符号栈</a:t>
            </a:r>
            <a:r>
              <a:rPr lang="en-US" altLang="zh-CN" sz="2000" b="1" smtClean="0"/>
              <a:t>            </a:t>
            </a:r>
            <a:r>
              <a:rPr lang="zh-CN" altLang="en-US" sz="2000" b="1" smtClean="0"/>
              <a:t>输入串</a:t>
            </a:r>
            <a:r>
              <a:rPr lang="en-US" altLang="zh-CN" sz="2000" b="1" smtClean="0"/>
              <a:t>	     action    goto</a:t>
            </a:r>
          </a:p>
          <a:p>
            <a:pPr eaLnBrk="1" hangingPunct="1">
              <a:buFontTx/>
              <a:buNone/>
            </a:pPr>
            <a:r>
              <a:rPr lang="en-US" altLang="zh-CN" sz="2000" b="1" smtClean="0"/>
              <a:t>  1        </a:t>
            </a:r>
            <a:r>
              <a:rPr lang="en-US" altLang="zh-CN" sz="2000" b="1" smtClean="0">
                <a:solidFill>
                  <a:srgbClr val="FF0000"/>
                </a:solidFill>
              </a:rPr>
              <a:t>0</a:t>
            </a:r>
            <a:r>
              <a:rPr lang="en-US" altLang="zh-CN" sz="2000" b="1" smtClean="0"/>
              <a:t>             #            </a:t>
            </a:r>
            <a:r>
              <a:rPr lang="en-US" altLang="zh-CN" sz="2000" b="1" smtClean="0">
                <a:solidFill>
                  <a:srgbClr val="FF0000"/>
                </a:solidFill>
              </a:rPr>
              <a:t>b</a:t>
            </a:r>
            <a:r>
              <a:rPr lang="en-US" altLang="zh-CN" sz="2000" b="1" smtClean="0"/>
              <a:t>ccd#         </a:t>
            </a:r>
            <a:r>
              <a:rPr lang="en-US" altLang="zh-CN" sz="2000" b="1" smtClean="0">
                <a:solidFill>
                  <a:srgbClr val="FF0000"/>
                </a:solidFill>
              </a:rPr>
              <a:t>S</a:t>
            </a:r>
            <a:r>
              <a:rPr lang="en-US" altLang="zh-CN" sz="2000" b="1" baseline="-25000" smtClean="0">
                <a:solidFill>
                  <a:srgbClr val="FF0000"/>
                </a:solidFill>
              </a:rPr>
              <a:t>3</a:t>
            </a:r>
            <a:r>
              <a:rPr lang="en-US" altLang="zh-CN" sz="2000" b="1" smtClean="0"/>
              <a:t>         </a:t>
            </a:r>
          </a:p>
          <a:p>
            <a:pPr eaLnBrk="1" hangingPunct="1">
              <a:buFontTx/>
              <a:buNone/>
            </a:pPr>
            <a:r>
              <a:rPr lang="en-US" altLang="zh-CN" sz="2000" b="1" smtClean="0"/>
              <a:t>  2        0</a:t>
            </a:r>
            <a:r>
              <a:rPr lang="en-US" altLang="zh-CN" sz="2000" b="1" smtClean="0">
                <a:solidFill>
                  <a:srgbClr val="FF0000"/>
                </a:solidFill>
              </a:rPr>
              <a:t>3</a:t>
            </a:r>
            <a:r>
              <a:rPr lang="en-US" altLang="zh-CN" sz="2000" b="1" smtClean="0"/>
              <a:t>           #b            </a:t>
            </a:r>
            <a:r>
              <a:rPr lang="en-US" altLang="zh-CN" sz="2000" b="1" smtClean="0">
                <a:solidFill>
                  <a:srgbClr val="FF0000"/>
                </a:solidFill>
              </a:rPr>
              <a:t>c</a:t>
            </a:r>
            <a:r>
              <a:rPr lang="en-US" altLang="zh-CN" sz="2000" b="1" smtClean="0"/>
              <a:t>cd#         </a:t>
            </a:r>
            <a:r>
              <a:rPr lang="en-US" altLang="zh-CN" sz="2000" b="1" smtClean="0">
                <a:solidFill>
                  <a:srgbClr val="FF0000"/>
                </a:solidFill>
              </a:rPr>
              <a:t>S</a:t>
            </a:r>
            <a:r>
              <a:rPr lang="en-US" altLang="zh-CN" sz="2000" b="1" baseline="-25000" smtClean="0">
                <a:solidFill>
                  <a:srgbClr val="FF0000"/>
                </a:solidFill>
              </a:rPr>
              <a:t>5</a:t>
            </a:r>
            <a:r>
              <a:rPr lang="en-US" altLang="zh-CN" sz="2000" b="1" smtClean="0"/>
              <a:t>         </a:t>
            </a:r>
          </a:p>
          <a:p>
            <a:pPr eaLnBrk="1" hangingPunct="1">
              <a:buFontTx/>
              <a:buNone/>
            </a:pPr>
            <a:r>
              <a:rPr lang="en-US" altLang="zh-CN" sz="2000" b="1" smtClean="0"/>
              <a:t>  3        03</a:t>
            </a:r>
            <a:r>
              <a:rPr lang="en-US" altLang="zh-CN" sz="2000" b="1" smtClean="0">
                <a:solidFill>
                  <a:srgbClr val="CC3300"/>
                </a:solidFill>
              </a:rPr>
              <a:t>5</a:t>
            </a:r>
            <a:r>
              <a:rPr lang="en-US" altLang="zh-CN" sz="2000" b="1" smtClean="0"/>
              <a:t>         #bc            </a:t>
            </a:r>
            <a:r>
              <a:rPr lang="en-US" altLang="zh-CN" sz="2000" b="1" smtClean="0">
                <a:solidFill>
                  <a:srgbClr val="FF0000"/>
                </a:solidFill>
              </a:rPr>
              <a:t>c</a:t>
            </a:r>
            <a:r>
              <a:rPr lang="en-US" altLang="zh-CN" sz="2000" b="1" smtClean="0"/>
              <a:t>d#         </a:t>
            </a:r>
            <a:r>
              <a:rPr lang="en-US" altLang="zh-CN" sz="2000" b="1" smtClean="0">
                <a:solidFill>
                  <a:srgbClr val="FF0000"/>
                </a:solidFill>
              </a:rPr>
              <a:t>S</a:t>
            </a:r>
            <a:r>
              <a:rPr lang="en-US" altLang="zh-CN" sz="2000" b="1" baseline="-25000" smtClean="0">
                <a:solidFill>
                  <a:srgbClr val="FF0000"/>
                </a:solidFill>
              </a:rPr>
              <a:t>5</a:t>
            </a:r>
            <a:r>
              <a:rPr lang="en-US" altLang="zh-CN" sz="2000" b="1" smtClean="0"/>
              <a:t>           </a:t>
            </a:r>
          </a:p>
          <a:p>
            <a:pPr eaLnBrk="1" hangingPunct="1">
              <a:buFontTx/>
              <a:buNone/>
            </a:pPr>
            <a:r>
              <a:rPr lang="en-US" altLang="zh-CN" sz="2000" b="1" smtClean="0"/>
              <a:t>  4        035</a:t>
            </a:r>
            <a:r>
              <a:rPr lang="en-US" altLang="zh-CN" sz="2000" b="1" smtClean="0">
                <a:solidFill>
                  <a:srgbClr val="FF0000"/>
                </a:solidFill>
              </a:rPr>
              <a:t>5</a:t>
            </a:r>
            <a:r>
              <a:rPr lang="en-US" altLang="zh-CN" sz="2000" b="1" smtClean="0"/>
              <a:t>       #bcc            </a:t>
            </a:r>
            <a:r>
              <a:rPr lang="en-US" altLang="zh-CN" sz="2000" b="1" smtClean="0">
                <a:solidFill>
                  <a:srgbClr val="FF0000"/>
                </a:solidFill>
              </a:rPr>
              <a:t>d</a:t>
            </a:r>
            <a:r>
              <a:rPr lang="en-US" altLang="zh-CN" sz="2000" b="1" smtClean="0"/>
              <a:t>#         </a:t>
            </a:r>
            <a:r>
              <a:rPr lang="en-US" altLang="zh-CN" sz="2000" b="1" smtClean="0">
                <a:solidFill>
                  <a:srgbClr val="FF0000"/>
                </a:solidFill>
              </a:rPr>
              <a:t>S</a:t>
            </a:r>
            <a:r>
              <a:rPr lang="en-US" altLang="zh-CN" sz="2000" b="1" baseline="-25000" smtClean="0">
                <a:solidFill>
                  <a:srgbClr val="FF0000"/>
                </a:solidFill>
              </a:rPr>
              <a:t>11</a:t>
            </a:r>
            <a:r>
              <a:rPr lang="en-US" altLang="zh-CN" sz="2000" b="1" smtClean="0"/>
              <a:t>         </a:t>
            </a:r>
          </a:p>
          <a:p>
            <a:pPr eaLnBrk="1" hangingPunct="1">
              <a:buFontTx/>
              <a:buNone/>
            </a:pPr>
            <a:r>
              <a:rPr lang="en-US" altLang="zh-CN" sz="2000" b="1" smtClean="0"/>
              <a:t>  5        035</a:t>
            </a:r>
            <a:r>
              <a:rPr lang="en-US" altLang="zh-CN" sz="2000" b="1" smtClean="0">
                <a:solidFill>
                  <a:srgbClr val="FFFFCC"/>
                </a:solidFill>
              </a:rPr>
              <a:t>5</a:t>
            </a:r>
            <a:r>
              <a:rPr lang="en-US" altLang="zh-CN" sz="2000" b="1" u="sng" smtClean="0">
                <a:solidFill>
                  <a:srgbClr val="FF0000"/>
                </a:solidFill>
              </a:rPr>
              <a:t>11</a:t>
            </a:r>
            <a:r>
              <a:rPr lang="en-US" altLang="zh-CN" sz="2000" b="1" smtClean="0">
                <a:solidFill>
                  <a:srgbClr val="CC3300"/>
                </a:solidFill>
              </a:rPr>
              <a:t>   </a:t>
            </a:r>
            <a:r>
              <a:rPr lang="en-US" altLang="zh-CN" sz="2000" b="1" smtClean="0"/>
              <a:t>#bccd            </a:t>
            </a:r>
            <a:r>
              <a:rPr lang="en-US" altLang="zh-CN" sz="2000" b="1" smtClean="0">
                <a:solidFill>
                  <a:srgbClr val="FF0000"/>
                </a:solidFill>
              </a:rPr>
              <a:t>#</a:t>
            </a:r>
            <a:r>
              <a:rPr lang="en-US" altLang="zh-CN" sz="2000" b="1" smtClean="0"/>
              <a:t>         r6       </a:t>
            </a:r>
            <a:r>
              <a:rPr lang="en-US" altLang="zh-CN" sz="2000" b="1" smtClean="0">
                <a:solidFill>
                  <a:srgbClr val="FFFFCC"/>
                </a:solidFill>
              </a:rPr>
              <a:t>9</a:t>
            </a:r>
            <a:r>
              <a:rPr lang="en-US" altLang="zh-CN" sz="2000" b="1" smtClean="0"/>
              <a:t>  </a:t>
            </a:r>
          </a:p>
          <a:p>
            <a:pPr eaLnBrk="1" hangingPunct="1">
              <a:buFontTx/>
              <a:buNone/>
            </a:pPr>
            <a:r>
              <a:rPr lang="en-US" altLang="zh-CN" sz="2000" b="1" smtClean="0"/>
              <a:t>  6        03</a:t>
            </a:r>
            <a:r>
              <a:rPr lang="en-US" altLang="zh-CN" sz="2000" b="1" smtClean="0">
                <a:solidFill>
                  <a:srgbClr val="7030A0"/>
                </a:solidFill>
              </a:rPr>
              <a:t>5</a:t>
            </a:r>
            <a:r>
              <a:rPr lang="en-US" altLang="zh-CN" sz="2000" b="1" i="1" u="sng" smtClean="0"/>
              <a:t>5</a:t>
            </a:r>
            <a:r>
              <a:rPr lang="en-US" altLang="zh-CN" sz="2000" b="1" i="1" u="sng" smtClean="0">
                <a:solidFill>
                  <a:srgbClr val="FF0000"/>
                </a:solidFill>
              </a:rPr>
              <a:t>9</a:t>
            </a:r>
            <a:r>
              <a:rPr lang="en-US" altLang="zh-CN" sz="2000" b="1" i="1" u="sng" smtClean="0"/>
              <a:t> </a:t>
            </a:r>
            <a:r>
              <a:rPr lang="en-US" altLang="zh-CN" sz="2000" b="1" smtClean="0"/>
              <a:t>    #bc</a:t>
            </a:r>
            <a:r>
              <a:rPr lang="en-US" altLang="zh-CN" sz="2000" b="1" i="1" u="sng" smtClean="0"/>
              <a:t>c</a:t>
            </a:r>
            <a:r>
              <a:rPr lang="en-US" altLang="zh-CN" sz="2000" b="1" i="1" u="sng" smtClean="0">
                <a:solidFill>
                  <a:srgbClr val="FFFFCC"/>
                </a:solidFill>
              </a:rPr>
              <a:t>B</a:t>
            </a:r>
            <a:r>
              <a:rPr lang="en-US" altLang="zh-CN" sz="2000" b="1" i="1" smtClean="0"/>
              <a:t> </a:t>
            </a:r>
            <a:r>
              <a:rPr lang="en-US" altLang="zh-CN" sz="2000" b="1" smtClean="0"/>
              <a:t>           </a:t>
            </a:r>
            <a:r>
              <a:rPr lang="en-US" altLang="zh-CN" sz="2000" b="1" smtClean="0">
                <a:solidFill>
                  <a:srgbClr val="FF0000"/>
                </a:solidFill>
              </a:rPr>
              <a:t>#</a:t>
            </a:r>
            <a:r>
              <a:rPr lang="en-US" altLang="zh-CN" sz="2000" b="1" smtClean="0"/>
              <a:t>         r5       </a:t>
            </a:r>
            <a:r>
              <a:rPr lang="en-US" altLang="zh-CN" sz="2000" b="1" smtClean="0">
                <a:solidFill>
                  <a:srgbClr val="7030A0"/>
                </a:solidFill>
              </a:rPr>
              <a:t>9</a:t>
            </a:r>
          </a:p>
          <a:p>
            <a:pPr eaLnBrk="1" hangingPunct="1">
              <a:buFontTx/>
              <a:buNone/>
            </a:pPr>
            <a:r>
              <a:rPr lang="en-US" altLang="zh-CN" sz="2000" b="1" smtClean="0"/>
              <a:t>  7        0</a:t>
            </a:r>
            <a:r>
              <a:rPr lang="en-US" altLang="zh-CN" sz="2000" b="1" smtClean="0">
                <a:solidFill>
                  <a:srgbClr val="FFFFCC"/>
                </a:solidFill>
              </a:rPr>
              <a:t>3</a:t>
            </a:r>
            <a:r>
              <a:rPr lang="en-US" altLang="zh-CN" sz="2000" b="1" u="sng" smtClean="0"/>
              <a:t>5</a:t>
            </a:r>
            <a:r>
              <a:rPr lang="en-US" altLang="zh-CN" sz="2000" b="1" u="sng" smtClean="0">
                <a:solidFill>
                  <a:srgbClr val="7030A0"/>
                </a:solidFill>
              </a:rPr>
              <a:t>9</a:t>
            </a:r>
            <a:r>
              <a:rPr lang="en-US" altLang="zh-CN" sz="2000" b="1" smtClean="0"/>
              <a:t>       #b</a:t>
            </a:r>
            <a:r>
              <a:rPr lang="en-US" altLang="zh-CN" sz="2000" b="1" u="sng" smtClean="0"/>
              <a:t>c</a:t>
            </a:r>
            <a:r>
              <a:rPr lang="en-US" altLang="zh-CN" sz="2000" b="1" u="sng" smtClean="0">
                <a:solidFill>
                  <a:srgbClr val="7030A0"/>
                </a:solidFill>
              </a:rPr>
              <a:t>B</a:t>
            </a:r>
            <a:r>
              <a:rPr lang="en-US" altLang="zh-CN" sz="2000" b="1" smtClean="0"/>
              <a:t>              #         r5       </a:t>
            </a:r>
            <a:r>
              <a:rPr lang="en-US" altLang="zh-CN" sz="2000" b="1" smtClean="0">
                <a:solidFill>
                  <a:srgbClr val="FFFFCC"/>
                </a:solidFill>
              </a:rPr>
              <a:t>7</a:t>
            </a:r>
            <a:r>
              <a:rPr lang="en-US" altLang="zh-CN" sz="2000" b="1" smtClean="0"/>
              <a:t> </a:t>
            </a:r>
            <a:endParaRPr lang="zh-CN" altLang="en-US" sz="2000" b="1" smtClean="0"/>
          </a:p>
          <a:p>
            <a:pPr eaLnBrk="1" hangingPunct="1">
              <a:buFontTx/>
              <a:buNone/>
            </a:pPr>
            <a:r>
              <a:rPr lang="en-US" altLang="zh-CN" sz="2000" b="1" smtClean="0"/>
              <a:t>  8        </a:t>
            </a:r>
            <a:r>
              <a:rPr lang="en-US" altLang="zh-CN" sz="2000" b="1" smtClean="0">
                <a:solidFill>
                  <a:srgbClr val="FF0000"/>
                </a:solidFill>
              </a:rPr>
              <a:t>0</a:t>
            </a:r>
            <a:r>
              <a:rPr lang="en-US" altLang="zh-CN" sz="2000" b="1" u="sng" smtClean="0"/>
              <a:t>3</a:t>
            </a:r>
            <a:r>
              <a:rPr lang="en-US" altLang="zh-CN" sz="2000" b="1" u="sng" smtClean="0">
                <a:solidFill>
                  <a:srgbClr val="FFFFCC"/>
                </a:solidFill>
              </a:rPr>
              <a:t>7</a:t>
            </a:r>
            <a:r>
              <a:rPr lang="en-US" altLang="zh-CN" sz="2000" b="1" smtClean="0"/>
              <a:t>         #</a:t>
            </a:r>
            <a:r>
              <a:rPr lang="en-US" altLang="zh-CN" sz="2000" b="1" u="sng" smtClean="0"/>
              <a:t>b</a:t>
            </a:r>
            <a:r>
              <a:rPr lang="en-US" altLang="zh-CN" sz="2000" b="1" u="sng" smtClean="0">
                <a:solidFill>
                  <a:srgbClr val="FFFFCC"/>
                </a:solidFill>
              </a:rPr>
              <a:t>B</a:t>
            </a:r>
            <a:r>
              <a:rPr lang="en-US" altLang="zh-CN" sz="2000" b="1" smtClean="0"/>
              <a:t>                #         r2       1</a:t>
            </a:r>
          </a:p>
          <a:p>
            <a:pPr eaLnBrk="1" hangingPunct="1">
              <a:buFontTx/>
              <a:buNone/>
            </a:pPr>
            <a:r>
              <a:rPr lang="en-US" altLang="zh-CN" sz="2000" b="1" smtClean="0"/>
              <a:t>  9        0</a:t>
            </a:r>
            <a:r>
              <a:rPr lang="en-US" altLang="zh-CN" sz="2000" b="1" smtClean="0">
                <a:solidFill>
                  <a:srgbClr val="FF0000"/>
                </a:solidFill>
              </a:rPr>
              <a:t>1</a:t>
            </a:r>
            <a:r>
              <a:rPr lang="en-US" altLang="zh-CN" sz="2000" b="1" smtClean="0"/>
              <a:t>           #</a:t>
            </a:r>
            <a:r>
              <a:rPr lang="en-US" altLang="zh-CN" sz="2000" b="1" u="sng" smtClean="0">
                <a:solidFill>
                  <a:srgbClr val="FF0000"/>
                </a:solidFill>
              </a:rPr>
              <a:t>E</a:t>
            </a:r>
            <a:r>
              <a:rPr lang="en-US" altLang="zh-CN" sz="2000" b="1" smtClean="0"/>
              <a:t>                  </a:t>
            </a:r>
            <a:r>
              <a:rPr lang="en-US" altLang="zh-CN" sz="2000" b="1" smtClean="0">
                <a:solidFill>
                  <a:srgbClr val="FF0000"/>
                </a:solidFill>
              </a:rPr>
              <a:t>#</a:t>
            </a:r>
            <a:r>
              <a:rPr lang="en-US" altLang="zh-CN" sz="2000" b="1" smtClean="0"/>
              <a:t>         acc</a:t>
            </a:r>
            <a:endParaRPr lang="zh-CN" altLang="en-US" sz="2000" b="1" smtClean="0"/>
          </a:p>
          <a:p>
            <a:pPr eaLnBrk="1" hangingPunct="1">
              <a:buFontTx/>
              <a:buNone/>
            </a:pPr>
            <a:r>
              <a:rPr lang="en-US" altLang="zh-CN" sz="2000" b="1" smtClean="0">
                <a:latin typeface="宋体" pitchFamily="2" charset="-122"/>
              </a:rPr>
              <a:t>        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285750" y="0"/>
            <a:ext cx="83581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ea typeface="仿宋_GB2312"/>
                <a:cs typeface="仿宋_GB2312"/>
              </a:rPr>
              <a:t> 对输入串</a:t>
            </a:r>
            <a:r>
              <a:rPr lang="en-US" altLang="en-US" sz="2800" b="1" dirty="0" err="1">
                <a:ea typeface="仿宋_GB2312"/>
                <a:cs typeface="仿宋_GB2312"/>
              </a:rPr>
              <a:t>bccd</a:t>
            </a:r>
            <a:r>
              <a:rPr lang="en-US" altLang="en-US" sz="2800" b="1" dirty="0">
                <a:ea typeface="仿宋_GB2312"/>
                <a:cs typeface="仿宋_GB2312"/>
              </a:rPr>
              <a:t>#</a:t>
            </a:r>
            <a:r>
              <a:rPr lang="zh-CN" altLang="en-US" sz="2800" b="1" dirty="0">
                <a:ea typeface="仿宋_GB2312"/>
                <a:cs typeface="仿宋_GB2312"/>
              </a:rPr>
              <a:t>的</a:t>
            </a:r>
            <a:r>
              <a:rPr lang="en-US" altLang="zh-CN" sz="2800" b="1" dirty="0">
                <a:ea typeface="仿宋_GB2312"/>
                <a:cs typeface="仿宋_GB2312"/>
              </a:rPr>
              <a:t>LR(0)</a:t>
            </a:r>
            <a:r>
              <a:rPr lang="zh-CN" altLang="en-US" sz="2800" b="1" dirty="0">
                <a:ea typeface="仿宋_GB2312"/>
                <a:cs typeface="仿宋_GB2312"/>
              </a:rPr>
              <a:t>分析</a:t>
            </a:r>
            <a:r>
              <a:rPr lang="zh-CN" altLang="en-US" sz="2800" b="1" dirty="0" smtClean="0">
                <a:ea typeface="仿宋_GB2312"/>
                <a:cs typeface="仿宋_GB2312"/>
              </a:rPr>
              <a:t>过程：</a:t>
            </a:r>
            <a:endParaRPr lang="zh-CN" altLang="en-US" sz="2800" b="1" dirty="0">
              <a:ea typeface="仿宋_GB2312"/>
              <a:cs typeface="仿宋_GB2312"/>
            </a:endParaRPr>
          </a:p>
        </p:txBody>
      </p:sp>
      <p:sp>
        <p:nvSpPr>
          <p:cNvPr id="43012" name="Text Box 1030"/>
          <p:cNvSpPr txBox="1">
            <a:spLocks noChangeArrowheads="1"/>
          </p:cNvSpPr>
          <p:nvPr/>
        </p:nvSpPr>
        <p:spPr bwMode="auto">
          <a:xfrm>
            <a:off x="0" y="5429250"/>
            <a:ext cx="4572000" cy="12001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华文新魏" pitchFamily="2" charset="-122"/>
                <a:ea typeface="华文新魏" pitchFamily="2" charset="-122"/>
              </a:rPr>
              <a:t>文法</a:t>
            </a:r>
            <a:r>
              <a:rPr lang="en-US" altLang="zh-CN">
                <a:latin typeface="华文新魏" pitchFamily="2" charset="-122"/>
                <a:ea typeface="华文新魏" pitchFamily="2" charset="-122"/>
              </a:rPr>
              <a:t>G</a:t>
            </a:r>
            <a:r>
              <a:rPr lang="en-US" altLang="zh-CN">
                <a:latin typeface="Times New Roman" pitchFamily="18" charset="0"/>
                <a:ea typeface="华文新魏" pitchFamily="2" charset="-122"/>
              </a:rPr>
              <a:t>’</a:t>
            </a:r>
            <a:r>
              <a:rPr lang="en-US" altLang="zh-CN">
                <a:latin typeface="华文新魏" pitchFamily="2" charset="-122"/>
                <a:ea typeface="华文新魏" pitchFamily="2" charset="-122"/>
              </a:rPr>
              <a:t>[S</a:t>
            </a:r>
            <a:r>
              <a:rPr lang="en-US" altLang="zh-CN">
                <a:latin typeface="Times New Roman" pitchFamily="18" charset="0"/>
                <a:ea typeface="华文新魏" pitchFamily="2" charset="-122"/>
              </a:rPr>
              <a:t> ’</a:t>
            </a:r>
            <a:r>
              <a:rPr lang="en-US" altLang="zh-CN">
                <a:latin typeface="华文新魏" pitchFamily="2" charset="-122"/>
                <a:ea typeface="华文新魏" pitchFamily="2" charset="-122"/>
              </a:rPr>
              <a:t>]:  (0)S</a:t>
            </a:r>
            <a:r>
              <a:rPr lang="en-US" altLang="zh-CN">
                <a:latin typeface="Times New Roman" pitchFamily="18" charset="0"/>
                <a:ea typeface="华文新魏" pitchFamily="2" charset="-122"/>
              </a:rPr>
              <a:t> ’</a:t>
            </a:r>
            <a:r>
              <a:rPr lang="en-US" altLang="zh-CN">
                <a:latin typeface="华文新魏" pitchFamily="2" charset="-122"/>
                <a:ea typeface="华文新魏" pitchFamily="2" charset="-122"/>
              </a:rPr>
              <a:t> →E  (1)E→aA   (2)E→bB (3)A</a:t>
            </a:r>
            <a:r>
              <a:rPr lang="en-US" altLang="zh-CN">
                <a:latin typeface="Times New Roman" pitchFamily="18" charset="0"/>
                <a:ea typeface="华文新魏" pitchFamily="2" charset="-122"/>
              </a:rPr>
              <a:t>→cA   </a:t>
            </a:r>
            <a:r>
              <a:rPr lang="en-US" altLang="zh-CN">
                <a:latin typeface="华文新魏" pitchFamily="2" charset="-122"/>
                <a:ea typeface="华文新魏" pitchFamily="2" charset="-122"/>
              </a:rPr>
              <a:t>(4)A</a:t>
            </a:r>
            <a:r>
              <a:rPr lang="en-US" altLang="zh-CN">
                <a:latin typeface="Times New Roman" pitchFamily="18" charset="0"/>
                <a:ea typeface="华文新魏" pitchFamily="2" charset="-122"/>
              </a:rPr>
              <a:t>→d </a:t>
            </a:r>
            <a:r>
              <a:rPr lang="en-US" altLang="zh-CN">
                <a:latin typeface="华文新魏" pitchFamily="2" charset="-122"/>
                <a:ea typeface="华文新魏" pitchFamily="2" charset="-122"/>
              </a:rPr>
              <a:t>(5)B</a:t>
            </a:r>
            <a:r>
              <a:rPr lang="en-US" altLang="zh-CN">
                <a:latin typeface="Times New Roman" pitchFamily="18" charset="0"/>
                <a:ea typeface="华文新魏" pitchFamily="2" charset="-122"/>
              </a:rPr>
              <a:t>→cB   </a:t>
            </a:r>
            <a:r>
              <a:rPr lang="en-US" altLang="zh-CN">
                <a:latin typeface="华文新魏" pitchFamily="2" charset="-122"/>
                <a:ea typeface="华文新魏" pitchFamily="2" charset="-122"/>
              </a:rPr>
              <a:t>(6)B</a:t>
            </a:r>
            <a:r>
              <a:rPr lang="en-US" altLang="zh-CN">
                <a:latin typeface="Times New Roman" pitchFamily="18" charset="0"/>
                <a:ea typeface="华文新魏" pitchFamily="2" charset="-122"/>
              </a:rPr>
              <a:t>→d</a:t>
            </a:r>
            <a:endParaRPr lang="en-US" altLang="zh-CN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5024438" y="4214813"/>
            <a:ext cx="4119562" cy="25161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75000"/>
              </a:lnSpc>
              <a:spcBef>
                <a:spcPct val="50000"/>
              </a:spcBef>
            </a:pPr>
            <a:r>
              <a:rPr lang="zh-CN" altLang="en-US" sz="1000"/>
              <a:t>            </a:t>
            </a:r>
            <a:r>
              <a:rPr lang="en-US" altLang="zh-CN" sz="1000" b="1"/>
              <a:t>a       b       c       d       #       E      A      B</a:t>
            </a:r>
          </a:p>
          <a:p>
            <a:pPr marL="457200" indent="-457200">
              <a:lnSpc>
                <a:spcPct val="75000"/>
              </a:lnSpc>
              <a:spcBef>
                <a:spcPct val="50000"/>
              </a:spcBef>
            </a:pPr>
            <a:r>
              <a:rPr lang="en-US" altLang="zh-CN" sz="1000" b="1"/>
              <a:t>0          S</a:t>
            </a:r>
            <a:r>
              <a:rPr lang="en-US" altLang="zh-CN" sz="1000" b="1" baseline="-15000"/>
              <a:t>2</a:t>
            </a:r>
            <a:r>
              <a:rPr lang="en-US" altLang="zh-CN" sz="1000" b="1"/>
              <a:t>     S</a:t>
            </a:r>
            <a:r>
              <a:rPr lang="en-US" altLang="zh-CN" sz="1000" b="1" baseline="-15000"/>
              <a:t>3                                                   </a:t>
            </a:r>
            <a:r>
              <a:rPr lang="en-US" altLang="zh-CN" sz="1000" b="1"/>
              <a:t>1 </a:t>
            </a:r>
          </a:p>
          <a:p>
            <a:pPr marL="457200" indent="-457200">
              <a:lnSpc>
                <a:spcPct val="75000"/>
              </a:lnSpc>
              <a:spcBef>
                <a:spcPct val="50000"/>
              </a:spcBef>
              <a:buFontTx/>
              <a:buAutoNum type="arabicPlain"/>
            </a:pPr>
            <a:r>
              <a:rPr lang="en-US" altLang="zh-CN" sz="1000" b="1"/>
              <a:t>                                     Acc</a:t>
            </a:r>
          </a:p>
          <a:p>
            <a:pPr marL="457200" indent="-457200">
              <a:lnSpc>
                <a:spcPct val="75000"/>
              </a:lnSpc>
              <a:spcBef>
                <a:spcPct val="50000"/>
              </a:spcBef>
              <a:buFontTx/>
              <a:buAutoNum type="arabicPlain" startAt="2"/>
            </a:pPr>
            <a:r>
              <a:rPr lang="en-US" altLang="zh-CN" sz="1000" b="1"/>
              <a:t>                   S</a:t>
            </a:r>
            <a:r>
              <a:rPr lang="en-US" altLang="zh-CN" sz="1000" b="1" baseline="-15000"/>
              <a:t>4       </a:t>
            </a:r>
            <a:r>
              <a:rPr lang="en-US" altLang="zh-CN" sz="1000" b="1"/>
              <a:t>S</a:t>
            </a:r>
            <a:r>
              <a:rPr lang="en-US" altLang="zh-CN" sz="1000" b="1" baseline="-15000"/>
              <a:t>10</a:t>
            </a:r>
            <a:r>
              <a:rPr lang="en-US" altLang="zh-CN" sz="1000" b="1"/>
              <a:t>                        6</a:t>
            </a:r>
          </a:p>
          <a:p>
            <a:pPr marL="457200" indent="-457200">
              <a:lnSpc>
                <a:spcPct val="75000"/>
              </a:lnSpc>
              <a:spcBef>
                <a:spcPct val="50000"/>
              </a:spcBef>
              <a:buFontTx/>
              <a:buAutoNum type="arabicPlain" startAt="3"/>
            </a:pPr>
            <a:r>
              <a:rPr lang="en-US" altLang="zh-CN" sz="1000" b="1"/>
              <a:t>                   S</a:t>
            </a:r>
            <a:r>
              <a:rPr lang="en-US" altLang="zh-CN" sz="1000" b="1" baseline="-15000"/>
              <a:t>5       </a:t>
            </a:r>
            <a:r>
              <a:rPr lang="en-US" altLang="zh-CN" sz="1000" b="1"/>
              <a:t>S</a:t>
            </a:r>
            <a:r>
              <a:rPr lang="en-US" altLang="zh-CN" sz="1000" b="1" baseline="-15000"/>
              <a:t>11</a:t>
            </a:r>
            <a:r>
              <a:rPr lang="en-US" altLang="zh-CN" sz="1000" b="1"/>
              <a:t>                               7</a:t>
            </a:r>
          </a:p>
          <a:p>
            <a:pPr marL="457200" indent="-457200">
              <a:lnSpc>
                <a:spcPct val="75000"/>
              </a:lnSpc>
              <a:spcBef>
                <a:spcPct val="50000"/>
              </a:spcBef>
              <a:buFontTx/>
              <a:buAutoNum type="arabicPlain" startAt="4"/>
            </a:pPr>
            <a:r>
              <a:rPr lang="en-US" altLang="zh-CN" sz="1000" b="1"/>
              <a:t>                   S</a:t>
            </a:r>
            <a:r>
              <a:rPr lang="en-US" altLang="zh-CN" sz="1000" b="1" baseline="-15000"/>
              <a:t>4       </a:t>
            </a:r>
            <a:r>
              <a:rPr lang="en-US" altLang="zh-CN" sz="1000" b="1"/>
              <a:t>S</a:t>
            </a:r>
            <a:r>
              <a:rPr lang="en-US" altLang="zh-CN" sz="1000" b="1" baseline="-15000"/>
              <a:t>10</a:t>
            </a:r>
            <a:r>
              <a:rPr lang="en-US" altLang="zh-CN" sz="1000" b="1"/>
              <a:t>                        8</a:t>
            </a:r>
          </a:p>
          <a:p>
            <a:pPr marL="457200" indent="-457200">
              <a:lnSpc>
                <a:spcPct val="75000"/>
              </a:lnSpc>
              <a:spcBef>
                <a:spcPct val="50000"/>
              </a:spcBef>
              <a:buFontTx/>
              <a:buAutoNum type="arabicPlain" startAt="5"/>
            </a:pPr>
            <a:r>
              <a:rPr lang="en-US" altLang="zh-CN" sz="1000" b="1"/>
              <a:t>                   S</a:t>
            </a:r>
            <a:r>
              <a:rPr lang="en-US" altLang="zh-CN" sz="1000" b="1" baseline="-15000"/>
              <a:t>5       </a:t>
            </a:r>
            <a:r>
              <a:rPr lang="en-US" altLang="zh-CN" sz="1000" b="1"/>
              <a:t>S</a:t>
            </a:r>
            <a:r>
              <a:rPr lang="en-US" altLang="zh-CN" sz="1000" b="1" baseline="-15000"/>
              <a:t>11</a:t>
            </a:r>
            <a:r>
              <a:rPr lang="en-US" altLang="zh-CN" sz="1000" b="1"/>
              <a:t>                               9</a:t>
            </a:r>
          </a:p>
          <a:p>
            <a:pPr marL="457200" indent="-457200">
              <a:lnSpc>
                <a:spcPct val="75000"/>
              </a:lnSpc>
              <a:spcBef>
                <a:spcPct val="50000"/>
              </a:spcBef>
              <a:buFontTx/>
              <a:buAutoNum type="arabicPlain" startAt="5"/>
            </a:pPr>
            <a:r>
              <a:rPr lang="en-US" altLang="zh-CN" sz="1000" b="1"/>
              <a:t> </a:t>
            </a:r>
            <a:r>
              <a:rPr lang="en-US" altLang="zh-CN" sz="1000" b="1">
                <a:solidFill>
                  <a:srgbClr val="0033CC"/>
                </a:solidFill>
              </a:rPr>
              <a:t>r</a:t>
            </a:r>
            <a:r>
              <a:rPr lang="en-US" altLang="zh-CN" sz="1000" b="1" baseline="-15000">
                <a:solidFill>
                  <a:srgbClr val="0033CC"/>
                </a:solidFill>
              </a:rPr>
              <a:t>1      </a:t>
            </a:r>
            <a:r>
              <a:rPr lang="en-US" altLang="zh-CN" sz="1000" b="1">
                <a:solidFill>
                  <a:srgbClr val="0033CC"/>
                </a:solidFill>
              </a:rPr>
              <a:t>  r</a:t>
            </a:r>
            <a:r>
              <a:rPr lang="en-US" altLang="zh-CN" sz="1000" b="1" baseline="-15000">
                <a:solidFill>
                  <a:srgbClr val="0033CC"/>
                </a:solidFill>
              </a:rPr>
              <a:t>1</a:t>
            </a:r>
            <a:r>
              <a:rPr lang="en-US" altLang="zh-CN" sz="1000" b="1">
                <a:solidFill>
                  <a:srgbClr val="0033CC"/>
                </a:solidFill>
              </a:rPr>
              <a:t>       r</a:t>
            </a:r>
            <a:r>
              <a:rPr lang="en-US" altLang="zh-CN" sz="1000" b="1" baseline="-15000">
                <a:solidFill>
                  <a:srgbClr val="0033CC"/>
                </a:solidFill>
              </a:rPr>
              <a:t>1</a:t>
            </a:r>
            <a:r>
              <a:rPr lang="en-US" altLang="zh-CN" sz="1000" b="1">
                <a:solidFill>
                  <a:srgbClr val="0033CC"/>
                </a:solidFill>
              </a:rPr>
              <a:t>      r</a:t>
            </a:r>
            <a:r>
              <a:rPr lang="en-US" altLang="zh-CN" sz="1000" b="1" baseline="-15000">
                <a:solidFill>
                  <a:srgbClr val="0033CC"/>
                </a:solidFill>
              </a:rPr>
              <a:t>1</a:t>
            </a:r>
            <a:r>
              <a:rPr lang="en-US" altLang="zh-CN" sz="1000" b="1">
                <a:solidFill>
                  <a:srgbClr val="0033CC"/>
                </a:solidFill>
              </a:rPr>
              <a:t>      r</a:t>
            </a:r>
            <a:r>
              <a:rPr lang="en-US" altLang="zh-CN" sz="1000" b="1" baseline="-15000">
                <a:solidFill>
                  <a:srgbClr val="0033CC"/>
                </a:solidFill>
              </a:rPr>
              <a:t>1</a:t>
            </a:r>
            <a:endParaRPr lang="en-US" altLang="zh-CN" sz="1000" b="1">
              <a:solidFill>
                <a:srgbClr val="0033CC"/>
              </a:solidFill>
            </a:endParaRPr>
          </a:p>
          <a:p>
            <a:pPr marL="457200" indent="-457200">
              <a:lnSpc>
                <a:spcPct val="75000"/>
              </a:lnSpc>
              <a:spcBef>
                <a:spcPct val="50000"/>
              </a:spcBef>
              <a:buFontTx/>
              <a:buAutoNum type="arabicPlain" startAt="7"/>
            </a:pPr>
            <a:r>
              <a:rPr lang="en-US" altLang="zh-CN" sz="1000" b="1">
                <a:solidFill>
                  <a:srgbClr val="0033CC"/>
                </a:solidFill>
              </a:rPr>
              <a:t> r</a:t>
            </a:r>
            <a:r>
              <a:rPr lang="en-US" altLang="zh-CN" sz="1000" b="1" baseline="-15000">
                <a:solidFill>
                  <a:srgbClr val="0033CC"/>
                </a:solidFill>
              </a:rPr>
              <a:t>2      </a:t>
            </a:r>
            <a:r>
              <a:rPr lang="en-US" altLang="zh-CN" sz="1000" b="1">
                <a:solidFill>
                  <a:srgbClr val="0033CC"/>
                </a:solidFill>
              </a:rPr>
              <a:t>  r</a:t>
            </a:r>
            <a:r>
              <a:rPr lang="en-US" altLang="zh-CN" sz="1000" b="1" baseline="-15000">
                <a:solidFill>
                  <a:srgbClr val="0033CC"/>
                </a:solidFill>
              </a:rPr>
              <a:t>2</a:t>
            </a:r>
            <a:r>
              <a:rPr lang="en-US" altLang="zh-CN" sz="1000" b="1">
                <a:solidFill>
                  <a:srgbClr val="0033CC"/>
                </a:solidFill>
              </a:rPr>
              <a:t>       r</a:t>
            </a:r>
            <a:r>
              <a:rPr lang="en-US" altLang="zh-CN" sz="1000" b="1" baseline="-15000">
                <a:solidFill>
                  <a:srgbClr val="0033CC"/>
                </a:solidFill>
              </a:rPr>
              <a:t>2</a:t>
            </a:r>
            <a:r>
              <a:rPr lang="en-US" altLang="zh-CN" sz="1000" b="1">
                <a:solidFill>
                  <a:srgbClr val="0033CC"/>
                </a:solidFill>
              </a:rPr>
              <a:t>      r</a:t>
            </a:r>
            <a:r>
              <a:rPr lang="en-US" altLang="zh-CN" sz="1000" b="1" baseline="-15000">
                <a:solidFill>
                  <a:srgbClr val="0033CC"/>
                </a:solidFill>
              </a:rPr>
              <a:t>2</a:t>
            </a:r>
            <a:r>
              <a:rPr lang="en-US" altLang="zh-CN" sz="1000" b="1">
                <a:solidFill>
                  <a:srgbClr val="0033CC"/>
                </a:solidFill>
              </a:rPr>
              <a:t>      r</a:t>
            </a:r>
            <a:r>
              <a:rPr lang="en-US" altLang="zh-CN" sz="1000" b="1" baseline="-15000">
                <a:solidFill>
                  <a:srgbClr val="0033CC"/>
                </a:solidFill>
              </a:rPr>
              <a:t>2</a:t>
            </a:r>
          </a:p>
          <a:p>
            <a:pPr marL="457200" indent="-457200">
              <a:lnSpc>
                <a:spcPct val="75000"/>
              </a:lnSpc>
              <a:spcBef>
                <a:spcPct val="50000"/>
              </a:spcBef>
              <a:buFontTx/>
              <a:buAutoNum type="arabicPlain" startAt="7"/>
            </a:pPr>
            <a:r>
              <a:rPr lang="en-US" altLang="zh-CN" sz="1000" b="1">
                <a:solidFill>
                  <a:srgbClr val="0033CC"/>
                </a:solidFill>
              </a:rPr>
              <a:t> r</a:t>
            </a:r>
            <a:r>
              <a:rPr lang="en-US" altLang="zh-CN" sz="1000" b="1" baseline="-15000">
                <a:solidFill>
                  <a:srgbClr val="0033CC"/>
                </a:solidFill>
              </a:rPr>
              <a:t>3      </a:t>
            </a:r>
            <a:r>
              <a:rPr lang="en-US" altLang="zh-CN" sz="1000" b="1">
                <a:solidFill>
                  <a:srgbClr val="0033CC"/>
                </a:solidFill>
              </a:rPr>
              <a:t>  r</a:t>
            </a:r>
            <a:r>
              <a:rPr lang="en-US" altLang="zh-CN" sz="1000" b="1" baseline="-15000">
                <a:solidFill>
                  <a:srgbClr val="0033CC"/>
                </a:solidFill>
              </a:rPr>
              <a:t>3</a:t>
            </a:r>
            <a:r>
              <a:rPr lang="en-US" altLang="zh-CN" sz="1000" b="1">
                <a:solidFill>
                  <a:srgbClr val="0033CC"/>
                </a:solidFill>
              </a:rPr>
              <a:t>       r</a:t>
            </a:r>
            <a:r>
              <a:rPr lang="en-US" altLang="zh-CN" sz="1000" b="1" baseline="-15000">
                <a:solidFill>
                  <a:srgbClr val="0033CC"/>
                </a:solidFill>
              </a:rPr>
              <a:t>3</a:t>
            </a:r>
            <a:r>
              <a:rPr lang="en-US" altLang="zh-CN" sz="1000" b="1">
                <a:solidFill>
                  <a:srgbClr val="0033CC"/>
                </a:solidFill>
              </a:rPr>
              <a:t>      r</a:t>
            </a:r>
            <a:r>
              <a:rPr lang="en-US" altLang="zh-CN" sz="1000" b="1" baseline="-15000">
                <a:solidFill>
                  <a:srgbClr val="0033CC"/>
                </a:solidFill>
              </a:rPr>
              <a:t>3</a:t>
            </a:r>
            <a:r>
              <a:rPr lang="en-US" altLang="zh-CN" sz="1000" b="1">
                <a:solidFill>
                  <a:srgbClr val="0033CC"/>
                </a:solidFill>
              </a:rPr>
              <a:t>      r</a:t>
            </a:r>
            <a:r>
              <a:rPr lang="en-US" altLang="zh-CN" sz="1000" b="1" baseline="-15000">
                <a:solidFill>
                  <a:srgbClr val="0033CC"/>
                </a:solidFill>
              </a:rPr>
              <a:t>3</a:t>
            </a:r>
          </a:p>
          <a:p>
            <a:pPr marL="457200" indent="-457200">
              <a:lnSpc>
                <a:spcPct val="75000"/>
              </a:lnSpc>
              <a:spcBef>
                <a:spcPct val="50000"/>
              </a:spcBef>
              <a:buFontTx/>
              <a:buAutoNum type="arabicPlain" startAt="7"/>
            </a:pPr>
            <a:r>
              <a:rPr lang="en-US" altLang="zh-CN" sz="1000" b="1">
                <a:solidFill>
                  <a:srgbClr val="0033CC"/>
                </a:solidFill>
              </a:rPr>
              <a:t> r</a:t>
            </a:r>
            <a:r>
              <a:rPr lang="en-US" altLang="zh-CN" sz="1000" b="1" baseline="-15000">
                <a:solidFill>
                  <a:srgbClr val="0033CC"/>
                </a:solidFill>
              </a:rPr>
              <a:t>5      </a:t>
            </a:r>
            <a:r>
              <a:rPr lang="en-US" altLang="zh-CN" sz="1000" b="1">
                <a:solidFill>
                  <a:srgbClr val="0033CC"/>
                </a:solidFill>
              </a:rPr>
              <a:t>  r</a:t>
            </a:r>
            <a:r>
              <a:rPr lang="en-US" altLang="zh-CN" sz="1000" b="1" baseline="-15000">
                <a:solidFill>
                  <a:srgbClr val="0033CC"/>
                </a:solidFill>
              </a:rPr>
              <a:t>5</a:t>
            </a:r>
            <a:r>
              <a:rPr lang="en-US" altLang="zh-CN" sz="1000" b="1">
                <a:solidFill>
                  <a:srgbClr val="0033CC"/>
                </a:solidFill>
              </a:rPr>
              <a:t>       r</a:t>
            </a:r>
            <a:r>
              <a:rPr lang="en-US" altLang="zh-CN" sz="1000" b="1" baseline="-15000">
                <a:solidFill>
                  <a:srgbClr val="0033CC"/>
                </a:solidFill>
              </a:rPr>
              <a:t>5</a:t>
            </a:r>
            <a:r>
              <a:rPr lang="en-US" altLang="zh-CN" sz="1000" b="1">
                <a:solidFill>
                  <a:srgbClr val="0033CC"/>
                </a:solidFill>
              </a:rPr>
              <a:t>      r</a:t>
            </a:r>
            <a:r>
              <a:rPr lang="en-US" altLang="zh-CN" sz="1000" b="1" baseline="-15000">
                <a:solidFill>
                  <a:srgbClr val="0033CC"/>
                </a:solidFill>
              </a:rPr>
              <a:t>5</a:t>
            </a:r>
            <a:r>
              <a:rPr lang="en-US" altLang="zh-CN" sz="1000" b="1">
                <a:solidFill>
                  <a:srgbClr val="0033CC"/>
                </a:solidFill>
              </a:rPr>
              <a:t>      r</a:t>
            </a:r>
            <a:r>
              <a:rPr lang="en-US" altLang="zh-CN" sz="1000" b="1" baseline="-15000">
                <a:solidFill>
                  <a:srgbClr val="0033CC"/>
                </a:solidFill>
              </a:rPr>
              <a:t>5</a:t>
            </a:r>
          </a:p>
          <a:p>
            <a:pPr marL="457200" indent="-457200">
              <a:lnSpc>
                <a:spcPct val="75000"/>
              </a:lnSpc>
              <a:spcBef>
                <a:spcPct val="50000"/>
              </a:spcBef>
              <a:buFontTx/>
              <a:buAutoNum type="arabicPlain" startAt="7"/>
            </a:pPr>
            <a:r>
              <a:rPr lang="en-US" altLang="zh-CN" sz="1000" b="1">
                <a:solidFill>
                  <a:srgbClr val="0033CC"/>
                </a:solidFill>
              </a:rPr>
              <a:t> r</a:t>
            </a:r>
            <a:r>
              <a:rPr lang="en-US" altLang="zh-CN" sz="1000" b="1" baseline="-15000">
                <a:solidFill>
                  <a:srgbClr val="0033CC"/>
                </a:solidFill>
              </a:rPr>
              <a:t>4      </a:t>
            </a:r>
            <a:r>
              <a:rPr lang="en-US" altLang="zh-CN" sz="1000" b="1">
                <a:solidFill>
                  <a:srgbClr val="0033CC"/>
                </a:solidFill>
              </a:rPr>
              <a:t>  r</a:t>
            </a:r>
            <a:r>
              <a:rPr lang="en-US" altLang="zh-CN" sz="1000" b="1" baseline="-15000">
                <a:solidFill>
                  <a:srgbClr val="0033CC"/>
                </a:solidFill>
              </a:rPr>
              <a:t>4</a:t>
            </a:r>
            <a:r>
              <a:rPr lang="en-US" altLang="zh-CN" sz="1000" b="1">
                <a:solidFill>
                  <a:srgbClr val="0033CC"/>
                </a:solidFill>
              </a:rPr>
              <a:t>       r</a:t>
            </a:r>
            <a:r>
              <a:rPr lang="en-US" altLang="zh-CN" sz="1000" b="1" baseline="-15000">
                <a:solidFill>
                  <a:srgbClr val="0033CC"/>
                </a:solidFill>
              </a:rPr>
              <a:t>4</a:t>
            </a:r>
            <a:r>
              <a:rPr lang="en-US" altLang="zh-CN" sz="1000" b="1">
                <a:solidFill>
                  <a:srgbClr val="0033CC"/>
                </a:solidFill>
              </a:rPr>
              <a:t>      r</a:t>
            </a:r>
            <a:r>
              <a:rPr lang="en-US" altLang="zh-CN" sz="1000" b="1" baseline="-15000">
                <a:solidFill>
                  <a:srgbClr val="0033CC"/>
                </a:solidFill>
              </a:rPr>
              <a:t>4</a:t>
            </a:r>
            <a:r>
              <a:rPr lang="en-US" altLang="zh-CN" sz="1000" b="1">
                <a:solidFill>
                  <a:srgbClr val="0033CC"/>
                </a:solidFill>
              </a:rPr>
              <a:t>      r</a:t>
            </a:r>
            <a:r>
              <a:rPr lang="en-US" altLang="zh-CN" sz="1000" b="1" baseline="-15000">
                <a:solidFill>
                  <a:srgbClr val="0033CC"/>
                </a:solidFill>
              </a:rPr>
              <a:t>4</a:t>
            </a:r>
          </a:p>
          <a:p>
            <a:pPr marL="457200" indent="-457200">
              <a:lnSpc>
                <a:spcPct val="75000"/>
              </a:lnSpc>
              <a:spcBef>
                <a:spcPct val="50000"/>
              </a:spcBef>
              <a:buFontTx/>
              <a:buAutoNum type="arabicPlain" startAt="7"/>
            </a:pPr>
            <a:r>
              <a:rPr lang="en-US" altLang="zh-CN" sz="1000" b="1">
                <a:solidFill>
                  <a:srgbClr val="0033CC"/>
                </a:solidFill>
              </a:rPr>
              <a:t> r</a:t>
            </a:r>
            <a:r>
              <a:rPr lang="en-US" altLang="zh-CN" sz="1000" b="1" baseline="-15000">
                <a:solidFill>
                  <a:srgbClr val="0033CC"/>
                </a:solidFill>
              </a:rPr>
              <a:t>6      </a:t>
            </a:r>
            <a:r>
              <a:rPr lang="en-US" altLang="zh-CN" sz="1000" b="1">
                <a:solidFill>
                  <a:srgbClr val="0033CC"/>
                </a:solidFill>
              </a:rPr>
              <a:t>  r</a:t>
            </a:r>
            <a:r>
              <a:rPr lang="en-US" altLang="zh-CN" sz="1000" b="1" baseline="-15000">
                <a:solidFill>
                  <a:srgbClr val="0033CC"/>
                </a:solidFill>
              </a:rPr>
              <a:t>6</a:t>
            </a:r>
            <a:r>
              <a:rPr lang="en-US" altLang="zh-CN" sz="1000" b="1">
                <a:solidFill>
                  <a:srgbClr val="0033CC"/>
                </a:solidFill>
              </a:rPr>
              <a:t>       r</a:t>
            </a:r>
            <a:r>
              <a:rPr lang="en-US" altLang="zh-CN" sz="1000" b="1" baseline="-15000">
                <a:solidFill>
                  <a:srgbClr val="0033CC"/>
                </a:solidFill>
              </a:rPr>
              <a:t>6</a:t>
            </a:r>
            <a:r>
              <a:rPr lang="en-US" altLang="zh-CN" sz="1000" b="1">
                <a:solidFill>
                  <a:srgbClr val="0033CC"/>
                </a:solidFill>
              </a:rPr>
              <a:t>      r</a:t>
            </a:r>
            <a:r>
              <a:rPr lang="en-US" altLang="zh-CN" sz="1000" b="1" baseline="-15000">
                <a:solidFill>
                  <a:srgbClr val="0033CC"/>
                </a:solidFill>
              </a:rPr>
              <a:t>6</a:t>
            </a:r>
            <a:r>
              <a:rPr lang="en-US" altLang="zh-CN" sz="1000" b="1">
                <a:solidFill>
                  <a:srgbClr val="0033CC"/>
                </a:solidFill>
              </a:rPr>
              <a:t>      r</a:t>
            </a:r>
            <a:r>
              <a:rPr lang="en-US" altLang="zh-CN" sz="1000" b="1" baseline="-15000">
                <a:solidFill>
                  <a:srgbClr val="0033CC"/>
                </a:solidFill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3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3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30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30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30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30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30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30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0"/>
            <a:ext cx="7772400" cy="646113"/>
          </a:xfrm>
        </p:spPr>
        <p:txBody>
          <a:bodyPr/>
          <a:lstStyle/>
          <a:p>
            <a:pPr eaLnBrk="1" hangingPunct="1"/>
            <a:r>
              <a:rPr lang="en-US" altLang="zh-CN" sz="3600" b="1" smtClean="0"/>
              <a:t>LR(0)</a:t>
            </a:r>
            <a:r>
              <a:rPr lang="zh-CN" altLang="en-US" sz="3600" b="1" smtClean="0"/>
              <a:t>分析表</a:t>
            </a: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>
            <p:ph type="body" idx="1"/>
          </p:nvPr>
        </p:nvGraphicFramePr>
        <p:xfrm>
          <a:off x="228600" y="857250"/>
          <a:ext cx="8543925" cy="5786438"/>
        </p:xfrm>
        <a:graphic>
          <a:graphicData uri="http://schemas.openxmlformats.org/presentationml/2006/ole">
            <p:oleObj spid="_x0000_s4098" name="Document" r:id="rId3" imgW="5836824" imgH="4543539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4313" y="857250"/>
            <a:ext cx="8715375" cy="5715000"/>
          </a:xfrm>
          <a:solidFill>
            <a:schemeClr val="accent1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/>
              <a:t>步骤</a:t>
            </a:r>
            <a:r>
              <a:rPr lang="en-US" altLang="zh-CN" sz="2400" b="1" smtClean="0"/>
              <a:t>   </a:t>
            </a:r>
            <a:r>
              <a:rPr lang="zh-CN" altLang="en-US" sz="2400" b="1" smtClean="0"/>
              <a:t>状态栈</a:t>
            </a:r>
            <a:r>
              <a:rPr lang="en-US" altLang="zh-CN" sz="2400" b="1" smtClean="0"/>
              <a:t>       </a:t>
            </a:r>
            <a:r>
              <a:rPr lang="zh-CN" altLang="en-US" sz="2400" b="1" smtClean="0"/>
              <a:t>符号栈</a:t>
            </a:r>
            <a:r>
              <a:rPr lang="en-US" altLang="zh-CN" sz="2400" b="1" smtClean="0"/>
              <a:t>      </a:t>
            </a:r>
            <a:r>
              <a:rPr lang="zh-CN" altLang="en-US" sz="2400" b="1" smtClean="0"/>
              <a:t>输入符号串   </a:t>
            </a:r>
            <a:r>
              <a:rPr lang="en-US" altLang="zh-CN" sz="2400" b="1" smtClean="0"/>
              <a:t>	 A</a:t>
            </a:r>
            <a:r>
              <a:rPr lang="en-US" altLang="zh-CN" sz="2400" b="1" u="sng" smtClean="0"/>
              <a:t>ction Goto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1        </a:t>
            </a:r>
            <a:r>
              <a:rPr lang="en-US" altLang="zh-CN" sz="2400" b="1" smtClean="0">
                <a:solidFill>
                  <a:srgbClr val="FF0000"/>
                </a:solidFill>
              </a:rPr>
              <a:t>0</a:t>
            </a:r>
            <a:r>
              <a:rPr lang="en-US" altLang="zh-CN" sz="2400" b="1" smtClean="0"/>
              <a:t>             #            </a:t>
            </a:r>
            <a:r>
              <a:rPr lang="en-US" altLang="zh-CN" sz="2400" b="1" smtClean="0">
                <a:solidFill>
                  <a:srgbClr val="FF0000"/>
                </a:solidFill>
              </a:rPr>
              <a:t>a</a:t>
            </a:r>
            <a:r>
              <a:rPr lang="en-US" altLang="zh-CN" sz="2400" b="1" smtClean="0"/>
              <a:t>bbcde#            s2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2        0</a:t>
            </a:r>
            <a:r>
              <a:rPr lang="en-US" altLang="zh-CN" sz="2400" b="1" smtClean="0">
                <a:solidFill>
                  <a:srgbClr val="FF0000"/>
                </a:solidFill>
              </a:rPr>
              <a:t>2</a:t>
            </a:r>
            <a:r>
              <a:rPr lang="en-US" altLang="zh-CN" sz="2400" b="1" smtClean="0"/>
              <a:t>           #a            </a:t>
            </a:r>
            <a:r>
              <a:rPr lang="en-US" altLang="zh-CN" sz="2400" b="1" smtClean="0">
                <a:solidFill>
                  <a:srgbClr val="FF0000"/>
                </a:solidFill>
              </a:rPr>
              <a:t>b</a:t>
            </a:r>
            <a:r>
              <a:rPr lang="en-US" altLang="zh-CN" sz="2400" b="1" smtClean="0"/>
              <a:t>bcde#            s4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3        02</a:t>
            </a:r>
            <a:r>
              <a:rPr lang="en-US" altLang="zh-CN" sz="2400" b="1" smtClean="0">
                <a:solidFill>
                  <a:srgbClr val="FF0000"/>
                </a:solidFill>
              </a:rPr>
              <a:t>4</a:t>
            </a:r>
            <a:r>
              <a:rPr lang="en-US" altLang="zh-CN" sz="2400" b="1" smtClean="0"/>
              <a:t>         #ab            </a:t>
            </a:r>
            <a:r>
              <a:rPr lang="en-US" altLang="zh-CN" sz="2400" b="1" smtClean="0">
                <a:solidFill>
                  <a:srgbClr val="FF0000"/>
                </a:solidFill>
              </a:rPr>
              <a:t>b</a:t>
            </a:r>
            <a:r>
              <a:rPr lang="en-US" altLang="zh-CN" sz="2400" b="1" smtClean="0"/>
              <a:t>cde#            r2       3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4        02</a:t>
            </a:r>
            <a:r>
              <a:rPr lang="en-US" altLang="zh-CN" sz="2400" b="1" smtClean="0">
                <a:solidFill>
                  <a:srgbClr val="FF0000"/>
                </a:solidFill>
              </a:rPr>
              <a:t>3</a:t>
            </a:r>
            <a:r>
              <a:rPr lang="en-US" altLang="zh-CN" sz="2400" b="1" smtClean="0"/>
              <a:t>         #aA            </a:t>
            </a:r>
            <a:r>
              <a:rPr lang="en-US" altLang="zh-CN" sz="2400" b="1" smtClean="0">
                <a:solidFill>
                  <a:srgbClr val="FF0000"/>
                </a:solidFill>
              </a:rPr>
              <a:t>b</a:t>
            </a:r>
            <a:r>
              <a:rPr lang="en-US" altLang="zh-CN" sz="2400" b="1" smtClean="0"/>
              <a:t>cde#            s6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5        02</a:t>
            </a:r>
            <a:r>
              <a:rPr lang="en-US" altLang="zh-CN" sz="2400" b="1" u="sng" smtClean="0"/>
              <a:t>3</a:t>
            </a:r>
            <a:r>
              <a:rPr lang="en-US" altLang="zh-CN" sz="2400" b="1" u="sng" smtClean="0">
                <a:solidFill>
                  <a:srgbClr val="FF0000"/>
                </a:solidFill>
              </a:rPr>
              <a:t>6</a:t>
            </a:r>
            <a:r>
              <a:rPr lang="en-US" altLang="zh-CN" sz="2400" b="1" u="sng" smtClean="0"/>
              <a:t> </a:t>
            </a:r>
            <a:r>
              <a:rPr lang="en-US" altLang="zh-CN" sz="2400" b="1" smtClean="0"/>
              <a:t>      #a</a:t>
            </a:r>
            <a:r>
              <a:rPr lang="en-US" altLang="zh-CN" sz="2400" b="1" u="sng" smtClean="0"/>
              <a:t>Ab</a:t>
            </a:r>
            <a:r>
              <a:rPr lang="en-US" altLang="zh-CN" sz="2400" b="1" smtClean="0"/>
              <a:t>            </a:t>
            </a:r>
            <a:r>
              <a:rPr lang="en-US" altLang="zh-CN" sz="2400" b="1" smtClean="0">
                <a:solidFill>
                  <a:srgbClr val="FF0000"/>
                </a:solidFill>
              </a:rPr>
              <a:t>c</a:t>
            </a:r>
            <a:r>
              <a:rPr lang="en-US" altLang="zh-CN" sz="2400" b="1" smtClean="0"/>
              <a:t>de#            r3       3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6        02</a:t>
            </a:r>
            <a:r>
              <a:rPr lang="en-US" altLang="zh-CN" sz="2400" b="1" smtClean="0">
                <a:solidFill>
                  <a:srgbClr val="FF0000"/>
                </a:solidFill>
              </a:rPr>
              <a:t>3</a:t>
            </a:r>
            <a:r>
              <a:rPr lang="en-US" altLang="zh-CN" sz="2400" b="1" smtClean="0"/>
              <a:t>         #aA              </a:t>
            </a:r>
            <a:r>
              <a:rPr lang="en-US" altLang="zh-CN" sz="2400" b="1" smtClean="0">
                <a:solidFill>
                  <a:srgbClr val="FF0000"/>
                </a:solidFill>
              </a:rPr>
              <a:t>c</a:t>
            </a:r>
            <a:r>
              <a:rPr lang="en-US" altLang="zh-CN" sz="2400" b="1" smtClean="0"/>
              <a:t>de#            s5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7        023</a:t>
            </a:r>
            <a:r>
              <a:rPr lang="en-US" altLang="zh-CN" sz="2400" b="1" smtClean="0">
                <a:solidFill>
                  <a:srgbClr val="FF0000"/>
                </a:solidFill>
              </a:rPr>
              <a:t>5</a:t>
            </a:r>
            <a:r>
              <a:rPr lang="en-US" altLang="zh-CN" sz="2400" b="1" smtClean="0"/>
              <a:t>       #aAc              </a:t>
            </a:r>
            <a:r>
              <a:rPr lang="en-US" altLang="zh-CN" sz="2400" b="1" smtClean="0">
                <a:solidFill>
                  <a:srgbClr val="FF0000"/>
                </a:solidFill>
              </a:rPr>
              <a:t>d</a:t>
            </a:r>
            <a:r>
              <a:rPr lang="en-US" altLang="zh-CN" sz="2400" b="1" smtClean="0"/>
              <a:t>e#            s8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8        0235</a:t>
            </a:r>
            <a:r>
              <a:rPr lang="en-US" altLang="zh-CN" sz="2400" b="1" u="sng" smtClean="0">
                <a:solidFill>
                  <a:srgbClr val="FF0000"/>
                </a:solidFill>
              </a:rPr>
              <a:t>8</a:t>
            </a:r>
            <a:r>
              <a:rPr lang="en-US" altLang="zh-CN" sz="2400" b="1" smtClean="0"/>
              <a:t>     #aAc</a:t>
            </a:r>
            <a:r>
              <a:rPr lang="en-US" altLang="zh-CN" sz="2400" b="1" u="sng" smtClean="0"/>
              <a:t>d</a:t>
            </a:r>
            <a:r>
              <a:rPr lang="en-US" altLang="zh-CN" sz="2400" b="1" smtClean="0"/>
              <a:t>              </a:t>
            </a:r>
            <a:r>
              <a:rPr lang="en-US" altLang="zh-CN" sz="2400" b="1" smtClean="0">
                <a:solidFill>
                  <a:srgbClr val="FF0000"/>
                </a:solidFill>
              </a:rPr>
              <a:t>e</a:t>
            </a:r>
            <a:r>
              <a:rPr lang="en-US" altLang="zh-CN" sz="2400" b="1" smtClean="0"/>
              <a:t>#            r4       7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9        0235</a:t>
            </a:r>
            <a:r>
              <a:rPr lang="en-US" altLang="zh-CN" sz="2400" b="1" smtClean="0">
                <a:solidFill>
                  <a:srgbClr val="FF0000"/>
                </a:solidFill>
              </a:rPr>
              <a:t>7</a:t>
            </a:r>
            <a:r>
              <a:rPr lang="en-US" altLang="zh-CN" sz="2400" b="1" smtClean="0"/>
              <a:t>     #aAcB              </a:t>
            </a:r>
            <a:r>
              <a:rPr lang="en-US" altLang="zh-CN" sz="2400" b="1" smtClean="0">
                <a:solidFill>
                  <a:srgbClr val="FF0000"/>
                </a:solidFill>
              </a:rPr>
              <a:t>e</a:t>
            </a:r>
            <a:r>
              <a:rPr lang="en-US" altLang="zh-CN" sz="2400" b="1" smtClean="0"/>
              <a:t>#            s9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10       02357</a:t>
            </a:r>
            <a:r>
              <a:rPr lang="en-US" altLang="zh-CN" sz="2400" b="1" smtClean="0">
                <a:solidFill>
                  <a:srgbClr val="FF0000"/>
                </a:solidFill>
              </a:rPr>
              <a:t>9</a:t>
            </a:r>
            <a:r>
              <a:rPr lang="en-US" altLang="zh-CN" sz="2400" b="1" smtClean="0"/>
              <a:t>   #aAcBe              </a:t>
            </a:r>
            <a:r>
              <a:rPr lang="en-US" altLang="zh-CN" sz="2400" b="1" smtClean="0">
                <a:solidFill>
                  <a:srgbClr val="FF0000"/>
                </a:solidFill>
              </a:rPr>
              <a:t>#</a:t>
            </a:r>
            <a:r>
              <a:rPr lang="en-US" altLang="zh-CN" sz="2400" b="1" smtClean="0"/>
              <a:t>            r1       1</a:t>
            </a:r>
            <a:endParaRPr lang="zh-CN" altLang="en-US" sz="2400" b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11       0</a:t>
            </a:r>
            <a:r>
              <a:rPr lang="en-US" altLang="zh-CN" sz="2400" b="1" smtClean="0">
                <a:solidFill>
                  <a:srgbClr val="FF0000"/>
                </a:solidFill>
              </a:rPr>
              <a:t>1</a:t>
            </a:r>
            <a:r>
              <a:rPr lang="en-US" altLang="zh-CN" sz="2400" b="1" smtClean="0"/>
              <a:t>           #S                       </a:t>
            </a:r>
            <a:r>
              <a:rPr lang="en-US" altLang="zh-CN" sz="2400" b="1" smtClean="0">
                <a:solidFill>
                  <a:srgbClr val="FF0000"/>
                </a:solidFill>
              </a:rPr>
              <a:t>#</a:t>
            </a:r>
            <a:r>
              <a:rPr lang="en-US" altLang="zh-CN" sz="2400" b="1" smtClean="0"/>
              <a:t>           </a:t>
            </a:r>
            <a:r>
              <a:rPr lang="en-US" altLang="zh-CN" sz="2400" b="1" smtClean="0">
                <a:solidFill>
                  <a:srgbClr val="00B050"/>
                </a:solidFill>
              </a:rPr>
              <a:t>acc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 b="1" smtClean="0">
              <a:latin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 smtClean="0">
                <a:solidFill>
                  <a:srgbClr val="FF0000"/>
                </a:solidFill>
                <a:latin typeface="宋体" pitchFamily="2" charset="-122"/>
              </a:rPr>
              <a:t>说明</a:t>
            </a:r>
            <a:r>
              <a:rPr lang="en-US" altLang="en-US" b="1" smtClean="0">
                <a:solidFill>
                  <a:srgbClr val="FF0000"/>
                </a:solidFill>
                <a:latin typeface="宋体" pitchFamily="2" charset="-122"/>
              </a:rPr>
              <a:t>abbc</a:t>
            </a:r>
            <a:r>
              <a:rPr lang="en-US" altLang="zh-CN" b="1" smtClean="0">
                <a:solidFill>
                  <a:srgbClr val="FF0000"/>
                </a:solidFill>
                <a:latin typeface="宋体" pitchFamily="2" charset="-122"/>
              </a:rPr>
              <a:t>d</a:t>
            </a:r>
            <a:r>
              <a:rPr lang="en-US" altLang="en-US" b="1" smtClean="0">
                <a:solidFill>
                  <a:srgbClr val="FF0000"/>
                </a:solidFill>
                <a:latin typeface="宋体" pitchFamily="2" charset="-122"/>
              </a:rPr>
              <a:t>e#</a:t>
            </a:r>
            <a:r>
              <a:rPr lang="zh-CN" altLang="en-US" b="1" smtClean="0">
                <a:solidFill>
                  <a:srgbClr val="FF0000"/>
                </a:solidFill>
                <a:latin typeface="宋体" pitchFamily="2" charset="-122"/>
              </a:rPr>
              <a:t>是</a:t>
            </a:r>
            <a:r>
              <a:rPr lang="zh-CN" altLang="en-US" b="1" smtClean="0">
                <a:solidFill>
                  <a:srgbClr val="FF0000"/>
                </a:solidFill>
                <a:latin typeface="宋体" pitchFamily="2" charset="-122"/>
                <a:sym typeface="Symbol" pitchFamily="18" charset="2"/>
              </a:rPr>
              <a:t>文法</a:t>
            </a:r>
            <a:r>
              <a:rPr lang="en-US" altLang="zh-CN" b="1" smtClean="0">
                <a:solidFill>
                  <a:srgbClr val="FF0000"/>
                </a:solidFill>
                <a:latin typeface="宋体" pitchFamily="2" charset="-122"/>
                <a:sym typeface="Symbol" pitchFamily="18" charset="2"/>
              </a:rPr>
              <a:t>G[S]</a:t>
            </a:r>
            <a:r>
              <a:rPr lang="zh-CN" altLang="en-US" b="1" smtClean="0">
                <a:solidFill>
                  <a:srgbClr val="FF0000"/>
                </a:solidFill>
                <a:latin typeface="宋体" pitchFamily="2" charset="-122"/>
                <a:sym typeface="Symbol" pitchFamily="18" charset="2"/>
              </a:rPr>
              <a:t>的</a:t>
            </a:r>
            <a:r>
              <a:rPr lang="zh-CN" altLang="en-US" b="1" smtClean="0">
                <a:solidFill>
                  <a:srgbClr val="FF0000"/>
                </a:solidFill>
                <a:latin typeface="宋体" pitchFamily="2" charset="-122"/>
              </a:rPr>
              <a:t>句子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400" b="1" smtClean="0"/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285720" y="0"/>
            <a:ext cx="88582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600" b="1" dirty="0">
                <a:ea typeface="仿宋_GB2312"/>
                <a:cs typeface="仿宋_GB2312"/>
              </a:rPr>
              <a:t> </a:t>
            </a:r>
            <a:r>
              <a:rPr lang="en-US" altLang="zh-CN" sz="3600" b="1" dirty="0" smtClean="0">
                <a:ea typeface="仿宋_GB2312"/>
                <a:cs typeface="仿宋_GB2312"/>
              </a:rPr>
              <a:t>LR</a:t>
            </a:r>
            <a:r>
              <a:rPr lang="zh-CN" altLang="en-US" sz="3600" b="1" dirty="0" smtClean="0">
                <a:ea typeface="仿宋_GB2312"/>
                <a:cs typeface="仿宋_GB2312"/>
              </a:rPr>
              <a:t>（</a:t>
            </a:r>
            <a:r>
              <a:rPr lang="en-US" altLang="zh-CN" sz="3600" b="1" dirty="0" smtClean="0">
                <a:ea typeface="仿宋_GB2312"/>
                <a:cs typeface="仿宋_GB2312"/>
              </a:rPr>
              <a:t>0</a:t>
            </a:r>
            <a:r>
              <a:rPr lang="zh-CN" altLang="en-US" sz="3600" b="1" dirty="0" smtClean="0">
                <a:ea typeface="仿宋_GB2312"/>
                <a:cs typeface="仿宋_GB2312"/>
              </a:rPr>
              <a:t>）对</a:t>
            </a:r>
            <a:r>
              <a:rPr lang="zh-CN" altLang="en-US" sz="3600" b="1" dirty="0">
                <a:ea typeface="仿宋_GB2312"/>
                <a:cs typeface="仿宋_GB2312"/>
              </a:rPr>
              <a:t>输入串</a:t>
            </a:r>
            <a:r>
              <a:rPr lang="en-US" altLang="en-US" sz="3600" b="1" dirty="0" err="1">
                <a:ea typeface="仿宋_GB2312"/>
                <a:cs typeface="仿宋_GB2312"/>
              </a:rPr>
              <a:t>abbcde</a:t>
            </a:r>
            <a:r>
              <a:rPr lang="en-US" altLang="en-US" sz="3600" b="1" dirty="0">
                <a:ea typeface="仿宋_GB2312"/>
                <a:cs typeface="仿宋_GB2312"/>
              </a:rPr>
              <a:t>#</a:t>
            </a:r>
            <a:r>
              <a:rPr lang="zh-CN" altLang="en-US" sz="3600" b="1" dirty="0">
                <a:ea typeface="仿宋_GB2312"/>
                <a:cs typeface="仿宋_GB2312"/>
              </a:rPr>
              <a:t>的分析过程</a:t>
            </a:r>
          </a:p>
        </p:txBody>
      </p:sp>
      <p:sp>
        <p:nvSpPr>
          <p:cNvPr id="46084" name="Text Box 2"/>
          <p:cNvSpPr txBox="1">
            <a:spLocks noChangeArrowheads="1"/>
          </p:cNvSpPr>
          <p:nvPr/>
        </p:nvSpPr>
        <p:spPr bwMode="auto">
          <a:xfrm>
            <a:off x="5929313" y="5654675"/>
            <a:ext cx="3214687" cy="120173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altLang="zh-CN" sz="1800" b="1">
                <a:ea typeface="仿宋_GB2312"/>
                <a:cs typeface="仿宋_GB2312"/>
                <a:sym typeface="Symbol" pitchFamily="18" charset="2"/>
              </a:rPr>
              <a:t>(0)</a:t>
            </a:r>
            <a:r>
              <a:rPr lang="en-US" altLang="zh-CN" sz="1800" b="1">
                <a:ea typeface="仿宋_GB2312"/>
                <a:cs typeface="仿宋_GB2312"/>
              </a:rPr>
              <a:t>S’</a:t>
            </a:r>
            <a:r>
              <a:rPr lang="en-US" altLang="zh-CN" sz="1800" b="1">
                <a:ea typeface="仿宋_GB2312"/>
                <a:cs typeface="仿宋_GB2312"/>
                <a:sym typeface="Symbol" pitchFamily="18" charset="2"/>
              </a:rPr>
              <a:t>S</a:t>
            </a:r>
          </a:p>
          <a:p>
            <a:pPr eaLnBrk="0" hangingPunct="0"/>
            <a:r>
              <a:rPr lang="en-US" altLang="zh-CN" sz="1800" b="1">
                <a:ea typeface="仿宋_GB2312"/>
                <a:cs typeface="仿宋_GB2312"/>
                <a:sym typeface="Symbol" pitchFamily="18" charset="2"/>
              </a:rPr>
              <a:t> (1)</a:t>
            </a:r>
            <a:r>
              <a:rPr lang="zh-CN" altLang="zh-CN" sz="1800" b="1">
                <a:ea typeface="仿宋_GB2312"/>
                <a:cs typeface="仿宋_GB2312"/>
                <a:sym typeface="Symbol" pitchFamily="18" charset="2"/>
              </a:rPr>
              <a:t> </a:t>
            </a:r>
            <a:r>
              <a:rPr lang="en-US" altLang="zh-CN" sz="1800" b="1">
                <a:ea typeface="仿宋_GB2312"/>
                <a:cs typeface="仿宋_GB2312"/>
                <a:sym typeface="Symbol" pitchFamily="18" charset="2"/>
              </a:rPr>
              <a:t>S</a:t>
            </a:r>
            <a:r>
              <a:rPr lang="en-US" altLang="zh-CN" sz="1800" b="1">
                <a:solidFill>
                  <a:srgbClr val="CC3300"/>
                </a:solidFill>
                <a:ea typeface="仿宋_GB2312"/>
                <a:cs typeface="仿宋_GB2312"/>
                <a:sym typeface="Symbol" pitchFamily="18" charset="2"/>
              </a:rPr>
              <a:t>a</a:t>
            </a:r>
            <a:r>
              <a:rPr lang="en-US" altLang="zh-CN" sz="1800" b="1">
                <a:ea typeface="仿宋_GB2312"/>
                <a:cs typeface="仿宋_GB2312"/>
                <a:sym typeface="Symbol" pitchFamily="18" charset="2"/>
              </a:rPr>
              <a:t>A</a:t>
            </a:r>
            <a:r>
              <a:rPr lang="en-US" altLang="zh-CN" sz="1800" b="1">
                <a:solidFill>
                  <a:srgbClr val="CC3300"/>
                </a:solidFill>
                <a:ea typeface="仿宋_GB2312"/>
                <a:cs typeface="仿宋_GB2312"/>
                <a:sym typeface="Symbol" pitchFamily="18" charset="2"/>
              </a:rPr>
              <a:t>c</a:t>
            </a:r>
            <a:r>
              <a:rPr lang="en-US" altLang="zh-CN" sz="1800" b="1">
                <a:ea typeface="仿宋_GB2312"/>
                <a:cs typeface="仿宋_GB2312"/>
                <a:sym typeface="Symbol" pitchFamily="18" charset="2"/>
              </a:rPr>
              <a:t>B</a:t>
            </a:r>
            <a:r>
              <a:rPr lang="en-US" altLang="zh-CN" sz="1800" b="1">
                <a:solidFill>
                  <a:srgbClr val="CC3300"/>
                </a:solidFill>
                <a:ea typeface="仿宋_GB2312"/>
                <a:cs typeface="仿宋_GB2312"/>
                <a:sym typeface="Symbol" pitchFamily="18" charset="2"/>
              </a:rPr>
              <a:t>e</a:t>
            </a:r>
            <a:r>
              <a:rPr lang="en-US" altLang="zh-CN" sz="1800" b="1">
                <a:ea typeface="仿宋_GB2312"/>
                <a:cs typeface="仿宋_GB2312"/>
                <a:sym typeface="Symbol" pitchFamily="18" charset="2"/>
              </a:rPr>
              <a:t> </a:t>
            </a:r>
          </a:p>
          <a:p>
            <a:pPr eaLnBrk="0" hangingPunct="0"/>
            <a:r>
              <a:rPr lang="en-US" altLang="zh-CN" sz="1800" b="1">
                <a:ea typeface="仿宋_GB2312"/>
                <a:cs typeface="仿宋_GB2312"/>
                <a:sym typeface="Symbol" pitchFamily="18" charset="2"/>
              </a:rPr>
              <a:t> (2) A</a:t>
            </a:r>
            <a:r>
              <a:rPr lang="en-US" altLang="zh-CN" sz="1800" b="1">
                <a:solidFill>
                  <a:srgbClr val="CC3300"/>
                </a:solidFill>
                <a:ea typeface="仿宋_GB2312"/>
                <a:cs typeface="仿宋_GB2312"/>
                <a:sym typeface="Symbol" pitchFamily="18" charset="2"/>
              </a:rPr>
              <a:t>b</a:t>
            </a:r>
            <a:r>
              <a:rPr lang="en-US" altLang="zh-CN" sz="1800" b="1">
                <a:ea typeface="仿宋_GB2312"/>
                <a:cs typeface="仿宋_GB2312"/>
                <a:sym typeface="Symbol" pitchFamily="18" charset="2"/>
              </a:rPr>
              <a:t>  (3) AA</a:t>
            </a:r>
            <a:r>
              <a:rPr lang="en-US" altLang="zh-CN" sz="1800" b="1">
                <a:solidFill>
                  <a:srgbClr val="CC3300"/>
                </a:solidFill>
                <a:ea typeface="仿宋_GB2312"/>
                <a:cs typeface="仿宋_GB2312"/>
                <a:sym typeface="Symbol" pitchFamily="18" charset="2"/>
              </a:rPr>
              <a:t>b</a:t>
            </a:r>
          </a:p>
          <a:p>
            <a:pPr eaLnBrk="0" hangingPunct="0"/>
            <a:r>
              <a:rPr lang="en-US" altLang="zh-CN" sz="1800" b="1">
                <a:ea typeface="仿宋_GB2312"/>
                <a:cs typeface="仿宋_GB2312"/>
                <a:sym typeface="Symbol" pitchFamily="18" charset="2"/>
              </a:rPr>
              <a:t> (4) B</a:t>
            </a:r>
            <a:r>
              <a:rPr lang="en-US" altLang="zh-CN" sz="1800" b="1">
                <a:solidFill>
                  <a:srgbClr val="CC3300"/>
                </a:solidFill>
                <a:ea typeface="仿宋_GB2312"/>
                <a:cs typeface="仿宋_GB2312"/>
                <a:sym typeface="Symbol" pitchFamily="18" charset="2"/>
              </a:rPr>
              <a:t>d</a:t>
            </a:r>
            <a:endParaRPr lang="zh-CN" altLang="en-US" sz="1800" b="1">
              <a:solidFill>
                <a:srgbClr val="CC3300"/>
              </a:solidFill>
              <a:ea typeface="仿宋_GB2312"/>
              <a:cs typeface="仿宋_GB2312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0AE515-BB85-4627-A7F8-E0E590A25C61}" type="slidenum">
              <a:rPr lang="zh-CN" altLang="en-US" smtClean="0"/>
              <a:pPr/>
              <a:t>14</a:t>
            </a:fld>
            <a:endParaRPr lang="en-US" altLang="zh-CN" smtClean="0"/>
          </a:p>
        </p:txBody>
      </p:sp>
      <p:sp>
        <p:nvSpPr>
          <p:cNvPr id="49155" name="Text Box 1026"/>
          <p:cNvSpPr txBox="1">
            <a:spLocks noChangeArrowheads="1"/>
          </p:cNvSpPr>
          <p:nvPr/>
        </p:nvSpPr>
        <p:spPr bwMode="auto">
          <a:xfrm>
            <a:off x="357188" y="381000"/>
            <a:ext cx="8077200" cy="6508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609600" indent="-609600">
              <a:spcBef>
                <a:spcPct val="50000"/>
              </a:spcBef>
            </a:pPr>
            <a:r>
              <a:rPr lang="en-US" altLang="zh-CN" sz="360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7</a:t>
            </a:r>
            <a:r>
              <a:rPr lang="zh-CN" altLang="en-US" sz="360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.3 </a:t>
            </a:r>
            <a:r>
              <a:rPr lang="en-US" altLang="zh-CN" sz="360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SLR(1)</a:t>
            </a:r>
            <a:r>
              <a:rPr lang="zh-CN" altLang="zh-CN" sz="360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分析</a:t>
            </a:r>
            <a:endParaRPr lang="en-US" altLang="zh-CN" sz="360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9156" name="Text Box 1027"/>
          <p:cNvSpPr txBox="1">
            <a:spLocks noChangeArrowheads="1"/>
          </p:cNvSpPr>
          <p:nvPr/>
        </p:nvSpPr>
        <p:spPr bwMode="auto">
          <a:xfrm>
            <a:off x="376238" y="1219200"/>
            <a:ext cx="8053387" cy="120015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3600">
                <a:latin typeface="华文新魏" pitchFamily="2" charset="-122"/>
                <a:ea typeface="华文新魏" pitchFamily="2" charset="-122"/>
              </a:rPr>
              <a:t>有的文法，识别活前缀的</a:t>
            </a:r>
            <a:r>
              <a:rPr lang="en-US" altLang="zh-CN" sz="3600">
                <a:latin typeface="华文新魏" pitchFamily="2" charset="-122"/>
                <a:ea typeface="华文新魏" pitchFamily="2" charset="-122"/>
              </a:rPr>
              <a:t>DFA</a:t>
            </a:r>
            <a:r>
              <a:rPr lang="zh-CN" altLang="en-US" sz="3600">
                <a:latin typeface="华文新魏" pitchFamily="2" charset="-122"/>
                <a:ea typeface="华文新魏" pitchFamily="2" charset="-122"/>
              </a:rPr>
              <a:t>状态集中，含有冲突项目。</a:t>
            </a:r>
          </a:p>
        </p:txBody>
      </p:sp>
      <p:sp>
        <p:nvSpPr>
          <p:cNvPr id="49157" name="Text Box 1028"/>
          <p:cNvSpPr txBox="1">
            <a:spLocks noChangeArrowheads="1"/>
          </p:cNvSpPr>
          <p:nvPr/>
        </p:nvSpPr>
        <p:spPr bwMode="auto">
          <a:xfrm>
            <a:off x="428625" y="2643188"/>
            <a:ext cx="8072438" cy="381635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600">
                <a:ea typeface="华文新魏" pitchFamily="2" charset="-122"/>
              </a:rPr>
              <a:t>例如：文法</a:t>
            </a:r>
            <a:r>
              <a:rPr lang="en-US" altLang="zh-CN" sz="3600">
                <a:ea typeface="华文新魏" pitchFamily="2" charset="-122"/>
              </a:rPr>
              <a:t>7.3-1G[S’]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3200"/>
              <a:t>0.S</a:t>
            </a:r>
            <a:r>
              <a:rPr lang="en-US" altLang="zh-CN" sz="3200">
                <a:latin typeface="Times New Roman" pitchFamily="18" charset="0"/>
              </a:rPr>
              <a:t>’</a:t>
            </a:r>
            <a:r>
              <a:rPr lang="en-US" altLang="zh-CN" sz="3200"/>
              <a:t>→S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3200"/>
              <a:t>1.S→a           5.S→b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3200"/>
              <a:t>2.S→aAb       6.S→bBa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3200"/>
              <a:t>3.A→1A0       7.B→1B0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3200"/>
              <a:t>4.A→ </a:t>
            </a:r>
            <a:r>
              <a:rPr lang="en-US" altLang="zh-CN" sz="3600">
                <a:latin typeface="Times New Roman" pitchFamily="18" charset="0"/>
                <a:ea typeface="华文新魏" pitchFamily="2" charset="-122"/>
              </a:rPr>
              <a:t>ε             </a:t>
            </a:r>
            <a:r>
              <a:rPr lang="en-US" altLang="zh-CN" sz="3200">
                <a:ea typeface="华文新魏" pitchFamily="2" charset="-122"/>
              </a:rPr>
              <a:t>8.B </a:t>
            </a:r>
            <a:r>
              <a:rPr lang="en-US" altLang="zh-CN" sz="3200"/>
              <a:t>→ </a:t>
            </a:r>
            <a:r>
              <a:rPr lang="en-US" altLang="zh-CN" sz="3200">
                <a:ea typeface="华文新魏" pitchFamily="2" charset="-122"/>
              </a:rPr>
              <a:t>ε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481C3D-2C7A-4853-BCCE-4A7A9B0EC356}" type="slidenum">
              <a:rPr lang="zh-CN" altLang="en-US" smtClean="0"/>
              <a:pPr/>
              <a:t>15</a:t>
            </a:fld>
            <a:endParaRPr lang="en-US" altLang="zh-CN" smtClean="0"/>
          </a:p>
        </p:txBody>
      </p:sp>
      <p:sp>
        <p:nvSpPr>
          <p:cNvPr id="50179" name="Text Box 2"/>
          <p:cNvSpPr txBox="1">
            <a:spLocks noChangeArrowheads="1"/>
          </p:cNvSpPr>
          <p:nvPr/>
        </p:nvSpPr>
        <p:spPr bwMode="auto">
          <a:xfrm>
            <a:off x="381000" y="228600"/>
            <a:ext cx="655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/>
          </a:p>
        </p:txBody>
      </p:sp>
      <p:sp>
        <p:nvSpPr>
          <p:cNvPr id="50180" name="Rectangle 3"/>
          <p:cNvSpPr>
            <a:spLocks noChangeArrowheads="1"/>
          </p:cNvSpPr>
          <p:nvPr/>
        </p:nvSpPr>
        <p:spPr bwMode="auto">
          <a:xfrm>
            <a:off x="381000" y="381000"/>
            <a:ext cx="6116638" cy="534988"/>
          </a:xfrm>
          <a:prstGeom prst="rect">
            <a:avLst/>
          </a:prstGeom>
          <a:solidFill>
            <a:srgbClr val="CCECFF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600">
                <a:ea typeface="华文新魏" pitchFamily="2" charset="-122"/>
              </a:rPr>
              <a:t>文法</a:t>
            </a:r>
            <a:r>
              <a:rPr lang="en-US" altLang="zh-CN" sz="3600">
                <a:ea typeface="华文新魏" pitchFamily="2" charset="-122"/>
              </a:rPr>
              <a:t>G7.3-1 </a:t>
            </a:r>
            <a:r>
              <a:rPr lang="zh-CN" altLang="en-US" sz="3600">
                <a:ea typeface="华文新魏" pitchFamily="2" charset="-122"/>
              </a:rPr>
              <a:t>的有效项目集：</a:t>
            </a: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3200400" y="990600"/>
            <a:ext cx="2438400" cy="44132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I</a:t>
            </a:r>
            <a:r>
              <a:rPr lang="en-US" altLang="zh-CN" sz="2800" baseline="-25000">
                <a:solidFill>
                  <a:srgbClr val="0000FF"/>
                </a:solidFill>
                <a:latin typeface="Times New Roman" pitchFamily="18" charset="0"/>
              </a:rPr>
              <a:t>1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：</a:t>
            </a:r>
            <a:r>
              <a:rPr lang="en-US" altLang="zh-CN" sz="3200"/>
              <a:t>S</a:t>
            </a:r>
            <a:r>
              <a:rPr lang="en-US" altLang="zh-CN" sz="3200">
                <a:latin typeface="Times New Roman" pitchFamily="18" charset="0"/>
              </a:rPr>
              <a:t>’</a:t>
            </a:r>
            <a:r>
              <a:rPr lang="en-US" altLang="zh-CN" sz="3200"/>
              <a:t>→S.</a:t>
            </a:r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428625" y="1857375"/>
            <a:ext cx="2438400" cy="2209800"/>
          </a:xfrm>
          <a:prstGeom prst="rect">
            <a:avLst/>
          </a:prstGeom>
          <a:solidFill>
            <a:srgbClr val="CCECFF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I</a:t>
            </a:r>
            <a:r>
              <a:rPr lang="en-US" altLang="zh-CN" sz="2800" baseline="-25000">
                <a:solidFill>
                  <a:srgbClr val="0000FF"/>
                </a:solidFill>
                <a:latin typeface="Times New Roman" pitchFamily="18" charset="0"/>
              </a:rPr>
              <a:t>0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：</a:t>
            </a:r>
            <a:r>
              <a:rPr lang="en-US" altLang="zh-CN" sz="3200"/>
              <a:t>S</a:t>
            </a:r>
            <a:r>
              <a:rPr lang="en-US" altLang="zh-CN" sz="3200">
                <a:latin typeface="Times New Roman" pitchFamily="18" charset="0"/>
              </a:rPr>
              <a:t>’</a:t>
            </a:r>
            <a:r>
              <a:rPr lang="en-US" altLang="zh-CN" sz="3200"/>
              <a:t>→.S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endParaRPr lang="en-US" altLang="zh-CN" sz="3200"/>
          </a:p>
          <a:p>
            <a:pPr>
              <a:lnSpc>
                <a:spcPct val="70000"/>
              </a:lnSpc>
              <a:spcBef>
                <a:spcPct val="50000"/>
              </a:spcBef>
            </a:pPr>
            <a:endParaRPr lang="en-US" altLang="zh-CN" sz="3200"/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200"/>
              <a:t>    </a:t>
            </a:r>
          </a:p>
        </p:txBody>
      </p:sp>
      <p:sp>
        <p:nvSpPr>
          <p:cNvPr id="85000" name="Text Box 8"/>
          <p:cNvSpPr txBox="1">
            <a:spLocks noChangeArrowheads="1"/>
          </p:cNvSpPr>
          <p:nvPr/>
        </p:nvSpPr>
        <p:spPr bwMode="auto">
          <a:xfrm>
            <a:off x="3200400" y="1447800"/>
            <a:ext cx="2438400" cy="2193925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rgbClr val="00B050"/>
                </a:solidFill>
                <a:latin typeface="Times New Roman" pitchFamily="18" charset="0"/>
              </a:rPr>
              <a:t>I</a:t>
            </a:r>
            <a:r>
              <a:rPr lang="en-US" altLang="zh-CN" sz="2800" b="1" baseline="-25000">
                <a:solidFill>
                  <a:srgbClr val="00B050"/>
                </a:solidFill>
                <a:latin typeface="Times New Roman" pitchFamily="18" charset="0"/>
              </a:rPr>
              <a:t>2</a:t>
            </a:r>
            <a:r>
              <a:rPr lang="en-US" altLang="zh-CN" sz="2800" b="1">
                <a:solidFill>
                  <a:srgbClr val="00B050"/>
                </a:solidFill>
                <a:latin typeface="Times New Roman" pitchFamily="18" charset="0"/>
              </a:rPr>
              <a:t>：</a:t>
            </a:r>
            <a:r>
              <a:rPr lang="en-US" altLang="zh-CN" sz="3200" b="1">
                <a:solidFill>
                  <a:srgbClr val="00B050"/>
                </a:solidFill>
              </a:rPr>
              <a:t>S→a.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D60093"/>
                </a:solidFill>
              </a:rPr>
              <a:t>    S→a.Ab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200"/>
              <a:t>   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endParaRPr lang="en-US" altLang="zh-CN" sz="3200"/>
          </a:p>
        </p:txBody>
      </p: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5943600" y="990600"/>
            <a:ext cx="2438400" cy="2292350"/>
          </a:xfrm>
          <a:prstGeom prst="rect">
            <a:avLst/>
          </a:prstGeom>
          <a:solidFill>
            <a:srgbClr val="CCCCFF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00B050"/>
                </a:solidFill>
                <a:latin typeface="Times New Roman" pitchFamily="18" charset="0"/>
              </a:rPr>
              <a:t>I</a:t>
            </a:r>
            <a:r>
              <a:rPr lang="en-US" altLang="zh-CN" sz="2800" baseline="-25000">
                <a:solidFill>
                  <a:srgbClr val="00B050"/>
                </a:solidFill>
                <a:latin typeface="Times New Roman" pitchFamily="18" charset="0"/>
              </a:rPr>
              <a:t>3</a:t>
            </a:r>
            <a:r>
              <a:rPr lang="en-US" altLang="zh-CN" sz="2800">
                <a:solidFill>
                  <a:srgbClr val="00B050"/>
                </a:solidFill>
                <a:latin typeface="Times New Roman" pitchFamily="18" charset="0"/>
              </a:rPr>
              <a:t>：</a:t>
            </a:r>
            <a:r>
              <a:rPr lang="en-US" altLang="zh-CN" sz="3200">
                <a:solidFill>
                  <a:srgbClr val="00B050"/>
                </a:solidFill>
              </a:rPr>
              <a:t>S→b.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D60093"/>
                </a:solidFill>
              </a:rPr>
              <a:t>    S→b.Ba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3200"/>
              <a:t>   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altLang="zh-CN" sz="3200"/>
          </a:p>
        </p:txBody>
      </p:sp>
      <p:sp>
        <p:nvSpPr>
          <p:cNvPr id="85002" name="Text Box 10"/>
          <p:cNvSpPr txBox="1">
            <a:spLocks noChangeArrowheads="1"/>
          </p:cNvSpPr>
          <p:nvPr/>
        </p:nvSpPr>
        <p:spPr bwMode="auto">
          <a:xfrm>
            <a:off x="5943600" y="3276600"/>
            <a:ext cx="2438400" cy="436563"/>
          </a:xfrm>
          <a:prstGeom prst="rect">
            <a:avLst/>
          </a:prstGeom>
          <a:solidFill>
            <a:srgbClr val="FFCCFF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I</a:t>
            </a:r>
            <a:r>
              <a:rPr lang="en-US" altLang="zh-CN" sz="2800" baseline="-25000">
                <a:solidFill>
                  <a:srgbClr val="0000FF"/>
                </a:solidFill>
                <a:latin typeface="Times New Roman" pitchFamily="18" charset="0"/>
              </a:rPr>
              <a:t>4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：</a:t>
            </a:r>
            <a:r>
              <a:rPr lang="en-US" altLang="zh-CN" sz="3200"/>
              <a:t>S→aA.b </a:t>
            </a:r>
          </a:p>
        </p:txBody>
      </p:sp>
      <p:sp>
        <p:nvSpPr>
          <p:cNvPr id="85003" name="Text Box 11"/>
          <p:cNvSpPr txBox="1">
            <a:spLocks noChangeArrowheads="1"/>
          </p:cNvSpPr>
          <p:nvPr/>
        </p:nvSpPr>
        <p:spPr bwMode="auto">
          <a:xfrm>
            <a:off x="500063" y="4357688"/>
            <a:ext cx="2438400" cy="1482725"/>
          </a:xfrm>
          <a:prstGeom prst="rect">
            <a:avLst/>
          </a:prstGeom>
          <a:solidFill>
            <a:srgbClr val="FFCCFF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I</a:t>
            </a:r>
            <a:r>
              <a:rPr lang="en-US" altLang="zh-CN" sz="2800" baseline="-25000">
                <a:solidFill>
                  <a:srgbClr val="0000FF"/>
                </a:solidFill>
                <a:latin typeface="Times New Roman" pitchFamily="18" charset="0"/>
              </a:rPr>
              <a:t>5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:</a:t>
            </a:r>
            <a:r>
              <a:rPr lang="en-US" altLang="zh-CN" sz="3200"/>
              <a:t> </a:t>
            </a:r>
            <a:r>
              <a:rPr lang="en-US" altLang="zh-CN" sz="3200">
                <a:solidFill>
                  <a:srgbClr val="D60093"/>
                </a:solidFill>
              </a:rPr>
              <a:t>A→1.A0</a:t>
            </a:r>
          </a:p>
          <a:p>
            <a:r>
              <a:rPr lang="en-US" altLang="zh-CN" sz="3200"/>
              <a:t>A→.1A0   </a:t>
            </a:r>
          </a:p>
          <a:p>
            <a:r>
              <a:rPr lang="en-US" altLang="zh-CN" sz="3200"/>
              <a:t>A→.</a:t>
            </a:r>
            <a:r>
              <a:rPr lang="en-US" altLang="zh-CN" sz="3600">
                <a:latin typeface="Times New Roman" pitchFamily="18" charset="0"/>
                <a:ea typeface="华文新魏" pitchFamily="2" charset="-122"/>
              </a:rPr>
              <a:t>ε</a:t>
            </a:r>
            <a:endParaRPr lang="en-US" altLang="zh-CN" sz="3200"/>
          </a:p>
        </p:txBody>
      </p:sp>
      <p:sp>
        <p:nvSpPr>
          <p:cNvPr id="85005" name="Text Box 13"/>
          <p:cNvSpPr txBox="1">
            <a:spLocks noChangeArrowheads="1"/>
          </p:cNvSpPr>
          <p:nvPr/>
        </p:nvSpPr>
        <p:spPr bwMode="auto">
          <a:xfrm>
            <a:off x="3200400" y="3733800"/>
            <a:ext cx="2438400" cy="436563"/>
          </a:xfrm>
          <a:prstGeom prst="rect">
            <a:avLst/>
          </a:prstGeom>
          <a:solidFill>
            <a:srgbClr val="CCECFF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I</a:t>
            </a:r>
            <a:r>
              <a:rPr lang="en-US" altLang="zh-CN" sz="2800" baseline="-25000">
                <a:solidFill>
                  <a:srgbClr val="0000FF"/>
                </a:solidFill>
                <a:latin typeface="Times New Roman" pitchFamily="18" charset="0"/>
              </a:rPr>
              <a:t>6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：</a:t>
            </a:r>
            <a:r>
              <a:rPr lang="en-US" altLang="zh-CN" sz="3200"/>
              <a:t>S→bB.a</a:t>
            </a:r>
          </a:p>
        </p:txBody>
      </p:sp>
      <p:sp>
        <p:nvSpPr>
          <p:cNvPr id="85006" name="Text Box 14"/>
          <p:cNvSpPr txBox="1">
            <a:spLocks noChangeArrowheads="1"/>
          </p:cNvSpPr>
          <p:nvPr/>
        </p:nvSpPr>
        <p:spPr bwMode="auto">
          <a:xfrm>
            <a:off x="3200400" y="4191000"/>
            <a:ext cx="2438400" cy="1608138"/>
          </a:xfrm>
          <a:prstGeom prst="rect">
            <a:avLst/>
          </a:prstGeom>
          <a:solidFill>
            <a:srgbClr val="CCCCFF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I</a:t>
            </a:r>
            <a:r>
              <a:rPr lang="en-US" altLang="zh-CN" sz="2800" baseline="-25000">
                <a:solidFill>
                  <a:srgbClr val="0000FF"/>
                </a:solidFill>
                <a:latin typeface="Times New Roman" pitchFamily="18" charset="0"/>
              </a:rPr>
              <a:t>7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：</a:t>
            </a:r>
            <a:r>
              <a:rPr lang="en-US" altLang="zh-CN" sz="3200">
                <a:solidFill>
                  <a:srgbClr val="D60093"/>
                </a:solidFill>
              </a:rPr>
              <a:t>B→1.B0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200"/>
              <a:t>   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endParaRPr lang="en-US" altLang="zh-CN" sz="3200">
              <a:ea typeface="华文新魏" pitchFamily="2" charset="-122"/>
            </a:endParaRPr>
          </a:p>
        </p:txBody>
      </p:sp>
      <p:sp>
        <p:nvSpPr>
          <p:cNvPr id="85007" name="Text Box 15"/>
          <p:cNvSpPr txBox="1">
            <a:spLocks noChangeArrowheads="1"/>
          </p:cNvSpPr>
          <p:nvPr/>
        </p:nvSpPr>
        <p:spPr bwMode="auto">
          <a:xfrm>
            <a:off x="5943600" y="3733800"/>
            <a:ext cx="2438400" cy="436563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00B050"/>
                </a:solidFill>
                <a:latin typeface="Times New Roman" pitchFamily="18" charset="0"/>
              </a:rPr>
              <a:t>I</a:t>
            </a:r>
            <a:r>
              <a:rPr lang="en-US" altLang="zh-CN" sz="2800" baseline="-25000">
                <a:solidFill>
                  <a:srgbClr val="00B050"/>
                </a:solidFill>
                <a:latin typeface="Times New Roman" pitchFamily="18" charset="0"/>
              </a:rPr>
              <a:t>8</a:t>
            </a:r>
            <a:r>
              <a:rPr lang="en-US" altLang="zh-CN" sz="2800">
                <a:solidFill>
                  <a:srgbClr val="00B050"/>
                </a:solidFill>
                <a:latin typeface="Times New Roman" pitchFamily="18" charset="0"/>
              </a:rPr>
              <a:t>：</a:t>
            </a:r>
            <a:r>
              <a:rPr lang="en-US" altLang="zh-CN" sz="3200">
                <a:solidFill>
                  <a:srgbClr val="00B050"/>
                </a:solidFill>
              </a:rPr>
              <a:t>S→aAb.</a:t>
            </a:r>
          </a:p>
        </p:txBody>
      </p:sp>
      <p:sp>
        <p:nvSpPr>
          <p:cNvPr id="85008" name="Text Box 16"/>
          <p:cNvSpPr txBox="1">
            <a:spLocks noChangeArrowheads="1"/>
          </p:cNvSpPr>
          <p:nvPr/>
        </p:nvSpPr>
        <p:spPr bwMode="auto">
          <a:xfrm>
            <a:off x="5943600" y="4648200"/>
            <a:ext cx="2438400" cy="43656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I</a:t>
            </a:r>
            <a:r>
              <a:rPr lang="en-US" altLang="zh-CN" sz="2800" baseline="-25000">
                <a:solidFill>
                  <a:srgbClr val="0000FF"/>
                </a:solidFill>
                <a:latin typeface="Times New Roman" pitchFamily="18" charset="0"/>
              </a:rPr>
              <a:t>10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:</a:t>
            </a:r>
            <a:r>
              <a:rPr lang="en-US" altLang="zh-CN" sz="3200"/>
              <a:t>S→bBa.</a:t>
            </a:r>
          </a:p>
        </p:txBody>
      </p:sp>
      <p:sp>
        <p:nvSpPr>
          <p:cNvPr id="85009" name="Rectangle 17"/>
          <p:cNvSpPr>
            <a:spLocks noChangeArrowheads="1"/>
          </p:cNvSpPr>
          <p:nvPr/>
        </p:nvSpPr>
        <p:spPr bwMode="auto">
          <a:xfrm>
            <a:off x="5943600" y="4191000"/>
            <a:ext cx="2438400" cy="43656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I</a:t>
            </a:r>
            <a:r>
              <a:rPr lang="en-US" altLang="zh-CN" sz="2800" baseline="-25000">
                <a:solidFill>
                  <a:srgbClr val="0000FF"/>
                </a:solidFill>
                <a:latin typeface="Times New Roman" pitchFamily="18" charset="0"/>
              </a:rPr>
              <a:t>9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:</a:t>
            </a:r>
            <a:r>
              <a:rPr lang="en-US" altLang="zh-CN" sz="3200"/>
              <a:t> A→1A.0</a:t>
            </a:r>
          </a:p>
        </p:txBody>
      </p:sp>
      <p:sp>
        <p:nvSpPr>
          <p:cNvPr id="85010" name="Rectangle 18"/>
          <p:cNvSpPr>
            <a:spLocks noChangeArrowheads="1"/>
          </p:cNvSpPr>
          <p:nvPr/>
        </p:nvSpPr>
        <p:spPr bwMode="auto">
          <a:xfrm>
            <a:off x="5943600" y="5105400"/>
            <a:ext cx="2438400" cy="582613"/>
          </a:xfrm>
          <a:prstGeom prst="rect">
            <a:avLst/>
          </a:prstGeom>
          <a:solidFill>
            <a:srgbClr val="CCECFF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I</a:t>
            </a:r>
            <a:r>
              <a:rPr lang="en-US" altLang="zh-CN" sz="2800" baseline="-25000">
                <a:solidFill>
                  <a:srgbClr val="0000FF"/>
                </a:solidFill>
                <a:latin typeface="Times New Roman" pitchFamily="18" charset="0"/>
              </a:rPr>
              <a:t>11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:</a:t>
            </a:r>
            <a:r>
              <a:rPr lang="en-US" altLang="zh-CN" sz="3200"/>
              <a:t>B→1B.0</a:t>
            </a:r>
            <a:endParaRPr lang="zh-CN" altLang="en-US" sz="3200"/>
          </a:p>
        </p:txBody>
      </p:sp>
      <p:sp>
        <p:nvSpPr>
          <p:cNvPr id="85011" name="Rectangle 19"/>
          <p:cNvSpPr>
            <a:spLocks noChangeArrowheads="1"/>
          </p:cNvSpPr>
          <p:nvPr/>
        </p:nvSpPr>
        <p:spPr bwMode="auto">
          <a:xfrm>
            <a:off x="3214688" y="6000750"/>
            <a:ext cx="2438400" cy="43656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I</a:t>
            </a:r>
            <a:r>
              <a:rPr lang="en-US" altLang="zh-CN" sz="2800" baseline="-25000">
                <a:solidFill>
                  <a:srgbClr val="0000FF"/>
                </a:solidFill>
                <a:latin typeface="Times New Roman" pitchFamily="18" charset="0"/>
              </a:rPr>
              <a:t>12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:</a:t>
            </a:r>
            <a:r>
              <a:rPr lang="en-US" altLang="zh-CN" sz="3200"/>
              <a:t> A→1A0.</a:t>
            </a:r>
          </a:p>
        </p:txBody>
      </p:sp>
      <p:sp>
        <p:nvSpPr>
          <p:cNvPr id="85014" name="Rectangle 22"/>
          <p:cNvSpPr>
            <a:spLocks noChangeArrowheads="1"/>
          </p:cNvSpPr>
          <p:nvPr/>
        </p:nvSpPr>
        <p:spPr bwMode="auto">
          <a:xfrm>
            <a:off x="5943600" y="5715000"/>
            <a:ext cx="2438400" cy="5826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I</a:t>
            </a:r>
            <a:r>
              <a:rPr lang="en-US" altLang="zh-CN" sz="2800" baseline="-25000">
                <a:solidFill>
                  <a:srgbClr val="0000FF"/>
                </a:solidFill>
                <a:latin typeface="Times New Roman" pitchFamily="18" charset="0"/>
              </a:rPr>
              <a:t>13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:</a:t>
            </a:r>
            <a:r>
              <a:rPr lang="en-US" altLang="zh-CN" sz="3200"/>
              <a:t>B→1B0.</a:t>
            </a:r>
            <a:endParaRPr lang="zh-CN" altLang="en-US" sz="3200"/>
          </a:p>
        </p:txBody>
      </p:sp>
      <p:sp>
        <p:nvSpPr>
          <p:cNvPr id="85015" name="Rectangle 23"/>
          <p:cNvSpPr>
            <a:spLocks noChangeArrowheads="1"/>
          </p:cNvSpPr>
          <p:nvPr/>
        </p:nvSpPr>
        <p:spPr bwMode="auto">
          <a:xfrm>
            <a:off x="933450" y="2357438"/>
            <a:ext cx="1828800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200"/>
              <a:t>S→.a    </a:t>
            </a:r>
          </a:p>
        </p:txBody>
      </p:sp>
      <p:sp>
        <p:nvSpPr>
          <p:cNvPr id="85016" name="Rectangle 24"/>
          <p:cNvSpPr>
            <a:spLocks noChangeArrowheads="1"/>
          </p:cNvSpPr>
          <p:nvPr/>
        </p:nvSpPr>
        <p:spPr bwMode="auto">
          <a:xfrm>
            <a:off x="857250" y="2786063"/>
            <a:ext cx="1905000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200"/>
              <a:t>S→.aAb    </a:t>
            </a:r>
            <a:endParaRPr lang="zh-CN" altLang="en-US" sz="3200"/>
          </a:p>
        </p:txBody>
      </p:sp>
      <p:sp>
        <p:nvSpPr>
          <p:cNvPr id="85017" name="Rectangle 25"/>
          <p:cNvSpPr>
            <a:spLocks noChangeArrowheads="1"/>
          </p:cNvSpPr>
          <p:nvPr/>
        </p:nvSpPr>
        <p:spPr bwMode="auto">
          <a:xfrm>
            <a:off x="857250" y="3214688"/>
            <a:ext cx="1905000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200"/>
              <a:t>S→.b</a:t>
            </a:r>
            <a:endParaRPr lang="zh-CN" altLang="en-US" sz="3200"/>
          </a:p>
        </p:txBody>
      </p:sp>
      <p:sp>
        <p:nvSpPr>
          <p:cNvPr id="85018" name="Rectangle 26"/>
          <p:cNvSpPr>
            <a:spLocks noChangeArrowheads="1"/>
          </p:cNvSpPr>
          <p:nvPr/>
        </p:nvSpPr>
        <p:spPr bwMode="auto">
          <a:xfrm>
            <a:off x="862013" y="3714750"/>
            <a:ext cx="1793875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200"/>
              <a:t>S→.bBa</a:t>
            </a:r>
            <a:endParaRPr lang="zh-CN" altLang="en-US" sz="3200"/>
          </a:p>
        </p:txBody>
      </p:sp>
      <p:sp>
        <p:nvSpPr>
          <p:cNvPr id="85019" name="Rectangle 27"/>
          <p:cNvSpPr>
            <a:spLocks noChangeArrowheads="1"/>
          </p:cNvSpPr>
          <p:nvPr/>
        </p:nvSpPr>
        <p:spPr bwMode="auto">
          <a:xfrm>
            <a:off x="3733800" y="2514600"/>
            <a:ext cx="182880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200"/>
              <a:t>A→.1A0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200"/>
              <a:t>A→. </a:t>
            </a:r>
            <a:r>
              <a:rPr lang="en-US" altLang="zh-CN" sz="3600">
                <a:latin typeface="Times New Roman" pitchFamily="18" charset="0"/>
                <a:ea typeface="华文新魏" pitchFamily="2" charset="-122"/>
              </a:rPr>
              <a:t>ε</a:t>
            </a:r>
            <a:endParaRPr lang="zh-CN" altLang="en-US" sz="3600"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85020" name="Rectangle 28"/>
          <p:cNvSpPr>
            <a:spLocks noChangeArrowheads="1"/>
          </p:cNvSpPr>
          <p:nvPr/>
        </p:nvSpPr>
        <p:spPr bwMode="auto">
          <a:xfrm>
            <a:off x="6477000" y="2057400"/>
            <a:ext cx="19050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3200"/>
              <a:t>B→.1B0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3200">
                <a:ea typeface="华文新魏" pitchFamily="2" charset="-122"/>
              </a:rPr>
              <a:t>B </a:t>
            </a:r>
            <a:r>
              <a:rPr lang="en-US" altLang="zh-CN" sz="3200"/>
              <a:t>→.</a:t>
            </a:r>
            <a:r>
              <a:rPr lang="en-US" altLang="zh-CN" sz="3200">
                <a:ea typeface="华文新魏" pitchFamily="2" charset="-122"/>
              </a:rPr>
              <a:t>ε </a:t>
            </a:r>
          </a:p>
        </p:txBody>
      </p:sp>
      <p:sp>
        <p:nvSpPr>
          <p:cNvPr id="85022" name="Rectangle 30"/>
          <p:cNvSpPr>
            <a:spLocks noChangeArrowheads="1"/>
          </p:cNvSpPr>
          <p:nvPr/>
        </p:nvSpPr>
        <p:spPr bwMode="auto">
          <a:xfrm>
            <a:off x="3810000" y="4648200"/>
            <a:ext cx="18288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200"/>
              <a:t>B→.1B0</a:t>
            </a:r>
            <a:r>
              <a:rPr lang="en-US" altLang="zh-CN" sz="3200">
                <a:ea typeface="华文新魏" pitchFamily="2" charset="-122"/>
              </a:rPr>
              <a:t>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200">
                <a:ea typeface="华文新魏" pitchFamily="2" charset="-122"/>
              </a:rPr>
              <a:t>B </a:t>
            </a:r>
            <a:r>
              <a:rPr lang="en-US" altLang="zh-CN" sz="3200"/>
              <a:t>→.</a:t>
            </a:r>
            <a:r>
              <a:rPr lang="en-US" altLang="zh-CN" sz="3200">
                <a:ea typeface="华文新魏" pitchFamily="2" charset="-122"/>
              </a:rPr>
              <a:t>ε</a:t>
            </a:r>
            <a:endParaRPr lang="zh-CN" altLang="en-US" sz="3200"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5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5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5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5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5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5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5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850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850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85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85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5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5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850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850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85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85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5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5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85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850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85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85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850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850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85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85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850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850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85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50" fill="hold"/>
                                        <p:tgtEl>
                                          <p:spTgt spid="85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850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750" fill="hold"/>
                                        <p:tgtEl>
                                          <p:spTgt spid="850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750" fill="hold"/>
                                        <p:tgtEl>
                                          <p:spTgt spid="85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750" fill="hold"/>
                                        <p:tgtEl>
                                          <p:spTgt spid="85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85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85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750" fill="hold"/>
                                        <p:tgtEl>
                                          <p:spTgt spid="850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750" fill="hold"/>
                                        <p:tgtEl>
                                          <p:spTgt spid="850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85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85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850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850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85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85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850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750" fill="hold"/>
                                        <p:tgtEl>
                                          <p:spTgt spid="850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750" fill="hold"/>
                                        <p:tgtEl>
                                          <p:spTgt spid="85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50" fill="hold"/>
                                        <p:tgtEl>
                                          <p:spTgt spid="85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850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850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85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85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85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85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85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85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850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850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85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85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7" grpId="0" animBg="1" autoUpdateAnimBg="0"/>
      <p:bldP spid="84999" grpId="0" animBg="1" autoUpdateAnimBg="0"/>
      <p:bldP spid="85000" grpId="0" animBg="1" autoUpdateAnimBg="0"/>
      <p:bldP spid="85001" grpId="0" animBg="1" autoUpdateAnimBg="0"/>
      <p:bldP spid="85002" grpId="0" animBg="1" autoUpdateAnimBg="0"/>
      <p:bldP spid="85003" grpId="0" animBg="1" autoUpdateAnimBg="0"/>
      <p:bldP spid="85005" grpId="0" animBg="1" autoUpdateAnimBg="0"/>
      <p:bldP spid="85006" grpId="0" animBg="1" autoUpdateAnimBg="0"/>
      <p:bldP spid="85007" grpId="0" animBg="1" autoUpdateAnimBg="0"/>
      <p:bldP spid="85008" grpId="0" animBg="1" autoUpdateAnimBg="0"/>
      <p:bldP spid="85009" grpId="0" animBg="1" autoUpdateAnimBg="0"/>
      <p:bldP spid="85010" grpId="0" animBg="1" autoUpdateAnimBg="0"/>
      <p:bldP spid="85011" grpId="0" animBg="1" autoUpdateAnimBg="0"/>
      <p:bldP spid="85014" grpId="0" animBg="1" autoUpdateAnimBg="0"/>
      <p:bldP spid="85015" grpId="0" autoUpdateAnimBg="0"/>
      <p:bldP spid="85016" grpId="0" autoUpdateAnimBg="0"/>
      <p:bldP spid="85017" grpId="0" autoUpdateAnimBg="0"/>
      <p:bldP spid="85018" grpId="0" autoUpdateAnimBg="0"/>
      <p:bldP spid="85019" grpId="0" autoUpdateAnimBg="0"/>
      <p:bldP spid="85020" grpId="0" autoUpdateAnimBg="0"/>
      <p:bldP spid="85022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D9A48A-2A8D-4D18-973A-40AF656DA063}" type="slidenum">
              <a:rPr lang="zh-CN" altLang="en-US" smtClean="0"/>
              <a:pPr/>
              <a:t>16</a:t>
            </a:fld>
            <a:endParaRPr lang="en-US" altLang="zh-CN" smtClean="0"/>
          </a:p>
        </p:txBody>
      </p:sp>
      <p:sp>
        <p:nvSpPr>
          <p:cNvPr id="111618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229600" cy="6813550"/>
          </a:xfrm>
          <a:prstGeom prst="rect">
            <a:avLst/>
          </a:prstGeom>
          <a:solidFill>
            <a:srgbClr val="CCECFF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70000"/>
              </a:lnSpc>
              <a:spcBef>
                <a:spcPct val="50000"/>
              </a:spcBef>
            </a:pPr>
            <a:r>
              <a:rPr lang="zh-CN" altLang="en-US"/>
              <a:t>            </a:t>
            </a:r>
            <a:r>
              <a:rPr lang="en-US" altLang="zh-CN" b="1"/>
              <a:t>a       b      0       1        #        S      A     B</a:t>
            </a:r>
          </a:p>
          <a:p>
            <a:pPr marL="457200" indent="-457200">
              <a:lnSpc>
                <a:spcPct val="70000"/>
              </a:lnSpc>
              <a:spcBef>
                <a:spcPct val="50000"/>
              </a:spcBef>
            </a:pPr>
            <a:r>
              <a:rPr lang="en-US" altLang="zh-CN" b="1"/>
              <a:t>0          S</a:t>
            </a:r>
            <a:r>
              <a:rPr lang="en-US" altLang="zh-CN" b="1" baseline="-15000"/>
              <a:t>2</a:t>
            </a:r>
            <a:r>
              <a:rPr lang="en-US" altLang="zh-CN" b="1"/>
              <a:t>     S</a:t>
            </a:r>
            <a:r>
              <a:rPr lang="en-US" altLang="zh-CN" b="1" baseline="-15000"/>
              <a:t>3                                                   </a:t>
            </a:r>
            <a:r>
              <a:rPr lang="en-US" altLang="zh-CN" b="1"/>
              <a:t>1 </a:t>
            </a:r>
          </a:p>
          <a:p>
            <a:pPr marL="457200" indent="-457200">
              <a:lnSpc>
                <a:spcPct val="70000"/>
              </a:lnSpc>
              <a:spcBef>
                <a:spcPct val="50000"/>
              </a:spcBef>
              <a:buFontTx/>
              <a:buAutoNum type="arabicPlain"/>
            </a:pPr>
            <a:r>
              <a:rPr lang="en-US" altLang="zh-CN" b="1"/>
              <a:t>                                            Acc</a:t>
            </a:r>
          </a:p>
          <a:p>
            <a:pPr marL="457200" indent="-457200">
              <a:lnSpc>
                <a:spcPct val="70000"/>
              </a:lnSpc>
              <a:spcBef>
                <a:spcPct val="50000"/>
              </a:spcBef>
              <a:buFontTx/>
              <a:buAutoNum type="arabicPlain" startAt="2"/>
            </a:pPr>
            <a:r>
              <a:rPr lang="en-US" altLang="zh-CN" b="1">
                <a:solidFill>
                  <a:srgbClr val="C9077A"/>
                </a:solidFill>
              </a:rPr>
              <a:t>        r</a:t>
            </a:r>
            <a:r>
              <a:rPr lang="en-US" altLang="zh-CN" b="1" baseline="-15000">
                <a:solidFill>
                  <a:srgbClr val="C9077A"/>
                </a:solidFill>
              </a:rPr>
              <a:t>4,1 </a:t>
            </a:r>
            <a:r>
              <a:rPr lang="en-US" altLang="zh-CN" b="1">
                <a:solidFill>
                  <a:srgbClr val="C9077A"/>
                </a:solidFill>
              </a:rPr>
              <a:t>  r</a:t>
            </a:r>
            <a:r>
              <a:rPr lang="en-US" altLang="zh-CN" b="1" baseline="-15000">
                <a:solidFill>
                  <a:srgbClr val="C9077A"/>
                </a:solidFill>
              </a:rPr>
              <a:t>4,1     </a:t>
            </a:r>
            <a:r>
              <a:rPr lang="en-US" altLang="zh-CN" b="1">
                <a:solidFill>
                  <a:srgbClr val="C9077A"/>
                </a:solidFill>
              </a:rPr>
              <a:t>r</a:t>
            </a:r>
            <a:r>
              <a:rPr lang="en-US" altLang="zh-CN" b="1" baseline="-15000">
                <a:solidFill>
                  <a:srgbClr val="C9077A"/>
                </a:solidFill>
              </a:rPr>
              <a:t>4,1</a:t>
            </a:r>
            <a:r>
              <a:rPr lang="en-US" altLang="zh-CN" b="1">
                <a:solidFill>
                  <a:srgbClr val="C9077A"/>
                </a:solidFill>
              </a:rPr>
              <a:t>  </a:t>
            </a:r>
            <a:r>
              <a:rPr lang="en-US" altLang="zh-CN" b="1">
                <a:solidFill>
                  <a:srgbClr val="D60093"/>
                </a:solidFill>
              </a:rPr>
              <a:t>r</a:t>
            </a:r>
            <a:r>
              <a:rPr lang="en-US" altLang="zh-CN" b="1" baseline="-15000">
                <a:solidFill>
                  <a:srgbClr val="D60093"/>
                </a:solidFill>
              </a:rPr>
              <a:t>4,1 /</a:t>
            </a:r>
            <a:r>
              <a:rPr lang="en-US" altLang="zh-CN" b="1">
                <a:solidFill>
                  <a:srgbClr val="D60093"/>
                </a:solidFill>
              </a:rPr>
              <a:t>S</a:t>
            </a:r>
            <a:r>
              <a:rPr lang="en-US" altLang="zh-CN" b="1" baseline="-15000">
                <a:solidFill>
                  <a:srgbClr val="D60093"/>
                </a:solidFill>
              </a:rPr>
              <a:t>5    </a:t>
            </a:r>
            <a:r>
              <a:rPr lang="en-US" altLang="zh-CN" b="1"/>
              <a:t> </a:t>
            </a:r>
            <a:r>
              <a:rPr lang="en-US" altLang="zh-CN" b="1">
                <a:solidFill>
                  <a:srgbClr val="C9077A"/>
                </a:solidFill>
              </a:rPr>
              <a:t>r</a:t>
            </a:r>
            <a:r>
              <a:rPr lang="en-US" altLang="zh-CN" b="1" baseline="-15000">
                <a:solidFill>
                  <a:srgbClr val="C9077A"/>
                </a:solidFill>
              </a:rPr>
              <a:t>4,1</a:t>
            </a:r>
            <a:r>
              <a:rPr lang="en-US" altLang="zh-CN" b="1" baseline="-15000"/>
              <a:t>                   </a:t>
            </a:r>
            <a:r>
              <a:rPr lang="en-US" altLang="zh-CN" b="1"/>
              <a:t>4</a:t>
            </a:r>
          </a:p>
          <a:p>
            <a:pPr marL="457200" indent="-457200">
              <a:lnSpc>
                <a:spcPct val="70000"/>
              </a:lnSpc>
              <a:spcBef>
                <a:spcPct val="50000"/>
              </a:spcBef>
              <a:buFontTx/>
              <a:buAutoNum type="arabicPlain" startAt="3"/>
            </a:pPr>
            <a:r>
              <a:rPr lang="en-US" altLang="zh-CN" b="1"/>
              <a:t>        r</a:t>
            </a:r>
            <a:r>
              <a:rPr lang="en-US" altLang="zh-CN" b="1" baseline="-15000"/>
              <a:t>8,5    </a:t>
            </a:r>
            <a:r>
              <a:rPr lang="en-US" altLang="zh-CN" b="1"/>
              <a:t>r</a:t>
            </a:r>
            <a:r>
              <a:rPr lang="en-US" altLang="zh-CN" b="1" baseline="-15000"/>
              <a:t>8,5     </a:t>
            </a:r>
            <a:r>
              <a:rPr lang="en-US" altLang="zh-CN" b="1"/>
              <a:t>r</a:t>
            </a:r>
            <a:r>
              <a:rPr lang="en-US" altLang="zh-CN" b="1" baseline="-15000"/>
              <a:t>8,5  </a:t>
            </a:r>
            <a:r>
              <a:rPr lang="en-US" altLang="zh-CN" b="1">
                <a:solidFill>
                  <a:srgbClr val="FF0000"/>
                </a:solidFill>
              </a:rPr>
              <a:t>r</a:t>
            </a:r>
            <a:r>
              <a:rPr lang="en-US" altLang="zh-CN" b="1" baseline="-15000">
                <a:solidFill>
                  <a:srgbClr val="FF0000"/>
                </a:solidFill>
              </a:rPr>
              <a:t>8</a:t>
            </a:r>
            <a:r>
              <a:rPr lang="en-US" altLang="zh-CN" b="1">
                <a:solidFill>
                  <a:srgbClr val="FF0000"/>
                </a:solidFill>
              </a:rPr>
              <a:t> /S</a:t>
            </a:r>
            <a:r>
              <a:rPr lang="en-US" altLang="zh-CN" b="1" baseline="-15000">
                <a:solidFill>
                  <a:srgbClr val="FF0000"/>
                </a:solidFill>
              </a:rPr>
              <a:t>7 /</a:t>
            </a:r>
            <a:r>
              <a:rPr lang="en-US" altLang="zh-CN" b="1">
                <a:solidFill>
                  <a:srgbClr val="FF0000"/>
                </a:solidFill>
              </a:rPr>
              <a:t>r</a:t>
            </a:r>
            <a:r>
              <a:rPr lang="en-US" altLang="zh-CN" b="1" baseline="-15000">
                <a:solidFill>
                  <a:srgbClr val="FF0000"/>
                </a:solidFill>
              </a:rPr>
              <a:t>5</a:t>
            </a:r>
            <a:r>
              <a:rPr lang="en-US" altLang="zh-CN" b="1" baseline="-15000"/>
              <a:t>  </a:t>
            </a:r>
            <a:r>
              <a:rPr lang="en-US" altLang="zh-CN" b="1"/>
              <a:t>r</a:t>
            </a:r>
            <a:r>
              <a:rPr lang="en-US" altLang="zh-CN" b="1" baseline="-15000"/>
              <a:t>8,5</a:t>
            </a:r>
            <a:r>
              <a:rPr lang="en-US" altLang="zh-CN" b="1"/>
              <a:t>                   6</a:t>
            </a:r>
          </a:p>
          <a:p>
            <a:pPr marL="457200" indent="-457200">
              <a:lnSpc>
                <a:spcPct val="70000"/>
              </a:lnSpc>
              <a:spcBef>
                <a:spcPct val="50000"/>
              </a:spcBef>
              <a:buFontTx/>
              <a:buAutoNum type="arabicPlain" startAt="4"/>
            </a:pPr>
            <a:r>
              <a:rPr lang="en-US" altLang="zh-CN" b="1"/>
              <a:t>                S</a:t>
            </a:r>
            <a:r>
              <a:rPr lang="en-US" altLang="zh-CN" b="1" baseline="-15000"/>
              <a:t>8 </a:t>
            </a:r>
          </a:p>
          <a:p>
            <a:pPr marL="457200" indent="-457200">
              <a:lnSpc>
                <a:spcPct val="70000"/>
              </a:lnSpc>
              <a:spcBef>
                <a:spcPct val="50000"/>
              </a:spcBef>
              <a:buFontTx/>
              <a:buAutoNum type="arabicPlain" startAt="4"/>
            </a:pPr>
            <a:r>
              <a:rPr lang="en-US" altLang="zh-CN" b="1"/>
              <a:t>        r</a:t>
            </a:r>
            <a:r>
              <a:rPr lang="en-US" altLang="zh-CN" b="1" baseline="-15000"/>
              <a:t>4</a:t>
            </a:r>
            <a:r>
              <a:rPr lang="en-US" altLang="zh-CN" b="1"/>
              <a:t>     r</a:t>
            </a:r>
            <a:r>
              <a:rPr lang="en-US" altLang="zh-CN" b="1" baseline="-15000"/>
              <a:t>4          </a:t>
            </a:r>
            <a:r>
              <a:rPr lang="en-US" altLang="zh-CN" b="1"/>
              <a:t>r</a:t>
            </a:r>
            <a:r>
              <a:rPr lang="en-US" altLang="zh-CN" b="1" baseline="-15000"/>
              <a:t>4   </a:t>
            </a:r>
            <a:r>
              <a:rPr lang="en-US" altLang="zh-CN" b="1">
                <a:solidFill>
                  <a:srgbClr val="FF0000"/>
                </a:solidFill>
              </a:rPr>
              <a:t>r</a:t>
            </a:r>
            <a:r>
              <a:rPr lang="en-US" altLang="zh-CN" b="1" baseline="-15000">
                <a:solidFill>
                  <a:srgbClr val="FF0000"/>
                </a:solidFill>
              </a:rPr>
              <a:t>4 /</a:t>
            </a:r>
            <a:r>
              <a:rPr lang="en-US" altLang="zh-CN" b="1">
                <a:solidFill>
                  <a:srgbClr val="FF0000"/>
                </a:solidFill>
              </a:rPr>
              <a:t>S</a:t>
            </a:r>
            <a:r>
              <a:rPr lang="en-US" altLang="zh-CN" b="1" baseline="-15000">
                <a:solidFill>
                  <a:srgbClr val="FF0000"/>
                </a:solidFill>
              </a:rPr>
              <a:t>5          </a:t>
            </a:r>
            <a:r>
              <a:rPr lang="en-US" altLang="zh-CN" b="1"/>
              <a:t>r</a:t>
            </a:r>
            <a:r>
              <a:rPr lang="en-US" altLang="zh-CN" b="1" baseline="-15000"/>
              <a:t>4</a:t>
            </a:r>
            <a:r>
              <a:rPr lang="en-US" altLang="zh-CN" b="1"/>
              <a:t>              9</a:t>
            </a:r>
          </a:p>
          <a:p>
            <a:pPr marL="457200" indent="-457200">
              <a:lnSpc>
                <a:spcPct val="70000"/>
              </a:lnSpc>
              <a:spcBef>
                <a:spcPct val="50000"/>
              </a:spcBef>
              <a:buFontTx/>
              <a:buAutoNum type="arabicPlain" startAt="6"/>
            </a:pPr>
            <a:r>
              <a:rPr lang="en-US" altLang="zh-CN" b="1"/>
              <a:t>        S</a:t>
            </a:r>
            <a:r>
              <a:rPr lang="en-US" altLang="zh-CN" b="1" baseline="-15000"/>
              <a:t>10 </a:t>
            </a:r>
          </a:p>
          <a:p>
            <a:pPr marL="457200" indent="-457200">
              <a:lnSpc>
                <a:spcPct val="70000"/>
              </a:lnSpc>
              <a:spcBef>
                <a:spcPct val="50000"/>
              </a:spcBef>
              <a:buFontTx/>
              <a:buAutoNum type="arabicPlain" startAt="6"/>
            </a:pPr>
            <a:r>
              <a:rPr lang="en-US" altLang="zh-CN" b="1" baseline="-15000"/>
              <a:t>            </a:t>
            </a:r>
            <a:r>
              <a:rPr lang="en-US" altLang="zh-CN" b="1"/>
              <a:t>r</a:t>
            </a:r>
            <a:r>
              <a:rPr lang="en-US" altLang="zh-CN" b="1" baseline="-15000"/>
              <a:t>8       </a:t>
            </a:r>
            <a:r>
              <a:rPr lang="en-US" altLang="zh-CN" b="1"/>
              <a:t>r</a:t>
            </a:r>
            <a:r>
              <a:rPr lang="en-US" altLang="zh-CN" b="1" baseline="-15000"/>
              <a:t>8</a:t>
            </a:r>
            <a:r>
              <a:rPr lang="en-US" altLang="zh-CN" b="1"/>
              <a:t>       r</a:t>
            </a:r>
            <a:r>
              <a:rPr lang="en-US" altLang="zh-CN" b="1" baseline="-15000"/>
              <a:t>8</a:t>
            </a:r>
            <a:r>
              <a:rPr lang="en-US" altLang="zh-CN" b="1">
                <a:solidFill>
                  <a:srgbClr val="CC0000"/>
                </a:solidFill>
              </a:rPr>
              <a:t>   </a:t>
            </a:r>
            <a:r>
              <a:rPr lang="en-US" altLang="zh-CN" b="1">
                <a:solidFill>
                  <a:srgbClr val="FF0000"/>
                </a:solidFill>
              </a:rPr>
              <a:t>r</a:t>
            </a:r>
            <a:r>
              <a:rPr lang="en-US" altLang="zh-CN" b="1" baseline="-15000">
                <a:solidFill>
                  <a:srgbClr val="FF0000"/>
                </a:solidFill>
              </a:rPr>
              <a:t>8 /</a:t>
            </a:r>
            <a:r>
              <a:rPr lang="en-US" altLang="zh-CN" b="1">
                <a:solidFill>
                  <a:srgbClr val="FF0000"/>
                </a:solidFill>
              </a:rPr>
              <a:t>S</a:t>
            </a:r>
            <a:r>
              <a:rPr lang="en-US" altLang="zh-CN" b="1" baseline="-15000">
                <a:solidFill>
                  <a:srgbClr val="FF0000"/>
                </a:solidFill>
              </a:rPr>
              <a:t>7</a:t>
            </a:r>
            <a:r>
              <a:rPr lang="en-US" altLang="zh-CN" b="1"/>
              <a:t>     r</a:t>
            </a:r>
            <a:r>
              <a:rPr lang="en-US" altLang="zh-CN" b="1" baseline="-15000"/>
              <a:t>8</a:t>
            </a:r>
            <a:r>
              <a:rPr lang="en-US" altLang="zh-CN" b="1"/>
              <a:t>                     11</a:t>
            </a:r>
            <a:endParaRPr lang="en-US" altLang="zh-CN" b="1" baseline="-15000"/>
          </a:p>
          <a:p>
            <a:pPr marL="457200" indent="-457200">
              <a:lnSpc>
                <a:spcPct val="70000"/>
              </a:lnSpc>
              <a:spcBef>
                <a:spcPct val="50000"/>
              </a:spcBef>
            </a:pPr>
            <a:r>
              <a:rPr lang="en-US" altLang="zh-CN" b="1"/>
              <a:t>8          </a:t>
            </a:r>
            <a:r>
              <a:rPr lang="en-US" altLang="zh-CN" b="1">
                <a:solidFill>
                  <a:schemeClr val="tx2"/>
                </a:solidFill>
              </a:rPr>
              <a:t>r</a:t>
            </a:r>
            <a:r>
              <a:rPr lang="en-US" altLang="zh-CN" b="1" baseline="-15000">
                <a:solidFill>
                  <a:schemeClr val="tx2"/>
                </a:solidFill>
              </a:rPr>
              <a:t>2        </a:t>
            </a:r>
            <a:r>
              <a:rPr lang="en-US" altLang="zh-CN" b="1">
                <a:solidFill>
                  <a:schemeClr val="tx2"/>
                </a:solidFill>
              </a:rPr>
              <a:t>r</a:t>
            </a:r>
            <a:r>
              <a:rPr lang="en-US" altLang="zh-CN" b="1" baseline="-15000">
                <a:solidFill>
                  <a:schemeClr val="tx2"/>
                </a:solidFill>
              </a:rPr>
              <a:t>2          </a:t>
            </a:r>
            <a:r>
              <a:rPr lang="en-US" altLang="zh-CN" b="1">
                <a:solidFill>
                  <a:schemeClr val="tx2"/>
                </a:solidFill>
              </a:rPr>
              <a:t>r</a:t>
            </a:r>
            <a:r>
              <a:rPr lang="en-US" altLang="zh-CN" b="1" baseline="-15000">
                <a:solidFill>
                  <a:schemeClr val="tx2"/>
                </a:solidFill>
              </a:rPr>
              <a:t>2      </a:t>
            </a:r>
            <a:r>
              <a:rPr lang="en-US" altLang="zh-CN" b="1">
                <a:solidFill>
                  <a:schemeClr val="tx2"/>
                </a:solidFill>
              </a:rPr>
              <a:t>r</a:t>
            </a:r>
            <a:r>
              <a:rPr lang="en-US" altLang="zh-CN" b="1" baseline="-15000">
                <a:solidFill>
                  <a:schemeClr val="tx2"/>
                </a:solidFill>
              </a:rPr>
              <a:t>2</a:t>
            </a:r>
            <a:r>
              <a:rPr lang="en-US" altLang="zh-CN" b="1">
                <a:solidFill>
                  <a:schemeClr val="tx2"/>
                </a:solidFill>
              </a:rPr>
              <a:t>         r</a:t>
            </a:r>
            <a:r>
              <a:rPr lang="en-US" altLang="zh-CN" b="1" baseline="-15000">
                <a:solidFill>
                  <a:schemeClr val="tx2"/>
                </a:solidFill>
              </a:rPr>
              <a:t>2</a:t>
            </a:r>
          </a:p>
          <a:p>
            <a:pPr marL="457200" indent="-457200">
              <a:lnSpc>
                <a:spcPct val="70000"/>
              </a:lnSpc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</a:rPr>
              <a:t>9                           S</a:t>
            </a:r>
            <a:r>
              <a:rPr lang="en-US" altLang="zh-CN" b="1" baseline="-15000">
                <a:solidFill>
                  <a:schemeClr val="tx2"/>
                </a:solidFill>
              </a:rPr>
              <a:t>12</a:t>
            </a:r>
          </a:p>
          <a:p>
            <a:pPr marL="457200" indent="-457200">
              <a:lnSpc>
                <a:spcPct val="70000"/>
              </a:lnSpc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</a:rPr>
              <a:t>10        r</a:t>
            </a:r>
            <a:r>
              <a:rPr lang="en-US" altLang="zh-CN" b="1" baseline="-15000">
                <a:solidFill>
                  <a:schemeClr val="tx2"/>
                </a:solidFill>
              </a:rPr>
              <a:t>6        </a:t>
            </a:r>
            <a:r>
              <a:rPr lang="en-US" altLang="zh-CN" b="1">
                <a:solidFill>
                  <a:schemeClr val="tx2"/>
                </a:solidFill>
              </a:rPr>
              <a:t>r</a:t>
            </a:r>
            <a:r>
              <a:rPr lang="en-US" altLang="zh-CN" b="1" baseline="-15000">
                <a:solidFill>
                  <a:schemeClr val="tx2"/>
                </a:solidFill>
              </a:rPr>
              <a:t>6         </a:t>
            </a:r>
            <a:r>
              <a:rPr lang="en-US" altLang="zh-CN" b="1">
                <a:solidFill>
                  <a:schemeClr val="tx2"/>
                </a:solidFill>
              </a:rPr>
              <a:t>r</a:t>
            </a:r>
            <a:r>
              <a:rPr lang="en-US" altLang="zh-CN" b="1" baseline="-15000">
                <a:solidFill>
                  <a:schemeClr val="tx2"/>
                </a:solidFill>
              </a:rPr>
              <a:t>6       </a:t>
            </a:r>
            <a:r>
              <a:rPr lang="en-US" altLang="zh-CN" b="1">
                <a:solidFill>
                  <a:schemeClr val="tx2"/>
                </a:solidFill>
              </a:rPr>
              <a:t>r</a:t>
            </a:r>
            <a:r>
              <a:rPr lang="en-US" altLang="zh-CN" b="1" baseline="-15000">
                <a:solidFill>
                  <a:schemeClr val="tx2"/>
                </a:solidFill>
              </a:rPr>
              <a:t>6            </a:t>
            </a:r>
            <a:r>
              <a:rPr lang="en-US" altLang="zh-CN" b="1">
                <a:solidFill>
                  <a:schemeClr val="tx2"/>
                </a:solidFill>
              </a:rPr>
              <a:t> r</a:t>
            </a:r>
            <a:r>
              <a:rPr lang="en-US" altLang="zh-CN" b="1" baseline="-15000">
                <a:solidFill>
                  <a:schemeClr val="tx2"/>
                </a:solidFill>
              </a:rPr>
              <a:t>6</a:t>
            </a:r>
          </a:p>
          <a:p>
            <a:pPr marL="457200" indent="-457200">
              <a:lnSpc>
                <a:spcPct val="70000"/>
              </a:lnSpc>
              <a:spcBef>
                <a:spcPct val="50000"/>
              </a:spcBef>
              <a:buFontTx/>
              <a:buAutoNum type="arabicPlain" startAt="11"/>
            </a:pPr>
            <a:r>
              <a:rPr lang="en-US" altLang="zh-CN" b="1">
                <a:solidFill>
                  <a:schemeClr val="tx2"/>
                </a:solidFill>
              </a:rPr>
              <a:t>                        S</a:t>
            </a:r>
            <a:r>
              <a:rPr lang="en-US" altLang="zh-CN" b="1" baseline="-15000">
                <a:solidFill>
                  <a:schemeClr val="tx2"/>
                </a:solidFill>
              </a:rPr>
              <a:t>13</a:t>
            </a:r>
          </a:p>
          <a:p>
            <a:pPr marL="457200" indent="-457200">
              <a:lnSpc>
                <a:spcPct val="70000"/>
              </a:lnSpc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</a:rPr>
              <a:t>12        r</a:t>
            </a:r>
            <a:r>
              <a:rPr lang="en-US" altLang="zh-CN" b="1" baseline="-15000">
                <a:solidFill>
                  <a:schemeClr val="tx2"/>
                </a:solidFill>
              </a:rPr>
              <a:t>3        </a:t>
            </a:r>
            <a:r>
              <a:rPr lang="en-US" altLang="zh-CN" b="1">
                <a:solidFill>
                  <a:schemeClr val="tx2"/>
                </a:solidFill>
              </a:rPr>
              <a:t>r</a:t>
            </a:r>
            <a:r>
              <a:rPr lang="en-US" altLang="zh-CN" b="1" baseline="-15000">
                <a:solidFill>
                  <a:schemeClr val="tx2"/>
                </a:solidFill>
              </a:rPr>
              <a:t>3          </a:t>
            </a:r>
            <a:r>
              <a:rPr lang="en-US" altLang="zh-CN" b="1">
                <a:solidFill>
                  <a:schemeClr val="tx2"/>
                </a:solidFill>
              </a:rPr>
              <a:t>r</a:t>
            </a:r>
            <a:r>
              <a:rPr lang="en-US" altLang="zh-CN" b="1" baseline="-15000">
                <a:solidFill>
                  <a:schemeClr val="tx2"/>
                </a:solidFill>
              </a:rPr>
              <a:t>3</a:t>
            </a:r>
            <a:r>
              <a:rPr lang="en-US" altLang="zh-CN" b="1">
                <a:solidFill>
                  <a:schemeClr val="tx2"/>
                </a:solidFill>
              </a:rPr>
              <a:t>     r</a:t>
            </a:r>
            <a:r>
              <a:rPr lang="en-US" altLang="zh-CN" b="1" baseline="-15000">
                <a:solidFill>
                  <a:schemeClr val="tx2"/>
                </a:solidFill>
              </a:rPr>
              <a:t>3   </a:t>
            </a:r>
            <a:r>
              <a:rPr lang="en-US" altLang="zh-CN" b="1">
                <a:solidFill>
                  <a:schemeClr val="tx2"/>
                </a:solidFill>
              </a:rPr>
              <a:t>       r</a:t>
            </a:r>
            <a:r>
              <a:rPr lang="en-US" altLang="zh-CN" b="1" baseline="-15000">
                <a:solidFill>
                  <a:schemeClr val="tx2"/>
                </a:solidFill>
              </a:rPr>
              <a:t>3</a:t>
            </a:r>
          </a:p>
          <a:p>
            <a:pPr marL="457200" indent="-457200">
              <a:lnSpc>
                <a:spcPct val="70000"/>
              </a:lnSpc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</a:rPr>
              <a:t>13        r</a:t>
            </a:r>
            <a:r>
              <a:rPr lang="en-US" altLang="zh-CN" b="1" baseline="-15000">
                <a:solidFill>
                  <a:schemeClr val="tx2"/>
                </a:solidFill>
              </a:rPr>
              <a:t>7        </a:t>
            </a:r>
            <a:r>
              <a:rPr lang="en-US" altLang="zh-CN" b="1">
                <a:solidFill>
                  <a:schemeClr val="tx2"/>
                </a:solidFill>
              </a:rPr>
              <a:t>r</a:t>
            </a:r>
            <a:r>
              <a:rPr lang="en-US" altLang="zh-CN" b="1" baseline="-15000">
                <a:solidFill>
                  <a:schemeClr val="tx2"/>
                </a:solidFill>
              </a:rPr>
              <a:t>7          </a:t>
            </a:r>
            <a:r>
              <a:rPr lang="en-US" altLang="zh-CN" b="1">
                <a:solidFill>
                  <a:schemeClr val="tx2"/>
                </a:solidFill>
              </a:rPr>
              <a:t>r</a:t>
            </a:r>
            <a:r>
              <a:rPr lang="en-US" altLang="zh-CN" b="1" baseline="-15000">
                <a:solidFill>
                  <a:schemeClr val="tx2"/>
                </a:solidFill>
              </a:rPr>
              <a:t>7       </a:t>
            </a:r>
            <a:r>
              <a:rPr lang="en-US" altLang="zh-CN" b="1">
                <a:solidFill>
                  <a:schemeClr val="tx2"/>
                </a:solidFill>
              </a:rPr>
              <a:t>r</a:t>
            </a:r>
            <a:r>
              <a:rPr lang="en-US" altLang="zh-CN" b="1" baseline="-15000">
                <a:solidFill>
                  <a:schemeClr val="tx2"/>
                </a:solidFill>
              </a:rPr>
              <a:t>7              </a:t>
            </a:r>
            <a:r>
              <a:rPr lang="en-US" altLang="zh-CN" b="1">
                <a:solidFill>
                  <a:schemeClr val="tx2"/>
                </a:solidFill>
              </a:rPr>
              <a:t>r</a:t>
            </a:r>
            <a:r>
              <a:rPr lang="en-US" altLang="zh-CN" b="1" baseline="-15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2928938" y="2214563"/>
            <a:ext cx="2438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400">
                <a:solidFill>
                  <a:srgbClr val="99CCFF"/>
                </a:solidFill>
              </a:rPr>
              <a:t>ACTION</a:t>
            </a:r>
          </a:p>
        </p:txBody>
      </p:sp>
      <p:sp>
        <p:nvSpPr>
          <p:cNvPr id="54277" name="Line 5"/>
          <p:cNvSpPr>
            <a:spLocks noChangeShapeType="1"/>
          </p:cNvSpPr>
          <p:nvPr/>
        </p:nvSpPr>
        <p:spPr bwMode="auto">
          <a:xfrm>
            <a:off x="304800" y="533400"/>
            <a:ext cx="822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4278" name="Line 6"/>
          <p:cNvSpPr>
            <a:spLocks noChangeShapeType="1"/>
          </p:cNvSpPr>
          <p:nvPr/>
        </p:nvSpPr>
        <p:spPr bwMode="auto">
          <a:xfrm>
            <a:off x="1447800" y="152400"/>
            <a:ext cx="0" cy="6477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4279" name="Line 7"/>
          <p:cNvSpPr>
            <a:spLocks noChangeShapeType="1"/>
          </p:cNvSpPr>
          <p:nvPr/>
        </p:nvSpPr>
        <p:spPr bwMode="auto">
          <a:xfrm>
            <a:off x="6400800" y="152400"/>
            <a:ext cx="0" cy="6477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11624" name="Text Box 8"/>
          <p:cNvSpPr txBox="1">
            <a:spLocks noChangeArrowheads="1"/>
          </p:cNvSpPr>
          <p:nvPr/>
        </p:nvSpPr>
        <p:spPr bwMode="auto">
          <a:xfrm>
            <a:off x="6429375" y="2143125"/>
            <a:ext cx="20574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800">
                <a:solidFill>
                  <a:srgbClr val="99CCFF"/>
                </a:solidFill>
              </a:rPr>
              <a:t>GOTO</a:t>
            </a:r>
          </a:p>
        </p:txBody>
      </p:sp>
      <p:sp>
        <p:nvSpPr>
          <p:cNvPr id="54281" name="AutoShape 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620000" y="6172200"/>
            <a:ext cx="838200" cy="4572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2" name="Text Box 1028"/>
          <p:cNvSpPr txBox="1">
            <a:spLocks noChangeArrowheads="1"/>
          </p:cNvSpPr>
          <p:nvPr/>
        </p:nvSpPr>
        <p:spPr bwMode="auto">
          <a:xfrm>
            <a:off x="6286500" y="4357688"/>
            <a:ext cx="2857500" cy="2338387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000">
                <a:ea typeface="华文新魏" pitchFamily="2" charset="-122"/>
              </a:rPr>
              <a:t>文法</a:t>
            </a:r>
            <a:r>
              <a:rPr lang="en-US" altLang="zh-CN" sz="2000">
                <a:ea typeface="华文新魏" pitchFamily="2" charset="-122"/>
              </a:rPr>
              <a:t>7.3-1G[S’]: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0.S</a:t>
            </a:r>
            <a:r>
              <a:rPr lang="en-US" altLang="zh-CN" sz="2000">
                <a:latin typeface="Times New Roman" pitchFamily="18" charset="0"/>
              </a:rPr>
              <a:t>’</a:t>
            </a:r>
            <a:r>
              <a:rPr lang="en-US" altLang="zh-CN" sz="2000"/>
              <a:t>→S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1.S→a      5.S→b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2.S→aAb  6.S→bBa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3.A→1A0  7.B→1B0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4.A→ </a:t>
            </a:r>
            <a:r>
              <a:rPr lang="en-US" altLang="zh-CN" sz="2000">
                <a:latin typeface="Times New Roman" pitchFamily="18" charset="0"/>
                <a:ea typeface="华文新魏" pitchFamily="2" charset="-122"/>
              </a:rPr>
              <a:t>ε        </a:t>
            </a:r>
            <a:r>
              <a:rPr lang="en-US" altLang="zh-CN" sz="2000">
                <a:ea typeface="华文新魏" pitchFamily="2" charset="-122"/>
              </a:rPr>
              <a:t>8.B </a:t>
            </a:r>
            <a:r>
              <a:rPr lang="en-US" altLang="zh-CN" sz="2000"/>
              <a:t>→ </a:t>
            </a:r>
            <a:r>
              <a:rPr lang="en-US" altLang="zh-CN" sz="2000">
                <a:ea typeface="华文新魏" pitchFamily="2" charset="-122"/>
              </a:rPr>
              <a:t>ε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8" grpId="0" animBg="1" autoUpdateAnimBg="0"/>
      <p:bldP spid="111619" grpId="0" autoUpdateAnimBg="0"/>
      <p:bldP spid="1116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C35537-3325-43AA-B574-70BF4E2972AF}" type="slidenum">
              <a:rPr lang="zh-CN" altLang="en-US" smtClean="0"/>
              <a:pPr/>
              <a:t>17</a:t>
            </a:fld>
            <a:endParaRPr lang="en-US" altLang="zh-CN" smtClean="0"/>
          </a:p>
        </p:txBody>
      </p:sp>
      <p:sp>
        <p:nvSpPr>
          <p:cNvPr id="107522" name="Rectangle 2"/>
          <p:cNvSpPr>
            <a:spLocks noChangeArrowheads="1"/>
          </p:cNvSpPr>
          <p:nvPr/>
        </p:nvSpPr>
        <p:spPr bwMode="auto">
          <a:xfrm>
            <a:off x="428625" y="3286125"/>
            <a:ext cx="8501063" cy="1570038"/>
          </a:xfrm>
          <a:prstGeom prst="rect">
            <a:avLst/>
          </a:prstGeom>
          <a:solidFill>
            <a:srgbClr val="CCECFF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>
                <a:latin typeface="Times New Roman" pitchFamily="18" charset="0"/>
                <a:ea typeface="华文新魏" pitchFamily="2" charset="-122"/>
              </a:rPr>
              <a:t>对于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</a:rPr>
              <a:t>I</a:t>
            </a:r>
            <a:r>
              <a:rPr lang="en-US" altLang="zh-CN" sz="3200" b="1" baseline="-2500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lang="zh-CN" altLang="en-US" sz="3200" b="1">
                <a:latin typeface="Times New Roman" pitchFamily="18" charset="0"/>
                <a:ea typeface="华文新魏" pitchFamily="2" charset="-122"/>
              </a:rPr>
              <a:t>而言，若当前输入符</a:t>
            </a:r>
            <a:r>
              <a:rPr lang="en-US" altLang="zh-CN" sz="3200" b="1">
                <a:latin typeface="Times New Roman" pitchFamily="18" charset="0"/>
                <a:ea typeface="华文新魏" pitchFamily="2" charset="-122"/>
              </a:rPr>
              <a:t>x=1，</a:t>
            </a:r>
            <a:r>
              <a:rPr lang="zh-CN" altLang="en-US" sz="3200" b="1">
                <a:latin typeface="Times New Roman" pitchFamily="18" charset="0"/>
                <a:ea typeface="华文新魏" pitchFamily="2" charset="-122"/>
              </a:rPr>
              <a:t>则应该执行</a:t>
            </a:r>
            <a:r>
              <a:rPr lang="en-US" altLang="zh-CN" sz="3200">
                <a:latin typeface="Times New Roman" pitchFamily="18" charset="0"/>
                <a:ea typeface="华文新魏" pitchFamily="2" charset="-122"/>
              </a:rPr>
              <a:t>S</a:t>
            </a:r>
            <a:r>
              <a:rPr lang="en-US" altLang="zh-CN" sz="3200" baseline="-15000">
                <a:latin typeface="Times New Roman" pitchFamily="18" charset="0"/>
                <a:ea typeface="华文新魏" pitchFamily="2" charset="-122"/>
              </a:rPr>
              <a:t>5；</a:t>
            </a:r>
          </a:p>
          <a:p>
            <a:r>
              <a:rPr lang="zh-CN" altLang="en-US" sz="3200">
                <a:latin typeface="Times New Roman" pitchFamily="18" charset="0"/>
                <a:ea typeface="华文新魏" pitchFamily="2" charset="-122"/>
              </a:rPr>
              <a:t>若</a:t>
            </a:r>
            <a:r>
              <a:rPr lang="en-US" altLang="zh-CN" sz="3200">
                <a:latin typeface="Times New Roman" pitchFamily="18" charset="0"/>
                <a:ea typeface="华文新魏" pitchFamily="2" charset="-122"/>
              </a:rPr>
              <a:t>x </a:t>
            </a:r>
            <a:r>
              <a:rPr lang="en-US" altLang="zh-CN" sz="320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</a:t>
            </a:r>
            <a:r>
              <a:rPr lang="en-US" altLang="zh-CN" sz="3200">
                <a:latin typeface="Times New Roman" pitchFamily="18" charset="0"/>
                <a:ea typeface="华文新魏" pitchFamily="2" charset="-122"/>
              </a:rPr>
              <a:t> </a:t>
            </a:r>
            <a:r>
              <a:rPr lang="en-US" altLang="zh-CN" sz="3200">
                <a:latin typeface="华文新魏" pitchFamily="2" charset="-122"/>
                <a:ea typeface="华文新魏" pitchFamily="2" charset="-122"/>
              </a:rPr>
              <a:t>FOLLOW(S),</a:t>
            </a:r>
            <a:r>
              <a:rPr lang="en-US" altLang="zh-CN" sz="3200">
                <a:latin typeface="Times New Roman" pitchFamily="18" charset="0"/>
                <a:ea typeface="华文新魏" pitchFamily="2" charset="-122"/>
              </a:rPr>
              <a:t> </a:t>
            </a:r>
            <a:r>
              <a:rPr lang="zh-CN" altLang="en-US" sz="3200">
                <a:latin typeface="Times New Roman" pitchFamily="18" charset="0"/>
                <a:ea typeface="华文新魏" pitchFamily="2" charset="-122"/>
              </a:rPr>
              <a:t>则应用</a:t>
            </a:r>
            <a:r>
              <a:rPr lang="en-US" altLang="zh-CN" sz="3200"/>
              <a:t>S→a.</a:t>
            </a:r>
            <a:r>
              <a:rPr lang="zh-CN" altLang="en-US" sz="3200">
                <a:ea typeface="华文新魏" pitchFamily="2" charset="-122"/>
              </a:rPr>
              <a:t>归约；</a:t>
            </a:r>
          </a:p>
          <a:p>
            <a:r>
              <a:rPr lang="zh-CN" altLang="en-US" sz="3200">
                <a:latin typeface="Times New Roman" pitchFamily="18" charset="0"/>
                <a:ea typeface="华文新魏" pitchFamily="2" charset="-122"/>
              </a:rPr>
              <a:t>若</a:t>
            </a:r>
            <a:r>
              <a:rPr lang="en-US" altLang="zh-CN" sz="3200">
                <a:latin typeface="Times New Roman" pitchFamily="18" charset="0"/>
                <a:ea typeface="华文新魏" pitchFamily="2" charset="-122"/>
              </a:rPr>
              <a:t>x </a:t>
            </a:r>
            <a:r>
              <a:rPr lang="en-US" altLang="zh-CN" sz="320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</a:t>
            </a:r>
            <a:r>
              <a:rPr lang="en-US" altLang="zh-CN" sz="3200">
                <a:latin typeface="Times New Roman" pitchFamily="18" charset="0"/>
                <a:ea typeface="华文新魏" pitchFamily="2" charset="-122"/>
              </a:rPr>
              <a:t> </a:t>
            </a:r>
            <a:r>
              <a:rPr lang="en-US" altLang="zh-CN" sz="3200">
                <a:latin typeface="华文新魏" pitchFamily="2" charset="-122"/>
                <a:ea typeface="华文新魏" pitchFamily="2" charset="-122"/>
              </a:rPr>
              <a:t>FOLLOW(A),</a:t>
            </a:r>
            <a:r>
              <a:rPr lang="en-US" altLang="zh-CN" sz="3200">
                <a:latin typeface="Times New Roman" pitchFamily="18" charset="0"/>
                <a:ea typeface="华文新魏" pitchFamily="2" charset="-122"/>
              </a:rPr>
              <a:t> </a:t>
            </a:r>
            <a:r>
              <a:rPr lang="zh-CN" altLang="en-US" sz="3200">
                <a:latin typeface="Times New Roman" pitchFamily="18" charset="0"/>
                <a:ea typeface="华文新魏" pitchFamily="2" charset="-122"/>
              </a:rPr>
              <a:t>则应用</a:t>
            </a:r>
            <a:r>
              <a:rPr lang="en-US" altLang="zh-CN" sz="3200"/>
              <a:t>A→. </a:t>
            </a:r>
            <a:r>
              <a:rPr lang="en-US" altLang="zh-CN" sz="3200">
                <a:latin typeface="Times New Roman" pitchFamily="18" charset="0"/>
                <a:ea typeface="华文新魏" pitchFamily="2" charset="-122"/>
              </a:rPr>
              <a:t>ε</a:t>
            </a:r>
            <a:r>
              <a:rPr lang="zh-CN" altLang="en-US" sz="3200">
                <a:ea typeface="华文新魏" pitchFamily="2" charset="-122"/>
              </a:rPr>
              <a:t>归约。</a:t>
            </a:r>
          </a:p>
        </p:txBody>
      </p:sp>
      <p:sp>
        <p:nvSpPr>
          <p:cNvPr id="55300" name="Rectangle 3"/>
          <p:cNvSpPr>
            <a:spLocks noChangeArrowheads="1"/>
          </p:cNvSpPr>
          <p:nvPr/>
        </p:nvSpPr>
        <p:spPr bwMode="auto">
          <a:xfrm>
            <a:off x="6072188" y="1285875"/>
            <a:ext cx="3071812" cy="1697038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latin typeface="华文新魏" pitchFamily="2" charset="-122"/>
                <a:ea typeface="华文新魏" pitchFamily="2" charset="-122"/>
              </a:rPr>
              <a:t>FOLLOW(S)={#</a:t>
            </a:r>
            <a:r>
              <a:rPr lang="zh-CN" altLang="en-US">
                <a:latin typeface="华文新魏" pitchFamily="2" charset="-122"/>
                <a:ea typeface="华文新魏" pitchFamily="2" charset="-122"/>
              </a:rPr>
              <a:t>}</a:t>
            </a:r>
            <a:endParaRPr lang="zh-CN" altLang="en-US">
              <a:ea typeface="华文新魏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华文新魏" pitchFamily="2" charset="-122"/>
                <a:ea typeface="华文新魏" pitchFamily="2" charset="-122"/>
              </a:rPr>
              <a:t>FOLLOW(A)={0,b}</a:t>
            </a:r>
          </a:p>
          <a:p>
            <a:pPr>
              <a:lnSpc>
                <a:spcPct val="150000"/>
              </a:lnSpc>
            </a:pPr>
            <a:r>
              <a:rPr lang="en-US" altLang="zh-CN">
                <a:latin typeface="华文新魏" pitchFamily="2" charset="-122"/>
                <a:ea typeface="华文新魏" pitchFamily="2" charset="-122"/>
              </a:rPr>
              <a:t>FOLLOW(B</a:t>
            </a:r>
            <a:r>
              <a:rPr lang="en-US" altLang="zh-CN"/>
              <a:t>)={</a:t>
            </a:r>
            <a:r>
              <a:rPr lang="en-US" altLang="zh-CN">
                <a:latin typeface="华文新魏" pitchFamily="2" charset="-122"/>
                <a:ea typeface="华文新魏" pitchFamily="2" charset="-122"/>
              </a:rPr>
              <a:t>0,a}</a:t>
            </a:r>
            <a:endParaRPr lang="zh-CN" altLang="en-US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5301" name="Text Box 7"/>
          <p:cNvSpPr txBox="1">
            <a:spLocks noChangeArrowheads="1"/>
          </p:cNvSpPr>
          <p:nvPr/>
        </p:nvSpPr>
        <p:spPr bwMode="auto">
          <a:xfrm>
            <a:off x="428625" y="228600"/>
            <a:ext cx="8286750" cy="644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ea typeface="华文新魏" pitchFamily="2" charset="-122"/>
              </a:rPr>
              <a:t>解决方法：向前搜索一个输入符号</a:t>
            </a:r>
            <a:r>
              <a:rPr lang="en-US" altLang="zh-CN" sz="3600">
                <a:ea typeface="华文新魏" pitchFamily="2" charset="-122"/>
              </a:rPr>
              <a:t>a </a:t>
            </a:r>
            <a:endParaRPr lang="en-US" altLang="zh-CN" sz="3200">
              <a:ea typeface="华文新魏" pitchFamily="2" charset="-122"/>
            </a:endParaRPr>
          </a:p>
        </p:txBody>
      </p:sp>
      <p:sp>
        <p:nvSpPr>
          <p:cNvPr id="55302" name="Text Box 3"/>
          <p:cNvSpPr txBox="1">
            <a:spLocks noChangeArrowheads="1"/>
          </p:cNvSpPr>
          <p:nvPr/>
        </p:nvSpPr>
        <p:spPr bwMode="auto">
          <a:xfrm>
            <a:off x="428625" y="928688"/>
            <a:ext cx="2438400" cy="2295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I</a:t>
            </a:r>
            <a:r>
              <a:rPr lang="en-US" altLang="zh-CN" sz="2800" baseline="-2500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：</a:t>
            </a:r>
            <a:r>
              <a:rPr lang="en-US" altLang="zh-CN" sz="3200"/>
              <a:t>S→a.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200"/>
              <a:t>    S→a.Ab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200"/>
              <a:t>    A→.1A0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200"/>
              <a:t>    A→.</a:t>
            </a:r>
            <a:r>
              <a:rPr lang="en-US" altLang="zh-CN" sz="3600">
                <a:latin typeface="Times New Roman" pitchFamily="18" charset="0"/>
                <a:ea typeface="华文新魏" pitchFamily="2" charset="-122"/>
              </a:rPr>
              <a:t>ε</a:t>
            </a:r>
            <a:r>
              <a:rPr lang="en-US" altLang="zh-CN" sz="3200"/>
              <a:t> 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28625" y="5072063"/>
            <a:ext cx="8286750" cy="10779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FF0000"/>
                </a:solidFill>
                <a:ea typeface="华文新魏" pitchFamily="2" charset="-122"/>
              </a:rPr>
              <a:t>前提：</a:t>
            </a:r>
            <a:r>
              <a:rPr lang="en-US" altLang="zh-CN" sz="3200" dirty="0">
                <a:solidFill>
                  <a:srgbClr val="FF0000"/>
                </a:solidFill>
                <a:ea typeface="华文新魏" pitchFamily="2" charset="-122"/>
              </a:rPr>
              <a:t>{1}</a:t>
            </a:r>
            <a:r>
              <a:rPr lang="zh-CN" altLang="en-US" sz="3200" dirty="0">
                <a:solidFill>
                  <a:srgbClr val="FF0000"/>
                </a:solidFill>
                <a:ea typeface="华文新魏" pitchFamily="2" charset="-122"/>
              </a:rPr>
              <a:t>、</a:t>
            </a:r>
            <a:r>
              <a:rPr lang="en-US" altLang="zh-CN" sz="32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FOLLOW(S) </a:t>
            </a:r>
            <a:r>
              <a:rPr lang="zh-CN" altLang="en-US" sz="32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和 </a:t>
            </a:r>
            <a:r>
              <a:rPr lang="en-US" altLang="zh-CN" sz="32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FOLLOW(A)</a:t>
            </a:r>
            <a:r>
              <a:rPr lang="zh-CN" altLang="en-US" sz="32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两两不相交</a:t>
            </a:r>
            <a:endParaRPr lang="en-US" altLang="zh-CN" sz="3200" dirty="0">
              <a:solidFill>
                <a:srgbClr val="FF0000"/>
              </a:solidFill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75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7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7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7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2" grpId="0" build="allAtOnce" animBg="1"/>
      <p:bldP spid="7" grpId="0" build="allAtOnce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A34CFA-9F5E-4147-941A-00F644177341}" type="slidenum">
              <a:rPr lang="zh-CN" altLang="en-US" smtClean="0"/>
              <a:pPr/>
              <a:t>18</a:t>
            </a:fld>
            <a:endParaRPr lang="en-US" altLang="zh-CN" smtClean="0"/>
          </a:p>
        </p:txBody>
      </p:sp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285750" y="857250"/>
            <a:ext cx="8229600" cy="5632450"/>
          </a:xfrm>
          <a:prstGeom prst="rect">
            <a:avLst/>
          </a:prstGeom>
          <a:solidFill>
            <a:srgbClr val="CCECFF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zh-CN" altLang="en-US"/>
              <a:t>            </a:t>
            </a:r>
            <a:r>
              <a:rPr lang="en-US" altLang="zh-CN" b="1"/>
              <a:t>a       b      0       1       #        S      A     B</a:t>
            </a:r>
          </a:p>
          <a:p>
            <a:pPr marL="457200" indent="-457200"/>
            <a:r>
              <a:rPr lang="en-US" altLang="zh-CN" b="1"/>
              <a:t>0          S</a:t>
            </a:r>
            <a:r>
              <a:rPr lang="en-US" altLang="zh-CN" b="1" baseline="-15000"/>
              <a:t>2</a:t>
            </a:r>
            <a:r>
              <a:rPr lang="en-US" altLang="zh-CN" b="1"/>
              <a:t>     S</a:t>
            </a:r>
            <a:r>
              <a:rPr lang="en-US" altLang="zh-CN" b="1" baseline="-15000"/>
              <a:t>3                                                   </a:t>
            </a:r>
            <a:r>
              <a:rPr lang="en-US" altLang="zh-CN" b="1"/>
              <a:t>1 </a:t>
            </a:r>
          </a:p>
          <a:p>
            <a:pPr marL="457200" indent="-457200">
              <a:buFontTx/>
              <a:buAutoNum type="arabicPlain"/>
            </a:pPr>
            <a:r>
              <a:rPr lang="en-US" altLang="zh-CN" b="1"/>
              <a:t>                                         Acc</a:t>
            </a:r>
          </a:p>
          <a:p>
            <a:pPr marL="457200" indent="-457200">
              <a:buFontTx/>
              <a:buAutoNum type="arabicPlain" startAt="2"/>
            </a:pPr>
            <a:r>
              <a:rPr lang="en-US" altLang="zh-CN" b="1"/>
              <a:t>                r</a:t>
            </a:r>
            <a:r>
              <a:rPr lang="en-US" altLang="zh-CN" b="1" baseline="-15000"/>
              <a:t>4         </a:t>
            </a:r>
            <a:r>
              <a:rPr lang="en-US" altLang="zh-CN" b="1"/>
              <a:t>r</a:t>
            </a:r>
            <a:r>
              <a:rPr lang="en-US" altLang="zh-CN" b="1" baseline="-15000"/>
              <a:t>4</a:t>
            </a:r>
            <a:r>
              <a:rPr lang="en-US" altLang="zh-CN" b="1"/>
              <a:t>       S</a:t>
            </a:r>
            <a:r>
              <a:rPr lang="en-US" altLang="zh-CN" b="1" baseline="-15000"/>
              <a:t>5          </a:t>
            </a:r>
            <a:r>
              <a:rPr lang="en-US" altLang="zh-CN" b="1"/>
              <a:t>r</a:t>
            </a:r>
            <a:r>
              <a:rPr lang="en-US" altLang="zh-CN" b="1" baseline="-15000"/>
              <a:t>1                      </a:t>
            </a:r>
            <a:r>
              <a:rPr lang="en-US" altLang="zh-CN" b="1"/>
              <a:t>4</a:t>
            </a:r>
          </a:p>
          <a:p>
            <a:pPr marL="457200" indent="-457200">
              <a:buFontTx/>
              <a:buAutoNum type="arabicPlain" startAt="3"/>
            </a:pPr>
            <a:r>
              <a:rPr lang="en-US" altLang="zh-CN" b="1"/>
              <a:t>        r</a:t>
            </a:r>
            <a:r>
              <a:rPr lang="en-US" altLang="zh-CN" b="1" baseline="-15000"/>
              <a:t>8                     </a:t>
            </a:r>
            <a:r>
              <a:rPr lang="en-US" altLang="zh-CN" b="1"/>
              <a:t>r</a:t>
            </a:r>
            <a:r>
              <a:rPr lang="en-US" altLang="zh-CN" b="1" baseline="-15000"/>
              <a:t>8       </a:t>
            </a:r>
            <a:r>
              <a:rPr lang="en-US" altLang="zh-CN" b="1"/>
              <a:t>  S</a:t>
            </a:r>
            <a:r>
              <a:rPr lang="en-US" altLang="zh-CN" b="1" baseline="-15000"/>
              <a:t>7          </a:t>
            </a:r>
            <a:r>
              <a:rPr lang="en-US" altLang="zh-CN" b="1"/>
              <a:t>r</a:t>
            </a:r>
            <a:r>
              <a:rPr lang="en-US" altLang="zh-CN" b="1" baseline="-15000"/>
              <a:t>5</a:t>
            </a:r>
            <a:r>
              <a:rPr lang="en-US" altLang="zh-CN" b="1"/>
              <a:t>                      6</a:t>
            </a:r>
          </a:p>
          <a:p>
            <a:pPr marL="457200" indent="-457200">
              <a:buFontTx/>
              <a:buAutoNum type="arabicPlain" startAt="4"/>
            </a:pPr>
            <a:r>
              <a:rPr lang="en-US" altLang="zh-CN" b="1"/>
              <a:t>                S</a:t>
            </a:r>
            <a:r>
              <a:rPr lang="en-US" altLang="zh-CN" b="1" baseline="-15000"/>
              <a:t>8 </a:t>
            </a:r>
          </a:p>
          <a:p>
            <a:pPr marL="457200" indent="-457200">
              <a:buFontTx/>
              <a:buAutoNum type="arabicPlain" startAt="4"/>
            </a:pPr>
            <a:r>
              <a:rPr lang="en-US" altLang="zh-CN" b="1"/>
              <a:t>                r</a:t>
            </a:r>
            <a:r>
              <a:rPr lang="en-US" altLang="zh-CN" b="1" baseline="-15000"/>
              <a:t>4          </a:t>
            </a:r>
            <a:r>
              <a:rPr lang="en-US" altLang="zh-CN" b="1"/>
              <a:t>r</a:t>
            </a:r>
            <a:r>
              <a:rPr lang="en-US" altLang="zh-CN" b="1" baseline="-15000"/>
              <a:t>4         </a:t>
            </a:r>
            <a:r>
              <a:rPr lang="en-US" altLang="zh-CN" b="1"/>
              <a:t>S</a:t>
            </a:r>
            <a:r>
              <a:rPr lang="en-US" altLang="zh-CN" b="1" baseline="-15000"/>
              <a:t>5</a:t>
            </a:r>
            <a:r>
              <a:rPr lang="en-US" altLang="zh-CN" b="1"/>
              <a:t>                        9</a:t>
            </a:r>
          </a:p>
          <a:p>
            <a:pPr marL="457200" indent="-457200">
              <a:buFontTx/>
              <a:buAutoNum type="arabicPlain" startAt="6"/>
            </a:pPr>
            <a:r>
              <a:rPr lang="en-US" altLang="zh-CN" b="1"/>
              <a:t>        S</a:t>
            </a:r>
            <a:r>
              <a:rPr lang="en-US" altLang="zh-CN" b="1" baseline="-15000"/>
              <a:t>10 </a:t>
            </a:r>
          </a:p>
          <a:p>
            <a:pPr marL="457200" indent="-457200">
              <a:buFontTx/>
              <a:buAutoNum type="arabicPlain" startAt="6"/>
            </a:pPr>
            <a:r>
              <a:rPr lang="en-US" altLang="zh-CN" b="1" baseline="-15000"/>
              <a:t>            </a:t>
            </a:r>
            <a:r>
              <a:rPr lang="en-US" altLang="zh-CN" b="1">
                <a:solidFill>
                  <a:srgbClr val="CC0000"/>
                </a:solidFill>
              </a:rPr>
              <a:t>r</a:t>
            </a:r>
            <a:r>
              <a:rPr lang="en-US" altLang="zh-CN" b="1" baseline="-15000">
                <a:solidFill>
                  <a:srgbClr val="CC0000"/>
                </a:solidFill>
              </a:rPr>
              <a:t>8      </a:t>
            </a:r>
            <a:r>
              <a:rPr lang="en-US" altLang="zh-CN" b="1">
                <a:solidFill>
                  <a:srgbClr val="CC0000"/>
                </a:solidFill>
              </a:rPr>
              <a:t>          r</a:t>
            </a:r>
            <a:r>
              <a:rPr lang="en-US" altLang="zh-CN" b="1" baseline="-15000">
                <a:solidFill>
                  <a:srgbClr val="CC0000"/>
                </a:solidFill>
              </a:rPr>
              <a:t>8</a:t>
            </a:r>
            <a:r>
              <a:rPr lang="en-US" altLang="zh-CN" b="1">
                <a:solidFill>
                  <a:srgbClr val="CC0000"/>
                </a:solidFill>
              </a:rPr>
              <a:t>       </a:t>
            </a:r>
            <a:r>
              <a:rPr lang="en-US" altLang="zh-CN" b="1"/>
              <a:t>S</a:t>
            </a:r>
            <a:r>
              <a:rPr lang="en-US" altLang="zh-CN" b="1" baseline="-15000"/>
              <a:t>7</a:t>
            </a:r>
            <a:r>
              <a:rPr lang="en-US" altLang="zh-CN" b="1"/>
              <a:t>                              11</a:t>
            </a:r>
            <a:endParaRPr lang="en-US" altLang="zh-CN" b="1" baseline="-15000"/>
          </a:p>
          <a:p>
            <a:pPr marL="457200" indent="-457200"/>
            <a:r>
              <a:rPr lang="en-US" altLang="zh-CN" b="1"/>
              <a:t>8                                              </a:t>
            </a:r>
            <a:r>
              <a:rPr lang="en-US" altLang="zh-CN" b="1">
                <a:solidFill>
                  <a:srgbClr val="CC0000"/>
                </a:solidFill>
              </a:rPr>
              <a:t> r</a:t>
            </a:r>
            <a:r>
              <a:rPr lang="en-US" altLang="zh-CN" b="1" baseline="-15000">
                <a:solidFill>
                  <a:srgbClr val="CC0000"/>
                </a:solidFill>
              </a:rPr>
              <a:t>2</a:t>
            </a:r>
          </a:p>
          <a:p>
            <a:pPr marL="457200" indent="-457200"/>
            <a:r>
              <a:rPr lang="en-US" altLang="zh-CN" b="1"/>
              <a:t>9                           S</a:t>
            </a:r>
            <a:r>
              <a:rPr lang="en-US" altLang="zh-CN" b="1" baseline="-15000"/>
              <a:t>12</a:t>
            </a:r>
          </a:p>
          <a:p>
            <a:pPr marL="457200" indent="-457200"/>
            <a:r>
              <a:rPr lang="en-US" altLang="zh-CN" b="1"/>
              <a:t>10                                             </a:t>
            </a:r>
            <a:r>
              <a:rPr lang="en-US" altLang="zh-CN" b="1">
                <a:solidFill>
                  <a:srgbClr val="CC0000"/>
                </a:solidFill>
              </a:rPr>
              <a:t>r</a:t>
            </a:r>
            <a:r>
              <a:rPr lang="en-US" altLang="zh-CN" b="1" baseline="-15000">
                <a:solidFill>
                  <a:srgbClr val="CC0000"/>
                </a:solidFill>
              </a:rPr>
              <a:t>6</a:t>
            </a:r>
          </a:p>
          <a:p>
            <a:pPr marL="457200" indent="-457200">
              <a:buFontTx/>
              <a:buAutoNum type="arabicPlain" startAt="11"/>
            </a:pPr>
            <a:r>
              <a:rPr lang="en-US" altLang="zh-CN" b="1"/>
              <a:t>                        S</a:t>
            </a:r>
            <a:r>
              <a:rPr lang="en-US" altLang="zh-CN" b="1" baseline="-15000"/>
              <a:t>13</a:t>
            </a:r>
          </a:p>
          <a:p>
            <a:pPr marL="457200" indent="-457200"/>
            <a:r>
              <a:rPr lang="en-US" altLang="zh-CN" b="1"/>
              <a:t>12                </a:t>
            </a:r>
            <a:r>
              <a:rPr lang="en-US" altLang="zh-CN" b="1">
                <a:solidFill>
                  <a:srgbClr val="CC0000"/>
                </a:solidFill>
              </a:rPr>
              <a:t>r</a:t>
            </a:r>
            <a:r>
              <a:rPr lang="en-US" altLang="zh-CN" b="1" baseline="-15000">
                <a:solidFill>
                  <a:srgbClr val="CC0000"/>
                </a:solidFill>
              </a:rPr>
              <a:t>3   </a:t>
            </a:r>
            <a:r>
              <a:rPr lang="en-US" altLang="zh-CN" b="1">
                <a:solidFill>
                  <a:srgbClr val="CC0000"/>
                </a:solidFill>
              </a:rPr>
              <a:t>    r</a:t>
            </a:r>
            <a:r>
              <a:rPr lang="en-US" altLang="zh-CN" b="1" baseline="-15000">
                <a:solidFill>
                  <a:srgbClr val="CC0000"/>
                </a:solidFill>
              </a:rPr>
              <a:t>3</a:t>
            </a:r>
          </a:p>
          <a:p>
            <a:pPr marL="457200" indent="-457200"/>
            <a:r>
              <a:rPr lang="en-US" altLang="zh-CN" b="1"/>
              <a:t>13        </a:t>
            </a:r>
            <a:r>
              <a:rPr lang="en-US" altLang="zh-CN" b="1">
                <a:solidFill>
                  <a:srgbClr val="CC0000"/>
                </a:solidFill>
              </a:rPr>
              <a:t>r</a:t>
            </a:r>
            <a:r>
              <a:rPr lang="en-US" altLang="zh-CN" b="1" baseline="-15000">
                <a:solidFill>
                  <a:srgbClr val="CC0000"/>
                </a:solidFill>
              </a:rPr>
              <a:t>7                     </a:t>
            </a:r>
            <a:r>
              <a:rPr lang="en-US" altLang="zh-CN" b="1">
                <a:solidFill>
                  <a:srgbClr val="CC0000"/>
                </a:solidFill>
              </a:rPr>
              <a:t>r</a:t>
            </a:r>
            <a:r>
              <a:rPr lang="en-US" altLang="zh-CN" b="1" baseline="-15000">
                <a:solidFill>
                  <a:srgbClr val="CC0000"/>
                </a:solidFill>
              </a:rPr>
              <a:t>7</a:t>
            </a:r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3886200" y="5791200"/>
            <a:ext cx="2438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400">
                <a:solidFill>
                  <a:srgbClr val="99CCFF"/>
                </a:solidFill>
              </a:rPr>
              <a:t>ACTION</a:t>
            </a:r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214313" y="0"/>
            <a:ext cx="8534400" cy="65087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latin typeface="华文新魏" pitchFamily="2" charset="-122"/>
                <a:ea typeface="华文新魏" pitchFamily="2" charset="-122"/>
              </a:rPr>
              <a:t> 文法</a:t>
            </a:r>
            <a:r>
              <a:rPr lang="en-US" altLang="zh-CN" sz="3600">
                <a:latin typeface="华文新魏" pitchFamily="2" charset="-122"/>
                <a:ea typeface="华文新魏" pitchFamily="2" charset="-122"/>
              </a:rPr>
              <a:t>G7.3-1 </a:t>
            </a:r>
            <a:r>
              <a:rPr lang="zh-CN" altLang="en-US" sz="3600">
                <a:latin typeface="华文新魏" pitchFamily="2" charset="-122"/>
                <a:ea typeface="华文新魏" pitchFamily="2" charset="-122"/>
              </a:rPr>
              <a:t>的 </a:t>
            </a:r>
            <a:r>
              <a:rPr lang="en-US" altLang="zh-CN" sz="3600">
                <a:latin typeface="华文新魏" pitchFamily="2" charset="-122"/>
                <a:ea typeface="华文新魏" pitchFamily="2" charset="-122"/>
              </a:rPr>
              <a:t>SLR(1)</a:t>
            </a:r>
            <a:r>
              <a:rPr lang="zh-CN" altLang="en-US" sz="3600">
                <a:latin typeface="华文新魏" pitchFamily="2" charset="-122"/>
                <a:ea typeface="华文新魏" pitchFamily="2" charset="-122"/>
              </a:rPr>
              <a:t>分析表如下：</a:t>
            </a:r>
          </a:p>
        </p:txBody>
      </p:sp>
      <p:sp>
        <p:nvSpPr>
          <p:cNvPr id="60422" name="Line 5"/>
          <p:cNvSpPr>
            <a:spLocks noChangeShapeType="1"/>
          </p:cNvSpPr>
          <p:nvPr/>
        </p:nvSpPr>
        <p:spPr bwMode="auto">
          <a:xfrm>
            <a:off x="304800" y="1285875"/>
            <a:ext cx="822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0423" name="Line 6"/>
          <p:cNvSpPr>
            <a:spLocks noChangeShapeType="1"/>
          </p:cNvSpPr>
          <p:nvPr/>
        </p:nvSpPr>
        <p:spPr bwMode="auto">
          <a:xfrm flipH="1">
            <a:off x="1401763" y="809625"/>
            <a:ext cx="46037" cy="56911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0424" name="Line 7"/>
          <p:cNvSpPr>
            <a:spLocks noChangeShapeType="1"/>
          </p:cNvSpPr>
          <p:nvPr/>
        </p:nvSpPr>
        <p:spPr bwMode="auto">
          <a:xfrm flipH="1">
            <a:off x="6354763" y="809625"/>
            <a:ext cx="46037" cy="56911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93192" name="Text Box 8"/>
          <p:cNvSpPr txBox="1">
            <a:spLocks noChangeArrowheads="1"/>
          </p:cNvSpPr>
          <p:nvPr/>
        </p:nvSpPr>
        <p:spPr bwMode="auto">
          <a:xfrm>
            <a:off x="6477000" y="4876800"/>
            <a:ext cx="2057400" cy="823913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800">
                <a:solidFill>
                  <a:srgbClr val="99CCFF"/>
                </a:solidFill>
              </a:rPr>
              <a:t>GOTO</a:t>
            </a:r>
          </a:p>
        </p:txBody>
      </p:sp>
      <p:sp>
        <p:nvSpPr>
          <p:cNvPr id="60426" name="AutoShape 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620000" y="6172200"/>
            <a:ext cx="838200" cy="4572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6" grpId="0" animBg="1" autoUpdateAnimBg="0"/>
      <p:bldP spid="93187" grpId="0" autoUpdateAnimBg="0"/>
      <p:bldP spid="93188" grpId="0" animBg="1" autoUpdateAnimBg="0"/>
      <p:bldP spid="93192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56E34C-5888-48E3-BF9A-6B31E8100742}" type="slidenum">
              <a:rPr lang="zh-CN" altLang="en-US" smtClean="0"/>
              <a:pPr>
                <a:defRPr/>
              </a:pPr>
              <a:t>19</a:t>
            </a:fld>
            <a:endParaRPr lang="en-US" altLang="zh-CN" smtClean="0"/>
          </a:p>
        </p:txBody>
      </p:sp>
      <p:sp>
        <p:nvSpPr>
          <p:cNvPr id="4" name="矩形 6"/>
          <p:cNvSpPr>
            <a:spLocks noChangeArrowheads="1"/>
          </p:cNvSpPr>
          <p:nvPr/>
        </p:nvSpPr>
        <p:spPr bwMode="auto">
          <a:xfrm>
            <a:off x="428625" y="571500"/>
            <a:ext cx="8358188" cy="2246313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en-US" altLang="zh-CN" sz="3200" b="1" dirty="0">
              <a:latin typeface="华文新魏" pitchFamily="2" charset="-122"/>
              <a:ea typeface="华文新魏" pitchFamily="2" charset="-122"/>
            </a:endParaRPr>
          </a:p>
          <a:p>
            <a:pPr>
              <a:defRPr/>
            </a:pPr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虽然</a:t>
            </a:r>
            <a:r>
              <a:rPr lang="en-US" altLang="zh-CN" sz="3600" b="1" dirty="0">
                <a:latin typeface="华文新魏" pitchFamily="2" charset="-122"/>
                <a:ea typeface="华文新魏" pitchFamily="2" charset="-122"/>
              </a:rPr>
              <a:t>SLR(1)</a:t>
            </a:r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方法能够解决部分非</a:t>
            </a:r>
            <a:r>
              <a:rPr lang="en-US" altLang="zh-CN" sz="3600" b="1" dirty="0">
                <a:latin typeface="华文新魏" pitchFamily="2" charset="-122"/>
                <a:ea typeface="华文新魏" pitchFamily="2" charset="-122"/>
              </a:rPr>
              <a:t>LR(0)</a:t>
            </a:r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文法的语法分析，但是仍然存在其它的一些</a:t>
            </a:r>
            <a:r>
              <a:rPr lang="en-US" altLang="zh-CN" sz="3600" b="1" dirty="0">
                <a:latin typeface="华文新魏" pitchFamily="2" charset="-122"/>
                <a:ea typeface="华文新魏" pitchFamily="2" charset="-122"/>
              </a:rPr>
              <a:t>SLR(1)</a:t>
            </a:r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解决不了的文法。</a:t>
            </a:r>
            <a:endParaRPr lang="zh-CN" altLang="en-US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00063" y="500063"/>
            <a:ext cx="2895600" cy="646112"/>
          </a:xfrm>
          <a:prstGeom prst="rect">
            <a:avLst/>
          </a:prstGeom>
          <a:solidFill>
            <a:srgbClr val="FFCCFF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>
                <a:latin typeface="华文新魏" pitchFamily="2" charset="-122"/>
                <a:ea typeface="华文新魏" pitchFamily="2" charset="-122"/>
              </a:rPr>
              <a:t>7.4 LR(1)</a:t>
            </a:r>
            <a:r>
              <a:rPr lang="zh-CN" altLang="en-US" sz="3600">
                <a:latin typeface="华文新魏" pitchFamily="2" charset="-122"/>
                <a:ea typeface="华文新魏" pitchFamily="2" charset="-122"/>
              </a:rPr>
              <a:t>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81075" y="285750"/>
            <a:ext cx="8162925" cy="1431925"/>
          </a:xfrm>
        </p:spPr>
        <p:txBody>
          <a:bodyPr/>
          <a:lstStyle/>
          <a:p>
            <a:pPr eaLnBrk="1" hangingPunct="1"/>
            <a:r>
              <a:rPr lang="zh-CN" altLang="en-US" sz="40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ＬＲ分析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2000250"/>
            <a:ext cx="8110538" cy="419100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b="1" smtClean="0"/>
              <a:t>特征: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b="1" smtClean="0"/>
              <a:t>规范的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b="1" smtClean="0"/>
              <a:t>符号栈中的符号是规范句型的前缀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b="1" smtClean="0"/>
              <a:t>分析决策依据―栈顶状态和现行输入符号．识别规范句型特定前缀</a:t>
            </a:r>
            <a:r>
              <a:rPr lang="en-US" altLang="zh-CN" b="1" smtClean="0"/>
              <a:t>(</a:t>
            </a:r>
            <a:r>
              <a:rPr lang="zh-CN" altLang="en-US" b="1" smtClean="0"/>
              <a:t>就到句柄为止</a:t>
            </a:r>
            <a:r>
              <a:rPr lang="en-US" altLang="zh-CN" b="1" smtClean="0"/>
              <a:t>)</a:t>
            </a:r>
            <a:r>
              <a:rPr lang="zh-CN" altLang="en-US" b="1" smtClean="0"/>
              <a:t>的 </a:t>
            </a:r>
            <a:r>
              <a:rPr lang="en-US" altLang="zh-CN" b="1" smtClean="0"/>
              <a:t>DFA.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四种技术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mtClean="0"/>
              <a:t>LR(0)    SLR(1)    LR(1)   LALR(1)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20C462-1919-4B0C-BF28-3E2CA2404797}" type="slidenum">
              <a:rPr lang="zh-CN" altLang="en-US" smtClean="0"/>
              <a:pPr>
                <a:defRPr/>
              </a:pPr>
              <a:t>20</a:t>
            </a:fld>
            <a:endParaRPr lang="en-US" altLang="zh-CN" smtClean="0"/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-32" y="4359275"/>
            <a:ext cx="8893175" cy="1570038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>
                <a:ea typeface="华文新魏" pitchFamily="2" charset="-122"/>
              </a:rPr>
              <a:t> </a:t>
            </a:r>
            <a:r>
              <a:rPr lang="en-US" altLang="zh-CN" sz="3200">
                <a:latin typeface="华文新魏" pitchFamily="2" charset="-122"/>
                <a:ea typeface="华文新魏" pitchFamily="2" charset="-122"/>
              </a:rPr>
              <a:t>2.</a:t>
            </a:r>
            <a:r>
              <a:rPr lang="zh-CN" altLang="en-US" sz="3200" b="1">
                <a:latin typeface="华文新魏" pitchFamily="2" charset="-122"/>
                <a:ea typeface="华文新魏" pitchFamily="2" charset="-122"/>
              </a:rPr>
              <a:t>若项目[</a:t>
            </a:r>
            <a:r>
              <a:rPr lang="en-US" altLang="zh-CN" sz="3200" b="1">
                <a:latin typeface="华文新魏" pitchFamily="2" charset="-122"/>
                <a:ea typeface="华文新魏" pitchFamily="2" charset="-122"/>
              </a:rPr>
              <a:t>A→α</a:t>
            </a:r>
            <a:r>
              <a:rPr lang="en-US" altLang="zh-CN" sz="3200" b="1">
                <a:ea typeface="华文新魏" pitchFamily="2" charset="-122"/>
              </a:rPr>
              <a:t>·</a:t>
            </a:r>
            <a:r>
              <a:rPr lang="en-US" altLang="zh-CN" sz="3200" b="1">
                <a:latin typeface="华文新魏" pitchFamily="2" charset="-122"/>
                <a:ea typeface="华文新魏" pitchFamily="2" charset="-122"/>
              </a:rPr>
              <a:t>Bβ，a]</a:t>
            </a:r>
            <a:r>
              <a:rPr lang="zh-CN" altLang="en-US" sz="3200" b="1">
                <a:latin typeface="华文新魏" pitchFamily="2" charset="-122"/>
                <a:ea typeface="华文新魏" pitchFamily="2" charset="-122"/>
              </a:rPr>
              <a:t>属于</a:t>
            </a:r>
            <a:r>
              <a:rPr lang="en-US" altLang="zh-CN" sz="3200" b="1">
                <a:latin typeface="华文新魏" pitchFamily="2" charset="-122"/>
                <a:ea typeface="华文新魏" pitchFamily="2" charset="-122"/>
              </a:rPr>
              <a:t>closure(</a:t>
            </a:r>
            <a:r>
              <a:rPr lang="en-US" altLang="zh-CN" sz="3200" b="1">
                <a:ea typeface="华文新魏" pitchFamily="2" charset="-122"/>
              </a:rPr>
              <a:t>I</a:t>
            </a:r>
            <a:r>
              <a:rPr lang="en-US" altLang="zh-CN" sz="3200" b="1">
                <a:latin typeface="华文新魏" pitchFamily="2" charset="-122"/>
                <a:ea typeface="华文新魏" pitchFamily="2" charset="-122"/>
              </a:rPr>
              <a:t>)  </a:t>
            </a:r>
          </a:p>
          <a:p>
            <a:r>
              <a:rPr lang="zh-CN" altLang="en-US" sz="3200" b="1">
                <a:latin typeface="华文新魏" pitchFamily="2" charset="-122"/>
                <a:ea typeface="华文新魏" pitchFamily="2" charset="-122"/>
              </a:rPr>
              <a:t>           </a:t>
            </a:r>
            <a:r>
              <a:rPr lang="zh-CN" altLang="en-US" sz="32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且</a:t>
            </a:r>
            <a:r>
              <a:rPr lang="en-US" altLang="zh-CN" sz="32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B→η</a:t>
            </a:r>
            <a:r>
              <a:rPr lang="en-US" altLang="zh-CN" sz="32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 </a:t>
            </a:r>
            <a:r>
              <a:rPr lang="en-US" altLang="zh-CN" sz="32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P,</a:t>
            </a:r>
            <a:r>
              <a:rPr lang="zh-CN" altLang="en-US" sz="32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则对任何</a:t>
            </a:r>
            <a:r>
              <a:rPr lang="en-US" altLang="zh-CN" sz="32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b∈FIRST(βa),</a:t>
            </a:r>
          </a:p>
          <a:p>
            <a:r>
              <a:rPr lang="zh-CN" altLang="en-US" sz="3200" b="1">
                <a:latin typeface="华文新魏" pitchFamily="2" charset="-122"/>
                <a:ea typeface="华文新魏" pitchFamily="2" charset="-122"/>
              </a:rPr>
              <a:t>           把 [</a:t>
            </a:r>
            <a:r>
              <a:rPr lang="en-US" altLang="zh-CN" sz="3200" b="1">
                <a:latin typeface="华文新魏" pitchFamily="2" charset="-122"/>
                <a:ea typeface="华文新魏" pitchFamily="2" charset="-122"/>
              </a:rPr>
              <a:t>B→</a:t>
            </a:r>
            <a:r>
              <a:rPr lang="en-US" altLang="zh-CN" sz="3200" b="1">
                <a:ea typeface="华文新魏" pitchFamily="2" charset="-122"/>
              </a:rPr>
              <a:t>·</a:t>
            </a:r>
            <a:r>
              <a:rPr lang="en-US" altLang="zh-CN" sz="3200" b="1">
                <a:latin typeface="华文新魏" pitchFamily="2" charset="-122"/>
                <a:ea typeface="华文新魏" pitchFamily="2" charset="-122"/>
              </a:rPr>
              <a:t>η, b]</a:t>
            </a:r>
            <a:r>
              <a:rPr lang="zh-CN" altLang="en-US" sz="3200" b="1">
                <a:latin typeface="华文新魏" pitchFamily="2" charset="-122"/>
                <a:ea typeface="华文新魏" pitchFamily="2" charset="-122"/>
              </a:rPr>
              <a:t>加进</a:t>
            </a:r>
            <a:r>
              <a:rPr lang="en-US" altLang="zh-CN" sz="3200" b="1">
                <a:latin typeface="华文新魏" pitchFamily="2" charset="-122"/>
                <a:ea typeface="华文新魏" pitchFamily="2" charset="-122"/>
              </a:rPr>
              <a:t>closure(I)</a:t>
            </a:r>
            <a:r>
              <a:rPr lang="zh-CN" altLang="en-US" sz="3200" b="1">
                <a:latin typeface="华文新魏" pitchFamily="2" charset="-122"/>
                <a:ea typeface="华文新魏" pitchFamily="2" charset="-122"/>
              </a:rPr>
              <a:t>中。 </a:t>
            </a: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-32" y="6059488"/>
            <a:ext cx="8929750" cy="584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200">
                <a:latin typeface="华文新魏" pitchFamily="2" charset="-122"/>
                <a:ea typeface="华文新魏" pitchFamily="2" charset="-122"/>
              </a:rPr>
              <a:t>3</a:t>
            </a:r>
            <a:r>
              <a:rPr lang="en-US" altLang="zh-CN" sz="3200"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200">
                <a:latin typeface="华文新魏" pitchFamily="2" charset="-122"/>
                <a:ea typeface="华文新魏" pitchFamily="2" charset="-122"/>
              </a:rPr>
              <a:t>重复执行(2)直到</a:t>
            </a:r>
            <a:r>
              <a:rPr lang="en-US" altLang="zh-CN" sz="3200">
                <a:latin typeface="华文新魏" pitchFamily="2" charset="-122"/>
                <a:ea typeface="华文新魏" pitchFamily="2" charset="-122"/>
              </a:rPr>
              <a:t>closure(</a:t>
            </a:r>
            <a:r>
              <a:rPr lang="en-US" altLang="zh-CN" sz="3200">
                <a:ea typeface="华文新魏" pitchFamily="2" charset="-122"/>
              </a:rPr>
              <a:t>I</a:t>
            </a:r>
            <a:r>
              <a:rPr lang="en-US" altLang="zh-CN" sz="3200">
                <a:latin typeface="华文新魏" pitchFamily="2" charset="-122"/>
                <a:ea typeface="华文新魏" pitchFamily="2" charset="-122"/>
              </a:rPr>
              <a:t>)</a:t>
            </a:r>
            <a:r>
              <a:rPr lang="zh-CN" altLang="en-US" sz="3200">
                <a:latin typeface="华文新魏" pitchFamily="2" charset="-122"/>
                <a:ea typeface="华文新魏" pitchFamily="2" charset="-122"/>
              </a:rPr>
              <a:t>不再增大为止。</a:t>
            </a: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0" y="1344613"/>
            <a:ext cx="8893175" cy="584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>
                <a:latin typeface="华文新魏" pitchFamily="2" charset="-122"/>
                <a:ea typeface="华文新魏" pitchFamily="2" charset="-122"/>
              </a:rPr>
              <a:t>CLOSURE</a:t>
            </a:r>
            <a:r>
              <a:rPr lang="en-US" altLang="zh-CN" sz="3200" b="1">
                <a:ea typeface="华文新魏" pitchFamily="2" charset="-122"/>
              </a:rPr>
              <a:t>(I)</a:t>
            </a:r>
            <a:r>
              <a:rPr lang="zh-CN" altLang="en-US" sz="3200" b="1">
                <a:ea typeface="华文新魏" pitchFamily="2" charset="-122"/>
              </a:rPr>
              <a:t>的定义</a:t>
            </a:r>
            <a:r>
              <a:rPr lang="en-US" altLang="zh-CN" sz="3200" b="1">
                <a:ea typeface="华文新魏" pitchFamily="2" charset="-122"/>
              </a:rPr>
              <a:t>:</a:t>
            </a:r>
            <a:endParaRPr lang="zh-CN" altLang="en-US" sz="320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0" y="2065338"/>
            <a:ext cx="8893175" cy="1570037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初始状态</a:t>
            </a:r>
            <a:r>
              <a:rPr lang="en-US" altLang="zh-CN" sz="3200">
                <a:solidFill>
                  <a:srgbClr val="FF0000"/>
                </a:solidFill>
                <a:ea typeface="楷体_GB2312" pitchFamily="49" charset="-122"/>
              </a:rPr>
              <a:t>I</a:t>
            </a:r>
            <a:r>
              <a:rPr lang="en-US" altLang="zh-CN" sz="3200" baseline="-25000">
                <a:solidFill>
                  <a:srgbClr val="FF0000"/>
                </a:solidFill>
                <a:ea typeface="楷体_GB2312" pitchFamily="49" charset="-122"/>
              </a:rPr>
              <a:t>0</a:t>
            </a:r>
            <a:r>
              <a:rPr lang="en-US" altLang="zh-CN" sz="3200">
                <a:solidFill>
                  <a:srgbClr val="FF0000"/>
                </a:solidFill>
                <a:ea typeface="楷体_GB2312" pitchFamily="49" charset="-122"/>
              </a:rPr>
              <a:t>:=closure( {[ S’→·S,#]})</a:t>
            </a:r>
            <a:r>
              <a:rPr lang="zh-CN" altLang="en-US" sz="3200">
                <a:ea typeface="楷体_GB2312" pitchFamily="49" charset="-122"/>
              </a:rPr>
              <a:t>。</a:t>
            </a:r>
            <a:r>
              <a:rPr lang="zh-CN" altLang="en-US" sz="3200">
                <a:latin typeface="华文新魏" pitchFamily="2" charset="-122"/>
                <a:ea typeface="华文新魏" pitchFamily="2" charset="-122"/>
              </a:rPr>
              <a:t>设</a:t>
            </a:r>
            <a:r>
              <a:rPr lang="en-US" altLang="zh-CN" sz="3200">
                <a:ea typeface="华文新魏" pitchFamily="2" charset="-122"/>
              </a:rPr>
              <a:t>I</a:t>
            </a:r>
            <a:r>
              <a:rPr lang="zh-CN" altLang="en-US" sz="3200">
                <a:latin typeface="华文新魏" pitchFamily="2" charset="-122"/>
                <a:ea typeface="华文新魏" pitchFamily="2" charset="-122"/>
              </a:rPr>
              <a:t>是</a:t>
            </a:r>
            <a:r>
              <a:rPr lang="en-US" altLang="zh-CN" sz="3200">
                <a:latin typeface="华文新魏" pitchFamily="2" charset="-122"/>
                <a:ea typeface="华文新魏" pitchFamily="2" charset="-122"/>
              </a:rPr>
              <a:t>G</a:t>
            </a:r>
            <a:r>
              <a:rPr lang="zh-CN" altLang="en-US" sz="3200">
                <a:latin typeface="华文新魏" pitchFamily="2" charset="-122"/>
                <a:ea typeface="华文新魏" pitchFamily="2" charset="-122"/>
              </a:rPr>
              <a:t>的一个</a:t>
            </a:r>
            <a:r>
              <a:rPr lang="en-US" altLang="zh-CN" sz="3200">
                <a:latin typeface="华文新魏" pitchFamily="2" charset="-122"/>
                <a:ea typeface="华文新魏" pitchFamily="2" charset="-122"/>
              </a:rPr>
              <a:t>LR(1)</a:t>
            </a:r>
            <a:r>
              <a:rPr lang="zh-CN" altLang="en-US" sz="3200">
                <a:latin typeface="华文新魏" pitchFamily="2" charset="-122"/>
                <a:ea typeface="华文新魏" pitchFamily="2" charset="-122"/>
              </a:rPr>
              <a:t>项目集，</a:t>
            </a:r>
            <a:r>
              <a:rPr lang="en-US" altLang="zh-CN" sz="3200">
                <a:latin typeface="华文新魏" pitchFamily="2" charset="-122"/>
                <a:ea typeface="华文新魏" pitchFamily="2" charset="-122"/>
              </a:rPr>
              <a:t>closure(</a:t>
            </a:r>
            <a:r>
              <a:rPr lang="en-US" altLang="zh-CN" sz="3200">
                <a:ea typeface="华文新魏" pitchFamily="2" charset="-122"/>
              </a:rPr>
              <a:t>I</a:t>
            </a:r>
            <a:r>
              <a:rPr lang="en-US" altLang="zh-CN" sz="3200">
                <a:latin typeface="华文新魏" pitchFamily="2" charset="-122"/>
                <a:ea typeface="华文新魏" pitchFamily="2" charset="-122"/>
              </a:rPr>
              <a:t>)</a:t>
            </a:r>
            <a:r>
              <a:rPr lang="zh-CN" altLang="en-US" sz="3200">
                <a:latin typeface="华文新魏" pitchFamily="2" charset="-122"/>
                <a:ea typeface="华文新魏" pitchFamily="2" charset="-122"/>
              </a:rPr>
              <a:t>是从</a:t>
            </a:r>
            <a:r>
              <a:rPr lang="en-US" altLang="zh-CN" sz="3200">
                <a:ea typeface="华文新魏" pitchFamily="2" charset="-122"/>
              </a:rPr>
              <a:t>I</a:t>
            </a:r>
            <a:r>
              <a:rPr lang="zh-CN" altLang="en-US" sz="3200">
                <a:latin typeface="华文新魏" pitchFamily="2" charset="-122"/>
                <a:ea typeface="华文新魏" pitchFamily="2" charset="-122"/>
              </a:rPr>
              <a:t>出发，用下面三个规则构造的项目集</a:t>
            </a:r>
            <a:r>
              <a:rPr lang="zh-CN" altLang="zh-CN" sz="3200">
                <a:ea typeface="华文新魏" pitchFamily="2" charset="-122"/>
              </a:rPr>
              <a:t> </a:t>
            </a:r>
            <a:r>
              <a:rPr lang="zh-CN" altLang="en-US" sz="3200">
                <a:latin typeface="华文新魏" pitchFamily="2" charset="-122"/>
                <a:ea typeface="华文新魏" pitchFamily="2" charset="-122"/>
              </a:rPr>
              <a:t>： </a:t>
            </a:r>
            <a:r>
              <a:rPr lang="en-US" altLang="zh-CN" sz="3200">
                <a:ea typeface="楷体_GB2312" pitchFamily="49" charset="-122"/>
              </a:rPr>
              <a:t> </a:t>
            </a:r>
            <a:endParaRPr lang="zh-CN" altLang="en-US" sz="320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-32" y="3702050"/>
            <a:ext cx="8893175" cy="584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>
                <a:ea typeface="华文新魏" pitchFamily="2" charset="-122"/>
              </a:rPr>
              <a:t> </a:t>
            </a:r>
            <a:r>
              <a:rPr lang="zh-CN" altLang="en-US" sz="3200">
                <a:latin typeface="华文新魏" pitchFamily="2" charset="-122"/>
                <a:ea typeface="华文新魏" pitchFamily="2" charset="-122"/>
              </a:rPr>
              <a:t>1</a:t>
            </a:r>
            <a:r>
              <a:rPr lang="en-US" altLang="zh-CN" sz="3200"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200">
                <a:latin typeface="华文新魏" pitchFamily="2" charset="-122"/>
                <a:ea typeface="华文新魏" pitchFamily="2" charset="-122"/>
              </a:rPr>
              <a:t>每一个</a:t>
            </a:r>
            <a:r>
              <a:rPr lang="en-US" altLang="zh-CN" sz="3200">
                <a:ea typeface="华文新魏" pitchFamily="2" charset="-122"/>
              </a:rPr>
              <a:t>I</a:t>
            </a:r>
            <a:r>
              <a:rPr lang="zh-CN" altLang="en-US" sz="3200">
                <a:latin typeface="华文新魏" pitchFamily="2" charset="-122"/>
                <a:ea typeface="华文新魏" pitchFamily="2" charset="-122"/>
              </a:rPr>
              <a:t>中的项目都属于</a:t>
            </a:r>
            <a:r>
              <a:rPr lang="en-US" altLang="zh-CN" sz="3200">
                <a:latin typeface="华文新魏" pitchFamily="2" charset="-122"/>
                <a:ea typeface="华文新魏" pitchFamily="2" charset="-122"/>
              </a:rPr>
              <a:t>closure(</a:t>
            </a:r>
            <a:r>
              <a:rPr lang="en-US" altLang="zh-CN" sz="3200">
                <a:ea typeface="华文新魏" pitchFamily="2" charset="-122"/>
              </a:rPr>
              <a:t>I</a:t>
            </a:r>
            <a:r>
              <a:rPr lang="en-US" altLang="zh-CN" sz="3200">
                <a:latin typeface="华文新魏" pitchFamily="2" charset="-122"/>
                <a:ea typeface="华文新魏" pitchFamily="2" charset="-122"/>
              </a:rPr>
              <a:t>)。</a:t>
            </a:r>
            <a:endParaRPr lang="zh-CN" altLang="en-US" sz="320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-32" y="355600"/>
            <a:ext cx="8929750" cy="644525"/>
          </a:xfrm>
          <a:prstGeom prst="rect">
            <a:avLst/>
          </a:prstGeom>
          <a:solidFill>
            <a:srgbClr val="FFCCFF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zh-CN" sz="3600" dirty="0" smtClean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3600" dirty="0" smtClean="0">
                <a:latin typeface="华文新魏" pitchFamily="2" charset="-122"/>
                <a:ea typeface="华文新魏" pitchFamily="2" charset="-122"/>
              </a:rPr>
              <a:t>）</a:t>
            </a:r>
            <a:r>
              <a:rPr lang="en-US" altLang="zh-CN" sz="3600" dirty="0" smtClean="0">
                <a:latin typeface="华文新魏" pitchFamily="2" charset="-122"/>
                <a:ea typeface="华文新魏" pitchFamily="2" charset="-122"/>
              </a:rPr>
              <a:t>LR(1</a:t>
            </a:r>
            <a:r>
              <a:rPr lang="en-US" altLang="zh-CN" sz="3600" dirty="0">
                <a:latin typeface="华文新魏" pitchFamily="2" charset="-122"/>
                <a:ea typeface="华文新魏" pitchFamily="2" charset="-122"/>
              </a:rPr>
              <a:t>)</a:t>
            </a:r>
            <a:r>
              <a:rPr lang="zh-CN" altLang="en-US" sz="3600" dirty="0">
                <a:latin typeface="华文新魏" pitchFamily="2" charset="-122"/>
                <a:ea typeface="华文新魏" pitchFamily="2" charset="-122"/>
              </a:rPr>
              <a:t>的有效</a:t>
            </a:r>
            <a:r>
              <a:rPr lang="zh-CN" altLang="en-US" sz="3600" dirty="0" smtClean="0">
                <a:latin typeface="华文新魏" pitchFamily="2" charset="-122"/>
                <a:ea typeface="华文新魏" pitchFamily="2" charset="-122"/>
              </a:rPr>
              <a:t>项目</a:t>
            </a:r>
            <a:endParaRPr lang="zh-CN" altLang="en-US" sz="3600" dirty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 animBg="1"/>
      <p:bldP spid="45062" grpId="0" animBg="1"/>
      <p:bldP spid="45063" grpId="0" animBg="1"/>
      <p:bldP spid="45064" grpId="0" animBg="1"/>
      <p:bldP spid="45065" grpId="0" animBg="1"/>
      <p:bldP spid="8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"/>
          <p:cNvSpPr txBox="1">
            <a:spLocks noChangeArrowheads="1"/>
          </p:cNvSpPr>
          <p:nvPr/>
        </p:nvSpPr>
        <p:spPr bwMode="auto">
          <a:xfrm>
            <a:off x="0" y="285750"/>
            <a:ext cx="9144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例</a:t>
            </a:r>
            <a:r>
              <a:rPr lang="en-US" altLang="zh-CN" dirty="0"/>
              <a:t>2</a:t>
            </a:r>
            <a:r>
              <a:rPr lang="zh-CN" altLang="en-US" dirty="0"/>
              <a:t>：文法</a:t>
            </a:r>
            <a:r>
              <a:rPr lang="en-US" altLang="zh-CN" dirty="0"/>
              <a:t>G’</a:t>
            </a:r>
            <a:r>
              <a:rPr lang="zh-CN" altLang="en-US" dirty="0"/>
              <a:t>为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r>
              <a:rPr lang="en-US" altLang="zh-CN" dirty="0" smtClean="0"/>
              <a:t> </a:t>
            </a:r>
            <a:r>
              <a:rPr lang="en-US" altLang="zh-CN" dirty="0"/>
              <a:t>(0)  S’</a:t>
            </a:r>
            <a:r>
              <a:rPr lang="en-US" altLang="zh-CN" dirty="0">
                <a:sym typeface="Symbol" pitchFamily="18" charset="2"/>
              </a:rPr>
              <a:t>S  </a:t>
            </a:r>
            <a:r>
              <a:rPr lang="en-US" altLang="zh-CN" dirty="0" smtClean="0">
                <a:sym typeface="Symbol" pitchFamily="18" charset="2"/>
              </a:rPr>
              <a:t> </a:t>
            </a:r>
            <a:r>
              <a:rPr lang="en-US" altLang="zh-CN" dirty="0">
                <a:sym typeface="Symbol" pitchFamily="18" charset="2"/>
              </a:rPr>
              <a:t>(1)  S </a:t>
            </a:r>
            <a:r>
              <a:rPr lang="en-US" altLang="zh-CN" dirty="0" err="1">
                <a:sym typeface="Symbol" pitchFamily="18" charset="2"/>
              </a:rPr>
              <a:t>aAd</a:t>
            </a:r>
            <a:r>
              <a:rPr lang="en-US" altLang="zh-CN" dirty="0">
                <a:sym typeface="Symbol" pitchFamily="18" charset="2"/>
              </a:rPr>
              <a:t> </a:t>
            </a:r>
            <a:r>
              <a:rPr lang="en-US" altLang="zh-CN" dirty="0" smtClean="0">
                <a:sym typeface="Symbol" pitchFamily="18" charset="2"/>
              </a:rPr>
              <a:t> </a:t>
            </a:r>
            <a:r>
              <a:rPr lang="en-US" altLang="zh-CN" dirty="0">
                <a:sym typeface="Symbol" pitchFamily="18" charset="2"/>
              </a:rPr>
              <a:t>(2)  S </a:t>
            </a:r>
            <a:r>
              <a:rPr lang="en-US" altLang="zh-CN" dirty="0" err="1">
                <a:sym typeface="Symbol" pitchFamily="18" charset="2"/>
              </a:rPr>
              <a:t>bAc</a:t>
            </a:r>
            <a:r>
              <a:rPr lang="en-US" altLang="zh-CN" dirty="0">
                <a:sym typeface="Symbol" pitchFamily="18" charset="2"/>
              </a:rPr>
              <a:t>   </a:t>
            </a:r>
            <a:r>
              <a:rPr lang="en-US" altLang="zh-CN" dirty="0" smtClean="0">
                <a:sym typeface="Symbol" pitchFamily="18" charset="2"/>
              </a:rPr>
              <a:t> </a:t>
            </a:r>
            <a:r>
              <a:rPr lang="en-US" altLang="zh-CN" dirty="0">
                <a:sym typeface="Symbol" pitchFamily="18" charset="2"/>
              </a:rPr>
              <a:t>(3)  S </a:t>
            </a:r>
            <a:r>
              <a:rPr lang="en-US" altLang="zh-CN" dirty="0" err="1">
                <a:sym typeface="Symbol" pitchFamily="18" charset="2"/>
              </a:rPr>
              <a:t>aec</a:t>
            </a:r>
            <a:r>
              <a:rPr lang="en-US" altLang="zh-CN" dirty="0">
                <a:sym typeface="Symbol" pitchFamily="18" charset="2"/>
              </a:rPr>
              <a:t> </a:t>
            </a:r>
          </a:p>
          <a:p>
            <a:r>
              <a:rPr lang="en-US" altLang="zh-CN" dirty="0">
                <a:sym typeface="Symbol" pitchFamily="18" charset="2"/>
              </a:rPr>
              <a:t> (4)  S bed  (5) A e</a:t>
            </a:r>
            <a:r>
              <a:rPr lang="zh-CN" altLang="en-US" dirty="0">
                <a:sym typeface="Symbol" pitchFamily="18" charset="2"/>
              </a:rPr>
              <a:t>构造</a:t>
            </a:r>
            <a:r>
              <a:rPr lang="en-US" altLang="zh-CN" dirty="0">
                <a:sym typeface="Symbol" pitchFamily="18" charset="2"/>
              </a:rPr>
              <a:t>LR(1)</a:t>
            </a:r>
            <a:r>
              <a:rPr lang="zh-CN" altLang="en-US" dirty="0">
                <a:sym typeface="Symbol" pitchFamily="18" charset="2"/>
              </a:rPr>
              <a:t>的识别活前缀的</a:t>
            </a:r>
            <a:r>
              <a:rPr lang="en-US" altLang="zh-CN" dirty="0">
                <a:sym typeface="Symbol" pitchFamily="18" charset="2"/>
              </a:rPr>
              <a:t>DFA</a:t>
            </a:r>
            <a:endParaRPr lang="zh-CN" altLang="en-US" dirty="0"/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3571868" y="1714488"/>
            <a:ext cx="1785943" cy="1754188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2000"/>
              <a:t>I</a:t>
            </a:r>
            <a:r>
              <a:rPr lang="en-US" altLang="zh-CN" sz="2000" baseline="-25000"/>
              <a:t>0</a:t>
            </a:r>
            <a:r>
              <a:rPr lang="en-US" altLang="zh-CN" sz="2000"/>
              <a:t>: </a:t>
            </a:r>
            <a:r>
              <a:rPr lang="en-US" altLang="zh-CN" sz="2000">
                <a:solidFill>
                  <a:srgbClr val="FF0000"/>
                </a:solidFill>
              </a:rPr>
              <a:t>S´</a:t>
            </a:r>
            <a:r>
              <a:rPr lang="en-US" altLang="zh-CN" sz="2000">
                <a:solidFill>
                  <a:srgbClr val="FF0000"/>
                </a:solidFill>
                <a:sym typeface="Symbol" pitchFamily="18" charset="2"/>
              </a:rPr>
              <a:t></a:t>
            </a:r>
            <a:r>
              <a:rPr lang="en-US" altLang="zh-CN" sz="2000" b="1">
                <a:solidFill>
                  <a:srgbClr val="FF0000"/>
                </a:solidFill>
                <a:sym typeface="Symbol" pitchFamily="18" charset="2"/>
              </a:rPr>
              <a:t></a:t>
            </a:r>
            <a:r>
              <a:rPr lang="en-US" altLang="zh-CN" sz="2000">
                <a:solidFill>
                  <a:srgbClr val="FF0000"/>
                </a:solidFill>
                <a:sym typeface="Symbol" pitchFamily="18" charset="2"/>
              </a:rPr>
              <a:t>S,#</a:t>
            </a:r>
          </a:p>
          <a:p>
            <a:pPr>
              <a:spcBef>
                <a:spcPct val="10000"/>
              </a:spcBef>
            </a:pPr>
            <a:r>
              <a:rPr lang="en-US" altLang="zh-CN" sz="2000">
                <a:sym typeface="Symbol" pitchFamily="18" charset="2"/>
              </a:rPr>
              <a:t>S</a:t>
            </a:r>
            <a:r>
              <a:rPr lang="en-US" altLang="zh-CN" sz="2000" b="1">
                <a:sym typeface="Symbol" pitchFamily="18" charset="2"/>
              </a:rPr>
              <a:t>aAd</a:t>
            </a:r>
            <a:r>
              <a:rPr lang="en-US" altLang="zh-CN" sz="2000">
                <a:sym typeface="Symbol" pitchFamily="18" charset="2"/>
              </a:rPr>
              <a:t> ,#</a:t>
            </a:r>
            <a:endParaRPr lang="en-US" altLang="zh-CN" sz="2000" b="1">
              <a:sym typeface="Symbol" pitchFamily="18" charset="2"/>
            </a:endParaRPr>
          </a:p>
          <a:p>
            <a:pPr>
              <a:spcBef>
                <a:spcPct val="10000"/>
              </a:spcBef>
            </a:pPr>
            <a:r>
              <a:rPr lang="en-US" altLang="zh-CN" sz="2000" b="1">
                <a:sym typeface="Symbol" pitchFamily="18" charset="2"/>
              </a:rPr>
              <a:t>S</a:t>
            </a:r>
            <a:r>
              <a:rPr lang="en-US" altLang="zh-CN" sz="2000">
                <a:sym typeface="Symbol" pitchFamily="18" charset="2"/>
              </a:rPr>
              <a:t></a:t>
            </a:r>
            <a:r>
              <a:rPr lang="en-US" altLang="zh-CN" sz="2000" b="1">
                <a:sym typeface="Symbol" pitchFamily="18" charset="2"/>
              </a:rPr>
              <a:t>bAc</a:t>
            </a:r>
            <a:r>
              <a:rPr lang="en-US" altLang="zh-CN" sz="2000">
                <a:sym typeface="Symbol" pitchFamily="18" charset="2"/>
              </a:rPr>
              <a:t> ,#</a:t>
            </a:r>
            <a:endParaRPr lang="en-US" altLang="zh-CN" sz="2000" b="1">
              <a:sym typeface="Symbol" pitchFamily="18" charset="2"/>
            </a:endParaRPr>
          </a:p>
          <a:p>
            <a:pPr>
              <a:spcBef>
                <a:spcPct val="10000"/>
              </a:spcBef>
            </a:pPr>
            <a:r>
              <a:rPr lang="en-US" altLang="zh-CN" sz="2000" b="1">
                <a:sym typeface="Symbol" pitchFamily="18" charset="2"/>
              </a:rPr>
              <a:t>S</a:t>
            </a:r>
            <a:r>
              <a:rPr lang="en-US" altLang="zh-CN" sz="2000">
                <a:sym typeface="Symbol" pitchFamily="18" charset="2"/>
              </a:rPr>
              <a:t></a:t>
            </a:r>
            <a:r>
              <a:rPr lang="en-US" altLang="zh-CN" sz="2000" b="1">
                <a:sym typeface="Symbol" pitchFamily="18" charset="2"/>
              </a:rPr>
              <a:t>aec</a:t>
            </a:r>
            <a:r>
              <a:rPr lang="en-US" altLang="zh-CN" sz="2000">
                <a:sym typeface="Symbol" pitchFamily="18" charset="2"/>
              </a:rPr>
              <a:t> ,#</a:t>
            </a:r>
            <a:endParaRPr lang="en-US" altLang="zh-CN" sz="2000" b="1">
              <a:sym typeface="Symbol" pitchFamily="18" charset="2"/>
            </a:endParaRPr>
          </a:p>
          <a:p>
            <a:pPr>
              <a:spcBef>
                <a:spcPct val="10000"/>
              </a:spcBef>
            </a:pPr>
            <a:r>
              <a:rPr lang="en-US" altLang="zh-CN" sz="2000" b="1">
                <a:sym typeface="Symbol" pitchFamily="18" charset="2"/>
              </a:rPr>
              <a:t>S</a:t>
            </a:r>
            <a:r>
              <a:rPr lang="en-US" altLang="zh-CN" sz="2000">
                <a:sym typeface="Symbol" pitchFamily="18" charset="2"/>
              </a:rPr>
              <a:t></a:t>
            </a:r>
            <a:r>
              <a:rPr lang="en-US" altLang="zh-CN" sz="2000" b="1">
                <a:sym typeface="Symbol" pitchFamily="18" charset="2"/>
              </a:rPr>
              <a:t>bed</a:t>
            </a:r>
            <a:r>
              <a:rPr lang="en-US" altLang="zh-CN" sz="2000">
                <a:sym typeface="Symbol" pitchFamily="18" charset="2"/>
              </a:rPr>
              <a:t> ,#</a:t>
            </a:r>
            <a:endParaRPr lang="en-US" altLang="zh-CN" sz="2000" b="1">
              <a:sym typeface="Symbol" pitchFamily="18" charset="2"/>
            </a:endParaRPr>
          </a:p>
        </p:txBody>
      </p:sp>
      <p:sp>
        <p:nvSpPr>
          <p:cNvPr id="8" name="Text Box 18"/>
          <p:cNvSpPr txBox="1">
            <a:spLocks noChangeArrowheads="1"/>
          </p:cNvSpPr>
          <p:nvPr/>
        </p:nvSpPr>
        <p:spPr bwMode="auto">
          <a:xfrm>
            <a:off x="5429256" y="1785926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S</a:t>
            </a:r>
          </a:p>
        </p:txBody>
      </p:sp>
      <p:sp>
        <p:nvSpPr>
          <p:cNvPr id="12293" name="Text Box 2"/>
          <p:cNvSpPr txBox="1">
            <a:spLocks noChangeArrowheads="1"/>
          </p:cNvSpPr>
          <p:nvPr/>
        </p:nvSpPr>
        <p:spPr bwMode="auto">
          <a:xfrm>
            <a:off x="642911" y="2571750"/>
            <a:ext cx="2000278" cy="1077913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2000" dirty="0"/>
              <a:t>I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:</a:t>
            </a:r>
            <a:r>
              <a:rPr lang="en-US" altLang="zh-CN" sz="2000" dirty="0">
                <a:sym typeface="Symbol" pitchFamily="18" charset="2"/>
              </a:rPr>
              <a:t>S</a:t>
            </a:r>
            <a:r>
              <a:rPr lang="en-US" altLang="zh-CN" sz="2000" b="1" dirty="0">
                <a:sym typeface="Symbol" pitchFamily="18" charset="2"/>
              </a:rPr>
              <a:t>aAd</a:t>
            </a:r>
            <a:r>
              <a:rPr lang="en-US" altLang="zh-CN" sz="2000" dirty="0">
                <a:sym typeface="Symbol" pitchFamily="18" charset="2"/>
              </a:rPr>
              <a:t> ,#</a:t>
            </a:r>
            <a:endParaRPr lang="en-US" altLang="zh-CN" sz="2000" b="1" dirty="0">
              <a:sym typeface="Symbol" pitchFamily="18" charset="2"/>
            </a:endParaRPr>
          </a:p>
          <a:p>
            <a:pPr>
              <a:spcBef>
                <a:spcPct val="10000"/>
              </a:spcBef>
            </a:pPr>
            <a:r>
              <a:rPr lang="en-US" altLang="zh-CN" sz="2000" b="1" dirty="0" err="1">
                <a:sym typeface="Symbol" pitchFamily="18" charset="2"/>
              </a:rPr>
              <a:t>S</a:t>
            </a:r>
            <a:r>
              <a:rPr lang="en-US" altLang="zh-CN" sz="2000" dirty="0" err="1">
                <a:sym typeface="Symbol" pitchFamily="18" charset="2"/>
              </a:rPr>
              <a:t></a:t>
            </a:r>
            <a:r>
              <a:rPr lang="en-US" altLang="zh-CN" sz="2000" b="1" dirty="0" err="1">
                <a:sym typeface="Symbol" pitchFamily="18" charset="2"/>
              </a:rPr>
              <a:t>aec</a:t>
            </a:r>
            <a:r>
              <a:rPr lang="en-US" altLang="zh-CN" sz="2000" dirty="0">
                <a:sym typeface="Symbol" pitchFamily="18" charset="2"/>
              </a:rPr>
              <a:t> ,#</a:t>
            </a:r>
            <a:endParaRPr lang="en-US" altLang="zh-CN" sz="2000" b="1" dirty="0">
              <a:sym typeface="Symbol" pitchFamily="18" charset="2"/>
            </a:endParaRPr>
          </a:p>
          <a:p>
            <a:pPr>
              <a:spcBef>
                <a:spcPct val="10000"/>
              </a:spcBef>
            </a:pPr>
            <a:r>
              <a:rPr lang="en-US" altLang="zh-CN" sz="2000" b="1" dirty="0">
                <a:sym typeface="Symbol" pitchFamily="18" charset="2"/>
              </a:rPr>
              <a:t>A</a:t>
            </a:r>
            <a:r>
              <a:rPr lang="en-US" altLang="zh-CN" sz="2000" dirty="0">
                <a:sym typeface="Symbol" pitchFamily="18" charset="2"/>
              </a:rPr>
              <a:t></a:t>
            </a:r>
            <a:r>
              <a:rPr lang="en-US" altLang="zh-CN" sz="2000" b="1" dirty="0">
                <a:sym typeface="Symbol" pitchFamily="18" charset="2"/>
              </a:rPr>
              <a:t>e</a:t>
            </a:r>
            <a:r>
              <a:rPr lang="en-US" altLang="zh-CN" sz="2000" dirty="0">
                <a:sym typeface="Symbol" pitchFamily="18" charset="2"/>
              </a:rPr>
              <a:t> ,d</a:t>
            </a:r>
            <a:endParaRPr lang="en-US" altLang="zh-CN" sz="2000" b="1" dirty="0">
              <a:sym typeface="Symbol" pitchFamily="18" charset="2"/>
            </a:endParaRPr>
          </a:p>
        </p:txBody>
      </p:sp>
      <p:sp>
        <p:nvSpPr>
          <p:cNvPr id="12294" name="Text Box 2"/>
          <p:cNvSpPr txBox="1">
            <a:spLocks noChangeArrowheads="1"/>
          </p:cNvSpPr>
          <p:nvPr/>
        </p:nvSpPr>
        <p:spPr bwMode="auto">
          <a:xfrm>
            <a:off x="5929312" y="1928813"/>
            <a:ext cx="2214587" cy="40005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2000" dirty="0"/>
              <a:t>I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:S´</a:t>
            </a:r>
            <a:r>
              <a:rPr lang="en-US" altLang="zh-CN" sz="2000" dirty="0">
                <a:sym typeface="Symbol" pitchFamily="18" charset="2"/>
              </a:rPr>
              <a:t>S</a:t>
            </a:r>
            <a:r>
              <a:rPr lang="en-US" altLang="zh-CN" sz="2000" b="1" dirty="0">
                <a:sym typeface="Symbol" pitchFamily="18" charset="2"/>
              </a:rPr>
              <a:t></a:t>
            </a:r>
            <a:r>
              <a:rPr lang="en-US" altLang="zh-CN" sz="2000" dirty="0">
                <a:sym typeface="Symbol" pitchFamily="18" charset="2"/>
              </a:rPr>
              <a:t> ,#</a:t>
            </a:r>
            <a:endParaRPr lang="en-US" altLang="zh-CN" sz="2000" b="1" dirty="0">
              <a:sym typeface="Symbol" pitchFamily="18" charset="2"/>
            </a:endParaRPr>
          </a:p>
        </p:txBody>
      </p:sp>
      <p:sp>
        <p:nvSpPr>
          <p:cNvPr id="12295" name="Text Box 2"/>
          <p:cNvSpPr txBox="1">
            <a:spLocks noChangeArrowheads="1"/>
          </p:cNvSpPr>
          <p:nvPr/>
        </p:nvSpPr>
        <p:spPr bwMode="auto">
          <a:xfrm>
            <a:off x="571472" y="4886325"/>
            <a:ext cx="2071716" cy="40005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2000" dirty="0"/>
              <a:t>I</a:t>
            </a:r>
            <a:r>
              <a:rPr lang="en-US" altLang="zh-CN" sz="2000" baseline="-25000" dirty="0"/>
              <a:t>9</a:t>
            </a:r>
            <a:r>
              <a:rPr lang="en-US" altLang="zh-CN" sz="2000" dirty="0"/>
              <a:t>:S</a:t>
            </a:r>
            <a:r>
              <a:rPr lang="en-US" altLang="zh-CN" sz="2000" dirty="0">
                <a:sym typeface="Symbol" pitchFamily="18" charset="2"/>
              </a:rPr>
              <a:t>aec</a:t>
            </a:r>
            <a:r>
              <a:rPr lang="en-US" altLang="zh-CN" sz="2000" b="1" dirty="0">
                <a:sym typeface="Symbol" pitchFamily="18" charset="2"/>
              </a:rPr>
              <a:t></a:t>
            </a:r>
            <a:r>
              <a:rPr lang="en-US" altLang="zh-CN" sz="2000" dirty="0">
                <a:sym typeface="Symbol" pitchFamily="18" charset="2"/>
              </a:rPr>
              <a:t> ,#</a:t>
            </a:r>
            <a:endParaRPr lang="en-US" altLang="zh-CN" sz="2000" b="1" dirty="0">
              <a:sym typeface="Symbol" pitchFamily="18" charset="2"/>
            </a:endParaRPr>
          </a:p>
        </p:txBody>
      </p:sp>
      <p:sp>
        <p:nvSpPr>
          <p:cNvPr id="12296" name="Text Box 2"/>
          <p:cNvSpPr txBox="1">
            <a:spLocks noChangeArrowheads="1"/>
          </p:cNvSpPr>
          <p:nvPr/>
        </p:nvSpPr>
        <p:spPr bwMode="auto">
          <a:xfrm>
            <a:off x="642910" y="3905250"/>
            <a:ext cx="2071715" cy="73818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2000" dirty="0"/>
              <a:t>I</a:t>
            </a:r>
            <a:r>
              <a:rPr lang="en-US" altLang="zh-CN" sz="2000" baseline="-25000" dirty="0"/>
              <a:t>5</a:t>
            </a:r>
            <a:r>
              <a:rPr lang="en-US" altLang="zh-CN" sz="2000" dirty="0"/>
              <a:t>:</a:t>
            </a:r>
            <a:r>
              <a:rPr lang="en-US" altLang="zh-CN" sz="2000" dirty="0">
                <a:sym typeface="Symbol" pitchFamily="18" charset="2"/>
              </a:rPr>
              <a:t>S</a:t>
            </a:r>
            <a:r>
              <a:rPr lang="en-US" altLang="zh-CN" sz="2000" b="1" dirty="0">
                <a:sym typeface="Symbol" pitchFamily="18" charset="2"/>
              </a:rPr>
              <a:t>aec</a:t>
            </a:r>
            <a:r>
              <a:rPr lang="en-US" altLang="zh-CN" sz="2000" dirty="0">
                <a:sym typeface="Symbol" pitchFamily="18" charset="2"/>
              </a:rPr>
              <a:t> ,#</a:t>
            </a:r>
            <a:endParaRPr lang="en-US" altLang="zh-CN" sz="2000" b="1" dirty="0">
              <a:sym typeface="Symbol" pitchFamily="18" charset="2"/>
            </a:endParaRPr>
          </a:p>
          <a:p>
            <a:pPr>
              <a:spcBef>
                <a:spcPct val="10000"/>
              </a:spcBef>
            </a:pPr>
            <a:r>
              <a:rPr lang="en-US" altLang="zh-CN" sz="2000" b="1" dirty="0">
                <a:sym typeface="Symbol" pitchFamily="18" charset="2"/>
              </a:rPr>
              <a:t>    </a:t>
            </a:r>
            <a:r>
              <a:rPr lang="en-US" altLang="zh-CN" sz="2000" b="1" dirty="0" err="1">
                <a:sym typeface="Symbol" pitchFamily="18" charset="2"/>
              </a:rPr>
              <a:t>A</a:t>
            </a:r>
            <a:r>
              <a:rPr lang="en-US" altLang="zh-CN" sz="2000" dirty="0" err="1">
                <a:sym typeface="Symbol" pitchFamily="18" charset="2"/>
              </a:rPr>
              <a:t></a:t>
            </a:r>
            <a:r>
              <a:rPr lang="en-US" altLang="zh-CN" sz="2000" b="1" dirty="0" err="1">
                <a:sym typeface="Symbol" pitchFamily="18" charset="2"/>
              </a:rPr>
              <a:t>e</a:t>
            </a:r>
            <a:r>
              <a:rPr lang="en-US" altLang="zh-CN" sz="2000" b="1" dirty="0">
                <a:sym typeface="Symbol" pitchFamily="18" charset="2"/>
              </a:rPr>
              <a:t></a:t>
            </a:r>
            <a:r>
              <a:rPr lang="en-US" altLang="zh-CN" sz="2000" dirty="0">
                <a:sym typeface="Symbol" pitchFamily="18" charset="2"/>
              </a:rPr>
              <a:t> ,d</a:t>
            </a:r>
            <a:endParaRPr lang="en-US" altLang="zh-CN" sz="2000" b="1" dirty="0">
              <a:sym typeface="Symbol" pitchFamily="18" charset="2"/>
            </a:endParaRPr>
          </a:p>
        </p:txBody>
      </p:sp>
      <p:sp>
        <p:nvSpPr>
          <p:cNvPr id="12297" name="Text Box 2"/>
          <p:cNvSpPr txBox="1">
            <a:spLocks noChangeArrowheads="1"/>
          </p:cNvSpPr>
          <p:nvPr/>
        </p:nvSpPr>
        <p:spPr bwMode="auto">
          <a:xfrm>
            <a:off x="2857488" y="4243388"/>
            <a:ext cx="2071702" cy="40011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2000" dirty="0"/>
              <a:t>I</a:t>
            </a:r>
            <a:r>
              <a:rPr lang="en-US" altLang="zh-CN" sz="2000" baseline="-25000" dirty="0"/>
              <a:t>4</a:t>
            </a:r>
            <a:r>
              <a:rPr lang="en-US" altLang="zh-CN" sz="2000" dirty="0"/>
              <a:t>:</a:t>
            </a:r>
            <a:r>
              <a:rPr lang="en-US" altLang="zh-CN" sz="2000" dirty="0">
                <a:sym typeface="Symbol" pitchFamily="18" charset="2"/>
              </a:rPr>
              <a:t>S</a:t>
            </a:r>
            <a:r>
              <a:rPr lang="en-US" altLang="zh-CN" sz="2000" b="1" dirty="0">
                <a:sym typeface="Symbol" pitchFamily="18" charset="2"/>
              </a:rPr>
              <a:t>aAd</a:t>
            </a:r>
            <a:r>
              <a:rPr lang="en-US" altLang="zh-CN" sz="2000" dirty="0">
                <a:sym typeface="Symbol" pitchFamily="18" charset="2"/>
              </a:rPr>
              <a:t> ,#</a:t>
            </a:r>
            <a:endParaRPr lang="en-US" altLang="zh-CN" sz="2000" b="1" dirty="0">
              <a:sym typeface="Symbol" pitchFamily="18" charset="2"/>
            </a:endParaRPr>
          </a:p>
        </p:txBody>
      </p:sp>
      <p:sp>
        <p:nvSpPr>
          <p:cNvPr id="12298" name="Text Box 2"/>
          <p:cNvSpPr txBox="1">
            <a:spLocks noChangeArrowheads="1"/>
          </p:cNvSpPr>
          <p:nvPr/>
        </p:nvSpPr>
        <p:spPr bwMode="auto">
          <a:xfrm>
            <a:off x="2857488" y="4886325"/>
            <a:ext cx="2000264" cy="40011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2000" dirty="0"/>
              <a:t>I</a:t>
            </a:r>
            <a:r>
              <a:rPr lang="en-US" altLang="zh-CN" sz="2000" baseline="-25000" dirty="0"/>
              <a:t>8</a:t>
            </a:r>
            <a:r>
              <a:rPr lang="en-US" altLang="zh-CN" sz="2000" dirty="0"/>
              <a:t>:</a:t>
            </a:r>
            <a:r>
              <a:rPr lang="en-US" altLang="zh-CN" sz="2000" dirty="0">
                <a:sym typeface="Symbol" pitchFamily="18" charset="2"/>
              </a:rPr>
              <a:t>S</a:t>
            </a:r>
            <a:r>
              <a:rPr lang="en-US" altLang="zh-CN" sz="2000" b="1" dirty="0">
                <a:sym typeface="Symbol" pitchFamily="18" charset="2"/>
              </a:rPr>
              <a:t>aAd</a:t>
            </a:r>
            <a:r>
              <a:rPr lang="en-US" altLang="zh-CN" sz="2000" dirty="0">
                <a:sym typeface="Symbol" pitchFamily="18" charset="2"/>
              </a:rPr>
              <a:t> ,#</a:t>
            </a:r>
            <a:endParaRPr lang="en-US" altLang="zh-CN" sz="2000" b="1" dirty="0">
              <a:sym typeface="Symbol" pitchFamily="18" charset="2"/>
            </a:endParaRPr>
          </a:p>
        </p:txBody>
      </p:sp>
      <p:sp>
        <p:nvSpPr>
          <p:cNvPr id="12299" name="Text Box 2"/>
          <p:cNvSpPr txBox="1">
            <a:spLocks noChangeArrowheads="1"/>
          </p:cNvSpPr>
          <p:nvPr/>
        </p:nvSpPr>
        <p:spPr bwMode="auto">
          <a:xfrm>
            <a:off x="5000624" y="4857750"/>
            <a:ext cx="2143144" cy="40011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2000" dirty="0"/>
              <a:t>I</a:t>
            </a:r>
            <a:r>
              <a:rPr lang="en-US" altLang="zh-CN" sz="2000" baseline="-25000" dirty="0"/>
              <a:t>10</a:t>
            </a:r>
            <a:r>
              <a:rPr lang="en-US" altLang="zh-CN" sz="2000" dirty="0"/>
              <a:t>:</a:t>
            </a:r>
            <a:r>
              <a:rPr lang="en-US" altLang="zh-CN" sz="2000" dirty="0">
                <a:sym typeface="Symbol" pitchFamily="18" charset="2"/>
              </a:rPr>
              <a:t>S</a:t>
            </a:r>
            <a:r>
              <a:rPr lang="en-US" altLang="zh-CN" sz="2000" b="1" dirty="0">
                <a:sym typeface="Symbol" pitchFamily="18" charset="2"/>
              </a:rPr>
              <a:t>bAc</a:t>
            </a:r>
            <a:r>
              <a:rPr lang="en-US" altLang="zh-CN" sz="2000" dirty="0">
                <a:sym typeface="Symbol" pitchFamily="18" charset="2"/>
              </a:rPr>
              <a:t> ,#</a:t>
            </a:r>
            <a:endParaRPr lang="en-US" altLang="zh-CN" sz="2000" b="1" dirty="0">
              <a:sym typeface="Symbol" pitchFamily="18" charset="2"/>
            </a:endParaRPr>
          </a:p>
        </p:txBody>
      </p:sp>
      <p:sp>
        <p:nvSpPr>
          <p:cNvPr id="12300" name="Text Box 2"/>
          <p:cNvSpPr txBox="1">
            <a:spLocks noChangeArrowheads="1"/>
          </p:cNvSpPr>
          <p:nvPr/>
        </p:nvSpPr>
        <p:spPr bwMode="auto">
          <a:xfrm>
            <a:off x="7072330" y="5243468"/>
            <a:ext cx="2071690" cy="40011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2000" dirty="0"/>
              <a:t>I</a:t>
            </a:r>
            <a:r>
              <a:rPr lang="en-US" altLang="zh-CN" sz="2000" baseline="-25000" dirty="0"/>
              <a:t>11</a:t>
            </a:r>
            <a:r>
              <a:rPr lang="en-US" altLang="zh-CN" sz="2000" dirty="0"/>
              <a:t>:</a:t>
            </a:r>
            <a:r>
              <a:rPr lang="en-US" altLang="zh-CN" sz="2000" dirty="0">
                <a:sym typeface="Symbol" pitchFamily="18" charset="2"/>
              </a:rPr>
              <a:t>Sb</a:t>
            </a:r>
            <a:r>
              <a:rPr lang="en-US" altLang="zh-CN" sz="2000" b="1" dirty="0">
                <a:sym typeface="Symbol" pitchFamily="18" charset="2"/>
              </a:rPr>
              <a:t>ed</a:t>
            </a:r>
            <a:r>
              <a:rPr lang="en-US" altLang="zh-CN" sz="2000" dirty="0">
                <a:sym typeface="Symbol" pitchFamily="18" charset="2"/>
              </a:rPr>
              <a:t> ,#</a:t>
            </a:r>
            <a:endParaRPr lang="en-US" altLang="zh-CN" sz="2000" b="1" dirty="0">
              <a:sym typeface="Symbol" pitchFamily="18" charset="2"/>
            </a:endParaRPr>
          </a:p>
        </p:txBody>
      </p:sp>
      <p:sp>
        <p:nvSpPr>
          <p:cNvPr id="12301" name="Text Box 2"/>
          <p:cNvSpPr txBox="1">
            <a:spLocks noChangeArrowheads="1"/>
          </p:cNvSpPr>
          <p:nvPr/>
        </p:nvSpPr>
        <p:spPr bwMode="auto">
          <a:xfrm>
            <a:off x="5000624" y="4214813"/>
            <a:ext cx="2000267" cy="40005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2000" dirty="0"/>
              <a:t>I</a:t>
            </a:r>
            <a:r>
              <a:rPr lang="en-US" altLang="zh-CN" sz="2000" baseline="-25000" dirty="0"/>
              <a:t>6</a:t>
            </a:r>
            <a:r>
              <a:rPr lang="en-US" altLang="zh-CN" sz="2000" dirty="0"/>
              <a:t>:</a:t>
            </a:r>
            <a:r>
              <a:rPr lang="en-US" altLang="zh-CN" sz="2000" dirty="0">
                <a:sym typeface="Symbol" pitchFamily="18" charset="2"/>
              </a:rPr>
              <a:t>SbA</a:t>
            </a:r>
            <a:r>
              <a:rPr lang="en-US" altLang="zh-CN" sz="2000" b="1" dirty="0">
                <a:sym typeface="Symbol" pitchFamily="18" charset="2"/>
              </a:rPr>
              <a:t>c</a:t>
            </a:r>
            <a:r>
              <a:rPr lang="en-US" altLang="zh-CN" sz="2000" dirty="0">
                <a:sym typeface="Symbol" pitchFamily="18" charset="2"/>
              </a:rPr>
              <a:t> ,#</a:t>
            </a:r>
            <a:endParaRPr lang="en-US" altLang="zh-CN" sz="2000" b="1" dirty="0">
              <a:sym typeface="Symbol" pitchFamily="18" charset="2"/>
            </a:endParaRPr>
          </a:p>
        </p:txBody>
      </p:sp>
      <p:sp>
        <p:nvSpPr>
          <p:cNvPr id="12302" name="Text Box 2"/>
          <p:cNvSpPr txBox="1">
            <a:spLocks noChangeArrowheads="1"/>
          </p:cNvSpPr>
          <p:nvPr/>
        </p:nvSpPr>
        <p:spPr bwMode="auto">
          <a:xfrm>
            <a:off x="7072314" y="4048125"/>
            <a:ext cx="1928842" cy="73818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2000" dirty="0"/>
              <a:t>I</a:t>
            </a:r>
            <a:r>
              <a:rPr lang="en-US" altLang="zh-CN" sz="2000" baseline="-25000" dirty="0"/>
              <a:t>7</a:t>
            </a:r>
            <a:r>
              <a:rPr lang="en-US" altLang="zh-CN" sz="2000" dirty="0"/>
              <a:t>:</a:t>
            </a:r>
            <a:r>
              <a:rPr lang="en-US" altLang="zh-CN" sz="2000" dirty="0">
                <a:sym typeface="Symbol" pitchFamily="18" charset="2"/>
              </a:rPr>
              <a:t>S</a:t>
            </a:r>
            <a:r>
              <a:rPr lang="en-US" altLang="zh-CN" sz="2000" b="1" dirty="0">
                <a:sym typeface="Symbol" pitchFamily="18" charset="2"/>
              </a:rPr>
              <a:t>bed</a:t>
            </a:r>
            <a:r>
              <a:rPr lang="en-US" altLang="zh-CN" sz="2000" dirty="0">
                <a:sym typeface="Symbol" pitchFamily="18" charset="2"/>
              </a:rPr>
              <a:t> ,#</a:t>
            </a:r>
            <a:endParaRPr lang="en-US" altLang="zh-CN" sz="2000" b="1" dirty="0">
              <a:sym typeface="Symbol" pitchFamily="18" charset="2"/>
            </a:endParaRPr>
          </a:p>
          <a:p>
            <a:pPr>
              <a:spcBef>
                <a:spcPct val="10000"/>
              </a:spcBef>
            </a:pPr>
            <a:r>
              <a:rPr lang="en-US" altLang="zh-CN" sz="2000" b="1" dirty="0" err="1">
                <a:sym typeface="Symbol" pitchFamily="18" charset="2"/>
              </a:rPr>
              <a:t>A</a:t>
            </a:r>
            <a:r>
              <a:rPr lang="en-US" altLang="zh-CN" sz="2000" dirty="0" err="1">
                <a:sym typeface="Symbol" pitchFamily="18" charset="2"/>
              </a:rPr>
              <a:t></a:t>
            </a:r>
            <a:r>
              <a:rPr lang="en-US" altLang="zh-CN" sz="2000" b="1" dirty="0" err="1">
                <a:sym typeface="Symbol" pitchFamily="18" charset="2"/>
              </a:rPr>
              <a:t>e</a:t>
            </a:r>
            <a:r>
              <a:rPr lang="en-US" altLang="zh-CN" sz="2000" b="1" dirty="0">
                <a:sym typeface="Symbol" pitchFamily="18" charset="2"/>
              </a:rPr>
              <a:t></a:t>
            </a:r>
            <a:r>
              <a:rPr lang="en-US" altLang="zh-CN" sz="2000" dirty="0">
                <a:sym typeface="Symbol" pitchFamily="18" charset="2"/>
              </a:rPr>
              <a:t> ,c</a:t>
            </a:r>
            <a:endParaRPr lang="en-US" altLang="zh-CN" sz="2000" b="1" dirty="0">
              <a:sym typeface="Symbol" pitchFamily="18" charset="2"/>
            </a:endParaRPr>
          </a:p>
        </p:txBody>
      </p:sp>
      <p:sp>
        <p:nvSpPr>
          <p:cNvPr id="12303" name="Text Box 2"/>
          <p:cNvSpPr txBox="1">
            <a:spLocks noChangeArrowheads="1"/>
          </p:cNvSpPr>
          <p:nvPr/>
        </p:nvSpPr>
        <p:spPr bwMode="auto">
          <a:xfrm>
            <a:off x="6858000" y="2714625"/>
            <a:ext cx="2000280" cy="1077913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2000" dirty="0"/>
              <a:t>I</a:t>
            </a:r>
            <a:r>
              <a:rPr lang="en-US" altLang="zh-CN" sz="2000" baseline="-25000" dirty="0"/>
              <a:t>3</a:t>
            </a:r>
            <a:r>
              <a:rPr lang="en-US" altLang="zh-CN" sz="2000" dirty="0"/>
              <a:t>:</a:t>
            </a:r>
            <a:r>
              <a:rPr lang="en-US" altLang="zh-CN" sz="2000" dirty="0">
                <a:sym typeface="Symbol" pitchFamily="18" charset="2"/>
              </a:rPr>
              <a:t>Sb</a:t>
            </a:r>
            <a:r>
              <a:rPr lang="en-US" altLang="zh-CN" sz="2000" b="1" dirty="0">
                <a:sym typeface="Symbol" pitchFamily="18" charset="2"/>
              </a:rPr>
              <a:t>Ac</a:t>
            </a:r>
            <a:r>
              <a:rPr lang="en-US" altLang="zh-CN" sz="2000" dirty="0">
                <a:sym typeface="Symbol" pitchFamily="18" charset="2"/>
              </a:rPr>
              <a:t> ,#</a:t>
            </a:r>
            <a:endParaRPr lang="en-US" altLang="zh-CN" sz="2000" b="1" dirty="0">
              <a:sym typeface="Symbol" pitchFamily="18" charset="2"/>
            </a:endParaRPr>
          </a:p>
          <a:p>
            <a:pPr>
              <a:spcBef>
                <a:spcPct val="10000"/>
              </a:spcBef>
            </a:pPr>
            <a:r>
              <a:rPr lang="en-US" altLang="zh-CN" sz="2000" b="1" dirty="0">
                <a:sym typeface="Symbol" pitchFamily="18" charset="2"/>
              </a:rPr>
              <a:t>    A</a:t>
            </a:r>
            <a:r>
              <a:rPr lang="en-US" altLang="zh-CN" sz="2000" dirty="0">
                <a:sym typeface="Symbol" pitchFamily="18" charset="2"/>
              </a:rPr>
              <a:t></a:t>
            </a:r>
            <a:r>
              <a:rPr lang="en-US" altLang="zh-CN" sz="2000" b="1" dirty="0">
                <a:sym typeface="Symbol" pitchFamily="18" charset="2"/>
              </a:rPr>
              <a:t>e</a:t>
            </a:r>
            <a:r>
              <a:rPr lang="en-US" altLang="zh-CN" sz="2000" dirty="0">
                <a:sym typeface="Symbol" pitchFamily="18" charset="2"/>
              </a:rPr>
              <a:t> ,c </a:t>
            </a:r>
          </a:p>
          <a:p>
            <a:pPr>
              <a:spcBef>
                <a:spcPct val="10000"/>
              </a:spcBef>
            </a:pPr>
            <a:r>
              <a:rPr lang="en-US" altLang="zh-CN" sz="2000" dirty="0">
                <a:sym typeface="Symbol" pitchFamily="18" charset="2"/>
              </a:rPr>
              <a:t>   </a:t>
            </a:r>
            <a:r>
              <a:rPr lang="en-US" altLang="zh-CN" sz="2000" b="1" dirty="0" err="1">
                <a:sym typeface="Symbol" pitchFamily="18" charset="2"/>
              </a:rPr>
              <a:t>S</a:t>
            </a:r>
            <a:r>
              <a:rPr lang="en-US" altLang="zh-CN" sz="2000" dirty="0" err="1">
                <a:sym typeface="Symbol" pitchFamily="18" charset="2"/>
              </a:rPr>
              <a:t>b</a:t>
            </a:r>
            <a:r>
              <a:rPr lang="en-US" altLang="zh-CN" sz="2000" b="1" dirty="0" err="1">
                <a:sym typeface="Symbol" pitchFamily="18" charset="2"/>
              </a:rPr>
              <a:t>ed</a:t>
            </a:r>
            <a:r>
              <a:rPr lang="en-US" altLang="zh-CN" sz="2000" dirty="0">
                <a:sym typeface="Symbol" pitchFamily="18" charset="2"/>
              </a:rPr>
              <a:t> ,#</a:t>
            </a:r>
            <a:endParaRPr lang="en-US" altLang="zh-CN" sz="2000" b="1" dirty="0">
              <a:sym typeface="Symbol" pitchFamily="18" charset="2"/>
            </a:endParaRPr>
          </a:p>
        </p:txBody>
      </p:sp>
      <p:cxnSp>
        <p:nvCxnSpPr>
          <p:cNvPr id="12304" name="肘形连接符 22"/>
          <p:cNvCxnSpPr>
            <a:cxnSpLocks noChangeShapeType="1"/>
            <a:stCxn id="12291" idx="1"/>
            <a:endCxn id="12293" idx="0"/>
          </p:cNvCxnSpPr>
          <p:nvPr/>
        </p:nvCxnSpPr>
        <p:spPr bwMode="auto">
          <a:xfrm rot="10800000">
            <a:off x="1643050" y="2571750"/>
            <a:ext cx="1928818" cy="19832"/>
          </a:xfrm>
          <a:prstGeom prst="bentConnector4">
            <a:avLst>
              <a:gd name="adj1" fmla="val 24074"/>
              <a:gd name="adj2" fmla="val 1252683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305" name="直接箭头连接符 25"/>
          <p:cNvCxnSpPr>
            <a:cxnSpLocks noChangeShapeType="1"/>
          </p:cNvCxnSpPr>
          <p:nvPr/>
        </p:nvCxnSpPr>
        <p:spPr bwMode="auto">
          <a:xfrm>
            <a:off x="5357818" y="2214554"/>
            <a:ext cx="571495" cy="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1" name="Text Box 18"/>
          <p:cNvSpPr txBox="1">
            <a:spLocks noChangeArrowheads="1"/>
          </p:cNvSpPr>
          <p:nvPr/>
        </p:nvSpPr>
        <p:spPr bwMode="auto">
          <a:xfrm>
            <a:off x="2714625" y="1857375"/>
            <a:ext cx="2857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/>
              <a:t>a</a:t>
            </a:r>
          </a:p>
        </p:txBody>
      </p:sp>
      <p:cxnSp>
        <p:nvCxnSpPr>
          <p:cNvPr id="12307" name="肘形连接符 22"/>
          <p:cNvCxnSpPr>
            <a:cxnSpLocks noChangeShapeType="1"/>
            <a:stCxn id="12291" idx="3"/>
            <a:endCxn id="12303" idx="0"/>
          </p:cNvCxnSpPr>
          <p:nvPr/>
        </p:nvCxnSpPr>
        <p:spPr bwMode="auto">
          <a:xfrm>
            <a:off x="5357811" y="2591582"/>
            <a:ext cx="2500329" cy="123043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308" name="肘形连接符 22"/>
          <p:cNvCxnSpPr>
            <a:cxnSpLocks noChangeShapeType="1"/>
            <a:stCxn id="12303" idx="1"/>
            <a:endCxn id="12301" idx="0"/>
          </p:cNvCxnSpPr>
          <p:nvPr/>
        </p:nvCxnSpPr>
        <p:spPr bwMode="auto">
          <a:xfrm rot="10800000" flipV="1">
            <a:off x="6000758" y="3253581"/>
            <a:ext cx="857242" cy="961231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309" name="肘形连接符 22"/>
          <p:cNvCxnSpPr>
            <a:cxnSpLocks noChangeShapeType="1"/>
            <a:endCxn id="12297" idx="0"/>
          </p:cNvCxnSpPr>
          <p:nvPr/>
        </p:nvCxnSpPr>
        <p:spPr bwMode="auto">
          <a:xfrm>
            <a:off x="2571750" y="3571875"/>
            <a:ext cx="1321589" cy="671513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4" name="Text Box 18"/>
          <p:cNvSpPr txBox="1">
            <a:spLocks noChangeArrowheads="1"/>
          </p:cNvSpPr>
          <p:nvPr/>
        </p:nvSpPr>
        <p:spPr bwMode="auto">
          <a:xfrm>
            <a:off x="5572125" y="2405063"/>
            <a:ext cx="2857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/>
              <a:t>b</a:t>
            </a:r>
          </a:p>
        </p:txBody>
      </p:sp>
      <p:sp>
        <p:nvSpPr>
          <p:cNvPr id="55" name="Text Box 18"/>
          <p:cNvSpPr txBox="1">
            <a:spLocks noChangeArrowheads="1"/>
          </p:cNvSpPr>
          <p:nvPr/>
        </p:nvSpPr>
        <p:spPr bwMode="auto">
          <a:xfrm>
            <a:off x="2857500" y="3171825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A</a:t>
            </a:r>
          </a:p>
        </p:txBody>
      </p:sp>
      <p:cxnSp>
        <p:nvCxnSpPr>
          <p:cNvPr id="12312" name="直接箭头连接符 56"/>
          <p:cNvCxnSpPr>
            <a:cxnSpLocks noChangeShapeType="1"/>
            <a:endCxn id="61" idx="2"/>
          </p:cNvCxnSpPr>
          <p:nvPr/>
        </p:nvCxnSpPr>
        <p:spPr bwMode="auto">
          <a:xfrm rot="5400000">
            <a:off x="7485857" y="3945731"/>
            <a:ext cx="3175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313" name="直接箭头连接符 59"/>
          <p:cNvCxnSpPr>
            <a:cxnSpLocks noChangeShapeType="1"/>
            <a:endCxn id="12300" idx="0"/>
          </p:cNvCxnSpPr>
          <p:nvPr/>
        </p:nvCxnSpPr>
        <p:spPr bwMode="auto">
          <a:xfrm rot="16200000" flipH="1">
            <a:off x="7861741" y="4997033"/>
            <a:ext cx="457155" cy="357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61" name="Text Box 18"/>
          <p:cNvSpPr txBox="1">
            <a:spLocks noChangeArrowheads="1"/>
          </p:cNvSpPr>
          <p:nvPr/>
        </p:nvSpPr>
        <p:spPr bwMode="auto">
          <a:xfrm>
            <a:off x="7500938" y="3643313"/>
            <a:ext cx="2857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e</a:t>
            </a:r>
          </a:p>
        </p:txBody>
      </p:sp>
      <p:sp>
        <p:nvSpPr>
          <p:cNvPr id="62" name="Text Box 18"/>
          <p:cNvSpPr txBox="1">
            <a:spLocks noChangeArrowheads="1"/>
          </p:cNvSpPr>
          <p:nvPr/>
        </p:nvSpPr>
        <p:spPr bwMode="auto">
          <a:xfrm>
            <a:off x="7643813" y="4714875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</a:t>
            </a:r>
          </a:p>
        </p:txBody>
      </p:sp>
      <p:sp>
        <p:nvSpPr>
          <p:cNvPr id="63" name="Text Box 18"/>
          <p:cNvSpPr txBox="1">
            <a:spLocks noChangeArrowheads="1"/>
          </p:cNvSpPr>
          <p:nvPr/>
        </p:nvSpPr>
        <p:spPr bwMode="auto">
          <a:xfrm>
            <a:off x="6286500" y="2886075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A</a:t>
            </a:r>
          </a:p>
        </p:txBody>
      </p:sp>
      <p:cxnSp>
        <p:nvCxnSpPr>
          <p:cNvPr id="12317" name="直接箭头连接符 63"/>
          <p:cNvCxnSpPr>
            <a:cxnSpLocks noChangeShapeType="1"/>
          </p:cNvCxnSpPr>
          <p:nvPr/>
        </p:nvCxnSpPr>
        <p:spPr bwMode="auto">
          <a:xfrm rot="5400000">
            <a:off x="1583532" y="3774281"/>
            <a:ext cx="26035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318" name="直接箭头连接符 65"/>
          <p:cNvCxnSpPr>
            <a:cxnSpLocks noChangeShapeType="1"/>
          </p:cNvCxnSpPr>
          <p:nvPr/>
        </p:nvCxnSpPr>
        <p:spPr bwMode="auto">
          <a:xfrm rot="5400000">
            <a:off x="1584325" y="4773613"/>
            <a:ext cx="26193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319" name="直接箭头连接符 66"/>
          <p:cNvCxnSpPr>
            <a:cxnSpLocks noChangeShapeType="1"/>
          </p:cNvCxnSpPr>
          <p:nvPr/>
        </p:nvCxnSpPr>
        <p:spPr bwMode="auto">
          <a:xfrm rot="5400000">
            <a:off x="3727450" y="4773613"/>
            <a:ext cx="26193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320" name="直接箭头连接符 67"/>
          <p:cNvCxnSpPr>
            <a:cxnSpLocks noChangeShapeType="1"/>
          </p:cNvCxnSpPr>
          <p:nvPr/>
        </p:nvCxnSpPr>
        <p:spPr bwMode="auto">
          <a:xfrm rot="5400000">
            <a:off x="5584825" y="4725988"/>
            <a:ext cx="26193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69" name="Text Box 18"/>
          <p:cNvSpPr txBox="1">
            <a:spLocks noChangeArrowheads="1"/>
          </p:cNvSpPr>
          <p:nvPr/>
        </p:nvSpPr>
        <p:spPr bwMode="auto">
          <a:xfrm>
            <a:off x="1714500" y="3500438"/>
            <a:ext cx="2857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e</a:t>
            </a:r>
          </a:p>
        </p:txBody>
      </p:sp>
      <p:sp>
        <p:nvSpPr>
          <p:cNvPr id="70" name="Text Box 18"/>
          <p:cNvSpPr txBox="1">
            <a:spLocks noChangeArrowheads="1"/>
          </p:cNvSpPr>
          <p:nvPr/>
        </p:nvSpPr>
        <p:spPr bwMode="auto">
          <a:xfrm>
            <a:off x="1714500" y="4500563"/>
            <a:ext cx="2857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c</a:t>
            </a:r>
          </a:p>
        </p:txBody>
      </p:sp>
      <p:sp>
        <p:nvSpPr>
          <p:cNvPr id="71" name="Text Box 18"/>
          <p:cNvSpPr txBox="1">
            <a:spLocks noChangeArrowheads="1"/>
          </p:cNvSpPr>
          <p:nvPr/>
        </p:nvSpPr>
        <p:spPr bwMode="auto">
          <a:xfrm>
            <a:off x="5715000" y="4500563"/>
            <a:ext cx="2857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c</a:t>
            </a:r>
          </a:p>
        </p:txBody>
      </p:sp>
      <p:sp>
        <p:nvSpPr>
          <p:cNvPr id="72" name="Text Box 18"/>
          <p:cNvSpPr txBox="1">
            <a:spLocks noChangeArrowheads="1"/>
          </p:cNvSpPr>
          <p:nvPr/>
        </p:nvSpPr>
        <p:spPr bwMode="auto">
          <a:xfrm>
            <a:off x="3929063" y="4538663"/>
            <a:ext cx="2857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d</a:t>
            </a:r>
          </a:p>
        </p:txBody>
      </p:sp>
      <p:sp>
        <p:nvSpPr>
          <p:cNvPr id="12325" name="TextBox 78"/>
          <p:cNvSpPr txBox="1">
            <a:spLocks noChangeArrowheads="1"/>
          </p:cNvSpPr>
          <p:nvPr/>
        </p:nvSpPr>
        <p:spPr bwMode="auto">
          <a:xfrm>
            <a:off x="642938" y="5610225"/>
            <a:ext cx="8001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状态</a:t>
            </a:r>
            <a:r>
              <a:rPr lang="en-US" altLang="zh-CN" b="1">
                <a:solidFill>
                  <a:srgbClr val="FF0000"/>
                </a:solidFill>
              </a:rPr>
              <a:t>5</a:t>
            </a:r>
            <a:r>
              <a:rPr lang="zh-CN" altLang="en-US" b="1">
                <a:solidFill>
                  <a:srgbClr val="FF0000"/>
                </a:solidFill>
              </a:rPr>
              <a:t>和</a:t>
            </a:r>
            <a:r>
              <a:rPr lang="en-US" altLang="zh-CN" b="1">
                <a:solidFill>
                  <a:srgbClr val="FF0000"/>
                </a:solidFill>
              </a:rPr>
              <a:t>7</a:t>
            </a:r>
            <a:r>
              <a:rPr lang="zh-CN" altLang="en-US" b="1">
                <a:solidFill>
                  <a:srgbClr val="FF0000"/>
                </a:solidFill>
              </a:rPr>
              <a:t>不存在移进</a:t>
            </a:r>
            <a:r>
              <a:rPr lang="en-US" altLang="zh-CN" b="1">
                <a:solidFill>
                  <a:srgbClr val="FF0000"/>
                </a:solidFill>
              </a:rPr>
              <a:t>-</a:t>
            </a:r>
            <a:r>
              <a:rPr lang="zh-CN" altLang="en-US" b="1">
                <a:solidFill>
                  <a:srgbClr val="FF0000"/>
                </a:solidFill>
              </a:rPr>
              <a:t>规约冲突，能使用</a:t>
            </a:r>
            <a:r>
              <a:rPr lang="en-US" altLang="zh-CN" b="1">
                <a:solidFill>
                  <a:srgbClr val="FF0000"/>
                </a:solidFill>
              </a:rPr>
              <a:t>LR(1)</a:t>
            </a:r>
            <a:r>
              <a:rPr lang="zh-CN" altLang="en-US" b="1">
                <a:solidFill>
                  <a:srgbClr val="FF0000"/>
                </a:solidFill>
              </a:rPr>
              <a:t>分析方法。</a:t>
            </a:r>
          </a:p>
        </p:txBody>
      </p:sp>
      <p:sp>
        <p:nvSpPr>
          <p:cNvPr id="12326" name="矩形 37"/>
          <p:cNvSpPr>
            <a:spLocks noChangeArrowheads="1"/>
          </p:cNvSpPr>
          <p:nvPr/>
        </p:nvSpPr>
        <p:spPr bwMode="auto">
          <a:xfrm>
            <a:off x="1000125" y="6072188"/>
            <a:ext cx="23812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Follow(A)={</a:t>
            </a:r>
            <a:r>
              <a:rPr lang="en-US" altLang="zh-CN" b="1" dirty="0" err="1">
                <a:solidFill>
                  <a:srgbClr val="FF0000"/>
                </a:solidFill>
              </a:rPr>
              <a:t>c,d</a:t>
            </a:r>
            <a:r>
              <a:rPr lang="en-US" altLang="zh-CN" b="1" dirty="0">
                <a:solidFill>
                  <a:srgbClr val="FF0000"/>
                </a:solidFill>
              </a:rPr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4AA867-378D-4682-AFCB-2847B41B7C26}" type="slidenum">
              <a:rPr lang="zh-CN" altLang="en-US" smtClean="0"/>
              <a:pPr>
                <a:defRPr/>
              </a:pPr>
              <a:t>22</a:t>
            </a:fld>
            <a:endParaRPr lang="en-US" altLang="zh-CN" smtClean="0"/>
          </a:p>
        </p:txBody>
      </p:sp>
      <p:sp>
        <p:nvSpPr>
          <p:cNvPr id="106498" name="Rectangle 2"/>
          <p:cNvSpPr>
            <a:spLocks noChangeArrowheads="1"/>
          </p:cNvSpPr>
          <p:nvPr/>
        </p:nvSpPr>
        <p:spPr bwMode="auto">
          <a:xfrm>
            <a:off x="304800" y="304800"/>
            <a:ext cx="4852988" cy="644525"/>
          </a:xfrm>
          <a:prstGeom prst="rect">
            <a:avLst/>
          </a:prstGeom>
          <a:solidFill>
            <a:srgbClr val="FFCCFF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>
                <a:latin typeface="华文新魏" pitchFamily="2" charset="-122"/>
                <a:ea typeface="华文新魏" pitchFamily="2" charset="-122"/>
              </a:rPr>
              <a:t>LR(1)</a:t>
            </a:r>
            <a:r>
              <a:rPr lang="zh-CN" altLang="en-US" sz="3600">
                <a:latin typeface="华文新魏" pitchFamily="2" charset="-122"/>
                <a:ea typeface="华文新魏" pitchFamily="2" charset="-122"/>
              </a:rPr>
              <a:t>分析表构造如下：</a:t>
            </a:r>
          </a:p>
        </p:txBody>
      </p:sp>
      <p:sp>
        <p:nvSpPr>
          <p:cNvPr id="106499" name="Rectangle 3"/>
          <p:cNvSpPr>
            <a:spLocks noChangeArrowheads="1"/>
          </p:cNvSpPr>
          <p:nvPr/>
        </p:nvSpPr>
        <p:spPr bwMode="auto">
          <a:xfrm>
            <a:off x="304800" y="1143000"/>
            <a:ext cx="8610600" cy="1815882"/>
          </a:xfrm>
          <a:prstGeom prst="rect">
            <a:avLst/>
          </a:prstGeom>
          <a:solidFill>
            <a:srgbClr val="CCECFF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1.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若项目[ 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A→ </a:t>
            </a:r>
            <a:r>
              <a:rPr lang="en-US" altLang="zh-CN" sz="2800" b="1" dirty="0">
                <a:sym typeface="Symbol" pitchFamily="18" charset="2"/>
              </a:rPr>
              <a:t> X </a:t>
            </a:r>
            <a:r>
              <a:rPr lang="en-US" altLang="zh-CN" sz="2800" dirty="0">
                <a:sym typeface="Symbol" pitchFamily="18" charset="2"/>
              </a:rPr>
              <a:t> ,b]</a:t>
            </a:r>
            <a:r>
              <a:rPr lang="en-US" altLang="zh-CN" sz="2800" b="1" dirty="0">
                <a:sym typeface="Symbol" pitchFamily="18" charset="2"/>
              </a:rPr>
              <a:t>∈</a:t>
            </a:r>
            <a:r>
              <a:rPr lang="en-US" altLang="zh-CN" sz="2800" b="1" dirty="0" err="1">
                <a:sym typeface="Symbol" pitchFamily="18" charset="2"/>
              </a:rPr>
              <a:t>I</a:t>
            </a:r>
            <a:r>
              <a:rPr lang="en-US" altLang="zh-CN" sz="2800" b="1" baseline="-15000" dirty="0" err="1">
                <a:sym typeface="Symbol" pitchFamily="18" charset="2"/>
              </a:rPr>
              <a:t>k</a:t>
            </a:r>
            <a:r>
              <a:rPr lang="en-US" altLang="zh-CN" sz="2800" b="1" dirty="0">
                <a:sym typeface="Symbol" pitchFamily="18" charset="2"/>
              </a:rPr>
              <a:t>,</a:t>
            </a:r>
            <a:r>
              <a:rPr lang="zh-CN" altLang="en-US" sz="2800" b="1" dirty="0">
                <a:ea typeface="华文新魏" pitchFamily="2" charset="-122"/>
                <a:sym typeface="Symbol" pitchFamily="18" charset="2"/>
              </a:rPr>
              <a:t>且</a:t>
            </a:r>
            <a:r>
              <a:rPr lang="en-US" altLang="zh-CN" sz="2800" b="1" dirty="0">
                <a:ea typeface="华文新魏" pitchFamily="2" charset="-122"/>
                <a:sym typeface="Symbol" pitchFamily="18" charset="2"/>
              </a:rPr>
              <a:t>GO(</a:t>
            </a:r>
            <a:r>
              <a:rPr lang="en-US" altLang="zh-CN" sz="2800" b="1" dirty="0" err="1">
                <a:sym typeface="Symbol" pitchFamily="18" charset="2"/>
              </a:rPr>
              <a:t>I</a:t>
            </a:r>
            <a:r>
              <a:rPr lang="en-US" altLang="zh-CN" sz="2800" b="1" baseline="-15000" dirty="0" err="1">
                <a:sym typeface="Symbol" pitchFamily="18" charset="2"/>
              </a:rPr>
              <a:t>k</a:t>
            </a:r>
            <a:r>
              <a:rPr lang="en-US" altLang="zh-CN" sz="2800" b="1" dirty="0" err="1">
                <a:sym typeface="Symbol" pitchFamily="18" charset="2"/>
              </a:rPr>
              <a:t>,X</a:t>
            </a:r>
            <a:r>
              <a:rPr lang="en-US" altLang="zh-CN" sz="2800" b="1" dirty="0">
                <a:sym typeface="Symbol" pitchFamily="18" charset="2"/>
              </a:rPr>
              <a:t>)= </a:t>
            </a:r>
            <a:r>
              <a:rPr lang="en-US" altLang="zh-CN" sz="2800" b="1" dirty="0" err="1">
                <a:sym typeface="Symbol" pitchFamily="18" charset="2"/>
              </a:rPr>
              <a:t>I</a:t>
            </a:r>
            <a:r>
              <a:rPr lang="en-US" altLang="zh-CN" sz="2800" b="1" baseline="-15000" dirty="0" err="1">
                <a:sym typeface="Symbol" pitchFamily="18" charset="2"/>
              </a:rPr>
              <a:t>j</a:t>
            </a:r>
            <a:r>
              <a:rPr lang="en-US" altLang="zh-CN" sz="2800" b="1" dirty="0">
                <a:sym typeface="Symbol" pitchFamily="18" charset="2"/>
              </a:rPr>
              <a:t>,</a:t>
            </a:r>
          </a:p>
          <a:p>
            <a:r>
              <a:rPr lang="zh-CN" altLang="en-US" sz="2800" b="1" dirty="0">
                <a:solidFill>
                  <a:srgbClr val="0000FF"/>
                </a:solidFill>
                <a:ea typeface="华文新魏" pitchFamily="2" charset="-122"/>
                <a:sym typeface="Symbol" pitchFamily="18" charset="2"/>
              </a:rPr>
              <a:t>①</a:t>
            </a:r>
            <a:r>
              <a:rPr lang="en-US" altLang="zh-CN" sz="2800" b="1" dirty="0">
                <a:solidFill>
                  <a:srgbClr val="0000FF"/>
                </a:solidFill>
                <a:ea typeface="华文新魏" pitchFamily="2" charset="-122"/>
                <a:sym typeface="Symbol" pitchFamily="18" charset="2"/>
              </a:rPr>
              <a:t>X=</a:t>
            </a:r>
            <a:r>
              <a:rPr lang="en-US" altLang="zh-CN" sz="2800" b="1" dirty="0">
                <a:solidFill>
                  <a:srgbClr val="0000FF"/>
                </a:solidFill>
                <a:sym typeface="Symbol" pitchFamily="18" charset="2"/>
              </a:rPr>
              <a:t>a ∈ V</a:t>
            </a:r>
            <a:r>
              <a:rPr lang="en-US" altLang="zh-CN" sz="2800" b="1" baseline="-15000" dirty="0">
                <a:solidFill>
                  <a:srgbClr val="0000FF"/>
                </a:solidFill>
                <a:sym typeface="Symbol" pitchFamily="18" charset="2"/>
              </a:rPr>
              <a:t>T</a:t>
            </a:r>
            <a:r>
              <a:rPr lang="en-US" altLang="zh-CN" sz="2800" b="1" dirty="0">
                <a:solidFill>
                  <a:srgbClr val="0000FF"/>
                </a:solidFill>
                <a:sym typeface="Symbol" pitchFamily="18" charset="2"/>
              </a:rPr>
              <a:t>,</a:t>
            </a:r>
            <a:r>
              <a:rPr lang="zh-CN" altLang="en-US" sz="2800" b="1" dirty="0">
                <a:solidFill>
                  <a:srgbClr val="0000FF"/>
                </a:solidFill>
                <a:ea typeface="华文新魏" pitchFamily="2" charset="-122"/>
                <a:sym typeface="Symbol" pitchFamily="18" charset="2"/>
              </a:rPr>
              <a:t>则置</a:t>
            </a:r>
            <a:r>
              <a:rPr lang="en-US" altLang="zh-CN" sz="2800" b="1" dirty="0">
                <a:solidFill>
                  <a:srgbClr val="0000FF"/>
                </a:solidFill>
                <a:ea typeface="华文新魏" pitchFamily="2" charset="-122"/>
                <a:sym typeface="Symbol" pitchFamily="18" charset="2"/>
              </a:rPr>
              <a:t>ACTION[</a:t>
            </a:r>
            <a:r>
              <a:rPr lang="en-US" altLang="zh-CN" sz="2800" b="1" dirty="0" err="1">
                <a:solidFill>
                  <a:srgbClr val="0000FF"/>
                </a:solidFill>
                <a:ea typeface="华文新魏" pitchFamily="2" charset="-122"/>
                <a:sym typeface="Symbol" pitchFamily="18" charset="2"/>
              </a:rPr>
              <a:t>k,a</a:t>
            </a:r>
            <a:r>
              <a:rPr lang="en-US" altLang="zh-CN" sz="2800" b="1" dirty="0">
                <a:solidFill>
                  <a:srgbClr val="0000FF"/>
                </a:solidFill>
                <a:ea typeface="华文新魏" pitchFamily="2" charset="-122"/>
                <a:sym typeface="Symbol" pitchFamily="18" charset="2"/>
              </a:rPr>
              <a:t>]= </a:t>
            </a:r>
            <a:r>
              <a:rPr lang="en-US" altLang="zh-CN" sz="2800" b="1" dirty="0" err="1">
                <a:solidFill>
                  <a:srgbClr val="0000FF"/>
                </a:solidFill>
                <a:sym typeface="Symbol" pitchFamily="18" charset="2"/>
              </a:rPr>
              <a:t>S</a:t>
            </a:r>
            <a:r>
              <a:rPr lang="en-US" altLang="zh-CN" sz="2800" b="1" baseline="-15000" dirty="0" err="1">
                <a:solidFill>
                  <a:srgbClr val="0000FF"/>
                </a:solidFill>
                <a:sym typeface="Symbol" pitchFamily="18" charset="2"/>
              </a:rPr>
              <a:t>j</a:t>
            </a:r>
            <a:r>
              <a:rPr lang="en-US" altLang="zh-CN" sz="2800" b="1" dirty="0">
                <a:solidFill>
                  <a:srgbClr val="0000FF"/>
                </a:solidFill>
                <a:sym typeface="Symbol" pitchFamily="18" charset="2"/>
              </a:rPr>
              <a:t>,</a:t>
            </a:r>
            <a:r>
              <a:rPr lang="zh-CN" altLang="en-US" sz="2800" b="1" dirty="0">
                <a:solidFill>
                  <a:srgbClr val="0000FF"/>
                </a:solidFill>
                <a:ea typeface="华文新魏" pitchFamily="2" charset="-122"/>
                <a:sym typeface="Symbol" pitchFamily="18" charset="2"/>
              </a:rPr>
              <a:t>意为把</a:t>
            </a:r>
          </a:p>
          <a:p>
            <a:r>
              <a:rPr lang="zh-CN" altLang="en-US" sz="2800" b="1" dirty="0">
                <a:solidFill>
                  <a:srgbClr val="0000FF"/>
                </a:solidFill>
                <a:ea typeface="华文新魏" pitchFamily="2" charset="-122"/>
                <a:sym typeface="Symbol" pitchFamily="18" charset="2"/>
              </a:rPr>
              <a:t>(</a:t>
            </a:r>
            <a:r>
              <a:rPr lang="en-US" altLang="zh-CN" sz="2800" b="1" dirty="0" err="1">
                <a:solidFill>
                  <a:srgbClr val="0000FF"/>
                </a:solidFill>
                <a:ea typeface="华文新魏" pitchFamily="2" charset="-122"/>
                <a:sym typeface="Symbol" pitchFamily="18" charset="2"/>
              </a:rPr>
              <a:t>j,a</a:t>
            </a:r>
            <a:r>
              <a:rPr lang="en-US" altLang="zh-CN" sz="2800" b="1" dirty="0">
                <a:solidFill>
                  <a:srgbClr val="0000FF"/>
                </a:solidFill>
                <a:ea typeface="华文新魏" pitchFamily="2" charset="-122"/>
                <a:sym typeface="Symbol" pitchFamily="18" charset="2"/>
              </a:rPr>
              <a:t>)</a:t>
            </a:r>
            <a:r>
              <a:rPr lang="zh-CN" altLang="en-US" sz="2800" b="1" dirty="0">
                <a:solidFill>
                  <a:srgbClr val="0000FF"/>
                </a:solidFill>
                <a:ea typeface="华文新魏" pitchFamily="2" charset="-122"/>
                <a:sym typeface="Symbol" pitchFamily="18" charset="2"/>
              </a:rPr>
              <a:t>移进栈;</a:t>
            </a:r>
            <a:r>
              <a:rPr lang="zh-CN" altLang="en-US" sz="2800" b="1" dirty="0">
                <a:ea typeface="华文新魏" pitchFamily="2" charset="-122"/>
                <a:sym typeface="Symbol" pitchFamily="18" charset="2"/>
              </a:rPr>
              <a:t> </a:t>
            </a:r>
            <a:r>
              <a:rPr lang="en-US" altLang="zh-CN" sz="2800" b="1" dirty="0">
                <a:solidFill>
                  <a:srgbClr val="CC0099"/>
                </a:solidFill>
                <a:ea typeface="华文新魏" pitchFamily="2" charset="-122"/>
                <a:sym typeface="Symbol" pitchFamily="18" charset="2"/>
              </a:rPr>
              <a:t>②</a:t>
            </a:r>
            <a:r>
              <a:rPr lang="zh-CN" altLang="en-US" sz="2800" b="1" dirty="0">
                <a:solidFill>
                  <a:srgbClr val="CC0099"/>
                </a:solidFill>
                <a:ea typeface="华文新魏" pitchFamily="2" charset="-122"/>
                <a:sym typeface="Symbol" pitchFamily="18" charset="2"/>
              </a:rPr>
              <a:t> </a:t>
            </a:r>
            <a:r>
              <a:rPr lang="en-US" altLang="zh-CN" sz="2800" b="1" dirty="0">
                <a:solidFill>
                  <a:srgbClr val="CC0099"/>
                </a:solidFill>
                <a:sym typeface="Symbol" pitchFamily="18" charset="2"/>
              </a:rPr>
              <a:t>X∈ V</a:t>
            </a:r>
            <a:r>
              <a:rPr lang="en-US" altLang="zh-CN" sz="2800" b="1" baseline="-15000" dirty="0">
                <a:solidFill>
                  <a:srgbClr val="CC0099"/>
                </a:solidFill>
                <a:sym typeface="Symbol" pitchFamily="18" charset="2"/>
              </a:rPr>
              <a:t>N</a:t>
            </a:r>
            <a:r>
              <a:rPr lang="en-US" altLang="zh-CN" sz="2800" b="1" dirty="0">
                <a:solidFill>
                  <a:srgbClr val="CC0099"/>
                </a:solidFill>
                <a:sym typeface="Symbol" pitchFamily="18" charset="2"/>
              </a:rPr>
              <a:t>,</a:t>
            </a:r>
            <a:r>
              <a:rPr lang="zh-CN" altLang="en-US" sz="2800" b="1" dirty="0">
                <a:solidFill>
                  <a:srgbClr val="CC0099"/>
                </a:solidFill>
                <a:ea typeface="华文新魏" pitchFamily="2" charset="-122"/>
                <a:sym typeface="Symbol" pitchFamily="18" charset="2"/>
              </a:rPr>
              <a:t>则置</a:t>
            </a:r>
            <a:r>
              <a:rPr lang="en-US" altLang="zh-CN" sz="2800" b="1" dirty="0">
                <a:solidFill>
                  <a:srgbClr val="CC0099"/>
                </a:solidFill>
                <a:ea typeface="华文新魏" pitchFamily="2" charset="-122"/>
                <a:sym typeface="Symbol" pitchFamily="18" charset="2"/>
              </a:rPr>
              <a:t>GOTO(</a:t>
            </a:r>
            <a:r>
              <a:rPr lang="en-US" altLang="zh-CN" sz="2800" b="1" dirty="0" err="1">
                <a:solidFill>
                  <a:srgbClr val="CC0099"/>
                </a:solidFill>
                <a:ea typeface="华文新魏" pitchFamily="2" charset="-122"/>
                <a:sym typeface="Symbol" pitchFamily="18" charset="2"/>
              </a:rPr>
              <a:t>k,X</a:t>
            </a:r>
            <a:r>
              <a:rPr lang="en-US" altLang="zh-CN" sz="2800" b="1" dirty="0">
                <a:solidFill>
                  <a:srgbClr val="CC0099"/>
                </a:solidFill>
                <a:ea typeface="华文新魏" pitchFamily="2" charset="-122"/>
                <a:sym typeface="Symbol" pitchFamily="18" charset="2"/>
              </a:rPr>
              <a:t>)=j</a:t>
            </a:r>
          </a:p>
          <a:p>
            <a:r>
              <a:rPr lang="en-US" altLang="zh-CN" sz="2800" b="1" dirty="0">
                <a:ea typeface="华文新魏" pitchFamily="2" charset="-122"/>
                <a:sym typeface="Symbol" pitchFamily="18" charset="2"/>
              </a:rPr>
              <a:t>b</a:t>
            </a:r>
            <a:r>
              <a:rPr lang="zh-CN" altLang="en-US" sz="2800" b="1" dirty="0">
                <a:ea typeface="华文新魏" pitchFamily="2" charset="-122"/>
                <a:sym typeface="Symbol" pitchFamily="18" charset="2"/>
              </a:rPr>
              <a:t>不起作用</a:t>
            </a:r>
            <a:endParaRPr lang="en-US" altLang="zh-CN" sz="2800" b="1" dirty="0">
              <a:ea typeface="华文新魏" pitchFamily="2" charset="-122"/>
              <a:sym typeface="Symbol" pitchFamily="18" charset="2"/>
            </a:endParaRPr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304800" y="3124200"/>
            <a:ext cx="8686800" cy="138499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2.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若项目 [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A→ </a:t>
            </a:r>
            <a:r>
              <a:rPr lang="en-US" altLang="zh-CN" sz="2800" b="1" dirty="0">
                <a:sym typeface="Symbol" pitchFamily="18" charset="2"/>
              </a:rPr>
              <a:t> ,</a:t>
            </a:r>
            <a:r>
              <a:rPr lang="en-US" altLang="zh-CN" sz="2800" b="1" dirty="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US" altLang="zh-CN" sz="2800" b="1" dirty="0">
                <a:sym typeface="Symbol" pitchFamily="18" charset="2"/>
              </a:rPr>
              <a:t>]∈</a:t>
            </a:r>
            <a:r>
              <a:rPr lang="en-US" altLang="zh-CN" sz="2800" b="1" dirty="0" err="1">
                <a:sym typeface="Symbol" pitchFamily="18" charset="2"/>
              </a:rPr>
              <a:t>I</a:t>
            </a:r>
            <a:r>
              <a:rPr lang="en-US" altLang="zh-CN" sz="2800" b="1" baseline="-15000" dirty="0" err="1">
                <a:sym typeface="Symbol" pitchFamily="18" charset="2"/>
              </a:rPr>
              <a:t>k</a:t>
            </a:r>
            <a:r>
              <a:rPr lang="en-US" altLang="zh-CN" sz="2800" b="1" dirty="0">
                <a:sym typeface="Symbol" pitchFamily="18" charset="2"/>
              </a:rPr>
              <a:t>,</a:t>
            </a:r>
            <a:r>
              <a:rPr lang="zh-CN" altLang="en-US" sz="2800" b="1" dirty="0">
                <a:ea typeface="华文新魏" pitchFamily="2" charset="-122"/>
                <a:sym typeface="Symbol" pitchFamily="18" charset="2"/>
              </a:rPr>
              <a:t>且</a:t>
            </a:r>
            <a:r>
              <a:rPr lang="en-US" altLang="zh-CN" sz="2800" b="1" dirty="0">
                <a:sym typeface="Symbol" pitchFamily="18" charset="2"/>
              </a:rPr>
              <a:t>A≠S’,</a:t>
            </a:r>
            <a:r>
              <a:rPr lang="zh-CN" altLang="en-US" sz="2800" b="1" dirty="0">
                <a:ea typeface="华文新魏" pitchFamily="2" charset="-122"/>
                <a:sym typeface="Symbol" pitchFamily="18" charset="2"/>
              </a:rPr>
              <a:t>对于</a:t>
            </a:r>
            <a:r>
              <a:rPr lang="en-US" altLang="zh-CN" sz="2800" b="1" dirty="0">
                <a:solidFill>
                  <a:srgbClr val="CC0000"/>
                </a:solidFill>
                <a:sym typeface="Symbol" pitchFamily="18" charset="2"/>
              </a:rPr>
              <a:t>a ,</a:t>
            </a:r>
            <a:r>
              <a:rPr lang="zh-CN" altLang="en-US" sz="2800" b="1" dirty="0">
                <a:ea typeface="华文新魏" pitchFamily="2" charset="-122"/>
                <a:sym typeface="Symbol" pitchFamily="18" charset="2"/>
              </a:rPr>
              <a:t>则置</a:t>
            </a:r>
            <a:r>
              <a:rPr lang="en-US" altLang="zh-CN" sz="2800" b="1" dirty="0">
                <a:ea typeface="华文新魏" pitchFamily="2" charset="-122"/>
                <a:sym typeface="Symbol" pitchFamily="18" charset="2"/>
              </a:rPr>
              <a:t>ACTION[</a:t>
            </a:r>
            <a:r>
              <a:rPr lang="en-US" altLang="zh-CN" sz="2800" b="1" dirty="0" err="1">
                <a:ea typeface="华文新魏" pitchFamily="2" charset="-122"/>
                <a:sym typeface="Symbol" pitchFamily="18" charset="2"/>
              </a:rPr>
              <a:t>k,a</a:t>
            </a:r>
            <a:r>
              <a:rPr lang="en-US" altLang="zh-CN" sz="2800" b="1" dirty="0">
                <a:ea typeface="华文新魏" pitchFamily="2" charset="-122"/>
                <a:sym typeface="Symbol" pitchFamily="18" charset="2"/>
              </a:rPr>
              <a:t>]= </a:t>
            </a:r>
            <a:r>
              <a:rPr lang="en-US" altLang="zh-CN" sz="2800" b="1" dirty="0" err="1">
                <a:sym typeface="Symbol" pitchFamily="18" charset="2"/>
              </a:rPr>
              <a:t>r</a:t>
            </a:r>
            <a:r>
              <a:rPr lang="en-US" altLang="zh-CN" sz="2800" b="1" baseline="-15000" dirty="0" err="1">
                <a:sym typeface="Symbol" pitchFamily="18" charset="2"/>
              </a:rPr>
              <a:t>j</a:t>
            </a:r>
            <a:r>
              <a:rPr lang="en-US" altLang="zh-CN" sz="2800" b="1" dirty="0">
                <a:sym typeface="Symbol" pitchFamily="18" charset="2"/>
              </a:rPr>
              <a:t>,</a:t>
            </a:r>
            <a:r>
              <a:rPr lang="zh-CN" altLang="en-US" sz="2800" b="1" dirty="0">
                <a:ea typeface="华文新魏" pitchFamily="2" charset="-122"/>
                <a:sym typeface="Symbol" pitchFamily="18" charset="2"/>
              </a:rPr>
              <a:t>意为用第</a:t>
            </a:r>
            <a:r>
              <a:rPr lang="en-US" altLang="zh-CN" sz="2800" b="1" dirty="0">
                <a:ea typeface="华文新魏" pitchFamily="2" charset="-122"/>
                <a:sym typeface="Symbol" pitchFamily="18" charset="2"/>
              </a:rPr>
              <a:t>j</a:t>
            </a:r>
            <a:r>
              <a:rPr lang="zh-CN" altLang="en-US" sz="2800" b="1" dirty="0">
                <a:ea typeface="华文新魏" pitchFamily="2" charset="-122"/>
                <a:sym typeface="Symbol" pitchFamily="18" charset="2"/>
              </a:rPr>
              <a:t>个产生式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A→ </a:t>
            </a:r>
            <a:r>
              <a:rPr lang="en-US" altLang="zh-CN" sz="2800" b="1" dirty="0">
                <a:sym typeface="Symbol" pitchFamily="18" charset="2"/>
              </a:rPr>
              <a:t> </a:t>
            </a:r>
            <a:r>
              <a:rPr lang="zh-CN" altLang="en-US" sz="2800" b="1" dirty="0">
                <a:ea typeface="华文新魏" pitchFamily="2" charset="-122"/>
                <a:sym typeface="Symbol" pitchFamily="18" charset="2"/>
              </a:rPr>
              <a:t>进行归约</a:t>
            </a:r>
          </a:p>
        </p:txBody>
      </p:sp>
      <p:sp>
        <p:nvSpPr>
          <p:cNvPr id="106501" name="Rectangle 5"/>
          <p:cNvSpPr>
            <a:spLocks noChangeArrowheads="1"/>
          </p:cNvSpPr>
          <p:nvPr/>
        </p:nvSpPr>
        <p:spPr bwMode="auto">
          <a:xfrm>
            <a:off x="304800" y="5029200"/>
            <a:ext cx="8669361" cy="52322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3.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若 [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S</a:t>
            </a:r>
            <a:r>
              <a:rPr lang="en-US" altLang="zh-CN" sz="2800">
                <a:ea typeface="华文新魏" pitchFamily="2" charset="-122"/>
              </a:rPr>
              <a:t>’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→ </a:t>
            </a:r>
            <a:r>
              <a:rPr lang="en-US" altLang="zh-CN" sz="2800" b="1">
                <a:sym typeface="Symbol" pitchFamily="18" charset="2"/>
              </a:rPr>
              <a:t>S ，#</a:t>
            </a:r>
            <a:r>
              <a:rPr lang="zh-CN" altLang="en-US" sz="2800" b="1">
                <a:sym typeface="Symbol" pitchFamily="18" charset="2"/>
              </a:rPr>
              <a:t>]</a:t>
            </a:r>
            <a:r>
              <a:rPr lang="en-US" altLang="zh-CN" sz="2800" b="1">
                <a:sym typeface="Symbol" pitchFamily="18" charset="2"/>
              </a:rPr>
              <a:t>∈I</a:t>
            </a:r>
            <a:r>
              <a:rPr lang="en-US" altLang="zh-CN" sz="2800" b="1" baseline="-15000">
                <a:sym typeface="Symbol" pitchFamily="18" charset="2"/>
              </a:rPr>
              <a:t>k</a:t>
            </a:r>
            <a:r>
              <a:rPr lang="en-US" altLang="zh-CN" sz="2800" b="1">
                <a:sym typeface="Symbol" pitchFamily="18" charset="2"/>
              </a:rPr>
              <a:t>,</a:t>
            </a:r>
            <a:r>
              <a:rPr lang="zh-CN" altLang="en-US" sz="2800" b="1">
                <a:ea typeface="华文新魏" pitchFamily="2" charset="-122"/>
                <a:sym typeface="Symbol" pitchFamily="18" charset="2"/>
              </a:rPr>
              <a:t> 则置</a:t>
            </a:r>
            <a:r>
              <a:rPr lang="en-US" altLang="zh-CN" sz="2800" b="1">
                <a:ea typeface="华文新魏" pitchFamily="2" charset="-122"/>
                <a:sym typeface="Symbol" pitchFamily="18" charset="2"/>
              </a:rPr>
              <a:t>ACTION[k, #]= </a:t>
            </a:r>
            <a:r>
              <a:rPr lang="en-US" altLang="zh-CN" sz="2800" b="1">
                <a:sym typeface="Symbol" pitchFamily="18" charset="2"/>
              </a:rPr>
              <a:t>acc</a:t>
            </a:r>
            <a:endParaRPr lang="zh-CN" altLang="en-US" sz="2800" b="1">
              <a:sym typeface="Symbol" pitchFamily="18" charset="2"/>
            </a:endParaRPr>
          </a:p>
        </p:txBody>
      </p:sp>
      <p:sp>
        <p:nvSpPr>
          <p:cNvPr id="106502" name="Rectangle 6"/>
          <p:cNvSpPr>
            <a:spLocks noChangeArrowheads="1"/>
          </p:cNvSpPr>
          <p:nvPr/>
        </p:nvSpPr>
        <p:spPr bwMode="auto">
          <a:xfrm>
            <a:off x="304800" y="5867400"/>
            <a:ext cx="6875600" cy="52322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4.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凡不能用以上规则填入的入口 ,置</a:t>
            </a:r>
            <a:r>
              <a:rPr lang="zh-CN" altLang="en-US" sz="2800">
                <a:ea typeface="华文新魏" pitchFamily="2" charset="-122"/>
              </a:rPr>
              <a:t>“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ERR</a:t>
            </a:r>
            <a:r>
              <a:rPr lang="en-US" altLang="zh-CN" sz="2800">
                <a:ea typeface="华文新魏" pitchFamily="2" charset="-122"/>
              </a:rPr>
              <a:t>”</a:t>
            </a:r>
            <a:endParaRPr lang="en-US" altLang="zh-CN" sz="2800" b="1">
              <a:ea typeface="华文新魏" pitchFamily="2" charset="-122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 animBg="1" autoUpdateAnimBg="0"/>
      <p:bldP spid="106499" grpId="0" animBg="1" autoUpdateAnimBg="0"/>
      <p:bldP spid="106500" grpId="0" animBg="1" autoUpdateAnimBg="0"/>
      <p:bldP spid="106501" grpId="0" animBg="1" autoUpdateAnimBg="0"/>
      <p:bldP spid="106502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43C446-B774-40F3-85DA-40A9A097A7D8}" type="slidenum">
              <a:rPr lang="zh-CN" altLang="en-US" smtClean="0"/>
              <a:pPr>
                <a:defRPr/>
              </a:pPr>
              <a:t>23</a:t>
            </a:fld>
            <a:endParaRPr lang="en-US" altLang="zh-CN" smtClean="0"/>
          </a:p>
        </p:txBody>
      </p:sp>
      <p:sp>
        <p:nvSpPr>
          <p:cNvPr id="1028" name="Text Box 2"/>
          <p:cNvSpPr txBox="1">
            <a:spLocks noChangeArrowheads="1"/>
          </p:cNvSpPr>
          <p:nvPr/>
        </p:nvSpPr>
        <p:spPr bwMode="auto">
          <a:xfrm>
            <a:off x="533400" y="457200"/>
            <a:ext cx="7967663" cy="646113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latin typeface="华文新魏" pitchFamily="2" charset="-122"/>
                <a:ea typeface="华文新魏" pitchFamily="2" charset="-122"/>
              </a:rPr>
              <a:t>根据</a:t>
            </a:r>
            <a:r>
              <a:rPr lang="en-US" altLang="zh-CN" sz="3600" dirty="0" smtClean="0">
                <a:latin typeface="华文新魏" pitchFamily="2" charset="-122"/>
                <a:ea typeface="华文新魏" pitchFamily="2" charset="-122"/>
              </a:rPr>
              <a:t>DFA</a:t>
            </a:r>
            <a:r>
              <a:rPr lang="zh-CN" altLang="en-US" sz="3600" dirty="0" smtClean="0">
                <a:latin typeface="华文新魏" pitchFamily="2" charset="-122"/>
                <a:ea typeface="华文新魏" pitchFamily="2" charset="-122"/>
              </a:rPr>
              <a:t>构造</a:t>
            </a:r>
            <a:r>
              <a:rPr lang="en-US" altLang="zh-CN" sz="3600" dirty="0" smtClean="0">
                <a:latin typeface="华文新魏" pitchFamily="2" charset="-122"/>
                <a:ea typeface="华文新魏" pitchFamily="2" charset="-122"/>
              </a:rPr>
              <a:t>LR(1</a:t>
            </a:r>
            <a:r>
              <a:rPr lang="en-US" altLang="zh-CN" sz="3600" dirty="0">
                <a:latin typeface="华文新魏" pitchFamily="2" charset="-122"/>
                <a:ea typeface="华文新魏" pitchFamily="2" charset="-122"/>
              </a:rPr>
              <a:t>)</a:t>
            </a:r>
            <a:r>
              <a:rPr lang="zh-CN" altLang="en-US" sz="3600" dirty="0">
                <a:latin typeface="华文新魏" pitchFamily="2" charset="-122"/>
                <a:ea typeface="华文新魏" pitchFamily="2" charset="-122"/>
              </a:rPr>
              <a:t>分析</a:t>
            </a:r>
            <a:r>
              <a:rPr lang="zh-CN" altLang="en-US" sz="3600" dirty="0" smtClean="0">
                <a:latin typeface="华文新魏" pitchFamily="2" charset="-122"/>
                <a:ea typeface="华文新魏" pitchFamily="2" charset="-122"/>
              </a:rPr>
              <a:t>表</a:t>
            </a:r>
            <a:endParaRPr lang="zh-CN" altLang="en-US" sz="3600" dirty="0"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681038" y="1643063"/>
          <a:ext cx="7391400" cy="5000625"/>
        </p:xfrm>
        <a:graphic>
          <a:graphicData uri="http://schemas.openxmlformats.org/presentationml/2006/ole">
            <p:oleObj spid="_x0000_s31746" name="Document" r:id="rId4" imgW="8329941" imgH="6832794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438" y="2143125"/>
            <a:ext cx="4857752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rgbClr val="FF0000"/>
                </a:solidFill>
              </a:rPr>
              <a:t>0</a:t>
            </a:r>
            <a:r>
              <a:rPr lang="en-US" altLang="zh-CN" sz="2000" dirty="0"/>
              <a:t>          #        </a:t>
            </a:r>
            <a:r>
              <a:rPr lang="en-US" altLang="zh-CN" sz="2000" dirty="0" err="1">
                <a:solidFill>
                  <a:srgbClr val="FF0000"/>
                </a:solidFill>
              </a:rPr>
              <a:t>b</a:t>
            </a:r>
            <a:r>
              <a:rPr lang="en-US" altLang="zh-CN" sz="2000" dirty="0" err="1"/>
              <a:t>ec</a:t>
            </a:r>
            <a:r>
              <a:rPr lang="en-US" altLang="zh-CN" sz="2000" dirty="0"/>
              <a:t>#    s3</a:t>
            </a:r>
          </a:p>
          <a:p>
            <a:pPr marL="228600" indent="-228600">
              <a:defRPr/>
            </a:pPr>
            <a:r>
              <a:rPr lang="en-US" altLang="zh-CN" sz="2000" dirty="0"/>
              <a:t>0</a:t>
            </a:r>
            <a:r>
              <a:rPr lang="en-US" altLang="zh-CN" sz="2000" dirty="0">
                <a:solidFill>
                  <a:srgbClr val="00B0F0"/>
                </a:solidFill>
              </a:rPr>
              <a:t>3</a:t>
            </a:r>
            <a:r>
              <a:rPr lang="en-US" altLang="zh-CN" sz="2000" dirty="0"/>
              <a:t>        #b        </a:t>
            </a:r>
            <a:r>
              <a:rPr lang="en-US" altLang="zh-CN" sz="2000" dirty="0" err="1">
                <a:solidFill>
                  <a:srgbClr val="00B0F0"/>
                </a:solidFill>
              </a:rPr>
              <a:t>e</a:t>
            </a:r>
            <a:r>
              <a:rPr lang="en-US" altLang="zh-CN" sz="2000" dirty="0" err="1"/>
              <a:t>c</a:t>
            </a:r>
            <a:r>
              <a:rPr lang="en-US" altLang="zh-CN" sz="2000" dirty="0"/>
              <a:t>#    s7</a:t>
            </a:r>
          </a:p>
          <a:p>
            <a:pPr marL="228600" indent="-228600">
              <a:defRPr/>
            </a:pPr>
            <a:r>
              <a:rPr lang="en-US" altLang="zh-CN" sz="2000" dirty="0"/>
              <a:t>0</a:t>
            </a:r>
            <a:r>
              <a:rPr lang="en-US" altLang="zh-CN" sz="2000" dirty="0">
                <a:solidFill>
                  <a:srgbClr val="00B050"/>
                </a:solidFill>
              </a:rPr>
              <a:t>3</a:t>
            </a:r>
            <a:r>
              <a:rPr lang="en-US" altLang="zh-CN" sz="2000" dirty="0">
                <a:solidFill>
                  <a:srgbClr val="C00000"/>
                </a:solidFill>
              </a:rPr>
              <a:t>7</a:t>
            </a:r>
            <a:r>
              <a:rPr lang="en-US" altLang="zh-CN" sz="2000" dirty="0"/>
              <a:t>      #be        </a:t>
            </a:r>
            <a:r>
              <a:rPr lang="en-US" altLang="zh-CN" sz="2000" dirty="0">
                <a:solidFill>
                  <a:srgbClr val="C00000"/>
                </a:solidFill>
              </a:rPr>
              <a:t>c</a:t>
            </a:r>
            <a:r>
              <a:rPr lang="en-US" altLang="zh-CN" sz="2000" dirty="0"/>
              <a:t>#    r5  goto6</a:t>
            </a:r>
          </a:p>
          <a:p>
            <a:pPr marL="228600" indent="-228600">
              <a:defRPr/>
            </a:pPr>
            <a:r>
              <a:rPr lang="en-US" altLang="zh-CN" sz="2000" dirty="0"/>
              <a:t>03</a:t>
            </a:r>
            <a:r>
              <a:rPr lang="en-US" altLang="zh-CN" sz="2000" dirty="0">
                <a:solidFill>
                  <a:srgbClr val="0070C0"/>
                </a:solidFill>
              </a:rPr>
              <a:t>6</a:t>
            </a:r>
            <a:r>
              <a:rPr lang="en-US" altLang="zh-CN" sz="2000" dirty="0"/>
              <a:t>      #</a:t>
            </a:r>
            <a:r>
              <a:rPr lang="en-US" altLang="zh-CN" sz="2000" dirty="0" err="1"/>
              <a:t>b</a:t>
            </a:r>
            <a:r>
              <a:rPr lang="en-US" altLang="zh-CN" sz="2000" dirty="0" err="1">
                <a:solidFill>
                  <a:srgbClr val="00B050"/>
                </a:solidFill>
              </a:rPr>
              <a:t>A</a:t>
            </a:r>
            <a:r>
              <a:rPr lang="en-US" altLang="zh-CN" sz="2000" dirty="0"/>
              <a:t>     </a:t>
            </a:r>
            <a:r>
              <a:rPr lang="en-US" altLang="zh-CN" sz="2000" dirty="0" smtClean="0"/>
              <a:t>   </a:t>
            </a:r>
            <a:r>
              <a:rPr lang="en-US" altLang="zh-CN" sz="2000" dirty="0">
                <a:solidFill>
                  <a:srgbClr val="0070C0"/>
                </a:solidFill>
              </a:rPr>
              <a:t>c</a:t>
            </a:r>
            <a:r>
              <a:rPr lang="en-US" altLang="zh-CN" sz="2000" dirty="0"/>
              <a:t>#    s10</a:t>
            </a:r>
          </a:p>
          <a:p>
            <a:pPr marL="228600" indent="-228600">
              <a:defRPr/>
            </a:pPr>
            <a:r>
              <a:rPr lang="en-US" altLang="zh-CN" sz="2000" dirty="0">
                <a:solidFill>
                  <a:srgbClr val="00B050"/>
                </a:solidFill>
              </a:rPr>
              <a:t>0</a:t>
            </a:r>
            <a:r>
              <a:rPr lang="en-US" altLang="zh-CN" sz="2000" dirty="0"/>
              <a:t>36</a:t>
            </a:r>
            <a:r>
              <a:rPr lang="en-US" altLang="zh-CN" sz="2000" u="sng" dirty="0"/>
              <a:t>10</a:t>
            </a:r>
            <a:r>
              <a:rPr lang="en-US" altLang="zh-CN" sz="2000" dirty="0"/>
              <a:t>  #</a:t>
            </a:r>
            <a:r>
              <a:rPr lang="en-US" altLang="zh-CN" sz="2000" dirty="0" err="1"/>
              <a:t>bAc</a:t>
            </a:r>
            <a:r>
              <a:rPr lang="en-US" altLang="zh-CN" sz="2000" dirty="0"/>
              <a:t>      </a:t>
            </a:r>
            <a:r>
              <a:rPr lang="en-US" altLang="zh-CN" sz="2000" dirty="0" smtClean="0"/>
              <a:t>  </a:t>
            </a:r>
            <a:r>
              <a:rPr lang="en-US" altLang="zh-CN" sz="2000" dirty="0"/>
              <a:t>#     r2 goto1</a:t>
            </a:r>
          </a:p>
          <a:p>
            <a:pPr marL="228600" indent="-228600">
              <a:defRPr/>
            </a:pPr>
            <a:r>
              <a:rPr lang="en-US" altLang="zh-CN" sz="2000" dirty="0"/>
              <a:t>01        #</a:t>
            </a:r>
            <a:r>
              <a:rPr lang="en-US" altLang="zh-CN" sz="2000" dirty="0">
                <a:solidFill>
                  <a:srgbClr val="00B050"/>
                </a:solidFill>
              </a:rPr>
              <a:t>S</a:t>
            </a:r>
            <a:r>
              <a:rPr lang="en-US" altLang="zh-CN" sz="2000" dirty="0"/>
              <a:t>       </a:t>
            </a:r>
            <a:r>
              <a:rPr lang="en-US" altLang="zh-CN" sz="2000" dirty="0" smtClean="0"/>
              <a:t>    </a:t>
            </a:r>
            <a:r>
              <a:rPr lang="en-US" altLang="zh-CN" sz="2000" dirty="0"/>
              <a:t>#   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acc</a:t>
            </a:r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500063" y="642938"/>
            <a:ext cx="8215312" cy="646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600" dirty="0">
                <a:latin typeface="华文新魏" pitchFamily="2" charset="-122"/>
                <a:ea typeface="华文新魏" pitchFamily="2" charset="-122"/>
              </a:rPr>
              <a:t>分析</a:t>
            </a:r>
            <a:r>
              <a:rPr lang="en-US" altLang="zh-CN" sz="3600" dirty="0" err="1" smtClean="0">
                <a:latin typeface="华文新魏" pitchFamily="2" charset="-122"/>
                <a:ea typeface="华文新魏" pitchFamily="2" charset="-122"/>
              </a:rPr>
              <a:t>bec</a:t>
            </a:r>
            <a:r>
              <a:rPr lang="zh-CN" altLang="en-US" sz="3600" dirty="0" smtClean="0">
                <a:latin typeface="华文新魏" pitchFamily="2" charset="-122"/>
                <a:ea typeface="华文新魏" pitchFamily="2" charset="-122"/>
              </a:rPr>
              <a:t>为</a:t>
            </a:r>
            <a:r>
              <a:rPr lang="zh-CN" altLang="en-US" sz="3600" dirty="0">
                <a:latin typeface="华文新魏" pitchFamily="2" charset="-122"/>
                <a:ea typeface="华文新魏" pitchFamily="2" charset="-122"/>
              </a:rPr>
              <a:t>该文法的</a:t>
            </a:r>
            <a:r>
              <a:rPr lang="zh-CN" altLang="en-US" sz="3600" dirty="0" smtClean="0">
                <a:latin typeface="华文新魏" pitchFamily="2" charset="-122"/>
                <a:ea typeface="华文新魏" pitchFamily="2" charset="-122"/>
              </a:rPr>
              <a:t>句子：</a:t>
            </a:r>
            <a:endParaRPr lang="zh-CN" altLang="en-US" sz="36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053" name="TextBox 1"/>
          <p:cNvSpPr txBox="1">
            <a:spLocks noChangeArrowheads="1"/>
          </p:cNvSpPr>
          <p:nvPr/>
        </p:nvSpPr>
        <p:spPr bwMode="auto">
          <a:xfrm>
            <a:off x="0" y="4500570"/>
            <a:ext cx="7000924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dirty="0"/>
              <a:t> (0)  S’</a:t>
            </a:r>
            <a:r>
              <a:rPr lang="en-US" altLang="zh-CN" sz="2000" dirty="0">
                <a:sym typeface="Symbol" pitchFamily="18" charset="2"/>
              </a:rPr>
              <a:t>S     </a:t>
            </a:r>
            <a:r>
              <a:rPr lang="en-US" altLang="zh-CN" sz="2000" dirty="0" smtClean="0">
                <a:sym typeface="Symbol" pitchFamily="18" charset="2"/>
              </a:rPr>
              <a:t>    </a:t>
            </a:r>
            <a:r>
              <a:rPr lang="en-US" altLang="zh-CN" sz="2000" dirty="0">
                <a:sym typeface="Symbol" pitchFamily="18" charset="2"/>
              </a:rPr>
              <a:t>(1)  S </a:t>
            </a:r>
            <a:r>
              <a:rPr lang="en-US" altLang="zh-CN" sz="2000" dirty="0" err="1">
                <a:sym typeface="Symbol" pitchFamily="18" charset="2"/>
              </a:rPr>
              <a:t>aAd</a:t>
            </a:r>
            <a:r>
              <a:rPr lang="en-US" altLang="zh-CN" sz="2000" dirty="0">
                <a:sym typeface="Symbol" pitchFamily="18" charset="2"/>
              </a:rPr>
              <a:t>    </a:t>
            </a:r>
          </a:p>
          <a:p>
            <a:r>
              <a:rPr lang="en-US" altLang="zh-CN" sz="2000" dirty="0">
                <a:sym typeface="Symbol" pitchFamily="18" charset="2"/>
              </a:rPr>
              <a:t> (2)  S </a:t>
            </a:r>
            <a:r>
              <a:rPr lang="en-US" altLang="zh-CN" sz="2000" dirty="0" err="1">
                <a:sym typeface="Symbol" pitchFamily="18" charset="2"/>
              </a:rPr>
              <a:t>bAc</a:t>
            </a:r>
            <a:r>
              <a:rPr lang="en-US" altLang="zh-CN" sz="2000" dirty="0">
                <a:sym typeface="Symbol" pitchFamily="18" charset="2"/>
              </a:rPr>
              <a:t>      (3)  S </a:t>
            </a:r>
            <a:r>
              <a:rPr lang="en-US" altLang="zh-CN" sz="2000" dirty="0" err="1">
                <a:sym typeface="Symbol" pitchFamily="18" charset="2"/>
              </a:rPr>
              <a:t>aec</a:t>
            </a:r>
            <a:r>
              <a:rPr lang="en-US" altLang="zh-CN" sz="2000" dirty="0">
                <a:sym typeface="Symbol" pitchFamily="18" charset="2"/>
              </a:rPr>
              <a:t> </a:t>
            </a:r>
          </a:p>
          <a:p>
            <a:r>
              <a:rPr lang="en-US" altLang="zh-CN" sz="2000" dirty="0">
                <a:sym typeface="Symbol" pitchFamily="18" charset="2"/>
              </a:rPr>
              <a:t> (4)  S bed  </a:t>
            </a:r>
            <a:r>
              <a:rPr lang="en-US" altLang="zh-CN" sz="2000" dirty="0" smtClean="0">
                <a:sym typeface="Symbol" pitchFamily="18" charset="2"/>
              </a:rPr>
              <a:t>    (</a:t>
            </a:r>
            <a:r>
              <a:rPr lang="en-US" altLang="zh-CN" sz="2000" dirty="0">
                <a:sym typeface="Symbol" pitchFamily="18" charset="2"/>
              </a:rPr>
              <a:t>5) A e</a:t>
            </a:r>
            <a:endParaRPr lang="zh-CN" altLang="en-US" sz="2000" dirty="0"/>
          </a:p>
        </p:txBody>
      </p:sp>
      <p:sp>
        <p:nvSpPr>
          <p:cNvPr id="2055" name="矩形 5"/>
          <p:cNvSpPr>
            <a:spLocks noChangeArrowheads="1"/>
          </p:cNvSpPr>
          <p:nvPr/>
        </p:nvSpPr>
        <p:spPr bwMode="auto">
          <a:xfrm>
            <a:off x="928688" y="1643063"/>
            <a:ext cx="77866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 err="1">
                <a:latin typeface="华文新魏" pitchFamily="2" charset="-122"/>
                <a:ea typeface="华文新魏" pitchFamily="2" charset="-122"/>
              </a:rPr>
              <a:t>bec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                                                                        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 </a:t>
            </a:r>
            <a:endParaRPr lang="zh-CN" altLang="en-US" dirty="0"/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5000625" y="2143116"/>
          <a:ext cx="4143375" cy="3429000"/>
        </p:xfrm>
        <a:graphic>
          <a:graphicData uri="http://schemas.openxmlformats.org/presentationml/2006/ole">
            <p:oleObj spid="_x0000_s32770" name="Document" r:id="rId3" imgW="8329941" imgH="6832794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1219200" y="1143000"/>
            <a:ext cx="16764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en-US" sz="1800"/>
              <a:t>I</a:t>
            </a:r>
            <a:r>
              <a:rPr kumimoji="1" lang="en-US" altLang="en-US" sz="1800" baseline="-25000"/>
              <a:t>0</a:t>
            </a:r>
            <a:r>
              <a:rPr kumimoji="1" lang="en-US" altLang="en-US" sz="1800"/>
              <a:t>:</a:t>
            </a:r>
            <a:r>
              <a:rPr kumimoji="1" lang="en-US" altLang="en-US" sz="1800">
                <a:solidFill>
                  <a:schemeClr val="hlink"/>
                </a:solidFill>
              </a:rPr>
              <a:t>S’ </a:t>
            </a:r>
            <a:r>
              <a:rPr kumimoji="1" lang="en-US" altLang="zh-CN" sz="1800">
                <a:solidFill>
                  <a:schemeClr val="hlink"/>
                </a:solidFill>
                <a:sym typeface="Symbol" pitchFamily="18" charset="2"/>
              </a:rPr>
              <a:t>S,#       </a:t>
            </a:r>
          </a:p>
          <a:p>
            <a:pPr algn="ctr" eaLnBrk="1" hangingPunct="1"/>
            <a:r>
              <a:rPr kumimoji="1" lang="en-US" altLang="zh-CN" sz="1800">
                <a:solidFill>
                  <a:schemeClr val="hlink"/>
                </a:solidFill>
                <a:sym typeface="Symbol" pitchFamily="18" charset="2"/>
              </a:rPr>
              <a:t>S BB,#</a:t>
            </a:r>
          </a:p>
          <a:p>
            <a:pPr algn="ctr" eaLnBrk="1" hangingPunct="1"/>
            <a:r>
              <a:rPr kumimoji="1" lang="en-US" altLang="zh-CN" sz="1800">
                <a:sym typeface="Symbol" pitchFamily="18" charset="2"/>
              </a:rPr>
              <a:t>B aB,a/b</a:t>
            </a:r>
          </a:p>
          <a:p>
            <a:pPr algn="ctr" eaLnBrk="1" hangingPunct="1"/>
            <a:r>
              <a:rPr kumimoji="1" lang="en-US" altLang="zh-CN" sz="1800">
                <a:sym typeface="Symbol" pitchFamily="18" charset="2"/>
              </a:rPr>
              <a:t>B b,a/b  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4038600" y="1524000"/>
            <a:ext cx="1447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en-US" sz="1800"/>
              <a:t>I</a:t>
            </a:r>
            <a:r>
              <a:rPr kumimoji="1" lang="en-US" altLang="en-US" sz="1800" baseline="-25000"/>
              <a:t>1</a:t>
            </a:r>
            <a:r>
              <a:rPr kumimoji="1" lang="en-US" altLang="en-US" sz="1800"/>
              <a:t>:S’ </a:t>
            </a:r>
            <a:r>
              <a:rPr kumimoji="1" lang="en-US" altLang="zh-CN" sz="1800">
                <a:sym typeface="Symbol" pitchFamily="18" charset="2"/>
              </a:rPr>
              <a:t>S,#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4038600" y="2438400"/>
            <a:ext cx="14478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en-US" sz="1800"/>
              <a:t>I</a:t>
            </a:r>
            <a:r>
              <a:rPr kumimoji="1" lang="en-US" altLang="en-US" sz="1800" baseline="-25000"/>
              <a:t>2</a:t>
            </a:r>
            <a:r>
              <a:rPr kumimoji="1" lang="en-US" altLang="en-US" sz="1800"/>
              <a:t>:</a:t>
            </a:r>
            <a:r>
              <a:rPr kumimoji="1" lang="en-US" altLang="zh-CN" sz="1800">
                <a:solidFill>
                  <a:schemeClr val="hlink"/>
                </a:solidFill>
                <a:sym typeface="Symbol" pitchFamily="18" charset="2"/>
              </a:rPr>
              <a:t>S BB,#</a:t>
            </a:r>
            <a:r>
              <a:rPr kumimoji="1" lang="en-US" altLang="zh-CN" sz="1800">
                <a:sym typeface="Symbol" pitchFamily="18" charset="2"/>
              </a:rPr>
              <a:t>   </a:t>
            </a:r>
          </a:p>
          <a:p>
            <a:pPr algn="ctr" eaLnBrk="1" hangingPunct="1"/>
            <a:r>
              <a:rPr kumimoji="1" lang="en-US" altLang="zh-CN" sz="1800">
                <a:sym typeface="Symbol" pitchFamily="18" charset="2"/>
              </a:rPr>
              <a:t>B aB,#</a:t>
            </a:r>
          </a:p>
          <a:p>
            <a:pPr algn="ctr" eaLnBrk="1" hangingPunct="1"/>
            <a:r>
              <a:rPr kumimoji="1" lang="en-US" altLang="zh-CN" sz="1800">
                <a:sym typeface="Symbol" pitchFamily="18" charset="2"/>
              </a:rPr>
              <a:t>B b,#  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6172200" y="2438400"/>
            <a:ext cx="1447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en-US" sz="1800"/>
              <a:t>I</a:t>
            </a:r>
            <a:r>
              <a:rPr kumimoji="1" lang="en-US" altLang="en-US" sz="1800" baseline="-25000"/>
              <a:t>5</a:t>
            </a:r>
            <a:r>
              <a:rPr kumimoji="1" lang="en-US" altLang="en-US" sz="1800"/>
              <a:t>:S </a:t>
            </a:r>
            <a:r>
              <a:rPr kumimoji="1" lang="en-US" altLang="zh-CN" sz="1800">
                <a:sym typeface="Symbol" pitchFamily="18" charset="2"/>
              </a:rPr>
              <a:t>BB,#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6172200" y="3124200"/>
            <a:ext cx="1447800" cy="9144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en-US" sz="1800"/>
              <a:t>I6:</a:t>
            </a:r>
            <a:r>
              <a:rPr kumimoji="1" lang="en-US" altLang="zh-CN" sz="1800">
                <a:sym typeface="Symbol" pitchFamily="18" charset="2"/>
              </a:rPr>
              <a:t>BaB,#    </a:t>
            </a:r>
          </a:p>
          <a:p>
            <a:pPr algn="ctr" eaLnBrk="1" hangingPunct="1"/>
            <a:r>
              <a:rPr kumimoji="1" lang="en-US" altLang="zh-CN" sz="1800">
                <a:sym typeface="Symbol" pitchFamily="18" charset="2"/>
              </a:rPr>
              <a:t>B aB,#</a:t>
            </a:r>
          </a:p>
          <a:p>
            <a:pPr algn="ctr" eaLnBrk="1" hangingPunct="1"/>
            <a:r>
              <a:rPr kumimoji="1" lang="en-US" altLang="zh-CN" sz="1800">
                <a:sym typeface="Symbol" pitchFamily="18" charset="2"/>
              </a:rPr>
              <a:t>B b,#  </a:t>
            </a: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1295400" y="3810000"/>
            <a:ext cx="1447800" cy="9144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en-US" sz="1800"/>
              <a:t>I</a:t>
            </a:r>
            <a:r>
              <a:rPr kumimoji="1" lang="en-US" altLang="en-US" sz="1800" baseline="-25000"/>
              <a:t>3</a:t>
            </a:r>
            <a:r>
              <a:rPr kumimoji="1" lang="en-US" altLang="en-US" sz="1800"/>
              <a:t>:</a:t>
            </a:r>
            <a:r>
              <a:rPr kumimoji="1" lang="en-US" altLang="en-US" sz="1800">
                <a:solidFill>
                  <a:schemeClr val="hlink"/>
                </a:solidFill>
              </a:rPr>
              <a:t>B</a:t>
            </a:r>
            <a:r>
              <a:rPr kumimoji="1" lang="en-US" altLang="zh-CN" sz="1800">
                <a:solidFill>
                  <a:schemeClr val="hlink"/>
                </a:solidFill>
                <a:sym typeface="Symbol" pitchFamily="18" charset="2"/>
              </a:rPr>
              <a:t> aB,a/b </a:t>
            </a:r>
          </a:p>
          <a:p>
            <a:pPr algn="ctr" eaLnBrk="1" hangingPunct="1"/>
            <a:r>
              <a:rPr kumimoji="1" lang="en-US" altLang="zh-CN" sz="1800">
                <a:sym typeface="Symbol" pitchFamily="18" charset="2"/>
              </a:rPr>
              <a:t>  B aB,a/b</a:t>
            </a:r>
          </a:p>
          <a:p>
            <a:pPr algn="ctr" eaLnBrk="1" hangingPunct="1"/>
            <a:r>
              <a:rPr kumimoji="1" lang="en-US" altLang="zh-CN" sz="1800">
                <a:sym typeface="Symbol" pitchFamily="18" charset="2"/>
              </a:rPr>
              <a:t>  B b,a/b  </a:t>
            </a: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1295400" y="2971800"/>
            <a:ext cx="14478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en-US" sz="1800" dirty="0"/>
              <a:t>I</a:t>
            </a:r>
            <a:r>
              <a:rPr kumimoji="1" lang="en-US" altLang="en-US" sz="1800" baseline="-25000" dirty="0"/>
              <a:t>4</a:t>
            </a:r>
            <a:r>
              <a:rPr kumimoji="1" lang="en-US" altLang="en-US" sz="1800" dirty="0"/>
              <a:t>:B </a:t>
            </a:r>
            <a:r>
              <a:rPr kumimoji="1" lang="en-US" altLang="zh-CN" sz="1800" dirty="0">
                <a:sym typeface="Symbol" pitchFamily="18" charset="2"/>
              </a:rPr>
              <a:t></a:t>
            </a:r>
            <a:r>
              <a:rPr kumimoji="1" lang="en-US" altLang="zh-CN" sz="1800" dirty="0" err="1">
                <a:sym typeface="Symbol" pitchFamily="18" charset="2"/>
              </a:rPr>
              <a:t>b,a</a:t>
            </a:r>
            <a:r>
              <a:rPr kumimoji="1" lang="en-US" altLang="zh-CN" sz="1800" dirty="0">
                <a:sym typeface="Symbol" pitchFamily="18" charset="2"/>
              </a:rPr>
              <a:t>/b</a:t>
            </a:r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4038600" y="4267200"/>
            <a:ext cx="14478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en-US" sz="1800"/>
              <a:t>I</a:t>
            </a:r>
            <a:r>
              <a:rPr kumimoji="1" lang="en-US" altLang="en-US" sz="1800" baseline="-25000"/>
              <a:t>7</a:t>
            </a:r>
            <a:r>
              <a:rPr kumimoji="1" lang="en-US" altLang="en-US" sz="1800"/>
              <a:t>:B </a:t>
            </a:r>
            <a:r>
              <a:rPr kumimoji="1" lang="en-US" altLang="zh-CN" sz="1800">
                <a:sym typeface="Symbol" pitchFamily="18" charset="2"/>
              </a:rPr>
              <a:t>b,#</a:t>
            </a: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6172200" y="4648200"/>
            <a:ext cx="1447800" cy="38100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en-US" sz="1800" dirty="0"/>
              <a:t>I</a:t>
            </a:r>
            <a:r>
              <a:rPr kumimoji="1" lang="en-US" altLang="en-US" sz="1800" baseline="-25000" dirty="0"/>
              <a:t>9</a:t>
            </a:r>
            <a:r>
              <a:rPr kumimoji="1" lang="en-US" altLang="en-US" sz="1800" dirty="0"/>
              <a:t>:B </a:t>
            </a:r>
            <a:r>
              <a:rPr kumimoji="1" lang="en-US" altLang="zh-CN" sz="1800" dirty="0">
                <a:sym typeface="Symbol" pitchFamily="18" charset="2"/>
              </a:rPr>
              <a:t></a:t>
            </a:r>
            <a:r>
              <a:rPr kumimoji="1" lang="en-US" altLang="zh-CN" sz="1800" dirty="0" err="1">
                <a:sym typeface="Symbol" pitchFamily="18" charset="2"/>
              </a:rPr>
              <a:t>aB</a:t>
            </a:r>
            <a:r>
              <a:rPr kumimoji="1" lang="en-US" altLang="zh-CN" sz="1800" dirty="0">
                <a:sym typeface="Symbol" pitchFamily="18" charset="2"/>
              </a:rPr>
              <a:t>,#</a:t>
            </a:r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1295400" y="5105400"/>
            <a:ext cx="1447800" cy="38100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en-US" sz="1800" dirty="0"/>
              <a:t>I</a:t>
            </a:r>
            <a:r>
              <a:rPr kumimoji="1" lang="en-US" altLang="en-US" sz="1800" baseline="-25000" dirty="0"/>
              <a:t>8</a:t>
            </a:r>
            <a:r>
              <a:rPr kumimoji="1" lang="en-US" altLang="en-US" sz="1800" dirty="0"/>
              <a:t>:B </a:t>
            </a:r>
            <a:r>
              <a:rPr kumimoji="1" lang="en-US" altLang="zh-CN" sz="1800" dirty="0">
                <a:sym typeface="Symbol" pitchFamily="18" charset="2"/>
              </a:rPr>
              <a:t></a:t>
            </a:r>
            <a:r>
              <a:rPr kumimoji="1" lang="en-US" altLang="zh-CN" sz="1800" dirty="0" err="1">
                <a:sym typeface="Symbol" pitchFamily="18" charset="2"/>
              </a:rPr>
              <a:t>aB,a</a:t>
            </a:r>
            <a:r>
              <a:rPr kumimoji="1" lang="en-US" altLang="zh-CN" sz="1800" dirty="0">
                <a:sym typeface="Symbol" pitchFamily="18" charset="2"/>
              </a:rPr>
              <a:t>/b</a:t>
            </a:r>
          </a:p>
        </p:txBody>
      </p:sp>
      <p:sp>
        <p:nvSpPr>
          <p:cNvPr id="18444" name="Line 12"/>
          <p:cNvSpPr>
            <a:spLocks noChangeShapeType="1"/>
          </p:cNvSpPr>
          <p:nvPr/>
        </p:nvSpPr>
        <p:spPr bwMode="auto">
          <a:xfrm>
            <a:off x="2895600" y="1752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3336925" y="1371600"/>
            <a:ext cx="30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/>
              <a:t>s</a:t>
            </a:r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auto">
          <a:xfrm>
            <a:off x="2895600" y="2362200"/>
            <a:ext cx="1143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3276600" y="23622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1800"/>
              <a:t>B</a:t>
            </a:r>
          </a:p>
        </p:txBody>
      </p:sp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5638800" y="23622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1800"/>
              <a:t>B</a:t>
            </a:r>
          </a:p>
        </p:txBody>
      </p:sp>
      <p:sp>
        <p:nvSpPr>
          <p:cNvPr id="18449" name="Line 17"/>
          <p:cNvSpPr>
            <a:spLocks noChangeShapeType="1"/>
          </p:cNvSpPr>
          <p:nvPr/>
        </p:nvSpPr>
        <p:spPr bwMode="auto">
          <a:xfrm>
            <a:off x="5486400" y="2667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0" name="Line 18"/>
          <p:cNvSpPr>
            <a:spLocks noChangeShapeType="1"/>
          </p:cNvSpPr>
          <p:nvPr/>
        </p:nvSpPr>
        <p:spPr bwMode="auto">
          <a:xfrm>
            <a:off x="5486400" y="3276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5699125" y="2860675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/>
              <a:t>a</a:t>
            </a:r>
          </a:p>
        </p:txBody>
      </p:sp>
      <p:sp>
        <p:nvSpPr>
          <p:cNvPr id="18452" name="Line 20"/>
          <p:cNvSpPr>
            <a:spLocks noChangeShapeType="1"/>
          </p:cNvSpPr>
          <p:nvPr/>
        </p:nvSpPr>
        <p:spPr bwMode="auto">
          <a:xfrm>
            <a:off x="4648200" y="3352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4572000" y="3470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/>
              <a:t>b</a:t>
            </a:r>
          </a:p>
        </p:txBody>
      </p:sp>
      <p:sp>
        <p:nvSpPr>
          <p:cNvPr id="18454" name="Line 22"/>
          <p:cNvSpPr>
            <a:spLocks noChangeShapeType="1"/>
          </p:cNvSpPr>
          <p:nvPr/>
        </p:nvSpPr>
        <p:spPr bwMode="auto">
          <a:xfrm>
            <a:off x="1905000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1889125" y="2327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/>
              <a:t>b</a:t>
            </a:r>
          </a:p>
        </p:txBody>
      </p:sp>
      <p:sp>
        <p:nvSpPr>
          <p:cNvPr id="18456" name="Line 24"/>
          <p:cNvSpPr>
            <a:spLocks noChangeShapeType="1"/>
          </p:cNvSpPr>
          <p:nvPr/>
        </p:nvSpPr>
        <p:spPr bwMode="auto">
          <a:xfrm flipV="1">
            <a:off x="1905000" y="3352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7" name="Text Box 25"/>
          <p:cNvSpPr txBox="1">
            <a:spLocks noChangeArrowheads="1"/>
          </p:cNvSpPr>
          <p:nvPr/>
        </p:nvSpPr>
        <p:spPr bwMode="auto">
          <a:xfrm>
            <a:off x="1889125" y="3317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/>
              <a:t>b</a:t>
            </a:r>
          </a:p>
        </p:txBody>
      </p:sp>
      <p:sp>
        <p:nvSpPr>
          <p:cNvPr id="18458" name="Line 26"/>
          <p:cNvSpPr>
            <a:spLocks noChangeShapeType="1"/>
          </p:cNvSpPr>
          <p:nvPr/>
        </p:nvSpPr>
        <p:spPr bwMode="auto">
          <a:xfrm>
            <a:off x="1905000" y="4724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9" name="Text Box 27"/>
          <p:cNvSpPr txBox="1">
            <a:spLocks noChangeArrowheads="1"/>
          </p:cNvSpPr>
          <p:nvPr/>
        </p:nvSpPr>
        <p:spPr bwMode="auto">
          <a:xfrm>
            <a:off x="1889125" y="46863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1800"/>
              <a:t>B</a:t>
            </a:r>
          </a:p>
        </p:txBody>
      </p:sp>
      <p:sp>
        <p:nvSpPr>
          <p:cNvPr id="18460" name="Line 28"/>
          <p:cNvSpPr>
            <a:spLocks noChangeShapeType="1"/>
          </p:cNvSpPr>
          <p:nvPr/>
        </p:nvSpPr>
        <p:spPr bwMode="auto">
          <a:xfrm>
            <a:off x="6858000" y="4038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1" name="Text Box 29"/>
          <p:cNvSpPr txBox="1">
            <a:spLocks noChangeArrowheads="1"/>
          </p:cNvSpPr>
          <p:nvPr/>
        </p:nvSpPr>
        <p:spPr bwMode="auto">
          <a:xfrm>
            <a:off x="6858000" y="41148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1800"/>
              <a:t>B</a:t>
            </a:r>
          </a:p>
        </p:txBody>
      </p:sp>
      <p:sp>
        <p:nvSpPr>
          <p:cNvPr id="18462" name="Line 30"/>
          <p:cNvSpPr>
            <a:spLocks noChangeShapeType="1"/>
          </p:cNvSpPr>
          <p:nvPr/>
        </p:nvSpPr>
        <p:spPr bwMode="auto">
          <a:xfrm flipH="1">
            <a:off x="5105400" y="3810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3" name="Line 31"/>
          <p:cNvSpPr>
            <a:spLocks noChangeShapeType="1"/>
          </p:cNvSpPr>
          <p:nvPr/>
        </p:nvSpPr>
        <p:spPr bwMode="auto">
          <a:xfrm>
            <a:off x="5105400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4" name="Line 32"/>
          <p:cNvSpPr>
            <a:spLocks noChangeShapeType="1"/>
          </p:cNvSpPr>
          <p:nvPr/>
        </p:nvSpPr>
        <p:spPr bwMode="auto">
          <a:xfrm flipH="1">
            <a:off x="914400" y="1981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5" name="Line 33"/>
          <p:cNvSpPr>
            <a:spLocks noChangeShapeType="1"/>
          </p:cNvSpPr>
          <p:nvPr/>
        </p:nvSpPr>
        <p:spPr bwMode="auto">
          <a:xfrm>
            <a:off x="914400" y="19812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6" name="Line 34"/>
          <p:cNvSpPr>
            <a:spLocks noChangeShapeType="1"/>
          </p:cNvSpPr>
          <p:nvPr/>
        </p:nvSpPr>
        <p:spPr bwMode="auto">
          <a:xfrm>
            <a:off x="914400" y="4267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7" name="Text Box 35"/>
          <p:cNvSpPr txBox="1">
            <a:spLocks noChangeArrowheads="1"/>
          </p:cNvSpPr>
          <p:nvPr/>
        </p:nvSpPr>
        <p:spPr bwMode="auto">
          <a:xfrm>
            <a:off x="669925" y="3013075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/>
              <a:t>a</a:t>
            </a:r>
          </a:p>
        </p:txBody>
      </p:sp>
      <p:sp>
        <p:nvSpPr>
          <p:cNvPr id="18468" name="Freeform 36"/>
          <p:cNvSpPr>
            <a:spLocks/>
          </p:cNvSpPr>
          <p:nvPr/>
        </p:nvSpPr>
        <p:spPr bwMode="auto">
          <a:xfrm>
            <a:off x="7505700" y="2857500"/>
            <a:ext cx="431800" cy="444500"/>
          </a:xfrm>
          <a:custGeom>
            <a:avLst/>
            <a:gdLst>
              <a:gd name="T0" fmla="*/ 2147483647 w 272"/>
              <a:gd name="T1" fmla="*/ 2147483647 h 280"/>
              <a:gd name="T2" fmla="*/ 2147483647 w 272"/>
              <a:gd name="T3" fmla="*/ 2147483647 h 280"/>
              <a:gd name="T4" fmla="*/ 2147483647 w 272"/>
              <a:gd name="T5" fmla="*/ 2147483647 h 280"/>
              <a:gd name="T6" fmla="*/ 2147483647 w 272"/>
              <a:gd name="T7" fmla="*/ 2147483647 h 280"/>
              <a:gd name="T8" fmla="*/ 2147483647 w 272"/>
              <a:gd name="T9" fmla="*/ 2147483647 h 280"/>
              <a:gd name="T10" fmla="*/ 2147483647 w 272"/>
              <a:gd name="T11" fmla="*/ 2147483647 h 2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2"/>
              <a:gd name="T19" fmla="*/ 0 h 280"/>
              <a:gd name="T20" fmla="*/ 272 w 272"/>
              <a:gd name="T21" fmla="*/ 280 h 2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2" h="280">
                <a:moveTo>
                  <a:pt x="72" y="264"/>
                </a:moveTo>
                <a:cubicBezTo>
                  <a:pt x="128" y="272"/>
                  <a:pt x="184" y="280"/>
                  <a:pt x="216" y="264"/>
                </a:cubicBezTo>
                <a:cubicBezTo>
                  <a:pt x="248" y="248"/>
                  <a:pt x="272" y="208"/>
                  <a:pt x="264" y="168"/>
                </a:cubicBezTo>
                <a:cubicBezTo>
                  <a:pt x="256" y="128"/>
                  <a:pt x="208" y="48"/>
                  <a:pt x="168" y="24"/>
                </a:cubicBezTo>
                <a:cubicBezTo>
                  <a:pt x="128" y="0"/>
                  <a:pt x="48" y="0"/>
                  <a:pt x="24" y="24"/>
                </a:cubicBezTo>
                <a:cubicBezTo>
                  <a:pt x="0" y="48"/>
                  <a:pt x="24" y="144"/>
                  <a:pt x="24" y="1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9" name="Line 37"/>
          <p:cNvSpPr>
            <a:spLocks noChangeShapeType="1"/>
          </p:cNvSpPr>
          <p:nvPr/>
        </p:nvSpPr>
        <p:spPr bwMode="auto">
          <a:xfrm>
            <a:off x="7543800" y="2971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70" name="Text Box 38"/>
          <p:cNvSpPr txBox="1">
            <a:spLocks noChangeArrowheads="1"/>
          </p:cNvSpPr>
          <p:nvPr/>
        </p:nvSpPr>
        <p:spPr bwMode="auto">
          <a:xfrm>
            <a:off x="7772400" y="2667000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/>
              <a:t>a</a:t>
            </a:r>
          </a:p>
        </p:txBody>
      </p:sp>
      <p:sp>
        <p:nvSpPr>
          <p:cNvPr id="18471" name="Freeform 39"/>
          <p:cNvSpPr>
            <a:spLocks/>
          </p:cNvSpPr>
          <p:nvPr/>
        </p:nvSpPr>
        <p:spPr bwMode="auto">
          <a:xfrm>
            <a:off x="2628900" y="3505200"/>
            <a:ext cx="431800" cy="444500"/>
          </a:xfrm>
          <a:custGeom>
            <a:avLst/>
            <a:gdLst>
              <a:gd name="T0" fmla="*/ 2147483647 w 272"/>
              <a:gd name="T1" fmla="*/ 2147483647 h 280"/>
              <a:gd name="T2" fmla="*/ 2147483647 w 272"/>
              <a:gd name="T3" fmla="*/ 2147483647 h 280"/>
              <a:gd name="T4" fmla="*/ 2147483647 w 272"/>
              <a:gd name="T5" fmla="*/ 2147483647 h 280"/>
              <a:gd name="T6" fmla="*/ 2147483647 w 272"/>
              <a:gd name="T7" fmla="*/ 2147483647 h 280"/>
              <a:gd name="T8" fmla="*/ 2147483647 w 272"/>
              <a:gd name="T9" fmla="*/ 2147483647 h 280"/>
              <a:gd name="T10" fmla="*/ 2147483647 w 272"/>
              <a:gd name="T11" fmla="*/ 2147483647 h 2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2"/>
              <a:gd name="T19" fmla="*/ 0 h 280"/>
              <a:gd name="T20" fmla="*/ 272 w 272"/>
              <a:gd name="T21" fmla="*/ 280 h 2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2" h="280">
                <a:moveTo>
                  <a:pt x="72" y="264"/>
                </a:moveTo>
                <a:cubicBezTo>
                  <a:pt x="128" y="272"/>
                  <a:pt x="184" y="280"/>
                  <a:pt x="216" y="264"/>
                </a:cubicBezTo>
                <a:cubicBezTo>
                  <a:pt x="248" y="248"/>
                  <a:pt x="272" y="208"/>
                  <a:pt x="264" y="168"/>
                </a:cubicBezTo>
                <a:cubicBezTo>
                  <a:pt x="256" y="128"/>
                  <a:pt x="208" y="48"/>
                  <a:pt x="168" y="24"/>
                </a:cubicBezTo>
                <a:cubicBezTo>
                  <a:pt x="128" y="0"/>
                  <a:pt x="48" y="0"/>
                  <a:pt x="24" y="24"/>
                </a:cubicBezTo>
                <a:cubicBezTo>
                  <a:pt x="0" y="48"/>
                  <a:pt x="24" y="144"/>
                  <a:pt x="24" y="1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72" name="Line 40"/>
          <p:cNvSpPr>
            <a:spLocks noChangeShapeType="1"/>
          </p:cNvSpPr>
          <p:nvPr/>
        </p:nvSpPr>
        <p:spPr bwMode="auto">
          <a:xfrm>
            <a:off x="2667000" y="3733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73" name="Text Box 41"/>
          <p:cNvSpPr txBox="1">
            <a:spLocks noChangeArrowheads="1"/>
          </p:cNvSpPr>
          <p:nvPr/>
        </p:nvSpPr>
        <p:spPr bwMode="auto">
          <a:xfrm>
            <a:off x="2895600" y="3276600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/>
              <a:t>a</a:t>
            </a:r>
          </a:p>
        </p:txBody>
      </p:sp>
      <p:sp>
        <p:nvSpPr>
          <p:cNvPr id="18474" name="Text Box 42"/>
          <p:cNvSpPr txBox="1">
            <a:spLocks noChangeArrowheads="1"/>
          </p:cNvSpPr>
          <p:nvPr/>
        </p:nvSpPr>
        <p:spPr bwMode="auto">
          <a:xfrm>
            <a:off x="2574925" y="5756275"/>
            <a:ext cx="61690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/>
              <a:t>LR(1)</a:t>
            </a:r>
            <a:r>
              <a:rPr kumimoji="1" lang="zh-CN" altLang="en-US"/>
              <a:t>项目集规范族和转换函数（</a:t>
            </a:r>
            <a:r>
              <a:rPr kumimoji="1" lang="en-US" altLang="zh-CN"/>
              <a:t>10</a:t>
            </a:r>
            <a:r>
              <a:rPr kumimoji="1" lang="zh-CN" altLang="en-US"/>
              <a:t>个状态）</a:t>
            </a:r>
          </a:p>
        </p:txBody>
      </p:sp>
      <p:sp>
        <p:nvSpPr>
          <p:cNvPr id="18475" name="Text Box 43"/>
          <p:cNvSpPr txBox="1">
            <a:spLocks noChangeArrowheads="1"/>
          </p:cNvSpPr>
          <p:nvPr/>
        </p:nvSpPr>
        <p:spPr bwMode="auto">
          <a:xfrm>
            <a:off x="5562600" y="3429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/>
              <a:t>b</a:t>
            </a:r>
          </a:p>
        </p:txBody>
      </p:sp>
      <p:sp>
        <p:nvSpPr>
          <p:cNvPr id="18476" name="矩形 43"/>
          <p:cNvSpPr>
            <a:spLocks noChangeArrowheads="1"/>
          </p:cNvSpPr>
          <p:nvPr/>
        </p:nvSpPr>
        <p:spPr bwMode="auto">
          <a:xfrm>
            <a:off x="0" y="357188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/>
              <a:t>文法</a:t>
            </a:r>
            <a:r>
              <a:rPr lang="en-US" altLang="zh-CN" b="1" dirty="0"/>
              <a:t>G(S):0  S’  </a:t>
            </a:r>
            <a:r>
              <a:rPr kumimoji="1" lang="en-US" altLang="zh-CN" b="1" dirty="0">
                <a:sym typeface="Symbol" pitchFamily="18" charset="2"/>
              </a:rPr>
              <a:t> </a:t>
            </a:r>
            <a:r>
              <a:rPr lang="en-US" altLang="zh-CN" b="1" dirty="0"/>
              <a:t>S     1 S </a:t>
            </a:r>
            <a:r>
              <a:rPr kumimoji="1" lang="en-US" altLang="zh-CN" b="1" dirty="0">
                <a:sym typeface="Symbol" pitchFamily="18" charset="2"/>
              </a:rPr>
              <a:t> BB     2 </a:t>
            </a:r>
            <a:r>
              <a:rPr kumimoji="1" lang="en-US" altLang="zh-CN" b="1" dirty="0" err="1">
                <a:sym typeface="Symbol" pitchFamily="18" charset="2"/>
              </a:rPr>
              <a:t>BaB</a:t>
            </a:r>
            <a:r>
              <a:rPr kumimoji="1" lang="en-US" altLang="zh-CN" b="1" dirty="0">
                <a:sym typeface="Symbol" pitchFamily="18" charset="2"/>
              </a:rPr>
              <a:t>     3 B b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nimBg="1" autoUpdateAnimBg="0"/>
      <p:bldP spid="21507" grpId="0" animBg="1" autoUpdateAnimBg="0"/>
      <p:bldP spid="21508" grpId="0" animBg="1" autoUpdateAnimBg="0"/>
      <p:bldP spid="21509" grpId="0" animBg="1" autoUpdateAnimBg="0"/>
      <p:bldP spid="21510" grpId="0" animBg="1" autoUpdateAnimBg="0"/>
      <p:bldP spid="21511" grpId="0" animBg="1" autoUpdateAnimBg="0"/>
      <p:bldP spid="21512" grpId="0" animBg="1" autoUpdateAnimBg="0"/>
      <p:bldP spid="21513" grpId="0" animBg="1" autoUpdateAnimBg="0"/>
      <p:bldP spid="21514" grpId="0" animBg="1" autoUpdateAnimBg="0"/>
      <p:bldP spid="21515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1219200" y="1143000"/>
            <a:ext cx="16764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en-US" sz="1800"/>
              <a:t>I</a:t>
            </a:r>
            <a:r>
              <a:rPr kumimoji="1" lang="en-US" altLang="en-US" sz="1800" baseline="-25000"/>
              <a:t>0</a:t>
            </a:r>
            <a:r>
              <a:rPr kumimoji="1" lang="en-US" altLang="en-US" sz="1800"/>
              <a:t>:</a:t>
            </a:r>
            <a:r>
              <a:rPr kumimoji="1" lang="en-US" altLang="en-US" sz="1800">
                <a:solidFill>
                  <a:schemeClr val="hlink"/>
                </a:solidFill>
              </a:rPr>
              <a:t>S’ </a:t>
            </a:r>
            <a:r>
              <a:rPr kumimoji="1" lang="en-US" altLang="zh-CN" sz="1800">
                <a:solidFill>
                  <a:schemeClr val="hlink"/>
                </a:solidFill>
                <a:sym typeface="Symbol" pitchFamily="18" charset="2"/>
              </a:rPr>
              <a:t>S       </a:t>
            </a:r>
          </a:p>
          <a:p>
            <a:pPr algn="ctr" eaLnBrk="1" hangingPunct="1"/>
            <a:r>
              <a:rPr kumimoji="1" lang="en-US" altLang="zh-CN" sz="1800">
                <a:solidFill>
                  <a:schemeClr val="hlink"/>
                </a:solidFill>
                <a:sym typeface="Symbol" pitchFamily="18" charset="2"/>
              </a:rPr>
              <a:t>S BB</a:t>
            </a:r>
          </a:p>
          <a:p>
            <a:pPr algn="ctr" eaLnBrk="1" hangingPunct="1"/>
            <a:r>
              <a:rPr kumimoji="1" lang="en-US" altLang="zh-CN" sz="1800">
                <a:sym typeface="Symbol" pitchFamily="18" charset="2"/>
              </a:rPr>
              <a:t>B aB</a:t>
            </a:r>
          </a:p>
          <a:p>
            <a:pPr algn="ctr" eaLnBrk="1" hangingPunct="1"/>
            <a:r>
              <a:rPr kumimoji="1" lang="en-US" altLang="zh-CN" sz="1800">
                <a:sym typeface="Symbol" pitchFamily="18" charset="2"/>
              </a:rPr>
              <a:t>B b 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4038600" y="1524000"/>
            <a:ext cx="1447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en-US" sz="1800"/>
              <a:t>I</a:t>
            </a:r>
            <a:r>
              <a:rPr kumimoji="1" lang="en-US" altLang="en-US" sz="1800" baseline="-25000"/>
              <a:t>1</a:t>
            </a:r>
            <a:r>
              <a:rPr kumimoji="1" lang="en-US" altLang="en-US" sz="1800"/>
              <a:t>:S’ </a:t>
            </a:r>
            <a:r>
              <a:rPr kumimoji="1" lang="en-US" altLang="zh-CN" sz="1800">
                <a:sym typeface="Symbol" pitchFamily="18" charset="2"/>
              </a:rPr>
              <a:t>S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4038600" y="2438400"/>
            <a:ext cx="14478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en-US" sz="1800"/>
              <a:t>I</a:t>
            </a:r>
            <a:r>
              <a:rPr kumimoji="1" lang="en-US" altLang="en-US" sz="1800" baseline="-25000"/>
              <a:t>2</a:t>
            </a:r>
            <a:r>
              <a:rPr kumimoji="1" lang="en-US" altLang="en-US" sz="1800"/>
              <a:t>:</a:t>
            </a:r>
            <a:r>
              <a:rPr kumimoji="1" lang="en-US" altLang="zh-CN" sz="1800">
                <a:solidFill>
                  <a:schemeClr val="hlink"/>
                </a:solidFill>
                <a:sym typeface="Symbol" pitchFamily="18" charset="2"/>
              </a:rPr>
              <a:t>S BB</a:t>
            </a:r>
            <a:r>
              <a:rPr kumimoji="1" lang="en-US" altLang="zh-CN" sz="1800">
                <a:sym typeface="Symbol" pitchFamily="18" charset="2"/>
              </a:rPr>
              <a:t>   </a:t>
            </a:r>
          </a:p>
          <a:p>
            <a:pPr algn="ctr" eaLnBrk="1" hangingPunct="1"/>
            <a:r>
              <a:rPr kumimoji="1" lang="en-US" altLang="zh-CN" sz="1800">
                <a:sym typeface="Symbol" pitchFamily="18" charset="2"/>
              </a:rPr>
              <a:t>B aB</a:t>
            </a:r>
          </a:p>
          <a:p>
            <a:pPr algn="ctr" eaLnBrk="1" hangingPunct="1"/>
            <a:r>
              <a:rPr kumimoji="1" lang="en-US" altLang="zh-CN" sz="1800">
                <a:sym typeface="Symbol" pitchFamily="18" charset="2"/>
              </a:rPr>
              <a:t>B b  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6172200" y="2438400"/>
            <a:ext cx="1447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en-US" sz="1800"/>
              <a:t>I</a:t>
            </a:r>
            <a:r>
              <a:rPr kumimoji="1" lang="en-US" altLang="en-US" sz="1800" baseline="-25000"/>
              <a:t>5</a:t>
            </a:r>
            <a:r>
              <a:rPr kumimoji="1" lang="en-US" altLang="en-US" sz="1800"/>
              <a:t>:S </a:t>
            </a:r>
            <a:r>
              <a:rPr kumimoji="1" lang="en-US" altLang="zh-CN" sz="1800">
                <a:sym typeface="Symbol" pitchFamily="18" charset="2"/>
              </a:rPr>
              <a:t>BB</a:t>
            </a: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1295400" y="3810000"/>
            <a:ext cx="14478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en-US" sz="1800"/>
              <a:t>I</a:t>
            </a:r>
            <a:r>
              <a:rPr kumimoji="1" lang="en-US" altLang="en-US" sz="1800" baseline="-25000"/>
              <a:t>3</a:t>
            </a:r>
            <a:r>
              <a:rPr kumimoji="1" lang="en-US" altLang="en-US" sz="1800"/>
              <a:t>:</a:t>
            </a:r>
            <a:r>
              <a:rPr kumimoji="1" lang="en-US" altLang="en-US" sz="1800">
                <a:solidFill>
                  <a:schemeClr val="hlink"/>
                </a:solidFill>
              </a:rPr>
              <a:t>B</a:t>
            </a:r>
            <a:r>
              <a:rPr kumimoji="1" lang="en-US" altLang="zh-CN" sz="1800">
                <a:solidFill>
                  <a:schemeClr val="hlink"/>
                </a:solidFill>
                <a:sym typeface="Symbol" pitchFamily="18" charset="2"/>
              </a:rPr>
              <a:t> aB </a:t>
            </a:r>
          </a:p>
          <a:p>
            <a:pPr algn="ctr" eaLnBrk="1" hangingPunct="1"/>
            <a:r>
              <a:rPr kumimoji="1" lang="en-US" altLang="zh-CN" sz="1800">
                <a:sym typeface="Symbol" pitchFamily="18" charset="2"/>
              </a:rPr>
              <a:t>  B aB</a:t>
            </a:r>
          </a:p>
          <a:p>
            <a:pPr algn="ctr" eaLnBrk="1" hangingPunct="1"/>
            <a:r>
              <a:rPr kumimoji="1" lang="en-US" altLang="zh-CN" sz="1800">
                <a:sym typeface="Symbol" pitchFamily="18" charset="2"/>
              </a:rPr>
              <a:t>  B b  </a:t>
            </a: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1295400" y="2971800"/>
            <a:ext cx="1447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en-US" sz="1800"/>
              <a:t>I</a:t>
            </a:r>
            <a:r>
              <a:rPr kumimoji="1" lang="en-US" altLang="en-US" sz="1800" baseline="-25000"/>
              <a:t>4</a:t>
            </a:r>
            <a:r>
              <a:rPr kumimoji="1" lang="en-US" altLang="en-US" sz="1800"/>
              <a:t>:B </a:t>
            </a:r>
            <a:r>
              <a:rPr kumimoji="1" lang="en-US" altLang="zh-CN" sz="1800">
                <a:sym typeface="Symbol" pitchFamily="18" charset="2"/>
              </a:rPr>
              <a:t>b</a:t>
            </a:r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1295400" y="5105400"/>
            <a:ext cx="1447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en-US" sz="1800"/>
              <a:t>I</a:t>
            </a:r>
            <a:r>
              <a:rPr kumimoji="1" lang="en-US" altLang="en-US" sz="1800" baseline="-25000"/>
              <a:t>8</a:t>
            </a:r>
            <a:r>
              <a:rPr kumimoji="1" lang="en-US" altLang="en-US" sz="1800"/>
              <a:t>:B </a:t>
            </a:r>
            <a:r>
              <a:rPr kumimoji="1" lang="en-US" altLang="zh-CN" sz="1800">
                <a:sym typeface="Symbol" pitchFamily="18" charset="2"/>
              </a:rPr>
              <a:t>aB</a:t>
            </a:r>
          </a:p>
        </p:txBody>
      </p:sp>
      <p:sp>
        <p:nvSpPr>
          <p:cNvPr id="19465" name="Line 12"/>
          <p:cNvSpPr>
            <a:spLocks noChangeShapeType="1"/>
          </p:cNvSpPr>
          <p:nvPr/>
        </p:nvSpPr>
        <p:spPr bwMode="auto">
          <a:xfrm>
            <a:off x="2895600" y="1752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6" name="Text Box 13"/>
          <p:cNvSpPr txBox="1">
            <a:spLocks noChangeArrowheads="1"/>
          </p:cNvSpPr>
          <p:nvPr/>
        </p:nvSpPr>
        <p:spPr bwMode="auto">
          <a:xfrm>
            <a:off x="3336925" y="1371600"/>
            <a:ext cx="30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/>
              <a:t>s</a:t>
            </a:r>
          </a:p>
        </p:txBody>
      </p:sp>
      <p:sp>
        <p:nvSpPr>
          <p:cNvPr id="19467" name="Line 14"/>
          <p:cNvSpPr>
            <a:spLocks noChangeShapeType="1"/>
          </p:cNvSpPr>
          <p:nvPr/>
        </p:nvSpPr>
        <p:spPr bwMode="auto">
          <a:xfrm>
            <a:off x="2895600" y="2362200"/>
            <a:ext cx="1143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8" name="Text Box 15"/>
          <p:cNvSpPr txBox="1">
            <a:spLocks noChangeArrowheads="1"/>
          </p:cNvSpPr>
          <p:nvPr/>
        </p:nvSpPr>
        <p:spPr bwMode="auto">
          <a:xfrm>
            <a:off x="3276600" y="23622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1800"/>
              <a:t>B</a:t>
            </a:r>
          </a:p>
        </p:txBody>
      </p:sp>
      <p:sp>
        <p:nvSpPr>
          <p:cNvPr id="19469" name="Text Box 16"/>
          <p:cNvSpPr txBox="1">
            <a:spLocks noChangeArrowheads="1"/>
          </p:cNvSpPr>
          <p:nvPr/>
        </p:nvSpPr>
        <p:spPr bwMode="auto">
          <a:xfrm>
            <a:off x="5638800" y="23622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1800"/>
              <a:t>B</a:t>
            </a:r>
          </a:p>
        </p:txBody>
      </p:sp>
      <p:sp>
        <p:nvSpPr>
          <p:cNvPr id="19470" name="Line 17"/>
          <p:cNvSpPr>
            <a:spLocks noChangeShapeType="1"/>
          </p:cNvSpPr>
          <p:nvPr/>
        </p:nvSpPr>
        <p:spPr bwMode="auto">
          <a:xfrm>
            <a:off x="5486400" y="2667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1" name="Line 18"/>
          <p:cNvSpPr>
            <a:spLocks noChangeShapeType="1"/>
          </p:cNvSpPr>
          <p:nvPr/>
        </p:nvSpPr>
        <p:spPr bwMode="auto">
          <a:xfrm flipH="1">
            <a:off x="2714625" y="3286125"/>
            <a:ext cx="1357313" cy="928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2" name="Text Box 19"/>
          <p:cNvSpPr txBox="1">
            <a:spLocks noChangeArrowheads="1"/>
          </p:cNvSpPr>
          <p:nvPr/>
        </p:nvSpPr>
        <p:spPr bwMode="auto">
          <a:xfrm>
            <a:off x="3609975" y="3400425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/>
              <a:t>a</a:t>
            </a:r>
          </a:p>
        </p:txBody>
      </p:sp>
      <p:sp>
        <p:nvSpPr>
          <p:cNvPr id="19473" name="Line 20"/>
          <p:cNvSpPr>
            <a:spLocks noChangeShapeType="1"/>
          </p:cNvSpPr>
          <p:nvPr/>
        </p:nvSpPr>
        <p:spPr bwMode="auto">
          <a:xfrm flipH="1">
            <a:off x="2786063" y="3071813"/>
            <a:ext cx="1214437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4" name="Text Box 21"/>
          <p:cNvSpPr txBox="1">
            <a:spLocks noChangeArrowheads="1"/>
          </p:cNvSpPr>
          <p:nvPr/>
        </p:nvSpPr>
        <p:spPr bwMode="auto">
          <a:xfrm>
            <a:off x="3143250" y="2786063"/>
            <a:ext cx="33655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en-US" altLang="zh-CN"/>
              <a:t>b</a:t>
            </a:r>
          </a:p>
        </p:txBody>
      </p:sp>
      <p:sp>
        <p:nvSpPr>
          <p:cNvPr id="19475" name="Line 22"/>
          <p:cNvSpPr>
            <a:spLocks noChangeShapeType="1"/>
          </p:cNvSpPr>
          <p:nvPr/>
        </p:nvSpPr>
        <p:spPr bwMode="auto">
          <a:xfrm>
            <a:off x="1905000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6" name="Text Box 23"/>
          <p:cNvSpPr txBox="1">
            <a:spLocks noChangeArrowheads="1"/>
          </p:cNvSpPr>
          <p:nvPr/>
        </p:nvSpPr>
        <p:spPr bwMode="auto">
          <a:xfrm>
            <a:off x="1889125" y="2327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/>
              <a:t>b</a:t>
            </a:r>
          </a:p>
        </p:txBody>
      </p:sp>
      <p:sp>
        <p:nvSpPr>
          <p:cNvPr id="19477" name="Line 24"/>
          <p:cNvSpPr>
            <a:spLocks noChangeShapeType="1"/>
          </p:cNvSpPr>
          <p:nvPr/>
        </p:nvSpPr>
        <p:spPr bwMode="auto">
          <a:xfrm flipV="1">
            <a:off x="1905000" y="3352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8" name="Text Box 25"/>
          <p:cNvSpPr txBox="1">
            <a:spLocks noChangeArrowheads="1"/>
          </p:cNvSpPr>
          <p:nvPr/>
        </p:nvSpPr>
        <p:spPr bwMode="auto">
          <a:xfrm>
            <a:off x="1889125" y="3317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/>
              <a:t>b</a:t>
            </a:r>
          </a:p>
        </p:txBody>
      </p:sp>
      <p:sp>
        <p:nvSpPr>
          <p:cNvPr id="19479" name="Line 26"/>
          <p:cNvSpPr>
            <a:spLocks noChangeShapeType="1"/>
          </p:cNvSpPr>
          <p:nvPr/>
        </p:nvSpPr>
        <p:spPr bwMode="auto">
          <a:xfrm>
            <a:off x="1905000" y="4724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0" name="Text Box 27"/>
          <p:cNvSpPr txBox="1">
            <a:spLocks noChangeArrowheads="1"/>
          </p:cNvSpPr>
          <p:nvPr/>
        </p:nvSpPr>
        <p:spPr bwMode="auto">
          <a:xfrm>
            <a:off x="1889125" y="46863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1800"/>
              <a:t>B</a:t>
            </a:r>
          </a:p>
        </p:txBody>
      </p:sp>
      <p:sp>
        <p:nvSpPr>
          <p:cNvPr id="19481" name="Line 32"/>
          <p:cNvSpPr>
            <a:spLocks noChangeShapeType="1"/>
          </p:cNvSpPr>
          <p:nvPr/>
        </p:nvSpPr>
        <p:spPr bwMode="auto">
          <a:xfrm flipH="1">
            <a:off x="914400" y="1981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2" name="Line 33"/>
          <p:cNvSpPr>
            <a:spLocks noChangeShapeType="1"/>
          </p:cNvSpPr>
          <p:nvPr/>
        </p:nvSpPr>
        <p:spPr bwMode="auto">
          <a:xfrm>
            <a:off x="914400" y="19812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3" name="Line 34"/>
          <p:cNvSpPr>
            <a:spLocks noChangeShapeType="1"/>
          </p:cNvSpPr>
          <p:nvPr/>
        </p:nvSpPr>
        <p:spPr bwMode="auto">
          <a:xfrm>
            <a:off x="914400" y="4267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4" name="Text Box 35"/>
          <p:cNvSpPr txBox="1">
            <a:spLocks noChangeArrowheads="1"/>
          </p:cNvSpPr>
          <p:nvPr/>
        </p:nvSpPr>
        <p:spPr bwMode="auto">
          <a:xfrm>
            <a:off x="669925" y="3013075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/>
              <a:t>a</a:t>
            </a:r>
          </a:p>
        </p:txBody>
      </p:sp>
      <p:sp>
        <p:nvSpPr>
          <p:cNvPr id="19485" name="Freeform 39"/>
          <p:cNvSpPr>
            <a:spLocks/>
          </p:cNvSpPr>
          <p:nvPr/>
        </p:nvSpPr>
        <p:spPr bwMode="auto">
          <a:xfrm>
            <a:off x="2628900" y="3505200"/>
            <a:ext cx="431800" cy="444500"/>
          </a:xfrm>
          <a:custGeom>
            <a:avLst/>
            <a:gdLst>
              <a:gd name="T0" fmla="*/ 2147483647 w 272"/>
              <a:gd name="T1" fmla="*/ 2147483647 h 280"/>
              <a:gd name="T2" fmla="*/ 2147483647 w 272"/>
              <a:gd name="T3" fmla="*/ 2147483647 h 280"/>
              <a:gd name="T4" fmla="*/ 2147483647 w 272"/>
              <a:gd name="T5" fmla="*/ 2147483647 h 280"/>
              <a:gd name="T6" fmla="*/ 2147483647 w 272"/>
              <a:gd name="T7" fmla="*/ 2147483647 h 280"/>
              <a:gd name="T8" fmla="*/ 2147483647 w 272"/>
              <a:gd name="T9" fmla="*/ 2147483647 h 280"/>
              <a:gd name="T10" fmla="*/ 2147483647 w 272"/>
              <a:gd name="T11" fmla="*/ 2147483647 h 2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2"/>
              <a:gd name="T19" fmla="*/ 0 h 280"/>
              <a:gd name="T20" fmla="*/ 272 w 272"/>
              <a:gd name="T21" fmla="*/ 280 h 2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2" h="280">
                <a:moveTo>
                  <a:pt x="72" y="264"/>
                </a:moveTo>
                <a:cubicBezTo>
                  <a:pt x="128" y="272"/>
                  <a:pt x="184" y="280"/>
                  <a:pt x="216" y="264"/>
                </a:cubicBezTo>
                <a:cubicBezTo>
                  <a:pt x="248" y="248"/>
                  <a:pt x="272" y="208"/>
                  <a:pt x="264" y="168"/>
                </a:cubicBezTo>
                <a:cubicBezTo>
                  <a:pt x="256" y="128"/>
                  <a:pt x="208" y="48"/>
                  <a:pt x="168" y="24"/>
                </a:cubicBezTo>
                <a:cubicBezTo>
                  <a:pt x="128" y="0"/>
                  <a:pt x="48" y="0"/>
                  <a:pt x="24" y="24"/>
                </a:cubicBezTo>
                <a:cubicBezTo>
                  <a:pt x="0" y="48"/>
                  <a:pt x="24" y="144"/>
                  <a:pt x="24" y="1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6" name="Line 40"/>
          <p:cNvSpPr>
            <a:spLocks noChangeShapeType="1"/>
          </p:cNvSpPr>
          <p:nvPr/>
        </p:nvSpPr>
        <p:spPr bwMode="auto">
          <a:xfrm>
            <a:off x="2667000" y="3733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7" name="Text Box 41"/>
          <p:cNvSpPr txBox="1">
            <a:spLocks noChangeArrowheads="1"/>
          </p:cNvSpPr>
          <p:nvPr/>
        </p:nvSpPr>
        <p:spPr bwMode="auto">
          <a:xfrm>
            <a:off x="2895600" y="3276600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/>
              <a:t>a</a:t>
            </a:r>
          </a:p>
        </p:txBody>
      </p:sp>
      <p:sp>
        <p:nvSpPr>
          <p:cNvPr id="19488" name="Text Box 42"/>
          <p:cNvSpPr txBox="1">
            <a:spLocks noChangeArrowheads="1"/>
          </p:cNvSpPr>
          <p:nvPr/>
        </p:nvSpPr>
        <p:spPr bwMode="auto">
          <a:xfrm>
            <a:off x="2071688" y="5715000"/>
            <a:ext cx="56626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/>
              <a:t>LR(0)</a:t>
            </a:r>
            <a:r>
              <a:rPr kumimoji="1" lang="zh-CN" altLang="en-US" b="1"/>
              <a:t>项目集规范族和转换函数</a:t>
            </a:r>
            <a:r>
              <a:rPr kumimoji="1" lang="en-US" altLang="zh-CN" b="1"/>
              <a:t>(7</a:t>
            </a:r>
            <a:r>
              <a:rPr kumimoji="1" lang="zh-CN" altLang="en-US" b="1"/>
              <a:t>个状态</a:t>
            </a:r>
            <a:r>
              <a:rPr kumimoji="1" lang="en-US" altLang="zh-CN" b="1"/>
              <a:t>)</a:t>
            </a:r>
            <a:endParaRPr kumimoji="1" lang="zh-CN" altLang="en-US" b="1"/>
          </a:p>
        </p:txBody>
      </p:sp>
      <p:sp>
        <p:nvSpPr>
          <p:cNvPr id="19489" name="矩形 43"/>
          <p:cNvSpPr>
            <a:spLocks noChangeArrowheads="1"/>
          </p:cNvSpPr>
          <p:nvPr/>
        </p:nvSpPr>
        <p:spPr bwMode="auto">
          <a:xfrm>
            <a:off x="714375" y="357188"/>
            <a:ext cx="80724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文法</a:t>
            </a:r>
            <a:r>
              <a:rPr lang="en-US" altLang="zh-CN" b="1"/>
              <a:t>G(S):0  S’  </a:t>
            </a:r>
            <a:r>
              <a:rPr kumimoji="1" lang="en-US" altLang="zh-CN" b="1">
                <a:sym typeface="Symbol" pitchFamily="18" charset="2"/>
              </a:rPr>
              <a:t> </a:t>
            </a:r>
            <a:r>
              <a:rPr lang="en-US" altLang="zh-CN" b="1"/>
              <a:t>S     1 S </a:t>
            </a:r>
            <a:r>
              <a:rPr kumimoji="1" lang="en-US" altLang="zh-CN" b="1">
                <a:sym typeface="Symbol" pitchFamily="18" charset="2"/>
              </a:rPr>
              <a:t> BB     2 BaB     3 B b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nimBg="1" autoUpdateAnimBg="0"/>
      <p:bldP spid="21507" grpId="0" animBg="1" autoUpdateAnimBg="0"/>
      <p:bldP spid="21508" grpId="0" animBg="1" autoUpdateAnimBg="0"/>
      <p:bldP spid="21509" grpId="0" animBg="1" autoUpdateAnimBg="0"/>
      <p:bldP spid="21511" grpId="0" animBg="1" autoUpdateAnimBg="0"/>
      <p:bldP spid="21512" grpId="0" animBg="1" autoUpdateAnimBg="0"/>
      <p:bldP spid="21515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2214563"/>
            <a:ext cx="7772400" cy="228600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sz="28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LALR</a:t>
            </a:r>
            <a:r>
              <a:rPr lang="zh-CN" altLang="en-US" sz="28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在</a:t>
            </a:r>
            <a:r>
              <a:rPr lang="en-US" altLang="zh-CN" sz="28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SLR(1)</a:t>
            </a:r>
            <a:r>
              <a:rPr lang="zh-CN" altLang="en-US" sz="28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和</a:t>
            </a:r>
            <a:r>
              <a:rPr lang="en-US" altLang="zh-CN" sz="28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LR(1)</a:t>
            </a:r>
            <a:r>
              <a:rPr lang="zh-CN" altLang="en-US" sz="28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的状态数目和分析能力间寻找折衷。</a:t>
            </a:r>
            <a:r>
              <a:rPr lang="en-US" altLang="zh-CN" sz="28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/>
            </a:r>
            <a:br>
              <a:rPr lang="en-US" altLang="zh-CN" sz="28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</a:br>
            <a:r>
              <a:rPr lang="en-US" altLang="zh-CN" sz="28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/>
            </a:r>
            <a:br>
              <a:rPr lang="en-US" altLang="zh-CN" sz="28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</a:br>
            <a:r>
              <a:rPr lang="en-US" altLang="zh-CN" sz="28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LALR (</a:t>
            </a:r>
            <a:r>
              <a:rPr lang="en-US" altLang="zh-CN" sz="280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LookAhead</a:t>
            </a:r>
            <a:r>
              <a:rPr lang="en-US" altLang="zh-CN" sz="28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 LR)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endParaRPr lang="zh-CN" altLang="en-US" sz="2800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3286125"/>
            <a:ext cx="7772400" cy="1000125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endParaRPr lang="en-US" altLang="zh-CN" smtClean="0"/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mtClean="0"/>
              <a:t>                                             </a:t>
            </a:r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baseline="-25000" smtClean="0"/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642938" y="642938"/>
            <a:ext cx="5410200" cy="646112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/>
              <a:t>7.5</a:t>
            </a:r>
            <a:r>
              <a:rPr lang="zh-CN" altLang="en-US" sz="3200"/>
              <a:t> </a:t>
            </a:r>
            <a:r>
              <a:rPr lang="en-US" altLang="zh-CN" sz="3600">
                <a:latin typeface="华文新魏" pitchFamily="2" charset="-122"/>
                <a:ea typeface="华文新魏" pitchFamily="2" charset="-122"/>
              </a:rPr>
              <a:t>LALR(1)</a:t>
            </a:r>
            <a:r>
              <a:rPr lang="zh-CN" altLang="zh-CN" sz="3600">
                <a:latin typeface="华文新魏" pitchFamily="2" charset="-122"/>
                <a:ea typeface="华文新魏" pitchFamily="2" charset="-122"/>
              </a:rPr>
              <a:t>分析</a:t>
            </a:r>
            <a:endParaRPr lang="zh-CN" altLang="en-US" sz="360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1219200" y="1143000"/>
            <a:ext cx="16764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en-US" sz="1800"/>
              <a:t>I</a:t>
            </a:r>
            <a:r>
              <a:rPr kumimoji="1" lang="en-US" altLang="en-US" sz="1800" baseline="-25000"/>
              <a:t>0</a:t>
            </a:r>
            <a:r>
              <a:rPr kumimoji="1" lang="en-US" altLang="en-US" sz="1800"/>
              <a:t>:</a:t>
            </a:r>
            <a:r>
              <a:rPr kumimoji="1" lang="en-US" altLang="en-US" sz="1800">
                <a:solidFill>
                  <a:schemeClr val="hlink"/>
                </a:solidFill>
              </a:rPr>
              <a:t>S’ </a:t>
            </a:r>
            <a:r>
              <a:rPr kumimoji="1" lang="en-US" altLang="zh-CN" sz="1800">
                <a:solidFill>
                  <a:schemeClr val="hlink"/>
                </a:solidFill>
                <a:sym typeface="Symbol" pitchFamily="18" charset="2"/>
              </a:rPr>
              <a:t>S,#       </a:t>
            </a:r>
          </a:p>
          <a:p>
            <a:pPr algn="ctr" eaLnBrk="1" hangingPunct="1"/>
            <a:r>
              <a:rPr kumimoji="1" lang="en-US" altLang="zh-CN" sz="1800">
                <a:solidFill>
                  <a:schemeClr val="hlink"/>
                </a:solidFill>
                <a:sym typeface="Symbol" pitchFamily="18" charset="2"/>
              </a:rPr>
              <a:t>S BB,#</a:t>
            </a:r>
          </a:p>
          <a:p>
            <a:pPr algn="ctr" eaLnBrk="1" hangingPunct="1"/>
            <a:r>
              <a:rPr kumimoji="1" lang="en-US" altLang="zh-CN" sz="1800">
                <a:sym typeface="Symbol" pitchFamily="18" charset="2"/>
              </a:rPr>
              <a:t>B aB,a/b</a:t>
            </a:r>
          </a:p>
          <a:p>
            <a:pPr algn="ctr" eaLnBrk="1" hangingPunct="1"/>
            <a:r>
              <a:rPr kumimoji="1" lang="en-US" altLang="zh-CN" sz="1800">
                <a:sym typeface="Symbol" pitchFamily="18" charset="2"/>
              </a:rPr>
              <a:t>B b,a/b  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4038600" y="1524000"/>
            <a:ext cx="1447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en-US" sz="1800"/>
              <a:t>I</a:t>
            </a:r>
            <a:r>
              <a:rPr kumimoji="1" lang="en-US" altLang="en-US" sz="1800" baseline="-25000"/>
              <a:t>1</a:t>
            </a:r>
            <a:r>
              <a:rPr kumimoji="1" lang="en-US" altLang="en-US" sz="1800"/>
              <a:t>:S’ </a:t>
            </a:r>
            <a:r>
              <a:rPr kumimoji="1" lang="en-US" altLang="zh-CN" sz="1800">
                <a:sym typeface="Symbol" pitchFamily="18" charset="2"/>
              </a:rPr>
              <a:t>S,#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4038600" y="2438400"/>
            <a:ext cx="14478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en-US" sz="1800"/>
              <a:t>I</a:t>
            </a:r>
            <a:r>
              <a:rPr kumimoji="1" lang="en-US" altLang="en-US" sz="1800" baseline="-25000"/>
              <a:t>2</a:t>
            </a:r>
            <a:r>
              <a:rPr kumimoji="1" lang="en-US" altLang="en-US" sz="1800"/>
              <a:t>:</a:t>
            </a:r>
            <a:r>
              <a:rPr kumimoji="1" lang="en-US" altLang="zh-CN" sz="1800">
                <a:solidFill>
                  <a:schemeClr val="hlink"/>
                </a:solidFill>
                <a:sym typeface="Symbol" pitchFamily="18" charset="2"/>
              </a:rPr>
              <a:t>S BB,#</a:t>
            </a:r>
            <a:r>
              <a:rPr kumimoji="1" lang="en-US" altLang="zh-CN" sz="1800">
                <a:sym typeface="Symbol" pitchFamily="18" charset="2"/>
              </a:rPr>
              <a:t>   </a:t>
            </a:r>
          </a:p>
          <a:p>
            <a:pPr algn="ctr" eaLnBrk="1" hangingPunct="1"/>
            <a:r>
              <a:rPr kumimoji="1" lang="en-US" altLang="zh-CN" sz="1800">
                <a:sym typeface="Symbol" pitchFamily="18" charset="2"/>
              </a:rPr>
              <a:t>B aB,#</a:t>
            </a:r>
          </a:p>
          <a:p>
            <a:pPr algn="ctr" eaLnBrk="1" hangingPunct="1"/>
            <a:r>
              <a:rPr kumimoji="1" lang="en-US" altLang="zh-CN" sz="1800">
                <a:sym typeface="Symbol" pitchFamily="18" charset="2"/>
              </a:rPr>
              <a:t>B b,#  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6172200" y="2438400"/>
            <a:ext cx="1447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en-US" sz="1800"/>
              <a:t>I</a:t>
            </a:r>
            <a:r>
              <a:rPr kumimoji="1" lang="en-US" altLang="en-US" sz="1800" baseline="-25000"/>
              <a:t>5</a:t>
            </a:r>
            <a:r>
              <a:rPr kumimoji="1" lang="en-US" altLang="en-US" sz="1800"/>
              <a:t>:S </a:t>
            </a:r>
            <a:r>
              <a:rPr kumimoji="1" lang="en-US" altLang="zh-CN" sz="1800">
                <a:sym typeface="Symbol" pitchFamily="18" charset="2"/>
              </a:rPr>
              <a:t>BB,#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6172200" y="3124200"/>
            <a:ext cx="1447800" cy="9144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en-US" sz="1800"/>
              <a:t>I</a:t>
            </a:r>
            <a:r>
              <a:rPr kumimoji="1" lang="en-US" altLang="en-US" sz="1800" baseline="-25000"/>
              <a:t>6</a:t>
            </a:r>
            <a:r>
              <a:rPr kumimoji="1" lang="en-US" altLang="en-US" sz="1800"/>
              <a:t>:</a:t>
            </a:r>
            <a:r>
              <a:rPr kumimoji="1" lang="en-US" altLang="zh-CN" sz="1800">
                <a:sym typeface="Symbol" pitchFamily="18" charset="2"/>
              </a:rPr>
              <a:t>BaB,#    </a:t>
            </a:r>
          </a:p>
          <a:p>
            <a:pPr algn="ctr" eaLnBrk="1" hangingPunct="1"/>
            <a:r>
              <a:rPr kumimoji="1" lang="en-US" altLang="zh-CN" sz="1800">
                <a:sym typeface="Symbol" pitchFamily="18" charset="2"/>
              </a:rPr>
              <a:t>B aB,#</a:t>
            </a:r>
          </a:p>
          <a:p>
            <a:pPr algn="ctr" eaLnBrk="1" hangingPunct="1"/>
            <a:r>
              <a:rPr kumimoji="1" lang="en-US" altLang="zh-CN" sz="1800">
                <a:sym typeface="Symbol" pitchFamily="18" charset="2"/>
              </a:rPr>
              <a:t>B b,#  </a:t>
            </a: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1295400" y="3810000"/>
            <a:ext cx="1447800" cy="9144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en-US" sz="1800"/>
              <a:t>I</a:t>
            </a:r>
            <a:r>
              <a:rPr kumimoji="1" lang="en-US" altLang="en-US" sz="1800" baseline="-25000"/>
              <a:t>3</a:t>
            </a:r>
            <a:r>
              <a:rPr kumimoji="1" lang="en-US" altLang="en-US" sz="1800"/>
              <a:t>:B</a:t>
            </a:r>
            <a:r>
              <a:rPr kumimoji="1" lang="en-US" altLang="zh-CN" sz="1800">
                <a:sym typeface="Symbol" pitchFamily="18" charset="2"/>
              </a:rPr>
              <a:t> aB,a/b </a:t>
            </a:r>
          </a:p>
          <a:p>
            <a:pPr algn="ctr" eaLnBrk="1" hangingPunct="1"/>
            <a:r>
              <a:rPr kumimoji="1" lang="en-US" altLang="zh-CN" sz="1800">
                <a:sym typeface="Symbol" pitchFamily="18" charset="2"/>
              </a:rPr>
              <a:t>  B aB,a/b</a:t>
            </a:r>
          </a:p>
          <a:p>
            <a:pPr algn="ctr" eaLnBrk="1" hangingPunct="1"/>
            <a:r>
              <a:rPr kumimoji="1" lang="en-US" altLang="zh-CN" sz="1800">
                <a:sym typeface="Symbol" pitchFamily="18" charset="2"/>
              </a:rPr>
              <a:t>  B b,a/b  </a:t>
            </a: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1295400" y="2971800"/>
            <a:ext cx="14478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en-US" sz="1800" dirty="0"/>
              <a:t>I</a:t>
            </a:r>
            <a:r>
              <a:rPr kumimoji="1" lang="en-US" altLang="en-US" sz="1800" baseline="-25000" dirty="0"/>
              <a:t>4</a:t>
            </a:r>
            <a:r>
              <a:rPr kumimoji="1" lang="en-US" altLang="en-US" sz="1800" dirty="0"/>
              <a:t>:B </a:t>
            </a:r>
            <a:r>
              <a:rPr kumimoji="1" lang="en-US" altLang="zh-CN" sz="1800" dirty="0">
                <a:sym typeface="Symbol" pitchFamily="18" charset="2"/>
              </a:rPr>
              <a:t></a:t>
            </a:r>
            <a:r>
              <a:rPr kumimoji="1" lang="en-US" altLang="zh-CN" sz="1800" dirty="0" err="1">
                <a:sym typeface="Symbol" pitchFamily="18" charset="2"/>
              </a:rPr>
              <a:t>b,a</a:t>
            </a:r>
            <a:r>
              <a:rPr kumimoji="1" lang="en-US" altLang="zh-CN" sz="1800" dirty="0">
                <a:sym typeface="Symbol" pitchFamily="18" charset="2"/>
              </a:rPr>
              <a:t>/b</a:t>
            </a:r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4038600" y="4267200"/>
            <a:ext cx="14478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en-US" sz="1800"/>
              <a:t>I</a:t>
            </a:r>
            <a:r>
              <a:rPr kumimoji="1" lang="en-US" altLang="en-US" sz="1800" baseline="-25000"/>
              <a:t>7</a:t>
            </a:r>
            <a:r>
              <a:rPr kumimoji="1" lang="en-US" altLang="en-US" sz="1800"/>
              <a:t>:B </a:t>
            </a:r>
            <a:r>
              <a:rPr kumimoji="1" lang="en-US" altLang="zh-CN" sz="1800">
                <a:sym typeface="Symbol" pitchFamily="18" charset="2"/>
              </a:rPr>
              <a:t>b,#</a:t>
            </a: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6172200" y="4648200"/>
            <a:ext cx="1447800" cy="38100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en-US" sz="1800" dirty="0"/>
              <a:t>I</a:t>
            </a:r>
            <a:r>
              <a:rPr kumimoji="1" lang="en-US" altLang="en-US" sz="1800" baseline="-25000" dirty="0"/>
              <a:t>9</a:t>
            </a:r>
            <a:r>
              <a:rPr kumimoji="1" lang="en-US" altLang="en-US" sz="1800" dirty="0"/>
              <a:t>:B </a:t>
            </a:r>
            <a:r>
              <a:rPr kumimoji="1" lang="en-US" altLang="zh-CN" sz="1800" dirty="0">
                <a:sym typeface="Symbol" pitchFamily="18" charset="2"/>
              </a:rPr>
              <a:t></a:t>
            </a:r>
            <a:r>
              <a:rPr kumimoji="1" lang="en-US" altLang="zh-CN" sz="1800" dirty="0" err="1">
                <a:sym typeface="Symbol" pitchFamily="18" charset="2"/>
              </a:rPr>
              <a:t>aB</a:t>
            </a:r>
            <a:r>
              <a:rPr kumimoji="1" lang="en-US" altLang="zh-CN" sz="1800" dirty="0">
                <a:sym typeface="Symbol" pitchFamily="18" charset="2"/>
              </a:rPr>
              <a:t>,#</a:t>
            </a:r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1295400" y="5105400"/>
            <a:ext cx="1447800" cy="38100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en-US" sz="1800" dirty="0"/>
              <a:t>I</a:t>
            </a:r>
            <a:r>
              <a:rPr kumimoji="1" lang="en-US" altLang="en-US" sz="1800" baseline="-25000" dirty="0"/>
              <a:t>8</a:t>
            </a:r>
            <a:r>
              <a:rPr kumimoji="1" lang="en-US" altLang="en-US" sz="1800" dirty="0"/>
              <a:t>:B </a:t>
            </a:r>
            <a:r>
              <a:rPr kumimoji="1" lang="en-US" altLang="zh-CN" sz="1800" dirty="0">
                <a:sym typeface="Symbol" pitchFamily="18" charset="2"/>
              </a:rPr>
              <a:t></a:t>
            </a:r>
            <a:r>
              <a:rPr kumimoji="1" lang="en-US" altLang="zh-CN" sz="1800" dirty="0" err="1">
                <a:sym typeface="Symbol" pitchFamily="18" charset="2"/>
              </a:rPr>
              <a:t>aB,a</a:t>
            </a:r>
            <a:r>
              <a:rPr kumimoji="1" lang="en-US" altLang="zh-CN" sz="1800" dirty="0">
                <a:sym typeface="Symbol" pitchFamily="18" charset="2"/>
              </a:rPr>
              <a:t>/b</a:t>
            </a:r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2895600" y="1752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3336925" y="1371600"/>
            <a:ext cx="30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/>
              <a:t>s</a:t>
            </a:r>
          </a:p>
        </p:txBody>
      </p:sp>
      <p:sp>
        <p:nvSpPr>
          <p:cNvPr id="25614" name="Line 14"/>
          <p:cNvSpPr>
            <a:spLocks noChangeShapeType="1"/>
          </p:cNvSpPr>
          <p:nvPr/>
        </p:nvSpPr>
        <p:spPr bwMode="auto">
          <a:xfrm>
            <a:off x="2895600" y="2362200"/>
            <a:ext cx="1143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5" name="Text Box 15"/>
          <p:cNvSpPr txBox="1">
            <a:spLocks noChangeArrowheads="1"/>
          </p:cNvSpPr>
          <p:nvPr/>
        </p:nvSpPr>
        <p:spPr bwMode="auto">
          <a:xfrm>
            <a:off x="3276600" y="23622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1800"/>
              <a:t>B</a:t>
            </a:r>
          </a:p>
        </p:txBody>
      </p:sp>
      <p:sp>
        <p:nvSpPr>
          <p:cNvPr id="25616" name="Text Box 16"/>
          <p:cNvSpPr txBox="1">
            <a:spLocks noChangeArrowheads="1"/>
          </p:cNvSpPr>
          <p:nvPr/>
        </p:nvSpPr>
        <p:spPr bwMode="auto">
          <a:xfrm>
            <a:off x="5638800" y="23622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1800"/>
              <a:t>B</a:t>
            </a:r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>
            <a:off x="5486400" y="2667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>
            <a:off x="5486400" y="3276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9" name="Text Box 19"/>
          <p:cNvSpPr txBox="1">
            <a:spLocks noChangeArrowheads="1"/>
          </p:cNvSpPr>
          <p:nvPr/>
        </p:nvSpPr>
        <p:spPr bwMode="auto">
          <a:xfrm>
            <a:off x="5699125" y="2860675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/>
              <a:t>a</a:t>
            </a:r>
          </a:p>
        </p:txBody>
      </p:sp>
      <p:sp>
        <p:nvSpPr>
          <p:cNvPr id="25620" name="Line 20"/>
          <p:cNvSpPr>
            <a:spLocks noChangeShapeType="1"/>
          </p:cNvSpPr>
          <p:nvPr/>
        </p:nvSpPr>
        <p:spPr bwMode="auto">
          <a:xfrm>
            <a:off x="4648200" y="3352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21" name="Text Box 21"/>
          <p:cNvSpPr txBox="1">
            <a:spLocks noChangeArrowheads="1"/>
          </p:cNvSpPr>
          <p:nvPr/>
        </p:nvSpPr>
        <p:spPr bwMode="auto">
          <a:xfrm>
            <a:off x="4572000" y="3470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/>
              <a:t>b</a:t>
            </a:r>
          </a:p>
        </p:txBody>
      </p:sp>
      <p:sp>
        <p:nvSpPr>
          <p:cNvPr id="25622" name="Line 22"/>
          <p:cNvSpPr>
            <a:spLocks noChangeShapeType="1"/>
          </p:cNvSpPr>
          <p:nvPr/>
        </p:nvSpPr>
        <p:spPr bwMode="auto">
          <a:xfrm>
            <a:off x="1905000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1889125" y="2327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/>
              <a:t>b</a:t>
            </a:r>
          </a:p>
        </p:txBody>
      </p:sp>
      <p:sp>
        <p:nvSpPr>
          <p:cNvPr id="25624" name="Line 24"/>
          <p:cNvSpPr>
            <a:spLocks noChangeShapeType="1"/>
          </p:cNvSpPr>
          <p:nvPr/>
        </p:nvSpPr>
        <p:spPr bwMode="auto">
          <a:xfrm flipV="1">
            <a:off x="1905000" y="3352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25" name="Text Box 25"/>
          <p:cNvSpPr txBox="1">
            <a:spLocks noChangeArrowheads="1"/>
          </p:cNvSpPr>
          <p:nvPr/>
        </p:nvSpPr>
        <p:spPr bwMode="auto">
          <a:xfrm>
            <a:off x="1889125" y="3317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/>
              <a:t>b</a:t>
            </a:r>
          </a:p>
        </p:txBody>
      </p:sp>
      <p:sp>
        <p:nvSpPr>
          <p:cNvPr id="25626" name="Line 26"/>
          <p:cNvSpPr>
            <a:spLocks noChangeShapeType="1"/>
          </p:cNvSpPr>
          <p:nvPr/>
        </p:nvSpPr>
        <p:spPr bwMode="auto">
          <a:xfrm>
            <a:off x="1905000" y="4724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27" name="Text Box 27"/>
          <p:cNvSpPr txBox="1">
            <a:spLocks noChangeArrowheads="1"/>
          </p:cNvSpPr>
          <p:nvPr/>
        </p:nvSpPr>
        <p:spPr bwMode="auto">
          <a:xfrm>
            <a:off x="1889125" y="46863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1800"/>
              <a:t>B</a:t>
            </a:r>
          </a:p>
        </p:txBody>
      </p:sp>
      <p:sp>
        <p:nvSpPr>
          <p:cNvPr id="25628" name="Line 28"/>
          <p:cNvSpPr>
            <a:spLocks noChangeShapeType="1"/>
          </p:cNvSpPr>
          <p:nvPr/>
        </p:nvSpPr>
        <p:spPr bwMode="auto">
          <a:xfrm>
            <a:off x="6858000" y="4038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29" name="Text Box 29"/>
          <p:cNvSpPr txBox="1">
            <a:spLocks noChangeArrowheads="1"/>
          </p:cNvSpPr>
          <p:nvPr/>
        </p:nvSpPr>
        <p:spPr bwMode="auto">
          <a:xfrm>
            <a:off x="6858000" y="41148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1800"/>
              <a:t>B</a:t>
            </a:r>
          </a:p>
        </p:txBody>
      </p:sp>
      <p:sp>
        <p:nvSpPr>
          <p:cNvPr id="25630" name="Line 30"/>
          <p:cNvSpPr>
            <a:spLocks noChangeShapeType="1"/>
          </p:cNvSpPr>
          <p:nvPr/>
        </p:nvSpPr>
        <p:spPr bwMode="auto">
          <a:xfrm flipH="1">
            <a:off x="5105400" y="3810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31" name="Line 31"/>
          <p:cNvSpPr>
            <a:spLocks noChangeShapeType="1"/>
          </p:cNvSpPr>
          <p:nvPr/>
        </p:nvSpPr>
        <p:spPr bwMode="auto">
          <a:xfrm>
            <a:off x="5105400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32" name="Line 32"/>
          <p:cNvSpPr>
            <a:spLocks noChangeShapeType="1"/>
          </p:cNvSpPr>
          <p:nvPr/>
        </p:nvSpPr>
        <p:spPr bwMode="auto">
          <a:xfrm flipH="1">
            <a:off x="914400" y="1981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33" name="Line 33"/>
          <p:cNvSpPr>
            <a:spLocks noChangeShapeType="1"/>
          </p:cNvSpPr>
          <p:nvPr/>
        </p:nvSpPr>
        <p:spPr bwMode="auto">
          <a:xfrm>
            <a:off x="914400" y="19812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34" name="Line 34"/>
          <p:cNvSpPr>
            <a:spLocks noChangeShapeType="1"/>
          </p:cNvSpPr>
          <p:nvPr/>
        </p:nvSpPr>
        <p:spPr bwMode="auto">
          <a:xfrm>
            <a:off x="914400" y="4267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35" name="Text Box 35"/>
          <p:cNvSpPr txBox="1">
            <a:spLocks noChangeArrowheads="1"/>
          </p:cNvSpPr>
          <p:nvPr/>
        </p:nvSpPr>
        <p:spPr bwMode="auto">
          <a:xfrm>
            <a:off x="669925" y="3013075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/>
              <a:t>a</a:t>
            </a:r>
          </a:p>
        </p:txBody>
      </p:sp>
      <p:sp>
        <p:nvSpPr>
          <p:cNvPr id="25636" name="Freeform 36"/>
          <p:cNvSpPr>
            <a:spLocks/>
          </p:cNvSpPr>
          <p:nvPr/>
        </p:nvSpPr>
        <p:spPr bwMode="auto">
          <a:xfrm>
            <a:off x="7505700" y="2857500"/>
            <a:ext cx="431800" cy="444500"/>
          </a:xfrm>
          <a:custGeom>
            <a:avLst/>
            <a:gdLst>
              <a:gd name="T0" fmla="*/ 2147483647 w 272"/>
              <a:gd name="T1" fmla="*/ 2147483647 h 280"/>
              <a:gd name="T2" fmla="*/ 2147483647 w 272"/>
              <a:gd name="T3" fmla="*/ 2147483647 h 280"/>
              <a:gd name="T4" fmla="*/ 2147483647 w 272"/>
              <a:gd name="T5" fmla="*/ 2147483647 h 280"/>
              <a:gd name="T6" fmla="*/ 2147483647 w 272"/>
              <a:gd name="T7" fmla="*/ 2147483647 h 280"/>
              <a:gd name="T8" fmla="*/ 2147483647 w 272"/>
              <a:gd name="T9" fmla="*/ 2147483647 h 280"/>
              <a:gd name="T10" fmla="*/ 2147483647 w 272"/>
              <a:gd name="T11" fmla="*/ 2147483647 h 2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2"/>
              <a:gd name="T19" fmla="*/ 0 h 280"/>
              <a:gd name="T20" fmla="*/ 272 w 272"/>
              <a:gd name="T21" fmla="*/ 280 h 2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2" h="280">
                <a:moveTo>
                  <a:pt x="72" y="264"/>
                </a:moveTo>
                <a:cubicBezTo>
                  <a:pt x="128" y="272"/>
                  <a:pt x="184" y="280"/>
                  <a:pt x="216" y="264"/>
                </a:cubicBezTo>
                <a:cubicBezTo>
                  <a:pt x="248" y="248"/>
                  <a:pt x="272" y="208"/>
                  <a:pt x="264" y="168"/>
                </a:cubicBezTo>
                <a:cubicBezTo>
                  <a:pt x="256" y="128"/>
                  <a:pt x="208" y="48"/>
                  <a:pt x="168" y="24"/>
                </a:cubicBezTo>
                <a:cubicBezTo>
                  <a:pt x="128" y="0"/>
                  <a:pt x="48" y="0"/>
                  <a:pt x="24" y="24"/>
                </a:cubicBezTo>
                <a:cubicBezTo>
                  <a:pt x="0" y="48"/>
                  <a:pt x="24" y="144"/>
                  <a:pt x="24" y="1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37" name="Line 37"/>
          <p:cNvSpPr>
            <a:spLocks noChangeShapeType="1"/>
          </p:cNvSpPr>
          <p:nvPr/>
        </p:nvSpPr>
        <p:spPr bwMode="auto">
          <a:xfrm>
            <a:off x="7543800" y="2971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38" name="Text Box 38"/>
          <p:cNvSpPr txBox="1">
            <a:spLocks noChangeArrowheads="1"/>
          </p:cNvSpPr>
          <p:nvPr/>
        </p:nvSpPr>
        <p:spPr bwMode="auto">
          <a:xfrm>
            <a:off x="7772400" y="2667000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/>
              <a:t>a</a:t>
            </a:r>
          </a:p>
        </p:txBody>
      </p:sp>
      <p:sp>
        <p:nvSpPr>
          <p:cNvPr id="25639" name="Freeform 39"/>
          <p:cNvSpPr>
            <a:spLocks/>
          </p:cNvSpPr>
          <p:nvPr/>
        </p:nvSpPr>
        <p:spPr bwMode="auto">
          <a:xfrm>
            <a:off x="2628900" y="3505200"/>
            <a:ext cx="431800" cy="444500"/>
          </a:xfrm>
          <a:custGeom>
            <a:avLst/>
            <a:gdLst>
              <a:gd name="T0" fmla="*/ 2147483647 w 272"/>
              <a:gd name="T1" fmla="*/ 2147483647 h 280"/>
              <a:gd name="T2" fmla="*/ 2147483647 w 272"/>
              <a:gd name="T3" fmla="*/ 2147483647 h 280"/>
              <a:gd name="T4" fmla="*/ 2147483647 w 272"/>
              <a:gd name="T5" fmla="*/ 2147483647 h 280"/>
              <a:gd name="T6" fmla="*/ 2147483647 w 272"/>
              <a:gd name="T7" fmla="*/ 2147483647 h 280"/>
              <a:gd name="T8" fmla="*/ 2147483647 w 272"/>
              <a:gd name="T9" fmla="*/ 2147483647 h 280"/>
              <a:gd name="T10" fmla="*/ 2147483647 w 272"/>
              <a:gd name="T11" fmla="*/ 2147483647 h 2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2"/>
              <a:gd name="T19" fmla="*/ 0 h 280"/>
              <a:gd name="T20" fmla="*/ 272 w 272"/>
              <a:gd name="T21" fmla="*/ 280 h 2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2" h="280">
                <a:moveTo>
                  <a:pt x="72" y="264"/>
                </a:moveTo>
                <a:cubicBezTo>
                  <a:pt x="128" y="272"/>
                  <a:pt x="184" y="280"/>
                  <a:pt x="216" y="264"/>
                </a:cubicBezTo>
                <a:cubicBezTo>
                  <a:pt x="248" y="248"/>
                  <a:pt x="272" y="208"/>
                  <a:pt x="264" y="168"/>
                </a:cubicBezTo>
                <a:cubicBezTo>
                  <a:pt x="256" y="128"/>
                  <a:pt x="208" y="48"/>
                  <a:pt x="168" y="24"/>
                </a:cubicBezTo>
                <a:cubicBezTo>
                  <a:pt x="128" y="0"/>
                  <a:pt x="48" y="0"/>
                  <a:pt x="24" y="24"/>
                </a:cubicBezTo>
                <a:cubicBezTo>
                  <a:pt x="0" y="48"/>
                  <a:pt x="24" y="144"/>
                  <a:pt x="24" y="1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40" name="Line 40"/>
          <p:cNvSpPr>
            <a:spLocks noChangeShapeType="1"/>
          </p:cNvSpPr>
          <p:nvPr/>
        </p:nvSpPr>
        <p:spPr bwMode="auto">
          <a:xfrm>
            <a:off x="2667000" y="3733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41" name="Text Box 41"/>
          <p:cNvSpPr txBox="1">
            <a:spLocks noChangeArrowheads="1"/>
          </p:cNvSpPr>
          <p:nvPr/>
        </p:nvSpPr>
        <p:spPr bwMode="auto">
          <a:xfrm>
            <a:off x="2895600" y="3276600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/>
              <a:t>a</a:t>
            </a:r>
          </a:p>
        </p:txBody>
      </p:sp>
      <p:sp>
        <p:nvSpPr>
          <p:cNvPr id="25642" name="Text Box 42"/>
          <p:cNvSpPr txBox="1">
            <a:spLocks noChangeArrowheads="1"/>
          </p:cNvSpPr>
          <p:nvPr/>
        </p:nvSpPr>
        <p:spPr bwMode="auto">
          <a:xfrm>
            <a:off x="428625" y="5599113"/>
            <a:ext cx="8715375" cy="8302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 dirty="0"/>
              <a:t>合并</a:t>
            </a:r>
            <a:r>
              <a:rPr lang="en-US" altLang="zh-CN" b="1" dirty="0"/>
              <a:t>LR(1)</a:t>
            </a:r>
            <a:r>
              <a:rPr kumimoji="1" lang="zh-CN" altLang="en-US" b="1" dirty="0"/>
              <a:t>项目集规范族的</a:t>
            </a:r>
            <a:r>
              <a:rPr lang="zh-CN" altLang="en-US" b="1" dirty="0"/>
              <a:t>同心集</a:t>
            </a:r>
            <a:r>
              <a:rPr lang="en-US" altLang="zh-CN" b="1" dirty="0"/>
              <a:t>I</a:t>
            </a:r>
            <a:r>
              <a:rPr lang="en-US" altLang="zh-CN" b="1" baseline="-25000" dirty="0"/>
              <a:t>3</a:t>
            </a:r>
            <a:r>
              <a:rPr lang="en-US" altLang="zh-CN" b="1" dirty="0"/>
              <a:t> </a:t>
            </a:r>
            <a:r>
              <a:rPr lang="zh-CN" altLang="en-US" b="1" dirty="0"/>
              <a:t>和</a:t>
            </a:r>
            <a:r>
              <a:rPr lang="en-US" altLang="zh-CN" b="1" dirty="0"/>
              <a:t>I</a:t>
            </a:r>
            <a:r>
              <a:rPr lang="en-US" altLang="zh-CN" b="1" baseline="-25000" dirty="0"/>
              <a:t>6</a:t>
            </a:r>
            <a:r>
              <a:rPr lang="en-US" altLang="zh-CN" b="1" dirty="0"/>
              <a:t> </a:t>
            </a:r>
            <a:r>
              <a:rPr lang="zh-CN" altLang="en-US" b="1" dirty="0"/>
              <a:t>成一个</a:t>
            </a:r>
            <a:r>
              <a:rPr lang="en-US" altLang="zh-CN" b="1" dirty="0"/>
              <a:t>I</a:t>
            </a:r>
            <a:r>
              <a:rPr lang="en-US" altLang="zh-CN" b="1" baseline="-25000" dirty="0"/>
              <a:t>36</a:t>
            </a:r>
            <a:r>
              <a:rPr lang="en-US" altLang="zh-CN" b="1" dirty="0"/>
              <a:t> , I</a:t>
            </a:r>
            <a:r>
              <a:rPr lang="en-US" altLang="zh-CN" b="1" baseline="-25000" dirty="0"/>
              <a:t>4</a:t>
            </a:r>
            <a:r>
              <a:rPr lang="en-US" altLang="zh-CN" b="1" dirty="0"/>
              <a:t> </a:t>
            </a:r>
            <a:r>
              <a:rPr lang="zh-CN" altLang="en-US" b="1" dirty="0"/>
              <a:t>和</a:t>
            </a:r>
            <a:r>
              <a:rPr lang="en-US" altLang="zh-CN" b="1" dirty="0"/>
              <a:t>I</a:t>
            </a:r>
            <a:r>
              <a:rPr lang="en-US" altLang="zh-CN" b="1" baseline="-25000" dirty="0"/>
              <a:t>7</a:t>
            </a:r>
            <a:r>
              <a:rPr lang="en-US" altLang="zh-CN" b="1" dirty="0"/>
              <a:t> </a:t>
            </a:r>
            <a:r>
              <a:rPr lang="zh-CN" altLang="en-US" b="1" dirty="0"/>
              <a:t>成一个</a:t>
            </a:r>
            <a:r>
              <a:rPr lang="en-US" altLang="zh-CN" b="1" dirty="0"/>
              <a:t> I</a:t>
            </a:r>
            <a:r>
              <a:rPr lang="en-US" altLang="zh-CN" b="1" baseline="-25000" dirty="0"/>
              <a:t>47  </a:t>
            </a:r>
            <a:r>
              <a:rPr lang="zh-CN" altLang="en-US" b="1" baseline="-25000" dirty="0"/>
              <a:t>，</a:t>
            </a:r>
            <a:r>
              <a:rPr lang="en-US" altLang="zh-CN" b="1" dirty="0"/>
              <a:t> I</a:t>
            </a:r>
            <a:r>
              <a:rPr lang="en-US" altLang="zh-CN" b="1" baseline="-25000" dirty="0"/>
              <a:t>8</a:t>
            </a:r>
            <a:r>
              <a:rPr lang="en-US" altLang="zh-CN" b="1" dirty="0"/>
              <a:t> </a:t>
            </a:r>
            <a:r>
              <a:rPr lang="zh-CN" altLang="en-US" b="1" dirty="0"/>
              <a:t>和</a:t>
            </a:r>
            <a:r>
              <a:rPr lang="en-US" altLang="zh-CN" b="1" dirty="0"/>
              <a:t>I</a:t>
            </a:r>
            <a:r>
              <a:rPr lang="en-US" altLang="zh-CN" b="1" baseline="-25000" dirty="0"/>
              <a:t>9</a:t>
            </a:r>
            <a:r>
              <a:rPr lang="en-US" altLang="zh-CN" b="1" dirty="0"/>
              <a:t> </a:t>
            </a:r>
            <a:r>
              <a:rPr lang="zh-CN" altLang="en-US" b="1" dirty="0"/>
              <a:t>成一个</a:t>
            </a:r>
            <a:r>
              <a:rPr lang="en-US" altLang="zh-CN" b="1" baseline="-25000" dirty="0"/>
              <a:t> </a:t>
            </a:r>
            <a:r>
              <a:rPr lang="en-US" altLang="zh-CN" b="1" dirty="0"/>
              <a:t>I</a:t>
            </a:r>
            <a:r>
              <a:rPr lang="en-US" altLang="zh-CN" b="1" baseline="-25000" dirty="0"/>
              <a:t>89</a:t>
            </a:r>
            <a:r>
              <a:rPr lang="zh-CN" altLang="en-US" b="1" baseline="-25000" dirty="0"/>
              <a:t>。</a:t>
            </a:r>
            <a:r>
              <a:rPr lang="en-US" altLang="zh-CN" b="1" dirty="0"/>
              <a:t>I</a:t>
            </a:r>
            <a:r>
              <a:rPr lang="en-US" altLang="zh-CN" b="1" baseline="-25000" dirty="0"/>
              <a:t>3</a:t>
            </a:r>
            <a:r>
              <a:rPr lang="en-US" altLang="zh-CN" b="1" dirty="0"/>
              <a:t> </a:t>
            </a:r>
            <a:r>
              <a:rPr lang="zh-CN" altLang="en-US" b="1" dirty="0"/>
              <a:t>和</a:t>
            </a:r>
            <a:r>
              <a:rPr lang="en-US" altLang="zh-CN" b="1" dirty="0"/>
              <a:t>I</a:t>
            </a:r>
            <a:r>
              <a:rPr lang="en-US" altLang="zh-CN" b="1" baseline="-25000" dirty="0"/>
              <a:t>6</a:t>
            </a:r>
            <a:r>
              <a:rPr lang="zh-CN" altLang="en-US" b="1" dirty="0"/>
              <a:t>除搜索符外两个集合是相同的。</a:t>
            </a:r>
            <a:endParaRPr kumimoji="1" lang="zh-CN" altLang="en-US" b="1" dirty="0"/>
          </a:p>
        </p:txBody>
      </p:sp>
      <p:sp>
        <p:nvSpPr>
          <p:cNvPr id="25643" name="Text Box 43"/>
          <p:cNvSpPr txBox="1">
            <a:spLocks noChangeArrowheads="1"/>
          </p:cNvSpPr>
          <p:nvPr/>
        </p:nvSpPr>
        <p:spPr bwMode="auto">
          <a:xfrm>
            <a:off x="5562600" y="3429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/>
              <a:t>b</a:t>
            </a:r>
          </a:p>
        </p:txBody>
      </p:sp>
      <p:sp>
        <p:nvSpPr>
          <p:cNvPr id="25644" name="矩形 43"/>
          <p:cNvSpPr>
            <a:spLocks noChangeArrowheads="1"/>
          </p:cNvSpPr>
          <p:nvPr/>
        </p:nvSpPr>
        <p:spPr bwMode="auto">
          <a:xfrm>
            <a:off x="714375" y="357188"/>
            <a:ext cx="8072438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文法</a:t>
            </a:r>
            <a:r>
              <a:rPr lang="en-US" altLang="zh-CN" b="1"/>
              <a:t>G[S ’](p146</a:t>
            </a:r>
            <a:r>
              <a:rPr lang="zh-CN" altLang="en-US" b="1"/>
              <a:t>图</a:t>
            </a:r>
            <a:r>
              <a:rPr lang="en-US" altLang="zh-CN" b="1"/>
              <a:t>7.12): (0)  S’  </a:t>
            </a:r>
            <a:r>
              <a:rPr kumimoji="1" lang="en-US" altLang="zh-CN" b="1">
                <a:sym typeface="Symbol" pitchFamily="18" charset="2"/>
              </a:rPr>
              <a:t> </a:t>
            </a:r>
            <a:r>
              <a:rPr lang="en-US" altLang="zh-CN" b="1"/>
              <a:t>S   (1) S </a:t>
            </a:r>
            <a:r>
              <a:rPr kumimoji="1" lang="en-US" altLang="zh-CN" b="1">
                <a:sym typeface="Symbol" pitchFamily="18" charset="2"/>
              </a:rPr>
              <a:t> BB    (2) BaB    (3) B b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nimBg="1" autoUpdateAnimBg="0"/>
      <p:bldP spid="21507" grpId="0" animBg="1" autoUpdateAnimBg="0"/>
      <p:bldP spid="21508" grpId="0" animBg="1" autoUpdateAnimBg="0"/>
      <p:bldP spid="21509" grpId="0" animBg="1" autoUpdateAnimBg="0"/>
      <p:bldP spid="21510" grpId="0" animBg="1" autoUpdateAnimBg="0"/>
      <p:bldP spid="21511" grpId="0" animBg="1" autoUpdateAnimBg="0"/>
      <p:bldP spid="21512" grpId="0" animBg="1" autoUpdateAnimBg="0"/>
      <p:bldP spid="21513" grpId="0" animBg="1" autoUpdateAnimBg="0"/>
      <p:bldP spid="21514" grpId="0" animBg="1" autoUpdateAnimBg="0"/>
      <p:bldP spid="21515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1219200" y="1143000"/>
            <a:ext cx="16764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en-US" sz="1800"/>
              <a:t>I</a:t>
            </a:r>
            <a:r>
              <a:rPr kumimoji="1" lang="en-US" altLang="en-US" sz="1800" baseline="-25000"/>
              <a:t>0</a:t>
            </a:r>
            <a:r>
              <a:rPr kumimoji="1" lang="en-US" altLang="en-US" sz="1800"/>
              <a:t>:</a:t>
            </a:r>
            <a:r>
              <a:rPr kumimoji="1" lang="en-US" altLang="en-US" sz="1800">
                <a:solidFill>
                  <a:schemeClr val="hlink"/>
                </a:solidFill>
              </a:rPr>
              <a:t>S’ </a:t>
            </a:r>
            <a:r>
              <a:rPr kumimoji="1" lang="en-US" altLang="zh-CN" sz="1800">
                <a:solidFill>
                  <a:schemeClr val="hlink"/>
                </a:solidFill>
                <a:sym typeface="Symbol" pitchFamily="18" charset="2"/>
              </a:rPr>
              <a:t>S,#       </a:t>
            </a:r>
          </a:p>
          <a:p>
            <a:pPr algn="ctr" eaLnBrk="1" hangingPunct="1"/>
            <a:r>
              <a:rPr kumimoji="1" lang="en-US" altLang="zh-CN" sz="1800">
                <a:solidFill>
                  <a:schemeClr val="hlink"/>
                </a:solidFill>
                <a:sym typeface="Symbol" pitchFamily="18" charset="2"/>
              </a:rPr>
              <a:t>S BB,#</a:t>
            </a:r>
          </a:p>
          <a:p>
            <a:pPr algn="ctr" eaLnBrk="1" hangingPunct="1"/>
            <a:r>
              <a:rPr kumimoji="1" lang="en-US" altLang="zh-CN" sz="1800">
                <a:sym typeface="Symbol" pitchFamily="18" charset="2"/>
              </a:rPr>
              <a:t>B aB,a/b</a:t>
            </a:r>
          </a:p>
          <a:p>
            <a:pPr algn="ctr" eaLnBrk="1" hangingPunct="1"/>
            <a:r>
              <a:rPr kumimoji="1" lang="en-US" altLang="zh-CN" sz="1800">
                <a:sym typeface="Symbol" pitchFamily="18" charset="2"/>
              </a:rPr>
              <a:t>B b,a/b  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4038600" y="1524000"/>
            <a:ext cx="1447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en-US" sz="1800"/>
              <a:t>I</a:t>
            </a:r>
            <a:r>
              <a:rPr kumimoji="1" lang="en-US" altLang="en-US" sz="1800" baseline="-25000"/>
              <a:t>1</a:t>
            </a:r>
            <a:r>
              <a:rPr kumimoji="1" lang="en-US" altLang="en-US" sz="1800"/>
              <a:t>:S’ </a:t>
            </a:r>
            <a:r>
              <a:rPr kumimoji="1" lang="en-US" altLang="zh-CN" sz="1800">
                <a:sym typeface="Symbol" pitchFamily="18" charset="2"/>
              </a:rPr>
              <a:t>S,#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4038600" y="2438400"/>
            <a:ext cx="14478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en-US" sz="1800"/>
              <a:t>I</a:t>
            </a:r>
            <a:r>
              <a:rPr kumimoji="1" lang="en-US" altLang="en-US" sz="1800" baseline="-25000"/>
              <a:t>2</a:t>
            </a:r>
            <a:r>
              <a:rPr kumimoji="1" lang="en-US" altLang="en-US" sz="1800"/>
              <a:t>:</a:t>
            </a:r>
            <a:r>
              <a:rPr kumimoji="1" lang="en-US" altLang="zh-CN" sz="1800">
                <a:solidFill>
                  <a:schemeClr val="hlink"/>
                </a:solidFill>
                <a:sym typeface="Symbol" pitchFamily="18" charset="2"/>
              </a:rPr>
              <a:t>S BB,#</a:t>
            </a:r>
            <a:r>
              <a:rPr kumimoji="1" lang="en-US" altLang="zh-CN" sz="1800">
                <a:sym typeface="Symbol" pitchFamily="18" charset="2"/>
              </a:rPr>
              <a:t>   </a:t>
            </a:r>
          </a:p>
          <a:p>
            <a:pPr algn="ctr" eaLnBrk="1" hangingPunct="1"/>
            <a:r>
              <a:rPr kumimoji="1" lang="en-US" altLang="zh-CN" sz="1800">
                <a:sym typeface="Symbol" pitchFamily="18" charset="2"/>
              </a:rPr>
              <a:t>B aB,#</a:t>
            </a:r>
          </a:p>
          <a:p>
            <a:pPr algn="ctr" eaLnBrk="1" hangingPunct="1"/>
            <a:r>
              <a:rPr kumimoji="1" lang="en-US" altLang="zh-CN" sz="1800">
                <a:sym typeface="Symbol" pitchFamily="18" charset="2"/>
              </a:rPr>
              <a:t>B b,#  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6172200" y="2438400"/>
            <a:ext cx="1447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en-US" sz="1800"/>
              <a:t>I</a:t>
            </a:r>
            <a:r>
              <a:rPr kumimoji="1" lang="en-US" altLang="en-US" sz="1800" baseline="-25000"/>
              <a:t>5</a:t>
            </a:r>
            <a:r>
              <a:rPr kumimoji="1" lang="en-US" altLang="en-US" sz="1800"/>
              <a:t>:S </a:t>
            </a:r>
            <a:r>
              <a:rPr kumimoji="1" lang="en-US" altLang="zh-CN" sz="1800">
                <a:sym typeface="Symbol" pitchFamily="18" charset="2"/>
              </a:rPr>
              <a:t>BB,#</a:t>
            </a: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1214438" y="3810000"/>
            <a:ext cx="1643062" cy="9144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en-US" sz="1800"/>
              <a:t>I</a:t>
            </a:r>
            <a:r>
              <a:rPr kumimoji="1" lang="en-US" altLang="en-US" sz="1800" baseline="-25000"/>
              <a:t>36</a:t>
            </a:r>
            <a:r>
              <a:rPr kumimoji="1" lang="en-US" altLang="en-US" sz="1800"/>
              <a:t>:B</a:t>
            </a:r>
            <a:r>
              <a:rPr kumimoji="1" lang="en-US" altLang="zh-CN" sz="1800">
                <a:sym typeface="Symbol" pitchFamily="18" charset="2"/>
              </a:rPr>
              <a:t> aB,a/b/# </a:t>
            </a:r>
          </a:p>
          <a:p>
            <a:pPr algn="ctr" eaLnBrk="1" hangingPunct="1"/>
            <a:r>
              <a:rPr kumimoji="1" lang="en-US" altLang="zh-CN" sz="1800">
                <a:sym typeface="Symbol" pitchFamily="18" charset="2"/>
              </a:rPr>
              <a:t>  B aB,a/b/#</a:t>
            </a:r>
          </a:p>
          <a:p>
            <a:pPr algn="ctr" eaLnBrk="1" hangingPunct="1"/>
            <a:r>
              <a:rPr kumimoji="1" lang="en-US" altLang="zh-CN" sz="1800">
                <a:sym typeface="Symbol" pitchFamily="18" charset="2"/>
              </a:rPr>
              <a:t>  B b,a/b/#  </a:t>
            </a: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1295400" y="2971800"/>
            <a:ext cx="14478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en-US" sz="1800" dirty="0"/>
              <a:t>I</a:t>
            </a:r>
            <a:r>
              <a:rPr kumimoji="1" lang="en-US" altLang="en-US" sz="1800" baseline="-25000" dirty="0"/>
              <a:t>47</a:t>
            </a:r>
            <a:r>
              <a:rPr kumimoji="1" lang="en-US" altLang="en-US" sz="1800" dirty="0"/>
              <a:t>:B </a:t>
            </a:r>
            <a:r>
              <a:rPr kumimoji="1" lang="en-US" altLang="zh-CN" sz="1800" dirty="0">
                <a:sym typeface="Symbol" pitchFamily="18" charset="2"/>
              </a:rPr>
              <a:t></a:t>
            </a:r>
            <a:r>
              <a:rPr kumimoji="1" lang="en-US" altLang="zh-CN" sz="1800" dirty="0" err="1">
                <a:sym typeface="Symbol" pitchFamily="18" charset="2"/>
              </a:rPr>
              <a:t>b,a</a:t>
            </a:r>
            <a:r>
              <a:rPr kumimoji="1" lang="en-US" altLang="zh-CN" sz="1800" dirty="0">
                <a:sym typeface="Symbol" pitchFamily="18" charset="2"/>
              </a:rPr>
              <a:t>/b/#</a:t>
            </a:r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1143000" y="5105400"/>
            <a:ext cx="1785938" cy="38100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en-US" sz="1800" dirty="0"/>
              <a:t>I</a:t>
            </a:r>
            <a:r>
              <a:rPr kumimoji="1" lang="en-US" altLang="en-US" sz="1800" baseline="-25000" dirty="0"/>
              <a:t>89</a:t>
            </a:r>
            <a:r>
              <a:rPr kumimoji="1" lang="en-US" altLang="en-US" sz="1800" dirty="0"/>
              <a:t>:B </a:t>
            </a:r>
            <a:r>
              <a:rPr kumimoji="1" lang="en-US" altLang="zh-CN" sz="1800" dirty="0">
                <a:sym typeface="Symbol" pitchFamily="18" charset="2"/>
              </a:rPr>
              <a:t></a:t>
            </a:r>
            <a:r>
              <a:rPr kumimoji="1" lang="en-US" altLang="zh-CN" sz="1800" dirty="0" err="1">
                <a:sym typeface="Symbol" pitchFamily="18" charset="2"/>
              </a:rPr>
              <a:t>aB,a</a:t>
            </a:r>
            <a:r>
              <a:rPr kumimoji="1" lang="en-US" altLang="zh-CN" sz="1800" dirty="0">
                <a:sym typeface="Symbol" pitchFamily="18" charset="2"/>
              </a:rPr>
              <a:t>/b/#</a:t>
            </a:r>
          </a:p>
        </p:txBody>
      </p:sp>
      <p:sp>
        <p:nvSpPr>
          <p:cNvPr id="26633" name="Line 12"/>
          <p:cNvSpPr>
            <a:spLocks noChangeShapeType="1"/>
          </p:cNvSpPr>
          <p:nvPr/>
        </p:nvSpPr>
        <p:spPr bwMode="auto">
          <a:xfrm>
            <a:off x="2895600" y="1752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4" name="Text Box 13"/>
          <p:cNvSpPr txBox="1">
            <a:spLocks noChangeArrowheads="1"/>
          </p:cNvSpPr>
          <p:nvPr/>
        </p:nvSpPr>
        <p:spPr bwMode="auto">
          <a:xfrm>
            <a:off x="3336925" y="1371600"/>
            <a:ext cx="30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/>
              <a:t>s</a:t>
            </a:r>
          </a:p>
        </p:txBody>
      </p:sp>
      <p:sp>
        <p:nvSpPr>
          <p:cNvPr id="26635" name="Line 14"/>
          <p:cNvSpPr>
            <a:spLocks noChangeShapeType="1"/>
          </p:cNvSpPr>
          <p:nvPr/>
        </p:nvSpPr>
        <p:spPr bwMode="auto">
          <a:xfrm>
            <a:off x="2895600" y="2362200"/>
            <a:ext cx="1143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6" name="Text Box 15"/>
          <p:cNvSpPr txBox="1">
            <a:spLocks noChangeArrowheads="1"/>
          </p:cNvSpPr>
          <p:nvPr/>
        </p:nvSpPr>
        <p:spPr bwMode="auto">
          <a:xfrm>
            <a:off x="3276600" y="23622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1800"/>
              <a:t>B</a:t>
            </a:r>
          </a:p>
        </p:txBody>
      </p:sp>
      <p:sp>
        <p:nvSpPr>
          <p:cNvPr id="26637" name="Text Box 16"/>
          <p:cNvSpPr txBox="1">
            <a:spLocks noChangeArrowheads="1"/>
          </p:cNvSpPr>
          <p:nvPr/>
        </p:nvSpPr>
        <p:spPr bwMode="auto">
          <a:xfrm>
            <a:off x="5638800" y="23622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1800"/>
              <a:t>B</a:t>
            </a:r>
          </a:p>
        </p:txBody>
      </p:sp>
      <p:sp>
        <p:nvSpPr>
          <p:cNvPr id="26638" name="Line 17"/>
          <p:cNvSpPr>
            <a:spLocks noChangeShapeType="1"/>
          </p:cNvSpPr>
          <p:nvPr/>
        </p:nvSpPr>
        <p:spPr bwMode="auto">
          <a:xfrm>
            <a:off x="5486400" y="2667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9" name="Line 18"/>
          <p:cNvSpPr>
            <a:spLocks noChangeShapeType="1"/>
          </p:cNvSpPr>
          <p:nvPr/>
        </p:nvSpPr>
        <p:spPr bwMode="auto">
          <a:xfrm flipH="1">
            <a:off x="2714625" y="3357563"/>
            <a:ext cx="2643188" cy="1357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0" name="Text Box 19"/>
          <p:cNvSpPr txBox="1">
            <a:spLocks noChangeArrowheads="1"/>
          </p:cNvSpPr>
          <p:nvPr/>
        </p:nvSpPr>
        <p:spPr bwMode="auto">
          <a:xfrm>
            <a:off x="3786188" y="3714750"/>
            <a:ext cx="3190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en-US" altLang="zh-CN"/>
              <a:t>a</a:t>
            </a:r>
          </a:p>
        </p:txBody>
      </p:sp>
      <p:sp>
        <p:nvSpPr>
          <p:cNvPr id="26641" name="Line 20"/>
          <p:cNvSpPr>
            <a:spLocks noChangeShapeType="1"/>
          </p:cNvSpPr>
          <p:nvPr/>
        </p:nvSpPr>
        <p:spPr bwMode="auto">
          <a:xfrm flipH="1" flipV="1">
            <a:off x="2786063" y="3143250"/>
            <a:ext cx="1285875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2" name="Text Box 21"/>
          <p:cNvSpPr txBox="1">
            <a:spLocks noChangeArrowheads="1"/>
          </p:cNvSpPr>
          <p:nvPr/>
        </p:nvSpPr>
        <p:spPr bwMode="auto">
          <a:xfrm>
            <a:off x="3286125" y="30003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/>
              <a:t>b</a:t>
            </a:r>
          </a:p>
        </p:txBody>
      </p:sp>
      <p:sp>
        <p:nvSpPr>
          <p:cNvPr id="26643" name="Line 22"/>
          <p:cNvSpPr>
            <a:spLocks noChangeShapeType="1"/>
          </p:cNvSpPr>
          <p:nvPr/>
        </p:nvSpPr>
        <p:spPr bwMode="auto">
          <a:xfrm>
            <a:off x="1905000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4" name="Text Box 23"/>
          <p:cNvSpPr txBox="1">
            <a:spLocks noChangeArrowheads="1"/>
          </p:cNvSpPr>
          <p:nvPr/>
        </p:nvSpPr>
        <p:spPr bwMode="auto">
          <a:xfrm>
            <a:off x="1889125" y="2327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/>
              <a:t>b</a:t>
            </a:r>
          </a:p>
        </p:txBody>
      </p:sp>
      <p:sp>
        <p:nvSpPr>
          <p:cNvPr id="26645" name="Line 24"/>
          <p:cNvSpPr>
            <a:spLocks noChangeShapeType="1"/>
          </p:cNvSpPr>
          <p:nvPr/>
        </p:nvSpPr>
        <p:spPr bwMode="auto">
          <a:xfrm flipV="1">
            <a:off x="1905000" y="3352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6" name="Text Box 25"/>
          <p:cNvSpPr txBox="1">
            <a:spLocks noChangeArrowheads="1"/>
          </p:cNvSpPr>
          <p:nvPr/>
        </p:nvSpPr>
        <p:spPr bwMode="auto">
          <a:xfrm>
            <a:off x="1889125" y="3317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/>
              <a:t>b</a:t>
            </a:r>
          </a:p>
        </p:txBody>
      </p:sp>
      <p:sp>
        <p:nvSpPr>
          <p:cNvPr id="26647" name="Line 26"/>
          <p:cNvSpPr>
            <a:spLocks noChangeShapeType="1"/>
          </p:cNvSpPr>
          <p:nvPr/>
        </p:nvSpPr>
        <p:spPr bwMode="auto">
          <a:xfrm>
            <a:off x="1905000" y="4724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8" name="Text Box 27"/>
          <p:cNvSpPr txBox="1">
            <a:spLocks noChangeArrowheads="1"/>
          </p:cNvSpPr>
          <p:nvPr/>
        </p:nvSpPr>
        <p:spPr bwMode="auto">
          <a:xfrm>
            <a:off x="1889125" y="46863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1800"/>
              <a:t>B</a:t>
            </a:r>
          </a:p>
        </p:txBody>
      </p:sp>
      <p:sp>
        <p:nvSpPr>
          <p:cNvPr id="26649" name="Line 32"/>
          <p:cNvSpPr>
            <a:spLocks noChangeShapeType="1"/>
          </p:cNvSpPr>
          <p:nvPr/>
        </p:nvSpPr>
        <p:spPr bwMode="auto">
          <a:xfrm flipH="1">
            <a:off x="914400" y="1981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0" name="Line 33"/>
          <p:cNvSpPr>
            <a:spLocks noChangeShapeType="1"/>
          </p:cNvSpPr>
          <p:nvPr/>
        </p:nvSpPr>
        <p:spPr bwMode="auto">
          <a:xfrm>
            <a:off x="914400" y="19812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1" name="Line 34"/>
          <p:cNvSpPr>
            <a:spLocks noChangeShapeType="1"/>
          </p:cNvSpPr>
          <p:nvPr/>
        </p:nvSpPr>
        <p:spPr bwMode="auto">
          <a:xfrm>
            <a:off x="914400" y="4267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2" name="Text Box 35"/>
          <p:cNvSpPr txBox="1">
            <a:spLocks noChangeArrowheads="1"/>
          </p:cNvSpPr>
          <p:nvPr/>
        </p:nvSpPr>
        <p:spPr bwMode="auto">
          <a:xfrm>
            <a:off x="669925" y="3013075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/>
              <a:t>a</a:t>
            </a:r>
          </a:p>
        </p:txBody>
      </p:sp>
      <p:sp>
        <p:nvSpPr>
          <p:cNvPr id="26653" name="Freeform 39"/>
          <p:cNvSpPr>
            <a:spLocks/>
          </p:cNvSpPr>
          <p:nvPr/>
        </p:nvSpPr>
        <p:spPr bwMode="auto">
          <a:xfrm>
            <a:off x="2628900" y="3505200"/>
            <a:ext cx="431800" cy="444500"/>
          </a:xfrm>
          <a:custGeom>
            <a:avLst/>
            <a:gdLst>
              <a:gd name="T0" fmla="*/ 2147483647 w 272"/>
              <a:gd name="T1" fmla="*/ 2147483647 h 280"/>
              <a:gd name="T2" fmla="*/ 2147483647 w 272"/>
              <a:gd name="T3" fmla="*/ 2147483647 h 280"/>
              <a:gd name="T4" fmla="*/ 2147483647 w 272"/>
              <a:gd name="T5" fmla="*/ 2147483647 h 280"/>
              <a:gd name="T6" fmla="*/ 2147483647 w 272"/>
              <a:gd name="T7" fmla="*/ 2147483647 h 280"/>
              <a:gd name="T8" fmla="*/ 2147483647 w 272"/>
              <a:gd name="T9" fmla="*/ 2147483647 h 280"/>
              <a:gd name="T10" fmla="*/ 2147483647 w 272"/>
              <a:gd name="T11" fmla="*/ 2147483647 h 2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2"/>
              <a:gd name="T19" fmla="*/ 0 h 280"/>
              <a:gd name="T20" fmla="*/ 272 w 272"/>
              <a:gd name="T21" fmla="*/ 280 h 2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2" h="280">
                <a:moveTo>
                  <a:pt x="72" y="264"/>
                </a:moveTo>
                <a:cubicBezTo>
                  <a:pt x="128" y="272"/>
                  <a:pt x="184" y="280"/>
                  <a:pt x="216" y="264"/>
                </a:cubicBezTo>
                <a:cubicBezTo>
                  <a:pt x="248" y="248"/>
                  <a:pt x="272" y="208"/>
                  <a:pt x="264" y="168"/>
                </a:cubicBezTo>
                <a:cubicBezTo>
                  <a:pt x="256" y="128"/>
                  <a:pt x="208" y="48"/>
                  <a:pt x="168" y="24"/>
                </a:cubicBezTo>
                <a:cubicBezTo>
                  <a:pt x="128" y="0"/>
                  <a:pt x="48" y="0"/>
                  <a:pt x="24" y="24"/>
                </a:cubicBezTo>
                <a:cubicBezTo>
                  <a:pt x="0" y="48"/>
                  <a:pt x="24" y="144"/>
                  <a:pt x="24" y="1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4" name="Line 40"/>
          <p:cNvSpPr>
            <a:spLocks noChangeShapeType="1"/>
          </p:cNvSpPr>
          <p:nvPr/>
        </p:nvSpPr>
        <p:spPr bwMode="auto">
          <a:xfrm>
            <a:off x="2667000" y="3733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5" name="Text Box 41"/>
          <p:cNvSpPr txBox="1">
            <a:spLocks noChangeArrowheads="1"/>
          </p:cNvSpPr>
          <p:nvPr/>
        </p:nvSpPr>
        <p:spPr bwMode="auto">
          <a:xfrm>
            <a:off x="2895600" y="3276600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/>
              <a:t>a</a:t>
            </a:r>
          </a:p>
        </p:txBody>
      </p:sp>
      <p:sp>
        <p:nvSpPr>
          <p:cNvPr id="25642" name="Text Box 42"/>
          <p:cNvSpPr txBox="1">
            <a:spLocks noChangeArrowheads="1"/>
          </p:cNvSpPr>
          <p:nvPr/>
        </p:nvSpPr>
        <p:spPr bwMode="auto">
          <a:xfrm>
            <a:off x="428625" y="5599113"/>
            <a:ext cx="8715375" cy="8302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 dirty="0"/>
              <a:t>合并</a:t>
            </a:r>
            <a:r>
              <a:rPr lang="en-US" altLang="zh-CN" b="1" dirty="0"/>
              <a:t>LR(1)</a:t>
            </a:r>
            <a:r>
              <a:rPr kumimoji="1" lang="zh-CN" altLang="en-US" b="1" dirty="0"/>
              <a:t>项目集规范族的</a:t>
            </a:r>
            <a:r>
              <a:rPr lang="zh-CN" altLang="en-US" b="1" dirty="0"/>
              <a:t>同心集</a:t>
            </a:r>
            <a:r>
              <a:rPr lang="en-US" altLang="zh-CN" b="1" dirty="0"/>
              <a:t>I</a:t>
            </a:r>
            <a:r>
              <a:rPr lang="en-US" altLang="zh-CN" b="1" baseline="-25000" dirty="0"/>
              <a:t>3</a:t>
            </a:r>
            <a:r>
              <a:rPr lang="en-US" altLang="zh-CN" b="1" dirty="0"/>
              <a:t> </a:t>
            </a:r>
            <a:r>
              <a:rPr lang="zh-CN" altLang="en-US" b="1" dirty="0"/>
              <a:t>和</a:t>
            </a:r>
            <a:r>
              <a:rPr lang="en-US" altLang="zh-CN" b="1" dirty="0"/>
              <a:t>I</a:t>
            </a:r>
            <a:r>
              <a:rPr lang="en-US" altLang="zh-CN" b="1" baseline="-25000" dirty="0"/>
              <a:t>6</a:t>
            </a:r>
            <a:r>
              <a:rPr lang="en-US" altLang="zh-CN" b="1" dirty="0"/>
              <a:t> </a:t>
            </a:r>
            <a:r>
              <a:rPr lang="zh-CN" altLang="en-US" b="1" dirty="0"/>
              <a:t>成一个</a:t>
            </a:r>
            <a:r>
              <a:rPr lang="en-US" altLang="zh-CN" b="1" dirty="0"/>
              <a:t>I</a:t>
            </a:r>
            <a:r>
              <a:rPr lang="en-US" altLang="zh-CN" b="1" baseline="-25000" dirty="0"/>
              <a:t>36</a:t>
            </a:r>
            <a:r>
              <a:rPr lang="en-US" altLang="zh-CN" b="1" dirty="0"/>
              <a:t> I</a:t>
            </a:r>
            <a:r>
              <a:rPr lang="en-US" altLang="zh-CN" b="1" baseline="-25000" dirty="0"/>
              <a:t>4</a:t>
            </a:r>
            <a:r>
              <a:rPr lang="en-US" altLang="zh-CN" b="1" dirty="0"/>
              <a:t> </a:t>
            </a:r>
            <a:r>
              <a:rPr lang="zh-CN" altLang="en-US" b="1" dirty="0"/>
              <a:t>和</a:t>
            </a:r>
            <a:r>
              <a:rPr lang="en-US" altLang="zh-CN" b="1" dirty="0"/>
              <a:t>I</a:t>
            </a:r>
            <a:r>
              <a:rPr lang="en-US" altLang="zh-CN" b="1" baseline="-25000" dirty="0"/>
              <a:t>7</a:t>
            </a:r>
            <a:r>
              <a:rPr lang="en-US" altLang="zh-CN" b="1" dirty="0"/>
              <a:t> </a:t>
            </a:r>
            <a:r>
              <a:rPr lang="zh-CN" altLang="en-US" b="1" dirty="0"/>
              <a:t>成一个</a:t>
            </a:r>
            <a:r>
              <a:rPr lang="en-US" altLang="zh-CN" b="1" dirty="0"/>
              <a:t> I</a:t>
            </a:r>
            <a:r>
              <a:rPr lang="en-US" altLang="zh-CN" b="1" baseline="-25000" dirty="0"/>
              <a:t>47  </a:t>
            </a:r>
            <a:r>
              <a:rPr lang="zh-CN" altLang="en-US" b="1" baseline="-25000" dirty="0"/>
              <a:t>，</a:t>
            </a:r>
            <a:r>
              <a:rPr lang="en-US" altLang="zh-CN" b="1" dirty="0"/>
              <a:t> I</a:t>
            </a:r>
            <a:r>
              <a:rPr lang="en-US" altLang="zh-CN" b="1" baseline="-25000" dirty="0"/>
              <a:t>8</a:t>
            </a:r>
            <a:r>
              <a:rPr lang="en-US" altLang="zh-CN" b="1" dirty="0"/>
              <a:t> </a:t>
            </a:r>
            <a:r>
              <a:rPr lang="zh-CN" altLang="en-US" b="1" dirty="0"/>
              <a:t>和</a:t>
            </a:r>
            <a:r>
              <a:rPr lang="en-US" altLang="zh-CN" b="1" dirty="0"/>
              <a:t>I</a:t>
            </a:r>
            <a:r>
              <a:rPr lang="en-US" altLang="zh-CN" b="1" baseline="-25000" dirty="0"/>
              <a:t>9</a:t>
            </a:r>
            <a:r>
              <a:rPr lang="en-US" altLang="zh-CN" b="1" dirty="0"/>
              <a:t> </a:t>
            </a:r>
            <a:r>
              <a:rPr lang="zh-CN" altLang="en-US" b="1" dirty="0"/>
              <a:t>成一个</a:t>
            </a:r>
            <a:r>
              <a:rPr lang="en-US" altLang="zh-CN" b="1" baseline="-25000" dirty="0"/>
              <a:t> </a:t>
            </a:r>
            <a:r>
              <a:rPr lang="en-US" altLang="zh-CN" b="1" dirty="0"/>
              <a:t>I</a:t>
            </a:r>
            <a:r>
              <a:rPr lang="en-US" altLang="zh-CN" b="1" baseline="-25000" dirty="0"/>
              <a:t>89</a:t>
            </a:r>
            <a:r>
              <a:rPr lang="zh-CN" altLang="en-US" b="1" baseline="-25000" dirty="0"/>
              <a:t>。</a:t>
            </a:r>
            <a:r>
              <a:rPr lang="en-US" altLang="zh-CN" b="1" dirty="0"/>
              <a:t>I</a:t>
            </a:r>
            <a:r>
              <a:rPr lang="en-US" altLang="zh-CN" b="1" baseline="-25000" dirty="0"/>
              <a:t>3</a:t>
            </a:r>
            <a:r>
              <a:rPr lang="en-US" altLang="zh-CN" b="1" dirty="0"/>
              <a:t> </a:t>
            </a:r>
            <a:r>
              <a:rPr lang="zh-CN" altLang="en-US" b="1" dirty="0"/>
              <a:t>和</a:t>
            </a:r>
            <a:r>
              <a:rPr lang="en-US" altLang="zh-CN" b="1" dirty="0"/>
              <a:t>I</a:t>
            </a:r>
            <a:r>
              <a:rPr lang="en-US" altLang="zh-CN" b="1" baseline="-25000" dirty="0"/>
              <a:t>6</a:t>
            </a:r>
            <a:r>
              <a:rPr lang="zh-CN" altLang="en-US" b="1" dirty="0"/>
              <a:t>除搜索符外两个集合是相同的。</a:t>
            </a:r>
            <a:endParaRPr kumimoji="1" lang="zh-CN" altLang="en-US" b="1" dirty="0"/>
          </a:p>
        </p:txBody>
      </p:sp>
      <p:sp>
        <p:nvSpPr>
          <p:cNvPr id="26657" name="矩形 43"/>
          <p:cNvSpPr>
            <a:spLocks noChangeArrowheads="1"/>
          </p:cNvSpPr>
          <p:nvPr/>
        </p:nvSpPr>
        <p:spPr bwMode="auto">
          <a:xfrm>
            <a:off x="714375" y="357188"/>
            <a:ext cx="80724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文法</a:t>
            </a:r>
            <a:r>
              <a:rPr lang="en-US" altLang="zh-CN" b="1"/>
              <a:t>G(S ’): (0)  S’  </a:t>
            </a:r>
            <a:r>
              <a:rPr kumimoji="1" lang="en-US" altLang="zh-CN" b="1">
                <a:sym typeface="Symbol" pitchFamily="18" charset="2"/>
              </a:rPr>
              <a:t> </a:t>
            </a:r>
            <a:r>
              <a:rPr lang="en-US" altLang="zh-CN" b="1"/>
              <a:t>S   (1) S </a:t>
            </a:r>
            <a:r>
              <a:rPr kumimoji="1" lang="en-US" altLang="zh-CN" b="1">
                <a:sym typeface="Symbol" pitchFamily="18" charset="2"/>
              </a:rPr>
              <a:t> BB    (2) BaB    (3) B b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nimBg="1" autoUpdateAnimBg="0"/>
      <p:bldP spid="21507" grpId="0" animBg="1" autoUpdateAnimBg="0"/>
      <p:bldP spid="21508" grpId="0" animBg="1" autoUpdateAnimBg="0"/>
      <p:bldP spid="21509" grpId="0" animBg="1" autoUpdateAnimBg="0"/>
      <p:bldP spid="21511" grpId="0" animBg="1" autoUpdateAnimBg="0"/>
      <p:bldP spid="21512" grpId="0" animBg="1" autoUpdateAnimBg="0"/>
      <p:bldP spid="21515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18A88A-50A7-469F-8165-4F05C939893E}" type="slidenum">
              <a:rPr lang="zh-CN" altLang="en-US" smtClean="0"/>
              <a:pPr/>
              <a:t>3</a:t>
            </a:fld>
            <a:endParaRPr lang="en-US" altLang="zh-CN" smtClean="0"/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214313" y="285750"/>
            <a:ext cx="8763000" cy="12001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 sz="3600" b="1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一、</a:t>
            </a:r>
            <a:r>
              <a:rPr kumimoji="0" lang="en-US" altLang="zh-CN" sz="3600" b="1">
                <a:solidFill>
                  <a:srgbClr val="CC0099"/>
                </a:solidFill>
                <a:latin typeface="华文新魏" pitchFamily="2" charset="-122"/>
                <a:ea typeface="华文新魏" pitchFamily="2" charset="-122"/>
              </a:rPr>
              <a:t>LR</a:t>
            </a:r>
            <a:r>
              <a:rPr kumimoji="0" lang="zh-CN" altLang="en-US" sz="3600" b="1">
                <a:solidFill>
                  <a:srgbClr val="CC0099"/>
                </a:solidFill>
                <a:latin typeface="华文新魏" pitchFamily="2" charset="-122"/>
                <a:ea typeface="华文新魏" pitchFamily="2" charset="-122"/>
              </a:rPr>
              <a:t>分析器</a:t>
            </a:r>
            <a:r>
              <a:rPr kumimoji="0" lang="zh-CN" altLang="en-US" sz="3600" b="1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逻辑结构</a:t>
            </a:r>
          </a:p>
          <a:p>
            <a:r>
              <a:rPr kumimoji="0" lang="zh-CN" altLang="en-US" sz="3600" b="1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 输入、输出、栈、驱动程序和分析表组成</a:t>
            </a:r>
          </a:p>
        </p:txBody>
      </p:sp>
      <p:sp>
        <p:nvSpPr>
          <p:cNvPr id="13316" name="AutoShape 3"/>
          <p:cNvSpPr>
            <a:spLocks noChangeArrowheads="1"/>
          </p:cNvSpPr>
          <p:nvPr/>
        </p:nvSpPr>
        <p:spPr bwMode="auto">
          <a:xfrm>
            <a:off x="2590800" y="2133600"/>
            <a:ext cx="5562600" cy="1143000"/>
          </a:xfrm>
          <a:prstGeom prst="leftArrow">
            <a:avLst>
              <a:gd name="adj1" fmla="val 41481"/>
              <a:gd name="adj2" fmla="val 76109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3200">
                <a:latin typeface="Times New Roman" pitchFamily="18" charset="0"/>
              </a:rPr>
              <a:t>        </a:t>
            </a:r>
            <a:r>
              <a:rPr lang="en-US" altLang="zh-CN" sz="3200">
                <a:latin typeface="Times New Roman" pitchFamily="18" charset="0"/>
              </a:rPr>
              <a:t>id+id*id#     </a:t>
            </a:r>
          </a:p>
        </p:txBody>
      </p:sp>
      <p:sp>
        <p:nvSpPr>
          <p:cNvPr id="13317" name="Line 10"/>
          <p:cNvSpPr>
            <a:spLocks noChangeShapeType="1"/>
          </p:cNvSpPr>
          <p:nvPr/>
        </p:nvSpPr>
        <p:spPr bwMode="auto">
          <a:xfrm flipV="1">
            <a:off x="1109663" y="363855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8" name="Text Box 12"/>
          <p:cNvSpPr txBox="1">
            <a:spLocks noChangeArrowheads="1"/>
          </p:cNvSpPr>
          <p:nvPr/>
        </p:nvSpPr>
        <p:spPr bwMode="auto">
          <a:xfrm>
            <a:off x="3657600" y="3581400"/>
            <a:ext cx="3048000" cy="11715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US" altLang="zh-CN" sz="4400">
                <a:latin typeface="华文新魏" pitchFamily="2" charset="-122"/>
                <a:ea typeface="华文新魏" pitchFamily="2" charset="-122"/>
              </a:rPr>
              <a:t> </a:t>
            </a: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US" altLang="zh-CN" sz="4400">
                <a:latin typeface="华文新魏" pitchFamily="2" charset="-122"/>
                <a:ea typeface="华文新魏" pitchFamily="2" charset="-122"/>
              </a:rPr>
              <a:t>LR</a:t>
            </a:r>
            <a:r>
              <a:rPr lang="zh-CN" altLang="zh-CN" sz="4400">
                <a:latin typeface="华文新魏" pitchFamily="2" charset="-122"/>
                <a:ea typeface="华文新魏" pitchFamily="2" charset="-122"/>
              </a:rPr>
              <a:t>驱</a:t>
            </a:r>
            <a:r>
              <a:rPr kumimoji="0" lang="zh-CN" altLang="en-US" sz="4400">
                <a:latin typeface="华文新魏" pitchFamily="2" charset="-122"/>
                <a:ea typeface="华文新魏" pitchFamily="2" charset="-122"/>
              </a:rPr>
              <a:t>动程序</a:t>
            </a:r>
          </a:p>
          <a:p>
            <a:pPr>
              <a:lnSpc>
                <a:spcPct val="20000"/>
              </a:lnSpc>
              <a:spcBef>
                <a:spcPct val="50000"/>
              </a:spcBef>
            </a:pPr>
            <a:endParaRPr kumimoji="0" lang="zh-CN" altLang="en-US" sz="440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3319" name="Rectangle 14"/>
          <p:cNvSpPr>
            <a:spLocks noChangeArrowheads="1"/>
          </p:cNvSpPr>
          <p:nvPr/>
        </p:nvSpPr>
        <p:spPr bwMode="auto">
          <a:xfrm>
            <a:off x="3581400" y="5334000"/>
            <a:ext cx="2971800" cy="12954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3200" b="1">
                <a:latin typeface="华文新魏" pitchFamily="2" charset="-122"/>
                <a:ea typeface="华文新魏" pitchFamily="2" charset="-122"/>
              </a:rPr>
              <a:t>动作         转移</a:t>
            </a:r>
          </a:p>
          <a:p>
            <a:r>
              <a:rPr lang="en-US" altLang="zh-CN" sz="3200" b="1">
                <a:latin typeface="华文新魏" pitchFamily="2" charset="-122"/>
                <a:ea typeface="华文新魏" pitchFamily="2" charset="-122"/>
              </a:rPr>
              <a:t>action       goto</a:t>
            </a:r>
          </a:p>
        </p:txBody>
      </p:sp>
      <p:sp>
        <p:nvSpPr>
          <p:cNvPr id="13320" name="Line 15"/>
          <p:cNvSpPr>
            <a:spLocks noChangeShapeType="1"/>
          </p:cNvSpPr>
          <p:nvPr/>
        </p:nvSpPr>
        <p:spPr bwMode="auto">
          <a:xfrm>
            <a:off x="5029200" y="5334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1" name="Line 16"/>
          <p:cNvSpPr>
            <a:spLocks noChangeShapeType="1"/>
          </p:cNvSpPr>
          <p:nvPr/>
        </p:nvSpPr>
        <p:spPr bwMode="auto">
          <a:xfrm>
            <a:off x="4800600" y="47244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2" name="Line 17"/>
          <p:cNvSpPr>
            <a:spLocks noChangeShapeType="1"/>
          </p:cNvSpPr>
          <p:nvPr/>
        </p:nvSpPr>
        <p:spPr bwMode="auto">
          <a:xfrm>
            <a:off x="6705600" y="4191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3" name="Line 22"/>
          <p:cNvSpPr>
            <a:spLocks noChangeShapeType="1"/>
          </p:cNvSpPr>
          <p:nvPr/>
        </p:nvSpPr>
        <p:spPr bwMode="auto">
          <a:xfrm flipV="1">
            <a:off x="4787900" y="285273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4" name="Line 23"/>
          <p:cNvSpPr>
            <a:spLocks noChangeShapeType="1"/>
          </p:cNvSpPr>
          <p:nvPr/>
        </p:nvSpPr>
        <p:spPr bwMode="auto">
          <a:xfrm flipH="1">
            <a:off x="1763713" y="4149725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5" name="Rectangle 24"/>
          <p:cNvSpPr>
            <a:spLocks noChangeArrowheads="1"/>
          </p:cNvSpPr>
          <p:nvPr/>
        </p:nvSpPr>
        <p:spPr bwMode="auto">
          <a:xfrm>
            <a:off x="7543800" y="3636963"/>
            <a:ext cx="701675" cy="1320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zh-CN" altLang="en-US" sz="4000" b="1">
                <a:latin typeface="Times New Roman" pitchFamily="18" charset="0"/>
                <a:ea typeface="华文新魏" pitchFamily="2" charset="-122"/>
              </a:rPr>
              <a:t>输</a:t>
            </a:r>
          </a:p>
          <a:p>
            <a:r>
              <a:rPr kumimoji="0" lang="zh-CN" altLang="en-US" sz="4000" b="1">
                <a:latin typeface="Times New Roman" pitchFamily="18" charset="0"/>
                <a:ea typeface="华文新魏" pitchFamily="2" charset="-122"/>
              </a:rPr>
              <a:t>出</a:t>
            </a:r>
          </a:p>
        </p:txBody>
      </p:sp>
      <p:sp>
        <p:nvSpPr>
          <p:cNvPr id="13326" name="Text Box 31"/>
          <p:cNvSpPr txBox="1">
            <a:spLocks noChangeArrowheads="1"/>
          </p:cNvSpPr>
          <p:nvPr/>
        </p:nvSpPr>
        <p:spPr bwMode="auto">
          <a:xfrm>
            <a:off x="0" y="3733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/>
          </a:p>
        </p:txBody>
      </p:sp>
      <p:sp>
        <p:nvSpPr>
          <p:cNvPr id="13327" name="Rectangle 12"/>
          <p:cNvSpPr>
            <a:spLocks noChangeArrowheads="1"/>
          </p:cNvSpPr>
          <p:nvPr/>
        </p:nvSpPr>
        <p:spPr bwMode="auto">
          <a:xfrm>
            <a:off x="804863" y="3105150"/>
            <a:ext cx="457200" cy="1143000"/>
          </a:xfrm>
          <a:prstGeom prst="rect">
            <a:avLst/>
          </a:prstGeom>
          <a:solidFill>
            <a:srgbClr val="00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S1</a:t>
            </a:r>
          </a:p>
        </p:txBody>
      </p:sp>
      <p:sp>
        <p:nvSpPr>
          <p:cNvPr id="13328" name="Rectangle 13"/>
          <p:cNvSpPr>
            <a:spLocks noChangeArrowheads="1"/>
          </p:cNvSpPr>
          <p:nvPr/>
        </p:nvSpPr>
        <p:spPr bwMode="auto">
          <a:xfrm>
            <a:off x="1262063" y="3105150"/>
            <a:ext cx="457200" cy="1143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X</a:t>
            </a:r>
            <a:r>
              <a:rPr lang="en-US" altLang="zh-CN" baseline="-25000"/>
              <a:t>m</a:t>
            </a:r>
            <a:endParaRPr lang="en-US" altLang="zh-CN"/>
          </a:p>
        </p:txBody>
      </p:sp>
      <p:sp>
        <p:nvSpPr>
          <p:cNvPr id="13329" name="Rectangle 14"/>
          <p:cNvSpPr>
            <a:spLocks noChangeArrowheads="1"/>
          </p:cNvSpPr>
          <p:nvPr/>
        </p:nvSpPr>
        <p:spPr bwMode="auto">
          <a:xfrm>
            <a:off x="804863" y="4248150"/>
            <a:ext cx="457200" cy="1143000"/>
          </a:xfrm>
          <a:prstGeom prst="rect">
            <a:avLst/>
          </a:prstGeom>
          <a:solidFill>
            <a:srgbClr val="00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…</a:t>
            </a:r>
          </a:p>
          <a:p>
            <a:pPr algn="ctr"/>
            <a:r>
              <a:rPr lang="en-US" altLang="zh-CN"/>
              <a:t>S1</a:t>
            </a:r>
          </a:p>
        </p:txBody>
      </p:sp>
      <p:sp>
        <p:nvSpPr>
          <p:cNvPr id="13330" name="Rectangle 15"/>
          <p:cNvSpPr>
            <a:spLocks noChangeArrowheads="1"/>
          </p:cNvSpPr>
          <p:nvPr/>
        </p:nvSpPr>
        <p:spPr bwMode="auto">
          <a:xfrm>
            <a:off x="1262063" y="4248150"/>
            <a:ext cx="457200" cy="1143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…</a:t>
            </a:r>
          </a:p>
          <a:p>
            <a:pPr algn="ctr"/>
            <a:r>
              <a:rPr lang="en-US" altLang="zh-CN"/>
              <a:t>X1</a:t>
            </a:r>
          </a:p>
        </p:txBody>
      </p:sp>
      <p:sp>
        <p:nvSpPr>
          <p:cNvPr id="13331" name="Rectangle 16"/>
          <p:cNvSpPr>
            <a:spLocks noChangeArrowheads="1"/>
          </p:cNvSpPr>
          <p:nvPr/>
        </p:nvSpPr>
        <p:spPr bwMode="auto">
          <a:xfrm>
            <a:off x="804863" y="5391150"/>
            <a:ext cx="457200" cy="381000"/>
          </a:xfrm>
          <a:prstGeom prst="rect">
            <a:avLst/>
          </a:prstGeom>
          <a:solidFill>
            <a:srgbClr val="00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S0</a:t>
            </a:r>
          </a:p>
        </p:txBody>
      </p:sp>
      <p:sp>
        <p:nvSpPr>
          <p:cNvPr id="13332" name="Rectangle 17"/>
          <p:cNvSpPr>
            <a:spLocks noChangeArrowheads="1"/>
          </p:cNvSpPr>
          <p:nvPr/>
        </p:nvSpPr>
        <p:spPr bwMode="auto">
          <a:xfrm>
            <a:off x="1262063" y="5391150"/>
            <a:ext cx="4572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#</a:t>
            </a:r>
          </a:p>
        </p:txBody>
      </p:sp>
      <p:sp>
        <p:nvSpPr>
          <p:cNvPr id="13333" name="Line 18"/>
          <p:cNvSpPr>
            <a:spLocks noChangeShapeType="1"/>
          </p:cNvSpPr>
          <p:nvPr/>
        </p:nvSpPr>
        <p:spPr bwMode="auto">
          <a:xfrm flipV="1">
            <a:off x="804863" y="27241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4" name="Line 19"/>
          <p:cNvSpPr>
            <a:spLocks noChangeShapeType="1"/>
          </p:cNvSpPr>
          <p:nvPr/>
        </p:nvSpPr>
        <p:spPr bwMode="auto">
          <a:xfrm flipV="1">
            <a:off x="1719263" y="27241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5" name="Text Box 20"/>
          <p:cNvSpPr txBox="1">
            <a:spLocks noChangeArrowheads="1"/>
          </p:cNvSpPr>
          <p:nvPr/>
        </p:nvSpPr>
        <p:spPr bwMode="auto">
          <a:xfrm>
            <a:off x="928688" y="2357438"/>
            <a:ext cx="685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 sz="4000" b="1">
                <a:latin typeface="Times New Roman" pitchFamily="18" charset="0"/>
                <a:ea typeface="华文新魏" pitchFamily="2" charset="-122"/>
              </a:rPr>
              <a:t>栈</a:t>
            </a:r>
            <a:endParaRPr kumimoji="0" lang="zh-CN" altLang="zh-CN" sz="4000" b="1"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13336" name="Text Box 21"/>
          <p:cNvSpPr txBox="1">
            <a:spLocks noChangeArrowheads="1"/>
          </p:cNvSpPr>
          <p:nvPr/>
        </p:nvSpPr>
        <p:spPr bwMode="auto">
          <a:xfrm>
            <a:off x="285750" y="5848350"/>
            <a:ext cx="10001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 sz="3200" b="1">
                <a:latin typeface="Times New Roman" pitchFamily="18" charset="0"/>
                <a:ea typeface="华文新魏" pitchFamily="2" charset="-122"/>
              </a:rPr>
              <a:t>状态</a:t>
            </a:r>
          </a:p>
        </p:txBody>
      </p:sp>
      <p:sp>
        <p:nvSpPr>
          <p:cNvPr id="13337" name="Text Box 22"/>
          <p:cNvSpPr txBox="1">
            <a:spLocks noChangeArrowheads="1"/>
          </p:cNvSpPr>
          <p:nvPr/>
        </p:nvSpPr>
        <p:spPr bwMode="auto">
          <a:xfrm>
            <a:off x="1143000" y="5715000"/>
            <a:ext cx="13716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 sz="3200" b="1">
                <a:latin typeface="Times New Roman" pitchFamily="18" charset="0"/>
                <a:ea typeface="华文新魏" pitchFamily="2" charset="-122"/>
              </a:rPr>
              <a:t>文法符号</a:t>
            </a:r>
          </a:p>
        </p:txBody>
      </p:sp>
      <p:sp>
        <p:nvSpPr>
          <p:cNvPr id="13338" name="Line 25"/>
          <p:cNvSpPr>
            <a:spLocks noChangeShapeType="1"/>
          </p:cNvSpPr>
          <p:nvPr/>
        </p:nvSpPr>
        <p:spPr bwMode="auto">
          <a:xfrm>
            <a:off x="4786313" y="5097463"/>
            <a:ext cx="2428875" cy="46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9" name="Text Box 32"/>
          <p:cNvSpPr txBox="1">
            <a:spLocks noChangeArrowheads="1"/>
          </p:cNvSpPr>
          <p:nvPr/>
        </p:nvSpPr>
        <p:spPr bwMode="auto">
          <a:xfrm>
            <a:off x="6858000" y="5429250"/>
            <a:ext cx="1785938" cy="1077913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3200" b="1">
                <a:latin typeface="华文新魏" pitchFamily="2" charset="-122"/>
                <a:ea typeface="华文新魏" pitchFamily="2" charset="-122"/>
              </a:rPr>
              <a:t>产生式表</a:t>
            </a:r>
          </a:p>
        </p:txBody>
      </p:sp>
      <p:sp>
        <p:nvSpPr>
          <p:cNvPr id="13340" name="Line 31"/>
          <p:cNvSpPr>
            <a:spLocks noChangeShapeType="1"/>
          </p:cNvSpPr>
          <p:nvPr/>
        </p:nvSpPr>
        <p:spPr bwMode="auto">
          <a:xfrm>
            <a:off x="7215188" y="51244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24" y="0"/>
            <a:ext cx="7772400" cy="1357312"/>
          </a:xfrm>
        </p:spPr>
        <p:txBody>
          <a:bodyPr/>
          <a:lstStyle/>
          <a:p>
            <a:pPr eaLnBrk="1" hangingPunct="1"/>
            <a:r>
              <a:rPr lang="en-US" altLang="zh-CN" sz="3200" b="1" dirty="0" smtClean="0"/>
              <a:t>LALR(1)</a:t>
            </a:r>
            <a:r>
              <a:rPr lang="zh-CN" altLang="en-US" sz="3200" b="1" dirty="0" smtClean="0"/>
              <a:t>分析表的构造：</a:t>
            </a:r>
            <a:endParaRPr lang="en-US" altLang="zh-CN" sz="3200" b="1" dirty="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10" y="1785926"/>
            <a:ext cx="7772400" cy="45561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1.</a:t>
            </a:r>
            <a:r>
              <a:rPr lang="zh-CN" altLang="en-US" b="1" dirty="0" smtClean="0">
                <a:latin typeface="华文新魏" pitchFamily="2" charset="-122"/>
                <a:ea typeface="华文新魏" pitchFamily="2" charset="-122"/>
              </a:rPr>
              <a:t>构造文法</a:t>
            </a:r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G</a:t>
            </a:r>
            <a:r>
              <a:rPr lang="zh-CN" altLang="en-US" b="1" dirty="0" smtClean="0">
                <a:latin typeface="华文新魏" pitchFamily="2" charset="-122"/>
                <a:ea typeface="华文新魏" pitchFamily="2" charset="-122"/>
              </a:rPr>
              <a:t>的规范 </a:t>
            </a:r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LR(1) </a:t>
            </a:r>
            <a:r>
              <a:rPr lang="zh-CN" altLang="en-US" b="1" dirty="0" smtClean="0">
                <a:latin typeface="华文新魏" pitchFamily="2" charset="-122"/>
                <a:ea typeface="华文新魏" pitchFamily="2" charset="-122"/>
              </a:rPr>
              <a:t>状态</a:t>
            </a:r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.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2.</a:t>
            </a:r>
            <a:r>
              <a:rPr lang="zh-CN" altLang="en-US" b="1" dirty="0" smtClean="0">
                <a:latin typeface="华文新魏" pitchFamily="2" charset="-122"/>
                <a:ea typeface="华文新魏" pitchFamily="2" charset="-122"/>
              </a:rPr>
              <a:t>合并同心集的状态</a:t>
            </a:r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.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3.</a:t>
            </a:r>
            <a:r>
              <a:rPr lang="zh-CN" altLang="en-US" b="1" dirty="0" smtClean="0">
                <a:latin typeface="华文新魏" pitchFamily="2" charset="-122"/>
                <a:ea typeface="华文新魏" pitchFamily="2" charset="-122"/>
              </a:rPr>
              <a:t>新 </a:t>
            </a:r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LALR(1) </a:t>
            </a:r>
            <a:r>
              <a:rPr lang="zh-CN" altLang="en-US" b="1" dirty="0" smtClean="0">
                <a:latin typeface="华文新魏" pitchFamily="2" charset="-122"/>
                <a:ea typeface="华文新魏" pitchFamily="2" charset="-122"/>
              </a:rPr>
              <a:t>状态的</a:t>
            </a:r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GO</a:t>
            </a:r>
            <a:r>
              <a:rPr lang="zh-CN" altLang="en-US" b="1" dirty="0" smtClean="0">
                <a:latin typeface="华文新魏" pitchFamily="2" charset="-122"/>
                <a:ea typeface="华文新魏" pitchFamily="2" charset="-122"/>
              </a:rPr>
              <a:t>函数是合并的同心集状态的</a:t>
            </a:r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GO</a:t>
            </a:r>
            <a:r>
              <a:rPr lang="zh-CN" altLang="en-US" b="1" dirty="0" smtClean="0">
                <a:latin typeface="华文新魏" pitchFamily="2" charset="-122"/>
                <a:ea typeface="华文新魏" pitchFamily="2" charset="-122"/>
              </a:rPr>
              <a:t>函数的并</a:t>
            </a:r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.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4. LALR(1)</a:t>
            </a:r>
            <a:r>
              <a:rPr lang="zh-CN" altLang="en-US" sz="2800" b="1" dirty="0" smtClean="0">
                <a:latin typeface="华文新魏" pitchFamily="2" charset="-122"/>
                <a:ea typeface="华文新魏" pitchFamily="2" charset="-122"/>
              </a:rPr>
              <a:t>分析表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的</a:t>
            </a:r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ACTION </a:t>
            </a:r>
            <a:r>
              <a:rPr lang="zh-CN" altLang="en-US" b="1" dirty="0" smtClean="0">
                <a:latin typeface="华文新魏" pitchFamily="2" charset="-122"/>
                <a:ea typeface="华文新魏" pitchFamily="2" charset="-122"/>
              </a:rPr>
              <a:t>和 </a:t>
            </a:r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GOTO </a:t>
            </a:r>
            <a:r>
              <a:rPr lang="zh-CN" altLang="en-US" b="1" dirty="0" smtClean="0">
                <a:latin typeface="华文新魏" pitchFamily="2" charset="-122"/>
                <a:ea typeface="华文新魏" pitchFamily="2" charset="-122"/>
              </a:rPr>
              <a:t>登录方法与</a:t>
            </a:r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LR(1)</a:t>
            </a:r>
            <a:r>
              <a:rPr lang="zh-CN" altLang="en-US" sz="2800" b="1" dirty="0" smtClean="0">
                <a:latin typeface="华文新魏" pitchFamily="2" charset="-122"/>
                <a:ea typeface="华文新魏" pitchFamily="2" charset="-122"/>
              </a:rPr>
              <a:t>分析表一样</a:t>
            </a:r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.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    经上述步骤构造的表若不存在冲突，则称它为文法</a:t>
            </a:r>
            <a:r>
              <a:rPr lang="en-US" altLang="zh-CN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G</a:t>
            </a:r>
            <a:r>
              <a:rPr lang="zh-CN" altLang="en-US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的</a:t>
            </a:r>
            <a:r>
              <a:rPr lang="en-US" altLang="zh-CN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LALR(1)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分析表，文法</a:t>
            </a:r>
            <a:r>
              <a:rPr lang="en-US" altLang="zh-CN" sz="28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G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是</a:t>
            </a:r>
            <a:r>
              <a:rPr lang="en-US" altLang="zh-CN" sz="28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LALR(1)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文法。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1219200" y="1143000"/>
            <a:ext cx="16764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en-US" sz="1800"/>
              <a:t>I</a:t>
            </a:r>
            <a:r>
              <a:rPr kumimoji="1" lang="en-US" altLang="en-US" sz="1800" baseline="-25000"/>
              <a:t>0</a:t>
            </a:r>
            <a:r>
              <a:rPr kumimoji="1" lang="en-US" altLang="en-US" sz="1800"/>
              <a:t>:</a:t>
            </a:r>
            <a:r>
              <a:rPr kumimoji="1" lang="en-US" altLang="en-US" sz="1800">
                <a:solidFill>
                  <a:schemeClr val="hlink"/>
                </a:solidFill>
              </a:rPr>
              <a:t>S’ </a:t>
            </a:r>
            <a:r>
              <a:rPr kumimoji="1" lang="en-US" altLang="zh-CN" sz="1800">
                <a:solidFill>
                  <a:schemeClr val="hlink"/>
                </a:solidFill>
                <a:sym typeface="Symbol" pitchFamily="18" charset="2"/>
              </a:rPr>
              <a:t>S,#       </a:t>
            </a:r>
          </a:p>
          <a:p>
            <a:pPr algn="ctr" eaLnBrk="1" hangingPunct="1"/>
            <a:r>
              <a:rPr kumimoji="1" lang="en-US" altLang="zh-CN" sz="1800">
                <a:solidFill>
                  <a:schemeClr val="hlink"/>
                </a:solidFill>
                <a:sym typeface="Symbol" pitchFamily="18" charset="2"/>
              </a:rPr>
              <a:t>S BB,#</a:t>
            </a:r>
          </a:p>
          <a:p>
            <a:pPr algn="ctr" eaLnBrk="1" hangingPunct="1"/>
            <a:r>
              <a:rPr kumimoji="1" lang="en-US" altLang="zh-CN" sz="1800">
                <a:sym typeface="Symbol" pitchFamily="18" charset="2"/>
              </a:rPr>
              <a:t>B aB,a/b</a:t>
            </a:r>
          </a:p>
          <a:p>
            <a:pPr algn="ctr" eaLnBrk="1" hangingPunct="1"/>
            <a:r>
              <a:rPr kumimoji="1" lang="en-US" altLang="zh-CN" sz="1800">
                <a:sym typeface="Symbol" pitchFamily="18" charset="2"/>
              </a:rPr>
              <a:t>B b,a/b  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4038600" y="1524000"/>
            <a:ext cx="1447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en-US" sz="1800"/>
              <a:t>I</a:t>
            </a:r>
            <a:r>
              <a:rPr kumimoji="1" lang="en-US" altLang="en-US" sz="1800" baseline="-25000"/>
              <a:t>1</a:t>
            </a:r>
            <a:r>
              <a:rPr kumimoji="1" lang="en-US" altLang="en-US" sz="1800"/>
              <a:t>:S’ </a:t>
            </a:r>
            <a:r>
              <a:rPr kumimoji="1" lang="en-US" altLang="zh-CN" sz="1800">
                <a:sym typeface="Symbol" pitchFamily="18" charset="2"/>
              </a:rPr>
              <a:t>S,#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4038600" y="2438400"/>
            <a:ext cx="14478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en-US" sz="1800"/>
              <a:t>I</a:t>
            </a:r>
            <a:r>
              <a:rPr kumimoji="1" lang="en-US" altLang="en-US" sz="1800" baseline="-25000"/>
              <a:t>2</a:t>
            </a:r>
            <a:r>
              <a:rPr kumimoji="1" lang="en-US" altLang="en-US" sz="1800"/>
              <a:t>:</a:t>
            </a:r>
            <a:r>
              <a:rPr kumimoji="1" lang="en-US" altLang="zh-CN" sz="1800">
                <a:solidFill>
                  <a:schemeClr val="hlink"/>
                </a:solidFill>
                <a:sym typeface="Symbol" pitchFamily="18" charset="2"/>
              </a:rPr>
              <a:t>S BB,#</a:t>
            </a:r>
            <a:r>
              <a:rPr kumimoji="1" lang="en-US" altLang="zh-CN" sz="1800">
                <a:sym typeface="Symbol" pitchFamily="18" charset="2"/>
              </a:rPr>
              <a:t>   </a:t>
            </a:r>
          </a:p>
          <a:p>
            <a:pPr algn="ctr" eaLnBrk="1" hangingPunct="1"/>
            <a:r>
              <a:rPr kumimoji="1" lang="en-US" altLang="zh-CN" sz="1800">
                <a:sym typeface="Symbol" pitchFamily="18" charset="2"/>
              </a:rPr>
              <a:t>B aB,#</a:t>
            </a:r>
          </a:p>
          <a:p>
            <a:pPr algn="ctr" eaLnBrk="1" hangingPunct="1"/>
            <a:r>
              <a:rPr kumimoji="1" lang="en-US" altLang="zh-CN" sz="1800">
                <a:sym typeface="Symbol" pitchFamily="18" charset="2"/>
              </a:rPr>
              <a:t>B b,#  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6172200" y="2438400"/>
            <a:ext cx="1447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en-US" sz="1800"/>
              <a:t>I</a:t>
            </a:r>
            <a:r>
              <a:rPr kumimoji="1" lang="en-US" altLang="en-US" sz="1800" baseline="-25000"/>
              <a:t>5</a:t>
            </a:r>
            <a:r>
              <a:rPr kumimoji="1" lang="en-US" altLang="en-US" sz="1800"/>
              <a:t>:S </a:t>
            </a:r>
            <a:r>
              <a:rPr kumimoji="1" lang="en-US" altLang="zh-CN" sz="1800">
                <a:sym typeface="Symbol" pitchFamily="18" charset="2"/>
              </a:rPr>
              <a:t>BB,#</a:t>
            </a: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1214438" y="3810000"/>
            <a:ext cx="1643062" cy="9144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en-US" sz="1800"/>
              <a:t>I</a:t>
            </a:r>
            <a:r>
              <a:rPr kumimoji="1" lang="en-US" altLang="en-US" sz="1800" baseline="-25000"/>
              <a:t>36</a:t>
            </a:r>
            <a:r>
              <a:rPr kumimoji="1" lang="en-US" altLang="en-US" sz="1800"/>
              <a:t>:B</a:t>
            </a:r>
            <a:r>
              <a:rPr kumimoji="1" lang="en-US" altLang="zh-CN" sz="1800">
                <a:sym typeface="Symbol" pitchFamily="18" charset="2"/>
              </a:rPr>
              <a:t> aB,a/b/# </a:t>
            </a:r>
          </a:p>
          <a:p>
            <a:pPr algn="ctr" eaLnBrk="1" hangingPunct="1"/>
            <a:r>
              <a:rPr kumimoji="1" lang="en-US" altLang="zh-CN" sz="1800">
                <a:sym typeface="Symbol" pitchFamily="18" charset="2"/>
              </a:rPr>
              <a:t>  B aB,a/b/#</a:t>
            </a:r>
          </a:p>
          <a:p>
            <a:pPr algn="ctr" eaLnBrk="1" hangingPunct="1"/>
            <a:r>
              <a:rPr kumimoji="1" lang="en-US" altLang="zh-CN" sz="1800">
                <a:sym typeface="Symbol" pitchFamily="18" charset="2"/>
              </a:rPr>
              <a:t>  B b,a/b/#  </a:t>
            </a: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1295400" y="2971800"/>
            <a:ext cx="14478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en-US" sz="1800" dirty="0"/>
              <a:t>I</a:t>
            </a:r>
            <a:r>
              <a:rPr kumimoji="1" lang="en-US" altLang="en-US" sz="1800" baseline="-25000" dirty="0"/>
              <a:t>47</a:t>
            </a:r>
            <a:r>
              <a:rPr kumimoji="1" lang="en-US" altLang="en-US" sz="1800" dirty="0"/>
              <a:t>:B </a:t>
            </a:r>
            <a:r>
              <a:rPr kumimoji="1" lang="en-US" altLang="zh-CN" sz="1800" dirty="0">
                <a:sym typeface="Symbol" pitchFamily="18" charset="2"/>
              </a:rPr>
              <a:t></a:t>
            </a:r>
            <a:r>
              <a:rPr kumimoji="1" lang="en-US" altLang="zh-CN" sz="1800" dirty="0" err="1">
                <a:sym typeface="Symbol" pitchFamily="18" charset="2"/>
              </a:rPr>
              <a:t>b,a</a:t>
            </a:r>
            <a:r>
              <a:rPr kumimoji="1" lang="en-US" altLang="zh-CN" sz="1800" dirty="0">
                <a:sym typeface="Symbol" pitchFamily="18" charset="2"/>
              </a:rPr>
              <a:t>/b/#</a:t>
            </a:r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1143000" y="5105400"/>
            <a:ext cx="1785938" cy="38100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en-US" sz="1800" dirty="0"/>
              <a:t>I</a:t>
            </a:r>
            <a:r>
              <a:rPr kumimoji="1" lang="en-US" altLang="en-US" sz="1800" baseline="-25000" dirty="0"/>
              <a:t>89</a:t>
            </a:r>
            <a:r>
              <a:rPr kumimoji="1" lang="en-US" altLang="en-US" sz="1800" dirty="0"/>
              <a:t>:B </a:t>
            </a:r>
            <a:r>
              <a:rPr kumimoji="1" lang="en-US" altLang="zh-CN" sz="1800" dirty="0">
                <a:sym typeface="Symbol" pitchFamily="18" charset="2"/>
              </a:rPr>
              <a:t></a:t>
            </a:r>
            <a:r>
              <a:rPr kumimoji="1" lang="en-US" altLang="zh-CN" sz="1800" dirty="0" err="1">
                <a:sym typeface="Symbol" pitchFamily="18" charset="2"/>
              </a:rPr>
              <a:t>aB,a</a:t>
            </a:r>
            <a:r>
              <a:rPr kumimoji="1" lang="en-US" altLang="zh-CN" sz="1800" dirty="0">
                <a:sym typeface="Symbol" pitchFamily="18" charset="2"/>
              </a:rPr>
              <a:t>/b/#</a:t>
            </a:r>
          </a:p>
        </p:txBody>
      </p:sp>
      <p:sp>
        <p:nvSpPr>
          <p:cNvPr id="28681" name="Line 12"/>
          <p:cNvSpPr>
            <a:spLocks noChangeShapeType="1"/>
          </p:cNvSpPr>
          <p:nvPr/>
        </p:nvSpPr>
        <p:spPr bwMode="auto">
          <a:xfrm>
            <a:off x="2895600" y="1752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2" name="Text Box 13"/>
          <p:cNvSpPr txBox="1">
            <a:spLocks noChangeArrowheads="1"/>
          </p:cNvSpPr>
          <p:nvPr/>
        </p:nvSpPr>
        <p:spPr bwMode="auto">
          <a:xfrm>
            <a:off x="3336925" y="1371600"/>
            <a:ext cx="30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/>
              <a:t>s</a:t>
            </a:r>
          </a:p>
        </p:txBody>
      </p:sp>
      <p:sp>
        <p:nvSpPr>
          <p:cNvPr id="28683" name="Line 14"/>
          <p:cNvSpPr>
            <a:spLocks noChangeShapeType="1"/>
          </p:cNvSpPr>
          <p:nvPr/>
        </p:nvSpPr>
        <p:spPr bwMode="auto">
          <a:xfrm>
            <a:off x="2895600" y="2362200"/>
            <a:ext cx="1143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4" name="Text Box 15"/>
          <p:cNvSpPr txBox="1">
            <a:spLocks noChangeArrowheads="1"/>
          </p:cNvSpPr>
          <p:nvPr/>
        </p:nvSpPr>
        <p:spPr bwMode="auto">
          <a:xfrm>
            <a:off x="3276600" y="23622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1800"/>
              <a:t>B</a:t>
            </a:r>
          </a:p>
        </p:txBody>
      </p:sp>
      <p:sp>
        <p:nvSpPr>
          <p:cNvPr id="28685" name="Text Box 16"/>
          <p:cNvSpPr txBox="1">
            <a:spLocks noChangeArrowheads="1"/>
          </p:cNvSpPr>
          <p:nvPr/>
        </p:nvSpPr>
        <p:spPr bwMode="auto">
          <a:xfrm>
            <a:off x="5638800" y="23622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1800"/>
              <a:t>B</a:t>
            </a:r>
          </a:p>
        </p:txBody>
      </p:sp>
      <p:sp>
        <p:nvSpPr>
          <p:cNvPr id="28686" name="Line 17"/>
          <p:cNvSpPr>
            <a:spLocks noChangeShapeType="1"/>
          </p:cNvSpPr>
          <p:nvPr/>
        </p:nvSpPr>
        <p:spPr bwMode="auto">
          <a:xfrm>
            <a:off x="5486400" y="2667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7" name="Line 18"/>
          <p:cNvSpPr>
            <a:spLocks noChangeShapeType="1"/>
          </p:cNvSpPr>
          <p:nvPr/>
        </p:nvSpPr>
        <p:spPr bwMode="auto">
          <a:xfrm flipH="1">
            <a:off x="2714625" y="3357563"/>
            <a:ext cx="2643188" cy="1357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8" name="Text Box 19"/>
          <p:cNvSpPr txBox="1">
            <a:spLocks noChangeArrowheads="1"/>
          </p:cNvSpPr>
          <p:nvPr/>
        </p:nvSpPr>
        <p:spPr bwMode="auto">
          <a:xfrm>
            <a:off x="3786188" y="3714750"/>
            <a:ext cx="3190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en-US" altLang="zh-CN"/>
              <a:t>a</a:t>
            </a:r>
          </a:p>
        </p:txBody>
      </p:sp>
      <p:sp>
        <p:nvSpPr>
          <p:cNvPr id="28689" name="Line 20"/>
          <p:cNvSpPr>
            <a:spLocks noChangeShapeType="1"/>
          </p:cNvSpPr>
          <p:nvPr/>
        </p:nvSpPr>
        <p:spPr bwMode="auto">
          <a:xfrm flipH="1" flipV="1">
            <a:off x="2786063" y="3143250"/>
            <a:ext cx="1285875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0" name="Text Box 21"/>
          <p:cNvSpPr txBox="1">
            <a:spLocks noChangeArrowheads="1"/>
          </p:cNvSpPr>
          <p:nvPr/>
        </p:nvSpPr>
        <p:spPr bwMode="auto">
          <a:xfrm>
            <a:off x="3286125" y="30003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/>
              <a:t>b</a:t>
            </a:r>
          </a:p>
        </p:txBody>
      </p:sp>
      <p:sp>
        <p:nvSpPr>
          <p:cNvPr id="28691" name="Line 22"/>
          <p:cNvSpPr>
            <a:spLocks noChangeShapeType="1"/>
          </p:cNvSpPr>
          <p:nvPr/>
        </p:nvSpPr>
        <p:spPr bwMode="auto">
          <a:xfrm>
            <a:off x="1905000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2" name="Text Box 23"/>
          <p:cNvSpPr txBox="1">
            <a:spLocks noChangeArrowheads="1"/>
          </p:cNvSpPr>
          <p:nvPr/>
        </p:nvSpPr>
        <p:spPr bwMode="auto">
          <a:xfrm>
            <a:off x="1889125" y="2327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/>
              <a:t>b</a:t>
            </a:r>
          </a:p>
        </p:txBody>
      </p:sp>
      <p:sp>
        <p:nvSpPr>
          <p:cNvPr id="28693" name="Line 24"/>
          <p:cNvSpPr>
            <a:spLocks noChangeShapeType="1"/>
          </p:cNvSpPr>
          <p:nvPr/>
        </p:nvSpPr>
        <p:spPr bwMode="auto">
          <a:xfrm flipV="1">
            <a:off x="1905000" y="3352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4" name="Text Box 25"/>
          <p:cNvSpPr txBox="1">
            <a:spLocks noChangeArrowheads="1"/>
          </p:cNvSpPr>
          <p:nvPr/>
        </p:nvSpPr>
        <p:spPr bwMode="auto">
          <a:xfrm>
            <a:off x="1889125" y="3317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/>
              <a:t>b</a:t>
            </a:r>
          </a:p>
        </p:txBody>
      </p:sp>
      <p:sp>
        <p:nvSpPr>
          <p:cNvPr id="28695" name="Line 26"/>
          <p:cNvSpPr>
            <a:spLocks noChangeShapeType="1"/>
          </p:cNvSpPr>
          <p:nvPr/>
        </p:nvSpPr>
        <p:spPr bwMode="auto">
          <a:xfrm>
            <a:off x="1905000" y="4724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6" name="Text Box 27"/>
          <p:cNvSpPr txBox="1">
            <a:spLocks noChangeArrowheads="1"/>
          </p:cNvSpPr>
          <p:nvPr/>
        </p:nvSpPr>
        <p:spPr bwMode="auto">
          <a:xfrm>
            <a:off x="1889125" y="46863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1800"/>
              <a:t>B</a:t>
            </a:r>
          </a:p>
        </p:txBody>
      </p:sp>
      <p:sp>
        <p:nvSpPr>
          <p:cNvPr id="28697" name="Line 32"/>
          <p:cNvSpPr>
            <a:spLocks noChangeShapeType="1"/>
          </p:cNvSpPr>
          <p:nvPr/>
        </p:nvSpPr>
        <p:spPr bwMode="auto">
          <a:xfrm flipH="1">
            <a:off x="914400" y="1981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8" name="Line 33"/>
          <p:cNvSpPr>
            <a:spLocks noChangeShapeType="1"/>
          </p:cNvSpPr>
          <p:nvPr/>
        </p:nvSpPr>
        <p:spPr bwMode="auto">
          <a:xfrm>
            <a:off x="914400" y="19812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9" name="Line 34"/>
          <p:cNvSpPr>
            <a:spLocks noChangeShapeType="1"/>
          </p:cNvSpPr>
          <p:nvPr/>
        </p:nvSpPr>
        <p:spPr bwMode="auto">
          <a:xfrm>
            <a:off x="914400" y="4267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00" name="Text Box 35"/>
          <p:cNvSpPr txBox="1">
            <a:spLocks noChangeArrowheads="1"/>
          </p:cNvSpPr>
          <p:nvPr/>
        </p:nvSpPr>
        <p:spPr bwMode="auto">
          <a:xfrm>
            <a:off x="669925" y="3013075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/>
              <a:t>a</a:t>
            </a:r>
          </a:p>
        </p:txBody>
      </p:sp>
      <p:sp>
        <p:nvSpPr>
          <p:cNvPr id="28701" name="Freeform 39"/>
          <p:cNvSpPr>
            <a:spLocks/>
          </p:cNvSpPr>
          <p:nvPr/>
        </p:nvSpPr>
        <p:spPr bwMode="auto">
          <a:xfrm>
            <a:off x="2628900" y="3505200"/>
            <a:ext cx="431800" cy="444500"/>
          </a:xfrm>
          <a:custGeom>
            <a:avLst/>
            <a:gdLst>
              <a:gd name="T0" fmla="*/ 2147483647 w 272"/>
              <a:gd name="T1" fmla="*/ 2147483647 h 280"/>
              <a:gd name="T2" fmla="*/ 2147483647 w 272"/>
              <a:gd name="T3" fmla="*/ 2147483647 h 280"/>
              <a:gd name="T4" fmla="*/ 2147483647 w 272"/>
              <a:gd name="T5" fmla="*/ 2147483647 h 280"/>
              <a:gd name="T6" fmla="*/ 2147483647 w 272"/>
              <a:gd name="T7" fmla="*/ 2147483647 h 280"/>
              <a:gd name="T8" fmla="*/ 2147483647 w 272"/>
              <a:gd name="T9" fmla="*/ 2147483647 h 280"/>
              <a:gd name="T10" fmla="*/ 2147483647 w 272"/>
              <a:gd name="T11" fmla="*/ 2147483647 h 2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2"/>
              <a:gd name="T19" fmla="*/ 0 h 280"/>
              <a:gd name="T20" fmla="*/ 272 w 272"/>
              <a:gd name="T21" fmla="*/ 280 h 2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2" h="280">
                <a:moveTo>
                  <a:pt x="72" y="264"/>
                </a:moveTo>
                <a:cubicBezTo>
                  <a:pt x="128" y="272"/>
                  <a:pt x="184" y="280"/>
                  <a:pt x="216" y="264"/>
                </a:cubicBezTo>
                <a:cubicBezTo>
                  <a:pt x="248" y="248"/>
                  <a:pt x="272" y="208"/>
                  <a:pt x="264" y="168"/>
                </a:cubicBezTo>
                <a:cubicBezTo>
                  <a:pt x="256" y="128"/>
                  <a:pt x="208" y="48"/>
                  <a:pt x="168" y="24"/>
                </a:cubicBezTo>
                <a:cubicBezTo>
                  <a:pt x="128" y="0"/>
                  <a:pt x="48" y="0"/>
                  <a:pt x="24" y="24"/>
                </a:cubicBezTo>
                <a:cubicBezTo>
                  <a:pt x="0" y="48"/>
                  <a:pt x="24" y="144"/>
                  <a:pt x="24" y="1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02" name="Line 40"/>
          <p:cNvSpPr>
            <a:spLocks noChangeShapeType="1"/>
          </p:cNvSpPr>
          <p:nvPr/>
        </p:nvSpPr>
        <p:spPr bwMode="auto">
          <a:xfrm>
            <a:off x="2667000" y="3733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03" name="Text Box 41"/>
          <p:cNvSpPr txBox="1">
            <a:spLocks noChangeArrowheads="1"/>
          </p:cNvSpPr>
          <p:nvPr/>
        </p:nvSpPr>
        <p:spPr bwMode="auto">
          <a:xfrm>
            <a:off x="2895600" y="3276600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/>
              <a:t>a</a:t>
            </a:r>
          </a:p>
        </p:txBody>
      </p:sp>
      <p:sp>
        <p:nvSpPr>
          <p:cNvPr id="28704" name="矩形 43"/>
          <p:cNvSpPr>
            <a:spLocks noChangeArrowheads="1"/>
          </p:cNvSpPr>
          <p:nvPr/>
        </p:nvSpPr>
        <p:spPr bwMode="auto">
          <a:xfrm>
            <a:off x="714375" y="357188"/>
            <a:ext cx="80724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文法</a:t>
            </a:r>
            <a:r>
              <a:rPr lang="en-US" altLang="zh-CN" b="1"/>
              <a:t>G(S ’): (0)  S’  </a:t>
            </a:r>
            <a:r>
              <a:rPr kumimoji="1" lang="en-US" altLang="zh-CN" b="1">
                <a:sym typeface="Symbol" pitchFamily="18" charset="2"/>
              </a:rPr>
              <a:t> </a:t>
            </a:r>
            <a:r>
              <a:rPr lang="en-US" altLang="zh-CN" b="1"/>
              <a:t>S   (1) S </a:t>
            </a:r>
            <a:r>
              <a:rPr kumimoji="1" lang="en-US" altLang="zh-CN" b="1">
                <a:sym typeface="Symbol" pitchFamily="18" charset="2"/>
              </a:rPr>
              <a:t> BB    (2) BaB    (3) B b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nimBg="1" autoUpdateAnimBg="0"/>
      <p:bldP spid="21507" grpId="0" animBg="1" autoUpdateAnimBg="0"/>
      <p:bldP spid="21508" grpId="0" animBg="1" autoUpdateAnimBg="0"/>
      <p:bldP spid="21509" grpId="0" animBg="1" autoUpdateAnimBg="0"/>
      <p:bldP spid="21511" grpId="0" animBg="1" autoUpdateAnimBg="0"/>
      <p:bldP spid="21512" grpId="0" animBg="1" autoUpdateAnimBg="0"/>
      <p:bldP spid="21515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0034" y="21336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CN" sz="2400" dirty="0" smtClean="0"/>
              <a:t>0         </a:t>
            </a:r>
            <a:r>
              <a:rPr lang="en-US" altLang="en-US" sz="2400" dirty="0" smtClean="0"/>
              <a:t>S</a:t>
            </a:r>
            <a:r>
              <a:rPr lang="en-US" altLang="en-US" sz="2400" baseline="-25000" dirty="0" smtClean="0"/>
              <a:t>36        </a:t>
            </a:r>
            <a:r>
              <a:rPr lang="en-US" altLang="en-US" sz="2400" dirty="0" smtClean="0"/>
              <a:t>S</a:t>
            </a:r>
            <a:r>
              <a:rPr lang="en-US" altLang="en-US" sz="2400" baseline="-25000" dirty="0" smtClean="0"/>
              <a:t>47                                    </a:t>
            </a:r>
            <a:r>
              <a:rPr lang="en-US" altLang="en-US" sz="2400" dirty="0" smtClean="0"/>
              <a:t>1            2</a:t>
            </a:r>
          </a:p>
          <a:p>
            <a:pPr eaLnBrk="1" hangingPunct="1"/>
            <a:r>
              <a:rPr lang="en-US" altLang="en-US" sz="2400" dirty="0" smtClean="0"/>
              <a:t>1                                  acc</a:t>
            </a:r>
          </a:p>
          <a:p>
            <a:pPr eaLnBrk="1" hangingPunct="1"/>
            <a:r>
              <a:rPr lang="en-US" altLang="en-US" sz="2400" dirty="0" smtClean="0"/>
              <a:t>2         S</a:t>
            </a:r>
            <a:r>
              <a:rPr lang="en-US" altLang="en-US" sz="2400" baseline="-25000" dirty="0" smtClean="0"/>
              <a:t>36         </a:t>
            </a:r>
            <a:r>
              <a:rPr lang="en-US" altLang="en-US" sz="2400" dirty="0" smtClean="0"/>
              <a:t>S</a:t>
            </a:r>
            <a:r>
              <a:rPr lang="en-US" altLang="en-US" sz="2400" baseline="-25000" dirty="0" smtClean="0"/>
              <a:t>47                                                          </a:t>
            </a:r>
            <a:r>
              <a:rPr lang="en-US" altLang="en-US" sz="2400" dirty="0" smtClean="0"/>
              <a:t>5</a:t>
            </a:r>
          </a:p>
          <a:p>
            <a:pPr eaLnBrk="1" hangingPunct="1"/>
            <a:r>
              <a:rPr lang="en-US" altLang="en-US" sz="2400" u="sng" dirty="0" smtClean="0"/>
              <a:t>36</a:t>
            </a:r>
            <a:r>
              <a:rPr lang="en-US" altLang="en-US" sz="2400" dirty="0" smtClean="0"/>
              <a:t>       S</a:t>
            </a:r>
            <a:r>
              <a:rPr lang="en-US" altLang="en-US" sz="2400" baseline="-25000" dirty="0" smtClean="0"/>
              <a:t>36         </a:t>
            </a:r>
            <a:r>
              <a:rPr lang="en-US" altLang="en-US" sz="2400" dirty="0" smtClean="0"/>
              <a:t>S</a:t>
            </a:r>
            <a:r>
              <a:rPr lang="en-US" altLang="en-US" sz="2400" baseline="-25000" dirty="0" smtClean="0"/>
              <a:t>47                                                        </a:t>
            </a:r>
            <a:r>
              <a:rPr lang="en-US" altLang="en-US" sz="2400" u="sng" dirty="0" smtClean="0"/>
              <a:t>89</a:t>
            </a:r>
          </a:p>
          <a:p>
            <a:pPr eaLnBrk="1" hangingPunct="1"/>
            <a:r>
              <a:rPr lang="en-US" altLang="en-US" sz="2400" u="sng" dirty="0" smtClean="0"/>
              <a:t>47</a:t>
            </a:r>
            <a:r>
              <a:rPr lang="en-US" altLang="en-US" sz="2400" dirty="0" smtClean="0"/>
              <a:t>        r</a:t>
            </a:r>
            <a:r>
              <a:rPr lang="en-US" altLang="en-US" sz="2400" baseline="-25000" dirty="0" smtClean="0"/>
              <a:t>3           </a:t>
            </a:r>
            <a:r>
              <a:rPr lang="en-US" altLang="en-US" sz="2400" dirty="0" err="1" smtClean="0"/>
              <a:t>r</a:t>
            </a:r>
            <a:r>
              <a:rPr lang="en-US" altLang="en-US" sz="2400" baseline="-25000" dirty="0" err="1" smtClean="0"/>
              <a:t>3</a:t>
            </a:r>
            <a:r>
              <a:rPr lang="en-US" altLang="en-US" sz="2400" baseline="-25000" dirty="0" smtClean="0"/>
              <a:t>                     </a:t>
            </a:r>
            <a:r>
              <a:rPr lang="en-US" altLang="en-US" sz="2400" dirty="0" err="1" smtClean="0"/>
              <a:t>r</a:t>
            </a:r>
            <a:r>
              <a:rPr lang="en-US" altLang="en-US" sz="2400" baseline="-25000" dirty="0" err="1" smtClean="0"/>
              <a:t>3</a:t>
            </a:r>
            <a:endParaRPr lang="en-US" altLang="en-US" sz="2400" baseline="-25000" dirty="0" smtClean="0"/>
          </a:p>
          <a:p>
            <a:pPr eaLnBrk="1" hangingPunct="1"/>
            <a:r>
              <a:rPr lang="en-US" altLang="en-US" sz="2400" dirty="0" smtClean="0"/>
              <a:t>5                                   r</a:t>
            </a:r>
            <a:r>
              <a:rPr lang="en-US" altLang="en-US" sz="2400" baseline="-25000" dirty="0" smtClean="0"/>
              <a:t>1</a:t>
            </a:r>
          </a:p>
          <a:p>
            <a:pPr eaLnBrk="1" hangingPunct="1"/>
            <a:r>
              <a:rPr lang="en-US" altLang="en-US" sz="2400" u="sng" dirty="0" smtClean="0"/>
              <a:t>89 </a:t>
            </a:r>
            <a:r>
              <a:rPr lang="en-US" altLang="en-US" sz="2400" dirty="0" smtClean="0"/>
              <a:t>       r</a:t>
            </a:r>
            <a:r>
              <a:rPr lang="en-US" altLang="en-US" sz="2400" baseline="-25000" dirty="0" smtClean="0"/>
              <a:t>2            </a:t>
            </a:r>
            <a:r>
              <a:rPr lang="en-US" altLang="en-US" sz="2400" dirty="0" err="1" smtClean="0"/>
              <a:t>r</a:t>
            </a:r>
            <a:r>
              <a:rPr lang="en-US" altLang="en-US" sz="2400" baseline="-25000" dirty="0" err="1" smtClean="0"/>
              <a:t>2</a:t>
            </a:r>
            <a:r>
              <a:rPr lang="en-US" altLang="en-US" sz="2400" baseline="-25000" dirty="0" smtClean="0"/>
              <a:t>                    </a:t>
            </a:r>
            <a:r>
              <a:rPr lang="en-US" altLang="en-US" sz="2400" dirty="0" err="1" smtClean="0"/>
              <a:t>r</a:t>
            </a:r>
            <a:r>
              <a:rPr lang="en-US" altLang="en-US" sz="2400" baseline="-25000" dirty="0" err="1" smtClean="0"/>
              <a:t>2</a:t>
            </a:r>
            <a:endParaRPr lang="en-US" altLang="zh-CN" sz="2400" baseline="-25000" dirty="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0" y="1108075"/>
            <a:ext cx="8839200" cy="5140325"/>
            <a:chOff x="432" y="698"/>
            <a:chExt cx="5136" cy="3238"/>
          </a:xfrm>
        </p:grpSpPr>
        <p:sp>
          <p:nvSpPr>
            <p:cNvPr id="29701" name="Line 4"/>
            <p:cNvSpPr>
              <a:spLocks noChangeShapeType="1"/>
            </p:cNvSpPr>
            <p:nvPr/>
          </p:nvSpPr>
          <p:spPr bwMode="auto">
            <a:xfrm>
              <a:off x="432" y="720"/>
              <a:ext cx="5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2" name="Line 5"/>
            <p:cNvSpPr>
              <a:spLocks noChangeShapeType="1"/>
            </p:cNvSpPr>
            <p:nvPr/>
          </p:nvSpPr>
          <p:spPr bwMode="auto">
            <a:xfrm>
              <a:off x="432" y="3936"/>
              <a:ext cx="5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3" name="Line 6"/>
            <p:cNvSpPr>
              <a:spLocks noChangeShapeType="1"/>
            </p:cNvSpPr>
            <p:nvPr/>
          </p:nvSpPr>
          <p:spPr bwMode="auto">
            <a:xfrm>
              <a:off x="432" y="1344"/>
              <a:ext cx="5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4" name="Line 7"/>
            <p:cNvSpPr>
              <a:spLocks noChangeShapeType="1"/>
            </p:cNvSpPr>
            <p:nvPr/>
          </p:nvSpPr>
          <p:spPr bwMode="auto">
            <a:xfrm>
              <a:off x="1248" y="720"/>
              <a:ext cx="0" cy="3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5" name="Line 8"/>
            <p:cNvSpPr>
              <a:spLocks noChangeShapeType="1"/>
            </p:cNvSpPr>
            <p:nvPr/>
          </p:nvSpPr>
          <p:spPr bwMode="auto">
            <a:xfrm>
              <a:off x="3744" y="720"/>
              <a:ext cx="0" cy="3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6" name="Line 9"/>
            <p:cNvSpPr>
              <a:spLocks noChangeShapeType="1"/>
            </p:cNvSpPr>
            <p:nvPr/>
          </p:nvSpPr>
          <p:spPr bwMode="auto">
            <a:xfrm>
              <a:off x="1248" y="1008"/>
              <a:ext cx="43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7" name="Line 10"/>
            <p:cNvSpPr>
              <a:spLocks noChangeShapeType="1"/>
            </p:cNvSpPr>
            <p:nvPr/>
          </p:nvSpPr>
          <p:spPr bwMode="auto">
            <a:xfrm>
              <a:off x="1968" y="1008"/>
              <a:ext cx="0" cy="29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8" name="Line 11"/>
            <p:cNvSpPr>
              <a:spLocks noChangeShapeType="1"/>
            </p:cNvSpPr>
            <p:nvPr/>
          </p:nvSpPr>
          <p:spPr bwMode="auto">
            <a:xfrm>
              <a:off x="2832" y="1008"/>
              <a:ext cx="0" cy="29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9" name="Line 12"/>
            <p:cNvSpPr>
              <a:spLocks noChangeShapeType="1"/>
            </p:cNvSpPr>
            <p:nvPr/>
          </p:nvSpPr>
          <p:spPr bwMode="auto">
            <a:xfrm>
              <a:off x="4560" y="1008"/>
              <a:ext cx="0" cy="29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0" name="Text Box 13"/>
            <p:cNvSpPr txBox="1">
              <a:spLocks noChangeArrowheads="1"/>
            </p:cNvSpPr>
            <p:nvPr/>
          </p:nvSpPr>
          <p:spPr bwMode="auto">
            <a:xfrm>
              <a:off x="1478" y="986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/>
                <a:t>a</a:t>
              </a:r>
            </a:p>
          </p:txBody>
        </p:sp>
        <p:sp>
          <p:nvSpPr>
            <p:cNvPr id="29711" name="Text Box 14"/>
            <p:cNvSpPr txBox="1">
              <a:spLocks noChangeArrowheads="1"/>
            </p:cNvSpPr>
            <p:nvPr/>
          </p:nvSpPr>
          <p:spPr bwMode="auto">
            <a:xfrm>
              <a:off x="2236" y="98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/>
                <a:t>b</a:t>
              </a:r>
            </a:p>
          </p:txBody>
        </p:sp>
        <p:sp>
          <p:nvSpPr>
            <p:cNvPr id="29712" name="Text Box 15"/>
            <p:cNvSpPr txBox="1">
              <a:spLocks noChangeArrowheads="1"/>
            </p:cNvSpPr>
            <p:nvPr/>
          </p:nvSpPr>
          <p:spPr bwMode="auto">
            <a:xfrm>
              <a:off x="3158" y="103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/>
                <a:t>#</a:t>
              </a:r>
            </a:p>
          </p:txBody>
        </p:sp>
        <p:sp>
          <p:nvSpPr>
            <p:cNvPr id="29713" name="Text Box 16"/>
            <p:cNvSpPr txBox="1">
              <a:spLocks noChangeArrowheads="1"/>
            </p:cNvSpPr>
            <p:nvPr/>
          </p:nvSpPr>
          <p:spPr bwMode="auto">
            <a:xfrm>
              <a:off x="4022" y="986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/>
                <a:t>S</a:t>
              </a:r>
            </a:p>
          </p:txBody>
        </p:sp>
        <p:sp>
          <p:nvSpPr>
            <p:cNvPr id="29714" name="Text Box 17"/>
            <p:cNvSpPr txBox="1">
              <a:spLocks noChangeArrowheads="1"/>
            </p:cNvSpPr>
            <p:nvPr/>
          </p:nvSpPr>
          <p:spPr bwMode="auto">
            <a:xfrm>
              <a:off x="4934" y="986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/>
                <a:t>B</a:t>
              </a:r>
            </a:p>
          </p:txBody>
        </p:sp>
        <p:sp>
          <p:nvSpPr>
            <p:cNvPr id="29715" name="Text Box 18"/>
            <p:cNvSpPr txBox="1">
              <a:spLocks noChangeArrowheads="1"/>
            </p:cNvSpPr>
            <p:nvPr/>
          </p:nvSpPr>
          <p:spPr bwMode="auto">
            <a:xfrm>
              <a:off x="2246" y="698"/>
              <a:ext cx="8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/>
                <a:t>ACTION</a:t>
              </a:r>
            </a:p>
          </p:txBody>
        </p:sp>
        <p:sp>
          <p:nvSpPr>
            <p:cNvPr id="29716" name="Text Box 19"/>
            <p:cNvSpPr txBox="1">
              <a:spLocks noChangeArrowheads="1"/>
            </p:cNvSpPr>
            <p:nvPr/>
          </p:nvSpPr>
          <p:spPr bwMode="auto">
            <a:xfrm>
              <a:off x="4454" y="698"/>
              <a:ext cx="6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/>
                <a:t>GOTO</a:t>
              </a:r>
            </a:p>
          </p:txBody>
        </p:sp>
        <p:sp>
          <p:nvSpPr>
            <p:cNvPr id="29717" name="Text Box 20"/>
            <p:cNvSpPr txBox="1">
              <a:spLocks noChangeArrowheads="1"/>
            </p:cNvSpPr>
            <p:nvPr/>
          </p:nvSpPr>
          <p:spPr bwMode="auto">
            <a:xfrm>
              <a:off x="604" y="864"/>
              <a:ext cx="5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CN" altLang="en-US"/>
                <a:t>状态</a:t>
              </a:r>
            </a:p>
          </p:txBody>
        </p:sp>
      </p:grpSp>
      <p:sp>
        <p:nvSpPr>
          <p:cNvPr id="29700" name="Text Box 21"/>
          <p:cNvSpPr txBox="1">
            <a:spLocks noChangeArrowheads="1"/>
          </p:cNvSpPr>
          <p:nvPr/>
        </p:nvSpPr>
        <p:spPr bwMode="auto">
          <a:xfrm>
            <a:off x="1905000" y="381000"/>
            <a:ext cx="2249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en-US"/>
              <a:t>LALR(1)</a:t>
            </a:r>
            <a:r>
              <a:rPr kumimoji="1" lang="zh-CN" altLang="en-US"/>
              <a:t>分析表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813" y="2500313"/>
            <a:ext cx="7772400" cy="3500437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eaLnBrk="1" hangingPunct="1">
              <a:buFont typeface="Monotype Sorts" pitchFamily="2" charset="2"/>
              <a:buNone/>
              <a:defRPr/>
            </a:pPr>
            <a:r>
              <a:rPr lang="zh-CN" altLang="en-US" b="1" dirty="0" smtClean="0">
                <a:solidFill>
                  <a:srgbClr val="FF0000"/>
                </a:solidFill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</a:rPr>
              <a:t>4 </a:t>
            </a:r>
            <a:r>
              <a:rPr lang="zh-CN" altLang="en-US" b="1" dirty="0" smtClean="0">
                <a:solidFill>
                  <a:srgbClr val="FF0000"/>
                </a:solidFill>
              </a:rPr>
              <a:t>文法</a:t>
            </a:r>
            <a:r>
              <a:rPr lang="en-US" altLang="zh-CN" b="1" dirty="0" smtClean="0">
                <a:solidFill>
                  <a:srgbClr val="FF0000"/>
                </a:solidFill>
              </a:rPr>
              <a:t>G[S’]</a:t>
            </a:r>
            <a:endParaRPr lang="zh-CN" altLang="en-US" b="1" dirty="0" smtClean="0">
              <a:solidFill>
                <a:srgbClr val="FF0000"/>
              </a:solidFill>
            </a:endParaRPr>
          </a:p>
          <a:p>
            <a:pPr eaLnBrk="1" hangingPunct="1">
              <a:buFont typeface="Monotype Sorts" pitchFamily="2" charset="2"/>
              <a:buNone/>
              <a:defRPr/>
            </a:pPr>
            <a:r>
              <a:rPr lang="en-US" altLang="zh-CN" b="1" dirty="0" smtClean="0"/>
              <a:t>S' –&gt; S</a:t>
            </a:r>
          </a:p>
          <a:p>
            <a:pPr eaLnBrk="1" hangingPunct="1">
              <a:buFont typeface="Monotype Sorts" pitchFamily="2" charset="2"/>
              <a:buNone/>
              <a:defRPr/>
            </a:pPr>
            <a:r>
              <a:rPr lang="en-US" altLang="zh-CN" b="1" dirty="0" smtClean="0"/>
              <a:t>S –&gt; </a:t>
            </a:r>
            <a:r>
              <a:rPr lang="en-US" altLang="zh-CN" b="1" dirty="0" err="1" smtClean="0"/>
              <a:t>aBc</a:t>
            </a:r>
            <a:r>
              <a:rPr lang="en-US" altLang="zh-CN" b="1" dirty="0" smtClean="0"/>
              <a:t> | </a:t>
            </a:r>
            <a:r>
              <a:rPr lang="en-US" altLang="zh-CN" b="1" dirty="0" err="1" smtClean="0"/>
              <a:t>bCc</a:t>
            </a:r>
            <a:r>
              <a:rPr lang="en-US" altLang="zh-CN" b="1" dirty="0" smtClean="0"/>
              <a:t> | </a:t>
            </a:r>
            <a:r>
              <a:rPr lang="en-US" altLang="zh-CN" b="1" dirty="0" err="1" smtClean="0"/>
              <a:t>aCd</a:t>
            </a:r>
            <a:r>
              <a:rPr lang="en-US" altLang="zh-CN" b="1" dirty="0" smtClean="0"/>
              <a:t> | </a:t>
            </a:r>
            <a:r>
              <a:rPr lang="en-US" altLang="zh-CN" b="1" dirty="0" err="1" smtClean="0"/>
              <a:t>bBd</a:t>
            </a:r>
            <a:endParaRPr lang="en-US" altLang="zh-CN" b="1" dirty="0" smtClean="0"/>
          </a:p>
          <a:p>
            <a:pPr eaLnBrk="1" hangingPunct="1">
              <a:buFont typeface="Monotype Sorts" pitchFamily="2" charset="2"/>
              <a:buNone/>
              <a:defRPr/>
            </a:pPr>
            <a:r>
              <a:rPr lang="en-US" altLang="zh-CN" b="1" dirty="0" smtClean="0"/>
              <a:t>B –&gt; e</a:t>
            </a:r>
          </a:p>
          <a:p>
            <a:pPr eaLnBrk="1" hangingPunct="1">
              <a:buFont typeface="Monotype Sorts" pitchFamily="2" charset="2"/>
              <a:buNone/>
              <a:defRPr/>
            </a:pPr>
            <a:r>
              <a:rPr lang="en-US" altLang="zh-CN" b="1" dirty="0" smtClean="0"/>
              <a:t>C –&gt; e</a:t>
            </a:r>
          </a:p>
          <a:p>
            <a:pPr eaLnBrk="1" hangingPunct="1">
              <a:buFont typeface="Monotype Sorts" pitchFamily="2" charset="2"/>
              <a:buNone/>
              <a:defRPr/>
            </a:pPr>
            <a:r>
              <a:rPr lang="zh-CN" altLang="en-US" b="1" dirty="0" smtClean="0"/>
              <a:t>是否为</a:t>
            </a:r>
            <a:r>
              <a:rPr lang="en-US" altLang="zh-CN" b="1" dirty="0" smtClean="0"/>
              <a:t>LALR(1)</a:t>
            </a:r>
            <a:r>
              <a:rPr lang="zh-CN" altLang="en-US" b="1" dirty="0" smtClean="0"/>
              <a:t>文法？</a:t>
            </a:r>
            <a:endParaRPr lang="en-US" altLang="zh-CN" b="1" dirty="0" smtClean="0"/>
          </a:p>
        </p:txBody>
      </p:sp>
      <p:sp>
        <p:nvSpPr>
          <p:cNvPr id="32771" name="矩形 3"/>
          <p:cNvSpPr>
            <a:spLocks noChangeArrowheads="1"/>
          </p:cNvSpPr>
          <p:nvPr/>
        </p:nvSpPr>
        <p:spPr bwMode="auto">
          <a:xfrm>
            <a:off x="714375" y="571500"/>
            <a:ext cx="7786688" cy="157003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>
                <a:latin typeface="华文新魏" pitchFamily="2" charset="-122"/>
                <a:ea typeface="华文新魏" pitchFamily="2" charset="-122"/>
              </a:rPr>
              <a:t> LR(1)</a:t>
            </a:r>
            <a:r>
              <a:rPr lang="zh-CN" altLang="en-US" sz="3200" b="1">
                <a:latin typeface="华文新魏" pitchFamily="2" charset="-122"/>
                <a:ea typeface="华文新魏" pitchFamily="2" charset="-122"/>
              </a:rPr>
              <a:t>文法合并同心集项目后不一定都是</a:t>
            </a:r>
            <a:r>
              <a:rPr lang="en-US" altLang="zh-CN" sz="3200" b="1">
                <a:latin typeface="华文新魏" pitchFamily="2" charset="-122"/>
                <a:ea typeface="华文新魏" pitchFamily="2" charset="-122"/>
              </a:rPr>
              <a:t>LALR(1)</a:t>
            </a:r>
            <a:r>
              <a:rPr lang="zh-CN" altLang="en-US" sz="3200" b="1">
                <a:latin typeface="华文新魏" pitchFamily="2" charset="-122"/>
                <a:ea typeface="华文新魏" pitchFamily="2" charset="-122"/>
              </a:rPr>
              <a:t>文法。只有合并后没有任何冲突的文法才是</a:t>
            </a:r>
            <a:r>
              <a:rPr lang="en-US" altLang="zh-CN" sz="3200" b="1">
                <a:latin typeface="华文新魏" pitchFamily="2" charset="-122"/>
                <a:ea typeface="华文新魏" pitchFamily="2" charset="-122"/>
              </a:rPr>
              <a:t>LALR(1)</a:t>
            </a:r>
            <a:r>
              <a:rPr lang="zh-CN" altLang="en-US" sz="3200" b="1">
                <a:latin typeface="华文新魏" pitchFamily="2" charset="-122"/>
                <a:ea typeface="华文新魏" pitchFamily="2" charset="-122"/>
              </a:rPr>
              <a:t>文法。</a:t>
            </a:r>
            <a:endParaRPr lang="zh-CN" altLang="en-US" sz="320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366713"/>
            <a:ext cx="8359775" cy="133350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先构造</a:t>
            </a:r>
            <a:r>
              <a:rPr lang="en-US" altLang="zh-CN" sz="2400" smtClean="0"/>
              <a:t> </a:t>
            </a:r>
            <a:r>
              <a:rPr lang="en-US" altLang="zh-CN" sz="2800" smtClean="0"/>
              <a:t>LR(1)</a:t>
            </a:r>
            <a:r>
              <a:rPr lang="en-US" altLang="zh-CN" sz="4000" smtClean="0"/>
              <a:t> </a:t>
            </a:r>
            <a:r>
              <a:rPr lang="zh-CN" altLang="en-US" sz="2400" smtClean="0"/>
              <a:t>项目集规范族</a:t>
            </a:r>
            <a:r>
              <a:rPr lang="en-US" altLang="zh-CN" sz="4000" smtClean="0"/>
              <a:t>:</a:t>
            </a:r>
            <a:br>
              <a:rPr lang="en-US" altLang="zh-CN" sz="4000" smtClean="0"/>
            </a:br>
            <a:endParaRPr lang="en-US" altLang="zh-CN" sz="4000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7158" y="714356"/>
            <a:ext cx="3500462" cy="59055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zh-CN" sz="2400" b="1" dirty="0" smtClean="0"/>
              <a:t>I0: S' –&gt; •S, #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zh-CN" sz="2400" b="1" dirty="0" smtClean="0"/>
              <a:t>     S –&gt; •</a:t>
            </a:r>
            <a:r>
              <a:rPr lang="en-US" altLang="zh-CN" sz="2400" b="1" dirty="0" err="1" smtClean="0"/>
              <a:t>aBc</a:t>
            </a:r>
            <a:r>
              <a:rPr lang="en-US" altLang="zh-CN" sz="2400" b="1" dirty="0" smtClean="0"/>
              <a:t>, #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zh-CN" sz="2400" b="1" dirty="0" smtClean="0"/>
              <a:t>     S –&gt; •</a:t>
            </a:r>
            <a:r>
              <a:rPr lang="en-US" altLang="zh-CN" sz="2400" b="1" dirty="0" err="1" smtClean="0"/>
              <a:t>bCc</a:t>
            </a:r>
            <a:r>
              <a:rPr lang="en-US" altLang="zh-CN" sz="2400" b="1" dirty="0" smtClean="0"/>
              <a:t>, #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zh-CN" sz="2400" b="1" dirty="0" smtClean="0"/>
              <a:t>     S –&gt; •</a:t>
            </a:r>
            <a:r>
              <a:rPr lang="en-US" altLang="zh-CN" sz="2400" b="1" dirty="0" err="1" smtClean="0"/>
              <a:t>aCd</a:t>
            </a:r>
            <a:r>
              <a:rPr lang="en-US" altLang="zh-CN" sz="2400" b="1" dirty="0" smtClean="0"/>
              <a:t>, #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zh-CN" sz="2400" b="1" dirty="0" smtClean="0"/>
              <a:t>     S –&gt; •</a:t>
            </a:r>
            <a:r>
              <a:rPr lang="en-US" altLang="zh-CN" sz="2400" b="1" dirty="0" err="1" smtClean="0"/>
              <a:t>bBd</a:t>
            </a:r>
            <a:r>
              <a:rPr lang="en-US" altLang="zh-CN" sz="2400" b="1" dirty="0" smtClean="0"/>
              <a:t>, #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zh-CN" sz="2400" b="1" dirty="0" smtClean="0"/>
              <a:t>I1: S' –&gt; S•, #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zh-CN" sz="2400" b="1" dirty="0" smtClean="0"/>
              <a:t>I2: S –&gt; </a:t>
            </a:r>
            <a:r>
              <a:rPr lang="en-US" altLang="zh-CN" sz="2400" b="1" dirty="0" err="1" smtClean="0"/>
              <a:t>a•Bc</a:t>
            </a:r>
            <a:r>
              <a:rPr lang="en-US" altLang="zh-CN" sz="2400" b="1" dirty="0" smtClean="0"/>
              <a:t>, #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zh-CN" sz="2400" b="1" dirty="0" smtClean="0"/>
              <a:t>     S –&gt; </a:t>
            </a:r>
            <a:r>
              <a:rPr lang="en-US" altLang="zh-CN" sz="2400" b="1" dirty="0" err="1" smtClean="0"/>
              <a:t>a•Cd</a:t>
            </a:r>
            <a:r>
              <a:rPr lang="en-US" altLang="zh-CN" sz="2400" b="1" dirty="0" smtClean="0"/>
              <a:t>, #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zh-CN" sz="2400" b="1" dirty="0" smtClean="0"/>
              <a:t>     B –&gt; •e, c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zh-CN" sz="2400" b="1" dirty="0" smtClean="0"/>
              <a:t>     C –&gt; •e, d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zh-CN" sz="2400" b="1" dirty="0" smtClean="0"/>
              <a:t>I3: S –&gt; </a:t>
            </a:r>
            <a:r>
              <a:rPr lang="en-US" altLang="zh-CN" sz="2400" b="1" dirty="0" err="1" smtClean="0"/>
              <a:t>b•Cc</a:t>
            </a:r>
            <a:r>
              <a:rPr lang="en-US" altLang="zh-CN" sz="2400" b="1" dirty="0" smtClean="0"/>
              <a:t>, #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zh-CN" sz="2400" b="1" dirty="0" smtClean="0"/>
              <a:t>     S –&gt; </a:t>
            </a:r>
            <a:r>
              <a:rPr lang="en-US" altLang="zh-CN" sz="2400" b="1" dirty="0" err="1" smtClean="0"/>
              <a:t>b•Bd</a:t>
            </a:r>
            <a:r>
              <a:rPr lang="en-US" altLang="zh-CN" sz="2400" b="1" dirty="0" smtClean="0"/>
              <a:t>, #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zh-CN" sz="2400" b="1" dirty="0" smtClean="0"/>
              <a:t>     C –&gt; •e, c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zh-CN" sz="2400" b="1" dirty="0" smtClean="0"/>
              <a:t>     B –&gt; •e, d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zh-CN" sz="2400" b="1" dirty="0" smtClean="0"/>
              <a:t>I4: S –&gt; </a:t>
            </a:r>
            <a:r>
              <a:rPr lang="en-US" altLang="zh-CN" sz="2400" b="1" dirty="0" err="1" smtClean="0"/>
              <a:t>aB•c</a:t>
            </a:r>
            <a:r>
              <a:rPr lang="en-US" altLang="zh-CN" sz="2400" b="1" dirty="0" smtClean="0"/>
              <a:t>, #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zh-CN" sz="2400" b="1" dirty="0" smtClean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000500" y="476250"/>
            <a:ext cx="5143500" cy="58102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zh-CN" sz="2400" b="1" dirty="0" smtClean="0"/>
              <a:t>I5: S –&gt; </a:t>
            </a:r>
            <a:r>
              <a:rPr lang="en-US" altLang="zh-CN" sz="2400" b="1" dirty="0" err="1" smtClean="0"/>
              <a:t>aC•d</a:t>
            </a:r>
            <a:r>
              <a:rPr lang="en-US" altLang="zh-CN" sz="2400" b="1" dirty="0" smtClean="0"/>
              <a:t>, #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zh-CN" sz="2400" b="1" dirty="0" smtClean="0"/>
              <a:t>I6: B –&gt; e•, c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zh-CN" sz="2400" b="1" dirty="0" smtClean="0"/>
              <a:t>     C –&gt; e•, d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zh-CN" sz="2400" b="1" dirty="0" smtClean="0"/>
              <a:t>I7: S –&gt; </a:t>
            </a:r>
            <a:r>
              <a:rPr lang="en-US" altLang="zh-CN" sz="2400" b="1" dirty="0" err="1" smtClean="0"/>
              <a:t>bC•c</a:t>
            </a:r>
            <a:r>
              <a:rPr lang="en-US" altLang="zh-CN" sz="2400" b="1" dirty="0" smtClean="0"/>
              <a:t>, #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zh-CN" sz="2400" b="1" dirty="0" smtClean="0"/>
              <a:t>I8: S –&gt; </a:t>
            </a:r>
            <a:r>
              <a:rPr lang="en-US" altLang="zh-CN" sz="2400" b="1" dirty="0" err="1" smtClean="0"/>
              <a:t>bB•d</a:t>
            </a:r>
            <a:r>
              <a:rPr lang="en-US" altLang="zh-CN" sz="2400" b="1" dirty="0" smtClean="0"/>
              <a:t>, #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zh-CN" sz="2400" b="1" dirty="0" smtClean="0"/>
              <a:t>I9: B –&gt; e•, d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zh-CN" sz="2400" b="1" dirty="0" smtClean="0"/>
              <a:t>     C –&gt; e•, c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zh-CN" sz="2400" b="1" dirty="0" smtClean="0"/>
              <a:t>I10: S –&gt; </a:t>
            </a:r>
            <a:r>
              <a:rPr lang="en-US" altLang="zh-CN" sz="2400" b="1" dirty="0" err="1" smtClean="0"/>
              <a:t>aBc</a:t>
            </a:r>
            <a:r>
              <a:rPr lang="en-US" altLang="zh-CN" sz="2400" b="1" dirty="0" smtClean="0"/>
              <a:t>•, #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zh-CN" sz="2400" b="1" dirty="0" smtClean="0"/>
              <a:t>I11: S –&gt; </a:t>
            </a:r>
            <a:r>
              <a:rPr lang="en-US" altLang="zh-CN" sz="2400" b="1" dirty="0" err="1" smtClean="0"/>
              <a:t>aCd</a:t>
            </a:r>
            <a:r>
              <a:rPr lang="en-US" altLang="zh-CN" sz="2400" b="1" dirty="0" smtClean="0"/>
              <a:t>•, #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zh-CN" sz="2400" b="1" dirty="0" smtClean="0"/>
              <a:t>I12: S –&gt; </a:t>
            </a:r>
            <a:r>
              <a:rPr lang="en-US" altLang="zh-CN" sz="2400" b="1" dirty="0" err="1" smtClean="0"/>
              <a:t>bCc</a:t>
            </a:r>
            <a:r>
              <a:rPr lang="en-US" altLang="zh-CN" sz="2400" b="1" dirty="0" smtClean="0"/>
              <a:t>•, #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zh-CN" sz="2400" b="1" dirty="0" smtClean="0"/>
              <a:t>I13: S –&gt; </a:t>
            </a:r>
            <a:r>
              <a:rPr lang="en-US" altLang="zh-CN" sz="2400" b="1" dirty="0" err="1" smtClean="0"/>
              <a:t>bBd</a:t>
            </a:r>
            <a:r>
              <a:rPr lang="en-US" altLang="zh-CN" sz="2400" b="1" dirty="0" smtClean="0"/>
              <a:t>•, #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zh-CN" altLang="en-US" sz="2400" b="1" dirty="0" smtClean="0"/>
              <a:t>合并同心族后的</a:t>
            </a:r>
            <a:r>
              <a:rPr lang="en-US" altLang="zh-CN" sz="2400" b="1" dirty="0" smtClean="0"/>
              <a:t>I69: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zh-CN" sz="2400" b="1" dirty="0" smtClean="0"/>
              <a:t>             C –&gt; e •, c/d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zh-CN" sz="2400" b="1" dirty="0" smtClean="0"/>
              <a:t>             B –&gt; e •, d/c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zh-CN" altLang="en-US" sz="2400" b="1" dirty="0" smtClean="0"/>
              <a:t>存在归约</a:t>
            </a:r>
            <a:r>
              <a:rPr lang="en-US" altLang="zh-CN" sz="2400" b="1" dirty="0" smtClean="0"/>
              <a:t>-</a:t>
            </a:r>
            <a:r>
              <a:rPr lang="zh-CN" altLang="en-US" sz="2400" b="1" dirty="0" smtClean="0"/>
              <a:t>归约冲突，所以该文法不是</a:t>
            </a:r>
            <a:r>
              <a:rPr lang="en-US" altLang="zh-CN" sz="2400" b="1" dirty="0" smtClean="0"/>
              <a:t>LALR(1)</a:t>
            </a:r>
            <a:r>
              <a:rPr lang="zh-CN" altLang="en-US" sz="2400" b="1" dirty="0" smtClean="0"/>
              <a:t>文法，却是</a:t>
            </a:r>
            <a:r>
              <a:rPr lang="en-US" altLang="zh-CN" sz="2400" b="1" dirty="0" smtClean="0"/>
              <a:t>LR(1)</a:t>
            </a:r>
            <a:r>
              <a:rPr lang="zh-CN" altLang="en-US" sz="2400" b="1" dirty="0" smtClean="0"/>
              <a:t>文法。</a:t>
            </a:r>
            <a:endParaRPr lang="en-US" altLang="zh-CN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1049C2-20C1-4882-AAA8-003C5210B9AF}" type="slidenum">
              <a:rPr lang="zh-CN" altLang="en-US" smtClean="0"/>
              <a:pPr/>
              <a:t>4</a:t>
            </a:fld>
            <a:endParaRPr lang="en-US" altLang="zh-CN" smtClean="0"/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304800" y="1084263"/>
            <a:ext cx="8382000" cy="41306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华文新魏" pitchFamily="2" charset="-122"/>
                <a:ea typeface="华文新魏" pitchFamily="2" charset="-122"/>
              </a:rPr>
              <a:t>动作表动作规定如下</a:t>
            </a:r>
            <a:r>
              <a:rPr lang="en-US" altLang="zh-CN" sz="3200" b="1">
                <a:latin typeface="华文新魏" pitchFamily="2" charset="-122"/>
                <a:ea typeface="华文新魏" pitchFamily="2" charset="-122"/>
              </a:rPr>
              <a:t>：</a:t>
            </a:r>
          </a:p>
          <a:p>
            <a:pPr>
              <a:spcBef>
                <a:spcPct val="20000"/>
              </a:spcBef>
            </a:pPr>
            <a:r>
              <a:rPr lang="zh-CN" altLang="zh-CN" sz="3200" b="1">
                <a:latin typeface="华文新魏" pitchFamily="2" charset="-122"/>
                <a:ea typeface="华文新魏" pitchFamily="2" charset="-122"/>
              </a:rPr>
              <a:t>                         </a:t>
            </a:r>
            <a:r>
              <a:rPr lang="en-US" altLang="zh-CN" sz="3200" b="1"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zh-CN" sz="3200" b="1">
                <a:latin typeface="华文新魏" pitchFamily="2" charset="-122"/>
                <a:ea typeface="华文新魏" pitchFamily="2" charset="-122"/>
              </a:rPr>
              <a:t>移进  </a:t>
            </a:r>
            <a:r>
              <a:rPr lang="en-US" altLang="zh-CN" sz="3200" b="1">
                <a:latin typeface="华文新魏" pitchFamily="2" charset="-122"/>
                <a:ea typeface="华文新魏" pitchFamily="2" charset="-122"/>
              </a:rPr>
              <a:t>a</a:t>
            </a:r>
            <a:r>
              <a:rPr lang="en-US" altLang="zh-CN" sz="3200" b="1" baseline="-25000">
                <a:latin typeface="华文新魏" pitchFamily="2" charset="-122"/>
                <a:ea typeface="华文新魏" pitchFamily="2" charset="-122"/>
              </a:rPr>
              <a:t>i</a:t>
            </a:r>
            <a:r>
              <a:rPr lang="zh-CN" altLang="zh-CN" sz="3200" b="1">
                <a:latin typeface="华文新魏" pitchFamily="2" charset="-122"/>
                <a:ea typeface="华文新魏" pitchFamily="2" charset="-122"/>
              </a:rPr>
              <a:t> 和</a:t>
            </a:r>
            <a:r>
              <a:rPr lang="en-US" altLang="zh-CN" sz="3200" b="1">
                <a:latin typeface="华文新魏" pitchFamily="2" charset="-122"/>
                <a:ea typeface="华文新魏" pitchFamily="2" charset="-122"/>
              </a:rPr>
              <a:t>s=action</a:t>
            </a:r>
            <a:r>
              <a:rPr lang="zh-CN" altLang="en-US" sz="3200" b="1">
                <a:latin typeface="华文新魏" pitchFamily="2" charset="-122"/>
                <a:ea typeface="华文新魏" pitchFamily="2" charset="-122"/>
              </a:rPr>
              <a:t>[</a:t>
            </a:r>
            <a:r>
              <a:rPr lang="en-US" altLang="zh-CN" sz="3200" b="1">
                <a:latin typeface="华文新魏" pitchFamily="2" charset="-122"/>
                <a:ea typeface="华文新魏" pitchFamily="2" charset="-122"/>
              </a:rPr>
              <a:t>s</a:t>
            </a:r>
            <a:r>
              <a:rPr lang="en-US" altLang="zh-CN" sz="3200" b="1" baseline="-25000">
                <a:latin typeface="华文新魏" pitchFamily="2" charset="-122"/>
                <a:ea typeface="华文新魏" pitchFamily="2" charset="-122"/>
              </a:rPr>
              <a:t>m</a:t>
            </a:r>
            <a:r>
              <a:rPr lang="en-US" altLang="zh-CN" sz="3200" b="1">
                <a:latin typeface="华文新魏" pitchFamily="2" charset="-122"/>
                <a:ea typeface="华文新魏" pitchFamily="2" charset="-122"/>
              </a:rPr>
              <a:t>,a</a:t>
            </a:r>
            <a:r>
              <a:rPr lang="en-US" altLang="zh-CN" sz="3200" b="1" baseline="-25000"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sz="3200" b="1">
                <a:latin typeface="华文新魏" pitchFamily="2" charset="-122"/>
                <a:ea typeface="华文新魏" pitchFamily="2" charset="-122"/>
              </a:rPr>
              <a:t>]</a:t>
            </a:r>
            <a:r>
              <a:rPr lang="zh-CN" altLang="zh-CN" sz="3200" b="1">
                <a:latin typeface="华文新魏" pitchFamily="2" charset="-122"/>
                <a:ea typeface="华文新魏" pitchFamily="2" charset="-122"/>
              </a:rPr>
              <a:t>进栈</a:t>
            </a:r>
          </a:p>
          <a:p>
            <a:pPr>
              <a:spcBef>
                <a:spcPct val="20000"/>
              </a:spcBef>
            </a:pPr>
            <a:r>
              <a:rPr lang="en-US" altLang="zh-CN" sz="3200" b="1">
                <a:latin typeface="华文新魏" pitchFamily="2" charset="-122"/>
                <a:ea typeface="华文新魏" pitchFamily="2" charset="-122"/>
              </a:rPr>
              <a:t>action</a:t>
            </a:r>
            <a:r>
              <a:rPr lang="zh-CN" altLang="en-US" sz="3200" b="1">
                <a:latin typeface="华文新魏" pitchFamily="2" charset="-122"/>
                <a:ea typeface="华文新魏" pitchFamily="2" charset="-122"/>
              </a:rPr>
              <a:t>[</a:t>
            </a:r>
            <a:r>
              <a:rPr lang="en-US" altLang="zh-CN" sz="3200" b="1">
                <a:latin typeface="华文新魏" pitchFamily="2" charset="-122"/>
                <a:ea typeface="华文新魏" pitchFamily="2" charset="-122"/>
              </a:rPr>
              <a:t>s</a:t>
            </a:r>
            <a:r>
              <a:rPr lang="en-US" altLang="zh-CN" sz="3200" b="1" baseline="-25000">
                <a:latin typeface="华文新魏" pitchFamily="2" charset="-122"/>
                <a:ea typeface="华文新魏" pitchFamily="2" charset="-122"/>
              </a:rPr>
              <a:t>m</a:t>
            </a:r>
            <a:r>
              <a:rPr lang="en-US" altLang="zh-CN" sz="3200" b="1">
                <a:latin typeface="华文新魏" pitchFamily="2" charset="-122"/>
                <a:ea typeface="华文新魏" pitchFamily="2" charset="-122"/>
              </a:rPr>
              <a:t>,a</a:t>
            </a:r>
            <a:r>
              <a:rPr lang="en-US" altLang="zh-CN" sz="3200" b="1" baseline="-25000"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sz="3200" b="1">
                <a:latin typeface="华文新魏" pitchFamily="2" charset="-122"/>
                <a:ea typeface="华文新魏" pitchFamily="2" charset="-122"/>
              </a:rPr>
              <a:t>]= </a:t>
            </a:r>
            <a:r>
              <a:rPr lang="zh-CN" altLang="en-US" sz="3200" b="1">
                <a:latin typeface="华文新魏" pitchFamily="2" charset="-122"/>
                <a:ea typeface="华文新魏" pitchFamily="2" charset="-122"/>
              </a:rPr>
              <a:t>归约  </a:t>
            </a:r>
            <a:r>
              <a:rPr lang="en-US" altLang="en-US" sz="3200" b="1">
                <a:latin typeface="华文新魏" pitchFamily="2" charset="-122"/>
                <a:ea typeface="华文新魏" pitchFamily="2" charset="-122"/>
              </a:rPr>
              <a:t>r</a:t>
            </a:r>
            <a:r>
              <a:rPr lang="en-US" altLang="en-US" sz="3200" b="1" baseline="-25000">
                <a:latin typeface="华文新魏" pitchFamily="2" charset="-122"/>
                <a:ea typeface="华文新魏" pitchFamily="2" charset="-122"/>
              </a:rPr>
              <a:t>j </a:t>
            </a:r>
            <a:r>
              <a:rPr lang="en-US" altLang="en-US" sz="3200" b="1">
                <a:latin typeface="华文新魏" pitchFamily="2" charset="-122"/>
                <a:ea typeface="华文新魏" pitchFamily="2" charset="-122"/>
              </a:rPr>
              <a:t>: A</a:t>
            </a:r>
            <a:r>
              <a:rPr lang="en-US" altLang="en-US" sz="32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X</a:t>
            </a:r>
            <a:r>
              <a:rPr lang="en-US" altLang="en-US" sz="3200" b="1" baseline="-250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m-r+1</a:t>
            </a:r>
            <a:r>
              <a:rPr lang="en-US" altLang="en-US" sz="32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X</a:t>
            </a:r>
            <a:r>
              <a:rPr lang="en-US" altLang="en-US" sz="3200" b="1" baseline="-250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m-r+2</a:t>
            </a:r>
            <a:r>
              <a:rPr lang="en-US" altLang="en-US" sz="3200" b="1">
                <a:latin typeface="Times New Roman" pitchFamily="18" charset="0"/>
                <a:ea typeface="华文新魏" pitchFamily="2" charset="-122"/>
                <a:sym typeface="Symbol" pitchFamily="18" charset="2"/>
              </a:rPr>
              <a:t>…</a:t>
            </a:r>
            <a:r>
              <a:rPr lang="en-US" altLang="en-US" sz="32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X</a:t>
            </a:r>
            <a:r>
              <a:rPr lang="en-US" altLang="en-US" sz="3200" b="1" baseline="-250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m</a:t>
            </a:r>
            <a:endParaRPr lang="en-US" altLang="zh-CN" sz="3200" b="1">
              <a:latin typeface="华文新魏" pitchFamily="2" charset="-122"/>
              <a:ea typeface="华文新魏" pitchFamily="2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3200" b="1">
                <a:latin typeface="华文新魏" pitchFamily="2" charset="-122"/>
                <a:ea typeface="华文新魏" pitchFamily="2" charset="-122"/>
              </a:rPr>
              <a:t>                                   s=goto[s</a:t>
            </a:r>
            <a:r>
              <a:rPr lang="en-US" altLang="zh-CN" sz="3200" b="1" baseline="-25000">
                <a:latin typeface="华文新魏" pitchFamily="2" charset="-122"/>
                <a:ea typeface="华文新魏" pitchFamily="2" charset="-122"/>
              </a:rPr>
              <a:t>m-r </a:t>
            </a:r>
            <a:r>
              <a:rPr lang="en-US" altLang="zh-CN" sz="3200" b="1">
                <a:latin typeface="华文新魏" pitchFamily="2" charset="-122"/>
                <a:ea typeface="华文新魏" pitchFamily="2" charset="-122"/>
              </a:rPr>
              <a:t>, A]</a:t>
            </a:r>
          </a:p>
          <a:p>
            <a:pPr>
              <a:spcBef>
                <a:spcPct val="20000"/>
              </a:spcBef>
            </a:pPr>
            <a:r>
              <a:rPr lang="zh-CN" altLang="en-US" sz="3200" b="1">
                <a:latin typeface="华文新魏" pitchFamily="2" charset="-122"/>
                <a:ea typeface="华文新魏" pitchFamily="2" charset="-122"/>
              </a:rPr>
              <a:t>                          接受  成功，规约到识别符号</a:t>
            </a:r>
            <a:endParaRPr lang="en-US" altLang="zh-CN" sz="3200" b="1">
              <a:latin typeface="华文新魏" pitchFamily="2" charset="-122"/>
              <a:ea typeface="华文新魏" pitchFamily="2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3200" b="1">
                <a:latin typeface="华文新魏" pitchFamily="2" charset="-122"/>
                <a:ea typeface="华文新魏" pitchFamily="2" charset="-122"/>
              </a:rPr>
              <a:t>                          出错</a:t>
            </a:r>
            <a:endParaRPr lang="en-US" altLang="zh-CN" sz="3200" b="1">
              <a:latin typeface="华文新魏" pitchFamily="2" charset="-122"/>
              <a:ea typeface="华文新魏" pitchFamily="2" charset="-122"/>
            </a:endParaRPr>
          </a:p>
          <a:p>
            <a:pPr>
              <a:spcBef>
                <a:spcPct val="20000"/>
              </a:spcBef>
            </a:pPr>
            <a:endParaRPr lang="zh-CN" altLang="en-US" sz="32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6388" name="AutoShape 5"/>
          <p:cNvSpPr>
            <a:spLocks/>
          </p:cNvSpPr>
          <p:nvPr/>
        </p:nvSpPr>
        <p:spPr bwMode="auto">
          <a:xfrm>
            <a:off x="2819400" y="1922463"/>
            <a:ext cx="46038" cy="2500312"/>
          </a:xfrm>
          <a:prstGeom prst="leftBrace">
            <a:avLst>
              <a:gd name="adj1" fmla="val 1986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9" name="AutoShape 6"/>
          <p:cNvSpPr>
            <a:spLocks/>
          </p:cNvSpPr>
          <p:nvPr/>
        </p:nvSpPr>
        <p:spPr bwMode="auto">
          <a:xfrm>
            <a:off x="3705225" y="2303463"/>
            <a:ext cx="152400" cy="990600"/>
          </a:xfrm>
          <a:prstGeom prst="leftBrace">
            <a:avLst>
              <a:gd name="adj1" fmla="val 54167"/>
              <a:gd name="adj2" fmla="val 36042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6154D6-6418-4720-9114-83D3BE80B7B1}" type="slidenum">
              <a:rPr lang="zh-CN" altLang="en-US" smtClean="0"/>
              <a:pPr/>
              <a:t>5</a:t>
            </a:fld>
            <a:endParaRPr lang="en-US" altLang="zh-CN" smtClean="0"/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71438" y="285750"/>
            <a:ext cx="8929687" cy="17541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latin typeface="华文新魏" pitchFamily="2" charset="-122"/>
                <a:ea typeface="华文新魏" pitchFamily="2" charset="-122"/>
              </a:rPr>
              <a:t>二、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LR</a:t>
            </a:r>
            <a:r>
              <a:rPr lang="zh-CN" altLang="en-US" sz="3600" b="1">
                <a:latin typeface="华文新魏" pitchFamily="2" charset="-122"/>
                <a:ea typeface="华文新魏" pitchFamily="2" charset="-122"/>
              </a:rPr>
              <a:t>分析器的工作过程</a:t>
            </a:r>
          </a:p>
          <a:p>
            <a:r>
              <a:rPr kumimoji="0" lang="zh-CN" altLang="en-US" sz="3600" b="1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主控程序根据输入串、栈、产生式、分析表进行相应的移近、规约、接受或报错操作。</a:t>
            </a:r>
          </a:p>
        </p:txBody>
      </p:sp>
      <p:sp>
        <p:nvSpPr>
          <p:cNvPr id="17412" name="AutoShape 3"/>
          <p:cNvSpPr>
            <a:spLocks noChangeArrowheads="1"/>
          </p:cNvSpPr>
          <p:nvPr/>
        </p:nvSpPr>
        <p:spPr bwMode="auto">
          <a:xfrm>
            <a:off x="2590800" y="2133600"/>
            <a:ext cx="5562600" cy="1143000"/>
          </a:xfrm>
          <a:prstGeom prst="leftArrow">
            <a:avLst>
              <a:gd name="adj1" fmla="val 41481"/>
              <a:gd name="adj2" fmla="val 76109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3200">
                <a:latin typeface="Times New Roman" pitchFamily="18" charset="0"/>
              </a:rPr>
              <a:t>        </a:t>
            </a:r>
            <a:r>
              <a:rPr lang="en-US" altLang="zh-CN" sz="3200">
                <a:latin typeface="Times New Roman" pitchFamily="18" charset="0"/>
              </a:rPr>
              <a:t>id+id*id#     </a:t>
            </a:r>
          </a:p>
        </p:txBody>
      </p:sp>
      <p:sp>
        <p:nvSpPr>
          <p:cNvPr id="17413" name="Line 10"/>
          <p:cNvSpPr>
            <a:spLocks noChangeShapeType="1"/>
          </p:cNvSpPr>
          <p:nvPr/>
        </p:nvSpPr>
        <p:spPr bwMode="auto">
          <a:xfrm flipV="1">
            <a:off x="1109663" y="363855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4" name="Text Box 12"/>
          <p:cNvSpPr txBox="1">
            <a:spLocks noChangeArrowheads="1"/>
          </p:cNvSpPr>
          <p:nvPr/>
        </p:nvSpPr>
        <p:spPr bwMode="auto">
          <a:xfrm>
            <a:off x="3657600" y="3581400"/>
            <a:ext cx="3048000" cy="11763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US" altLang="zh-CN" sz="4400">
                <a:latin typeface="华文新魏" pitchFamily="2" charset="-122"/>
                <a:ea typeface="华文新魏" pitchFamily="2" charset="-122"/>
              </a:rPr>
              <a:t> </a:t>
            </a: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US" altLang="zh-CN" sz="4400">
                <a:latin typeface="华文新魏" pitchFamily="2" charset="-122"/>
                <a:ea typeface="华文新魏" pitchFamily="2" charset="-122"/>
              </a:rPr>
              <a:t>LR</a:t>
            </a:r>
            <a:r>
              <a:rPr lang="zh-CN" altLang="en-US" sz="4400">
                <a:latin typeface="华文新魏" pitchFamily="2" charset="-122"/>
                <a:ea typeface="华文新魏" pitchFamily="2" charset="-122"/>
              </a:rPr>
              <a:t>主控</a:t>
            </a:r>
            <a:r>
              <a:rPr kumimoji="0" lang="zh-CN" altLang="en-US" sz="4400">
                <a:latin typeface="华文新魏" pitchFamily="2" charset="-122"/>
                <a:ea typeface="华文新魏" pitchFamily="2" charset="-122"/>
              </a:rPr>
              <a:t>程序</a:t>
            </a:r>
          </a:p>
          <a:p>
            <a:pPr>
              <a:lnSpc>
                <a:spcPct val="20000"/>
              </a:lnSpc>
              <a:spcBef>
                <a:spcPct val="50000"/>
              </a:spcBef>
            </a:pPr>
            <a:endParaRPr kumimoji="0" lang="zh-CN" altLang="en-US" sz="440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7415" name="Rectangle 14"/>
          <p:cNvSpPr>
            <a:spLocks noChangeArrowheads="1"/>
          </p:cNvSpPr>
          <p:nvPr/>
        </p:nvSpPr>
        <p:spPr bwMode="auto">
          <a:xfrm>
            <a:off x="3581400" y="5334000"/>
            <a:ext cx="2971800" cy="12954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3200" b="1">
                <a:latin typeface="华文新魏" pitchFamily="2" charset="-122"/>
                <a:ea typeface="华文新魏" pitchFamily="2" charset="-122"/>
              </a:rPr>
              <a:t>动作         转移</a:t>
            </a:r>
          </a:p>
          <a:p>
            <a:r>
              <a:rPr lang="en-US" altLang="zh-CN" sz="3200" b="1">
                <a:latin typeface="华文新魏" pitchFamily="2" charset="-122"/>
                <a:ea typeface="华文新魏" pitchFamily="2" charset="-122"/>
              </a:rPr>
              <a:t>action       goto</a:t>
            </a:r>
          </a:p>
        </p:txBody>
      </p:sp>
      <p:sp>
        <p:nvSpPr>
          <p:cNvPr id="17416" name="Line 15"/>
          <p:cNvSpPr>
            <a:spLocks noChangeShapeType="1"/>
          </p:cNvSpPr>
          <p:nvPr/>
        </p:nvSpPr>
        <p:spPr bwMode="auto">
          <a:xfrm>
            <a:off x="5029200" y="5334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7" name="Line 16"/>
          <p:cNvSpPr>
            <a:spLocks noChangeShapeType="1"/>
          </p:cNvSpPr>
          <p:nvPr/>
        </p:nvSpPr>
        <p:spPr bwMode="auto">
          <a:xfrm>
            <a:off x="4800600" y="47244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8" name="Line 17"/>
          <p:cNvSpPr>
            <a:spLocks noChangeShapeType="1"/>
          </p:cNvSpPr>
          <p:nvPr/>
        </p:nvSpPr>
        <p:spPr bwMode="auto">
          <a:xfrm>
            <a:off x="6705600" y="4191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9" name="Line 22"/>
          <p:cNvSpPr>
            <a:spLocks noChangeShapeType="1"/>
          </p:cNvSpPr>
          <p:nvPr/>
        </p:nvSpPr>
        <p:spPr bwMode="auto">
          <a:xfrm flipV="1">
            <a:off x="4787900" y="285273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0" name="Line 23"/>
          <p:cNvSpPr>
            <a:spLocks noChangeShapeType="1"/>
          </p:cNvSpPr>
          <p:nvPr/>
        </p:nvSpPr>
        <p:spPr bwMode="auto">
          <a:xfrm flipH="1">
            <a:off x="1763713" y="4149725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1" name="Rectangle 24"/>
          <p:cNvSpPr>
            <a:spLocks noChangeArrowheads="1"/>
          </p:cNvSpPr>
          <p:nvPr/>
        </p:nvSpPr>
        <p:spPr bwMode="auto">
          <a:xfrm>
            <a:off x="7543800" y="3636963"/>
            <a:ext cx="701675" cy="1320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zh-CN" altLang="en-US" sz="4000" b="1">
                <a:latin typeface="Times New Roman" pitchFamily="18" charset="0"/>
                <a:ea typeface="华文新魏" pitchFamily="2" charset="-122"/>
              </a:rPr>
              <a:t>输</a:t>
            </a:r>
          </a:p>
          <a:p>
            <a:r>
              <a:rPr kumimoji="0" lang="zh-CN" altLang="en-US" sz="4000" b="1">
                <a:latin typeface="Times New Roman" pitchFamily="18" charset="0"/>
                <a:ea typeface="华文新魏" pitchFamily="2" charset="-122"/>
              </a:rPr>
              <a:t>出</a:t>
            </a:r>
          </a:p>
        </p:txBody>
      </p:sp>
      <p:sp>
        <p:nvSpPr>
          <p:cNvPr id="17422" name="Text Box 31"/>
          <p:cNvSpPr txBox="1">
            <a:spLocks noChangeArrowheads="1"/>
          </p:cNvSpPr>
          <p:nvPr/>
        </p:nvSpPr>
        <p:spPr bwMode="auto">
          <a:xfrm>
            <a:off x="0" y="3733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/>
          </a:p>
        </p:txBody>
      </p:sp>
      <p:sp>
        <p:nvSpPr>
          <p:cNvPr id="17423" name="Rectangle 12"/>
          <p:cNvSpPr>
            <a:spLocks noChangeArrowheads="1"/>
          </p:cNvSpPr>
          <p:nvPr/>
        </p:nvSpPr>
        <p:spPr bwMode="auto">
          <a:xfrm>
            <a:off x="804863" y="3105150"/>
            <a:ext cx="457200" cy="1143000"/>
          </a:xfrm>
          <a:prstGeom prst="rect">
            <a:avLst/>
          </a:prstGeom>
          <a:solidFill>
            <a:srgbClr val="00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S1</a:t>
            </a:r>
          </a:p>
        </p:txBody>
      </p:sp>
      <p:sp>
        <p:nvSpPr>
          <p:cNvPr id="17424" name="Rectangle 13"/>
          <p:cNvSpPr>
            <a:spLocks noChangeArrowheads="1"/>
          </p:cNvSpPr>
          <p:nvPr/>
        </p:nvSpPr>
        <p:spPr bwMode="auto">
          <a:xfrm>
            <a:off x="1262063" y="3105150"/>
            <a:ext cx="457200" cy="1143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X</a:t>
            </a:r>
            <a:r>
              <a:rPr lang="en-US" altLang="zh-CN" baseline="-25000"/>
              <a:t>m</a:t>
            </a:r>
            <a:endParaRPr lang="en-US" altLang="zh-CN"/>
          </a:p>
        </p:txBody>
      </p:sp>
      <p:sp>
        <p:nvSpPr>
          <p:cNvPr id="17425" name="Rectangle 14"/>
          <p:cNvSpPr>
            <a:spLocks noChangeArrowheads="1"/>
          </p:cNvSpPr>
          <p:nvPr/>
        </p:nvSpPr>
        <p:spPr bwMode="auto">
          <a:xfrm>
            <a:off x="804863" y="4248150"/>
            <a:ext cx="457200" cy="1143000"/>
          </a:xfrm>
          <a:prstGeom prst="rect">
            <a:avLst/>
          </a:prstGeom>
          <a:solidFill>
            <a:srgbClr val="00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…</a:t>
            </a:r>
          </a:p>
          <a:p>
            <a:pPr algn="ctr"/>
            <a:r>
              <a:rPr lang="en-US" altLang="zh-CN"/>
              <a:t>S1</a:t>
            </a:r>
          </a:p>
        </p:txBody>
      </p:sp>
      <p:sp>
        <p:nvSpPr>
          <p:cNvPr id="17426" name="Rectangle 15"/>
          <p:cNvSpPr>
            <a:spLocks noChangeArrowheads="1"/>
          </p:cNvSpPr>
          <p:nvPr/>
        </p:nvSpPr>
        <p:spPr bwMode="auto">
          <a:xfrm>
            <a:off x="1262063" y="4248150"/>
            <a:ext cx="457200" cy="1143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…</a:t>
            </a:r>
          </a:p>
          <a:p>
            <a:pPr algn="ctr"/>
            <a:r>
              <a:rPr lang="en-US" altLang="zh-CN"/>
              <a:t>X1</a:t>
            </a:r>
          </a:p>
        </p:txBody>
      </p:sp>
      <p:sp>
        <p:nvSpPr>
          <p:cNvPr id="17427" name="Rectangle 16"/>
          <p:cNvSpPr>
            <a:spLocks noChangeArrowheads="1"/>
          </p:cNvSpPr>
          <p:nvPr/>
        </p:nvSpPr>
        <p:spPr bwMode="auto">
          <a:xfrm>
            <a:off x="804863" y="5391150"/>
            <a:ext cx="457200" cy="381000"/>
          </a:xfrm>
          <a:prstGeom prst="rect">
            <a:avLst/>
          </a:prstGeom>
          <a:solidFill>
            <a:srgbClr val="00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S0</a:t>
            </a:r>
          </a:p>
        </p:txBody>
      </p:sp>
      <p:sp>
        <p:nvSpPr>
          <p:cNvPr id="17428" name="Rectangle 17"/>
          <p:cNvSpPr>
            <a:spLocks noChangeArrowheads="1"/>
          </p:cNvSpPr>
          <p:nvPr/>
        </p:nvSpPr>
        <p:spPr bwMode="auto">
          <a:xfrm>
            <a:off x="1262063" y="5391150"/>
            <a:ext cx="4572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#</a:t>
            </a:r>
          </a:p>
        </p:txBody>
      </p:sp>
      <p:sp>
        <p:nvSpPr>
          <p:cNvPr id="17429" name="Line 18"/>
          <p:cNvSpPr>
            <a:spLocks noChangeShapeType="1"/>
          </p:cNvSpPr>
          <p:nvPr/>
        </p:nvSpPr>
        <p:spPr bwMode="auto">
          <a:xfrm flipV="1">
            <a:off x="804863" y="27241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30" name="Line 19"/>
          <p:cNvSpPr>
            <a:spLocks noChangeShapeType="1"/>
          </p:cNvSpPr>
          <p:nvPr/>
        </p:nvSpPr>
        <p:spPr bwMode="auto">
          <a:xfrm flipV="1">
            <a:off x="1719263" y="27241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31" name="Text Box 20"/>
          <p:cNvSpPr txBox="1">
            <a:spLocks noChangeArrowheads="1"/>
          </p:cNvSpPr>
          <p:nvPr/>
        </p:nvSpPr>
        <p:spPr bwMode="auto">
          <a:xfrm>
            <a:off x="928688" y="2357438"/>
            <a:ext cx="685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 sz="4000" b="1">
                <a:latin typeface="Times New Roman" pitchFamily="18" charset="0"/>
                <a:ea typeface="华文新魏" pitchFamily="2" charset="-122"/>
              </a:rPr>
              <a:t>栈</a:t>
            </a:r>
            <a:endParaRPr kumimoji="0" lang="zh-CN" altLang="zh-CN" sz="4000" b="1"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17432" name="Text Box 21"/>
          <p:cNvSpPr txBox="1">
            <a:spLocks noChangeArrowheads="1"/>
          </p:cNvSpPr>
          <p:nvPr/>
        </p:nvSpPr>
        <p:spPr bwMode="auto">
          <a:xfrm>
            <a:off x="285750" y="5848350"/>
            <a:ext cx="10001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 sz="3200" b="1">
                <a:latin typeface="Times New Roman" pitchFamily="18" charset="0"/>
                <a:ea typeface="华文新魏" pitchFamily="2" charset="-122"/>
              </a:rPr>
              <a:t>状态</a:t>
            </a:r>
          </a:p>
        </p:txBody>
      </p:sp>
      <p:sp>
        <p:nvSpPr>
          <p:cNvPr id="17433" name="Text Box 22"/>
          <p:cNvSpPr txBox="1">
            <a:spLocks noChangeArrowheads="1"/>
          </p:cNvSpPr>
          <p:nvPr/>
        </p:nvSpPr>
        <p:spPr bwMode="auto">
          <a:xfrm>
            <a:off x="1143000" y="5715000"/>
            <a:ext cx="13716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 sz="3200" b="1">
                <a:latin typeface="Times New Roman" pitchFamily="18" charset="0"/>
                <a:ea typeface="华文新魏" pitchFamily="2" charset="-122"/>
              </a:rPr>
              <a:t>文法符号</a:t>
            </a:r>
          </a:p>
        </p:txBody>
      </p:sp>
      <p:sp>
        <p:nvSpPr>
          <p:cNvPr id="17434" name="Line 25"/>
          <p:cNvSpPr>
            <a:spLocks noChangeShapeType="1"/>
          </p:cNvSpPr>
          <p:nvPr/>
        </p:nvSpPr>
        <p:spPr bwMode="auto">
          <a:xfrm>
            <a:off x="4786313" y="5097463"/>
            <a:ext cx="2428875" cy="46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35" name="Text Box 32"/>
          <p:cNvSpPr txBox="1">
            <a:spLocks noChangeArrowheads="1"/>
          </p:cNvSpPr>
          <p:nvPr/>
        </p:nvSpPr>
        <p:spPr bwMode="auto">
          <a:xfrm>
            <a:off x="6858000" y="5429250"/>
            <a:ext cx="1785938" cy="1077913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3200" b="1">
                <a:latin typeface="华文新魏" pitchFamily="2" charset="-122"/>
                <a:ea typeface="华文新魏" pitchFamily="2" charset="-122"/>
              </a:rPr>
              <a:t>产生式表</a:t>
            </a:r>
          </a:p>
        </p:txBody>
      </p:sp>
      <p:sp>
        <p:nvSpPr>
          <p:cNvPr id="17436" name="Line 31"/>
          <p:cNvSpPr>
            <a:spLocks noChangeShapeType="1"/>
          </p:cNvSpPr>
          <p:nvPr/>
        </p:nvSpPr>
        <p:spPr bwMode="auto">
          <a:xfrm>
            <a:off x="7215188" y="51244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FBE05F-8FDE-4C70-A320-45D8B19DF46D}" type="slidenum">
              <a:rPr lang="zh-CN" altLang="en-US" smtClean="0"/>
              <a:pPr/>
              <a:t>6</a:t>
            </a:fld>
            <a:endParaRPr lang="en-US" altLang="zh-CN" smtClean="0"/>
          </a:p>
        </p:txBody>
      </p:sp>
      <p:sp>
        <p:nvSpPr>
          <p:cNvPr id="3093" name="Text Box 21"/>
          <p:cNvSpPr txBox="1">
            <a:spLocks noChangeArrowheads="1"/>
          </p:cNvSpPr>
          <p:nvPr/>
        </p:nvSpPr>
        <p:spPr bwMode="auto">
          <a:xfrm>
            <a:off x="381000" y="1143000"/>
            <a:ext cx="3886200" cy="48895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600">
                <a:ea typeface="华文新魏" pitchFamily="2" charset="-122"/>
              </a:rPr>
              <a:t>1</a:t>
            </a:r>
            <a:r>
              <a:rPr lang="zh-CN" altLang="en-US" sz="3600">
                <a:ea typeface="华文新魏" pitchFamily="2" charset="-122"/>
              </a:rPr>
              <a:t>. </a:t>
            </a:r>
            <a:r>
              <a:rPr lang="en-US" altLang="zh-CN" sz="3600">
                <a:ea typeface="华文新魏" pitchFamily="2" charset="-122"/>
              </a:rPr>
              <a:t>S</a:t>
            </a:r>
            <a:r>
              <a:rPr lang="en-US" altLang="zh-CN" sz="3600">
                <a:latin typeface="Times New Roman" pitchFamily="18" charset="0"/>
                <a:ea typeface="华文新魏" pitchFamily="2" charset="-122"/>
              </a:rPr>
              <a:t>’</a:t>
            </a:r>
            <a:r>
              <a:rPr lang="en-US" altLang="zh-CN" sz="3600">
                <a:ea typeface="华文新魏" pitchFamily="2" charset="-122"/>
              </a:rPr>
              <a:t>→  E</a:t>
            </a:r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4495800" y="1154113"/>
            <a:ext cx="4291013" cy="48895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600">
                <a:ea typeface="华文新魏" pitchFamily="2" charset="-122"/>
              </a:rPr>
              <a:t>2.S</a:t>
            </a:r>
            <a:r>
              <a:rPr lang="en-US" altLang="zh-CN" sz="3600">
                <a:latin typeface="Times New Roman" pitchFamily="18" charset="0"/>
                <a:ea typeface="华文新魏" pitchFamily="2" charset="-122"/>
              </a:rPr>
              <a:t>’</a:t>
            </a:r>
            <a:r>
              <a:rPr lang="en-US" altLang="zh-CN" sz="3600">
                <a:ea typeface="华文新魏" pitchFamily="2" charset="-122"/>
              </a:rPr>
              <a:t>→E</a:t>
            </a:r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357188" y="1905000"/>
            <a:ext cx="3833812" cy="48895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600">
                <a:ea typeface="华文新魏" pitchFamily="2" charset="-122"/>
              </a:rPr>
              <a:t>3. E → aA</a:t>
            </a:r>
          </a:p>
        </p:txBody>
      </p:sp>
      <p:sp>
        <p:nvSpPr>
          <p:cNvPr id="3096" name="Text Box 24"/>
          <p:cNvSpPr txBox="1">
            <a:spLocks noChangeArrowheads="1"/>
          </p:cNvSpPr>
          <p:nvPr/>
        </p:nvSpPr>
        <p:spPr bwMode="auto">
          <a:xfrm>
            <a:off x="4524375" y="1868488"/>
            <a:ext cx="4262438" cy="48895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600">
                <a:ea typeface="华文新魏" pitchFamily="2" charset="-122"/>
              </a:rPr>
              <a:t>4.E→a A</a:t>
            </a:r>
          </a:p>
        </p:txBody>
      </p:sp>
      <p:sp>
        <p:nvSpPr>
          <p:cNvPr id="3097" name="Text Box 25"/>
          <p:cNvSpPr txBox="1">
            <a:spLocks noChangeArrowheads="1"/>
          </p:cNvSpPr>
          <p:nvPr/>
        </p:nvSpPr>
        <p:spPr bwMode="auto">
          <a:xfrm>
            <a:off x="357188" y="2590800"/>
            <a:ext cx="3910012" cy="48895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600">
                <a:ea typeface="华文新魏" pitchFamily="2" charset="-122"/>
              </a:rPr>
              <a:t>5. E → aA</a:t>
            </a:r>
          </a:p>
        </p:txBody>
      </p:sp>
      <p:sp>
        <p:nvSpPr>
          <p:cNvPr id="3098" name="Text Box 26"/>
          <p:cNvSpPr txBox="1">
            <a:spLocks noChangeArrowheads="1"/>
          </p:cNvSpPr>
          <p:nvPr/>
        </p:nvSpPr>
        <p:spPr bwMode="auto">
          <a:xfrm>
            <a:off x="4519613" y="2590800"/>
            <a:ext cx="4267200" cy="48895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600">
                <a:ea typeface="华文新魏" pitchFamily="2" charset="-122"/>
              </a:rPr>
              <a:t>6.A→ cA </a:t>
            </a:r>
          </a:p>
        </p:txBody>
      </p:sp>
      <p:sp>
        <p:nvSpPr>
          <p:cNvPr id="3099" name="Text Box 27"/>
          <p:cNvSpPr txBox="1">
            <a:spLocks noChangeArrowheads="1"/>
          </p:cNvSpPr>
          <p:nvPr/>
        </p:nvSpPr>
        <p:spPr bwMode="auto">
          <a:xfrm>
            <a:off x="357188" y="3184525"/>
            <a:ext cx="3910012" cy="48895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600">
                <a:ea typeface="华文新魏" pitchFamily="2" charset="-122"/>
              </a:rPr>
              <a:t>7. A → c A</a:t>
            </a:r>
          </a:p>
        </p:txBody>
      </p:sp>
      <p:sp>
        <p:nvSpPr>
          <p:cNvPr id="3100" name="Text Box 28"/>
          <p:cNvSpPr txBox="1">
            <a:spLocks noChangeArrowheads="1"/>
          </p:cNvSpPr>
          <p:nvPr/>
        </p:nvSpPr>
        <p:spPr bwMode="auto">
          <a:xfrm>
            <a:off x="4500563" y="3184525"/>
            <a:ext cx="4286250" cy="48895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600">
                <a:ea typeface="华文新魏" pitchFamily="2" charset="-122"/>
              </a:rPr>
              <a:t>8. A→cA</a:t>
            </a:r>
          </a:p>
        </p:txBody>
      </p:sp>
      <p:sp>
        <p:nvSpPr>
          <p:cNvPr id="3101" name="Text Box 29"/>
          <p:cNvSpPr txBox="1">
            <a:spLocks noChangeArrowheads="1"/>
          </p:cNvSpPr>
          <p:nvPr/>
        </p:nvSpPr>
        <p:spPr bwMode="auto">
          <a:xfrm>
            <a:off x="357188" y="3786188"/>
            <a:ext cx="3910012" cy="48895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600">
                <a:ea typeface="华文新魏" pitchFamily="2" charset="-122"/>
              </a:rPr>
              <a:t>9. A→ d</a:t>
            </a:r>
          </a:p>
        </p:txBody>
      </p:sp>
      <p:sp>
        <p:nvSpPr>
          <p:cNvPr id="3102" name="Text Box 30"/>
          <p:cNvSpPr txBox="1">
            <a:spLocks noChangeArrowheads="1"/>
          </p:cNvSpPr>
          <p:nvPr/>
        </p:nvSpPr>
        <p:spPr bwMode="auto">
          <a:xfrm>
            <a:off x="4510088" y="3786188"/>
            <a:ext cx="4276725" cy="48895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600">
                <a:ea typeface="华文新魏" pitchFamily="2" charset="-122"/>
              </a:rPr>
              <a:t>10. A→d</a:t>
            </a:r>
          </a:p>
        </p:txBody>
      </p:sp>
      <p:sp>
        <p:nvSpPr>
          <p:cNvPr id="3103" name="Text Box 31"/>
          <p:cNvSpPr txBox="1">
            <a:spLocks noChangeArrowheads="1"/>
          </p:cNvSpPr>
          <p:nvPr/>
        </p:nvSpPr>
        <p:spPr bwMode="auto">
          <a:xfrm>
            <a:off x="357188" y="4357688"/>
            <a:ext cx="3910012" cy="48895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600">
                <a:ea typeface="华文新魏" pitchFamily="2" charset="-122"/>
              </a:rPr>
              <a:t>11. E → bB</a:t>
            </a:r>
          </a:p>
        </p:txBody>
      </p:sp>
      <p:sp>
        <p:nvSpPr>
          <p:cNvPr id="3104" name="Text Box 32"/>
          <p:cNvSpPr txBox="1">
            <a:spLocks noChangeArrowheads="1"/>
          </p:cNvSpPr>
          <p:nvPr/>
        </p:nvSpPr>
        <p:spPr bwMode="auto">
          <a:xfrm>
            <a:off x="4519613" y="4357688"/>
            <a:ext cx="4267200" cy="48895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600">
                <a:ea typeface="华文新魏" pitchFamily="2" charset="-122"/>
              </a:rPr>
              <a:t>12. E →b. B</a:t>
            </a:r>
          </a:p>
        </p:txBody>
      </p:sp>
      <p:sp>
        <p:nvSpPr>
          <p:cNvPr id="3105" name="Text Box 33"/>
          <p:cNvSpPr txBox="1">
            <a:spLocks noChangeArrowheads="1"/>
          </p:cNvSpPr>
          <p:nvPr/>
        </p:nvSpPr>
        <p:spPr bwMode="auto">
          <a:xfrm>
            <a:off x="357188" y="4929188"/>
            <a:ext cx="3910012" cy="48895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600">
                <a:ea typeface="华文新魏" pitchFamily="2" charset="-122"/>
              </a:rPr>
              <a:t>13. E →bB</a:t>
            </a:r>
          </a:p>
        </p:txBody>
      </p:sp>
      <p:sp>
        <p:nvSpPr>
          <p:cNvPr id="3106" name="Text Box 34"/>
          <p:cNvSpPr txBox="1">
            <a:spLocks noChangeArrowheads="1"/>
          </p:cNvSpPr>
          <p:nvPr/>
        </p:nvSpPr>
        <p:spPr bwMode="auto">
          <a:xfrm>
            <a:off x="4519613" y="4929188"/>
            <a:ext cx="4267200" cy="48895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600">
                <a:ea typeface="华文新魏" pitchFamily="2" charset="-122"/>
              </a:rPr>
              <a:t>14. B→ cB</a:t>
            </a:r>
            <a:endParaRPr lang="en-US" altLang="zh-CN" sz="4800" baseline="30000">
              <a:ea typeface="华文新魏" pitchFamily="2" charset="-122"/>
            </a:endParaRPr>
          </a:p>
        </p:txBody>
      </p:sp>
      <p:sp>
        <p:nvSpPr>
          <p:cNvPr id="3107" name="Text Box 2"/>
          <p:cNvSpPr txBox="1">
            <a:spLocks noChangeArrowheads="1"/>
          </p:cNvSpPr>
          <p:nvPr/>
        </p:nvSpPr>
        <p:spPr bwMode="auto">
          <a:xfrm>
            <a:off x="125442" y="19911"/>
            <a:ext cx="8661400" cy="480131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600" dirty="0" smtClean="0">
                <a:ea typeface="华文新魏" pitchFamily="2" charset="-122"/>
              </a:rPr>
              <a:t>7.2</a:t>
            </a:r>
            <a:r>
              <a:rPr lang="en-US" altLang="zh-CN" sz="3600" dirty="0" smtClean="0">
                <a:ea typeface="华文新魏" pitchFamily="2" charset="-122"/>
              </a:rPr>
              <a:t>LR(0)</a:t>
            </a:r>
            <a:r>
              <a:rPr lang="zh-CN" altLang="en-US" sz="3600" dirty="0" smtClean="0">
                <a:ea typeface="华文新魏" pitchFamily="2" charset="-122"/>
              </a:rPr>
              <a:t>分析</a:t>
            </a:r>
            <a:endParaRPr lang="zh-CN" altLang="en-US" sz="3600" dirty="0">
              <a:ea typeface="华文新魏" pitchFamily="2" charset="-122"/>
            </a:endParaRP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2103438" y="1260475"/>
          <a:ext cx="182562" cy="168275"/>
        </p:xfrm>
        <a:graphic>
          <a:graphicData uri="http://schemas.openxmlformats.org/presentationml/2006/ole">
            <p:oleObj spid="_x0000_s3074" name="位图图像" r:id="rId3" imgW="182896" imgH="167761" progId="PBrush">
              <p:embed/>
            </p:oleObj>
          </a:graphicData>
        </a:graphic>
      </p:graphicFrame>
      <p:graphicFrame>
        <p:nvGraphicFramePr>
          <p:cNvPr id="3075" name="Object 6"/>
          <p:cNvGraphicFramePr>
            <a:graphicFrameLocks noChangeAspect="1"/>
          </p:cNvGraphicFramePr>
          <p:nvPr/>
        </p:nvGraphicFramePr>
        <p:xfrm>
          <a:off x="2174875" y="4643438"/>
          <a:ext cx="182563" cy="168275"/>
        </p:xfrm>
        <a:graphic>
          <a:graphicData uri="http://schemas.openxmlformats.org/presentationml/2006/ole">
            <p:oleObj spid="_x0000_s3075" name="位图图像" r:id="rId4" imgW="182896" imgH="167761" progId="PBrush">
              <p:embed/>
            </p:oleObj>
          </a:graphicData>
        </a:graphic>
      </p:graphicFrame>
      <p:graphicFrame>
        <p:nvGraphicFramePr>
          <p:cNvPr id="3076" name="Object 7"/>
          <p:cNvGraphicFramePr>
            <a:graphicFrameLocks noChangeAspect="1"/>
          </p:cNvGraphicFramePr>
          <p:nvPr/>
        </p:nvGraphicFramePr>
        <p:xfrm>
          <a:off x="6572250" y="4117975"/>
          <a:ext cx="182563" cy="168275"/>
        </p:xfrm>
        <a:graphic>
          <a:graphicData uri="http://schemas.openxmlformats.org/presentationml/2006/ole">
            <p:oleObj spid="_x0000_s3076" name="位图图像" r:id="rId5" imgW="182896" imgH="167761" progId="PBrush">
              <p:embed/>
            </p:oleObj>
          </a:graphicData>
        </a:graphic>
      </p:graphicFrame>
      <p:graphicFrame>
        <p:nvGraphicFramePr>
          <p:cNvPr id="3077" name="Object 8"/>
          <p:cNvGraphicFramePr>
            <a:graphicFrameLocks noChangeAspect="1"/>
          </p:cNvGraphicFramePr>
          <p:nvPr/>
        </p:nvGraphicFramePr>
        <p:xfrm>
          <a:off x="1785938" y="4071938"/>
          <a:ext cx="152400" cy="139700"/>
        </p:xfrm>
        <a:graphic>
          <a:graphicData uri="http://schemas.openxmlformats.org/presentationml/2006/ole">
            <p:oleObj spid="_x0000_s3077" name="位图图像" r:id="rId6" imgW="182896" imgH="167761" progId="PBrush">
              <p:embed/>
            </p:oleObj>
          </a:graphicData>
        </a:graphic>
      </p:graphicFrame>
      <p:graphicFrame>
        <p:nvGraphicFramePr>
          <p:cNvPr id="3078" name="Object 9"/>
          <p:cNvGraphicFramePr>
            <a:graphicFrameLocks noChangeAspect="1"/>
          </p:cNvGraphicFramePr>
          <p:nvPr/>
        </p:nvGraphicFramePr>
        <p:xfrm>
          <a:off x="6500813" y="3429000"/>
          <a:ext cx="182562" cy="168275"/>
        </p:xfrm>
        <a:graphic>
          <a:graphicData uri="http://schemas.openxmlformats.org/presentationml/2006/ole">
            <p:oleObj spid="_x0000_s3078" name="位图图像" r:id="rId7" imgW="182896" imgH="167761" progId="PBrush">
              <p:embed/>
            </p:oleObj>
          </a:graphicData>
        </a:graphic>
      </p:graphicFrame>
      <p:graphicFrame>
        <p:nvGraphicFramePr>
          <p:cNvPr id="3079" name="Object 10"/>
          <p:cNvGraphicFramePr>
            <a:graphicFrameLocks noChangeAspect="1"/>
          </p:cNvGraphicFramePr>
          <p:nvPr/>
        </p:nvGraphicFramePr>
        <p:xfrm>
          <a:off x="2357438" y="3357563"/>
          <a:ext cx="182562" cy="168275"/>
        </p:xfrm>
        <a:graphic>
          <a:graphicData uri="http://schemas.openxmlformats.org/presentationml/2006/ole">
            <p:oleObj spid="_x0000_s3079" name="位图图像" r:id="rId8" imgW="182896" imgH="167761" progId="PBrush">
              <p:embed/>
            </p:oleObj>
          </a:graphicData>
        </a:graphic>
      </p:graphicFrame>
      <p:graphicFrame>
        <p:nvGraphicFramePr>
          <p:cNvPr id="3080" name="Object 11"/>
          <p:cNvGraphicFramePr>
            <a:graphicFrameLocks noChangeAspect="1"/>
          </p:cNvGraphicFramePr>
          <p:nvPr/>
        </p:nvGraphicFramePr>
        <p:xfrm>
          <a:off x="5857875" y="2786063"/>
          <a:ext cx="182563" cy="168275"/>
        </p:xfrm>
        <a:graphic>
          <a:graphicData uri="http://schemas.openxmlformats.org/presentationml/2006/ole">
            <p:oleObj spid="_x0000_s3080" name="位图图像" r:id="rId9" imgW="182896" imgH="167761" progId="PBrush">
              <p:embed/>
            </p:oleObj>
          </a:graphicData>
        </a:graphic>
      </p:graphicFrame>
      <p:graphicFrame>
        <p:nvGraphicFramePr>
          <p:cNvPr id="3081" name="Object 12"/>
          <p:cNvGraphicFramePr>
            <a:graphicFrameLocks noChangeAspect="1"/>
          </p:cNvGraphicFramePr>
          <p:nvPr/>
        </p:nvGraphicFramePr>
        <p:xfrm>
          <a:off x="2674938" y="2786063"/>
          <a:ext cx="182562" cy="168275"/>
        </p:xfrm>
        <a:graphic>
          <a:graphicData uri="http://schemas.openxmlformats.org/presentationml/2006/ole">
            <p:oleObj spid="_x0000_s3081" name="位图图像" r:id="rId10" imgW="182896" imgH="167761" progId="PBrush">
              <p:embed/>
            </p:oleObj>
          </a:graphicData>
        </a:graphic>
      </p:graphicFrame>
      <p:graphicFrame>
        <p:nvGraphicFramePr>
          <p:cNvPr id="3082" name="Object 13"/>
          <p:cNvGraphicFramePr>
            <a:graphicFrameLocks noChangeAspect="1"/>
          </p:cNvGraphicFramePr>
          <p:nvPr/>
        </p:nvGraphicFramePr>
        <p:xfrm>
          <a:off x="6072188" y="2000250"/>
          <a:ext cx="182562" cy="168275"/>
        </p:xfrm>
        <a:graphic>
          <a:graphicData uri="http://schemas.openxmlformats.org/presentationml/2006/ole">
            <p:oleObj spid="_x0000_s3082" name="位图图像" r:id="rId11" imgW="182896" imgH="167761" progId="PBrush">
              <p:embed/>
            </p:oleObj>
          </a:graphicData>
        </a:graphic>
      </p:graphicFrame>
      <p:graphicFrame>
        <p:nvGraphicFramePr>
          <p:cNvPr id="3083" name="Object 14"/>
          <p:cNvGraphicFramePr>
            <a:graphicFrameLocks noChangeAspect="1"/>
          </p:cNvGraphicFramePr>
          <p:nvPr/>
        </p:nvGraphicFramePr>
        <p:xfrm>
          <a:off x="1960563" y="2117725"/>
          <a:ext cx="182562" cy="168275"/>
        </p:xfrm>
        <a:graphic>
          <a:graphicData uri="http://schemas.openxmlformats.org/presentationml/2006/ole">
            <p:oleObj spid="_x0000_s3083" name="位图图像" r:id="rId12" imgW="182896" imgH="167761" progId="PBrush">
              <p:embed/>
            </p:oleObj>
          </a:graphicData>
        </a:graphic>
      </p:graphicFrame>
      <p:graphicFrame>
        <p:nvGraphicFramePr>
          <p:cNvPr id="3084" name="Object 15"/>
          <p:cNvGraphicFramePr>
            <a:graphicFrameLocks noChangeAspect="1"/>
          </p:cNvGraphicFramePr>
          <p:nvPr/>
        </p:nvGraphicFramePr>
        <p:xfrm>
          <a:off x="6286500" y="1357313"/>
          <a:ext cx="182563" cy="168275"/>
        </p:xfrm>
        <a:graphic>
          <a:graphicData uri="http://schemas.openxmlformats.org/presentationml/2006/ole">
            <p:oleObj spid="_x0000_s3084" name="位图图像" r:id="rId13" imgW="182896" imgH="167761" progId="PBrush">
              <p:embed/>
            </p:oleObj>
          </a:graphicData>
        </a:graphic>
      </p:graphicFrame>
      <p:graphicFrame>
        <p:nvGraphicFramePr>
          <p:cNvPr id="3085" name="Object 16"/>
          <p:cNvGraphicFramePr>
            <a:graphicFrameLocks noChangeAspect="1"/>
          </p:cNvGraphicFramePr>
          <p:nvPr/>
        </p:nvGraphicFramePr>
        <p:xfrm>
          <a:off x="6715125" y="4572000"/>
          <a:ext cx="182563" cy="168275"/>
        </p:xfrm>
        <a:graphic>
          <a:graphicData uri="http://schemas.openxmlformats.org/presentationml/2006/ole">
            <p:oleObj spid="_x0000_s3085" name="位图图像" r:id="rId14" imgW="182896" imgH="167761" progId="PBrush">
              <p:embed/>
            </p:oleObj>
          </a:graphicData>
        </a:graphic>
      </p:graphicFrame>
      <p:graphicFrame>
        <p:nvGraphicFramePr>
          <p:cNvPr id="3086" name="Object 17"/>
          <p:cNvGraphicFramePr>
            <a:graphicFrameLocks noChangeAspect="1"/>
          </p:cNvGraphicFramePr>
          <p:nvPr/>
        </p:nvGraphicFramePr>
        <p:xfrm>
          <a:off x="2857500" y="5072063"/>
          <a:ext cx="182563" cy="168275"/>
        </p:xfrm>
        <a:graphic>
          <a:graphicData uri="http://schemas.openxmlformats.org/presentationml/2006/ole">
            <p:oleObj spid="_x0000_s3086" name="位图图像" r:id="rId15" imgW="182896" imgH="167761" progId="PBrush">
              <p:embed/>
            </p:oleObj>
          </a:graphicData>
        </a:graphic>
      </p:graphicFrame>
      <p:graphicFrame>
        <p:nvGraphicFramePr>
          <p:cNvPr id="3087" name="Object 18"/>
          <p:cNvGraphicFramePr>
            <a:graphicFrameLocks noChangeAspect="1"/>
          </p:cNvGraphicFramePr>
          <p:nvPr/>
        </p:nvGraphicFramePr>
        <p:xfrm>
          <a:off x="6246813" y="5118100"/>
          <a:ext cx="182562" cy="168275"/>
        </p:xfrm>
        <a:graphic>
          <a:graphicData uri="http://schemas.openxmlformats.org/presentationml/2006/ole">
            <p:oleObj spid="_x0000_s3087" name="位图图像" r:id="rId16" imgW="182896" imgH="167761" progId="PBrush">
              <p:embed/>
            </p:oleObj>
          </a:graphicData>
        </a:graphic>
      </p:graphicFrame>
      <p:sp>
        <p:nvSpPr>
          <p:cNvPr id="3108" name="Line 20"/>
          <p:cNvSpPr>
            <a:spLocks noChangeShapeType="1"/>
          </p:cNvSpPr>
          <p:nvPr/>
        </p:nvSpPr>
        <p:spPr bwMode="auto">
          <a:xfrm flipH="1">
            <a:off x="4343400" y="1085850"/>
            <a:ext cx="0" cy="5486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109" name="Text Box 35"/>
          <p:cNvSpPr txBox="1">
            <a:spLocks noChangeArrowheads="1"/>
          </p:cNvSpPr>
          <p:nvPr/>
        </p:nvSpPr>
        <p:spPr bwMode="auto">
          <a:xfrm>
            <a:off x="357188" y="5511800"/>
            <a:ext cx="3910012" cy="48895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600">
                <a:ea typeface="华文新魏" pitchFamily="2" charset="-122"/>
              </a:rPr>
              <a:t>15. B→ c B </a:t>
            </a:r>
          </a:p>
        </p:txBody>
      </p:sp>
      <p:graphicFrame>
        <p:nvGraphicFramePr>
          <p:cNvPr id="3088" name="Object 19"/>
          <p:cNvGraphicFramePr>
            <a:graphicFrameLocks noChangeAspect="1"/>
          </p:cNvGraphicFramePr>
          <p:nvPr/>
        </p:nvGraphicFramePr>
        <p:xfrm>
          <a:off x="2500313" y="5689600"/>
          <a:ext cx="182562" cy="168275"/>
        </p:xfrm>
        <a:graphic>
          <a:graphicData uri="http://schemas.openxmlformats.org/presentationml/2006/ole">
            <p:oleObj spid="_x0000_s3088" name="位图图像" r:id="rId17" imgW="182896" imgH="167761" progId="PBrush">
              <p:embed/>
            </p:oleObj>
          </a:graphicData>
        </a:graphic>
      </p:graphicFrame>
      <p:sp>
        <p:nvSpPr>
          <p:cNvPr id="3110" name="Text Box 35"/>
          <p:cNvSpPr txBox="1">
            <a:spLocks noChangeArrowheads="1"/>
          </p:cNvSpPr>
          <p:nvPr/>
        </p:nvSpPr>
        <p:spPr bwMode="auto">
          <a:xfrm>
            <a:off x="4500563" y="5500688"/>
            <a:ext cx="4286250" cy="48895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600">
                <a:ea typeface="华文新魏" pitchFamily="2" charset="-122"/>
              </a:rPr>
              <a:t>16. B→ cB </a:t>
            </a:r>
          </a:p>
        </p:txBody>
      </p:sp>
      <p:sp>
        <p:nvSpPr>
          <p:cNvPr id="3111" name="Text Box 35"/>
          <p:cNvSpPr txBox="1">
            <a:spLocks noChangeArrowheads="1"/>
          </p:cNvSpPr>
          <p:nvPr/>
        </p:nvSpPr>
        <p:spPr bwMode="auto">
          <a:xfrm>
            <a:off x="357188" y="6083300"/>
            <a:ext cx="3910012" cy="48895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600">
                <a:ea typeface="华文新魏" pitchFamily="2" charset="-122"/>
              </a:rPr>
              <a:t>17. B→ d </a:t>
            </a:r>
          </a:p>
        </p:txBody>
      </p:sp>
      <p:sp>
        <p:nvSpPr>
          <p:cNvPr id="3112" name="Text Box 35"/>
          <p:cNvSpPr txBox="1">
            <a:spLocks noChangeArrowheads="1"/>
          </p:cNvSpPr>
          <p:nvPr/>
        </p:nvSpPr>
        <p:spPr bwMode="auto">
          <a:xfrm>
            <a:off x="4500563" y="6083300"/>
            <a:ext cx="4286250" cy="48895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600">
                <a:ea typeface="华文新魏" pitchFamily="2" charset="-122"/>
              </a:rPr>
              <a:t>18. B→ d </a:t>
            </a:r>
          </a:p>
        </p:txBody>
      </p:sp>
      <p:graphicFrame>
        <p:nvGraphicFramePr>
          <p:cNvPr id="3089" name="Object 35"/>
          <p:cNvGraphicFramePr>
            <a:graphicFrameLocks noChangeAspect="1"/>
          </p:cNvGraphicFramePr>
          <p:nvPr/>
        </p:nvGraphicFramePr>
        <p:xfrm>
          <a:off x="7072313" y="5689600"/>
          <a:ext cx="182562" cy="168275"/>
        </p:xfrm>
        <a:graphic>
          <a:graphicData uri="http://schemas.openxmlformats.org/presentationml/2006/ole">
            <p:oleObj spid="_x0000_s3089" name="位图图像" r:id="rId18" imgW="182896" imgH="167761" progId="PBrush">
              <p:embed/>
            </p:oleObj>
          </a:graphicData>
        </a:graphic>
      </p:graphicFrame>
      <p:graphicFrame>
        <p:nvGraphicFramePr>
          <p:cNvPr id="3090" name="Object 36"/>
          <p:cNvGraphicFramePr>
            <a:graphicFrameLocks noChangeAspect="1"/>
          </p:cNvGraphicFramePr>
          <p:nvPr/>
        </p:nvGraphicFramePr>
        <p:xfrm>
          <a:off x="2071688" y="6286500"/>
          <a:ext cx="182562" cy="168275"/>
        </p:xfrm>
        <a:graphic>
          <a:graphicData uri="http://schemas.openxmlformats.org/presentationml/2006/ole">
            <p:oleObj spid="_x0000_s3090" name="位图图像" r:id="rId19" imgW="182896" imgH="167761" progId="PBrush">
              <p:embed/>
            </p:oleObj>
          </a:graphicData>
        </a:graphic>
      </p:graphicFrame>
      <p:graphicFrame>
        <p:nvGraphicFramePr>
          <p:cNvPr id="3091" name="Object 37"/>
          <p:cNvGraphicFramePr>
            <a:graphicFrameLocks noChangeAspect="1"/>
          </p:cNvGraphicFramePr>
          <p:nvPr/>
        </p:nvGraphicFramePr>
        <p:xfrm>
          <a:off x="6786563" y="6261100"/>
          <a:ext cx="182562" cy="168275"/>
        </p:xfrm>
        <a:graphic>
          <a:graphicData uri="http://schemas.openxmlformats.org/presentationml/2006/ole">
            <p:oleObj spid="_x0000_s3091" name="位图图像" r:id="rId20" imgW="182896" imgH="167761" progId="PBrush">
              <p:embed/>
            </p:oleObj>
          </a:graphicData>
        </a:graphic>
      </p:graphicFrame>
      <p:sp>
        <p:nvSpPr>
          <p:cNvPr id="42" name="Text Box 1030"/>
          <p:cNvSpPr txBox="1">
            <a:spLocks noChangeArrowheads="1"/>
          </p:cNvSpPr>
          <p:nvPr/>
        </p:nvSpPr>
        <p:spPr bwMode="auto">
          <a:xfrm>
            <a:off x="6572250" y="1071563"/>
            <a:ext cx="2714625" cy="2082800"/>
          </a:xfrm>
          <a:prstGeom prst="rect">
            <a:avLst/>
          </a:prstGeom>
          <a:solidFill>
            <a:srgbClr val="CCECFF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zh-CN" altLang="en-US" sz="3200">
                <a:latin typeface="华文新魏" pitchFamily="2" charset="-122"/>
                <a:ea typeface="华文新魏" pitchFamily="2" charset="-122"/>
              </a:rPr>
              <a:t>文法</a:t>
            </a:r>
            <a:r>
              <a:rPr lang="en-US" altLang="zh-CN" sz="3200">
                <a:latin typeface="华文新魏" pitchFamily="2" charset="-122"/>
                <a:ea typeface="华文新魏" pitchFamily="2" charset="-122"/>
              </a:rPr>
              <a:t>G</a:t>
            </a:r>
            <a:r>
              <a:rPr lang="en-US" altLang="zh-CN" sz="3200">
                <a:latin typeface="Times New Roman" pitchFamily="18" charset="0"/>
                <a:ea typeface="华文新魏" pitchFamily="2" charset="-122"/>
              </a:rPr>
              <a:t>’</a:t>
            </a:r>
            <a:r>
              <a:rPr lang="en-US" altLang="zh-CN" sz="3200">
                <a:latin typeface="华文新魏" pitchFamily="2" charset="-122"/>
                <a:ea typeface="华文新魏" pitchFamily="2" charset="-122"/>
              </a:rPr>
              <a:t>[S</a:t>
            </a:r>
            <a:r>
              <a:rPr lang="en-US" altLang="zh-CN" sz="3200">
                <a:latin typeface="Times New Roman" pitchFamily="18" charset="0"/>
                <a:ea typeface="华文新魏" pitchFamily="2" charset="-122"/>
              </a:rPr>
              <a:t> ’</a:t>
            </a:r>
            <a:r>
              <a:rPr lang="en-US" altLang="zh-CN" sz="3200">
                <a:latin typeface="华文新魏" pitchFamily="2" charset="-122"/>
                <a:ea typeface="华文新魏" pitchFamily="2" charset="-122"/>
              </a:rPr>
              <a:t>]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zh-CN">
                <a:latin typeface="华文新魏" pitchFamily="2" charset="-122"/>
                <a:ea typeface="华文新魏" pitchFamily="2" charset="-122"/>
              </a:rPr>
              <a:t>0</a:t>
            </a:r>
            <a:r>
              <a:rPr lang="zh-CN" altLang="en-US">
                <a:latin typeface="华文新魏" pitchFamily="2" charset="-122"/>
                <a:ea typeface="华文新魏" pitchFamily="2" charset="-122"/>
              </a:rPr>
              <a:t>.</a:t>
            </a:r>
            <a:r>
              <a:rPr lang="en-US" altLang="zh-CN">
                <a:latin typeface="华文新魏" pitchFamily="2" charset="-122"/>
                <a:ea typeface="华文新魏" pitchFamily="2" charset="-122"/>
              </a:rPr>
              <a:t>S</a:t>
            </a:r>
            <a:r>
              <a:rPr lang="en-US" altLang="zh-CN">
                <a:latin typeface="Times New Roman" pitchFamily="18" charset="0"/>
                <a:ea typeface="华文新魏" pitchFamily="2" charset="-122"/>
              </a:rPr>
              <a:t> ’</a:t>
            </a:r>
            <a:r>
              <a:rPr lang="en-US" altLang="zh-CN">
                <a:latin typeface="华文新魏" pitchFamily="2" charset="-122"/>
                <a:ea typeface="华文新魏" pitchFamily="2" charset="-122"/>
              </a:rPr>
              <a:t> →E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latin typeface="华文新魏" pitchFamily="2" charset="-122"/>
                <a:ea typeface="华文新魏" pitchFamily="2" charset="-122"/>
              </a:rPr>
              <a:t>1.E→aA   2.E → bB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latin typeface="华文新魏" pitchFamily="2" charset="-122"/>
                <a:ea typeface="华文新魏" pitchFamily="2" charset="-122"/>
              </a:rPr>
              <a:t>3.A</a:t>
            </a:r>
            <a:r>
              <a:rPr lang="en-US" altLang="zh-CN">
                <a:latin typeface="Times New Roman" pitchFamily="18" charset="0"/>
                <a:ea typeface="华文新魏" pitchFamily="2" charset="-122"/>
              </a:rPr>
              <a:t>→cA  4.</a:t>
            </a:r>
            <a:r>
              <a:rPr lang="en-US" altLang="zh-CN">
                <a:latin typeface="华文新魏" pitchFamily="2" charset="-122"/>
                <a:ea typeface="华文新魏" pitchFamily="2" charset="-122"/>
              </a:rPr>
              <a:t> A</a:t>
            </a:r>
            <a:r>
              <a:rPr lang="en-US" altLang="zh-CN">
                <a:latin typeface="Times New Roman" pitchFamily="18" charset="0"/>
                <a:ea typeface="华文新魏" pitchFamily="2" charset="-122"/>
              </a:rPr>
              <a:t>→d</a:t>
            </a:r>
            <a:endParaRPr lang="en-US" altLang="zh-CN"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latin typeface="华文新魏" pitchFamily="2" charset="-122"/>
                <a:ea typeface="华文新魏" pitchFamily="2" charset="-122"/>
              </a:rPr>
              <a:t>5.B</a:t>
            </a:r>
            <a:r>
              <a:rPr lang="en-US" altLang="zh-CN">
                <a:latin typeface="Times New Roman" pitchFamily="18" charset="0"/>
                <a:ea typeface="华文新魏" pitchFamily="2" charset="-122"/>
              </a:rPr>
              <a:t>→cB  6.</a:t>
            </a:r>
            <a:r>
              <a:rPr lang="en-US" altLang="zh-CN">
                <a:latin typeface="华文新魏" pitchFamily="2" charset="-122"/>
                <a:ea typeface="华文新魏" pitchFamily="2" charset="-122"/>
              </a:rPr>
              <a:t>B</a:t>
            </a:r>
            <a:r>
              <a:rPr lang="en-US" altLang="zh-CN">
                <a:latin typeface="Times New Roman" pitchFamily="18" charset="0"/>
                <a:ea typeface="华文新魏" pitchFamily="2" charset="-122"/>
              </a:rPr>
              <a:t>→d</a:t>
            </a:r>
            <a:endParaRPr lang="en-US" altLang="zh-CN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4" name="Text Box 2"/>
          <p:cNvSpPr txBox="1">
            <a:spLocks noChangeArrowheads="1"/>
          </p:cNvSpPr>
          <p:nvPr/>
        </p:nvSpPr>
        <p:spPr bwMode="auto">
          <a:xfrm>
            <a:off x="125442" y="571480"/>
            <a:ext cx="8661400" cy="480131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600" dirty="0" smtClean="0">
                <a:ea typeface="华文新魏" pitchFamily="2" charset="-122"/>
              </a:rPr>
              <a:t>(1)LR(0)</a:t>
            </a:r>
            <a:r>
              <a:rPr lang="zh-CN" altLang="en-US" sz="3600" dirty="0" smtClean="0">
                <a:ea typeface="华文新魏" pitchFamily="2" charset="-122"/>
              </a:rPr>
              <a:t>分析项目：</a:t>
            </a:r>
            <a:endParaRPr lang="zh-CN" altLang="en-US" sz="3600" dirty="0"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9925" y="5753100"/>
            <a:ext cx="1905000" cy="457200"/>
          </a:xfrm>
          <a:noFill/>
        </p:spPr>
        <p:txBody>
          <a:bodyPr/>
          <a:lstStyle/>
          <a:p>
            <a:fld id="{D3D46591-B645-4DEB-A2B8-938A9FD5D800}" type="slidenum">
              <a:rPr lang="zh-CN" altLang="en-US" smtClean="0"/>
              <a:pPr/>
              <a:t>7</a:t>
            </a:fld>
            <a:endParaRPr lang="en-US" altLang="zh-CN" smtClean="0"/>
          </a:p>
        </p:txBody>
      </p:sp>
      <p:sp>
        <p:nvSpPr>
          <p:cNvPr id="33795" name="Text Box 8"/>
          <p:cNvSpPr txBox="1">
            <a:spLocks noChangeArrowheads="1"/>
          </p:cNvSpPr>
          <p:nvPr/>
        </p:nvSpPr>
        <p:spPr bwMode="auto">
          <a:xfrm>
            <a:off x="1447800" y="1295400"/>
            <a:ext cx="1600200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33796" name="Text Box 11"/>
          <p:cNvSpPr txBox="1">
            <a:spLocks noChangeArrowheads="1"/>
          </p:cNvSpPr>
          <p:nvPr/>
        </p:nvSpPr>
        <p:spPr bwMode="auto">
          <a:xfrm>
            <a:off x="4267200" y="1295400"/>
            <a:ext cx="1600200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9719" name="Rectangle 23"/>
          <p:cNvSpPr>
            <a:spLocks noChangeArrowheads="1"/>
          </p:cNvSpPr>
          <p:nvPr/>
        </p:nvSpPr>
        <p:spPr bwMode="auto">
          <a:xfrm>
            <a:off x="1571625" y="3609975"/>
            <a:ext cx="1643063" cy="4619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Times New Roman" pitchFamily="18" charset="0"/>
              </a:rPr>
              <a:t>I</a:t>
            </a:r>
            <a:r>
              <a:rPr lang="en-US" altLang="zh-CN" baseline="-25000">
                <a:solidFill>
                  <a:srgbClr val="0000FF"/>
                </a:solidFill>
                <a:latin typeface="Times New Roman" pitchFamily="18" charset="0"/>
              </a:rPr>
              <a:t>1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</a:rPr>
              <a:t> :</a:t>
            </a:r>
            <a:r>
              <a:rPr lang="en-US" altLang="zh-CN">
                <a:latin typeface="Times New Roman" pitchFamily="18" charset="0"/>
              </a:rPr>
              <a:t>S </a:t>
            </a:r>
            <a:r>
              <a:rPr lang="zh-CN" altLang="en-US">
                <a:latin typeface="Times New Roman" pitchFamily="18" charset="0"/>
              </a:rPr>
              <a:t>´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E</a:t>
            </a:r>
            <a:r>
              <a:rPr lang="zh-CN" altLang="en-US" b="1">
                <a:latin typeface="Times New Roman" pitchFamily="18" charset="0"/>
                <a:sym typeface="Symbol" pitchFamily="18" charset="2"/>
              </a:rPr>
              <a:t></a:t>
            </a:r>
          </a:p>
        </p:txBody>
      </p:sp>
      <p:sp>
        <p:nvSpPr>
          <p:cNvPr id="29741" name="Rectangle 45"/>
          <p:cNvSpPr>
            <a:spLocks noChangeArrowheads="1"/>
          </p:cNvSpPr>
          <p:nvPr/>
        </p:nvSpPr>
        <p:spPr bwMode="auto">
          <a:xfrm>
            <a:off x="6786563" y="3143250"/>
            <a:ext cx="2174875" cy="4619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Times New Roman" pitchFamily="18" charset="0"/>
              </a:rPr>
              <a:t>I</a:t>
            </a:r>
            <a:r>
              <a:rPr lang="en-US" altLang="zh-CN" baseline="-25000">
                <a:solidFill>
                  <a:srgbClr val="0000FF"/>
                </a:solidFill>
                <a:latin typeface="Times New Roman" pitchFamily="18" charset="0"/>
              </a:rPr>
              <a:t>10: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A 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d </a:t>
            </a:r>
            <a:r>
              <a:rPr lang="zh-CN" altLang="en-US" b="1">
                <a:latin typeface="Times New Roman" pitchFamily="18" charset="0"/>
                <a:sym typeface="Symbol" pitchFamily="18" charset="2"/>
              </a:rPr>
              <a:t></a:t>
            </a:r>
          </a:p>
        </p:txBody>
      </p:sp>
      <p:sp>
        <p:nvSpPr>
          <p:cNvPr id="29750" name="Text Box 54"/>
          <p:cNvSpPr txBox="1">
            <a:spLocks noChangeArrowheads="1"/>
          </p:cNvSpPr>
          <p:nvPr/>
        </p:nvSpPr>
        <p:spPr bwMode="auto">
          <a:xfrm>
            <a:off x="4071938" y="1928813"/>
            <a:ext cx="1643062" cy="10525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Times New Roman" pitchFamily="18" charset="0"/>
              </a:rPr>
              <a:t>I</a:t>
            </a:r>
            <a:r>
              <a:rPr lang="en-US" altLang="zh-CN" baseline="-25000">
                <a:solidFill>
                  <a:srgbClr val="0000FF"/>
                </a:solidFill>
                <a:latin typeface="Times New Roman" pitchFamily="18" charset="0"/>
              </a:rPr>
              <a:t>4: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A 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c</a:t>
            </a:r>
            <a:r>
              <a:rPr lang="zh-CN" altLang="en-US" b="1">
                <a:latin typeface="Times New Roman" pitchFamily="18" charset="0"/>
                <a:sym typeface="Symbol" pitchFamily="18" charset="2"/>
              </a:rPr>
              <a:t>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A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sym typeface="Symbol" pitchFamily="18" charset="2"/>
              </a:rPr>
              <a:t>    A 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b="1">
                <a:latin typeface="Times New Roman" pitchFamily="18" charset="0"/>
                <a:sym typeface="Symbol" pitchFamily="18" charset="2"/>
              </a:rPr>
              <a:t>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cA</a:t>
            </a:r>
          </a:p>
          <a:p>
            <a:pPr>
              <a:lnSpc>
                <a:spcPct val="70000"/>
              </a:lnSpc>
            </a:pPr>
            <a:r>
              <a:rPr lang="en-US" altLang="zh-CN">
                <a:latin typeface="Times New Roman" pitchFamily="18" charset="0"/>
                <a:sym typeface="Symbol" pitchFamily="18" charset="2"/>
              </a:rPr>
              <a:t>    A 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 </a:t>
            </a:r>
            <a:r>
              <a:rPr lang="zh-CN" altLang="en-US" b="1">
                <a:latin typeface="Times New Roman" pitchFamily="18" charset="0"/>
                <a:sym typeface="Symbol" pitchFamily="18" charset="2"/>
              </a:rPr>
              <a:t>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d</a:t>
            </a:r>
          </a:p>
        </p:txBody>
      </p:sp>
      <p:sp>
        <p:nvSpPr>
          <p:cNvPr id="29752" name="Text Box 56"/>
          <p:cNvSpPr txBox="1">
            <a:spLocks noChangeArrowheads="1"/>
          </p:cNvSpPr>
          <p:nvPr/>
        </p:nvSpPr>
        <p:spPr bwMode="auto">
          <a:xfrm>
            <a:off x="1571625" y="2000250"/>
            <a:ext cx="1643063" cy="120015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Times New Roman" pitchFamily="18" charset="0"/>
              </a:rPr>
              <a:t>I</a:t>
            </a:r>
            <a:r>
              <a:rPr lang="en-US" altLang="zh-CN" baseline="-2500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 :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E 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a</a:t>
            </a:r>
            <a:r>
              <a:rPr lang="zh-CN" altLang="en-US" b="1">
                <a:latin typeface="Times New Roman" pitchFamily="18" charset="0"/>
                <a:sym typeface="Symbol" pitchFamily="18" charset="2"/>
              </a:rPr>
              <a:t>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A</a:t>
            </a:r>
          </a:p>
          <a:p>
            <a:r>
              <a:rPr lang="en-US" altLang="zh-CN">
                <a:latin typeface="Times New Roman" pitchFamily="18" charset="0"/>
                <a:sym typeface="Symbol" pitchFamily="18" charset="2"/>
              </a:rPr>
              <a:t>  A 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 </a:t>
            </a:r>
            <a:r>
              <a:rPr lang="zh-CN" altLang="en-US" b="1">
                <a:latin typeface="Times New Roman" pitchFamily="18" charset="0"/>
                <a:sym typeface="Symbol" pitchFamily="18" charset="2"/>
              </a:rPr>
              <a:t>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cA</a:t>
            </a:r>
          </a:p>
          <a:p>
            <a:r>
              <a:rPr lang="en-US" altLang="zh-CN">
                <a:latin typeface="Times New Roman" pitchFamily="18" charset="0"/>
                <a:sym typeface="Symbol" pitchFamily="18" charset="2"/>
              </a:rPr>
              <a:t>  A 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 </a:t>
            </a:r>
            <a:r>
              <a:rPr lang="zh-CN" altLang="en-US" b="1">
                <a:latin typeface="Times New Roman" pitchFamily="18" charset="0"/>
                <a:sym typeface="Symbol" pitchFamily="18" charset="2"/>
              </a:rPr>
              <a:t>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d</a:t>
            </a:r>
            <a:endParaRPr lang="zh-CN" altLang="en-US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9753" name="Rectangle 57"/>
          <p:cNvSpPr>
            <a:spLocks noChangeArrowheads="1"/>
          </p:cNvSpPr>
          <p:nvPr/>
        </p:nvSpPr>
        <p:spPr bwMode="auto">
          <a:xfrm>
            <a:off x="0" y="2643188"/>
            <a:ext cx="1143000" cy="1524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t"/>
            <a:r>
              <a:rPr lang="en-US" altLang="zh-CN">
                <a:solidFill>
                  <a:srgbClr val="0000FF"/>
                </a:solidFill>
                <a:latin typeface="Times New Roman" pitchFamily="18" charset="0"/>
              </a:rPr>
              <a:t>I</a:t>
            </a:r>
            <a:r>
              <a:rPr lang="en-US" altLang="zh-CN" baseline="-25000">
                <a:solidFill>
                  <a:srgbClr val="0000FF"/>
                </a:solidFill>
                <a:latin typeface="Times New Roman" pitchFamily="18" charset="0"/>
              </a:rPr>
              <a:t>0</a:t>
            </a:r>
            <a:r>
              <a:rPr lang="en-US" altLang="zh-CN">
                <a:latin typeface="Times New Roman" pitchFamily="18" charset="0"/>
              </a:rPr>
              <a:t>:</a:t>
            </a:r>
          </a:p>
          <a:p>
            <a:pPr fontAlgn="t"/>
            <a:r>
              <a:rPr lang="en-US" altLang="zh-CN">
                <a:latin typeface="Times New Roman" pitchFamily="18" charset="0"/>
              </a:rPr>
              <a:t>S </a:t>
            </a:r>
            <a:r>
              <a:rPr lang="zh-CN" altLang="en-US">
                <a:latin typeface="Times New Roman" pitchFamily="18" charset="0"/>
              </a:rPr>
              <a:t>´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</a:t>
            </a:r>
            <a:r>
              <a:rPr lang="zh-CN" altLang="en-US" b="1">
                <a:latin typeface="Times New Roman" pitchFamily="18" charset="0"/>
                <a:sym typeface="Symbol" pitchFamily="18" charset="2"/>
              </a:rPr>
              <a:t>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E</a:t>
            </a:r>
          </a:p>
          <a:p>
            <a:pPr fontAlgn="t"/>
            <a:r>
              <a:rPr lang="en-US" altLang="zh-CN">
                <a:latin typeface="Times New Roman" pitchFamily="18" charset="0"/>
                <a:sym typeface="Symbol" pitchFamily="18" charset="2"/>
              </a:rPr>
              <a:t>E 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</a:t>
            </a:r>
            <a:r>
              <a:rPr lang="zh-CN" altLang="en-US" b="1">
                <a:latin typeface="Times New Roman" pitchFamily="18" charset="0"/>
                <a:sym typeface="Symbol" pitchFamily="18" charset="2"/>
              </a:rPr>
              <a:t>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aA</a:t>
            </a:r>
          </a:p>
          <a:p>
            <a:pPr fontAlgn="t"/>
            <a:r>
              <a:rPr lang="en-US" altLang="zh-CN">
                <a:latin typeface="Times New Roman" pitchFamily="18" charset="0"/>
                <a:sym typeface="Symbol" pitchFamily="18" charset="2"/>
              </a:rPr>
              <a:t>E 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</a:t>
            </a:r>
            <a:r>
              <a:rPr lang="zh-CN" altLang="en-US" b="1">
                <a:latin typeface="Times New Roman" pitchFamily="18" charset="0"/>
                <a:sym typeface="Symbol" pitchFamily="18" charset="2"/>
              </a:rPr>
              <a:t>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bB</a:t>
            </a:r>
          </a:p>
        </p:txBody>
      </p:sp>
      <p:sp>
        <p:nvSpPr>
          <p:cNvPr id="29755" name="Rectangle 59"/>
          <p:cNvSpPr>
            <a:spLocks noChangeArrowheads="1"/>
          </p:cNvSpPr>
          <p:nvPr/>
        </p:nvSpPr>
        <p:spPr bwMode="auto">
          <a:xfrm>
            <a:off x="1500188" y="4500563"/>
            <a:ext cx="1714500" cy="120015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Times New Roman" pitchFamily="18" charset="0"/>
              </a:rPr>
              <a:t>I</a:t>
            </a:r>
            <a:r>
              <a:rPr lang="en-US" altLang="zh-CN" baseline="-25000">
                <a:solidFill>
                  <a:srgbClr val="0000FF"/>
                </a:solidFill>
                <a:latin typeface="Times New Roman" pitchFamily="18" charset="0"/>
              </a:rPr>
              <a:t>3: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E 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b</a:t>
            </a:r>
            <a:r>
              <a:rPr lang="zh-CN" altLang="en-US" b="1">
                <a:latin typeface="Times New Roman" pitchFamily="18" charset="0"/>
                <a:sym typeface="Symbol" pitchFamily="18" charset="2"/>
              </a:rPr>
              <a:t>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B</a:t>
            </a:r>
            <a:endParaRPr lang="zh-CN" altLang="en-US">
              <a:latin typeface="Times New Roman" pitchFamily="18" charset="0"/>
              <a:sym typeface="Symbol" pitchFamily="18" charset="2"/>
            </a:endParaRPr>
          </a:p>
          <a:p>
            <a:r>
              <a:rPr lang="en-US" altLang="zh-CN">
                <a:latin typeface="Times New Roman" pitchFamily="18" charset="0"/>
                <a:sym typeface="Symbol" pitchFamily="18" charset="2"/>
              </a:rPr>
              <a:t>    B 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 </a:t>
            </a:r>
            <a:r>
              <a:rPr lang="zh-CN" altLang="en-US" b="1">
                <a:latin typeface="Times New Roman" pitchFamily="18" charset="0"/>
                <a:sym typeface="Symbol" pitchFamily="18" charset="2"/>
              </a:rPr>
              <a:t>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cB</a:t>
            </a:r>
          </a:p>
          <a:p>
            <a:r>
              <a:rPr lang="en-US" altLang="zh-CN">
                <a:latin typeface="Times New Roman" pitchFamily="18" charset="0"/>
                <a:sym typeface="Symbol" pitchFamily="18" charset="2"/>
              </a:rPr>
              <a:t>    B 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 </a:t>
            </a:r>
            <a:r>
              <a:rPr lang="zh-CN" altLang="en-US" b="1">
                <a:latin typeface="Times New Roman" pitchFamily="18" charset="0"/>
                <a:sym typeface="Symbol" pitchFamily="18" charset="2"/>
              </a:rPr>
              <a:t>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d</a:t>
            </a:r>
          </a:p>
        </p:txBody>
      </p:sp>
      <p:sp>
        <p:nvSpPr>
          <p:cNvPr id="33803" name="Text Box 74"/>
          <p:cNvSpPr txBox="1">
            <a:spLocks noChangeArrowheads="1"/>
          </p:cNvSpPr>
          <p:nvPr/>
        </p:nvSpPr>
        <p:spPr bwMode="auto">
          <a:xfrm>
            <a:off x="6553200" y="48768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/>
          </a:p>
        </p:txBody>
      </p:sp>
      <p:sp>
        <p:nvSpPr>
          <p:cNvPr id="33804" name="Text Box 75"/>
          <p:cNvSpPr txBox="1">
            <a:spLocks noChangeArrowheads="1"/>
          </p:cNvSpPr>
          <p:nvPr/>
        </p:nvSpPr>
        <p:spPr bwMode="auto">
          <a:xfrm>
            <a:off x="285750" y="857250"/>
            <a:ext cx="4648200" cy="64452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ea typeface="华文新魏" pitchFamily="2" charset="-122"/>
              </a:rPr>
              <a:t>(2)DFA</a:t>
            </a:r>
            <a:r>
              <a:rPr lang="zh-CN" altLang="en-US" sz="3600">
                <a:ea typeface="华文新魏" pitchFamily="2" charset="-122"/>
              </a:rPr>
              <a:t>项目集规范族：</a:t>
            </a:r>
          </a:p>
        </p:txBody>
      </p:sp>
      <p:sp>
        <p:nvSpPr>
          <p:cNvPr id="29772" name="Rectangle 76"/>
          <p:cNvSpPr>
            <a:spLocks noChangeArrowheads="1"/>
          </p:cNvSpPr>
          <p:nvPr/>
        </p:nvSpPr>
        <p:spPr bwMode="auto">
          <a:xfrm>
            <a:off x="4000500" y="5357813"/>
            <a:ext cx="1714500" cy="120015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Times New Roman" pitchFamily="18" charset="0"/>
              </a:rPr>
              <a:t>I</a:t>
            </a:r>
            <a:r>
              <a:rPr lang="en-US" altLang="zh-CN" baseline="-25000">
                <a:solidFill>
                  <a:srgbClr val="0000FF"/>
                </a:solidFill>
                <a:latin typeface="Times New Roman" pitchFamily="18" charset="0"/>
              </a:rPr>
              <a:t>5: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B 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c</a:t>
            </a:r>
            <a:r>
              <a:rPr lang="zh-CN" altLang="en-US" b="1">
                <a:latin typeface="Times New Roman" pitchFamily="18" charset="0"/>
                <a:sym typeface="Symbol" pitchFamily="18" charset="2"/>
              </a:rPr>
              <a:t>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B</a:t>
            </a:r>
            <a:endParaRPr lang="zh-CN" altLang="en-US">
              <a:latin typeface="Times New Roman" pitchFamily="18" charset="0"/>
              <a:sym typeface="Symbol" pitchFamily="18" charset="2"/>
            </a:endParaRPr>
          </a:p>
          <a:p>
            <a:r>
              <a:rPr lang="en-US" altLang="zh-CN">
                <a:latin typeface="Times New Roman" pitchFamily="18" charset="0"/>
                <a:sym typeface="Symbol" pitchFamily="18" charset="2"/>
              </a:rPr>
              <a:t>   B 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 </a:t>
            </a:r>
            <a:r>
              <a:rPr lang="zh-CN" altLang="en-US" b="1">
                <a:latin typeface="Times New Roman" pitchFamily="18" charset="0"/>
                <a:sym typeface="Symbol" pitchFamily="18" charset="2"/>
              </a:rPr>
              <a:t>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cB</a:t>
            </a:r>
          </a:p>
          <a:p>
            <a:r>
              <a:rPr lang="en-US" altLang="zh-CN">
                <a:latin typeface="Times New Roman" pitchFamily="18" charset="0"/>
                <a:sym typeface="Symbol" pitchFamily="18" charset="2"/>
              </a:rPr>
              <a:t>   B 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 </a:t>
            </a:r>
            <a:r>
              <a:rPr lang="zh-CN" altLang="en-US" b="1">
                <a:latin typeface="Times New Roman" pitchFamily="18" charset="0"/>
                <a:sym typeface="Symbol" pitchFamily="18" charset="2"/>
              </a:rPr>
              <a:t>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d</a:t>
            </a:r>
          </a:p>
        </p:txBody>
      </p:sp>
      <p:sp>
        <p:nvSpPr>
          <p:cNvPr id="29773" name="Rectangle 77"/>
          <p:cNvSpPr>
            <a:spLocks noChangeArrowheads="1"/>
          </p:cNvSpPr>
          <p:nvPr/>
        </p:nvSpPr>
        <p:spPr bwMode="auto">
          <a:xfrm>
            <a:off x="4071938" y="3538538"/>
            <a:ext cx="1643062" cy="4619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Times New Roman" pitchFamily="18" charset="0"/>
              </a:rPr>
              <a:t>I</a:t>
            </a:r>
            <a:r>
              <a:rPr lang="en-US" altLang="zh-CN" baseline="-25000">
                <a:solidFill>
                  <a:srgbClr val="0000FF"/>
                </a:solidFill>
                <a:latin typeface="Times New Roman" pitchFamily="18" charset="0"/>
              </a:rPr>
              <a:t>6: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E 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aA </a:t>
            </a:r>
            <a:r>
              <a:rPr lang="zh-CN" altLang="en-US" b="1">
                <a:latin typeface="Times New Roman" pitchFamily="18" charset="0"/>
                <a:sym typeface="Symbol" pitchFamily="18" charset="2"/>
              </a:rPr>
              <a:t></a:t>
            </a:r>
          </a:p>
        </p:txBody>
      </p:sp>
      <p:sp>
        <p:nvSpPr>
          <p:cNvPr id="29774" name="Rectangle 78"/>
          <p:cNvSpPr>
            <a:spLocks noChangeArrowheads="1"/>
          </p:cNvSpPr>
          <p:nvPr/>
        </p:nvSpPr>
        <p:spPr bwMode="auto">
          <a:xfrm>
            <a:off x="4000500" y="4429125"/>
            <a:ext cx="1714500" cy="4619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Times New Roman" pitchFamily="18" charset="0"/>
              </a:rPr>
              <a:t>I</a:t>
            </a:r>
            <a:r>
              <a:rPr lang="en-US" altLang="zh-CN" baseline="-25000">
                <a:solidFill>
                  <a:srgbClr val="0000FF"/>
                </a:solidFill>
                <a:latin typeface="Times New Roman" pitchFamily="18" charset="0"/>
              </a:rPr>
              <a:t>7: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E 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bB </a:t>
            </a:r>
            <a:r>
              <a:rPr lang="zh-CN" altLang="en-US" b="1">
                <a:latin typeface="Times New Roman" pitchFamily="18" charset="0"/>
                <a:sym typeface="Symbol" pitchFamily="18" charset="2"/>
              </a:rPr>
              <a:t></a:t>
            </a:r>
          </a:p>
        </p:txBody>
      </p:sp>
      <p:sp>
        <p:nvSpPr>
          <p:cNvPr id="29775" name="Rectangle 79"/>
          <p:cNvSpPr>
            <a:spLocks noChangeArrowheads="1"/>
          </p:cNvSpPr>
          <p:nvPr/>
        </p:nvSpPr>
        <p:spPr bwMode="auto">
          <a:xfrm>
            <a:off x="6754813" y="2286000"/>
            <a:ext cx="2174875" cy="4619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Times New Roman" pitchFamily="18" charset="0"/>
              </a:rPr>
              <a:t>I</a:t>
            </a:r>
            <a:r>
              <a:rPr lang="en-US" altLang="zh-CN" baseline="-25000">
                <a:solidFill>
                  <a:srgbClr val="0000FF"/>
                </a:solidFill>
                <a:latin typeface="Times New Roman" pitchFamily="18" charset="0"/>
              </a:rPr>
              <a:t>8: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A 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cA </a:t>
            </a:r>
            <a:r>
              <a:rPr lang="zh-CN" altLang="en-US" b="1">
                <a:latin typeface="Times New Roman" pitchFamily="18" charset="0"/>
                <a:sym typeface="Symbol" pitchFamily="18" charset="2"/>
              </a:rPr>
              <a:t></a:t>
            </a:r>
          </a:p>
        </p:txBody>
      </p:sp>
      <p:sp>
        <p:nvSpPr>
          <p:cNvPr id="29776" name="Rectangle 80"/>
          <p:cNvSpPr>
            <a:spLocks noChangeArrowheads="1"/>
          </p:cNvSpPr>
          <p:nvPr/>
        </p:nvSpPr>
        <p:spPr bwMode="auto">
          <a:xfrm>
            <a:off x="6715125" y="5500688"/>
            <a:ext cx="2174875" cy="4619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Times New Roman" pitchFamily="18" charset="0"/>
              </a:rPr>
              <a:t>I</a:t>
            </a:r>
            <a:r>
              <a:rPr lang="en-US" altLang="zh-CN" baseline="-25000">
                <a:solidFill>
                  <a:srgbClr val="0000FF"/>
                </a:solidFill>
                <a:latin typeface="Times New Roman" pitchFamily="18" charset="0"/>
              </a:rPr>
              <a:t>9: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B 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cB </a:t>
            </a:r>
            <a:r>
              <a:rPr lang="zh-CN" altLang="en-US" b="1">
                <a:latin typeface="Times New Roman" pitchFamily="18" charset="0"/>
                <a:sym typeface="Symbol" pitchFamily="18" charset="2"/>
              </a:rPr>
              <a:t></a:t>
            </a:r>
          </a:p>
        </p:txBody>
      </p:sp>
      <p:sp>
        <p:nvSpPr>
          <p:cNvPr id="29777" name="Rectangle 81"/>
          <p:cNvSpPr>
            <a:spLocks noChangeArrowheads="1"/>
          </p:cNvSpPr>
          <p:nvPr/>
        </p:nvSpPr>
        <p:spPr bwMode="auto">
          <a:xfrm>
            <a:off x="6754813" y="4625975"/>
            <a:ext cx="2174875" cy="4619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Times New Roman" pitchFamily="18" charset="0"/>
              </a:rPr>
              <a:t>I</a:t>
            </a:r>
            <a:r>
              <a:rPr lang="en-US" altLang="zh-CN" baseline="-25000">
                <a:solidFill>
                  <a:srgbClr val="0000FF"/>
                </a:solidFill>
                <a:latin typeface="Times New Roman" pitchFamily="18" charset="0"/>
              </a:rPr>
              <a:t>11: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B 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d </a:t>
            </a:r>
            <a:r>
              <a:rPr lang="zh-CN" altLang="en-US" b="1">
                <a:latin typeface="Times New Roman" pitchFamily="18" charset="0"/>
                <a:sym typeface="Symbol" pitchFamily="18" charset="2"/>
              </a:rPr>
              <a:t></a:t>
            </a:r>
          </a:p>
        </p:txBody>
      </p:sp>
      <p:sp>
        <p:nvSpPr>
          <p:cNvPr id="33812" name="Line 1039"/>
          <p:cNvSpPr>
            <a:spLocks noChangeShapeType="1"/>
          </p:cNvSpPr>
          <p:nvPr/>
        </p:nvSpPr>
        <p:spPr bwMode="auto">
          <a:xfrm flipV="1">
            <a:off x="1143000" y="2500313"/>
            <a:ext cx="428625" cy="1905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3813" name="Line 1039"/>
          <p:cNvSpPr>
            <a:spLocks noChangeShapeType="1"/>
          </p:cNvSpPr>
          <p:nvPr/>
        </p:nvSpPr>
        <p:spPr bwMode="auto">
          <a:xfrm>
            <a:off x="1143000" y="3833813"/>
            <a:ext cx="428625" cy="460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3814" name="Line 1039"/>
          <p:cNvSpPr>
            <a:spLocks noChangeShapeType="1"/>
          </p:cNvSpPr>
          <p:nvPr/>
        </p:nvSpPr>
        <p:spPr bwMode="auto">
          <a:xfrm>
            <a:off x="1071563" y="4143375"/>
            <a:ext cx="428625" cy="5000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3815" name="Line 1039"/>
          <p:cNvSpPr>
            <a:spLocks noChangeShapeType="1"/>
          </p:cNvSpPr>
          <p:nvPr/>
        </p:nvSpPr>
        <p:spPr bwMode="auto">
          <a:xfrm flipV="1">
            <a:off x="3214688" y="4643438"/>
            <a:ext cx="785812" cy="714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3816" name="Line 1039"/>
          <p:cNvSpPr>
            <a:spLocks noChangeShapeType="1"/>
          </p:cNvSpPr>
          <p:nvPr/>
        </p:nvSpPr>
        <p:spPr bwMode="auto">
          <a:xfrm>
            <a:off x="3214688" y="3000375"/>
            <a:ext cx="3643312" cy="3571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3817" name="Line 1039"/>
          <p:cNvSpPr>
            <a:spLocks noChangeShapeType="1"/>
          </p:cNvSpPr>
          <p:nvPr/>
        </p:nvSpPr>
        <p:spPr bwMode="auto">
          <a:xfrm>
            <a:off x="3214688" y="3071813"/>
            <a:ext cx="857250" cy="5715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3818" name="Line 1039"/>
          <p:cNvSpPr>
            <a:spLocks noChangeShapeType="1"/>
          </p:cNvSpPr>
          <p:nvPr/>
        </p:nvSpPr>
        <p:spPr bwMode="auto">
          <a:xfrm>
            <a:off x="5715000" y="2286000"/>
            <a:ext cx="1071563" cy="21431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3819" name="Line 1039"/>
          <p:cNvSpPr>
            <a:spLocks noChangeShapeType="1"/>
          </p:cNvSpPr>
          <p:nvPr/>
        </p:nvSpPr>
        <p:spPr bwMode="auto">
          <a:xfrm>
            <a:off x="5715000" y="2786063"/>
            <a:ext cx="1071563" cy="3571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3820" name="Line 1039"/>
          <p:cNvSpPr>
            <a:spLocks noChangeShapeType="1"/>
          </p:cNvSpPr>
          <p:nvPr/>
        </p:nvSpPr>
        <p:spPr bwMode="auto">
          <a:xfrm flipV="1">
            <a:off x="3214688" y="5072063"/>
            <a:ext cx="3571875" cy="714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3821" name="Line 1039"/>
          <p:cNvSpPr>
            <a:spLocks noChangeShapeType="1"/>
          </p:cNvSpPr>
          <p:nvPr/>
        </p:nvSpPr>
        <p:spPr bwMode="auto">
          <a:xfrm>
            <a:off x="3214688" y="5500688"/>
            <a:ext cx="785812" cy="2857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3822" name="Line 1039"/>
          <p:cNvSpPr>
            <a:spLocks noChangeShapeType="1"/>
          </p:cNvSpPr>
          <p:nvPr/>
        </p:nvSpPr>
        <p:spPr bwMode="auto">
          <a:xfrm flipV="1">
            <a:off x="5715000" y="5072063"/>
            <a:ext cx="1000125" cy="5000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3823" name="Line 1039"/>
          <p:cNvSpPr>
            <a:spLocks noChangeShapeType="1"/>
          </p:cNvSpPr>
          <p:nvPr/>
        </p:nvSpPr>
        <p:spPr bwMode="auto">
          <a:xfrm flipV="1">
            <a:off x="5643563" y="5857875"/>
            <a:ext cx="1071562" cy="714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cxnSp>
        <p:nvCxnSpPr>
          <p:cNvPr id="33824" name="AutoShape 1073"/>
          <p:cNvCxnSpPr>
            <a:cxnSpLocks noChangeShapeType="1"/>
          </p:cNvCxnSpPr>
          <p:nvPr/>
        </p:nvCxnSpPr>
        <p:spPr bwMode="auto">
          <a:xfrm flipH="1" flipV="1">
            <a:off x="5372100" y="1928813"/>
            <a:ext cx="342900" cy="381000"/>
          </a:xfrm>
          <a:prstGeom prst="curvedConnector4">
            <a:avLst>
              <a:gd name="adj1" fmla="val -66667"/>
              <a:gd name="adj2" fmla="val 16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3825" name="Line 1039"/>
          <p:cNvSpPr>
            <a:spLocks noChangeShapeType="1"/>
          </p:cNvSpPr>
          <p:nvPr/>
        </p:nvSpPr>
        <p:spPr bwMode="auto">
          <a:xfrm>
            <a:off x="3214688" y="2286000"/>
            <a:ext cx="857250" cy="460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3826" name="Text Box 1053"/>
          <p:cNvSpPr txBox="1">
            <a:spLocks noChangeArrowheads="1"/>
          </p:cNvSpPr>
          <p:nvPr/>
        </p:nvSpPr>
        <p:spPr bwMode="auto">
          <a:xfrm>
            <a:off x="1143000" y="2143125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a</a:t>
            </a:r>
          </a:p>
        </p:txBody>
      </p:sp>
      <p:sp>
        <p:nvSpPr>
          <p:cNvPr id="33827" name="Text Box 1054"/>
          <p:cNvSpPr txBox="1">
            <a:spLocks noChangeArrowheads="1"/>
          </p:cNvSpPr>
          <p:nvPr/>
        </p:nvSpPr>
        <p:spPr bwMode="auto">
          <a:xfrm>
            <a:off x="1214438" y="3286125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E</a:t>
            </a:r>
          </a:p>
        </p:txBody>
      </p:sp>
      <p:sp>
        <p:nvSpPr>
          <p:cNvPr id="33828" name="Text Box 1055"/>
          <p:cNvSpPr txBox="1">
            <a:spLocks noChangeArrowheads="1"/>
          </p:cNvSpPr>
          <p:nvPr/>
        </p:nvSpPr>
        <p:spPr bwMode="auto">
          <a:xfrm>
            <a:off x="1000125" y="428625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b</a:t>
            </a:r>
          </a:p>
        </p:txBody>
      </p:sp>
      <p:sp>
        <p:nvSpPr>
          <p:cNvPr id="33829" name="Text Box 1056"/>
          <p:cNvSpPr txBox="1">
            <a:spLocks noChangeArrowheads="1"/>
          </p:cNvSpPr>
          <p:nvPr/>
        </p:nvSpPr>
        <p:spPr bwMode="auto">
          <a:xfrm>
            <a:off x="3500438" y="1857375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c</a:t>
            </a:r>
          </a:p>
        </p:txBody>
      </p:sp>
      <p:sp>
        <p:nvSpPr>
          <p:cNvPr id="33830" name="Text Box 1057"/>
          <p:cNvSpPr txBox="1">
            <a:spLocks noChangeArrowheads="1"/>
          </p:cNvSpPr>
          <p:nvPr/>
        </p:nvSpPr>
        <p:spPr bwMode="auto">
          <a:xfrm>
            <a:off x="3481388" y="257175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d</a:t>
            </a:r>
          </a:p>
        </p:txBody>
      </p:sp>
      <p:sp>
        <p:nvSpPr>
          <p:cNvPr id="33831" name="Text Box 1058"/>
          <p:cNvSpPr txBox="1">
            <a:spLocks noChangeArrowheads="1"/>
          </p:cNvSpPr>
          <p:nvPr/>
        </p:nvSpPr>
        <p:spPr bwMode="auto">
          <a:xfrm>
            <a:off x="3643313" y="3114675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A</a:t>
            </a:r>
          </a:p>
        </p:txBody>
      </p:sp>
      <p:sp>
        <p:nvSpPr>
          <p:cNvPr id="33832" name="Text Box 1059"/>
          <p:cNvSpPr txBox="1">
            <a:spLocks noChangeArrowheads="1"/>
          </p:cNvSpPr>
          <p:nvPr/>
        </p:nvSpPr>
        <p:spPr bwMode="auto">
          <a:xfrm>
            <a:off x="3338513" y="428625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B</a:t>
            </a:r>
          </a:p>
        </p:txBody>
      </p:sp>
      <p:sp>
        <p:nvSpPr>
          <p:cNvPr id="33833" name="Text Box 1060"/>
          <p:cNvSpPr txBox="1">
            <a:spLocks noChangeArrowheads="1"/>
          </p:cNvSpPr>
          <p:nvPr/>
        </p:nvSpPr>
        <p:spPr bwMode="auto">
          <a:xfrm>
            <a:off x="3810000" y="485775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d</a:t>
            </a:r>
          </a:p>
        </p:txBody>
      </p:sp>
      <p:sp>
        <p:nvSpPr>
          <p:cNvPr id="33834" name="Text Box 1061"/>
          <p:cNvSpPr txBox="1">
            <a:spLocks noChangeArrowheads="1"/>
          </p:cNvSpPr>
          <p:nvPr/>
        </p:nvSpPr>
        <p:spPr bwMode="auto">
          <a:xfrm>
            <a:off x="3409950" y="5500688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c</a:t>
            </a:r>
          </a:p>
        </p:txBody>
      </p:sp>
      <p:sp>
        <p:nvSpPr>
          <p:cNvPr id="33835" name="Text Box 1062"/>
          <p:cNvSpPr txBox="1">
            <a:spLocks noChangeArrowheads="1"/>
          </p:cNvSpPr>
          <p:nvPr/>
        </p:nvSpPr>
        <p:spPr bwMode="auto">
          <a:xfrm>
            <a:off x="5981700" y="19812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A</a:t>
            </a:r>
          </a:p>
        </p:txBody>
      </p:sp>
      <p:sp>
        <p:nvSpPr>
          <p:cNvPr id="33836" name="Text Box 1063"/>
          <p:cNvSpPr txBox="1">
            <a:spLocks noChangeArrowheads="1"/>
          </p:cNvSpPr>
          <p:nvPr/>
        </p:nvSpPr>
        <p:spPr bwMode="auto">
          <a:xfrm>
            <a:off x="5981700" y="25908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d</a:t>
            </a:r>
          </a:p>
        </p:txBody>
      </p:sp>
      <p:sp>
        <p:nvSpPr>
          <p:cNvPr id="33837" name="Text Box 1067"/>
          <p:cNvSpPr txBox="1">
            <a:spLocks noChangeArrowheads="1"/>
          </p:cNvSpPr>
          <p:nvPr/>
        </p:nvSpPr>
        <p:spPr bwMode="auto">
          <a:xfrm>
            <a:off x="5981700" y="52578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d</a:t>
            </a:r>
          </a:p>
        </p:txBody>
      </p:sp>
      <p:sp>
        <p:nvSpPr>
          <p:cNvPr id="33838" name="Text Box 1068"/>
          <p:cNvSpPr txBox="1">
            <a:spLocks noChangeArrowheads="1"/>
          </p:cNvSpPr>
          <p:nvPr/>
        </p:nvSpPr>
        <p:spPr bwMode="auto">
          <a:xfrm>
            <a:off x="5981700" y="5857875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B</a:t>
            </a:r>
          </a:p>
        </p:txBody>
      </p:sp>
      <p:cxnSp>
        <p:nvCxnSpPr>
          <p:cNvPr id="33839" name="AutoShape 1075"/>
          <p:cNvCxnSpPr>
            <a:cxnSpLocks noChangeShapeType="1"/>
          </p:cNvCxnSpPr>
          <p:nvPr/>
        </p:nvCxnSpPr>
        <p:spPr bwMode="auto">
          <a:xfrm rot="10800000" flipH="1" flipV="1">
            <a:off x="4000500" y="6096000"/>
            <a:ext cx="342900" cy="381000"/>
          </a:xfrm>
          <a:prstGeom prst="curvedConnector4">
            <a:avLst>
              <a:gd name="adj1" fmla="val -66667"/>
              <a:gd name="adj2" fmla="val 16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3840" name="Text Box 1071"/>
          <p:cNvSpPr txBox="1">
            <a:spLocks noChangeArrowheads="1"/>
          </p:cNvSpPr>
          <p:nvPr/>
        </p:nvSpPr>
        <p:spPr bwMode="auto">
          <a:xfrm>
            <a:off x="3481388" y="62865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c</a:t>
            </a:r>
          </a:p>
        </p:txBody>
      </p:sp>
      <p:sp>
        <p:nvSpPr>
          <p:cNvPr id="33841" name="Text Box 1066"/>
          <p:cNvSpPr txBox="1">
            <a:spLocks noChangeArrowheads="1"/>
          </p:cNvSpPr>
          <p:nvPr/>
        </p:nvSpPr>
        <p:spPr bwMode="auto">
          <a:xfrm>
            <a:off x="5262563" y="1357313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c</a:t>
            </a:r>
          </a:p>
        </p:txBody>
      </p:sp>
      <p:sp>
        <p:nvSpPr>
          <p:cNvPr id="51" name="Text Box 1030"/>
          <p:cNvSpPr txBox="1">
            <a:spLocks noChangeArrowheads="1"/>
          </p:cNvSpPr>
          <p:nvPr/>
        </p:nvSpPr>
        <p:spPr bwMode="auto">
          <a:xfrm>
            <a:off x="6429375" y="85725"/>
            <a:ext cx="2714625" cy="2057400"/>
          </a:xfrm>
          <a:prstGeom prst="rect">
            <a:avLst/>
          </a:prstGeom>
          <a:solidFill>
            <a:srgbClr val="CCECFF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zh-CN" altLang="en-US" sz="3200">
                <a:latin typeface="华文新魏" pitchFamily="2" charset="-122"/>
                <a:ea typeface="华文新魏" pitchFamily="2" charset="-122"/>
              </a:rPr>
              <a:t>文法</a:t>
            </a:r>
            <a:r>
              <a:rPr lang="en-US" altLang="zh-CN" sz="3200">
                <a:latin typeface="华文新魏" pitchFamily="2" charset="-122"/>
                <a:ea typeface="华文新魏" pitchFamily="2" charset="-122"/>
              </a:rPr>
              <a:t>G</a:t>
            </a:r>
            <a:r>
              <a:rPr lang="en-US" altLang="zh-CN" sz="3200">
                <a:latin typeface="Times New Roman" pitchFamily="18" charset="0"/>
                <a:ea typeface="华文新魏" pitchFamily="2" charset="-122"/>
              </a:rPr>
              <a:t>’</a:t>
            </a:r>
            <a:r>
              <a:rPr lang="en-US" altLang="zh-CN" sz="3200">
                <a:latin typeface="华文新魏" pitchFamily="2" charset="-122"/>
                <a:ea typeface="华文新魏" pitchFamily="2" charset="-122"/>
              </a:rPr>
              <a:t>[S</a:t>
            </a:r>
            <a:r>
              <a:rPr lang="en-US" altLang="zh-CN" sz="3200">
                <a:latin typeface="Times New Roman" pitchFamily="18" charset="0"/>
                <a:ea typeface="华文新魏" pitchFamily="2" charset="-122"/>
              </a:rPr>
              <a:t> ’</a:t>
            </a:r>
            <a:r>
              <a:rPr lang="en-US" altLang="zh-CN" sz="3200">
                <a:latin typeface="华文新魏" pitchFamily="2" charset="-122"/>
                <a:ea typeface="华文新魏" pitchFamily="2" charset="-122"/>
              </a:rPr>
              <a:t>]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zh-CN">
                <a:latin typeface="华文新魏" pitchFamily="2" charset="-122"/>
                <a:ea typeface="华文新魏" pitchFamily="2" charset="-122"/>
              </a:rPr>
              <a:t>0</a:t>
            </a:r>
            <a:r>
              <a:rPr lang="zh-CN" altLang="en-US">
                <a:latin typeface="华文新魏" pitchFamily="2" charset="-122"/>
                <a:ea typeface="华文新魏" pitchFamily="2" charset="-122"/>
              </a:rPr>
              <a:t>.</a:t>
            </a:r>
            <a:r>
              <a:rPr lang="en-US" altLang="zh-CN">
                <a:latin typeface="华文新魏" pitchFamily="2" charset="-122"/>
                <a:ea typeface="华文新魏" pitchFamily="2" charset="-122"/>
              </a:rPr>
              <a:t>S</a:t>
            </a:r>
            <a:r>
              <a:rPr lang="en-US" altLang="zh-CN">
                <a:latin typeface="Times New Roman" pitchFamily="18" charset="0"/>
                <a:ea typeface="华文新魏" pitchFamily="2" charset="-122"/>
              </a:rPr>
              <a:t> ’</a:t>
            </a:r>
            <a:r>
              <a:rPr lang="en-US" altLang="zh-CN">
                <a:latin typeface="华文新魏" pitchFamily="2" charset="-122"/>
                <a:ea typeface="华文新魏" pitchFamily="2" charset="-122"/>
              </a:rPr>
              <a:t> →E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latin typeface="华文新魏" pitchFamily="2" charset="-122"/>
                <a:ea typeface="华文新魏" pitchFamily="2" charset="-122"/>
              </a:rPr>
              <a:t>1.E→aA   2.E → bB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latin typeface="华文新魏" pitchFamily="2" charset="-122"/>
                <a:ea typeface="华文新魏" pitchFamily="2" charset="-122"/>
              </a:rPr>
              <a:t>3.A</a:t>
            </a:r>
            <a:r>
              <a:rPr lang="en-US" altLang="zh-CN">
                <a:latin typeface="Times New Roman" pitchFamily="18" charset="0"/>
                <a:ea typeface="华文新魏" pitchFamily="2" charset="-122"/>
              </a:rPr>
              <a:t>→cA  4.</a:t>
            </a:r>
            <a:r>
              <a:rPr lang="en-US" altLang="zh-CN">
                <a:latin typeface="华文新魏" pitchFamily="2" charset="-122"/>
                <a:ea typeface="华文新魏" pitchFamily="2" charset="-122"/>
              </a:rPr>
              <a:t> A</a:t>
            </a:r>
            <a:r>
              <a:rPr lang="en-US" altLang="zh-CN">
                <a:latin typeface="Times New Roman" pitchFamily="18" charset="0"/>
                <a:ea typeface="华文新魏" pitchFamily="2" charset="-122"/>
              </a:rPr>
              <a:t>→d</a:t>
            </a:r>
            <a:endParaRPr lang="en-US" altLang="zh-CN"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latin typeface="华文新魏" pitchFamily="2" charset="-122"/>
                <a:ea typeface="华文新魏" pitchFamily="2" charset="-122"/>
              </a:rPr>
              <a:t>5.B</a:t>
            </a:r>
            <a:r>
              <a:rPr lang="en-US" altLang="zh-CN">
                <a:latin typeface="Times New Roman" pitchFamily="18" charset="0"/>
                <a:ea typeface="华文新魏" pitchFamily="2" charset="-122"/>
              </a:rPr>
              <a:t>→cB  6.</a:t>
            </a:r>
            <a:r>
              <a:rPr lang="en-US" altLang="zh-CN">
                <a:latin typeface="华文新魏" pitchFamily="2" charset="-122"/>
                <a:ea typeface="华文新魏" pitchFamily="2" charset="-122"/>
              </a:rPr>
              <a:t>B</a:t>
            </a:r>
            <a:r>
              <a:rPr lang="en-US" altLang="zh-CN">
                <a:latin typeface="Times New Roman" pitchFamily="18" charset="0"/>
                <a:ea typeface="华文新魏" pitchFamily="2" charset="-122"/>
              </a:rPr>
              <a:t>→d</a:t>
            </a:r>
            <a:endParaRPr lang="en-US" altLang="zh-CN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3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9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9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3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3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3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3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3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3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3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3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3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9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3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3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3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3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9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3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3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3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3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29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3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3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3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3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29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3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3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3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3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29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29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29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3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3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33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3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3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3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3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33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33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33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33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33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33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33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33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33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33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33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33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33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33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33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33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33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9" grpId="0" animBg="1" autoUpdateAnimBg="0"/>
      <p:bldP spid="29741" grpId="0" animBg="1" autoUpdateAnimBg="0"/>
      <p:bldP spid="29750" grpId="0" animBg="1" autoUpdateAnimBg="0"/>
      <p:bldP spid="29752" grpId="0" animBg="1" autoUpdateAnimBg="0"/>
      <p:bldP spid="29753" grpId="0" animBg="1" autoUpdateAnimBg="0"/>
      <p:bldP spid="29755" grpId="0" animBg="1" autoUpdateAnimBg="0"/>
      <p:bldP spid="29772" grpId="0" animBg="1" autoUpdateAnimBg="0"/>
      <p:bldP spid="29773" grpId="0" animBg="1" autoUpdateAnimBg="0"/>
      <p:bldP spid="29774" grpId="0" animBg="1" autoUpdateAnimBg="0"/>
      <p:bldP spid="29775" grpId="0" animBg="1" autoUpdateAnimBg="0"/>
      <p:bldP spid="29776" grpId="0" animBg="1" autoUpdateAnimBg="0"/>
      <p:bldP spid="29777" grpId="0" animBg="1" autoUpdateAnimBg="0"/>
      <p:bldP spid="33812" grpId="0" animBg="1"/>
      <p:bldP spid="33813" grpId="0" animBg="1"/>
      <p:bldP spid="33814" grpId="0" animBg="1"/>
      <p:bldP spid="33815" grpId="0" animBg="1"/>
      <p:bldP spid="33816" grpId="0" animBg="1"/>
      <p:bldP spid="33817" grpId="0" animBg="1"/>
      <p:bldP spid="33818" grpId="0" animBg="1"/>
      <p:bldP spid="33819" grpId="0" animBg="1"/>
      <p:bldP spid="33820" grpId="0" animBg="1"/>
      <p:bldP spid="33821" grpId="0" animBg="1"/>
      <p:bldP spid="33822" grpId="0" animBg="1"/>
      <p:bldP spid="33823" grpId="0" animBg="1"/>
      <p:bldP spid="33825" grpId="0" animBg="1"/>
      <p:bldP spid="33826" grpId="0"/>
      <p:bldP spid="33827" grpId="0"/>
      <p:bldP spid="33828" grpId="0"/>
      <p:bldP spid="33829" grpId="0"/>
      <p:bldP spid="33830" grpId="0"/>
      <p:bldP spid="33831" grpId="0"/>
      <p:bldP spid="33832" grpId="0"/>
      <p:bldP spid="33833" grpId="0"/>
      <p:bldP spid="33834" grpId="0"/>
      <p:bldP spid="33835" grpId="0"/>
      <p:bldP spid="33836" grpId="0"/>
      <p:bldP spid="33837" grpId="0"/>
      <p:bldP spid="33838" grpId="0"/>
      <p:bldP spid="33840" grpId="0"/>
      <p:bldP spid="33841" grpId="0"/>
      <p:bldP spid="51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7F39AD-38B2-4B38-BFE8-62F428BBD090}" type="slidenum">
              <a:rPr lang="zh-CN" altLang="en-US" smtClean="0"/>
              <a:pPr/>
              <a:t>8</a:t>
            </a:fld>
            <a:endParaRPr lang="en-US" altLang="zh-CN" smtClean="0"/>
          </a:p>
        </p:txBody>
      </p:sp>
      <p:sp>
        <p:nvSpPr>
          <p:cNvPr id="35843" name="Rectangle 2"/>
          <p:cNvSpPr>
            <a:spLocks noChangeArrowheads="1"/>
          </p:cNvSpPr>
          <p:nvPr/>
        </p:nvSpPr>
        <p:spPr bwMode="auto">
          <a:xfrm>
            <a:off x="533400" y="350838"/>
            <a:ext cx="5245347" cy="646331"/>
          </a:xfrm>
          <a:prstGeom prst="rect">
            <a:avLst/>
          </a:prstGeom>
          <a:solidFill>
            <a:srgbClr val="CCECFF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zh-CN" sz="3600" dirty="0" smtClean="0"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sz="3600" dirty="0" smtClean="0">
                <a:latin typeface="华文新魏" pitchFamily="2" charset="-122"/>
                <a:ea typeface="华文新魏" pitchFamily="2" charset="-122"/>
              </a:rPr>
              <a:t>）</a:t>
            </a:r>
            <a:r>
              <a:rPr lang="en-US" altLang="zh-CN" sz="3600" dirty="0" smtClean="0">
                <a:latin typeface="华文新魏" pitchFamily="2" charset="-122"/>
                <a:ea typeface="华文新魏" pitchFamily="2" charset="-122"/>
              </a:rPr>
              <a:t>LR(0</a:t>
            </a:r>
            <a:r>
              <a:rPr lang="en-US" altLang="zh-CN" sz="3600" dirty="0">
                <a:latin typeface="华文新魏" pitchFamily="2" charset="-122"/>
                <a:ea typeface="华文新魏" pitchFamily="2" charset="-122"/>
              </a:rPr>
              <a:t>)</a:t>
            </a:r>
            <a:r>
              <a:rPr lang="zh-CN" altLang="en-US" sz="3600" dirty="0">
                <a:latin typeface="华文新魏" pitchFamily="2" charset="-122"/>
                <a:ea typeface="华文新魏" pitchFamily="2" charset="-122"/>
              </a:rPr>
              <a:t>分析表的构造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571500" y="1428750"/>
            <a:ext cx="8305800" cy="28416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>
                <a:latin typeface="华文新魏" pitchFamily="2" charset="-122"/>
                <a:ea typeface="华文新魏" pitchFamily="2" charset="-122"/>
              </a:rPr>
              <a:t>假设一个识别文法</a:t>
            </a:r>
            <a:r>
              <a:rPr lang="en-US" altLang="zh-CN" sz="3600">
                <a:latin typeface="华文新魏" pitchFamily="2" charset="-122"/>
                <a:ea typeface="华文新魏" pitchFamily="2" charset="-122"/>
              </a:rPr>
              <a:t>G</a:t>
            </a:r>
            <a:r>
              <a:rPr lang="zh-CN" altLang="en-US" sz="3600">
                <a:latin typeface="华文新魏" pitchFamily="2" charset="-122"/>
                <a:ea typeface="华文新魏" pitchFamily="2" charset="-122"/>
              </a:rPr>
              <a:t>活前缀的</a:t>
            </a:r>
            <a:r>
              <a:rPr lang="en-US" altLang="zh-CN" sz="3600">
                <a:latin typeface="华文新魏" pitchFamily="2" charset="-122"/>
                <a:ea typeface="华文新魏" pitchFamily="2" charset="-122"/>
              </a:rPr>
              <a:t>DFA</a:t>
            </a:r>
            <a:r>
              <a:rPr lang="zh-CN" altLang="en-US" sz="3600">
                <a:latin typeface="华文新魏" pitchFamily="2" charset="-122"/>
                <a:ea typeface="华文新魏" pitchFamily="2" charset="-122"/>
              </a:rPr>
              <a:t>中的每个状态不存在下述情况：</a:t>
            </a:r>
          </a:p>
          <a:p>
            <a:r>
              <a:rPr lang="zh-CN" altLang="en-US" sz="3600">
                <a:latin typeface="华文新魏" pitchFamily="2" charset="-122"/>
                <a:ea typeface="华文新魏" pitchFamily="2" charset="-122"/>
              </a:rPr>
              <a:t>1、既含移进项目又含归约项目</a:t>
            </a:r>
          </a:p>
          <a:p>
            <a:r>
              <a:rPr lang="zh-CN" altLang="en-US" sz="3600">
                <a:latin typeface="华文新魏" pitchFamily="2" charset="-122"/>
                <a:ea typeface="华文新魏" pitchFamily="2" charset="-122"/>
              </a:rPr>
              <a:t>2、或者含有多个归约项目</a:t>
            </a:r>
          </a:p>
          <a:p>
            <a:r>
              <a:rPr lang="zh-CN" altLang="en-US" sz="3600">
                <a:latin typeface="华文新魏" pitchFamily="2" charset="-122"/>
                <a:ea typeface="华文新魏" pitchFamily="2" charset="-122"/>
              </a:rPr>
              <a:t>   则</a:t>
            </a:r>
            <a:r>
              <a:rPr lang="zh-CN" altLang="en-US" sz="360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称文法</a:t>
            </a:r>
            <a:r>
              <a:rPr lang="en-US" altLang="zh-CN" sz="360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G</a:t>
            </a:r>
            <a:r>
              <a:rPr lang="zh-CN" altLang="en-US" sz="360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是</a:t>
            </a:r>
            <a:r>
              <a:rPr lang="en-US" altLang="zh-CN" sz="360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LR(0)</a:t>
            </a:r>
            <a:r>
              <a:rPr lang="zh-CN" altLang="en-US" sz="360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文法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533400" y="4929188"/>
            <a:ext cx="8610600" cy="64611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>
                <a:latin typeface="华文新魏" pitchFamily="2" charset="-122"/>
                <a:ea typeface="华文新魏" pitchFamily="2" charset="-122"/>
              </a:rPr>
              <a:t>假设包含项目</a:t>
            </a:r>
            <a:r>
              <a:rPr lang="en-US" altLang="zh-CN" sz="3600">
                <a:latin typeface="华文新魏" pitchFamily="2" charset="-122"/>
                <a:ea typeface="华文新魏" pitchFamily="2" charset="-122"/>
              </a:rPr>
              <a:t>S</a:t>
            </a:r>
            <a:r>
              <a:rPr lang="en-US" altLang="zh-CN" sz="3600">
                <a:latin typeface="Times New Roman" pitchFamily="18" charset="0"/>
                <a:ea typeface="华文新魏" pitchFamily="2" charset="-122"/>
              </a:rPr>
              <a:t>’</a:t>
            </a:r>
            <a:r>
              <a:rPr lang="en-US" altLang="zh-CN" sz="3600">
                <a:latin typeface="华文新魏" pitchFamily="2" charset="-122"/>
                <a:ea typeface="华文新魏" pitchFamily="2" charset="-122"/>
              </a:rPr>
              <a:t> →.S  </a:t>
            </a:r>
            <a:r>
              <a:rPr lang="zh-CN" altLang="en-US" sz="3600">
                <a:latin typeface="华文新魏" pitchFamily="2" charset="-122"/>
                <a:ea typeface="华文新魏" pitchFamily="2" charset="-122"/>
              </a:rPr>
              <a:t>的状态为分析器初态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6852D8-B1AA-42FF-81C5-524AA864998D}" type="slidenum">
              <a:rPr lang="zh-CN" altLang="en-US" smtClean="0"/>
              <a:pPr/>
              <a:t>9</a:t>
            </a:fld>
            <a:endParaRPr lang="en-US" altLang="zh-CN" smtClean="0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304800" y="304800"/>
            <a:ext cx="6980238" cy="644525"/>
          </a:xfrm>
          <a:prstGeom prst="rect">
            <a:avLst/>
          </a:prstGeom>
          <a:solidFill>
            <a:srgbClr val="FFCCFF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>
                <a:latin typeface="华文新魏" pitchFamily="2" charset="-122"/>
                <a:ea typeface="华文新魏" pitchFamily="2" charset="-122"/>
              </a:rPr>
              <a:t>ACTION</a:t>
            </a:r>
            <a:r>
              <a:rPr lang="zh-CN" altLang="en-US" sz="3600">
                <a:latin typeface="华文新魏" pitchFamily="2" charset="-122"/>
                <a:ea typeface="华文新魏" pitchFamily="2" charset="-122"/>
              </a:rPr>
              <a:t>表和</a:t>
            </a:r>
            <a:r>
              <a:rPr lang="en-US" altLang="zh-CN" sz="3600">
                <a:latin typeface="华文新魏" pitchFamily="2" charset="-122"/>
                <a:ea typeface="华文新魏" pitchFamily="2" charset="-122"/>
              </a:rPr>
              <a:t>GOTO</a:t>
            </a:r>
            <a:r>
              <a:rPr lang="zh-CN" altLang="en-US" sz="3600">
                <a:latin typeface="华文新魏" pitchFamily="2" charset="-122"/>
                <a:ea typeface="华文新魏" pitchFamily="2" charset="-122"/>
              </a:rPr>
              <a:t>表构造如下：</a:t>
            </a:r>
          </a:p>
        </p:txBody>
      </p:sp>
      <p:sp>
        <p:nvSpPr>
          <p:cNvPr id="36868" name="Rectangle 6"/>
          <p:cNvSpPr>
            <a:spLocks noChangeArrowheads="1"/>
          </p:cNvSpPr>
          <p:nvPr/>
        </p:nvSpPr>
        <p:spPr bwMode="auto">
          <a:xfrm>
            <a:off x="304800" y="1143000"/>
            <a:ext cx="8610600" cy="1743075"/>
          </a:xfrm>
          <a:prstGeom prst="rect">
            <a:avLst/>
          </a:prstGeom>
          <a:solidFill>
            <a:srgbClr val="CCECFF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600">
                <a:latin typeface="华文新魏" pitchFamily="2" charset="-122"/>
                <a:ea typeface="华文新魏" pitchFamily="2" charset="-122"/>
              </a:rPr>
              <a:t>1、</a:t>
            </a:r>
            <a:r>
              <a:rPr lang="zh-CN" altLang="en-US" sz="3600">
                <a:latin typeface="华文新魏" pitchFamily="2" charset="-122"/>
                <a:ea typeface="华文新魏" pitchFamily="2" charset="-122"/>
              </a:rPr>
              <a:t>若项目 </a:t>
            </a:r>
            <a:r>
              <a:rPr lang="en-US" altLang="zh-CN" sz="3600">
                <a:latin typeface="华文新魏" pitchFamily="2" charset="-122"/>
                <a:ea typeface="华文新魏" pitchFamily="2" charset="-122"/>
              </a:rPr>
              <a:t>A→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 X </a:t>
            </a:r>
            <a:r>
              <a:rPr lang="en-US" altLang="zh-CN" sz="320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∈I</a:t>
            </a:r>
            <a:r>
              <a:rPr lang="en-US" altLang="zh-CN" sz="3200" b="1" baseline="-1500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,</a:t>
            </a:r>
            <a:r>
              <a:rPr lang="zh-CN" altLang="en-US" sz="3600" b="1">
                <a:latin typeface="Times New Roman" pitchFamily="18" charset="0"/>
                <a:ea typeface="华文新魏" pitchFamily="2" charset="-122"/>
                <a:sym typeface="Symbol" pitchFamily="18" charset="2"/>
              </a:rPr>
              <a:t>且</a:t>
            </a:r>
            <a:r>
              <a:rPr lang="en-US" altLang="zh-CN" sz="3600" b="1">
                <a:latin typeface="Times New Roman" pitchFamily="18" charset="0"/>
                <a:ea typeface="华文新魏" pitchFamily="2" charset="-122"/>
                <a:sym typeface="Symbol" pitchFamily="18" charset="2"/>
              </a:rPr>
              <a:t>GO(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sz="3200" b="1" baseline="-1500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，X)= I</a:t>
            </a:r>
            <a:r>
              <a:rPr lang="en-US" altLang="zh-CN" sz="3200" b="1" baseline="-15000"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,</a:t>
            </a:r>
          </a:p>
          <a:p>
            <a:r>
              <a:rPr lang="zh-CN" altLang="en-US" sz="3200" b="1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  <a:sym typeface="Symbol" pitchFamily="18" charset="2"/>
              </a:rPr>
              <a:t>①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  <a:sym typeface="Symbol" pitchFamily="18" charset="2"/>
              </a:rPr>
              <a:t>X=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a ∈ V</a:t>
            </a:r>
            <a:r>
              <a:rPr lang="en-US" altLang="zh-CN" sz="3200" b="1" baseline="-1500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T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,</a:t>
            </a:r>
            <a:r>
              <a:rPr lang="zh-CN" altLang="en-US" sz="3600" b="1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  <a:sym typeface="Symbol" pitchFamily="18" charset="2"/>
              </a:rPr>
              <a:t>则置</a:t>
            </a:r>
            <a:r>
              <a:rPr lang="en-US" altLang="zh-CN" sz="3600" b="1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  <a:sym typeface="Symbol" pitchFamily="18" charset="2"/>
              </a:rPr>
              <a:t>ACTION[k,a]= 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S</a:t>
            </a:r>
            <a:r>
              <a:rPr lang="en-US" altLang="zh-CN" sz="3200" b="1" baseline="-1500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,</a:t>
            </a:r>
            <a:r>
              <a:rPr lang="zh-CN" altLang="en-US" sz="3600" b="1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  <a:sym typeface="Symbol" pitchFamily="18" charset="2"/>
              </a:rPr>
              <a:t>意为把</a:t>
            </a:r>
          </a:p>
          <a:p>
            <a:r>
              <a:rPr lang="zh-CN" altLang="en-US" sz="3600" b="1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  <a:sym typeface="Symbol" pitchFamily="18" charset="2"/>
              </a:rPr>
              <a:t>(</a:t>
            </a:r>
            <a:r>
              <a:rPr lang="en-US" altLang="zh-CN" sz="3600" b="1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  <a:sym typeface="Symbol" pitchFamily="18" charset="2"/>
              </a:rPr>
              <a:t>j,a)</a:t>
            </a:r>
            <a:r>
              <a:rPr lang="zh-CN" altLang="en-US" sz="3600" b="1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  <a:sym typeface="Symbol" pitchFamily="18" charset="2"/>
              </a:rPr>
              <a:t>移进栈;</a:t>
            </a:r>
            <a:r>
              <a:rPr lang="zh-CN" altLang="en-US" sz="3600" b="1">
                <a:latin typeface="Times New Roman" pitchFamily="18" charset="0"/>
                <a:ea typeface="华文新魏" pitchFamily="2" charset="-122"/>
                <a:sym typeface="Symbol" pitchFamily="18" charset="2"/>
              </a:rPr>
              <a:t> </a:t>
            </a:r>
            <a:r>
              <a:rPr lang="en-US" altLang="zh-CN" sz="3600" b="1">
                <a:solidFill>
                  <a:srgbClr val="CC0099"/>
                </a:solidFill>
                <a:latin typeface="Times New Roman" pitchFamily="18" charset="0"/>
                <a:ea typeface="华文新魏" pitchFamily="2" charset="-122"/>
                <a:sym typeface="Symbol" pitchFamily="18" charset="2"/>
              </a:rPr>
              <a:t>②</a:t>
            </a:r>
            <a:r>
              <a:rPr lang="zh-CN" altLang="en-US" sz="3600" b="1">
                <a:solidFill>
                  <a:srgbClr val="CC0099"/>
                </a:solidFill>
                <a:latin typeface="Times New Roman" pitchFamily="18" charset="0"/>
                <a:ea typeface="华文新魏" pitchFamily="2" charset="-122"/>
                <a:sym typeface="Symbol" pitchFamily="18" charset="2"/>
              </a:rPr>
              <a:t> </a:t>
            </a:r>
            <a:r>
              <a:rPr lang="en-US" altLang="zh-CN" sz="3200" b="1">
                <a:solidFill>
                  <a:srgbClr val="CC0099"/>
                </a:solidFill>
                <a:latin typeface="Times New Roman" pitchFamily="18" charset="0"/>
                <a:sym typeface="Symbol" pitchFamily="18" charset="2"/>
              </a:rPr>
              <a:t>X∈ V</a:t>
            </a:r>
            <a:r>
              <a:rPr lang="en-US" altLang="zh-CN" sz="3200" b="1" baseline="-15000">
                <a:solidFill>
                  <a:srgbClr val="CC0099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sz="3200" b="1">
                <a:solidFill>
                  <a:srgbClr val="CC0099"/>
                </a:solidFill>
                <a:latin typeface="Times New Roman" pitchFamily="18" charset="0"/>
                <a:sym typeface="Symbol" pitchFamily="18" charset="2"/>
              </a:rPr>
              <a:t>,</a:t>
            </a:r>
            <a:r>
              <a:rPr lang="zh-CN" altLang="en-US" sz="3600" b="1">
                <a:solidFill>
                  <a:srgbClr val="CC0099"/>
                </a:solidFill>
                <a:latin typeface="Times New Roman" pitchFamily="18" charset="0"/>
                <a:ea typeface="华文新魏" pitchFamily="2" charset="-122"/>
                <a:sym typeface="Symbol" pitchFamily="18" charset="2"/>
              </a:rPr>
              <a:t>则置</a:t>
            </a:r>
            <a:r>
              <a:rPr lang="en-US" altLang="zh-CN" sz="3600" b="1">
                <a:solidFill>
                  <a:srgbClr val="CC0099"/>
                </a:solidFill>
                <a:latin typeface="Times New Roman" pitchFamily="18" charset="0"/>
                <a:ea typeface="华文新魏" pitchFamily="2" charset="-122"/>
                <a:sym typeface="Symbol" pitchFamily="18" charset="2"/>
              </a:rPr>
              <a:t>GOTO(k,X)=j</a:t>
            </a:r>
          </a:p>
        </p:txBody>
      </p:sp>
      <p:sp>
        <p:nvSpPr>
          <p:cNvPr id="36869" name="Rectangle 7"/>
          <p:cNvSpPr>
            <a:spLocks noChangeArrowheads="1"/>
          </p:cNvSpPr>
          <p:nvPr/>
        </p:nvSpPr>
        <p:spPr bwMode="auto">
          <a:xfrm>
            <a:off x="304800" y="3124200"/>
            <a:ext cx="8686800" cy="17430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600">
                <a:latin typeface="华文新魏" pitchFamily="2" charset="-122"/>
                <a:ea typeface="华文新魏" pitchFamily="2" charset="-122"/>
              </a:rPr>
              <a:t>2、</a:t>
            </a:r>
            <a:r>
              <a:rPr lang="zh-CN" altLang="en-US" sz="3600">
                <a:latin typeface="华文新魏" pitchFamily="2" charset="-122"/>
                <a:ea typeface="华文新魏" pitchFamily="2" charset="-122"/>
              </a:rPr>
              <a:t>若项目 </a:t>
            </a:r>
            <a:r>
              <a:rPr lang="en-US" altLang="zh-CN" sz="3600">
                <a:latin typeface="华文新魏" pitchFamily="2" charset="-122"/>
                <a:ea typeface="华文新魏" pitchFamily="2" charset="-122"/>
              </a:rPr>
              <a:t>A→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 ∈I</a:t>
            </a:r>
            <a:r>
              <a:rPr lang="en-US" altLang="zh-CN" sz="3200" b="1" baseline="-1500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,</a:t>
            </a:r>
            <a:r>
              <a:rPr lang="zh-CN" altLang="en-US" sz="3600" b="1">
                <a:latin typeface="Times New Roman" pitchFamily="18" charset="0"/>
                <a:ea typeface="华文新魏" pitchFamily="2" charset="-122"/>
                <a:sym typeface="Symbol" pitchFamily="18" charset="2"/>
              </a:rPr>
              <a:t>对于所有</a:t>
            </a:r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a ∈ V</a:t>
            </a:r>
            <a:r>
              <a:rPr lang="en-US" altLang="zh-CN" sz="3200" b="1" baseline="-15000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T</a:t>
            </a:r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,</a:t>
            </a:r>
            <a:r>
              <a:rPr lang="zh-CN" altLang="en-US" sz="3600" b="1">
                <a:latin typeface="Times New Roman" pitchFamily="18" charset="0"/>
                <a:ea typeface="华文新魏" pitchFamily="2" charset="-122"/>
                <a:sym typeface="Symbol" pitchFamily="18" charset="2"/>
              </a:rPr>
              <a:t>则置</a:t>
            </a:r>
            <a:r>
              <a:rPr lang="en-US" altLang="zh-CN" sz="3600" b="1">
                <a:latin typeface="Times New Roman" pitchFamily="18" charset="0"/>
                <a:ea typeface="华文新魏" pitchFamily="2" charset="-122"/>
                <a:sym typeface="Symbol" pitchFamily="18" charset="2"/>
              </a:rPr>
              <a:t>ACTION[k,a]=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CN" sz="3200" b="1" baseline="-15000"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,</a:t>
            </a:r>
            <a:r>
              <a:rPr lang="zh-CN" altLang="en-US" sz="3600" b="1">
                <a:latin typeface="Times New Roman" pitchFamily="18" charset="0"/>
                <a:ea typeface="华文新魏" pitchFamily="2" charset="-122"/>
                <a:sym typeface="Symbol" pitchFamily="18" charset="2"/>
              </a:rPr>
              <a:t>意为用第</a:t>
            </a:r>
            <a:r>
              <a:rPr lang="en-US" altLang="zh-CN" sz="3600" b="1">
                <a:latin typeface="Times New Roman" pitchFamily="18" charset="0"/>
                <a:ea typeface="华文新魏" pitchFamily="2" charset="-122"/>
                <a:sym typeface="Symbol" pitchFamily="18" charset="2"/>
              </a:rPr>
              <a:t>j</a:t>
            </a:r>
            <a:r>
              <a:rPr lang="zh-CN" altLang="en-US" sz="3600" b="1">
                <a:latin typeface="Times New Roman" pitchFamily="18" charset="0"/>
                <a:ea typeface="华文新魏" pitchFamily="2" charset="-122"/>
                <a:sym typeface="Symbol" pitchFamily="18" charset="2"/>
              </a:rPr>
              <a:t>个产生式</a:t>
            </a:r>
            <a:r>
              <a:rPr lang="en-US" altLang="zh-CN" sz="3600">
                <a:latin typeface="华文新魏" pitchFamily="2" charset="-122"/>
                <a:ea typeface="华文新魏" pitchFamily="2" charset="-122"/>
              </a:rPr>
              <a:t>A→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 </a:t>
            </a:r>
            <a:r>
              <a:rPr lang="zh-CN" altLang="en-US" sz="3600" b="1">
                <a:latin typeface="Times New Roman" pitchFamily="18" charset="0"/>
                <a:ea typeface="华文新魏" pitchFamily="2" charset="-122"/>
                <a:sym typeface="Symbol" pitchFamily="18" charset="2"/>
              </a:rPr>
              <a:t>进行归约</a:t>
            </a:r>
          </a:p>
        </p:txBody>
      </p:sp>
      <p:sp>
        <p:nvSpPr>
          <p:cNvPr id="36870" name="Rectangle 9"/>
          <p:cNvSpPr>
            <a:spLocks noChangeArrowheads="1"/>
          </p:cNvSpPr>
          <p:nvPr/>
        </p:nvSpPr>
        <p:spPr bwMode="auto">
          <a:xfrm>
            <a:off x="304800" y="5029200"/>
            <a:ext cx="8677275" cy="64452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>
                <a:latin typeface="华文新魏" pitchFamily="2" charset="-122"/>
                <a:ea typeface="华文新魏" pitchFamily="2" charset="-122"/>
              </a:rPr>
              <a:t>3、</a:t>
            </a:r>
            <a:r>
              <a:rPr lang="zh-CN" altLang="en-US" sz="3600">
                <a:latin typeface="华文新魏" pitchFamily="2" charset="-122"/>
                <a:ea typeface="华文新魏" pitchFamily="2" charset="-122"/>
              </a:rPr>
              <a:t>若 </a:t>
            </a:r>
            <a:r>
              <a:rPr lang="en-US" altLang="zh-CN" sz="3600">
                <a:latin typeface="华文新魏" pitchFamily="2" charset="-122"/>
                <a:ea typeface="华文新魏" pitchFamily="2" charset="-122"/>
              </a:rPr>
              <a:t>S</a:t>
            </a:r>
            <a:r>
              <a:rPr lang="en-US" altLang="zh-CN" sz="3600">
                <a:latin typeface="Times New Roman" pitchFamily="18" charset="0"/>
                <a:ea typeface="华文新魏" pitchFamily="2" charset="-122"/>
              </a:rPr>
              <a:t>’</a:t>
            </a:r>
            <a:r>
              <a:rPr lang="en-US" altLang="zh-CN" sz="3600">
                <a:latin typeface="华文新魏" pitchFamily="2" charset="-122"/>
                <a:ea typeface="华文新魏" pitchFamily="2" charset="-122"/>
              </a:rPr>
              <a:t>→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S ∈I</a:t>
            </a:r>
            <a:r>
              <a:rPr lang="en-US" altLang="zh-CN" sz="3200" b="1" baseline="-1500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,</a:t>
            </a:r>
            <a:r>
              <a:rPr lang="zh-CN" altLang="en-US" sz="3600" b="1">
                <a:latin typeface="Times New Roman" pitchFamily="18" charset="0"/>
                <a:ea typeface="华文新魏" pitchFamily="2" charset="-122"/>
                <a:sym typeface="Symbol" pitchFamily="18" charset="2"/>
              </a:rPr>
              <a:t> 则置</a:t>
            </a:r>
            <a:r>
              <a:rPr lang="en-US" altLang="zh-CN" sz="3600" b="1">
                <a:latin typeface="Times New Roman" pitchFamily="18" charset="0"/>
                <a:ea typeface="华文新魏" pitchFamily="2" charset="-122"/>
                <a:sym typeface="Symbol" pitchFamily="18" charset="2"/>
              </a:rPr>
              <a:t>ACTION[k, #]=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acc</a:t>
            </a:r>
            <a:endParaRPr lang="zh-CN" altLang="en-US" sz="3600" b="1">
              <a:latin typeface="Times New Roman" pitchFamily="18" charset="0"/>
              <a:ea typeface="华文新魏" pitchFamily="2" charset="-122"/>
              <a:sym typeface="Symbol" pitchFamily="18" charset="2"/>
            </a:endParaRPr>
          </a:p>
        </p:txBody>
      </p:sp>
      <p:sp>
        <p:nvSpPr>
          <p:cNvPr id="36871" name="Rectangle 10"/>
          <p:cNvSpPr>
            <a:spLocks noChangeArrowheads="1"/>
          </p:cNvSpPr>
          <p:nvPr/>
        </p:nvSpPr>
        <p:spPr bwMode="auto">
          <a:xfrm>
            <a:off x="304800" y="5867400"/>
            <a:ext cx="8772525" cy="64452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>
                <a:latin typeface="华文新魏" pitchFamily="2" charset="-122"/>
                <a:ea typeface="华文新魏" pitchFamily="2" charset="-122"/>
              </a:rPr>
              <a:t>4、</a:t>
            </a:r>
            <a:r>
              <a:rPr lang="zh-CN" altLang="en-US" sz="3600">
                <a:latin typeface="华文新魏" pitchFamily="2" charset="-122"/>
                <a:ea typeface="华文新魏" pitchFamily="2" charset="-122"/>
              </a:rPr>
              <a:t>凡不能用以上规则填入的入口 ,置</a:t>
            </a:r>
            <a:r>
              <a:rPr lang="zh-CN" altLang="en-US" sz="3600">
                <a:latin typeface="Times New Roman" pitchFamily="18" charset="0"/>
                <a:ea typeface="华文新魏" pitchFamily="2" charset="-122"/>
              </a:rPr>
              <a:t>“</a:t>
            </a:r>
            <a:r>
              <a:rPr lang="en-US" altLang="zh-CN" sz="3600">
                <a:latin typeface="华文新魏" pitchFamily="2" charset="-122"/>
                <a:ea typeface="华文新魏" pitchFamily="2" charset="-122"/>
              </a:rPr>
              <a:t>ERR</a:t>
            </a:r>
            <a:r>
              <a:rPr lang="en-US" altLang="zh-CN" sz="3600">
                <a:latin typeface="Times New Roman" pitchFamily="18" charset="0"/>
                <a:ea typeface="华文新魏" pitchFamily="2" charset="-122"/>
              </a:rPr>
              <a:t>”</a:t>
            </a:r>
            <a:endParaRPr lang="en-US" altLang="zh-CN" sz="3600" b="1">
              <a:latin typeface="Times New Roman" pitchFamily="18" charset="0"/>
              <a:ea typeface="华文新魏" pitchFamily="2" charset="-122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ld Stripes">
  <a:themeElements>
    <a:clrScheme name="Bold Stripe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Bold Stripes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Bold Strip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ld Strip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Designs\Bold Stripes.pot</Template>
  <TotalTime>8190</TotalTime>
  <Words>3227</Words>
  <Application>Microsoft PowerPoint</Application>
  <PresentationFormat>全屏显示(4:3)</PresentationFormat>
  <Paragraphs>623</Paragraphs>
  <Slides>34</Slides>
  <Notes>12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34</vt:i4>
      </vt:variant>
    </vt:vector>
  </HeadingPairs>
  <TitlesOfParts>
    <vt:vector size="38" baseType="lpstr">
      <vt:lpstr>Bold Stripes</vt:lpstr>
      <vt:lpstr>位图图像</vt:lpstr>
      <vt:lpstr>Document</vt:lpstr>
      <vt:lpstr>Microsoft Office Word 97 - 2003 文档</vt:lpstr>
      <vt:lpstr>幻灯片 1</vt:lpstr>
      <vt:lpstr>ＬＲ分析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LR(0)分析表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LALR在SLR(1)和LR(1)的状态数目和分析能力间寻找折衷。  LALR (LookAhead LR) </vt:lpstr>
      <vt:lpstr>幻灯片 28</vt:lpstr>
      <vt:lpstr>幻灯片 29</vt:lpstr>
      <vt:lpstr>LALR(1)分析表的构造：</vt:lpstr>
      <vt:lpstr>幻灯片 31</vt:lpstr>
      <vt:lpstr>幻灯片 32</vt:lpstr>
      <vt:lpstr>幻灯片 33</vt:lpstr>
      <vt:lpstr>先构造 LR(1) 项目集规范族: </vt:lpstr>
    </vt:vector>
  </TitlesOfParts>
  <Company>哈尔滨工业大学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第四章语法分析--LR分析法</dc:title>
  <dc:creator>neuq</dc:creator>
  <cp:lastModifiedBy>lenovo</cp:lastModifiedBy>
  <cp:revision>540</cp:revision>
  <dcterms:created xsi:type="dcterms:W3CDTF">2000-03-17T12:07:36Z</dcterms:created>
  <dcterms:modified xsi:type="dcterms:W3CDTF">2016-11-01T03:40:43Z</dcterms:modified>
</cp:coreProperties>
</file>