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322" r:id="rId4"/>
    <p:sldId id="324" r:id="rId5"/>
    <p:sldId id="326" r:id="rId6"/>
    <p:sldId id="325" r:id="rId7"/>
    <p:sldId id="327" r:id="rId8"/>
    <p:sldId id="328" r:id="rId9"/>
    <p:sldId id="329" r:id="rId10"/>
    <p:sldId id="337" r:id="rId11"/>
    <p:sldId id="330" r:id="rId12"/>
    <p:sldId id="331" r:id="rId13"/>
    <p:sldId id="332" r:id="rId14"/>
    <p:sldId id="334" r:id="rId15"/>
    <p:sldId id="333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AE94B"/>
    <a:srgbClr val="FF0066"/>
    <a:srgbClr val="FDC1E0"/>
    <a:srgbClr val="FFFFFF"/>
    <a:srgbClr val="FFFFCC"/>
    <a:srgbClr val="FFE1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100"/>
  </p:normalViewPr>
  <p:slideViewPr>
    <p:cSldViewPr showGuides="1"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028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030" name="Picture 10" descr="C:\Users\Administrator\Desktop\捕获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030" name="Picture 10" descr="C:\Users\Administrator\Desktop\捕获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endParaRPr lang="zh-CN" altLang="en-US" dirty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R="0" algn="ctr" defTabSz="9144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4400" b="1" kern="1200" cap="none" spc="0" normalizeH="0" baseline="0" noProof="0">
                <a:latin typeface="+mj-lt"/>
                <a:ea typeface="+mj-ea"/>
                <a:cs typeface="+mj-cs"/>
              </a:rPr>
              <a:t>汇编总复习课</a:t>
            </a:r>
            <a:endParaRPr kumimoji="0" lang="zh-CN" altLang="en-US" sz="4400" b="1" kern="1200" cap="none" spc="0" normalizeH="0" baseline="0" noProof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四</a:t>
            </a:r>
            <a:r>
              <a:rPr lang="en-US" altLang="zh-CN" b="1" dirty="0"/>
              <a:t>.</a:t>
            </a:r>
            <a:r>
              <a:rPr lang="zh-CN" altLang="en-US" b="1" dirty="0"/>
              <a:t>计算题</a:t>
            </a:r>
            <a:endParaRPr lang="zh-CN" altLang="en-US" b="1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指令的寻址方式，计算有效地址和物理 地址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目标：掌握各种寻址方式，有效地址和物理地址的计算，第三章，以下题目仅供参考：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P47</a:t>
            </a:r>
            <a:r>
              <a:rPr lang="zh-CN" altLang="en-US" dirty="0"/>
              <a:t>：</a:t>
            </a:r>
            <a:r>
              <a:rPr lang="en-US" altLang="zh-CN" dirty="0"/>
              <a:t>3.3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P41-44</a:t>
            </a:r>
            <a:r>
              <a:rPr lang="zh-CN" altLang="en-US" dirty="0"/>
              <a:t>的练习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五</a:t>
            </a:r>
            <a:r>
              <a:rPr lang="en-US" altLang="zh-CN" b="1" dirty="0"/>
              <a:t>.</a:t>
            </a:r>
            <a:r>
              <a:rPr lang="zh-CN" altLang="en-US" b="1" dirty="0"/>
              <a:t>编程题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4572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smtClean="0">
                <a:latin typeface="+mn-lt"/>
                <a:ea typeface="+mn-ea"/>
                <a:cs typeface="+mn-cs"/>
              </a:rPr>
              <a:t>编写程序段（指令序列）</a:t>
            </a:r>
            <a:endParaRPr kumimoji="0" lang="en-US" altLang="zh-CN" kern="1200" cap="none" spc="0" normalizeH="0" baseline="0" noProof="0" dirty="0" smtClean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 smtClean="0">
                <a:latin typeface="+mn-lt"/>
                <a:ea typeface="+mn-ea"/>
                <a:cs typeface="+mn-cs"/>
              </a:rPr>
              <a:t>编写子程序</a:t>
            </a:r>
            <a:endParaRPr kumimoji="0" lang="en-US" altLang="zh-CN" kern="1200" cap="none" spc="0" normalizeH="0" baseline="0" noProof="0" dirty="0" smtClean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 smtClean="0">
                <a:latin typeface="+mn-lt"/>
                <a:ea typeface="+mn-ea"/>
                <a:cs typeface="+mn-cs"/>
              </a:rPr>
              <a:t>编写宏指令</a:t>
            </a:r>
            <a:endParaRPr kumimoji="0" lang="en-US" altLang="zh-CN" kern="1200" cap="none" spc="0" normalizeH="0" baseline="0" noProof="0" dirty="0" smtClean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 smtClean="0">
                <a:latin typeface="+mn-lt"/>
                <a:ea typeface="+mn-ea"/>
                <a:cs typeface="+mn-cs"/>
              </a:rPr>
              <a:t>编写完整的程序</a:t>
            </a:r>
            <a:endParaRPr kumimoji="0" lang="en-US" altLang="zh-CN" kern="1200" cap="none" spc="0" normalizeH="0" baseline="0" noProof="0" dirty="0" smtClean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kern="1200" cap="none" spc="0" normalizeH="0" baseline="0" noProof="0" dirty="0" smtClean="0"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kern="1200" cap="none" spc="0" normalizeH="0" baseline="0" noProof="0" dirty="0" smtClean="0">
                <a:latin typeface="+mn-lt"/>
                <a:ea typeface="+mn-ea"/>
                <a:cs typeface="+mn-cs"/>
              </a:rPr>
              <a:t>难度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相当于课后作业，特别是已做过的</a:t>
            </a:r>
            <a:r>
              <a:rPr kumimoji="0" lang="zh-CN" altLang="en-US" kern="1200" cap="none" spc="0" normalizeH="0" baseline="0" noProof="0" dirty="0" smtClean="0">
                <a:latin typeface="+mn-lt"/>
                <a:ea typeface="+mn-ea"/>
                <a:cs typeface="+mn-cs"/>
              </a:rPr>
              <a:t>作业</a:t>
            </a:r>
            <a:endParaRPr kumimoji="0" lang="zh-CN" altLang="en-US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>
              <a:buNone/>
            </a:pP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>
              <a:lnSpc>
                <a:spcPct val="150000"/>
              </a:lnSpc>
            </a:pPr>
            <a:r>
              <a:rPr lang="en-US" altLang="zh-CN" dirty="0"/>
              <a:t>P89</a:t>
            </a:r>
            <a:r>
              <a:rPr lang="zh-CN" altLang="en-US" dirty="0"/>
              <a:t>：</a:t>
            </a:r>
            <a:r>
              <a:rPr lang="en-US" altLang="zh-CN" dirty="0"/>
              <a:t>4.16, 4.23, 4.24, 4.26, 4.27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P104</a:t>
            </a:r>
            <a:r>
              <a:rPr lang="zh-CN" altLang="en-US" dirty="0"/>
              <a:t>：例</a:t>
            </a:r>
            <a:r>
              <a:rPr lang="en-US" altLang="zh-CN" dirty="0"/>
              <a:t>5-3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P123</a:t>
            </a:r>
            <a:r>
              <a:rPr lang="zh-CN" altLang="en-US" dirty="0"/>
              <a:t>：</a:t>
            </a:r>
            <a:r>
              <a:rPr lang="en-US" altLang="zh-CN" dirty="0"/>
              <a:t>5.26, </a:t>
            </a:r>
            <a:r>
              <a:rPr lang="zh-CN" altLang="en-US" dirty="0"/>
              <a:t> </a:t>
            </a:r>
            <a:r>
              <a:rPr lang="en-US" altLang="zh-CN" dirty="0"/>
              <a:t>5.27,  5.28,  5.29</a:t>
            </a:r>
            <a:r>
              <a:rPr lang="zh-CN" altLang="en-US" dirty="0"/>
              <a:t>，</a:t>
            </a:r>
            <a:r>
              <a:rPr lang="en-US" altLang="zh-CN" dirty="0"/>
              <a:t>5.30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P137</a:t>
            </a:r>
            <a:r>
              <a:rPr lang="zh-CN" altLang="en-US" dirty="0"/>
              <a:t>：例</a:t>
            </a:r>
            <a:r>
              <a:rPr lang="en-US" altLang="zh-CN" dirty="0"/>
              <a:t>6-5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P145</a:t>
            </a:r>
            <a:r>
              <a:rPr lang="zh-CN" altLang="en-US" dirty="0"/>
              <a:t>：</a:t>
            </a:r>
            <a:r>
              <a:rPr lang="en-US" altLang="zh-CN" dirty="0"/>
              <a:t>6.14, 6.16, 6.17, 6.20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P168</a:t>
            </a:r>
            <a:r>
              <a:rPr lang="zh-CN" altLang="en-US" dirty="0"/>
              <a:t>：</a:t>
            </a:r>
            <a:r>
              <a:rPr lang="en-US" altLang="zh-CN" dirty="0"/>
              <a:t>7.18, 7.20, 7.29, 7.30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P179</a:t>
            </a:r>
            <a:r>
              <a:rPr lang="zh-CN" altLang="en-US" dirty="0"/>
              <a:t>：宏库</a:t>
            </a:r>
            <a:r>
              <a:rPr lang="en-US" altLang="zh-CN" dirty="0"/>
              <a:t>8-1.mac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P188</a:t>
            </a:r>
            <a:r>
              <a:rPr lang="zh-CN" altLang="en-US" dirty="0"/>
              <a:t>：宏库</a:t>
            </a:r>
            <a:r>
              <a:rPr lang="en-US" altLang="zh-CN" dirty="0"/>
              <a:t>8-2.mac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P203</a:t>
            </a:r>
            <a:r>
              <a:rPr lang="zh-CN" altLang="en-US" dirty="0"/>
              <a:t>：例</a:t>
            </a:r>
            <a:r>
              <a:rPr lang="en-US" altLang="zh-CN" dirty="0"/>
              <a:t>9-1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P205</a:t>
            </a:r>
            <a:r>
              <a:rPr lang="zh-CN" altLang="en-US" dirty="0"/>
              <a:t>：例</a:t>
            </a:r>
            <a:r>
              <a:rPr lang="en-US" altLang="zh-CN" dirty="0"/>
              <a:t>9-2</a:t>
            </a:r>
            <a:endParaRPr lang="zh-CN" altLang="en-US" dirty="0"/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785813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/>
              <a:t>考试题型</a:t>
            </a:r>
            <a:endParaRPr lang="zh-CN" altLang="en-US" b="1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3983038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填空题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简答题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编程题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020763"/>
            <a:ext cx="8229600" cy="808037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一</a:t>
            </a:r>
            <a:r>
              <a:rPr lang="en-US" altLang="zh-CN" b="1" dirty="0"/>
              <a:t>.</a:t>
            </a:r>
            <a:r>
              <a:rPr lang="zh-CN" altLang="en-US" b="1" dirty="0"/>
              <a:t>选择题</a:t>
            </a:r>
            <a:endParaRPr lang="zh-CN" altLang="en-US" b="1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每章课后测验题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09600" y="917575"/>
            <a:ext cx="8229600" cy="758825"/>
          </a:xfrm>
          <a:prstGeom prst="rect">
            <a:avLst/>
          </a:prstGeom>
        </p:spPr>
        <p:txBody>
          <a:bodyPr/>
          <a:lstStyle/>
          <a:p>
            <a:pPr marR="0" defTabSz="91440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4400" b="1" kern="1200" cap="none" spc="0" normalizeH="0" baseline="0" noProof="0" dirty="0"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kern="1200" cap="none" spc="0" normalizeH="0" baseline="0" noProof="0" dirty="0">
                <a:latin typeface="+mj-lt"/>
                <a:ea typeface="+mj-ea"/>
                <a:cs typeface="+mj-cs"/>
              </a:rPr>
              <a:t>二</a:t>
            </a:r>
            <a:r>
              <a:rPr kumimoji="0" lang="en-US" altLang="zh-CN" sz="4400" b="1" kern="1200" cap="none" spc="0" normalizeH="0" baseline="0" noProof="0" dirty="0">
                <a:latin typeface="+mj-lt"/>
                <a:ea typeface="+mj-ea"/>
                <a:cs typeface="+mj-cs"/>
              </a:rPr>
              <a:t>.</a:t>
            </a:r>
            <a:r>
              <a:rPr kumimoji="0" lang="zh-CN" altLang="en-US" sz="4400" b="1" kern="1200" cap="none" spc="0" normalizeH="0" baseline="0" noProof="0" dirty="0">
                <a:latin typeface="+mj-lt"/>
                <a:ea typeface="+mj-ea"/>
                <a:cs typeface="+mj-cs"/>
              </a:rPr>
              <a:t>填空题</a:t>
            </a:r>
            <a:endParaRPr kumimoji="0" lang="zh-CN" altLang="en-US" sz="4400" b="1" kern="120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29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 汇编中基本概念，如进制转换、补码计算、</a:t>
            </a: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码的表示、常用的</a:t>
            </a: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ASCII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码，内存储器、分段的原理及概念，</a:t>
            </a: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debug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常用命令，标志位计算，汇编指令基本用法等。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简答题</a:t>
            </a:r>
            <a:endParaRPr lang="zh-CN" altLang="en-US" b="1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指令有关的，指出指令的错误，写汇编指令等。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目标：熟练掌握各种指令，如下题目仅供参考：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P47</a:t>
            </a:r>
            <a:r>
              <a:rPr lang="zh-CN" altLang="en-US" dirty="0"/>
              <a:t>：</a:t>
            </a:r>
            <a:r>
              <a:rPr lang="en-US" altLang="zh-CN" dirty="0"/>
              <a:t> 3.7</a:t>
            </a:r>
            <a:r>
              <a:rPr lang="zh-CN" altLang="en-US" dirty="0"/>
              <a:t>，</a:t>
            </a:r>
            <a:r>
              <a:rPr lang="en-US" altLang="zh-CN" dirty="0"/>
              <a:t>3.8</a:t>
            </a:r>
            <a:r>
              <a:rPr lang="zh-CN" altLang="en-US" dirty="0"/>
              <a:t>，</a:t>
            </a:r>
            <a:r>
              <a:rPr lang="en-US" altLang="zh-CN" dirty="0"/>
              <a:t>3.9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P88-89</a:t>
            </a:r>
            <a:r>
              <a:rPr lang="zh-CN" altLang="en-US" dirty="0"/>
              <a:t>：</a:t>
            </a:r>
            <a:r>
              <a:rPr lang="en-US" altLang="zh-CN" dirty="0"/>
              <a:t> 4.11</a:t>
            </a:r>
            <a:r>
              <a:rPr lang="zh-CN" altLang="en-US" dirty="0"/>
              <a:t>，</a:t>
            </a:r>
            <a:r>
              <a:rPr lang="en-US" altLang="zh-CN" dirty="0"/>
              <a:t>4.13</a:t>
            </a:r>
            <a:r>
              <a:rPr lang="zh-CN" altLang="en-US" dirty="0"/>
              <a:t>，</a:t>
            </a:r>
            <a:r>
              <a:rPr lang="en-US" altLang="zh-CN" dirty="0"/>
              <a:t>4.16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P123</a:t>
            </a:r>
            <a:r>
              <a:rPr lang="zh-CN" altLang="en-US" dirty="0"/>
              <a:t>：</a:t>
            </a:r>
            <a:r>
              <a:rPr lang="en-US" altLang="zh-CN" dirty="0"/>
              <a:t>5.14</a:t>
            </a:r>
            <a:r>
              <a:rPr lang="zh-CN" altLang="en-US" dirty="0"/>
              <a:t>，</a:t>
            </a:r>
            <a:r>
              <a:rPr lang="en-US" altLang="zh-CN" dirty="0"/>
              <a:t>5.16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简答题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609600" y="2103438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伪指令有关的，写伪指令，解释伪指令作用，指出伪指令的错误</a:t>
            </a:r>
            <a:endParaRPr kumimoji="0" lang="en-US" altLang="zh-CN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目标：掌握各种伪指令，以下题目仅供参考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P89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4.9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4.10,  4.11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简答题</a:t>
            </a:r>
            <a:endParaRPr lang="zh-CN" altLang="en-US" b="1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写出指令的执行结果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目标：掌握指令用法，以下题目仅供参考：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P89</a:t>
            </a:r>
            <a:r>
              <a:rPr lang="zh-CN" altLang="en-US" dirty="0"/>
              <a:t>：</a:t>
            </a:r>
            <a:r>
              <a:rPr lang="en-US" altLang="zh-CN" dirty="0"/>
              <a:t>4.12 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P123</a:t>
            </a:r>
            <a:r>
              <a:rPr lang="zh-CN" altLang="en-US" dirty="0"/>
              <a:t>：</a:t>
            </a:r>
            <a:r>
              <a:rPr lang="en-US" altLang="zh-CN" dirty="0"/>
              <a:t>5.16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简答题</a:t>
            </a:r>
            <a:endParaRPr lang="zh-CN" altLang="en-US" b="1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163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zh-CN" altLang="en-US" dirty="0"/>
              <a:t>写出程序段的执行结果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目标：掌握指令用法，以下题目仅供参考：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P89</a:t>
            </a:r>
            <a:r>
              <a:rPr lang="zh-CN" altLang="en-US" dirty="0"/>
              <a:t>：</a:t>
            </a:r>
            <a:r>
              <a:rPr lang="en-US" altLang="zh-CN" dirty="0"/>
              <a:t>4.17 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P123</a:t>
            </a:r>
            <a:r>
              <a:rPr lang="zh-CN" altLang="en-US" dirty="0"/>
              <a:t>：</a:t>
            </a:r>
            <a:r>
              <a:rPr lang="en-US" altLang="zh-CN" dirty="0"/>
              <a:t>5.12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P144:  6.11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>
            <a:noFill/>
          </a:ln>
        </p:spPr>
        <p:txBody>
          <a:bodyPr/>
          <a:p>
            <a:pPr algn="l"/>
            <a:r>
              <a:rPr lang="zh-CN" altLang="en-US" b="1" dirty="0"/>
              <a:t>三</a:t>
            </a:r>
            <a:r>
              <a:rPr lang="en-US" altLang="zh-CN" b="1" dirty="0"/>
              <a:t>.</a:t>
            </a:r>
            <a:r>
              <a:rPr lang="zh-CN" altLang="en-US" b="1" dirty="0"/>
              <a:t>简答题</a:t>
            </a:r>
            <a:endParaRPr lang="zh-CN" altLang="en-US" b="1" dirty="0"/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609600" y="1905000"/>
            <a:ext cx="8229600" cy="2209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宏与子程序比较</a:t>
            </a:r>
            <a:endParaRPr kumimoji="0" lang="en-US" altLang="zh-CN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P173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相同点：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不同点：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8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12573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5.</a:t>
            </a:r>
            <a:r>
              <a:rPr lang="zh-CN" altLang="zh-CN" dirty="0"/>
              <a:t>列举中断响应条件</a:t>
            </a:r>
            <a:r>
              <a:rPr lang="zh-CN" altLang="en-US" dirty="0"/>
              <a:t>，响应过程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P200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 noChangeArrowheads="1"/>
          </p:cNvSpPr>
          <p:nvPr/>
        </p:nvSpPr>
        <p:spPr bwMode="auto">
          <a:xfrm>
            <a:off x="457200" y="5334000"/>
            <a:ext cx="8229600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kern="1200" cap="none" spc="0" normalizeH="0" baseline="0" noProof="0" dirty="0">
                <a:latin typeface="+mn-lt"/>
                <a:ea typeface="+mn-ea"/>
                <a:cs typeface="+mn-cs"/>
              </a:rPr>
              <a:t>中断子程序的编写步骤</a:t>
            </a:r>
            <a:endParaRPr kumimoji="0" lang="en-US" altLang="zh-CN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+mn-ea"/>
                <a:cs typeface="+mn-cs"/>
              </a:rPr>
              <a:t>     - P201</a:t>
            </a:r>
            <a:endParaRPr kumimoji="0" lang="zh-CN" altLang="en-US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neuq</Template>
  <TotalTime>0</TotalTime>
  <Words>832</Words>
  <Application>WPS 演示</Application>
  <PresentationFormat>全屏显示(4:3)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neuq</vt:lpstr>
      <vt:lpstr>1_neuq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三.简答题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第8章宏汇编技术.ppt</dc:title>
  <dc:creator>郑晓薇</dc:creator>
  <cp:lastModifiedBy>听心的声音</cp:lastModifiedBy>
  <cp:revision>185</cp:revision>
  <dcterms:created xsi:type="dcterms:W3CDTF">2023-05-18T01:58:32Z</dcterms:created>
  <dcterms:modified xsi:type="dcterms:W3CDTF">2023-05-18T02:12:18Z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1D27B1FB88CC421486D3ABB3F6AF20B0</vt:lpwstr>
  </property>
  <property fmtid="{D5CDD505-2E9C-101B-9397-08002B2CF9AE}" pid="4" name="KSOProductBuildVer">
    <vt:lpwstr>2052-11.1.0.11372</vt:lpwstr>
  </property>
</Properties>
</file>