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90" r:id="rId5"/>
  </p:sldMasterIdLst>
  <p:notesMasterIdLst>
    <p:notesMasterId r:id="rId20"/>
  </p:notesMasterIdLst>
  <p:sldIdLst>
    <p:sldId id="320" r:id="rId6"/>
    <p:sldId id="501" r:id="rId7"/>
    <p:sldId id="497" r:id="rId8"/>
    <p:sldId id="498" r:id="rId9"/>
    <p:sldId id="500" r:id="rId10"/>
    <p:sldId id="282" r:id="rId11"/>
    <p:sldId id="415" r:id="rId12"/>
    <p:sldId id="257" r:id="rId13"/>
    <p:sldId id="321" r:id="rId14"/>
    <p:sldId id="329" r:id="rId15"/>
    <p:sldId id="330" r:id="rId16"/>
    <p:sldId id="331" r:id="rId17"/>
    <p:sldId id="414" r:id="rId18"/>
    <p:sldId id="333" r:id="rId19"/>
    <p:sldId id="332" r:id="rId21"/>
    <p:sldId id="335" r:id="rId22"/>
    <p:sldId id="336" r:id="rId23"/>
    <p:sldId id="337" r:id="rId24"/>
    <p:sldId id="338" r:id="rId25"/>
    <p:sldId id="339" r:id="rId26"/>
    <p:sldId id="259" r:id="rId27"/>
    <p:sldId id="260" r:id="rId28"/>
    <p:sldId id="261" r:id="rId29"/>
    <p:sldId id="262" r:id="rId30"/>
    <p:sldId id="263" r:id="rId31"/>
    <p:sldId id="287" r:id="rId32"/>
    <p:sldId id="265" r:id="rId33"/>
    <p:sldId id="266" r:id="rId34"/>
    <p:sldId id="267" r:id="rId35"/>
    <p:sldId id="268" r:id="rId36"/>
    <p:sldId id="288" r:id="rId37"/>
    <p:sldId id="269" r:id="rId38"/>
    <p:sldId id="270" r:id="rId39"/>
    <p:sldId id="289" r:id="rId40"/>
    <p:sldId id="271" r:id="rId41"/>
    <p:sldId id="272" r:id="rId42"/>
    <p:sldId id="290" r:id="rId43"/>
    <p:sldId id="273" r:id="rId44"/>
    <p:sldId id="291" r:id="rId45"/>
    <p:sldId id="570" r:id="rId46"/>
    <p:sldId id="292" r:id="rId47"/>
    <p:sldId id="293" r:id="rId48"/>
    <p:sldId id="295" r:id="rId49"/>
    <p:sldId id="296" r:id="rId50"/>
    <p:sldId id="499" r:id="rId51"/>
    <p:sldId id="470" r:id="rId52"/>
    <p:sldId id="494" r:id="rId53"/>
    <p:sldId id="297" r:id="rId54"/>
    <p:sldId id="298" r:id="rId55"/>
    <p:sldId id="496" r:id="rId56"/>
    <p:sldId id="299" r:id="rId57"/>
    <p:sldId id="305" r:id="rId58"/>
    <p:sldId id="300" r:id="rId59"/>
    <p:sldId id="495" r:id="rId60"/>
    <p:sldId id="302" r:id="rId61"/>
    <p:sldId id="303" r:id="rId62"/>
    <p:sldId id="304" r:id="rId63"/>
    <p:sldId id="311" r:id="rId64"/>
    <p:sldId id="275" r:id="rId65"/>
    <p:sldId id="312" r:id="rId66"/>
    <p:sldId id="313" r:id="rId67"/>
    <p:sldId id="315" r:id="rId68"/>
    <p:sldId id="314" r:id="rId69"/>
    <p:sldId id="276" r:id="rId70"/>
    <p:sldId id="281" r:id="rId71"/>
    <p:sldId id="316" r:id="rId72"/>
    <p:sldId id="317" r:id="rId73"/>
    <p:sldId id="318" r:id="rId74"/>
    <p:sldId id="319" r:id="rId75"/>
    <p:sldId id="277" r:id="rId7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FEFFF"/>
    <a:srgbClr val="CCCCFF"/>
    <a:srgbClr val="D9FFD9"/>
    <a:srgbClr val="FFCCFF"/>
    <a:srgbClr val="FFFFCC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26"/>
  </p:normalViewPr>
  <p:slideViewPr>
    <p:cSldViewPr showGuides="1"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48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6337F-C628-4663-BD6E-B6C1A703B6E8}" type="doc">
      <dgm:prSet loTypeId="urn:microsoft.com/office/officeart/2005/8/layout/pyramid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7F48CF7-3B81-47C3-8B4A-7454EC061228}">
      <dgm:prSet/>
      <dgm:spPr/>
      <dgm:t>
        <a:bodyPr/>
        <a:lstStyle/>
        <a:p>
          <a:pPr rtl="0"/>
          <a:r>
            <a:rPr lang="zh-CN" altLang="en-US" dirty="0" smtClean="0"/>
            <a:t>汇编</a:t>
          </a:r>
          <a:r>
            <a:rPr lang="zh-CN" dirty="0" smtClean="0"/>
            <a:t>语言</a:t>
          </a:r>
          <a:r>
            <a:rPr lang="zh-CN" altLang="en-US" dirty="0" smtClean="0"/>
            <a:t>的产生</a:t>
          </a:r>
          <a:endParaRPr lang="en-US" dirty="0"/>
        </a:p>
      </dgm:t>
    </dgm:pt>
    <dgm:pt modelId="{37D541B0-2113-471B-9128-8F2C2879250A}" cxnId="{3A8B04D0-0A76-47D6-B85E-038DD017427C}" type="parTrans">
      <dgm:prSet/>
      <dgm:spPr/>
      <dgm:t>
        <a:bodyPr/>
        <a:lstStyle/>
        <a:p>
          <a:endParaRPr lang="zh-CN" altLang="en-US"/>
        </a:p>
      </dgm:t>
    </dgm:pt>
    <dgm:pt modelId="{8950D44A-8517-4A90-A9BC-EE73CA647608}" cxnId="{3A8B04D0-0A76-47D6-B85E-038DD017427C}" type="sibTrans">
      <dgm:prSet/>
      <dgm:spPr/>
      <dgm:t>
        <a:bodyPr/>
        <a:lstStyle/>
        <a:p>
          <a:endParaRPr lang="zh-CN" altLang="en-US"/>
        </a:p>
      </dgm:t>
    </dgm:pt>
    <dgm:pt modelId="{CE3D5C70-2715-4254-87C9-FDD12632803F}">
      <dgm:prSet/>
      <dgm:spPr/>
      <dgm:t>
        <a:bodyPr/>
        <a:lstStyle/>
        <a:p>
          <a:pPr rtl="0"/>
          <a:r>
            <a:rPr lang="zh-CN" altLang="en-US" dirty="0" smtClean="0"/>
            <a:t>汇编语言的作用</a:t>
          </a:r>
          <a:endParaRPr lang="zh-CN" dirty="0"/>
        </a:p>
      </dgm:t>
    </dgm:pt>
    <dgm:pt modelId="{4F083794-6D12-445A-8270-5ACC76BCF806}" cxnId="{0992C12B-A33B-4729-BD02-C3E65308E2CD}" type="parTrans">
      <dgm:prSet/>
      <dgm:spPr/>
      <dgm:t>
        <a:bodyPr/>
        <a:lstStyle/>
        <a:p>
          <a:endParaRPr lang="zh-CN" altLang="en-US"/>
        </a:p>
      </dgm:t>
    </dgm:pt>
    <dgm:pt modelId="{E2B1F0FA-10D9-41B2-B74D-BBA746427D08}" cxnId="{0992C12B-A33B-4729-BD02-C3E65308E2CD}" type="sibTrans">
      <dgm:prSet/>
      <dgm:spPr/>
      <dgm:t>
        <a:bodyPr/>
        <a:lstStyle/>
        <a:p>
          <a:endParaRPr lang="zh-CN" altLang="en-US"/>
        </a:p>
      </dgm:t>
    </dgm:pt>
    <dgm:pt modelId="{CB41A932-2F98-41D0-8DE6-789943753E7C}">
      <dgm:prSet/>
      <dgm:spPr/>
      <dgm:t>
        <a:bodyPr/>
        <a:lstStyle/>
        <a:p>
          <a:pPr rtl="0"/>
          <a:r>
            <a:rPr lang="zh-CN" altLang="en-US" dirty="0" smtClean="0"/>
            <a:t>汇编的学习方法</a:t>
          </a:r>
          <a:endParaRPr lang="zh-CN" dirty="0"/>
        </a:p>
      </dgm:t>
    </dgm:pt>
    <dgm:pt modelId="{1267AF04-2840-4A5C-8B51-27AD1E5B79B5}" cxnId="{B18D759D-F1A0-46E6-B7D1-8CAFC997C8F3}" type="parTrans">
      <dgm:prSet/>
      <dgm:spPr/>
      <dgm:t>
        <a:bodyPr/>
        <a:lstStyle/>
        <a:p>
          <a:endParaRPr lang="zh-CN" altLang="en-US"/>
        </a:p>
      </dgm:t>
    </dgm:pt>
    <dgm:pt modelId="{A1901BF9-D78E-43FA-AB15-31CCEB1FE902}" cxnId="{B18D759D-F1A0-46E6-B7D1-8CAFC997C8F3}" type="sibTrans">
      <dgm:prSet/>
      <dgm:spPr/>
      <dgm:t>
        <a:bodyPr/>
        <a:lstStyle/>
        <a:p>
          <a:endParaRPr lang="zh-CN" altLang="en-US"/>
        </a:p>
      </dgm:t>
    </dgm:pt>
    <dgm:pt modelId="{3F04105A-2E2A-4C1C-BAA5-237ECC21E92C}" type="pres">
      <dgm:prSet presAssocID="{7446337F-C628-4663-BD6E-B6C1A703B6E8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94C7174-9E56-4306-9B79-5179E763390B}" type="pres">
      <dgm:prSet presAssocID="{7446337F-C628-4663-BD6E-B6C1A703B6E8}" presName="pyramid" presStyleLbl="node1" presStyleIdx="0" presStyleCnt="1"/>
      <dgm:spPr/>
    </dgm:pt>
    <dgm:pt modelId="{26702251-FC80-45AA-9069-7ACAE0342247}" type="pres">
      <dgm:prSet presAssocID="{7446337F-C628-4663-BD6E-B6C1A703B6E8}" presName="theList" presStyleCnt="0"/>
      <dgm:spPr/>
    </dgm:pt>
    <dgm:pt modelId="{A33273B9-E7C1-4E0B-9952-08AEFCC5CEDD}" type="pres">
      <dgm:prSet presAssocID="{57F48CF7-3B81-47C3-8B4A-7454EC061228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9D74AA-EA40-481F-9B04-BF1729F35BA6}" type="pres">
      <dgm:prSet presAssocID="{57F48CF7-3B81-47C3-8B4A-7454EC061228}" presName="aSpace" presStyleCnt="0"/>
      <dgm:spPr/>
    </dgm:pt>
    <dgm:pt modelId="{EF4A7912-8095-4380-8DB8-C837B601FF2E}" type="pres">
      <dgm:prSet presAssocID="{CE3D5C70-2715-4254-87C9-FDD12632803F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6AE70-DA94-4CB3-8E25-551F325F59B5}" type="pres">
      <dgm:prSet presAssocID="{CE3D5C70-2715-4254-87C9-FDD12632803F}" presName="aSpace" presStyleCnt="0"/>
      <dgm:spPr/>
    </dgm:pt>
    <dgm:pt modelId="{23FDD5C8-4B10-47A8-8269-73D4AC38972D}" type="pres">
      <dgm:prSet presAssocID="{CB41A932-2F98-41D0-8DE6-789943753E7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ED5706-2E4B-493A-B6EA-EECC51021B44}" type="pres">
      <dgm:prSet presAssocID="{CB41A932-2F98-41D0-8DE6-789943753E7C}" presName="aSpace" presStyleCnt="0"/>
      <dgm:spPr/>
    </dgm:pt>
  </dgm:ptLst>
  <dgm:cxnLst>
    <dgm:cxn modelId="{FEA0EA83-CCD5-4103-A280-6B5BA0FCEFBC}" type="presOf" srcId="{7446337F-C628-4663-BD6E-B6C1A703B6E8}" destId="{3F04105A-2E2A-4C1C-BAA5-237ECC21E92C}" srcOrd="0" destOrd="0" presId="urn:microsoft.com/office/officeart/2005/8/layout/pyramid2#1"/>
    <dgm:cxn modelId="{3A8B04D0-0A76-47D6-B85E-038DD017427C}" srcId="{7446337F-C628-4663-BD6E-B6C1A703B6E8}" destId="{57F48CF7-3B81-47C3-8B4A-7454EC061228}" srcOrd="0" destOrd="0" parTransId="{37D541B0-2113-471B-9128-8F2C2879250A}" sibTransId="{8950D44A-8517-4A90-A9BC-EE73CA647608}"/>
    <dgm:cxn modelId="{B18D759D-F1A0-46E6-B7D1-8CAFC997C8F3}" srcId="{7446337F-C628-4663-BD6E-B6C1A703B6E8}" destId="{CB41A932-2F98-41D0-8DE6-789943753E7C}" srcOrd="2" destOrd="0" parTransId="{1267AF04-2840-4A5C-8B51-27AD1E5B79B5}" sibTransId="{A1901BF9-D78E-43FA-AB15-31CCEB1FE902}"/>
    <dgm:cxn modelId="{5194B0E9-CAEA-4F90-9347-365F7161A68C}" type="presOf" srcId="{CB41A932-2F98-41D0-8DE6-789943753E7C}" destId="{23FDD5C8-4B10-47A8-8269-73D4AC38972D}" srcOrd="0" destOrd="0" presId="urn:microsoft.com/office/officeart/2005/8/layout/pyramid2#1"/>
    <dgm:cxn modelId="{6D612CF1-53DA-44FA-896A-8A04C72CD4C7}" type="presOf" srcId="{CE3D5C70-2715-4254-87C9-FDD12632803F}" destId="{EF4A7912-8095-4380-8DB8-C837B601FF2E}" srcOrd="0" destOrd="0" presId="urn:microsoft.com/office/officeart/2005/8/layout/pyramid2#1"/>
    <dgm:cxn modelId="{D27A18A8-9D16-4632-A375-C86335C91804}" type="presOf" srcId="{57F48CF7-3B81-47C3-8B4A-7454EC061228}" destId="{A33273B9-E7C1-4E0B-9952-08AEFCC5CEDD}" srcOrd="0" destOrd="0" presId="urn:microsoft.com/office/officeart/2005/8/layout/pyramid2#1"/>
    <dgm:cxn modelId="{0992C12B-A33B-4729-BD02-C3E65308E2CD}" srcId="{7446337F-C628-4663-BD6E-B6C1A703B6E8}" destId="{CE3D5C70-2715-4254-87C9-FDD12632803F}" srcOrd="1" destOrd="0" parTransId="{4F083794-6D12-445A-8270-5ACC76BCF806}" sibTransId="{E2B1F0FA-10D9-41B2-B74D-BBA746427D08}"/>
    <dgm:cxn modelId="{7BDEBC6C-8086-4AE9-8C24-23EE95232ECC}" type="presParOf" srcId="{3F04105A-2E2A-4C1C-BAA5-237ECC21E92C}" destId="{B94C7174-9E56-4306-9B79-5179E763390B}" srcOrd="0" destOrd="0" presId="urn:microsoft.com/office/officeart/2005/8/layout/pyramid2#1"/>
    <dgm:cxn modelId="{31EB604A-F542-4098-91FC-92749BA142BE}" type="presParOf" srcId="{3F04105A-2E2A-4C1C-BAA5-237ECC21E92C}" destId="{26702251-FC80-45AA-9069-7ACAE0342247}" srcOrd="1" destOrd="0" presId="urn:microsoft.com/office/officeart/2005/8/layout/pyramid2#1"/>
    <dgm:cxn modelId="{9326E353-90A6-49D1-A865-AD85CAD13C7D}" type="presParOf" srcId="{26702251-FC80-45AA-9069-7ACAE0342247}" destId="{A33273B9-E7C1-4E0B-9952-08AEFCC5CEDD}" srcOrd="0" destOrd="0" presId="urn:microsoft.com/office/officeart/2005/8/layout/pyramid2#1"/>
    <dgm:cxn modelId="{5C7BFD15-17BF-4D54-8A0B-0E2B8B01CB65}" type="presParOf" srcId="{26702251-FC80-45AA-9069-7ACAE0342247}" destId="{8E9D74AA-EA40-481F-9B04-BF1729F35BA6}" srcOrd="1" destOrd="0" presId="urn:microsoft.com/office/officeart/2005/8/layout/pyramid2#1"/>
    <dgm:cxn modelId="{69D0CB1F-3A45-46B9-9970-CF646F2D1F62}" type="presParOf" srcId="{26702251-FC80-45AA-9069-7ACAE0342247}" destId="{EF4A7912-8095-4380-8DB8-C837B601FF2E}" srcOrd="2" destOrd="0" presId="urn:microsoft.com/office/officeart/2005/8/layout/pyramid2#1"/>
    <dgm:cxn modelId="{9B43874C-2D6C-4380-AB50-2AA2CD2B9987}" type="presParOf" srcId="{26702251-FC80-45AA-9069-7ACAE0342247}" destId="{C976AE70-DA94-4CB3-8E25-551F325F59B5}" srcOrd="3" destOrd="0" presId="urn:microsoft.com/office/officeart/2005/8/layout/pyramid2#1"/>
    <dgm:cxn modelId="{DB9E6684-4290-4A08-980E-2C4DF8733E24}" type="presParOf" srcId="{26702251-FC80-45AA-9069-7ACAE0342247}" destId="{23FDD5C8-4B10-47A8-8269-73D4AC38972D}" srcOrd="4" destOrd="0" presId="urn:microsoft.com/office/officeart/2005/8/layout/pyramid2#1"/>
    <dgm:cxn modelId="{1984C685-3633-44DF-A45F-94095C877E7E}" type="presParOf" srcId="{26702251-FC80-45AA-9069-7ACAE0342247}" destId="{0BED5706-2E4B-493A-B6EA-EECC51021B44}" srcOrd="5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229600" cy="4525962"/>
        <a:chOff x="0" y="0"/>
        <a:chExt cx="8229600" cy="4525962"/>
      </a:xfrm>
    </dsp:grpSpPr>
    <dsp:sp modelId="{B94C7174-9E56-4306-9B79-5179E763390B}">
      <dsp:nvSpPr>
        <dsp:cNvPr id="3" name="等腰三角形 2"/>
        <dsp:cNvSpPr/>
      </dsp:nvSpPr>
      <dsp:spPr bwMode="white">
        <a:xfrm>
          <a:off x="1512372" y="0"/>
          <a:ext cx="4525962" cy="4525962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12372" y="0"/>
        <a:ext cx="4525962" cy="4525962"/>
      </dsp:txXfrm>
    </dsp:sp>
    <dsp:sp modelId="{A33273B9-E7C1-4E0B-9952-08AEFCC5CEDD}">
      <dsp:nvSpPr>
        <dsp:cNvPr id="4" name="圆角矩形 3"/>
        <dsp:cNvSpPr/>
      </dsp:nvSpPr>
      <dsp:spPr bwMode="white">
        <a:xfrm>
          <a:off x="3775353" y="452596"/>
          <a:ext cx="2941875" cy="107282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汇编</a:t>
          </a:r>
          <a:r>
            <a:rPr lang="zh-CN" dirty="0" smtClean="0">
              <a:solidFill>
                <a:schemeClr val="dk1"/>
              </a:solidFill>
            </a:rPr>
            <a:t>语言</a:t>
          </a:r>
          <a:r>
            <a:rPr lang="zh-CN" altLang="en-US" dirty="0" smtClean="0">
              <a:solidFill>
                <a:schemeClr val="dk1"/>
              </a:solidFill>
            </a:rPr>
            <a:t>的产生</a:t>
          </a:r>
          <a:endParaRPr lang="en-US" dirty="0">
            <a:solidFill>
              <a:schemeClr val="dk1"/>
            </a:solidFill>
          </a:endParaRPr>
        </a:p>
      </dsp:txBody>
      <dsp:txXfrm>
        <a:off x="3775353" y="452596"/>
        <a:ext cx="2941875" cy="1072821"/>
      </dsp:txXfrm>
    </dsp:sp>
    <dsp:sp modelId="{EF4A7912-8095-4380-8DB8-C837B601FF2E}">
      <dsp:nvSpPr>
        <dsp:cNvPr id="5" name="圆角矩形 4"/>
        <dsp:cNvSpPr/>
      </dsp:nvSpPr>
      <dsp:spPr bwMode="white">
        <a:xfrm>
          <a:off x="3775353" y="1659519"/>
          <a:ext cx="2941875" cy="107282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汇编语言的作用</a:t>
          </a:r>
          <a:endParaRPr lang="zh-CN" dirty="0">
            <a:solidFill>
              <a:schemeClr val="dk1"/>
            </a:solidFill>
          </a:endParaRPr>
        </a:p>
      </dsp:txBody>
      <dsp:txXfrm>
        <a:off x="3775353" y="1659519"/>
        <a:ext cx="2941875" cy="1072821"/>
      </dsp:txXfrm>
    </dsp:sp>
    <dsp:sp modelId="{23FDD5C8-4B10-47A8-8269-73D4AC38972D}">
      <dsp:nvSpPr>
        <dsp:cNvPr id="6" name="圆角矩形 5"/>
        <dsp:cNvSpPr/>
      </dsp:nvSpPr>
      <dsp:spPr bwMode="white">
        <a:xfrm>
          <a:off x="3775353" y="2866442"/>
          <a:ext cx="2941875" cy="1072821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10489" tIns="110489" rIns="110489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>
              <a:solidFill>
                <a:schemeClr val="dk1"/>
              </a:solidFill>
            </a:rPr>
            <a:t>汇编的学习方法</a:t>
          </a:r>
          <a:endParaRPr lang="zh-CN" dirty="0">
            <a:solidFill>
              <a:schemeClr val="dk1"/>
            </a:solidFill>
          </a:endParaRPr>
        </a:p>
      </dsp:txBody>
      <dsp:txXfrm>
        <a:off x="3775353" y="2866442"/>
        <a:ext cx="2941875" cy="1072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Rectangle 1028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3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>
              <a:alpha val="100000"/>
            </a:srgbClr>
          </a:solidFill>
          <a:ln/>
        </p:spPr>
      </p:sp>
      <p:sp>
        <p:nvSpPr>
          <p:cNvPr id="87044" name="Rectangle 3"/>
          <p:cNvSpPr/>
          <p:nvPr>
            <p:ph type="body"/>
          </p:nvPr>
        </p:nvSpPr>
        <p:spPr>
          <a:xfrm>
            <a:off x="914400" y="4346575"/>
            <a:ext cx="5029200" cy="384968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8067" name="Rectangle 1026"/>
          <p:cNvSpPr>
            <a:spLocks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>
              <a:alpha val="100000"/>
            </a:srgbClr>
          </a:solidFill>
          <a:ln/>
        </p:spPr>
      </p:sp>
      <p:sp>
        <p:nvSpPr>
          <p:cNvPr id="88068" name="Rectangle 1027"/>
          <p:cNvSpPr/>
          <p:nvPr>
            <p:ph type="body"/>
          </p:nvPr>
        </p:nvSpPr>
        <p:spPr>
          <a:xfrm>
            <a:off x="914400" y="4346575"/>
            <a:ext cx="5029200" cy="384968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89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63525" y="1598613"/>
            <a:ext cx="7386638" cy="449738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63525" y="1598613"/>
            <a:ext cx="7386638" cy="449738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 rot="16200000">
            <a:off x="3924319" y="-2781139"/>
            <a:ext cx="990574" cy="7772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文本占位符 2"/>
          <p:cNvSpPr>
            <a:spLocks noGrp="1"/>
          </p:cNvSpPr>
          <p:nvPr>
            <p:ph type="body" sz="half" idx="1"/>
          </p:nvPr>
        </p:nvSpPr>
        <p:spPr>
          <a:xfrm>
            <a:off x="568317" y="1828842"/>
            <a:ext cx="7584989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609644"/>
            <a:ext cx="7705637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63525" y="1979533"/>
            <a:ext cx="7584989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685872"/>
            <a:ext cx="74771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63525" y="1598613"/>
            <a:ext cx="7386638" cy="4497387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20272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2055" name="Picture 9" descr="C:\Users\Administrator\Desktop\捕获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20272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3079" name="Picture 9" descr="C:\Users\Administrator\Desktop\捕获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20272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4103" name="Picture 9" descr="C:\Users\Administrator\Desktop\捕获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20272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2055" name="Picture 9" descr="C:\Users\Administrator\Desktop\捕获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Relationship Id="rId3" Type="http://schemas.openxmlformats.org/officeDocument/2006/relationships/slide" Target="slide23.xml"/><Relationship Id="rId2" Type="http://schemas.openxmlformats.org/officeDocument/2006/relationships/image" Target="../media/image11.emf"/><Relationship Id="rId1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GIF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56.xml"/><Relationship Id="rId4" Type="http://schemas.openxmlformats.org/officeDocument/2006/relationships/slide" Target="slide55.xml"/><Relationship Id="rId3" Type="http://schemas.openxmlformats.org/officeDocument/2006/relationships/slide" Target="slide54.xml"/><Relationship Id="rId2" Type="http://schemas.openxmlformats.org/officeDocument/2006/relationships/slide" Target="slide51.xml"/><Relationship Id="rId1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65.xml"/><Relationship Id="rId3" Type="http://schemas.openxmlformats.org/officeDocument/2006/relationships/slide" Target="slide64.xml"/><Relationship Id="rId2" Type="http://schemas.openxmlformats.org/officeDocument/2006/relationships/slide" Target="slide59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58.xml"/><Relationship Id="rId1" Type="http://schemas.openxmlformats.org/officeDocument/2006/relationships/image" Target="../media/image14.GI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b="1" dirty="0"/>
              <a:t>汇编语言程序设计</a:t>
            </a:r>
            <a:endParaRPr lang="zh-CN" altLang="en-US" b="1" dirty="0"/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050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ClrTx/>
              <a:buSzTx/>
            </a:pP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主讲</a:t>
            </a:r>
            <a:r>
              <a:rPr lang="en-US" altLang="zh-C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CN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张冬丽</a:t>
            </a:r>
            <a:endParaRPr lang="en-US" altLang="zh-CN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50000"/>
              </a:lnSpc>
              <a:buClrTx/>
              <a:buSzTx/>
            </a:pPr>
            <a:r>
              <a:rPr lang="en-US" altLang="zh-CN" sz="2800" kern="12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QQ</a:t>
            </a:r>
            <a:r>
              <a:rPr lang="zh-CN" altLang="en-US" sz="2800" kern="12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2800" kern="1200" dirty="0">
                <a:solidFill>
                  <a:srgbClr val="0033CC"/>
                </a:solidFill>
                <a:latin typeface="+mn-lt"/>
                <a:ea typeface="+mn-ea"/>
                <a:cs typeface="+mn-cs"/>
              </a:rPr>
              <a:t>36229770    </a:t>
            </a:r>
            <a:endParaRPr lang="en-US" altLang="zh-CN" sz="2800" kern="120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</a:pPr>
            <a:endParaRPr lang="en-US" altLang="zh-CN" sz="2800" kern="1200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1.2.1  </a:t>
            </a:r>
            <a:r>
              <a:rPr lang="zh-CN" altLang="en-US" sz="3600" b="1" dirty="0"/>
              <a:t>汇编语言的产生</a:t>
            </a:r>
            <a:endParaRPr lang="zh-CN" altLang="en-US" sz="3600" b="1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259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机器语言（</a:t>
            </a:r>
            <a:r>
              <a:rPr lang="en-US" altLang="zh-CN" sz="2800" dirty="0"/>
              <a:t>machine language</a:t>
            </a:r>
            <a:r>
              <a:rPr lang="zh-CN" altLang="en-US" sz="2800" dirty="0"/>
              <a:t>）是机器指令的集合。这种指令集，称机器码（</a:t>
            </a:r>
            <a:r>
              <a:rPr lang="en-US" altLang="zh-CN" sz="2800" dirty="0"/>
              <a:t>machine code</a:t>
            </a:r>
            <a:r>
              <a:rPr lang="zh-CN" altLang="en-US" sz="2800" dirty="0"/>
              <a:t>），是电脑的</a:t>
            </a:r>
            <a:r>
              <a:rPr lang="en-US" altLang="zh-CN" sz="2800" dirty="0"/>
              <a:t>CPU</a:t>
            </a:r>
            <a:r>
              <a:rPr lang="zh-CN" altLang="en-US" sz="2800" dirty="0"/>
              <a:t>可直接解读的数据。</a:t>
            </a:r>
            <a:endParaRPr lang="zh-CN" altLang="en-US" sz="2800" dirty="0"/>
          </a:p>
          <a:p>
            <a:pPr eaLnBrk="1" hangingPunct="1"/>
            <a:endParaRPr lang="zh-CN" altLang="en-US" dirty="0"/>
          </a:p>
        </p:txBody>
      </p:sp>
      <p:pic>
        <p:nvPicPr>
          <p:cNvPr id="21508" name="Picture 2" descr="c:\users\ADMINI~1\appdata\roaming\360se6\USERDA~1\Temp\150PX-~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3857625"/>
            <a:ext cx="2233613" cy="269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6962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1.2.1  </a:t>
            </a:r>
            <a:r>
              <a:rPr lang="zh-CN" altLang="en-US" sz="3600" b="1" dirty="0"/>
              <a:t>汇编语言的产生</a:t>
            </a:r>
            <a:endParaRPr lang="zh-CN" altLang="en-US" sz="3600" b="1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示例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应用</a:t>
            </a:r>
            <a:r>
              <a:rPr lang="en-US" altLang="zh-CN" sz="2400" dirty="0"/>
              <a:t>8086CPU</a:t>
            </a:r>
            <a:r>
              <a:rPr lang="zh-CN" altLang="en-US" sz="2400" dirty="0"/>
              <a:t>完成运算：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/>
              <a:t>S = 768 + 12288 </a:t>
            </a:r>
            <a:r>
              <a:rPr lang="en-US" altLang="zh-CN" sz="2400" dirty="0">
                <a:latin typeface="Arial" panose="020B0604020202020204" pitchFamily="34" charset="0"/>
              </a:rPr>
              <a:t>–</a:t>
            </a:r>
            <a:r>
              <a:rPr lang="en-US" altLang="zh-CN" sz="2400" dirty="0"/>
              <a:t> 1280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机器码：    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101100000000000000000011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000001010000000000110000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001011010000000000000101   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假如将程序错写成以下这样，请找处错误：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101100000000000000000011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000001010000000000110000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000101101000000000000101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1.2.1  </a:t>
            </a:r>
            <a:r>
              <a:rPr lang="zh-CN" altLang="en-US" sz="3600" b="1" dirty="0"/>
              <a:t>汇编语言的产生</a:t>
            </a:r>
            <a:endParaRPr lang="zh-CN" altLang="en-US" sz="3600" b="1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62400"/>
          </a:xfrm>
          <a:ln w="25400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在显示器上输出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en-US" altLang="zh-CN" sz="2800" dirty="0"/>
              <a:t>welcome to masm</a:t>
            </a:r>
            <a:r>
              <a:rPr lang="en-US" altLang="zh-CN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                              </a:t>
            </a:r>
            <a:r>
              <a:rPr lang="zh-CN" altLang="en-US" sz="2800" dirty="0">
                <a:hlinkClick r:id="rId1" action="ppaction://hlinksldjump"/>
              </a:rPr>
              <a:t>机器码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看到这样的程序，你会有什么感想？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如果程序里有一个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 </a:t>
            </a:r>
            <a:r>
              <a:rPr lang="en-US" altLang="zh-CN" sz="2800" dirty="0"/>
              <a:t>1 </a:t>
            </a:r>
            <a:r>
              <a:rPr lang="en-US" altLang="zh-CN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被误写为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 </a:t>
            </a:r>
            <a:r>
              <a:rPr lang="en-US" altLang="zh-CN" sz="2800" dirty="0"/>
              <a:t>0 </a:t>
            </a:r>
            <a:r>
              <a:rPr lang="en-US" altLang="zh-CN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，又如何去查找呢？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内容占位符 5" descr="jiqima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60425" y="1377950"/>
            <a:ext cx="3830638" cy="4524375"/>
          </a:xfrm>
          <a:ln/>
        </p:spPr>
      </p:pic>
      <p:pic>
        <p:nvPicPr>
          <p:cNvPr id="24579" name="图片 6" descr="jiqima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84300"/>
            <a:ext cx="3911600" cy="448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4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1.2.1  </a:t>
            </a:r>
            <a:r>
              <a:rPr lang="zh-CN" altLang="en-US" sz="3600" b="1" dirty="0"/>
              <a:t>汇编语言的产生</a:t>
            </a:r>
            <a:endParaRPr lang="zh-CN" altLang="en-US" sz="3600" b="1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6818312" cy="4114800"/>
          </a:xfrm>
          <a:ln w="25400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机器指令： </a:t>
            </a:r>
            <a:r>
              <a:rPr lang="en-US" altLang="zh-CN" sz="2800" dirty="0"/>
              <a:t>1000100111011000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操作：寄存器</a:t>
            </a:r>
            <a:r>
              <a:rPr lang="en-US" altLang="zh-CN" sz="2800" dirty="0"/>
              <a:t>BX</a:t>
            </a:r>
            <a:r>
              <a:rPr lang="zh-CN" altLang="en-US" sz="2800" dirty="0"/>
              <a:t>的内容送到</a:t>
            </a:r>
            <a:r>
              <a:rPr lang="en-US" altLang="zh-CN" sz="2800" dirty="0"/>
              <a:t>AX</a:t>
            </a:r>
            <a:r>
              <a:rPr lang="zh-CN" altLang="en-US" sz="2800" dirty="0"/>
              <a:t>中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汇编指令：</a:t>
            </a:r>
            <a:r>
              <a:rPr lang="en-US" altLang="zh-CN" sz="2800" dirty="0"/>
              <a:t>MOV AX,BX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这样的写法与人类语言接近，便于阅读和记忆。</a:t>
            </a:r>
            <a:endParaRPr lang="zh-CN" altLang="en-US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3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23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4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charRg st="55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962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1.2.1  </a:t>
            </a:r>
            <a:r>
              <a:rPr lang="zh-CN" altLang="en-US" sz="3600" b="1" dirty="0"/>
              <a:t>汇编语言的产生</a:t>
            </a:r>
            <a:endParaRPr lang="zh-CN" altLang="en-US" sz="3600" b="1" dirty="0"/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838200" y="2133600"/>
            <a:ext cx="7543800" cy="4114800"/>
          </a:xfrm>
          <a:ln w="25400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汇编语言的主体是汇编指令。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汇编指令和机器指令的差别在于指令的表示方法上。汇编指令是机器指令便于记忆的书写格式。</a:t>
            </a: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汇编指令是机器指令的助记符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1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charRg st="1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charRg st="5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848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1.2.1  </a:t>
            </a:r>
            <a:r>
              <a:rPr lang="zh-CN" altLang="en-US" sz="3600" b="1" dirty="0"/>
              <a:t>汇编语言的产生</a:t>
            </a:r>
            <a:endParaRPr lang="zh-CN" altLang="en-US" sz="3600" b="1" dirty="0"/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计算机能读懂的只有机器指令，那么如何让计算机执行程序员用汇编指令编写的程序呢？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743200"/>
            <a:ext cx="1295400" cy="1222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9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438400"/>
            <a:ext cx="1616075" cy="1857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Rectangle 15"/>
          <p:cNvSpPr>
            <a:spLocks noGrp="1"/>
          </p:cNvSpPr>
          <p:nvPr>
            <p:ph type="title"/>
          </p:nvPr>
        </p:nvSpPr>
        <p:spPr>
          <a:xfrm>
            <a:off x="365125" y="801688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1.2.1  </a:t>
            </a:r>
            <a:r>
              <a:rPr lang="zh-CN" altLang="en-US" sz="3600" b="1" dirty="0"/>
              <a:t>汇编语言的产生</a:t>
            </a:r>
            <a:endParaRPr lang="zh-CN" altLang="en-US" sz="3600" b="1" dirty="0"/>
          </a:p>
        </p:txBody>
      </p:sp>
      <p:sp>
        <p:nvSpPr>
          <p:cNvPr id="28677" name="矩形 7"/>
          <p:cNvSpPr/>
          <p:nvPr/>
        </p:nvSpPr>
        <p:spPr>
          <a:xfrm>
            <a:off x="2771775" y="4495800"/>
            <a:ext cx="34163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r"/>
            <a:r>
              <a:rPr lang="zh-CN" altLang="en-US" dirty="0">
                <a:latin typeface="Arial" panose="020B0604020202020204" pitchFamily="34" charset="0"/>
              </a:rPr>
              <a:t>用汇编语言编写程序的工作过程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8678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562225"/>
            <a:ext cx="2333625" cy="155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79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2514600"/>
            <a:ext cx="1438275" cy="165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514600"/>
            <a:ext cx="2085975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010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1.2.2  </a:t>
            </a:r>
            <a:r>
              <a:rPr lang="zh-CN" altLang="en-US" sz="3600" b="1" dirty="0"/>
              <a:t>汇编语言的组成</a:t>
            </a:r>
            <a:endParaRPr lang="zh-CN" altLang="en-US" sz="3600" b="1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09600" y="1905000"/>
            <a:ext cx="7924800" cy="4495800"/>
          </a:xfrm>
          <a:ln w="25400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汇编语言由以下</a:t>
            </a:r>
            <a:r>
              <a:rPr lang="en-US" altLang="zh-CN" sz="2800" dirty="0"/>
              <a:t>3</a:t>
            </a:r>
            <a:r>
              <a:rPr lang="zh-CN" altLang="en-US" sz="2800" dirty="0"/>
              <a:t>类组成：</a:t>
            </a:r>
            <a:endParaRPr lang="zh-CN" altLang="en-US" sz="28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、汇编指令（机器码的助记符）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、伪指令   （由汇编器执行）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、其它符号（由汇编器识别）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汇编语言的核心是汇编指令，它决定了汇编语言的特性。 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6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charRg st="6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57200" y="7874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1.2.3   </a:t>
            </a:r>
            <a:r>
              <a:rPr lang="zh-CN" altLang="en-US" sz="3600" b="1" dirty="0"/>
              <a:t>汇编语言的作用</a:t>
            </a:r>
            <a:endParaRPr lang="zh-CN" altLang="en-US" sz="3600" b="1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09600" y="1981200"/>
            <a:ext cx="8001000" cy="3429000"/>
          </a:xfrm>
          <a:ln w="25400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深入理解计算机程序运行机理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培养面向底层硬件编程思维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深入进行程序的调试、反汇编等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编写高效率，短小精悍的程序。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sz="4000" b="1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800" b="1" dirty="0"/>
              <a:t>结课考试（</a:t>
            </a:r>
            <a:r>
              <a:rPr lang="en-US" altLang="zh-CN" sz="2800" b="1" dirty="0"/>
              <a:t>70%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实验（</a:t>
            </a:r>
            <a:r>
              <a:rPr lang="en-US" altLang="zh-CN" sz="2800" b="1" dirty="0"/>
              <a:t>20%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平时成绩（</a:t>
            </a:r>
            <a:r>
              <a:rPr lang="en-US" altLang="zh-CN" sz="2800" b="1" dirty="0"/>
              <a:t>10%</a:t>
            </a:r>
            <a:r>
              <a:rPr lang="zh-CN" altLang="en-US" sz="2800" b="1" dirty="0"/>
              <a:t>）</a:t>
            </a:r>
            <a:endParaRPr lang="zh-CN" altLang="en-US" sz="2800" b="1" dirty="0"/>
          </a:p>
        </p:txBody>
      </p:sp>
      <p:sp>
        <p:nvSpPr>
          <p:cNvPr id="4" name="圆角矩形 3"/>
          <p:cNvSpPr/>
          <p:nvPr/>
        </p:nvSpPr>
        <p:spPr>
          <a:xfrm>
            <a:off x="1676400" y="1066800"/>
            <a:ext cx="5105400" cy="533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课程考核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1.2.4  </a:t>
            </a:r>
            <a:r>
              <a:rPr lang="zh-CN" altLang="en-US" sz="3600" b="1" dirty="0"/>
              <a:t>学习汇编语言的方法</a:t>
            </a:r>
            <a:endParaRPr lang="zh-CN" altLang="en-US" sz="3600" b="1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  <a:ln w="22225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深入理解计算机工作机理；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掌握各种寻址方式和指令系统；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掌握核心硬件和系统，如寄存器，存储器，中断系统等；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创造性地分析和解决编程问题。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228600" y="533400"/>
            <a:ext cx="7477125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1.3 </a:t>
            </a:r>
            <a:r>
              <a:rPr lang="zh-CN" altLang="en-US" sz="3600" b="1" dirty="0"/>
              <a:t>计算机中数的表示</a:t>
            </a:r>
            <a:endParaRPr lang="zh-CN" altLang="en-US" sz="3600" dirty="0">
              <a:solidFill>
                <a:srgbClr val="3407DB"/>
              </a:solidFill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1"/>
          </p:nvPr>
        </p:nvSpPr>
        <p:spPr>
          <a:xfrm>
            <a:off x="762000" y="2133600"/>
            <a:ext cx="7162800" cy="4343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进制数的三要素 ：基数、权、进位规则是描述一种进制数的三个要素 。</a:t>
            </a:r>
            <a:endParaRPr lang="zh-CN" altLang="en-US" sz="2800" b="1" dirty="0"/>
          </a:p>
          <a:p>
            <a:pPr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十进制数               </a:t>
            </a:r>
            <a:endParaRPr lang="zh-CN" altLang="en-US" sz="2800" b="1" dirty="0"/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 dirty="0"/>
              <a:t>    二进制                  </a:t>
            </a:r>
            <a:endParaRPr lang="zh-CN" altLang="en-US" sz="2800" b="1" dirty="0"/>
          </a:p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 dirty="0"/>
              <a:t>   十六进制                  </a:t>
            </a:r>
            <a:endParaRPr lang="zh-CN" altLang="en-US" sz="2800" b="1" dirty="0"/>
          </a:p>
          <a:p>
            <a:pPr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各进制数值对照表             </a:t>
            </a:r>
            <a:endParaRPr lang="zh-CN" altLang="en-US" sz="2800" b="1" dirty="0"/>
          </a:p>
          <a:p>
            <a:pPr eaLnBrk="1" hangingPunct="1"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各进制间的转换           </a:t>
            </a:r>
            <a:endParaRPr lang="zh-CN" altLang="en-US" sz="2800" b="1" dirty="0"/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zh-CN" sz="2800" b="1" dirty="0"/>
          </a:p>
        </p:txBody>
      </p:sp>
      <p:sp>
        <p:nvSpPr>
          <p:cNvPr id="32772" name="Text Box 4"/>
          <p:cNvSpPr txBox="1"/>
          <p:nvPr/>
        </p:nvSpPr>
        <p:spPr>
          <a:xfrm>
            <a:off x="6248400" y="685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2773" name="Picture 11" descr="图片2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124200"/>
            <a:ext cx="1009650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Picture 12" descr="图片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3657600"/>
            <a:ext cx="1009650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5" name="Picture 13" descr="图片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4191000"/>
            <a:ext cx="1009650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6" name="AutoShape 16">
            <a:hlinkClick r:id="rId5" action="ppaction://hlinksldjump"/>
          </p:cNvPr>
          <p:cNvSpPr/>
          <p:nvPr/>
        </p:nvSpPr>
        <p:spPr>
          <a:xfrm>
            <a:off x="4572000" y="4648200"/>
            <a:ext cx="838200" cy="381000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图表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32777" name="AutoShape 19">
            <a:hlinkClick r:id="rId6" action="ppaction://hlinksldjump"/>
          </p:cNvPr>
          <p:cNvSpPr/>
          <p:nvPr/>
        </p:nvSpPr>
        <p:spPr>
          <a:xfrm>
            <a:off x="4572000" y="5257800"/>
            <a:ext cx="838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3200" b="1" dirty="0">
                <a:latin typeface="Arial" panose="020B0604020202020204" pitchFamily="34" charset="0"/>
              </a:rPr>
              <a:t>练习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32778" name="Rectangle 20"/>
          <p:cNvSpPr/>
          <p:nvPr/>
        </p:nvSpPr>
        <p:spPr>
          <a:xfrm>
            <a:off x="762000" y="1492250"/>
            <a:ext cx="35052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1.3.1 </a:t>
            </a:r>
            <a:r>
              <a:rPr lang="zh-CN" altLang="en-US" sz="3200" b="1" dirty="0">
                <a:latin typeface="Arial" panose="020B0604020202020204" pitchFamily="34" charset="0"/>
              </a:rPr>
              <a:t>进制转换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467600" cy="4876800"/>
          </a:xfrm>
          <a:solidFill>
            <a:srgbClr val="FFFFFF"/>
          </a:solidFill>
          <a:ln w="38100" cmpd="dbl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十进制数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(Decimal, D)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数码为：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基数：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次方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进位规则：逢十进一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例如：十进制数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257.36=2×10</a:t>
            </a:r>
            <a:r>
              <a:rPr kumimoji="0" lang="en-US" altLang="zh-CN" sz="2800" b="1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+5×10</a:t>
            </a:r>
            <a:r>
              <a:rPr kumimoji="0" lang="en-US" altLang="zh-CN" sz="2800" b="1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+7×10</a:t>
            </a:r>
            <a:r>
              <a:rPr kumimoji="0" lang="en-US" altLang="zh-CN" sz="2800" b="1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5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+3×10</a:t>
            </a:r>
            <a:r>
              <a:rPr kumimoji="0" lang="en-US" altLang="zh-CN" sz="2800" b="1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+6×10</a:t>
            </a:r>
            <a:r>
              <a:rPr kumimoji="0" lang="en-US" altLang="zh-CN" sz="2800" b="1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endParaRPr kumimoji="0" lang="en-US" altLang="zh-CN" sz="2800" b="1" i="0" u="none" strike="noStrike" kern="1200" cap="none" spc="0" normalizeH="0" baseline="5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</a:t>
            </a:r>
            <a:endParaRPr kumimoji="0" lang="en-US" altLang="zh-CN" sz="3200" b="1" i="0" u="none" strike="noStrike" kern="1200" cap="none" spc="0" normalizeH="0" baseline="5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5" name="AutoShape 5">
            <a:hlinkClick r:id="rId1" action="ppaction://hlinksldjump"/>
          </p:cNvPr>
          <p:cNvSpPr/>
          <p:nvPr/>
        </p:nvSpPr>
        <p:spPr>
          <a:xfrm>
            <a:off x="6705600" y="6019800"/>
            <a:ext cx="685800" cy="609600"/>
          </a:xfrm>
          <a:prstGeom prst="actionButtonReturn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4953000"/>
          </a:xfrm>
          <a:solidFill>
            <a:srgbClr val="FFFFFF"/>
          </a:solidFill>
          <a:ln w="38100" cmpd="dbl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二进制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(Binary, B)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数码为：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基数：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进位规则：逢二进一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例如：二进制数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1101.01=1×2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endParaRPr kumimoji="0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9" name="AutoShape 5">
            <a:hlinkClick r:id="rId1" action="ppaction://hlinksldjump"/>
          </p:cNvPr>
          <p:cNvSpPr/>
          <p:nvPr/>
        </p:nvSpPr>
        <p:spPr>
          <a:xfrm>
            <a:off x="6705600" y="6019800"/>
            <a:ext cx="685800" cy="609600"/>
          </a:xfrm>
          <a:prstGeom prst="actionButtonReturn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066800"/>
            <a:ext cx="7843838" cy="5105400"/>
          </a:xfrm>
          <a:solidFill>
            <a:srgbClr val="FFFFFF"/>
          </a:solidFill>
          <a:ln w="38100" cmpd="dbl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十六进制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(Hexadecimal, H)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数码为：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基数：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进位规则：逢十六进一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例如：十六进制数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3A6.52=3×16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+A×16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+6×16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+5×16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+2×16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endParaRPr kumimoji="0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AutoShape 5">
            <a:hlinkClick r:id="rId1" action="ppaction://hlinksldjump"/>
          </p:cNvPr>
          <p:cNvSpPr/>
          <p:nvPr/>
        </p:nvSpPr>
        <p:spPr>
          <a:xfrm>
            <a:off x="7543800" y="6172200"/>
            <a:ext cx="685800" cy="609600"/>
          </a:xfrm>
          <a:prstGeom prst="actionButtonReturn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271588"/>
            <a:ext cx="7315200" cy="5053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Text Box 29"/>
          <p:cNvSpPr txBox="1"/>
          <p:nvPr/>
        </p:nvSpPr>
        <p:spPr>
          <a:xfrm>
            <a:off x="1371600" y="593725"/>
            <a:ext cx="5791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Arial" panose="020B0604020202020204" pitchFamily="34" charset="0"/>
              </a:rPr>
              <a:t>            </a:t>
            </a:r>
            <a:r>
              <a:rPr lang="zh-CN" altLang="en-US" sz="3200" b="1" dirty="0">
                <a:latin typeface="Arial" panose="020B0604020202020204" pitchFamily="34" charset="0"/>
              </a:rPr>
              <a:t>进制数据对照表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在计算机中，数据都是以二进制表示的，因此采用</a:t>
            </a:r>
            <a:r>
              <a:rPr lang="en-US" altLang="zh-CN" sz="2800" b="1" dirty="0"/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次方形式描述数的权值大小比较方便。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pic>
        <p:nvPicPr>
          <p:cNvPr id="3789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981200"/>
            <a:ext cx="8534400" cy="426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AutoShape 6">
            <a:hlinkClick r:id="rId2" action="ppaction://hlinksldjump"/>
          </p:cNvPr>
          <p:cNvSpPr/>
          <p:nvPr/>
        </p:nvSpPr>
        <p:spPr>
          <a:xfrm>
            <a:off x="6858000" y="6172200"/>
            <a:ext cx="685800" cy="609600"/>
          </a:xfrm>
          <a:prstGeom prst="actionButtonReturn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/>
          <p:nvPr/>
        </p:nvSpPr>
        <p:spPr>
          <a:xfrm>
            <a:off x="457200" y="533400"/>
            <a:ext cx="7543800" cy="1846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十进制与其他进制转换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</a:rPr>
              <a:t>例：十进制数</a:t>
            </a:r>
            <a:r>
              <a:rPr lang="en-US" altLang="zh-CN" sz="2400" b="1" dirty="0">
                <a:latin typeface="Arial" panose="020B0604020202020204" pitchFamily="34" charset="0"/>
              </a:rPr>
              <a:t>58.125</a:t>
            </a:r>
            <a:r>
              <a:rPr lang="zh-CN" altLang="en-US" sz="2400" b="1" dirty="0">
                <a:latin typeface="Arial" panose="020B0604020202020204" pitchFamily="34" charset="0"/>
              </a:rPr>
              <a:t>转换为二进制数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整数部分</a:t>
            </a:r>
            <a:r>
              <a:rPr lang="zh-CN" altLang="en-US" sz="2400" b="1" dirty="0">
                <a:latin typeface="宋体" panose="02010600030101010101" pitchFamily="2" charset="-122"/>
              </a:rPr>
              <a:t>：将</a:t>
            </a:r>
            <a:r>
              <a:rPr lang="en-US" altLang="zh-CN" sz="2400" b="1" dirty="0">
                <a:latin typeface="Times New Roman" panose="02020603050405020304" pitchFamily="18" charset="0"/>
              </a:rPr>
              <a:t>58</a:t>
            </a:r>
            <a:r>
              <a:rPr lang="zh-CN" altLang="en-US" sz="2400" b="1" dirty="0">
                <a:latin typeface="宋体" panose="02010600030101010101" pitchFamily="2" charset="-122"/>
              </a:rPr>
              <a:t>转换成</a:t>
            </a:r>
            <a:r>
              <a:rPr lang="zh-CN" altLang="en-US" sz="2000" b="1" dirty="0">
                <a:latin typeface="宋体" panose="02010600030101010101" pitchFamily="2" charset="-122"/>
              </a:rPr>
              <a:t>二进制数，逐次除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取余：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（除基取余）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76400" y="2470150"/>
            <a:ext cx="4648200" cy="3092450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2         58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2        29                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2         14           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2          7          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endParaRPr kumimoji="1" lang="en-US" altLang="zh-CN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2          3        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2           1     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0         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endParaRPr kumimoji="1" lang="en-US" altLang="zh-CN" sz="32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533400" y="5627688"/>
            <a:ext cx="68580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得到的余数从后至前依次为：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可得到：（</a:t>
            </a:r>
            <a:r>
              <a:rPr lang="en-US" altLang="zh-CN" sz="2000" b="1" dirty="0">
                <a:latin typeface="Times New Roman" panose="02020603050405020304" pitchFamily="18" charset="0"/>
              </a:rPr>
              <a:t>58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r>
              <a:rPr lang="en-US" altLang="zh-CN" sz="2000" b="1" baseline="-30000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111010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 b="1" baseline="-30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917" name="Group 5"/>
          <p:cNvGrpSpPr/>
          <p:nvPr/>
        </p:nvGrpSpPr>
        <p:grpSpPr>
          <a:xfrm>
            <a:off x="3276600" y="2438400"/>
            <a:ext cx="914400" cy="381000"/>
            <a:chOff x="1680" y="864"/>
            <a:chExt cx="576" cy="240"/>
          </a:xfrm>
        </p:grpSpPr>
        <p:sp>
          <p:nvSpPr>
            <p:cNvPr id="38934" name="Line 6"/>
            <p:cNvSpPr/>
            <p:nvPr/>
          </p:nvSpPr>
          <p:spPr>
            <a:xfrm>
              <a:off x="1728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5" name="Line 7"/>
            <p:cNvSpPr/>
            <p:nvPr/>
          </p:nvSpPr>
          <p:spPr>
            <a:xfrm>
              <a:off x="1680" y="11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8918" name="Group 8"/>
          <p:cNvGrpSpPr/>
          <p:nvPr/>
        </p:nvGrpSpPr>
        <p:grpSpPr>
          <a:xfrm>
            <a:off x="3581400" y="2816225"/>
            <a:ext cx="914400" cy="381000"/>
            <a:chOff x="1728" y="864"/>
            <a:chExt cx="576" cy="240"/>
          </a:xfrm>
        </p:grpSpPr>
        <p:sp>
          <p:nvSpPr>
            <p:cNvPr id="38932" name="Line 9"/>
            <p:cNvSpPr/>
            <p:nvPr/>
          </p:nvSpPr>
          <p:spPr>
            <a:xfrm>
              <a:off x="1728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3" name="Line 10"/>
            <p:cNvSpPr/>
            <p:nvPr/>
          </p:nvSpPr>
          <p:spPr>
            <a:xfrm>
              <a:off x="1728" y="11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8919" name="Group 11"/>
          <p:cNvGrpSpPr/>
          <p:nvPr/>
        </p:nvGrpSpPr>
        <p:grpSpPr>
          <a:xfrm>
            <a:off x="3810000" y="3200400"/>
            <a:ext cx="914400" cy="381000"/>
            <a:chOff x="1728" y="864"/>
            <a:chExt cx="576" cy="240"/>
          </a:xfrm>
        </p:grpSpPr>
        <p:sp>
          <p:nvSpPr>
            <p:cNvPr id="38930" name="Line 12"/>
            <p:cNvSpPr/>
            <p:nvPr/>
          </p:nvSpPr>
          <p:spPr>
            <a:xfrm>
              <a:off x="1728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1" name="Line 13"/>
            <p:cNvSpPr/>
            <p:nvPr/>
          </p:nvSpPr>
          <p:spPr>
            <a:xfrm>
              <a:off x="1728" y="11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8920" name="Group 14"/>
          <p:cNvGrpSpPr/>
          <p:nvPr/>
        </p:nvGrpSpPr>
        <p:grpSpPr>
          <a:xfrm>
            <a:off x="3886200" y="3657600"/>
            <a:ext cx="914400" cy="381000"/>
            <a:chOff x="1728" y="864"/>
            <a:chExt cx="576" cy="240"/>
          </a:xfrm>
        </p:grpSpPr>
        <p:sp>
          <p:nvSpPr>
            <p:cNvPr id="38928" name="Line 15"/>
            <p:cNvSpPr/>
            <p:nvPr/>
          </p:nvSpPr>
          <p:spPr>
            <a:xfrm>
              <a:off x="1728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9" name="Line 16"/>
            <p:cNvSpPr/>
            <p:nvPr/>
          </p:nvSpPr>
          <p:spPr>
            <a:xfrm>
              <a:off x="1728" y="11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8921" name="Group 17"/>
          <p:cNvGrpSpPr/>
          <p:nvPr/>
        </p:nvGrpSpPr>
        <p:grpSpPr>
          <a:xfrm>
            <a:off x="4038600" y="4114800"/>
            <a:ext cx="838200" cy="384175"/>
            <a:chOff x="1728" y="864"/>
            <a:chExt cx="576" cy="240"/>
          </a:xfrm>
        </p:grpSpPr>
        <p:sp>
          <p:nvSpPr>
            <p:cNvPr id="38926" name="Line 18"/>
            <p:cNvSpPr/>
            <p:nvPr/>
          </p:nvSpPr>
          <p:spPr>
            <a:xfrm>
              <a:off x="1728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7" name="Line 19"/>
            <p:cNvSpPr/>
            <p:nvPr/>
          </p:nvSpPr>
          <p:spPr>
            <a:xfrm>
              <a:off x="1728" y="11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8922" name="Group 20"/>
          <p:cNvGrpSpPr/>
          <p:nvPr/>
        </p:nvGrpSpPr>
        <p:grpSpPr>
          <a:xfrm>
            <a:off x="4191000" y="4495800"/>
            <a:ext cx="838200" cy="457200"/>
            <a:chOff x="1728" y="864"/>
            <a:chExt cx="576" cy="240"/>
          </a:xfrm>
        </p:grpSpPr>
        <p:sp>
          <p:nvSpPr>
            <p:cNvPr id="38924" name="Line 21"/>
            <p:cNvSpPr/>
            <p:nvPr/>
          </p:nvSpPr>
          <p:spPr>
            <a:xfrm>
              <a:off x="1728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5" name="Line 22"/>
            <p:cNvSpPr/>
            <p:nvPr/>
          </p:nvSpPr>
          <p:spPr>
            <a:xfrm>
              <a:off x="1728" y="110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923" name="Line 23"/>
          <p:cNvSpPr/>
          <p:nvPr/>
        </p:nvSpPr>
        <p:spPr>
          <a:xfrm flipV="1">
            <a:off x="5410200" y="2895600"/>
            <a:ext cx="0" cy="251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/>
          <p:nvPr/>
        </p:nvSpPr>
        <p:spPr>
          <a:xfrm>
            <a:off x="381000" y="984250"/>
            <a:ext cx="8458200" cy="892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小数部分</a:t>
            </a:r>
            <a:r>
              <a:rPr lang="zh-CN" altLang="en-US" sz="2400" b="1" dirty="0">
                <a:latin typeface="宋体" panose="02010600030101010101" pitchFamily="2" charset="-122"/>
              </a:rPr>
              <a:t>：将</a:t>
            </a:r>
            <a:r>
              <a:rPr lang="en-US" altLang="zh-CN" sz="2400" b="1" dirty="0">
                <a:latin typeface="Times New Roman" panose="02020603050405020304" pitchFamily="18" charset="0"/>
              </a:rPr>
              <a:t>0. 125</a:t>
            </a:r>
            <a:r>
              <a:rPr lang="zh-CN" altLang="en-US" sz="2400" b="1" dirty="0">
                <a:latin typeface="宋体" panose="02010600030101010101" pitchFamily="2" charset="-122"/>
              </a:rPr>
              <a:t>转换为二进制小数，逐次乘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取整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乘基取整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6"/>
          <p:cNvSpPr txBox="1"/>
          <p:nvPr/>
        </p:nvSpPr>
        <p:spPr>
          <a:xfrm>
            <a:off x="533400" y="5559425"/>
            <a:ext cx="58674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可得：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0. 125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＝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0.001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58.125=(111010.001)B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1219200" y="2051050"/>
            <a:ext cx="3810000" cy="3360738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0. 125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×   2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. 250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×    2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. 50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×   2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. 0 0</a:t>
            </a:r>
            <a:endParaRPr kumimoji="0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941" name="组合 42001"/>
          <p:cNvGrpSpPr/>
          <p:nvPr/>
        </p:nvGrpSpPr>
        <p:grpSpPr>
          <a:xfrm>
            <a:off x="2514600" y="3041650"/>
            <a:ext cx="1828800" cy="1981200"/>
            <a:chOff x="1584" y="1392"/>
            <a:chExt cx="1152" cy="1248"/>
          </a:xfrm>
        </p:grpSpPr>
        <p:sp>
          <p:nvSpPr>
            <p:cNvPr id="39942" name="直接连接符 41993"/>
            <p:cNvSpPr/>
            <p:nvPr/>
          </p:nvSpPr>
          <p:spPr>
            <a:xfrm>
              <a:off x="1584" y="1536"/>
              <a:ext cx="0" cy="11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43" name="直接连接符 41995"/>
            <p:cNvSpPr/>
            <p:nvPr/>
          </p:nvSpPr>
          <p:spPr>
            <a:xfrm>
              <a:off x="1920" y="1392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4" name="直接连接符 41996"/>
            <p:cNvSpPr/>
            <p:nvPr/>
          </p:nvSpPr>
          <p:spPr>
            <a:xfrm>
              <a:off x="1920" y="2016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45" name="直接连接符 41997"/>
            <p:cNvSpPr/>
            <p:nvPr/>
          </p:nvSpPr>
          <p:spPr>
            <a:xfrm>
              <a:off x="1920" y="2544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/>
          <p:nvPr/>
        </p:nvSpPr>
        <p:spPr>
          <a:xfrm>
            <a:off x="304800" y="990600"/>
            <a:ext cx="80772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</a:rPr>
              <a:t>例：</a:t>
            </a:r>
            <a:r>
              <a:rPr lang="zh-CN" altLang="en-US" sz="2800" b="1" dirty="0">
                <a:latin typeface="Arial" panose="020B0604020202020204" pitchFamily="34" charset="0"/>
              </a:rPr>
              <a:t>十进制数</a:t>
            </a:r>
            <a:r>
              <a:rPr lang="en-US" altLang="zh-CN" sz="2800" b="1" dirty="0">
                <a:latin typeface="Arial" panose="020B0604020202020204" pitchFamily="34" charset="0"/>
              </a:rPr>
              <a:t>58.125</a:t>
            </a:r>
            <a:r>
              <a:rPr lang="zh-CN" altLang="en-US" sz="2800" b="1" dirty="0">
                <a:latin typeface="Arial" panose="020B0604020202020204" pitchFamily="34" charset="0"/>
              </a:rPr>
              <a:t>转换为十六进制数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整数部分</a:t>
            </a:r>
            <a:r>
              <a:rPr lang="zh-CN" altLang="en-US" sz="2800" b="1" dirty="0">
                <a:latin typeface="宋体" panose="02010600030101010101" pitchFamily="2" charset="-122"/>
              </a:rPr>
              <a:t>：将</a:t>
            </a:r>
            <a:r>
              <a:rPr lang="en-US" altLang="zh-CN" sz="2800" b="1" dirty="0">
                <a:latin typeface="Times New Roman" panose="02020603050405020304" pitchFamily="18" charset="0"/>
              </a:rPr>
              <a:t>58</a:t>
            </a:r>
            <a:r>
              <a:rPr lang="zh-CN" altLang="en-US" sz="2800" b="1" dirty="0">
                <a:latin typeface="宋体" panose="02010600030101010101" pitchFamily="2" charset="-122"/>
              </a:rPr>
              <a:t>转换成十六进制数，逐次除</a:t>
            </a:r>
            <a:r>
              <a:rPr lang="en-US" altLang="zh-CN" sz="2800" b="1" dirty="0">
                <a:latin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宋体" panose="02010600030101010101" pitchFamily="2" charset="-122"/>
              </a:rPr>
              <a:t>取余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09600" y="2586038"/>
            <a:ext cx="5029200" cy="1989138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16         58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16        3                </a:t>
            </a:r>
            <a:r>
              <a:rPr kumimoji="1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1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0                 </a:t>
            </a:r>
            <a:r>
              <a:rPr kumimoji="1" lang="en-US" altLang="zh-CN" sz="20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</a:t>
            </a:r>
            <a:endParaRPr kumimoji="1" lang="en-US" altLang="zh-CN" sz="32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Rectangle 4"/>
          <p:cNvSpPr/>
          <p:nvPr/>
        </p:nvSpPr>
        <p:spPr>
          <a:xfrm>
            <a:off x="304800" y="4784725"/>
            <a:ext cx="71628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得到的余数从后至前依次为：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可得到：</a:t>
            </a:r>
            <a:r>
              <a:rPr lang="en-US" altLang="zh-CN" sz="2800" b="1" dirty="0">
                <a:latin typeface="Times New Roman" panose="02020603050405020304" pitchFamily="18" charset="0"/>
              </a:rPr>
              <a:t>58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3A)H</a:t>
            </a:r>
            <a:endParaRPr lang="en-US" altLang="zh-CN" sz="2800" b="1" baseline="-30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965" name="Group 14"/>
          <p:cNvGrpSpPr/>
          <p:nvPr/>
        </p:nvGrpSpPr>
        <p:grpSpPr>
          <a:xfrm>
            <a:off x="2438400" y="2738438"/>
            <a:ext cx="2209800" cy="1219200"/>
            <a:chOff x="1536" y="1344"/>
            <a:chExt cx="1392" cy="768"/>
          </a:xfrm>
        </p:grpSpPr>
        <p:grpSp>
          <p:nvGrpSpPr>
            <p:cNvPr id="40966" name="Group 5"/>
            <p:cNvGrpSpPr/>
            <p:nvPr/>
          </p:nvGrpSpPr>
          <p:grpSpPr>
            <a:xfrm>
              <a:off x="1536" y="1344"/>
              <a:ext cx="576" cy="240"/>
              <a:chOff x="1728" y="864"/>
              <a:chExt cx="576" cy="240"/>
            </a:xfrm>
          </p:grpSpPr>
          <p:sp>
            <p:nvSpPr>
              <p:cNvPr id="40971" name="Line 6"/>
              <p:cNvSpPr/>
              <p:nvPr/>
            </p:nvSpPr>
            <p:spPr>
              <a:xfrm>
                <a:off x="1728" y="86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72" name="Line 7"/>
              <p:cNvSpPr/>
              <p:nvPr/>
            </p:nvSpPr>
            <p:spPr>
              <a:xfrm>
                <a:off x="1728" y="1104"/>
                <a:ext cx="5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0967" name="Group 8"/>
            <p:cNvGrpSpPr/>
            <p:nvPr/>
          </p:nvGrpSpPr>
          <p:grpSpPr>
            <a:xfrm>
              <a:off x="1680" y="1680"/>
              <a:ext cx="576" cy="240"/>
              <a:chOff x="1728" y="864"/>
              <a:chExt cx="576" cy="240"/>
            </a:xfrm>
          </p:grpSpPr>
          <p:sp>
            <p:nvSpPr>
              <p:cNvPr id="40969" name="Line 9"/>
              <p:cNvSpPr/>
              <p:nvPr/>
            </p:nvSpPr>
            <p:spPr>
              <a:xfrm>
                <a:off x="1728" y="864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70" name="Line 10"/>
              <p:cNvSpPr/>
              <p:nvPr/>
            </p:nvSpPr>
            <p:spPr>
              <a:xfrm>
                <a:off x="1728" y="1104"/>
                <a:ext cx="5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0968" name="Line 11"/>
            <p:cNvSpPr/>
            <p:nvPr/>
          </p:nvSpPr>
          <p:spPr>
            <a:xfrm flipV="1">
              <a:off x="2928" y="172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ln/>
        </p:spPr>
        <p:txBody>
          <a:bodyPr vert="horz" wrap="square" lIns="91440" tIns="45720" rIns="91440" bIns="45720" anchor="ctr" anchorCtr="0"/>
          <a:p>
            <a:endParaRPr lang="zh-CN" altLang="en-US" sz="2800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基础知识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计算机基本原理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指令系统与寻址方式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顺序程序设计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分支程序设计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循环程序设计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子程序设计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宏汇编及多模块技术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第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章     中断程序设计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ARM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指令系统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52600" y="762000"/>
            <a:ext cx="5105400" cy="533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课程内容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838200" y="1447800"/>
            <a:ext cx="609600" cy="441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5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5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5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5">
                                            <p:txEl>
                                              <p:charRg st="90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3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5">
                                            <p:txEl>
                                              <p:charRg st="134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5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5">
                                            <p:txEl>
                                              <p:charRg st="155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80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5">
                                            <p:txEl>
                                              <p:charRg st="180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02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315">
                                            <p:txEl>
                                              <p:charRg st="202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1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5">
                                            <p:txEl>
                                              <p:charRg st="218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/>
          <p:nvPr/>
        </p:nvSpPr>
        <p:spPr>
          <a:xfrm>
            <a:off x="355600" y="1165225"/>
            <a:ext cx="7848600" cy="1150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小数部分</a:t>
            </a:r>
            <a:r>
              <a:rPr lang="zh-CN" altLang="en-US" sz="3200" b="1" dirty="0">
                <a:solidFill>
                  <a:schemeClr val="folHlink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将</a:t>
            </a:r>
            <a:r>
              <a:rPr lang="en-US" altLang="zh-CN" sz="2800" b="1" dirty="0">
                <a:latin typeface="Times New Roman" panose="02020603050405020304" pitchFamily="18" charset="0"/>
              </a:rPr>
              <a:t>0. 125</a:t>
            </a:r>
            <a:r>
              <a:rPr lang="zh-CN" altLang="en-US" sz="2800" b="1" dirty="0">
                <a:latin typeface="宋体" panose="02010600030101010101" pitchFamily="2" charset="-122"/>
              </a:rPr>
              <a:t>转换为十六进制小数，逐次 乘</a:t>
            </a:r>
            <a:r>
              <a:rPr lang="en-US" altLang="zh-CN" sz="2800" b="1" dirty="0">
                <a:latin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宋体" panose="02010600030101010101" pitchFamily="2" charset="-122"/>
              </a:rPr>
              <a:t>取整。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990600" y="2433638"/>
            <a:ext cx="3657600" cy="1900238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0. 125</a:t>
            </a:r>
            <a:endParaRPr kumimoji="1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×     16</a:t>
            </a:r>
            <a:endParaRPr kumimoji="1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1" lang="en-US" altLang="zh-CN" sz="2800" b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. 0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Line 8"/>
          <p:cNvSpPr/>
          <p:nvPr/>
        </p:nvSpPr>
        <p:spPr>
          <a:xfrm>
            <a:off x="2819400" y="3729038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89" name="Text Box 9"/>
          <p:cNvSpPr txBox="1"/>
          <p:nvPr/>
        </p:nvSpPr>
        <p:spPr>
          <a:xfrm>
            <a:off x="609600" y="4873625"/>
            <a:ext cx="60960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可得：  （</a:t>
            </a:r>
            <a:r>
              <a:rPr lang="en-US" altLang="zh-CN" sz="2800" b="1" dirty="0">
                <a:latin typeface="Times New Roman" panose="02020603050405020304" pitchFamily="18" charset="0"/>
              </a:rPr>
              <a:t>0. 125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10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</a:rPr>
              <a:t>＝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</a:rPr>
              <a:t>58.125=(3A.2)H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14400" y="1520825"/>
            <a:ext cx="7543800" cy="4090988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38100" cmpd="dbl">
            <a:noFill/>
            <a:miter lim="800000"/>
          </a:ln>
          <a:effectLst>
            <a:outerShdw dist="107763" dir="13500000" sx="75000" sy="75000" algn="tl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Pct val="100000"/>
              <a:buFontTx/>
              <a:buChar char="*"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练习： 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Pct val="100000"/>
              <a:buFontTx/>
              <a:buChar char="*"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125  =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 ）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 =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 ）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Pct val="100000"/>
              <a:buFontTx/>
              <a:buChar char="*"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33.5  =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 ）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 =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 ）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Pct val="100000"/>
              <a:buFontTx/>
              <a:buChar char="*"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68.26  =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 ）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 =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  ）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Pct val="100000"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Line 3"/>
          <p:cNvSpPr/>
          <p:nvPr/>
        </p:nvSpPr>
        <p:spPr>
          <a:xfrm>
            <a:off x="1066800" y="2438400"/>
            <a:ext cx="0" cy="381000"/>
          </a:xfrm>
          <a:prstGeom prst="line">
            <a:avLst/>
          </a:prstGeom>
          <a:ln w="12700">
            <a:noFill/>
          </a:ln>
        </p:spPr>
      </p:sp>
      <p:sp>
        <p:nvSpPr>
          <p:cNvPr id="43012" name="Line 4"/>
          <p:cNvSpPr/>
          <p:nvPr/>
        </p:nvSpPr>
        <p:spPr>
          <a:xfrm>
            <a:off x="1447800" y="3810000"/>
            <a:ext cx="0" cy="914400"/>
          </a:xfrm>
          <a:prstGeom prst="line">
            <a:avLst/>
          </a:prstGeom>
          <a:ln w="12700">
            <a:noFill/>
          </a:ln>
        </p:spPr>
      </p:sp>
      <p:pic>
        <p:nvPicPr>
          <p:cNvPr id="43013" name="Picture 5" descr="D:\汇编语言教材08\tupian\1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3048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ext Box 6"/>
          <p:cNvSpPr txBox="1"/>
          <p:nvPr/>
        </p:nvSpPr>
        <p:spPr>
          <a:xfrm>
            <a:off x="914400" y="1600200"/>
            <a:ext cx="6705600" cy="2530475"/>
          </a:xfrm>
          <a:prstGeom prst="rect">
            <a:avLst/>
          </a:prstGeom>
          <a:solidFill>
            <a:srgbClr val="FFFFFF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</a:rPr>
              <a:t>1: </a:t>
            </a:r>
            <a:r>
              <a:rPr lang="zh-CN" altLang="en-US" sz="2400" b="1" dirty="0">
                <a:latin typeface="Arial" panose="020B0604020202020204" pitchFamily="34" charset="0"/>
              </a:rPr>
              <a:t>二进制数</a:t>
            </a:r>
            <a:r>
              <a:rPr lang="en-US" altLang="zh-CN" sz="2400" b="1" dirty="0">
                <a:latin typeface="Arial" panose="020B0604020202020204" pitchFamily="34" charset="0"/>
              </a:rPr>
              <a:t>101101.1B</a:t>
            </a:r>
            <a:r>
              <a:rPr lang="zh-CN" altLang="en-US" sz="2400" b="1" dirty="0">
                <a:latin typeface="Arial" panose="020B0604020202020204" pitchFamily="34" charset="0"/>
              </a:rPr>
              <a:t>转换为十进制数，二进制数用多项式展开写成： 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   </a:t>
            </a:r>
            <a:r>
              <a:rPr lang="en-US" altLang="zh-CN" sz="2400" b="1" dirty="0">
                <a:latin typeface="Arial" panose="020B0604020202020204" pitchFamily="34" charset="0"/>
              </a:rPr>
              <a:t>101101.1B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latin typeface="Arial" panose="020B0604020202020204" pitchFamily="34" charset="0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</a:rPr>
              <a:t>＝</a:t>
            </a:r>
            <a:r>
              <a:rPr lang="en-US" altLang="zh-CN" sz="2400" b="1" dirty="0">
                <a:latin typeface="Arial" panose="020B0604020202020204" pitchFamily="34" charset="0"/>
              </a:rPr>
              <a:t>1×2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5</a:t>
            </a:r>
            <a:r>
              <a:rPr lang="zh-CN" altLang="en-US" sz="2400" b="1" dirty="0">
                <a:latin typeface="Arial" panose="020B0604020202020204" pitchFamily="34" charset="0"/>
              </a:rPr>
              <a:t>＋</a:t>
            </a:r>
            <a:r>
              <a:rPr lang="en-US" altLang="zh-CN" sz="2400" b="1" dirty="0">
                <a:latin typeface="Arial" panose="020B0604020202020204" pitchFamily="34" charset="0"/>
              </a:rPr>
              <a:t>0×2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</a:rPr>
              <a:t>＋</a:t>
            </a:r>
            <a:r>
              <a:rPr lang="en-US" altLang="zh-CN" sz="2400" b="1" dirty="0">
                <a:latin typeface="Arial" panose="020B0604020202020204" pitchFamily="34" charset="0"/>
              </a:rPr>
              <a:t>1×2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3</a:t>
            </a:r>
            <a:r>
              <a:rPr lang="zh-CN" altLang="en-US" sz="2400" b="1" dirty="0">
                <a:latin typeface="Arial" panose="020B0604020202020204" pitchFamily="34" charset="0"/>
              </a:rPr>
              <a:t>＋</a:t>
            </a:r>
            <a:r>
              <a:rPr lang="en-US" altLang="zh-CN" sz="2400" b="1" dirty="0">
                <a:latin typeface="Arial" panose="020B0604020202020204" pitchFamily="34" charset="0"/>
              </a:rPr>
              <a:t>1×2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</a:rPr>
              <a:t>＋ 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       </a:t>
            </a:r>
            <a:r>
              <a:rPr lang="en-US" altLang="zh-CN" sz="2400" b="1" dirty="0">
                <a:latin typeface="Arial" panose="020B0604020202020204" pitchFamily="34" charset="0"/>
              </a:rPr>
              <a:t>0×2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</a:rPr>
              <a:t>＋</a:t>
            </a:r>
            <a:r>
              <a:rPr lang="en-US" altLang="zh-CN" sz="2400" b="1" dirty="0">
                <a:latin typeface="Arial" panose="020B0604020202020204" pitchFamily="34" charset="0"/>
              </a:rPr>
              <a:t>1×2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＋</a:t>
            </a:r>
            <a:r>
              <a:rPr lang="en-US" altLang="zh-CN" sz="2400" b="1" dirty="0">
                <a:latin typeface="Arial" panose="020B0604020202020204" pitchFamily="34" charset="0"/>
              </a:rPr>
              <a:t>1×2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-1</a:t>
            </a:r>
            <a:r>
              <a:rPr lang="zh-CN" altLang="en-US" sz="2400" b="1" dirty="0">
                <a:latin typeface="Arial" panose="020B0604020202020204" pitchFamily="34" charset="0"/>
              </a:rPr>
              <a:t>＝</a:t>
            </a:r>
            <a:r>
              <a:rPr lang="en-US" altLang="zh-CN" sz="2400" b="1" dirty="0">
                <a:latin typeface="Arial" panose="020B0604020202020204" pitchFamily="34" charset="0"/>
              </a:rPr>
              <a:t>45.5D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4267200"/>
            <a:ext cx="6858000" cy="2362200"/>
          </a:xfrm>
          <a:solidFill>
            <a:srgbClr val="FFFFCC"/>
          </a:solidFill>
          <a:ln w="76200" cmpd="tri">
            <a:solidFill>
              <a:schemeClr val="tx1"/>
            </a:solidFill>
          </a:ln>
          <a:effectLst>
            <a:outerShdw dist="107763" dir="81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二进制数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10110.1B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转换为十六进制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数，二进制数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整数从小数点左边开始每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组，小数从小数点右边开始每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，不够位数以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补齐：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101101.1B = 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0010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1101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2D.8H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6" name="TextBox 3"/>
          <p:cNvSpPr txBox="1"/>
          <p:nvPr/>
        </p:nvSpPr>
        <p:spPr>
          <a:xfrm>
            <a:off x="762000" y="847725"/>
            <a:ext cx="48006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二进制与其他进制转换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7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charRg st="7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071563" y="1752600"/>
            <a:ext cx="6929438" cy="2362200"/>
          </a:xfrm>
          <a:solidFill>
            <a:srgbClr val="FFFFFF"/>
          </a:solidFill>
          <a:ln w="38100" cmpd="dbl">
            <a:solidFill>
              <a:schemeClr val="tx1"/>
            </a:solidFill>
          </a:ln>
          <a:effectLst>
            <a:outerShdw dist="107763" dir="189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3: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十六进制数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39CH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十进制数按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权展开：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39CH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3×16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9×16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12×16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924D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059" name="Group 9"/>
          <p:cNvGrpSpPr/>
          <p:nvPr/>
        </p:nvGrpSpPr>
        <p:grpSpPr>
          <a:xfrm>
            <a:off x="2819400" y="5334000"/>
            <a:ext cx="2971800" cy="0"/>
            <a:chOff x="1488" y="2880"/>
            <a:chExt cx="1872" cy="0"/>
          </a:xfrm>
        </p:grpSpPr>
        <p:sp>
          <p:nvSpPr>
            <p:cNvPr id="45062" name="Line 4"/>
            <p:cNvSpPr/>
            <p:nvPr/>
          </p:nvSpPr>
          <p:spPr>
            <a:xfrm>
              <a:off x="1488" y="2880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3" name="Line 5"/>
            <p:cNvSpPr/>
            <p:nvPr/>
          </p:nvSpPr>
          <p:spPr>
            <a:xfrm>
              <a:off x="2160" y="288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4" name="Line 6"/>
            <p:cNvSpPr/>
            <p:nvPr/>
          </p:nvSpPr>
          <p:spPr>
            <a:xfrm>
              <a:off x="2832" y="288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066800" y="4419600"/>
            <a:ext cx="7010400" cy="1689100"/>
          </a:xfrm>
          <a:prstGeom prst="rect">
            <a:avLst/>
          </a:prstGeom>
          <a:solidFill>
            <a:srgbClr val="D9FFD9"/>
          </a:solidFill>
          <a:ln w="38100" cmpd="dbl">
            <a:solidFill>
              <a:schemeClr val="tx1"/>
            </a:solidFill>
            <a:miter lim="800000"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4: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十六进制数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39CH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转换为二进制数</a:t>
            </a:r>
            <a:endParaRPr kumimoji="0" lang="zh-CN" altLang="en-US" sz="24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39CH 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0011 1001 1100B</a:t>
            </a:r>
            <a:endParaRPr kumimoji="0" lang="en-US" altLang="zh-CN" sz="24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1" name="TextBox 7"/>
          <p:cNvSpPr txBox="1"/>
          <p:nvPr/>
        </p:nvSpPr>
        <p:spPr>
          <a:xfrm>
            <a:off x="1066800" y="847725"/>
            <a:ext cx="48006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十六进制与其他进制转换</a:t>
            </a:r>
            <a:endParaRPr lang="zh-CN" altLang="en-US" sz="3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438275"/>
            <a:ext cx="7889875" cy="4343400"/>
          </a:xfr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effectLst>
            <a:outerShdw dist="107763" dir="13500000" sx="75000" sy="75000" algn="tl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练习：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11001101B = (           )D = (          )H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123H=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（           ）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D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	FFH=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（           ）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D    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1024D= (            )H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+mn-cs"/>
              </a:rPr>
              <a:t>   100D= (            )H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6083" name="Picture 1028" descr="D:\汇编语言教材08\tupian\1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3048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7477125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1.3.2 </a:t>
            </a:r>
            <a:r>
              <a:rPr lang="zh-CN" altLang="en-US" sz="3600" b="1" dirty="0"/>
              <a:t>进制运算 </a:t>
            </a:r>
            <a:endParaRPr lang="zh-CN" altLang="en-US" sz="3600" b="1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7772400" cy="51546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</a:rPr>
              <a:t>二进制运算 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   加法规则：</a:t>
            </a:r>
            <a:br>
              <a:rPr lang="zh-CN" altLang="en-US" sz="2800" b="1" dirty="0"/>
            </a:br>
            <a:r>
              <a:rPr lang="en-US" altLang="zh-CN" sz="2800" b="1" dirty="0"/>
              <a:t>0+0=0     0+1=1</a:t>
            </a:r>
            <a:br>
              <a:rPr lang="en-US" altLang="zh-CN" sz="2800" b="1" dirty="0"/>
            </a:br>
            <a:r>
              <a:rPr lang="en-US" altLang="zh-CN" sz="2800" b="1" dirty="0"/>
              <a:t>1+0=1	  1+1=0 </a:t>
            </a:r>
            <a:r>
              <a:rPr lang="zh-CN" altLang="en-US" sz="2800" b="1" dirty="0"/>
              <a:t>（同时向高位进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br>
              <a:rPr lang="zh-CN" altLang="en-US" sz="2800" b="1" dirty="0"/>
            </a:br>
            <a:r>
              <a:rPr lang="zh-CN" altLang="en-US" sz="2800" b="1" dirty="0"/>
              <a:t>减法规则：</a:t>
            </a:r>
            <a:br>
              <a:rPr lang="zh-CN" altLang="en-US" sz="2800" b="1" dirty="0"/>
            </a:br>
            <a:r>
              <a:rPr lang="en-US" altLang="zh-CN" sz="2800" b="1" dirty="0"/>
              <a:t>0-0=0 	  0-1=1 </a:t>
            </a:r>
            <a:r>
              <a:rPr lang="zh-CN" altLang="en-US" sz="2800" b="1" dirty="0"/>
              <a:t>（同时向高位借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br>
              <a:rPr lang="zh-CN" altLang="en-US" sz="2800" b="1" dirty="0"/>
            </a:br>
            <a:r>
              <a:rPr lang="en-US" altLang="zh-CN" sz="2800" b="1" dirty="0"/>
              <a:t>1-0=1 	  1-1=0</a:t>
            </a:r>
            <a:br>
              <a:rPr lang="en-US" altLang="zh-CN" sz="2800" b="1" dirty="0"/>
            </a:br>
            <a:r>
              <a:rPr lang="zh-CN" altLang="en-US" sz="2800" b="1" dirty="0"/>
              <a:t>乘法规则：</a:t>
            </a:r>
            <a:br>
              <a:rPr lang="zh-CN" altLang="en-US" sz="2800" b="1" dirty="0"/>
            </a:br>
            <a:r>
              <a:rPr lang="en-US" altLang="zh-CN" sz="2800" b="1" dirty="0"/>
              <a:t>0×0=0 	  0×1=0</a:t>
            </a:r>
            <a:br>
              <a:rPr lang="en-US" altLang="zh-CN" sz="2800" b="1" dirty="0"/>
            </a:br>
            <a:r>
              <a:rPr lang="en-US" altLang="zh-CN" sz="2800" b="1" dirty="0"/>
              <a:t>1×0=0	  1×1=1</a:t>
            </a:r>
            <a:br>
              <a:rPr lang="en-US" altLang="zh-CN" sz="2800" b="1" dirty="0"/>
            </a:br>
            <a:r>
              <a:rPr lang="zh-CN" altLang="en-US" sz="2800" b="1" dirty="0"/>
              <a:t>除法规则：</a:t>
            </a:r>
            <a:br>
              <a:rPr lang="zh-CN" altLang="en-US" sz="2800" b="1" dirty="0"/>
            </a:br>
            <a:r>
              <a:rPr lang="en-US" altLang="zh-CN" sz="2800" b="1" dirty="0"/>
              <a:t>0÷1=0 	  1÷1=1 </a:t>
            </a:r>
            <a:endParaRPr lang="en-US" altLang="zh-CN" sz="2800" b="1" dirty="0"/>
          </a:p>
        </p:txBody>
      </p:sp>
      <p:sp>
        <p:nvSpPr>
          <p:cNvPr id="47110" name="Rectangle 6"/>
          <p:cNvSpPr/>
          <p:nvPr/>
        </p:nvSpPr>
        <p:spPr>
          <a:xfrm>
            <a:off x="914400" y="6181725"/>
            <a:ext cx="7073900" cy="523875"/>
          </a:xfrm>
          <a:prstGeom prst="rect">
            <a:avLst/>
          </a:prstGeom>
          <a:solidFill>
            <a:srgbClr val="FFFFFF"/>
          </a:solidFill>
          <a:ln w="57150" cap="flat" cmpd="thickThin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r"/>
            <a:r>
              <a:rPr lang="zh-CN" altLang="en-US" sz="2800" b="1" dirty="0">
                <a:latin typeface="Arial" panose="020B0604020202020204" pitchFamily="34" charset="0"/>
              </a:rPr>
              <a:t>例：</a:t>
            </a:r>
            <a:r>
              <a:rPr lang="en-US" altLang="zh-CN" sz="2800" b="1" dirty="0">
                <a:latin typeface="Arial" panose="020B0604020202020204" pitchFamily="34" charset="0"/>
              </a:rPr>
              <a:t>10001011B+01001001B = 11010100B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304800" y="838200"/>
            <a:ext cx="8118475" cy="175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</a:rPr>
              <a:t>十六进制运算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    十六进制按照逢十六进一原则进行运算。在汇编语言中，只要求掌握十六进制的加、减、乘运算。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/>
              <a:t>  </a:t>
            </a:r>
            <a:endParaRPr lang="zh-CN" altLang="en-US" b="1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09600" y="2895600"/>
            <a:ext cx="6553200" cy="2711450"/>
          </a:xfrm>
          <a:prstGeom prst="rect">
            <a:avLst/>
          </a:prstGeom>
          <a:solidFill>
            <a:srgbClr val="FFFFFF"/>
          </a:solidFill>
          <a:ln w="76200" cmpd="tri">
            <a:solidFill>
              <a:schemeClr val="tx1"/>
            </a:solidFill>
            <a:miter lim="800000"/>
          </a:ln>
          <a:effectLst>
            <a:outerShdw dist="107763" dir="13500000" sx="75000" sy="75000" algn="tl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3F45H+2194H = 60D9H</a:t>
            </a:r>
            <a:endParaRPr kumimoji="0" lang="en-US" altLang="zh-CN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68C5H-3428H = 349DH</a:t>
            </a:r>
            <a:endParaRPr kumimoji="0" lang="en-US" altLang="zh-CN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  </a:t>
            </a:r>
            <a:r>
              <a:rPr kumimoji="0" lang="en-US" altLang="zh-CN" sz="28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 H×16 H = 18CH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"/>
          <p:cNvSpPr txBox="1"/>
          <p:nvPr/>
        </p:nvSpPr>
        <p:spPr>
          <a:xfrm>
            <a:off x="609600" y="304800"/>
            <a:ext cx="7315200" cy="576263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</a:pPr>
            <a:endParaRPr lang="zh-CN" altLang="zh-CN" sz="32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3"/>
          <p:cNvSpPr/>
          <p:nvPr/>
        </p:nvSpPr>
        <p:spPr>
          <a:xfrm>
            <a:off x="685800" y="304800"/>
            <a:ext cx="5486400" cy="11430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eaLnBrk="0" hangingPunct="0"/>
            <a:endParaRPr lang="zh-CN" altLang="zh-CN" sz="2800" b="1" dirty="0">
              <a:solidFill>
                <a:srgbClr val="003366"/>
              </a:solidFill>
              <a:latin typeface="宋体" panose="02010600030101010101" pitchFamily="2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85800" y="990283"/>
            <a:ext cx="7696200" cy="267208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76200" cmpd="tri">
            <a:noFill/>
            <a:miter lim="800000"/>
          </a:ln>
          <a:effectLst>
            <a:outerShdw dist="107763" dir="135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十六进制的加、减、乘法</a:t>
            </a:r>
            <a:endParaRPr kumimoji="1" lang="zh-CN" altLang="en-US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669BH -23C6H=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341AH -25 H=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5FH*6 H=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8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12F4H*1000 H=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251835" y="4267200"/>
            <a:ext cx="3910965" cy="1940560"/>
          </a:xfrm>
          <a:prstGeom prst="rect">
            <a:avLst/>
          </a:prstGeom>
          <a:solidFill>
            <a:srgbClr val="FFFFCC"/>
          </a:solidFill>
          <a:ln w="57150" cmpd="thinThick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marR="0" defTabSz="914400" eaLnBrk="0" hangingPunct="0"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H*16 H=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H*16 D=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H*10 H=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0" hangingPunct="0">
              <a:lnSpc>
                <a:spcPct val="7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charset="0"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H*10 D=</a:t>
            </a:r>
            <a:endParaRPr kumimoji="1" lang="en-US" altLang="zh-CN" sz="2800" b="1" kern="1200" cap="none" spc="0" normalizeH="0" baseline="0" noProof="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9158" name="Picture 6" descr="D:\汇编语言教材08\tupian\1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0" y="6096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152400" y="1066800"/>
            <a:ext cx="4572000" cy="685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/>
              <a:t>1.3.3 </a:t>
            </a:r>
            <a:r>
              <a:rPr lang="zh-CN" altLang="en-US" sz="3600" b="1" dirty="0"/>
              <a:t>补码运算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066800" y="1752600"/>
            <a:ext cx="6705600" cy="3810000"/>
          </a:xfrm>
          <a:solidFill>
            <a:srgbClr val="FFFFFF">
              <a:alpha val="100000"/>
            </a:srgbClr>
          </a:solidFill>
          <a:ln w="57150" cmpd="thickThin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hlinkClick r:id="rId1" action="ppaction://hlinksldjump"/>
              </a:rPr>
              <a:t>数的补码表示 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hlinkClick r:id="rId2" action="ppaction://hlinksldjump"/>
              </a:rPr>
              <a:t>补码运算 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hlinkClick r:id="rId3" action="ppaction://hlinksldjump"/>
              </a:rPr>
              <a:t>补码的表示范围 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hlinkClick r:id="rId4" action="ppaction://hlinksldjump"/>
              </a:rPr>
              <a:t>无符号数表示的范围 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hlinkClick r:id="rId5" action="ppaction://hlinksldjump"/>
              </a:rPr>
              <a:t>符号位扩展 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Rectangle 9"/>
          <p:cNvSpPr/>
          <p:nvPr/>
        </p:nvSpPr>
        <p:spPr>
          <a:xfrm>
            <a:off x="609600" y="762000"/>
            <a:ext cx="385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一、数的补码表示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3" name="Rectangle 3"/>
          <p:cNvSpPr>
            <a:spLocks noGrp="1" noChangeArrowheads="1"/>
          </p:cNvSpPr>
          <p:nvPr/>
        </p:nvSpPr>
        <p:spPr>
          <a:xfrm>
            <a:off x="534670" y="2908300"/>
            <a:ext cx="7696200" cy="3962400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字节：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位二进制数。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00000101B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或表示成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05H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	10000101B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85H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        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字：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位二进制数，等于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字节。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1100010111010110B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C5D6H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双字：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位二进制数，又称为双精度数，等于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字节。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23456789H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75" name="Text Box 4"/>
          <p:cNvSpPr txBox="1"/>
          <p:nvPr/>
        </p:nvSpPr>
        <p:spPr>
          <a:xfrm>
            <a:off x="533400" y="1600200"/>
            <a:ext cx="8096885" cy="97726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9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在计算机中规定采用字节、字、双字等单位来表示数据。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09800" y="990600"/>
            <a:ext cx="4572000" cy="6858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计算机指令系统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 descr="实心菱形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153400" cy="3962400"/>
          </a:xfrm>
          <a:pattFill prst="solidDmnd">
            <a:fgClr>
              <a:srgbClr val="FFFFCC"/>
            </a:fgClr>
            <a:bgClr>
              <a:schemeClr val="bg1"/>
            </a:bgClr>
          </a:pattFill>
          <a:ln w="57150" cmpd="thinThick">
            <a:solidFill>
              <a:srgbClr val="800000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．复杂指令集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CISC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 Instruction Set Computer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．精简指令集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RISC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Reduced Instruction Set Computer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MIPS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PowerPC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SPARC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Alpha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RISC-V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304800" y="990600"/>
            <a:ext cx="3657600" cy="685800"/>
          </a:xfrm>
        </p:spPr>
        <p:txBody>
          <a:bodyPr vert="horz" wrap="square" lIns="92075" tIns="46038" rIns="92075" bIns="46038" anchor="ctr" anchorCtr="0"/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</a:rPr>
              <a:t>1. </a:t>
            </a:r>
            <a:r>
              <a:rPr lang="zh-CN" altLang="en-US" sz="3200" b="1" dirty="0">
                <a:solidFill>
                  <a:schemeClr val="tx2"/>
                </a:solidFill>
              </a:rPr>
              <a:t>机器数与真值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533400" y="1831340"/>
            <a:ext cx="8077200" cy="434340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在计算机中表示正负号的最简单方法是约定用 </a:t>
            </a:r>
            <a:r>
              <a:rPr lang="en-US" altLang="zh-CN" sz="2800" b="1" dirty="0"/>
              <a:t>0 </a:t>
            </a:r>
            <a:r>
              <a:rPr lang="zh-CN" altLang="en-US" sz="2800" b="1" dirty="0"/>
              <a:t>表示“</a:t>
            </a:r>
            <a:r>
              <a:rPr lang="en-US" altLang="zh-CN" sz="2800" b="1" dirty="0"/>
              <a:t>+”</a:t>
            </a:r>
            <a:r>
              <a:rPr lang="zh-CN" altLang="en-US" sz="2800" b="1" dirty="0"/>
              <a:t>，用 </a:t>
            </a:r>
            <a:r>
              <a:rPr lang="en-US" altLang="zh-CN" sz="2800" b="1" dirty="0"/>
              <a:t>1 </a:t>
            </a:r>
            <a:r>
              <a:rPr lang="zh-CN" altLang="en-US" sz="2800" b="1" dirty="0"/>
              <a:t>表示“</a:t>
            </a:r>
            <a:r>
              <a:rPr lang="en-US" altLang="zh-CN" sz="2800" b="1" dirty="0"/>
              <a:t>-”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例： </a:t>
            </a:r>
            <a:r>
              <a:rPr lang="en-US" altLang="zh-CN" sz="2800" b="1" dirty="0"/>
              <a:t>+101—— 0101</a:t>
            </a:r>
            <a:endParaRPr lang="en-US" altLang="zh-CN" sz="28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         -101—— 1101</a:t>
            </a:r>
            <a:endParaRPr lang="en-US" altLang="zh-CN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真值：带有“</a:t>
            </a:r>
            <a:r>
              <a:rPr lang="en-US" altLang="zh-CN" sz="2800" b="1" dirty="0"/>
              <a:t>+”</a:t>
            </a:r>
            <a:r>
              <a:rPr lang="zh-CN" altLang="en-US" sz="2800" b="1" dirty="0"/>
              <a:t>、“</a:t>
            </a:r>
            <a:r>
              <a:rPr lang="en-US" altLang="zh-CN" sz="2800" b="1" dirty="0"/>
              <a:t>-”</a:t>
            </a:r>
            <a:r>
              <a:rPr lang="zh-CN" altLang="en-US" sz="2800" b="1" dirty="0"/>
              <a:t>号的实际数值；</a:t>
            </a:r>
            <a:endParaRPr lang="zh-CN" altLang="en-US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机器数：真值的“</a:t>
            </a:r>
            <a:r>
              <a:rPr lang="en-US" altLang="zh-CN" sz="2800" b="1" dirty="0"/>
              <a:t>+”</a:t>
            </a:r>
            <a:r>
              <a:rPr lang="zh-CN" altLang="en-US" sz="2800" b="1" dirty="0"/>
              <a:t>、“</a:t>
            </a:r>
            <a:r>
              <a:rPr lang="en-US" altLang="zh-CN" sz="2800" b="1" dirty="0"/>
              <a:t>-”</a:t>
            </a:r>
            <a:r>
              <a:rPr lang="zh-CN" altLang="en-US" sz="2800" b="1" dirty="0"/>
              <a:t>号数值化后所得到的计算机实际能表示的数。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idx="1"/>
          </p:nvPr>
        </p:nvSpPr>
        <p:spPr>
          <a:xfrm>
            <a:off x="762000" y="1143000"/>
            <a:ext cx="7620000" cy="4876800"/>
          </a:xfrm>
          <a:solidFill>
            <a:srgbClr val="E7F6C8">
              <a:alpha val="100000"/>
            </a:srgbClr>
          </a:solidFill>
          <a:ln w="19050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2075" tIns="46038" rIns="92075" bIns="46038" anchor="t" anchorCtr="0"/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机器数应满足的要求：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1.</a:t>
            </a:r>
            <a:r>
              <a:rPr lang="zh-CN" altLang="en-US" b="1" dirty="0"/>
              <a:t>机器数必须能为计算机所表示。          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2. </a:t>
            </a:r>
            <a:r>
              <a:rPr lang="zh-CN" altLang="en-US" b="1" dirty="0"/>
              <a:t>机器数与真值的转换要简单，辨认要直观。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3 .</a:t>
            </a:r>
            <a:r>
              <a:rPr lang="zh-CN" altLang="en-US" b="1" dirty="0"/>
              <a:t>机器数的运算规则要简单。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/>
              <a:t>机器数有三种码：原码、反码、补码</a:t>
            </a:r>
            <a:endParaRPr lang="zh-CN" altLang="en-US" b="1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/>
              <a:t>         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 descr="beijing"/>
          <p:cNvSpPr>
            <a:spLocks noGrp="1"/>
          </p:cNvSpPr>
          <p:nvPr>
            <p:ph idx="1"/>
          </p:nvPr>
        </p:nvSpPr>
        <p:spPr>
          <a:xfrm>
            <a:off x="228600" y="762000"/>
            <a:ext cx="7772400" cy="1524000"/>
          </a:xfrm>
          <a:blipFill rotWithShape="0">
            <a:blip r:embed="rId1"/>
            <a:stretch>
              <a:fillRect/>
            </a:stretch>
          </a:blip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）原码</a:t>
            </a:r>
            <a:endParaRPr lang="zh-CN" altLang="en-US" sz="2800" b="1" dirty="0">
              <a:solidFill>
                <a:srgbClr val="0033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原码将最高位作为符号位，正数为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，负数为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，其余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宋体" panose="02010600030101010101" pitchFamily="2" charset="-122"/>
              </a:rPr>
              <a:t>位作为数值位。</a:t>
            </a:r>
            <a:endParaRPr lang="zh-CN" altLang="en-US" sz="2800" b="1" dirty="0"/>
          </a:p>
        </p:txBody>
      </p:sp>
      <p:sp>
        <p:nvSpPr>
          <p:cNvPr id="73732" name="Text Box 4"/>
          <p:cNvSpPr txBox="1"/>
          <p:nvPr/>
        </p:nvSpPr>
        <p:spPr>
          <a:xfrm>
            <a:off x="381000" y="3862388"/>
            <a:ext cx="7467600" cy="14716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5400000" scaled="1"/>
            <a:tileRect/>
          </a:gra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）补码</a:t>
            </a:r>
            <a:endParaRPr lang="zh-CN" altLang="en-US" sz="2800" b="1" dirty="0">
              <a:solidFill>
                <a:srgbClr val="0033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正数的补码与正数的原码一样。负数的补码，符号位为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，数值位在原码的基础上取反加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73733" name="Text Box 5" descr="bb6"/>
          <p:cNvSpPr txBox="1"/>
          <p:nvPr/>
        </p:nvSpPr>
        <p:spPr>
          <a:xfrm>
            <a:off x="1143000" y="2392363"/>
            <a:ext cx="7467600" cy="134143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）反码</a:t>
            </a:r>
            <a:endParaRPr lang="zh-CN" altLang="en-US" sz="2800" b="1" dirty="0">
              <a:solidFill>
                <a:srgbClr val="0033CC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正数的反码与正数的原码一样。负数的反码，符号位为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，数值位在原码的基础上取反。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219200" y="5449888"/>
            <a:ext cx="7391400" cy="125571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注：对负数补码的数值位再取反加</a:t>
            </a:r>
            <a:r>
              <a:rPr kumimoji="0" lang="en-US" altLang="zh-CN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，且符号位变为</a:t>
            </a:r>
            <a:r>
              <a:rPr kumimoji="0" lang="zh-CN" altLang="en-US" sz="2800" b="1" kern="1200" cap="none" spc="0" normalizeH="0" baseline="0" noProof="0" dirty="0">
                <a:latin typeface="Arial" panose="020B0604020202020204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800" b="1" kern="1200" cap="none" spc="0" normalizeH="0" baseline="0" noProof="0" dirty="0">
                <a:latin typeface="Arial" panose="020B0604020202020204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8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，就得到其真值。正数直接从补码得到真值。</a:t>
            </a:r>
            <a:endParaRPr kumimoji="0" lang="zh-CN" altLang="en-US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charRg st="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0">
                                            <p:txEl>
                                              <p:charRg st="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0">
                                            <p:txEl>
                                              <p:charRg st="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dvAuto="1000" build="p"/>
      <p:bldP spid="73732" grpId="0" animBg="1"/>
      <p:bldP spid="73733" grpId="0" animBg="1"/>
      <p:bldP spid="737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xfrm>
            <a:off x="766763" y="1295400"/>
            <a:ext cx="7386637" cy="4497388"/>
          </a:xfrm>
          <a:gradFill rotWithShape="0">
            <a:gsLst>
              <a:gs pos="0">
                <a:srgbClr val="DDFFFF"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DDFFFF">
                  <a:alpha val="100000"/>
                </a:srgbClr>
              </a:gs>
            </a:gsLst>
            <a:lin ang="5400000" scaled="1"/>
            <a:tileRect/>
          </a:gra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十进制数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+5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-5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分别表示成二进制数原码、反码和补码。</a:t>
            </a:r>
            <a:endParaRPr lang="zh-CN" altLang="en-US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[+5]</a:t>
            </a:r>
            <a:r>
              <a:rPr lang="zh-CN" altLang="en-US" b="1" baseline="-30000" dirty="0">
                <a:solidFill>
                  <a:srgbClr val="000000"/>
                </a:solidFill>
              </a:rPr>
              <a:t>原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=[+5]</a:t>
            </a:r>
            <a:r>
              <a:rPr lang="zh-CN" altLang="en-US" b="1" baseline="-30000" dirty="0">
                <a:solidFill>
                  <a:srgbClr val="000000"/>
                </a:solidFill>
              </a:rPr>
              <a:t>反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=[+5]</a:t>
            </a:r>
            <a:r>
              <a:rPr lang="zh-CN" altLang="en-US" b="1" baseline="-30000" dirty="0">
                <a:solidFill>
                  <a:srgbClr val="000000"/>
                </a:solidFill>
              </a:rPr>
              <a:t>补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=00000101B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	[-5]</a:t>
            </a:r>
            <a:r>
              <a:rPr lang="zh-CN" altLang="en-US" b="1" baseline="-30000" dirty="0">
                <a:solidFill>
                  <a:srgbClr val="000000"/>
                </a:solidFill>
              </a:rPr>
              <a:t>原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=10000101B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	[-5]</a:t>
            </a:r>
            <a:r>
              <a:rPr lang="zh-CN" altLang="en-US" b="1" baseline="-30000" dirty="0">
                <a:solidFill>
                  <a:srgbClr val="000000"/>
                </a:solidFill>
              </a:rPr>
              <a:t>反</a:t>
            </a:r>
            <a:r>
              <a:rPr lang="en-US" altLang="zh-CN" b="1" dirty="0">
                <a:solidFill>
                  <a:srgbClr val="000000"/>
                </a:solidFill>
                <a:cs typeface="Times New Roman" panose="02020603050405020304" pitchFamily="18" charset="0"/>
              </a:rPr>
              <a:t>=11111010B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	[-5]</a:t>
            </a:r>
            <a:r>
              <a:rPr lang="zh-CN" altLang="en-US" b="1" baseline="-30000" dirty="0">
                <a:solidFill>
                  <a:srgbClr val="000000"/>
                </a:solidFill>
              </a:rPr>
              <a:t>补</a:t>
            </a:r>
            <a:r>
              <a:rPr lang="en-US" altLang="zh-CN" b="1" dirty="0">
                <a:solidFill>
                  <a:srgbClr val="000000"/>
                </a:solidFill>
              </a:rPr>
              <a:t>=11111011B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391400" cy="4038600"/>
          </a:xfrm>
          <a:solidFill>
            <a:srgbClr val="FFFFFF"/>
          </a:solidFill>
          <a:ln w="38100" cmpd="dbl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）原码：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[x]</a:t>
            </a:r>
            <a:r>
              <a:rPr kumimoji="0" lang="zh-CN" alt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=01101010B = 6AH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	     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[y]</a:t>
            </a:r>
            <a:r>
              <a:rPr kumimoji="0" lang="zh-CN" alt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=11101010B = EAH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）反码：正数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的反码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等于正数的原码，负数为原码求反（符号位不变）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[x]</a:t>
            </a:r>
            <a:r>
              <a:rPr kumimoji="0" lang="zh-CN" alt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=[x]</a:t>
            </a:r>
            <a:r>
              <a:rPr kumimoji="0" lang="zh-CN" alt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=01101010B = 6AH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[y]</a:t>
            </a:r>
            <a:r>
              <a:rPr kumimoji="0" lang="zh-CN" alt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10010101B = 95H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323" name="Text Box 4"/>
          <p:cNvSpPr txBox="1"/>
          <p:nvPr/>
        </p:nvSpPr>
        <p:spPr>
          <a:xfrm>
            <a:off x="685800" y="720725"/>
            <a:ext cx="7391400" cy="10318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变量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是十进制数。 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x=106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y= -106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，求其原码、反码和补码。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0" y="2438400"/>
            <a:ext cx="7391400" cy="2770188"/>
          </a:xfrm>
          <a:prstGeom prst="rect">
            <a:avLst/>
          </a:prstGeom>
          <a:solidFill>
            <a:srgbClr val="E7F6C8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）补码：正数的补码等于正数的原码，负数为原码求反加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（符号位不变）</a:t>
            </a: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0" lang="zh-CN" altLang="en-US" sz="2800" b="1" kern="1200" cap="none" spc="0" normalizeH="0" baseline="0" noProof="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[x]</a:t>
            </a:r>
            <a:r>
              <a:rPr kumimoji="0" lang="zh-CN" altLang="en-US" sz="2800" b="1" kern="1200" cap="none" spc="0" normalizeH="0" baseline="-3000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补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=[x]</a:t>
            </a:r>
            <a:r>
              <a:rPr kumimoji="0" lang="zh-CN" altLang="en-US" sz="2800" b="1" kern="1200" cap="none" spc="0" normalizeH="0" baseline="-3000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=01101010B = 6AH</a:t>
            </a:r>
            <a:endParaRPr kumimoji="0" lang="en-US" altLang="zh-CN" sz="2800" b="1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[y]</a:t>
            </a:r>
            <a:r>
              <a:rPr kumimoji="0" lang="zh-CN" altLang="en-US" sz="2800" b="1" kern="1200" cap="none" spc="0" normalizeH="0" baseline="-3000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10010110B = 96H</a:t>
            </a:r>
            <a:endParaRPr kumimoji="0" lang="en-US" altLang="zh-CN" sz="28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49763"/>
          </a:xfrm>
          <a:ln w="254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zh-CN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[x]</a:t>
            </a:r>
            <a:r>
              <a:rPr kumimoji="0" lang="zh-CN" altLang="en-US" sz="3200" b="0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</a:t>
            </a:r>
            <a:r>
              <a:rPr kumimoji="0" lang="en-US" altLang="zh-CN" sz="3200" b="0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-|x|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n: 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二进制的位数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</a:t>
            </a: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= 8, </a:t>
            </a: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</a:t>
            </a: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[-5]</a:t>
            </a:r>
            <a:r>
              <a:rPr kumimoji="0" lang="zh-CN" altLang="en-US" sz="3000" b="0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</a:t>
            </a:r>
            <a:r>
              <a:rPr kumimoji="0" lang="zh-CN" altLang="en-US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[-128]</a:t>
            </a:r>
            <a:r>
              <a:rPr kumimoji="0" lang="zh-CN" altLang="en-US" sz="3000" b="0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</a:t>
            </a:r>
            <a:endParaRPr kumimoji="0" lang="zh-CN" altLang="en-US" sz="3000" b="0" i="0" u="none" strike="noStrike" kern="1200" cap="none" spc="0" normalizeH="0" baseline="-2500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[-5]</a:t>
            </a:r>
            <a:r>
              <a:rPr kumimoji="0" lang="zh-CN" altLang="en-US" sz="3000" b="0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补 </a:t>
            </a: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 2</a:t>
            </a:r>
            <a:r>
              <a:rPr kumimoji="0" lang="en-US" altLang="zh-CN" sz="3000" b="0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8</a:t>
            </a: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-5 =100000000B-101B</a:t>
            </a:r>
            <a:endParaRPr kumimoji="0" lang="en-US" altLang="zh-CN" sz="3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       =11111011B = FBH</a:t>
            </a:r>
            <a:endParaRPr kumimoji="0" lang="en-US" altLang="zh-CN" sz="3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[-128]</a:t>
            </a:r>
            <a:r>
              <a:rPr kumimoji="0" lang="zh-CN" altLang="en-US" sz="3000" b="0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补 </a:t>
            </a: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 2</a:t>
            </a:r>
            <a:r>
              <a:rPr kumimoji="0" lang="en-US" altLang="zh-CN" sz="3000" b="0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8</a:t>
            </a:r>
            <a:r>
              <a:rPr kumimoji="0" lang="en-US" altLang="zh-CN" sz="3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-128 = 10000000B = 80H</a:t>
            </a:r>
            <a:endParaRPr kumimoji="0" lang="en-US" altLang="zh-CN" sz="3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000" b="0" i="0" u="none" strike="noStrike" kern="1200" cap="none" spc="0" normalizeH="0" baseline="-2500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8371" name="标题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7772400" cy="990600"/>
          </a:xfrm>
          <a:ln/>
        </p:spPr>
        <p:txBody>
          <a:bodyPr vert="horz" wrap="square" lIns="91440" tIns="45720" rIns="91440" bIns="45720" anchor="ctr" anchorCtr="0"/>
          <a:p>
            <a:pPr algn="l"/>
            <a:r>
              <a:rPr lang="" altLang="zh-CN" sz="3200" b="1" dirty="0">
                <a:solidFill>
                  <a:schemeClr val="tx2"/>
                </a:solidFill>
              </a:rPr>
              <a:t>2.用公式求补码</a:t>
            </a:r>
            <a:r>
              <a:rPr lang="" altLang="zh-CN" b="1" dirty="0">
                <a:solidFill>
                  <a:schemeClr val="tx2"/>
                </a:solidFill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内容占位符 5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43400"/>
          </a:xfrm>
          <a:ln w="25400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" altLang="en-US" dirty="0"/>
              <a:t>对补码连同符号位一起求反加</a:t>
            </a:r>
            <a:r>
              <a:rPr lang="" altLang="zh-CN" dirty="0"/>
              <a:t>1.   </a:t>
            </a:r>
            <a:endParaRPr lang="" altLang="zh-CN" dirty="0"/>
          </a:p>
          <a:p>
            <a:pPr marL="0" indent="0">
              <a:buNone/>
            </a:pPr>
            <a:r>
              <a:rPr lang="" altLang="zh-CN" dirty="0"/>
              <a:t>              [x]</a:t>
            </a:r>
            <a:r>
              <a:rPr lang="" altLang="en-US" baseline="-25000" dirty="0"/>
              <a:t>补     </a:t>
            </a:r>
            <a:r>
              <a:rPr lang="" altLang="en-US" sz="2800" dirty="0"/>
              <a:t>求补     </a:t>
            </a:r>
            <a:r>
              <a:rPr lang="" altLang="zh-CN" dirty="0"/>
              <a:t>[-x]</a:t>
            </a:r>
            <a:r>
              <a:rPr lang="" altLang="en-US" baseline="-25000" dirty="0"/>
              <a:t>补</a:t>
            </a:r>
            <a:endParaRPr lang="" altLang="zh-CN" baseline="-25000" dirty="0"/>
          </a:p>
          <a:p>
            <a:pPr marL="0" indent="0">
              <a:buNone/>
            </a:pPr>
            <a:endParaRPr lang="" altLang="zh-CN" sz="2800" dirty="0"/>
          </a:p>
          <a:p>
            <a:pPr marL="0" indent="0">
              <a:buNone/>
            </a:pPr>
            <a:r>
              <a:rPr lang="" altLang="en-US" sz="2800" dirty="0"/>
              <a:t>例：</a:t>
            </a:r>
            <a:r>
              <a:rPr lang="" altLang="zh-CN" sz="2800" dirty="0"/>
              <a:t>01100011B——10011101B</a:t>
            </a:r>
            <a:endParaRPr lang="" altLang="zh-CN" sz="2800" dirty="0"/>
          </a:p>
          <a:p>
            <a:pPr marL="0" indent="0">
              <a:buNone/>
            </a:pPr>
            <a:r>
              <a:rPr lang="" altLang="zh-CN" sz="2800" dirty="0"/>
              <a:t>         10011110B——01100010B</a:t>
            </a:r>
            <a:endParaRPr lang="" altLang="zh-CN" sz="2800" dirty="0"/>
          </a:p>
          <a:p>
            <a:pPr marL="0" indent="0">
              <a:buNone/>
            </a:pPr>
            <a:r>
              <a:rPr lang="" altLang="zh-CN" sz="2800" dirty="0"/>
              <a:t>        [+7]</a:t>
            </a:r>
            <a:r>
              <a:rPr lang="" altLang="en-US" sz="2800" baseline="-25000" dirty="0"/>
              <a:t>补</a:t>
            </a:r>
            <a:r>
              <a:rPr lang="" altLang="zh-CN" sz="2800" dirty="0"/>
              <a:t>=00000111B=07H</a:t>
            </a:r>
            <a:r>
              <a:rPr lang="" altLang="en-US" sz="2800" dirty="0"/>
              <a:t>，求补：</a:t>
            </a:r>
            <a:r>
              <a:rPr lang="" altLang="zh-CN" sz="2800" dirty="0"/>
              <a:t>11111001B=F9H</a:t>
            </a:r>
            <a:endParaRPr lang="" altLang="zh-CN" sz="2800" dirty="0"/>
          </a:p>
          <a:p>
            <a:pPr marL="0" indent="0">
              <a:buNone/>
            </a:pPr>
            <a:r>
              <a:rPr lang="" altLang="zh-CN" sz="2800" dirty="0"/>
              <a:t>        </a:t>
            </a:r>
            <a:r>
              <a:rPr lang="" altLang="zh-CN" sz="2800" dirty="0">
                <a:sym typeface="+mn-ea"/>
              </a:rPr>
              <a:t>[-7]</a:t>
            </a:r>
            <a:r>
              <a:rPr lang="" altLang="en-US" sz="2800" baseline="-25000" dirty="0">
                <a:sym typeface="+mn-ea"/>
              </a:rPr>
              <a:t>补</a:t>
            </a:r>
            <a:r>
              <a:rPr lang="" altLang="zh-CN" sz="2800" dirty="0">
                <a:sym typeface="+mn-ea"/>
              </a:rPr>
              <a:t>=11111001B=F9H</a:t>
            </a:r>
            <a:r>
              <a:rPr lang="" altLang="en-US" sz="2800" dirty="0">
                <a:sym typeface="+mn-ea"/>
              </a:rPr>
              <a:t>，求补：</a:t>
            </a:r>
            <a:r>
              <a:rPr lang="" altLang="zh-CN" sz="2800" dirty="0">
                <a:sym typeface="+mn-ea"/>
              </a:rPr>
              <a:t>00000111B=07H</a:t>
            </a:r>
            <a:endParaRPr lang="" altLang="zh-CN" sz="2800" dirty="0"/>
          </a:p>
          <a:p>
            <a:pPr marL="0" indent="0">
              <a:buNone/>
            </a:pPr>
            <a:endParaRPr lang="" altLang="zh-CN" sz="28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67000" y="2819400"/>
            <a:ext cx="1019175" cy="63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96" name="矩形 4"/>
          <p:cNvSpPr/>
          <p:nvPr/>
        </p:nvSpPr>
        <p:spPr>
          <a:xfrm>
            <a:off x="609600" y="914400"/>
            <a:ext cx="25860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3.</a:t>
            </a:r>
            <a:r>
              <a:rPr lang="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求补运算：</a:t>
            </a:r>
            <a:endParaRPr lang="" altLang="zh-CN" sz="3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766763" y="3427413"/>
            <a:ext cx="7386637" cy="2211387"/>
          </a:xfrm>
          <a:gradFill rotWithShape="0">
            <a:gsLst>
              <a:gs pos="0">
                <a:srgbClr val="FFFFCC"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FFFFCC">
                  <a:alpha val="100000"/>
                </a:srgbClr>
              </a:gs>
            </a:gsLst>
            <a:lin ang="5400000" scaled="1"/>
            <a:tileRect/>
          </a:gradFill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2800" b="1" dirty="0">
                <a:solidFill>
                  <a:srgbClr val="000000"/>
                </a:solidFill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</a:rPr>
              <a:t>3 </a:t>
            </a:r>
            <a:r>
              <a:rPr lang="zh-CN" altLang="en-US" sz="2800" b="1" dirty="0">
                <a:solidFill>
                  <a:srgbClr val="000000"/>
                </a:solidFill>
              </a:rPr>
              <a:t>给出补码，求其十进制真值。</a:t>
            </a:r>
            <a:endParaRPr lang="zh-CN" altLang="en-US" sz="2800" b="1" dirty="0"/>
          </a:p>
          <a:p>
            <a:pPr algn="just" eaLnBrk="1" hangingPunct="1"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</a:t>
            </a:r>
            <a:r>
              <a:rPr lang="en-US" altLang="zh-CN" sz="2800" b="1" dirty="0">
                <a:solidFill>
                  <a:srgbClr val="000000"/>
                </a:solidFill>
              </a:rPr>
              <a:t>00100010B= +34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10010011B= -1101101B= -109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42870" y="990664"/>
            <a:ext cx="7386638" cy="1981136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</p:spPr>
        <p:txBody>
          <a:bodyPr/>
          <a:lstStyle/>
          <a:p>
            <a:pPr marL="342900" marR="0" indent="-342900"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1" kern="120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、从补码求真值</a:t>
            </a:r>
            <a:endParaRPr kumimoji="0" lang="en-US" altLang="zh-CN" sz="3200" b="1" kern="120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负数：补码的数值位取反加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，符号位为“</a:t>
            </a:r>
            <a:r>
              <a:rPr kumimoji="0" lang="en-US" altLang="zh-CN" sz="2800" b="1" kern="1200" cap="none" spc="0" normalizeH="0" baseline="0" noProof="0" dirty="0"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1" kern="1200" cap="none" spc="0" normalizeH="0" baseline="0" noProof="0" dirty="0">
                <a:latin typeface="+mn-lt"/>
                <a:ea typeface="+mn-ea"/>
                <a:cs typeface="+mn-cs"/>
              </a:rPr>
              <a:t>”，得到真值。</a:t>
            </a:r>
            <a:endParaRPr kumimoji="0" lang="en-US" altLang="zh-CN" sz="2800" b="1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1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457200" y="762000"/>
            <a:ext cx="8153400" cy="57150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38100" cmpd="dbl">
            <a:noFill/>
            <a:miter lim="800000"/>
          </a:ln>
          <a:effectLst>
            <a:outerShdw dist="107763" dir="13500000" sx="75000" sy="75000" algn="tl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练习：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）求补码，并用二进制和十六进制表示：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X1= 95  =                          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 =         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X2= -100=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X3= -127 =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X4= -39 =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X5= -128 =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X6= -1   =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Text Box 3"/>
          <p:cNvSpPr txBox="1"/>
          <p:nvPr/>
        </p:nvSpPr>
        <p:spPr>
          <a:xfrm>
            <a:off x="2590800" y="1447800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61444" name="Picture 5" descr="D:\汇编语言教材08\tupian\1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0" y="2286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09800" y="838200"/>
            <a:ext cx="4572000" cy="6858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计算机指令集架构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381000" y="1733550"/>
            <a:ext cx="8382000" cy="4818380"/>
          </a:xfrm>
          <a:prstGeom prst="rect">
            <a:avLst/>
          </a:prstGeom>
          <a:solidFill>
            <a:srgbClr val="EFEFFF"/>
          </a:solidFill>
          <a:ln w="57150" cap="flat" cmpd="thickThin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主流指令集架构为</a:t>
            </a:r>
            <a:r>
              <a:rPr lang="en-US" altLang="zh-CN" sz="2400" b="1" dirty="0">
                <a:latin typeface="Arial" panose="020B0604020202020204" pitchFamily="34" charset="0"/>
              </a:rPr>
              <a:t>X86</a:t>
            </a:r>
            <a:r>
              <a:rPr lang="zh-CN" altLang="en-US" sz="2400" b="1" dirty="0">
                <a:latin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Arial" panose="020B0604020202020204" pitchFamily="34" charset="0"/>
              </a:rPr>
              <a:t>ARM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en-US" altLang="zh-CN" sz="2400" b="1" dirty="0">
                <a:latin typeface="Arial" panose="020B0604020202020204" pitchFamily="34" charset="0"/>
              </a:rPr>
              <a:t>X86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zh-CN" altLang="en-US" sz="2400" dirty="0">
                <a:latin typeface="Arial" panose="020B0604020202020204" pitchFamily="34" charset="0"/>
              </a:rPr>
              <a:t>美国</a:t>
            </a:r>
            <a:r>
              <a:rPr lang="en-US" altLang="zh-CN" sz="2400" dirty="0">
                <a:latin typeface="Arial" panose="020B0604020202020204" pitchFamily="34" charset="0"/>
              </a:rPr>
              <a:t>intel</a:t>
            </a:r>
            <a:r>
              <a:rPr lang="zh-CN" altLang="en-US" sz="2400" dirty="0">
                <a:latin typeface="Arial" panose="020B0604020202020204" pitchFamily="34" charset="0"/>
              </a:rPr>
              <a:t>公司，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CISC </a:t>
            </a:r>
            <a:r>
              <a:rPr lang="zh-CN" altLang="en-US" sz="2400" dirty="0">
                <a:latin typeface="Arial" panose="020B0604020202020204" pitchFamily="34" charset="0"/>
              </a:rPr>
              <a:t>，主要应用于桌面端。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en-US" altLang="zh-CN" sz="2400" b="1" dirty="0">
                <a:latin typeface="Arial" panose="020B0604020202020204" pitchFamily="34" charset="0"/>
              </a:rPr>
              <a:t>ARM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zh-CN" altLang="en-US" sz="2400" dirty="0">
                <a:latin typeface="Arial" panose="020B0604020202020204" pitchFamily="34" charset="0"/>
              </a:rPr>
              <a:t>英国</a:t>
            </a:r>
            <a:r>
              <a:rPr lang="en-US" altLang="zh-CN" sz="2400" dirty="0">
                <a:latin typeface="Arial" panose="020B0604020202020204" pitchFamily="34" charset="0"/>
              </a:rPr>
              <a:t>arm</a:t>
            </a:r>
            <a:r>
              <a:rPr lang="zh-CN" altLang="en-US" sz="2400" dirty="0">
                <a:latin typeface="Arial" panose="020B0604020202020204" pitchFamily="34" charset="0"/>
              </a:rPr>
              <a:t>公司，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Arial" panose="020B0604020202020204" pitchFamily="34" charset="0"/>
              </a:rPr>
              <a:t>主要应用于移动端。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zh-CN" altLang="en-US" sz="2400" b="1" dirty="0">
                <a:sym typeface="+mn-ea"/>
              </a:rPr>
              <a:t>其他：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MIPS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PowerPC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SPARC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Alpha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RISC-V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en-US" altLang="zh-CN" sz="2400" b="1" dirty="0">
                <a:latin typeface="Arial" panose="020B0604020202020204" pitchFamily="34" charset="0"/>
              </a:rPr>
              <a:t>LoongArch</a:t>
            </a:r>
            <a:r>
              <a:rPr lang="zh-CN" altLang="en-US" sz="2400" b="1" dirty="0">
                <a:latin typeface="Arial" panose="020B0604020202020204" pitchFamily="34" charset="0"/>
              </a:rPr>
              <a:t>，中国龙芯中科，是我国完全自主设计的指令架构，意味着国产</a:t>
            </a:r>
            <a:r>
              <a:rPr lang="en-US" altLang="zh-CN" sz="2400" b="1" dirty="0">
                <a:latin typeface="Arial" panose="020B0604020202020204" pitchFamily="34" charset="0"/>
              </a:rPr>
              <a:t>CPU</a:t>
            </a:r>
            <a:r>
              <a:rPr lang="zh-CN" altLang="en-US" sz="2400" b="1" dirty="0">
                <a:latin typeface="Arial" panose="020B0604020202020204" pitchFamily="34" charset="0"/>
              </a:rPr>
              <a:t>已完全绕开美国封锁和限制，对我国芯片产业发展意义重大。</a:t>
            </a:r>
            <a:r>
              <a:rPr lang="en-US" altLang="zh-CN" sz="2400" b="1" dirty="0">
                <a:latin typeface="Arial" panose="020B0604020202020204" pitchFamily="34" charset="0"/>
              </a:rPr>
              <a:t>2021</a:t>
            </a:r>
            <a:r>
              <a:rPr lang="zh-CN" altLang="en-US" sz="2400" b="1" dirty="0">
                <a:latin typeface="Arial" panose="020B0604020202020204" pitchFamily="34" charset="0"/>
              </a:rPr>
              <a:t>年已经推出龙芯</a:t>
            </a:r>
            <a:r>
              <a:rPr lang="en-US" altLang="zh-CN" sz="2400" b="1" dirty="0">
                <a:latin typeface="Arial" panose="020B0604020202020204" pitchFamily="34" charset="0"/>
              </a:rPr>
              <a:t>3A5000</a:t>
            </a:r>
            <a:r>
              <a:rPr lang="zh-CN" altLang="en-US" sz="2400" b="1" dirty="0">
                <a:latin typeface="Arial" panose="020B0604020202020204" pitchFamily="34" charset="0"/>
              </a:rPr>
              <a:t>处理器和服务器专用龙芯</a:t>
            </a:r>
            <a:r>
              <a:rPr lang="en-US" altLang="zh-CN" sz="2400" b="1" dirty="0">
                <a:latin typeface="Arial" panose="020B0604020202020204" pitchFamily="34" charset="0"/>
              </a:rPr>
              <a:t>3C5000</a:t>
            </a:r>
            <a:r>
              <a:rPr lang="zh-CN" altLang="en-US" sz="2400" b="1" dirty="0">
                <a:latin typeface="Arial" panose="020B0604020202020204" pitchFamily="34" charset="0"/>
              </a:rPr>
              <a:t>处理器。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ext Box 4"/>
          <p:cNvSpPr txBox="1"/>
          <p:nvPr/>
        </p:nvSpPr>
        <p:spPr>
          <a:xfrm>
            <a:off x="168910" y="1066800"/>
            <a:ext cx="9006205" cy="324231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）从补码求真值，用十进制表示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  <a:endParaRPr lang="en-US" altLang="zh-CN" sz="32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01101101B=			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11100111B=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10000011B= 			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00111100B=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</a:rPr>
              <a:t>二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．补码运算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467600" cy="4800600"/>
          </a:xfrm>
          <a:solidFill>
            <a:srgbClr val="FFFFFF"/>
          </a:solidFill>
          <a:ln w="38100" cmpd="dbl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已知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x=13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y=6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，用补码计算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步骤如下：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）先将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分别用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位二进制表示：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 =00001101B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 =00000110B      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求出正数的补码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	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[x]</a:t>
            </a:r>
            <a:r>
              <a:rPr kumimoji="0" lang="zh-CN" altLang="en-US" sz="32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=0,0001101B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      [y]</a:t>
            </a:r>
            <a:r>
              <a:rPr kumimoji="0" lang="zh-CN" altLang="en-US" sz="3200" b="1" i="0" u="none" strike="noStrike" kern="120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=0,0000110B 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3"/>
          <p:cNvSpPr>
            <a:spLocks noGrp="1" noChangeArrowheads="1"/>
          </p:cNvSpPr>
          <p:nvPr>
            <p:ph idx="1"/>
          </p:nvPr>
        </p:nvSpPr>
        <p:spPr>
          <a:xfrm>
            <a:off x="842963" y="1598613"/>
            <a:ext cx="7386638" cy="3887788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107763" dir="81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根据补码运算规则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	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[x-y]</a:t>
            </a:r>
            <a:r>
              <a:rPr kumimoji="0" lang="zh-CN" altLang="en-US" sz="32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=[x]</a:t>
            </a:r>
            <a:r>
              <a:rPr kumimoji="0" lang="zh-CN" altLang="en-US" sz="32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+[-y]</a:t>
            </a:r>
            <a:r>
              <a:rPr kumimoji="0" lang="zh-CN" altLang="en-US" sz="32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（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计算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-y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的补码，即对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+y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的补码再求补</a:t>
            </a: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	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[-y]</a:t>
            </a:r>
            <a:r>
              <a:rPr kumimoji="0" lang="zh-CN" altLang="en-US" sz="3200" b="1" i="0" u="none" strike="noStrike" kern="120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=1,1111010B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96925" y="1219200"/>
            <a:ext cx="7432675" cy="4038600"/>
          </a:xfrm>
          <a:solidFill>
            <a:srgbClr val="FFFFFF"/>
          </a:solidFill>
          <a:ln w="38100" cmpd="dbl">
            <a:solidFill>
              <a:schemeClr val="tx1"/>
            </a:solidFill>
          </a:ln>
          <a:effectLst>
            <a:outerShdw dist="107763" dir="135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）减法运算变为补码的加法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[x]</a:t>
            </a:r>
            <a:r>
              <a:rPr kumimoji="0" lang="en-US" altLang="zh-CN" sz="32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  0,0001101B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+[-y]</a:t>
            </a:r>
            <a:r>
              <a:rPr kumimoji="0" lang="en-US" altLang="zh-CN" sz="32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  1,1111010B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[x-y]</a:t>
            </a:r>
            <a:r>
              <a:rPr kumimoji="0" lang="en-US" altLang="zh-CN" sz="32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补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0,0000111B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 </a:t>
            </a: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丢掉符号进位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求得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y = 00000111B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539" name="Line 4"/>
          <p:cNvSpPr/>
          <p:nvPr/>
        </p:nvSpPr>
        <p:spPr>
          <a:xfrm>
            <a:off x="1600200" y="3352800"/>
            <a:ext cx="403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40" name="Line 5"/>
          <p:cNvSpPr/>
          <p:nvPr/>
        </p:nvSpPr>
        <p:spPr>
          <a:xfrm flipV="1">
            <a:off x="2819400" y="3352800"/>
            <a:ext cx="304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/>
          <p:nvPr/>
        </p:nvSpPr>
        <p:spPr>
          <a:xfrm>
            <a:off x="533400" y="1371600"/>
            <a:ext cx="8077200" cy="5105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92075" tIns="46038" rIns="92075" bIns="46038"/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位二进制数补码的范围可用公式 </a:t>
            </a:r>
            <a:r>
              <a:rPr lang="en-US" altLang="zh-CN" sz="2400" b="1" dirty="0">
                <a:latin typeface="Times New Roman" panose="02020603050405020304" pitchFamily="18" charset="0"/>
              </a:rPr>
              <a:t>- 2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n-1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～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+ 2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n-1</a:t>
            </a:r>
            <a:r>
              <a:rPr lang="en-US" altLang="zh-CN" sz="2400" b="1" dirty="0">
                <a:latin typeface="Times New Roman" panose="02020603050405020304" pitchFamily="18" charset="0"/>
              </a:rPr>
              <a:t> –1 </a:t>
            </a:r>
            <a:r>
              <a:rPr lang="zh-CN" altLang="en-US" sz="2400" b="1" dirty="0">
                <a:latin typeface="宋体" panose="02010600030101010101" pitchFamily="2" charset="-122"/>
              </a:rPr>
              <a:t>计算。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(1)  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位二进制补码的范围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00000000B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01111111B  ----  10000000B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111111111B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00     H</a:t>
            </a:r>
            <a:r>
              <a:rPr lang="zh-CN" altLang="en-US" sz="2400" b="1" dirty="0">
                <a:latin typeface="Times New Roman" panose="02020603050405020304" pitchFamily="18" charset="0"/>
              </a:rPr>
              <a:t>～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7F    H     ----        80     H </a:t>
            </a:r>
            <a:r>
              <a:rPr lang="zh-CN" altLang="en-US" sz="2400" b="1" dirty="0">
                <a:latin typeface="Times New Roman" panose="02020603050405020304" pitchFamily="18" charset="0"/>
              </a:rPr>
              <a:t>～   </a:t>
            </a:r>
            <a:r>
              <a:rPr lang="en-US" altLang="zh-CN" sz="2400" b="1" dirty="0">
                <a:latin typeface="Times New Roman" panose="02020603050405020304" pitchFamily="18" charset="0"/>
              </a:rPr>
              <a:t>FF   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0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～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127D                      -128 D </a:t>
            </a:r>
            <a:r>
              <a:rPr lang="zh-CN" altLang="en-US" sz="2400" b="1" dirty="0">
                <a:latin typeface="Times New Roman" panose="02020603050405020304" pitchFamily="18" charset="0"/>
              </a:rPr>
              <a:t>～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-1D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十进制表示的范围：</a:t>
            </a:r>
            <a:r>
              <a:rPr lang="en-US" altLang="zh-CN" sz="2400" b="1" dirty="0">
                <a:latin typeface="Times New Roman" panose="02020603050405020304" pitchFamily="18" charset="0"/>
              </a:rPr>
              <a:t>-128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+127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- 2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7</a:t>
            </a:r>
            <a:r>
              <a:rPr lang="zh-CN" altLang="en-US" sz="2400" b="1" dirty="0"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+ 2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7</a:t>
            </a:r>
            <a:r>
              <a:rPr lang="en-US" altLang="zh-CN" sz="2400" b="1" dirty="0">
                <a:latin typeface="Times New Roman" panose="02020603050405020304" pitchFamily="18" charset="0"/>
              </a:rPr>
              <a:t>–1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位二进制补码的范围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十进制表示的范围：</a:t>
            </a:r>
            <a:r>
              <a:rPr lang="en-US" altLang="zh-CN" sz="2400" b="1" dirty="0">
                <a:latin typeface="Times New Roman" panose="02020603050405020304" pitchFamily="18" charset="0"/>
              </a:rPr>
              <a:t>-32768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+32767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- 2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15</a:t>
            </a:r>
            <a:r>
              <a:rPr lang="zh-CN" altLang="en-US" sz="2400" b="1" dirty="0">
                <a:latin typeface="宋体" panose="02010600030101010101" pitchFamily="2" charset="-122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</a:rPr>
              <a:t>+ 2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15</a:t>
            </a:r>
            <a:r>
              <a:rPr lang="en-US" altLang="zh-CN" sz="2400" b="1" dirty="0">
                <a:latin typeface="Times New Roman" panose="02020603050405020304" pitchFamily="18" charset="0"/>
              </a:rPr>
              <a:t>–1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/>
          <p:nvPr/>
        </p:nvSpPr>
        <p:spPr>
          <a:xfrm>
            <a:off x="457200" y="776288"/>
            <a:ext cx="34305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三、补码的表示范围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/>
          <p:nvPr/>
        </p:nvSpPr>
        <p:spPr>
          <a:xfrm>
            <a:off x="533400" y="1524000"/>
            <a:ext cx="7924800" cy="495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92075" tIns="46038" rIns="92075" bIns="46038"/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位二进制无符号数表示范围可以公式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n</a:t>
            </a:r>
            <a:r>
              <a:rPr lang="en-US" altLang="zh-CN" sz="2800" b="1" dirty="0">
                <a:latin typeface="Times New Roman" panose="02020603050405020304" pitchFamily="18" charset="0"/>
              </a:rPr>
              <a:t>–1 </a:t>
            </a:r>
            <a:r>
              <a:rPr lang="zh-CN" altLang="en-US" sz="2800" b="1" dirty="0">
                <a:latin typeface="Times New Roman" panose="02020603050405020304" pitchFamily="18" charset="0"/>
              </a:rPr>
              <a:t>计算。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</a:rPr>
              <a:t>位无符号数的范围：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00000000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</a:rPr>
              <a:t>11111111B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 0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</a:rPr>
              <a:t>255D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</a:rPr>
              <a:t>位无符号数的范围：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0000000000000000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</a:rPr>
              <a:t>1111111111111111B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   0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</a:rPr>
              <a:t>65535D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/>
          <p:nvPr/>
        </p:nvSpPr>
        <p:spPr>
          <a:xfrm>
            <a:off x="457200" y="776288"/>
            <a:ext cx="441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四、无符号数的表示范围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/>
          <p:nvPr/>
        </p:nvSpPr>
        <p:spPr>
          <a:xfrm>
            <a:off x="609600" y="2701925"/>
            <a:ext cx="7696200" cy="2973388"/>
          </a:xfrm>
          <a:prstGeom prst="rect">
            <a:avLst/>
          </a:prstGeom>
          <a:solidFill>
            <a:srgbClr val="FFFFFF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1 </a:t>
            </a:r>
            <a:r>
              <a:rPr lang="zh-CN" altLang="en-US" sz="2400" b="1" dirty="0">
                <a:latin typeface="Arial" panose="020B0604020202020204" pitchFamily="34" charset="0"/>
              </a:rPr>
              <a:t>、 </a:t>
            </a:r>
            <a:r>
              <a:rPr lang="en-US" altLang="zh-CN" sz="2400" b="1" dirty="0">
                <a:latin typeface="Arial" panose="020B0604020202020204" pitchFamily="34" charset="0"/>
              </a:rPr>
              <a:t>8 </a:t>
            </a:r>
            <a:r>
              <a:rPr lang="zh-CN" altLang="en-US" sz="2400" b="1" dirty="0">
                <a:latin typeface="Arial" panose="020B0604020202020204" pitchFamily="34" charset="0"/>
              </a:rPr>
              <a:t>位扩展到 </a:t>
            </a:r>
            <a:r>
              <a:rPr lang="en-US" altLang="zh-CN" sz="2400" b="1" dirty="0">
                <a:latin typeface="Arial" panose="020B0604020202020204" pitchFamily="34" charset="0"/>
              </a:rPr>
              <a:t>16 </a:t>
            </a:r>
            <a:r>
              <a:rPr lang="zh-CN" altLang="en-US" sz="2400" b="1" dirty="0">
                <a:latin typeface="Arial" panose="020B0604020202020204" pitchFamily="34" charset="0"/>
              </a:rPr>
              <a:t>位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       01110110=76H=0000000001110110=0076H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      10001010=8AH=1111111110001010=FF8AH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2 </a:t>
            </a:r>
            <a:r>
              <a:rPr lang="zh-CN" altLang="en-US" sz="2400" b="1" dirty="0">
                <a:latin typeface="Arial" panose="020B0604020202020204" pitchFamily="34" charset="0"/>
              </a:rPr>
              <a:t>、 </a:t>
            </a:r>
            <a:r>
              <a:rPr lang="en-US" altLang="zh-CN" sz="2400" b="1" dirty="0">
                <a:latin typeface="Arial" panose="020B0604020202020204" pitchFamily="34" charset="0"/>
              </a:rPr>
              <a:t>16 </a:t>
            </a:r>
            <a:r>
              <a:rPr lang="zh-CN" altLang="en-US" sz="2400" b="1" dirty="0">
                <a:latin typeface="Arial" panose="020B0604020202020204" pitchFamily="34" charset="0"/>
              </a:rPr>
              <a:t>位扩展到 </a:t>
            </a:r>
            <a:r>
              <a:rPr lang="en-US" altLang="zh-CN" sz="2400" b="1" dirty="0">
                <a:latin typeface="Arial" panose="020B0604020202020204" pitchFamily="34" charset="0"/>
              </a:rPr>
              <a:t>32 </a:t>
            </a:r>
            <a:r>
              <a:rPr lang="zh-CN" altLang="en-US" sz="2400" b="1" dirty="0">
                <a:latin typeface="Arial" panose="020B0604020202020204" pitchFamily="34" charset="0"/>
              </a:rPr>
              <a:t>位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       0076H=00000076H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Arial" panose="020B0604020202020204" pitchFamily="34" charset="0"/>
              </a:rPr>
              <a:t>       FF8AH=FFFFFF8AH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68611" name="Text Box 3"/>
          <p:cNvSpPr txBox="1"/>
          <p:nvPr/>
        </p:nvSpPr>
        <p:spPr>
          <a:xfrm>
            <a:off x="685800" y="847725"/>
            <a:ext cx="7772400" cy="1620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五、符号位扩展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在汇编语言中，常常需要把字节数据变为字、字数据变为双字，以满足计算和指令格式的要求。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450975"/>
            <a:ext cx="7386638" cy="4497388"/>
          </a:xfr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effectLst>
            <a:outerShdw dist="107763" dir="13500000" sx="75000" sy="75000" algn="tl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练习：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将字节扩展为字，字扩展到双字。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98H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				8045H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3AH →						F028H →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9635" name="Picture 4" descr="D:\汇编语言教材08\tupian\1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3048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7477125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br>
              <a:rPr lang="en-US" altLang="zh-CN" b="1" dirty="0"/>
            </a:br>
            <a:r>
              <a:rPr lang="en-US" altLang="zh-CN" sz="3600" b="1" dirty="0"/>
              <a:t>   1.3.4 </a:t>
            </a:r>
            <a:r>
              <a:rPr lang="zh-CN" altLang="en-US" sz="3600" b="1" dirty="0"/>
              <a:t>编码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70659" name="Rectangle 4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381000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10000"/>
              </a:lnSpc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计算机中，数据除采用按“值”表示外，还采用按“形”表示，这就是对数据进行编码。</a:t>
            </a:r>
            <a:endParaRPr lang="zh-CN" altLang="en-US" sz="2800" b="1" dirty="0"/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2800" b="1" dirty="0"/>
              <a:t>    所谓编码，就是用一定规则组合而成的若干位二进制码来表示数或字符（字母及符号）。</a:t>
            </a:r>
            <a:endParaRPr lang="zh-CN" altLang="en-US" sz="2800" b="1" dirty="0"/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2800" b="1" dirty="0"/>
              <a:t>    常用的编码有十进制数编码、可靠性编码 及字符编码等。</a:t>
            </a:r>
            <a:endParaRPr lang="zh-CN" altLang="en-US" sz="2800" b="1" dirty="0"/>
          </a:p>
        </p:txBody>
      </p:sp>
      <p:sp>
        <p:nvSpPr>
          <p:cNvPr id="70660" name="Rectangle 6"/>
          <p:cNvSpPr/>
          <p:nvPr/>
        </p:nvSpPr>
        <p:spPr>
          <a:xfrm>
            <a:off x="685800" y="4724400"/>
            <a:ext cx="7772400" cy="16764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latin typeface="Arial" panose="020B0604020202020204" pitchFamily="34" charset="0"/>
                <a:hlinkClick r:id="rId2" action="ppaction://hlinksldjump"/>
              </a:rPr>
              <a:t>十进制数编码 </a:t>
            </a:r>
            <a:r>
              <a:rPr lang="en-US" altLang="zh-CN" sz="2800" b="1" dirty="0">
                <a:latin typeface="Arial" panose="020B0604020202020204" pitchFamily="34" charset="0"/>
                <a:hlinkClick r:id="rId2" action="ppaction://hlinksldjump"/>
              </a:rPr>
              <a:t>BCD</a:t>
            </a:r>
            <a:r>
              <a:rPr lang="zh-CN" altLang="en-US" sz="2800" b="1" dirty="0">
                <a:latin typeface="Arial" panose="020B0604020202020204" pitchFamily="34" charset="0"/>
                <a:hlinkClick r:id="rId2" action="ppaction://hlinksldjump"/>
              </a:rPr>
              <a:t>码        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latin typeface="Arial" panose="020B0604020202020204" pitchFamily="34" charset="0"/>
                <a:hlinkClick r:id="rId3" action="ppaction://hlinksldjump"/>
              </a:rPr>
              <a:t>可靠性编码              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Blip>
                <a:blip r:embed="rId1"/>
              </a:buBlip>
            </a:pPr>
            <a:r>
              <a:rPr lang="en-US" altLang="zh-CN" sz="2800" b="1" dirty="0">
                <a:latin typeface="Arial" panose="020B0604020202020204" pitchFamily="34" charset="0"/>
                <a:hlinkClick r:id="rId4" action="ppaction://hlinksldjump"/>
              </a:rPr>
              <a:t>ASCII</a:t>
            </a:r>
            <a:r>
              <a:rPr lang="zh-CN" altLang="en-US" sz="2800" b="1" dirty="0">
                <a:latin typeface="Arial" panose="020B0604020202020204" pitchFamily="34" charset="0"/>
                <a:hlinkClick r:id="rId4" action="ppaction://hlinksldjump"/>
              </a:rPr>
              <a:t>码 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5486400" cy="762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solidFill>
                  <a:srgbClr val="3407DB"/>
                </a:solidFill>
              </a:rPr>
              <a:t>十进制数编码（</a:t>
            </a:r>
            <a:r>
              <a:rPr lang="en-US" altLang="zh-CN" sz="3200" b="1" dirty="0">
                <a:solidFill>
                  <a:srgbClr val="3407DB"/>
                </a:solidFill>
              </a:rPr>
              <a:t>BCD</a:t>
            </a:r>
            <a:r>
              <a:rPr lang="zh-CN" altLang="en-US" sz="3200" b="1" dirty="0">
                <a:solidFill>
                  <a:srgbClr val="3407DB"/>
                </a:solidFill>
              </a:rPr>
              <a:t>码）</a:t>
            </a:r>
            <a:br>
              <a:rPr lang="zh-CN" altLang="en-US" sz="3200" dirty="0">
                <a:solidFill>
                  <a:srgbClr val="3407DB"/>
                </a:solidFill>
              </a:rPr>
            </a:br>
            <a:r>
              <a:rPr lang="en-US" altLang="zh-CN" sz="3200" dirty="0">
                <a:solidFill>
                  <a:srgbClr val="3407DB"/>
                </a:solidFill>
              </a:rPr>
              <a:t>1.</a:t>
            </a:r>
            <a:r>
              <a:rPr lang="zh-CN" altLang="en-US" sz="2800" dirty="0">
                <a:solidFill>
                  <a:srgbClr val="3407DB"/>
                </a:solidFill>
              </a:rPr>
              <a:t>十进制数的常用代码表</a:t>
            </a:r>
            <a:endParaRPr lang="zh-CN" altLang="en-US" sz="2800" dirty="0">
              <a:solidFill>
                <a:srgbClr val="3407DB"/>
              </a:solidFill>
            </a:endParaRPr>
          </a:p>
        </p:txBody>
      </p:sp>
      <p:graphicFrame>
        <p:nvGraphicFramePr>
          <p:cNvPr id="1026" name="Object 1024"/>
          <p:cNvGraphicFramePr>
            <a:graphicFrameLocks noGrp="1"/>
          </p:cNvGraphicFramePr>
          <p:nvPr>
            <p:ph type="tbl" idx="1"/>
          </p:nvPr>
        </p:nvGraphicFramePr>
        <p:xfrm>
          <a:off x="1371600" y="1752600"/>
          <a:ext cx="528796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591425" imgH="6991350" progId="Word.Document.8">
                  <p:embed/>
                </p:oleObj>
              </mc:Choice>
              <mc:Fallback>
                <p:oleObj name="" r:id="rId1" imgW="7591425" imgH="699135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1752600"/>
                        <a:ext cx="5287963" cy="4953000"/>
                      </a:xfrm>
                      <a:prstGeom prst="rect">
                        <a:avLst/>
                      </a:prstGeom>
                      <a:solidFill>
                        <a:srgbClr val="ECEE8C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04875" y="1698625"/>
            <a:ext cx="7477125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b="1" dirty="0">
                <a:latin typeface="宋体" panose="02010600030101010101" pitchFamily="2" charset="-122"/>
              </a:rPr>
              <a:t>问题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4" descr="实心菱形"/>
          <p:cNvSpPr>
            <a:spLocks noChangeArrowheads="1"/>
          </p:cNvSpPr>
          <p:nvPr/>
        </p:nvSpPr>
        <p:spPr bwMode="auto">
          <a:xfrm>
            <a:off x="990600" y="2841625"/>
            <a:ext cx="7239000" cy="3322638"/>
          </a:xfrm>
          <a:prstGeom prst="rect">
            <a:avLst/>
          </a:prstGeom>
          <a:pattFill prst="solidDmnd">
            <a:fgClr>
              <a:srgbClr val="FFFFCC"/>
            </a:fgClr>
            <a:bgClr>
              <a:schemeClr val="bg1"/>
            </a:bgClr>
          </a:pattFill>
          <a:ln w="57150" cmpd="thinThick">
            <a:solidFill>
              <a:srgbClr val="8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．为什么要学习汇编语言？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什么是汇编语言？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为什么要用十六进制数？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怎样区别计算机中数的含义？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2"/>
          <p:cNvSpPr>
            <a:spLocks noGrp="1"/>
          </p:cNvSpPr>
          <p:nvPr/>
        </p:nvSpPr>
        <p:spPr>
          <a:xfrm>
            <a:off x="838200" y="914400"/>
            <a:ext cx="747712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zh-CN" sz="3600" b="1" dirty="0">
                <a:latin typeface="Times New Roman" panose="02020603050405020304" pitchFamily="18" charset="0"/>
              </a:rPr>
              <a:t>第一章  基础知识</a:t>
            </a:r>
            <a:endParaRPr lang="zh-CN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ext Box 2"/>
          <p:cNvSpPr txBox="1"/>
          <p:nvPr/>
        </p:nvSpPr>
        <p:spPr>
          <a:xfrm>
            <a:off x="228600" y="776288"/>
            <a:ext cx="678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压缩的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BCD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码和非压缩的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BCD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码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Text Box 3"/>
          <p:cNvSpPr txBox="1"/>
          <p:nvPr/>
        </p:nvSpPr>
        <p:spPr>
          <a:xfrm>
            <a:off x="228600" y="1357313"/>
            <a:ext cx="8610600" cy="5078412"/>
          </a:xfrm>
          <a:prstGeom prst="rect">
            <a:avLst/>
          </a:prstGeom>
          <a:solidFill>
            <a:srgbClr val="FFFFFF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BCD</a:t>
            </a:r>
            <a:r>
              <a:rPr lang="zh-CN" altLang="en-US" sz="2400" b="1" dirty="0">
                <a:latin typeface="宋体" panose="02010600030101010101" pitchFamily="2" charset="-122"/>
              </a:rPr>
              <a:t>码又可以表示成压缩的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BCD </a:t>
            </a:r>
            <a:r>
              <a:rPr lang="zh-CN" altLang="en-US" sz="2400" b="1" dirty="0">
                <a:latin typeface="宋体" panose="02010600030101010101" pitchFamily="2" charset="-122"/>
              </a:rPr>
              <a:t>码和非压缩的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宋体" panose="02010600030101010101" pitchFamily="2" charset="-122"/>
              </a:rPr>
              <a:t>码，可根据需要选定。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）压缩的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Times New Roman" panose="02020603050405020304" pitchFamily="18" charset="0"/>
              </a:rPr>
              <a:t>码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字节二进制数表示两个</a:t>
            </a:r>
            <a:r>
              <a:rPr lang="en-US" altLang="zh-CN" sz="2400" b="1" dirty="0">
                <a:latin typeface="Times New Roman" panose="02020603050405020304" pitchFamily="18" charset="0"/>
              </a:rPr>
              <a:t>8421</a:t>
            </a:r>
            <a:r>
              <a:rPr lang="zh-CN" altLang="en-US" sz="2400" b="1" dirty="0">
                <a:latin typeface="Times New Roman" panose="02020603050405020304" pitchFamily="18" charset="0"/>
              </a:rPr>
              <a:t>码，则称为压缩的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Times New Roman" panose="02020603050405020304" pitchFamily="18" charset="0"/>
              </a:rPr>
              <a:t>码。例如：</a:t>
            </a:r>
            <a:r>
              <a:rPr lang="en-US" altLang="zh-CN" sz="2400" b="1" dirty="0">
                <a:latin typeface="Times New Roman" panose="02020603050405020304" pitchFamily="18" charset="0"/>
              </a:rPr>
              <a:t>85D = 10000101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BCD </a:t>
            </a:r>
            <a:r>
              <a:rPr lang="en-US" altLang="zh-CN" sz="2400" b="1" dirty="0">
                <a:latin typeface="Times New Roman" panose="02020603050405020304" pitchFamily="18" charset="0"/>
              </a:rPr>
              <a:t>= 85H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364D = 00000011 01100100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BCD </a:t>
            </a:r>
            <a:r>
              <a:rPr lang="en-US" altLang="zh-CN" sz="2400" b="1" dirty="0">
                <a:latin typeface="Times New Roman" panose="02020603050405020304" pitchFamily="18" charset="0"/>
              </a:rPr>
              <a:t>= 0364H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）非压缩的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Times New Roman" panose="02020603050405020304" pitchFamily="18" charset="0"/>
              </a:rPr>
              <a:t>码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字节二进制数只表示一个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8421</a:t>
            </a:r>
            <a:r>
              <a:rPr lang="zh-CN" altLang="en-US" sz="2400" b="1" dirty="0">
                <a:latin typeface="Times New Roman" panose="02020603050405020304" pitchFamily="18" charset="0"/>
              </a:rPr>
              <a:t>码，则称为非压缩的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Times New Roman" panose="02020603050405020304" pitchFamily="18" charset="0"/>
              </a:rPr>
              <a:t>码。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>
                <a:latin typeface="Times New Roman" panose="02020603050405020304" pitchFamily="18" charset="0"/>
              </a:rPr>
              <a:t>85D = 00001000 00000101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BCD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0805H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364D = 00000011 00000110 00000100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BCD</a:t>
            </a:r>
            <a:r>
              <a:rPr lang="en-US" altLang="zh-CN" sz="2400" b="1" dirty="0">
                <a:latin typeface="Times New Roman" panose="02020603050405020304" pitchFamily="18" charset="0"/>
              </a:rPr>
              <a:t> = 030604H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1828800"/>
          </a:xfrm>
          <a:ln w="25400">
            <a:solidFill>
              <a:schemeClr val="accent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800" dirty="0">
                <a:solidFill>
                  <a:srgbClr val="000000"/>
                </a:solidFill>
              </a:rPr>
              <a:t>BCD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码作十进制运算，规则是逢十进一；但是实际运算时是按照二进制运算的，因此最后要进行调整。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2707" name="Rectangle 3"/>
          <p:cNvSpPr/>
          <p:nvPr/>
        </p:nvSpPr>
        <p:spPr>
          <a:xfrm>
            <a:off x="533400" y="798513"/>
            <a:ext cx="3581400" cy="731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>
              <a:lnSpc>
                <a:spcPct val="13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33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rgbClr val="0033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十进制数运算</a:t>
            </a:r>
            <a:endParaRPr lang="zh-CN" altLang="en-US" sz="3200" b="1" dirty="0">
              <a:solidFill>
                <a:srgbClr val="0033CC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505200"/>
            <a:ext cx="7772400" cy="236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</a:ln>
        </p:spPr>
        <p:txBody>
          <a:bodyPr/>
          <a:lstStyle/>
          <a:p>
            <a:pPr marL="342900" marR="0" indent="-342900" algn="just" defTabSz="914400">
              <a:lnSpc>
                <a:spcPct val="13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对于压缩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码而言，低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位二进制运算结果如果大于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，要加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调整；高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位二进制运算结果如果大于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，要加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60H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cs typeface="+mn-cs"/>
              </a:rPr>
              <a:t>调整；使其结果符合十进制要求。</a:t>
            </a:r>
            <a:endParaRPr kumimoji="0" lang="zh-CN" altLang="en-US" sz="28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1027"/>
          <p:cNvSpPr>
            <a:spLocks noGrp="1"/>
          </p:cNvSpPr>
          <p:nvPr>
            <p:ph idx="1"/>
          </p:nvPr>
        </p:nvSpPr>
        <p:spPr>
          <a:xfrm>
            <a:off x="766763" y="1066800"/>
            <a:ext cx="7386637" cy="4497388"/>
          </a:xfrm>
          <a:solidFill>
            <a:srgbClr val="FFFFFF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23+18=41  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用压缩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码运算：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00100011+00011000=00111011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，结果不是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码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修正：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00111011+00000110=01000001=41H 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6781800" cy="4497388"/>
          </a:xfr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effectLst>
            <a:outerShdw dist="107763" dir="13500000" sx="75000" sy="75000" algn="tl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练习：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(1)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写出压缩的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BCD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 		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79D=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		  125D=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	(2)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写出非压缩的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BCD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		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64D=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Times New Roman" panose="02020603050405020304" pitchFamily="18" charset="0"/>
              </a:rPr>
              <a:t>		  3427D=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4755" name="Picture 1028" descr="D:\汇编语言教材08\tupian\1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3048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6" name="AutoShape 6">
            <a:hlinkClick r:id="rId2" action="ppaction://hlinksldjump"/>
          </p:cNvPr>
          <p:cNvSpPr/>
          <p:nvPr/>
        </p:nvSpPr>
        <p:spPr>
          <a:xfrm>
            <a:off x="6629400" y="5486400"/>
            <a:ext cx="685800" cy="609600"/>
          </a:xfrm>
          <a:prstGeom prst="actionButtonReturn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Line 2"/>
          <p:cNvSpPr/>
          <p:nvPr/>
        </p:nvSpPr>
        <p:spPr>
          <a:xfrm>
            <a:off x="533400" y="1441450"/>
            <a:ext cx="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779" name="Rectangle 3"/>
          <p:cNvSpPr/>
          <p:nvPr/>
        </p:nvSpPr>
        <p:spPr>
          <a:xfrm>
            <a:off x="304800" y="533400"/>
            <a:ext cx="8534400" cy="53387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>
              <a:spcBef>
                <a:spcPct val="20000"/>
              </a:spcBef>
            </a:pPr>
            <a:endParaRPr lang="en-US" altLang="zh-CN" sz="2400" b="1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	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75780" name="Line 4"/>
          <p:cNvSpPr/>
          <p:nvPr/>
        </p:nvSpPr>
        <p:spPr>
          <a:xfrm>
            <a:off x="762000" y="1365250"/>
            <a:ext cx="7010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781" name="Line 5"/>
          <p:cNvSpPr/>
          <p:nvPr/>
        </p:nvSpPr>
        <p:spPr>
          <a:xfrm>
            <a:off x="762000" y="2203450"/>
            <a:ext cx="7010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782" name="Line 6"/>
          <p:cNvSpPr/>
          <p:nvPr/>
        </p:nvSpPr>
        <p:spPr>
          <a:xfrm>
            <a:off x="2514600" y="1365250"/>
            <a:ext cx="0" cy="4876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783" name="Line 7"/>
          <p:cNvSpPr/>
          <p:nvPr/>
        </p:nvSpPr>
        <p:spPr>
          <a:xfrm>
            <a:off x="5105400" y="1365250"/>
            <a:ext cx="0" cy="4876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784" name="Line 8"/>
          <p:cNvSpPr/>
          <p:nvPr/>
        </p:nvSpPr>
        <p:spPr>
          <a:xfrm>
            <a:off x="2514600" y="1822450"/>
            <a:ext cx="5334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785" name="Line 20"/>
          <p:cNvSpPr/>
          <p:nvPr/>
        </p:nvSpPr>
        <p:spPr>
          <a:xfrm flipH="1">
            <a:off x="762000" y="6248400"/>
            <a:ext cx="7010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786" name="Text Box 22"/>
          <p:cNvSpPr txBox="1"/>
          <p:nvPr/>
        </p:nvSpPr>
        <p:spPr>
          <a:xfrm>
            <a:off x="4581525" y="2309813"/>
            <a:ext cx="549275" cy="92075"/>
          </a:xfrm>
          <a:prstGeom prst="rect">
            <a:avLst/>
          </a:prstGeom>
          <a:noFill/>
          <a:ln w="12700">
            <a:noFill/>
          </a:ln>
        </p:spPr>
        <p:txBody>
          <a:bodyPr vert="eaVert" wrap="none">
            <a:spAutoFit/>
          </a:bodyPr>
          <a:p>
            <a:pPr eaLnBrk="0" hangingPunct="0"/>
            <a:endParaRPr lang="zh-CN" altLang="zh-CN" sz="2400" dirty="0">
              <a:latin typeface="Book Antiqua" panose="02040602050305030304" pitchFamily="18" charset="0"/>
            </a:endParaRPr>
          </a:p>
        </p:txBody>
      </p:sp>
      <p:grpSp>
        <p:nvGrpSpPr>
          <p:cNvPr id="75787" name="Group 35"/>
          <p:cNvGrpSpPr/>
          <p:nvPr/>
        </p:nvGrpSpPr>
        <p:grpSpPr>
          <a:xfrm>
            <a:off x="1295400" y="2279650"/>
            <a:ext cx="5822950" cy="4184650"/>
            <a:chOff x="816" y="960"/>
            <a:chExt cx="3668" cy="2636"/>
          </a:xfrm>
        </p:grpSpPr>
        <p:grpSp>
          <p:nvGrpSpPr>
            <p:cNvPr id="75798" name="Group 12"/>
            <p:cNvGrpSpPr/>
            <p:nvPr/>
          </p:nvGrpSpPr>
          <p:grpSpPr>
            <a:xfrm>
              <a:off x="2064" y="960"/>
              <a:ext cx="708" cy="2418"/>
              <a:chOff x="2198" y="935"/>
              <a:chExt cx="455" cy="2418"/>
            </a:xfrm>
          </p:grpSpPr>
          <p:sp>
            <p:nvSpPr>
              <p:cNvPr id="75801" name="Text Box 13"/>
              <p:cNvSpPr txBox="1"/>
              <p:nvPr/>
            </p:nvSpPr>
            <p:spPr>
              <a:xfrm>
                <a:off x="2198" y="935"/>
                <a:ext cx="44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1  0000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75802" name="Text Box 14"/>
              <p:cNvSpPr txBox="1"/>
              <p:nvPr/>
            </p:nvSpPr>
            <p:spPr>
              <a:xfrm>
                <a:off x="2208" y="1197"/>
                <a:ext cx="44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0  0001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75803" name="Text Box 15"/>
              <p:cNvSpPr txBox="1"/>
              <p:nvPr/>
            </p:nvSpPr>
            <p:spPr>
              <a:xfrm>
                <a:off x="2198" y="1415"/>
                <a:ext cx="44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0  0010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75804" name="Text Box 16"/>
              <p:cNvSpPr txBox="1"/>
              <p:nvPr/>
            </p:nvSpPr>
            <p:spPr>
              <a:xfrm>
                <a:off x="2198" y="1655"/>
                <a:ext cx="44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1  0011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75805" name="Text Box 17"/>
              <p:cNvSpPr txBox="1"/>
              <p:nvPr/>
            </p:nvSpPr>
            <p:spPr>
              <a:xfrm>
                <a:off x="2198" y="1895"/>
                <a:ext cx="44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0  0010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75806" name="Text Box 18"/>
              <p:cNvSpPr txBox="1"/>
              <p:nvPr/>
            </p:nvSpPr>
            <p:spPr>
              <a:xfrm>
                <a:off x="2198" y="2135"/>
                <a:ext cx="44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1  0101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75807" name="Text Box 19"/>
              <p:cNvSpPr txBox="1"/>
              <p:nvPr/>
            </p:nvSpPr>
            <p:spPr>
              <a:xfrm>
                <a:off x="2198" y="2375"/>
                <a:ext cx="445" cy="97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1  0110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0  0111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0  1000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  <a:p>
                <a:pPr eaLnBrk="0" hangingPunct="0"/>
                <a:r>
                  <a:rPr lang="en-US" altLang="zh-CN" sz="2400" b="1" dirty="0">
                    <a:latin typeface="Book Antiqua" panose="02040602050305030304" pitchFamily="18" charset="0"/>
                  </a:rPr>
                  <a:t>1  1001</a:t>
                </a:r>
                <a:endParaRPr lang="en-US" altLang="zh-CN" sz="2400" b="1" dirty="0"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75799" name="Text Box 21"/>
            <p:cNvSpPr txBox="1"/>
            <p:nvPr/>
          </p:nvSpPr>
          <p:spPr>
            <a:xfrm>
              <a:off x="816" y="1008"/>
              <a:ext cx="500" cy="235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0000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0001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0010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0011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0100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0101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0110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0111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1000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1001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75800" name="Text Box 24"/>
            <p:cNvSpPr txBox="1"/>
            <p:nvPr/>
          </p:nvSpPr>
          <p:spPr>
            <a:xfrm>
              <a:off x="3792" y="1008"/>
              <a:ext cx="692" cy="25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0  0000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1  0001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1  0010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0  0011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1  0100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0  0101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0  0110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1  0111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1  1000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0  1001</a:t>
              </a:r>
              <a:endParaRPr lang="en-US" altLang="zh-CN" sz="2400" b="1" dirty="0">
                <a:latin typeface="Book Antiqua" panose="02040602050305030304" pitchFamily="18" charset="0"/>
              </a:endParaRPr>
            </a:p>
            <a:p>
              <a:pPr eaLnBrk="0" hangingPunct="0"/>
              <a:endParaRPr lang="en-US" altLang="zh-CN" sz="2400" b="1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75788" name="Group 36"/>
          <p:cNvGrpSpPr/>
          <p:nvPr/>
        </p:nvGrpSpPr>
        <p:grpSpPr>
          <a:xfrm>
            <a:off x="914400" y="1363663"/>
            <a:ext cx="6502400" cy="854075"/>
            <a:chOff x="576" y="383"/>
            <a:chExt cx="4096" cy="538"/>
          </a:xfrm>
        </p:grpSpPr>
        <p:sp>
          <p:nvSpPr>
            <p:cNvPr id="75793" name="Text Box 9"/>
            <p:cNvSpPr txBox="1"/>
            <p:nvPr/>
          </p:nvSpPr>
          <p:spPr>
            <a:xfrm>
              <a:off x="576" y="527"/>
              <a:ext cx="74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400" b="1" dirty="0">
                  <a:latin typeface="Book Antiqua" panose="02040602050305030304" pitchFamily="18" charset="0"/>
                </a:rPr>
                <a:t>8421 </a:t>
              </a:r>
              <a:r>
                <a:rPr lang="zh-CN" altLang="en-US" sz="2400" b="1" dirty="0">
                  <a:latin typeface="Book Antiqua" panose="02040602050305030304" pitchFamily="18" charset="0"/>
                </a:rPr>
                <a:t>码</a:t>
              </a:r>
              <a:endParaRPr lang="zh-CN" altLang="en-US" sz="2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75794" name="Text Box 10"/>
            <p:cNvSpPr txBox="1"/>
            <p:nvPr/>
          </p:nvSpPr>
          <p:spPr>
            <a:xfrm>
              <a:off x="1824" y="431"/>
              <a:ext cx="112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000" b="1" dirty="0">
                  <a:latin typeface="Book Antiqua" panose="02040602050305030304" pitchFamily="18" charset="0"/>
                </a:rPr>
                <a:t>8421 </a:t>
              </a:r>
              <a:r>
                <a:rPr lang="zh-CN" altLang="en-US" sz="2000" b="1" dirty="0">
                  <a:latin typeface="Book Antiqua" panose="02040602050305030304" pitchFamily="18" charset="0"/>
                </a:rPr>
                <a:t>奇校验码</a:t>
              </a:r>
              <a:endParaRPr lang="zh-CN" altLang="en-US" sz="2000" b="1" dirty="0">
                <a:latin typeface="Book Antiqua" panose="02040602050305030304" pitchFamily="18" charset="0"/>
              </a:endParaRPr>
            </a:p>
          </p:txBody>
        </p:sp>
        <p:sp>
          <p:nvSpPr>
            <p:cNvPr id="75795" name="Text Box 11"/>
            <p:cNvSpPr txBox="1"/>
            <p:nvPr/>
          </p:nvSpPr>
          <p:spPr>
            <a:xfrm>
              <a:off x="1872" y="671"/>
              <a:ext cx="95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000" b="1" dirty="0">
                  <a:latin typeface="Book Antiqua" panose="02040602050305030304" pitchFamily="18" charset="0"/>
                </a:rPr>
                <a:t>8421 </a:t>
              </a:r>
              <a:r>
                <a:rPr lang="zh-CN" altLang="en-US" sz="2000" b="1" dirty="0">
                  <a:latin typeface="Book Antiqua" panose="02040602050305030304" pitchFamily="18" charset="0"/>
                </a:rPr>
                <a:t>校验位</a:t>
              </a:r>
              <a:endParaRPr lang="zh-CN" altLang="en-US" sz="2000" b="1" dirty="0">
                <a:latin typeface="Book Antiqua" panose="02040602050305030304" pitchFamily="18" charset="0"/>
              </a:endParaRPr>
            </a:p>
          </p:txBody>
        </p:sp>
        <p:sp>
          <p:nvSpPr>
            <p:cNvPr id="75796" name="Text Box 23"/>
            <p:cNvSpPr txBox="1"/>
            <p:nvPr/>
          </p:nvSpPr>
          <p:spPr>
            <a:xfrm>
              <a:off x="3600" y="668"/>
              <a:ext cx="959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000" b="1" dirty="0">
                  <a:latin typeface="Book Antiqua" panose="02040602050305030304" pitchFamily="18" charset="0"/>
                </a:rPr>
                <a:t>8421 </a:t>
              </a:r>
              <a:r>
                <a:rPr lang="zh-CN" altLang="en-US" sz="2000" b="1" dirty="0">
                  <a:latin typeface="Book Antiqua" panose="02040602050305030304" pitchFamily="18" charset="0"/>
                </a:rPr>
                <a:t>校验位</a:t>
              </a:r>
              <a:endParaRPr lang="zh-CN" altLang="en-US" sz="2000" b="1" dirty="0">
                <a:latin typeface="Book Antiqua" panose="02040602050305030304" pitchFamily="18" charset="0"/>
              </a:endParaRPr>
            </a:p>
          </p:txBody>
        </p:sp>
        <p:sp>
          <p:nvSpPr>
            <p:cNvPr id="75797" name="Text Box 25"/>
            <p:cNvSpPr txBox="1"/>
            <p:nvPr/>
          </p:nvSpPr>
          <p:spPr>
            <a:xfrm>
              <a:off x="3552" y="383"/>
              <a:ext cx="112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en-US" altLang="zh-CN" sz="2000" b="1" dirty="0">
                  <a:latin typeface="Book Antiqua" panose="02040602050305030304" pitchFamily="18" charset="0"/>
                </a:rPr>
                <a:t>8421 </a:t>
              </a:r>
              <a:r>
                <a:rPr lang="zh-CN" altLang="en-US" sz="2000" b="1" dirty="0">
                  <a:latin typeface="Book Antiqua" panose="02040602050305030304" pitchFamily="18" charset="0"/>
                </a:rPr>
                <a:t>偶校验码</a:t>
              </a:r>
              <a:endParaRPr lang="zh-CN" altLang="en-US" sz="2000" b="1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75789" name="Line 31"/>
          <p:cNvSpPr/>
          <p:nvPr/>
        </p:nvSpPr>
        <p:spPr>
          <a:xfrm rot="180000">
            <a:off x="684213" y="1365250"/>
            <a:ext cx="177800" cy="487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0" name="Line 32"/>
          <p:cNvSpPr/>
          <p:nvPr/>
        </p:nvSpPr>
        <p:spPr>
          <a:xfrm>
            <a:off x="7772400" y="1365250"/>
            <a:ext cx="0" cy="487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1" name="Rectangle 34"/>
          <p:cNvSpPr>
            <a:spLocks noGrp="1"/>
          </p:cNvSpPr>
          <p:nvPr>
            <p:ph type="title"/>
          </p:nvPr>
        </p:nvSpPr>
        <p:spPr>
          <a:xfrm>
            <a:off x="1295400" y="612775"/>
            <a:ext cx="5486400" cy="6477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solidFill>
                  <a:srgbClr val="3407DB"/>
                </a:solidFill>
              </a:rPr>
              <a:t>表 </a:t>
            </a:r>
            <a:r>
              <a:rPr lang="en-US" altLang="zh-CN" sz="3200" dirty="0">
                <a:solidFill>
                  <a:srgbClr val="3407DB"/>
                </a:solidFill>
              </a:rPr>
              <a:t>1.7   8421</a:t>
            </a:r>
            <a:r>
              <a:rPr lang="zh-CN" altLang="en-US" sz="3200" dirty="0">
                <a:solidFill>
                  <a:srgbClr val="3407DB"/>
                </a:solidFill>
              </a:rPr>
              <a:t>奇偶校验码</a:t>
            </a:r>
            <a:endParaRPr lang="zh-CN" altLang="en-US" sz="3200" dirty="0">
              <a:solidFill>
                <a:srgbClr val="3407DB"/>
              </a:solidFill>
            </a:endParaRPr>
          </a:p>
        </p:txBody>
      </p:sp>
      <p:sp>
        <p:nvSpPr>
          <p:cNvPr id="75792" name="AutoShape 6">
            <a:hlinkClick r:id="rId1" action="ppaction://hlinksldjump"/>
          </p:cNvPr>
          <p:cNvSpPr/>
          <p:nvPr/>
        </p:nvSpPr>
        <p:spPr>
          <a:xfrm>
            <a:off x="6858000" y="6172200"/>
            <a:ext cx="685800" cy="609600"/>
          </a:xfrm>
          <a:prstGeom prst="actionButtonReturn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/>
            <a:endParaRPr lang="zh-CN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>
                <a:solidFill>
                  <a:srgbClr val="3407DB"/>
                </a:solidFill>
              </a:rPr>
              <a:t>ASCII</a:t>
            </a:r>
            <a:r>
              <a:rPr lang="zh-CN" altLang="en-US" sz="3200" dirty="0">
                <a:solidFill>
                  <a:srgbClr val="3407DB"/>
                </a:solidFill>
              </a:rPr>
              <a:t>常用代码</a:t>
            </a:r>
            <a:endParaRPr lang="zh-CN" altLang="en-US" sz="3200" dirty="0">
              <a:solidFill>
                <a:srgbClr val="3407DB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大写字母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A-Z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41H-5AH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小写字母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a-z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61H-7AH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数字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0-9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30H-39H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空格：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20H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回车：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0DH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换行：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0AH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响铃：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07H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828675" y="457200"/>
            <a:ext cx="7477125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/>
              <a:t>1.4 </a:t>
            </a:r>
            <a:r>
              <a:rPr lang="zh-CN" altLang="en-US" sz="3600" b="1" dirty="0">
                <a:latin typeface="宋体" panose="02010600030101010101" pitchFamily="2" charset="-122"/>
              </a:rPr>
              <a:t>实例一</a:t>
            </a:r>
            <a:r>
              <a:rPr lang="zh-CN" altLang="en-US" sz="3600" b="1" dirty="0"/>
              <a:t>  </a:t>
            </a:r>
            <a:r>
              <a:rPr lang="zh-CN" altLang="en-US" sz="3600" b="1" dirty="0">
                <a:latin typeface="宋体" panose="02010600030101010101" pitchFamily="2" charset="-122"/>
              </a:rPr>
              <a:t>揭开数的面纱</a:t>
            </a:r>
            <a:endParaRPr lang="zh-CN" altLang="en-US" sz="3600" b="1" dirty="0"/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1066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计算机内存中的数据全部用二进制数表示，但是这个数具有多重性格。</a:t>
            </a:r>
            <a:endParaRPr lang="zh-CN" altLang="en-US" sz="2800" b="1" dirty="0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33400" y="3317875"/>
            <a:ext cx="8077200" cy="2790825"/>
          </a:xfrm>
          <a:prstGeom prst="rect">
            <a:avLst/>
          </a:prstGeom>
          <a:solidFill>
            <a:srgbClr val="FFFFFF"/>
          </a:solidFill>
          <a:ln w="38100" cmpd="dbl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例如：某存储单元中存放一个字节数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01010001B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，写成十六进制为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51H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。若把它看成数值，它等于十进制的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81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；把它看成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BCD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码，它就是十进制数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51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；那么把它看成指令，它代表指令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PUSH CX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；如果把它看成是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码，则它又是大写字母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码。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9" name="Rectangle 5"/>
          <p:cNvSpPr/>
          <p:nvPr/>
        </p:nvSpPr>
        <p:spPr>
          <a:xfrm>
            <a:off x="457200" y="1381125"/>
            <a:ext cx="4013200" cy="623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1.4.1 </a:t>
            </a:r>
            <a:r>
              <a:rPr lang="zh-CN" altLang="en-US" sz="3200" b="1" dirty="0">
                <a:latin typeface="宋体" panose="02010600030101010101" pitchFamily="2" charset="-122"/>
              </a:rPr>
              <a:t>数的正确表示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0" y="685800"/>
            <a:ext cx="5486400" cy="6096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/>
              <a:t>1.4.2 </a:t>
            </a:r>
            <a:r>
              <a:rPr lang="zh-CN" altLang="en-US" sz="3600" b="1" dirty="0">
                <a:latin typeface="宋体" panose="02010600030101010101" pitchFamily="2" charset="-122"/>
              </a:rPr>
              <a:t>数的符号问题</a:t>
            </a:r>
            <a:r>
              <a:rPr lang="zh-CN" altLang="en-US" sz="3600" b="1" dirty="0"/>
              <a:t> </a:t>
            </a:r>
            <a:endParaRPr lang="zh-CN" altLang="en-US" sz="3600" b="1" dirty="0"/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2667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在汇编语言中，数都看成是补码。补码作为机器数之一，有着重要的作用。在用补码做运算时，首先要知道这个数是正数还是负数。对于运算的结果，要能判断出结果是否溢出，结果是否有进位；表示成十进制是多少</a:t>
            </a:r>
            <a:r>
              <a:rPr lang="en-US" altLang="zh-CN" sz="2800" b="1" dirty="0">
                <a:latin typeface="Arial" panose="020B0604020202020204" pitchFamily="34" charset="0"/>
              </a:rPr>
              <a:t>……</a:t>
            </a:r>
            <a:r>
              <a:rPr lang="zh-CN" altLang="en-US" sz="2800" b="1" dirty="0">
                <a:latin typeface="宋体" panose="02010600030101010101" pitchFamily="2" charset="-122"/>
              </a:rPr>
              <a:t>。 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33400" y="4316413"/>
            <a:ext cx="8077200" cy="1820863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例如：某存储单元中保存一个字节数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10010111B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，表示成十六进制为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97H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，另一个单元中存放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01101110B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，表示成十六进制为</a:t>
            </a:r>
            <a:r>
              <a:rPr kumimoji="0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6EH</a:t>
            </a:r>
            <a:r>
              <a:rPr kumimoji="0" lang="zh-CN" altLang="en-US" sz="24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。如果把它们看成带符号数的话，这两个数是正数还是负数？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  <p:bldP spid="993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3"/>
          <p:cNvSpPr>
            <a:spLocks noGrp="1"/>
          </p:cNvSpPr>
          <p:nvPr>
            <p:ph idx="1"/>
          </p:nvPr>
        </p:nvSpPr>
        <p:spPr>
          <a:xfrm>
            <a:off x="381000" y="838200"/>
            <a:ext cx="7239000" cy="2362200"/>
          </a:xfrm>
          <a:solidFill>
            <a:srgbClr val="FFFFFF">
              <a:alpha val="100000"/>
            </a:srgbClr>
          </a:solidFill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由于两个数都是补码，可以直接相加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10010111B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  +	01101110B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   1 00000101B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lang="en-US" altLang="zh-CN" sz="28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9875" name="Line 4"/>
          <p:cNvSpPr/>
          <p:nvPr/>
        </p:nvSpPr>
        <p:spPr>
          <a:xfrm>
            <a:off x="1600200" y="2514600"/>
            <a:ext cx="2590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76" name="Text Box 5"/>
          <p:cNvSpPr txBox="1"/>
          <p:nvPr/>
        </p:nvSpPr>
        <p:spPr>
          <a:xfrm>
            <a:off x="457200" y="3124200"/>
            <a:ext cx="8001000" cy="316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1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latin typeface="宋体" panose="02010600030101010101" pitchFamily="2" charset="-122"/>
              </a:rPr>
              <a:t>从结果看出：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）最高位有进位，应该丢掉；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）符号位为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，表示结果为正数，即两数相加等于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+5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）由于是一个负数和一个正数相加，结果为正数，因此不溢出。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/>
          <p:nvPr/>
        </p:nvSpPr>
        <p:spPr>
          <a:xfrm>
            <a:off x="533400" y="838200"/>
            <a:ext cx="7239000" cy="2362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两个数都是补码，直接相加</a:t>
            </a:r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10010111B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  +	11101110B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   1 10000101B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80899" name="Line 3"/>
          <p:cNvSpPr/>
          <p:nvPr/>
        </p:nvSpPr>
        <p:spPr>
          <a:xfrm>
            <a:off x="1676400" y="2514600"/>
            <a:ext cx="2590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00" name="Rectangle 4"/>
          <p:cNvSpPr/>
          <p:nvPr/>
        </p:nvSpPr>
        <p:spPr>
          <a:xfrm>
            <a:off x="4572000" y="21336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r"/>
            <a:r>
              <a:rPr lang="zh-CN" altLang="en-US" sz="2800" b="1" dirty="0">
                <a:latin typeface="宋体" panose="02010600030101010101" pitchFamily="2" charset="-122"/>
              </a:rPr>
              <a:t>不溢出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0901" name="Rectangle 6"/>
          <p:cNvSpPr/>
          <p:nvPr/>
        </p:nvSpPr>
        <p:spPr>
          <a:xfrm>
            <a:off x="457200" y="3429000"/>
            <a:ext cx="7239000" cy="2362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两个数都是补码，直接相加</a:t>
            </a:r>
            <a:r>
              <a:rPr lang="zh-CN" altLang="en-US" sz="2800" b="1" dirty="0">
                <a:latin typeface="Arial" panose="020B0604020202020204" pitchFamily="34" charset="0"/>
              </a:rPr>
              <a:t> 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00010111B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  +	01101110B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		 	10000101B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8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80902" name="Line 7"/>
          <p:cNvSpPr/>
          <p:nvPr/>
        </p:nvSpPr>
        <p:spPr>
          <a:xfrm>
            <a:off x="1752600" y="5105400"/>
            <a:ext cx="2590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03" name="Rectangle 8"/>
          <p:cNvSpPr/>
          <p:nvPr/>
        </p:nvSpPr>
        <p:spPr>
          <a:xfrm>
            <a:off x="5105400" y="5029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r"/>
            <a:r>
              <a:rPr lang="zh-CN" altLang="en-US" sz="2800" b="1" dirty="0">
                <a:latin typeface="宋体" panose="02010600030101010101" pitchFamily="2" charset="-122"/>
              </a:rPr>
              <a:t>溢出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8768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tx2"/>
                </a:solidFill>
              </a:rPr>
              <a:t>机器语言</a:t>
            </a:r>
            <a:r>
              <a:rPr lang="zh-CN" altLang="zh-CN" sz="2400" dirty="0"/>
              <a:t>：依赖于机器的低级语言，书写格式为二进制代码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优点：执行速度快，效率高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缺点：表达的意义不直观，书写、阅读、调试较困难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tx2"/>
                </a:solidFill>
              </a:rPr>
              <a:t>汇编语言</a:t>
            </a:r>
            <a:r>
              <a:rPr lang="zh-CN" altLang="zh-CN" sz="2400" dirty="0"/>
              <a:t>：是一种符号语言，与机器语言一一对应，它使用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             </a:t>
            </a:r>
            <a:r>
              <a:rPr lang="zh-CN" altLang="zh-CN" sz="2400" b="1" dirty="0">
                <a:solidFill>
                  <a:srgbClr val="FF0000"/>
                </a:solidFill>
              </a:rPr>
              <a:t>助记符</a:t>
            </a:r>
            <a:r>
              <a:rPr lang="zh-CN" altLang="zh-CN" sz="2400" dirty="0"/>
              <a:t>表示相应的操作，并遵循一定的语法规则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优点：面向</a:t>
            </a:r>
            <a:r>
              <a:rPr lang="zh-CN" altLang="en-US" sz="2400" dirty="0"/>
              <a:t>硬件</a:t>
            </a:r>
            <a:r>
              <a:rPr lang="zh-CN" altLang="zh-CN" sz="2400" dirty="0"/>
              <a:t>编程，在时间和空间上效率高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缺点：涉及硬件细节，要求熟悉计算机系统的内部结构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chemeClr val="tx2"/>
                </a:solidFill>
              </a:rPr>
              <a:t>高级语言</a:t>
            </a:r>
            <a:r>
              <a:rPr lang="zh-CN" altLang="zh-CN" sz="2400" dirty="0"/>
              <a:t>：面向人的语言，表达形式接近自然语言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优点：便于阅读，易学易用，不涉及硬件，具有通用性</a:t>
            </a:r>
            <a:r>
              <a:rPr lang="zh-CN" altLang="en-US" sz="2400" dirty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缺点：目标代码冗长，占用内存多，从而执行时间长，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                     效率不高，不能对某些硬件进行操作。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7477125" cy="838200"/>
          </a:xfrm>
          <a:ln/>
        </p:spPr>
        <p:txBody>
          <a:bodyPr vert="horz" wrap="square" lIns="91440" tIns="45720" rIns="91440" bIns="45720" anchor="ctr" anchorCtr="0"/>
          <a:p>
            <a:pPr marL="762000" indent="-762000" eaLnBrk="1" hangingPunct="1"/>
            <a:r>
              <a:rPr lang="en-US" altLang="zh-CN" sz="3600" b="1" dirty="0"/>
              <a:t>1.1  </a:t>
            </a:r>
            <a:r>
              <a:rPr lang="zh-CN" altLang="en-US" sz="3600" b="1" dirty="0"/>
              <a:t>学习汇编语言的意义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219075" y="684213"/>
            <a:ext cx="7477125" cy="6873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               </a:t>
            </a:r>
            <a:r>
              <a:rPr lang="zh-CN" altLang="en-US" sz="3600" dirty="0"/>
              <a:t>本章练习题</a:t>
            </a:r>
            <a:endParaRPr lang="zh-CN" altLang="en-US" sz="3600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4864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已知</a:t>
            </a:r>
            <a:r>
              <a:rPr lang="en-US" altLang="zh-CN" sz="2400" b="1" dirty="0"/>
              <a:t>X=76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[X]</a:t>
            </a:r>
            <a:r>
              <a:rPr lang="zh-CN" altLang="en-US" sz="2400" b="1" dirty="0"/>
              <a:t>补</a:t>
            </a:r>
            <a:r>
              <a:rPr lang="en-US" altLang="zh-CN" sz="2400" b="1" dirty="0"/>
              <a:t>= </a:t>
            </a:r>
            <a:r>
              <a:rPr lang="en-US" altLang="zh-CN" sz="2400" dirty="0"/>
              <a:t>______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A.76H     B. 4CH      C.0B4H  D.0CCH </a:t>
            </a:r>
            <a:endParaRPr lang="en-US" altLang="zh-CN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已知</a:t>
            </a:r>
            <a:r>
              <a:rPr lang="en-US" altLang="zh-CN" sz="2400" b="1" dirty="0"/>
              <a:t>[X]</a:t>
            </a:r>
            <a:r>
              <a:rPr lang="zh-CN" altLang="en-US" sz="2400" b="1" dirty="0"/>
              <a:t>补</a:t>
            </a:r>
            <a:r>
              <a:rPr lang="en-US" altLang="zh-CN" sz="2400" b="1" dirty="0"/>
              <a:t>=98H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[X]</a:t>
            </a:r>
            <a:r>
              <a:rPr lang="zh-CN" altLang="en-US" sz="2400" b="1" dirty="0"/>
              <a:t>补</a:t>
            </a:r>
            <a:r>
              <a:rPr lang="en-US" altLang="zh-CN" sz="2400" b="1" dirty="0"/>
              <a:t>/2=</a:t>
            </a:r>
            <a:r>
              <a:rPr lang="en-US" altLang="zh-CN" sz="2400" dirty="0"/>
              <a:t>______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A.0CCH     B.4CH      C. 49H       D. 31H</a:t>
            </a:r>
            <a:endParaRPr lang="en-US" altLang="zh-CN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125</a:t>
            </a:r>
            <a:r>
              <a:rPr lang="zh-CN" altLang="en-US" sz="2400" b="1" dirty="0"/>
              <a:t>转换成二进制数的结果是</a:t>
            </a:r>
            <a:r>
              <a:rPr lang="zh-CN" altLang="en-US" sz="2400" b="1" u="sng" dirty="0"/>
              <a:t>           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A.7DH     B. 7CH      C. 7EH       D. 7BH </a:t>
            </a:r>
            <a:endParaRPr lang="en-US" altLang="zh-CN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一个字符的基本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值占用</a:t>
            </a:r>
            <a:r>
              <a:rPr lang="zh-CN" altLang="en-US" sz="2400" b="1" u="sng" dirty="0"/>
              <a:t>       </a:t>
            </a:r>
            <a:r>
              <a:rPr lang="zh-CN" altLang="en-US" sz="2400" b="1" dirty="0"/>
              <a:t>（二进制） </a:t>
            </a:r>
            <a:endParaRPr lang="zh-CN" altLang="en-US" sz="2400" b="1" dirty="0"/>
          </a:p>
          <a:p>
            <a:pPr marL="609600" indent="-609600" eaLnBrk="1" hangingPunct="1">
              <a:buFont typeface="Arial" panose="020B0604020202020204" pitchFamily="34" charset="0"/>
              <a:buAutoNum type="alphaUcPeriod"/>
            </a:pPr>
            <a:r>
              <a:rPr lang="en-US" altLang="zh-CN" sz="2400" b="1" dirty="0"/>
              <a:t>6     B. 7  C.  8     D. 9 </a:t>
            </a:r>
            <a:endParaRPr lang="en-US" altLang="zh-CN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计算机处理问题中会碰到大量的字符、符号，对此必须采用统一的二进制编码。目前，计算机中普遍采用的是</a:t>
            </a:r>
            <a:r>
              <a:rPr lang="en-US" altLang="zh-CN" sz="2400" dirty="0"/>
              <a:t>____</a:t>
            </a:r>
            <a:r>
              <a:rPr lang="en-US" altLang="zh-CN" sz="2400" b="1" u="sng" dirty="0"/>
              <a:t>  </a:t>
            </a:r>
            <a:r>
              <a:rPr lang="en-US" altLang="zh-CN" sz="2400" b="1" dirty="0"/>
              <a:t>     </a:t>
            </a:r>
            <a:endParaRPr lang="en-US" altLang="zh-CN" sz="2400" b="1" dirty="0"/>
          </a:p>
          <a:p>
            <a:pPr marL="609600" indent="-609600" eaLnBrk="1" hangingPunct="1">
              <a:buNone/>
            </a:pPr>
            <a:r>
              <a:rPr lang="en-US" altLang="zh-CN" sz="2400" b="1" dirty="0"/>
              <a:t>A. BCD</a:t>
            </a:r>
            <a:r>
              <a:rPr lang="zh-CN" altLang="en-US" sz="2400" b="1" dirty="0"/>
              <a:t>码      </a:t>
            </a:r>
            <a:r>
              <a:rPr lang="en-US" altLang="zh-CN" sz="2400" b="1" dirty="0"/>
              <a:t>B. </a:t>
            </a:r>
            <a:r>
              <a:rPr lang="zh-CN" altLang="en-US" sz="2400" b="1" dirty="0"/>
              <a:t>二进制码      </a:t>
            </a:r>
            <a:r>
              <a:rPr lang="en-US" altLang="zh-CN" sz="2400" b="1" dirty="0"/>
              <a:t>C.ASCII     D. </a:t>
            </a:r>
            <a:r>
              <a:rPr lang="zh-CN" altLang="en-US" sz="2400" b="1" dirty="0"/>
              <a:t>十六进制码</a:t>
            </a:r>
            <a:endParaRPr lang="zh-CN" altLang="en-US" sz="2400" b="1" dirty="0"/>
          </a:p>
        </p:txBody>
      </p:sp>
      <p:sp>
        <p:nvSpPr>
          <p:cNvPr id="53254" name="Text Box 6"/>
          <p:cNvSpPr txBox="1"/>
          <p:nvPr/>
        </p:nvSpPr>
        <p:spPr>
          <a:xfrm>
            <a:off x="609600" y="6019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答案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:BAABC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charRg st="2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6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charRg st="6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>
                                            <p:txEl>
                                              <p:charRg st="6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9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1">
                                            <p:txEl>
                                              <p:charRg st="9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1">
                                            <p:txEl>
                                              <p:charRg st="9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3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charRg st="13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charRg st="13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16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charRg st="16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charRg st="165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0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1">
                                            <p:txEl>
                                              <p:charRg st="20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charRg st="208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39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1">
                                            <p:txEl>
                                              <p:charRg st="239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1">
                                            <p:txEl>
                                              <p:charRg st="239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267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51">
                                            <p:txEl>
                                              <p:charRg st="267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1">
                                            <p:txEl>
                                              <p:charRg st="267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charRg st="32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>
                                            <p:txEl>
                                              <p:charRg st="32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>
                                            <p:txEl>
                                              <p:charRg st="329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advAuto="1000" build="p"/>
      <p:bldP spid="532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685800"/>
            <a:ext cx="7477125" cy="838200"/>
          </a:xfrm>
          <a:ln/>
        </p:spPr>
        <p:txBody>
          <a:bodyPr vert="horz" wrap="square" lIns="91440" tIns="45720" rIns="91440" bIns="45720" anchor="ctr" anchorCtr="0"/>
          <a:p>
            <a:pPr marL="762000" indent="-762000" eaLnBrk="1" hangingPunct="1"/>
            <a:r>
              <a:rPr lang="en-US" altLang="zh-CN" sz="3600" b="1" dirty="0"/>
              <a:t>1.1   </a:t>
            </a:r>
            <a:r>
              <a:rPr lang="zh-CN" altLang="en-US" sz="3600" b="1" dirty="0"/>
              <a:t>学习汇编语言的意义</a:t>
            </a:r>
            <a:endParaRPr lang="zh-CN" altLang="en-US" sz="3600" b="1" dirty="0"/>
          </a:p>
        </p:txBody>
      </p:sp>
      <p:sp>
        <p:nvSpPr>
          <p:cNvPr id="11268" name="Text Box 4"/>
          <p:cNvSpPr txBox="1"/>
          <p:nvPr/>
        </p:nvSpPr>
        <p:spPr>
          <a:xfrm>
            <a:off x="762000" y="1676400"/>
            <a:ext cx="7620000" cy="13843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  <a:tileRect/>
          </a:gradFill>
          <a:ln w="57150" cap="flat" cmpd="thickThin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latin typeface="Arial" panose="020B0604020202020204" pitchFamily="34" charset="0"/>
              </a:rPr>
              <a:t>学习汇编语言，重要的是深入理解计算机的工作原理，通过汇编指令和程序来掌握和控制计算机各个组成部件工作，完成一系列任务。 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762000" y="3276600"/>
            <a:ext cx="7620000" cy="1384300"/>
          </a:xfrm>
          <a:prstGeom prst="rect">
            <a:avLst/>
          </a:prstGeom>
          <a:solidFill>
            <a:srgbClr val="FFFFFF"/>
          </a:solidFill>
          <a:ln w="57150" cap="flat" cmpd="thinThick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latin typeface="Arial" panose="020B0604020202020204" pitchFamily="34" charset="0"/>
              </a:rPr>
              <a:t>学会了汇编语言，就能够在</a:t>
            </a:r>
            <a:r>
              <a:rPr lang="en-US" altLang="zh-CN" sz="2800" b="1" dirty="0">
                <a:latin typeface="Arial" panose="020B0604020202020204" pitchFamily="34" charset="0"/>
              </a:rPr>
              <a:t>CPU</a:t>
            </a:r>
            <a:r>
              <a:rPr lang="zh-CN" altLang="en-US" sz="2800" b="1" dirty="0">
                <a:latin typeface="Arial" panose="020B0604020202020204" pitchFamily="34" charset="0"/>
              </a:rPr>
              <a:t>的寄存器级上进行控制和操作，掌握直接对计算机硬件编程的方法。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2000" y="4906963"/>
            <a:ext cx="7620000" cy="1385887"/>
          </a:xfrm>
          <a:prstGeom prst="rect">
            <a:avLst/>
          </a:prstGeom>
          <a:solidFill>
            <a:srgbClr val="FFFFFF"/>
          </a:solidFill>
          <a:ln w="57150" cap="flat" cmpd="thinThick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0000"/>
              </a:spcBef>
              <a:buBlip>
                <a:blip r:embed="rId1"/>
              </a:buBlip>
            </a:pPr>
            <a:r>
              <a:rPr lang="zh-CN" altLang="en-US" sz="2800" b="1" dirty="0">
                <a:latin typeface="Arial" panose="020B0604020202020204" pitchFamily="34" charset="0"/>
              </a:rPr>
              <a:t>在计算机系统中，某些功能必须用汇编语言程序实现，如机器自检、系统初始化、实际输入输出设备的操作等。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animBg="1"/>
      <p:bldP spid="1126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/>
              <a:t>1.2  </a:t>
            </a:r>
            <a:r>
              <a:rPr lang="zh-CN" altLang="en-US" sz="3600" b="1" dirty="0"/>
              <a:t>基本概念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10363</Words>
  <Application>WPS 演示</Application>
  <PresentationFormat>全屏显示(4:3)</PresentationFormat>
  <Paragraphs>634</Paragraphs>
  <Slides>70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9" baseType="lpstr">
      <vt:lpstr>Arial</vt:lpstr>
      <vt:lpstr>宋体</vt:lpstr>
      <vt:lpstr>Wingdings</vt:lpstr>
      <vt:lpstr>Calibri</vt:lpstr>
      <vt:lpstr>Times New Roman</vt:lpstr>
      <vt:lpstr>隶书</vt:lpstr>
      <vt:lpstr>Monotype Sorts</vt:lpstr>
      <vt:lpstr>Wingdings</vt:lpstr>
      <vt:lpstr>+mn-ea</vt:lpstr>
      <vt:lpstr>Segoe Print</vt:lpstr>
      <vt:lpstr>Book Antiqua</vt:lpstr>
      <vt:lpstr>微软雅黑</vt:lpstr>
      <vt:lpstr>Arial Unicode MS</vt:lpstr>
      <vt:lpstr>Arial</vt:lpstr>
      <vt:lpstr>neuq</vt:lpstr>
      <vt:lpstr>2_neuq</vt:lpstr>
      <vt:lpstr>1_neuq</vt:lpstr>
      <vt:lpstr>3_neuq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机器数与真值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Administrator</dc:creator>
  <cp:lastModifiedBy>听心的声音</cp:lastModifiedBy>
  <cp:revision>350</cp:revision>
  <dcterms:created xsi:type="dcterms:W3CDTF">2023-02-27T00:36:59Z</dcterms:created>
  <dcterms:modified xsi:type="dcterms:W3CDTF">2023-02-27T09:45:38Z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B44AA28E2D094B3C999030407F50179F</vt:lpwstr>
  </property>
  <property fmtid="{D5CDD505-2E9C-101B-9397-08002B2CF9AE}" pid="3" name="KSOProductBuildVer">
    <vt:lpwstr>2052-11.1.0.11372</vt:lpwstr>
  </property>
</Properties>
</file>