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0"/>
  </p:notesMasterIdLst>
  <p:sldIdLst>
    <p:sldId id="330" r:id="rId4"/>
    <p:sldId id="331" r:id="rId5"/>
    <p:sldId id="363" r:id="rId6"/>
    <p:sldId id="364" r:id="rId7"/>
    <p:sldId id="365" r:id="rId8"/>
    <p:sldId id="368" r:id="rId9"/>
    <p:sldId id="333" r:id="rId11"/>
    <p:sldId id="258" r:id="rId12"/>
    <p:sldId id="259" r:id="rId13"/>
    <p:sldId id="260" r:id="rId14"/>
    <p:sldId id="261" r:id="rId15"/>
    <p:sldId id="285" r:id="rId16"/>
    <p:sldId id="369" r:id="rId17"/>
    <p:sldId id="262" r:id="rId18"/>
    <p:sldId id="286" r:id="rId19"/>
    <p:sldId id="287" r:id="rId20"/>
    <p:sldId id="263" r:id="rId21"/>
    <p:sldId id="264" r:id="rId22"/>
    <p:sldId id="265" r:id="rId23"/>
    <p:sldId id="453" r:id="rId24"/>
    <p:sldId id="290" r:id="rId25"/>
    <p:sldId id="266" r:id="rId26"/>
    <p:sldId id="291" r:id="rId27"/>
    <p:sldId id="267" r:id="rId28"/>
    <p:sldId id="268" r:id="rId29"/>
    <p:sldId id="455" r:id="rId30"/>
    <p:sldId id="292" r:id="rId31"/>
    <p:sldId id="473" r:id="rId32"/>
    <p:sldId id="456" r:id="rId33"/>
    <p:sldId id="457" r:id="rId34"/>
    <p:sldId id="458" r:id="rId35"/>
    <p:sldId id="460" r:id="rId36"/>
    <p:sldId id="294" r:id="rId37"/>
    <p:sldId id="295" r:id="rId38"/>
    <p:sldId id="269" r:id="rId39"/>
    <p:sldId id="334" r:id="rId40"/>
    <p:sldId id="356" r:id="rId41"/>
    <p:sldId id="357" r:id="rId42"/>
    <p:sldId id="358" r:id="rId43"/>
    <p:sldId id="359" r:id="rId44"/>
    <p:sldId id="360" r:id="rId45"/>
    <p:sldId id="335" r:id="rId46"/>
    <p:sldId id="361" r:id="rId47"/>
    <p:sldId id="362" r:id="rId48"/>
    <p:sldId id="336" r:id="rId49"/>
    <p:sldId id="337" r:id="rId50"/>
    <p:sldId id="338" r:id="rId51"/>
    <p:sldId id="339" r:id="rId52"/>
    <p:sldId id="340" r:id="rId53"/>
    <p:sldId id="341" r:id="rId54"/>
    <p:sldId id="342" r:id="rId55"/>
    <p:sldId id="345" r:id="rId56"/>
    <p:sldId id="347" r:id="rId57"/>
    <p:sldId id="348" r:id="rId58"/>
    <p:sldId id="349" r:id="rId59"/>
    <p:sldId id="350" r:id="rId60"/>
    <p:sldId id="351" r:id="rId61"/>
    <p:sldId id="352" r:id="rId62"/>
    <p:sldId id="353" r:id="rId63"/>
    <p:sldId id="354" r:id="rId64"/>
    <p:sldId id="355" r:id="rId65"/>
    <p:sldId id="461" r:id="rId66"/>
    <p:sldId id="296" r:id="rId67"/>
    <p:sldId id="297" r:id="rId68"/>
    <p:sldId id="298" r:id="rId69"/>
    <p:sldId id="299" r:id="rId70"/>
    <p:sldId id="300" r:id="rId71"/>
    <p:sldId id="301" r:id="rId72"/>
    <p:sldId id="462" r:id="rId73"/>
    <p:sldId id="307" r:id="rId74"/>
    <p:sldId id="308" r:id="rId75"/>
    <p:sldId id="309" r:id="rId76"/>
    <p:sldId id="276" r:id="rId77"/>
    <p:sldId id="277" r:id="rId78"/>
    <p:sldId id="278" r:id="rId79"/>
    <p:sldId id="463" r:id="rId80"/>
    <p:sldId id="279" r:id="rId81"/>
    <p:sldId id="466" r:id="rId82"/>
    <p:sldId id="467" r:id="rId83"/>
    <p:sldId id="468" r:id="rId84"/>
    <p:sldId id="471" r:id="rId85"/>
    <p:sldId id="469" r:id="rId86"/>
    <p:sldId id="280" r:id="rId87"/>
    <p:sldId id="310" r:id="rId88"/>
    <p:sldId id="311" r:id="rId89"/>
    <p:sldId id="312" r:id="rId90"/>
    <p:sldId id="313" r:id="rId91"/>
    <p:sldId id="314" r:id="rId92"/>
    <p:sldId id="315" r:id="rId93"/>
    <p:sldId id="316" r:id="rId94"/>
    <p:sldId id="317" r:id="rId95"/>
    <p:sldId id="318" r:id="rId96"/>
    <p:sldId id="319" r:id="rId97"/>
    <p:sldId id="320" r:id="rId98"/>
    <p:sldId id="321" r:id="rId99"/>
    <p:sldId id="322" r:id="rId100"/>
    <p:sldId id="323" r:id="rId101"/>
    <p:sldId id="324" r:id="rId102"/>
    <p:sldId id="325" r:id="rId10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FFFFFF"/>
    <a:srgbClr val="008000"/>
    <a:srgbClr val="9F423B"/>
    <a:srgbClr val="ADFFC8"/>
    <a:srgbClr val="FFFFCC"/>
    <a:srgbClr val="C1E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8"/>
    <p:restoredTop sz="94660"/>
  </p:normalViewPr>
  <p:slideViewPr>
    <p:cSldViewPr showGuides="1">
      <p:cViewPr>
        <p:scale>
          <a:sx n="60" d="100"/>
          <a:sy n="60" d="100"/>
        </p:scale>
        <p:origin x="-1662"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7500A53-E030-4449-B9AC-F7DA000BE11E}"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ADD282C0-C548-47BB-AB7B-D06E79215382}">
      <dgm:prSet/>
      <dgm:spPr/>
      <dgm:t>
        <a:bodyPr/>
        <a:lstStyle/>
        <a:p>
          <a:pPr rtl="0"/>
          <a:r>
            <a:rPr lang="en-US" b="1" dirty="0" smtClean="0"/>
            <a:t>Questions?</a:t>
          </a:r>
          <a:endParaRPr lang="zh-CN" dirty="0"/>
        </a:p>
      </dgm:t>
    </dgm:pt>
    <dgm:pt modelId="{DAFC00D5-150D-4923-A53C-85F05F91F88A}" cxnId="{0FB433CA-5EF2-4EDC-A3DA-1F1076B0F63E}" type="parTrans">
      <dgm:prSet/>
      <dgm:spPr/>
      <dgm:t>
        <a:bodyPr/>
        <a:lstStyle/>
        <a:p>
          <a:endParaRPr lang="zh-CN" altLang="en-US"/>
        </a:p>
      </dgm:t>
    </dgm:pt>
    <dgm:pt modelId="{6C798E8B-96E7-402D-82FD-86486CB2DA77}" cxnId="{0FB433CA-5EF2-4EDC-A3DA-1F1076B0F63E}" type="sibTrans">
      <dgm:prSet/>
      <dgm:spPr/>
      <dgm:t>
        <a:bodyPr/>
        <a:lstStyle/>
        <a:p>
          <a:endParaRPr lang="zh-CN" altLang="en-US"/>
        </a:p>
      </dgm:t>
    </dgm:pt>
    <dgm:pt modelId="{E29D0D78-4543-49D4-893D-4B5961FFAB56}">
      <dgm:prSet/>
      <dgm:spPr/>
      <dgm:t>
        <a:bodyPr/>
        <a:lstStyle/>
        <a:p>
          <a:pPr rtl="0">
            <a:lnSpc>
              <a:spcPct val="130000"/>
            </a:lnSpc>
          </a:pPr>
          <a:r>
            <a:rPr lang="en-US" b="1" dirty="0" smtClean="0"/>
            <a:t>1</a:t>
          </a:r>
          <a:r>
            <a:rPr lang="zh-CN" b="1" dirty="0" smtClean="0"/>
            <a:t>．汇编语言与微型计算机系统有哪些联系 ？</a:t>
          </a:r>
          <a:endParaRPr lang="zh-CN" dirty="0"/>
        </a:p>
      </dgm:t>
    </dgm:pt>
    <dgm:pt modelId="{A6833717-3EBF-468B-825F-B4F5E271B9D8}" cxnId="{152A142D-BE56-4745-B5BE-1AD48072D590}" type="parTrans">
      <dgm:prSet/>
      <dgm:spPr/>
      <dgm:t>
        <a:bodyPr/>
        <a:lstStyle/>
        <a:p>
          <a:endParaRPr lang="zh-CN" altLang="en-US"/>
        </a:p>
      </dgm:t>
    </dgm:pt>
    <dgm:pt modelId="{34F85AF0-A054-4A7A-9D0A-C8C08946B7AC}" cxnId="{152A142D-BE56-4745-B5BE-1AD48072D590}" type="sibTrans">
      <dgm:prSet/>
      <dgm:spPr/>
      <dgm:t>
        <a:bodyPr/>
        <a:lstStyle/>
        <a:p>
          <a:endParaRPr lang="zh-CN" altLang="en-US"/>
        </a:p>
      </dgm:t>
    </dgm:pt>
    <dgm:pt modelId="{AC8AC00D-E103-4290-86A1-B258290E2C9E}">
      <dgm:prSet/>
      <dgm:spPr/>
      <dgm:t>
        <a:bodyPr/>
        <a:lstStyle/>
        <a:p>
          <a:pPr rtl="0">
            <a:lnSpc>
              <a:spcPct val="130000"/>
            </a:lnSpc>
          </a:pPr>
          <a:r>
            <a:rPr lang="en-US" b="1" dirty="0" smtClean="0"/>
            <a:t>2</a:t>
          </a:r>
          <a:r>
            <a:rPr lang="zh-CN" b="1" dirty="0" smtClean="0"/>
            <a:t>．寄存器的重要性是什么 ？ </a:t>
          </a:r>
          <a:endParaRPr lang="zh-CN" dirty="0"/>
        </a:p>
      </dgm:t>
    </dgm:pt>
    <dgm:pt modelId="{4F520CBC-E948-4C43-AE61-A416994B8496}" cxnId="{23294A42-A141-43F3-A263-29F581AE1971}" type="parTrans">
      <dgm:prSet/>
      <dgm:spPr/>
      <dgm:t>
        <a:bodyPr/>
        <a:lstStyle/>
        <a:p>
          <a:endParaRPr lang="zh-CN" altLang="en-US"/>
        </a:p>
      </dgm:t>
    </dgm:pt>
    <dgm:pt modelId="{21AE5F27-0B0A-40BB-9DE0-15A17F6D79D3}" cxnId="{23294A42-A141-43F3-A263-29F581AE1971}" type="sibTrans">
      <dgm:prSet/>
      <dgm:spPr/>
      <dgm:t>
        <a:bodyPr/>
        <a:lstStyle/>
        <a:p>
          <a:endParaRPr lang="zh-CN" altLang="en-US"/>
        </a:p>
      </dgm:t>
    </dgm:pt>
    <dgm:pt modelId="{3CAD1D5F-FF5A-46AB-A65D-6DEDB3ED44A3}">
      <dgm:prSet/>
      <dgm:spPr/>
      <dgm:t>
        <a:bodyPr/>
        <a:lstStyle/>
        <a:p>
          <a:pPr rtl="0">
            <a:lnSpc>
              <a:spcPct val="130000"/>
            </a:lnSpc>
          </a:pPr>
          <a:r>
            <a:rPr lang="en-US" b="1" dirty="0" smtClean="0"/>
            <a:t>3</a:t>
          </a:r>
          <a:r>
            <a:rPr lang="zh-CN" b="1" dirty="0" smtClean="0"/>
            <a:t>．什么是逻辑地址、物理地址 ？</a:t>
          </a:r>
          <a:endParaRPr lang="zh-CN" dirty="0"/>
        </a:p>
      </dgm:t>
    </dgm:pt>
    <dgm:pt modelId="{217CE6BC-4621-470E-BA16-2F4CE1EAE020}" cxnId="{3769F6D5-0DFE-4EDB-9C32-B4901596AFD0}" type="parTrans">
      <dgm:prSet/>
      <dgm:spPr/>
      <dgm:t>
        <a:bodyPr/>
        <a:lstStyle/>
        <a:p>
          <a:endParaRPr lang="zh-CN" altLang="en-US"/>
        </a:p>
      </dgm:t>
    </dgm:pt>
    <dgm:pt modelId="{295B6DE7-8BF4-4040-99AF-2818FE837DC1}" cxnId="{3769F6D5-0DFE-4EDB-9C32-B4901596AFD0}" type="sibTrans">
      <dgm:prSet/>
      <dgm:spPr/>
      <dgm:t>
        <a:bodyPr/>
        <a:lstStyle/>
        <a:p>
          <a:endParaRPr lang="zh-CN" altLang="en-US"/>
        </a:p>
      </dgm:t>
    </dgm:pt>
    <dgm:pt modelId="{F930E4B0-FE12-447E-A831-ECFBF8159DED}">
      <dgm:prSet/>
      <dgm:spPr/>
      <dgm:t>
        <a:bodyPr/>
        <a:lstStyle/>
        <a:p>
          <a:pPr rtl="0">
            <a:lnSpc>
              <a:spcPct val="130000"/>
            </a:lnSpc>
          </a:pPr>
          <a:r>
            <a:rPr lang="en-US" b="1" dirty="0" smtClean="0"/>
            <a:t>4.  </a:t>
          </a:r>
          <a:r>
            <a:rPr lang="zh-CN" b="1" dirty="0" smtClean="0"/>
            <a:t>存储器分段是什么概念 ？</a:t>
          </a:r>
          <a:endParaRPr lang="zh-CN" dirty="0"/>
        </a:p>
      </dgm:t>
    </dgm:pt>
    <dgm:pt modelId="{44AEE979-6DE4-45AA-BA34-2DFD4D7806B9}" cxnId="{C5220FF6-8455-46D1-8275-EDFC8C57BBBC}" type="parTrans">
      <dgm:prSet/>
      <dgm:spPr/>
      <dgm:t>
        <a:bodyPr/>
        <a:lstStyle/>
        <a:p>
          <a:endParaRPr lang="zh-CN" altLang="en-US"/>
        </a:p>
      </dgm:t>
    </dgm:pt>
    <dgm:pt modelId="{4B8D458A-1FF4-48EF-8C25-DA3D55DEC010}" cxnId="{C5220FF6-8455-46D1-8275-EDFC8C57BBBC}" type="sibTrans">
      <dgm:prSet/>
      <dgm:spPr/>
      <dgm:t>
        <a:bodyPr/>
        <a:lstStyle/>
        <a:p>
          <a:endParaRPr lang="zh-CN" altLang="en-US"/>
        </a:p>
      </dgm:t>
    </dgm:pt>
    <dgm:pt modelId="{7CC9F9BB-3B62-407C-BAC5-132F128640A5}">
      <dgm:prSet/>
      <dgm:spPr/>
      <dgm:t>
        <a:bodyPr/>
        <a:lstStyle/>
        <a:p>
          <a:pPr rtl="0">
            <a:lnSpc>
              <a:spcPct val="130000"/>
            </a:lnSpc>
          </a:pPr>
          <a:r>
            <a:rPr lang="en-US" b="1" dirty="0" smtClean="0"/>
            <a:t>5.  </a:t>
          </a:r>
          <a:r>
            <a:rPr lang="zh-CN" b="1" dirty="0" smtClean="0"/>
            <a:t>计算机存储的数据能看到吗 </a:t>
          </a:r>
          <a:r>
            <a:rPr lang="en-US" b="1" dirty="0" smtClean="0"/>
            <a:t>?</a:t>
          </a:r>
          <a:endParaRPr lang="zh-CN" dirty="0"/>
        </a:p>
      </dgm:t>
    </dgm:pt>
    <dgm:pt modelId="{34B9E404-67AB-4107-9CD0-46AE1A49F7CE}" cxnId="{72BCE614-65FA-4B30-9779-40A7F2EE45BA}" type="parTrans">
      <dgm:prSet/>
      <dgm:spPr/>
      <dgm:t>
        <a:bodyPr/>
        <a:lstStyle/>
        <a:p>
          <a:endParaRPr lang="zh-CN" altLang="en-US"/>
        </a:p>
      </dgm:t>
    </dgm:pt>
    <dgm:pt modelId="{F39E2442-E786-4545-AE7A-B24C4CF05AE9}" cxnId="{72BCE614-65FA-4B30-9779-40A7F2EE45BA}" type="sibTrans">
      <dgm:prSet/>
      <dgm:spPr/>
      <dgm:t>
        <a:bodyPr/>
        <a:lstStyle/>
        <a:p>
          <a:endParaRPr lang="zh-CN" altLang="en-US"/>
        </a:p>
      </dgm:t>
    </dgm:pt>
    <dgm:pt modelId="{DD64CD37-AD33-48E8-83DA-2B3E1ED9F2B5}" type="pres">
      <dgm:prSet presAssocID="{97500A53-E030-4449-B9AC-F7DA000BE11E}" presName="linear" presStyleCnt="0">
        <dgm:presLayoutVars>
          <dgm:dir/>
          <dgm:animLvl val="lvl"/>
          <dgm:resizeHandles val="exact"/>
        </dgm:presLayoutVars>
      </dgm:prSet>
      <dgm:spPr/>
      <dgm:t>
        <a:bodyPr/>
        <a:lstStyle/>
        <a:p>
          <a:endParaRPr lang="zh-CN" altLang="en-US"/>
        </a:p>
      </dgm:t>
    </dgm:pt>
    <dgm:pt modelId="{5F9B4AEA-02FF-4697-943E-1BCD0D983A09}" type="pres">
      <dgm:prSet presAssocID="{ADD282C0-C548-47BB-AB7B-D06E79215382}" presName="parentLin" presStyleCnt="0"/>
      <dgm:spPr/>
    </dgm:pt>
    <dgm:pt modelId="{AE3D9E7E-B91D-4E74-BA58-5FD50166928B}" type="pres">
      <dgm:prSet presAssocID="{ADD282C0-C548-47BB-AB7B-D06E79215382}" presName="parentLeftMargin" presStyleLbl="node1" presStyleIdx="0" presStyleCnt="1"/>
      <dgm:spPr/>
      <dgm:t>
        <a:bodyPr/>
        <a:lstStyle/>
        <a:p>
          <a:endParaRPr lang="zh-CN" altLang="en-US"/>
        </a:p>
      </dgm:t>
    </dgm:pt>
    <dgm:pt modelId="{60A174AE-2008-4E64-8810-02D5B2F0978B}" type="pres">
      <dgm:prSet presAssocID="{ADD282C0-C548-47BB-AB7B-D06E79215382}" presName="parentText" presStyleLbl="node1" presStyleIdx="0" presStyleCnt="1">
        <dgm:presLayoutVars>
          <dgm:chMax val="0"/>
          <dgm:bulletEnabled val="1"/>
        </dgm:presLayoutVars>
      </dgm:prSet>
      <dgm:spPr/>
      <dgm:t>
        <a:bodyPr/>
        <a:lstStyle/>
        <a:p>
          <a:endParaRPr lang="zh-CN" altLang="en-US"/>
        </a:p>
      </dgm:t>
    </dgm:pt>
    <dgm:pt modelId="{CE87C55B-0385-48CA-8F28-72D562D89196}" type="pres">
      <dgm:prSet presAssocID="{ADD282C0-C548-47BB-AB7B-D06E79215382}" presName="negativeSpace" presStyleCnt="0"/>
      <dgm:spPr/>
    </dgm:pt>
    <dgm:pt modelId="{123AF7DB-45F3-4B5F-929E-340F701F0D83}" type="pres">
      <dgm:prSet presAssocID="{ADD282C0-C548-47BB-AB7B-D06E79215382}" presName="childText" presStyleLbl="conFgAcc1" presStyleIdx="0" presStyleCnt="1">
        <dgm:presLayoutVars>
          <dgm:bulletEnabled val="1"/>
        </dgm:presLayoutVars>
      </dgm:prSet>
      <dgm:spPr/>
      <dgm:t>
        <a:bodyPr/>
        <a:lstStyle/>
        <a:p>
          <a:endParaRPr lang="zh-CN" altLang="en-US"/>
        </a:p>
      </dgm:t>
    </dgm:pt>
  </dgm:ptLst>
  <dgm:cxnLst>
    <dgm:cxn modelId="{3769F6D5-0DFE-4EDB-9C32-B4901596AFD0}" srcId="{ADD282C0-C548-47BB-AB7B-D06E79215382}" destId="{3CAD1D5F-FF5A-46AB-A65D-6DEDB3ED44A3}" srcOrd="2" destOrd="0" parTransId="{217CE6BC-4621-470E-BA16-2F4CE1EAE020}" sibTransId="{295B6DE7-8BF4-4040-99AF-2818FE837DC1}"/>
    <dgm:cxn modelId="{2CECEF2B-148F-476A-9BEE-8945136D919F}" type="presOf" srcId="{ADD282C0-C548-47BB-AB7B-D06E79215382}" destId="{AE3D9E7E-B91D-4E74-BA58-5FD50166928B}" srcOrd="0" destOrd="0" presId="urn:microsoft.com/office/officeart/2005/8/layout/list1#1"/>
    <dgm:cxn modelId="{B88BB1B1-728E-49E9-9CA7-0E6A24AE673B}" type="presOf" srcId="{7CC9F9BB-3B62-407C-BAC5-132F128640A5}" destId="{123AF7DB-45F3-4B5F-929E-340F701F0D83}" srcOrd="0" destOrd="4" presId="urn:microsoft.com/office/officeart/2005/8/layout/list1#1"/>
    <dgm:cxn modelId="{F195BFD0-04DE-463E-9EAC-265DAE3AA1A0}" type="presOf" srcId="{97500A53-E030-4449-B9AC-F7DA000BE11E}" destId="{DD64CD37-AD33-48E8-83DA-2B3E1ED9F2B5}" srcOrd="0" destOrd="0" presId="urn:microsoft.com/office/officeart/2005/8/layout/list1#1"/>
    <dgm:cxn modelId="{C5220FF6-8455-46D1-8275-EDFC8C57BBBC}" srcId="{ADD282C0-C548-47BB-AB7B-D06E79215382}" destId="{F930E4B0-FE12-447E-A831-ECFBF8159DED}" srcOrd="3" destOrd="0" parTransId="{44AEE979-6DE4-45AA-BA34-2DFD4D7806B9}" sibTransId="{4B8D458A-1FF4-48EF-8C25-DA3D55DEC010}"/>
    <dgm:cxn modelId="{72BCE614-65FA-4B30-9779-40A7F2EE45BA}" srcId="{ADD282C0-C548-47BB-AB7B-D06E79215382}" destId="{7CC9F9BB-3B62-407C-BAC5-132F128640A5}" srcOrd="4" destOrd="0" parTransId="{34B9E404-67AB-4107-9CD0-46AE1A49F7CE}" sibTransId="{F39E2442-E786-4545-AE7A-B24C4CF05AE9}"/>
    <dgm:cxn modelId="{3AE741F1-ED42-470B-9584-57529622A17A}" type="presOf" srcId="{F930E4B0-FE12-447E-A831-ECFBF8159DED}" destId="{123AF7DB-45F3-4B5F-929E-340F701F0D83}" srcOrd="0" destOrd="3" presId="urn:microsoft.com/office/officeart/2005/8/layout/list1#1"/>
    <dgm:cxn modelId="{0FB433CA-5EF2-4EDC-A3DA-1F1076B0F63E}" srcId="{97500A53-E030-4449-B9AC-F7DA000BE11E}" destId="{ADD282C0-C548-47BB-AB7B-D06E79215382}" srcOrd="0" destOrd="0" parTransId="{DAFC00D5-150D-4923-A53C-85F05F91F88A}" sibTransId="{6C798E8B-96E7-402D-82FD-86486CB2DA77}"/>
    <dgm:cxn modelId="{3743D588-661C-4169-AB45-4536383B61CD}" type="presOf" srcId="{AC8AC00D-E103-4290-86A1-B258290E2C9E}" destId="{123AF7DB-45F3-4B5F-929E-340F701F0D83}" srcOrd="0" destOrd="1" presId="urn:microsoft.com/office/officeart/2005/8/layout/list1#1"/>
    <dgm:cxn modelId="{C70D08F8-03C3-49B5-9701-3E1706E7E786}" type="presOf" srcId="{ADD282C0-C548-47BB-AB7B-D06E79215382}" destId="{60A174AE-2008-4E64-8810-02D5B2F0978B}" srcOrd="1" destOrd="0" presId="urn:microsoft.com/office/officeart/2005/8/layout/list1#1"/>
    <dgm:cxn modelId="{23294A42-A141-43F3-A263-29F581AE1971}" srcId="{ADD282C0-C548-47BB-AB7B-D06E79215382}" destId="{AC8AC00D-E103-4290-86A1-B258290E2C9E}" srcOrd="1" destOrd="0" parTransId="{4F520CBC-E948-4C43-AE61-A416994B8496}" sibTransId="{21AE5F27-0B0A-40BB-9DE0-15A17F6D79D3}"/>
    <dgm:cxn modelId="{152A142D-BE56-4745-B5BE-1AD48072D590}" srcId="{ADD282C0-C548-47BB-AB7B-D06E79215382}" destId="{E29D0D78-4543-49D4-893D-4B5961FFAB56}" srcOrd="0" destOrd="0" parTransId="{A6833717-3EBF-468B-825F-B4F5E271B9D8}" sibTransId="{34F85AF0-A054-4A7A-9D0A-C8C08946B7AC}"/>
    <dgm:cxn modelId="{CE7994EE-0078-4703-814D-4E1E7EC2CB42}" type="presOf" srcId="{E29D0D78-4543-49D4-893D-4B5961FFAB56}" destId="{123AF7DB-45F3-4B5F-929E-340F701F0D83}" srcOrd="0" destOrd="0" presId="urn:microsoft.com/office/officeart/2005/8/layout/list1#1"/>
    <dgm:cxn modelId="{7B9AAF7B-E2FB-4653-B1E9-DA2320A3C632}" type="presOf" srcId="{3CAD1D5F-FF5A-46AB-A65D-6DEDB3ED44A3}" destId="{123AF7DB-45F3-4B5F-929E-340F701F0D83}" srcOrd="0" destOrd="2" presId="urn:microsoft.com/office/officeart/2005/8/layout/list1#1"/>
    <dgm:cxn modelId="{7C9F2233-5587-4BC7-9253-142E294C91E9}" type="presParOf" srcId="{DD64CD37-AD33-48E8-83DA-2B3E1ED9F2B5}" destId="{5F9B4AEA-02FF-4697-943E-1BCD0D983A09}" srcOrd="0" destOrd="0" presId="urn:microsoft.com/office/officeart/2005/8/layout/list1#1"/>
    <dgm:cxn modelId="{BFD522CF-ADD9-464A-BCA0-564B3F0354F6}" type="presParOf" srcId="{5F9B4AEA-02FF-4697-943E-1BCD0D983A09}" destId="{AE3D9E7E-B91D-4E74-BA58-5FD50166928B}" srcOrd="0" destOrd="0" presId="urn:microsoft.com/office/officeart/2005/8/layout/list1#1"/>
    <dgm:cxn modelId="{4223628E-BB04-42B7-9FDE-721A8E041999}" type="presParOf" srcId="{5F9B4AEA-02FF-4697-943E-1BCD0D983A09}" destId="{60A174AE-2008-4E64-8810-02D5B2F0978B}" srcOrd="1" destOrd="0" presId="urn:microsoft.com/office/officeart/2005/8/layout/list1#1"/>
    <dgm:cxn modelId="{28618577-BA41-41F9-9ADE-EB58103F5BED}" type="presParOf" srcId="{DD64CD37-AD33-48E8-83DA-2B3E1ED9F2B5}" destId="{CE87C55B-0385-48CA-8F28-72D562D89196}" srcOrd="1" destOrd="0" presId="urn:microsoft.com/office/officeart/2005/8/layout/list1#1"/>
    <dgm:cxn modelId="{A6BE7DEC-4DB8-4B5E-9062-D84C3337B90C}" type="presParOf" srcId="{DD64CD37-AD33-48E8-83DA-2B3E1ED9F2B5}" destId="{123AF7DB-45F3-4B5F-929E-340F701F0D83}" srcOrd="2"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AE7A24-EA00-4CED-A4A4-98B8665B8023}" type="doc">
      <dgm:prSet loTypeId="urn:microsoft.com/office/officeart/2005/8/layout/vList2#7" loCatId="list" qsTypeId="urn:microsoft.com/office/officeart/2005/8/quickstyle/simple1#9" qsCatId="simple" csTypeId="urn:microsoft.com/office/officeart/2005/8/colors/accent1_2#10" csCatId="accent1" phldr="1"/>
      <dgm:spPr/>
      <dgm:t>
        <a:bodyPr/>
        <a:lstStyle/>
        <a:p>
          <a:endParaRPr lang="zh-CN" altLang="en-US"/>
        </a:p>
      </dgm:t>
    </dgm:pt>
    <dgm:pt modelId="{6878B9E3-63CC-46B0-95D9-4529ABA96F79}">
      <dgm:prSet/>
      <dgm:spPr/>
      <dgm:t>
        <a:bodyPr/>
        <a:lstStyle/>
        <a:p>
          <a:pPr rtl="0"/>
          <a:r>
            <a:rPr lang="zh-CN" b="1" dirty="0" smtClean="0"/>
            <a:t>冯</a:t>
          </a:r>
          <a:r>
            <a:rPr lang="en-US" b="1" dirty="0" smtClean="0"/>
            <a:t>·</a:t>
          </a:r>
          <a:r>
            <a:rPr lang="zh-CN" b="1" dirty="0" smtClean="0"/>
            <a:t>诺依曼计算机的基本特点：</a:t>
          </a:r>
          <a:endParaRPr lang="zh-CN" b="1" dirty="0"/>
        </a:p>
      </dgm:t>
    </dgm:pt>
    <dgm:pt modelId="{7E647CEB-3F50-4F15-BD7A-85299CB6A1BE}" cxnId="{38F08DA1-B615-46E9-90B6-D9C3E3FC42DD}" type="parTrans">
      <dgm:prSet/>
      <dgm:spPr/>
      <dgm:t>
        <a:bodyPr/>
        <a:lstStyle/>
        <a:p>
          <a:endParaRPr lang="zh-CN" altLang="en-US"/>
        </a:p>
      </dgm:t>
    </dgm:pt>
    <dgm:pt modelId="{C791D612-E076-40BC-9D80-5AB5F9993AE3}" cxnId="{38F08DA1-B615-46E9-90B6-D9C3E3FC42DD}" type="sibTrans">
      <dgm:prSet/>
      <dgm:spPr/>
      <dgm:t>
        <a:bodyPr/>
        <a:lstStyle/>
        <a:p>
          <a:endParaRPr lang="zh-CN" altLang="en-US"/>
        </a:p>
      </dgm:t>
    </dgm:pt>
    <dgm:pt modelId="{C8DF5419-19C3-470A-9EB0-66213D08451E}">
      <dgm:prSet/>
      <dgm:spPr/>
      <dgm:t>
        <a:bodyPr/>
        <a:lstStyle/>
        <a:p>
          <a:pPr rtl="0"/>
          <a:r>
            <a:rPr lang="zh-CN" b="1" dirty="0" smtClean="0"/>
            <a:t>采用存储程序方式，即程序和数据放在同一个存储器中，程序指令和数据都用二进制表示，两者都可以送到</a:t>
          </a:r>
          <a:r>
            <a:rPr lang="en-US" b="1" dirty="0" smtClean="0"/>
            <a:t>CPU</a:t>
          </a:r>
          <a:r>
            <a:rPr lang="zh-CN" b="1" dirty="0" smtClean="0"/>
            <a:t>执行和运算。</a:t>
          </a:r>
          <a:endParaRPr lang="zh-CN" dirty="0"/>
        </a:p>
      </dgm:t>
    </dgm:pt>
    <dgm:pt modelId="{90DFDB4B-2A3A-48B6-B11E-9F8F6AB7E834}" cxnId="{2F26D250-8F60-407F-9C3E-A356E35742A9}" type="parTrans">
      <dgm:prSet/>
      <dgm:spPr/>
      <dgm:t>
        <a:bodyPr/>
        <a:lstStyle/>
        <a:p>
          <a:endParaRPr lang="zh-CN" altLang="en-US"/>
        </a:p>
      </dgm:t>
    </dgm:pt>
    <dgm:pt modelId="{3AD61A16-AA62-4B43-952A-94DC1F3426C4}" cxnId="{2F26D250-8F60-407F-9C3E-A356E35742A9}" type="sibTrans">
      <dgm:prSet/>
      <dgm:spPr/>
      <dgm:t>
        <a:bodyPr/>
        <a:lstStyle/>
        <a:p>
          <a:endParaRPr lang="zh-CN" altLang="en-US"/>
        </a:p>
      </dgm:t>
    </dgm:pt>
    <dgm:pt modelId="{64FC7147-218D-44D7-9711-A62079AB548E}">
      <dgm:prSet/>
      <dgm:spPr/>
      <dgm:t>
        <a:bodyPr/>
        <a:lstStyle/>
        <a:p>
          <a:pPr rtl="0"/>
          <a:r>
            <a:rPr lang="zh-CN" b="1" dirty="0" smtClean="0"/>
            <a:t>存储器是按地址访问的，每个存储单元的位数是固定的。存储单元采用线性编址方式，按顺序取出指令。</a:t>
          </a:r>
          <a:endParaRPr lang="zh-CN" dirty="0"/>
        </a:p>
      </dgm:t>
    </dgm:pt>
    <dgm:pt modelId="{FE668AB5-BB04-4E90-8B78-457984A5C920}" cxnId="{CB1E0C29-BC88-4B31-99F0-757BBB6A21F6}" type="parTrans">
      <dgm:prSet/>
      <dgm:spPr/>
      <dgm:t>
        <a:bodyPr/>
        <a:lstStyle/>
        <a:p>
          <a:endParaRPr lang="zh-CN" altLang="en-US"/>
        </a:p>
      </dgm:t>
    </dgm:pt>
    <dgm:pt modelId="{E01EE7A3-3CB4-422E-84A3-E16DB1493BB2}" cxnId="{CB1E0C29-BC88-4B31-99F0-757BBB6A21F6}" type="sibTrans">
      <dgm:prSet/>
      <dgm:spPr/>
      <dgm:t>
        <a:bodyPr/>
        <a:lstStyle/>
        <a:p>
          <a:endParaRPr lang="zh-CN" altLang="en-US"/>
        </a:p>
      </dgm:t>
    </dgm:pt>
    <dgm:pt modelId="{30080B7C-AA40-48F2-B4FC-9ABB3C7C08FC}">
      <dgm:prSet/>
      <dgm:spPr/>
      <dgm:t>
        <a:bodyPr/>
        <a:lstStyle/>
        <a:p>
          <a:pPr rtl="0"/>
          <a:r>
            <a:rPr lang="zh-CN" b="1" dirty="0" smtClean="0"/>
            <a:t>指令由操作码和地址码构成。根据指令含义发出控制信号控制计算机的操作。</a:t>
          </a:r>
          <a:endParaRPr lang="zh-CN" dirty="0"/>
        </a:p>
      </dgm:t>
    </dgm:pt>
    <dgm:pt modelId="{C3D30274-9B95-445C-81EE-CF1765EC40B3}" cxnId="{0E940A94-B739-4E8E-9842-CCF3D9ABD9CE}" type="parTrans">
      <dgm:prSet/>
      <dgm:spPr/>
      <dgm:t>
        <a:bodyPr/>
        <a:lstStyle/>
        <a:p>
          <a:endParaRPr lang="zh-CN" altLang="en-US"/>
        </a:p>
      </dgm:t>
    </dgm:pt>
    <dgm:pt modelId="{BA3B5D46-1ADF-44BA-9F49-27B496F7EC3B}" cxnId="{0E940A94-B739-4E8E-9842-CCF3D9ABD9CE}" type="sibTrans">
      <dgm:prSet/>
      <dgm:spPr/>
      <dgm:t>
        <a:bodyPr/>
        <a:lstStyle/>
        <a:p>
          <a:endParaRPr lang="zh-CN" altLang="en-US"/>
        </a:p>
      </dgm:t>
    </dgm:pt>
    <dgm:pt modelId="{6A6DE9A2-D3AF-43DF-8578-31EE47BC6E58}">
      <dgm:prSet/>
      <dgm:spPr/>
      <dgm:t>
        <a:bodyPr/>
        <a:lstStyle/>
        <a:p>
          <a:pPr rtl="0"/>
          <a:r>
            <a:rPr lang="zh-CN" b="1" dirty="0" smtClean="0"/>
            <a:t>机器以运算器为中心，输入输出设备都要经过</a:t>
          </a:r>
          <a:r>
            <a:rPr lang="en-US" b="1" dirty="0" smtClean="0"/>
            <a:t>CPU</a:t>
          </a:r>
          <a:r>
            <a:rPr lang="zh-CN" b="1" dirty="0" smtClean="0"/>
            <a:t>与存储器间进行数据传送。 </a:t>
          </a:r>
          <a:endParaRPr lang="zh-CN" dirty="0"/>
        </a:p>
      </dgm:t>
    </dgm:pt>
    <dgm:pt modelId="{7E076BC8-CDE3-4D16-BE59-60FDD4176691}" cxnId="{DCD66752-A29E-445B-AA22-A6BB5CD7E173}" type="parTrans">
      <dgm:prSet/>
      <dgm:spPr/>
      <dgm:t>
        <a:bodyPr/>
        <a:lstStyle/>
        <a:p>
          <a:endParaRPr lang="zh-CN" altLang="en-US"/>
        </a:p>
      </dgm:t>
    </dgm:pt>
    <dgm:pt modelId="{B0982F9F-19D4-4FD6-A1E2-6FF5BCDF0D3B}" cxnId="{DCD66752-A29E-445B-AA22-A6BB5CD7E173}" type="sibTrans">
      <dgm:prSet/>
      <dgm:spPr/>
      <dgm:t>
        <a:bodyPr/>
        <a:lstStyle/>
        <a:p>
          <a:endParaRPr lang="zh-CN" altLang="en-US"/>
        </a:p>
      </dgm:t>
    </dgm:pt>
    <dgm:pt modelId="{9D4A0A05-55E8-48BA-A2EA-8C0A5D1F957E}" type="pres">
      <dgm:prSet presAssocID="{9DAE7A24-EA00-4CED-A4A4-98B8665B8023}" presName="linear" presStyleCnt="0">
        <dgm:presLayoutVars>
          <dgm:animLvl val="lvl"/>
          <dgm:resizeHandles val="exact"/>
        </dgm:presLayoutVars>
      </dgm:prSet>
      <dgm:spPr/>
      <dgm:t>
        <a:bodyPr/>
        <a:lstStyle/>
        <a:p>
          <a:endParaRPr lang="zh-CN" altLang="en-US"/>
        </a:p>
      </dgm:t>
    </dgm:pt>
    <dgm:pt modelId="{99405160-4EC4-4814-B0B5-808F9208C375}" type="pres">
      <dgm:prSet presAssocID="{6878B9E3-63CC-46B0-95D9-4529ABA96F79}" presName="parentText" presStyleLbl="node1" presStyleIdx="0" presStyleCnt="1">
        <dgm:presLayoutVars>
          <dgm:chMax val="0"/>
          <dgm:bulletEnabled val="1"/>
        </dgm:presLayoutVars>
      </dgm:prSet>
      <dgm:spPr/>
      <dgm:t>
        <a:bodyPr/>
        <a:lstStyle/>
        <a:p>
          <a:endParaRPr lang="zh-CN" altLang="en-US"/>
        </a:p>
      </dgm:t>
    </dgm:pt>
    <dgm:pt modelId="{AC49ECE9-AB98-4B98-AB2B-59C1F5CE2027}" type="pres">
      <dgm:prSet presAssocID="{6878B9E3-63CC-46B0-95D9-4529ABA96F79}" presName="childText" presStyleLbl="revTx" presStyleIdx="0" presStyleCnt="1">
        <dgm:presLayoutVars>
          <dgm:bulletEnabled val="1"/>
        </dgm:presLayoutVars>
      </dgm:prSet>
      <dgm:spPr/>
      <dgm:t>
        <a:bodyPr/>
        <a:lstStyle/>
        <a:p>
          <a:endParaRPr lang="zh-CN" altLang="en-US"/>
        </a:p>
      </dgm:t>
    </dgm:pt>
  </dgm:ptLst>
  <dgm:cxnLst>
    <dgm:cxn modelId="{DCD66752-A29E-445B-AA22-A6BB5CD7E173}" srcId="{6878B9E3-63CC-46B0-95D9-4529ABA96F79}" destId="{6A6DE9A2-D3AF-43DF-8578-31EE47BC6E58}" srcOrd="3" destOrd="0" parTransId="{7E076BC8-CDE3-4D16-BE59-60FDD4176691}" sibTransId="{B0982F9F-19D4-4FD6-A1E2-6FF5BCDF0D3B}"/>
    <dgm:cxn modelId="{38F08DA1-B615-46E9-90B6-D9C3E3FC42DD}" srcId="{9DAE7A24-EA00-4CED-A4A4-98B8665B8023}" destId="{6878B9E3-63CC-46B0-95D9-4529ABA96F79}" srcOrd="0" destOrd="0" parTransId="{7E647CEB-3F50-4F15-BD7A-85299CB6A1BE}" sibTransId="{C791D612-E076-40BC-9D80-5AB5F9993AE3}"/>
    <dgm:cxn modelId="{0E940A94-B739-4E8E-9842-CCF3D9ABD9CE}" srcId="{6878B9E3-63CC-46B0-95D9-4529ABA96F79}" destId="{30080B7C-AA40-48F2-B4FC-9ABB3C7C08FC}" srcOrd="2" destOrd="0" parTransId="{C3D30274-9B95-445C-81EE-CF1765EC40B3}" sibTransId="{BA3B5D46-1ADF-44BA-9F49-27B496F7EC3B}"/>
    <dgm:cxn modelId="{65809476-6559-4657-95A5-A344B3094139}" type="presOf" srcId="{30080B7C-AA40-48F2-B4FC-9ABB3C7C08FC}" destId="{AC49ECE9-AB98-4B98-AB2B-59C1F5CE2027}" srcOrd="0" destOrd="2" presId="urn:microsoft.com/office/officeart/2005/8/layout/vList2#7"/>
    <dgm:cxn modelId="{1CD55039-A239-4E69-86FF-294A26818D5F}" type="presOf" srcId="{C8DF5419-19C3-470A-9EB0-66213D08451E}" destId="{AC49ECE9-AB98-4B98-AB2B-59C1F5CE2027}" srcOrd="0" destOrd="0" presId="urn:microsoft.com/office/officeart/2005/8/layout/vList2#7"/>
    <dgm:cxn modelId="{8136D28E-889F-4FE0-AD74-1D7251CE86A3}" type="presOf" srcId="{9DAE7A24-EA00-4CED-A4A4-98B8665B8023}" destId="{9D4A0A05-55E8-48BA-A2EA-8C0A5D1F957E}" srcOrd="0" destOrd="0" presId="urn:microsoft.com/office/officeart/2005/8/layout/vList2#7"/>
    <dgm:cxn modelId="{1D1C305E-94D2-43F7-AB01-A0157D4AA78E}" type="presOf" srcId="{64FC7147-218D-44D7-9711-A62079AB548E}" destId="{AC49ECE9-AB98-4B98-AB2B-59C1F5CE2027}" srcOrd="0" destOrd="1" presId="urn:microsoft.com/office/officeart/2005/8/layout/vList2#7"/>
    <dgm:cxn modelId="{CB1E0C29-BC88-4B31-99F0-757BBB6A21F6}" srcId="{6878B9E3-63CC-46B0-95D9-4529ABA96F79}" destId="{64FC7147-218D-44D7-9711-A62079AB548E}" srcOrd="1" destOrd="0" parTransId="{FE668AB5-BB04-4E90-8B78-457984A5C920}" sibTransId="{E01EE7A3-3CB4-422E-84A3-E16DB1493BB2}"/>
    <dgm:cxn modelId="{B47DD7E9-B17F-4993-A4F7-75CAC3B01709}" type="presOf" srcId="{6A6DE9A2-D3AF-43DF-8578-31EE47BC6E58}" destId="{AC49ECE9-AB98-4B98-AB2B-59C1F5CE2027}" srcOrd="0" destOrd="3" presId="urn:microsoft.com/office/officeart/2005/8/layout/vList2#7"/>
    <dgm:cxn modelId="{6598DF26-6A71-4951-8402-07EDCD639B63}" type="presOf" srcId="{6878B9E3-63CC-46B0-95D9-4529ABA96F79}" destId="{99405160-4EC4-4814-B0B5-808F9208C375}" srcOrd="0" destOrd="0" presId="urn:microsoft.com/office/officeart/2005/8/layout/vList2#7"/>
    <dgm:cxn modelId="{2F26D250-8F60-407F-9C3E-A356E35742A9}" srcId="{6878B9E3-63CC-46B0-95D9-4529ABA96F79}" destId="{C8DF5419-19C3-470A-9EB0-66213D08451E}" srcOrd="0" destOrd="0" parTransId="{90DFDB4B-2A3A-48B6-B11E-9F8F6AB7E834}" sibTransId="{3AD61A16-AA62-4B43-952A-94DC1F3426C4}"/>
    <dgm:cxn modelId="{3245D3FC-D341-44B0-ACD3-CB4438B33623}" type="presParOf" srcId="{9D4A0A05-55E8-48BA-A2EA-8C0A5D1F957E}" destId="{99405160-4EC4-4814-B0B5-808F9208C375}" srcOrd="0" destOrd="0" presId="urn:microsoft.com/office/officeart/2005/8/layout/vList2#7"/>
    <dgm:cxn modelId="{7228C62F-92EC-4DD4-8B7F-AC29DC75F725}" type="presParOf" srcId="{9D4A0A05-55E8-48BA-A2EA-8C0A5D1F957E}" destId="{AC49ECE9-AB98-4B98-AB2B-59C1F5CE2027}" srcOrd="1" destOrd="0" presId="urn:microsoft.com/office/officeart/2005/8/layout/vList2#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06DAC98-7D4B-442D-8D12-658D1EFC50C5}" type="doc">
      <dgm:prSet loTypeId="urn:microsoft.com/office/officeart/2005/8/layout/vProcess5" loCatId="process" qsTypeId="urn:microsoft.com/office/officeart/2005/8/quickstyle/simple1#10" qsCatId="simple" csTypeId="urn:microsoft.com/office/officeart/2005/8/colors/accent1_2#11" csCatId="accent1" phldr="1"/>
      <dgm:spPr/>
      <dgm:t>
        <a:bodyPr/>
        <a:lstStyle/>
        <a:p>
          <a:endParaRPr lang="zh-CN" altLang="en-US"/>
        </a:p>
      </dgm:t>
    </dgm:pt>
    <dgm:pt modelId="{3FB2DF87-522A-46C9-9769-EA1DBE57397D}">
      <dgm:prSet custT="1"/>
      <dgm:spPr/>
      <dgm:t>
        <a:bodyPr/>
        <a:lstStyle/>
        <a:p>
          <a:pPr rtl="0"/>
          <a:r>
            <a:rPr lang="zh-CN" sz="2400" b="1" dirty="0" smtClean="0"/>
            <a:t>汇编语言与计算机系统密切相关。</a:t>
          </a:r>
          <a:endParaRPr lang="en-US" sz="2400" b="1" dirty="0"/>
        </a:p>
      </dgm:t>
    </dgm:pt>
    <dgm:pt modelId="{615ABC75-808B-4E0F-A12B-E310AFC3F170}" cxnId="{ECED6DBB-84C9-4884-950E-2707556B9E90}" type="parTrans">
      <dgm:prSet/>
      <dgm:spPr/>
      <dgm:t>
        <a:bodyPr/>
        <a:lstStyle/>
        <a:p>
          <a:endParaRPr lang="zh-CN" altLang="en-US"/>
        </a:p>
      </dgm:t>
    </dgm:pt>
    <dgm:pt modelId="{4CD2FE19-7296-4965-BA96-05D6827BB9C9}" cxnId="{ECED6DBB-84C9-4884-950E-2707556B9E90}" type="sibTrans">
      <dgm:prSet/>
      <dgm:spPr/>
      <dgm:t>
        <a:bodyPr/>
        <a:lstStyle/>
        <a:p>
          <a:endParaRPr lang="zh-CN" altLang="en-US"/>
        </a:p>
      </dgm:t>
    </dgm:pt>
    <dgm:pt modelId="{81F14DD7-CADE-4F04-8E0A-0C86D3AE1CC3}">
      <dgm:prSet custT="1"/>
      <dgm:spPr/>
      <dgm:t>
        <a:bodyPr/>
        <a:lstStyle/>
        <a:p>
          <a:pPr rtl="0"/>
          <a:r>
            <a:rPr lang="zh-CN" altLang="en-US" sz="1800" b="1" dirty="0" smtClean="0"/>
            <a:t>例如三条汇编指令：</a:t>
          </a:r>
          <a:endParaRPr lang="zh-CN" altLang="en-US" sz="1800" b="1" dirty="0"/>
        </a:p>
      </dgm:t>
    </dgm:pt>
    <dgm:pt modelId="{7CF55FF3-DE1F-4272-8DAC-64956C5EAE8B}" cxnId="{5B6B5D6C-5DC4-4223-8D3D-4DDED632AEDD}" type="parTrans">
      <dgm:prSet/>
      <dgm:spPr/>
      <dgm:t>
        <a:bodyPr/>
        <a:lstStyle/>
        <a:p>
          <a:endParaRPr lang="zh-CN" altLang="en-US"/>
        </a:p>
      </dgm:t>
    </dgm:pt>
    <dgm:pt modelId="{44B56A96-B3A9-4928-8ED0-ED412916EA72}" cxnId="{5B6B5D6C-5DC4-4223-8D3D-4DDED632AEDD}" type="sibTrans">
      <dgm:prSet/>
      <dgm:spPr/>
      <dgm:t>
        <a:bodyPr/>
        <a:lstStyle/>
        <a:p>
          <a:endParaRPr lang="zh-CN" altLang="en-US"/>
        </a:p>
      </dgm:t>
    </dgm:pt>
    <dgm:pt modelId="{269BA809-0172-4F49-ADF8-4A87885AB630}">
      <dgm:prSet custT="1"/>
      <dgm:spPr/>
      <dgm:t>
        <a:bodyPr/>
        <a:lstStyle/>
        <a:p>
          <a:pPr rtl="0"/>
          <a:r>
            <a:rPr lang="en-US" sz="1800" b="1" dirty="0" smtClean="0"/>
            <a:t>MOV  AX,35</a:t>
          </a:r>
          <a:endParaRPr lang="zh-CN" sz="1800" dirty="0"/>
        </a:p>
      </dgm:t>
    </dgm:pt>
    <dgm:pt modelId="{8E25BE0F-B8F8-4E83-B4D1-A2DF233AAE90}" cxnId="{B8A46A8B-EDD1-4FD2-A64B-0B27D428D212}" type="parTrans">
      <dgm:prSet/>
      <dgm:spPr/>
      <dgm:t>
        <a:bodyPr/>
        <a:lstStyle/>
        <a:p>
          <a:endParaRPr lang="zh-CN" altLang="en-US"/>
        </a:p>
      </dgm:t>
    </dgm:pt>
    <dgm:pt modelId="{43AAC8C7-01BC-40B1-8F23-2F6824EAD478}" cxnId="{B8A46A8B-EDD1-4FD2-A64B-0B27D428D212}" type="sibTrans">
      <dgm:prSet/>
      <dgm:spPr/>
      <dgm:t>
        <a:bodyPr/>
        <a:lstStyle/>
        <a:p>
          <a:endParaRPr lang="zh-CN" altLang="en-US"/>
        </a:p>
      </dgm:t>
    </dgm:pt>
    <dgm:pt modelId="{782FD190-819E-4FE6-A4A0-64B40F82CD6C}">
      <dgm:prSet custT="1"/>
      <dgm:spPr/>
      <dgm:t>
        <a:bodyPr/>
        <a:lstStyle/>
        <a:p>
          <a:pPr rtl="0"/>
          <a:r>
            <a:rPr lang="en-US" sz="1800" b="1" dirty="0" smtClean="0"/>
            <a:t>ADD  AX,27</a:t>
          </a:r>
          <a:endParaRPr lang="zh-CN" sz="1800" dirty="0"/>
        </a:p>
      </dgm:t>
    </dgm:pt>
    <dgm:pt modelId="{A008872A-4E5B-4EE5-8B05-EA59EF042B9D}" cxnId="{6A38F062-D26C-4E15-83E2-A29830154B4D}" type="parTrans">
      <dgm:prSet/>
      <dgm:spPr/>
      <dgm:t>
        <a:bodyPr/>
        <a:lstStyle/>
        <a:p>
          <a:endParaRPr lang="zh-CN" altLang="en-US"/>
        </a:p>
      </dgm:t>
    </dgm:pt>
    <dgm:pt modelId="{76A3CBD4-0ADD-4EB9-A600-F001E602C994}" cxnId="{6A38F062-D26C-4E15-83E2-A29830154B4D}" type="sibTrans">
      <dgm:prSet/>
      <dgm:spPr/>
      <dgm:t>
        <a:bodyPr/>
        <a:lstStyle/>
        <a:p>
          <a:endParaRPr lang="zh-CN" altLang="en-US"/>
        </a:p>
      </dgm:t>
    </dgm:pt>
    <dgm:pt modelId="{8C37CE41-BF69-4E00-A40C-E89FCE129FA1}">
      <dgm:prSet custT="1"/>
      <dgm:spPr/>
      <dgm:t>
        <a:bodyPr/>
        <a:lstStyle/>
        <a:p>
          <a:pPr rtl="0"/>
          <a:r>
            <a:rPr lang="en-US" sz="1800" b="1" dirty="0" smtClean="0"/>
            <a:t>MOV  Z,AX</a:t>
          </a:r>
          <a:endParaRPr lang="zh-CN" sz="1800" dirty="0"/>
        </a:p>
      </dgm:t>
    </dgm:pt>
    <dgm:pt modelId="{CEC25B45-087B-4551-B8AE-CC24130248DB}" cxnId="{275C0787-EC66-4622-8C25-BC5303CB3378}" type="parTrans">
      <dgm:prSet/>
      <dgm:spPr/>
      <dgm:t>
        <a:bodyPr/>
        <a:lstStyle/>
        <a:p>
          <a:endParaRPr lang="zh-CN" altLang="en-US"/>
        </a:p>
      </dgm:t>
    </dgm:pt>
    <dgm:pt modelId="{AA0D2795-8136-4D75-B154-2AA93D08CAD1}" cxnId="{275C0787-EC66-4622-8C25-BC5303CB3378}" type="sibTrans">
      <dgm:prSet/>
      <dgm:spPr/>
      <dgm:t>
        <a:bodyPr/>
        <a:lstStyle/>
        <a:p>
          <a:endParaRPr lang="zh-CN" altLang="en-US"/>
        </a:p>
      </dgm:t>
    </dgm:pt>
    <dgm:pt modelId="{D1ECB2E0-7315-4435-9594-D9B90DF01E0E}">
      <dgm:prSet/>
      <dgm:spPr/>
      <dgm:t>
        <a:bodyPr/>
        <a:lstStyle/>
        <a:p>
          <a:pPr rtl="0"/>
          <a:r>
            <a:rPr lang="zh-CN" b="1" dirty="0" smtClean="0"/>
            <a:t>这几条指令中涉及到寄存器（</a:t>
          </a:r>
          <a:r>
            <a:rPr lang="en-US" b="1" dirty="0" smtClean="0"/>
            <a:t>AX</a:t>
          </a:r>
          <a:r>
            <a:rPr lang="zh-CN" b="1" dirty="0" smtClean="0"/>
            <a:t>）、加法运算、存储单元（</a:t>
          </a:r>
          <a:r>
            <a:rPr lang="en-US" b="1" dirty="0" smtClean="0"/>
            <a:t>Z</a:t>
          </a:r>
          <a:r>
            <a:rPr lang="zh-CN" b="1" dirty="0" smtClean="0"/>
            <a:t>）、数据的获取和传送、指令的存放等内容。 </a:t>
          </a:r>
          <a:endParaRPr lang="zh-CN" dirty="0"/>
        </a:p>
      </dgm:t>
    </dgm:pt>
    <dgm:pt modelId="{649B5120-DA91-42D4-976B-325062F1D84C}" cxnId="{C7173EDC-FD35-4B38-BEBA-74EFA1BF6436}" type="parTrans">
      <dgm:prSet/>
      <dgm:spPr/>
      <dgm:t>
        <a:bodyPr/>
        <a:lstStyle/>
        <a:p>
          <a:endParaRPr lang="zh-CN" altLang="en-US"/>
        </a:p>
      </dgm:t>
    </dgm:pt>
    <dgm:pt modelId="{290E092D-0A8E-4C6E-B278-5134072F0572}" cxnId="{C7173EDC-FD35-4B38-BEBA-74EFA1BF6436}" type="sibTrans">
      <dgm:prSet/>
      <dgm:spPr/>
      <dgm:t>
        <a:bodyPr/>
        <a:lstStyle/>
        <a:p>
          <a:endParaRPr lang="zh-CN" altLang="en-US"/>
        </a:p>
      </dgm:t>
    </dgm:pt>
    <dgm:pt modelId="{BE808E2D-B78C-4A95-A970-D652A5F965DD}" type="pres">
      <dgm:prSet presAssocID="{606DAC98-7D4B-442D-8D12-658D1EFC50C5}" presName="outerComposite" presStyleCnt="0">
        <dgm:presLayoutVars>
          <dgm:chMax val="5"/>
          <dgm:dir/>
          <dgm:resizeHandles val="exact"/>
        </dgm:presLayoutVars>
      </dgm:prSet>
      <dgm:spPr/>
      <dgm:t>
        <a:bodyPr/>
        <a:lstStyle/>
        <a:p>
          <a:endParaRPr lang="zh-CN" altLang="en-US"/>
        </a:p>
      </dgm:t>
    </dgm:pt>
    <dgm:pt modelId="{6F2218B6-B259-4DCC-A59B-F54A1CC0EA6D}" type="pres">
      <dgm:prSet presAssocID="{606DAC98-7D4B-442D-8D12-658D1EFC50C5}" presName="dummyMaxCanvas" presStyleCnt="0">
        <dgm:presLayoutVars/>
      </dgm:prSet>
      <dgm:spPr/>
    </dgm:pt>
    <dgm:pt modelId="{C3AD89CF-B3A1-48E3-BECA-2EE4BD23C0B8}" type="pres">
      <dgm:prSet presAssocID="{606DAC98-7D4B-442D-8D12-658D1EFC50C5}" presName="ThreeNodes_1" presStyleLbl="node1" presStyleIdx="0" presStyleCnt="3" custLinFactNeighborX="-1214" custLinFactNeighborY="124">
        <dgm:presLayoutVars>
          <dgm:bulletEnabled val="1"/>
        </dgm:presLayoutVars>
      </dgm:prSet>
      <dgm:spPr/>
      <dgm:t>
        <a:bodyPr/>
        <a:lstStyle/>
        <a:p>
          <a:endParaRPr lang="zh-CN" altLang="en-US"/>
        </a:p>
      </dgm:t>
    </dgm:pt>
    <dgm:pt modelId="{C92CB9FB-E529-434E-B6AB-DE0BA21C67C1}" type="pres">
      <dgm:prSet presAssocID="{606DAC98-7D4B-442D-8D12-658D1EFC50C5}" presName="ThreeNodes_2" presStyleLbl="node1" presStyleIdx="1" presStyleCnt="3">
        <dgm:presLayoutVars>
          <dgm:bulletEnabled val="1"/>
        </dgm:presLayoutVars>
      </dgm:prSet>
      <dgm:spPr/>
      <dgm:t>
        <a:bodyPr/>
        <a:lstStyle/>
        <a:p>
          <a:endParaRPr lang="zh-CN" altLang="en-US"/>
        </a:p>
      </dgm:t>
    </dgm:pt>
    <dgm:pt modelId="{E0C366D3-F2D8-4A17-98BD-9907995D7A3F}" type="pres">
      <dgm:prSet presAssocID="{606DAC98-7D4B-442D-8D12-658D1EFC50C5}" presName="ThreeNodes_3" presStyleLbl="node1" presStyleIdx="2" presStyleCnt="3">
        <dgm:presLayoutVars>
          <dgm:bulletEnabled val="1"/>
        </dgm:presLayoutVars>
      </dgm:prSet>
      <dgm:spPr/>
      <dgm:t>
        <a:bodyPr/>
        <a:lstStyle/>
        <a:p>
          <a:endParaRPr lang="zh-CN" altLang="en-US"/>
        </a:p>
      </dgm:t>
    </dgm:pt>
    <dgm:pt modelId="{1CD033CC-D922-4CC1-B45C-707530BA36A8}" type="pres">
      <dgm:prSet presAssocID="{606DAC98-7D4B-442D-8D12-658D1EFC50C5}" presName="ThreeConn_1-2" presStyleLbl="fgAccFollowNode1" presStyleIdx="0" presStyleCnt="2">
        <dgm:presLayoutVars>
          <dgm:bulletEnabled val="1"/>
        </dgm:presLayoutVars>
      </dgm:prSet>
      <dgm:spPr/>
      <dgm:t>
        <a:bodyPr/>
        <a:lstStyle/>
        <a:p>
          <a:endParaRPr lang="zh-CN" altLang="en-US"/>
        </a:p>
      </dgm:t>
    </dgm:pt>
    <dgm:pt modelId="{9A6E981E-BC37-466D-BD88-A3559FF58119}" type="pres">
      <dgm:prSet presAssocID="{606DAC98-7D4B-442D-8D12-658D1EFC50C5}" presName="ThreeConn_2-3" presStyleLbl="fgAccFollowNode1" presStyleIdx="1" presStyleCnt="2">
        <dgm:presLayoutVars>
          <dgm:bulletEnabled val="1"/>
        </dgm:presLayoutVars>
      </dgm:prSet>
      <dgm:spPr/>
      <dgm:t>
        <a:bodyPr/>
        <a:lstStyle/>
        <a:p>
          <a:endParaRPr lang="zh-CN" altLang="en-US"/>
        </a:p>
      </dgm:t>
    </dgm:pt>
    <dgm:pt modelId="{72F92756-2DA3-4324-848F-6EEE13FEC0CC}" type="pres">
      <dgm:prSet presAssocID="{606DAC98-7D4B-442D-8D12-658D1EFC50C5}" presName="ThreeNodes_1_text" presStyleLbl="node1" presStyleIdx="2" presStyleCnt="3">
        <dgm:presLayoutVars>
          <dgm:bulletEnabled val="1"/>
        </dgm:presLayoutVars>
      </dgm:prSet>
      <dgm:spPr/>
      <dgm:t>
        <a:bodyPr/>
        <a:lstStyle/>
        <a:p>
          <a:endParaRPr lang="zh-CN" altLang="en-US"/>
        </a:p>
      </dgm:t>
    </dgm:pt>
    <dgm:pt modelId="{F4B86591-EAB4-40B8-BBC7-7056FF1ED755}" type="pres">
      <dgm:prSet presAssocID="{606DAC98-7D4B-442D-8D12-658D1EFC50C5}" presName="ThreeNodes_2_text" presStyleLbl="node1" presStyleIdx="2" presStyleCnt="3">
        <dgm:presLayoutVars>
          <dgm:bulletEnabled val="1"/>
        </dgm:presLayoutVars>
      </dgm:prSet>
      <dgm:spPr/>
      <dgm:t>
        <a:bodyPr/>
        <a:lstStyle/>
        <a:p>
          <a:endParaRPr lang="zh-CN" altLang="en-US"/>
        </a:p>
      </dgm:t>
    </dgm:pt>
    <dgm:pt modelId="{BEC0216F-6B4E-4C1E-A540-B28F26C52FF9}" type="pres">
      <dgm:prSet presAssocID="{606DAC98-7D4B-442D-8D12-658D1EFC50C5}" presName="ThreeNodes_3_text" presStyleLbl="node1" presStyleIdx="2" presStyleCnt="3">
        <dgm:presLayoutVars>
          <dgm:bulletEnabled val="1"/>
        </dgm:presLayoutVars>
      </dgm:prSet>
      <dgm:spPr/>
      <dgm:t>
        <a:bodyPr/>
        <a:lstStyle/>
        <a:p>
          <a:endParaRPr lang="zh-CN" altLang="en-US"/>
        </a:p>
      </dgm:t>
    </dgm:pt>
  </dgm:ptLst>
  <dgm:cxnLst>
    <dgm:cxn modelId="{B8A46A8B-EDD1-4FD2-A64B-0B27D428D212}" srcId="{81F14DD7-CADE-4F04-8E0A-0C86D3AE1CC3}" destId="{269BA809-0172-4F49-ADF8-4A87885AB630}" srcOrd="0" destOrd="0" parTransId="{8E25BE0F-B8F8-4E83-B4D1-A2DF233AAE90}" sibTransId="{43AAC8C7-01BC-40B1-8F23-2F6824EAD478}"/>
    <dgm:cxn modelId="{FC748915-7CDD-497E-8C4C-5EBCB55CBE85}" type="presOf" srcId="{81F14DD7-CADE-4F04-8E0A-0C86D3AE1CC3}" destId="{C92CB9FB-E529-434E-B6AB-DE0BA21C67C1}" srcOrd="0" destOrd="0" presId="urn:microsoft.com/office/officeart/2005/8/layout/vProcess5"/>
    <dgm:cxn modelId="{C7173EDC-FD35-4B38-BEBA-74EFA1BF6436}" srcId="{606DAC98-7D4B-442D-8D12-658D1EFC50C5}" destId="{D1ECB2E0-7315-4435-9594-D9B90DF01E0E}" srcOrd="2" destOrd="0" parTransId="{649B5120-DA91-42D4-976B-325062F1D84C}" sibTransId="{290E092D-0A8E-4C6E-B278-5134072F0572}"/>
    <dgm:cxn modelId="{ECED6DBB-84C9-4884-950E-2707556B9E90}" srcId="{606DAC98-7D4B-442D-8D12-658D1EFC50C5}" destId="{3FB2DF87-522A-46C9-9769-EA1DBE57397D}" srcOrd="0" destOrd="0" parTransId="{615ABC75-808B-4E0F-A12B-E310AFC3F170}" sibTransId="{4CD2FE19-7296-4965-BA96-05D6827BB9C9}"/>
    <dgm:cxn modelId="{30B164B7-B8A5-492E-93F9-3515D2F765D8}" type="presOf" srcId="{D1ECB2E0-7315-4435-9594-D9B90DF01E0E}" destId="{BEC0216F-6B4E-4C1E-A540-B28F26C52FF9}" srcOrd="1" destOrd="0" presId="urn:microsoft.com/office/officeart/2005/8/layout/vProcess5"/>
    <dgm:cxn modelId="{3D98F529-510A-4EF7-BB77-48772F5F3011}" type="presOf" srcId="{782FD190-819E-4FE6-A4A0-64B40F82CD6C}" destId="{C92CB9FB-E529-434E-B6AB-DE0BA21C67C1}" srcOrd="0" destOrd="2" presId="urn:microsoft.com/office/officeart/2005/8/layout/vProcess5"/>
    <dgm:cxn modelId="{CE040E20-BBF6-4FD7-AEBE-DC0EEE9DC398}" type="presOf" srcId="{81F14DD7-CADE-4F04-8E0A-0C86D3AE1CC3}" destId="{F4B86591-EAB4-40B8-BBC7-7056FF1ED755}" srcOrd="1" destOrd="0" presId="urn:microsoft.com/office/officeart/2005/8/layout/vProcess5"/>
    <dgm:cxn modelId="{4BD5BD92-4667-49AE-BBA0-0BF6A2414E59}" type="presOf" srcId="{3FB2DF87-522A-46C9-9769-EA1DBE57397D}" destId="{C3AD89CF-B3A1-48E3-BECA-2EE4BD23C0B8}" srcOrd="0" destOrd="0" presId="urn:microsoft.com/office/officeart/2005/8/layout/vProcess5"/>
    <dgm:cxn modelId="{B56AB8B4-7E17-4FAC-85CE-529D9B863B7A}" type="presOf" srcId="{269BA809-0172-4F49-ADF8-4A87885AB630}" destId="{C92CB9FB-E529-434E-B6AB-DE0BA21C67C1}" srcOrd="0" destOrd="1" presId="urn:microsoft.com/office/officeart/2005/8/layout/vProcess5"/>
    <dgm:cxn modelId="{A22B88FE-FF7C-4518-8F83-2B76AAE3F4B6}" type="presOf" srcId="{3FB2DF87-522A-46C9-9769-EA1DBE57397D}" destId="{72F92756-2DA3-4324-848F-6EEE13FEC0CC}" srcOrd="1" destOrd="0" presId="urn:microsoft.com/office/officeart/2005/8/layout/vProcess5"/>
    <dgm:cxn modelId="{275C0787-EC66-4622-8C25-BC5303CB3378}" srcId="{81F14DD7-CADE-4F04-8E0A-0C86D3AE1CC3}" destId="{8C37CE41-BF69-4E00-A40C-E89FCE129FA1}" srcOrd="2" destOrd="0" parTransId="{CEC25B45-087B-4551-B8AE-CC24130248DB}" sibTransId="{AA0D2795-8136-4D75-B154-2AA93D08CAD1}"/>
    <dgm:cxn modelId="{89449BE2-B480-43A9-A79E-F9A305E00C72}" type="presOf" srcId="{269BA809-0172-4F49-ADF8-4A87885AB630}" destId="{F4B86591-EAB4-40B8-BBC7-7056FF1ED755}" srcOrd="1" destOrd="1" presId="urn:microsoft.com/office/officeart/2005/8/layout/vProcess5"/>
    <dgm:cxn modelId="{4FC5CA54-69DE-4BF7-AD7C-B677910D4D86}" type="presOf" srcId="{606DAC98-7D4B-442D-8D12-658D1EFC50C5}" destId="{BE808E2D-B78C-4A95-A970-D652A5F965DD}" srcOrd="0" destOrd="0" presId="urn:microsoft.com/office/officeart/2005/8/layout/vProcess5"/>
    <dgm:cxn modelId="{37F47F2E-AF32-4A74-B282-98904D33C9F2}" type="presOf" srcId="{44B56A96-B3A9-4928-8ED0-ED412916EA72}" destId="{9A6E981E-BC37-466D-BD88-A3559FF58119}" srcOrd="0" destOrd="0" presId="urn:microsoft.com/office/officeart/2005/8/layout/vProcess5"/>
    <dgm:cxn modelId="{911B32FC-2223-42F1-ADA9-B4B52B5E67D0}" type="presOf" srcId="{8C37CE41-BF69-4E00-A40C-E89FCE129FA1}" destId="{F4B86591-EAB4-40B8-BBC7-7056FF1ED755}" srcOrd="1" destOrd="3" presId="urn:microsoft.com/office/officeart/2005/8/layout/vProcess5"/>
    <dgm:cxn modelId="{5B6B5D6C-5DC4-4223-8D3D-4DDED632AEDD}" srcId="{606DAC98-7D4B-442D-8D12-658D1EFC50C5}" destId="{81F14DD7-CADE-4F04-8E0A-0C86D3AE1CC3}" srcOrd="1" destOrd="0" parTransId="{7CF55FF3-DE1F-4272-8DAC-64956C5EAE8B}" sibTransId="{44B56A96-B3A9-4928-8ED0-ED412916EA72}"/>
    <dgm:cxn modelId="{86796291-FA3E-48B6-8A16-544502E72B7E}" type="presOf" srcId="{8C37CE41-BF69-4E00-A40C-E89FCE129FA1}" destId="{C92CB9FB-E529-434E-B6AB-DE0BA21C67C1}" srcOrd="0" destOrd="3" presId="urn:microsoft.com/office/officeart/2005/8/layout/vProcess5"/>
    <dgm:cxn modelId="{94F46AFB-7E49-44BC-BB5B-A98C4170F9CD}" type="presOf" srcId="{D1ECB2E0-7315-4435-9594-D9B90DF01E0E}" destId="{E0C366D3-F2D8-4A17-98BD-9907995D7A3F}" srcOrd="0" destOrd="0" presId="urn:microsoft.com/office/officeart/2005/8/layout/vProcess5"/>
    <dgm:cxn modelId="{6A38F062-D26C-4E15-83E2-A29830154B4D}" srcId="{81F14DD7-CADE-4F04-8E0A-0C86D3AE1CC3}" destId="{782FD190-819E-4FE6-A4A0-64B40F82CD6C}" srcOrd="1" destOrd="0" parTransId="{A008872A-4E5B-4EE5-8B05-EA59EF042B9D}" sibTransId="{76A3CBD4-0ADD-4EB9-A600-F001E602C994}"/>
    <dgm:cxn modelId="{3C30DD67-DE5C-4D84-9833-BB0716F2D3F2}" type="presOf" srcId="{4CD2FE19-7296-4965-BA96-05D6827BB9C9}" destId="{1CD033CC-D922-4CC1-B45C-707530BA36A8}" srcOrd="0" destOrd="0" presId="urn:microsoft.com/office/officeart/2005/8/layout/vProcess5"/>
    <dgm:cxn modelId="{E07BEBD5-D03D-47BD-A5D9-B919924B3047}" type="presOf" srcId="{782FD190-819E-4FE6-A4A0-64B40F82CD6C}" destId="{F4B86591-EAB4-40B8-BBC7-7056FF1ED755}" srcOrd="1" destOrd="2" presId="urn:microsoft.com/office/officeart/2005/8/layout/vProcess5"/>
    <dgm:cxn modelId="{AB626BF2-6B88-4DB0-9AE6-1651DC373F1A}" type="presParOf" srcId="{BE808E2D-B78C-4A95-A970-D652A5F965DD}" destId="{6F2218B6-B259-4DCC-A59B-F54A1CC0EA6D}" srcOrd="0" destOrd="0" presId="urn:microsoft.com/office/officeart/2005/8/layout/vProcess5"/>
    <dgm:cxn modelId="{F00AE44D-5BD4-4F0C-A8D7-B5AD1A205561}" type="presParOf" srcId="{BE808E2D-B78C-4A95-A970-D652A5F965DD}" destId="{C3AD89CF-B3A1-48E3-BECA-2EE4BD23C0B8}" srcOrd="1" destOrd="0" presId="urn:microsoft.com/office/officeart/2005/8/layout/vProcess5"/>
    <dgm:cxn modelId="{7A12E397-B96B-4A9E-A34F-F59CEC71D9AB}" type="presParOf" srcId="{BE808E2D-B78C-4A95-A970-D652A5F965DD}" destId="{C92CB9FB-E529-434E-B6AB-DE0BA21C67C1}" srcOrd="2" destOrd="0" presId="urn:microsoft.com/office/officeart/2005/8/layout/vProcess5"/>
    <dgm:cxn modelId="{9EAB60E6-894C-47A8-953A-05C5619DEDA6}" type="presParOf" srcId="{BE808E2D-B78C-4A95-A970-D652A5F965DD}" destId="{E0C366D3-F2D8-4A17-98BD-9907995D7A3F}" srcOrd="3" destOrd="0" presId="urn:microsoft.com/office/officeart/2005/8/layout/vProcess5"/>
    <dgm:cxn modelId="{65D59625-65A8-4CDD-9A70-EDC25D4B0F61}" type="presParOf" srcId="{BE808E2D-B78C-4A95-A970-D652A5F965DD}" destId="{1CD033CC-D922-4CC1-B45C-707530BA36A8}" srcOrd="4" destOrd="0" presId="urn:microsoft.com/office/officeart/2005/8/layout/vProcess5"/>
    <dgm:cxn modelId="{4488DF99-F31D-42D3-AAE5-FA1949CF0E7A}" type="presParOf" srcId="{BE808E2D-B78C-4A95-A970-D652A5F965DD}" destId="{9A6E981E-BC37-466D-BD88-A3559FF58119}" srcOrd="5" destOrd="0" presId="urn:microsoft.com/office/officeart/2005/8/layout/vProcess5"/>
    <dgm:cxn modelId="{10930162-6471-4D6B-9111-E1A51B8D6B2F}" type="presParOf" srcId="{BE808E2D-B78C-4A95-A970-D652A5F965DD}" destId="{72F92756-2DA3-4324-848F-6EEE13FEC0CC}" srcOrd="6" destOrd="0" presId="urn:microsoft.com/office/officeart/2005/8/layout/vProcess5"/>
    <dgm:cxn modelId="{612C217C-5B84-47FC-80AB-954009238A1F}" type="presParOf" srcId="{BE808E2D-B78C-4A95-A970-D652A5F965DD}" destId="{F4B86591-EAB4-40B8-BBC7-7056FF1ED755}" srcOrd="7" destOrd="0" presId="urn:microsoft.com/office/officeart/2005/8/layout/vProcess5"/>
    <dgm:cxn modelId="{749F0FD8-C1A5-43E8-9BD8-91BE30326704}" type="presParOf" srcId="{BE808E2D-B78C-4A95-A970-D652A5F965DD}" destId="{BEC0216F-6B4E-4C1E-A540-B28F26C52FF9}"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88A151-2198-489A-9307-7405847ED90E}" type="doc">
      <dgm:prSet loTypeId="relationship" loCatId="relationship" qsTypeId="urn:microsoft.com/office/officeart/2005/8/quickstyle/simple1#11" qsCatId="simple" csTypeId="urn:microsoft.com/office/officeart/2005/8/colors/accent1_2#12" csCatId="accent1" phldr="1"/>
      <dgm:spPr/>
      <dgm:t>
        <a:bodyPr/>
        <a:lstStyle/>
        <a:p>
          <a:endParaRPr lang="zh-CN" altLang="en-US"/>
        </a:p>
      </dgm:t>
    </dgm:pt>
    <dgm:pt modelId="{8B3F7C8B-D75A-4135-8DC1-83E5F28C0063}">
      <dgm:prSet phldr="0" custT="1"/>
      <dgm:spPr/>
      <dgm:t>
        <a:bodyPr vert="horz" wrap="square"/>
        <a:p>
          <a:pPr rtl="0">
            <a:lnSpc>
              <a:spcPct val="100000"/>
            </a:lnSpc>
            <a:spcBef>
              <a:spcPct val="0"/>
            </a:spcBef>
            <a:spcAft>
              <a:spcPct val="35000"/>
            </a:spcAft>
          </a:pPr>
          <a:r>
            <a:rPr lang="zh-CN" sz="3200" dirty="0" smtClean="0"/>
            <a:t>微处理器分为执行部件</a:t>
          </a:r>
          <a:r>
            <a:rPr lang="en-US" sz="3200" dirty="0" smtClean="0"/>
            <a:t>EU</a:t>
          </a:r>
          <a:r>
            <a:rPr lang="zh-CN" sz="3200" dirty="0" smtClean="0"/>
            <a:t>和总线接口部件</a:t>
          </a:r>
          <a:r>
            <a:rPr lang="en-US" sz="3200" dirty="0" smtClean="0"/>
            <a:t>BIU</a:t>
          </a:r>
          <a:r>
            <a:rPr lang="zh-CN" sz="3200" dirty="0"/>
            <a:t/>
          </a:r>
          <a:endParaRPr lang="zh-CN" sz="3200" dirty="0"/>
        </a:p>
      </dgm:t>
    </dgm:pt>
    <dgm:pt modelId="{BF970218-056B-4574-97DA-A7D6DE43E531}" cxnId="{0B08F0CB-0C8E-4273-BBC0-2D9F91A97B53}" type="parTrans">
      <dgm:prSet/>
      <dgm:spPr/>
      <dgm:t>
        <a:bodyPr/>
        <a:lstStyle/>
        <a:p>
          <a:endParaRPr lang="zh-CN" altLang="en-US"/>
        </a:p>
      </dgm:t>
    </dgm:pt>
    <dgm:pt modelId="{95BF419F-4769-47FF-80B6-574BEB62142F}" cxnId="{0B08F0CB-0C8E-4273-BBC0-2D9F91A97B53}" type="sibTrans">
      <dgm:prSet/>
      <dgm:spPr/>
      <dgm:t>
        <a:bodyPr/>
        <a:lstStyle/>
        <a:p>
          <a:endParaRPr lang="zh-CN" altLang="en-US"/>
        </a:p>
      </dgm:t>
    </dgm:pt>
    <dgm:pt modelId="{0B0347AC-98BA-4792-A2A5-98D050CF8F90}">
      <dgm:prSet phldr="0" custT="1"/>
      <dgm:spPr/>
      <dgm:t>
        <a:bodyPr vert="horz" wrap="square"/>
        <a:p>
          <a:pPr rtl="0">
            <a:lnSpc>
              <a:spcPct val="100000"/>
            </a:lnSpc>
            <a:spcBef>
              <a:spcPct val="0"/>
            </a:spcBef>
            <a:spcAft>
              <a:spcPct val="35000"/>
            </a:spcAft>
          </a:pPr>
          <a:r>
            <a:rPr lang="zh-CN" sz="1800" dirty="0" smtClean="0"/>
            <a:t>执行部件</a:t>
          </a:r>
          <a:r>
            <a:rPr lang="en-US" sz="1800" dirty="0" smtClean="0"/>
            <a:t>EU(Execution Unit)</a:t>
          </a:r>
          <a:r>
            <a:rPr lang="zh-CN" sz="1800" dirty="0"/>
            <a:t/>
          </a:r>
          <a:endParaRPr lang="zh-CN" sz="1800" dirty="0"/>
        </a:p>
      </dgm:t>
    </dgm:pt>
    <dgm:pt modelId="{B04E5CEB-773E-47C5-A229-64F1B65DA618}" cxnId="{F4287DEB-40DF-447C-8F60-1A03A93B5D5C}" type="parTrans">
      <dgm:prSet/>
      <dgm:spPr/>
      <dgm:t>
        <a:bodyPr/>
        <a:lstStyle/>
        <a:p>
          <a:endParaRPr lang="zh-CN" altLang="en-US"/>
        </a:p>
      </dgm:t>
    </dgm:pt>
    <dgm:pt modelId="{A4B3C278-79B0-412B-9576-77AF6795B209}" cxnId="{F4287DEB-40DF-447C-8F60-1A03A93B5D5C}" type="sibTrans">
      <dgm:prSet/>
      <dgm:spPr/>
      <dgm:t>
        <a:bodyPr/>
        <a:lstStyle/>
        <a:p>
          <a:endParaRPr lang="zh-CN" altLang="en-US"/>
        </a:p>
      </dgm:t>
    </dgm:pt>
    <dgm:pt modelId="{906DD616-8279-4B8D-96B3-65C5691E91D5}">
      <dgm:prSet phldr="0" custT="1"/>
      <dgm:spPr/>
      <dgm:t>
        <a:bodyPr vert="horz" wrap="square"/>
        <a:p>
          <a:pPr rtl="0">
            <a:lnSpc>
              <a:spcPct val="100000"/>
            </a:lnSpc>
            <a:spcBef>
              <a:spcPct val="0"/>
            </a:spcBef>
            <a:spcAft>
              <a:spcPct val="15000"/>
            </a:spcAft>
          </a:pPr>
          <a:r>
            <a:rPr lang="zh-CN" sz="1800" dirty="0" smtClean="0"/>
            <a:t>运算器的算术逻辑运算单元</a:t>
          </a:r>
          <a:r>
            <a:rPr lang="en-US" sz="1800" dirty="0" smtClean="0"/>
            <a:t>ALU</a:t>
          </a:r>
          <a:r>
            <a:rPr lang="zh-CN" sz="1800" dirty="0" smtClean="0"/>
            <a:t>、</a:t>
          </a:r>
          <a:r>
            <a:rPr lang="zh-CN" sz="1800" dirty="0"/>
            <a:t/>
          </a:r>
          <a:endParaRPr lang="zh-CN" sz="1800" dirty="0"/>
        </a:p>
      </dgm:t>
    </dgm:pt>
    <dgm:pt modelId="{B028BFB1-27C6-4B11-9E0A-FA0E0F403638}" cxnId="{B587C5AC-9B2E-4A46-8235-DF7E5F6723BA}" type="parTrans">
      <dgm:prSet/>
      <dgm:spPr/>
    </dgm:pt>
    <dgm:pt modelId="{200B14D9-7BDC-431A-8718-0B51BED12434}" cxnId="{B587C5AC-9B2E-4A46-8235-DF7E5F6723BA}" type="sibTrans">
      <dgm:prSet/>
      <dgm:spPr/>
    </dgm:pt>
    <dgm:pt modelId="{34582C54-69A8-4589-84B4-154EE7484813}">
      <dgm:prSet phldr="0" custT="1"/>
      <dgm:spPr/>
      <dgm:t>
        <a:bodyPr vert="horz" wrap="square"/>
        <a:p>
          <a:pPr rtl="0">
            <a:lnSpc>
              <a:spcPct val="100000"/>
            </a:lnSpc>
            <a:spcBef>
              <a:spcPct val="0"/>
            </a:spcBef>
            <a:spcAft>
              <a:spcPct val="15000"/>
            </a:spcAft>
          </a:pPr>
          <a:r>
            <a:rPr lang="zh-CN" sz="1800" dirty="0" smtClean="0"/>
            <a:t>通用寄存器组</a:t>
          </a:r>
          <a:r>
            <a:rPr lang="zh-CN" sz="1800" dirty="0"/>
            <a:t/>
          </a:r>
          <a:endParaRPr lang="zh-CN" sz="1800" dirty="0"/>
        </a:p>
      </dgm:t>
    </dgm:pt>
    <dgm:pt modelId="{D7F7CE86-2410-4EBC-99DB-714DEBFE81CC}" cxnId="{794DAE32-9850-4133-B1F2-4479740E21AC}" type="parTrans">
      <dgm:prSet/>
      <dgm:spPr/>
    </dgm:pt>
    <dgm:pt modelId="{42F09B54-8D4F-4C0D-8A59-83B9E3218503}" cxnId="{794DAE32-9850-4133-B1F2-4479740E21AC}" type="sibTrans">
      <dgm:prSet/>
      <dgm:spPr/>
    </dgm:pt>
    <dgm:pt modelId="{EBC12A74-D9BD-40BA-8A6F-5BD765068BF0}">
      <dgm:prSet phldr="0" custT="1"/>
      <dgm:spPr/>
      <dgm:t>
        <a:bodyPr vert="horz" wrap="square"/>
        <a:p>
          <a:pPr rtl="0">
            <a:lnSpc>
              <a:spcPct val="100000"/>
            </a:lnSpc>
            <a:spcBef>
              <a:spcPct val="0"/>
            </a:spcBef>
            <a:spcAft>
              <a:spcPct val="15000"/>
            </a:spcAft>
          </a:pPr>
          <a:r>
            <a:rPr lang="zh-CN" sz="1800" dirty="0" smtClean="0"/>
            <a:t>标志寄存器</a:t>
          </a:r>
          <a:r>
            <a:rPr lang="en-US" sz="1800" dirty="0" smtClean="0"/>
            <a:t>FLAGS</a:t>
          </a:r>
          <a:r>
            <a:rPr lang="zh-CN" sz="1800" dirty="0"/>
            <a:t/>
          </a:r>
          <a:endParaRPr lang="zh-CN" sz="1800" dirty="0"/>
        </a:p>
      </dgm:t>
    </dgm:pt>
    <dgm:pt modelId="{336FB944-3567-46B3-9247-3E4524CFC92D}" cxnId="{C9938306-7414-425C-8B6C-0FFA75A8708A}" type="parTrans">
      <dgm:prSet/>
      <dgm:spPr/>
    </dgm:pt>
    <dgm:pt modelId="{3F341A60-2EF4-41B8-8352-F9601F1689D6}" cxnId="{C9938306-7414-425C-8B6C-0FFA75A8708A}" type="sibTrans">
      <dgm:prSet/>
      <dgm:spPr/>
    </dgm:pt>
    <dgm:pt modelId="{92E5B449-2ECD-44D6-B1BE-17256FF928E5}">
      <dgm:prSet phldr="0" custT="1"/>
      <dgm:spPr/>
      <dgm:t>
        <a:bodyPr vert="horz" wrap="square"/>
        <a:p>
          <a:pPr rtl="0">
            <a:lnSpc>
              <a:spcPct val="100000"/>
            </a:lnSpc>
            <a:spcBef>
              <a:spcPct val="0"/>
            </a:spcBef>
            <a:spcAft>
              <a:spcPct val="15000"/>
            </a:spcAft>
          </a:pPr>
          <a:r>
            <a:rPr lang="en-US" sz="1800" dirty="0" smtClean="0"/>
            <a:t>EC</a:t>
          </a:r>
          <a:r>
            <a:rPr lang="zh-CN" sz="1800" dirty="0" smtClean="0"/>
            <a:t>单元控制系统等</a:t>
          </a:r>
          <a:r>
            <a:rPr lang="zh-CN" sz="1800" dirty="0" smtClean="0"/>
            <a:t/>
          </a:r>
          <a:endParaRPr lang="zh-CN" sz="1800" dirty="0" smtClean="0"/>
        </a:p>
      </dgm:t>
    </dgm:pt>
    <dgm:pt modelId="{548447BD-C0AF-443B-A5CD-8461CFB730F0}" cxnId="{4DB3E91F-F701-4496-B727-73B294AA4FC5}" type="parTrans">
      <dgm:prSet/>
      <dgm:spPr/>
    </dgm:pt>
    <dgm:pt modelId="{44B3C647-20F0-4315-8CD2-21ED3B4BDF7F}" cxnId="{4DB3E91F-F701-4496-B727-73B294AA4FC5}" type="sibTrans">
      <dgm:prSet/>
      <dgm:spPr/>
    </dgm:pt>
    <dgm:pt modelId="{28A64402-AFA8-4B40-B5FD-60653A8DCE75}">
      <dgm:prSet phldr="0" custT="1"/>
      <dgm:spPr/>
      <dgm:t>
        <a:bodyPr vert="horz" wrap="square"/>
        <a:p>
          <a:pPr rtl="0">
            <a:lnSpc>
              <a:spcPct val="100000"/>
            </a:lnSpc>
            <a:spcBef>
              <a:spcPct val="0"/>
            </a:spcBef>
            <a:spcAft>
              <a:spcPct val="35000"/>
            </a:spcAft>
          </a:pPr>
          <a:r>
            <a:rPr lang="zh-CN" sz="1800" dirty="0" smtClean="0"/>
            <a:t>总线接口部件</a:t>
          </a:r>
          <a:r>
            <a:rPr lang="en-US" sz="1800" dirty="0" smtClean="0"/>
            <a:t>BIU(Bus </a:t>
          </a:r>
          <a:r>
            <a:rPr lang="en-US" sz="1800" dirty="0" err="1" smtClean="0"/>
            <a:t>Inerface</a:t>
          </a:r>
          <a:r>
            <a:rPr lang="en-US" sz="1800" dirty="0" smtClean="0"/>
            <a:t> Unit):</a:t>
          </a:r>
          <a:r>
            <a:rPr lang="zh-CN" sz="1800" dirty="0"/>
            <a:t/>
          </a:r>
          <a:endParaRPr lang="zh-CN" sz="1800" dirty="0"/>
        </a:p>
      </dgm:t>
    </dgm:pt>
    <dgm:pt modelId="{26DD24C1-278B-4CB5-8641-2773D3431F7E}" cxnId="{E7F561C1-9E95-484E-9F1E-DD49E5DF26C9}" type="parTrans">
      <dgm:prSet/>
      <dgm:spPr/>
      <dgm:t>
        <a:bodyPr/>
        <a:lstStyle/>
        <a:p>
          <a:endParaRPr lang="zh-CN" altLang="en-US"/>
        </a:p>
      </dgm:t>
    </dgm:pt>
    <dgm:pt modelId="{4776A185-0B95-4028-8E9D-EBE12490C65D}" cxnId="{E7F561C1-9E95-484E-9F1E-DD49E5DF26C9}" type="sibTrans">
      <dgm:prSet/>
      <dgm:spPr/>
      <dgm:t>
        <a:bodyPr/>
        <a:lstStyle/>
        <a:p>
          <a:endParaRPr lang="zh-CN" altLang="en-US"/>
        </a:p>
      </dgm:t>
    </dgm:pt>
    <dgm:pt modelId="{57FE861C-D01B-4DFD-8B3B-51550BE96030}">
      <dgm:prSet phldr="0" custT="1"/>
      <dgm:spPr/>
      <dgm:t>
        <a:bodyPr vert="horz" wrap="square"/>
        <a:p>
          <a:pPr rtl="0">
            <a:lnSpc>
              <a:spcPct val="100000"/>
            </a:lnSpc>
            <a:spcBef>
              <a:spcPct val="0"/>
            </a:spcBef>
            <a:spcAft>
              <a:spcPct val="15000"/>
            </a:spcAft>
          </a:pPr>
          <a:r>
            <a:rPr lang="zh-CN" sz="1800" dirty="0" smtClean="0"/>
            <a:t>段寄存器组（</a:t>
          </a:r>
          <a:r>
            <a:rPr lang="en-US" sz="1800" dirty="0" smtClean="0"/>
            <a:t>CS</a:t>
          </a:r>
          <a:r>
            <a:rPr lang="zh-CN" sz="1800" dirty="0" smtClean="0"/>
            <a:t>、</a:t>
          </a:r>
          <a:r>
            <a:rPr lang="en-US" sz="1800" dirty="0" smtClean="0"/>
            <a:t>DS</a:t>
          </a:r>
          <a:r>
            <a:rPr lang="zh-CN" sz="1800" dirty="0" smtClean="0"/>
            <a:t>、</a:t>
          </a:r>
          <a:r>
            <a:rPr lang="en-US" sz="1800" dirty="0" smtClean="0"/>
            <a:t>ES</a:t>
          </a:r>
          <a:r>
            <a:rPr lang="zh-CN" sz="1800" dirty="0" smtClean="0"/>
            <a:t>、</a:t>
          </a:r>
          <a:r>
            <a:rPr lang="en-US" sz="1800" dirty="0" smtClean="0"/>
            <a:t>SS</a:t>
          </a:r>
          <a:r>
            <a:rPr lang="zh-CN" sz="1800" dirty="0" smtClean="0"/>
            <a:t>）</a:t>
          </a:r>
          <a:r>
            <a:rPr lang="zh-CN" sz="1800" dirty="0"/>
            <a:t/>
          </a:r>
          <a:endParaRPr lang="zh-CN" sz="1800" dirty="0"/>
        </a:p>
      </dgm:t>
    </dgm:pt>
    <dgm:pt modelId="{D85A9846-ADE9-4FA6-8721-9665F8A23A1F}" cxnId="{6132EB9B-B231-444B-839F-C7584BB294EB}" type="parTrans">
      <dgm:prSet/>
      <dgm:spPr/>
    </dgm:pt>
    <dgm:pt modelId="{74B07390-325C-42AC-AEF4-61405518D8C2}" cxnId="{6132EB9B-B231-444B-839F-C7584BB294EB}" type="sibTrans">
      <dgm:prSet/>
      <dgm:spPr/>
    </dgm:pt>
    <dgm:pt modelId="{C143F8C0-69C6-4B84-BD30-0B73503A2F19}">
      <dgm:prSet phldr="0" custT="1"/>
      <dgm:spPr/>
      <dgm:t>
        <a:bodyPr vert="horz" wrap="square"/>
        <a:p>
          <a:pPr rtl="0">
            <a:lnSpc>
              <a:spcPct val="100000"/>
            </a:lnSpc>
            <a:spcBef>
              <a:spcPct val="0"/>
            </a:spcBef>
            <a:spcAft>
              <a:spcPct val="15000"/>
            </a:spcAft>
          </a:pPr>
          <a:r>
            <a:rPr lang="zh-CN" sz="1800" dirty="0" smtClean="0"/>
            <a:t>指令指针寄存器</a:t>
          </a:r>
          <a:r>
            <a:rPr lang="en-US" sz="1800" dirty="0" smtClean="0"/>
            <a:t>IP</a:t>
          </a:r>
          <a:r>
            <a:rPr lang="zh-CN" sz="1800" dirty="0"/>
            <a:t/>
          </a:r>
          <a:endParaRPr lang="zh-CN" sz="1800" dirty="0"/>
        </a:p>
      </dgm:t>
    </dgm:pt>
    <dgm:pt modelId="{C5C564CB-1B74-4CAF-9327-8AE55AB4FCF4}" cxnId="{CAFE6C71-28A2-4BEE-8388-51DF0DC3DAA7}" type="parTrans">
      <dgm:prSet/>
      <dgm:spPr/>
    </dgm:pt>
    <dgm:pt modelId="{FF66A662-194B-4B67-8980-5B2938DBAF2C}" cxnId="{CAFE6C71-28A2-4BEE-8388-51DF0DC3DAA7}" type="sibTrans">
      <dgm:prSet/>
      <dgm:spPr/>
    </dgm:pt>
    <dgm:pt modelId="{D91E4853-F692-4768-B7EA-75A2CFD6F99B}">
      <dgm:prSet phldr="0" custT="1"/>
      <dgm:spPr/>
      <dgm:t>
        <a:bodyPr vert="horz" wrap="square"/>
        <a:p>
          <a:pPr rtl="0">
            <a:lnSpc>
              <a:spcPct val="100000"/>
            </a:lnSpc>
            <a:spcBef>
              <a:spcPct val="0"/>
            </a:spcBef>
            <a:spcAft>
              <a:spcPct val="15000"/>
            </a:spcAft>
          </a:pPr>
          <a:r>
            <a:rPr lang="zh-CN" sz="1800" dirty="0" smtClean="0"/>
            <a:t>指令队列单元</a:t>
          </a:r>
          <a:r>
            <a:rPr lang="zh-CN" sz="1800" dirty="0"/>
            <a:t/>
          </a:r>
          <a:endParaRPr lang="zh-CN" sz="1800" dirty="0"/>
        </a:p>
      </dgm:t>
    </dgm:pt>
    <dgm:pt modelId="{221035F6-5784-4997-9139-76A36661FA62}" cxnId="{F61B8555-F1F4-4FCE-B718-37F69195EA38}" type="parTrans">
      <dgm:prSet/>
      <dgm:spPr/>
    </dgm:pt>
    <dgm:pt modelId="{2D51C2D2-1EA8-4790-A18B-A3C7C9997F82}" cxnId="{F61B8555-F1F4-4FCE-B718-37F69195EA38}" type="sibTrans">
      <dgm:prSet/>
      <dgm:spPr/>
    </dgm:pt>
    <dgm:pt modelId="{52B17781-9BF6-49FB-8A54-033550030F88}">
      <dgm:prSet phldr="0" custT="1"/>
      <dgm:spPr/>
      <dgm:t>
        <a:bodyPr vert="horz" wrap="square"/>
        <a:p>
          <a:pPr rtl="0">
            <a:lnSpc>
              <a:spcPct val="100000"/>
            </a:lnSpc>
            <a:spcBef>
              <a:spcPct val="0"/>
            </a:spcBef>
            <a:spcAft>
              <a:spcPct val="15000"/>
            </a:spcAft>
          </a:pPr>
          <a:r>
            <a:rPr lang="zh-CN" sz="1800" dirty="0" smtClean="0"/>
            <a:t>地址加法器</a:t>
          </a:r>
          <a:r>
            <a:rPr lang="zh-CN" sz="1800" dirty="0"/>
            <a:t/>
          </a:r>
          <a:endParaRPr lang="zh-CN" sz="1800" dirty="0"/>
        </a:p>
      </dgm:t>
    </dgm:pt>
    <dgm:pt modelId="{51C9D60C-0F20-4604-A44B-4203A8BB36E4}" cxnId="{08E99042-36DF-4CB0-835C-D715D1173622}" type="parTrans">
      <dgm:prSet/>
      <dgm:spPr/>
    </dgm:pt>
    <dgm:pt modelId="{1A6C9356-8273-4593-9EA7-EFF05F1BF5A3}" cxnId="{08E99042-36DF-4CB0-835C-D715D1173622}" type="sibTrans">
      <dgm:prSet/>
      <dgm:spPr/>
    </dgm:pt>
    <dgm:pt modelId="{42A3E42B-D05D-48AA-864E-649799A422DB}">
      <dgm:prSet phldr="0" custT="1"/>
      <dgm:spPr/>
      <dgm:t>
        <a:bodyPr vert="horz" wrap="square"/>
        <a:p>
          <a:pPr rtl="0">
            <a:lnSpc>
              <a:spcPct val="100000"/>
            </a:lnSpc>
            <a:spcBef>
              <a:spcPct val="0"/>
            </a:spcBef>
            <a:spcAft>
              <a:spcPct val="15000"/>
            </a:spcAft>
          </a:pPr>
          <a:r>
            <a:rPr lang="zh-CN" sz="1800" dirty="0" smtClean="0"/>
            <a:t>总线控制系统等</a:t>
          </a:r>
          <a:r>
            <a:rPr lang="zh-CN" sz="1800" dirty="0" smtClean="0"/>
            <a:t/>
          </a:r>
          <a:endParaRPr lang="zh-CN" sz="1800" dirty="0" smtClean="0"/>
        </a:p>
      </dgm:t>
    </dgm:pt>
    <dgm:pt modelId="{539E18A4-2EE1-4BAF-BB63-D4902199ED04}" cxnId="{EFB9DD0C-629F-4659-9171-3605D1CA1DFC}" type="parTrans">
      <dgm:prSet/>
      <dgm:spPr/>
    </dgm:pt>
    <dgm:pt modelId="{C0190F81-F1CE-4CE4-9FD5-1D191968F6AC}" cxnId="{EFB9DD0C-629F-4659-9171-3605D1CA1DFC}" type="sibTrans">
      <dgm:prSet/>
      <dgm:spPr/>
    </dgm:pt>
    <dgm:pt modelId="{046FB944-3B41-4129-92F8-3C141C55EAD9}" type="pres">
      <dgm:prSet presAssocID="{5188A151-2198-489A-9307-7405847ED90E}" presName="Name0" presStyleCnt="0">
        <dgm:presLayoutVars>
          <dgm:chMax val="3"/>
          <dgm:chPref val="1"/>
          <dgm:dir/>
          <dgm:animLvl val="lvl"/>
          <dgm:resizeHandles/>
        </dgm:presLayoutVars>
      </dgm:prSet>
      <dgm:spPr/>
      <dgm:t>
        <a:bodyPr/>
        <a:lstStyle/>
        <a:p>
          <a:endParaRPr lang="zh-CN" altLang="en-US"/>
        </a:p>
      </dgm:t>
    </dgm:pt>
    <dgm:pt modelId="{3F3ED30E-66E7-4282-AEFE-BDB60805D092}" type="pres">
      <dgm:prSet presAssocID="{5188A151-2198-489A-9307-7405847ED90E}" presName="outerBox" presStyleCnt="0"/>
      <dgm:spPr/>
    </dgm:pt>
    <dgm:pt modelId="{CE54F7EE-4D79-4911-887C-64407F1847FC}" type="pres">
      <dgm:prSet presAssocID="{5188A151-2198-489A-9307-7405847ED90E}" presName="outerBoxParent" presStyleLbl="node1" presStyleIdx="0" presStyleCnt="1"/>
      <dgm:spPr/>
      <dgm:t>
        <a:bodyPr/>
        <a:lstStyle/>
        <a:p>
          <a:endParaRPr lang="zh-CN" altLang="en-US"/>
        </a:p>
      </dgm:t>
    </dgm:pt>
    <dgm:pt modelId="{098D4901-482A-44DF-99D6-A280A8420DCF}" type="pres">
      <dgm:prSet presAssocID="{5188A151-2198-489A-9307-7405847ED90E}" presName="outerBoxChildren" presStyleCnt="0"/>
      <dgm:spPr/>
    </dgm:pt>
    <dgm:pt modelId="{58ECE202-B918-4215-BA02-BFB5419A4043}" type="pres">
      <dgm:prSet presAssocID="{0B0347AC-98BA-4792-A2A5-98D050CF8F90}" presName="oChild" presStyleLbl="fgAcc1" presStyleIdx="0" presStyleCnt="2" custScaleY="154545" custLinFactNeighborX="27267" custLinFactNeighborY="-12121">
        <dgm:presLayoutVars>
          <dgm:bulletEnabled val="1"/>
        </dgm:presLayoutVars>
      </dgm:prSet>
      <dgm:spPr/>
      <dgm:t>
        <a:bodyPr/>
        <a:lstStyle/>
        <a:p>
          <a:endParaRPr lang="zh-CN" altLang="en-US"/>
        </a:p>
      </dgm:t>
    </dgm:pt>
    <dgm:pt modelId="{6A26606C-AD51-45E7-9BFF-B9A83E0F8B54}" type="pres">
      <dgm:prSet presAssocID="{A4B3C278-79B0-412B-9576-77AF6795B209}" presName="outerSibTrans" presStyleCnt="0"/>
      <dgm:spPr/>
    </dgm:pt>
    <dgm:pt modelId="{3111F24C-4ACD-4306-A304-4C7A0F676A85}" type="pres">
      <dgm:prSet presAssocID="{28A64402-AFA8-4B40-B5FD-60653A8DCE75}" presName="oChild" presStyleLbl="fgAcc1" presStyleIdx="1" presStyleCnt="2" custScaleY="154545" custLinFactNeighborX="16751" custLinFactNeighborY="-12121">
        <dgm:presLayoutVars>
          <dgm:bulletEnabled val="1"/>
        </dgm:presLayoutVars>
      </dgm:prSet>
      <dgm:spPr/>
      <dgm:t>
        <a:bodyPr/>
        <a:lstStyle/>
        <a:p>
          <a:endParaRPr lang="zh-CN" altLang="en-US"/>
        </a:p>
      </dgm:t>
    </dgm:pt>
  </dgm:ptLst>
  <dgm:cxnLst>
    <dgm:cxn modelId="{0B08F0CB-0C8E-4273-BBC0-2D9F91A97B53}" srcId="{5188A151-2198-489A-9307-7405847ED90E}" destId="{8B3F7C8B-D75A-4135-8DC1-83E5F28C0063}" srcOrd="0" destOrd="0" parTransId="{BF970218-056B-4574-97DA-A7D6DE43E531}" sibTransId="{95BF419F-4769-47FF-80B6-574BEB62142F}"/>
    <dgm:cxn modelId="{F4287DEB-40DF-447C-8F60-1A03A93B5D5C}" srcId="{8B3F7C8B-D75A-4135-8DC1-83E5F28C0063}" destId="{0B0347AC-98BA-4792-A2A5-98D050CF8F90}" srcOrd="0" destOrd="0" parTransId="{B04E5CEB-773E-47C5-A229-64F1B65DA618}" sibTransId="{A4B3C278-79B0-412B-9576-77AF6795B209}"/>
    <dgm:cxn modelId="{B587C5AC-9B2E-4A46-8235-DF7E5F6723BA}" srcId="{0B0347AC-98BA-4792-A2A5-98D050CF8F90}" destId="{906DD616-8279-4B8D-96B3-65C5691E91D5}" srcOrd="0" destOrd="0" parTransId="{B028BFB1-27C6-4B11-9E0A-FA0E0F403638}" sibTransId="{200B14D9-7BDC-431A-8718-0B51BED12434}"/>
    <dgm:cxn modelId="{794DAE32-9850-4133-B1F2-4479740E21AC}" srcId="{0B0347AC-98BA-4792-A2A5-98D050CF8F90}" destId="{34582C54-69A8-4589-84B4-154EE7484813}" srcOrd="1" destOrd="0" parTransId="{D7F7CE86-2410-4EBC-99DB-714DEBFE81CC}" sibTransId="{42F09B54-8D4F-4C0D-8A59-83B9E3218503}"/>
    <dgm:cxn modelId="{C9938306-7414-425C-8B6C-0FFA75A8708A}" srcId="{0B0347AC-98BA-4792-A2A5-98D050CF8F90}" destId="{EBC12A74-D9BD-40BA-8A6F-5BD765068BF0}" srcOrd="2" destOrd="0" parTransId="{336FB944-3567-46B3-9247-3E4524CFC92D}" sibTransId="{3F341A60-2EF4-41B8-8352-F9601F1689D6}"/>
    <dgm:cxn modelId="{4DB3E91F-F701-4496-B727-73B294AA4FC5}" srcId="{0B0347AC-98BA-4792-A2A5-98D050CF8F90}" destId="{92E5B449-2ECD-44D6-B1BE-17256FF928E5}" srcOrd="3" destOrd="0" parTransId="{548447BD-C0AF-443B-A5CD-8461CFB730F0}" sibTransId="{44B3C647-20F0-4315-8CD2-21ED3B4BDF7F}"/>
    <dgm:cxn modelId="{E7F561C1-9E95-484E-9F1E-DD49E5DF26C9}" srcId="{8B3F7C8B-D75A-4135-8DC1-83E5F28C0063}" destId="{28A64402-AFA8-4B40-B5FD-60653A8DCE75}" srcOrd="1" destOrd="0" parTransId="{26DD24C1-278B-4CB5-8641-2773D3431F7E}" sibTransId="{4776A185-0B95-4028-8E9D-EBE12490C65D}"/>
    <dgm:cxn modelId="{6132EB9B-B231-444B-839F-C7584BB294EB}" srcId="{28A64402-AFA8-4B40-B5FD-60653A8DCE75}" destId="{57FE861C-D01B-4DFD-8B3B-51550BE96030}" srcOrd="0" destOrd="1" parTransId="{D85A9846-ADE9-4FA6-8721-9665F8A23A1F}" sibTransId="{74B07390-325C-42AC-AEF4-61405518D8C2}"/>
    <dgm:cxn modelId="{CAFE6C71-28A2-4BEE-8388-51DF0DC3DAA7}" srcId="{28A64402-AFA8-4B40-B5FD-60653A8DCE75}" destId="{C143F8C0-69C6-4B84-BD30-0B73503A2F19}" srcOrd="1" destOrd="1" parTransId="{C5C564CB-1B74-4CAF-9327-8AE55AB4FCF4}" sibTransId="{FF66A662-194B-4B67-8980-5B2938DBAF2C}"/>
    <dgm:cxn modelId="{F61B8555-F1F4-4FCE-B718-37F69195EA38}" srcId="{28A64402-AFA8-4B40-B5FD-60653A8DCE75}" destId="{D91E4853-F692-4768-B7EA-75A2CFD6F99B}" srcOrd="2" destOrd="1" parTransId="{221035F6-5784-4997-9139-76A36661FA62}" sibTransId="{2D51C2D2-1EA8-4790-A18B-A3C7C9997F82}"/>
    <dgm:cxn modelId="{08E99042-36DF-4CB0-835C-D715D1173622}" srcId="{28A64402-AFA8-4B40-B5FD-60653A8DCE75}" destId="{52B17781-9BF6-49FB-8A54-033550030F88}" srcOrd="3" destOrd="1" parTransId="{51C9D60C-0F20-4604-A44B-4203A8BB36E4}" sibTransId="{1A6C9356-8273-4593-9EA7-EFF05F1BF5A3}"/>
    <dgm:cxn modelId="{EFB9DD0C-629F-4659-9171-3605D1CA1DFC}" srcId="{28A64402-AFA8-4B40-B5FD-60653A8DCE75}" destId="{42A3E42B-D05D-48AA-864E-649799A422DB}" srcOrd="4" destOrd="1" parTransId="{539E18A4-2EE1-4BAF-BB63-D4902199ED04}" sibTransId="{C0190F81-F1CE-4CE4-9FD5-1D191968F6AC}"/>
    <dgm:cxn modelId="{D625E24B-6629-48AC-B26D-9FD527BD29FD}" type="presOf" srcId="{5188A151-2198-489A-9307-7405847ED90E}" destId="{046FB944-3B41-4129-92F8-3C141C55EAD9}" srcOrd="0" destOrd="0" presId="urn:microsoft.com/office/officeart/2005/8/layout/target2#2"/>
    <dgm:cxn modelId="{88B6C257-8839-417D-B828-0639D3199DFB}" type="presParOf" srcId="{046FB944-3B41-4129-92F8-3C141C55EAD9}" destId="{3F3ED30E-66E7-4282-AEFE-BDB60805D092}" srcOrd="0" destOrd="0" presId="urn:microsoft.com/office/officeart/2005/8/layout/target2#2"/>
    <dgm:cxn modelId="{998CDDF7-4BD1-4615-AFA5-BFE3FE526273}" type="presParOf" srcId="{3F3ED30E-66E7-4282-AEFE-BDB60805D092}" destId="{CE54F7EE-4D79-4911-887C-64407F1847FC}" srcOrd="0" destOrd="0" presId="urn:microsoft.com/office/officeart/2005/8/layout/target2#2"/>
    <dgm:cxn modelId="{9DF15EE2-EC94-459D-9524-3303C5274CC6}" type="presOf" srcId="{8B3F7C8B-D75A-4135-8DC1-83E5F28C0063}" destId="{CE54F7EE-4D79-4911-887C-64407F1847FC}" srcOrd="0" destOrd="0" presId="urn:microsoft.com/office/officeart/2005/8/layout/target2#2"/>
    <dgm:cxn modelId="{42C0E915-C547-466B-98B6-2F33237C95DF}" type="presParOf" srcId="{3F3ED30E-66E7-4282-AEFE-BDB60805D092}" destId="{098D4901-482A-44DF-99D6-A280A8420DCF}" srcOrd="1" destOrd="0" presId="urn:microsoft.com/office/officeart/2005/8/layout/target2#2"/>
    <dgm:cxn modelId="{2B83681F-EC8F-4F44-AB30-6ED267345BEF}" type="presParOf" srcId="{098D4901-482A-44DF-99D6-A280A8420DCF}" destId="{58ECE202-B918-4215-BA02-BFB5419A4043}" srcOrd="0" destOrd="1" presId="urn:microsoft.com/office/officeart/2005/8/layout/target2#2"/>
    <dgm:cxn modelId="{C173B146-F5A8-4AEC-8248-0310D27210A0}" type="presOf" srcId="{0B0347AC-98BA-4792-A2A5-98D050CF8F90}" destId="{58ECE202-B918-4215-BA02-BFB5419A4043}" srcOrd="0" destOrd="0" presId="urn:microsoft.com/office/officeart/2005/8/layout/target2#2"/>
    <dgm:cxn modelId="{E0AE7B96-631B-48E7-B6E7-A650F62A72B9}" type="presOf" srcId="{906DD616-8279-4B8D-96B3-65C5691E91D5}" destId="{58ECE202-B918-4215-BA02-BFB5419A4043}" srcOrd="0" destOrd="1" presId="urn:microsoft.com/office/officeart/2005/8/layout/target2#2"/>
    <dgm:cxn modelId="{E27841E1-B1D7-4950-A9B0-0C7761401EBA}" type="presOf" srcId="{34582C54-69A8-4589-84B4-154EE7484813}" destId="{58ECE202-B918-4215-BA02-BFB5419A4043}" srcOrd="0" destOrd="2" presId="urn:microsoft.com/office/officeart/2005/8/layout/target2#2"/>
    <dgm:cxn modelId="{4B9021A4-0A1E-4717-9386-8BE12C1E0EEC}" type="presOf" srcId="{EBC12A74-D9BD-40BA-8A6F-5BD765068BF0}" destId="{58ECE202-B918-4215-BA02-BFB5419A4043}" srcOrd="0" destOrd="3" presId="urn:microsoft.com/office/officeart/2005/8/layout/target2#2"/>
    <dgm:cxn modelId="{BAB0DCAA-251B-4961-8042-F0C63D104FDD}" type="presOf" srcId="{92E5B449-2ECD-44D6-B1BE-17256FF928E5}" destId="{58ECE202-B918-4215-BA02-BFB5419A4043}" srcOrd="0" destOrd="4" presId="urn:microsoft.com/office/officeart/2005/8/layout/target2#2"/>
    <dgm:cxn modelId="{1CB85B82-BBC9-4910-901D-87F17015BA47}" type="presParOf" srcId="{098D4901-482A-44DF-99D6-A280A8420DCF}" destId="{6A26606C-AD51-45E7-9BFF-B9A83E0F8B54}" srcOrd="1" destOrd="1" presId="urn:microsoft.com/office/officeart/2005/8/layout/target2#2"/>
    <dgm:cxn modelId="{F9B99514-5AF7-427B-8758-D53FEF251C34}" type="presParOf" srcId="{098D4901-482A-44DF-99D6-A280A8420DCF}" destId="{3111F24C-4ACD-4306-A304-4C7A0F676A85}" srcOrd="2" destOrd="1" presId="urn:microsoft.com/office/officeart/2005/8/layout/target2#2"/>
    <dgm:cxn modelId="{AA8AF07D-45B3-42CC-ADE9-93FDD1D7A174}" type="presOf" srcId="{28A64402-AFA8-4B40-B5FD-60653A8DCE75}" destId="{3111F24C-4ACD-4306-A304-4C7A0F676A85}" srcOrd="0" destOrd="0" presId="urn:microsoft.com/office/officeart/2005/8/layout/target2#2"/>
    <dgm:cxn modelId="{5D884494-FCA0-4F5D-B296-EAC888447F7E}" type="presOf" srcId="{57FE861C-D01B-4DFD-8B3B-51550BE96030}" destId="{3111F24C-4ACD-4306-A304-4C7A0F676A85}" srcOrd="0" destOrd="1" presId="urn:microsoft.com/office/officeart/2005/8/layout/target2#2"/>
    <dgm:cxn modelId="{0387CD85-ACEF-4880-B7D8-A3252AC0315A}" type="presOf" srcId="{C143F8C0-69C6-4B84-BD30-0B73503A2F19}" destId="{3111F24C-4ACD-4306-A304-4C7A0F676A85}" srcOrd="0" destOrd="2" presId="urn:microsoft.com/office/officeart/2005/8/layout/target2#2"/>
    <dgm:cxn modelId="{11851526-21C9-48AD-9D34-4A988F35EA72}" type="presOf" srcId="{D91E4853-F692-4768-B7EA-75A2CFD6F99B}" destId="{3111F24C-4ACD-4306-A304-4C7A0F676A85}" srcOrd="0" destOrd="3" presId="urn:microsoft.com/office/officeart/2005/8/layout/target2#2"/>
    <dgm:cxn modelId="{A5889492-51EB-4E2E-B615-DD5F1E192703}" type="presOf" srcId="{52B17781-9BF6-49FB-8A54-033550030F88}" destId="{3111F24C-4ACD-4306-A304-4C7A0F676A85}" srcOrd="0" destOrd="4" presId="urn:microsoft.com/office/officeart/2005/8/layout/target2#2"/>
    <dgm:cxn modelId="{6FAD2279-77D2-446D-9330-880A4D0D9FA8}" type="presOf" srcId="{42A3E42B-D05D-48AA-864E-649799A422DB}" destId="{3111F24C-4ACD-4306-A304-4C7A0F676A85}" srcOrd="0" destOrd="5" presId="urn:microsoft.com/office/officeart/2005/8/layout/target2#2"/>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875388-2A36-47B1-87D5-84D2E216DFAE}" type="doc">
      <dgm:prSet loTypeId="urn:microsoft.com/office/officeart/2005/8/layout/vList2#8" loCatId="list" qsTypeId="urn:microsoft.com/office/officeart/2005/8/quickstyle/simple3" qsCatId="simple" csTypeId="urn:microsoft.com/office/officeart/2005/8/colors/accent1_2#13" csCatId="accent1" phldr="1"/>
      <dgm:spPr/>
      <dgm:t>
        <a:bodyPr/>
        <a:lstStyle/>
        <a:p>
          <a:endParaRPr lang="zh-CN" altLang="en-US"/>
        </a:p>
      </dgm:t>
    </dgm:pt>
    <dgm:pt modelId="{126C9E6B-C659-4BB3-A9DF-F1710E9462BB}">
      <dgm:prSet/>
      <dgm:spPr/>
      <dgm:t>
        <a:bodyPr/>
        <a:lstStyle/>
        <a:p>
          <a:pPr rtl="0"/>
          <a:r>
            <a:rPr lang="zh-CN" b="1" dirty="0" smtClean="0"/>
            <a:t>包括指针和变址寄存器</a:t>
          </a:r>
          <a:r>
            <a:rPr lang="en-US" b="1" dirty="0" smtClean="0"/>
            <a:t>SI</a:t>
          </a:r>
          <a:r>
            <a:rPr lang="zh-CN" b="1" dirty="0" smtClean="0"/>
            <a:t>、</a:t>
          </a:r>
          <a:r>
            <a:rPr lang="en-US" b="1" dirty="0" smtClean="0"/>
            <a:t>DI</a:t>
          </a:r>
          <a:r>
            <a:rPr lang="zh-CN" b="1" dirty="0" smtClean="0"/>
            <a:t>、</a:t>
          </a:r>
          <a:r>
            <a:rPr lang="en-US" b="1" dirty="0" smtClean="0"/>
            <a:t>SP</a:t>
          </a:r>
          <a:r>
            <a:rPr lang="zh-CN" b="1" dirty="0" smtClean="0"/>
            <a:t>、</a:t>
          </a:r>
          <a:r>
            <a:rPr lang="en-US" b="1" dirty="0" smtClean="0"/>
            <a:t>BP</a:t>
          </a:r>
          <a:r>
            <a:rPr lang="zh-CN" b="1" dirty="0" smtClean="0"/>
            <a:t>四个</a:t>
          </a:r>
          <a:r>
            <a:rPr lang="en-US" b="1" dirty="0" smtClean="0"/>
            <a:t>16</a:t>
          </a:r>
          <a:r>
            <a:rPr lang="zh-CN" b="1" dirty="0" smtClean="0"/>
            <a:t>位寄存器。顾名思义，它们可用来存放存储器的偏移地址。</a:t>
          </a:r>
          <a:endParaRPr lang="en-US" altLang="zh-CN" b="1" dirty="0" smtClean="0"/>
        </a:p>
      </dgm:t>
    </dgm:pt>
    <dgm:pt modelId="{10D4E8AB-8A5C-46F3-97BE-16840DA358FF}" cxnId="{BF607CB1-9043-4C79-8BF0-19BAFA12B06A}" type="parTrans">
      <dgm:prSet/>
      <dgm:spPr/>
      <dgm:t>
        <a:bodyPr/>
        <a:lstStyle/>
        <a:p>
          <a:endParaRPr lang="zh-CN" altLang="en-US"/>
        </a:p>
      </dgm:t>
    </dgm:pt>
    <dgm:pt modelId="{D9B070B8-A02D-41CA-89A5-0D46CA83CA69}" cxnId="{BF607CB1-9043-4C79-8BF0-19BAFA12B06A}" type="sibTrans">
      <dgm:prSet/>
      <dgm:spPr/>
      <dgm:t>
        <a:bodyPr/>
        <a:lstStyle/>
        <a:p>
          <a:endParaRPr lang="zh-CN" altLang="en-US"/>
        </a:p>
      </dgm:t>
    </dgm:pt>
    <dgm:pt modelId="{8DED7FE4-5900-4326-9DD1-53D94423242C}">
      <dgm:prSet/>
      <dgm:spPr/>
      <dgm:t>
        <a:bodyPr/>
        <a:lstStyle/>
        <a:p>
          <a:pPr rtl="0"/>
          <a:r>
            <a:rPr lang="zh-CN" b="1" dirty="0" smtClean="0"/>
            <a:t>严格地说，用来存放存储器偏移地址的寄存器都应该叫地址寄存器，如</a:t>
          </a:r>
          <a:r>
            <a:rPr lang="en-US" b="1" dirty="0" smtClean="0"/>
            <a:t>BX</a:t>
          </a:r>
          <a:r>
            <a:rPr lang="zh-CN" b="1" dirty="0" smtClean="0"/>
            <a:t>基址寄存器、</a:t>
          </a:r>
          <a:r>
            <a:rPr lang="en-US" b="1" dirty="0" smtClean="0"/>
            <a:t>IP</a:t>
          </a:r>
          <a:r>
            <a:rPr lang="zh-CN" b="1" dirty="0" smtClean="0"/>
            <a:t>指令指针寄存器等。</a:t>
          </a:r>
          <a:endParaRPr lang="zh-CN" dirty="0"/>
        </a:p>
      </dgm:t>
    </dgm:pt>
    <dgm:pt modelId="{4FB1289A-593F-47B6-B57D-1002128C1A1E}" cxnId="{0084731B-5EDD-446D-BE30-8B1F5589132D}" type="parTrans">
      <dgm:prSet/>
      <dgm:spPr/>
      <dgm:t>
        <a:bodyPr/>
        <a:lstStyle/>
        <a:p>
          <a:endParaRPr lang="zh-CN" altLang="en-US"/>
        </a:p>
      </dgm:t>
    </dgm:pt>
    <dgm:pt modelId="{E3757288-10AE-4614-8B64-7AF665BA169A}" cxnId="{0084731B-5EDD-446D-BE30-8B1F5589132D}" type="sibTrans">
      <dgm:prSet/>
      <dgm:spPr/>
      <dgm:t>
        <a:bodyPr/>
        <a:lstStyle/>
        <a:p>
          <a:endParaRPr lang="zh-CN" altLang="en-US"/>
        </a:p>
      </dgm:t>
    </dgm:pt>
    <dgm:pt modelId="{7DAC3662-2EEC-4CE9-AEB0-933BA89518EA}">
      <dgm:prSet/>
      <dgm:spPr/>
      <dgm:t>
        <a:bodyPr/>
        <a:lstStyle/>
        <a:p>
          <a:pPr rtl="0"/>
          <a:r>
            <a:rPr lang="zh-CN" b="1" smtClean="0"/>
            <a:t>另外</a:t>
          </a:r>
          <a:r>
            <a:rPr lang="zh-CN" b="1" dirty="0" smtClean="0"/>
            <a:t>，它们也可以作为通用寄存器用。</a:t>
          </a:r>
          <a:endParaRPr lang="zh-CN" dirty="0"/>
        </a:p>
      </dgm:t>
    </dgm:pt>
    <dgm:pt modelId="{23C81A2F-A1C3-4D66-8E03-44D28DD47B00}" cxnId="{39EC2AB5-EC6A-45CD-AFAF-E6AD2940F2B8}" type="parTrans">
      <dgm:prSet/>
      <dgm:spPr/>
      <dgm:t>
        <a:bodyPr/>
        <a:lstStyle/>
        <a:p>
          <a:endParaRPr lang="zh-CN" altLang="en-US"/>
        </a:p>
      </dgm:t>
    </dgm:pt>
    <dgm:pt modelId="{F1B9C6A4-AC90-4564-A931-0463AF6BFD07}" cxnId="{39EC2AB5-EC6A-45CD-AFAF-E6AD2940F2B8}" type="sibTrans">
      <dgm:prSet/>
      <dgm:spPr/>
      <dgm:t>
        <a:bodyPr/>
        <a:lstStyle/>
        <a:p>
          <a:endParaRPr lang="zh-CN" altLang="en-US"/>
        </a:p>
      </dgm:t>
    </dgm:pt>
    <dgm:pt modelId="{A7155515-DB2F-4A17-A57F-0146A8AB4D35}" type="pres">
      <dgm:prSet presAssocID="{2C875388-2A36-47B1-87D5-84D2E216DFAE}" presName="linear" presStyleCnt="0">
        <dgm:presLayoutVars>
          <dgm:animLvl val="lvl"/>
          <dgm:resizeHandles val="exact"/>
        </dgm:presLayoutVars>
      </dgm:prSet>
      <dgm:spPr/>
      <dgm:t>
        <a:bodyPr/>
        <a:lstStyle/>
        <a:p>
          <a:endParaRPr lang="zh-CN" altLang="en-US"/>
        </a:p>
      </dgm:t>
    </dgm:pt>
    <dgm:pt modelId="{D590EB56-1744-4A48-9624-CF24A3603FAC}" type="pres">
      <dgm:prSet presAssocID="{126C9E6B-C659-4BB3-A9DF-F1710E9462BB}" presName="parentText" presStyleLbl="node1" presStyleIdx="0" presStyleCnt="3" custLinFactNeighborX="9843" custLinFactNeighborY="1039">
        <dgm:presLayoutVars>
          <dgm:chMax val="0"/>
          <dgm:bulletEnabled val="1"/>
        </dgm:presLayoutVars>
      </dgm:prSet>
      <dgm:spPr/>
      <dgm:t>
        <a:bodyPr/>
        <a:lstStyle/>
        <a:p>
          <a:endParaRPr lang="zh-CN" altLang="en-US"/>
        </a:p>
      </dgm:t>
    </dgm:pt>
    <dgm:pt modelId="{2497484E-B6ED-4981-8BE0-6BE9025CE74E}" type="pres">
      <dgm:prSet presAssocID="{D9B070B8-A02D-41CA-89A5-0D46CA83CA69}" presName="spacer" presStyleCnt="0"/>
      <dgm:spPr/>
      <dgm:t>
        <a:bodyPr/>
        <a:lstStyle/>
        <a:p>
          <a:endParaRPr lang="zh-CN" altLang="en-US"/>
        </a:p>
      </dgm:t>
    </dgm:pt>
    <dgm:pt modelId="{A21E5E06-AD63-4604-8D04-206098BEA08C}" type="pres">
      <dgm:prSet presAssocID="{7DAC3662-2EEC-4CE9-AEB0-933BA89518EA}" presName="parentText" presStyleLbl="node1" presStyleIdx="1" presStyleCnt="3">
        <dgm:presLayoutVars>
          <dgm:chMax val="0"/>
          <dgm:bulletEnabled val="1"/>
        </dgm:presLayoutVars>
      </dgm:prSet>
      <dgm:spPr/>
      <dgm:t>
        <a:bodyPr/>
        <a:lstStyle/>
        <a:p>
          <a:endParaRPr lang="zh-CN" altLang="en-US"/>
        </a:p>
      </dgm:t>
    </dgm:pt>
    <dgm:pt modelId="{DB02B559-56C6-4F5A-9E28-3D52EDA08B77}" type="pres">
      <dgm:prSet presAssocID="{F1B9C6A4-AC90-4564-A931-0463AF6BFD07}" presName="spacer" presStyleCnt="0"/>
      <dgm:spPr/>
      <dgm:t>
        <a:bodyPr/>
        <a:lstStyle/>
        <a:p>
          <a:endParaRPr lang="zh-CN" altLang="en-US"/>
        </a:p>
      </dgm:t>
    </dgm:pt>
    <dgm:pt modelId="{D591D91A-833C-4A64-ABEB-4DF0B3F0D33E}" type="pres">
      <dgm:prSet presAssocID="{8DED7FE4-5900-4326-9DD1-53D94423242C}" presName="parentText" presStyleLbl="node1" presStyleIdx="2" presStyleCnt="3">
        <dgm:presLayoutVars>
          <dgm:chMax val="0"/>
          <dgm:bulletEnabled val="1"/>
        </dgm:presLayoutVars>
      </dgm:prSet>
      <dgm:spPr/>
      <dgm:t>
        <a:bodyPr/>
        <a:lstStyle/>
        <a:p>
          <a:endParaRPr lang="zh-CN" altLang="en-US"/>
        </a:p>
      </dgm:t>
    </dgm:pt>
  </dgm:ptLst>
  <dgm:cxnLst>
    <dgm:cxn modelId="{EF08FACF-D164-403A-A931-5BD0A5FA4472}" type="presOf" srcId="{8DED7FE4-5900-4326-9DD1-53D94423242C}" destId="{D591D91A-833C-4A64-ABEB-4DF0B3F0D33E}" srcOrd="0" destOrd="0" presId="urn:microsoft.com/office/officeart/2005/8/layout/vList2#8"/>
    <dgm:cxn modelId="{C1054612-26E2-460D-8875-398232C97BAD}" type="presOf" srcId="{2C875388-2A36-47B1-87D5-84D2E216DFAE}" destId="{A7155515-DB2F-4A17-A57F-0146A8AB4D35}" srcOrd="0" destOrd="0" presId="urn:microsoft.com/office/officeart/2005/8/layout/vList2#8"/>
    <dgm:cxn modelId="{39EC2AB5-EC6A-45CD-AFAF-E6AD2940F2B8}" srcId="{2C875388-2A36-47B1-87D5-84D2E216DFAE}" destId="{7DAC3662-2EEC-4CE9-AEB0-933BA89518EA}" srcOrd="1" destOrd="0" parTransId="{23C81A2F-A1C3-4D66-8E03-44D28DD47B00}" sibTransId="{F1B9C6A4-AC90-4564-A931-0463AF6BFD07}"/>
    <dgm:cxn modelId="{BF607CB1-9043-4C79-8BF0-19BAFA12B06A}" srcId="{2C875388-2A36-47B1-87D5-84D2E216DFAE}" destId="{126C9E6B-C659-4BB3-A9DF-F1710E9462BB}" srcOrd="0" destOrd="0" parTransId="{10D4E8AB-8A5C-46F3-97BE-16840DA358FF}" sibTransId="{D9B070B8-A02D-41CA-89A5-0D46CA83CA69}"/>
    <dgm:cxn modelId="{B4730A02-5C7E-48DB-91DF-367A29BFBBEC}" type="presOf" srcId="{126C9E6B-C659-4BB3-A9DF-F1710E9462BB}" destId="{D590EB56-1744-4A48-9624-CF24A3603FAC}" srcOrd="0" destOrd="0" presId="urn:microsoft.com/office/officeart/2005/8/layout/vList2#8"/>
    <dgm:cxn modelId="{0084731B-5EDD-446D-BE30-8B1F5589132D}" srcId="{2C875388-2A36-47B1-87D5-84D2E216DFAE}" destId="{8DED7FE4-5900-4326-9DD1-53D94423242C}" srcOrd="2" destOrd="0" parTransId="{4FB1289A-593F-47B6-B57D-1002128C1A1E}" sibTransId="{E3757288-10AE-4614-8B64-7AF665BA169A}"/>
    <dgm:cxn modelId="{05121E8D-485C-45CC-B477-5E7994B248C0}" type="presOf" srcId="{7DAC3662-2EEC-4CE9-AEB0-933BA89518EA}" destId="{A21E5E06-AD63-4604-8D04-206098BEA08C}" srcOrd="0" destOrd="0" presId="urn:microsoft.com/office/officeart/2005/8/layout/vList2#8"/>
    <dgm:cxn modelId="{3B98AAD2-4C1B-4502-ADC8-CB0DD83DC6AD}" type="presParOf" srcId="{A7155515-DB2F-4A17-A57F-0146A8AB4D35}" destId="{D590EB56-1744-4A48-9624-CF24A3603FAC}" srcOrd="0" destOrd="0" presId="urn:microsoft.com/office/officeart/2005/8/layout/vList2#8"/>
    <dgm:cxn modelId="{DBF52897-AEBF-446D-9B2F-221E2C53EE5B}" type="presParOf" srcId="{A7155515-DB2F-4A17-A57F-0146A8AB4D35}" destId="{2497484E-B6ED-4981-8BE0-6BE9025CE74E}" srcOrd="1" destOrd="0" presId="urn:microsoft.com/office/officeart/2005/8/layout/vList2#8"/>
    <dgm:cxn modelId="{172F8EBA-28E6-4437-912A-1232D54D245E}" type="presParOf" srcId="{A7155515-DB2F-4A17-A57F-0146A8AB4D35}" destId="{A21E5E06-AD63-4604-8D04-206098BEA08C}" srcOrd="2" destOrd="0" presId="urn:microsoft.com/office/officeart/2005/8/layout/vList2#8"/>
    <dgm:cxn modelId="{0FDFD5FB-DE93-407D-8B3A-BE5162C7C2BD}" type="presParOf" srcId="{A7155515-DB2F-4A17-A57F-0146A8AB4D35}" destId="{DB02B559-56C6-4F5A-9E28-3D52EDA08B77}" srcOrd="3" destOrd="0" presId="urn:microsoft.com/office/officeart/2005/8/layout/vList2#8"/>
    <dgm:cxn modelId="{6C9D5C61-4F77-41C7-85A4-22BC7C5984F7}" type="presParOf" srcId="{A7155515-DB2F-4A17-A57F-0146A8AB4D35}" destId="{D591D91A-833C-4A64-ABEB-4DF0B3F0D33E}" srcOrd="4" destOrd="0" presId="urn:microsoft.com/office/officeart/2005/8/layout/vList2#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6F25EE-AF5E-4780-B361-D2CA3BEB420A}" type="doc">
      <dgm:prSet loTypeId="urn:microsoft.com/office/officeart/2005/8/layout/vProcess5" loCatId="process" qsTypeId="urn:microsoft.com/office/officeart/2005/8/quickstyle/simple1#14" qsCatId="simple" csTypeId="urn:microsoft.com/office/officeart/2005/8/colors/accent1_2#15" csCatId="accent1" phldr="1"/>
      <dgm:spPr/>
      <dgm:t>
        <a:bodyPr/>
        <a:lstStyle/>
        <a:p>
          <a:endParaRPr lang="zh-CN" altLang="en-US"/>
        </a:p>
      </dgm:t>
    </dgm:pt>
    <dgm:pt modelId="{CD6ECFA2-480E-4ECE-8BDC-ED8313FB0B2B}">
      <dgm:prSet/>
      <dgm:spPr/>
      <dgm:t>
        <a:bodyPr/>
        <a:lstStyle/>
        <a:p>
          <a:pPr rtl="0"/>
          <a:r>
            <a:rPr lang="zh-CN" b="1" dirty="0" smtClean="0"/>
            <a:t>若系统只有</a:t>
          </a:r>
          <a:r>
            <a:rPr lang="en-US" b="1" dirty="0" smtClean="0"/>
            <a:t>1</a:t>
          </a:r>
          <a:r>
            <a:rPr lang="zh-CN" b="1" dirty="0" smtClean="0"/>
            <a:t>根地址线</a:t>
          </a:r>
          <a:r>
            <a:rPr lang="en-US" b="1" dirty="0" smtClean="0"/>
            <a:t>A0:</a:t>
          </a:r>
          <a:r>
            <a:rPr lang="zh-CN" b="1" dirty="0" smtClean="0"/>
            <a:t>则</a:t>
          </a:r>
          <a:r>
            <a:rPr lang="en-US" b="1" dirty="0" smtClean="0"/>
            <a:t>A0</a:t>
          </a:r>
          <a:r>
            <a:rPr lang="zh-CN" b="1" dirty="0" smtClean="0"/>
            <a:t>上有两个不同的信号</a:t>
          </a:r>
          <a:r>
            <a:rPr lang="en-US" b="1" dirty="0" smtClean="0"/>
            <a:t>0</a:t>
          </a:r>
          <a:r>
            <a:rPr lang="zh-CN" b="1" dirty="0" smtClean="0"/>
            <a:t>和</a:t>
          </a:r>
          <a:r>
            <a:rPr lang="en-US" b="1" dirty="0" smtClean="0"/>
            <a:t>1</a:t>
          </a:r>
          <a:r>
            <a:rPr lang="zh-CN" b="1" dirty="0" smtClean="0"/>
            <a:t>，可以表示</a:t>
          </a:r>
          <a:r>
            <a:rPr lang="en-US" b="1" dirty="0" smtClean="0"/>
            <a:t>0</a:t>
          </a:r>
          <a:r>
            <a:rPr lang="zh-CN" b="1" dirty="0" smtClean="0"/>
            <a:t>号和</a:t>
          </a:r>
          <a:r>
            <a:rPr lang="en-US" b="1" dirty="0" smtClean="0"/>
            <a:t>1</a:t>
          </a:r>
          <a:r>
            <a:rPr lang="zh-CN" b="1" dirty="0" smtClean="0"/>
            <a:t>号两个存储单元。</a:t>
          </a:r>
          <a:endParaRPr lang="zh-CN" dirty="0"/>
        </a:p>
      </dgm:t>
    </dgm:pt>
    <dgm:pt modelId="{00601AED-BAB0-42A2-BBAA-8E0754BB0A5F}" cxnId="{63E349D5-A101-4E53-8840-4B737DF71E40}" type="parTrans">
      <dgm:prSet/>
      <dgm:spPr/>
      <dgm:t>
        <a:bodyPr/>
        <a:lstStyle/>
        <a:p>
          <a:endParaRPr lang="zh-CN" altLang="en-US"/>
        </a:p>
      </dgm:t>
    </dgm:pt>
    <dgm:pt modelId="{CC7A028D-70E6-4B6C-94D7-5716D632633A}" cxnId="{63E349D5-A101-4E53-8840-4B737DF71E40}" type="sibTrans">
      <dgm:prSet/>
      <dgm:spPr/>
      <dgm:t>
        <a:bodyPr/>
        <a:lstStyle/>
        <a:p>
          <a:endParaRPr lang="zh-CN" altLang="en-US"/>
        </a:p>
      </dgm:t>
    </dgm:pt>
    <dgm:pt modelId="{E40408C2-F520-4607-BFC4-9B02FEFBBE21}">
      <dgm:prSet/>
      <dgm:spPr/>
      <dgm:t>
        <a:bodyPr/>
        <a:lstStyle/>
        <a:p>
          <a:pPr rtl="0"/>
          <a:r>
            <a:rPr lang="zh-CN" b="1" dirty="0" smtClean="0"/>
            <a:t>若系统有</a:t>
          </a:r>
          <a:r>
            <a:rPr lang="en-US" b="1" dirty="0" smtClean="0"/>
            <a:t>2</a:t>
          </a:r>
          <a:r>
            <a:rPr lang="zh-CN" b="1" dirty="0" smtClean="0"/>
            <a:t>根地址线</a:t>
          </a:r>
          <a:r>
            <a:rPr lang="en-US" b="1" dirty="0" smtClean="0"/>
            <a:t>A1</a:t>
          </a:r>
          <a:r>
            <a:rPr lang="zh-CN" b="1" dirty="0" smtClean="0"/>
            <a:t>、</a:t>
          </a:r>
          <a:r>
            <a:rPr lang="en-US" b="1" dirty="0" smtClean="0"/>
            <a:t>A0:</a:t>
          </a:r>
          <a:r>
            <a:rPr lang="zh-CN" b="1" dirty="0" smtClean="0"/>
            <a:t>则有四个不同的信号组合</a:t>
          </a:r>
          <a:r>
            <a:rPr lang="en-US" b="1" dirty="0" smtClean="0"/>
            <a:t>00</a:t>
          </a:r>
          <a:r>
            <a:rPr lang="zh-CN" b="1" dirty="0" smtClean="0"/>
            <a:t>、</a:t>
          </a:r>
          <a:r>
            <a:rPr lang="en-US" b="1" dirty="0" smtClean="0"/>
            <a:t>01</a:t>
          </a:r>
          <a:r>
            <a:rPr lang="zh-CN" b="1" dirty="0" smtClean="0"/>
            <a:t>、</a:t>
          </a:r>
          <a:r>
            <a:rPr lang="en-US" b="1" dirty="0" smtClean="0"/>
            <a:t>10</a:t>
          </a:r>
          <a:r>
            <a:rPr lang="zh-CN" b="1" dirty="0" smtClean="0"/>
            <a:t>、</a:t>
          </a:r>
          <a:r>
            <a:rPr lang="en-US" b="1" dirty="0" smtClean="0"/>
            <a:t>11</a:t>
          </a:r>
          <a:r>
            <a:rPr lang="zh-CN" b="1" dirty="0" smtClean="0"/>
            <a:t>，可以表示</a:t>
          </a:r>
          <a:r>
            <a:rPr lang="en-US" b="1" dirty="0" smtClean="0"/>
            <a:t>0</a:t>
          </a:r>
          <a:r>
            <a:rPr lang="zh-CN" b="1" dirty="0" smtClean="0"/>
            <a:t>号～</a:t>
          </a:r>
          <a:r>
            <a:rPr lang="en-US" b="1" dirty="0" smtClean="0"/>
            <a:t>3</a:t>
          </a:r>
          <a:r>
            <a:rPr lang="zh-CN" b="1" dirty="0" smtClean="0"/>
            <a:t>号四个存储单元。</a:t>
          </a:r>
          <a:endParaRPr lang="zh-CN" dirty="0"/>
        </a:p>
      </dgm:t>
    </dgm:pt>
    <dgm:pt modelId="{941C71AB-63CA-459A-8598-FB3A67F05000}" cxnId="{584D6B97-9A98-45FF-BAB8-6501D2DA9770}" type="parTrans">
      <dgm:prSet/>
      <dgm:spPr/>
      <dgm:t>
        <a:bodyPr/>
        <a:lstStyle/>
        <a:p>
          <a:endParaRPr lang="zh-CN" altLang="en-US"/>
        </a:p>
      </dgm:t>
    </dgm:pt>
    <dgm:pt modelId="{6D279966-B6C4-413D-84CC-F340199E800C}" cxnId="{584D6B97-9A98-45FF-BAB8-6501D2DA9770}" type="sibTrans">
      <dgm:prSet/>
      <dgm:spPr/>
      <dgm:t>
        <a:bodyPr/>
        <a:lstStyle/>
        <a:p>
          <a:endParaRPr lang="zh-CN" altLang="en-US"/>
        </a:p>
      </dgm:t>
    </dgm:pt>
    <dgm:pt modelId="{157710BF-5CB5-456B-8922-BAAAC03DCAC7}">
      <dgm:prSet/>
      <dgm:spPr/>
      <dgm:t>
        <a:bodyPr/>
        <a:lstStyle/>
        <a:p>
          <a:pPr rtl="0"/>
          <a:r>
            <a:rPr lang="zh-CN" b="1" dirty="0" smtClean="0"/>
            <a:t>若系统有</a:t>
          </a:r>
          <a:r>
            <a:rPr lang="en-US" b="1" dirty="0" smtClean="0"/>
            <a:t>10</a:t>
          </a:r>
          <a:r>
            <a:rPr lang="zh-CN" b="1" dirty="0" smtClean="0"/>
            <a:t>根地址线</a:t>
          </a:r>
          <a:r>
            <a:rPr lang="en-US" b="1" dirty="0" smtClean="0"/>
            <a:t>A9</a:t>
          </a:r>
          <a:r>
            <a:rPr lang="zh-CN" b="1" dirty="0" smtClean="0"/>
            <a:t>～</a:t>
          </a:r>
          <a:r>
            <a:rPr lang="en-US" b="1" dirty="0" smtClean="0"/>
            <a:t>A0:</a:t>
          </a:r>
          <a:r>
            <a:rPr lang="zh-CN" b="1" dirty="0" smtClean="0"/>
            <a:t>则有</a:t>
          </a:r>
          <a:r>
            <a:rPr lang="en-US" b="1" dirty="0" smtClean="0"/>
            <a:t>0</a:t>
          </a:r>
          <a:r>
            <a:rPr lang="zh-CN" b="1" dirty="0" smtClean="0"/>
            <a:t>号～</a:t>
          </a:r>
          <a:r>
            <a:rPr lang="en-US" b="1" dirty="0" smtClean="0"/>
            <a:t>1023</a:t>
          </a:r>
          <a:r>
            <a:rPr lang="zh-CN" b="1" dirty="0" smtClean="0"/>
            <a:t>号不同组合，可以表示</a:t>
          </a:r>
          <a:r>
            <a:rPr lang="en-US" b="1" dirty="0" smtClean="0"/>
            <a:t>1024</a:t>
          </a:r>
          <a:r>
            <a:rPr lang="zh-CN" b="1" dirty="0" smtClean="0"/>
            <a:t>个存储单元，寻址空间达到</a:t>
          </a:r>
          <a:r>
            <a:rPr lang="en-US" b="1" dirty="0" smtClean="0"/>
            <a:t>1KB</a:t>
          </a:r>
          <a:r>
            <a:rPr lang="zh-CN" b="1" dirty="0" smtClean="0"/>
            <a:t>。</a:t>
          </a:r>
          <a:r>
            <a:rPr lang="en-US" b="1" dirty="0" smtClean="0"/>
            <a:t>B(Byte)</a:t>
          </a:r>
          <a:r>
            <a:rPr lang="zh-CN" b="1" dirty="0" smtClean="0"/>
            <a:t>表示字节单元。</a:t>
          </a:r>
          <a:endParaRPr lang="zh-CN" dirty="0"/>
        </a:p>
      </dgm:t>
    </dgm:pt>
    <dgm:pt modelId="{E84B924A-D27C-40E3-B28F-9F7A987E51EC}" cxnId="{88355468-6E13-408F-8D76-823E40D8873E}" type="parTrans">
      <dgm:prSet/>
      <dgm:spPr/>
      <dgm:t>
        <a:bodyPr/>
        <a:lstStyle/>
        <a:p>
          <a:endParaRPr lang="zh-CN" altLang="en-US"/>
        </a:p>
      </dgm:t>
    </dgm:pt>
    <dgm:pt modelId="{22F38E4B-FEAC-4D09-B439-82D9E0896276}" cxnId="{88355468-6E13-408F-8D76-823E40D8873E}" type="sibTrans">
      <dgm:prSet/>
      <dgm:spPr/>
      <dgm:t>
        <a:bodyPr/>
        <a:lstStyle/>
        <a:p>
          <a:endParaRPr lang="zh-CN" altLang="en-US"/>
        </a:p>
      </dgm:t>
    </dgm:pt>
    <dgm:pt modelId="{4EA16D63-552C-4157-AA02-C7497FCBDF99}">
      <dgm:prSet/>
      <dgm:spPr/>
      <dgm:t>
        <a:bodyPr/>
        <a:lstStyle/>
        <a:p>
          <a:pPr rtl="0"/>
          <a:r>
            <a:rPr lang="zh-CN" b="1" dirty="0" smtClean="0"/>
            <a:t>可以看出，若地址位数为</a:t>
          </a:r>
          <a:r>
            <a:rPr lang="en-US" b="1" dirty="0" smtClean="0"/>
            <a:t>n</a:t>
          </a:r>
          <a:r>
            <a:rPr lang="zh-CN" b="1" dirty="0" smtClean="0"/>
            <a:t>，则地址空间的大小为</a:t>
          </a:r>
          <a:r>
            <a:rPr lang="en-US" b="1" dirty="0" smtClean="0"/>
            <a:t>2</a:t>
          </a:r>
          <a:r>
            <a:rPr lang="en-US" b="1" baseline="30000" dirty="0" smtClean="0"/>
            <a:t>n</a:t>
          </a:r>
          <a:r>
            <a:rPr lang="zh-CN" b="1" dirty="0" smtClean="0"/>
            <a:t>个存储单元。</a:t>
          </a:r>
          <a:endParaRPr lang="zh-CN" dirty="0"/>
        </a:p>
      </dgm:t>
    </dgm:pt>
    <dgm:pt modelId="{3D44C91A-15C3-44D3-B089-E01AEFFD1DB5}" cxnId="{09ADC0A7-D80A-4398-9D42-4A0724C66A31}" type="parTrans">
      <dgm:prSet/>
      <dgm:spPr/>
      <dgm:t>
        <a:bodyPr/>
        <a:lstStyle/>
        <a:p>
          <a:endParaRPr lang="zh-CN" altLang="en-US"/>
        </a:p>
      </dgm:t>
    </dgm:pt>
    <dgm:pt modelId="{9FA0815E-53FC-477F-BD12-4714F8E89534}" cxnId="{09ADC0A7-D80A-4398-9D42-4A0724C66A31}" type="sibTrans">
      <dgm:prSet/>
      <dgm:spPr/>
      <dgm:t>
        <a:bodyPr/>
        <a:lstStyle/>
        <a:p>
          <a:endParaRPr lang="zh-CN" altLang="en-US"/>
        </a:p>
      </dgm:t>
    </dgm:pt>
    <dgm:pt modelId="{DD058E9C-8DB5-4EB6-A609-0B98171F3AD7}" type="pres">
      <dgm:prSet presAssocID="{116F25EE-AF5E-4780-B361-D2CA3BEB420A}" presName="outerComposite" presStyleCnt="0">
        <dgm:presLayoutVars>
          <dgm:chMax val="5"/>
          <dgm:dir/>
          <dgm:resizeHandles val="exact"/>
        </dgm:presLayoutVars>
      </dgm:prSet>
      <dgm:spPr/>
      <dgm:t>
        <a:bodyPr/>
        <a:lstStyle/>
        <a:p>
          <a:endParaRPr lang="zh-CN" altLang="en-US"/>
        </a:p>
      </dgm:t>
    </dgm:pt>
    <dgm:pt modelId="{1452F935-962C-4AE7-B3B9-1DB2CBE7D82B}" type="pres">
      <dgm:prSet presAssocID="{116F25EE-AF5E-4780-B361-D2CA3BEB420A}" presName="dummyMaxCanvas" presStyleCnt="0">
        <dgm:presLayoutVars/>
      </dgm:prSet>
      <dgm:spPr/>
    </dgm:pt>
    <dgm:pt modelId="{EEA67DA7-F1B5-4452-ACCF-30C4007635B7}" type="pres">
      <dgm:prSet presAssocID="{116F25EE-AF5E-4780-B361-D2CA3BEB420A}" presName="FourNodes_1" presStyleLbl="node1" presStyleIdx="0" presStyleCnt="4">
        <dgm:presLayoutVars>
          <dgm:bulletEnabled val="1"/>
        </dgm:presLayoutVars>
      </dgm:prSet>
      <dgm:spPr/>
      <dgm:t>
        <a:bodyPr/>
        <a:lstStyle/>
        <a:p>
          <a:endParaRPr lang="zh-CN" altLang="en-US"/>
        </a:p>
      </dgm:t>
    </dgm:pt>
    <dgm:pt modelId="{07D0D11A-62A1-48DC-8553-9FE78686470E}" type="pres">
      <dgm:prSet presAssocID="{116F25EE-AF5E-4780-B361-D2CA3BEB420A}" presName="FourNodes_2" presStyleLbl="node1" presStyleIdx="1" presStyleCnt="4">
        <dgm:presLayoutVars>
          <dgm:bulletEnabled val="1"/>
        </dgm:presLayoutVars>
      </dgm:prSet>
      <dgm:spPr/>
      <dgm:t>
        <a:bodyPr/>
        <a:lstStyle/>
        <a:p>
          <a:endParaRPr lang="zh-CN" altLang="en-US"/>
        </a:p>
      </dgm:t>
    </dgm:pt>
    <dgm:pt modelId="{A931FE83-A62C-4E06-A315-193CC03207A7}" type="pres">
      <dgm:prSet presAssocID="{116F25EE-AF5E-4780-B361-D2CA3BEB420A}" presName="FourNodes_3" presStyleLbl="node1" presStyleIdx="2" presStyleCnt="4">
        <dgm:presLayoutVars>
          <dgm:bulletEnabled val="1"/>
        </dgm:presLayoutVars>
      </dgm:prSet>
      <dgm:spPr/>
      <dgm:t>
        <a:bodyPr/>
        <a:lstStyle/>
        <a:p>
          <a:endParaRPr lang="zh-CN" altLang="en-US"/>
        </a:p>
      </dgm:t>
    </dgm:pt>
    <dgm:pt modelId="{0677543D-AA39-4569-BB85-ECFA547DEBFC}" type="pres">
      <dgm:prSet presAssocID="{116F25EE-AF5E-4780-B361-D2CA3BEB420A}" presName="FourNodes_4" presStyleLbl="node1" presStyleIdx="3" presStyleCnt="4">
        <dgm:presLayoutVars>
          <dgm:bulletEnabled val="1"/>
        </dgm:presLayoutVars>
      </dgm:prSet>
      <dgm:spPr/>
      <dgm:t>
        <a:bodyPr/>
        <a:lstStyle/>
        <a:p>
          <a:endParaRPr lang="zh-CN" altLang="en-US"/>
        </a:p>
      </dgm:t>
    </dgm:pt>
    <dgm:pt modelId="{93B50C81-3872-42B8-8EFC-9A469322CDE5}" type="pres">
      <dgm:prSet presAssocID="{116F25EE-AF5E-4780-B361-D2CA3BEB420A}" presName="FourConn_1-2" presStyleLbl="fgAccFollowNode1" presStyleIdx="0" presStyleCnt="3">
        <dgm:presLayoutVars>
          <dgm:bulletEnabled val="1"/>
        </dgm:presLayoutVars>
      </dgm:prSet>
      <dgm:spPr/>
      <dgm:t>
        <a:bodyPr/>
        <a:lstStyle/>
        <a:p>
          <a:endParaRPr lang="zh-CN" altLang="en-US"/>
        </a:p>
      </dgm:t>
    </dgm:pt>
    <dgm:pt modelId="{D597BA1D-413D-4493-A86F-AAFF3081D632}" type="pres">
      <dgm:prSet presAssocID="{116F25EE-AF5E-4780-B361-D2CA3BEB420A}" presName="FourConn_2-3" presStyleLbl="fgAccFollowNode1" presStyleIdx="1" presStyleCnt="3">
        <dgm:presLayoutVars>
          <dgm:bulletEnabled val="1"/>
        </dgm:presLayoutVars>
      </dgm:prSet>
      <dgm:spPr/>
      <dgm:t>
        <a:bodyPr/>
        <a:lstStyle/>
        <a:p>
          <a:endParaRPr lang="zh-CN" altLang="en-US"/>
        </a:p>
      </dgm:t>
    </dgm:pt>
    <dgm:pt modelId="{86A83CC8-CAFD-4131-9007-977E6E57EDA3}" type="pres">
      <dgm:prSet presAssocID="{116F25EE-AF5E-4780-B361-D2CA3BEB420A}" presName="FourConn_3-4" presStyleLbl="fgAccFollowNode1" presStyleIdx="2" presStyleCnt="3">
        <dgm:presLayoutVars>
          <dgm:bulletEnabled val="1"/>
        </dgm:presLayoutVars>
      </dgm:prSet>
      <dgm:spPr/>
      <dgm:t>
        <a:bodyPr/>
        <a:lstStyle/>
        <a:p>
          <a:endParaRPr lang="zh-CN" altLang="en-US"/>
        </a:p>
      </dgm:t>
    </dgm:pt>
    <dgm:pt modelId="{A3ABC814-0FD5-456C-98E1-1CABBC1B3B6D}" type="pres">
      <dgm:prSet presAssocID="{116F25EE-AF5E-4780-B361-D2CA3BEB420A}" presName="FourNodes_1_text" presStyleLbl="node1" presStyleIdx="3" presStyleCnt="4">
        <dgm:presLayoutVars>
          <dgm:bulletEnabled val="1"/>
        </dgm:presLayoutVars>
      </dgm:prSet>
      <dgm:spPr/>
      <dgm:t>
        <a:bodyPr/>
        <a:lstStyle/>
        <a:p>
          <a:endParaRPr lang="zh-CN" altLang="en-US"/>
        </a:p>
      </dgm:t>
    </dgm:pt>
    <dgm:pt modelId="{2214B642-E94E-4033-9BC0-684FCDC6DFA7}" type="pres">
      <dgm:prSet presAssocID="{116F25EE-AF5E-4780-B361-D2CA3BEB420A}" presName="FourNodes_2_text" presStyleLbl="node1" presStyleIdx="3" presStyleCnt="4">
        <dgm:presLayoutVars>
          <dgm:bulletEnabled val="1"/>
        </dgm:presLayoutVars>
      </dgm:prSet>
      <dgm:spPr/>
      <dgm:t>
        <a:bodyPr/>
        <a:lstStyle/>
        <a:p>
          <a:endParaRPr lang="zh-CN" altLang="en-US"/>
        </a:p>
      </dgm:t>
    </dgm:pt>
    <dgm:pt modelId="{F0041139-C09E-40AF-B3CB-6ECBD12090A5}" type="pres">
      <dgm:prSet presAssocID="{116F25EE-AF5E-4780-B361-D2CA3BEB420A}" presName="FourNodes_3_text" presStyleLbl="node1" presStyleIdx="3" presStyleCnt="4">
        <dgm:presLayoutVars>
          <dgm:bulletEnabled val="1"/>
        </dgm:presLayoutVars>
      </dgm:prSet>
      <dgm:spPr/>
      <dgm:t>
        <a:bodyPr/>
        <a:lstStyle/>
        <a:p>
          <a:endParaRPr lang="zh-CN" altLang="en-US"/>
        </a:p>
      </dgm:t>
    </dgm:pt>
    <dgm:pt modelId="{6C5564A0-A0C7-4F3C-9FA4-FB1FF5D11EB6}" type="pres">
      <dgm:prSet presAssocID="{116F25EE-AF5E-4780-B361-D2CA3BEB420A}" presName="FourNodes_4_text" presStyleLbl="node1" presStyleIdx="3" presStyleCnt="4">
        <dgm:presLayoutVars>
          <dgm:bulletEnabled val="1"/>
        </dgm:presLayoutVars>
      </dgm:prSet>
      <dgm:spPr/>
      <dgm:t>
        <a:bodyPr/>
        <a:lstStyle/>
        <a:p>
          <a:endParaRPr lang="zh-CN" altLang="en-US"/>
        </a:p>
      </dgm:t>
    </dgm:pt>
  </dgm:ptLst>
  <dgm:cxnLst>
    <dgm:cxn modelId="{CEF779E9-08D1-4287-81C7-5AEEC0A531ED}" type="presOf" srcId="{22F38E4B-FEAC-4D09-B439-82D9E0896276}" destId="{86A83CC8-CAFD-4131-9007-977E6E57EDA3}" srcOrd="0" destOrd="0" presId="urn:microsoft.com/office/officeart/2005/8/layout/vProcess5"/>
    <dgm:cxn modelId="{54406E8C-9E46-4528-9E28-7BB9F8B0E94C}" type="presOf" srcId="{CD6ECFA2-480E-4ECE-8BDC-ED8313FB0B2B}" destId="{EEA67DA7-F1B5-4452-ACCF-30C4007635B7}" srcOrd="0" destOrd="0" presId="urn:microsoft.com/office/officeart/2005/8/layout/vProcess5"/>
    <dgm:cxn modelId="{1941EC88-663E-4B0C-9EC1-118970F27389}" type="presOf" srcId="{157710BF-5CB5-456B-8922-BAAAC03DCAC7}" destId="{A931FE83-A62C-4E06-A315-193CC03207A7}" srcOrd="0" destOrd="0" presId="urn:microsoft.com/office/officeart/2005/8/layout/vProcess5"/>
    <dgm:cxn modelId="{BB53BB5C-AF5D-44E0-94AE-EDC69DF9BA91}" type="presOf" srcId="{E40408C2-F520-4607-BFC4-9B02FEFBBE21}" destId="{2214B642-E94E-4033-9BC0-684FCDC6DFA7}" srcOrd="1" destOrd="0" presId="urn:microsoft.com/office/officeart/2005/8/layout/vProcess5"/>
    <dgm:cxn modelId="{63E349D5-A101-4E53-8840-4B737DF71E40}" srcId="{116F25EE-AF5E-4780-B361-D2CA3BEB420A}" destId="{CD6ECFA2-480E-4ECE-8BDC-ED8313FB0B2B}" srcOrd="0" destOrd="0" parTransId="{00601AED-BAB0-42A2-BBAA-8E0754BB0A5F}" sibTransId="{CC7A028D-70E6-4B6C-94D7-5716D632633A}"/>
    <dgm:cxn modelId="{AF401FDC-025B-41B7-AE86-BD1D41E13B91}" type="presOf" srcId="{CD6ECFA2-480E-4ECE-8BDC-ED8313FB0B2B}" destId="{A3ABC814-0FD5-456C-98E1-1CABBC1B3B6D}" srcOrd="1" destOrd="0" presId="urn:microsoft.com/office/officeart/2005/8/layout/vProcess5"/>
    <dgm:cxn modelId="{09ADC0A7-D80A-4398-9D42-4A0724C66A31}" srcId="{116F25EE-AF5E-4780-B361-D2CA3BEB420A}" destId="{4EA16D63-552C-4157-AA02-C7497FCBDF99}" srcOrd="3" destOrd="0" parTransId="{3D44C91A-15C3-44D3-B089-E01AEFFD1DB5}" sibTransId="{9FA0815E-53FC-477F-BD12-4714F8E89534}"/>
    <dgm:cxn modelId="{88355468-6E13-408F-8D76-823E40D8873E}" srcId="{116F25EE-AF5E-4780-B361-D2CA3BEB420A}" destId="{157710BF-5CB5-456B-8922-BAAAC03DCAC7}" srcOrd="2" destOrd="0" parTransId="{E84B924A-D27C-40E3-B28F-9F7A987E51EC}" sibTransId="{22F38E4B-FEAC-4D09-B439-82D9E0896276}"/>
    <dgm:cxn modelId="{198734EA-9FCD-481E-8A94-E8E64F4ACA24}" type="presOf" srcId="{116F25EE-AF5E-4780-B361-D2CA3BEB420A}" destId="{DD058E9C-8DB5-4EB6-A609-0B98171F3AD7}" srcOrd="0" destOrd="0" presId="urn:microsoft.com/office/officeart/2005/8/layout/vProcess5"/>
    <dgm:cxn modelId="{BB1F42C2-167F-4A27-8F09-7A92862DCFE3}" type="presOf" srcId="{6D279966-B6C4-413D-84CC-F340199E800C}" destId="{D597BA1D-413D-4493-A86F-AAFF3081D632}" srcOrd="0" destOrd="0" presId="urn:microsoft.com/office/officeart/2005/8/layout/vProcess5"/>
    <dgm:cxn modelId="{AE3C4C43-239F-4EFE-B1D8-04940AD5A973}" type="presOf" srcId="{E40408C2-F520-4607-BFC4-9B02FEFBBE21}" destId="{07D0D11A-62A1-48DC-8553-9FE78686470E}" srcOrd="0" destOrd="0" presId="urn:microsoft.com/office/officeart/2005/8/layout/vProcess5"/>
    <dgm:cxn modelId="{31240EB2-CD2C-4669-9D9F-98F26E0519D4}" type="presOf" srcId="{CC7A028D-70E6-4B6C-94D7-5716D632633A}" destId="{93B50C81-3872-42B8-8EFC-9A469322CDE5}" srcOrd="0" destOrd="0" presId="urn:microsoft.com/office/officeart/2005/8/layout/vProcess5"/>
    <dgm:cxn modelId="{2128BD81-98BF-48EE-B8C9-81F97273B1D3}" type="presOf" srcId="{157710BF-5CB5-456B-8922-BAAAC03DCAC7}" destId="{F0041139-C09E-40AF-B3CB-6ECBD12090A5}" srcOrd="1" destOrd="0" presId="urn:microsoft.com/office/officeart/2005/8/layout/vProcess5"/>
    <dgm:cxn modelId="{B8C2B215-43B0-43C0-910E-4CC38F7D2AAE}" type="presOf" srcId="{4EA16D63-552C-4157-AA02-C7497FCBDF99}" destId="{6C5564A0-A0C7-4F3C-9FA4-FB1FF5D11EB6}" srcOrd="1" destOrd="0" presId="urn:microsoft.com/office/officeart/2005/8/layout/vProcess5"/>
    <dgm:cxn modelId="{584D6B97-9A98-45FF-BAB8-6501D2DA9770}" srcId="{116F25EE-AF5E-4780-B361-D2CA3BEB420A}" destId="{E40408C2-F520-4607-BFC4-9B02FEFBBE21}" srcOrd="1" destOrd="0" parTransId="{941C71AB-63CA-459A-8598-FB3A67F05000}" sibTransId="{6D279966-B6C4-413D-84CC-F340199E800C}"/>
    <dgm:cxn modelId="{B8C68EE5-B235-4EC3-B632-302D1AFE061E}" type="presOf" srcId="{4EA16D63-552C-4157-AA02-C7497FCBDF99}" destId="{0677543D-AA39-4569-BB85-ECFA547DEBFC}" srcOrd="0" destOrd="0" presId="urn:microsoft.com/office/officeart/2005/8/layout/vProcess5"/>
    <dgm:cxn modelId="{68F3F16B-FEEA-4AE5-BF3A-D613CE4C89C2}" type="presParOf" srcId="{DD058E9C-8DB5-4EB6-A609-0B98171F3AD7}" destId="{1452F935-962C-4AE7-B3B9-1DB2CBE7D82B}" srcOrd="0" destOrd="0" presId="urn:microsoft.com/office/officeart/2005/8/layout/vProcess5"/>
    <dgm:cxn modelId="{25AC516F-E2EC-4E2B-99E9-DC90FDDEB899}" type="presParOf" srcId="{DD058E9C-8DB5-4EB6-A609-0B98171F3AD7}" destId="{EEA67DA7-F1B5-4452-ACCF-30C4007635B7}" srcOrd="1" destOrd="0" presId="urn:microsoft.com/office/officeart/2005/8/layout/vProcess5"/>
    <dgm:cxn modelId="{93886C71-664B-4DFC-A393-0011CCC24EBC}" type="presParOf" srcId="{DD058E9C-8DB5-4EB6-A609-0B98171F3AD7}" destId="{07D0D11A-62A1-48DC-8553-9FE78686470E}" srcOrd="2" destOrd="0" presId="urn:microsoft.com/office/officeart/2005/8/layout/vProcess5"/>
    <dgm:cxn modelId="{A800F964-B7A5-42AE-B817-F639D5F8D497}" type="presParOf" srcId="{DD058E9C-8DB5-4EB6-A609-0B98171F3AD7}" destId="{A931FE83-A62C-4E06-A315-193CC03207A7}" srcOrd="3" destOrd="0" presId="urn:microsoft.com/office/officeart/2005/8/layout/vProcess5"/>
    <dgm:cxn modelId="{D2DB2AA2-951F-4B38-A768-37D5BA2A77A1}" type="presParOf" srcId="{DD058E9C-8DB5-4EB6-A609-0B98171F3AD7}" destId="{0677543D-AA39-4569-BB85-ECFA547DEBFC}" srcOrd="4" destOrd="0" presId="urn:microsoft.com/office/officeart/2005/8/layout/vProcess5"/>
    <dgm:cxn modelId="{EC655A65-E2F4-4E6C-8FF1-8A351A57A40F}" type="presParOf" srcId="{DD058E9C-8DB5-4EB6-A609-0B98171F3AD7}" destId="{93B50C81-3872-42B8-8EFC-9A469322CDE5}" srcOrd="5" destOrd="0" presId="urn:microsoft.com/office/officeart/2005/8/layout/vProcess5"/>
    <dgm:cxn modelId="{EEE9DDEC-D6F3-400B-8EED-0FB90EFB36CC}" type="presParOf" srcId="{DD058E9C-8DB5-4EB6-A609-0B98171F3AD7}" destId="{D597BA1D-413D-4493-A86F-AAFF3081D632}" srcOrd="6" destOrd="0" presId="urn:microsoft.com/office/officeart/2005/8/layout/vProcess5"/>
    <dgm:cxn modelId="{AAD673EF-258C-4278-8749-2D3CC58AD09D}" type="presParOf" srcId="{DD058E9C-8DB5-4EB6-A609-0B98171F3AD7}" destId="{86A83CC8-CAFD-4131-9007-977E6E57EDA3}" srcOrd="7" destOrd="0" presId="urn:microsoft.com/office/officeart/2005/8/layout/vProcess5"/>
    <dgm:cxn modelId="{958980F6-AEE6-40C2-98F1-1F0CBCA66352}" type="presParOf" srcId="{DD058E9C-8DB5-4EB6-A609-0B98171F3AD7}" destId="{A3ABC814-0FD5-456C-98E1-1CABBC1B3B6D}" srcOrd="8" destOrd="0" presId="urn:microsoft.com/office/officeart/2005/8/layout/vProcess5"/>
    <dgm:cxn modelId="{D6A9F068-6077-4249-9921-5BF64EA283FA}" type="presParOf" srcId="{DD058E9C-8DB5-4EB6-A609-0B98171F3AD7}" destId="{2214B642-E94E-4033-9BC0-684FCDC6DFA7}" srcOrd="9" destOrd="0" presId="urn:microsoft.com/office/officeart/2005/8/layout/vProcess5"/>
    <dgm:cxn modelId="{2DB58DE1-CC8A-486F-B77D-5028B0496C3A}" type="presParOf" srcId="{DD058E9C-8DB5-4EB6-A609-0B98171F3AD7}" destId="{F0041139-C09E-40AF-B3CB-6ECBD12090A5}" srcOrd="10" destOrd="0" presId="urn:microsoft.com/office/officeart/2005/8/layout/vProcess5"/>
    <dgm:cxn modelId="{0D78FFB7-65E2-4FD1-872F-C428C8D27B93}" type="presParOf" srcId="{DD058E9C-8DB5-4EB6-A609-0B98171F3AD7}" destId="{6C5564A0-A0C7-4F3C-9FA4-FB1FF5D11EB6}"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CDC27F4-404F-4AF4-8139-5D3398927E5E}"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zh-CN" altLang="en-US"/>
        </a:p>
      </dgm:t>
    </dgm:pt>
    <dgm:pt modelId="{A17D11AC-7389-4CCB-8668-E275AE8A4A33}">
      <dgm:prSet/>
      <dgm:spPr/>
      <dgm:t>
        <a:bodyPr/>
        <a:lstStyle/>
        <a:p>
          <a:pPr rtl="0"/>
          <a:r>
            <a:rPr lang="zh-CN" b="1" dirty="0" smtClean="0"/>
            <a:t>物理地址是内存单元的真实地址。存储单元的物理地址是唯一的。 </a:t>
          </a:r>
          <a:endParaRPr lang="zh-CN" dirty="0"/>
        </a:p>
      </dgm:t>
    </dgm:pt>
    <dgm:pt modelId="{2ADB5BEA-F97D-4F2E-BFA1-B65DFE889EAC}" cxnId="{3DF333C5-9F54-4DDD-AC08-52E7662EFA8E}" type="parTrans">
      <dgm:prSet/>
      <dgm:spPr/>
      <dgm:t>
        <a:bodyPr/>
        <a:lstStyle/>
        <a:p>
          <a:endParaRPr lang="zh-CN" altLang="en-US"/>
        </a:p>
      </dgm:t>
    </dgm:pt>
    <dgm:pt modelId="{2A7D6A00-D657-4B58-A6FC-D8304D8778D8}" cxnId="{3DF333C5-9F54-4DDD-AC08-52E7662EFA8E}" type="sibTrans">
      <dgm:prSet/>
      <dgm:spPr/>
      <dgm:t>
        <a:bodyPr/>
        <a:lstStyle/>
        <a:p>
          <a:endParaRPr lang="zh-CN" altLang="en-US"/>
        </a:p>
      </dgm:t>
    </dgm:pt>
    <dgm:pt modelId="{DE0CAA55-05A4-4F63-91AD-B427AD267F08}">
      <dgm:prSet/>
      <dgm:spPr/>
      <dgm:t>
        <a:bodyPr/>
        <a:lstStyle/>
        <a:p>
          <a:pPr rtl="0">
            <a:lnSpc>
              <a:spcPct val="100000"/>
            </a:lnSpc>
          </a:pPr>
          <a:r>
            <a:rPr lang="en-US" b="1" dirty="0" smtClean="0"/>
            <a:t>8086CPU</a:t>
          </a:r>
          <a:r>
            <a:rPr lang="zh-CN" b="1" dirty="0" smtClean="0"/>
            <a:t>有</a:t>
          </a:r>
          <a:r>
            <a:rPr lang="en-US" b="1" dirty="0" smtClean="0"/>
            <a:t>20</a:t>
          </a:r>
          <a:r>
            <a:rPr lang="zh-CN" b="1" dirty="0" smtClean="0"/>
            <a:t>根地址线，因此其存储空间可达</a:t>
          </a:r>
          <a:r>
            <a:rPr lang="en-US" b="1" dirty="0" smtClean="0"/>
            <a:t>2</a:t>
          </a:r>
          <a:r>
            <a:rPr lang="en-US" b="1" baseline="30000" dirty="0" smtClean="0"/>
            <a:t>20</a:t>
          </a:r>
          <a:r>
            <a:rPr lang="en-US" b="1" dirty="0" smtClean="0"/>
            <a:t>=1M</a:t>
          </a:r>
          <a:r>
            <a:rPr lang="zh-CN" b="1" dirty="0" smtClean="0"/>
            <a:t>字节单元。在</a:t>
          </a:r>
          <a:r>
            <a:rPr lang="en-US" b="1" dirty="0" smtClean="0"/>
            <a:t>20</a:t>
          </a:r>
          <a:r>
            <a:rPr lang="zh-CN" b="1" dirty="0" smtClean="0"/>
            <a:t>位地址线的存储空间中采用十六进制表示的物理地址范围是</a:t>
          </a:r>
          <a:r>
            <a:rPr lang="en-US" b="1" dirty="0" smtClean="0"/>
            <a:t>00000H</a:t>
          </a:r>
          <a:r>
            <a:rPr lang="zh-CN" b="1" dirty="0" smtClean="0"/>
            <a:t>～</a:t>
          </a:r>
          <a:r>
            <a:rPr lang="en-US" b="1" dirty="0" smtClean="0"/>
            <a:t>FFFFFH</a:t>
          </a:r>
          <a:r>
            <a:rPr lang="zh-CN" b="1" dirty="0" smtClean="0"/>
            <a:t>。</a:t>
          </a:r>
          <a:endParaRPr lang="zh-CN" dirty="0"/>
        </a:p>
      </dgm:t>
    </dgm:pt>
    <dgm:pt modelId="{46991712-0B0E-47D2-AEFC-7A8E02FD49E8}" cxnId="{86CF175A-D5B7-4933-AEA7-B0F135DA5040}" type="parTrans">
      <dgm:prSet/>
      <dgm:spPr/>
      <dgm:t>
        <a:bodyPr/>
        <a:lstStyle/>
        <a:p>
          <a:endParaRPr lang="zh-CN" altLang="en-US"/>
        </a:p>
      </dgm:t>
    </dgm:pt>
    <dgm:pt modelId="{2F126FD7-EDC4-4E6B-B172-7CB37059C30F}" cxnId="{86CF175A-D5B7-4933-AEA7-B0F135DA5040}" type="sibTrans">
      <dgm:prSet/>
      <dgm:spPr/>
      <dgm:t>
        <a:bodyPr/>
        <a:lstStyle/>
        <a:p>
          <a:endParaRPr lang="zh-CN" altLang="en-US"/>
        </a:p>
      </dgm:t>
    </dgm:pt>
    <dgm:pt modelId="{7A24D37B-8088-4E10-8780-AC275B446824}" type="pres">
      <dgm:prSet presAssocID="{FCDC27F4-404F-4AF4-8139-5D3398927E5E}" presName="linear" presStyleCnt="0">
        <dgm:presLayoutVars>
          <dgm:animLvl val="lvl"/>
          <dgm:resizeHandles val="exact"/>
        </dgm:presLayoutVars>
      </dgm:prSet>
      <dgm:spPr/>
      <dgm:t>
        <a:bodyPr/>
        <a:lstStyle/>
        <a:p>
          <a:endParaRPr lang="zh-CN" altLang="en-US"/>
        </a:p>
      </dgm:t>
    </dgm:pt>
    <dgm:pt modelId="{2BA2C5D9-1E75-4AE0-93F9-B522A6FA7F84}" type="pres">
      <dgm:prSet presAssocID="{A17D11AC-7389-4CCB-8668-E275AE8A4A33}" presName="parentText" presStyleLbl="node1" presStyleIdx="0" presStyleCnt="2">
        <dgm:presLayoutVars>
          <dgm:chMax val="0"/>
          <dgm:bulletEnabled val="1"/>
        </dgm:presLayoutVars>
      </dgm:prSet>
      <dgm:spPr/>
      <dgm:t>
        <a:bodyPr/>
        <a:lstStyle/>
        <a:p>
          <a:endParaRPr lang="zh-CN" altLang="en-US"/>
        </a:p>
      </dgm:t>
    </dgm:pt>
    <dgm:pt modelId="{CCB90F26-C1CB-4A42-96F5-95264B5E3914}" type="pres">
      <dgm:prSet presAssocID="{2A7D6A00-D657-4B58-A6FC-D8304D8778D8}" presName="spacer" presStyleCnt="0"/>
      <dgm:spPr/>
      <dgm:t>
        <a:bodyPr/>
        <a:lstStyle/>
        <a:p>
          <a:endParaRPr lang="zh-CN" altLang="en-US"/>
        </a:p>
      </dgm:t>
    </dgm:pt>
    <dgm:pt modelId="{821C919B-CF94-4500-ABEE-07CF50892A3C}" type="pres">
      <dgm:prSet presAssocID="{DE0CAA55-05A4-4F63-91AD-B427AD267F08}" presName="parentText" presStyleLbl="node1" presStyleIdx="1" presStyleCnt="2" custScaleY="143223">
        <dgm:presLayoutVars>
          <dgm:chMax val="0"/>
          <dgm:bulletEnabled val="1"/>
        </dgm:presLayoutVars>
      </dgm:prSet>
      <dgm:spPr/>
      <dgm:t>
        <a:bodyPr/>
        <a:lstStyle/>
        <a:p>
          <a:endParaRPr lang="zh-CN" altLang="en-US"/>
        </a:p>
      </dgm:t>
    </dgm:pt>
  </dgm:ptLst>
  <dgm:cxnLst>
    <dgm:cxn modelId="{65C8A540-E591-43E1-8044-BC855C4B3A6B}" type="presOf" srcId="{DE0CAA55-05A4-4F63-91AD-B427AD267F08}" destId="{821C919B-CF94-4500-ABEE-07CF50892A3C}" srcOrd="0" destOrd="0" presId="urn:microsoft.com/office/officeart/2005/8/layout/vList2"/>
    <dgm:cxn modelId="{86CF175A-D5B7-4933-AEA7-B0F135DA5040}" srcId="{FCDC27F4-404F-4AF4-8139-5D3398927E5E}" destId="{DE0CAA55-05A4-4F63-91AD-B427AD267F08}" srcOrd="1" destOrd="0" parTransId="{46991712-0B0E-47D2-AEFC-7A8E02FD49E8}" sibTransId="{2F126FD7-EDC4-4E6B-B172-7CB37059C30F}"/>
    <dgm:cxn modelId="{D06F406D-EE1F-4CAA-8B41-949EA4EEAE6E}" type="presOf" srcId="{FCDC27F4-404F-4AF4-8139-5D3398927E5E}" destId="{7A24D37B-8088-4E10-8780-AC275B446824}" srcOrd="0" destOrd="0" presId="urn:microsoft.com/office/officeart/2005/8/layout/vList2"/>
    <dgm:cxn modelId="{5D1D095D-7AA6-4C5E-BFE7-3C9DB92EF530}" type="presOf" srcId="{A17D11AC-7389-4CCB-8668-E275AE8A4A33}" destId="{2BA2C5D9-1E75-4AE0-93F9-B522A6FA7F84}" srcOrd="0" destOrd="0" presId="urn:microsoft.com/office/officeart/2005/8/layout/vList2"/>
    <dgm:cxn modelId="{3DF333C5-9F54-4DDD-AC08-52E7662EFA8E}" srcId="{FCDC27F4-404F-4AF4-8139-5D3398927E5E}" destId="{A17D11AC-7389-4CCB-8668-E275AE8A4A33}" srcOrd="0" destOrd="0" parTransId="{2ADB5BEA-F97D-4F2E-BFA1-B65DFE889EAC}" sibTransId="{2A7D6A00-D657-4B58-A6FC-D8304D8778D8}"/>
    <dgm:cxn modelId="{1CE0054E-DB99-4199-909C-EB7DC4F41DC5}" type="presParOf" srcId="{7A24D37B-8088-4E10-8780-AC275B446824}" destId="{2BA2C5D9-1E75-4AE0-93F9-B522A6FA7F84}" srcOrd="0" destOrd="0" presId="urn:microsoft.com/office/officeart/2005/8/layout/vList2"/>
    <dgm:cxn modelId="{1E5DBB12-3BBC-4ABF-B1BF-666B16CE2061}" type="presParOf" srcId="{7A24D37B-8088-4E10-8780-AC275B446824}" destId="{CCB90F26-C1CB-4A42-96F5-95264B5E3914}" srcOrd="1" destOrd="0" presId="urn:microsoft.com/office/officeart/2005/8/layout/vList2"/>
    <dgm:cxn modelId="{CF41E9FE-800D-4832-9944-CA77172ED0D8}" type="presParOf" srcId="{7A24D37B-8088-4E10-8780-AC275B446824}" destId="{821C919B-CF94-4500-ABEE-07CF50892A3C}"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E2358E-B7CA-4084-A9BD-86868AFAC617}" type="doc">
      <dgm:prSet loTypeId="urn:microsoft.com/office/officeart/2005/8/layout/vList2#1" loCatId="list" qsTypeId="urn:microsoft.com/office/officeart/2005/8/quickstyle/simple1#2" qsCatId="simple" csTypeId="urn:microsoft.com/office/officeart/2005/8/colors/accent1_2#2" csCatId="accent1"/>
      <dgm:spPr/>
      <dgm:t>
        <a:bodyPr/>
        <a:lstStyle/>
        <a:p>
          <a:endParaRPr lang="zh-CN" altLang="en-US"/>
        </a:p>
      </dgm:t>
    </dgm:pt>
    <dgm:pt modelId="{52340262-902D-46B5-8313-AB32B5DEBAEC}">
      <dgm:prSet/>
      <dgm:spPr/>
      <dgm:t>
        <a:bodyPr/>
        <a:lstStyle/>
        <a:p>
          <a:pPr rtl="0"/>
          <a:r>
            <a:rPr lang="zh-CN" b="1" dirty="0" smtClean="0"/>
            <a:t>微型计算机系统</a:t>
          </a:r>
          <a:endParaRPr lang="zh-CN" dirty="0"/>
        </a:p>
      </dgm:t>
    </dgm:pt>
    <dgm:pt modelId="{0D1768D0-A38F-4E5E-B945-36935C015D90}" cxnId="{B331CDA5-E249-4E01-AA1C-58855D9B7429}" type="parTrans">
      <dgm:prSet/>
      <dgm:spPr/>
      <dgm:t>
        <a:bodyPr/>
        <a:lstStyle/>
        <a:p>
          <a:endParaRPr lang="zh-CN" altLang="en-US"/>
        </a:p>
      </dgm:t>
    </dgm:pt>
    <dgm:pt modelId="{70E244BB-5A6E-4D63-854F-2E8B8D635D86}" cxnId="{B331CDA5-E249-4E01-AA1C-58855D9B7429}" type="sibTrans">
      <dgm:prSet/>
      <dgm:spPr/>
      <dgm:t>
        <a:bodyPr/>
        <a:lstStyle/>
        <a:p>
          <a:endParaRPr lang="zh-CN" altLang="en-US"/>
        </a:p>
      </dgm:t>
    </dgm:pt>
    <dgm:pt modelId="{23D5C844-2806-4041-A193-CF278E21D2CA}">
      <dgm:prSet/>
      <dgm:spPr/>
      <dgm:t>
        <a:bodyPr/>
        <a:lstStyle/>
        <a:p>
          <a:pPr rtl="0"/>
          <a:r>
            <a:rPr lang="en-US" b="1" dirty="0" smtClean="0"/>
            <a:t>80X86</a:t>
          </a:r>
          <a:r>
            <a:rPr lang="zh-CN" b="1" dirty="0" smtClean="0"/>
            <a:t>寄存器</a:t>
          </a:r>
          <a:endParaRPr lang="zh-CN" dirty="0"/>
        </a:p>
      </dgm:t>
    </dgm:pt>
    <dgm:pt modelId="{79BE333D-F6F4-495E-94DA-8F794BA8400B}" cxnId="{3AA01E54-D457-49E5-85A7-2EC65A5FCEB4}" type="parTrans">
      <dgm:prSet/>
      <dgm:spPr/>
      <dgm:t>
        <a:bodyPr/>
        <a:lstStyle/>
        <a:p>
          <a:endParaRPr lang="zh-CN" altLang="en-US"/>
        </a:p>
      </dgm:t>
    </dgm:pt>
    <dgm:pt modelId="{27CFB6CB-63B4-467E-AB36-723A4C0202B9}" cxnId="{3AA01E54-D457-49E5-85A7-2EC65A5FCEB4}" type="sibTrans">
      <dgm:prSet/>
      <dgm:spPr/>
      <dgm:t>
        <a:bodyPr/>
        <a:lstStyle/>
        <a:p>
          <a:endParaRPr lang="zh-CN" altLang="en-US"/>
        </a:p>
      </dgm:t>
    </dgm:pt>
    <dgm:pt modelId="{944C6236-E2B9-42F5-97E5-55DF73D92D8B}">
      <dgm:prSet/>
      <dgm:spPr/>
      <dgm:t>
        <a:bodyPr/>
        <a:lstStyle/>
        <a:p>
          <a:pPr rtl="0"/>
          <a:r>
            <a:rPr lang="zh-CN" b="1" dirty="0" smtClean="0"/>
            <a:t>物理地址与逻辑地址</a:t>
          </a:r>
          <a:endParaRPr lang="zh-CN" dirty="0"/>
        </a:p>
      </dgm:t>
    </dgm:pt>
    <dgm:pt modelId="{EA334E05-665F-4540-859E-D1B908592917}" cxnId="{4AEA7E4E-12E8-4054-928B-3BE2E4E9B7AF}" type="parTrans">
      <dgm:prSet/>
      <dgm:spPr/>
      <dgm:t>
        <a:bodyPr/>
        <a:lstStyle/>
        <a:p>
          <a:endParaRPr lang="zh-CN" altLang="en-US"/>
        </a:p>
      </dgm:t>
    </dgm:pt>
    <dgm:pt modelId="{AE0B7F1F-F7D3-45E0-8C8D-BB5560A3022B}" cxnId="{4AEA7E4E-12E8-4054-928B-3BE2E4E9B7AF}" type="sibTrans">
      <dgm:prSet/>
      <dgm:spPr/>
      <dgm:t>
        <a:bodyPr/>
        <a:lstStyle/>
        <a:p>
          <a:endParaRPr lang="zh-CN" altLang="en-US"/>
        </a:p>
      </dgm:t>
    </dgm:pt>
    <dgm:pt modelId="{6103CF73-DCEA-4213-ACA9-F1DBA5EF9370}">
      <dgm:prSet/>
      <dgm:spPr/>
      <dgm:t>
        <a:bodyPr/>
        <a:lstStyle/>
        <a:p>
          <a:pPr rtl="0"/>
          <a:r>
            <a:rPr lang="zh-CN" b="1" dirty="0" smtClean="0"/>
            <a:t>存储器分段</a:t>
          </a:r>
          <a:endParaRPr lang="zh-CN" dirty="0"/>
        </a:p>
      </dgm:t>
    </dgm:pt>
    <dgm:pt modelId="{101D166D-B0ED-4273-9899-115B25C98F51}" cxnId="{AE0FFD09-6C2E-4ECE-99C7-023AE588BF8D}" type="parTrans">
      <dgm:prSet/>
      <dgm:spPr/>
      <dgm:t>
        <a:bodyPr/>
        <a:lstStyle/>
        <a:p>
          <a:endParaRPr lang="zh-CN" altLang="en-US"/>
        </a:p>
      </dgm:t>
    </dgm:pt>
    <dgm:pt modelId="{036FCE77-2D21-4839-922A-D141C8A12A51}" cxnId="{AE0FFD09-6C2E-4ECE-99C7-023AE588BF8D}" type="sibTrans">
      <dgm:prSet/>
      <dgm:spPr/>
      <dgm:t>
        <a:bodyPr/>
        <a:lstStyle/>
        <a:p>
          <a:endParaRPr lang="zh-CN" altLang="en-US"/>
        </a:p>
      </dgm:t>
    </dgm:pt>
    <dgm:pt modelId="{6422959E-09EE-4579-87F3-EA767BB7DB8A}" type="pres">
      <dgm:prSet presAssocID="{BFE2358E-B7CA-4084-A9BD-86868AFAC617}" presName="linear" presStyleCnt="0">
        <dgm:presLayoutVars>
          <dgm:animLvl val="lvl"/>
          <dgm:resizeHandles val="exact"/>
        </dgm:presLayoutVars>
      </dgm:prSet>
      <dgm:spPr/>
      <dgm:t>
        <a:bodyPr/>
        <a:lstStyle/>
        <a:p>
          <a:endParaRPr lang="zh-CN" altLang="en-US"/>
        </a:p>
      </dgm:t>
    </dgm:pt>
    <dgm:pt modelId="{A2E58D13-F77A-4EB0-BA9C-693FB9B94EB6}" type="pres">
      <dgm:prSet presAssocID="{52340262-902D-46B5-8313-AB32B5DEBAEC}" presName="parentText" presStyleLbl="node1" presStyleIdx="0" presStyleCnt="4">
        <dgm:presLayoutVars>
          <dgm:chMax val="0"/>
          <dgm:bulletEnabled val="1"/>
        </dgm:presLayoutVars>
      </dgm:prSet>
      <dgm:spPr/>
      <dgm:t>
        <a:bodyPr/>
        <a:lstStyle/>
        <a:p>
          <a:endParaRPr lang="zh-CN" altLang="en-US"/>
        </a:p>
      </dgm:t>
    </dgm:pt>
    <dgm:pt modelId="{03C1D993-90D4-4C8D-8A48-86A234544785}" type="pres">
      <dgm:prSet presAssocID="{70E244BB-5A6E-4D63-854F-2E8B8D635D86}" presName="spacer" presStyleCnt="0"/>
      <dgm:spPr/>
    </dgm:pt>
    <dgm:pt modelId="{58D93349-A00E-4770-B65C-89402430FC42}" type="pres">
      <dgm:prSet presAssocID="{23D5C844-2806-4041-A193-CF278E21D2CA}" presName="parentText" presStyleLbl="node1" presStyleIdx="1" presStyleCnt="4">
        <dgm:presLayoutVars>
          <dgm:chMax val="0"/>
          <dgm:bulletEnabled val="1"/>
        </dgm:presLayoutVars>
      </dgm:prSet>
      <dgm:spPr/>
      <dgm:t>
        <a:bodyPr/>
        <a:lstStyle/>
        <a:p>
          <a:endParaRPr lang="zh-CN" altLang="en-US"/>
        </a:p>
      </dgm:t>
    </dgm:pt>
    <dgm:pt modelId="{17D0DD89-2F9D-4ACE-AB75-C9CEFF7D64ED}" type="pres">
      <dgm:prSet presAssocID="{27CFB6CB-63B4-467E-AB36-723A4C0202B9}" presName="spacer" presStyleCnt="0"/>
      <dgm:spPr/>
    </dgm:pt>
    <dgm:pt modelId="{152DBD67-EE2D-4076-87BB-B5DF4E5F49EB}" type="pres">
      <dgm:prSet presAssocID="{944C6236-E2B9-42F5-97E5-55DF73D92D8B}" presName="parentText" presStyleLbl="node1" presStyleIdx="2" presStyleCnt="4">
        <dgm:presLayoutVars>
          <dgm:chMax val="0"/>
          <dgm:bulletEnabled val="1"/>
        </dgm:presLayoutVars>
      </dgm:prSet>
      <dgm:spPr/>
      <dgm:t>
        <a:bodyPr/>
        <a:lstStyle/>
        <a:p>
          <a:endParaRPr lang="zh-CN" altLang="en-US"/>
        </a:p>
      </dgm:t>
    </dgm:pt>
    <dgm:pt modelId="{96F52826-CC31-427E-88ED-A64AFF8ACBF4}" type="pres">
      <dgm:prSet presAssocID="{AE0B7F1F-F7D3-45E0-8C8D-BB5560A3022B}" presName="spacer" presStyleCnt="0"/>
      <dgm:spPr/>
    </dgm:pt>
    <dgm:pt modelId="{26A5D497-C05C-4975-919C-A5C4C61678ED}" type="pres">
      <dgm:prSet presAssocID="{6103CF73-DCEA-4213-ACA9-F1DBA5EF9370}" presName="parentText" presStyleLbl="node1" presStyleIdx="3" presStyleCnt="4">
        <dgm:presLayoutVars>
          <dgm:chMax val="0"/>
          <dgm:bulletEnabled val="1"/>
        </dgm:presLayoutVars>
      </dgm:prSet>
      <dgm:spPr/>
      <dgm:t>
        <a:bodyPr/>
        <a:lstStyle/>
        <a:p>
          <a:endParaRPr lang="zh-CN" altLang="en-US"/>
        </a:p>
      </dgm:t>
    </dgm:pt>
  </dgm:ptLst>
  <dgm:cxnLst>
    <dgm:cxn modelId="{B331CDA5-E249-4E01-AA1C-58855D9B7429}" srcId="{BFE2358E-B7CA-4084-A9BD-86868AFAC617}" destId="{52340262-902D-46B5-8313-AB32B5DEBAEC}" srcOrd="0" destOrd="0" parTransId="{0D1768D0-A38F-4E5E-B945-36935C015D90}" sibTransId="{70E244BB-5A6E-4D63-854F-2E8B8D635D86}"/>
    <dgm:cxn modelId="{3AA01E54-D457-49E5-85A7-2EC65A5FCEB4}" srcId="{BFE2358E-B7CA-4084-A9BD-86868AFAC617}" destId="{23D5C844-2806-4041-A193-CF278E21D2CA}" srcOrd="1" destOrd="0" parTransId="{79BE333D-F6F4-495E-94DA-8F794BA8400B}" sibTransId="{27CFB6CB-63B4-467E-AB36-723A4C0202B9}"/>
    <dgm:cxn modelId="{4AEA7E4E-12E8-4054-928B-3BE2E4E9B7AF}" srcId="{BFE2358E-B7CA-4084-A9BD-86868AFAC617}" destId="{944C6236-E2B9-42F5-97E5-55DF73D92D8B}" srcOrd="2" destOrd="0" parTransId="{EA334E05-665F-4540-859E-D1B908592917}" sibTransId="{AE0B7F1F-F7D3-45E0-8C8D-BB5560A3022B}"/>
    <dgm:cxn modelId="{7AA7B8B4-54CD-4214-B786-8DAB078DAAC7}" type="presOf" srcId="{6103CF73-DCEA-4213-ACA9-F1DBA5EF9370}" destId="{26A5D497-C05C-4975-919C-A5C4C61678ED}" srcOrd="0" destOrd="0" presId="urn:microsoft.com/office/officeart/2005/8/layout/vList2#1"/>
    <dgm:cxn modelId="{AE0FFD09-6C2E-4ECE-99C7-023AE588BF8D}" srcId="{BFE2358E-B7CA-4084-A9BD-86868AFAC617}" destId="{6103CF73-DCEA-4213-ACA9-F1DBA5EF9370}" srcOrd="3" destOrd="0" parTransId="{101D166D-B0ED-4273-9899-115B25C98F51}" sibTransId="{036FCE77-2D21-4839-922A-D141C8A12A51}"/>
    <dgm:cxn modelId="{C5C91C2E-2CEB-4D77-86ED-3821782302BD}" type="presOf" srcId="{944C6236-E2B9-42F5-97E5-55DF73D92D8B}" destId="{152DBD67-EE2D-4076-87BB-B5DF4E5F49EB}" srcOrd="0" destOrd="0" presId="urn:microsoft.com/office/officeart/2005/8/layout/vList2#1"/>
    <dgm:cxn modelId="{E39EC5F6-963D-4324-AD4C-96AD823F4166}" type="presOf" srcId="{BFE2358E-B7CA-4084-A9BD-86868AFAC617}" destId="{6422959E-09EE-4579-87F3-EA767BB7DB8A}" srcOrd="0" destOrd="0" presId="urn:microsoft.com/office/officeart/2005/8/layout/vList2#1"/>
    <dgm:cxn modelId="{B4AC1001-DD19-4374-BBD2-A85F439DE19B}" type="presOf" srcId="{52340262-902D-46B5-8313-AB32B5DEBAEC}" destId="{A2E58D13-F77A-4EB0-BA9C-693FB9B94EB6}" srcOrd="0" destOrd="0" presId="urn:microsoft.com/office/officeart/2005/8/layout/vList2#1"/>
    <dgm:cxn modelId="{3EEB6F7F-E427-4BD8-8C7B-0F0F9ADA4FD3}" type="presOf" srcId="{23D5C844-2806-4041-A193-CF278E21D2CA}" destId="{58D93349-A00E-4770-B65C-89402430FC42}" srcOrd="0" destOrd="0" presId="urn:microsoft.com/office/officeart/2005/8/layout/vList2#1"/>
    <dgm:cxn modelId="{8D1AD10E-AAAD-4505-A135-06D9728F3D1D}" type="presParOf" srcId="{6422959E-09EE-4579-87F3-EA767BB7DB8A}" destId="{A2E58D13-F77A-4EB0-BA9C-693FB9B94EB6}" srcOrd="0" destOrd="0" presId="urn:microsoft.com/office/officeart/2005/8/layout/vList2#1"/>
    <dgm:cxn modelId="{15F604AE-609A-4D7D-9B2A-E1E4E2D7946B}" type="presParOf" srcId="{6422959E-09EE-4579-87F3-EA767BB7DB8A}" destId="{03C1D993-90D4-4C8D-8A48-86A234544785}" srcOrd="1" destOrd="0" presId="urn:microsoft.com/office/officeart/2005/8/layout/vList2#1"/>
    <dgm:cxn modelId="{B6DA5D6D-C935-4322-BF6B-1BB9FA222EDF}" type="presParOf" srcId="{6422959E-09EE-4579-87F3-EA767BB7DB8A}" destId="{58D93349-A00E-4770-B65C-89402430FC42}" srcOrd="2" destOrd="0" presId="urn:microsoft.com/office/officeart/2005/8/layout/vList2#1"/>
    <dgm:cxn modelId="{6FA03C0A-C5CB-44C1-8666-ECBC8C6E1F63}" type="presParOf" srcId="{6422959E-09EE-4579-87F3-EA767BB7DB8A}" destId="{17D0DD89-2F9D-4ACE-AB75-C9CEFF7D64ED}" srcOrd="3" destOrd="0" presId="urn:microsoft.com/office/officeart/2005/8/layout/vList2#1"/>
    <dgm:cxn modelId="{3012F7A6-CB71-44F5-9AB6-0278D7BC202C}" type="presParOf" srcId="{6422959E-09EE-4579-87F3-EA767BB7DB8A}" destId="{152DBD67-EE2D-4076-87BB-B5DF4E5F49EB}" srcOrd="4" destOrd="0" presId="urn:microsoft.com/office/officeart/2005/8/layout/vList2#1"/>
    <dgm:cxn modelId="{395E713A-ED05-4069-9F54-09E51B27D356}" type="presParOf" srcId="{6422959E-09EE-4579-87F3-EA767BB7DB8A}" destId="{96F52826-CC31-427E-88ED-A64AFF8ACBF4}" srcOrd="5" destOrd="0" presId="urn:microsoft.com/office/officeart/2005/8/layout/vList2#1"/>
    <dgm:cxn modelId="{B6A6327F-7FE3-443C-A196-582B07DAC04D}" type="presParOf" srcId="{6422959E-09EE-4579-87F3-EA767BB7DB8A}" destId="{26A5D497-C05C-4975-919C-A5C4C61678ED}" srcOrd="6"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97DB91-5983-4F66-8D86-120B64DCDFAE}" type="doc">
      <dgm:prSet loTypeId="urn:microsoft.com/office/officeart/2005/8/layout/hList3" loCatId="list" qsTypeId="urn:microsoft.com/office/officeart/2005/8/quickstyle/3d7#1" qsCatId="3D" csTypeId="urn:microsoft.com/office/officeart/2005/8/colors/accent1_2#3" csCatId="accent1"/>
      <dgm:spPr/>
      <dgm:t>
        <a:bodyPr/>
        <a:lstStyle/>
        <a:p>
          <a:endParaRPr lang="zh-CN" altLang="en-US"/>
        </a:p>
      </dgm:t>
    </dgm:pt>
    <dgm:pt modelId="{178F3DC8-8DD1-4591-A489-90D151A8EA2C}">
      <dgm:prSet/>
      <dgm:spPr/>
      <dgm:t>
        <a:bodyPr/>
        <a:lstStyle/>
        <a:p>
          <a:pPr rtl="0"/>
          <a:r>
            <a:rPr lang="zh-CN" b="1" dirty="0" smtClean="0"/>
            <a:t>计算机由运算器、控制器、存储器、输入设备、输出设备五大部件组成。运算器和控制器合称为中央处理器（</a:t>
          </a:r>
          <a:r>
            <a:rPr lang="en-US" b="1" dirty="0" smtClean="0"/>
            <a:t>CPU</a:t>
          </a:r>
          <a:r>
            <a:rPr lang="zh-CN" b="1" dirty="0" smtClean="0"/>
            <a:t>）。</a:t>
          </a:r>
          <a:r>
            <a:rPr lang="zh-CN" dirty="0" smtClean="0"/>
            <a:t> </a:t>
          </a:r>
          <a:endParaRPr lang="zh-CN" dirty="0"/>
        </a:p>
      </dgm:t>
    </dgm:pt>
    <dgm:pt modelId="{46623D76-0976-467A-8B69-20C095C177D3}" cxnId="{C6B7D692-0824-4C06-99BD-7D834C706DB9}" type="parTrans">
      <dgm:prSet/>
      <dgm:spPr/>
      <dgm:t>
        <a:bodyPr/>
        <a:lstStyle/>
        <a:p>
          <a:endParaRPr lang="zh-CN" altLang="en-US"/>
        </a:p>
      </dgm:t>
    </dgm:pt>
    <dgm:pt modelId="{77ED7EAB-7884-4439-BF93-B7F834262407}" cxnId="{C6B7D692-0824-4C06-99BD-7D834C706DB9}" type="sibTrans">
      <dgm:prSet/>
      <dgm:spPr/>
      <dgm:t>
        <a:bodyPr/>
        <a:lstStyle/>
        <a:p>
          <a:endParaRPr lang="zh-CN" altLang="en-US"/>
        </a:p>
      </dgm:t>
    </dgm:pt>
    <dgm:pt modelId="{C7AB01A9-B6F3-4C71-A27D-6CCB1B3F09E4}">
      <dgm:prSet/>
      <dgm:spPr/>
      <dgm:t>
        <a:bodyPr/>
        <a:lstStyle/>
        <a:p>
          <a:pPr rtl="0"/>
          <a:r>
            <a:rPr lang="zh-CN" b="1" dirty="0" smtClean="0"/>
            <a:t>中央处理器</a:t>
          </a:r>
          <a:r>
            <a:rPr lang="en-US" b="1" dirty="0" smtClean="0"/>
            <a:t>CPU</a:t>
          </a:r>
          <a:r>
            <a:rPr lang="en-US" dirty="0" smtClean="0"/>
            <a:t> </a:t>
          </a:r>
          <a:endParaRPr lang="zh-CN" dirty="0"/>
        </a:p>
      </dgm:t>
    </dgm:pt>
    <dgm:pt modelId="{F891ADA9-77F0-48CB-AEE1-350E0798B0F7}" cxnId="{E066AF5F-A7DE-4247-8A4B-C730CC8925F5}" type="parTrans">
      <dgm:prSet/>
      <dgm:spPr/>
      <dgm:t>
        <a:bodyPr/>
        <a:lstStyle/>
        <a:p>
          <a:endParaRPr lang="zh-CN" altLang="en-US"/>
        </a:p>
      </dgm:t>
    </dgm:pt>
    <dgm:pt modelId="{214C01F1-874B-4F4B-A8C5-E62C370FF3BE}" cxnId="{E066AF5F-A7DE-4247-8A4B-C730CC8925F5}" type="sibTrans">
      <dgm:prSet/>
      <dgm:spPr/>
      <dgm:t>
        <a:bodyPr/>
        <a:lstStyle/>
        <a:p>
          <a:endParaRPr lang="zh-CN" altLang="en-US"/>
        </a:p>
      </dgm:t>
    </dgm:pt>
    <dgm:pt modelId="{9166320A-F45A-4CDB-AECA-581508BCE96A}">
      <dgm:prSet/>
      <dgm:spPr/>
      <dgm:t>
        <a:bodyPr/>
        <a:lstStyle/>
        <a:p>
          <a:pPr rtl="0"/>
          <a:r>
            <a:rPr lang="zh-CN" b="1" dirty="0" smtClean="0"/>
            <a:t>存储器</a:t>
          </a:r>
          <a:r>
            <a:rPr lang="zh-CN" dirty="0" smtClean="0"/>
            <a:t>                          </a:t>
          </a:r>
          <a:endParaRPr lang="zh-CN" dirty="0"/>
        </a:p>
      </dgm:t>
    </dgm:pt>
    <dgm:pt modelId="{54BDE12A-EA11-4132-BACC-69AF5DD5BDCE}" cxnId="{994F428C-FB1C-4423-9851-8BE09AA647B7}" type="parTrans">
      <dgm:prSet/>
      <dgm:spPr/>
      <dgm:t>
        <a:bodyPr/>
        <a:lstStyle/>
        <a:p>
          <a:endParaRPr lang="zh-CN" altLang="en-US"/>
        </a:p>
      </dgm:t>
    </dgm:pt>
    <dgm:pt modelId="{B64F07DF-34B5-4FC4-99A0-0AE04266943D}" cxnId="{994F428C-FB1C-4423-9851-8BE09AA647B7}" type="sibTrans">
      <dgm:prSet/>
      <dgm:spPr/>
      <dgm:t>
        <a:bodyPr/>
        <a:lstStyle/>
        <a:p>
          <a:endParaRPr lang="zh-CN" altLang="en-US"/>
        </a:p>
      </dgm:t>
    </dgm:pt>
    <dgm:pt modelId="{E7B3BD87-BEA0-4AFB-916B-FD6F19A9F803}">
      <dgm:prSet/>
      <dgm:spPr/>
      <dgm:t>
        <a:bodyPr/>
        <a:lstStyle/>
        <a:p>
          <a:pPr rtl="0"/>
          <a:r>
            <a:rPr lang="zh-CN" b="1" dirty="0" smtClean="0"/>
            <a:t>输入输出设备</a:t>
          </a:r>
          <a:r>
            <a:rPr lang="zh-CN" dirty="0" smtClean="0"/>
            <a:t> </a:t>
          </a:r>
          <a:endParaRPr lang="zh-CN" dirty="0"/>
        </a:p>
      </dgm:t>
    </dgm:pt>
    <dgm:pt modelId="{149B0423-B22C-40C8-8C44-01F7A3FC1C07}" cxnId="{65289D49-7655-40FF-AEEB-905C07E7ACB5}" type="parTrans">
      <dgm:prSet/>
      <dgm:spPr/>
      <dgm:t>
        <a:bodyPr/>
        <a:lstStyle/>
        <a:p>
          <a:endParaRPr lang="zh-CN" altLang="en-US"/>
        </a:p>
      </dgm:t>
    </dgm:pt>
    <dgm:pt modelId="{91FD2B00-80CA-4A06-95FF-37EBDAFB4415}" cxnId="{65289D49-7655-40FF-AEEB-905C07E7ACB5}" type="sibTrans">
      <dgm:prSet/>
      <dgm:spPr/>
      <dgm:t>
        <a:bodyPr/>
        <a:lstStyle/>
        <a:p>
          <a:endParaRPr lang="zh-CN" altLang="en-US"/>
        </a:p>
      </dgm:t>
    </dgm:pt>
    <dgm:pt modelId="{BCE8B491-21B5-4CD6-8037-EFC3F8D7D05D}">
      <dgm:prSet/>
      <dgm:spPr/>
      <dgm:t>
        <a:bodyPr/>
        <a:lstStyle/>
        <a:p>
          <a:pPr rtl="0"/>
          <a:r>
            <a:rPr lang="zh-CN" b="1" dirty="0" smtClean="0"/>
            <a:t>总线及接口</a:t>
          </a:r>
          <a:r>
            <a:rPr lang="zh-CN" dirty="0" smtClean="0"/>
            <a:t> </a:t>
          </a:r>
          <a:r>
            <a:rPr lang="zh-CN" b="1" dirty="0" smtClean="0"/>
            <a:t>        </a:t>
          </a:r>
          <a:endParaRPr lang="zh-CN" dirty="0"/>
        </a:p>
      </dgm:t>
    </dgm:pt>
    <dgm:pt modelId="{151B0032-C4AB-41EE-BA03-620F850E9923}" cxnId="{EC24E2A0-5AE7-40C8-A659-104FC47CCFD3}" type="parTrans">
      <dgm:prSet/>
      <dgm:spPr/>
      <dgm:t>
        <a:bodyPr/>
        <a:lstStyle/>
        <a:p>
          <a:endParaRPr lang="zh-CN" altLang="en-US"/>
        </a:p>
      </dgm:t>
    </dgm:pt>
    <dgm:pt modelId="{6A8F88F8-6936-4FC8-86FF-F92DA4E544C6}" cxnId="{EC24E2A0-5AE7-40C8-A659-104FC47CCFD3}" type="sibTrans">
      <dgm:prSet/>
      <dgm:spPr/>
      <dgm:t>
        <a:bodyPr/>
        <a:lstStyle/>
        <a:p>
          <a:endParaRPr lang="zh-CN" altLang="en-US"/>
        </a:p>
      </dgm:t>
    </dgm:pt>
    <dgm:pt modelId="{E6C2980A-832D-4884-97EE-760929D34750}" type="pres">
      <dgm:prSet presAssocID="{2397DB91-5983-4F66-8D86-120B64DCDFAE}" presName="composite" presStyleCnt="0">
        <dgm:presLayoutVars>
          <dgm:chMax val="1"/>
          <dgm:dir/>
          <dgm:resizeHandles val="exact"/>
        </dgm:presLayoutVars>
      </dgm:prSet>
      <dgm:spPr/>
      <dgm:t>
        <a:bodyPr/>
        <a:lstStyle/>
        <a:p>
          <a:endParaRPr lang="zh-CN" altLang="en-US"/>
        </a:p>
      </dgm:t>
    </dgm:pt>
    <dgm:pt modelId="{C598ECB3-4DB3-45C5-9520-12F99BFE8A62}" type="pres">
      <dgm:prSet presAssocID="{178F3DC8-8DD1-4591-A489-90D151A8EA2C}" presName="roof" presStyleLbl="dkBgShp" presStyleIdx="0" presStyleCnt="2"/>
      <dgm:spPr/>
      <dgm:t>
        <a:bodyPr/>
        <a:lstStyle/>
        <a:p>
          <a:endParaRPr lang="zh-CN" altLang="en-US"/>
        </a:p>
      </dgm:t>
    </dgm:pt>
    <dgm:pt modelId="{AA0CF005-71F9-4529-ADB6-E45D80BF2E1A}" type="pres">
      <dgm:prSet presAssocID="{178F3DC8-8DD1-4591-A489-90D151A8EA2C}" presName="pillars" presStyleCnt="0"/>
      <dgm:spPr/>
    </dgm:pt>
    <dgm:pt modelId="{3AF2C114-371F-46AC-878F-70C6F03CBB98}" type="pres">
      <dgm:prSet presAssocID="{178F3DC8-8DD1-4591-A489-90D151A8EA2C}" presName="pillar1" presStyleLbl="node1" presStyleIdx="0" presStyleCnt="4">
        <dgm:presLayoutVars>
          <dgm:bulletEnabled val="1"/>
        </dgm:presLayoutVars>
      </dgm:prSet>
      <dgm:spPr/>
      <dgm:t>
        <a:bodyPr/>
        <a:lstStyle/>
        <a:p>
          <a:endParaRPr lang="zh-CN" altLang="en-US"/>
        </a:p>
      </dgm:t>
    </dgm:pt>
    <dgm:pt modelId="{877CFE65-3E97-45C0-B637-66A3FAD478E2}" type="pres">
      <dgm:prSet presAssocID="{9166320A-F45A-4CDB-AECA-581508BCE96A}" presName="pillarX" presStyleLbl="node1" presStyleIdx="1" presStyleCnt="4">
        <dgm:presLayoutVars>
          <dgm:bulletEnabled val="1"/>
        </dgm:presLayoutVars>
      </dgm:prSet>
      <dgm:spPr/>
      <dgm:t>
        <a:bodyPr/>
        <a:lstStyle/>
        <a:p>
          <a:endParaRPr lang="zh-CN" altLang="en-US"/>
        </a:p>
      </dgm:t>
    </dgm:pt>
    <dgm:pt modelId="{66472E41-6DBE-44CC-BFDE-E7F224B920C0}" type="pres">
      <dgm:prSet presAssocID="{E7B3BD87-BEA0-4AFB-916B-FD6F19A9F803}" presName="pillarX" presStyleLbl="node1" presStyleIdx="2" presStyleCnt="4">
        <dgm:presLayoutVars>
          <dgm:bulletEnabled val="1"/>
        </dgm:presLayoutVars>
      </dgm:prSet>
      <dgm:spPr/>
      <dgm:t>
        <a:bodyPr/>
        <a:lstStyle/>
        <a:p>
          <a:endParaRPr lang="zh-CN" altLang="en-US"/>
        </a:p>
      </dgm:t>
    </dgm:pt>
    <dgm:pt modelId="{E4DFBC28-B4AC-42F4-A98E-6A12BECFFB06}" type="pres">
      <dgm:prSet presAssocID="{BCE8B491-21B5-4CD6-8037-EFC3F8D7D05D}" presName="pillarX" presStyleLbl="node1" presStyleIdx="3" presStyleCnt="4">
        <dgm:presLayoutVars>
          <dgm:bulletEnabled val="1"/>
        </dgm:presLayoutVars>
      </dgm:prSet>
      <dgm:spPr/>
      <dgm:t>
        <a:bodyPr/>
        <a:lstStyle/>
        <a:p>
          <a:endParaRPr lang="zh-CN" altLang="en-US"/>
        </a:p>
      </dgm:t>
    </dgm:pt>
    <dgm:pt modelId="{570742FF-9003-477C-AAF5-9D0B67BD7030}" type="pres">
      <dgm:prSet presAssocID="{178F3DC8-8DD1-4591-A489-90D151A8EA2C}" presName="base" presStyleLbl="dkBgShp" presStyleIdx="1" presStyleCnt="2"/>
      <dgm:spPr/>
    </dgm:pt>
  </dgm:ptLst>
  <dgm:cxnLst>
    <dgm:cxn modelId="{132F1669-AC79-4C4E-BF4B-F24E1F710275}" type="presOf" srcId="{2397DB91-5983-4F66-8D86-120B64DCDFAE}" destId="{E6C2980A-832D-4884-97EE-760929D34750}" srcOrd="0" destOrd="0" presId="urn:microsoft.com/office/officeart/2005/8/layout/hList3"/>
    <dgm:cxn modelId="{994F428C-FB1C-4423-9851-8BE09AA647B7}" srcId="{178F3DC8-8DD1-4591-A489-90D151A8EA2C}" destId="{9166320A-F45A-4CDB-AECA-581508BCE96A}" srcOrd="1" destOrd="0" parTransId="{54BDE12A-EA11-4132-BACC-69AF5DD5BDCE}" sibTransId="{B64F07DF-34B5-4FC4-99A0-0AE04266943D}"/>
    <dgm:cxn modelId="{87D3A4B4-0CF9-44C9-98DF-C8E25267B134}" type="presOf" srcId="{9166320A-F45A-4CDB-AECA-581508BCE96A}" destId="{877CFE65-3E97-45C0-B637-66A3FAD478E2}" srcOrd="0" destOrd="0" presId="urn:microsoft.com/office/officeart/2005/8/layout/hList3"/>
    <dgm:cxn modelId="{C6B7D692-0824-4C06-99BD-7D834C706DB9}" srcId="{2397DB91-5983-4F66-8D86-120B64DCDFAE}" destId="{178F3DC8-8DD1-4591-A489-90D151A8EA2C}" srcOrd="0" destOrd="0" parTransId="{46623D76-0976-467A-8B69-20C095C177D3}" sibTransId="{77ED7EAB-7884-4439-BF93-B7F834262407}"/>
    <dgm:cxn modelId="{E7E36DA5-E475-43E4-A2F7-0B6996526F35}" type="presOf" srcId="{178F3DC8-8DD1-4591-A489-90D151A8EA2C}" destId="{C598ECB3-4DB3-45C5-9520-12F99BFE8A62}" srcOrd="0" destOrd="0" presId="urn:microsoft.com/office/officeart/2005/8/layout/hList3"/>
    <dgm:cxn modelId="{2B4CB3E3-4AE0-44B0-B069-0FD197552BE1}" type="presOf" srcId="{C7AB01A9-B6F3-4C71-A27D-6CCB1B3F09E4}" destId="{3AF2C114-371F-46AC-878F-70C6F03CBB98}" srcOrd="0" destOrd="0" presId="urn:microsoft.com/office/officeart/2005/8/layout/hList3"/>
    <dgm:cxn modelId="{EC24E2A0-5AE7-40C8-A659-104FC47CCFD3}" srcId="{178F3DC8-8DD1-4591-A489-90D151A8EA2C}" destId="{BCE8B491-21B5-4CD6-8037-EFC3F8D7D05D}" srcOrd="3" destOrd="0" parTransId="{151B0032-C4AB-41EE-BA03-620F850E9923}" sibTransId="{6A8F88F8-6936-4FC8-86FF-F92DA4E544C6}"/>
    <dgm:cxn modelId="{7E80D3EA-41A4-4B33-AF14-DF92E45F858B}" type="presOf" srcId="{E7B3BD87-BEA0-4AFB-916B-FD6F19A9F803}" destId="{66472E41-6DBE-44CC-BFDE-E7F224B920C0}" srcOrd="0" destOrd="0" presId="urn:microsoft.com/office/officeart/2005/8/layout/hList3"/>
    <dgm:cxn modelId="{CAF97ABE-848B-4E78-90CB-F55275625A82}" type="presOf" srcId="{BCE8B491-21B5-4CD6-8037-EFC3F8D7D05D}" destId="{E4DFBC28-B4AC-42F4-A98E-6A12BECFFB06}" srcOrd="0" destOrd="0" presId="urn:microsoft.com/office/officeart/2005/8/layout/hList3"/>
    <dgm:cxn modelId="{E066AF5F-A7DE-4247-8A4B-C730CC8925F5}" srcId="{178F3DC8-8DD1-4591-A489-90D151A8EA2C}" destId="{C7AB01A9-B6F3-4C71-A27D-6CCB1B3F09E4}" srcOrd="0" destOrd="0" parTransId="{F891ADA9-77F0-48CB-AEE1-350E0798B0F7}" sibTransId="{214C01F1-874B-4F4B-A8C5-E62C370FF3BE}"/>
    <dgm:cxn modelId="{65289D49-7655-40FF-AEEB-905C07E7ACB5}" srcId="{178F3DC8-8DD1-4591-A489-90D151A8EA2C}" destId="{E7B3BD87-BEA0-4AFB-916B-FD6F19A9F803}" srcOrd="2" destOrd="0" parTransId="{149B0423-B22C-40C8-8C44-01F7A3FC1C07}" sibTransId="{91FD2B00-80CA-4A06-95FF-37EBDAFB4415}"/>
    <dgm:cxn modelId="{EC348A8E-6E24-448B-84B1-ED2C03A92A56}" type="presParOf" srcId="{E6C2980A-832D-4884-97EE-760929D34750}" destId="{C598ECB3-4DB3-45C5-9520-12F99BFE8A62}" srcOrd="0" destOrd="0" presId="urn:microsoft.com/office/officeart/2005/8/layout/hList3"/>
    <dgm:cxn modelId="{FB51856D-DFCC-435B-86D4-CD2C57708340}" type="presParOf" srcId="{E6C2980A-832D-4884-97EE-760929D34750}" destId="{AA0CF005-71F9-4529-ADB6-E45D80BF2E1A}" srcOrd="1" destOrd="0" presId="urn:microsoft.com/office/officeart/2005/8/layout/hList3"/>
    <dgm:cxn modelId="{8A050166-844B-4FCA-902C-C49315A54364}" type="presParOf" srcId="{AA0CF005-71F9-4529-ADB6-E45D80BF2E1A}" destId="{3AF2C114-371F-46AC-878F-70C6F03CBB98}" srcOrd="0" destOrd="0" presId="urn:microsoft.com/office/officeart/2005/8/layout/hList3"/>
    <dgm:cxn modelId="{C906DBE5-AA42-4D32-877B-F9D90618CFBC}" type="presParOf" srcId="{AA0CF005-71F9-4529-ADB6-E45D80BF2E1A}" destId="{877CFE65-3E97-45C0-B637-66A3FAD478E2}" srcOrd="1" destOrd="0" presId="urn:microsoft.com/office/officeart/2005/8/layout/hList3"/>
    <dgm:cxn modelId="{5DF44334-2E1A-4E98-869C-D6D4F99CFF5B}" type="presParOf" srcId="{AA0CF005-71F9-4529-ADB6-E45D80BF2E1A}" destId="{66472E41-6DBE-44CC-BFDE-E7F224B920C0}" srcOrd="2" destOrd="0" presId="urn:microsoft.com/office/officeart/2005/8/layout/hList3"/>
    <dgm:cxn modelId="{A46382ED-2704-4DF6-9006-97A1ECE09556}" type="presParOf" srcId="{AA0CF005-71F9-4529-ADB6-E45D80BF2E1A}" destId="{E4DFBC28-B4AC-42F4-A98E-6A12BECFFB06}" srcOrd="3" destOrd="0" presId="urn:microsoft.com/office/officeart/2005/8/layout/hList3"/>
    <dgm:cxn modelId="{5480805B-02C4-4092-94FD-3678D7536DBE}" type="presParOf" srcId="{E6C2980A-832D-4884-97EE-760929D34750}" destId="{570742FF-9003-477C-AAF5-9D0B67BD7030}"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36AA28-20EE-4429-87D9-21A3DBF3349C}" type="doc">
      <dgm:prSet loTypeId="urn:microsoft.com/office/officeart/2005/8/layout/vList2#2" loCatId="list" qsTypeId="urn:microsoft.com/office/officeart/2005/8/quickstyle/simple1#3" qsCatId="simple" csTypeId="urn:microsoft.com/office/officeart/2005/8/colors/accent1_2#4" csCatId="accent1"/>
      <dgm:spPr/>
      <dgm:t>
        <a:bodyPr/>
        <a:lstStyle/>
        <a:p>
          <a:endParaRPr lang="zh-CN" altLang="en-US"/>
        </a:p>
      </dgm:t>
    </dgm:pt>
    <dgm:pt modelId="{95632FFC-3C41-4EE6-B549-565669F29D7D}">
      <dgm:prSet custT="1"/>
      <dgm:spPr/>
      <dgm:t>
        <a:bodyPr/>
        <a:lstStyle/>
        <a:p>
          <a:pPr rtl="0"/>
          <a:r>
            <a:rPr lang="zh-CN" sz="2800" b="1" dirty="0" smtClean="0"/>
            <a:t>中央处理器（</a:t>
          </a:r>
          <a:r>
            <a:rPr lang="en-US" sz="2800" b="1" dirty="0" smtClean="0"/>
            <a:t>CPU</a:t>
          </a:r>
          <a:r>
            <a:rPr lang="zh-CN" sz="2800" b="1" dirty="0" smtClean="0"/>
            <a:t>）是计算机硬件系统的核心部件，是计算机系统接受命令并按命令完成对应操作的</a:t>
          </a:r>
          <a:r>
            <a:rPr lang="zh-CN" sz="3600" b="1" dirty="0" smtClean="0">
              <a:solidFill>
                <a:srgbClr val="FF0000"/>
              </a:solidFill>
            </a:rPr>
            <a:t>控制指挥中心</a:t>
          </a:r>
          <a:r>
            <a:rPr lang="zh-CN" sz="2800" b="1" dirty="0" smtClean="0"/>
            <a:t>和</a:t>
          </a:r>
          <a:r>
            <a:rPr lang="zh-CN" sz="3200" b="1" dirty="0" smtClean="0">
              <a:solidFill>
                <a:srgbClr val="FF0000"/>
              </a:solidFill>
            </a:rPr>
            <a:t>运算中心</a:t>
          </a:r>
          <a:r>
            <a:rPr lang="zh-CN" sz="2800" b="1" dirty="0" smtClean="0"/>
            <a:t>。</a:t>
          </a:r>
          <a:endParaRPr lang="zh-CN" sz="2800" dirty="0"/>
        </a:p>
      </dgm:t>
    </dgm:pt>
    <dgm:pt modelId="{08663186-DE9D-48E4-8403-7C44158CFCAB}" cxnId="{FB20D98D-C43B-4843-8592-6FF2CD0CFD27}" type="parTrans">
      <dgm:prSet/>
      <dgm:spPr/>
      <dgm:t>
        <a:bodyPr/>
        <a:lstStyle/>
        <a:p>
          <a:endParaRPr lang="zh-CN" altLang="en-US"/>
        </a:p>
      </dgm:t>
    </dgm:pt>
    <dgm:pt modelId="{A7D72EF1-1C22-42B4-ACB1-E1EDA6B67E02}" cxnId="{FB20D98D-C43B-4843-8592-6FF2CD0CFD27}" type="sibTrans">
      <dgm:prSet/>
      <dgm:spPr/>
      <dgm:t>
        <a:bodyPr/>
        <a:lstStyle/>
        <a:p>
          <a:endParaRPr lang="zh-CN" altLang="en-US"/>
        </a:p>
      </dgm:t>
    </dgm:pt>
    <dgm:pt modelId="{3D32EE00-FA36-423C-A46F-31B9808A291B}" type="pres">
      <dgm:prSet presAssocID="{A036AA28-20EE-4429-87D9-21A3DBF3349C}" presName="linear" presStyleCnt="0">
        <dgm:presLayoutVars>
          <dgm:animLvl val="lvl"/>
          <dgm:resizeHandles val="exact"/>
        </dgm:presLayoutVars>
      </dgm:prSet>
      <dgm:spPr/>
      <dgm:t>
        <a:bodyPr/>
        <a:lstStyle/>
        <a:p>
          <a:endParaRPr lang="zh-CN" altLang="en-US"/>
        </a:p>
      </dgm:t>
    </dgm:pt>
    <dgm:pt modelId="{8109C021-3478-40B6-B7E5-0BCC72746E24}" type="pres">
      <dgm:prSet presAssocID="{95632FFC-3C41-4EE6-B549-565669F29D7D}" presName="parentText" presStyleLbl="node1" presStyleIdx="0" presStyleCnt="1">
        <dgm:presLayoutVars>
          <dgm:chMax val="0"/>
          <dgm:bulletEnabled val="1"/>
        </dgm:presLayoutVars>
      </dgm:prSet>
      <dgm:spPr/>
      <dgm:t>
        <a:bodyPr/>
        <a:lstStyle/>
        <a:p>
          <a:endParaRPr lang="zh-CN" altLang="en-US"/>
        </a:p>
      </dgm:t>
    </dgm:pt>
  </dgm:ptLst>
  <dgm:cxnLst>
    <dgm:cxn modelId="{FB20D98D-C43B-4843-8592-6FF2CD0CFD27}" srcId="{A036AA28-20EE-4429-87D9-21A3DBF3349C}" destId="{95632FFC-3C41-4EE6-B549-565669F29D7D}" srcOrd="0" destOrd="0" parTransId="{08663186-DE9D-48E4-8403-7C44158CFCAB}" sibTransId="{A7D72EF1-1C22-42B4-ACB1-E1EDA6B67E02}"/>
    <dgm:cxn modelId="{8611BD78-E310-467F-8BFE-AF2F595C5D93}" type="presOf" srcId="{A036AA28-20EE-4429-87D9-21A3DBF3349C}" destId="{3D32EE00-FA36-423C-A46F-31B9808A291B}" srcOrd="0" destOrd="0" presId="urn:microsoft.com/office/officeart/2005/8/layout/vList2#2"/>
    <dgm:cxn modelId="{119BF2E2-4AEA-4063-900B-4AC9F479045D}" type="presOf" srcId="{95632FFC-3C41-4EE6-B549-565669F29D7D}" destId="{8109C021-3478-40B6-B7E5-0BCC72746E24}" srcOrd="0" destOrd="0" presId="urn:microsoft.com/office/officeart/2005/8/layout/vList2#2"/>
    <dgm:cxn modelId="{5F98782C-3B5F-4111-AA5A-83E6DAD4192C}" type="presParOf" srcId="{3D32EE00-FA36-423C-A46F-31B9808A291B}" destId="{8109C021-3478-40B6-B7E5-0BCC72746E24}" srcOrd="0" destOrd="0" presId="urn:microsoft.com/office/officeart/2005/8/layout/vLis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6F7CF4-A8DA-45F8-AE3D-AE4358DF0C57}" type="doc">
      <dgm:prSet loTypeId="urn:microsoft.com/office/officeart/2005/8/layout/vList2#3" loCatId="list" qsTypeId="urn:microsoft.com/office/officeart/2005/8/quickstyle/simple1#4" qsCatId="simple" csTypeId="urn:microsoft.com/office/officeart/2005/8/colors/accent1_2#5" csCatId="accent1"/>
      <dgm:spPr/>
      <dgm:t>
        <a:bodyPr/>
        <a:lstStyle/>
        <a:p>
          <a:endParaRPr lang="zh-CN" altLang="en-US"/>
        </a:p>
      </dgm:t>
    </dgm:pt>
    <dgm:pt modelId="{EA27C48C-0DBD-4EA5-A26B-61F53EB5ED87}">
      <dgm:prSet/>
      <dgm:spPr/>
      <dgm:t>
        <a:bodyPr/>
        <a:lstStyle/>
        <a:p>
          <a:pPr rtl="0"/>
          <a:r>
            <a:rPr lang="en-US" b="1" dirty="0" smtClean="0"/>
            <a:t>CPU</a:t>
          </a:r>
          <a:r>
            <a:rPr lang="zh-CN" b="1" dirty="0" smtClean="0"/>
            <a:t>主要由算术和逻辑运算单元</a:t>
          </a:r>
          <a:r>
            <a:rPr lang="en-US" b="1" dirty="0" smtClean="0"/>
            <a:t>ALU</a:t>
          </a:r>
          <a:r>
            <a:rPr lang="zh-CN" b="1" dirty="0" smtClean="0"/>
            <a:t>、地址发生和控制单元、指令译码单元、数据寄存器单元、总线驱动单元、时序控制单元等组成。 </a:t>
          </a:r>
          <a:endParaRPr lang="zh-CN" dirty="0"/>
        </a:p>
      </dgm:t>
    </dgm:pt>
    <dgm:pt modelId="{C2168FF2-8F9A-4B02-BC46-6DECB278979E}" cxnId="{4A0FB1F8-ECB1-4FD2-9D99-0156B753A635}" type="parTrans">
      <dgm:prSet/>
      <dgm:spPr/>
      <dgm:t>
        <a:bodyPr/>
        <a:lstStyle/>
        <a:p>
          <a:endParaRPr lang="zh-CN" altLang="en-US"/>
        </a:p>
      </dgm:t>
    </dgm:pt>
    <dgm:pt modelId="{DDCE112E-2198-4EE1-9EA2-B9D6EDB20548}" cxnId="{4A0FB1F8-ECB1-4FD2-9D99-0156B753A635}" type="sibTrans">
      <dgm:prSet/>
      <dgm:spPr/>
      <dgm:t>
        <a:bodyPr/>
        <a:lstStyle/>
        <a:p>
          <a:endParaRPr lang="zh-CN" altLang="en-US"/>
        </a:p>
      </dgm:t>
    </dgm:pt>
    <dgm:pt modelId="{75F4444B-F3C5-44E5-B52B-F7326DEC193B}" type="pres">
      <dgm:prSet presAssocID="{1F6F7CF4-A8DA-45F8-AE3D-AE4358DF0C57}" presName="linear" presStyleCnt="0">
        <dgm:presLayoutVars>
          <dgm:animLvl val="lvl"/>
          <dgm:resizeHandles val="exact"/>
        </dgm:presLayoutVars>
      </dgm:prSet>
      <dgm:spPr/>
      <dgm:t>
        <a:bodyPr/>
        <a:lstStyle/>
        <a:p>
          <a:endParaRPr lang="zh-CN" altLang="en-US"/>
        </a:p>
      </dgm:t>
    </dgm:pt>
    <dgm:pt modelId="{C6985383-1C4C-447D-BA1F-E717CC882607}" type="pres">
      <dgm:prSet presAssocID="{EA27C48C-0DBD-4EA5-A26B-61F53EB5ED87}" presName="parentText" presStyleLbl="node1" presStyleIdx="0" presStyleCnt="1">
        <dgm:presLayoutVars>
          <dgm:chMax val="0"/>
          <dgm:bulletEnabled val="1"/>
        </dgm:presLayoutVars>
      </dgm:prSet>
      <dgm:spPr/>
      <dgm:t>
        <a:bodyPr/>
        <a:lstStyle/>
        <a:p>
          <a:endParaRPr lang="zh-CN" altLang="en-US"/>
        </a:p>
      </dgm:t>
    </dgm:pt>
  </dgm:ptLst>
  <dgm:cxnLst>
    <dgm:cxn modelId="{C2CA96BE-344B-4862-82D9-8D6DB6DD7244}" type="presOf" srcId="{1F6F7CF4-A8DA-45F8-AE3D-AE4358DF0C57}" destId="{75F4444B-F3C5-44E5-B52B-F7326DEC193B}" srcOrd="0" destOrd="0" presId="urn:microsoft.com/office/officeart/2005/8/layout/vList2#3"/>
    <dgm:cxn modelId="{4A0FB1F8-ECB1-4FD2-9D99-0156B753A635}" srcId="{1F6F7CF4-A8DA-45F8-AE3D-AE4358DF0C57}" destId="{EA27C48C-0DBD-4EA5-A26B-61F53EB5ED87}" srcOrd="0" destOrd="0" parTransId="{C2168FF2-8F9A-4B02-BC46-6DECB278979E}" sibTransId="{DDCE112E-2198-4EE1-9EA2-B9D6EDB20548}"/>
    <dgm:cxn modelId="{B7933F59-B5B1-4E91-98E0-11769D3CDB57}" type="presOf" srcId="{EA27C48C-0DBD-4EA5-A26B-61F53EB5ED87}" destId="{C6985383-1C4C-447D-BA1F-E717CC882607}" srcOrd="0" destOrd="0" presId="urn:microsoft.com/office/officeart/2005/8/layout/vList2#3"/>
    <dgm:cxn modelId="{EF241388-20C1-4B00-95C9-20363B0AC1DA}" type="presParOf" srcId="{75F4444B-F3C5-44E5-B52B-F7326DEC193B}" destId="{C6985383-1C4C-447D-BA1F-E717CC882607}" srcOrd="0" destOrd="0" presId="urn:microsoft.com/office/officeart/2005/8/layout/vList2#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8056B6-FE49-426A-B432-DD64F8660C9D}" type="doc">
      <dgm:prSet loTypeId="urn:microsoft.com/office/officeart/2005/8/layout/vList2#4" loCatId="list" qsTypeId="urn:microsoft.com/office/officeart/2005/8/quickstyle/simple1#5" qsCatId="simple" csTypeId="urn:microsoft.com/office/officeart/2005/8/colors/accent1_2#6" csCatId="accent1"/>
      <dgm:spPr/>
      <dgm:t>
        <a:bodyPr/>
        <a:lstStyle/>
        <a:p>
          <a:endParaRPr lang="zh-CN" altLang="en-US"/>
        </a:p>
      </dgm:t>
    </dgm:pt>
    <dgm:pt modelId="{D92E1C9B-8FF7-4A5F-9594-6456495F234F}">
      <dgm:prSet/>
      <dgm:spPr/>
      <dgm:t>
        <a:bodyPr/>
        <a:lstStyle/>
        <a:p>
          <a:pPr rtl="0"/>
          <a:r>
            <a:rPr lang="zh-CN" b="1" dirty="0" smtClean="0"/>
            <a:t>存储器用来存储在计算机系统中运行的程序，程序处理的原始数据，中间数据及最终结果的设备。存储器分为内存和外存。</a:t>
          </a:r>
          <a:endParaRPr lang="zh-CN" dirty="0"/>
        </a:p>
      </dgm:t>
    </dgm:pt>
    <dgm:pt modelId="{D556D02B-5574-44BF-B393-84F705814A6A}" cxnId="{9842A2F1-E44E-4631-8747-35BE8E2C8D8B}" type="parTrans">
      <dgm:prSet/>
      <dgm:spPr/>
      <dgm:t>
        <a:bodyPr/>
        <a:lstStyle/>
        <a:p>
          <a:endParaRPr lang="zh-CN" altLang="en-US"/>
        </a:p>
      </dgm:t>
    </dgm:pt>
    <dgm:pt modelId="{6767F7E4-2E72-4993-90DE-1DA934467405}" cxnId="{9842A2F1-E44E-4631-8747-35BE8E2C8D8B}" type="sibTrans">
      <dgm:prSet/>
      <dgm:spPr/>
      <dgm:t>
        <a:bodyPr/>
        <a:lstStyle/>
        <a:p>
          <a:endParaRPr lang="zh-CN" altLang="en-US"/>
        </a:p>
      </dgm:t>
    </dgm:pt>
    <dgm:pt modelId="{39291A14-4A38-4409-9C38-6DAA5BE01DAB}">
      <dgm:prSet/>
      <dgm:spPr/>
      <dgm:t>
        <a:bodyPr/>
        <a:lstStyle/>
        <a:p>
          <a:pPr rtl="0"/>
          <a:r>
            <a:rPr lang="zh-CN" b="1" dirty="0" smtClean="0"/>
            <a:t>内存又称主存，用于存储计算机当前正在运行的程序，正在处理的原始数据，中间数据及最终结果的存储器。 </a:t>
          </a:r>
          <a:endParaRPr lang="zh-CN" dirty="0"/>
        </a:p>
      </dgm:t>
    </dgm:pt>
    <dgm:pt modelId="{85270B9C-08E1-44AF-AFCB-54CDEC8464DD}" cxnId="{FBD9FBE1-2CD9-41E1-B960-0B508669ED38}" type="parTrans">
      <dgm:prSet/>
      <dgm:spPr/>
      <dgm:t>
        <a:bodyPr/>
        <a:lstStyle/>
        <a:p>
          <a:endParaRPr lang="zh-CN" altLang="en-US"/>
        </a:p>
      </dgm:t>
    </dgm:pt>
    <dgm:pt modelId="{84238C56-C33E-4889-877F-B40E5C606E08}" cxnId="{FBD9FBE1-2CD9-41E1-B960-0B508669ED38}" type="sibTrans">
      <dgm:prSet/>
      <dgm:spPr/>
      <dgm:t>
        <a:bodyPr/>
        <a:lstStyle/>
        <a:p>
          <a:endParaRPr lang="zh-CN" altLang="en-US"/>
        </a:p>
      </dgm:t>
    </dgm:pt>
    <dgm:pt modelId="{7CCE9C7F-63A3-4C10-9933-DC6FC32F2C23}">
      <dgm:prSet/>
      <dgm:spPr/>
      <dgm:t>
        <a:bodyPr/>
        <a:lstStyle/>
        <a:p>
          <a:pPr rtl="0"/>
          <a:r>
            <a:rPr lang="zh-CN" b="1" dirty="0" smtClean="0"/>
            <a:t>内存按功能可分为两种：只读存储器</a:t>
          </a:r>
          <a:r>
            <a:rPr lang="en-US" b="1" dirty="0" smtClean="0"/>
            <a:t>ROM (Read Only Memory)</a:t>
          </a:r>
          <a:r>
            <a:rPr lang="zh-CN" b="1" dirty="0" smtClean="0"/>
            <a:t>和随机存取存储器</a:t>
          </a:r>
          <a:r>
            <a:rPr lang="en-US" b="1" dirty="0" smtClean="0"/>
            <a:t>RAM (Random Access Memory)</a:t>
          </a:r>
          <a:r>
            <a:rPr lang="zh-CN" b="1" dirty="0" smtClean="0"/>
            <a:t>。 </a:t>
          </a:r>
          <a:endParaRPr lang="zh-CN" dirty="0"/>
        </a:p>
      </dgm:t>
    </dgm:pt>
    <dgm:pt modelId="{CB6E4F2D-A8D9-4403-A301-B6AA22E596FB}" cxnId="{2CF0326F-43A8-4FEA-AA8F-4F4AFBC35CAB}" type="parTrans">
      <dgm:prSet/>
      <dgm:spPr/>
      <dgm:t>
        <a:bodyPr/>
        <a:lstStyle/>
        <a:p>
          <a:endParaRPr lang="zh-CN" altLang="en-US"/>
        </a:p>
      </dgm:t>
    </dgm:pt>
    <dgm:pt modelId="{9462B5F1-02D5-4EA6-9267-656C3FC0556C}" cxnId="{2CF0326F-43A8-4FEA-AA8F-4F4AFBC35CAB}" type="sibTrans">
      <dgm:prSet/>
      <dgm:spPr/>
      <dgm:t>
        <a:bodyPr/>
        <a:lstStyle/>
        <a:p>
          <a:endParaRPr lang="zh-CN" altLang="en-US"/>
        </a:p>
      </dgm:t>
    </dgm:pt>
    <dgm:pt modelId="{540BFCEE-6C88-46A9-B841-CB6E35C264CA}" type="pres">
      <dgm:prSet presAssocID="{D08056B6-FE49-426A-B432-DD64F8660C9D}" presName="linear" presStyleCnt="0">
        <dgm:presLayoutVars>
          <dgm:animLvl val="lvl"/>
          <dgm:resizeHandles val="exact"/>
        </dgm:presLayoutVars>
      </dgm:prSet>
      <dgm:spPr/>
      <dgm:t>
        <a:bodyPr/>
        <a:lstStyle/>
        <a:p>
          <a:endParaRPr lang="zh-CN" altLang="en-US"/>
        </a:p>
      </dgm:t>
    </dgm:pt>
    <dgm:pt modelId="{3AF3786A-9FCF-45D0-8585-2E6988B95DC6}" type="pres">
      <dgm:prSet presAssocID="{D92E1C9B-8FF7-4A5F-9594-6456495F234F}" presName="parentText" presStyleLbl="node1" presStyleIdx="0" presStyleCnt="3">
        <dgm:presLayoutVars>
          <dgm:chMax val="0"/>
          <dgm:bulletEnabled val="1"/>
        </dgm:presLayoutVars>
      </dgm:prSet>
      <dgm:spPr/>
      <dgm:t>
        <a:bodyPr/>
        <a:lstStyle/>
        <a:p>
          <a:endParaRPr lang="zh-CN" altLang="en-US"/>
        </a:p>
      </dgm:t>
    </dgm:pt>
    <dgm:pt modelId="{228CF87E-6CE6-47C9-B388-11DC8F8AC8D4}" type="pres">
      <dgm:prSet presAssocID="{6767F7E4-2E72-4993-90DE-1DA934467405}" presName="spacer" presStyleCnt="0"/>
      <dgm:spPr/>
    </dgm:pt>
    <dgm:pt modelId="{50F463D5-2D64-484D-8914-30CCBA272270}" type="pres">
      <dgm:prSet presAssocID="{39291A14-4A38-4409-9C38-6DAA5BE01DAB}" presName="parentText" presStyleLbl="node1" presStyleIdx="1" presStyleCnt="3" custLinFactNeighborX="1" custLinFactNeighborY="-32811">
        <dgm:presLayoutVars>
          <dgm:chMax val="0"/>
          <dgm:bulletEnabled val="1"/>
        </dgm:presLayoutVars>
      </dgm:prSet>
      <dgm:spPr/>
      <dgm:t>
        <a:bodyPr/>
        <a:lstStyle/>
        <a:p>
          <a:endParaRPr lang="zh-CN" altLang="en-US"/>
        </a:p>
      </dgm:t>
    </dgm:pt>
    <dgm:pt modelId="{26B42FD7-AA85-4226-A2A6-D7BD29175FAB}" type="pres">
      <dgm:prSet presAssocID="{84238C56-C33E-4889-877F-B40E5C606E08}" presName="spacer" presStyleCnt="0"/>
      <dgm:spPr/>
    </dgm:pt>
    <dgm:pt modelId="{5C4C29B9-9039-490A-9E08-11219C6997F6}" type="pres">
      <dgm:prSet presAssocID="{7CCE9C7F-63A3-4C10-9933-DC6FC32F2C23}" presName="parentText" presStyleLbl="node1" presStyleIdx="2" presStyleCnt="3">
        <dgm:presLayoutVars>
          <dgm:chMax val="0"/>
          <dgm:bulletEnabled val="1"/>
        </dgm:presLayoutVars>
      </dgm:prSet>
      <dgm:spPr/>
      <dgm:t>
        <a:bodyPr/>
        <a:lstStyle/>
        <a:p>
          <a:endParaRPr lang="zh-CN" altLang="en-US"/>
        </a:p>
      </dgm:t>
    </dgm:pt>
  </dgm:ptLst>
  <dgm:cxnLst>
    <dgm:cxn modelId="{FBD9FBE1-2CD9-41E1-B960-0B508669ED38}" srcId="{D08056B6-FE49-426A-B432-DD64F8660C9D}" destId="{39291A14-4A38-4409-9C38-6DAA5BE01DAB}" srcOrd="1" destOrd="0" parTransId="{85270B9C-08E1-44AF-AFCB-54CDEC8464DD}" sibTransId="{84238C56-C33E-4889-877F-B40E5C606E08}"/>
    <dgm:cxn modelId="{00C3D1B8-47B2-4EDA-91A2-FA25AB048D58}" type="presOf" srcId="{39291A14-4A38-4409-9C38-6DAA5BE01DAB}" destId="{50F463D5-2D64-484D-8914-30CCBA272270}" srcOrd="0" destOrd="0" presId="urn:microsoft.com/office/officeart/2005/8/layout/vList2#4"/>
    <dgm:cxn modelId="{B7E4B76B-8FDD-41F9-B0D7-738703B9DB1E}" type="presOf" srcId="{D08056B6-FE49-426A-B432-DD64F8660C9D}" destId="{540BFCEE-6C88-46A9-B841-CB6E35C264CA}" srcOrd="0" destOrd="0" presId="urn:microsoft.com/office/officeart/2005/8/layout/vList2#4"/>
    <dgm:cxn modelId="{4A6633EA-B196-4043-8986-7960EFD30F43}" type="presOf" srcId="{D92E1C9B-8FF7-4A5F-9594-6456495F234F}" destId="{3AF3786A-9FCF-45D0-8585-2E6988B95DC6}" srcOrd="0" destOrd="0" presId="urn:microsoft.com/office/officeart/2005/8/layout/vList2#4"/>
    <dgm:cxn modelId="{5AA32D66-78AF-451B-9AA1-64C3574ED3FC}" type="presOf" srcId="{7CCE9C7F-63A3-4C10-9933-DC6FC32F2C23}" destId="{5C4C29B9-9039-490A-9E08-11219C6997F6}" srcOrd="0" destOrd="0" presId="urn:microsoft.com/office/officeart/2005/8/layout/vList2#4"/>
    <dgm:cxn modelId="{9842A2F1-E44E-4631-8747-35BE8E2C8D8B}" srcId="{D08056B6-FE49-426A-B432-DD64F8660C9D}" destId="{D92E1C9B-8FF7-4A5F-9594-6456495F234F}" srcOrd="0" destOrd="0" parTransId="{D556D02B-5574-44BF-B393-84F705814A6A}" sibTransId="{6767F7E4-2E72-4993-90DE-1DA934467405}"/>
    <dgm:cxn modelId="{2CF0326F-43A8-4FEA-AA8F-4F4AFBC35CAB}" srcId="{D08056B6-FE49-426A-B432-DD64F8660C9D}" destId="{7CCE9C7F-63A3-4C10-9933-DC6FC32F2C23}" srcOrd="2" destOrd="0" parTransId="{CB6E4F2D-A8D9-4403-A301-B6AA22E596FB}" sibTransId="{9462B5F1-02D5-4EA6-9267-656C3FC0556C}"/>
    <dgm:cxn modelId="{873671B8-1034-4984-A287-9452451575BD}" type="presParOf" srcId="{540BFCEE-6C88-46A9-B841-CB6E35C264CA}" destId="{3AF3786A-9FCF-45D0-8585-2E6988B95DC6}" srcOrd="0" destOrd="0" presId="urn:microsoft.com/office/officeart/2005/8/layout/vList2#4"/>
    <dgm:cxn modelId="{6C8695F7-5612-43B9-A960-85068E01C835}" type="presParOf" srcId="{540BFCEE-6C88-46A9-B841-CB6E35C264CA}" destId="{228CF87E-6CE6-47C9-B388-11DC8F8AC8D4}" srcOrd="1" destOrd="0" presId="urn:microsoft.com/office/officeart/2005/8/layout/vList2#4"/>
    <dgm:cxn modelId="{F7034D28-323A-4B6A-BCB0-7DCC284515AB}" type="presParOf" srcId="{540BFCEE-6C88-46A9-B841-CB6E35C264CA}" destId="{50F463D5-2D64-484D-8914-30CCBA272270}" srcOrd="2" destOrd="0" presId="urn:microsoft.com/office/officeart/2005/8/layout/vList2#4"/>
    <dgm:cxn modelId="{6B59F770-DA4B-4CFD-8A88-F1C459B7022A}" type="presParOf" srcId="{540BFCEE-6C88-46A9-B841-CB6E35C264CA}" destId="{26B42FD7-AA85-4226-A2A6-D7BD29175FAB}" srcOrd="3" destOrd="0" presId="urn:microsoft.com/office/officeart/2005/8/layout/vList2#4"/>
    <dgm:cxn modelId="{FA0883EE-2717-40F8-B88D-8B2D6FD1ED17}" type="presParOf" srcId="{540BFCEE-6C88-46A9-B841-CB6E35C264CA}" destId="{5C4C29B9-9039-490A-9E08-11219C6997F6}" srcOrd="4" destOrd="0" presId="urn:microsoft.com/office/officeart/2005/8/layout/vList2#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968915-AA37-4DBA-9E76-F3CAEA5DEC04}" type="doc">
      <dgm:prSet loTypeId="urn:microsoft.com/office/officeart/2005/8/layout/vList2#5" loCatId="list" qsTypeId="urn:microsoft.com/office/officeart/2005/8/quickstyle/simple1#6" qsCatId="simple" csTypeId="urn:microsoft.com/office/officeart/2005/8/colors/accent1_2#7" csCatId="accent1" phldr="1"/>
      <dgm:spPr/>
      <dgm:t>
        <a:bodyPr/>
        <a:lstStyle/>
        <a:p>
          <a:endParaRPr lang="zh-CN" altLang="en-US"/>
        </a:p>
      </dgm:t>
    </dgm:pt>
    <dgm:pt modelId="{DA8267BB-C57C-45A8-AC53-9160F29882C8}">
      <dgm:prSet custT="1"/>
      <dgm:spPr/>
      <dgm:t>
        <a:bodyPr/>
        <a:lstStyle/>
        <a:p>
          <a:pPr rtl="0"/>
          <a:r>
            <a:rPr lang="zh-CN" sz="2300" b="1" dirty="0" smtClean="0"/>
            <a:t>输入</a:t>
          </a:r>
          <a:r>
            <a:rPr lang="en-US" sz="2300" b="1" dirty="0" smtClean="0"/>
            <a:t>/</a:t>
          </a:r>
          <a:r>
            <a:rPr lang="zh-CN" sz="2300" b="1" dirty="0" smtClean="0"/>
            <a:t>输出设备统称为外部设备（</a:t>
          </a:r>
          <a:r>
            <a:rPr lang="en-US" sz="2300" b="1" dirty="0" smtClean="0"/>
            <a:t>Peripheral</a:t>
          </a:r>
          <a:r>
            <a:rPr lang="zh-CN" sz="2300" b="1" dirty="0" smtClean="0"/>
            <a:t>），是用来实现人机交换信息的装置。</a:t>
          </a:r>
          <a:endParaRPr lang="zh-CN" sz="2300" dirty="0"/>
        </a:p>
      </dgm:t>
    </dgm:pt>
    <dgm:pt modelId="{74380919-87C4-4E57-BDEF-555D7990DCB3}" cxnId="{E504D46E-70ED-4CCC-9CD2-45A40164A749}" type="parTrans">
      <dgm:prSet/>
      <dgm:spPr/>
      <dgm:t>
        <a:bodyPr/>
        <a:lstStyle/>
        <a:p>
          <a:endParaRPr lang="zh-CN" altLang="en-US"/>
        </a:p>
      </dgm:t>
    </dgm:pt>
    <dgm:pt modelId="{46059D38-516D-4004-B7DD-DD35C55CF778}" cxnId="{E504D46E-70ED-4CCC-9CD2-45A40164A749}" type="sibTrans">
      <dgm:prSet/>
      <dgm:spPr/>
      <dgm:t>
        <a:bodyPr/>
        <a:lstStyle/>
        <a:p>
          <a:endParaRPr lang="zh-CN" altLang="en-US"/>
        </a:p>
      </dgm:t>
    </dgm:pt>
    <dgm:pt modelId="{917924D3-8AE6-4AA7-B30D-7E0A68EF1F62}">
      <dgm:prSet/>
      <dgm:spPr/>
      <dgm:t>
        <a:bodyPr/>
        <a:lstStyle/>
        <a:p>
          <a:pPr rtl="0"/>
          <a:r>
            <a:rPr lang="zh-CN" b="1" dirty="0" smtClean="0"/>
            <a:t>输入设备：向计算机的主存或</a:t>
          </a:r>
          <a:r>
            <a:rPr lang="en-US" b="1" dirty="0" smtClean="0"/>
            <a:t>CPU</a:t>
          </a:r>
          <a:r>
            <a:rPr lang="zh-CN" b="1" dirty="0" smtClean="0"/>
            <a:t>送入程序或数据。如键盘、</a:t>
          </a:r>
          <a:r>
            <a:rPr lang="zh-CN" altLang="en-US" b="1" dirty="0" smtClean="0"/>
            <a:t>鼠标、</a:t>
          </a:r>
          <a:r>
            <a:rPr lang="zh-CN" b="1" dirty="0" smtClean="0"/>
            <a:t>光笔、读卡机、</a:t>
          </a:r>
          <a:r>
            <a:rPr lang="zh-CN" altLang="en-US" b="1" dirty="0" smtClean="0"/>
            <a:t>触摸屏、</a:t>
          </a:r>
          <a:r>
            <a:rPr lang="zh-CN" b="1" dirty="0" smtClean="0"/>
            <a:t>扫描仪、磁盘驱动器等。 </a:t>
          </a:r>
          <a:endParaRPr lang="zh-CN" dirty="0"/>
        </a:p>
      </dgm:t>
    </dgm:pt>
    <dgm:pt modelId="{620B67CD-F9F6-4749-B17F-DAC82BB0B34A}" cxnId="{23717170-37F8-41B8-BB2A-6FDC1B67F530}" type="parTrans">
      <dgm:prSet/>
      <dgm:spPr/>
      <dgm:t>
        <a:bodyPr/>
        <a:lstStyle/>
        <a:p>
          <a:endParaRPr lang="zh-CN" altLang="en-US"/>
        </a:p>
      </dgm:t>
    </dgm:pt>
    <dgm:pt modelId="{AAF2F080-3727-43D3-9BAD-F279EE9803EE}" cxnId="{23717170-37F8-41B8-BB2A-6FDC1B67F530}" type="sibTrans">
      <dgm:prSet/>
      <dgm:spPr/>
      <dgm:t>
        <a:bodyPr/>
        <a:lstStyle/>
        <a:p>
          <a:endParaRPr lang="zh-CN" altLang="en-US"/>
        </a:p>
      </dgm:t>
    </dgm:pt>
    <dgm:pt modelId="{805C5AE8-13EE-46F6-91B2-4D4025011065}">
      <dgm:prSet/>
      <dgm:spPr/>
      <dgm:t>
        <a:bodyPr/>
        <a:lstStyle/>
        <a:p>
          <a:pPr rtl="0"/>
          <a:r>
            <a:rPr lang="zh-CN" b="1" dirty="0" smtClean="0"/>
            <a:t>输出设备：将计算机处理的结果输出给用户。如显示器</a:t>
          </a:r>
          <a:r>
            <a:rPr lang="zh-CN" altLang="en-US" b="1" dirty="0" smtClean="0"/>
            <a:t>、</a:t>
          </a:r>
          <a:r>
            <a:rPr lang="zh-CN" b="1" dirty="0" smtClean="0"/>
            <a:t>打印机、绘图仪、磁盘驱动器等 </a:t>
          </a:r>
          <a:endParaRPr lang="zh-CN" dirty="0"/>
        </a:p>
      </dgm:t>
    </dgm:pt>
    <dgm:pt modelId="{EA8EBFD7-A6AE-4A88-B4E1-1FEAACA3BB16}" cxnId="{227CEA5F-6C6A-4357-A9F9-368111333A20}" type="parTrans">
      <dgm:prSet/>
      <dgm:spPr/>
      <dgm:t>
        <a:bodyPr/>
        <a:lstStyle/>
        <a:p>
          <a:endParaRPr lang="zh-CN" altLang="en-US"/>
        </a:p>
      </dgm:t>
    </dgm:pt>
    <dgm:pt modelId="{A411D45D-5E0E-4B33-93FD-CB31BCAA13AF}" cxnId="{227CEA5F-6C6A-4357-A9F9-368111333A20}" type="sibTrans">
      <dgm:prSet/>
      <dgm:spPr/>
      <dgm:t>
        <a:bodyPr/>
        <a:lstStyle/>
        <a:p>
          <a:endParaRPr lang="zh-CN" altLang="en-US"/>
        </a:p>
      </dgm:t>
    </dgm:pt>
    <dgm:pt modelId="{DD8D7C64-89F9-46A7-B32A-66E900160F9D}" type="pres">
      <dgm:prSet presAssocID="{D0968915-AA37-4DBA-9E76-F3CAEA5DEC04}" presName="linear" presStyleCnt="0">
        <dgm:presLayoutVars>
          <dgm:animLvl val="lvl"/>
          <dgm:resizeHandles val="exact"/>
        </dgm:presLayoutVars>
      </dgm:prSet>
      <dgm:spPr/>
      <dgm:t>
        <a:bodyPr/>
        <a:lstStyle/>
        <a:p>
          <a:endParaRPr lang="zh-CN" altLang="en-US"/>
        </a:p>
      </dgm:t>
    </dgm:pt>
    <dgm:pt modelId="{1F5D1FAE-9DA7-4142-BC3D-A61C7FC016F3}" type="pres">
      <dgm:prSet presAssocID="{DA8267BB-C57C-45A8-AC53-9160F29882C8}" presName="parentText" presStyleLbl="node1" presStyleIdx="0" presStyleCnt="3" custScaleY="121208" custLinFactNeighborX="1095">
        <dgm:presLayoutVars>
          <dgm:chMax val="0"/>
          <dgm:bulletEnabled val="1"/>
        </dgm:presLayoutVars>
      </dgm:prSet>
      <dgm:spPr/>
      <dgm:t>
        <a:bodyPr/>
        <a:lstStyle/>
        <a:p>
          <a:endParaRPr lang="zh-CN" altLang="en-US"/>
        </a:p>
      </dgm:t>
    </dgm:pt>
    <dgm:pt modelId="{2EF3603C-DA53-4BFE-B4AF-5461349E608E}" type="pres">
      <dgm:prSet presAssocID="{46059D38-516D-4004-B7DD-DD35C55CF778}" presName="spacer" presStyleCnt="0"/>
      <dgm:spPr/>
    </dgm:pt>
    <dgm:pt modelId="{3D81CD26-7FEB-499F-88DD-1562F2A3A0C4}" type="pres">
      <dgm:prSet presAssocID="{917924D3-8AE6-4AA7-B30D-7E0A68EF1F62}" presName="parentText" presStyleLbl="node1" presStyleIdx="1" presStyleCnt="3">
        <dgm:presLayoutVars>
          <dgm:chMax val="0"/>
          <dgm:bulletEnabled val="1"/>
        </dgm:presLayoutVars>
      </dgm:prSet>
      <dgm:spPr/>
      <dgm:t>
        <a:bodyPr/>
        <a:lstStyle/>
        <a:p>
          <a:endParaRPr lang="zh-CN" altLang="en-US"/>
        </a:p>
      </dgm:t>
    </dgm:pt>
    <dgm:pt modelId="{EA67039E-4C3C-48AE-B74B-EC5E6997A123}" type="pres">
      <dgm:prSet presAssocID="{AAF2F080-3727-43D3-9BAD-F279EE9803EE}" presName="spacer" presStyleCnt="0"/>
      <dgm:spPr/>
    </dgm:pt>
    <dgm:pt modelId="{7617272B-C502-4D72-AD40-9161DE78593A}" type="pres">
      <dgm:prSet presAssocID="{805C5AE8-13EE-46F6-91B2-4D4025011065}" presName="parentText" presStyleLbl="node1" presStyleIdx="2" presStyleCnt="3" custScaleY="104751">
        <dgm:presLayoutVars>
          <dgm:chMax val="0"/>
          <dgm:bulletEnabled val="1"/>
        </dgm:presLayoutVars>
      </dgm:prSet>
      <dgm:spPr/>
      <dgm:t>
        <a:bodyPr/>
        <a:lstStyle/>
        <a:p>
          <a:endParaRPr lang="zh-CN" altLang="en-US"/>
        </a:p>
      </dgm:t>
    </dgm:pt>
  </dgm:ptLst>
  <dgm:cxnLst>
    <dgm:cxn modelId="{227CEA5F-6C6A-4357-A9F9-368111333A20}" srcId="{D0968915-AA37-4DBA-9E76-F3CAEA5DEC04}" destId="{805C5AE8-13EE-46F6-91B2-4D4025011065}" srcOrd="2" destOrd="0" parTransId="{EA8EBFD7-A6AE-4A88-B4E1-1FEAACA3BB16}" sibTransId="{A411D45D-5E0E-4B33-93FD-CB31BCAA13AF}"/>
    <dgm:cxn modelId="{C869C07C-D920-497F-823A-AE2E7F79A36B}" type="presOf" srcId="{917924D3-8AE6-4AA7-B30D-7E0A68EF1F62}" destId="{3D81CD26-7FEB-499F-88DD-1562F2A3A0C4}" srcOrd="0" destOrd="0" presId="urn:microsoft.com/office/officeart/2005/8/layout/vList2#5"/>
    <dgm:cxn modelId="{C3265DC1-EA74-4359-A234-D224E328D152}" type="presOf" srcId="{805C5AE8-13EE-46F6-91B2-4D4025011065}" destId="{7617272B-C502-4D72-AD40-9161DE78593A}" srcOrd="0" destOrd="0" presId="urn:microsoft.com/office/officeart/2005/8/layout/vList2#5"/>
    <dgm:cxn modelId="{E1CFCC2C-CBA7-4FAF-A1A8-1CDC15BC2FA1}" type="presOf" srcId="{D0968915-AA37-4DBA-9E76-F3CAEA5DEC04}" destId="{DD8D7C64-89F9-46A7-B32A-66E900160F9D}" srcOrd="0" destOrd="0" presId="urn:microsoft.com/office/officeart/2005/8/layout/vList2#5"/>
    <dgm:cxn modelId="{E504D46E-70ED-4CCC-9CD2-45A40164A749}" srcId="{D0968915-AA37-4DBA-9E76-F3CAEA5DEC04}" destId="{DA8267BB-C57C-45A8-AC53-9160F29882C8}" srcOrd="0" destOrd="0" parTransId="{74380919-87C4-4E57-BDEF-555D7990DCB3}" sibTransId="{46059D38-516D-4004-B7DD-DD35C55CF778}"/>
    <dgm:cxn modelId="{23717170-37F8-41B8-BB2A-6FDC1B67F530}" srcId="{D0968915-AA37-4DBA-9E76-F3CAEA5DEC04}" destId="{917924D3-8AE6-4AA7-B30D-7E0A68EF1F62}" srcOrd="1" destOrd="0" parTransId="{620B67CD-F9F6-4749-B17F-DAC82BB0B34A}" sibTransId="{AAF2F080-3727-43D3-9BAD-F279EE9803EE}"/>
    <dgm:cxn modelId="{258EEE70-E328-460F-AE7E-91A8AEAEFBC0}" type="presOf" srcId="{DA8267BB-C57C-45A8-AC53-9160F29882C8}" destId="{1F5D1FAE-9DA7-4142-BC3D-A61C7FC016F3}" srcOrd="0" destOrd="0" presId="urn:microsoft.com/office/officeart/2005/8/layout/vList2#5"/>
    <dgm:cxn modelId="{7D2270EB-23C3-4939-8D6B-C06E829C19E6}" type="presParOf" srcId="{DD8D7C64-89F9-46A7-B32A-66E900160F9D}" destId="{1F5D1FAE-9DA7-4142-BC3D-A61C7FC016F3}" srcOrd="0" destOrd="0" presId="urn:microsoft.com/office/officeart/2005/8/layout/vList2#5"/>
    <dgm:cxn modelId="{537B5089-33B9-42A5-A25B-6A98AA54B061}" type="presParOf" srcId="{DD8D7C64-89F9-46A7-B32A-66E900160F9D}" destId="{2EF3603C-DA53-4BFE-B4AF-5461349E608E}" srcOrd="1" destOrd="0" presId="urn:microsoft.com/office/officeart/2005/8/layout/vList2#5"/>
    <dgm:cxn modelId="{24A13312-316A-4381-A66C-D164F46D52F5}" type="presParOf" srcId="{DD8D7C64-89F9-46A7-B32A-66E900160F9D}" destId="{3D81CD26-7FEB-499F-88DD-1562F2A3A0C4}" srcOrd="2" destOrd="0" presId="urn:microsoft.com/office/officeart/2005/8/layout/vList2#5"/>
    <dgm:cxn modelId="{639F6A02-193A-4F30-AE3F-4A11DFF1A99F}" type="presParOf" srcId="{DD8D7C64-89F9-46A7-B32A-66E900160F9D}" destId="{EA67039E-4C3C-48AE-B74B-EC5E6997A123}" srcOrd="3" destOrd="0" presId="urn:microsoft.com/office/officeart/2005/8/layout/vList2#5"/>
    <dgm:cxn modelId="{74108D5C-7015-45F6-85D3-C41A0626AA9C}" type="presParOf" srcId="{DD8D7C64-89F9-46A7-B32A-66E900160F9D}" destId="{7617272B-C502-4D72-AD40-9161DE78593A}" srcOrd="4" destOrd="0" presId="urn:microsoft.com/office/officeart/2005/8/layout/vList2#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7012CC-79B2-4984-AC07-41264B208F66}" type="doc">
      <dgm:prSet loTypeId="urn:microsoft.com/office/officeart/2005/8/layout/vList2#6" loCatId="list" qsTypeId="urn:microsoft.com/office/officeart/2005/8/quickstyle/simple1#7" qsCatId="simple" csTypeId="urn:microsoft.com/office/officeart/2005/8/colors/accent1_2#8" csCatId="accent1" phldr="1"/>
      <dgm:spPr/>
      <dgm:t>
        <a:bodyPr/>
        <a:lstStyle/>
        <a:p>
          <a:endParaRPr lang="zh-CN" altLang="en-US"/>
        </a:p>
      </dgm:t>
    </dgm:pt>
    <dgm:pt modelId="{991B7A1B-CA3A-47B6-A548-9CC249FB3736}">
      <dgm:prSet/>
      <dgm:spPr/>
      <dgm:t>
        <a:bodyPr/>
        <a:lstStyle/>
        <a:p>
          <a:pPr rtl="0"/>
          <a:r>
            <a:rPr lang="zh-CN" b="1" dirty="0" smtClean="0"/>
            <a:t>计算机总线：分为内部总线和外部总线。</a:t>
          </a:r>
          <a:endParaRPr lang="zh-CN" dirty="0"/>
        </a:p>
      </dgm:t>
    </dgm:pt>
    <dgm:pt modelId="{97CE7FA1-75F7-46AA-B38F-04CFAEBDF16A}" cxnId="{F0E11B99-9173-4A39-8784-6F97C68484EC}" type="parTrans">
      <dgm:prSet/>
      <dgm:spPr/>
      <dgm:t>
        <a:bodyPr/>
        <a:lstStyle/>
        <a:p>
          <a:endParaRPr lang="zh-CN" altLang="en-US"/>
        </a:p>
      </dgm:t>
    </dgm:pt>
    <dgm:pt modelId="{FCD94809-C781-4E5F-91F3-64BA5E3F37E9}" cxnId="{F0E11B99-9173-4A39-8784-6F97C68484EC}" type="sibTrans">
      <dgm:prSet/>
      <dgm:spPr/>
      <dgm:t>
        <a:bodyPr/>
        <a:lstStyle/>
        <a:p>
          <a:endParaRPr lang="zh-CN" altLang="en-US"/>
        </a:p>
      </dgm:t>
    </dgm:pt>
    <dgm:pt modelId="{3D4C92A0-7D69-42DE-B000-80201E80DE57}">
      <dgm:prSet/>
      <dgm:spPr/>
      <dgm:t>
        <a:bodyPr/>
        <a:lstStyle/>
        <a:p>
          <a:pPr rtl="0"/>
          <a:r>
            <a:rPr lang="zh-CN" b="1" dirty="0" smtClean="0"/>
            <a:t>内部总线指的是</a:t>
          </a:r>
          <a:r>
            <a:rPr lang="en-US" b="1" dirty="0" smtClean="0"/>
            <a:t>CPU</a:t>
          </a:r>
          <a:r>
            <a:rPr lang="zh-CN" b="1" dirty="0" smtClean="0"/>
            <a:t>内部各个部件之间的连线。</a:t>
          </a:r>
          <a:endParaRPr lang="zh-CN" dirty="0"/>
        </a:p>
      </dgm:t>
    </dgm:pt>
    <dgm:pt modelId="{774BEE3F-A560-4F2F-90C8-9CA4ABE318CF}" cxnId="{9792E5A5-3297-4A0D-834D-B9F8C5E8BFBD}" type="parTrans">
      <dgm:prSet/>
      <dgm:spPr/>
      <dgm:t>
        <a:bodyPr/>
        <a:lstStyle/>
        <a:p>
          <a:endParaRPr lang="zh-CN" altLang="en-US"/>
        </a:p>
      </dgm:t>
    </dgm:pt>
    <dgm:pt modelId="{F69DD4C6-73D5-4C79-888F-455B6BE6DE6A}" cxnId="{9792E5A5-3297-4A0D-834D-B9F8C5E8BFBD}" type="sibTrans">
      <dgm:prSet/>
      <dgm:spPr/>
      <dgm:t>
        <a:bodyPr/>
        <a:lstStyle/>
        <a:p>
          <a:endParaRPr lang="zh-CN" altLang="en-US"/>
        </a:p>
      </dgm:t>
    </dgm:pt>
    <dgm:pt modelId="{72E8A6E8-92B5-48C4-8371-14727EDD6FFA}">
      <dgm:prSet/>
      <dgm:spPr/>
      <dgm:t>
        <a:bodyPr/>
        <a:lstStyle/>
        <a:p>
          <a:pPr rtl="0"/>
          <a:r>
            <a:rPr lang="zh-CN" b="1" dirty="0" smtClean="0"/>
            <a:t>外部总线又称为系统总线，是连接计算机主板上各种芯片以及各个接口部件的总线。</a:t>
          </a:r>
          <a:endParaRPr lang="zh-CN" dirty="0"/>
        </a:p>
      </dgm:t>
    </dgm:pt>
    <dgm:pt modelId="{621346B5-1A3C-40BE-A343-CD4D121F2E03}" cxnId="{4587B7A7-3370-4442-B0C2-AA6FE45B5674}" type="parTrans">
      <dgm:prSet/>
      <dgm:spPr/>
      <dgm:t>
        <a:bodyPr/>
        <a:lstStyle/>
        <a:p>
          <a:endParaRPr lang="zh-CN" altLang="en-US"/>
        </a:p>
      </dgm:t>
    </dgm:pt>
    <dgm:pt modelId="{370E6710-8510-4D63-BFCC-FEE6128D118E}" cxnId="{4587B7A7-3370-4442-B0C2-AA6FE45B5674}" type="sibTrans">
      <dgm:prSet/>
      <dgm:spPr/>
      <dgm:t>
        <a:bodyPr/>
        <a:lstStyle/>
        <a:p>
          <a:endParaRPr lang="zh-CN" altLang="en-US"/>
        </a:p>
      </dgm:t>
    </dgm:pt>
    <dgm:pt modelId="{F191ECA6-CB2D-4878-8D9B-13C893AB6166}">
      <dgm:prSet/>
      <dgm:spPr/>
      <dgm:t>
        <a:bodyPr/>
        <a:lstStyle/>
        <a:p>
          <a:pPr rtl="0"/>
          <a:r>
            <a:rPr lang="zh-CN" b="1" dirty="0" smtClean="0"/>
            <a:t>系统总线分为地址总线、数据总线、控制总线三大类。 </a:t>
          </a:r>
          <a:endParaRPr lang="zh-CN" dirty="0"/>
        </a:p>
      </dgm:t>
    </dgm:pt>
    <dgm:pt modelId="{BBA0D95F-0310-4D35-93D2-D7BD6CE103E0}" cxnId="{202A7029-C970-47BC-9C93-9C0F9A28C6C5}" type="parTrans">
      <dgm:prSet/>
      <dgm:spPr/>
      <dgm:t>
        <a:bodyPr/>
        <a:lstStyle/>
        <a:p>
          <a:endParaRPr lang="zh-CN" altLang="en-US"/>
        </a:p>
      </dgm:t>
    </dgm:pt>
    <dgm:pt modelId="{292EED1F-5A0C-4B24-8359-707F88740316}" cxnId="{202A7029-C970-47BC-9C93-9C0F9A28C6C5}" type="sibTrans">
      <dgm:prSet/>
      <dgm:spPr/>
      <dgm:t>
        <a:bodyPr/>
        <a:lstStyle/>
        <a:p>
          <a:endParaRPr lang="zh-CN" altLang="en-US"/>
        </a:p>
      </dgm:t>
    </dgm:pt>
    <dgm:pt modelId="{1FC4CDEC-F1BD-4950-8A98-0A70C5E6E005}" type="pres">
      <dgm:prSet presAssocID="{527012CC-79B2-4984-AC07-41264B208F66}" presName="linear" presStyleCnt="0">
        <dgm:presLayoutVars>
          <dgm:animLvl val="lvl"/>
          <dgm:resizeHandles val="exact"/>
        </dgm:presLayoutVars>
      </dgm:prSet>
      <dgm:spPr/>
      <dgm:t>
        <a:bodyPr/>
        <a:lstStyle/>
        <a:p>
          <a:endParaRPr lang="zh-CN" altLang="en-US"/>
        </a:p>
      </dgm:t>
    </dgm:pt>
    <dgm:pt modelId="{428B732E-1EF1-4156-895E-4C94843F107B}" type="pres">
      <dgm:prSet presAssocID="{991B7A1B-CA3A-47B6-A548-9CC249FB3736}" presName="parentText" presStyleLbl="node1" presStyleIdx="0" presStyleCnt="4">
        <dgm:presLayoutVars>
          <dgm:chMax val="0"/>
          <dgm:bulletEnabled val="1"/>
        </dgm:presLayoutVars>
      </dgm:prSet>
      <dgm:spPr/>
      <dgm:t>
        <a:bodyPr/>
        <a:lstStyle/>
        <a:p>
          <a:endParaRPr lang="zh-CN" altLang="en-US"/>
        </a:p>
      </dgm:t>
    </dgm:pt>
    <dgm:pt modelId="{BDB203D5-4BA0-4113-9BEB-2804644B4EFD}" type="pres">
      <dgm:prSet presAssocID="{FCD94809-C781-4E5F-91F3-64BA5E3F37E9}" presName="spacer" presStyleCnt="0"/>
      <dgm:spPr/>
    </dgm:pt>
    <dgm:pt modelId="{8F17BE57-6ADC-4BAB-8886-6578E1878046}" type="pres">
      <dgm:prSet presAssocID="{3D4C92A0-7D69-42DE-B000-80201E80DE57}" presName="parentText" presStyleLbl="node1" presStyleIdx="1" presStyleCnt="4">
        <dgm:presLayoutVars>
          <dgm:chMax val="0"/>
          <dgm:bulletEnabled val="1"/>
        </dgm:presLayoutVars>
      </dgm:prSet>
      <dgm:spPr/>
      <dgm:t>
        <a:bodyPr/>
        <a:lstStyle/>
        <a:p>
          <a:endParaRPr lang="zh-CN" altLang="en-US"/>
        </a:p>
      </dgm:t>
    </dgm:pt>
    <dgm:pt modelId="{55A3701A-C4A4-4217-A071-74A1CE96E52C}" type="pres">
      <dgm:prSet presAssocID="{F69DD4C6-73D5-4C79-888F-455B6BE6DE6A}" presName="spacer" presStyleCnt="0"/>
      <dgm:spPr/>
    </dgm:pt>
    <dgm:pt modelId="{5C9DCBBF-DDA5-4C1A-8433-7DEE9053895E}" type="pres">
      <dgm:prSet presAssocID="{72E8A6E8-92B5-48C4-8371-14727EDD6FFA}" presName="parentText" presStyleLbl="node1" presStyleIdx="2" presStyleCnt="4">
        <dgm:presLayoutVars>
          <dgm:chMax val="0"/>
          <dgm:bulletEnabled val="1"/>
        </dgm:presLayoutVars>
      </dgm:prSet>
      <dgm:spPr/>
      <dgm:t>
        <a:bodyPr/>
        <a:lstStyle/>
        <a:p>
          <a:endParaRPr lang="zh-CN" altLang="en-US"/>
        </a:p>
      </dgm:t>
    </dgm:pt>
    <dgm:pt modelId="{72F908D5-5DCA-43DC-A5DA-3D44BE46D102}" type="pres">
      <dgm:prSet presAssocID="{370E6710-8510-4D63-BFCC-FEE6128D118E}" presName="spacer" presStyleCnt="0"/>
      <dgm:spPr/>
    </dgm:pt>
    <dgm:pt modelId="{85146857-0102-4177-B79E-89C075B31F0A}" type="pres">
      <dgm:prSet presAssocID="{F191ECA6-CB2D-4878-8D9B-13C893AB6166}" presName="parentText" presStyleLbl="node1" presStyleIdx="3" presStyleCnt="4">
        <dgm:presLayoutVars>
          <dgm:chMax val="0"/>
          <dgm:bulletEnabled val="1"/>
        </dgm:presLayoutVars>
      </dgm:prSet>
      <dgm:spPr/>
      <dgm:t>
        <a:bodyPr/>
        <a:lstStyle/>
        <a:p>
          <a:endParaRPr lang="zh-CN" altLang="en-US"/>
        </a:p>
      </dgm:t>
    </dgm:pt>
  </dgm:ptLst>
  <dgm:cxnLst>
    <dgm:cxn modelId="{C5F2E09F-622F-4169-9B2E-FC60E7570C00}" type="presOf" srcId="{72E8A6E8-92B5-48C4-8371-14727EDD6FFA}" destId="{5C9DCBBF-DDA5-4C1A-8433-7DEE9053895E}" srcOrd="0" destOrd="0" presId="urn:microsoft.com/office/officeart/2005/8/layout/vList2#6"/>
    <dgm:cxn modelId="{ADBCAAD8-712F-456E-BBC8-0AB90197EDD5}" type="presOf" srcId="{3D4C92A0-7D69-42DE-B000-80201E80DE57}" destId="{8F17BE57-6ADC-4BAB-8886-6578E1878046}" srcOrd="0" destOrd="0" presId="urn:microsoft.com/office/officeart/2005/8/layout/vList2#6"/>
    <dgm:cxn modelId="{202A7029-C970-47BC-9C93-9C0F9A28C6C5}" srcId="{527012CC-79B2-4984-AC07-41264B208F66}" destId="{F191ECA6-CB2D-4878-8D9B-13C893AB6166}" srcOrd="3" destOrd="0" parTransId="{BBA0D95F-0310-4D35-93D2-D7BD6CE103E0}" sibTransId="{292EED1F-5A0C-4B24-8359-707F88740316}"/>
    <dgm:cxn modelId="{9792E5A5-3297-4A0D-834D-B9F8C5E8BFBD}" srcId="{527012CC-79B2-4984-AC07-41264B208F66}" destId="{3D4C92A0-7D69-42DE-B000-80201E80DE57}" srcOrd="1" destOrd="0" parTransId="{774BEE3F-A560-4F2F-90C8-9CA4ABE318CF}" sibTransId="{F69DD4C6-73D5-4C79-888F-455B6BE6DE6A}"/>
    <dgm:cxn modelId="{17C00C9E-F822-4758-8000-ED81EBE661F4}" type="presOf" srcId="{F191ECA6-CB2D-4878-8D9B-13C893AB6166}" destId="{85146857-0102-4177-B79E-89C075B31F0A}" srcOrd="0" destOrd="0" presId="urn:microsoft.com/office/officeart/2005/8/layout/vList2#6"/>
    <dgm:cxn modelId="{689DE6BA-EED1-41B8-B54A-305A943C0CF9}" type="presOf" srcId="{527012CC-79B2-4984-AC07-41264B208F66}" destId="{1FC4CDEC-F1BD-4950-8A98-0A70C5E6E005}" srcOrd="0" destOrd="0" presId="urn:microsoft.com/office/officeart/2005/8/layout/vList2#6"/>
    <dgm:cxn modelId="{0DB0515B-1174-4A5E-B60D-72728EBFC03B}" type="presOf" srcId="{991B7A1B-CA3A-47B6-A548-9CC249FB3736}" destId="{428B732E-1EF1-4156-895E-4C94843F107B}" srcOrd="0" destOrd="0" presId="urn:microsoft.com/office/officeart/2005/8/layout/vList2#6"/>
    <dgm:cxn modelId="{F0E11B99-9173-4A39-8784-6F97C68484EC}" srcId="{527012CC-79B2-4984-AC07-41264B208F66}" destId="{991B7A1B-CA3A-47B6-A548-9CC249FB3736}" srcOrd="0" destOrd="0" parTransId="{97CE7FA1-75F7-46AA-B38F-04CFAEBDF16A}" sibTransId="{FCD94809-C781-4E5F-91F3-64BA5E3F37E9}"/>
    <dgm:cxn modelId="{4587B7A7-3370-4442-B0C2-AA6FE45B5674}" srcId="{527012CC-79B2-4984-AC07-41264B208F66}" destId="{72E8A6E8-92B5-48C4-8371-14727EDD6FFA}" srcOrd="2" destOrd="0" parTransId="{621346B5-1A3C-40BE-A343-CD4D121F2E03}" sibTransId="{370E6710-8510-4D63-BFCC-FEE6128D118E}"/>
    <dgm:cxn modelId="{0D7937FA-5876-4D05-93F5-62425133FE30}" type="presParOf" srcId="{1FC4CDEC-F1BD-4950-8A98-0A70C5E6E005}" destId="{428B732E-1EF1-4156-895E-4C94843F107B}" srcOrd="0" destOrd="0" presId="urn:microsoft.com/office/officeart/2005/8/layout/vList2#6"/>
    <dgm:cxn modelId="{15AB2073-8AFF-4CBD-B78A-706B56061851}" type="presParOf" srcId="{1FC4CDEC-F1BD-4950-8A98-0A70C5E6E005}" destId="{BDB203D5-4BA0-4113-9BEB-2804644B4EFD}" srcOrd="1" destOrd="0" presId="urn:microsoft.com/office/officeart/2005/8/layout/vList2#6"/>
    <dgm:cxn modelId="{6D69F1A5-9D50-4A2C-925E-1169E229E661}" type="presParOf" srcId="{1FC4CDEC-F1BD-4950-8A98-0A70C5E6E005}" destId="{8F17BE57-6ADC-4BAB-8886-6578E1878046}" srcOrd="2" destOrd="0" presId="urn:microsoft.com/office/officeart/2005/8/layout/vList2#6"/>
    <dgm:cxn modelId="{50B1DD8F-CA6E-44C2-86B9-97EAAEE24410}" type="presParOf" srcId="{1FC4CDEC-F1BD-4950-8A98-0A70C5E6E005}" destId="{55A3701A-C4A4-4217-A071-74A1CE96E52C}" srcOrd="3" destOrd="0" presId="urn:microsoft.com/office/officeart/2005/8/layout/vList2#6"/>
    <dgm:cxn modelId="{AE90F1DF-CC81-4AFD-94E2-3B1914778EEA}" type="presParOf" srcId="{1FC4CDEC-F1BD-4950-8A98-0A70C5E6E005}" destId="{5C9DCBBF-DDA5-4C1A-8433-7DEE9053895E}" srcOrd="4" destOrd="0" presId="urn:microsoft.com/office/officeart/2005/8/layout/vList2#6"/>
    <dgm:cxn modelId="{E70D8DE0-77D0-4FDD-AF49-9BCA95CBC65D}" type="presParOf" srcId="{1FC4CDEC-F1BD-4950-8A98-0A70C5E6E005}" destId="{72F908D5-5DCA-43DC-A5DA-3D44BE46D102}" srcOrd="5" destOrd="0" presId="urn:microsoft.com/office/officeart/2005/8/layout/vList2#6"/>
    <dgm:cxn modelId="{5577134F-D000-4C95-B466-639D5D14A27E}" type="presParOf" srcId="{1FC4CDEC-F1BD-4950-8A98-0A70C5E6E005}" destId="{85146857-0102-4177-B79E-89C075B31F0A}" srcOrd="6" destOrd="0" presId="urn:microsoft.com/office/officeart/2005/8/layout/vList2#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D12E1B-0607-46AA-8580-B9F2F7A9A3DF}" type="doc">
      <dgm:prSet loTypeId="urn:microsoft.com/office/officeart/2005/8/layout/target2#1" loCatId="relationship" qsTypeId="urn:microsoft.com/office/officeart/2005/8/quickstyle/simple1#8" qsCatId="simple" csTypeId="urn:microsoft.com/office/officeart/2005/8/colors/accent1_2#9" csCatId="accent1" phldr="1"/>
      <dgm:spPr/>
      <dgm:t>
        <a:bodyPr/>
        <a:lstStyle/>
        <a:p>
          <a:endParaRPr lang="zh-CN" altLang="en-US"/>
        </a:p>
      </dgm:t>
    </dgm:pt>
    <dgm:pt modelId="{4F9C18F3-7EED-45D0-B28F-EA20879C2E87}">
      <dgm:prSet/>
      <dgm:spPr/>
      <dgm:t>
        <a:bodyPr/>
        <a:lstStyle/>
        <a:p>
          <a:pPr rtl="0"/>
          <a:r>
            <a:rPr lang="zh-CN" b="1" dirty="0" smtClean="0"/>
            <a:t>外部设备和计算机主机之间必须有一个中间介质作为缓冲部件，该部件称为接口</a:t>
          </a:r>
          <a:r>
            <a:rPr lang="en-US" b="1" dirty="0" smtClean="0"/>
            <a:t>(Interface)</a:t>
          </a:r>
          <a:r>
            <a:rPr lang="zh-CN" b="1" dirty="0" smtClean="0"/>
            <a:t>。</a:t>
          </a:r>
          <a:endParaRPr lang="zh-CN" dirty="0"/>
        </a:p>
      </dgm:t>
    </dgm:pt>
    <dgm:pt modelId="{7DAFE0B5-8BFD-449D-B775-4B33A60BC50B}" cxnId="{4BFFEE1F-A131-4E59-AA7C-B172D76F859B}" type="parTrans">
      <dgm:prSet/>
      <dgm:spPr/>
      <dgm:t>
        <a:bodyPr/>
        <a:lstStyle/>
        <a:p>
          <a:endParaRPr lang="zh-CN" altLang="en-US"/>
        </a:p>
      </dgm:t>
    </dgm:pt>
    <dgm:pt modelId="{9F5850C4-FC79-404D-9D3C-70EA099995AC}" cxnId="{4BFFEE1F-A131-4E59-AA7C-B172D76F859B}" type="sibTrans">
      <dgm:prSet/>
      <dgm:spPr/>
      <dgm:t>
        <a:bodyPr/>
        <a:lstStyle/>
        <a:p>
          <a:endParaRPr lang="zh-CN" altLang="en-US"/>
        </a:p>
      </dgm:t>
    </dgm:pt>
    <dgm:pt modelId="{F73D2E5F-AA9E-403B-BD97-B3F725EDECB8}">
      <dgm:prSet/>
      <dgm:spPr/>
      <dgm:t>
        <a:bodyPr/>
        <a:lstStyle/>
        <a:p>
          <a:pPr rtl="0"/>
          <a:r>
            <a:rPr lang="zh-CN" b="1" dirty="0" smtClean="0"/>
            <a:t>并行接口：同时并行地传送多位数据，例如</a:t>
          </a:r>
          <a:r>
            <a:rPr lang="en-US" b="1" dirty="0" smtClean="0"/>
            <a:t>8</a:t>
          </a:r>
          <a:r>
            <a:rPr lang="zh-CN" b="1" dirty="0" smtClean="0"/>
            <a:t>位数据用</a:t>
          </a:r>
          <a:r>
            <a:rPr lang="en-US" b="1" dirty="0" smtClean="0"/>
            <a:t>8</a:t>
          </a:r>
          <a:r>
            <a:rPr lang="zh-CN" b="1" dirty="0" smtClean="0"/>
            <a:t>根数据线做并行传输。 </a:t>
          </a:r>
          <a:endParaRPr lang="zh-CN" dirty="0"/>
        </a:p>
      </dgm:t>
    </dgm:pt>
    <dgm:pt modelId="{130DC99C-54CB-4FA9-A98C-58FB27023C11}" cxnId="{2BD48830-C49A-4270-86C1-B99286B69C6F}" type="parTrans">
      <dgm:prSet/>
      <dgm:spPr/>
      <dgm:t>
        <a:bodyPr/>
        <a:lstStyle/>
        <a:p>
          <a:endParaRPr lang="zh-CN" altLang="en-US"/>
        </a:p>
      </dgm:t>
    </dgm:pt>
    <dgm:pt modelId="{7B627380-9289-4FC7-9F5A-755A47D6A6FA}" cxnId="{2BD48830-C49A-4270-86C1-B99286B69C6F}" type="sibTrans">
      <dgm:prSet/>
      <dgm:spPr/>
      <dgm:t>
        <a:bodyPr/>
        <a:lstStyle/>
        <a:p>
          <a:endParaRPr lang="zh-CN" altLang="en-US"/>
        </a:p>
      </dgm:t>
    </dgm:pt>
    <dgm:pt modelId="{E258E3AB-4CBB-46A0-AC1F-8B64B7D8BA28}">
      <dgm:prSet/>
      <dgm:spPr/>
      <dgm:t>
        <a:bodyPr/>
        <a:lstStyle/>
        <a:p>
          <a:pPr rtl="0"/>
          <a:r>
            <a:rPr lang="zh-CN" b="1" dirty="0" smtClean="0"/>
            <a:t>串行接口：数据是一位接一位传输的，只需一根数据线 。</a:t>
          </a:r>
          <a:endParaRPr lang="zh-CN" dirty="0"/>
        </a:p>
      </dgm:t>
    </dgm:pt>
    <dgm:pt modelId="{32E9A66F-C8D9-41AC-A2E3-8A097548422F}" cxnId="{2E839C34-A559-42DC-B0AE-BE6E40D1C16E}" type="parTrans">
      <dgm:prSet/>
      <dgm:spPr/>
      <dgm:t>
        <a:bodyPr/>
        <a:lstStyle/>
        <a:p>
          <a:endParaRPr lang="zh-CN" altLang="en-US"/>
        </a:p>
      </dgm:t>
    </dgm:pt>
    <dgm:pt modelId="{459BB087-3BF0-4F07-B83D-D3EA12038A45}" cxnId="{2E839C34-A559-42DC-B0AE-BE6E40D1C16E}" type="sibTrans">
      <dgm:prSet/>
      <dgm:spPr/>
      <dgm:t>
        <a:bodyPr/>
        <a:lstStyle/>
        <a:p>
          <a:endParaRPr lang="zh-CN" altLang="en-US"/>
        </a:p>
      </dgm:t>
    </dgm:pt>
    <dgm:pt modelId="{831058AA-880C-47B0-8A2E-F6D2695926A9}">
      <dgm:prSet/>
      <dgm:spPr/>
      <dgm:t>
        <a:bodyPr/>
        <a:lstStyle/>
        <a:p>
          <a:pPr rtl="0"/>
          <a:r>
            <a:rPr lang="zh-CN" b="1" dirty="0" smtClean="0"/>
            <a:t>外部设备通过连在外部总线上的接口与</a:t>
          </a:r>
          <a:r>
            <a:rPr lang="en-US" b="1" dirty="0" smtClean="0"/>
            <a:t>CPU</a:t>
          </a:r>
          <a:r>
            <a:rPr lang="zh-CN" b="1" dirty="0" smtClean="0"/>
            <a:t>相连。接口又分为并行接口和串行接口。</a:t>
          </a:r>
          <a:endParaRPr lang="zh-CN" dirty="0"/>
        </a:p>
      </dgm:t>
    </dgm:pt>
    <dgm:pt modelId="{83265746-1091-44D7-A964-AD8518F73922}" cxnId="{3EA26E40-0FB7-4F5D-B631-786D95AD05B3}" type="parTrans">
      <dgm:prSet/>
      <dgm:spPr/>
      <dgm:t>
        <a:bodyPr/>
        <a:lstStyle/>
        <a:p>
          <a:endParaRPr lang="zh-CN" altLang="en-US"/>
        </a:p>
      </dgm:t>
    </dgm:pt>
    <dgm:pt modelId="{F4E512DB-4E0E-46DC-8852-2DCBF47B5825}" cxnId="{3EA26E40-0FB7-4F5D-B631-786D95AD05B3}" type="sibTrans">
      <dgm:prSet/>
      <dgm:spPr/>
      <dgm:t>
        <a:bodyPr/>
        <a:lstStyle/>
        <a:p>
          <a:endParaRPr lang="zh-CN" altLang="en-US"/>
        </a:p>
      </dgm:t>
    </dgm:pt>
    <dgm:pt modelId="{F2DDA1CA-1B9D-46D1-B8E3-3BB8B1B781A6}" type="pres">
      <dgm:prSet presAssocID="{8ED12E1B-0607-46AA-8580-B9F2F7A9A3DF}" presName="Name0" presStyleCnt="0">
        <dgm:presLayoutVars>
          <dgm:chMax val="3"/>
          <dgm:chPref val="1"/>
          <dgm:dir/>
          <dgm:animLvl val="lvl"/>
          <dgm:resizeHandles/>
        </dgm:presLayoutVars>
      </dgm:prSet>
      <dgm:spPr/>
      <dgm:t>
        <a:bodyPr/>
        <a:lstStyle/>
        <a:p>
          <a:endParaRPr lang="zh-CN" altLang="en-US"/>
        </a:p>
      </dgm:t>
    </dgm:pt>
    <dgm:pt modelId="{0AF454EE-3134-4D3C-8104-0BD372B5EB80}" type="pres">
      <dgm:prSet presAssocID="{8ED12E1B-0607-46AA-8580-B9F2F7A9A3DF}" presName="outerBox" presStyleCnt="0"/>
      <dgm:spPr/>
    </dgm:pt>
    <dgm:pt modelId="{5D2CB3FA-AF58-4ECA-949A-97DCA40D48A9}" type="pres">
      <dgm:prSet presAssocID="{8ED12E1B-0607-46AA-8580-B9F2F7A9A3DF}" presName="outerBoxParent" presStyleLbl="node1" presStyleIdx="0" presStyleCnt="2"/>
      <dgm:spPr/>
      <dgm:t>
        <a:bodyPr/>
        <a:lstStyle/>
        <a:p>
          <a:endParaRPr lang="zh-CN" altLang="en-US"/>
        </a:p>
      </dgm:t>
    </dgm:pt>
    <dgm:pt modelId="{EE75C7B4-8C67-40A6-90C1-86DEA88B5949}" type="pres">
      <dgm:prSet presAssocID="{8ED12E1B-0607-46AA-8580-B9F2F7A9A3DF}" presName="outerBoxChildren" presStyleCnt="0"/>
      <dgm:spPr/>
    </dgm:pt>
    <dgm:pt modelId="{C6BA3355-4E84-4E1E-BAB0-965A29554177}" type="pres">
      <dgm:prSet presAssocID="{8ED12E1B-0607-46AA-8580-B9F2F7A9A3DF}" presName="middleBox" presStyleCnt="0"/>
      <dgm:spPr/>
    </dgm:pt>
    <dgm:pt modelId="{86AD449B-EA0F-47D4-B306-FDB8772D3EA6}" type="pres">
      <dgm:prSet presAssocID="{8ED12E1B-0607-46AA-8580-B9F2F7A9A3DF}" presName="middleBoxParent" presStyleLbl="node1" presStyleIdx="1" presStyleCnt="2"/>
      <dgm:spPr/>
      <dgm:t>
        <a:bodyPr/>
        <a:lstStyle/>
        <a:p>
          <a:endParaRPr lang="zh-CN" altLang="en-US"/>
        </a:p>
      </dgm:t>
    </dgm:pt>
    <dgm:pt modelId="{E6229BB4-DD48-4B3B-BA22-97BA6E333607}" type="pres">
      <dgm:prSet presAssocID="{8ED12E1B-0607-46AA-8580-B9F2F7A9A3DF}" presName="middleBoxChildren" presStyleCnt="0"/>
      <dgm:spPr/>
    </dgm:pt>
    <dgm:pt modelId="{F72AAD66-4BD6-4B98-9C5A-6FC9D2637EE0}" type="pres">
      <dgm:prSet presAssocID="{F73D2E5F-AA9E-403B-BD97-B3F725EDECB8}" presName="mChild" presStyleLbl="fgAcc1" presStyleIdx="0" presStyleCnt="2">
        <dgm:presLayoutVars>
          <dgm:bulletEnabled val="1"/>
        </dgm:presLayoutVars>
      </dgm:prSet>
      <dgm:spPr/>
      <dgm:t>
        <a:bodyPr/>
        <a:lstStyle/>
        <a:p>
          <a:endParaRPr lang="zh-CN" altLang="en-US"/>
        </a:p>
      </dgm:t>
    </dgm:pt>
    <dgm:pt modelId="{9B991136-D33D-4C4C-9B6B-5394ABEBA508}" type="pres">
      <dgm:prSet presAssocID="{7B627380-9289-4FC7-9F5A-755A47D6A6FA}" presName="middleSibTrans" presStyleCnt="0"/>
      <dgm:spPr/>
    </dgm:pt>
    <dgm:pt modelId="{B43AD331-A9AA-421B-AA60-6FC17882A31E}" type="pres">
      <dgm:prSet presAssocID="{E258E3AB-4CBB-46A0-AC1F-8B64B7D8BA28}" presName="mChild" presStyleLbl="fgAcc1" presStyleIdx="1" presStyleCnt="2">
        <dgm:presLayoutVars>
          <dgm:bulletEnabled val="1"/>
        </dgm:presLayoutVars>
      </dgm:prSet>
      <dgm:spPr/>
      <dgm:t>
        <a:bodyPr/>
        <a:lstStyle/>
        <a:p>
          <a:endParaRPr lang="zh-CN" altLang="en-US"/>
        </a:p>
      </dgm:t>
    </dgm:pt>
  </dgm:ptLst>
  <dgm:cxnLst>
    <dgm:cxn modelId="{91DE8009-3852-497F-BC79-0EF6CEEB4472}" type="presOf" srcId="{8ED12E1B-0607-46AA-8580-B9F2F7A9A3DF}" destId="{F2DDA1CA-1B9D-46D1-B8E3-3BB8B1B781A6}" srcOrd="0" destOrd="0" presId="urn:microsoft.com/office/officeart/2005/8/layout/target2#1"/>
    <dgm:cxn modelId="{4BFFEE1F-A131-4E59-AA7C-B172D76F859B}" srcId="{8ED12E1B-0607-46AA-8580-B9F2F7A9A3DF}" destId="{4F9C18F3-7EED-45D0-B28F-EA20879C2E87}" srcOrd="0" destOrd="0" parTransId="{7DAFE0B5-8BFD-449D-B775-4B33A60BC50B}" sibTransId="{9F5850C4-FC79-404D-9D3C-70EA099995AC}"/>
    <dgm:cxn modelId="{078BDFDB-9B34-4069-8237-162A4BEBD114}" type="presOf" srcId="{E258E3AB-4CBB-46A0-AC1F-8B64B7D8BA28}" destId="{B43AD331-A9AA-421B-AA60-6FC17882A31E}" srcOrd="0" destOrd="0" presId="urn:microsoft.com/office/officeart/2005/8/layout/target2#1"/>
    <dgm:cxn modelId="{2BD48830-C49A-4270-86C1-B99286B69C6F}" srcId="{831058AA-880C-47B0-8A2E-F6D2695926A9}" destId="{F73D2E5F-AA9E-403B-BD97-B3F725EDECB8}" srcOrd="0" destOrd="0" parTransId="{130DC99C-54CB-4FA9-A98C-58FB27023C11}" sibTransId="{7B627380-9289-4FC7-9F5A-755A47D6A6FA}"/>
    <dgm:cxn modelId="{3EA26E40-0FB7-4F5D-B631-786D95AD05B3}" srcId="{8ED12E1B-0607-46AA-8580-B9F2F7A9A3DF}" destId="{831058AA-880C-47B0-8A2E-F6D2695926A9}" srcOrd="1" destOrd="0" parTransId="{83265746-1091-44D7-A964-AD8518F73922}" sibTransId="{F4E512DB-4E0E-46DC-8852-2DCBF47B5825}"/>
    <dgm:cxn modelId="{B549359C-8E24-4DFF-ADA1-BF751CA10D9D}" type="presOf" srcId="{4F9C18F3-7EED-45D0-B28F-EA20879C2E87}" destId="{5D2CB3FA-AF58-4ECA-949A-97DCA40D48A9}" srcOrd="0" destOrd="0" presId="urn:microsoft.com/office/officeart/2005/8/layout/target2#1"/>
    <dgm:cxn modelId="{A2F48066-9FB0-4BDA-9E86-AE28506F0C8C}" type="presOf" srcId="{F73D2E5F-AA9E-403B-BD97-B3F725EDECB8}" destId="{F72AAD66-4BD6-4B98-9C5A-6FC9D2637EE0}" srcOrd="0" destOrd="0" presId="urn:microsoft.com/office/officeart/2005/8/layout/target2#1"/>
    <dgm:cxn modelId="{2E839C34-A559-42DC-B0AE-BE6E40D1C16E}" srcId="{831058AA-880C-47B0-8A2E-F6D2695926A9}" destId="{E258E3AB-4CBB-46A0-AC1F-8B64B7D8BA28}" srcOrd="1" destOrd="0" parTransId="{32E9A66F-C8D9-41AC-A2E3-8A097548422F}" sibTransId="{459BB087-3BF0-4F07-B83D-D3EA12038A45}"/>
    <dgm:cxn modelId="{411C23BA-C519-4939-A11A-18B39D92900E}" type="presOf" srcId="{831058AA-880C-47B0-8A2E-F6D2695926A9}" destId="{86AD449B-EA0F-47D4-B306-FDB8772D3EA6}" srcOrd="0" destOrd="0" presId="urn:microsoft.com/office/officeart/2005/8/layout/target2#1"/>
    <dgm:cxn modelId="{18881CAE-CE15-4B48-B479-7FA1D37F04C4}" type="presParOf" srcId="{F2DDA1CA-1B9D-46D1-B8E3-3BB8B1B781A6}" destId="{0AF454EE-3134-4D3C-8104-0BD372B5EB80}" srcOrd="0" destOrd="0" presId="urn:microsoft.com/office/officeart/2005/8/layout/target2#1"/>
    <dgm:cxn modelId="{47B9BBCB-FB01-4ABB-BE96-1393C6EAC38B}" type="presParOf" srcId="{0AF454EE-3134-4D3C-8104-0BD372B5EB80}" destId="{5D2CB3FA-AF58-4ECA-949A-97DCA40D48A9}" srcOrd="0" destOrd="0" presId="urn:microsoft.com/office/officeart/2005/8/layout/target2#1"/>
    <dgm:cxn modelId="{3F92CF34-F76A-4B74-AA13-2EF1ED9B8D46}" type="presParOf" srcId="{0AF454EE-3134-4D3C-8104-0BD372B5EB80}" destId="{EE75C7B4-8C67-40A6-90C1-86DEA88B5949}" srcOrd="1" destOrd="0" presId="urn:microsoft.com/office/officeart/2005/8/layout/target2#1"/>
    <dgm:cxn modelId="{78D0628F-24C9-4FEF-8414-64F75BE05BC3}" type="presParOf" srcId="{F2DDA1CA-1B9D-46D1-B8E3-3BB8B1B781A6}" destId="{C6BA3355-4E84-4E1E-BAB0-965A29554177}" srcOrd="1" destOrd="0" presId="urn:microsoft.com/office/officeart/2005/8/layout/target2#1"/>
    <dgm:cxn modelId="{9D350A97-8632-4A80-AF7C-3213574835F6}" type="presParOf" srcId="{C6BA3355-4E84-4E1E-BAB0-965A29554177}" destId="{86AD449B-EA0F-47D4-B306-FDB8772D3EA6}" srcOrd="0" destOrd="0" presId="urn:microsoft.com/office/officeart/2005/8/layout/target2#1"/>
    <dgm:cxn modelId="{B70E75D3-04FC-44F5-9578-523CFBF7B8C3}" type="presParOf" srcId="{C6BA3355-4E84-4E1E-BAB0-965A29554177}" destId="{E6229BB4-DD48-4B3B-BA22-97BA6E333607}" srcOrd="1" destOrd="0" presId="urn:microsoft.com/office/officeart/2005/8/layout/target2#1"/>
    <dgm:cxn modelId="{EB6418F9-4DFE-46F2-B53A-C11E23D88BE4}" type="presParOf" srcId="{E6229BB4-DD48-4B3B-BA22-97BA6E333607}" destId="{F72AAD66-4BD6-4B98-9C5A-6FC9D2637EE0}" srcOrd="0" destOrd="0" presId="urn:microsoft.com/office/officeart/2005/8/layout/target2#1"/>
    <dgm:cxn modelId="{285A508A-377F-43A3-AEF4-AA48A52D4546}" type="presParOf" srcId="{E6229BB4-DD48-4B3B-BA22-97BA6E333607}" destId="{9B991136-D33D-4C4C-9B6B-5394ABEBA508}" srcOrd="1" destOrd="0" presId="urn:microsoft.com/office/officeart/2005/8/layout/target2#1"/>
    <dgm:cxn modelId="{AE12C04E-1D6F-4B6F-A2BB-A624935A7CB1}" type="presParOf" srcId="{E6229BB4-DD48-4B3B-BA22-97BA6E333607}" destId="{B43AD331-A9AA-421B-AA60-6FC17882A31E}" srcOrd="2" destOrd="0" presId="urn:microsoft.com/office/officeart/2005/8/layout/targe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43400"/>
        <a:chOff x="0" y="0"/>
        <a:chExt cx="8229600" cy="4343400"/>
      </a:xfrm>
    </dsp:grpSpPr>
    <dsp:sp modelId="{123AF7DB-45F3-4B5F-929E-340F701F0D83}">
      <dsp:nvSpPr>
        <dsp:cNvPr id="5" name="矩形 4"/>
        <dsp:cNvSpPr/>
      </dsp:nvSpPr>
      <dsp:spPr bwMode="white">
        <a:xfrm>
          <a:off x="0" y="507235"/>
          <a:ext cx="8229600" cy="3727450"/>
        </a:xfrm>
        <a:prstGeom prst="rect">
          <a:avLst/>
        </a:prstGeom>
      </dsp:spPr>
      <dsp:style>
        <a:lnRef idx="2">
          <a:schemeClr val="accent1"/>
        </a:lnRef>
        <a:fillRef idx="1">
          <a:schemeClr val="lt1">
            <a:alpha val="90000"/>
          </a:schemeClr>
        </a:fillRef>
        <a:effectRef idx="0">
          <a:scrgbClr r="0" g="0" b="0"/>
        </a:effectRef>
        <a:fontRef idx="minor"/>
      </dsp:style>
      <dsp:txBody>
        <a:bodyPr lIns="638708" tIns="541528" rIns="638708" bIns="184912" anchor="t"/>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1" rtl="0">
            <a:lnSpc>
              <a:spcPct val="130000"/>
            </a:lnSpc>
            <a:spcBef>
              <a:spcPct val="0"/>
            </a:spcBef>
            <a:spcAft>
              <a:spcPct val="15000"/>
            </a:spcAft>
            <a:buChar char="•"/>
          </a:pPr>
          <a:r>
            <a:rPr lang="en-US" b="1" dirty="0" smtClean="0">
              <a:solidFill>
                <a:schemeClr val="dk1"/>
              </a:solidFill>
            </a:rPr>
            <a:t>1</a:t>
          </a:r>
          <a:r>
            <a:rPr lang="zh-CN" b="1" dirty="0" smtClean="0">
              <a:solidFill>
                <a:schemeClr val="dk1"/>
              </a:solidFill>
            </a:rPr>
            <a:t>．汇编语言与微型计算机系统有哪些联系 ？</a:t>
          </a:r>
          <a:endParaRPr lang="zh-CN" dirty="0">
            <a:solidFill>
              <a:schemeClr val="dk1"/>
            </a:solidFill>
          </a:endParaRPr>
        </a:p>
        <a:p>
          <a:pPr lvl="1" rtl="0">
            <a:lnSpc>
              <a:spcPct val="130000"/>
            </a:lnSpc>
            <a:spcBef>
              <a:spcPct val="0"/>
            </a:spcBef>
            <a:spcAft>
              <a:spcPct val="15000"/>
            </a:spcAft>
            <a:buChar char="•"/>
          </a:pPr>
          <a:r>
            <a:rPr lang="en-US" b="1" dirty="0" smtClean="0">
              <a:solidFill>
                <a:schemeClr val="dk1"/>
              </a:solidFill>
            </a:rPr>
            <a:t>2</a:t>
          </a:r>
          <a:r>
            <a:rPr lang="zh-CN" b="1" dirty="0" smtClean="0">
              <a:solidFill>
                <a:schemeClr val="dk1"/>
              </a:solidFill>
            </a:rPr>
            <a:t>．寄存器的重要性是什么 ？ </a:t>
          </a:r>
          <a:endParaRPr lang="zh-CN" dirty="0">
            <a:solidFill>
              <a:schemeClr val="dk1"/>
            </a:solidFill>
          </a:endParaRPr>
        </a:p>
        <a:p>
          <a:pPr lvl="1" rtl="0">
            <a:lnSpc>
              <a:spcPct val="130000"/>
            </a:lnSpc>
            <a:spcBef>
              <a:spcPct val="0"/>
            </a:spcBef>
            <a:spcAft>
              <a:spcPct val="15000"/>
            </a:spcAft>
            <a:buChar char="•"/>
          </a:pPr>
          <a:r>
            <a:rPr lang="en-US" b="1" dirty="0" smtClean="0">
              <a:solidFill>
                <a:schemeClr val="dk1"/>
              </a:solidFill>
            </a:rPr>
            <a:t>3</a:t>
          </a:r>
          <a:r>
            <a:rPr lang="zh-CN" b="1" dirty="0" smtClean="0">
              <a:solidFill>
                <a:schemeClr val="dk1"/>
              </a:solidFill>
            </a:rPr>
            <a:t>．什么是逻辑地址、物理地址 ？</a:t>
          </a:r>
          <a:endParaRPr lang="zh-CN" dirty="0">
            <a:solidFill>
              <a:schemeClr val="dk1"/>
            </a:solidFill>
          </a:endParaRPr>
        </a:p>
        <a:p>
          <a:pPr lvl="1" rtl="0">
            <a:lnSpc>
              <a:spcPct val="130000"/>
            </a:lnSpc>
            <a:spcBef>
              <a:spcPct val="0"/>
            </a:spcBef>
            <a:spcAft>
              <a:spcPct val="15000"/>
            </a:spcAft>
            <a:buChar char="•"/>
          </a:pPr>
          <a:r>
            <a:rPr lang="en-US" b="1" dirty="0" smtClean="0">
              <a:solidFill>
                <a:schemeClr val="dk1"/>
              </a:solidFill>
            </a:rPr>
            <a:t>4.  </a:t>
          </a:r>
          <a:r>
            <a:rPr lang="zh-CN" b="1" dirty="0" smtClean="0">
              <a:solidFill>
                <a:schemeClr val="dk1"/>
              </a:solidFill>
            </a:rPr>
            <a:t>存储器分段是什么概念 ？</a:t>
          </a:r>
          <a:endParaRPr lang="zh-CN" dirty="0">
            <a:solidFill>
              <a:schemeClr val="dk1"/>
            </a:solidFill>
          </a:endParaRPr>
        </a:p>
        <a:p>
          <a:pPr lvl="1" rtl="0">
            <a:lnSpc>
              <a:spcPct val="130000"/>
            </a:lnSpc>
            <a:spcBef>
              <a:spcPct val="0"/>
            </a:spcBef>
            <a:spcAft>
              <a:spcPct val="15000"/>
            </a:spcAft>
            <a:buChar char="•"/>
          </a:pPr>
          <a:r>
            <a:rPr lang="en-US" b="1" dirty="0" smtClean="0">
              <a:solidFill>
                <a:schemeClr val="dk1"/>
              </a:solidFill>
            </a:rPr>
            <a:t>5.  </a:t>
          </a:r>
          <a:r>
            <a:rPr lang="zh-CN" b="1" dirty="0" smtClean="0">
              <a:solidFill>
                <a:schemeClr val="dk1"/>
              </a:solidFill>
            </a:rPr>
            <a:t>计算机存储的数据能看到吗 </a:t>
          </a:r>
          <a:r>
            <a:rPr lang="en-US" b="1" dirty="0" smtClean="0">
              <a:solidFill>
                <a:schemeClr val="dk1"/>
              </a:solidFill>
            </a:rPr>
            <a:t>?</a:t>
          </a:r>
          <a:endParaRPr lang="zh-CN" dirty="0">
            <a:solidFill>
              <a:schemeClr val="dk1"/>
            </a:solidFill>
          </a:endParaRPr>
        </a:p>
      </dsp:txBody>
      <dsp:txXfrm>
        <a:off x="0" y="507235"/>
        <a:ext cx="8229600" cy="3727450"/>
      </dsp:txXfrm>
    </dsp:sp>
    <dsp:sp modelId="{60A174AE-2008-4E64-8810-02D5B2F0978B}">
      <dsp:nvSpPr>
        <dsp:cNvPr id="4" name="圆角矩形 3"/>
        <dsp:cNvSpPr/>
      </dsp:nvSpPr>
      <dsp:spPr bwMode="white">
        <a:xfrm>
          <a:off x="411480" y="108715"/>
          <a:ext cx="5760720" cy="797040"/>
        </a:xfrm>
        <a:prstGeom prst="roundRect">
          <a:avLst/>
        </a:prstGeom>
      </dsp:spPr>
      <dsp:style>
        <a:lnRef idx="2">
          <a:schemeClr val="lt1"/>
        </a:lnRef>
        <a:fillRef idx="1">
          <a:schemeClr val="accent1"/>
        </a:fillRef>
        <a:effectRef idx="0">
          <a:scrgbClr r="0" g="0" b="0"/>
        </a:effectRef>
        <a:fontRef idx="minor">
          <a:schemeClr val="lt1"/>
        </a:fontRef>
      </dsp:style>
      <dsp:txBody>
        <a:bodyPr lIns="217741" tIns="0" rIns="217741" bIns="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dirty="0" smtClean="0"/>
            <a:t>Questions?</a:t>
          </a:r>
          <a:endParaRPr lang="zh-CN" dirty="0"/>
        </a:p>
      </dsp:txBody>
      <dsp:txXfrm>
        <a:off x="411480" y="108715"/>
        <a:ext cx="5760720" cy="797040"/>
      </dsp:txXfrm>
    </dsp:sp>
    <dsp:sp modelId="{AE3D9E7E-B91D-4E74-BA58-5FD50166928B}">
      <dsp:nvSpPr>
        <dsp:cNvPr id="3" name="矩形 2" hidden="1"/>
        <dsp:cNvSpPr/>
      </dsp:nvSpPr>
      <dsp:spPr>
        <a:xfrm>
          <a:off x="0" y="108715"/>
          <a:ext cx="411480" cy="797040"/>
        </a:xfrm>
        <a:prstGeom prst="rect">
          <a:avLst/>
        </a:prstGeom>
      </dsp:spPr>
      <dsp:txXfrm>
        <a:off x="0" y="108715"/>
        <a:ext cx="411480" cy="797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05800" cy="4495800"/>
        <a:chOff x="0" y="0"/>
        <a:chExt cx="8305800" cy="4495800"/>
      </a:xfrm>
    </dsp:grpSpPr>
    <dsp:sp modelId="{99405160-4EC4-4814-B0B5-808F9208C375}">
      <dsp:nvSpPr>
        <dsp:cNvPr id="3" name="圆角矩形 2"/>
        <dsp:cNvSpPr/>
      </dsp:nvSpPr>
      <dsp:spPr bwMode="white">
        <a:xfrm>
          <a:off x="0" y="39370"/>
          <a:ext cx="8305800" cy="816610"/>
        </a:xfrm>
        <a:prstGeom prst="roundRect">
          <a:avLst/>
        </a:prstGeom>
      </dsp:spPr>
      <dsp:style>
        <a:lnRef idx="2">
          <a:schemeClr val="lt1"/>
        </a:lnRef>
        <a:fillRef idx="1">
          <a:schemeClr val="accent1"/>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zh-CN" b="1" dirty="0" smtClean="0"/>
            <a:t>冯</a:t>
          </a:r>
          <a:r>
            <a:rPr lang="en-US" b="1" dirty="0" smtClean="0"/>
            <a:t>·</a:t>
          </a:r>
          <a:r>
            <a:rPr lang="zh-CN" b="1" dirty="0" smtClean="0"/>
            <a:t>诺依曼计算机的基本特点：</a:t>
          </a:r>
          <a:endParaRPr lang="zh-CN" b="1" dirty="0"/>
        </a:p>
      </dsp:txBody>
      <dsp:txXfrm>
        <a:off x="0" y="39370"/>
        <a:ext cx="8305800" cy="816610"/>
      </dsp:txXfrm>
    </dsp:sp>
    <dsp:sp modelId="{AC49ECE9-AB98-4B98-AB2B-59C1F5CE2027}">
      <dsp:nvSpPr>
        <dsp:cNvPr id="4" name="矩形 3"/>
        <dsp:cNvSpPr/>
      </dsp:nvSpPr>
      <dsp:spPr bwMode="white">
        <a:xfrm>
          <a:off x="0" y="855980"/>
          <a:ext cx="8305800" cy="360045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3709" tIns="40640" rIns="227584" bIns="40640" anchor="t"/>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rtl="0">
            <a:lnSpc>
              <a:spcPct val="100000"/>
            </a:lnSpc>
            <a:spcBef>
              <a:spcPct val="0"/>
            </a:spcBef>
            <a:spcAft>
              <a:spcPct val="20000"/>
            </a:spcAft>
            <a:buChar char="•"/>
          </a:pPr>
          <a:r>
            <a:rPr lang="zh-CN" b="1" dirty="0" smtClean="0">
              <a:solidFill>
                <a:schemeClr val="tx1"/>
              </a:solidFill>
            </a:rPr>
            <a:t>采用存储程序方式，即程序和数据放在同一个存储器中，程序指令和数据都用二进制表示，两者都可以送到</a:t>
          </a:r>
          <a:r>
            <a:rPr lang="en-US" b="1" dirty="0" smtClean="0">
              <a:solidFill>
                <a:schemeClr val="tx1"/>
              </a:solidFill>
            </a:rPr>
            <a:t>CPU</a:t>
          </a:r>
          <a:r>
            <a:rPr lang="zh-CN" b="1" dirty="0" smtClean="0">
              <a:solidFill>
                <a:schemeClr val="tx1"/>
              </a:solidFill>
            </a:rPr>
            <a:t>执行和运算。</a:t>
          </a:r>
          <a:endParaRPr lang="zh-CN" dirty="0">
            <a:solidFill>
              <a:schemeClr val="tx1"/>
            </a:solidFill>
          </a:endParaRPr>
        </a:p>
        <a:p>
          <a:pPr lvl="1" rtl="0">
            <a:lnSpc>
              <a:spcPct val="100000"/>
            </a:lnSpc>
            <a:spcBef>
              <a:spcPct val="0"/>
            </a:spcBef>
            <a:spcAft>
              <a:spcPct val="20000"/>
            </a:spcAft>
            <a:buChar char="•"/>
          </a:pPr>
          <a:r>
            <a:rPr lang="zh-CN" b="1" dirty="0" smtClean="0">
              <a:solidFill>
                <a:schemeClr val="tx1"/>
              </a:solidFill>
            </a:rPr>
            <a:t>存储器是按地址访问的，每个存储单元的位数是固定的。存储单元采用线性编址方式，按顺序取出指令。</a:t>
          </a:r>
          <a:endParaRPr lang="zh-CN" dirty="0">
            <a:solidFill>
              <a:schemeClr val="tx1"/>
            </a:solidFill>
          </a:endParaRPr>
        </a:p>
        <a:p>
          <a:pPr lvl="1" rtl="0">
            <a:lnSpc>
              <a:spcPct val="100000"/>
            </a:lnSpc>
            <a:spcBef>
              <a:spcPct val="0"/>
            </a:spcBef>
            <a:spcAft>
              <a:spcPct val="20000"/>
            </a:spcAft>
            <a:buChar char="•"/>
          </a:pPr>
          <a:r>
            <a:rPr lang="zh-CN" b="1" dirty="0" smtClean="0">
              <a:solidFill>
                <a:schemeClr val="tx1"/>
              </a:solidFill>
            </a:rPr>
            <a:t>指令由操作码和地址码构成。根据指令含义发出控制信号控制计算机的操作。</a:t>
          </a:r>
          <a:endParaRPr lang="zh-CN" dirty="0">
            <a:solidFill>
              <a:schemeClr val="tx1"/>
            </a:solidFill>
          </a:endParaRPr>
        </a:p>
        <a:p>
          <a:pPr lvl="1" rtl="0">
            <a:lnSpc>
              <a:spcPct val="100000"/>
            </a:lnSpc>
            <a:spcBef>
              <a:spcPct val="0"/>
            </a:spcBef>
            <a:spcAft>
              <a:spcPct val="20000"/>
            </a:spcAft>
            <a:buChar char="•"/>
          </a:pPr>
          <a:r>
            <a:rPr lang="zh-CN" b="1" dirty="0" smtClean="0">
              <a:solidFill>
                <a:schemeClr val="tx1"/>
              </a:solidFill>
            </a:rPr>
            <a:t>机器以运算器为中心，输入输出设备都要经过</a:t>
          </a:r>
          <a:r>
            <a:rPr lang="en-US" b="1" dirty="0" smtClean="0">
              <a:solidFill>
                <a:schemeClr val="tx1"/>
              </a:solidFill>
            </a:rPr>
            <a:t>CPU</a:t>
          </a:r>
          <a:r>
            <a:rPr lang="zh-CN" b="1" dirty="0" smtClean="0">
              <a:solidFill>
                <a:schemeClr val="tx1"/>
              </a:solidFill>
            </a:rPr>
            <a:t>与存储器间进行数据传送。 </a:t>
          </a:r>
          <a:endParaRPr lang="zh-CN" dirty="0">
            <a:solidFill>
              <a:schemeClr val="tx1"/>
            </a:solidFill>
          </a:endParaRPr>
        </a:p>
      </dsp:txBody>
      <dsp:txXfrm>
        <a:off x="0" y="855980"/>
        <a:ext cx="8305800" cy="36004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86638" cy="4497388"/>
        <a:chOff x="0" y="0"/>
        <a:chExt cx="7386638" cy="4497388"/>
      </a:xfrm>
    </dsp:grpSpPr>
    <dsp:sp modelId="{C3AD89CF-B3A1-48E3-BECA-2EE4BD23C0B8}">
      <dsp:nvSpPr>
        <dsp:cNvPr id="3" name="圆角矩形 2"/>
        <dsp:cNvSpPr/>
      </dsp:nvSpPr>
      <dsp:spPr bwMode="white">
        <a:xfrm>
          <a:off x="0" y="1673"/>
          <a:ext cx="6278642" cy="13492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rtl="0">
            <a:lnSpc>
              <a:spcPct val="100000"/>
            </a:lnSpc>
            <a:spcBef>
              <a:spcPct val="0"/>
            </a:spcBef>
            <a:spcAft>
              <a:spcPct val="35000"/>
            </a:spcAft>
          </a:pPr>
          <a:r>
            <a:rPr lang="zh-CN" sz="2400" b="1" dirty="0" smtClean="0"/>
            <a:t>汇编语言与计算机系统密切相关。</a:t>
          </a:r>
          <a:endParaRPr lang="en-US" sz="2400" b="1" dirty="0"/>
        </a:p>
      </dsp:txBody>
      <dsp:txXfrm>
        <a:off x="0" y="1673"/>
        <a:ext cx="6278642" cy="1349216"/>
      </dsp:txXfrm>
    </dsp:sp>
    <dsp:sp modelId="{C92CB9FB-E529-434E-B6AB-DE0BA21C67C1}">
      <dsp:nvSpPr>
        <dsp:cNvPr id="4" name="圆角矩形 3"/>
        <dsp:cNvSpPr/>
      </dsp:nvSpPr>
      <dsp:spPr bwMode="white">
        <a:xfrm>
          <a:off x="553998" y="1574086"/>
          <a:ext cx="6278642" cy="13492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rtl="0">
            <a:lnSpc>
              <a:spcPct val="100000"/>
            </a:lnSpc>
            <a:spcBef>
              <a:spcPct val="0"/>
            </a:spcBef>
            <a:spcAft>
              <a:spcPct val="35000"/>
            </a:spcAft>
          </a:pPr>
          <a:r>
            <a:rPr lang="zh-CN" altLang="en-US" sz="1800" b="1" dirty="0" smtClean="0"/>
            <a:t>例如三条汇编指令：</a:t>
          </a:r>
          <a:endParaRPr lang="zh-CN" altLang="en-US" sz="1800" b="1" dirty="0"/>
        </a:p>
        <a:p>
          <a:pPr marL="171450" lvl="1" indent="-171450" rtl="0">
            <a:lnSpc>
              <a:spcPct val="100000"/>
            </a:lnSpc>
            <a:spcBef>
              <a:spcPct val="0"/>
            </a:spcBef>
            <a:spcAft>
              <a:spcPct val="15000"/>
            </a:spcAft>
            <a:buChar char="•"/>
          </a:pPr>
          <a:r>
            <a:rPr lang="en-US" sz="1800" b="1" dirty="0" smtClean="0"/>
            <a:t>MOV  AX,35</a:t>
          </a:r>
          <a:endParaRPr lang="zh-CN" sz="1800" dirty="0"/>
        </a:p>
        <a:p>
          <a:pPr marL="171450" lvl="1" indent="-171450" rtl="0">
            <a:lnSpc>
              <a:spcPct val="100000"/>
            </a:lnSpc>
            <a:spcBef>
              <a:spcPct val="0"/>
            </a:spcBef>
            <a:spcAft>
              <a:spcPct val="15000"/>
            </a:spcAft>
            <a:buChar char="•"/>
          </a:pPr>
          <a:r>
            <a:rPr lang="en-US" sz="1800" b="1" dirty="0" smtClean="0"/>
            <a:t>ADD  AX,27</a:t>
          </a:r>
          <a:endParaRPr lang="zh-CN" sz="1800" dirty="0"/>
        </a:p>
        <a:p>
          <a:pPr marL="171450" lvl="1" indent="-171450" rtl="0">
            <a:lnSpc>
              <a:spcPct val="100000"/>
            </a:lnSpc>
            <a:spcBef>
              <a:spcPct val="0"/>
            </a:spcBef>
            <a:spcAft>
              <a:spcPct val="15000"/>
            </a:spcAft>
            <a:buChar char="•"/>
          </a:pPr>
          <a:r>
            <a:rPr lang="en-US" sz="1800" b="1" dirty="0" smtClean="0"/>
            <a:t>MOV  Z,AX</a:t>
          </a:r>
          <a:endParaRPr lang="zh-CN" sz="1800" dirty="0"/>
        </a:p>
      </dsp:txBody>
      <dsp:txXfrm>
        <a:off x="553998" y="1574086"/>
        <a:ext cx="6278642" cy="1349216"/>
      </dsp:txXfrm>
    </dsp:sp>
    <dsp:sp modelId="{E0C366D3-F2D8-4A17-98BD-9907995D7A3F}">
      <dsp:nvSpPr>
        <dsp:cNvPr id="5" name="圆角矩形 4"/>
        <dsp:cNvSpPr/>
      </dsp:nvSpPr>
      <dsp:spPr bwMode="white">
        <a:xfrm>
          <a:off x="1107996" y="3148172"/>
          <a:ext cx="6278642" cy="134921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rtl="0">
            <a:lnSpc>
              <a:spcPct val="100000"/>
            </a:lnSpc>
            <a:spcBef>
              <a:spcPct val="0"/>
            </a:spcBef>
            <a:spcAft>
              <a:spcPct val="35000"/>
            </a:spcAft>
          </a:pPr>
          <a:r>
            <a:rPr lang="zh-CN" b="1" dirty="0" smtClean="0"/>
            <a:t>这几条指令中涉及到寄存器（</a:t>
          </a:r>
          <a:r>
            <a:rPr lang="en-US" b="1" dirty="0" smtClean="0"/>
            <a:t>AX</a:t>
          </a:r>
          <a:r>
            <a:rPr lang="zh-CN" b="1" dirty="0" smtClean="0"/>
            <a:t>）、加法运算、存储单元（</a:t>
          </a:r>
          <a:r>
            <a:rPr lang="en-US" b="1" dirty="0" smtClean="0"/>
            <a:t>Z</a:t>
          </a:r>
          <a:r>
            <a:rPr lang="zh-CN" b="1" dirty="0" smtClean="0"/>
            <a:t>）、数据的获取和传送、指令的存放等内容。 </a:t>
          </a:r>
          <a:endParaRPr lang="zh-CN" dirty="0"/>
        </a:p>
      </dsp:txBody>
      <dsp:txXfrm>
        <a:off x="1107996" y="3148172"/>
        <a:ext cx="6278642" cy="1349216"/>
      </dsp:txXfrm>
    </dsp:sp>
    <dsp:sp modelId="{1CD033CC-D922-4CC1-B45C-707530BA36A8}">
      <dsp:nvSpPr>
        <dsp:cNvPr id="6" name="下箭头 5"/>
        <dsp:cNvSpPr/>
      </dsp:nvSpPr>
      <dsp:spPr bwMode="white">
        <a:xfrm>
          <a:off x="5401652" y="1023156"/>
          <a:ext cx="876991" cy="876991"/>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45720" tIns="45720" rIns="45720" bIns="4572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endParaRPr lang="zh-CN" altLang="en-US">
            <a:solidFill>
              <a:schemeClr val="dk1"/>
            </a:solidFill>
          </a:endParaRPr>
        </a:p>
      </dsp:txBody>
      <dsp:txXfrm>
        <a:off x="5401652" y="1023156"/>
        <a:ext cx="876991" cy="876991"/>
      </dsp:txXfrm>
    </dsp:sp>
    <dsp:sp modelId="{9A6E981E-BC37-466D-BD88-A3559FF58119}">
      <dsp:nvSpPr>
        <dsp:cNvPr id="7" name="下箭头 6"/>
        <dsp:cNvSpPr/>
      </dsp:nvSpPr>
      <dsp:spPr bwMode="white">
        <a:xfrm>
          <a:off x="5955649" y="2588247"/>
          <a:ext cx="876991" cy="876991"/>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45720" tIns="45720" rIns="45720" bIns="4572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endParaRPr lang="zh-CN" altLang="en-US">
            <a:solidFill>
              <a:schemeClr val="dk1"/>
            </a:solidFill>
          </a:endParaRPr>
        </a:p>
      </dsp:txBody>
      <dsp:txXfrm>
        <a:off x="5955649" y="2588247"/>
        <a:ext cx="876991" cy="876991"/>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8" name="组合 27"/>
      <dsp:cNvGrpSpPr/>
    </dsp:nvGrpSpPr>
    <dsp:grpSpPr>
      <a:xfrm>
        <a:off x="0" y="0"/>
        <a:ext cx="8229600" cy="4525963"/>
        <a:chOff x="0" y="0"/>
        <a:chExt cx="8229600" cy="4525963"/>
      </a:xfrm>
    </dsp:grpSpPr>
    <dsp:sp modelId="{CE54F7EE-4D79-4911-887C-64407F1847FC}">
      <dsp:nvSpPr>
        <dsp:cNvPr id="29" name="圆角矩形 28"/>
        <dsp:cNvSpPr/>
      </dsp:nvSpPr>
      <dsp:spPr bwMode="white">
        <a:xfrm>
          <a:off x="0" y="0"/>
          <a:ext cx="8229600" cy="4525963"/>
        </a:xfrm>
        <a:prstGeom prst="roundRect">
          <a:avLst>
            <a:gd name="adj" fmla="val 8500"/>
          </a:avLst>
        </a:prstGeom>
      </dsp:spPr>
      <dsp:style>
        <a:lnRef idx="2">
          <a:schemeClr val="lt1"/>
        </a:lnRef>
        <a:fillRef idx="1">
          <a:schemeClr val="accent1"/>
        </a:fillRef>
        <a:effectRef idx="0">
          <a:scrgbClr r="0" g="0" b="0"/>
        </a:effectRef>
        <a:fontRef idx="minor">
          <a:schemeClr val="lt1"/>
        </a:fontRef>
      </dsp:style>
      <dsp:txBody>
        <a:bodyPr vert="horz" wrap="square" lIns="121920" tIns="121920" rIns="121920" bIns="2794153"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sz="3200" dirty="0" smtClean="0"/>
            <a:t>微处理器分为执行部件</a:t>
          </a:r>
          <a:r>
            <a:rPr lang="en-US" sz="3200" dirty="0" smtClean="0"/>
            <a:t>EU</a:t>
          </a:r>
          <a:r>
            <a:rPr lang="zh-CN" sz="3200" dirty="0" smtClean="0"/>
            <a:t>和总线接口部件</a:t>
          </a:r>
          <a:r>
            <a:rPr lang="en-US" sz="3200" dirty="0" smtClean="0"/>
            <a:t>BIU</a:t>
          </a:r>
          <a:endParaRPr lang="zh-CN" sz="3200" dirty="0"/>
        </a:p>
      </dsp:txBody>
      <dsp:txXfrm>
        <a:off x="0" y="0"/>
        <a:ext cx="8229600" cy="4525963"/>
      </dsp:txXfrm>
    </dsp:sp>
    <dsp:sp modelId="{58ECE202-B918-4215-BA02-BFB5419A4043}">
      <dsp:nvSpPr>
        <dsp:cNvPr id="40" name="圆角矩形 39"/>
        <dsp:cNvSpPr/>
      </dsp:nvSpPr>
      <dsp:spPr bwMode="white">
        <a:xfrm>
          <a:off x="222438" y="1876946"/>
          <a:ext cx="3878441" cy="2036683"/>
        </a:xfrm>
        <a:prstGeom prst="roundRect">
          <a:avLst>
            <a:gd name="adj" fmla="val 105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sz="1800" dirty="0" smtClean="0">
              <a:solidFill>
                <a:schemeClr val="dk1"/>
              </a:solidFill>
            </a:rPr>
            <a:t>执行部件</a:t>
          </a:r>
          <a:r>
            <a:rPr lang="en-US" sz="1800" dirty="0" smtClean="0">
              <a:solidFill>
                <a:schemeClr val="dk1"/>
              </a:solidFill>
            </a:rPr>
            <a:t>EU(Execution Unit)</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运算器的算术逻辑运算单元</a:t>
          </a:r>
          <a:r>
            <a:rPr lang="en-US" sz="1800" dirty="0" smtClean="0">
              <a:solidFill>
                <a:schemeClr val="dk1"/>
              </a:solidFill>
            </a:rPr>
            <a:t>ALU</a:t>
          </a:r>
          <a:r>
            <a:rPr lang="zh-CN" sz="1800" dirty="0" smtClean="0">
              <a:solidFill>
                <a:schemeClr val="dk1"/>
              </a:solidFill>
            </a:rPr>
            <a:t>、</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通用寄存器组</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标志寄存器</a:t>
          </a:r>
          <a:r>
            <a:rPr lang="en-US" sz="1800" dirty="0" smtClean="0">
              <a:solidFill>
                <a:schemeClr val="dk1"/>
              </a:solidFill>
            </a:rPr>
            <a:t>FLAGS</a:t>
          </a:r>
          <a:endParaRPr lang="zh-CN" sz="1800" dirty="0">
            <a:solidFill>
              <a:schemeClr val="dk1"/>
            </a:solidFill>
          </a:endParaRPr>
        </a:p>
        <a:p>
          <a:pPr marL="171450" lvl="1" indent="-171450" rtl="0">
            <a:lnSpc>
              <a:spcPct val="100000"/>
            </a:lnSpc>
            <a:spcBef>
              <a:spcPct val="0"/>
            </a:spcBef>
            <a:spcAft>
              <a:spcPct val="15000"/>
            </a:spcAft>
            <a:buChar char="•"/>
          </a:pPr>
          <a:r>
            <a:rPr lang="en-US" sz="1800" dirty="0" smtClean="0">
              <a:solidFill>
                <a:schemeClr val="dk1"/>
              </a:solidFill>
            </a:rPr>
            <a:t>EC</a:t>
          </a:r>
          <a:r>
            <a:rPr lang="zh-CN" sz="1800" dirty="0" smtClean="0">
              <a:solidFill>
                <a:schemeClr val="dk1"/>
              </a:solidFill>
            </a:rPr>
            <a:t>单元控制系统等</a:t>
          </a:r>
          <a:endParaRPr lang="zh-CN" sz="1800" dirty="0" smtClean="0">
            <a:solidFill>
              <a:schemeClr val="dk1"/>
            </a:solidFill>
          </a:endParaRPr>
        </a:p>
      </dsp:txBody>
      <dsp:txXfrm>
        <a:off x="222438" y="1876946"/>
        <a:ext cx="3878441" cy="2036683"/>
      </dsp:txXfrm>
    </dsp:sp>
    <dsp:sp modelId="{3111F24C-4ACD-4306-A304-4C7A0F676A85}">
      <dsp:nvSpPr>
        <dsp:cNvPr id="35" name="圆角矩形 34"/>
        <dsp:cNvSpPr/>
      </dsp:nvSpPr>
      <dsp:spPr bwMode="white">
        <a:xfrm>
          <a:off x="4155677" y="1876946"/>
          <a:ext cx="3878441" cy="2036683"/>
        </a:xfrm>
        <a:prstGeom prst="roundRect">
          <a:avLst>
            <a:gd name="adj" fmla="val 10500"/>
          </a:avLst>
        </a:prstGeom>
      </dsp:spPr>
      <dsp:style>
        <a:lnRef idx="2">
          <a:schemeClr val="accent1"/>
        </a:lnRef>
        <a:fillRef idx="1">
          <a:schemeClr val="lt1">
            <a:alpha val="90000"/>
          </a:schemeClr>
        </a:fillRef>
        <a:effectRef idx="0">
          <a:scrgbClr r="0" g="0" b="0"/>
        </a:effectRef>
        <a:fontRef idx="minor"/>
      </dsp:style>
      <dsp:txBody>
        <a:bodyPr vert="horz" wrap="square"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sz="1800" dirty="0" smtClean="0">
              <a:solidFill>
                <a:schemeClr val="dk1"/>
              </a:solidFill>
            </a:rPr>
            <a:t>总线接口部件</a:t>
          </a:r>
          <a:r>
            <a:rPr lang="en-US" sz="1800" dirty="0" smtClean="0">
              <a:solidFill>
                <a:schemeClr val="dk1"/>
              </a:solidFill>
            </a:rPr>
            <a:t>BIU(Bus </a:t>
          </a:r>
          <a:r>
            <a:rPr lang="en-US" sz="1800" dirty="0" err="1" smtClean="0">
              <a:solidFill>
                <a:schemeClr val="dk1"/>
              </a:solidFill>
            </a:rPr>
            <a:t>Inerface</a:t>
          </a:r>
          <a:r>
            <a:rPr lang="en-US" sz="1800" dirty="0" smtClean="0">
              <a:solidFill>
                <a:schemeClr val="dk1"/>
              </a:solidFill>
            </a:rPr>
            <a:t> Unit):</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段寄存器组（</a:t>
          </a:r>
          <a:r>
            <a:rPr lang="en-US" sz="1800" dirty="0" smtClean="0">
              <a:solidFill>
                <a:schemeClr val="dk1"/>
              </a:solidFill>
            </a:rPr>
            <a:t>CS</a:t>
          </a:r>
          <a:r>
            <a:rPr lang="zh-CN" sz="1800" dirty="0" smtClean="0">
              <a:solidFill>
                <a:schemeClr val="dk1"/>
              </a:solidFill>
            </a:rPr>
            <a:t>、</a:t>
          </a:r>
          <a:r>
            <a:rPr lang="en-US" sz="1800" dirty="0" smtClean="0">
              <a:solidFill>
                <a:schemeClr val="dk1"/>
              </a:solidFill>
            </a:rPr>
            <a:t>DS</a:t>
          </a:r>
          <a:r>
            <a:rPr lang="zh-CN" sz="1800" dirty="0" smtClean="0">
              <a:solidFill>
                <a:schemeClr val="dk1"/>
              </a:solidFill>
            </a:rPr>
            <a:t>、</a:t>
          </a:r>
          <a:r>
            <a:rPr lang="en-US" sz="1800" dirty="0" smtClean="0">
              <a:solidFill>
                <a:schemeClr val="dk1"/>
              </a:solidFill>
            </a:rPr>
            <a:t>ES</a:t>
          </a:r>
          <a:r>
            <a:rPr lang="zh-CN" sz="1800" dirty="0" smtClean="0">
              <a:solidFill>
                <a:schemeClr val="dk1"/>
              </a:solidFill>
            </a:rPr>
            <a:t>、</a:t>
          </a:r>
          <a:r>
            <a:rPr lang="en-US" sz="1800" dirty="0" smtClean="0">
              <a:solidFill>
                <a:schemeClr val="dk1"/>
              </a:solidFill>
            </a:rPr>
            <a:t>SS</a:t>
          </a:r>
          <a:r>
            <a:rPr lang="zh-CN" sz="1800" dirty="0" smtClean="0">
              <a:solidFill>
                <a:schemeClr val="dk1"/>
              </a:solidFill>
            </a:rPr>
            <a:t>）</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指令指针寄存器</a:t>
          </a:r>
          <a:r>
            <a:rPr lang="en-US" sz="1800" dirty="0" smtClean="0">
              <a:solidFill>
                <a:schemeClr val="dk1"/>
              </a:solidFill>
            </a:rPr>
            <a:t>IP</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指令队列单元</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地址加法器</a:t>
          </a:r>
          <a:endParaRPr lang="zh-CN" sz="1800" dirty="0">
            <a:solidFill>
              <a:schemeClr val="dk1"/>
            </a:solidFill>
          </a:endParaRPr>
        </a:p>
        <a:p>
          <a:pPr marL="171450" lvl="1" indent="-171450" rtl="0">
            <a:lnSpc>
              <a:spcPct val="100000"/>
            </a:lnSpc>
            <a:spcBef>
              <a:spcPct val="0"/>
            </a:spcBef>
            <a:spcAft>
              <a:spcPct val="15000"/>
            </a:spcAft>
            <a:buChar char="•"/>
          </a:pPr>
          <a:r>
            <a:rPr lang="zh-CN" sz="1800" dirty="0" smtClean="0">
              <a:solidFill>
                <a:schemeClr val="dk1"/>
              </a:solidFill>
            </a:rPr>
            <a:t>总线控制系统等</a:t>
          </a:r>
          <a:endParaRPr lang="zh-CN" sz="1800" dirty="0" smtClean="0">
            <a:solidFill>
              <a:schemeClr val="dk1"/>
            </a:solidFill>
          </a:endParaRPr>
        </a:p>
      </dsp:txBody>
      <dsp:txXfrm>
        <a:off x="4155677" y="1876946"/>
        <a:ext cx="3878441" cy="20366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67637" cy="4495800"/>
        <a:chOff x="0" y="0"/>
        <a:chExt cx="7767637" cy="4495800"/>
      </a:xfrm>
    </dsp:grpSpPr>
    <dsp:sp modelId="{D590EB56-1744-4A48-9624-CF24A3603FAC}">
      <dsp:nvSpPr>
        <dsp:cNvPr id="3" name="圆角矩形 2"/>
        <dsp:cNvSpPr/>
      </dsp:nvSpPr>
      <dsp:spPr bwMode="white">
        <a:xfrm>
          <a:off x="0" y="655498"/>
          <a:ext cx="7767637" cy="10160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包括指针和变址寄存器</a:t>
          </a:r>
          <a:r>
            <a:rPr lang="en-US" b="1" dirty="0" smtClean="0"/>
            <a:t>SI</a:t>
          </a:r>
          <a:r>
            <a:rPr lang="zh-CN" b="1" dirty="0" smtClean="0"/>
            <a:t>、</a:t>
          </a:r>
          <a:r>
            <a:rPr lang="en-US" b="1" dirty="0" smtClean="0"/>
            <a:t>DI</a:t>
          </a:r>
          <a:r>
            <a:rPr lang="zh-CN" b="1" dirty="0" smtClean="0"/>
            <a:t>、</a:t>
          </a:r>
          <a:r>
            <a:rPr lang="en-US" b="1" dirty="0" smtClean="0"/>
            <a:t>SP</a:t>
          </a:r>
          <a:r>
            <a:rPr lang="zh-CN" b="1" dirty="0" smtClean="0"/>
            <a:t>、</a:t>
          </a:r>
          <a:r>
            <a:rPr lang="en-US" b="1" dirty="0" smtClean="0"/>
            <a:t>BP</a:t>
          </a:r>
          <a:r>
            <a:rPr lang="zh-CN" b="1" dirty="0" smtClean="0"/>
            <a:t>四个</a:t>
          </a:r>
          <a:r>
            <a:rPr lang="en-US" b="1" dirty="0" smtClean="0"/>
            <a:t>16</a:t>
          </a:r>
          <a:r>
            <a:rPr lang="zh-CN" b="1" dirty="0" smtClean="0"/>
            <a:t>位寄存器。顾名思义，它们可用来存放存储器的偏移地址。</a:t>
          </a:r>
          <a:endParaRPr lang="en-US" altLang="zh-CN" b="1" dirty="0" smtClean="0"/>
        </a:p>
      </dsp:txBody>
      <dsp:txXfrm>
        <a:off x="0" y="655498"/>
        <a:ext cx="7767637" cy="1016000"/>
      </dsp:txXfrm>
    </dsp:sp>
    <dsp:sp modelId="{A21E5E06-AD63-4604-8D04-206098BEA08C}">
      <dsp:nvSpPr>
        <dsp:cNvPr id="4" name="圆角矩形 3"/>
        <dsp:cNvSpPr/>
      </dsp:nvSpPr>
      <dsp:spPr bwMode="white">
        <a:xfrm>
          <a:off x="0" y="1739900"/>
          <a:ext cx="7767637" cy="10160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smtClean="0"/>
            <a:t>另外</a:t>
          </a:r>
          <a:r>
            <a:rPr lang="zh-CN" b="1" dirty="0" smtClean="0"/>
            <a:t>，它们也可以作为通用寄存器用。</a:t>
          </a:r>
          <a:endParaRPr lang="zh-CN" dirty="0"/>
        </a:p>
      </dsp:txBody>
      <dsp:txXfrm>
        <a:off x="0" y="1739900"/>
        <a:ext cx="7767637" cy="1016000"/>
      </dsp:txXfrm>
    </dsp:sp>
    <dsp:sp modelId="{D591D91A-833C-4A64-ABEB-4DF0B3F0D33E}">
      <dsp:nvSpPr>
        <dsp:cNvPr id="5" name="圆角矩形 4"/>
        <dsp:cNvSpPr/>
      </dsp:nvSpPr>
      <dsp:spPr bwMode="white">
        <a:xfrm>
          <a:off x="0" y="2825020"/>
          <a:ext cx="7767637" cy="10160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严格地说，用来存放存储器偏移地址的寄存器都应该叫地址寄存器，如</a:t>
          </a:r>
          <a:r>
            <a:rPr lang="en-US" b="1" dirty="0" smtClean="0"/>
            <a:t>BX</a:t>
          </a:r>
          <a:r>
            <a:rPr lang="zh-CN" b="1" dirty="0" smtClean="0"/>
            <a:t>基址寄存器、</a:t>
          </a:r>
          <a:r>
            <a:rPr lang="en-US" b="1" dirty="0" smtClean="0"/>
            <a:t>IP</a:t>
          </a:r>
          <a:r>
            <a:rPr lang="zh-CN" b="1" dirty="0" smtClean="0"/>
            <a:t>指令指针寄存器等。</a:t>
          </a:r>
          <a:endParaRPr lang="zh-CN" dirty="0"/>
        </a:p>
      </dsp:txBody>
      <dsp:txXfrm>
        <a:off x="0" y="2825020"/>
        <a:ext cx="7767637" cy="1016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5410200"/>
        <a:chOff x="0" y="0"/>
        <a:chExt cx="8229600" cy="5410200"/>
      </a:xfrm>
    </dsp:grpSpPr>
    <dsp:sp modelId="{EEA67DA7-F1B5-4452-ACCF-30C4007635B7}">
      <dsp:nvSpPr>
        <dsp:cNvPr id="3" name="圆角矩形 2"/>
        <dsp:cNvSpPr/>
      </dsp:nvSpPr>
      <dsp:spPr bwMode="white">
        <a:xfrm>
          <a:off x="0" y="0"/>
          <a:ext cx="6583680" cy="119024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b="1" dirty="0" smtClean="0"/>
            <a:t>若系统只有</a:t>
          </a:r>
          <a:r>
            <a:rPr lang="en-US" b="1" dirty="0" smtClean="0"/>
            <a:t>1</a:t>
          </a:r>
          <a:r>
            <a:rPr lang="zh-CN" b="1" dirty="0" smtClean="0"/>
            <a:t>根地址线</a:t>
          </a:r>
          <a:r>
            <a:rPr lang="en-US" b="1" dirty="0" smtClean="0"/>
            <a:t>A0:</a:t>
          </a:r>
          <a:r>
            <a:rPr lang="zh-CN" b="1" dirty="0" smtClean="0"/>
            <a:t>则</a:t>
          </a:r>
          <a:r>
            <a:rPr lang="en-US" b="1" dirty="0" smtClean="0"/>
            <a:t>A0</a:t>
          </a:r>
          <a:r>
            <a:rPr lang="zh-CN" b="1" dirty="0" smtClean="0"/>
            <a:t>上有两个不同的信号</a:t>
          </a:r>
          <a:r>
            <a:rPr lang="en-US" b="1" dirty="0" smtClean="0"/>
            <a:t>0</a:t>
          </a:r>
          <a:r>
            <a:rPr lang="zh-CN" b="1" dirty="0" smtClean="0"/>
            <a:t>和</a:t>
          </a:r>
          <a:r>
            <a:rPr lang="en-US" b="1" dirty="0" smtClean="0"/>
            <a:t>1</a:t>
          </a:r>
          <a:r>
            <a:rPr lang="zh-CN" b="1" dirty="0" smtClean="0"/>
            <a:t>，可以表示</a:t>
          </a:r>
          <a:r>
            <a:rPr lang="en-US" b="1" dirty="0" smtClean="0"/>
            <a:t>0</a:t>
          </a:r>
          <a:r>
            <a:rPr lang="zh-CN" b="1" dirty="0" smtClean="0"/>
            <a:t>号和</a:t>
          </a:r>
          <a:r>
            <a:rPr lang="en-US" b="1" dirty="0" smtClean="0"/>
            <a:t>1</a:t>
          </a:r>
          <a:r>
            <a:rPr lang="zh-CN" b="1" dirty="0" smtClean="0"/>
            <a:t>号两个存储单元。</a:t>
          </a:r>
          <a:endParaRPr lang="zh-CN" dirty="0"/>
        </a:p>
      </dsp:txBody>
      <dsp:txXfrm>
        <a:off x="0" y="0"/>
        <a:ext cx="6583680" cy="1190244"/>
      </dsp:txXfrm>
    </dsp:sp>
    <dsp:sp modelId="{07D0D11A-62A1-48DC-8553-9FE78686470E}">
      <dsp:nvSpPr>
        <dsp:cNvPr id="4" name="圆角矩形 3"/>
        <dsp:cNvSpPr/>
      </dsp:nvSpPr>
      <dsp:spPr bwMode="white">
        <a:xfrm>
          <a:off x="551383" y="1406652"/>
          <a:ext cx="6583680" cy="119024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b="1" dirty="0" smtClean="0"/>
            <a:t>若系统有</a:t>
          </a:r>
          <a:r>
            <a:rPr lang="en-US" b="1" dirty="0" smtClean="0"/>
            <a:t>2</a:t>
          </a:r>
          <a:r>
            <a:rPr lang="zh-CN" b="1" dirty="0" smtClean="0"/>
            <a:t>根地址线</a:t>
          </a:r>
          <a:r>
            <a:rPr lang="en-US" b="1" dirty="0" smtClean="0"/>
            <a:t>A1</a:t>
          </a:r>
          <a:r>
            <a:rPr lang="zh-CN" b="1" dirty="0" smtClean="0"/>
            <a:t>、</a:t>
          </a:r>
          <a:r>
            <a:rPr lang="en-US" b="1" dirty="0" smtClean="0"/>
            <a:t>A0:</a:t>
          </a:r>
          <a:r>
            <a:rPr lang="zh-CN" b="1" dirty="0" smtClean="0"/>
            <a:t>则有四个不同的信号组合</a:t>
          </a:r>
          <a:r>
            <a:rPr lang="en-US" b="1" dirty="0" smtClean="0"/>
            <a:t>00</a:t>
          </a:r>
          <a:r>
            <a:rPr lang="zh-CN" b="1" dirty="0" smtClean="0"/>
            <a:t>、</a:t>
          </a:r>
          <a:r>
            <a:rPr lang="en-US" b="1" dirty="0" smtClean="0"/>
            <a:t>01</a:t>
          </a:r>
          <a:r>
            <a:rPr lang="zh-CN" b="1" dirty="0" smtClean="0"/>
            <a:t>、</a:t>
          </a:r>
          <a:r>
            <a:rPr lang="en-US" b="1" dirty="0" smtClean="0"/>
            <a:t>10</a:t>
          </a:r>
          <a:r>
            <a:rPr lang="zh-CN" b="1" dirty="0" smtClean="0"/>
            <a:t>、</a:t>
          </a:r>
          <a:r>
            <a:rPr lang="en-US" b="1" dirty="0" smtClean="0"/>
            <a:t>11</a:t>
          </a:r>
          <a:r>
            <a:rPr lang="zh-CN" b="1" dirty="0" smtClean="0"/>
            <a:t>，可以表示</a:t>
          </a:r>
          <a:r>
            <a:rPr lang="en-US" b="1" dirty="0" smtClean="0"/>
            <a:t>0</a:t>
          </a:r>
          <a:r>
            <a:rPr lang="zh-CN" b="1" dirty="0" smtClean="0"/>
            <a:t>号～</a:t>
          </a:r>
          <a:r>
            <a:rPr lang="en-US" b="1" dirty="0" smtClean="0"/>
            <a:t>3</a:t>
          </a:r>
          <a:r>
            <a:rPr lang="zh-CN" b="1" dirty="0" smtClean="0"/>
            <a:t>号四个存储单元。</a:t>
          </a:r>
          <a:endParaRPr lang="zh-CN" dirty="0"/>
        </a:p>
      </dsp:txBody>
      <dsp:txXfrm>
        <a:off x="551383" y="1406652"/>
        <a:ext cx="6583680" cy="1190244"/>
      </dsp:txXfrm>
    </dsp:sp>
    <dsp:sp modelId="{A931FE83-A62C-4E06-A315-193CC03207A7}">
      <dsp:nvSpPr>
        <dsp:cNvPr id="5" name="圆角矩形 4"/>
        <dsp:cNvSpPr/>
      </dsp:nvSpPr>
      <dsp:spPr bwMode="white">
        <a:xfrm>
          <a:off x="1094537" y="2813304"/>
          <a:ext cx="6583680" cy="119024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b="1" dirty="0" smtClean="0"/>
            <a:t>若系统有</a:t>
          </a:r>
          <a:r>
            <a:rPr lang="en-US" b="1" dirty="0" smtClean="0"/>
            <a:t>10</a:t>
          </a:r>
          <a:r>
            <a:rPr lang="zh-CN" b="1" dirty="0" smtClean="0"/>
            <a:t>根地址线</a:t>
          </a:r>
          <a:r>
            <a:rPr lang="en-US" b="1" dirty="0" smtClean="0"/>
            <a:t>A9</a:t>
          </a:r>
          <a:r>
            <a:rPr lang="zh-CN" b="1" dirty="0" smtClean="0"/>
            <a:t>～</a:t>
          </a:r>
          <a:r>
            <a:rPr lang="en-US" b="1" dirty="0" smtClean="0"/>
            <a:t>A0:</a:t>
          </a:r>
          <a:r>
            <a:rPr lang="zh-CN" b="1" dirty="0" smtClean="0"/>
            <a:t>则有</a:t>
          </a:r>
          <a:r>
            <a:rPr lang="en-US" b="1" dirty="0" smtClean="0"/>
            <a:t>0</a:t>
          </a:r>
          <a:r>
            <a:rPr lang="zh-CN" b="1" dirty="0" smtClean="0"/>
            <a:t>号～</a:t>
          </a:r>
          <a:r>
            <a:rPr lang="en-US" b="1" dirty="0" smtClean="0"/>
            <a:t>1023</a:t>
          </a:r>
          <a:r>
            <a:rPr lang="zh-CN" b="1" dirty="0" smtClean="0"/>
            <a:t>号不同组合，可以表示</a:t>
          </a:r>
          <a:r>
            <a:rPr lang="en-US" b="1" dirty="0" smtClean="0"/>
            <a:t>1024</a:t>
          </a:r>
          <a:r>
            <a:rPr lang="zh-CN" b="1" dirty="0" smtClean="0"/>
            <a:t>个存储单元，寻址空间达到</a:t>
          </a:r>
          <a:r>
            <a:rPr lang="en-US" b="1" dirty="0" smtClean="0"/>
            <a:t>1KB</a:t>
          </a:r>
          <a:r>
            <a:rPr lang="zh-CN" b="1" dirty="0" smtClean="0"/>
            <a:t>。</a:t>
          </a:r>
          <a:r>
            <a:rPr lang="en-US" b="1" dirty="0" smtClean="0"/>
            <a:t>B(Byte)</a:t>
          </a:r>
          <a:r>
            <a:rPr lang="zh-CN" b="1" dirty="0" smtClean="0"/>
            <a:t>表示字节单元。</a:t>
          </a:r>
          <a:endParaRPr lang="zh-CN" dirty="0"/>
        </a:p>
      </dsp:txBody>
      <dsp:txXfrm>
        <a:off x="1094537" y="2813304"/>
        <a:ext cx="6583680" cy="1190244"/>
      </dsp:txXfrm>
    </dsp:sp>
    <dsp:sp modelId="{0677543D-AA39-4569-BB85-ECFA547DEBFC}">
      <dsp:nvSpPr>
        <dsp:cNvPr id="6" name="圆角矩形 5"/>
        <dsp:cNvSpPr/>
      </dsp:nvSpPr>
      <dsp:spPr bwMode="white">
        <a:xfrm>
          <a:off x="1645920" y="4219956"/>
          <a:ext cx="6583680" cy="119024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rtl="0">
            <a:lnSpc>
              <a:spcPct val="100000"/>
            </a:lnSpc>
            <a:spcBef>
              <a:spcPct val="0"/>
            </a:spcBef>
            <a:spcAft>
              <a:spcPct val="35000"/>
            </a:spcAft>
          </a:pPr>
          <a:r>
            <a:rPr lang="zh-CN" b="1" dirty="0" smtClean="0"/>
            <a:t>可以看出，若地址位数为</a:t>
          </a:r>
          <a:r>
            <a:rPr lang="en-US" b="1" dirty="0" smtClean="0"/>
            <a:t>n</a:t>
          </a:r>
          <a:r>
            <a:rPr lang="zh-CN" b="1" dirty="0" smtClean="0"/>
            <a:t>，则地址空间的大小为</a:t>
          </a:r>
          <a:r>
            <a:rPr lang="en-US" b="1" dirty="0" smtClean="0"/>
            <a:t>2</a:t>
          </a:r>
          <a:r>
            <a:rPr lang="en-US" b="1" baseline="30000" dirty="0" smtClean="0"/>
            <a:t>n</a:t>
          </a:r>
          <a:r>
            <a:rPr lang="zh-CN" b="1" dirty="0" smtClean="0"/>
            <a:t>个存储单元。</a:t>
          </a:r>
          <a:endParaRPr lang="zh-CN" dirty="0"/>
        </a:p>
      </dsp:txBody>
      <dsp:txXfrm>
        <a:off x="1645920" y="4219956"/>
        <a:ext cx="6583680" cy="1190244"/>
      </dsp:txXfrm>
    </dsp:sp>
    <dsp:sp modelId="{93B50C81-3872-42B8-8EFC-9A469322CDE5}">
      <dsp:nvSpPr>
        <dsp:cNvPr id="7" name="下箭头 6"/>
        <dsp:cNvSpPr/>
      </dsp:nvSpPr>
      <dsp:spPr bwMode="white">
        <a:xfrm>
          <a:off x="5810021" y="911619"/>
          <a:ext cx="773659" cy="773659"/>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40640" tIns="40640" rIns="40640" bIns="4064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zh-CN" altLang="en-US">
            <a:solidFill>
              <a:schemeClr val="dk1"/>
            </a:solidFill>
          </a:endParaRPr>
        </a:p>
      </dsp:txBody>
      <dsp:txXfrm>
        <a:off x="5810021" y="911619"/>
        <a:ext cx="773659" cy="773659"/>
      </dsp:txXfrm>
    </dsp:sp>
    <dsp:sp modelId="{D597BA1D-413D-4493-A86F-AAFF3081D632}">
      <dsp:nvSpPr>
        <dsp:cNvPr id="8" name="下箭头 7"/>
        <dsp:cNvSpPr/>
      </dsp:nvSpPr>
      <dsp:spPr bwMode="white">
        <a:xfrm>
          <a:off x="6361405" y="2318271"/>
          <a:ext cx="773659" cy="773659"/>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40640" tIns="40640" rIns="40640" bIns="4064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zh-CN" altLang="en-US">
            <a:solidFill>
              <a:schemeClr val="dk1"/>
            </a:solidFill>
          </a:endParaRPr>
        </a:p>
      </dsp:txBody>
      <dsp:txXfrm>
        <a:off x="6361405" y="2318271"/>
        <a:ext cx="773659" cy="773659"/>
      </dsp:txXfrm>
    </dsp:sp>
    <dsp:sp modelId="{86A83CC8-CAFD-4131-9007-977E6E57EDA3}">
      <dsp:nvSpPr>
        <dsp:cNvPr id="9" name="下箭头 8"/>
        <dsp:cNvSpPr/>
      </dsp:nvSpPr>
      <dsp:spPr bwMode="white">
        <a:xfrm>
          <a:off x="6904558" y="3724923"/>
          <a:ext cx="773659" cy="773659"/>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40640" tIns="40640" rIns="40640" bIns="40640" anchor="ctr"/>
        <a:lstStyle>
          <a:lvl1pPr algn="ctr">
            <a:defRPr sz="32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endParaRPr lang="zh-CN" altLang="en-US">
            <a:solidFill>
              <a:schemeClr val="dk1"/>
            </a:solidFill>
          </a:endParaRPr>
        </a:p>
      </dsp:txBody>
      <dsp:txXfrm>
        <a:off x="6904558" y="3724923"/>
        <a:ext cx="773659" cy="7736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525963"/>
        <a:chOff x="0" y="0"/>
        <a:chExt cx="8229600" cy="4525963"/>
      </a:xfrm>
    </dsp:grpSpPr>
    <dsp:sp modelId="{2BA2C5D9-1E75-4AE0-93F9-B522A6FA7F84}">
      <dsp:nvSpPr>
        <dsp:cNvPr id="3" name="圆角矩形 2"/>
        <dsp:cNvSpPr/>
      </dsp:nvSpPr>
      <dsp:spPr bwMode="white">
        <a:xfrm>
          <a:off x="0" y="277302"/>
          <a:ext cx="8229600" cy="1600835"/>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b="1" dirty="0" smtClean="0">
              <a:solidFill>
                <a:schemeClr val="dk1"/>
              </a:solidFill>
            </a:rPr>
            <a:t>物理地址是内存单元的真实地址。存储单元的物理地址是唯一的。 </a:t>
          </a:r>
          <a:endParaRPr lang="zh-CN" dirty="0">
            <a:solidFill>
              <a:schemeClr val="dk1"/>
            </a:solidFill>
          </a:endParaRPr>
        </a:p>
      </dsp:txBody>
      <dsp:txXfrm>
        <a:off x="0" y="277302"/>
        <a:ext cx="8229600" cy="1600835"/>
      </dsp:txXfrm>
    </dsp:sp>
    <dsp:sp modelId="{821C919B-CF94-4500-ABEE-07CF50892A3C}">
      <dsp:nvSpPr>
        <dsp:cNvPr id="4" name="圆角矩形 3"/>
        <dsp:cNvSpPr/>
      </dsp:nvSpPr>
      <dsp:spPr bwMode="white">
        <a:xfrm>
          <a:off x="0" y="1955897"/>
          <a:ext cx="8229600" cy="2292764"/>
        </a:xfrm>
        <a:prstGeom prst="roundRect">
          <a:avLst/>
        </a:prstGeom>
      </dsp:spPr>
      <dsp:style>
        <a:lnRef idx="3">
          <a:schemeClr val="accent1">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b="1" dirty="0" smtClean="0">
              <a:solidFill>
                <a:schemeClr val="dk1"/>
              </a:solidFill>
            </a:rPr>
            <a:t>8086CPU</a:t>
          </a:r>
          <a:r>
            <a:rPr lang="zh-CN" b="1" dirty="0" smtClean="0">
              <a:solidFill>
                <a:schemeClr val="dk1"/>
              </a:solidFill>
            </a:rPr>
            <a:t>有</a:t>
          </a:r>
          <a:r>
            <a:rPr lang="en-US" b="1" dirty="0" smtClean="0">
              <a:solidFill>
                <a:schemeClr val="dk1"/>
              </a:solidFill>
            </a:rPr>
            <a:t>20</a:t>
          </a:r>
          <a:r>
            <a:rPr lang="zh-CN" b="1" dirty="0" smtClean="0">
              <a:solidFill>
                <a:schemeClr val="dk1"/>
              </a:solidFill>
            </a:rPr>
            <a:t>根地址线，因此其存储空间可达</a:t>
          </a:r>
          <a:r>
            <a:rPr lang="en-US" b="1" dirty="0" smtClean="0">
              <a:solidFill>
                <a:schemeClr val="dk1"/>
              </a:solidFill>
            </a:rPr>
            <a:t>2</a:t>
          </a:r>
          <a:r>
            <a:rPr lang="en-US" b="1" baseline="30000" dirty="0" smtClean="0">
              <a:solidFill>
                <a:schemeClr val="dk1"/>
              </a:solidFill>
            </a:rPr>
            <a:t>20</a:t>
          </a:r>
          <a:r>
            <a:rPr lang="en-US" b="1" dirty="0" smtClean="0">
              <a:solidFill>
                <a:schemeClr val="dk1"/>
              </a:solidFill>
            </a:rPr>
            <a:t>=1M</a:t>
          </a:r>
          <a:r>
            <a:rPr lang="zh-CN" b="1" dirty="0" smtClean="0">
              <a:solidFill>
                <a:schemeClr val="dk1"/>
              </a:solidFill>
            </a:rPr>
            <a:t>字节单元。在</a:t>
          </a:r>
          <a:r>
            <a:rPr lang="en-US" b="1" dirty="0" smtClean="0">
              <a:solidFill>
                <a:schemeClr val="dk1"/>
              </a:solidFill>
            </a:rPr>
            <a:t>20</a:t>
          </a:r>
          <a:r>
            <a:rPr lang="zh-CN" b="1" dirty="0" smtClean="0">
              <a:solidFill>
                <a:schemeClr val="dk1"/>
              </a:solidFill>
            </a:rPr>
            <a:t>位地址线的存储空间中采用十六进制表示的物理地址范围是</a:t>
          </a:r>
          <a:r>
            <a:rPr lang="en-US" b="1" dirty="0" smtClean="0">
              <a:solidFill>
                <a:schemeClr val="dk1"/>
              </a:solidFill>
            </a:rPr>
            <a:t>00000H</a:t>
          </a:r>
          <a:r>
            <a:rPr lang="zh-CN" b="1" dirty="0" smtClean="0">
              <a:solidFill>
                <a:schemeClr val="dk1"/>
              </a:solidFill>
            </a:rPr>
            <a:t>～</a:t>
          </a:r>
          <a:r>
            <a:rPr lang="en-US" b="1" dirty="0" smtClean="0">
              <a:solidFill>
                <a:schemeClr val="dk1"/>
              </a:solidFill>
            </a:rPr>
            <a:t>FFFFFH</a:t>
          </a:r>
          <a:r>
            <a:rPr lang="zh-CN" b="1" dirty="0" smtClean="0">
              <a:solidFill>
                <a:schemeClr val="dk1"/>
              </a:solidFill>
            </a:rPr>
            <a:t>。</a:t>
          </a:r>
          <a:endParaRPr lang="zh-CN" dirty="0">
            <a:solidFill>
              <a:schemeClr val="dk1"/>
            </a:solidFill>
          </a:endParaRPr>
        </a:p>
      </dsp:txBody>
      <dsp:txXfrm>
        <a:off x="0" y="1955897"/>
        <a:ext cx="8229600" cy="2292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77200" cy="3937000"/>
        <a:chOff x="0" y="0"/>
        <a:chExt cx="8077200" cy="3937000"/>
      </a:xfrm>
    </dsp:grpSpPr>
    <dsp:sp modelId="{A2E58D13-F77A-4EB0-BA9C-693FB9B94EB6}">
      <dsp:nvSpPr>
        <dsp:cNvPr id="3" name="圆角矩形 2"/>
        <dsp:cNvSpPr/>
      </dsp:nvSpPr>
      <dsp:spPr bwMode="white">
        <a:xfrm>
          <a:off x="0" y="31680"/>
          <a:ext cx="8077200"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rtl="0">
            <a:lnSpc>
              <a:spcPct val="100000"/>
            </a:lnSpc>
            <a:spcBef>
              <a:spcPct val="0"/>
            </a:spcBef>
            <a:spcAft>
              <a:spcPct val="35000"/>
            </a:spcAft>
          </a:pPr>
          <a:r>
            <a:rPr lang="zh-CN" b="1" dirty="0" smtClean="0"/>
            <a:t>微型计算机系统</a:t>
          </a:r>
          <a:endParaRPr lang="zh-CN" dirty="0"/>
        </a:p>
      </dsp:txBody>
      <dsp:txXfrm>
        <a:off x="0" y="31680"/>
        <a:ext cx="8077200" cy="892810"/>
      </dsp:txXfrm>
    </dsp:sp>
    <dsp:sp modelId="{58D93349-A00E-4770-B65C-89402430FC42}">
      <dsp:nvSpPr>
        <dsp:cNvPr id="4" name="圆角矩形 3"/>
        <dsp:cNvSpPr/>
      </dsp:nvSpPr>
      <dsp:spPr bwMode="white">
        <a:xfrm>
          <a:off x="0" y="1025290"/>
          <a:ext cx="8077200"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rtl="0">
            <a:lnSpc>
              <a:spcPct val="100000"/>
            </a:lnSpc>
            <a:spcBef>
              <a:spcPct val="0"/>
            </a:spcBef>
            <a:spcAft>
              <a:spcPct val="35000"/>
            </a:spcAft>
          </a:pPr>
          <a:r>
            <a:rPr lang="en-US" b="1" dirty="0" smtClean="0"/>
            <a:t>80X86</a:t>
          </a:r>
          <a:r>
            <a:rPr lang="zh-CN" b="1" dirty="0" smtClean="0"/>
            <a:t>寄存器</a:t>
          </a:r>
          <a:endParaRPr lang="zh-CN" dirty="0"/>
        </a:p>
      </dsp:txBody>
      <dsp:txXfrm>
        <a:off x="0" y="1025290"/>
        <a:ext cx="8077200" cy="892810"/>
      </dsp:txXfrm>
    </dsp:sp>
    <dsp:sp modelId="{152DBD67-EE2D-4076-87BB-B5DF4E5F49EB}">
      <dsp:nvSpPr>
        <dsp:cNvPr id="5" name="圆角矩形 4"/>
        <dsp:cNvSpPr/>
      </dsp:nvSpPr>
      <dsp:spPr bwMode="white">
        <a:xfrm>
          <a:off x="0" y="2018900"/>
          <a:ext cx="8077200"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rtl="0">
            <a:lnSpc>
              <a:spcPct val="100000"/>
            </a:lnSpc>
            <a:spcBef>
              <a:spcPct val="0"/>
            </a:spcBef>
            <a:spcAft>
              <a:spcPct val="35000"/>
            </a:spcAft>
          </a:pPr>
          <a:r>
            <a:rPr lang="zh-CN" b="1" dirty="0" smtClean="0"/>
            <a:t>物理地址与逻辑地址</a:t>
          </a:r>
          <a:endParaRPr lang="zh-CN" dirty="0"/>
        </a:p>
      </dsp:txBody>
      <dsp:txXfrm>
        <a:off x="0" y="2018900"/>
        <a:ext cx="8077200" cy="892810"/>
      </dsp:txXfrm>
    </dsp:sp>
    <dsp:sp modelId="{26A5D497-C05C-4975-919C-A5C4C61678ED}">
      <dsp:nvSpPr>
        <dsp:cNvPr id="6" name="圆角矩形 5"/>
        <dsp:cNvSpPr/>
      </dsp:nvSpPr>
      <dsp:spPr bwMode="white">
        <a:xfrm>
          <a:off x="0" y="3012510"/>
          <a:ext cx="8077200" cy="892810"/>
        </a:xfrm>
        <a:prstGeom prst="roundRect">
          <a:avLst/>
        </a:prstGeom>
      </dsp:spPr>
      <dsp:style>
        <a:lnRef idx="2">
          <a:schemeClr val="lt1"/>
        </a:lnRef>
        <a:fillRef idx="1">
          <a:schemeClr val="accent1"/>
        </a:fillRef>
        <a:effectRef idx="0">
          <a:scrgbClr r="0" g="0" b="0"/>
        </a:effectRef>
        <a:fontRef idx="minor">
          <a:schemeClr val="lt1"/>
        </a:fontRef>
      </dsp:style>
      <dsp:txBody>
        <a:bodyPr lIns="133350" tIns="133350" rIns="133350" bIns="13335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rtl="0">
            <a:lnSpc>
              <a:spcPct val="100000"/>
            </a:lnSpc>
            <a:spcBef>
              <a:spcPct val="0"/>
            </a:spcBef>
            <a:spcAft>
              <a:spcPct val="35000"/>
            </a:spcAft>
          </a:pPr>
          <a:r>
            <a:rPr lang="zh-CN" b="1" dirty="0" smtClean="0"/>
            <a:t>存储器分段</a:t>
          </a:r>
          <a:endParaRPr lang="zh-CN" dirty="0"/>
        </a:p>
      </dsp:txBody>
      <dsp:txXfrm>
        <a:off x="0" y="3012510"/>
        <a:ext cx="8077200" cy="892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39000" cy="4419600"/>
        <a:chOff x="0" y="0"/>
        <a:chExt cx="7239000" cy="4419600"/>
      </a:xfrm>
      <a:scene3d>
        <a:camera prst="perspectiveLeft" zoom="91000"/>
        <a:lightRig rig="threePt" dir="t">
          <a:rot lat="0" lon="0" rev="20640000"/>
        </a:lightRig>
      </a:scene3d>
    </dsp:grpSpPr>
    <dsp:sp modelId="{C598ECB3-4DB3-45C5-9520-12F99BFE8A62}">
      <dsp:nvSpPr>
        <dsp:cNvPr id="3" name="矩形 2"/>
        <dsp:cNvSpPr/>
      </dsp:nvSpPr>
      <dsp:spPr bwMode="white">
        <a:xfrm>
          <a:off x="0" y="0"/>
          <a:ext cx="7239000" cy="1325880"/>
        </a:xfrm>
        <a:prstGeom prst="rect">
          <a:avLst/>
        </a:prstGeom>
        <a:sp3d extrusionH="50600">
          <a:bevelT w="80600" h="80600" prst="relaxedInset"/>
          <a:bevelB w="80600" h="80600" prst="relaxedInset"/>
        </a:sp3d>
      </dsp:spPr>
      <dsp:style>
        <a:lnRef idx="0">
          <a:schemeClr val="accent1"/>
        </a:lnRef>
        <a:fillRef idx="1">
          <a:schemeClr val="accent1">
            <a:shade val="80000"/>
          </a:schemeClr>
        </a:fillRef>
        <a:effectRef idx="0">
          <a:scrgbClr r="0" g="0" b="0"/>
        </a:effectRef>
        <a:fontRef idx="minor"/>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zh-CN" b="1" dirty="0" smtClean="0">
              <a:solidFill>
                <a:schemeClr val="lt1"/>
              </a:solidFill>
            </a:rPr>
            <a:t>计算机由运算器、控制器、存储器、输入设备、输出设备五大部件组成。运算器和控制器合称为中央处理器（</a:t>
          </a:r>
          <a:r>
            <a:rPr lang="en-US" b="1" dirty="0" smtClean="0">
              <a:solidFill>
                <a:schemeClr val="lt1"/>
              </a:solidFill>
            </a:rPr>
            <a:t>CPU</a:t>
          </a:r>
          <a:r>
            <a:rPr lang="zh-CN" b="1" dirty="0" smtClean="0">
              <a:solidFill>
                <a:schemeClr val="lt1"/>
              </a:solidFill>
            </a:rPr>
            <a:t>）。</a:t>
          </a:r>
          <a:r>
            <a:rPr lang="zh-CN" dirty="0" smtClean="0">
              <a:solidFill>
                <a:schemeClr val="lt1"/>
              </a:solidFill>
            </a:rPr>
            <a:t> </a:t>
          </a:r>
          <a:endParaRPr lang="zh-CN" dirty="0">
            <a:solidFill>
              <a:schemeClr val="lt1"/>
            </a:solidFill>
          </a:endParaRPr>
        </a:p>
      </dsp:txBody>
      <dsp:txXfrm>
        <a:off x="0" y="0"/>
        <a:ext cx="7239000" cy="1325880"/>
      </dsp:txXfrm>
    </dsp:sp>
    <dsp:sp modelId="{3AF2C114-371F-46AC-878F-70C6F03CBB98}">
      <dsp:nvSpPr>
        <dsp:cNvPr id="4" name="矩形 3"/>
        <dsp:cNvSpPr/>
      </dsp:nvSpPr>
      <dsp:spPr bwMode="white">
        <a:xfrm>
          <a:off x="0" y="1325880"/>
          <a:ext cx="1809750" cy="2784348"/>
        </a:xfrm>
        <a:prstGeom prst="rect">
          <a:avLst/>
        </a:prstGeom>
        <a:sp3d extrusionH="50600" prstMaterial="metal">
          <a:bevelT w="101600" h="80600" prst="relaxedInset"/>
          <a:bevelB w="80600" h="80600" prst="relaxedInset"/>
        </a:sp3d>
      </dsp:spPr>
      <dsp:style>
        <a:lnRef idx="0">
          <a:schemeClr val="lt1"/>
        </a:lnRef>
        <a:fillRef idx="1">
          <a:schemeClr val="accent1"/>
        </a:fillRef>
        <a:effectRef idx="1">
          <a:scrgbClr r="0" g="0" b="0"/>
        </a:effectRef>
        <a:fontRef idx="minor">
          <a:schemeClr val="dk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rtl="0">
            <a:lnSpc>
              <a:spcPct val="100000"/>
            </a:lnSpc>
            <a:spcBef>
              <a:spcPct val="0"/>
            </a:spcBef>
            <a:spcAft>
              <a:spcPct val="35000"/>
            </a:spcAft>
          </a:pPr>
          <a:r>
            <a:rPr lang="zh-CN" b="1" dirty="0" smtClean="0"/>
            <a:t>中央处理器</a:t>
          </a:r>
          <a:r>
            <a:rPr lang="en-US" b="1" dirty="0" smtClean="0"/>
            <a:t>CPU</a:t>
          </a:r>
          <a:r>
            <a:rPr lang="en-US" dirty="0" smtClean="0"/>
            <a:t> </a:t>
          </a:r>
          <a:endParaRPr lang="zh-CN" dirty="0"/>
        </a:p>
      </dsp:txBody>
      <dsp:txXfrm>
        <a:off x="0" y="1325880"/>
        <a:ext cx="1809750" cy="2784348"/>
      </dsp:txXfrm>
    </dsp:sp>
    <dsp:sp modelId="{877CFE65-3E97-45C0-B637-66A3FAD478E2}">
      <dsp:nvSpPr>
        <dsp:cNvPr id="5" name="矩形 4"/>
        <dsp:cNvSpPr/>
      </dsp:nvSpPr>
      <dsp:spPr bwMode="white">
        <a:xfrm>
          <a:off x="1809750" y="1325880"/>
          <a:ext cx="1809750" cy="2784348"/>
        </a:xfrm>
        <a:prstGeom prst="rect">
          <a:avLst/>
        </a:prstGeom>
        <a:sp3d extrusionH="50600" prstMaterial="metal">
          <a:bevelT w="101600" h="80600" prst="relaxedInset"/>
          <a:bevelB w="80600" h="80600" prst="relaxedInset"/>
        </a:sp3d>
      </dsp:spPr>
      <dsp:style>
        <a:lnRef idx="0">
          <a:schemeClr val="lt1"/>
        </a:lnRef>
        <a:fillRef idx="1">
          <a:schemeClr val="accent1"/>
        </a:fillRef>
        <a:effectRef idx="1">
          <a:scrgbClr r="0" g="0" b="0"/>
        </a:effectRef>
        <a:fontRef idx="minor">
          <a:schemeClr val="dk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rtl="0">
            <a:lnSpc>
              <a:spcPct val="100000"/>
            </a:lnSpc>
            <a:spcBef>
              <a:spcPct val="0"/>
            </a:spcBef>
            <a:spcAft>
              <a:spcPct val="35000"/>
            </a:spcAft>
          </a:pPr>
          <a:r>
            <a:rPr lang="zh-CN" b="1" dirty="0" smtClean="0"/>
            <a:t>存储器</a:t>
          </a:r>
          <a:r>
            <a:rPr lang="zh-CN" dirty="0" smtClean="0"/>
            <a:t>                          </a:t>
          </a:r>
          <a:endParaRPr lang="zh-CN" dirty="0"/>
        </a:p>
      </dsp:txBody>
      <dsp:txXfrm>
        <a:off x="1809750" y="1325880"/>
        <a:ext cx="1809750" cy="2784348"/>
      </dsp:txXfrm>
    </dsp:sp>
    <dsp:sp modelId="{66472E41-6DBE-44CC-BFDE-E7F224B920C0}">
      <dsp:nvSpPr>
        <dsp:cNvPr id="6" name="矩形 5"/>
        <dsp:cNvSpPr/>
      </dsp:nvSpPr>
      <dsp:spPr bwMode="white">
        <a:xfrm>
          <a:off x="3619500" y="1325880"/>
          <a:ext cx="1809750" cy="2784348"/>
        </a:xfrm>
        <a:prstGeom prst="rect">
          <a:avLst/>
        </a:prstGeom>
        <a:sp3d extrusionH="50600" prstMaterial="metal">
          <a:bevelT w="101600" h="80600" prst="relaxedInset"/>
          <a:bevelB w="80600" h="80600" prst="relaxedInset"/>
        </a:sp3d>
      </dsp:spPr>
      <dsp:style>
        <a:lnRef idx="0">
          <a:schemeClr val="lt1"/>
        </a:lnRef>
        <a:fillRef idx="1">
          <a:schemeClr val="accent1"/>
        </a:fillRef>
        <a:effectRef idx="1">
          <a:scrgbClr r="0" g="0" b="0"/>
        </a:effectRef>
        <a:fontRef idx="minor">
          <a:schemeClr val="dk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rtl="0">
            <a:lnSpc>
              <a:spcPct val="100000"/>
            </a:lnSpc>
            <a:spcBef>
              <a:spcPct val="0"/>
            </a:spcBef>
            <a:spcAft>
              <a:spcPct val="35000"/>
            </a:spcAft>
          </a:pPr>
          <a:r>
            <a:rPr lang="zh-CN" b="1" dirty="0" smtClean="0"/>
            <a:t>输入输出设备</a:t>
          </a:r>
          <a:r>
            <a:rPr lang="zh-CN" dirty="0" smtClean="0"/>
            <a:t> </a:t>
          </a:r>
          <a:endParaRPr lang="zh-CN" dirty="0"/>
        </a:p>
      </dsp:txBody>
      <dsp:txXfrm>
        <a:off x="3619500" y="1325880"/>
        <a:ext cx="1809750" cy="2784348"/>
      </dsp:txXfrm>
    </dsp:sp>
    <dsp:sp modelId="{E4DFBC28-B4AC-42F4-A98E-6A12BECFFB06}">
      <dsp:nvSpPr>
        <dsp:cNvPr id="7" name="矩形 6"/>
        <dsp:cNvSpPr/>
      </dsp:nvSpPr>
      <dsp:spPr bwMode="white">
        <a:xfrm>
          <a:off x="5429250" y="1325880"/>
          <a:ext cx="1809750" cy="2784348"/>
        </a:xfrm>
        <a:prstGeom prst="rect">
          <a:avLst/>
        </a:prstGeom>
        <a:sp3d extrusionH="50600" prstMaterial="metal">
          <a:bevelT w="101600" h="80600" prst="relaxedInset"/>
          <a:bevelB w="80600" h="80600" prst="relaxedInset"/>
        </a:sp3d>
      </dsp:spPr>
      <dsp:style>
        <a:lnRef idx="0">
          <a:schemeClr val="lt1"/>
        </a:lnRef>
        <a:fillRef idx="1">
          <a:schemeClr val="accent1"/>
        </a:fillRef>
        <a:effectRef idx="1">
          <a:scrgbClr r="0" g="0" b="0"/>
        </a:effectRef>
        <a:fontRef idx="minor">
          <a:schemeClr val="dk1"/>
        </a:fontRef>
      </dsp:style>
      <dsp:txBody>
        <a:bodyPr lIns="160020" tIns="160020" rIns="160020" bIns="160020" anchor="ctr"/>
        <a:lstStyle>
          <a:lvl1pPr algn="ctr">
            <a:defRPr sz="42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rtl="0">
            <a:lnSpc>
              <a:spcPct val="100000"/>
            </a:lnSpc>
            <a:spcBef>
              <a:spcPct val="0"/>
            </a:spcBef>
            <a:spcAft>
              <a:spcPct val="35000"/>
            </a:spcAft>
          </a:pPr>
          <a:r>
            <a:rPr lang="zh-CN" b="1" dirty="0" smtClean="0"/>
            <a:t>总线及接口</a:t>
          </a:r>
          <a:r>
            <a:rPr lang="zh-CN" dirty="0" smtClean="0"/>
            <a:t> </a:t>
          </a:r>
          <a:r>
            <a:rPr lang="zh-CN" b="1" dirty="0" smtClean="0"/>
            <a:t>        </a:t>
          </a:r>
          <a:endParaRPr lang="zh-CN" dirty="0"/>
        </a:p>
      </dsp:txBody>
      <dsp:txXfrm>
        <a:off x="5429250" y="1325880"/>
        <a:ext cx="1809750" cy="2784348"/>
      </dsp:txXfrm>
    </dsp:sp>
    <dsp:sp modelId="{570742FF-9003-477C-AAF5-9D0B67BD7030}">
      <dsp:nvSpPr>
        <dsp:cNvPr id="8" name="矩形 7"/>
        <dsp:cNvSpPr/>
      </dsp:nvSpPr>
      <dsp:spPr bwMode="white">
        <a:xfrm>
          <a:off x="0" y="4110228"/>
          <a:ext cx="7239000" cy="309372"/>
        </a:xfrm>
        <a:prstGeom prst="rect">
          <a:avLst/>
        </a:prstGeom>
        <a:sp3d extrusionH="50600">
          <a:bevelT w="80600" h="80600" prst="relaxedInset"/>
          <a:bevelB w="80600" h="80600" prst="relaxedInset"/>
        </a:sp3d>
      </dsp:spPr>
      <dsp:style>
        <a:lnRef idx="0">
          <a:schemeClr val="accent1"/>
        </a:lnRef>
        <a:fillRef idx="1">
          <a:schemeClr val="accent1">
            <a:shade val="80000"/>
          </a:schemeClr>
        </a:fillRef>
        <a:effectRef idx="0">
          <a:scrgbClr r="0" g="0" b="0"/>
        </a:effectRef>
        <a:fontRef idx="minor"/>
      </dsp:style>
      <dsp:txXfrm>
        <a:off x="0" y="4110228"/>
        <a:ext cx="7239000" cy="309372"/>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27875" cy="1982787"/>
        <a:chOff x="0" y="0"/>
        <a:chExt cx="7127875" cy="1982787"/>
      </a:xfrm>
    </dsp:grpSpPr>
    <dsp:sp modelId="{8109C021-3478-40B6-B7E5-0BCC72746E24}">
      <dsp:nvSpPr>
        <dsp:cNvPr id="3" name="圆角矩形 2"/>
        <dsp:cNvSpPr/>
      </dsp:nvSpPr>
      <dsp:spPr bwMode="white">
        <a:xfrm>
          <a:off x="0" y="0"/>
          <a:ext cx="7127875" cy="1982787"/>
        </a:xfrm>
        <a:prstGeom prst="roundRect">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zh-CN" sz="2800" b="1" dirty="0" smtClean="0"/>
            <a:t>中央处理器（</a:t>
          </a:r>
          <a:r>
            <a:rPr lang="en-US" sz="2800" b="1" dirty="0" smtClean="0"/>
            <a:t>CPU</a:t>
          </a:r>
          <a:r>
            <a:rPr lang="zh-CN" sz="2800" b="1" dirty="0" smtClean="0"/>
            <a:t>）是计算机硬件系统的核心部件，是计算机系统接受命令并按命令完成对应操作的</a:t>
          </a:r>
          <a:r>
            <a:rPr lang="zh-CN" sz="3600" b="1" dirty="0" smtClean="0">
              <a:solidFill>
                <a:srgbClr val="FF0000"/>
              </a:solidFill>
            </a:rPr>
            <a:t>控制指挥中心</a:t>
          </a:r>
          <a:r>
            <a:rPr lang="zh-CN" sz="2800" b="1" dirty="0" smtClean="0"/>
            <a:t>和</a:t>
          </a:r>
          <a:r>
            <a:rPr lang="zh-CN" sz="3200" b="1" dirty="0" smtClean="0">
              <a:solidFill>
                <a:srgbClr val="FF0000"/>
              </a:solidFill>
            </a:rPr>
            <a:t>运算中心</a:t>
          </a:r>
          <a:r>
            <a:rPr lang="zh-CN" sz="2800" b="1" dirty="0" smtClean="0"/>
            <a:t>。</a:t>
          </a:r>
          <a:endParaRPr lang="zh-CN" sz="2800" dirty="0"/>
        </a:p>
      </dsp:txBody>
      <dsp:txXfrm>
        <a:off x="0" y="0"/>
        <a:ext cx="7127875" cy="1982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086600" cy="2511425"/>
        <a:chOff x="0" y="0"/>
        <a:chExt cx="7086600" cy="2511425"/>
      </a:xfrm>
    </dsp:grpSpPr>
    <dsp:sp modelId="{C6985383-1C4C-447D-BA1F-E717CC882607}">
      <dsp:nvSpPr>
        <dsp:cNvPr id="3" name="圆角矩形 2"/>
        <dsp:cNvSpPr/>
      </dsp:nvSpPr>
      <dsp:spPr bwMode="white">
        <a:xfrm>
          <a:off x="0" y="37148"/>
          <a:ext cx="7086600" cy="2437130"/>
        </a:xfrm>
        <a:prstGeom prst="roundRect">
          <a:avLst/>
        </a:prstGeom>
      </dsp:spPr>
      <dsp:style>
        <a:lnRef idx="2">
          <a:schemeClr val="lt1"/>
        </a:lnRef>
        <a:fillRef idx="1">
          <a:schemeClr val="accent1"/>
        </a:fillRef>
        <a:effectRef idx="0">
          <a:scrgbClr r="0" g="0" b="0"/>
        </a:effectRef>
        <a:fontRef idx="minor">
          <a:schemeClr val="lt1"/>
        </a:fontRef>
      </dsp:style>
      <dsp:txBody>
        <a:bodyPr lIns="121920" tIns="121920" rIns="121920" bIns="121920"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rtl="0">
            <a:lnSpc>
              <a:spcPct val="100000"/>
            </a:lnSpc>
            <a:spcBef>
              <a:spcPct val="0"/>
            </a:spcBef>
            <a:spcAft>
              <a:spcPct val="35000"/>
            </a:spcAft>
          </a:pPr>
          <a:r>
            <a:rPr lang="en-US" b="1" dirty="0" smtClean="0"/>
            <a:t>CPU</a:t>
          </a:r>
          <a:r>
            <a:rPr lang="zh-CN" b="1" dirty="0" smtClean="0"/>
            <a:t>主要由算术和逻辑运算单元</a:t>
          </a:r>
          <a:r>
            <a:rPr lang="en-US" b="1" dirty="0" smtClean="0"/>
            <a:t>ALU</a:t>
          </a:r>
          <a:r>
            <a:rPr lang="zh-CN" b="1" dirty="0" smtClean="0"/>
            <a:t>、地址发生和控制单元、指令译码单元、数据寄存器单元、总线驱动单元、时序控制单元等组成。 </a:t>
          </a:r>
          <a:endParaRPr lang="zh-CN" dirty="0"/>
        </a:p>
      </dsp:txBody>
      <dsp:txXfrm>
        <a:off x="0" y="37148"/>
        <a:ext cx="7086600" cy="2437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19900" cy="4497387"/>
        <a:chOff x="0" y="0"/>
        <a:chExt cx="7619900" cy="4497387"/>
      </a:xfrm>
    </dsp:grpSpPr>
    <dsp:sp modelId="{3AF3786A-9FCF-45D0-8585-2E6988B95DC6}">
      <dsp:nvSpPr>
        <dsp:cNvPr id="3" name="圆角矩形 2"/>
        <dsp:cNvSpPr/>
      </dsp:nvSpPr>
      <dsp:spPr bwMode="white">
        <a:xfrm>
          <a:off x="0" y="47879"/>
          <a:ext cx="7619900" cy="142113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存储器用来存储在计算机系统中运行的程序，程序处理的原始数据，中间数据及最终结果的设备。存储器分为内存和外存。</a:t>
          </a:r>
          <a:endParaRPr lang="zh-CN" dirty="0"/>
        </a:p>
      </dsp:txBody>
      <dsp:txXfrm>
        <a:off x="0" y="47879"/>
        <a:ext cx="7619900" cy="1421130"/>
      </dsp:txXfrm>
    </dsp:sp>
    <dsp:sp modelId="{50F463D5-2D64-484D-8914-30CCBA272270}">
      <dsp:nvSpPr>
        <dsp:cNvPr id="4" name="圆角矩形 3"/>
        <dsp:cNvSpPr/>
      </dsp:nvSpPr>
      <dsp:spPr bwMode="white">
        <a:xfrm>
          <a:off x="0" y="1515450"/>
          <a:ext cx="7619900" cy="142113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内存又称主存，用于存储计算机当前正在运行的程序，正在处理的原始数据，中间数据及最终结果的存储器。 </a:t>
          </a:r>
          <a:endParaRPr lang="zh-CN" dirty="0"/>
        </a:p>
      </dsp:txBody>
      <dsp:txXfrm>
        <a:off x="0" y="1515450"/>
        <a:ext cx="7619900" cy="1421130"/>
      </dsp:txXfrm>
    </dsp:sp>
    <dsp:sp modelId="{5C4C29B9-9039-490A-9E08-11219C6997F6}">
      <dsp:nvSpPr>
        <dsp:cNvPr id="5" name="圆角矩形 4"/>
        <dsp:cNvSpPr/>
      </dsp:nvSpPr>
      <dsp:spPr bwMode="white">
        <a:xfrm>
          <a:off x="0" y="3028378"/>
          <a:ext cx="7619900" cy="142113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内存按功能可分为两种：只读存储器</a:t>
          </a:r>
          <a:r>
            <a:rPr lang="en-US" b="1" dirty="0" smtClean="0"/>
            <a:t>ROM (Read Only Memory)</a:t>
          </a:r>
          <a:r>
            <a:rPr lang="zh-CN" b="1" dirty="0" smtClean="0"/>
            <a:t>和随机存取存储器</a:t>
          </a:r>
          <a:r>
            <a:rPr lang="en-US" b="1" dirty="0" smtClean="0"/>
            <a:t>RAM (Random Access Memory)</a:t>
          </a:r>
          <a:r>
            <a:rPr lang="zh-CN" b="1" dirty="0" smtClean="0"/>
            <a:t>。 </a:t>
          </a:r>
          <a:endParaRPr lang="zh-CN" dirty="0"/>
        </a:p>
      </dsp:txBody>
      <dsp:txXfrm>
        <a:off x="0" y="3028378"/>
        <a:ext cx="7619900" cy="1421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53400" cy="3886200"/>
        <a:chOff x="0" y="0"/>
        <a:chExt cx="8153400" cy="3886200"/>
      </a:xfrm>
    </dsp:grpSpPr>
    <dsp:sp modelId="{1F5D1FAE-9DA7-4142-BC3D-A61C7FC016F3}">
      <dsp:nvSpPr>
        <dsp:cNvPr id="3" name="圆角矩形 2"/>
        <dsp:cNvSpPr/>
      </dsp:nvSpPr>
      <dsp:spPr bwMode="white">
        <a:xfrm>
          <a:off x="0" y="288258"/>
          <a:ext cx="8153400" cy="1181445"/>
        </a:xfrm>
        <a:prstGeom prst="roundRect">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rtl="0">
            <a:lnSpc>
              <a:spcPct val="100000"/>
            </a:lnSpc>
            <a:spcBef>
              <a:spcPct val="0"/>
            </a:spcBef>
            <a:spcAft>
              <a:spcPct val="35000"/>
            </a:spcAft>
          </a:pPr>
          <a:r>
            <a:rPr lang="zh-CN" sz="2300" b="1" dirty="0" smtClean="0"/>
            <a:t>输入</a:t>
          </a:r>
          <a:r>
            <a:rPr lang="en-US" sz="2300" b="1" dirty="0" smtClean="0"/>
            <a:t>/</a:t>
          </a:r>
          <a:r>
            <a:rPr lang="zh-CN" sz="2300" b="1" dirty="0" smtClean="0"/>
            <a:t>输出设备统称为外部设备（</a:t>
          </a:r>
          <a:r>
            <a:rPr lang="en-US" sz="2300" b="1" dirty="0" smtClean="0"/>
            <a:t>Peripheral</a:t>
          </a:r>
          <a:r>
            <a:rPr lang="zh-CN" sz="2300" b="1" dirty="0" smtClean="0"/>
            <a:t>），是用来实现人机交换信息的装置。</a:t>
          </a:r>
          <a:endParaRPr lang="zh-CN" sz="2300" dirty="0"/>
        </a:p>
      </dsp:txBody>
      <dsp:txXfrm>
        <a:off x="0" y="288258"/>
        <a:ext cx="8153400" cy="1181445"/>
      </dsp:txXfrm>
    </dsp:sp>
    <dsp:sp modelId="{3D81CD26-7FEB-499F-88DD-1562F2A3A0C4}">
      <dsp:nvSpPr>
        <dsp:cNvPr id="4" name="圆角矩形 3"/>
        <dsp:cNvSpPr/>
      </dsp:nvSpPr>
      <dsp:spPr bwMode="white">
        <a:xfrm>
          <a:off x="0" y="1535943"/>
          <a:ext cx="8153400" cy="974725"/>
        </a:xfrm>
        <a:prstGeom prst="roundRect">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rtl="0">
            <a:lnSpc>
              <a:spcPct val="100000"/>
            </a:lnSpc>
            <a:spcBef>
              <a:spcPct val="0"/>
            </a:spcBef>
            <a:spcAft>
              <a:spcPct val="35000"/>
            </a:spcAft>
          </a:pPr>
          <a:r>
            <a:rPr lang="zh-CN" b="1" dirty="0" smtClean="0"/>
            <a:t>输入设备：向计算机的主存或</a:t>
          </a:r>
          <a:r>
            <a:rPr lang="en-US" b="1" dirty="0" smtClean="0"/>
            <a:t>CPU</a:t>
          </a:r>
          <a:r>
            <a:rPr lang="zh-CN" b="1" dirty="0" smtClean="0"/>
            <a:t>送入程序或数据。如键盘、</a:t>
          </a:r>
          <a:r>
            <a:rPr lang="zh-CN" altLang="en-US" b="1" dirty="0" smtClean="0"/>
            <a:t>鼠标、</a:t>
          </a:r>
          <a:r>
            <a:rPr lang="zh-CN" b="1" dirty="0" smtClean="0"/>
            <a:t>光笔、读卡机、</a:t>
          </a:r>
          <a:r>
            <a:rPr lang="zh-CN" altLang="en-US" b="1" dirty="0" smtClean="0"/>
            <a:t>触摸屏、</a:t>
          </a:r>
          <a:r>
            <a:rPr lang="zh-CN" b="1" dirty="0" smtClean="0"/>
            <a:t>扫描仪、磁盘驱动器等。 </a:t>
          </a:r>
          <a:endParaRPr lang="zh-CN" dirty="0"/>
        </a:p>
      </dsp:txBody>
      <dsp:txXfrm>
        <a:off x="0" y="1535943"/>
        <a:ext cx="8153400" cy="974725"/>
      </dsp:txXfrm>
    </dsp:sp>
    <dsp:sp modelId="{7617272B-C502-4D72-AD40-9161DE78593A}">
      <dsp:nvSpPr>
        <dsp:cNvPr id="5" name="圆角矩形 4"/>
        <dsp:cNvSpPr/>
      </dsp:nvSpPr>
      <dsp:spPr bwMode="white">
        <a:xfrm>
          <a:off x="0" y="2576908"/>
          <a:ext cx="8153400" cy="1021034"/>
        </a:xfrm>
        <a:prstGeom prst="roundRect">
          <a:avLst/>
        </a:prstGeom>
      </dsp:spPr>
      <dsp:style>
        <a:lnRef idx="2">
          <a:schemeClr val="lt1"/>
        </a:lnRef>
        <a:fillRef idx="1">
          <a:schemeClr val="accent1"/>
        </a:fillRef>
        <a:effectRef idx="0">
          <a:scrgbClr r="0" g="0" b="0"/>
        </a:effectRef>
        <a:fontRef idx="minor">
          <a:schemeClr val="lt1"/>
        </a:fontRef>
      </dsp:style>
      <dsp:txBody>
        <a:bodyPr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rtl="0">
            <a:lnSpc>
              <a:spcPct val="100000"/>
            </a:lnSpc>
            <a:spcBef>
              <a:spcPct val="0"/>
            </a:spcBef>
            <a:spcAft>
              <a:spcPct val="35000"/>
            </a:spcAft>
          </a:pPr>
          <a:r>
            <a:rPr lang="zh-CN" b="1" dirty="0" smtClean="0"/>
            <a:t>输出设备：将计算机处理的结果输出给用户。如显示器</a:t>
          </a:r>
          <a:r>
            <a:rPr lang="zh-CN" altLang="en-US" b="1" dirty="0" smtClean="0"/>
            <a:t>、</a:t>
          </a:r>
          <a:r>
            <a:rPr lang="zh-CN" b="1" dirty="0" smtClean="0"/>
            <a:t>打印机、绘图仪、磁盘驱动器等 </a:t>
          </a:r>
          <a:endParaRPr lang="zh-CN" dirty="0"/>
        </a:p>
      </dsp:txBody>
      <dsp:txXfrm>
        <a:off x="0" y="2576908"/>
        <a:ext cx="8153400" cy="1021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20000" cy="4419600"/>
        <a:chOff x="0" y="0"/>
        <a:chExt cx="7620000" cy="4419600"/>
      </a:xfrm>
    </dsp:grpSpPr>
    <dsp:sp modelId="{428B732E-1EF1-4156-895E-4C94843F107B}">
      <dsp:nvSpPr>
        <dsp:cNvPr id="3" name="圆角矩形 2"/>
        <dsp:cNvSpPr/>
      </dsp:nvSpPr>
      <dsp:spPr bwMode="white">
        <a:xfrm>
          <a:off x="0" y="80470"/>
          <a:ext cx="7620000" cy="1012825"/>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计算机总线：分为内部总线和外部总线。</a:t>
          </a:r>
          <a:endParaRPr lang="zh-CN" dirty="0"/>
        </a:p>
      </dsp:txBody>
      <dsp:txXfrm>
        <a:off x="0" y="80470"/>
        <a:ext cx="7620000" cy="1012825"/>
      </dsp:txXfrm>
    </dsp:sp>
    <dsp:sp modelId="{8F17BE57-6ADC-4BAB-8886-6578E1878046}">
      <dsp:nvSpPr>
        <dsp:cNvPr id="4" name="圆角矩形 3"/>
        <dsp:cNvSpPr/>
      </dsp:nvSpPr>
      <dsp:spPr bwMode="white">
        <a:xfrm>
          <a:off x="0" y="1162415"/>
          <a:ext cx="7620000" cy="1012825"/>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内部总线指的是</a:t>
          </a:r>
          <a:r>
            <a:rPr lang="en-US" b="1" dirty="0" smtClean="0"/>
            <a:t>CPU</a:t>
          </a:r>
          <a:r>
            <a:rPr lang="zh-CN" b="1" dirty="0" smtClean="0"/>
            <a:t>内部各个部件之间的连线。</a:t>
          </a:r>
          <a:endParaRPr lang="zh-CN" dirty="0"/>
        </a:p>
      </dsp:txBody>
      <dsp:txXfrm>
        <a:off x="0" y="1162415"/>
        <a:ext cx="7620000" cy="1012825"/>
      </dsp:txXfrm>
    </dsp:sp>
    <dsp:sp modelId="{5C9DCBBF-DDA5-4C1A-8433-7DEE9053895E}">
      <dsp:nvSpPr>
        <dsp:cNvPr id="5" name="圆角矩形 4"/>
        <dsp:cNvSpPr/>
      </dsp:nvSpPr>
      <dsp:spPr bwMode="white">
        <a:xfrm>
          <a:off x="0" y="2244360"/>
          <a:ext cx="7620000" cy="1012825"/>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外部总线又称为系统总线，是连接计算机主板上各种芯片以及各个接口部件的总线。</a:t>
          </a:r>
          <a:endParaRPr lang="zh-CN" dirty="0"/>
        </a:p>
      </dsp:txBody>
      <dsp:txXfrm>
        <a:off x="0" y="2244360"/>
        <a:ext cx="7620000" cy="1012825"/>
      </dsp:txXfrm>
    </dsp:sp>
    <dsp:sp modelId="{85146857-0102-4177-B79E-89C075B31F0A}">
      <dsp:nvSpPr>
        <dsp:cNvPr id="6" name="圆角矩形 5"/>
        <dsp:cNvSpPr/>
      </dsp:nvSpPr>
      <dsp:spPr bwMode="white">
        <a:xfrm>
          <a:off x="0" y="3326305"/>
          <a:ext cx="7620000" cy="1012825"/>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rtl="0">
            <a:lnSpc>
              <a:spcPct val="100000"/>
            </a:lnSpc>
            <a:spcBef>
              <a:spcPct val="0"/>
            </a:spcBef>
            <a:spcAft>
              <a:spcPct val="35000"/>
            </a:spcAft>
          </a:pPr>
          <a:r>
            <a:rPr lang="zh-CN" b="1" dirty="0" smtClean="0"/>
            <a:t>系统总线分为地址总线、数据总线、控制总线三大类。 </a:t>
          </a:r>
          <a:endParaRPr lang="zh-CN" dirty="0"/>
        </a:p>
      </dsp:txBody>
      <dsp:txXfrm>
        <a:off x="0" y="3326305"/>
        <a:ext cx="7620000" cy="1012825"/>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5334000"/>
        <a:chOff x="0" y="0"/>
        <a:chExt cx="8229600" cy="5334000"/>
      </a:xfrm>
    </dsp:grpSpPr>
    <dsp:sp modelId="{5D2CB3FA-AF58-4ECA-949A-97DCA40D48A9}">
      <dsp:nvSpPr>
        <dsp:cNvPr id="3" name="圆角矩形 2"/>
        <dsp:cNvSpPr/>
      </dsp:nvSpPr>
      <dsp:spPr bwMode="white">
        <a:xfrm>
          <a:off x="0" y="0"/>
          <a:ext cx="8229600" cy="5334000"/>
        </a:xfrm>
        <a:prstGeom prst="roundRect">
          <a:avLst>
            <a:gd name="adj" fmla="val 8500"/>
          </a:avLst>
        </a:prstGeom>
      </dsp:spPr>
      <dsp:style>
        <a:lnRef idx="2">
          <a:schemeClr val="lt1"/>
        </a:lnRef>
        <a:fillRef idx="1">
          <a:schemeClr val="accent1"/>
        </a:fillRef>
        <a:effectRef idx="0">
          <a:scrgbClr r="0" g="0" b="0"/>
        </a:effectRef>
        <a:fontRef idx="minor">
          <a:schemeClr val="lt1"/>
        </a:fontRef>
      </dsp:style>
      <dsp:txBody>
        <a:bodyPr lIns="102870" tIns="102870" rIns="102870" bIns="4139776" anchor="t"/>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b="1" dirty="0" smtClean="0"/>
            <a:t>外部设备和计算机主机之间必须有一个中间介质作为缓冲部件，该部件称为接口</a:t>
          </a:r>
          <a:r>
            <a:rPr lang="en-US" b="1" dirty="0" smtClean="0"/>
            <a:t>(Interface)</a:t>
          </a:r>
          <a:r>
            <a:rPr lang="zh-CN" b="1" dirty="0" smtClean="0"/>
            <a:t>。</a:t>
          </a:r>
          <a:endParaRPr lang="zh-CN" dirty="0"/>
        </a:p>
      </dsp:txBody>
      <dsp:txXfrm>
        <a:off x="0" y="0"/>
        <a:ext cx="8229600" cy="5334000"/>
      </dsp:txXfrm>
    </dsp:sp>
    <dsp:sp modelId="{86AD449B-EA0F-47D4-B306-FDB8772D3EA6}">
      <dsp:nvSpPr>
        <dsp:cNvPr id="4" name="圆角矩形 3"/>
        <dsp:cNvSpPr/>
      </dsp:nvSpPr>
      <dsp:spPr bwMode="white">
        <a:xfrm>
          <a:off x="205740" y="1333500"/>
          <a:ext cx="7818120" cy="3733800"/>
        </a:xfrm>
        <a:prstGeom prst="roundRect">
          <a:avLst>
            <a:gd name="adj" fmla="val 10500"/>
          </a:avLst>
        </a:prstGeom>
      </dsp:spPr>
      <dsp:style>
        <a:lnRef idx="2">
          <a:schemeClr val="lt1"/>
        </a:lnRef>
        <a:fillRef idx="1">
          <a:schemeClr val="accent1"/>
        </a:fillRef>
        <a:effectRef idx="0">
          <a:scrgbClr r="0" g="0" b="0"/>
        </a:effectRef>
        <a:fontRef idx="minor">
          <a:schemeClr val="lt1"/>
        </a:fontRef>
      </dsp:style>
      <dsp:txBody>
        <a:bodyPr lIns="102870" tIns="102870" rIns="102870" bIns="2370963" anchor="t"/>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b="1" dirty="0" smtClean="0"/>
            <a:t>外部设备通过连在外部总线上的接口与</a:t>
          </a:r>
          <a:r>
            <a:rPr lang="en-US" b="1" dirty="0" smtClean="0"/>
            <a:t>CPU</a:t>
          </a:r>
          <a:r>
            <a:rPr lang="zh-CN" b="1" dirty="0" smtClean="0"/>
            <a:t>相连。接口又分为并行接口和串行接口。</a:t>
          </a:r>
          <a:endParaRPr lang="zh-CN" dirty="0"/>
        </a:p>
      </dsp:txBody>
      <dsp:txXfrm>
        <a:off x="205740" y="1333500"/>
        <a:ext cx="7818120" cy="3733800"/>
      </dsp:txXfrm>
    </dsp:sp>
    <dsp:sp modelId="{F72AAD66-4BD6-4B98-9C5A-6FC9D2637EE0}">
      <dsp:nvSpPr>
        <dsp:cNvPr id="5" name="圆角矩形 4"/>
        <dsp:cNvSpPr/>
      </dsp:nvSpPr>
      <dsp:spPr bwMode="white">
        <a:xfrm>
          <a:off x="401193" y="3013710"/>
          <a:ext cx="3683000" cy="1680210"/>
        </a:xfrm>
        <a:prstGeom prst="roundRect">
          <a:avLst>
            <a:gd name="adj" fmla="val 10500"/>
          </a:avLst>
        </a:prstGeom>
      </dsp:spPr>
      <dsp:style>
        <a:lnRef idx="2">
          <a:schemeClr val="accent1"/>
        </a:lnRef>
        <a:fillRef idx="1">
          <a:schemeClr val="lt1">
            <a:alpha val="90000"/>
          </a:schemeClr>
        </a:fillRef>
        <a:effectRef idx="0">
          <a:scrgbClr r="0" g="0" b="0"/>
        </a:effectRef>
        <a:fontRef idx="minor"/>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pPr>
          <a:r>
            <a:rPr lang="zh-CN" b="1" dirty="0" smtClean="0">
              <a:solidFill>
                <a:schemeClr val="dk1"/>
              </a:solidFill>
            </a:rPr>
            <a:t>并行接口：同时并行地传送多位数据，例如</a:t>
          </a:r>
          <a:r>
            <a:rPr lang="en-US" b="1" dirty="0" smtClean="0">
              <a:solidFill>
                <a:schemeClr val="dk1"/>
              </a:solidFill>
            </a:rPr>
            <a:t>8</a:t>
          </a:r>
          <a:r>
            <a:rPr lang="zh-CN" b="1" dirty="0" smtClean="0">
              <a:solidFill>
                <a:schemeClr val="dk1"/>
              </a:solidFill>
            </a:rPr>
            <a:t>位数据用</a:t>
          </a:r>
          <a:r>
            <a:rPr lang="en-US" b="1" dirty="0" smtClean="0">
              <a:solidFill>
                <a:schemeClr val="dk1"/>
              </a:solidFill>
            </a:rPr>
            <a:t>8</a:t>
          </a:r>
          <a:r>
            <a:rPr lang="zh-CN" b="1" dirty="0" smtClean="0">
              <a:solidFill>
                <a:schemeClr val="dk1"/>
              </a:solidFill>
            </a:rPr>
            <a:t>根数据线做并行传输。 </a:t>
          </a:r>
          <a:endParaRPr lang="zh-CN" dirty="0">
            <a:solidFill>
              <a:schemeClr val="dk1"/>
            </a:solidFill>
          </a:endParaRPr>
        </a:p>
      </dsp:txBody>
      <dsp:txXfrm>
        <a:off x="401193" y="3013710"/>
        <a:ext cx="3683000" cy="1680210"/>
      </dsp:txXfrm>
    </dsp:sp>
    <dsp:sp modelId="{B43AD331-A9AA-421B-AA60-6FC17882A31E}">
      <dsp:nvSpPr>
        <dsp:cNvPr id="6" name="圆角矩形 5"/>
        <dsp:cNvSpPr/>
      </dsp:nvSpPr>
      <dsp:spPr bwMode="white">
        <a:xfrm>
          <a:off x="4145407" y="3013710"/>
          <a:ext cx="3683000" cy="1680210"/>
        </a:xfrm>
        <a:prstGeom prst="roundRect">
          <a:avLst>
            <a:gd name="adj" fmla="val 10500"/>
          </a:avLst>
        </a:prstGeom>
      </dsp:spPr>
      <dsp:style>
        <a:lnRef idx="2">
          <a:schemeClr val="accent1"/>
        </a:lnRef>
        <a:fillRef idx="1">
          <a:schemeClr val="lt1">
            <a:alpha val="90000"/>
          </a:schemeClr>
        </a:fillRef>
        <a:effectRef idx="0">
          <a:scrgbClr r="0" g="0" b="0"/>
        </a:effectRef>
        <a:fontRef idx="minor"/>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pPr>
          <a:r>
            <a:rPr lang="zh-CN" b="1" dirty="0" smtClean="0">
              <a:solidFill>
                <a:schemeClr val="dk1"/>
              </a:solidFill>
            </a:rPr>
            <a:t>串行接口：数据是一位接一位传输的，只需一根数据线 。</a:t>
          </a:r>
          <a:endParaRPr lang="zh-CN" dirty="0">
            <a:solidFill>
              <a:schemeClr val="dk1"/>
            </a:solidFill>
          </a:endParaRPr>
        </a:p>
      </dsp:txBody>
      <dsp:txXfrm>
        <a:off x="4145407" y="3013710"/>
        <a:ext cx="3683000" cy="1680210"/>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target2#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vertAlign" val="none"/>
      <dgm:param type="horz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vertAlign" val="none"/>
            <dgm:param type="horz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parTxLTRAlign" val="l"/>
              <dgm:param type="parTxRTLAlign" val="r"/>
              <dgm:param type="txAnchorVert" val="t"/>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vertAlign" val="none"/>
            <dgm:param type="horz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vertAlign" val="none"/>
            <dgm:param type="horz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2#1">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vertAlign" val="none"/>
      <dgm:param type="horz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vertAlign" val="none"/>
            <dgm:param type="horz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parTxLTRAlign" val="l"/>
              <dgm:param type="parTxRTLAlign" val="r"/>
              <dgm:param type="txAnchorVert" val="t"/>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vertAlign" val="none"/>
            <dgm:param type="horz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vertAlign" val="none"/>
            <dgm:param type="horz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parTxLTRAlign" val="l"/>
              <dgm:param type="parTxRTLAlign" val="r"/>
              <dgm:param type="txAnchorVert" val="t"/>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7#1">
  <dgm:title val=""/>
  <dgm:desc val=""/>
  <dgm:catLst>
    <dgm:cat type="3D" pri="11700"/>
  </dgm:catLst>
  <dgm:scene3d>
    <a:camera prst="perspectiveLeft" zoom="91000"/>
    <a:lightRig rig="threePt" dir="t">
      <a:rot lat="0" lon="0" rev="20640000"/>
    </a:lightRig>
  </dgm:scene3d>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8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28003" name="Rectangle 2"/>
          <p:cNvSpPr>
            <a:spLocks noRot="1" noTextEdit="1"/>
          </p:cNvSpPr>
          <p:nvPr>
            <p:ph type="sldImg"/>
          </p:nvPr>
        </p:nvSpPr>
        <p:spPr>
          <a:xfrm>
            <a:off x="1292225" y="796925"/>
            <a:ext cx="4273550" cy="3205163"/>
          </a:xfrm>
          <a:ln/>
        </p:spPr>
      </p:sp>
      <p:sp>
        <p:nvSpPr>
          <p:cNvPr id="128004" name="Rectangle 3"/>
          <p:cNvSpPr>
            <a:spLocks noGrp="1"/>
          </p:cNvSpPr>
          <p:nvPr>
            <p:ph type="body"/>
          </p:nvPr>
        </p:nvSpPr>
        <p:spPr>
          <a:xfrm>
            <a:off x="914400" y="4346575"/>
            <a:ext cx="5029200" cy="3849688"/>
          </a:xfrm>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29027" name="Rectangle 2"/>
          <p:cNvSpPr>
            <a:spLocks noRot="1" noTextEdit="1"/>
          </p:cNvSpPr>
          <p:nvPr>
            <p:ph type="sldImg"/>
          </p:nvPr>
        </p:nvSpPr>
        <p:spPr>
          <a:ln/>
        </p:spPr>
      </p:sp>
      <p:sp>
        <p:nvSpPr>
          <p:cNvPr id="129028" name="Rectangle 3"/>
          <p:cNvSpPr>
            <a:spLocks noGrp="1"/>
          </p:cNvSpPr>
          <p:nvPr>
            <p:ph type="body"/>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30051" name="Rectangle 2"/>
          <p:cNvSpPr>
            <a:spLocks noRot="1" noTextEdit="1"/>
          </p:cNvSpPr>
          <p:nvPr>
            <p:ph type="sldImg"/>
          </p:nvPr>
        </p:nvSpPr>
        <p:spPr>
          <a:ln/>
        </p:spPr>
      </p:sp>
      <p:sp>
        <p:nvSpPr>
          <p:cNvPr id="130052" name="Rectangle 3"/>
          <p:cNvSpPr>
            <a:spLocks noGrp="1"/>
          </p:cNvSpPr>
          <p:nvPr>
            <p:ph type="body"/>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31075" name="Rectangle 2"/>
          <p:cNvSpPr>
            <a:spLocks noRot="1" noTextEdit="1"/>
          </p:cNvSpPr>
          <p:nvPr>
            <p:ph type="sldImg"/>
          </p:nvPr>
        </p:nvSpPr>
        <p:spPr>
          <a:ln/>
        </p:spPr>
      </p:sp>
      <p:sp>
        <p:nvSpPr>
          <p:cNvPr id="131076" name="Rectangle 3"/>
          <p:cNvSpPr>
            <a:spLocks noGrp="1"/>
          </p:cNvSpPr>
          <p:nvPr>
            <p:ph type="body"/>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32099" name="Rectangle 2"/>
          <p:cNvSpPr>
            <a:spLocks noRot="1" noTextEdit="1"/>
          </p:cNvSpPr>
          <p:nvPr>
            <p:ph type="sldImg"/>
          </p:nvPr>
        </p:nvSpPr>
        <p:spPr>
          <a:ln/>
        </p:spPr>
      </p:sp>
      <p:sp>
        <p:nvSpPr>
          <p:cNvPr id="132100" name="Rectangle 3"/>
          <p:cNvSpPr>
            <a:spLocks noGrp="1"/>
          </p:cNvSpPr>
          <p:nvPr>
            <p:ph type="body"/>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33123" name="Rectangle 2"/>
          <p:cNvSpPr>
            <a:spLocks noRot="1" noTextEdit="1"/>
          </p:cNvSpPr>
          <p:nvPr>
            <p:ph type="sldImg"/>
          </p:nvPr>
        </p:nvSpPr>
        <p:spPr>
          <a:ln/>
        </p:spPr>
      </p:sp>
      <p:sp>
        <p:nvSpPr>
          <p:cNvPr id="133124" name="Rectangle 3"/>
          <p:cNvSpPr>
            <a:spLocks noGrp="1"/>
          </p:cNvSpPr>
          <p:nvPr>
            <p:ph type="body"/>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
        <p:nvSpPr>
          <p:cNvPr id="134147" name="Rectangle 2"/>
          <p:cNvSpPr>
            <a:spLocks noGrp="1" noRot="1" noChangeAspect="1" noTextEdit="1"/>
          </p:cNvSpPr>
          <p:nvPr>
            <p:ph type="sldImg"/>
          </p:nvPr>
        </p:nvSpPr>
        <p:spPr>
          <a:ln/>
        </p:spPr>
      </p:sp>
      <p:sp>
        <p:nvSpPr>
          <p:cNvPr id="134148" name="Rectangle 3"/>
          <p:cNvSpPr>
            <a:spLocks noGrp="1"/>
          </p:cNvSpPr>
          <p:nvPr>
            <p:ph type="body"/>
          </p:nvPr>
        </p:nvSpPr>
        <p:spPr>
          <a:ln/>
        </p:spPr>
        <p:txBody>
          <a:bodyPr wrap="square" lIns="91440" tIns="45720" rIns="91440" bIns="45720"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19075" y="227013"/>
            <a:ext cx="7477125"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63525" y="1598613"/>
            <a:ext cx="3616325" cy="449738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032250" y="1598613"/>
            <a:ext cx="3617913" cy="449738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2"/>
          </p:nvPr>
        </p:nvSpPr>
        <p:spPr>
          <a:xfrm>
            <a:off x="301625" y="6242050"/>
            <a:ext cx="1782763" cy="474663"/>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2257425" y="6248400"/>
            <a:ext cx="3455988" cy="474663"/>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5867400" y="6248400"/>
            <a:ext cx="1755775" cy="474663"/>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19075" y="227013"/>
            <a:ext cx="7477125"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263525" y="1598613"/>
            <a:ext cx="3616325" cy="449738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032250" y="1598613"/>
            <a:ext cx="3617913" cy="449738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2"/>
          </p:nvPr>
        </p:nvSpPr>
        <p:spPr>
          <a:xfrm>
            <a:off x="301625" y="6242050"/>
            <a:ext cx="1782763" cy="474663"/>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a:xfrm>
            <a:off x="2257425" y="6248400"/>
            <a:ext cx="3455988" cy="474663"/>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4"/>
          </p:nvPr>
        </p:nvSpPr>
        <p:spPr>
          <a:xfrm>
            <a:off x="5867400" y="6248400"/>
            <a:ext cx="1755775" cy="474663"/>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a:p>
            <a:pPr lvl="0" eaLnBrk="1" hangingPunct="1">
              <a:buNone/>
            </a:pPr>
            <a:fld id="{9A0DB2DC-4C9A-4742-B13C-FB6460FD3503}" type="slidenum">
              <a:rPr lang="en-US" altLang="zh-CN" dirty="0"/>
            </a:fld>
            <a:endParaRPr lang="en-US" altLang="zh-CN"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p:sp>
        <p:nvSpPr>
          <p:cNvPr id="20482"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20483" name="Picture 8" descr="C:\Users\Administrator\Desktop\捕获.JPG"/>
          <p:cNvPicPr>
            <a:picLocks noChangeAspect="1"/>
          </p:cNvPicPr>
          <p:nvPr userDrawn="1"/>
        </p:nvPicPr>
        <p:blipFill>
          <a:blip r:embed="rId14"/>
          <a:stretch>
            <a:fillRect/>
          </a:stretch>
        </p:blipFill>
        <p:spPr>
          <a:xfrm>
            <a:off x="0" y="0"/>
            <a:ext cx="9144000" cy="6858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1506"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21507" name="Picture 8" descr="C:\Users\Administrator\Desktop\捕获.JPG"/>
          <p:cNvPicPr>
            <a:picLocks noChangeAspect="1"/>
          </p:cNvPicPr>
          <p:nvPr userDrawn="1"/>
        </p:nvPicPr>
        <p:blipFill>
          <a:blip r:embed="rId14"/>
          <a:stretch>
            <a:fillRect/>
          </a:stretch>
        </p:blipFill>
        <p:spPr>
          <a:xfrm>
            <a:off x="0" y="0"/>
            <a:ext cx="9144000" cy="6858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random/>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oleObject" Target="../embeddings/oleObject3.bin"/><Relationship Id="rId7" Type="http://schemas.openxmlformats.org/officeDocument/2006/relationships/image" Target="../media/image7.emf"/><Relationship Id="rId6" Type="http://schemas.openxmlformats.org/officeDocument/2006/relationships/oleObject" Target="../embeddings/oleObject2.bin"/><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9" Type="http://schemas.openxmlformats.org/officeDocument/2006/relationships/vmlDrawing" Target="../drawings/vmlDrawing2.vml"/><Relationship Id="rId18" Type="http://schemas.openxmlformats.org/officeDocument/2006/relationships/slideLayout" Target="../slideLayouts/slideLayout2.xml"/><Relationship Id="rId17" Type="http://schemas.openxmlformats.org/officeDocument/2006/relationships/image" Target="../media/image12.emf"/><Relationship Id="rId16" Type="http://schemas.openxmlformats.org/officeDocument/2006/relationships/oleObject" Target="../embeddings/oleObject7.bin"/><Relationship Id="rId15" Type="http://schemas.openxmlformats.org/officeDocument/2006/relationships/image" Target="../media/image11.emf"/><Relationship Id="rId14" Type="http://schemas.openxmlformats.org/officeDocument/2006/relationships/oleObject" Target="../embeddings/oleObject6.bin"/><Relationship Id="rId13" Type="http://schemas.openxmlformats.org/officeDocument/2006/relationships/image" Target="../media/image10.emf"/><Relationship Id="rId12" Type="http://schemas.openxmlformats.org/officeDocument/2006/relationships/oleObject" Target="../embeddings/oleObject5.bin"/><Relationship Id="rId11" Type="http://schemas.openxmlformats.org/officeDocument/2006/relationships/image" Target="../media/image9.emf"/><Relationship Id="rId10" Type="http://schemas.openxmlformats.org/officeDocument/2006/relationships/oleObject" Target="../embeddings/oleObject4.bin"/><Relationship Id="rId1"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E:/huibian/masm2023/http:/www.wutde.com.cn/kejian/computer/02/IMAGES/fengnym0.gif" TargetMode="External"/><Relationship Id="rId6" Type="http://schemas.openxmlformats.org/officeDocument/2006/relationships/image" Target="../media/image13.pn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9.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2.png"/><Relationship Id="rId3" Type="http://schemas.openxmlformats.org/officeDocument/2006/relationships/oleObject" Target="../embeddings/oleObject11.bin"/><Relationship Id="rId2" Type="http://schemas.openxmlformats.org/officeDocument/2006/relationships/image" Target="../media/image21.png"/><Relationship Id="rId1"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GIF"/></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1.xml"/><Relationship Id="rId1" Type="http://schemas.openxmlformats.org/officeDocument/2006/relationships/slide" Target="slide5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29.wmf"/><Relationship Id="rId2" Type="http://schemas.openxmlformats.org/officeDocument/2006/relationships/control" Target="../activeX/activeX1.xml"/><Relationship Id="rId1" Type="http://schemas.openxmlformats.org/officeDocument/2006/relationships/slide" Target="slide49.xml"/></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0.wmf"/><Relationship Id="rId2" Type="http://schemas.openxmlformats.org/officeDocument/2006/relationships/control" Target="../activeX/activeX2.xml"/><Relationship Id="rId1" Type="http://schemas.openxmlformats.org/officeDocument/2006/relationships/slide" Target="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8.xml"/><Relationship Id="rId1" Type="http://schemas.openxmlformats.org/officeDocument/2006/relationships/slide" Target="slide57.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slide" Target="slide56.xml"/><Relationship Id="rId1" Type="http://schemas.openxmlformats.org/officeDocument/2006/relationships/image" Target="../media/image33.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slide" Target="slide56.xml"/><Relationship Id="rId1" Type="http://schemas.openxmlformats.org/officeDocument/2006/relationships/image" Target="../media/image3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0.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6.xml"/><Relationship Id="rId3" Type="http://schemas.openxmlformats.org/officeDocument/2006/relationships/slide" Target="slide11.xml"/><Relationship Id="rId2" Type="http://schemas.openxmlformats.org/officeDocument/2006/relationships/slide" Target="slide19.xml"/><Relationship Id="rId1" Type="http://schemas.openxmlformats.org/officeDocument/2006/relationships/slide" Target="slide14.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slide" Target="slide59.xml"/><Relationship Id="rId2" Type="http://schemas.openxmlformats.org/officeDocument/2006/relationships/image" Target="../media/image36.png"/><Relationship Id="rId1"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oleObject" Target="../embeddings/oleObject14.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oleObject" Target="../embeddings/oleObject15.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oleObject" Target="../embeddings/oleObject16.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oleObject" Target="../embeddings/oleObject17.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slide" Target="slide79.xml"/></Relationships>
</file>

<file path=ppt/slides/_rels/slide7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5.png"/><Relationship Id="rId11" Type="http://schemas.openxmlformats.org/officeDocument/2006/relationships/oleObject" Target="../embeddings/oleObject1.bin"/><Relationship Id="rId10" Type="http://schemas.microsoft.com/office/2007/relationships/diagramDrawing" Target="../diagrams/drawing5.xml"/><Relationship Id="rId1" Type="http://schemas.openxmlformats.org/officeDocument/2006/relationships/diagramData" Target="../diagrams/data4.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oleObject" Target="../embeddings/oleObject18.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oleObject" Target="../embeddings/oleObject2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oleObject" Target="../embeddings/oleObject21.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oleObject" Target="../embeddings/oleObject22.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oleObject" Target="../embeddings/oleObject23.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idx="4294967295"/>
          </p:nvPr>
        </p:nvSpPr>
        <p:spPr>
          <a:xfrm>
            <a:off x="457200" y="762000"/>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ea typeface="+mj-ea"/>
                <a:cs typeface="+mj-cs"/>
              </a:rPr>
              <a:t>    第二章 计算机基本原理</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图示 5"/>
          <p:cNvGraphicFramePr/>
          <p:nvPr/>
        </p:nvGraphicFramePr>
        <p:xfrm>
          <a:off x="457200" y="1676400"/>
          <a:ext cx="8229600" cy="4343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6" name="Rectangle 2"/>
          <p:cNvSpPr>
            <a:spLocks noGrp="1"/>
          </p:cNvSpPr>
          <p:nvPr>
            <p:ph type="title"/>
          </p:nvPr>
        </p:nvSpPr>
        <p:spPr>
          <a:xfrm>
            <a:off x="-1143000" y="838200"/>
            <a:ext cx="8229600" cy="990600"/>
          </a:xfrm>
          <a:noFill/>
          <a:ln>
            <a:noFill/>
          </a:ln>
        </p:spPr>
        <p:txBody>
          <a:bodyPr/>
          <a:p>
            <a:pPr eaLnBrk="1" hangingPunct="1"/>
            <a:r>
              <a:rPr lang="zh-CN" altLang="en-US" sz="4000" b="1" dirty="0"/>
              <a:t>输入输出设备</a:t>
            </a:r>
            <a:r>
              <a:rPr lang="zh-CN" altLang="en-US" dirty="0"/>
              <a:t> </a:t>
            </a:r>
            <a:endParaRPr lang="zh-CN" altLang="en-US" dirty="0"/>
          </a:p>
        </p:txBody>
      </p:sp>
      <p:graphicFrame>
        <p:nvGraphicFramePr>
          <p:cNvPr id="12" name="内容占位符 11"/>
          <p:cNvGraphicFramePr>
            <a:graphicFrameLocks noGrp="1"/>
          </p:cNvGraphicFramePr>
          <p:nvPr>
            <p:ph idx="1"/>
          </p:nvPr>
        </p:nvGraphicFramePr>
        <p:xfrm>
          <a:off x="609600" y="2971800"/>
          <a:ext cx="8153400" cy="3886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2058" name="Group 5"/>
          <p:cNvGrpSpPr/>
          <p:nvPr/>
        </p:nvGrpSpPr>
        <p:grpSpPr>
          <a:xfrm>
            <a:off x="2057400" y="1265238"/>
            <a:ext cx="5678488" cy="1554162"/>
            <a:chOff x="839" y="845"/>
            <a:chExt cx="4580" cy="1621"/>
          </a:xfrm>
        </p:grpSpPr>
        <p:graphicFrame>
          <p:nvGraphicFramePr>
            <p:cNvPr id="2050" name="Object 6"/>
            <p:cNvGraphicFramePr/>
            <p:nvPr/>
          </p:nvGraphicFramePr>
          <p:xfrm>
            <a:off x="3552" y="960"/>
            <a:ext cx="1076" cy="681"/>
          </p:xfrm>
          <a:graphic>
            <a:graphicData uri="http://schemas.openxmlformats.org/presentationml/2006/ole">
              <mc:AlternateContent xmlns:mc="http://schemas.openxmlformats.org/markup-compatibility/2006">
                <mc:Choice xmlns:v="urn:schemas-microsoft-com:vml" Requires="v">
                  <p:oleObj spid="_x0000_s3077" name="" r:id="rId6" imgW="1399540" imgH="1016000" progId="Visio.Drawing.6">
                    <p:embed/>
                  </p:oleObj>
                </mc:Choice>
                <mc:Fallback>
                  <p:oleObj name="" r:id="rId6" imgW="1399540" imgH="1016000" progId="Visio.Drawing.6">
                    <p:embed/>
                    <p:pic>
                      <p:nvPicPr>
                        <p:cNvPr id="0" name="图片 3076"/>
                        <p:cNvPicPr/>
                        <p:nvPr/>
                      </p:nvPicPr>
                      <p:blipFill>
                        <a:blip r:embed="rId7"/>
                        <a:stretch>
                          <a:fillRect/>
                        </a:stretch>
                      </p:blipFill>
                      <p:spPr>
                        <a:xfrm>
                          <a:off x="3552" y="960"/>
                          <a:ext cx="1076" cy="681"/>
                        </a:xfrm>
                        <a:prstGeom prst="rect">
                          <a:avLst/>
                        </a:prstGeom>
                        <a:noFill/>
                        <a:ln w="38100">
                          <a:noFill/>
                          <a:miter/>
                        </a:ln>
                      </p:spPr>
                    </p:pic>
                  </p:oleObj>
                </mc:Fallback>
              </mc:AlternateContent>
            </a:graphicData>
          </a:graphic>
        </p:graphicFrame>
        <p:graphicFrame>
          <p:nvGraphicFramePr>
            <p:cNvPr id="2051" name="Object 7"/>
            <p:cNvGraphicFramePr/>
            <p:nvPr/>
          </p:nvGraphicFramePr>
          <p:xfrm>
            <a:off x="3600" y="2064"/>
            <a:ext cx="970" cy="303"/>
          </p:xfrm>
          <a:graphic>
            <a:graphicData uri="http://schemas.openxmlformats.org/presentationml/2006/ole">
              <mc:AlternateContent xmlns:mc="http://schemas.openxmlformats.org/markup-compatibility/2006">
                <mc:Choice xmlns:v="urn:schemas-microsoft-com:vml" Requires="v">
                  <p:oleObj spid="_x0000_s3080" name="" r:id="rId8" imgW="1851660" imgH="914400" progId="Visio.Drawing.6">
                    <p:embed/>
                  </p:oleObj>
                </mc:Choice>
                <mc:Fallback>
                  <p:oleObj name="" r:id="rId8" imgW="1851660" imgH="914400" progId="Visio.Drawing.6">
                    <p:embed/>
                    <p:pic>
                      <p:nvPicPr>
                        <p:cNvPr id="0" name="图片 3079"/>
                        <p:cNvPicPr/>
                        <p:nvPr/>
                      </p:nvPicPr>
                      <p:blipFill>
                        <a:blip r:embed="rId9"/>
                        <a:stretch>
                          <a:fillRect/>
                        </a:stretch>
                      </p:blipFill>
                      <p:spPr>
                        <a:xfrm>
                          <a:off x="3600" y="2064"/>
                          <a:ext cx="970" cy="303"/>
                        </a:xfrm>
                        <a:prstGeom prst="rect">
                          <a:avLst/>
                        </a:prstGeom>
                        <a:noFill/>
                        <a:ln w="38100">
                          <a:noFill/>
                          <a:miter/>
                        </a:ln>
                      </p:spPr>
                    </p:pic>
                  </p:oleObj>
                </mc:Fallback>
              </mc:AlternateContent>
            </a:graphicData>
          </a:graphic>
        </p:graphicFrame>
        <p:graphicFrame>
          <p:nvGraphicFramePr>
            <p:cNvPr id="2052" name="Object 8"/>
            <p:cNvGraphicFramePr/>
            <p:nvPr/>
          </p:nvGraphicFramePr>
          <p:xfrm>
            <a:off x="4921" y="1933"/>
            <a:ext cx="157" cy="409"/>
          </p:xfrm>
          <a:graphic>
            <a:graphicData uri="http://schemas.openxmlformats.org/presentationml/2006/ole">
              <mc:AlternateContent xmlns:mc="http://schemas.openxmlformats.org/markup-compatibility/2006">
                <mc:Choice xmlns:v="urn:schemas-microsoft-com:vml" Requires="v">
                  <p:oleObj spid="_x0000_s3082" name="" r:id="rId10" imgW="575945" imgH="1524000" progId="Visio.Drawing.6">
                    <p:embed/>
                  </p:oleObj>
                </mc:Choice>
                <mc:Fallback>
                  <p:oleObj name="" r:id="rId10" imgW="575945" imgH="1524000" progId="Visio.Drawing.6">
                    <p:embed/>
                    <p:pic>
                      <p:nvPicPr>
                        <p:cNvPr id="0" name="图片 3081"/>
                        <p:cNvPicPr/>
                        <p:nvPr/>
                      </p:nvPicPr>
                      <p:blipFill>
                        <a:blip r:embed="rId11"/>
                        <a:stretch>
                          <a:fillRect/>
                        </a:stretch>
                      </p:blipFill>
                      <p:spPr>
                        <a:xfrm>
                          <a:off x="4921" y="1933"/>
                          <a:ext cx="157" cy="409"/>
                        </a:xfrm>
                        <a:prstGeom prst="rect">
                          <a:avLst/>
                        </a:prstGeom>
                        <a:noFill/>
                        <a:ln w="38100">
                          <a:noFill/>
                          <a:miter/>
                        </a:ln>
                      </p:spPr>
                    </p:pic>
                  </p:oleObj>
                </mc:Fallback>
              </mc:AlternateContent>
            </a:graphicData>
          </a:graphic>
        </p:graphicFrame>
        <p:graphicFrame>
          <p:nvGraphicFramePr>
            <p:cNvPr id="2053" name="Object 9"/>
            <p:cNvGraphicFramePr/>
            <p:nvPr/>
          </p:nvGraphicFramePr>
          <p:xfrm>
            <a:off x="5057" y="845"/>
            <a:ext cx="362" cy="914"/>
          </p:xfrm>
          <a:graphic>
            <a:graphicData uri="http://schemas.openxmlformats.org/presentationml/2006/ole">
              <mc:AlternateContent xmlns:mc="http://schemas.openxmlformats.org/markup-compatibility/2006">
                <mc:Choice xmlns:v="urn:schemas-microsoft-com:vml" Requires="v">
                  <p:oleObj spid="_x0000_s3081" name="" r:id="rId12" imgW="857885" imgH="1727200" progId="Visio.Drawing.6">
                    <p:embed/>
                  </p:oleObj>
                </mc:Choice>
                <mc:Fallback>
                  <p:oleObj name="" r:id="rId12" imgW="857885" imgH="1727200" progId="Visio.Drawing.6">
                    <p:embed/>
                    <p:pic>
                      <p:nvPicPr>
                        <p:cNvPr id="0" name="图片 3080"/>
                        <p:cNvPicPr/>
                        <p:nvPr/>
                      </p:nvPicPr>
                      <p:blipFill>
                        <a:blip r:embed="rId13"/>
                        <a:stretch>
                          <a:fillRect/>
                        </a:stretch>
                      </p:blipFill>
                      <p:spPr>
                        <a:xfrm>
                          <a:off x="5057" y="845"/>
                          <a:ext cx="362" cy="914"/>
                        </a:xfrm>
                        <a:prstGeom prst="rect">
                          <a:avLst/>
                        </a:prstGeom>
                        <a:noFill/>
                        <a:ln w="38100">
                          <a:noFill/>
                          <a:miter/>
                        </a:ln>
                      </p:spPr>
                    </p:pic>
                  </p:oleObj>
                </mc:Fallback>
              </mc:AlternateContent>
            </a:graphicData>
          </a:graphic>
        </p:graphicFrame>
        <p:graphicFrame>
          <p:nvGraphicFramePr>
            <p:cNvPr id="2054" name="Object 10"/>
            <p:cNvGraphicFramePr/>
            <p:nvPr/>
          </p:nvGraphicFramePr>
          <p:xfrm>
            <a:off x="839" y="2024"/>
            <a:ext cx="907" cy="442"/>
          </p:xfrm>
          <a:graphic>
            <a:graphicData uri="http://schemas.openxmlformats.org/presentationml/2006/ole">
              <mc:AlternateContent xmlns:mc="http://schemas.openxmlformats.org/markup-compatibility/2006">
                <mc:Choice xmlns:v="urn:schemas-microsoft-com:vml" Requires="v">
                  <p:oleObj spid="_x0000_s3078" name="" r:id="rId14" imgW="1975485" imgH="846455" progId="Visio.Drawing.6">
                    <p:embed/>
                  </p:oleObj>
                </mc:Choice>
                <mc:Fallback>
                  <p:oleObj name="" r:id="rId14" imgW="1975485" imgH="846455" progId="Visio.Drawing.6">
                    <p:embed/>
                    <p:pic>
                      <p:nvPicPr>
                        <p:cNvPr id="0" name="图片 3077"/>
                        <p:cNvPicPr/>
                        <p:nvPr/>
                      </p:nvPicPr>
                      <p:blipFill>
                        <a:blip r:embed="rId15"/>
                        <a:stretch>
                          <a:fillRect/>
                        </a:stretch>
                      </p:blipFill>
                      <p:spPr>
                        <a:xfrm>
                          <a:off x="839" y="2024"/>
                          <a:ext cx="907" cy="442"/>
                        </a:xfrm>
                        <a:prstGeom prst="rect">
                          <a:avLst/>
                        </a:prstGeom>
                        <a:noFill/>
                        <a:ln w="38100">
                          <a:noFill/>
                          <a:miter/>
                        </a:ln>
                      </p:spPr>
                    </p:pic>
                  </p:oleObj>
                </mc:Fallback>
              </mc:AlternateContent>
            </a:graphicData>
          </a:graphic>
        </p:graphicFrame>
        <p:graphicFrame>
          <p:nvGraphicFramePr>
            <p:cNvPr id="2055" name="Object 11"/>
            <p:cNvGraphicFramePr/>
            <p:nvPr/>
          </p:nvGraphicFramePr>
          <p:xfrm>
            <a:off x="2200" y="1842"/>
            <a:ext cx="861" cy="590"/>
          </p:xfrm>
          <a:graphic>
            <a:graphicData uri="http://schemas.openxmlformats.org/presentationml/2006/ole">
              <mc:AlternateContent xmlns:mc="http://schemas.openxmlformats.org/markup-compatibility/2006">
                <mc:Choice xmlns:v="urn:schemas-microsoft-com:vml" Requires="v">
                  <p:oleObj spid="_x0000_s3076" name="" r:id="rId16" imgW="586740" imgH="553085" progId="Visio.Drawing.6">
                    <p:embed/>
                  </p:oleObj>
                </mc:Choice>
                <mc:Fallback>
                  <p:oleObj name="" r:id="rId16" imgW="586740" imgH="553085" progId="Visio.Drawing.6">
                    <p:embed/>
                    <p:pic>
                      <p:nvPicPr>
                        <p:cNvPr id="0" name="图片 3075"/>
                        <p:cNvPicPr/>
                        <p:nvPr/>
                      </p:nvPicPr>
                      <p:blipFill>
                        <a:blip r:embed="rId17"/>
                        <a:stretch>
                          <a:fillRect/>
                        </a:stretch>
                      </p:blipFill>
                      <p:spPr>
                        <a:xfrm>
                          <a:off x="2200" y="1842"/>
                          <a:ext cx="861" cy="590"/>
                        </a:xfrm>
                        <a:prstGeom prst="rect">
                          <a:avLst/>
                        </a:prstGeom>
                        <a:noFill/>
                        <a:ln w="38100">
                          <a:noFill/>
                          <a:miter/>
                        </a:ln>
                      </p:spPr>
                    </p:pic>
                  </p:oleObj>
                </mc:Fallback>
              </mc:AlternateContent>
            </a:graphicData>
          </a:graphic>
        </p:graphicFrame>
      </p:gr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752475" y="762000"/>
            <a:ext cx="7477125" cy="838200"/>
          </a:xfrm>
          <a:noFill/>
          <a:ln>
            <a:noFill/>
          </a:ln>
        </p:spPr>
        <p:txBody>
          <a:bodyPr/>
          <a:p>
            <a:pPr eaLnBrk="1" hangingPunct="1"/>
            <a:r>
              <a:rPr lang="zh-CN" altLang="en-US" sz="4000" b="1" dirty="0"/>
              <a:t>总线及接口</a:t>
            </a:r>
            <a:r>
              <a:rPr lang="zh-CN" altLang="en-US" sz="4000" dirty="0"/>
              <a:t> </a:t>
            </a:r>
            <a:endParaRPr lang="zh-CN" altLang="en-US" sz="4000" dirty="0"/>
          </a:p>
        </p:txBody>
      </p:sp>
      <p:graphicFrame>
        <p:nvGraphicFramePr>
          <p:cNvPr id="5" name="内容占位符 4"/>
          <p:cNvGraphicFramePr>
            <a:graphicFrameLocks noGrp="1"/>
          </p:cNvGraphicFramePr>
          <p:nvPr>
            <p:ph idx="1"/>
          </p:nvPr>
        </p:nvGraphicFramePr>
        <p:xfrm>
          <a:off x="762000" y="1600200"/>
          <a:ext cx="7620000" cy="4419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内容占位符 2"/>
          <p:cNvGraphicFramePr>
            <a:graphicFrameLocks noGrp="1"/>
          </p:cNvGraphicFramePr>
          <p:nvPr>
            <p:ph idx="1"/>
          </p:nvPr>
        </p:nvGraphicFramePr>
        <p:xfrm>
          <a:off x="457200" y="1066800"/>
          <a:ext cx="8229600" cy="533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内容占位符 5"/>
          <p:cNvGraphicFramePr>
            <a:graphicFrameLocks noGrp="1"/>
          </p:cNvGraphicFramePr>
          <p:nvPr>
            <p:ph idx="1"/>
          </p:nvPr>
        </p:nvGraphicFramePr>
        <p:xfrm>
          <a:off x="457199" y="1828800"/>
          <a:ext cx="8305800" cy="4495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6878" name="Rectangle 14"/>
          <p:cNvSpPr/>
          <p:nvPr/>
        </p:nvSpPr>
        <p:spPr>
          <a:xfrm>
            <a:off x="381000" y="1143000"/>
            <a:ext cx="6477000" cy="485775"/>
          </a:xfrm>
          <a:prstGeom prst="rect">
            <a:avLst/>
          </a:prstGeom>
          <a:noFill/>
          <a:ln w="9525">
            <a:noFill/>
          </a:ln>
        </p:spPr>
        <p:txBody>
          <a:bodyPr>
            <a:spAutoFit/>
          </a:bodyPr>
          <a:p>
            <a:pPr>
              <a:lnSpc>
                <a:spcPct val="80000"/>
              </a:lnSpc>
              <a:spcBef>
                <a:spcPct val="50000"/>
              </a:spcBef>
            </a:pPr>
            <a:r>
              <a:rPr lang="en-US" altLang="zh-CN" sz="3200" dirty="0">
                <a:latin typeface="Arial" panose="020B0604020202020204" pitchFamily="34" charset="0"/>
              </a:rPr>
              <a:t>2.1.3  </a:t>
            </a:r>
            <a:r>
              <a:rPr lang="zh-CN" altLang="en-US" sz="3200" dirty="0">
                <a:latin typeface="Arial" panose="020B0604020202020204" pitchFamily="34" charset="0"/>
              </a:rPr>
              <a:t>冯</a:t>
            </a:r>
            <a:r>
              <a:rPr lang="en-US" altLang="zh-CN" sz="3200" dirty="0">
                <a:latin typeface="Arial" panose="020B0604020202020204" pitchFamily="34" charset="0"/>
              </a:rPr>
              <a:t>·</a:t>
            </a:r>
            <a:r>
              <a:rPr lang="zh-CN" altLang="en-US" sz="3200" dirty="0">
                <a:latin typeface="Arial" panose="020B0604020202020204" pitchFamily="34" charset="0"/>
              </a:rPr>
              <a:t>诺依曼计算机的原理</a:t>
            </a:r>
            <a:endParaRPr lang="zh-CN" altLang="en-US" sz="3200" dirty="0">
              <a:latin typeface="Arial" panose="020B0604020202020204" pitchFamily="34" charset="0"/>
            </a:endParaRPr>
          </a:p>
        </p:txBody>
      </p:sp>
      <p:pic>
        <p:nvPicPr>
          <p:cNvPr id="55300" name="Picture 16" descr="http://www.wutde.com.cn/kejian/computer/02/IMAGES/fengnym0.gif"/>
          <p:cNvPicPr>
            <a:picLocks noChangeAspect="1"/>
          </p:cNvPicPr>
          <p:nvPr/>
        </p:nvPicPr>
        <p:blipFill>
          <a:blip r:embed="rId6" r:link="rId7"/>
          <a:stretch>
            <a:fillRect/>
          </a:stretch>
        </p:blipFill>
        <p:spPr>
          <a:xfrm>
            <a:off x="7866063" y="0"/>
            <a:ext cx="1277937" cy="1676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878"/>
                                        </p:tgtEl>
                                        <p:attrNameLst>
                                          <p:attrName>style.visibility</p:attrName>
                                        </p:attrNameLst>
                                      </p:cBhvr>
                                      <p:to>
                                        <p:strVal val="visible"/>
                                      </p:to>
                                    </p:set>
                                    <p:anim calcmode="lin" valueType="num">
                                      <p:cBhvr additive="base">
                                        <p:cTn id="7" dur="500" fill="hold"/>
                                        <p:tgtEl>
                                          <p:spTgt spid="36878"/>
                                        </p:tgtEl>
                                        <p:attrNameLst>
                                          <p:attrName>ppt_x</p:attrName>
                                        </p:attrNameLst>
                                      </p:cBhvr>
                                      <p:tavLst>
                                        <p:tav tm="0">
                                          <p:val>
                                            <p:strVal val="0-#ppt_w/2"/>
                                          </p:val>
                                        </p:tav>
                                        <p:tav tm="100000">
                                          <p:val>
                                            <p:strVal val="#ppt_x"/>
                                          </p:val>
                                        </p:tav>
                                      </p:tavLst>
                                    </p:anim>
                                    <p:anim calcmode="lin" valueType="num">
                                      <p:cBhvr additive="base">
                                        <p:cTn id="8"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a:xfrm>
            <a:off x="76200" y="760413"/>
            <a:ext cx="8915400" cy="687388"/>
          </a:xfrm>
        </p:spPr>
        <p:txBody>
          <a:bodyPr rtlCol="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none" spc="0" normalizeH="0" baseline="0" noProof="0" dirty="0">
                <a:ln>
                  <a:noFill/>
                </a:ln>
                <a:solidFill>
                  <a:schemeClr val="tx1"/>
                </a:solidFill>
                <a:effectLst/>
                <a:uLnTx/>
                <a:uFillTx/>
                <a:latin typeface="+mj-ea"/>
                <a:ea typeface="+mj-ea"/>
                <a:cs typeface="+mj-cs"/>
              </a:rPr>
              <a:t>2.2  </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汇编语言与微型计算机系统</a:t>
            </a:r>
            <a:endParaRPr kumimoji="0" lang="zh-CN" altLang="en-US" sz="4000" b="1" i="0" u="none" strike="noStrike" kern="1200" cap="none" spc="0" normalizeH="0" baseline="0" noProof="0" dirty="0">
              <a:ln>
                <a:noFill/>
              </a:ln>
              <a:solidFill>
                <a:schemeClr val="tx1"/>
              </a:solidFill>
              <a:effectLst/>
              <a:uLnTx/>
              <a:uFillTx/>
              <a:latin typeface="+mj-ea"/>
              <a:ea typeface="+mj-ea"/>
              <a:cs typeface="+mj-cs"/>
            </a:endParaRPr>
          </a:p>
        </p:txBody>
      </p:sp>
      <p:sp>
        <p:nvSpPr>
          <p:cNvPr id="56323" name="Rectangle 3"/>
          <p:cNvSpPr>
            <a:spLocks noGrp="1" noChangeArrowheads="1"/>
          </p:cNvSpPr>
          <p:nvPr>
            <p:ph idx="1"/>
          </p:nvPr>
        </p:nvSpPr>
        <p:spPr>
          <a:xfrm>
            <a:off x="533400" y="1827213"/>
            <a:ext cx="7081838" cy="3811588"/>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3200" b="0" i="0" u="none" strike="noStrike" kern="1200" cap="none" spc="0" normalizeH="0" baseline="0" noProof="0" dirty="0" smtClean="0">
                <a:ln>
                  <a:noFill/>
                </a:ln>
                <a:solidFill>
                  <a:schemeClr val="tx1"/>
                </a:solidFill>
                <a:effectLst/>
                <a:uLnTx/>
                <a:uFillTx/>
                <a:latin typeface="+mj-ea"/>
                <a:ea typeface="+mj-ea"/>
                <a:cs typeface="+mn-cs"/>
              </a:rPr>
              <a:t>2.2.1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微型计算机系统概念</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6324" name="Picture 4"/>
          <p:cNvPicPr>
            <a:picLocks noChangeAspect="1"/>
          </p:cNvPicPr>
          <p:nvPr/>
        </p:nvPicPr>
        <p:blipFill>
          <a:blip r:embed="rId1"/>
          <a:stretch>
            <a:fillRect/>
          </a:stretch>
        </p:blipFill>
        <p:spPr>
          <a:xfrm>
            <a:off x="1981200" y="2568575"/>
            <a:ext cx="4953000" cy="3832225"/>
          </a:xfrm>
          <a:prstGeom prst="rect">
            <a:avLst/>
          </a:prstGeom>
          <a:noFill/>
          <a:ln w="9525">
            <a:noFill/>
          </a:ln>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内容占位符 2"/>
          <p:cNvGraphicFramePr>
            <a:graphicFrameLocks noGrp="1"/>
          </p:cNvGraphicFramePr>
          <p:nvPr>
            <p:ph idx="1"/>
          </p:nvPr>
        </p:nvGraphicFramePr>
        <p:xfrm>
          <a:off x="914400" y="1979532"/>
          <a:ext cx="7386638" cy="44973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Rectangle 2"/>
          <p:cNvSpPr>
            <a:spLocks noGrp="1" noChangeArrowheads="1"/>
          </p:cNvSpPr>
          <p:nvPr>
            <p:ph type="title"/>
          </p:nvPr>
        </p:nvSpPr>
        <p:spPr>
          <a:xfrm>
            <a:off x="228600" y="836613"/>
            <a:ext cx="8915400" cy="687388"/>
          </a:xfrm>
        </p:spPr>
        <p:txBody>
          <a:bodyPr rtlCol="0">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j-ea"/>
                <a:ea typeface="+mj-ea"/>
                <a:cs typeface="+mj-cs"/>
              </a:rPr>
              <a:t>2.2.2  </a:t>
            </a:r>
            <a:r>
              <a:rPr kumimoji="0" lang="zh-CN" altLang="en-US" sz="3600" b="1" i="0" u="none" strike="noStrike" kern="1200" cap="none" spc="0" normalizeH="0" baseline="0" noProof="0" dirty="0" smtClean="0">
                <a:ln>
                  <a:noFill/>
                </a:ln>
                <a:solidFill>
                  <a:schemeClr val="tx1"/>
                </a:solidFill>
                <a:effectLst/>
                <a:uLnTx/>
                <a:uFillTx/>
                <a:latin typeface="+mj-ea"/>
                <a:ea typeface="+mj-ea"/>
                <a:cs typeface="+mj-cs"/>
              </a:rPr>
              <a:t>汇编语言与微型计算机系统</a:t>
            </a:r>
            <a:endParaRPr kumimoji="0" lang="zh-CN" altLang="en-US" sz="3600" b="1" i="0" u="none" strike="noStrike" kern="1200" cap="none" spc="0" normalizeH="0" baseline="0" noProof="0" dirty="0">
              <a:ln>
                <a:noFill/>
              </a:ln>
              <a:solidFill>
                <a:schemeClr val="tx1"/>
              </a:solidFill>
              <a:effectLst/>
              <a:uLnTx/>
              <a:uFillTx/>
              <a:latin typeface="+mj-ea"/>
              <a:ea typeface="+mj-ea"/>
              <a:cs typeface="+mj-cs"/>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p:nvPr>
        </p:nvSpPr>
        <p:spPr bwMode="auto">
          <a:xfrm>
            <a:off x="457200" y="838200"/>
            <a:ext cx="8229600" cy="914400"/>
          </a:xfrm>
          <a:ln>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schemeClr val="tx1"/>
                </a:solidFill>
                <a:effectLst/>
                <a:uLnTx/>
                <a:uFillTx/>
                <a:latin typeface="+mj-ea"/>
                <a:ea typeface="+mj-ea"/>
                <a:cs typeface="+mj-cs"/>
              </a:rPr>
              <a:t>2.2.3  </a:t>
            </a:r>
            <a:r>
              <a:rPr kumimoji="0" lang="zh-CN" altLang="en-US" sz="3600" b="1" i="0" u="none" strike="noStrike" kern="1200" cap="none" spc="0" normalizeH="0" baseline="0" noProof="0" dirty="0" smtClean="0">
                <a:ln>
                  <a:noFill/>
                </a:ln>
                <a:solidFill>
                  <a:schemeClr val="tx1"/>
                </a:solidFill>
                <a:effectLst/>
                <a:uLnTx/>
                <a:uFillTx/>
                <a:latin typeface="+mj-ea"/>
                <a:ea typeface="+mj-ea"/>
                <a:cs typeface="+mj-cs"/>
              </a:rPr>
              <a:t>微处理器 </a:t>
            </a:r>
            <a:endParaRPr kumimoji="0" lang="zh-CN" altLang="en-US" sz="3600" b="1" i="0" u="none" strike="noStrike" kern="1200" cap="none" spc="0" normalizeH="0" baseline="0" noProof="0" dirty="0" smtClean="0">
              <a:ln>
                <a:noFill/>
              </a:ln>
              <a:solidFill>
                <a:schemeClr val="tx1"/>
              </a:solidFill>
              <a:effectLst/>
              <a:uLnTx/>
              <a:uFillTx/>
              <a:latin typeface="+mj-ea"/>
              <a:ea typeface="+mj-ea"/>
              <a:cs typeface="+mj-cs"/>
            </a:endParaRPr>
          </a:p>
        </p:txBody>
      </p:sp>
      <p:graphicFrame>
        <p:nvGraphicFramePr>
          <p:cNvPr id="6" name="内容占位符 5"/>
          <p:cNvGraphicFramePr>
            <a:graphicFrameLocks noGrp="1"/>
          </p:cNvGraphicFramePr>
          <p:nvPr>
            <p:ph idx="1"/>
          </p:nvPr>
        </p:nvGraphicFramePr>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3074" name="Object 4"/>
          <p:cNvGraphicFramePr/>
          <p:nvPr/>
        </p:nvGraphicFramePr>
        <p:xfrm>
          <a:off x="1295400" y="1066800"/>
          <a:ext cx="6705600" cy="5257800"/>
        </p:xfrm>
        <a:graphic>
          <a:graphicData uri="http://schemas.openxmlformats.org/presentationml/2006/ole">
            <mc:AlternateContent xmlns:mc="http://schemas.openxmlformats.org/markup-compatibility/2006">
              <mc:Choice xmlns:v="urn:schemas-microsoft-com:vml" Requires="v">
                <p:oleObj spid="_x0000_s3078" name="" r:id="rId1" imgW="5562600" imgH="4495800" progId="Paint.Picture">
                  <p:embed/>
                </p:oleObj>
              </mc:Choice>
              <mc:Fallback>
                <p:oleObj name="" r:id="rId1" imgW="5562600" imgH="4495800" progId="Paint.Picture">
                  <p:embed/>
                  <p:pic>
                    <p:nvPicPr>
                      <p:cNvPr id="0" name="图片 3077"/>
                      <p:cNvPicPr/>
                      <p:nvPr/>
                    </p:nvPicPr>
                    <p:blipFill>
                      <a:blip r:embed="rId2">
                        <a:lum contrast="24000"/>
                      </a:blip>
                      <a:stretch>
                        <a:fillRect/>
                      </a:stretch>
                    </p:blipFill>
                    <p:spPr>
                      <a:xfrm>
                        <a:off x="1295400" y="1066800"/>
                        <a:ext cx="6705600" cy="52578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685800" y="760413"/>
            <a:ext cx="7772400" cy="839787"/>
          </a:xfrm>
          <a:noFill/>
          <a:ln>
            <a:noFill/>
          </a:ln>
        </p:spPr>
        <p:txBody>
          <a:bodyPr/>
          <a:p>
            <a:pPr algn="l" eaLnBrk="1" hangingPunct="1"/>
            <a:r>
              <a:rPr lang="en-US" altLang="zh-CN" sz="4000" b="1" dirty="0"/>
              <a:t>2.3  80X86</a:t>
            </a:r>
            <a:r>
              <a:rPr lang="zh-CN" altLang="en-US" sz="4000" b="1" dirty="0"/>
              <a:t>寄存器</a:t>
            </a:r>
            <a:r>
              <a:rPr lang="en-US" altLang="zh-CN" sz="4000" b="1" dirty="0"/>
              <a:t>(Register)</a:t>
            </a:r>
            <a:endParaRPr lang="zh-CN" altLang="en-US" sz="4000" b="1" dirty="0"/>
          </a:p>
        </p:txBody>
      </p:sp>
      <p:sp>
        <p:nvSpPr>
          <p:cNvPr id="59395" name="Rectangle 3"/>
          <p:cNvSpPr>
            <a:spLocks noGrp="1"/>
          </p:cNvSpPr>
          <p:nvPr>
            <p:ph idx="1"/>
          </p:nvPr>
        </p:nvSpPr>
        <p:spPr>
          <a:xfrm>
            <a:off x="685800" y="1752600"/>
            <a:ext cx="6929438" cy="4800600"/>
          </a:xfrm>
          <a:ln/>
        </p:spPr>
        <p:txBody>
          <a:bodyPr vert="horz" wrap="square" lIns="91440" tIns="45720" rIns="91440" bIns="45720" anchor="t" anchorCtr="0"/>
          <a:p>
            <a:pPr eaLnBrk="1" hangingPunct="1">
              <a:buNone/>
            </a:pPr>
            <a:r>
              <a:rPr lang="en-US" altLang="zh-CN" b="1" dirty="0"/>
              <a:t>2.3.1 8086</a:t>
            </a:r>
            <a:r>
              <a:rPr lang="zh-CN" altLang="en-US" b="1" dirty="0"/>
              <a:t>寄存器组</a:t>
            </a:r>
            <a:r>
              <a:rPr lang="zh-CN" altLang="en-US" dirty="0"/>
              <a:t> </a:t>
            </a:r>
            <a:endParaRPr lang="zh-CN" altLang="en-US" dirty="0"/>
          </a:p>
          <a:p>
            <a:pPr eaLnBrk="1" hangingPunct="1">
              <a:buNone/>
            </a:pPr>
            <a:endParaRPr lang="en-US" altLang="zh-CN" dirty="0"/>
          </a:p>
        </p:txBody>
      </p:sp>
      <p:pic>
        <p:nvPicPr>
          <p:cNvPr id="59396" name="Picture 4"/>
          <p:cNvPicPr>
            <a:picLocks noChangeAspect="1"/>
          </p:cNvPicPr>
          <p:nvPr/>
        </p:nvPicPr>
        <p:blipFill>
          <a:blip r:embed="rId1"/>
          <a:stretch>
            <a:fillRect/>
          </a:stretch>
        </p:blipFill>
        <p:spPr>
          <a:xfrm>
            <a:off x="914400" y="2592388"/>
            <a:ext cx="5410200" cy="3732212"/>
          </a:xfrm>
          <a:prstGeom prst="rect">
            <a:avLst/>
          </a:prstGeom>
          <a:noFill/>
          <a:ln w="9525">
            <a:noFill/>
          </a:ln>
        </p:spPr>
      </p:pic>
      <p:sp>
        <p:nvSpPr>
          <p:cNvPr id="59397" name="Oval 5">
            <a:hlinkClick r:id="rId2" action="ppaction://hlinksldjump"/>
          </p:cNvPr>
          <p:cNvSpPr/>
          <p:nvPr/>
        </p:nvSpPr>
        <p:spPr>
          <a:xfrm>
            <a:off x="6781800" y="4038600"/>
            <a:ext cx="1219200" cy="685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r>
              <a:rPr lang="zh-CN" altLang="en-US" sz="3200" b="0" dirty="0">
                <a:latin typeface="Arial" panose="020B0604020202020204" pitchFamily="34" charset="0"/>
              </a:rPr>
              <a:t>分类</a:t>
            </a:r>
            <a:endParaRPr lang="zh-CN" altLang="en-US" sz="3200" b="0" dirty="0">
              <a:latin typeface="Arial" panose="020B0604020202020204" pitchFamily="34" charset="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sp>
        <p:nvSpPr>
          <p:cNvPr id="4101" name="Text Box 6"/>
          <p:cNvSpPr txBox="1">
            <a:spLocks noChangeArrowheads="1"/>
          </p:cNvSpPr>
          <p:nvPr/>
        </p:nvSpPr>
        <p:spPr bwMode="auto">
          <a:xfrm>
            <a:off x="762000" y="868363"/>
            <a:ext cx="3733800" cy="579438"/>
          </a:xfrm>
          <a:prstGeom prst="rect">
            <a:avLst/>
          </a:prstGeom>
          <a:noFill/>
          <a:ln w="9525">
            <a:noFill/>
            <a:miter lim="800000"/>
          </a:ln>
        </p:spPr>
        <p:txBody>
          <a:bodyPr>
            <a:spAutoFit/>
          </a:bodyPr>
          <a:lstStyle/>
          <a:p>
            <a:pPr marR="0" defTabSz="914400">
              <a:spcBef>
                <a:spcPct val="50000"/>
              </a:spcBef>
              <a:buClrTx/>
              <a:buSzTx/>
              <a:buFontTx/>
              <a:buNone/>
              <a:defRPr/>
            </a:pPr>
            <a:r>
              <a:rPr kumimoji="0" lang="en-US" altLang="zh-CN" sz="3200" kern="1200" cap="none" spc="0" normalizeH="0" baseline="0" noProof="0" dirty="0">
                <a:solidFill>
                  <a:schemeClr val="tx2"/>
                </a:solidFill>
                <a:latin typeface="+mj-ea"/>
                <a:ea typeface="+mj-ea"/>
                <a:cs typeface="+mn-cs"/>
              </a:rPr>
              <a:t>1.</a:t>
            </a:r>
            <a:r>
              <a:rPr kumimoji="0" lang="zh-CN" altLang="en-US" sz="3200" kern="1200" cap="none" spc="0" normalizeH="0" baseline="0" noProof="0" dirty="0">
                <a:solidFill>
                  <a:schemeClr val="tx2"/>
                </a:solidFill>
                <a:latin typeface="+mj-ea"/>
                <a:ea typeface="+mj-ea"/>
                <a:cs typeface="+mn-cs"/>
              </a:rPr>
              <a:t>数据寄存器</a:t>
            </a:r>
            <a:endParaRPr kumimoji="0" lang="zh-CN" altLang="en-US" sz="3200" kern="1200" cap="none" spc="0" normalizeH="0" baseline="0" noProof="0" dirty="0">
              <a:solidFill>
                <a:schemeClr val="tx2"/>
              </a:solidFill>
              <a:latin typeface="+mj-ea"/>
              <a:ea typeface="+mj-ea"/>
              <a:cs typeface="+mn-cs"/>
            </a:endParaRPr>
          </a:p>
        </p:txBody>
      </p:sp>
      <p:sp>
        <p:nvSpPr>
          <p:cNvPr id="19459" name="文本占位符 19458"/>
          <p:cNvSpPr>
            <a:spLocks noGrp="1"/>
          </p:cNvSpPr>
          <p:nvPr/>
        </p:nvSpPr>
        <p:spPr>
          <a:xfrm>
            <a:off x="617538" y="1611313"/>
            <a:ext cx="7840663" cy="4560888"/>
          </a:xfrm>
          <a:prstGeom prst="rect">
            <a:avLst/>
          </a:prstGeom>
          <a:noFill/>
          <a:ln w="76200" cmpd="tri">
            <a:solidFill>
              <a:schemeClr val="tx1"/>
            </a:solidFill>
            <a:miter/>
          </a:ln>
          <a:effectLst/>
        </p:spPr>
        <p:txBody>
          <a:bodyPr/>
          <a:lstStyle>
            <a:lvl1pPr marL="342900" lvl="0" indent="-342900" algn="l" defTabSz="914400" eaLnBrk="1" fontAlgn="base" latinLnBrk="0" hangingPunct="1">
              <a:lnSpc>
                <a:spcPct val="100000"/>
              </a:lnSpc>
              <a:spcBef>
                <a:spcPct val="20000"/>
              </a:spcBef>
              <a:spcAft>
                <a:spcPct val="0"/>
              </a:spcAft>
              <a:buBlip>
                <a:blip r:embed="rId1"/>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SzPct val="80000"/>
              <a:buBlip>
                <a:blip r:embed="rId2"/>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SzPct val="70000"/>
              <a:buBlip>
                <a:blip r:embed="rId3"/>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Blip>
                <a:blip r:embed="rId1"/>
              </a:buBlip>
              <a:defRPr/>
            </a:pPr>
            <a:r>
              <a:rPr kumimoji="0" lang="zh-CN" altLang="en-US" sz="2800" b="1" i="0" u="none" strike="noStrike" kern="1200" cap="none" spc="0" normalizeH="0" baseline="0" noProof="1">
                <a:ln>
                  <a:noFill/>
                </a:ln>
                <a:solidFill>
                  <a:schemeClr val="tx1"/>
                </a:solidFill>
                <a:effectLst/>
                <a:uLnTx/>
                <a:uFillTx/>
                <a:latin typeface="+mn-lt"/>
                <a:ea typeface="+mn-ea"/>
                <a:cs typeface="+mn-cs"/>
              </a:rPr>
              <a:t>数据寄存器：包括</a:t>
            </a:r>
            <a:r>
              <a:rPr kumimoji="0" lang="en-US" altLang="zh-CN" sz="2800" b="1" i="0" u="none" strike="noStrike" kern="1200" cap="none" spc="0" normalizeH="0" baseline="0" noProof="1">
                <a:ln>
                  <a:noFill/>
                </a:ln>
                <a:solidFill>
                  <a:schemeClr val="tx1"/>
                </a:solidFill>
                <a:effectLst/>
                <a:uLnTx/>
                <a:uFillTx/>
                <a:latin typeface="+mn-lt"/>
                <a:ea typeface="+mn-ea"/>
                <a:cs typeface="+mn-cs"/>
              </a:rPr>
              <a:t>AX</a:t>
            </a:r>
            <a:r>
              <a:rPr kumimoji="0" lang="zh-CN" altLang="en-US" sz="2800" b="1" i="0" u="none" strike="noStrike" kern="1200" cap="none" spc="0" normalizeH="0" baseline="0" noProof="1">
                <a:ln>
                  <a:noFill/>
                </a:ln>
                <a:solidFill>
                  <a:schemeClr val="tx1"/>
                </a:solidFill>
                <a:effectLst/>
                <a:uLnTx/>
                <a:uFillTx/>
                <a:latin typeface="+mn-lt"/>
                <a:ea typeface="+mn-ea"/>
                <a:cs typeface="+mn-cs"/>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BX</a:t>
            </a:r>
            <a:r>
              <a:rPr kumimoji="0" lang="zh-CN" altLang="en-US" sz="2800" b="1" i="0" u="none" strike="noStrike" kern="1200" cap="none" spc="0" normalizeH="0" baseline="0" noProof="1">
                <a:ln>
                  <a:noFill/>
                </a:ln>
                <a:solidFill>
                  <a:schemeClr val="tx1"/>
                </a:solidFill>
                <a:effectLst/>
                <a:uLnTx/>
                <a:uFillTx/>
                <a:latin typeface="+mn-lt"/>
                <a:ea typeface="+mn-ea"/>
                <a:cs typeface="+mn-cs"/>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CX</a:t>
            </a:r>
            <a:r>
              <a:rPr kumimoji="0" lang="zh-CN" altLang="en-US" sz="2800" b="1" i="0" u="none" strike="noStrike" kern="1200" cap="none" spc="0" normalizeH="0" baseline="0" noProof="1">
                <a:ln>
                  <a:noFill/>
                </a:ln>
                <a:solidFill>
                  <a:schemeClr val="tx1"/>
                </a:solidFill>
                <a:effectLst/>
                <a:uLnTx/>
                <a:uFillTx/>
                <a:latin typeface="+mn-lt"/>
                <a:ea typeface="+mn-ea"/>
                <a:cs typeface="+mn-cs"/>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DX</a:t>
            </a:r>
            <a:r>
              <a:rPr kumimoji="0" lang="zh-CN" altLang="en-US" sz="2800" b="1" i="0" u="none" strike="noStrike" kern="1200" cap="none" spc="0" normalizeH="0" baseline="0" noProof="1">
                <a:ln>
                  <a:noFill/>
                </a:ln>
                <a:solidFill>
                  <a:schemeClr val="tx1"/>
                </a:solidFill>
                <a:effectLst/>
                <a:uLnTx/>
                <a:uFillTx/>
                <a:latin typeface="+mn-lt"/>
                <a:ea typeface="+mn-ea"/>
                <a:cs typeface="+mn-cs"/>
              </a:rPr>
              <a:t>四个</a:t>
            </a:r>
            <a:r>
              <a:rPr kumimoji="0" lang="en-US" altLang="zh-CN" sz="2800" b="1" i="0" u="none" strike="noStrike" kern="1200" cap="none" spc="0" normalizeH="0" baseline="0" noProof="1">
                <a:ln>
                  <a:noFill/>
                </a:ln>
                <a:solidFill>
                  <a:schemeClr val="tx1"/>
                </a:solidFill>
                <a:effectLst/>
                <a:uLnTx/>
                <a:uFillTx/>
                <a:latin typeface="+mn-lt"/>
                <a:ea typeface="+mn-ea"/>
                <a:cs typeface="+mn-cs"/>
              </a:rPr>
              <a:t>16</a:t>
            </a:r>
            <a:r>
              <a:rPr kumimoji="0" lang="zh-CN" altLang="en-US" sz="2800" b="1" i="0" u="none" strike="noStrike" kern="1200" cap="none" spc="0" normalizeH="0" baseline="0" noProof="1">
                <a:ln>
                  <a:noFill/>
                </a:ln>
                <a:solidFill>
                  <a:schemeClr val="tx1"/>
                </a:solidFill>
                <a:effectLst/>
                <a:uLnTx/>
                <a:uFillTx/>
                <a:latin typeface="+mn-lt"/>
                <a:ea typeface="+mn-ea"/>
                <a:cs typeface="+mn-cs"/>
              </a:rPr>
              <a:t>位的通用寄存器。</a:t>
            </a:r>
            <a:endParaRPr kumimoji="0" lang="zh-CN" altLang="en-US" sz="2800" b="1"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AX</a:t>
            </a:r>
            <a:r>
              <a:rPr kumimoji="0" lang="zh-CN" altLang="zh-CN"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Accumulator</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 </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作为累加器用，</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sym typeface="+mn-ea"/>
              </a:rPr>
              <a:t>算术运算 的</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主要寄存器</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BX</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Base</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 </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基址寄存器</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CX</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Count</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 </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计数器</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DX</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Data</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 </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双精度运算时与</a:t>
            </a:r>
            <a:r>
              <a:rPr kumimoji="0" lang="en-US" altLang="zh-CN" sz="2800" b="0" i="0" u="none" strike="noStrike" kern="1200" cap="none" spc="0" normalizeH="0" baseline="0" noProof="1">
                <a:ln>
                  <a:noFill/>
                </a:ln>
                <a:solidFill>
                  <a:schemeClr val="tx1"/>
                </a:solidFill>
                <a:effectLst/>
                <a:uLnTx/>
                <a:uFillTx/>
                <a:latin typeface="+mn-lt"/>
                <a:ea typeface="+mn-ea"/>
                <a:cs typeface="+mn-cs"/>
                <a:sym typeface="+mn-ea"/>
              </a:rPr>
              <a:t>AX</a:t>
            </a:r>
            <a:r>
              <a:rPr kumimoji="0" lang="zh-CN" altLang="en-US" sz="2800" b="0" i="0" u="none" strike="noStrike" kern="1200" cap="none" spc="0" normalizeH="0" baseline="0" noProof="1">
                <a:ln>
                  <a:noFill/>
                </a:ln>
                <a:solidFill>
                  <a:schemeClr val="tx1"/>
                </a:solidFill>
                <a:effectLst/>
                <a:uLnTx/>
                <a:uFillTx/>
                <a:latin typeface="+mn-lt"/>
                <a:ea typeface="+mn-ea"/>
                <a:cs typeface="+mn-cs"/>
                <a:sym typeface="+mn-ea"/>
              </a:rPr>
              <a:t>一起存放双操作数。</a:t>
            </a:r>
            <a:endParaRPr kumimoji="0" lang="zh-CN" altLang="en-US"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828675" y="762000"/>
            <a:ext cx="7477125" cy="1143000"/>
          </a:xfrm>
          <a:noFill/>
          <a:ln>
            <a:noFill/>
          </a:ln>
        </p:spPr>
        <p:txBody>
          <a:bodyPr/>
          <a:p>
            <a:pPr eaLnBrk="1" hangingPunct="1"/>
            <a:r>
              <a:rPr lang="zh-CN" altLang="en-US" sz="5400" b="1" u="sng" dirty="0">
                <a:ea typeface="隶书" panose="02010509060101010101" pitchFamily="49" charset="-122"/>
              </a:rPr>
              <a:t>本章重点</a:t>
            </a:r>
            <a:endParaRPr lang="zh-CN" altLang="en-US" sz="5400" b="1" u="sng" dirty="0">
              <a:ea typeface="隶书" panose="02010509060101010101" pitchFamily="49" charset="-122"/>
            </a:endParaRPr>
          </a:p>
        </p:txBody>
      </p:sp>
      <p:graphicFrame>
        <p:nvGraphicFramePr>
          <p:cNvPr id="5" name="图示 4"/>
          <p:cNvGraphicFramePr/>
          <p:nvPr/>
        </p:nvGraphicFramePr>
        <p:xfrm>
          <a:off x="609600" y="1944685"/>
          <a:ext cx="8077200" cy="3937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914400"/>
            <a:ext cx="8229600" cy="5715000"/>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        </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其中</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DX</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存放高字（高</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16</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位），</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AX</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存放低字（低</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16</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位）。数据寄存器中每个寄存器又可以分为</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2</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个</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8</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位的寄存器。分别为</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AH</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AL</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BH</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BL</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CH</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CL</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DH</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DL</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AH</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为高字节（高</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8</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位）寄存器、</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AL</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为低字节（低</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mn-ea"/>
              </a:rPr>
              <a:t>8</a:t>
            </a:r>
            <a:r>
              <a:rPr kumimoji="0" lang="zh-CN" altLang="en-US" sz="2800" b="1" i="0" u="none" strike="noStrike" kern="1200" cap="none" spc="0" normalizeH="0" baseline="0" noProof="1">
                <a:ln>
                  <a:noFill/>
                </a:ln>
                <a:solidFill>
                  <a:schemeClr val="tx1"/>
                </a:solidFill>
                <a:effectLst/>
                <a:uLnTx/>
                <a:uFillTx/>
                <a:latin typeface="+mn-lt"/>
                <a:ea typeface="+mn-ea"/>
                <a:cs typeface="+mn-cs"/>
                <a:sym typeface="+mn-ea"/>
              </a:rPr>
              <a:t>位）寄存器。</a:t>
            </a:r>
            <a:r>
              <a:rPr kumimoji="0" lang="zh-CN" altLang="en-US" sz="3200" b="0" i="0" u="none" strike="noStrike" kern="1200" cap="none" spc="0" normalizeH="0" baseline="0" noProof="1">
                <a:ln>
                  <a:noFill/>
                </a:ln>
                <a:solidFill>
                  <a:schemeClr val="tx1"/>
                </a:solidFill>
                <a:effectLst/>
                <a:uLnTx/>
                <a:uFillTx/>
                <a:latin typeface="+mn-lt"/>
                <a:ea typeface="+mn-ea"/>
                <a:cs typeface="+mn-cs"/>
                <a:sym typeface="+mn-ea"/>
              </a:rPr>
              <a:t>  </a:t>
            </a: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graphicFrame>
        <p:nvGraphicFramePr>
          <p:cNvPr id="4098" name="Object 4"/>
          <p:cNvGraphicFramePr/>
          <p:nvPr/>
        </p:nvGraphicFramePr>
        <p:xfrm>
          <a:off x="2916238" y="4343400"/>
          <a:ext cx="4648200" cy="2209800"/>
        </p:xfrm>
        <a:graphic>
          <a:graphicData uri="http://schemas.openxmlformats.org/presentationml/2006/ole">
            <mc:AlternateContent xmlns:mc="http://schemas.openxmlformats.org/markup-compatibility/2006">
              <mc:Choice xmlns:v="urn:schemas-microsoft-com:vml" Requires="v">
                <p:oleObj spid="_x0000_s3079" name="" r:id="rId1" imgW="3867150" imgH="2133600" progId="Paint.Picture">
                  <p:embed/>
                </p:oleObj>
              </mc:Choice>
              <mc:Fallback>
                <p:oleObj name="" r:id="rId1" imgW="3867150" imgH="2133600" progId="Paint.Picture">
                  <p:embed/>
                  <p:pic>
                    <p:nvPicPr>
                      <p:cNvPr id="0" name="图片 3078"/>
                      <p:cNvPicPr/>
                      <p:nvPr/>
                    </p:nvPicPr>
                    <p:blipFill>
                      <a:blip r:embed="rId2"/>
                      <a:stretch>
                        <a:fillRect/>
                      </a:stretch>
                    </p:blipFill>
                    <p:spPr>
                      <a:xfrm>
                        <a:off x="2916238" y="4343400"/>
                        <a:ext cx="4648200" cy="22098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Rectangle 2"/>
          <p:cNvSpPr>
            <a:spLocks noGrp="1"/>
          </p:cNvSpPr>
          <p:nvPr>
            <p:ph idx="1"/>
          </p:nvPr>
        </p:nvSpPr>
        <p:spPr>
          <a:xfrm>
            <a:off x="381000" y="2286000"/>
            <a:ext cx="7848600" cy="1676400"/>
          </a:xfrm>
          <a:ln/>
        </p:spPr>
        <p:txBody>
          <a:bodyPr vert="horz" wrap="square" lIns="91440" tIns="45720" rIns="91440" bIns="45720" anchor="t" anchorCtr="0"/>
          <a:p>
            <a:pPr algn="just" eaLnBrk="1" hangingPunct="1"/>
            <a:r>
              <a:rPr lang="zh-CN" altLang="en-US" b="1" dirty="0"/>
              <a:t>表示为</a:t>
            </a:r>
            <a:r>
              <a:rPr lang="en-US" altLang="zh-CN" b="1" dirty="0"/>
              <a:t>(DX)=2345H</a:t>
            </a:r>
            <a:r>
              <a:rPr lang="zh-CN" altLang="en-US" b="1" dirty="0"/>
              <a:t>，</a:t>
            </a:r>
            <a:r>
              <a:rPr lang="en-US" altLang="zh-CN" b="1" dirty="0"/>
              <a:t>(AX)=6789H</a:t>
            </a:r>
            <a:r>
              <a:rPr lang="zh-CN" altLang="en-US" b="1" dirty="0"/>
              <a:t>，存放形式为： </a:t>
            </a:r>
            <a:endParaRPr lang="zh-CN" altLang="en-US" b="1" dirty="0"/>
          </a:p>
        </p:txBody>
      </p:sp>
      <p:graphicFrame>
        <p:nvGraphicFramePr>
          <p:cNvPr id="5122" name="Object 4"/>
          <p:cNvGraphicFramePr/>
          <p:nvPr/>
        </p:nvGraphicFramePr>
        <p:xfrm>
          <a:off x="2438400" y="3048000"/>
          <a:ext cx="4191000" cy="1047750"/>
        </p:xfrm>
        <a:graphic>
          <a:graphicData uri="http://schemas.openxmlformats.org/presentationml/2006/ole">
            <mc:AlternateContent xmlns:mc="http://schemas.openxmlformats.org/markup-compatibility/2006">
              <mc:Choice xmlns:v="urn:schemas-microsoft-com:vml" Requires="v">
                <p:oleObj spid="_x0000_s3080" name="" r:id="rId1" imgW="1914525" imgH="419100" progId="Paint.Picture">
                  <p:embed/>
                </p:oleObj>
              </mc:Choice>
              <mc:Fallback>
                <p:oleObj name="" r:id="rId1" imgW="1914525" imgH="419100" progId="Paint.Picture">
                  <p:embed/>
                  <p:pic>
                    <p:nvPicPr>
                      <p:cNvPr id="0" name="图片 3079"/>
                      <p:cNvPicPr/>
                      <p:nvPr/>
                    </p:nvPicPr>
                    <p:blipFill>
                      <a:blip r:embed="rId2"/>
                      <a:stretch>
                        <a:fillRect/>
                      </a:stretch>
                    </p:blipFill>
                    <p:spPr>
                      <a:xfrm>
                        <a:off x="2438400" y="3048000"/>
                        <a:ext cx="4191000" cy="1047750"/>
                      </a:xfrm>
                      <a:prstGeom prst="rect">
                        <a:avLst/>
                      </a:prstGeom>
                      <a:noFill/>
                      <a:ln w="38100">
                        <a:noFill/>
                        <a:miter/>
                      </a:ln>
                    </p:spPr>
                  </p:pic>
                </p:oleObj>
              </mc:Fallback>
            </mc:AlternateContent>
          </a:graphicData>
        </a:graphic>
      </p:graphicFrame>
      <p:sp>
        <p:nvSpPr>
          <p:cNvPr id="5125" name="Rectangle 5"/>
          <p:cNvSpPr/>
          <p:nvPr/>
        </p:nvSpPr>
        <p:spPr>
          <a:xfrm>
            <a:off x="0" y="3257550"/>
            <a:ext cx="9144000" cy="244475"/>
          </a:xfrm>
          <a:prstGeom prst="rect">
            <a:avLst/>
          </a:prstGeom>
          <a:noFill/>
          <a:ln w="9525">
            <a:noFill/>
          </a:ln>
        </p:spPr>
        <p:txBody>
          <a:bodyPr>
            <a:spAutoFit/>
          </a:bodyPr>
          <a:p>
            <a:r>
              <a:rPr lang="en-US" altLang="zh-CN" sz="1000" b="0" dirty="0">
                <a:latin typeface="Times New Roman" panose="02020603050405020304" pitchFamily="18" charset="0"/>
              </a:rPr>
              <a:t> </a:t>
            </a:r>
            <a:r>
              <a:rPr lang="en-US" altLang="zh-CN" sz="900" b="0" dirty="0">
                <a:latin typeface="Times New Roman" panose="02020603050405020304" pitchFamily="18" charset="0"/>
              </a:rPr>
              <a:t> </a:t>
            </a:r>
            <a:endParaRPr lang="en-US" altLang="zh-CN" sz="2400" b="0" dirty="0">
              <a:latin typeface="Times New Roman" panose="02020603050405020304" pitchFamily="18" charset="0"/>
            </a:endParaRPr>
          </a:p>
        </p:txBody>
      </p:sp>
      <p:graphicFrame>
        <p:nvGraphicFramePr>
          <p:cNvPr id="5123" name="Object 6"/>
          <p:cNvGraphicFramePr/>
          <p:nvPr/>
        </p:nvGraphicFramePr>
        <p:xfrm>
          <a:off x="3124200" y="5562600"/>
          <a:ext cx="2362200" cy="1144588"/>
        </p:xfrm>
        <a:graphic>
          <a:graphicData uri="http://schemas.openxmlformats.org/presentationml/2006/ole">
            <mc:AlternateContent xmlns:mc="http://schemas.openxmlformats.org/markup-compatibility/2006">
              <mc:Choice xmlns:v="urn:schemas-microsoft-com:vml" Requires="v">
                <p:oleObj spid="_x0000_s3081" name="" r:id="rId3" imgW="914400" imgH="400050" progId="Paint.Picture">
                  <p:embed/>
                </p:oleObj>
              </mc:Choice>
              <mc:Fallback>
                <p:oleObj name="" r:id="rId3" imgW="914400" imgH="400050" progId="Paint.Picture">
                  <p:embed/>
                  <p:pic>
                    <p:nvPicPr>
                      <p:cNvPr id="0" name="图片 3080"/>
                      <p:cNvPicPr/>
                      <p:nvPr/>
                    </p:nvPicPr>
                    <p:blipFill>
                      <a:blip r:embed="rId4"/>
                      <a:stretch>
                        <a:fillRect/>
                      </a:stretch>
                    </p:blipFill>
                    <p:spPr>
                      <a:xfrm>
                        <a:off x="3124200" y="5562600"/>
                        <a:ext cx="2362200" cy="1144588"/>
                      </a:xfrm>
                      <a:prstGeom prst="rect">
                        <a:avLst/>
                      </a:prstGeom>
                      <a:noFill/>
                      <a:ln w="38100">
                        <a:noFill/>
                        <a:miter/>
                      </a:ln>
                    </p:spPr>
                  </p:pic>
                </p:oleObj>
              </mc:Fallback>
            </mc:AlternateContent>
          </a:graphicData>
        </a:graphic>
      </p:graphicFrame>
      <p:sp>
        <p:nvSpPr>
          <p:cNvPr id="48135" name="Rectangle 7"/>
          <p:cNvSpPr>
            <a:spLocks noChangeArrowheads="1"/>
          </p:cNvSpPr>
          <p:nvPr/>
        </p:nvSpPr>
        <p:spPr bwMode="auto">
          <a:xfrm>
            <a:off x="685800" y="1009650"/>
            <a:ext cx="7543800" cy="1077913"/>
          </a:xfrm>
          <a:prstGeom prst="rect">
            <a:avLst/>
          </a:prstGeom>
          <a:solidFill>
            <a:srgbClr val="FFFFFF"/>
          </a:solidFill>
          <a:ln w="57150" cmpd="thinThick">
            <a:solidFill>
              <a:srgbClr val="F31201"/>
            </a:solidFill>
            <a:miter lim="800000"/>
          </a:ln>
          <a:effectLst>
            <a:outerShdw dist="107763" dir="13500000" sx="75000" sy="75000" algn="tl" rotWithShape="0">
              <a:schemeClr val="bg2"/>
            </a:outerShdw>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Blip>
                <a:blip r:embed="rId5"/>
              </a:buBlip>
              <a:defRPr/>
            </a:pP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例</a:t>
            </a:r>
            <a:r>
              <a:rPr kumimoji="0" lang="en-US" altLang="zh-CN"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  </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en-US" altLang="zh-CN"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DX</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AX</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寄存器保存双精度数</a:t>
            </a:r>
            <a:r>
              <a:rPr kumimoji="0" lang="en-US" altLang="zh-CN"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23456789H</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Text Box 9"/>
          <p:cNvSpPr txBox="1"/>
          <p:nvPr/>
        </p:nvSpPr>
        <p:spPr>
          <a:xfrm>
            <a:off x="762000" y="4362450"/>
            <a:ext cx="7315200" cy="1123950"/>
          </a:xfrm>
          <a:prstGeom prst="rect">
            <a:avLst/>
          </a:prstGeom>
          <a:solidFill>
            <a:srgbClr val="FFFFFF"/>
          </a:solidFill>
          <a:ln w="57150" cap="flat" cmpd="thinThick">
            <a:solidFill>
              <a:schemeClr val="hlink"/>
            </a:solidFill>
            <a:prstDash val="solid"/>
            <a:miter/>
            <a:headEnd type="none" w="med" len="med"/>
            <a:tailEnd type="none" w="med" len="med"/>
          </a:ln>
          <a:effectLst>
            <a:prstShdw prst="shdw13" dist="53882" dir="13499999">
              <a:schemeClr val="bg2"/>
            </a:prstShdw>
          </a:effectLst>
        </p:spPr>
        <p:txBody>
          <a:bodyPr>
            <a:spAutoFit/>
          </a:bodyPr>
          <a:p>
            <a:pPr algn="just">
              <a:spcBef>
                <a:spcPct val="20000"/>
              </a:spcBef>
              <a:buBlip>
                <a:blip r:embed="rId5"/>
              </a:buBlip>
            </a:pPr>
            <a:r>
              <a:rPr lang="zh-CN" altLang="en-US" sz="3200" dirty="0">
                <a:latin typeface="Arial" panose="020B0604020202020204" pitchFamily="34" charset="0"/>
              </a:rPr>
              <a:t>例</a:t>
            </a:r>
            <a:r>
              <a:rPr lang="en-US" altLang="zh-CN" sz="3200" dirty="0">
                <a:latin typeface="Arial" panose="020B0604020202020204" pitchFamily="34" charset="0"/>
              </a:rPr>
              <a:t>2  </a:t>
            </a:r>
            <a:r>
              <a:rPr lang="zh-CN" altLang="en-US" sz="3200" dirty="0">
                <a:latin typeface="Arial" panose="020B0604020202020204" pitchFamily="34" charset="0"/>
              </a:rPr>
              <a:t>用</a:t>
            </a:r>
            <a:r>
              <a:rPr lang="en-US" altLang="zh-CN" sz="3200" dirty="0">
                <a:latin typeface="Arial" panose="020B0604020202020204" pitchFamily="34" charset="0"/>
              </a:rPr>
              <a:t>AX</a:t>
            </a:r>
            <a:r>
              <a:rPr lang="zh-CN" altLang="en-US" sz="3200" dirty="0">
                <a:latin typeface="Arial" panose="020B0604020202020204" pitchFamily="34" charset="0"/>
              </a:rPr>
              <a:t>寄存器存放一个字</a:t>
            </a:r>
            <a:r>
              <a:rPr lang="en-US" altLang="zh-CN" sz="3200" dirty="0">
                <a:latin typeface="Arial" panose="020B0604020202020204" pitchFamily="34" charset="0"/>
              </a:rPr>
              <a:t>1234H</a:t>
            </a:r>
            <a:r>
              <a:rPr lang="zh-CN" altLang="en-US" sz="3200" dirty="0">
                <a:latin typeface="Arial" panose="020B0604020202020204" pitchFamily="34" charset="0"/>
              </a:rPr>
              <a:t>，表示为</a:t>
            </a:r>
            <a:r>
              <a:rPr lang="en-US" altLang="zh-CN" sz="3200" dirty="0">
                <a:latin typeface="Arial" panose="020B0604020202020204" pitchFamily="34" charset="0"/>
              </a:rPr>
              <a:t>(AX)=1234H</a:t>
            </a:r>
            <a:r>
              <a:rPr lang="zh-CN" altLang="en-US" sz="3200" dirty="0">
                <a:latin typeface="Arial" panose="020B0604020202020204" pitchFamily="34" charset="0"/>
              </a:rPr>
              <a:t>，存放形式为：</a:t>
            </a:r>
            <a:endParaRPr lang="zh-CN" altLang="en-US" dirty="0">
              <a:latin typeface="Arial" panose="020B0604020202020204" pitchFamily="34" charset="0"/>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a:xfrm>
            <a:off x="457200" y="762000"/>
            <a:ext cx="8229600" cy="1143000"/>
          </a:xfrm>
          <a:noFill/>
          <a:ln>
            <a:noFill/>
          </a:ln>
        </p:spPr>
        <p:txBody>
          <a:bodyPr/>
          <a:p>
            <a:pPr eaLnBrk="1" hangingPunct="1"/>
            <a:r>
              <a:rPr lang="zh-CN" altLang="en-US" sz="4000" b="1" dirty="0"/>
              <a:t>地址寄存器</a:t>
            </a:r>
            <a:r>
              <a:rPr lang="zh-CN" altLang="en-US" b="1" dirty="0"/>
              <a:t> </a:t>
            </a:r>
            <a:endParaRPr lang="zh-CN" altLang="en-US" b="1" dirty="0"/>
          </a:p>
        </p:txBody>
      </p:sp>
      <p:graphicFrame>
        <p:nvGraphicFramePr>
          <p:cNvPr id="4" name="内容占位符 3"/>
          <p:cNvGraphicFramePr>
            <a:graphicFrameLocks noGrp="1"/>
          </p:cNvGraphicFramePr>
          <p:nvPr>
            <p:ph idx="1"/>
          </p:nvPr>
        </p:nvGraphicFramePr>
        <p:xfrm>
          <a:off x="685800" y="1600200"/>
          <a:ext cx="7767637" cy="4495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a:spLocks noGrp="1"/>
          </p:cNvSpPr>
          <p:nvPr>
            <p:ph idx="1"/>
          </p:nvPr>
        </p:nvSpPr>
        <p:spPr>
          <a:xfrm>
            <a:off x="228600" y="914400"/>
            <a:ext cx="8382000" cy="2819400"/>
          </a:xfrm>
          <a:ln w="38100" cmpd="dbl">
            <a:solidFill>
              <a:schemeClr val="tx1">
                <a:alpha val="100000"/>
              </a:schemeClr>
            </a:solidFill>
            <a:miter/>
          </a:ln>
        </p:spPr>
        <p:txBody>
          <a:bodyPr vert="horz" wrap="square" lIns="91440" tIns="45720" rIns="91440" bIns="45720" anchor="t" anchorCtr="0"/>
          <a:p>
            <a:pPr eaLnBrk="1" hangingPunct="1">
              <a:lnSpc>
                <a:spcPct val="120000"/>
              </a:lnSpc>
            </a:pPr>
            <a:r>
              <a:rPr lang="en-US" altLang="zh-CN" b="1" dirty="0"/>
              <a:t>SI(Source Index)  </a:t>
            </a:r>
            <a:r>
              <a:rPr lang="zh-CN" altLang="en-US" b="1" dirty="0"/>
              <a:t>源变址寄存器，可用于存放源缓冲区的偏移地址。</a:t>
            </a:r>
            <a:endParaRPr lang="zh-CN" altLang="en-US" b="1" dirty="0"/>
          </a:p>
          <a:p>
            <a:pPr eaLnBrk="1" hangingPunct="1">
              <a:lnSpc>
                <a:spcPct val="120000"/>
              </a:lnSpc>
            </a:pPr>
            <a:r>
              <a:rPr lang="en-US" altLang="zh-CN" b="1" dirty="0"/>
              <a:t>DI(Destination Index)  </a:t>
            </a:r>
            <a:r>
              <a:rPr lang="zh-CN" altLang="en-US" b="1" dirty="0"/>
              <a:t>目的变址寄存器，可用于存放目的缓冲区的偏移地址。</a:t>
            </a:r>
            <a:endParaRPr lang="zh-CN" altLang="en-US" b="1" dirty="0"/>
          </a:p>
        </p:txBody>
      </p:sp>
      <p:sp>
        <p:nvSpPr>
          <p:cNvPr id="49156" name="Text Box 4" descr="浅色横线"/>
          <p:cNvSpPr txBox="1"/>
          <p:nvPr/>
        </p:nvSpPr>
        <p:spPr>
          <a:xfrm>
            <a:off x="304800" y="3878263"/>
            <a:ext cx="8305800" cy="2751137"/>
          </a:xfrm>
          <a:prstGeom prst="rect">
            <a:avLst/>
          </a:prstGeom>
          <a:pattFill prst="ltHorz">
            <a:fgClr>
              <a:srgbClr val="CCFFCC"/>
            </a:fgClr>
            <a:bgClr>
              <a:srgbClr val="FFFFFF"/>
            </a:bgClr>
          </a:pattFill>
          <a:ln w="38100" cap="flat" cmpd="dbl">
            <a:solidFill>
              <a:schemeClr val="accent2"/>
            </a:solidFill>
            <a:prstDash val="solid"/>
            <a:miter/>
            <a:headEnd type="none" w="med" len="med"/>
            <a:tailEnd type="none" w="med" len="med"/>
          </a:ln>
        </p:spPr>
        <p:txBody>
          <a:bodyPr>
            <a:spAutoFit/>
          </a:bodyPr>
          <a:p>
            <a:pPr>
              <a:lnSpc>
                <a:spcPct val="130000"/>
              </a:lnSpc>
              <a:spcBef>
                <a:spcPct val="20000"/>
              </a:spcBef>
              <a:buBlip>
                <a:blip r:embed="rId1"/>
              </a:buBlip>
            </a:pPr>
            <a:r>
              <a:rPr lang="en-US" altLang="zh-CN" sz="3200" dirty="0">
                <a:latin typeface="Arial" panose="020B0604020202020204" pitchFamily="34" charset="0"/>
              </a:rPr>
              <a:t>SP(Stack Pointer)  </a:t>
            </a:r>
            <a:r>
              <a:rPr lang="zh-CN" altLang="en-US" sz="3200" dirty="0">
                <a:latin typeface="Arial" panose="020B0604020202020204" pitchFamily="34" charset="0"/>
              </a:rPr>
              <a:t>堆栈指针寄存器，用于指出堆栈区的栈顶的偏移地址。</a:t>
            </a:r>
            <a:endParaRPr lang="zh-CN" altLang="en-US" sz="3200" dirty="0">
              <a:latin typeface="Arial" panose="020B0604020202020204" pitchFamily="34" charset="0"/>
            </a:endParaRPr>
          </a:p>
          <a:p>
            <a:pPr>
              <a:lnSpc>
                <a:spcPct val="130000"/>
              </a:lnSpc>
              <a:spcBef>
                <a:spcPct val="20000"/>
              </a:spcBef>
              <a:buBlip>
                <a:blip r:embed="rId1"/>
              </a:buBlip>
            </a:pPr>
            <a:r>
              <a:rPr lang="en-US" altLang="zh-CN" sz="3200" dirty="0">
                <a:latin typeface="Arial" panose="020B0604020202020204" pitchFamily="34" charset="0"/>
              </a:rPr>
              <a:t>BP(Base Pointer)  </a:t>
            </a:r>
            <a:r>
              <a:rPr lang="zh-CN" altLang="en-US" sz="3200" dirty="0">
                <a:latin typeface="Arial" panose="020B0604020202020204" pitchFamily="34" charset="0"/>
              </a:rPr>
              <a:t>基址指针寄存器，用于指出堆栈区的某个单元的偏移地址。</a:t>
            </a:r>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9156"/>
                                        </p:tgtEl>
                                        <p:attrNameLst>
                                          <p:attrName>style.visibility</p:attrName>
                                        </p:attrNameLst>
                                      </p:cBhvr>
                                      <p:to>
                                        <p:strVal val="visible"/>
                                      </p:to>
                                    </p:set>
                                    <p:anim calcmode="lin" valueType="num">
                                      <p:cBhvr>
                                        <p:cTn id="7" dur="1" fill="hold"/>
                                        <p:tgtEl>
                                          <p:spTgt spid="4915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533400" y="838200"/>
            <a:ext cx="8001000" cy="1066800"/>
          </a:xfrm>
          <a:noFill/>
          <a:ln>
            <a:noFill/>
          </a:ln>
        </p:spPr>
        <p:txBody>
          <a:bodyPr/>
          <a:p>
            <a:pPr eaLnBrk="1" hangingPunct="1"/>
            <a:r>
              <a:rPr lang="zh-CN" altLang="en-US" sz="4000" b="1" dirty="0"/>
              <a:t>段寄存器 </a:t>
            </a:r>
            <a:endParaRPr lang="zh-CN" altLang="en-US" sz="4000" b="1" dirty="0"/>
          </a:p>
        </p:txBody>
      </p:sp>
      <p:sp>
        <p:nvSpPr>
          <p:cNvPr id="63491" name="Rectangle 3"/>
          <p:cNvSpPr>
            <a:spLocks noGrp="1"/>
          </p:cNvSpPr>
          <p:nvPr>
            <p:ph idx="1"/>
          </p:nvPr>
        </p:nvSpPr>
        <p:spPr>
          <a:xfrm>
            <a:off x="533400" y="1784350"/>
            <a:ext cx="8077200" cy="4692650"/>
          </a:xfrm>
          <a:solidFill>
            <a:srgbClr val="FFFFFF">
              <a:alpha val="100000"/>
            </a:srgbClr>
          </a:solidFill>
          <a:ln w="76200" cmpd="tri">
            <a:solidFill>
              <a:schemeClr val="tx1">
                <a:alpha val="100000"/>
              </a:schemeClr>
            </a:solidFill>
            <a:miter/>
          </a:ln>
        </p:spPr>
        <p:txBody>
          <a:bodyPr vert="horz" wrap="square" lIns="91440" tIns="45720" rIns="91440" bIns="45720" anchor="t" anchorCtr="0"/>
          <a:p>
            <a:pPr eaLnBrk="1" hangingPunct="1">
              <a:lnSpc>
                <a:spcPct val="130000"/>
              </a:lnSpc>
            </a:pPr>
            <a:r>
              <a:rPr lang="en-US" altLang="zh-CN" sz="2800" dirty="0"/>
              <a:t>CS (Code Segment) </a:t>
            </a:r>
            <a:r>
              <a:rPr lang="zh-CN" altLang="en-US" sz="2800" dirty="0"/>
              <a:t>代码段寄存器，用于指出存放程序的代码段的段地址。</a:t>
            </a:r>
            <a:endParaRPr lang="zh-CN" altLang="en-US" sz="2800" dirty="0"/>
          </a:p>
          <a:p>
            <a:pPr eaLnBrk="1" hangingPunct="1">
              <a:lnSpc>
                <a:spcPct val="130000"/>
              </a:lnSpc>
            </a:pPr>
            <a:r>
              <a:rPr lang="en-US" altLang="zh-CN" sz="2800" dirty="0"/>
              <a:t>DS(Data Segment)  </a:t>
            </a:r>
            <a:r>
              <a:rPr lang="zh-CN" altLang="en-US" sz="2800" dirty="0"/>
              <a:t>数据段寄存器，用于指出存放数据的数据段的段地址。</a:t>
            </a:r>
            <a:endParaRPr lang="zh-CN" altLang="en-US" sz="2800" dirty="0"/>
          </a:p>
          <a:p>
            <a:pPr eaLnBrk="1" hangingPunct="1">
              <a:lnSpc>
                <a:spcPct val="130000"/>
              </a:lnSpc>
            </a:pPr>
            <a:r>
              <a:rPr lang="en-US" altLang="zh-CN" sz="2800" dirty="0"/>
              <a:t>ES(Extra Segment)  </a:t>
            </a:r>
            <a:r>
              <a:rPr lang="zh-CN" altLang="en-US" sz="2800" dirty="0"/>
              <a:t>附加段寄存器，用于指出存放附加数据的附加段的段地址。</a:t>
            </a:r>
            <a:endParaRPr lang="zh-CN" altLang="en-US" sz="2800" dirty="0"/>
          </a:p>
          <a:p>
            <a:pPr eaLnBrk="1" hangingPunct="1">
              <a:lnSpc>
                <a:spcPct val="130000"/>
              </a:lnSpc>
            </a:pPr>
            <a:r>
              <a:rPr lang="en-US" altLang="zh-CN" sz="2800" dirty="0"/>
              <a:t>SS (Stack Segment) </a:t>
            </a:r>
            <a:r>
              <a:rPr lang="zh-CN" altLang="en-US" sz="2800" dirty="0"/>
              <a:t>堆栈段寄存器，用于指出堆栈区的堆栈段的段地址。</a:t>
            </a:r>
            <a:endParaRPr lang="zh-CN" altLang="en-US" sz="2800"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752475" y="838200"/>
            <a:ext cx="7477125" cy="1066800"/>
          </a:xfrm>
          <a:noFill/>
          <a:ln>
            <a:noFill/>
          </a:ln>
        </p:spPr>
        <p:txBody>
          <a:bodyPr/>
          <a:p>
            <a:pPr eaLnBrk="1" hangingPunct="1"/>
            <a:r>
              <a:rPr lang="zh-CN" altLang="en-US" sz="4000" b="1" dirty="0"/>
              <a:t>控制寄存器 </a:t>
            </a:r>
            <a:endParaRPr lang="zh-CN" altLang="en-US" sz="4000" b="1" dirty="0"/>
          </a:p>
        </p:txBody>
      </p:sp>
      <p:sp>
        <p:nvSpPr>
          <p:cNvPr id="22545" name="Rectangle 17" descr="横向砖形"/>
          <p:cNvSpPr>
            <a:spLocks noChangeArrowheads="1"/>
          </p:cNvSpPr>
          <p:nvPr/>
        </p:nvSpPr>
        <p:spPr bwMode="auto">
          <a:xfrm>
            <a:off x="533400" y="1828800"/>
            <a:ext cx="8077200" cy="4724400"/>
          </a:xfrm>
          <a:prstGeom prst="rect">
            <a:avLst/>
          </a:prstGeom>
          <a:noFill/>
          <a:ln w="38100" cmpd="dbl">
            <a:solidFill>
              <a:schemeClr val="tx1"/>
            </a:solidFill>
            <a:miter lim="800000"/>
          </a:ln>
        </p:spPr>
        <p:txBody>
          <a:bodyPr/>
          <a:lstStyle/>
          <a:p>
            <a:pPr marL="342900" marR="0" lvl="0" indent="-342900" algn="l" defTabSz="914400" rtl="0" eaLnBrk="1" fontAlgn="base" latinLnBrk="0" hangingPunct="1">
              <a:lnSpc>
                <a:spcPct val="150000"/>
              </a:lnSpc>
              <a:spcBef>
                <a:spcPct val="20000"/>
              </a:spcBef>
              <a:spcAft>
                <a:spcPct val="0"/>
              </a:spcAft>
              <a:buClrTx/>
              <a:buSzTx/>
              <a:buFont typeface="Arial" panose="020B0604020202020204" pitchFamily="34" charset="0"/>
              <a:buBlip>
                <a:blip r:embed="rId1"/>
              </a:buBlip>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 (Instruction Pointer)</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指令指针寄存器：用来存放代码段中的偏移地址，指出当前正在执行指令的下一条指令所在单元的偏移地址。</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 typeface="Arial" panose="020B0604020202020204" pitchFamily="34" charset="0"/>
              <a:buBlip>
                <a:blip r:embed="rId1"/>
              </a:buBlip>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FLAGS</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标志寄存器：其中的某位代表</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的一个标志，表示</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的某种执行状态。</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作用：作为加减运算和逻辑运算的辅助结果；构 </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成各种条件，实现程序分支。</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10000"/>
              </a:lnSpc>
              <a:spcBef>
                <a:spcPct val="20000"/>
              </a:spcBef>
              <a:spcAft>
                <a:spcPct val="0"/>
              </a:spcAft>
              <a:buClrTx/>
              <a:buSzTx/>
              <a:buFont typeface="Arial" panose="020B0604020202020204" pitchFamily="34" charset="0"/>
              <a:buBlip>
                <a:blip r:embed="rId1"/>
              </a:buBlip>
              <a:defRPr/>
            </a:pP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5"/>
                                        </p:tgtEl>
                                        <p:attrNameLst>
                                          <p:attrName>style.visibility</p:attrName>
                                        </p:attrNameLst>
                                      </p:cBhvr>
                                      <p:to>
                                        <p:strVal val="visible"/>
                                      </p:to>
                                    </p:set>
                                    <p:anim calcmode="lin" valueType="num">
                                      <p:cBhvr additive="base">
                                        <p:cTn id="7" dur="500" fill="hold"/>
                                        <p:tgtEl>
                                          <p:spTgt spid="22545"/>
                                        </p:tgtEl>
                                        <p:attrNameLst>
                                          <p:attrName>ppt_x</p:attrName>
                                        </p:attrNameLst>
                                      </p:cBhvr>
                                      <p:tavLst>
                                        <p:tav tm="0">
                                          <p:val>
                                            <p:strVal val="0-#ppt_w/2"/>
                                          </p:val>
                                        </p:tav>
                                        <p:tav tm="100000">
                                          <p:val>
                                            <p:strVal val="#ppt_x"/>
                                          </p:val>
                                        </p:tav>
                                      </p:tavLst>
                                    </p:anim>
                                    <p:anim calcmode="lin" valueType="num">
                                      <p:cBhvr additive="base">
                                        <p:cTn id="8" dur="500" fill="hold"/>
                                        <p:tgtEl>
                                          <p:spTgt spid="225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内容占位符 2"/>
          <p:cNvSpPr>
            <a:spLocks noGrp="1"/>
          </p:cNvSpPr>
          <p:nvPr>
            <p:ph idx="1"/>
          </p:nvPr>
        </p:nvSpPr>
        <p:spPr>
          <a:xfrm>
            <a:off x="457200" y="1570038"/>
            <a:ext cx="8229600" cy="1935162"/>
          </a:xfrm>
          <a:ln w="38100">
            <a:solidFill>
              <a:schemeClr val="accent1">
                <a:alpha val="100000"/>
              </a:schemeClr>
            </a:solidFill>
            <a:miter/>
          </a:ln>
        </p:spPr>
        <p:txBody>
          <a:bodyPr vert="horz" wrap="square" lIns="91440" tIns="45720" rIns="91440" bIns="45720" anchor="t" anchorCtr="0"/>
          <a:p>
            <a:pPr>
              <a:lnSpc>
                <a:spcPct val="150000"/>
              </a:lnSpc>
            </a:pPr>
            <a:r>
              <a:rPr lang="zh-CN" altLang="en-US" sz="2800" dirty="0"/>
              <a:t>最低位为</a:t>
            </a:r>
            <a:r>
              <a:rPr lang="en-US" altLang="zh-CN" sz="2800" dirty="0"/>
              <a:t>D0</a:t>
            </a:r>
            <a:r>
              <a:rPr lang="zh-CN" altLang="en-US" sz="2800" dirty="0"/>
              <a:t>，最高位为</a:t>
            </a:r>
            <a:r>
              <a:rPr lang="en-US" altLang="zh-CN" sz="2800" dirty="0"/>
              <a:t>D15</a:t>
            </a:r>
            <a:r>
              <a:rPr lang="zh-CN" altLang="en-US" sz="2800" dirty="0"/>
              <a:t>。</a:t>
            </a:r>
            <a:r>
              <a:rPr lang="en-US" altLang="zh-CN" sz="2800" dirty="0"/>
              <a:t>8086CPU</a:t>
            </a:r>
            <a:r>
              <a:rPr lang="zh-CN" altLang="en-US" sz="2800" dirty="0"/>
              <a:t>的标志寄存器共有</a:t>
            </a:r>
            <a:r>
              <a:rPr lang="en-US" altLang="zh-CN" sz="2800" dirty="0"/>
              <a:t>9</a:t>
            </a:r>
            <a:r>
              <a:rPr lang="zh-CN" altLang="en-US" sz="2800" dirty="0"/>
              <a:t>个标志，分别为</a:t>
            </a:r>
            <a:r>
              <a:rPr lang="en-US" altLang="zh-CN" sz="2800" dirty="0"/>
              <a:t>6</a:t>
            </a:r>
            <a:r>
              <a:rPr lang="zh-CN" altLang="en-US" sz="2800" dirty="0"/>
              <a:t>个条件码标志和</a:t>
            </a:r>
            <a:r>
              <a:rPr lang="en-US" altLang="zh-CN" sz="2800" dirty="0"/>
              <a:t>3</a:t>
            </a:r>
            <a:r>
              <a:rPr lang="zh-CN" altLang="en-US" sz="2800" dirty="0"/>
              <a:t>个控制标志。其含义如下：</a:t>
            </a:r>
            <a:endParaRPr lang="zh-CN" altLang="en-US" sz="2800" dirty="0"/>
          </a:p>
        </p:txBody>
      </p:sp>
      <p:graphicFrame>
        <p:nvGraphicFramePr>
          <p:cNvPr id="4" name="Object 4"/>
          <p:cNvGraphicFramePr/>
          <p:nvPr/>
        </p:nvGraphicFramePr>
        <p:xfrm>
          <a:off x="609600" y="3733800"/>
          <a:ext cx="7658100" cy="1524000"/>
        </p:xfrm>
        <a:graphic>
          <a:graphicData uri="http://schemas.openxmlformats.org/presentationml/2006/ole">
            <mc:AlternateContent xmlns:mc="http://schemas.openxmlformats.org/markup-compatibility/2006">
              <mc:Choice xmlns:v="urn:schemas-microsoft-com:vml" Requires="v">
                <p:oleObj spid="_x0000_s3076" name="" r:id="rId1" imgW="4905375" imgH="476250" progId="Paint.Picture">
                  <p:embed/>
                </p:oleObj>
              </mc:Choice>
              <mc:Fallback>
                <p:oleObj name="" r:id="rId1" imgW="4905375" imgH="476250" progId="Paint.Picture">
                  <p:embed/>
                  <p:pic>
                    <p:nvPicPr>
                      <p:cNvPr id="0" name="图片 3075"/>
                      <p:cNvPicPr/>
                      <p:nvPr/>
                    </p:nvPicPr>
                    <p:blipFill>
                      <a:blip r:embed="rId2"/>
                      <a:stretch>
                        <a:fillRect/>
                      </a:stretch>
                    </p:blipFill>
                    <p:spPr>
                      <a:xfrm>
                        <a:off x="609600" y="3733800"/>
                        <a:ext cx="7658100" cy="1524000"/>
                      </a:xfrm>
                      <a:prstGeom prst="rect">
                        <a:avLst/>
                      </a:prstGeom>
                      <a:noFill/>
                      <a:ln w="38100">
                        <a:noFill/>
                        <a:miter/>
                      </a:ln>
                    </p:spPr>
                  </p:pic>
                </p:oleObj>
              </mc:Fallback>
            </mc:AlternateContent>
          </a:graphicData>
        </a:graphic>
      </p:graphicFrame>
      <p:sp>
        <p:nvSpPr>
          <p:cNvPr id="5" name="AutoShape 6"/>
          <p:cNvSpPr/>
          <p:nvPr/>
        </p:nvSpPr>
        <p:spPr>
          <a:xfrm>
            <a:off x="952500" y="5334000"/>
            <a:ext cx="1219200" cy="304800"/>
          </a:xfrm>
          <a:prstGeom prst="wedgeRectCallout">
            <a:avLst>
              <a:gd name="adj1" fmla="val 111329"/>
              <a:gd name="adj2" fmla="val -177083"/>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溢出标志</a:t>
            </a:r>
            <a:r>
              <a:rPr lang="zh-CN" altLang="en-US" b="0" dirty="0">
                <a:latin typeface="Arial" panose="020B0604020202020204" pitchFamily="34" charset="0"/>
              </a:rPr>
              <a:t> </a:t>
            </a:r>
            <a:endParaRPr lang="zh-CN" altLang="en-US" b="0" dirty="0">
              <a:latin typeface="Arial" panose="020B0604020202020204" pitchFamily="34" charset="0"/>
            </a:endParaRPr>
          </a:p>
        </p:txBody>
      </p:sp>
      <p:sp>
        <p:nvSpPr>
          <p:cNvPr id="6" name="AutoShape 7"/>
          <p:cNvSpPr/>
          <p:nvPr/>
        </p:nvSpPr>
        <p:spPr>
          <a:xfrm>
            <a:off x="2171700" y="5181600"/>
            <a:ext cx="457200" cy="990600"/>
          </a:xfrm>
          <a:prstGeom prst="wedgeRectCallout">
            <a:avLst>
              <a:gd name="adj1" fmla="val 181250"/>
              <a:gd name="adj2" fmla="val -6778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1400" dirty="0">
                <a:latin typeface="Arial" panose="020B0604020202020204" pitchFamily="34" charset="0"/>
              </a:rPr>
              <a:t>方向标志 </a:t>
            </a:r>
            <a:endParaRPr lang="zh-CN" altLang="en-US" sz="1400" dirty="0">
              <a:latin typeface="Arial" panose="020B0604020202020204" pitchFamily="34" charset="0"/>
            </a:endParaRPr>
          </a:p>
        </p:txBody>
      </p:sp>
      <p:sp>
        <p:nvSpPr>
          <p:cNvPr id="7" name="AutoShape 8"/>
          <p:cNvSpPr/>
          <p:nvPr/>
        </p:nvSpPr>
        <p:spPr>
          <a:xfrm>
            <a:off x="2933700" y="5257800"/>
            <a:ext cx="1219200" cy="381000"/>
          </a:xfrm>
          <a:prstGeom prst="wedgeRectCallout">
            <a:avLst>
              <a:gd name="adj1" fmla="val 15495"/>
              <a:gd name="adj2" fmla="val -143333"/>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中断标志</a:t>
            </a:r>
            <a:r>
              <a:rPr lang="zh-CN" altLang="en-US" b="0" dirty="0">
                <a:latin typeface="Arial" panose="020B0604020202020204" pitchFamily="34" charset="0"/>
              </a:rPr>
              <a:t> </a:t>
            </a:r>
            <a:endParaRPr lang="zh-CN" altLang="en-US" b="0" dirty="0">
              <a:latin typeface="Arial" panose="020B0604020202020204" pitchFamily="34" charset="0"/>
            </a:endParaRPr>
          </a:p>
        </p:txBody>
      </p:sp>
      <p:sp>
        <p:nvSpPr>
          <p:cNvPr id="8" name="AutoShape 9"/>
          <p:cNvSpPr/>
          <p:nvPr/>
        </p:nvSpPr>
        <p:spPr>
          <a:xfrm>
            <a:off x="3771900" y="5257800"/>
            <a:ext cx="1143000" cy="457200"/>
          </a:xfrm>
          <a:prstGeom prst="wedgeRectCallout">
            <a:avLst>
              <a:gd name="adj1" fmla="val -8194"/>
              <a:gd name="adj2" fmla="val -12291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陷阱标志 </a:t>
            </a:r>
            <a:endParaRPr lang="zh-CN" altLang="en-US" dirty="0">
              <a:latin typeface="Arial" panose="020B0604020202020204" pitchFamily="34" charset="0"/>
            </a:endParaRPr>
          </a:p>
        </p:txBody>
      </p:sp>
      <p:sp>
        <p:nvSpPr>
          <p:cNvPr id="9" name="AutoShape 10"/>
          <p:cNvSpPr/>
          <p:nvPr/>
        </p:nvSpPr>
        <p:spPr>
          <a:xfrm>
            <a:off x="4381500" y="5257800"/>
            <a:ext cx="1295400" cy="457200"/>
          </a:xfrm>
          <a:prstGeom prst="wedgeRectCallout">
            <a:avLst>
              <a:gd name="adj1" fmla="val -27819"/>
              <a:gd name="adj2" fmla="val -136806"/>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符号标志 </a:t>
            </a:r>
            <a:endParaRPr lang="zh-CN" altLang="en-US" dirty="0">
              <a:latin typeface="Arial" panose="020B0604020202020204" pitchFamily="34" charset="0"/>
            </a:endParaRPr>
          </a:p>
        </p:txBody>
      </p:sp>
      <p:sp>
        <p:nvSpPr>
          <p:cNvPr id="10" name="AutoShape 11"/>
          <p:cNvSpPr/>
          <p:nvPr/>
        </p:nvSpPr>
        <p:spPr>
          <a:xfrm>
            <a:off x="5295900" y="5181600"/>
            <a:ext cx="1447800" cy="381000"/>
          </a:xfrm>
          <a:prstGeom prst="wedgeRectCallout">
            <a:avLst>
              <a:gd name="adj1" fmla="val -52194"/>
              <a:gd name="adj2" fmla="val -121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零标志</a:t>
            </a:r>
            <a:r>
              <a:rPr lang="zh-CN" altLang="en-US" b="0" dirty="0">
                <a:latin typeface="Arial" panose="020B0604020202020204" pitchFamily="34" charset="0"/>
              </a:rPr>
              <a:t> </a:t>
            </a:r>
            <a:endParaRPr lang="zh-CN" altLang="en-US" b="0" dirty="0">
              <a:latin typeface="Arial" panose="020B0604020202020204" pitchFamily="34" charset="0"/>
            </a:endParaRPr>
          </a:p>
        </p:txBody>
      </p:sp>
      <p:sp>
        <p:nvSpPr>
          <p:cNvPr id="11" name="AutoShape 12"/>
          <p:cNvSpPr/>
          <p:nvPr/>
        </p:nvSpPr>
        <p:spPr>
          <a:xfrm>
            <a:off x="5448300" y="5410200"/>
            <a:ext cx="1600200" cy="381000"/>
          </a:xfrm>
          <a:prstGeom prst="wedgeRectCallout">
            <a:avLst>
              <a:gd name="adj1" fmla="val -3671"/>
              <a:gd name="adj2" fmla="val -197500"/>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辅助进位标志 </a:t>
            </a:r>
            <a:endParaRPr lang="zh-CN" altLang="en-US" dirty="0">
              <a:latin typeface="Arial" panose="020B0604020202020204" pitchFamily="34" charset="0"/>
            </a:endParaRPr>
          </a:p>
        </p:txBody>
      </p:sp>
      <p:sp>
        <p:nvSpPr>
          <p:cNvPr id="12" name="AutoShape 13"/>
          <p:cNvSpPr/>
          <p:nvPr/>
        </p:nvSpPr>
        <p:spPr>
          <a:xfrm>
            <a:off x="6438900" y="5257800"/>
            <a:ext cx="1219200" cy="381000"/>
          </a:xfrm>
          <a:prstGeom prst="wedgeRectCallout">
            <a:avLst>
              <a:gd name="adj1" fmla="val 8722"/>
              <a:gd name="adj2" fmla="val -15791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奇偶标志 </a:t>
            </a:r>
            <a:endParaRPr lang="zh-CN" altLang="en-US" dirty="0">
              <a:latin typeface="Arial" panose="020B0604020202020204" pitchFamily="34" charset="0"/>
            </a:endParaRPr>
          </a:p>
        </p:txBody>
      </p:sp>
      <p:sp>
        <p:nvSpPr>
          <p:cNvPr id="13" name="AutoShape 14"/>
          <p:cNvSpPr/>
          <p:nvPr/>
        </p:nvSpPr>
        <p:spPr>
          <a:xfrm>
            <a:off x="7124700" y="5334000"/>
            <a:ext cx="1295400" cy="457200"/>
          </a:xfrm>
          <a:prstGeom prst="wedgeRectCallout">
            <a:avLst>
              <a:gd name="adj1" fmla="val 17769"/>
              <a:gd name="adj2" fmla="val -153125"/>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dirty="0">
                <a:latin typeface="Arial" panose="020B0604020202020204" pitchFamily="34" charset="0"/>
              </a:rPr>
              <a:t>进位标志 </a:t>
            </a:r>
            <a:endParaRPr lang="zh-CN" altLang="en-US" dirty="0">
              <a:latin typeface="Arial" panose="020B0604020202020204" pitchFamily="34" charset="0"/>
            </a:endParaRPr>
          </a:p>
        </p:txBody>
      </p:sp>
      <p:sp>
        <p:nvSpPr>
          <p:cNvPr id="6157" name="标题 1"/>
          <p:cNvSpPr>
            <a:spLocks noGrp="1"/>
          </p:cNvSpPr>
          <p:nvPr>
            <p:ph type="title"/>
          </p:nvPr>
        </p:nvSpPr>
        <p:spPr>
          <a:xfrm>
            <a:off x="533400" y="838200"/>
            <a:ext cx="8153400" cy="685800"/>
          </a:xfrm>
          <a:noFill/>
          <a:ln>
            <a:noFill/>
          </a:ln>
        </p:spPr>
        <p:txBody>
          <a:bodyPr/>
          <a:p>
            <a:r>
              <a:rPr lang="zh-CN" altLang="en-US" sz="4000" b="1" dirty="0"/>
              <a:t>标志寄存器</a:t>
            </a:r>
            <a:endParaRPr lang="zh-CN" altLang="en-US" sz="40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Bottom)">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iterate type="lt">
                                    <p:tmPct val="10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75" fill="hold"/>
                                        <p:tgtEl>
                                          <p:spTgt spid="7"/>
                                        </p:tgtEl>
                                        <p:attrNameLst>
                                          <p:attrName>ppt_x</p:attrName>
                                        </p:attrNameLst>
                                      </p:cBhvr>
                                      <p:tavLst>
                                        <p:tav tm="0">
                                          <p:val>
                                            <p:strVal val="#ppt_x"/>
                                          </p:val>
                                        </p:tav>
                                        <p:tav tm="100000">
                                          <p:val>
                                            <p:strVal val="#ppt_x"/>
                                          </p:val>
                                        </p:tav>
                                      </p:tavLst>
                                    </p:anim>
                                    <p:anim calcmode="lin" valueType="num">
                                      <p:cBhvr additive="base">
                                        <p:cTn id="25" dur="75"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4" fill="hold" grpId="0" nodeType="clickEffect">
                                  <p:stCondLst>
                                    <p:cond delay="0"/>
                                  </p:stCondLst>
                                  <p:iterate type="lt">
                                    <p:tmPct val="100000"/>
                                  </p:iterate>
                                  <p:childTnLst>
                                    <p:set>
                                      <p:cBhvr>
                                        <p:cTn id="39" dur="1" fill="hold">
                                          <p:stCondLst>
                                            <p:cond delay="0"/>
                                          </p:stCondLst>
                                        </p:cTn>
                                        <p:tgtEl>
                                          <p:spTgt spid="10"/>
                                        </p:tgtEl>
                                        <p:attrNameLst>
                                          <p:attrName>style.visibility</p:attrName>
                                        </p:attrNameLst>
                                      </p:cBhvr>
                                      <p:to>
                                        <p:strVal val="visible"/>
                                      </p:to>
                                    </p:set>
                                    <p:animEffect transition="in" filter="wheel(4)">
                                      <p:cBhvr>
                                        <p:cTn id="40" dur="75"/>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edg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strips(downLeft)">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3"/>
          <p:cNvSpPr>
            <a:spLocks noGrp="1"/>
          </p:cNvSpPr>
          <p:nvPr>
            <p:ph idx="1"/>
          </p:nvPr>
        </p:nvSpPr>
        <p:spPr>
          <a:xfrm>
            <a:off x="457200" y="1600200"/>
            <a:ext cx="8229600" cy="3733800"/>
          </a:xfrm>
          <a:gradFill rotWithShape="0">
            <a:gsLst>
              <a:gs pos="0">
                <a:srgbClr val="FFCCFF">
                  <a:alpha val="100000"/>
                </a:srgbClr>
              </a:gs>
              <a:gs pos="100000">
                <a:schemeClr val="bg1">
                  <a:alpha val="100000"/>
                </a:schemeClr>
              </a:gs>
            </a:gsLst>
            <a:lin ang="5400000" scaled="1"/>
            <a:tileRect/>
          </a:gradFill>
          <a:ln/>
        </p:spPr>
        <p:txBody>
          <a:bodyPr vert="horz" wrap="square" lIns="91440" tIns="45720" rIns="91440" bIns="45720" anchor="t" anchorCtr="0"/>
          <a:p>
            <a:pPr eaLnBrk="1" hangingPunct="1">
              <a:lnSpc>
                <a:spcPct val="120000"/>
              </a:lnSpc>
            </a:pPr>
            <a:r>
              <a:rPr lang="zh-CN" altLang="en-US" b="1" dirty="0">
                <a:latin typeface="宋体" panose="02010600030101010101" pitchFamily="2" charset="-122"/>
              </a:rPr>
              <a:t>在</a:t>
            </a:r>
            <a:r>
              <a:rPr lang="en-US" altLang="zh-CN" b="1" dirty="0"/>
              <a:t>DEBUG</a:t>
            </a:r>
            <a:r>
              <a:rPr lang="zh-CN" altLang="en-US" b="1" dirty="0">
                <a:latin typeface="宋体" panose="02010600030101010101" pitchFamily="2" charset="-122"/>
              </a:rPr>
              <a:t>调试环境下以字母缩写的形式表示各个标志位的状态。</a:t>
            </a:r>
            <a:endParaRPr lang="zh-CN" altLang="en-US" b="1" dirty="0">
              <a:latin typeface="宋体" panose="02010600030101010101" pitchFamily="2" charset="-122"/>
            </a:endParaRPr>
          </a:p>
          <a:p>
            <a:pPr eaLnBrk="1" hangingPunct="1">
              <a:lnSpc>
                <a:spcPct val="120000"/>
              </a:lnSpc>
            </a:pPr>
            <a:r>
              <a:rPr lang="zh-CN" altLang="en-US" b="1" dirty="0">
                <a:latin typeface="宋体" panose="02010600030101010101" pitchFamily="2" charset="-122"/>
              </a:rPr>
              <a:t>进入</a:t>
            </a:r>
            <a:r>
              <a:rPr lang="en-US" altLang="zh-CN" b="1" dirty="0"/>
              <a:t>DEBUG</a:t>
            </a:r>
            <a:r>
              <a:rPr lang="zh-CN" altLang="en-US" b="1" dirty="0">
                <a:latin typeface="宋体" panose="02010600030101010101" pitchFamily="2" charset="-122"/>
              </a:rPr>
              <a:t>后，用</a:t>
            </a:r>
            <a:r>
              <a:rPr lang="en-US" altLang="zh-CN" b="1" dirty="0"/>
              <a:t>R</a:t>
            </a:r>
            <a:r>
              <a:rPr lang="zh-CN" altLang="en-US" b="1" dirty="0">
                <a:latin typeface="宋体" panose="02010600030101010101" pitchFamily="2" charset="-122"/>
              </a:rPr>
              <a:t>命令查看寄存器状态时，可以看到除了陷阱标志以外的标志位的状态。如表</a:t>
            </a:r>
            <a:r>
              <a:rPr lang="en-US" altLang="zh-CN" b="1" dirty="0"/>
              <a:t>2-1</a:t>
            </a:r>
            <a:r>
              <a:rPr lang="zh-CN" altLang="en-US" b="1" dirty="0">
                <a:latin typeface="宋体" panose="02010600030101010101" pitchFamily="2" charset="-122"/>
              </a:rPr>
              <a:t>所示。</a:t>
            </a:r>
            <a:r>
              <a:rPr lang="zh-CN" altLang="en-US" b="1" dirty="0"/>
              <a:t> </a:t>
            </a:r>
            <a:endParaRPr lang="zh-CN" altLang="en-US" b="1"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noFill/>
          <a:ln>
            <a:noFill/>
          </a:ln>
        </p:spPr>
        <p:txBody>
          <a:bodyPr/>
          <a:p>
            <a:endParaRPr lang="zh-CN" altLang="en-US" dirty="0"/>
          </a:p>
        </p:txBody>
      </p:sp>
      <p:graphicFrame>
        <p:nvGraphicFramePr>
          <p:cNvPr id="4" name="内容占位符 3"/>
          <p:cNvGraphicFramePr>
            <a:graphicFrameLocks noGrp="1"/>
          </p:cNvGraphicFramePr>
          <p:nvPr>
            <p:ph idx="4294967295"/>
          </p:nvPr>
        </p:nvGraphicFramePr>
        <p:xfrm>
          <a:off x="457200" y="1066800"/>
          <a:ext cx="8229600" cy="4953000"/>
        </p:xfrm>
        <a:graphic>
          <a:graphicData uri="http://schemas.openxmlformats.org/drawingml/2006/table">
            <a:tbl>
              <a:tblPr firstRow="1" bandRow="1">
                <a:tableStyleId>{5940675A-B579-460E-94D1-54222C63F5DA}</a:tableStyleId>
              </a:tblPr>
              <a:tblGrid>
                <a:gridCol w="2057400"/>
                <a:gridCol w="3429000"/>
                <a:gridCol w="1371600"/>
                <a:gridCol w="1371600"/>
              </a:tblGrid>
              <a:tr h="550334">
                <a:tc>
                  <a:txBody>
                    <a:bodyPr/>
                    <a:lstStyle/>
                    <a:p>
                      <a:r>
                        <a:rPr lang="zh-CN" altLang="en-US" sz="2400" b="1" dirty="0" smtClean="0"/>
                        <a:t>标志位</a:t>
                      </a:r>
                      <a:endParaRPr lang="zh-CN" altLang="en-US" sz="2400" b="1" dirty="0"/>
                    </a:p>
                  </a:txBody>
                  <a:tcPr/>
                </a:tc>
                <a:tc>
                  <a:txBody>
                    <a:bodyPr/>
                    <a:lstStyle/>
                    <a:p>
                      <a:r>
                        <a:rPr lang="zh-CN" altLang="en-US" sz="2400" b="1" dirty="0" smtClean="0"/>
                        <a:t>标志</a:t>
                      </a:r>
                      <a:endParaRPr lang="zh-CN" altLang="en-US" sz="2400" b="1" dirty="0"/>
                    </a:p>
                  </a:txBody>
                  <a:tcPr/>
                </a:tc>
                <a:tc>
                  <a:txBody>
                    <a:bodyPr/>
                    <a:lstStyle/>
                    <a:p>
                      <a:r>
                        <a:rPr lang="zh-CN" altLang="en-US" sz="2400" b="1" dirty="0" smtClean="0"/>
                        <a:t>值为</a:t>
                      </a:r>
                      <a:r>
                        <a:rPr lang="en-US" altLang="zh-CN" sz="2400" b="1" dirty="0" smtClean="0"/>
                        <a:t>1</a:t>
                      </a:r>
                      <a:endParaRPr lang="zh-CN" altLang="en-US" sz="2400" b="1" dirty="0"/>
                    </a:p>
                  </a:txBody>
                  <a:tcPr/>
                </a:tc>
                <a:tc>
                  <a:txBody>
                    <a:bodyPr/>
                    <a:lstStyle/>
                    <a:p>
                      <a:r>
                        <a:rPr lang="zh-CN" altLang="en-US" sz="2400" b="1" dirty="0" smtClean="0"/>
                        <a:t>值为</a:t>
                      </a:r>
                      <a:r>
                        <a:rPr lang="en-US" altLang="zh-CN" sz="2400" b="1" dirty="0" smtClean="0"/>
                        <a:t>0</a:t>
                      </a:r>
                      <a:endParaRPr lang="zh-CN" altLang="en-US" sz="2400" b="1" dirty="0"/>
                    </a:p>
                  </a:txBody>
                  <a:tcPr/>
                </a:tc>
              </a:tr>
              <a:tr h="550334">
                <a:tc>
                  <a:txBody>
                    <a:bodyPr/>
                    <a:lstStyle/>
                    <a:p>
                      <a:r>
                        <a:rPr lang="zh-CN" altLang="en-US" sz="2400" b="1" dirty="0" smtClean="0"/>
                        <a:t>进位标志</a:t>
                      </a:r>
                      <a:endParaRPr lang="zh-CN" altLang="en-US" sz="2400" b="1" dirty="0"/>
                    </a:p>
                  </a:txBody>
                  <a:tcPr/>
                </a:tc>
                <a:tc>
                  <a:txBody>
                    <a:bodyPr/>
                    <a:lstStyle/>
                    <a:p>
                      <a:r>
                        <a:rPr lang="en-US" altLang="zh-CN" sz="2400" b="1" dirty="0" smtClean="0"/>
                        <a:t>CF</a:t>
                      </a:r>
                      <a:r>
                        <a:rPr lang="zh-CN" altLang="en-US" sz="2400" b="1" dirty="0" smtClean="0"/>
                        <a:t>（</a:t>
                      </a:r>
                      <a:r>
                        <a:rPr lang="en-US" altLang="zh-CN" sz="2400" b="1" dirty="0" smtClean="0"/>
                        <a:t>Carry Flag</a:t>
                      </a:r>
                      <a:r>
                        <a:rPr lang="zh-CN" altLang="en-US" sz="2400" b="1" dirty="0" smtClean="0"/>
                        <a:t>）</a:t>
                      </a:r>
                      <a:endParaRPr lang="zh-CN" altLang="en-US" sz="2400" b="1" dirty="0"/>
                    </a:p>
                  </a:txBody>
                  <a:tcPr/>
                </a:tc>
                <a:tc>
                  <a:txBody>
                    <a:bodyPr/>
                    <a:lstStyle/>
                    <a:p>
                      <a:r>
                        <a:rPr lang="en-US" altLang="zh-CN" sz="2400" b="1" dirty="0" smtClean="0"/>
                        <a:t>CY</a:t>
                      </a:r>
                      <a:endParaRPr lang="zh-CN" altLang="en-US" sz="2400" b="1" dirty="0"/>
                    </a:p>
                  </a:txBody>
                  <a:tcPr/>
                </a:tc>
                <a:tc>
                  <a:txBody>
                    <a:bodyPr/>
                    <a:lstStyle/>
                    <a:p>
                      <a:r>
                        <a:rPr lang="en-US" altLang="zh-CN" sz="2400" b="1" dirty="0" smtClean="0"/>
                        <a:t>CN</a:t>
                      </a:r>
                      <a:endParaRPr lang="zh-CN" altLang="en-US" sz="2400" b="1" dirty="0"/>
                    </a:p>
                  </a:txBody>
                  <a:tcPr/>
                </a:tc>
              </a:tr>
              <a:tr h="550334">
                <a:tc>
                  <a:txBody>
                    <a:bodyPr/>
                    <a:lstStyle/>
                    <a:p>
                      <a:r>
                        <a:rPr lang="zh-CN" altLang="en-US" sz="2400" b="1" dirty="0" smtClean="0"/>
                        <a:t>符号标志</a:t>
                      </a:r>
                      <a:endParaRPr lang="zh-CN" altLang="en-US" sz="2400" b="1" dirty="0"/>
                    </a:p>
                  </a:txBody>
                  <a:tcPr/>
                </a:tc>
                <a:tc>
                  <a:txBody>
                    <a:bodyPr/>
                    <a:lstStyle/>
                    <a:p>
                      <a:r>
                        <a:rPr lang="en-US" altLang="zh-CN" sz="2400" b="1" dirty="0" smtClean="0"/>
                        <a:t>SF</a:t>
                      </a:r>
                      <a:r>
                        <a:rPr lang="zh-CN" altLang="en-US" sz="2400" b="1" dirty="0" smtClean="0"/>
                        <a:t>（</a:t>
                      </a:r>
                      <a:r>
                        <a:rPr lang="en-US" altLang="zh-CN" sz="2400" b="1" dirty="0" smtClean="0"/>
                        <a:t>Symbol Flag</a:t>
                      </a:r>
                      <a:r>
                        <a:rPr lang="zh-CN" altLang="en-US" sz="2400" b="1" dirty="0" smtClean="0"/>
                        <a:t>）</a:t>
                      </a:r>
                      <a:endParaRPr lang="zh-CN" altLang="en-US" sz="2400" b="1" dirty="0"/>
                    </a:p>
                  </a:txBody>
                  <a:tcPr/>
                </a:tc>
                <a:tc>
                  <a:txBody>
                    <a:bodyPr/>
                    <a:lstStyle/>
                    <a:p>
                      <a:r>
                        <a:rPr lang="en-US" altLang="zh-CN" sz="2400" b="1" dirty="0" smtClean="0"/>
                        <a:t>NG</a:t>
                      </a:r>
                      <a:endParaRPr lang="zh-CN" altLang="en-US" sz="2400" b="1" dirty="0"/>
                    </a:p>
                  </a:txBody>
                  <a:tcPr/>
                </a:tc>
                <a:tc>
                  <a:txBody>
                    <a:bodyPr/>
                    <a:lstStyle/>
                    <a:p>
                      <a:r>
                        <a:rPr lang="en-US" altLang="zh-CN" sz="2400" b="1" dirty="0" smtClean="0"/>
                        <a:t>PL</a:t>
                      </a:r>
                      <a:endParaRPr lang="zh-CN" altLang="en-US" sz="2400" b="1" dirty="0"/>
                    </a:p>
                  </a:txBody>
                  <a:tcPr/>
                </a:tc>
              </a:tr>
              <a:tr h="550334">
                <a:tc>
                  <a:txBody>
                    <a:bodyPr/>
                    <a:lstStyle/>
                    <a:p>
                      <a:r>
                        <a:rPr lang="zh-CN" altLang="en-US" sz="2400" b="1" dirty="0" smtClean="0"/>
                        <a:t>零标志</a:t>
                      </a:r>
                      <a:endParaRPr lang="zh-CN" altLang="en-US" sz="2400" b="1" dirty="0"/>
                    </a:p>
                  </a:txBody>
                  <a:tcPr/>
                </a:tc>
                <a:tc>
                  <a:txBody>
                    <a:bodyPr/>
                    <a:lstStyle/>
                    <a:p>
                      <a:r>
                        <a:rPr lang="en-US" altLang="zh-CN" sz="2400" b="1" dirty="0" smtClean="0"/>
                        <a:t>ZF</a:t>
                      </a:r>
                      <a:r>
                        <a:rPr lang="zh-CN" altLang="en-US" sz="2400" b="1" dirty="0" smtClean="0"/>
                        <a:t>（</a:t>
                      </a:r>
                      <a:r>
                        <a:rPr lang="en-US" altLang="zh-CN" sz="2400" b="1" dirty="0" smtClean="0"/>
                        <a:t>Zero Flag</a:t>
                      </a:r>
                      <a:r>
                        <a:rPr lang="zh-CN" altLang="en-US" sz="2400" b="1" dirty="0" smtClean="0"/>
                        <a:t>）</a:t>
                      </a:r>
                      <a:endParaRPr lang="zh-CN" altLang="en-US" sz="2400" b="1" dirty="0"/>
                    </a:p>
                  </a:txBody>
                  <a:tcPr/>
                </a:tc>
                <a:tc>
                  <a:txBody>
                    <a:bodyPr/>
                    <a:lstStyle/>
                    <a:p>
                      <a:r>
                        <a:rPr lang="en-US" altLang="zh-CN" sz="2400" b="1" dirty="0" smtClean="0"/>
                        <a:t>ZR</a:t>
                      </a:r>
                      <a:endParaRPr lang="zh-CN" altLang="en-US" sz="2400" b="1" dirty="0"/>
                    </a:p>
                  </a:txBody>
                  <a:tcPr/>
                </a:tc>
                <a:tc>
                  <a:txBody>
                    <a:bodyPr/>
                    <a:lstStyle/>
                    <a:p>
                      <a:r>
                        <a:rPr lang="en-US" altLang="zh-CN" sz="2400" b="1" dirty="0" smtClean="0"/>
                        <a:t>NZ</a:t>
                      </a:r>
                      <a:endParaRPr lang="zh-CN" altLang="en-US" sz="2400" b="1" dirty="0"/>
                    </a:p>
                  </a:txBody>
                  <a:tcPr/>
                </a:tc>
              </a:tr>
              <a:tr h="550334">
                <a:tc>
                  <a:txBody>
                    <a:bodyPr/>
                    <a:lstStyle/>
                    <a:p>
                      <a:r>
                        <a:rPr lang="zh-CN" altLang="en-US" sz="2400" b="1" dirty="0" smtClean="0"/>
                        <a:t>溢出标志</a:t>
                      </a:r>
                      <a:endParaRPr lang="zh-CN" altLang="en-US" sz="2400" b="1" dirty="0"/>
                    </a:p>
                  </a:txBody>
                  <a:tcPr/>
                </a:tc>
                <a:tc>
                  <a:txBody>
                    <a:bodyPr/>
                    <a:lstStyle/>
                    <a:p>
                      <a:r>
                        <a:rPr lang="en-US" altLang="zh-CN" sz="2400" b="1" dirty="0" smtClean="0"/>
                        <a:t>OF</a:t>
                      </a:r>
                      <a:r>
                        <a:rPr lang="zh-CN" altLang="en-US" sz="2400" b="1" dirty="0" smtClean="0"/>
                        <a:t>（</a:t>
                      </a:r>
                      <a:r>
                        <a:rPr lang="en-US" altLang="zh-CN" sz="2400" b="1" dirty="0" smtClean="0"/>
                        <a:t>Overflow Flag</a:t>
                      </a:r>
                      <a:r>
                        <a:rPr lang="zh-CN" altLang="en-US" sz="2400" b="1" dirty="0" smtClean="0"/>
                        <a:t>）</a:t>
                      </a:r>
                      <a:endParaRPr lang="zh-CN" altLang="en-US" sz="2400" b="1" dirty="0"/>
                    </a:p>
                  </a:txBody>
                  <a:tcPr/>
                </a:tc>
                <a:tc>
                  <a:txBody>
                    <a:bodyPr/>
                    <a:lstStyle/>
                    <a:p>
                      <a:r>
                        <a:rPr lang="en-US" altLang="zh-CN" sz="2400" b="1" dirty="0" smtClean="0"/>
                        <a:t>OV</a:t>
                      </a:r>
                      <a:endParaRPr lang="zh-CN" altLang="en-US" sz="2400" b="1" dirty="0"/>
                    </a:p>
                  </a:txBody>
                  <a:tcPr/>
                </a:tc>
                <a:tc>
                  <a:txBody>
                    <a:bodyPr/>
                    <a:lstStyle/>
                    <a:p>
                      <a:r>
                        <a:rPr lang="en-US" altLang="zh-CN" sz="2400" b="1" dirty="0" smtClean="0"/>
                        <a:t>NV</a:t>
                      </a:r>
                      <a:endParaRPr lang="zh-CN" altLang="en-US" sz="2400" b="1" dirty="0"/>
                    </a:p>
                  </a:txBody>
                  <a:tcPr/>
                </a:tc>
              </a:tr>
              <a:tr h="550334">
                <a:tc>
                  <a:txBody>
                    <a:bodyPr/>
                    <a:lstStyle/>
                    <a:p>
                      <a:r>
                        <a:rPr lang="zh-CN" altLang="en-US" sz="2400" b="1" dirty="0" smtClean="0"/>
                        <a:t>辅助进位标志</a:t>
                      </a:r>
                      <a:endParaRPr lang="zh-CN" altLang="en-US" sz="2400" b="1" dirty="0"/>
                    </a:p>
                  </a:txBody>
                  <a:tcPr/>
                </a:tc>
                <a:tc>
                  <a:txBody>
                    <a:bodyPr/>
                    <a:lstStyle/>
                    <a:p>
                      <a:r>
                        <a:rPr lang="en-US" altLang="zh-CN" sz="2400" b="1" dirty="0" smtClean="0"/>
                        <a:t>AF</a:t>
                      </a:r>
                      <a:r>
                        <a:rPr lang="zh-CN" altLang="en-US" sz="2400" b="1" dirty="0" smtClean="0"/>
                        <a:t>（</a:t>
                      </a:r>
                      <a:r>
                        <a:rPr lang="en-US" altLang="zh-CN" sz="2400" b="1" dirty="0" smtClean="0"/>
                        <a:t>Assistant Flag</a:t>
                      </a:r>
                      <a:r>
                        <a:rPr lang="zh-CN" altLang="en-US" sz="2400" b="1" dirty="0" smtClean="0"/>
                        <a:t>）</a:t>
                      </a:r>
                      <a:endParaRPr lang="zh-CN" altLang="en-US" sz="2400" b="1" dirty="0"/>
                    </a:p>
                  </a:txBody>
                  <a:tcPr/>
                </a:tc>
                <a:tc>
                  <a:txBody>
                    <a:bodyPr/>
                    <a:lstStyle/>
                    <a:p>
                      <a:r>
                        <a:rPr lang="en-US" altLang="zh-CN" sz="2400" b="1" dirty="0" smtClean="0"/>
                        <a:t>AC</a:t>
                      </a:r>
                      <a:endParaRPr lang="zh-CN" altLang="en-US" sz="2400" b="1" dirty="0"/>
                    </a:p>
                  </a:txBody>
                  <a:tcPr/>
                </a:tc>
                <a:tc>
                  <a:txBody>
                    <a:bodyPr/>
                    <a:lstStyle/>
                    <a:p>
                      <a:r>
                        <a:rPr lang="en-US" altLang="zh-CN" sz="2400" b="1" dirty="0" smtClean="0"/>
                        <a:t>NA</a:t>
                      </a:r>
                      <a:endParaRPr lang="zh-CN" altLang="en-US" sz="2400" b="1" dirty="0"/>
                    </a:p>
                  </a:txBody>
                  <a:tcPr/>
                </a:tc>
              </a:tr>
              <a:tr h="550334">
                <a:tc>
                  <a:txBody>
                    <a:bodyPr/>
                    <a:lstStyle/>
                    <a:p>
                      <a:r>
                        <a:rPr lang="zh-CN" altLang="en-US" sz="2400" b="1" dirty="0" smtClean="0"/>
                        <a:t>奇偶标志</a:t>
                      </a:r>
                      <a:endParaRPr lang="zh-CN" altLang="en-US" sz="2400" b="1" dirty="0"/>
                    </a:p>
                  </a:txBody>
                  <a:tcPr/>
                </a:tc>
                <a:tc>
                  <a:txBody>
                    <a:bodyPr/>
                    <a:lstStyle/>
                    <a:p>
                      <a:r>
                        <a:rPr lang="en-US" altLang="zh-CN" sz="2400" b="1" dirty="0" smtClean="0"/>
                        <a:t>PF</a:t>
                      </a:r>
                      <a:r>
                        <a:rPr lang="zh-CN" altLang="en-US" sz="2400" b="1" dirty="0" smtClean="0"/>
                        <a:t>（</a:t>
                      </a:r>
                      <a:r>
                        <a:rPr lang="en-US" altLang="zh-CN" sz="2400" b="1" dirty="0" smtClean="0"/>
                        <a:t>Parity Flag</a:t>
                      </a:r>
                      <a:r>
                        <a:rPr lang="zh-CN" altLang="en-US" sz="2400" b="1" dirty="0" smtClean="0"/>
                        <a:t>）</a:t>
                      </a:r>
                      <a:endParaRPr lang="zh-CN" altLang="en-US" sz="2400" b="1" dirty="0"/>
                    </a:p>
                  </a:txBody>
                  <a:tcPr/>
                </a:tc>
                <a:tc>
                  <a:txBody>
                    <a:bodyPr/>
                    <a:lstStyle/>
                    <a:p>
                      <a:r>
                        <a:rPr lang="en-US" altLang="zh-CN" sz="2400" b="1" dirty="0" smtClean="0"/>
                        <a:t>PE</a:t>
                      </a:r>
                      <a:endParaRPr lang="zh-CN" altLang="en-US" sz="2400" b="1" dirty="0"/>
                    </a:p>
                  </a:txBody>
                  <a:tcPr/>
                </a:tc>
                <a:tc>
                  <a:txBody>
                    <a:bodyPr/>
                    <a:lstStyle/>
                    <a:p>
                      <a:r>
                        <a:rPr lang="en-US" altLang="zh-CN" sz="2400" b="1" dirty="0" smtClean="0"/>
                        <a:t>PO</a:t>
                      </a:r>
                      <a:endParaRPr lang="zh-CN" altLang="en-US" sz="2400" b="1" dirty="0"/>
                    </a:p>
                  </a:txBody>
                  <a:tcPr/>
                </a:tc>
              </a:tr>
              <a:tr h="550334">
                <a:tc>
                  <a:txBody>
                    <a:bodyPr/>
                    <a:lstStyle/>
                    <a:p>
                      <a:r>
                        <a:rPr lang="zh-CN" altLang="en-US" sz="2400" b="1" dirty="0" smtClean="0"/>
                        <a:t>方向标志</a:t>
                      </a:r>
                      <a:endParaRPr lang="zh-CN" altLang="en-US" sz="2400" b="1" dirty="0"/>
                    </a:p>
                  </a:txBody>
                  <a:tcPr/>
                </a:tc>
                <a:tc>
                  <a:txBody>
                    <a:bodyPr/>
                    <a:lstStyle/>
                    <a:p>
                      <a:r>
                        <a:rPr lang="en-US" altLang="zh-CN" sz="2400" b="1" dirty="0" smtClean="0"/>
                        <a:t>DF</a:t>
                      </a:r>
                      <a:r>
                        <a:rPr lang="zh-CN" altLang="en-US" sz="2400" b="1" dirty="0" smtClean="0"/>
                        <a:t>（</a:t>
                      </a:r>
                      <a:r>
                        <a:rPr lang="en-US" altLang="zh-CN" sz="2400" b="1" dirty="0" smtClean="0"/>
                        <a:t>Direction Flag</a:t>
                      </a:r>
                      <a:r>
                        <a:rPr lang="zh-CN" altLang="en-US" sz="2400" b="1" dirty="0" smtClean="0"/>
                        <a:t>）</a:t>
                      </a:r>
                      <a:endParaRPr lang="zh-CN" altLang="en-US" sz="2400" b="1" dirty="0"/>
                    </a:p>
                  </a:txBody>
                  <a:tcPr/>
                </a:tc>
                <a:tc>
                  <a:txBody>
                    <a:bodyPr/>
                    <a:lstStyle/>
                    <a:p>
                      <a:r>
                        <a:rPr lang="en-US" altLang="zh-CN" sz="2400" b="1" dirty="0" smtClean="0"/>
                        <a:t>DN</a:t>
                      </a:r>
                      <a:endParaRPr lang="zh-CN" altLang="en-US" sz="2400" b="1" dirty="0"/>
                    </a:p>
                  </a:txBody>
                  <a:tcPr/>
                </a:tc>
                <a:tc>
                  <a:txBody>
                    <a:bodyPr/>
                    <a:lstStyle/>
                    <a:p>
                      <a:r>
                        <a:rPr lang="en-US" altLang="zh-CN" sz="2400" b="1" dirty="0" smtClean="0">
                          <a:latin typeface="Times New Roman" panose="02020603050405020304" pitchFamily="18" charset="0"/>
                          <a:cs typeface="Times New Roman" panose="02020603050405020304" pitchFamily="18" charset="0"/>
                        </a:rPr>
                        <a:t>UP</a:t>
                      </a:r>
                      <a:endParaRPr lang="zh-CN" altLang="en-US" sz="2400" b="1" dirty="0">
                        <a:latin typeface="Times New Roman" panose="02020603050405020304" pitchFamily="18" charset="0"/>
                        <a:cs typeface="Times New Roman" panose="02020603050405020304" pitchFamily="18" charset="0"/>
                      </a:endParaRPr>
                    </a:p>
                  </a:txBody>
                  <a:tcPr/>
                </a:tc>
              </a:tr>
              <a:tr h="550334">
                <a:tc>
                  <a:txBody>
                    <a:bodyPr/>
                    <a:lstStyle/>
                    <a:p>
                      <a:r>
                        <a:rPr lang="zh-CN" altLang="en-US" sz="2400" b="1" dirty="0" smtClean="0"/>
                        <a:t>中断标志</a:t>
                      </a:r>
                      <a:endParaRPr lang="zh-CN" altLang="en-US" sz="2400" b="1" dirty="0"/>
                    </a:p>
                  </a:txBody>
                  <a:tcPr/>
                </a:tc>
                <a:tc>
                  <a:txBody>
                    <a:bodyPr/>
                    <a:lstStyle/>
                    <a:p>
                      <a:pPr marL="0" algn="l" defTabSz="914400" rtl="0" eaLnBrk="1" latinLnBrk="0" hangingPunct="1"/>
                      <a:r>
                        <a:rPr lang="en-US" altLang="zh-CN" sz="2400" b="1" kern="1200" dirty="0" smtClean="0">
                          <a:solidFill>
                            <a:schemeClr val="tx1"/>
                          </a:solidFill>
                          <a:latin typeface="Times New Roman" panose="02020603050405020304" pitchFamily="18" charset="0"/>
                          <a:ea typeface="+mn-ea"/>
                          <a:cs typeface="Times New Roman" panose="02020603050405020304" pitchFamily="18" charset="0"/>
                        </a:rPr>
                        <a:t>IF ( Interrupt</a:t>
                      </a:r>
                      <a:r>
                        <a:rPr lang="en-US" altLang="zh-CN" sz="2400" b="1" kern="1200" baseline="0" dirty="0" smtClean="0">
                          <a:solidFill>
                            <a:schemeClr val="tx1"/>
                          </a:solidFill>
                          <a:latin typeface="Times New Roman" panose="02020603050405020304" pitchFamily="18" charset="0"/>
                          <a:ea typeface="+mn-ea"/>
                          <a:cs typeface="Times New Roman" panose="02020603050405020304" pitchFamily="18" charset="0"/>
                        </a:rPr>
                        <a:t> Flag</a:t>
                      </a:r>
                      <a:r>
                        <a:rPr lang="en-US" altLang="zh-CN" sz="2400" b="1" kern="1200" dirty="0" smtClean="0">
                          <a:solidFill>
                            <a:schemeClr val="tx1"/>
                          </a:solidFill>
                          <a:latin typeface="Times New Roman" panose="02020603050405020304" pitchFamily="18" charset="0"/>
                          <a:ea typeface="+mn-ea"/>
                          <a:cs typeface="Times New Roman" panose="02020603050405020304" pitchFamily="18" charset="0"/>
                        </a:rPr>
                        <a:t>)</a:t>
                      </a:r>
                      <a:endParaRPr lang="zh-CN" altLang="en-US" sz="2400" b="1"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CN" sz="2400" b="1" dirty="0" smtClean="0"/>
                        <a:t>EI</a:t>
                      </a:r>
                      <a:endParaRPr lang="zh-CN" altLang="en-US" sz="2400" b="1" dirty="0"/>
                    </a:p>
                  </a:txBody>
                  <a:tcPr/>
                </a:tc>
                <a:tc>
                  <a:txBody>
                    <a:bodyPr/>
                    <a:lstStyle/>
                    <a:p>
                      <a:r>
                        <a:rPr lang="en-US" altLang="zh-CN" sz="2400" b="1" dirty="0" smtClean="0"/>
                        <a:t>DI</a:t>
                      </a:r>
                      <a:endParaRPr lang="zh-CN" altLang="en-US" sz="2400" b="1" dirty="0"/>
                    </a:p>
                  </a:txBody>
                  <a:tcPr/>
                </a:tc>
              </a:tr>
            </a:tbl>
          </a:graphicData>
        </a:graphic>
      </p:graphicFrame>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xfrm>
            <a:off x="381000" y="838200"/>
            <a:ext cx="8153400" cy="685800"/>
          </a:xfrm>
          <a:noFill/>
          <a:ln>
            <a:noFill/>
          </a:ln>
        </p:spPr>
        <p:txBody>
          <a:bodyPr/>
          <a:p>
            <a:r>
              <a:rPr lang="zh-CN" altLang="en-US" sz="4000" b="1" dirty="0"/>
              <a:t>进位标志</a:t>
            </a:r>
            <a:r>
              <a:rPr lang="en-US" altLang="zh-CN" sz="4000" b="1" dirty="0"/>
              <a:t>CF</a:t>
            </a:r>
            <a:endParaRPr lang="zh-CN" altLang="en-US" sz="4000" b="1" dirty="0"/>
          </a:p>
        </p:txBody>
      </p:sp>
      <p:sp>
        <p:nvSpPr>
          <p:cNvPr id="67587" name="内容占位符 2"/>
          <p:cNvSpPr>
            <a:spLocks noGrp="1"/>
          </p:cNvSpPr>
          <p:nvPr>
            <p:ph idx="1"/>
          </p:nvPr>
        </p:nvSpPr>
        <p:spPr>
          <a:xfrm>
            <a:off x="304800" y="1600200"/>
            <a:ext cx="8382000" cy="4953000"/>
          </a:xfrm>
          <a:ln/>
        </p:spPr>
        <p:txBody>
          <a:bodyPr vert="horz" wrap="square" lIns="91440" tIns="45720" rIns="91440" bIns="45720" anchor="t" anchorCtr="0"/>
          <a:p>
            <a:pPr>
              <a:lnSpc>
                <a:spcPct val="150000"/>
              </a:lnSpc>
            </a:pPr>
            <a:r>
              <a:rPr lang="zh-CN" altLang="en-US" sz="2600" dirty="0"/>
              <a:t>当加减运算结果的最高有效位有进位（加法）或借位（减法）时，进位标志置</a:t>
            </a:r>
            <a:r>
              <a:rPr lang="en-US" altLang="zh-CN" sz="2600" b="1" dirty="0"/>
              <a:t>1</a:t>
            </a:r>
            <a:r>
              <a:rPr lang="zh-CN" altLang="en-US" sz="2600" b="1" dirty="0"/>
              <a:t>，</a:t>
            </a:r>
            <a:r>
              <a:rPr lang="zh-CN" altLang="en-US" sz="2600" dirty="0"/>
              <a:t>即</a:t>
            </a:r>
            <a:r>
              <a:rPr lang="en-US" altLang="zh-CN" sz="2600" dirty="0"/>
              <a:t>CF</a:t>
            </a:r>
            <a:r>
              <a:rPr lang="zh-CN" altLang="en-US" sz="2600" dirty="0"/>
              <a:t>＝</a:t>
            </a:r>
            <a:r>
              <a:rPr lang="en-US" altLang="zh-CN" sz="2600" dirty="0"/>
              <a:t>1</a:t>
            </a:r>
            <a:r>
              <a:rPr lang="zh-CN" altLang="en-US" sz="2600" dirty="0"/>
              <a:t>；否则</a:t>
            </a:r>
            <a:r>
              <a:rPr lang="en-US" altLang="zh-CN" sz="2600" dirty="0"/>
              <a:t>CF</a:t>
            </a:r>
            <a:r>
              <a:rPr lang="zh-CN" altLang="en-US" sz="2600" dirty="0"/>
              <a:t>＝</a:t>
            </a:r>
            <a:r>
              <a:rPr lang="en-US" altLang="zh-CN" sz="2600" dirty="0"/>
              <a:t>0</a:t>
            </a:r>
            <a:endParaRPr lang="en-US" altLang="zh-CN" sz="2600" dirty="0"/>
          </a:p>
          <a:p>
            <a:pPr>
              <a:lnSpc>
                <a:spcPct val="150000"/>
              </a:lnSpc>
            </a:pPr>
            <a:r>
              <a:rPr lang="zh-CN" altLang="en-US" sz="2600" dirty="0">
                <a:solidFill>
                  <a:srgbClr val="FF0000"/>
                </a:solidFill>
              </a:rPr>
              <a:t>针对无符号整数</a:t>
            </a:r>
            <a:r>
              <a:rPr lang="zh-CN" altLang="en-US" sz="2600" dirty="0"/>
              <a:t>，判断加减结果是否超出表达范围。</a:t>
            </a:r>
            <a:endParaRPr lang="zh-CN" altLang="en-US" sz="2600" dirty="0"/>
          </a:p>
          <a:p>
            <a:endParaRPr lang="en-US" altLang="zh-CN" dirty="0"/>
          </a:p>
          <a:p>
            <a:endParaRPr lang="en-US" altLang="zh-CN" dirty="0"/>
          </a:p>
          <a:p>
            <a:endParaRPr lang="en-US" altLang="zh-CN" dirty="0"/>
          </a:p>
          <a:p>
            <a:pPr>
              <a:buNone/>
            </a:pPr>
            <a:r>
              <a:rPr lang="en-US" altLang="zh-CN" sz="2800" dirty="0"/>
              <a:t>           0&lt; 182 &lt;255                                 294&gt;255  </a:t>
            </a:r>
            <a:endParaRPr lang="en-US" altLang="zh-CN" sz="2800" dirty="0"/>
          </a:p>
          <a:p>
            <a:pPr>
              <a:buNone/>
            </a:pPr>
            <a:r>
              <a:rPr lang="en-US" altLang="zh-CN" sz="2800" dirty="0"/>
              <a:t>         </a:t>
            </a:r>
            <a:r>
              <a:rPr lang="zh-CN" altLang="en-US" sz="2800" dirty="0"/>
              <a:t>无进位，</a:t>
            </a:r>
            <a:r>
              <a:rPr lang="en-US" altLang="zh-CN" sz="2800" dirty="0"/>
              <a:t>CF=0                          </a:t>
            </a:r>
            <a:r>
              <a:rPr lang="zh-CN" altLang="en-US" sz="2800" dirty="0"/>
              <a:t>有进位，</a:t>
            </a:r>
            <a:r>
              <a:rPr lang="en-US" altLang="zh-CN" sz="2800" dirty="0"/>
              <a:t>CF=1</a:t>
            </a:r>
            <a:endParaRPr lang="zh-CN" altLang="en-US" sz="2800" dirty="0"/>
          </a:p>
        </p:txBody>
      </p:sp>
      <p:sp>
        <p:nvSpPr>
          <p:cNvPr id="5" name="TextBox 4"/>
          <p:cNvSpPr txBox="1"/>
          <p:nvPr/>
        </p:nvSpPr>
        <p:spPr>
          <a:xfrm>
            <a:off x="5257800" y="3721100"/>
            <a:ext cx="24384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10101010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01111100</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1</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00100110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TextBox 5"/>
          <p:cNvSpPr txBox="1"/>
          <p:nvPr/>
        </p:nvSpPr>
        <p:spPr>
          <a:xfrm>
            <a:off x="990600" y="3721100"/>
            <a:ext cx="25146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00111010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01111100  </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10110110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xfrm>
            <a:off x="457200" y="685800"/>
            <a:ext cx="8229600" cy="1143000"/>
          </a:xfrm>
          <a:noFill/>
          <a:ln>
            <a:noFill/>
          </a:ln>
        </p:spPr>
        <p:txBody>
          <a:bodyPr/>
          <a:p>
            <a:r>
              <a:rPr lang="en-US" altLang="zh-CN" dirty="0"/>
              <a:t>2.1</a:t>
            </a:r>
            <a:r>
              <a:rPr lang="zh-CN" altLang="en-US" dirty="0"/>
              <a:t>微型计算机系统</a:t>
            </a:r>
            <a:endParaRPr lang="zh-CN" altLang="en-US" dirty="0"/>
          </a:p>
        </p:txBody>
      </p:sp>
      <p:sp>
        <p:nvSpPr>
          <p:cNvPr id="47107" name="内容占位符 2"/>
          <p:cNvSpPr>
            <a:spLocks noGrp="1"/>
          </p:cNvSpPr>
          <p:nvPr>
            <p:ph idx="1"/>
          </p:nvPr>
        </p:nvSpPr>
        <p:spPr>
          <a:xfrm>
            <a:off x="457200" y="1798638"/>
            <a:ext cx="8229600" cy="4525962"/>
          </a:xfrm>
          <a:ln/>
        </p:spPr>
        <p:txBody>
          <a:bodyPr vert="horz" wrap="square" lIns="91440" tIns="45720" rIns="91440" bIns="45720" anchor="t" anchorCtr="0"/>
          <a:p>
            <a:r>
              <a:rPr lang="zh-CN" altLang="en-US" dirty="0"/>
              <a:t>硬件结构</a:t>
            </a:r>
            <a:endParaRPr lang="zh-CN" altLang="en-US" dirty="0"/>
          </a:p>
        </p:txBody>
      </p:sp>
      <p:pic>
        <p:nvPicPr>
          <p:cNvPr id="47108" name="Picture 2"/>
          <p:cNvPicPr>
            <a:picLocks noChangeAspect="1"/>
          </p:cNvPicPr>
          <p:nvPr/>
        </p:nvPicPr>
        <p:blipFill>
          <a:blip r:embed="rId1"/>
          <a:stretch>
            <a:fillRect/>
          </a:stretch>
        </p:blipFill>
        <p:spPr>
          <a:xfrm>
            <a:off x="3276600" y="1943100"/>
            <a:ext cx="4705350" cy="4305300"/>
          </a:xfrm>
          <a:prstGeom prst="rect">
            <a:avLst/>
          </a:prstGeom>
          <a:noFill/>
          <a:ln w="9525">
            <a:noFill/>
          </a:ln>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xfrm>
            <a:off x="457200" y="533400"/>
            <a:ext cx="8229600" cy="884238"/>
          </a:xfrm>
          <a:noFill/>
          <a:ln>
            <a:noFill/>
          </a:ln>
        </p:spPr>
        <p:txBody>
          <a:bodyPr/>
          <a:p>
            <a:br>
              <a:rPr lang="zh-CN" altLang="en-US" dirty="0"/>
            </a:br>
            <a:r>
              <a:rPr lang="zh-CN" altLang="en-US" sz="4000" b="1" dirty="0"/>
              <a:t>溢出标志</a:t>
            </a:r>
            <a:r>
              <a:rPr lang="en-US" altLang="zh-CN" sz="4000" b="1" dirty="0"/>
              <a:t>OF</a:t>
            </a:r>
            <a:endParaRPr lang="zh-CN" altLang="en-US" sz="4000" b="1" dirty="0"/>
          </a:p>
        </p:txBody>
      </p:sp>
      <p:sp>
        <p:nvSpPr>
          <p:cNvPr id="68611" name="内容占位符 2"/>
          <p:cNvSpPr>
            <a:spLocks noGrp="1"/>
          </p:cNvSpPr>
          <p:nvPr>
            <p:ph idx="1"/>
          </p:nvPr>
        </p:nvSpPr>
        <p:spPr>
          <a:xfrm>
            <a:off x="457200" y="1828800"/>
            <a:ext cx="8229600" cy="4297363"/>
          </a:xfrm>
          <a:ln/>
        </p:spPr>
        <p:txBody>
          <a:bodyPr vert="horz" wrap="square" lIns="91440" tIns="45720" rIns="91440" bIns="45720" anchor="t" anchorCtr="0"/>
          <a:p>
            <a:pPr>
              <a:lnSpc>
                <a:spcPct val="150000"/>
              </a:lnSpc>
            </a:pPr>
            <a:r>
              <a:rPr lang="zh-CN" altLang="en-US" sz="2800" dirty="0"/>
              <a:t>有符号数加减结果有溢出，则</a:t>
            </a:r>
            <a:r>
              <a:rPr lang="en-US" altLang="zh-CN" sz="2800" dirty="0"/>
              <a:t>OF</a:t>
            </a:r>
            <a:r>
              <a:rPr lang="zh-CN" altLang="en-US" sz="2800" dirty="0"/>
              <a:t>＝</a:t>
            </a:r>
            <a:r>
              <a:rPr lang="en-US" altLang="zh-CN" sz="2800" dirty="0"/>
              <a:t>1</a:t>
            </a:r>
            <a:r>
              <a:rPr lang="zh-CN" altLang="en-US" sz="2800" dirty="0"/>
              <a:t>；否则</a:t>
            </a:r>
            <a:r>
              <a:rPr lang="en-US" altLang="zh-CN" sz="2800" dirty="0"/>
              <a:t>OF</a:t>
            </a:r>
            <a:r>
              <a:rPr lang="zh-CN" altLang="en-US" sz="2800" dirty="0"/>
              <a:t>＝</a:t>
            </a:r>
            <a:r>
              <a:rPr lang="en-US" altLang="zh-CN" sz="2800" dirty="0"/>
              <a:t>0</a:t>
            </a:r>
            <a:endParaRPr lang="en-US" altLang="zh-CN" sz="2800" dirty="0"/>
          </a:p>
          <a:p>
            <a:pPr>
              <a:lnSpc>
                <a:spcPct val="150000"/>
              </a:lnSpc>
            </a:pPr>
            <a:r>
              <a:rPr lang="zh-CN" altLang="en-US" sz="2800" dirty="0">
                <a:solidFill>
                  <a:srgbClr val="FF0000"/>
                </a:solidFill>
              </a:rPr>
              <a:t>针对有符号整数</a:t>
            </a:r>
            <a:r>
              <a:rPr lang="zh-CN" altLang="en-US" sz="2800" dirty="0"/>
              <a:t>，判断加减结果是否超出表达范围。</a:t>
            </a:r>
            <a:endParaRPr lang="zh-CN" altLang="en-US" sz="2800" dirty="0"/>
          </a:p>
          <a:p>
            <a:endParaRPr lang="en-US" altLang="zh-CN" dirty="0"/>
          </a:p>
          <a:p>
            <a:endParaRPr lang="en-US" altLang="zh-CN" dirty="0"/>
          </a:p>
          <a:p>
            <a:pPr>
              <a:buNone/>
            </a:pPr>
            <a:r>
              <a:rPr lang="en-US" altLang="zh-CN" sz="2800" dirty="0"/>
              <a:t>                   182&gt;127                            -128&lt;38&lt;127</a:t>
            </a:r>
            <a:endParaRPr lang="en-US" altLang="zh-CN" sz="2800" dirty="0"/>
          </a:p>
          <a:p>
            <a:pPr>
              <a:buNone/>
            </a:pPr>
            <a:r>
              <a:rPr lang="en-US" altLang="zh-CN" sz="2800" dirty="0"/>
              <a:t>               </a:t>
            </a:r>
            <a:r>
              <a:rPr lang="zh-CN" altLang="en-US" sz="2800" dirty="0"/>
              <a:t>溢出，</a:t>
            </a:r>
            <a:r>
              <a:rPr lang="en-US" altLang="zh-CN" sz="2800" dirty="0"/>
              <a:t>OF=1                        </a:t>
            </a:r>
            <a:r>
              <a:rPr lang="zh-CN" altLang="en-US" sz="2800" dirty="0"/>
              <a:t>无溢出，</a:t>
            </a:r>
            <a:r>
              <a:rPr lang="en-US" altLang="zh-CN" sz="2800" dirty="0"/>
              <a:t>OF=0</a:t>
            </a:r>
            <a:endParaRPr lang="zh-CN" altLang="en-US" sz="2800" dirty="0"/>
          </a:p>
        </p:txBody>
      </p:sp>
      <p:sp>
        <p:nvSpPr>
          <p:cNvPr id="4" name="TextBox 3"/>
          <p:cNvSpPr txBox="1"/>
          <p:nvPr/>
        </p:nvSpPr>
        <p:spPr>
          <a:xfrm>
            <a:off x="5334000" y="3657600"/>
            <a:ext cx="24384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10101010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01111100</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1</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00100110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sp>
        <p:nvSpPr>
          <p:cNvPr id="5" name="TextBox 4"/>
          <p:cNvSpPr txBox="1"/>
          <p:nvPr/>
        </p:nvSpPr>
        <p:spPr>
          <a:xfrm>
            <a:off x="1676400" y="3657600"/>
            <a:ext cx="25146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00111010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01111100  </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10110110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a:xfrm>
            <a:off x="457200" y="762000"/>
            <a:ext cx="8229600" cy="762000"/>
          </a:xfrm>
          <a:noFill/>
          <a:ln>
            <a:noFill/>
          </a:ln>
        </p:spPr>
        <p:txBody>
          <a:bodyPr/>
          <a:p>
            <a:r>
              <a:rPr lang="zh-CN" altLang="en-US" sz="4000" b="1" dirty="0"/>
              <a:t>溢出标志判断（人工判断）</a:t>
            </a:r>
            <a:endParaRPr lang="zh-CN" altLang="en-US" sz="4000" b="1" dirty="0"/>
          </a:p>
        </p:txBody>
      </p:sp>
      <p:sp>
        <p:nvSpPr>
          <p:cNvPr id="69635" name="内容占位符 2"/>
          <p:cNvSpPr>
            <a:spLocks noGrp="1"/>
          </p:cNvSpPr>
          <p:nvPr>
            <p:ph idx="1"/>
          </p:nvPr>
        </p:nvSpPr>
        <p:spPr>
          <a:ln/>
        </p:spPr>
        <p:txBody>
          <a:bodyPr vert="horz" wrap="square" lIns="91440" tIns="45720" rIns="91440" bIns="45720" anchor="t" anchorCtr="0"/>
          <a:p>
            <a:pPr>
              <a:lnSpc>
                <a:spcPts val="4100"/>
              </a:lnSpc>
            </a:pPr>
            <a:r>
              <a:rPr lang="zh-CN" altLang="en-US" sz="2800" dirty="0"/>
              <a:t>只有当两个</a:t>
            </a:r>
            <a:r>
              <a:rPr lang="zh-CN" altLang="en-US" sz="2800" dirty="0">
                <a:solidFill>
                  <a:srgbClr val="FF0000"/>
                </a:solidFill>
              </a:rPr>
              <a:t>相同符号数相加</a:t>
            </a:r>
            <a:r>
              <a:rPr lang="en-US" altLang="zh-CN" sz="2800" b="1" dirty="0"/>
              <a:t>(</a:t>
            </a:r>
            <a:r>
              <a:rPr lang="zh-CN" altLang="en-US" sz="2800" b="1" dirty="0"/>
              <a:t>含两个不同符号数相减</a:t>
            </a:r>
            <a:r>
              <a:rPr lang="en-US" altLang="zh-CN" sz="2800" b="1" dirty="0"/>
              <a:t>)</a:t>
            </a:r>
            <a:endParaRPr lang="en-US" altLang="zh-CN" sz="2800" b="1" dirty="0"/>
          </a:p>
          <a:p>
            <a:pPr>
              <a:lnSpc>
                <a:spcPts val="4100"/>
              </a:lnSpc>
            </a:pPr>
            <a:r>
              <a:rPr lang="zh-CN" altLang="en-US" sz="2800" dirty="0"/>
              <a:t>而运算结果的符号与原数据符号相反时，产生溢出。</a:t>
            </a:r>
            <a:endParaRPr lang="zh-CN" altLang="en-US" sz="2800" dirty="0"/>
          </a:p>
          <a:p>
            <a:pPr>
              <a:buNone/>
            </a:pPr>
            <a:r>
              <a:rPr lang="en-US" altLang="zh-CN" sz="2400" b="1" dirty="0">
                <a:solidFill>
                  <a:schemeClr val="accent2"/>
                </a:solidFill>
              </a:rPr>
              <a:t> </a:t>
            </a:r>
            <a:r>
              <a:rPr lang="zh-CN" altLang="en-US" sz="2400" b="1" dirty="0">
                <a:solidFill>
                  <a:schemeClr val="accent2"/>
                </a:solidFill>
              </a:rPr>
              <a:t>正数</a:t>
            </a:r>
            <a:r>
              <a:rPr lang="zh-CN" altLang="en-US" sz="2400" dirty="0"/>
              <a:t>                                                        </a:t>
            </a:r>
            <a:r>
              <a:rPr lang="zh-CN" altLang="en-US" sz="2400" b="1" dirty="0">
                <a:solidFill>
                  <a:schemeClr val="accent2"/>
                </a:solidFill>
              </a:rPr>
              <a:t>负数</a:t>
            </a:r>
            <a:endParaRPr lang="en-US" altLang="zh-CN" sz="2400" b="1" dirty="0">
              <a:solidFill>
                <a:schemeClr val="accent2"/>
              </a:solidFill>
            </a:endParaRPr>
          </a:p>
          <a:p>
            <a:pPr>
              <a:buNone/>
            </a:pPr>
            <a:r>
              <a:rPr lang="en-US" altLang="zh-CN" sz="2400" dirty="0"/>
              <a:t> </a:t>
            </a:r>
            <a:r>
              <a:rPr lang="zh-CN" altLang="en-US" sz="2400" b="1" dirty="0">
                <a:solidFill>
                  <a:schemeClr val="accent2"/>
                </a:solidFill>
              </a:rPr>
              <a:t>正数</a:t>
            </a:r>
            <a:r>
              <a:rPr lang="zh-CN" altLang="en-US" sz="2400" dirty="0"/>
              <a:t>                                                        </a:t>
            </a:r>
            <a:r>
              <a:rPr lang="zh-CN" altLang="en-US" sz="2400" b="1" dirty="0">
                <a:solidFill>
                  <a:schemeClr val="accent2"/>
                </a:solidFill>
              </a:rPr>
              <a:t>负数</a:t>
            </a:r>
            <a:endParaRPr lang="en-US" altLang="zh-CN" sz="2400" b="1" dirty="0">
              <a:solidFill>
                <a:schemeClr val="accent2"/>
              </a:solidFill>
            </a:endParaRPr>
          </a:p>
          <a:p>
            <a:pPr>
              <a:buNone/>
            </a:pPr>
            <a:r>
              <a:rPr lang="en-US" altLang="zh-CN" sz="2400" dirty="0"/>
              <a:t> </a:t>
            </a:r>
            <a:r>
              <a:rPr lang="zh-CN" altLang="en-US" sz="2400" b="1" dirty="0">
                <a:solidFill>
                  <a:schemeClr val="accent2"/>
                </a:solidFill>
              </a:rPr>
              <a:t>负数</a:t>
            </a:r>
            <a:r>
              <a:rPr lang="zh-CN" altLang="en-US" sz="2400" dirty="0"/>
              <a:t>                                                        </a:t>
            </a:r>
            <a:r>
              <a:rPr lang="zh-CN" altLang="en-US" sz="2400" b="1" dirty="0">
                <a:solidFill>
                  <a:schemeClr val="accent2"/>
                </a:solidFill>
              </a:rPr>
              <a:t>正数</a:t>
            </a:r>
            <a:endParaRPr lang="en-US" altLang="zh-CN" sz="2400" b="1" dirty="0">
              <a:solidFill>
                <a:schemeClr val="accent2"/>
              </a:solidFill>
            </a:endParaRPr>
          </a:p>
          <a:p>
            <a:pPr>
              <a:buNone/>
            </a:pPr>
            <a:endParaRPr lang="en-US" altLang="zh-CN" sz="2400" b="1" dirty="0">
              <a:solidFill>
                <a:schemeClr val="accent2"/>
              </a:solidFill>
            </a:endParaRPr>
          </a:p>
          <a:p>
            <a:pPr>
              <a:buNone/>
            </a:pPr>
            <a:r>
              <a:rPr lang="en-US" altLang="zh-CN" sz="2400" b="1" dirty="0">
                <a:solidFill>
                  <a:schemeClr val="accent2"/>
                </a:solidFill>
              </a:rPr>
              <a:t>                      OF=1                                                        OF=1</a:t>
            </a:r>
            <a:endParaRPr lang="zh-CN" altLang="en-US" sz="2400" b="1" dirty="0">
              <a:solidFill>
                <a:schemeClr val="accent2"/>
              </a:solidFill>
            </a:endParaRPr>
          </a:p>
        </p:txBody>
      </p:sp>
      <p:sp>
        <p:nvSpPr>
          <p:cNvPr id="4" name="TextBox 3"/>
          <p:cNvSpPr txBox="1"/>
          <p:nvPr/>
        </p:nvSpPr>
        <p:spPr>
          <a:xfrm>
            <a:off x="1676400" y="3886200"/>
            <a:ext cx="25146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00111010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01111100  </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10110110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sp>
        <p:nvSpPr>
          <p:cNvPr id="5" name="TextBox 4"/>
          <p:cNvSpPr txBox="1"/>
          <p:nvPr/>
        </p:nvSpPr>
        <p:spPr>
          <a:xfrm>
            <a:off x="6096000" y="3886200"/>
            <a:ext cx="24384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10101010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10111100</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1</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01100110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cxnSp>
        <p:nvCxnSpPr>
          <p:cNvPr id="7" name="直接箭头连接符 6"/>
          <p:cNvCxnSpPr/>
          <p:nvPr/>
        </p:nvCxnSpPr>
        <p:spPr>
          <a:xfrm>
            <a:off x="1295400" y="40386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a:xfrm>
            <a:off x="1295400" y="44942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直接箭头连接符 8"/>
          <p:cNvCxnSpPr/>
          <p:nvPr/>
        </p:nvCxnSpPr>
        <p:spPr>
          <a:xfrm>
            <a:off x="1295400" y="49514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a:xfrm>
            <a:off x="5715000" y="40386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a:xfrm>
            <a:off x="5715000" y="44942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p:nvPr/>
        </p:nvCxnSpPr>
        <p:spPr>
          <a:xfrm>
            <a:off x="5715000" y="49514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xfrm>
            <a:off x="457200" y="762000"/>
            <a:ext cx="8229600" cy="762000"/>
          </a:xfrm>
          <a:noFill/>
          <a:ln>
            <a:noFill/>
          </a:ln>
        </p:spPr>
        <p:txBody>
          <a:bodyPr/>
          <a:p>
            <a:r>
              <a:rPr lang="zh-CN" altLang="en-US" sz="4000" b="1" dirty="0"/>
              <a:t>溢出标志判断（处理器判断）</a:t>
            </a:r>
            <a:endParaRPr lang="zh-CN" altLang="en-US" sz="4000" b="1" dirty="0"/>
          </a:p>
        </p:txBody>
      </p:sp>
      <p:sp>
        <p:nvSpPr>
          <p:cNvPr id="70659" name="内容占位符 2"/>
          <p:cNvSpPr>
            <a:spLocks noGrp="1"/>
          </p:cNvSpPr>
          <p:nvPr>
            <p:ph idx="1"/>
          </p:nvPr>
        </p:nvSpPr>
        <p:spPr>
          <a:ln/>
        </p:spPr>
        <p:txBody>
          <a:bodyPr vert="horz" wrap="square" lIns="91440" tIns="45720" rIns="91440" bIns="45720" anchor="t" anchorCtr="0"/>
          <a:p>
            <a:r>
              <a:rPr lang="zh-CN" altLang="en-US" sz="2800" dirty="0"/>
              <a:t>最高位和次高位同时有进位或同时无进位，无溢出；</a:t>
            </a:r>
            <a:endParaRPr lang="zh-CN" altLang="en-US" sz="2800" dirty="0"/>
          </a:p>
          <a:p>
            <a:r>
              <a:rPr lang="zh-CN" altLang="en-US" sz="2800" dirty="0"/>
              <a:t>最高位和次高位进位状态不同，有溢出。</a:t>
            </a:r>
            <a:endParaRPr lang="zh-CN" altLang="en-US" sz="2800" dirty="0"/>
          </a:p>
          <a:p>
            <a:pPr>
              <a:lnSpc>
                <a:spcPts val="4100"/>
              </a:lnSpc>
            </a:pPr>
            <a:endParaRPr lang="en-US" altLang="zh-CN" sz="2400" b="1" dirty="0">
              <a:solidFill>
                <a:schemeClr val="accent2"/>
              </a:solidFill>
            </a:endParaRPr>
          </a:p>
          <a:p>
            <a:pPr>
              <a:lnSpc>
                <a:spcPts val="4100"/>
              </a:lnSpc>
              <a:buNone/>
            </a:pPr>
            <a:r>
              <a:rPr lang="en-US" altLang="zh-CN" sz="2400" b="1" dirty="0">
                <a:solidFill>
                  <a:schemeClr val="accent2"/>
                </a:solidFill>
              </a:rPr>
              <a:t> </a:t>
            </a:r>
            <a:r>
              <a:rPr lang="zh-CN" altLang="en-US" sz="2400" b="1" dirty="0">
                <a:solidFill>
                  <a:schemeClr val="accent2"/>
                </a:solidFill>
              </a:rPr>
              <a:t>正数</a:t>
            </a:r>
            <a:r>
              <a:rPr lang="zh-CN" altLang="en-US" sz="2400" dirty="0"/>
              <a:t>                                                        </a:t>
            </a:r>
            <a:r>
              <a:rPr lang="zh-CN" altLang="en-US" sz="2400" b="1" dirty="0">
                <a:solidFill>
                  <a:schemeClr val="accent2"/>
                </a:solidFill>
              </a:rPr>
              <a:t>负数</a:t>
            </a:r>
            <a:endParaRPr lang="en-US" altLang="zh-CN" sz="2400" b="1" dirty="0">
              <a:solidFill>
                <a:schemeClr val="accent2"/>
              </a:solidFill>
            </a:endParaRPr>
          </a:p>
          <a:p>
            <a:pPr>
              <a:buNone/>
            </a:pPr>
            <a:r>
              <a:rPr lang="en-US" altLang="zh-CN" sz="2400" dirty="0"/>
              <a:t> </a:t>
            </a:r>
            <a:r>
              <a:rPr lang="zh-CN" altLang="en-US" sz="2400" b="1" dirty="0">
                <a:solidFill>
                  <a:schemeClr val="accent2"/>
                </a:solidFill>
              </a:rPr>
              <a:t>正数</a:t>
            </a:r>
            <a:r>
              <a:rPr lang="zh-CN" altLang="en-US" sz="2400" dirty="0"/>
              <a:t>                                                        </a:t>
            </a:r>
            <a:r>
              <a:rPr lang="zh-CN" altLang="en-US" sz="2400" b="1" dirty="0">
                <a:solidFill>
                  <a:schemeClr val="accent2"/>
                </a:solidFill>
              </a:rPr>
              <a:t>负数</a:t>
            </a:r>
            <a:endParaRPr lang="en-US" altLang="zh-CN" sz="2400" b="1" dirty="0">
              <a:solidFill>
                <a:schemeClr val="accent2"/>
              </a:solidFill>
            </a:endParaRPr>
          </a:p>
          <a:p>
            <a:pPr>
              <a:buNone/>
            </a:pPr>
            <a:r>
              <a:rPr lang="en-US" altLang="zh-CN" sz="2400" dirty="0"/>
              <a:t> </a:t>
            </a:r>
            <a:r>
              <a:rPr lang="zh-CN" altLang="en-US" sz="2400" b="1" dirty="0">
                <a:solidFill>
                  <a:srgbClr val="C00000"/>
                </a:solidFill>
              </a:rPr>
              <a:t>正</a:t>
            </a:r>
            <a:r>
              <a:rPr lang="zh-CN" altLang="en-US" sz="2400" b="1" dirty="0">
                <a:solidFill>
                  <a:schemeClr val="accent2"/>
                </a:solidFill>
              </a:rPr>
              <a:t>数</a:t>
            </a:r>
            <a:r>
              <a:rPr lang="zh-CN" altLang="en-US" sz="2400" dirty="0"/>
              <a:t>                                                        </a:t>
            </a:r>
            <a:r>
              <a:rPr lang="zh-CN" altLang="en-US" sz="2400" b="1" dirty="0">
                <a:solidFill>
                  <a:schemeClr val="accent2"/>
                </a:solidFill>
              </a:rPr>
              <a:t>正数</a:t>
            </a:r>
            <a:endParaRPr lang="en-US" altLang="zh-CN" sz="2400" b="1" dirty="0">
              <a:solidFill>
                <a:schemeClr val="accent2"/>
              </a:solidFill>
            </a:endParaRPr>
          </a:p>
          <a:p>
            <a:pPr>
              <a:buNone/>
            </a:pPr>
            <a:endParaRPr lang="en-US" altLang="zh-CN" sz="2400" b="1" dirty="0">
              <a:solidFill>
                <a:schemeClr val="accent2"/>
              </a:solidFill>
            </a:endParaRPr>
          </a:p>
          <a:p>
            <a:pPr>
              <a:buNone/>
            </a:pPr>
            <a:r>
              <a:rPr lang="en-US" altLang="zh-CN" sz="2400" b="1" dirty="0">
                <a:solidFill>
                  <a:schemeClr val="accent2"/>
                </a:solidFill>
              </a:rPr>
              <a:t>                          OF=0                                                OF=1</a:t>
            </a:r>
            <a:endParaRPr lang="zh-CN" altLang="en-US" sz="2400" b="1" dirty="0">
              <a:solidFill>
                <a:schemeClr val="accent2"/>
              </a:solidFill>
            </a:endParaRPr>
          </a:p>
        </p:txBody>
      </p:sp>
      <p:sp>
        <p:nvSpPr>
          <p:cNvPr id="4" name="TextBox 3"/>
          <p:cNvSpPr txBox="1"/>
          <p:nvPr/>
        </p:nvSpPr>
        <p:spPr>
          <a:xfrm>
            <a:off x="1676400" y="3886200"/>
            <a:ext cx="25146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0</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0</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111010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rgbClr val="FF0000"/>
                </a:solidFill>
                <a:effectLst/>
                <a:uLnTx/>
                <a:uFillTx/>
                <a:latin typeface="+mn-lt"/>
                <a:ea typeface="+mn-ea"/>
                <a:cs typeface="+mn-cs"/>
              </a:rPr>
              <a:t>0</a:t>
            </a:r>
            <a:r>
              <a:rPr kumimoji="0" lang="en-US" altLang="zh-CN" sz="2800" b="1" i="0" u="sng" strike="noStrike" kern="1200" cap="none" spc="0" normalizeH="0" baseline="0" noProof="0" dirty="0">
                <a:ln>
                  <a:noFill/>
                </a:ln>
                <a:solidFill>
                  <a:srgbClr val="0000FF"/>
                </a:solidFill>
                <a:effectLst/>
                <a:uLnTx/>
                <a:uFillTx/>
                <a:latin typeface="+mn-lt"/>
                <a:ea typeface="+mn-ea"/>
                <a:cs typeface="+mn-cs"/>
              </a:rPr>
              <a:t>1</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000100  </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0</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1</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111110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sp>
        <p:nvSpPr>
          <p:cNvPr id="5" name="TextBox 4"/>
          <p:cNvSpPr txBox="1"/>
          <p:nvPr/>
        </p:nvSpPr>
        <p:spPr>
          <a:xfrm>
            <a:off x="6096000" y="3886200"/>
            <a:ext cx="2438400" cy="1384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1</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0</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101010</a:t>
            </a:r>
            <a:endParaRPr kumimoji="0" lang="en-US" altLang="zh-CN" sz="2800" b="1" i="0" u="none"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sng"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sng" strike="noStrike" kern="1200" cap="none" spc="0" normalizeH="0" baseline="0" noProof="0" dirty="0">
                <a:ln>
                  <a:noFill/>
                </a:ln>
                <a:solidFill>
                  <a:srgbClr val="FF0000"/>
                </a:solidFill>
                <a:effectLst/>
                <a:uLnTx/>
                <a:uFillTx/>
                <a:latin typeface="+mn-lt"/>
                <a:ea typeface="+mn-ea"/>
                <a:cs typeface="+mn-cs"/>
              </a:rPr>
              <a:t>1</a:t>
            </a:r>
            <a:r>
              <a:rPr kumimoji="0" lang="en-US" altLang="zh-CN" sz="2800" b="1" i="0" u="sng" strike="noStrike" kern="1200" cap="none" spc="0" normalizeH="0" baseline="0" noProof="0" dirty="0">
                <a:ln>
                  <a:noFill/>
                </a:ln>
                <a:solidFill>
                  <a:srgbClr val="0000FF"/>
                </a:solidFill>
                <a:effectLst/>
                <a:uLnTx/>
                <a:uFillTx/>
                <a:latin typeface="+mn-lt"/>
                <a:ea typeface="+mn-ea"/>
                <a:cs typeface="+mn-cs"/>
              </a:rPr>
              <a:t>0</a:t>
            </a:r>
            <a:r>
              <a:rPr kumimoji="0" lang="en-US" altLang="zh-CN" sz="2800" b="1" i="0" u="sng" strike="noStrike" kern="1200" cap="none" spc="0" normalizeH="0" baseline="0" noProof="0" dirty="0">
                <a:ln>
                  <a:noFill/>
                </a:ln>
                <a:solidFill>
                  <a:schemeClr val="dk1"/>
                </a:solidFill>
                <a:effectLst/>
                <a:uLnTx/>
                <a:uFillTx/>
                <a:latin typeface="+mn-lt"/>
                <a:ea typeface="+mn-ea"/>
                <a:cs typeface="+mn-cs"/>
              </a:rPr>
              <a:t>111100</a:t>
            </a:r>
            <a:endParaRPr kumimoji="0" lang="en-US" altLang="zh-CN" sz="2800" b="1" i="0" u="sng" strike="noStrike" kern="1200" cap="none" spc="0" normalizeH="0" baseline="0" noProof="0" dirty="0">
              <a:ln>
                <a:noFill/>
              </a:ln>
              <a:solidFill>
                <a:schemeClr val="dk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1</a:t>
            </a:r>
            <a:r>
              <a:rPr kumimoji="0" lang="en-US" altLang="zh-CN" sz="2800" b="1" i="0" u="none" strike="noStrike" kern="1200" cap="none" spc="0" normalizeH="0" baseline="0" noProof="0" dirty="0">
                <a:ln>
                  <a:noFill/>
                </a:ln>
                <a:solidFill>
                  <a:srgbClr val="FF0000"/>
                </a:solidFill>
                <a:effectLst/>
                <a:uLnTx/>
                <a:uFillTx/>
                <a:latin typeface="+mn-lt"/>
                <a:ea typeface="+mn-ea"/>
                <a:cs typeface="+mn-cs"/>
              </a:rPr>
              <a:t>0</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1</a:t>
            </a:r>
            <a:r>
              <a:rPr kumimoji="0" lang="en-US" altLang="zh-CN" sz="2800" b="1" i="0" u="none" strike="noStrike" kern="1200" cap="none" spc="0" normalizeH="0" baseline="0" noProof="0" dirty="0">
                <a:ln>
                  <a:noFill/>
                </a:ln>
                <a:solidFill>
                  <a:schemeClr val="dk1"/>
                </a:solidFill>
                <a:effectLst/>
                <a:uLnTx/>
                <a:uFillTx/>
                <a:latin typeface="+mn-lt"/>
                <a:ea typeface="+mn-ea"/>
                <a:cs typeface="+mn-cs"/>
              </a:rPr>
              <a:t>100110</a:t>
            </a:r>
            <a:endParaRPr kumimoji="0" lang="zh-CN" altLang="en-US" sz="2800" b="1" i="0" u="none" strike="noStrike" kern="1200" cap="none" spc="0" normalizeH="0" baseline="0" noProof="0" dirty="0">
              <a:ln>
                <a:noFill/>
              </a:ln>
              <a:solidFill>
                <a:schemeClr val="dk1"/>
              </a:solidFill>
              <a:effectLst/>
              <a:uLnTx/>
              <a:uFillTx/>
              <a:latin typeface="+mn-lt"/>
              <a:ea typeface="+mn-ea"/>
              <a:cs typeface="+mn-cs"/>
            </a:endParaRPr>
          </a:p>
        </p:txBody>
      </p:sp>
      <p:cxnSp>
        <p:nvCxnSpPr>
          <p:cNvPr id="7" name="直接箭头连接符 6"/>
          <p:cNvCxnSpPr/>
          <p:nvPr/>
        </p:nvCxnSpPr>
        <p:spPr>
          <a:xfrm>
            <a:off x="1295400" y="40386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直接箭头连接符 7"/>
          <p:cNvCxnSpPr/>
          <p:nvPr/>
        </p:nvCxnSpPr>
        <p:spPr>
          <a:xfrm>
            <a:off x="1295400" y="44942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直接箭头连接符 8"/>
          <p:cNvCxnSpPr/>
          <p:nvPr/>
        </p:nvCxnSpPr>
        <p:spPr>
          <a:xfrm>
            <a:off x="1295400" y="49514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a:xfrm>
            <a:off x="5715000" y="4038600"/>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a:xfrm>
            <a:off x="5715000" y="44942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p:nvPr/>
        </p:nvCxnSpPr>
        <p:spPr>
          <a:xfrm>
            <a:off x="5715000" y="4951413"/>
            <a:ext cx="5334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a:xfrm rot="10800000" flipV="1">
            <a:off x="2362200" y="3276600"/>
            <a:ext cx="990600" cy="685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p:nvPr/>
        </p:nvCxnSpPr>
        <p:spPr>
          <a:xfrm rot="10800000" flipV="1">
            <a:off x="2590800" y="3505200"/>
            <a:ext cx="18288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670" name="TextBox 16"/>
          <p:cNvSpPr txBox="1"/>
          <p:nvPr/>
        </p:nvSpPr>
        <p:spPr>
          <a:xfrm>
            <a:off x="3352800" y="3048000"/>
            <a:ext cx="990600" cy="369888"/>
          </a:xfrm>
          <a:prstGeom prst="rect">
            <a:avLst/>
          </a:prstGeom>
          <a:noFill/>
          <a:ln w="9525">
            <a:noFill/>
          </a:ln>
        </p:spPr>
        <p:txBody>
          <a:bodyPr>
            <a:spAutoFit/>
          </a:bodyPr>
          <a:p>
            <a:r>
              <a:rPr lang="zh-CN" altLang="en-US" dirty="0">
                <a:latin typeface="Arial" panose="020B0604020202020204" pitchFamily="34" charset="0"/>
              </a:rPr>
              <a:t>最高位</a:t>
            </a:r>
            <a:endParaRPr lang="zh-CN" altLang="en-US" dirty="0">
              <a:latin typeface="Arial" panose="020B0604020202020204" pitchFamily="34" charset="0"/>
            </a:endParaRPr>
          </a:p>
        </p:txBody>
      </p:sp>
      <p:sp>
        <p:nvSpPr>
          <p:cNvPr id="70671" name="TextBox 17"/>
          <p:cNvSpPr txBox="1"/>
          <p:nvPr/>
        </p:nvSpPr>
        <p:spPr>
          <a:xfrm>
            <a:off x="4419600" y="3276600"/>
            <a:ext cx="882650" cy="369888"/>
          </a:xfrm>
          <a:prstGeom prst="rect">
            <a:avLst/>
          </a:prstGeom>
          <a:noFill/>
          <a:ln w="9525">
            <a:noFill/>
          </a:ln>
        </p:spPr>
        <p:txBody>
          <a:bodyPr wrap="none">
            <a:spAutoFit/>
          </a:bodyPr>
          <a:p>
            <a:r>
              <a:rPr lang="zh-CN" altLang="en-US" dirty="0">
                <a:latin typeface="Arial" panose="020B0604020202020204" pitchFamily="34" charset="0"/>
              </a:rPr>
              <a:t>次高位</a:t>
            </a:r>
            <a:endParaRPr lang="zh-CN" altLang="en-US" dirty="0">
              <a:latin typeface="Arial" panose="020B0604020202020204" pitchFamily="34" charset="0"/>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3"/>
          <p:cNvSpPr>
            <a:spLocks noGrp="1"/>
          </p:cNvSpPr>
          <p:nvPr>
            <p:ph idx="1"/>
          </p:nvPr>
        </p:nvSpPr>
        <p:spPr>
          <a:xfrm>
            <a:off x="457200" y="1143000"/>
            <a:ext cx="8229600" cy="4983163"/>
          </a:xfrm>
          <a:solidFill>
            <a:srgbClr val="FFFFFF">
              <a:alpha val="100000"/>
            </a:srgbClr>
          </a:solidFill>
          <a:ln w="57150" cmpd="thickThin">
            <a:solidFill>
              <a:schemeClr val="tx1">
                <a:alpha val="100000"/>
              </a:schemeClr>
            </a:solidFill>
            <a:miter/>
          </a:ln>
        </p:spPr>
        <p:txBody>
          <a:bodyPr vert="horz" wrap="square" lIns="91440" tIns="45720" rIns="91440" bIns="45720" anchor="t" anchorCtr="0"/>
          <a:p>
            <a:pPr algn="just" eaLnBrk="1" hangingPunct="1"/>
            <a:r>
              <a:rPr lang="zh-CN" altLang="en-US" b="1" dirty="0"/>
              <a:t>例</a:t>
            </a:r>
            <a:r>
              <a:rPr lang="en-US" altLang="zh-CN" b="1" dirty="0"/>
              <a:t>1  </a:t>
            </a:r>
            <a:r>
              <a:rPr lang="zh-CN" altLang="en-US" b="1" dirty="0"/>
              <a:t>两个二进制数相加运算，有关标志位自动发生变化。</a:t>
            </a:r>
            <a:endParaRPr lang="zh-CN" altLang="en-US" b="1" dirty="0"/>
          </a:p>
          <a:p>
            <a:pPr algn="just" eaLnBrk="1" hangingPunct="1">
              <a:buNone/>
            </a:pPr>
            <a:r>
              <a:rPr lang="zh-CN" altLang="en-US" b="1" dirty="0"/>
              <a:t>	     </a:t>
            </a:r>
            <a:r>
              <a:rPr lang="en-US" altLang="zh-CN" b="1" dirty="0"/>
              <a:t>10011010</a:t>
            </a:r>
            <a:endParaRPr lang="en-US" altLang="zh-CN" b="1" dirty="0"/>
          </a:p>
          <a:p>
            <a:pPr algn="just" eaLnBrk="1" hangingPunct="1">
              <a:buNone/>
            </a:pPr>
            <a:r>
              <a:rPr lang="en-US" altLang="zh-CN" b="1" dirty="0"/>
              <a:t>	+   01001011</a:t>
            </a:r>
            <a:endParaRPr lang="en-US" altLang="zh-CN" b="1" dirty="0"/>
          </a:p>
          <a:p>
            <a:pPr algn="just" eaLnBrk="1" hangingPunct="1">
              <a:buNone/>
            </a:pPr>
            <a:r>
              <a:rPr lang="en-US" altLang="zh-CN" b="1" dirty="0"/>
              <a:t>	     11100101</a:t>
            </a:r>
            <a:endParaRPr lang="en-US" altLang="zh-CN" b="1" dirty="0"/>
          </a:p>
          <a:p>
            <a:pPr eaLnBrk="1" hangingPunct="1"/>
            <a:r>
              <a:rPr lang="en-US" altLang="zh-CN" b="1" dirty="0"/>
              <a:t>CPU</a:t>
            </a:r>
            <a:r>
              <a:rPr lang="zh-CN" altLang="en-US" b="1" dirty="0">
                <a:latin typeface="宋体" panose="02010600030101010101" pitchFamily="2" charset="-122"/>
              </a:rPr>
              <a:t>会自动地把标志位设为：</a:t>
            </a:r>
            <a:r>
              <a:rPr lang="en-US" altLang="zh-CN" b="1" dirty="0"/>
              <a:t>CF=0</a:t>
            </a:r>
            <a:r>
              <a:rPr lang="zh-CN" altLang="en-US" b="1" dirty="0">
                <a:latin typeface="宋体" panose="02010600030101010101" pitchFamily="2" charset="-122"/>
              </a:rPr>
              <a:t>，</a:t>
            </a:r>
            <a:r>
              <a:rPr lang="en-US" altLang="zh-CN" b="1" dirty="0"/>
              <a:t>SF=1</a:t>
            </a:r>
            <a:r>
              <a:rPr lang="zh-CN" altLang="en-US" b="1" dirty="0">
                <a:latin typeface="宋体" panose="02010600030101010101" pitchFamily="2" charset="-122"/>
              </a:rPr>
              <a:t>，</a:t>
            </a:r>
            <a:r>
              <a:rPr lang="en-US" altLang="zh-CN" b="1" dirty="0"/>
              <a:t>ZF=0</a:t>
            </a:r>
            <a:r>
              <a:rPr lang="zh-CN" altLang="en-US" b="1" dirty="0">
                <a:latin typeface="宋体" panose="02010600030101010101" pitchFamily="2" charset="-122"/>
              </a:rPr>
              <a:t>，</a:t>
            </a:r>
            <a:r>
              <a:rPr lang="en-US" altLang="zh-CN" b="1" dirty="0"/>
              <a:t>OF=0</a:t>
            </a:r>
            <a:r>
              <a:rPr lang="zh-CN" altLang="en-US" b="1" dirty="0">
                <a:latin typeface="宋体" panose="02010600030101010101" pitchFamily="2" charset="-122"/>
              </a:rPr>
              <a:t>，即无进位，结果为负数，结果不为</a:t>
            </a:r>
            <a:r>
              <a:rPr lang="en-US" altLang="zh-CN" b="1" dirty="0"/>
              <a:t>0</a:t>
            </a:r>
            <a:r>
              <a:rPr lang="zh-CN" altLang="en-US" b="1" dirty="0">
                <a:latin typeface="宋体" panose="02010600030101010101" pitchFamily="2" charset="-122"/>
              </a:rPr>
              <a:t>，没有溢出。</a:t>
            </a:r>
            <a:r>
              <a:rPr lang="zh-CN" altLang="en-US" b="1" dirty="0"/>
              <a:t> </a:t>
            </a:r>
            <a:endParaRPr lang="zh-CN" altLang="en-US" b="1" dirty="0"/>
          </a:p>
        </p:txBody>
      </p:sp>
      <p:sp>
        <p:nvSpPr>
          <p:cNvPr id="71683" name="Line 4"/>
          <p:cNvSpPr/>
          <p:nvPr/>
        </p:nvSpPr>
        <p:spPr>
          <a:xfrm>
            <a:off x="762000" y="3352800"/>
            <a:ext cx="2362200" cy="0"/>
          </a:xfrm>
          <a:prstGeom prst="line">
            <a:avLst/>
          </a:prstGeom>
          <a:ln w="28575" cap="flat" cmpd="sng">
            <a:solidFill>
              <a:srgbClr val="000000"/>
            </a:solidFill>
            <a:prstDash val="solid"/>
            <a:headEnd type="none" w="med" len="med"/>
            <a:tailEnd type="none" w="med" len="med"/>
          </a:ln>
        </p:spPr>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Rectangle 3"/>
          <p:cNvSpPr>
            <a:spLocks noGrp="1" noChangeArrowheads="1"/>
          </p:cNvSpPr>
          <p:nvPr>
            <p:ph idx="1"/>
          </p:nvPr>
        </p:nvSpPr>
        <p:spPr>
          <a:xfrm>
            <a:off x="762000" y="1447800"/>
            <a:ext cx="7315200" cy="3963988"/>
          </a:xfrm>
          <a:gradFill rotWithShape="0">
            <a:gsLst>
              <a:gs pos="0">
                <a:srgbClr val="FFCCFF"/>
              </a:gs>
              <a:gs pos="50000">
                <a:srgbClr val="FFFFFF"/>
              </a:gs>
              <a:gs pos="100000">
                <a:srgbClr val="FFCCFF"/>
              </a:gs>
            </a:gsLst>
            <a:lin ang="5400000" scaled="1"/>
          </a:gradFill>
          <a:effectLst>
            <a:outerShdw dist="107763" dir="13500000" sx="75000" sy="75000" algn="tl" rotWithShape="0">
              <a:srgbClr val="9F423B"/>
            </a:outerShdw>
          </a:effectLst>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3600" b="1" i="0" u="none" strike="noStrike" kern="1200" cap="none" spc="0" normalizeH="0" baseline="0" noProof="0" dirty="0">
                <a:ln>
                  <a:noFill/>
                </a:ln>
                <a:solidFill>
                  <a:srgbClr val="000000"/>
                </a:solidFill>
                <a:effectLst/>
                <a:uLnTx/>
                <a:uFillTx/>
                <a:latin typeface="+mn-lt"/>
                <a:ea typeface="+mn-ea"/>
                <a:cs typeface="+mn-cs"/>
              </a:rPr>
              <a:t>练习：写出下列二进制运算的结果以及标志位的变化：</a:t>
            </a:r>
            <a:endParaRPr kumimoji="0" lang="zh-CN" altLang="en-US" sz="36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Tx/>
              <a:buNone/>
              <a:defRPr/>
            </a:pPr>
            <a:r>
              <a:rPr kumimoji="0" lang="zh-CN" altLang="en-US" sz="3600" b="1" i="0" u="none" strike="noStrike" kern="1200" cap="none" spc="0" normalizeH="0" baseline="0" noProof="0" dirty="0">
                <a:ln>
                  <a:noFill/>
                </a:ln>
                <a:solidFill>
                  <a:srgbClr val="000000"/>
                </a:solidFill>
                <a:effectLst/>
                <a:uLnTx/>
                <a:uFillTx/>
                <a:latin typeface="+mn-lt"/>
                <a:ea typeface="+mn-ea"/>
                <a:cs typeface="+mn-cs"/>
              </a:rPr>
              <a:t>	（</a:t>
            </a:r>
            <a:r>
              <a:rPr kumimoji="0" lang="en-US" altLang="zh-CN" sz="3600" b="1" i="0" u="none" strike="noStrike" kern="1200" cap="none" spc="0" normalizeH="0" baseline="0" noProof="0" dirty="0">
                <a:ln>
                  <a:noFill/>
                </a:ln>
                <a:solidFill>
                  <a:srgbClr val="000000"/>
                </a:solidFill>
                <a:effectLst/>
                <a:uLnTx/>
                <a:uFillTx/>
                <a:latin typeface="+mn-lt"/>
                <a:ea typeface="+mn-ea"/>
                <a:cs typeface="+mn-cs"/>
              </a:rPr>
              <a:t>1</a:t>
            </a:r>
            <a:r>
              <a:rPr kumimoji="0" lang="zh-CN" altLang="en-US" sz="3600" b="1" i="0" u="none" strike="noStrike" kern="1200" cap="none" spc="0" normalizeH="0" baseline="0" noProof="0" dirty="0">
                <a:ln>
                  <a:noFill/>
                </a:ln>
                <a:solidFill>
                  <a:srgbClr val="000000"/>
                </a:solidFill>
                <a:effectLst/>
                <a:uLnTx/>
                <a:uFillTx/>
                <a:latin typeface="+mn-lt"/>
                <a:ea typeface="+mn-ea"/>
                <a:cs typeface="+mn-cs"/>
              </a:rPr>
              <a:t>）</a:t>
            </a:r>
            <a:r>
              <a:rPr kumimoji="0" lang="zh-CN" altLang="en-US" sz="3600" b="1"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rPr>
              <a:t> </a:t>
            </a:r>
            <a:r>
              <a:rPr kumimoji="0" lang="en-US" altLang="zh-CN" sz="3600" b="1" i="0" u="none" strike="noStrike" kern="1200" cap="none" spc="0" normalizeH="0" baseline="0" noProof="0" dirty="0">
                <a:ln>
                  <a:noFill/>
                </a:ln>
                <a:solidFill>
                  <a:srgbClr val="000000"/>
                </a:solidFill>
                <a:effectLst/>
                <a:uLnTx/>
                <a:uFillTx/>
                <a:latin typeface="+mn-lt"/>
                <a:ea typeface="+mn-ea"/>
                <a:cs typeface="+mn-cs"/>
              </a:rPr>
              <a:t>10101110+00110011</a:t>
            </a:r>
            <a:endParaRPr kumimoji="0" lang="en-US" altLang="zh-CN" sz="36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Tx/>
              <a:buNone/>
              <a:defRPr/>
            </a:pPr>
            <a:r>
              <a:rPr kumimoji="0" lang="en-US" altLang="zh-CN" sz="36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36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3600" b="1" i="0" u="none" strike="noStrike" kern="1200" cap="none" spc="0" normalizeH="0" baseline="0" noProof="0" dirty="0">
                <a:ln>
                  <a:noFill/>
                </a:ln>
                <a:solidFill>
                  <a:schemeClr val="tx1"/>
                </a:solidFill>
                <a:effectLst/>
                <a:uLnTx/>
                <a:uFillTx/>
                <a:latin typeface="+mn-lt"/>
                <a:ea typeface="+mn-ea"/>
                <a:cs typeface="+mn-cs"/>
              </a:rPr>
              <a:t>2</a:t>
            </a:r>
            <a:r>
              <a:rPr kumimoji="0" lang="zh-CN" altLang="en-US" sz="36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600" b="1"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rPr>
              <a:t> </a:t>
            </a:r>
            <a:r>
              <a:rPr kumimoji="0" lang="en-US" altLang="zh-CN" sz="3600" b="1" i="0" u="none" strike="noStrike" kern="1200" cap="none" spc="0" normalizeH="0" baseline="0" noProof="0" dirty="0">
                <a:ln>
                  <a:noFill/>
                </a:ln>
                <a:solidFill>
                  <a:srgbClr val="000000"/>
                </a:solidFill>
                <a:effectLst/>
                <a:uLnTx/>
                <a:uFillTx/>
                <a:latin typeface="+mn-lt"/>
                <a:ea typeface="+mn-ea"/>
                <a:cs typeface="+mn-cs"/>
              </a:rPr>
              <a:t>11001101-10100011</a:t>
            </a:r>
            <a:endParaRPr kumimoji="0" lang="en-US" altLang="zh-CN" sz="36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altLang="zh-CN" sz="4000" b="1" i="0" u="none" strike="noStrike" kern="1200" cap="none" spc="0" normalizeH="0" baseline="0" noProof="0" dirty="0">
              <a:ln>
                <a:noFill/>
              </a:ln>
              <a:solidFill>
                <a:schemeClr val="tx1"/>
              </a:solidFill>
              <a:effectLst/>
              <a:uLnTx/>
              <a:uFillTx/>
              <a:latin typeface="+mn-lt"/>
              <a:ea typeface="+mn-ea"/>
              <a:cs typeface="+mn-cs"/>
            </a:endParaRPr>
          </a:p>
        </p:txBody>
      </p:sp>
      <p:pic>
        <p:nvPicPr>
          <p:cNvPr id="72707" name="Picture 4" descr="D:\汇编语言教材08\tupian\13.gif"/>
          <p:cNvPicPr>
            <a:picLocks noChangeAspect="1"/>
          </p:cNvPicPr>
          <p:nvPr/>
        </p:nvPicPr>
        <p:blipFill>
          <a:blip r:embed="rId1"/>
          <a:stretch>
            <a:fillRect/>
          </a:stretch>
        </p:blipFill>
        <p:spPr>
          <a:xfrm>
            <a:off x="6781800" y="533400"/>
            <a:ext cx="514350" cy="533400"/>
          </a:xfrm>
          <a:prstGeom prst="rect">
            <a:avLst/>
          </a:prstGeom>
          <a:noFill/>
          <a:ln w="9525">
            <a:noFill/>
          </a:ln>
        </p:spPr>
      </p:pic>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ph type="title"/>
          </p:nvPr>
        </p:nvSpPr>
        <p:spPr>
          <a:xfrm>
            <a:off x="609600" y="762000"/>
            <a:ext cx="8077200" cy="990600"/>
          </a:xfrm>
          <a:noFill/>
          <a:ln>
            <a:noFill/>
          </a:ln>
        </p:spPr>
        <p:txBody>
          <a:bodyPr/>
          <a:p>
            <a:pPr algn="l" eaLnBrk="1" hangingPunct="1"/>
            <a:r>
              <a:rPr lang="en-US" altLang="zh-CN" sz="3600" b="1" dirty="0"/>
              <a:t>2.3.2 80X86</a:t>
            </a:r>
            <a:r>
              <a:rPr lang="zh-CN" altLang="en-US" sz="3600" b="1" dirty="0"/>
              <a:t>寄存器组 </a:t>
            </a:r>
            <a:endParaRPr lang="zh-CN" altLang="en-US" sz="3600" b="1" dirty="0"/>
          </a:p>
        </p:txBody>
      </p:sp>
      <p:sp>
        <p:nvSpPr>
          <p:cNvPr id="7172" name="Rectangle 3"/>
          <p:cNvSpPr>
            <a:spLocks noGrp="1"/>
          </p:cNvSpPr>
          <p:nvPr>
            <p:ph idx="1"/>
          </p:nvPr>
        </p:nvSpPr>
        <p:spPr>
          <a:xfrm>
            <a:off x="685800" y="1447800"/>
            <a:ext cx="7315200" cy="5029200"/>
          </a:xfrm>
          <a:ln/>
        </p:spPr>
        <p:txBody>
          <a:bodyPr vert="horz" wrap="square" lIns="91440" tIns="45720" rIns="91440" bIns="45720" anchor="t" anchorCtr="0"/>
          <a:p>
            <a:pPr eaLnBrk="1" hangingPunct="1">
              <a:buNone/>
            </a:pPr>
            <a:r>
              <a:rPr lang="en-US" altLang="zh-CN" sz="2800" dirty="0"/>
              <a:t>Intel 8086</a:t>
            </a:r>
            <a:r>
              <a:rPr lang="zh-CN" altLang="en-US" sz="2800" dirty="0"/>
              <a:t>、</a:t>
            </a:r>
            <a:r>
              <a:rPr lang="en-US" altLang="zh-CN" sz="2800" dirty="0"/>
              <a:t>80286</a:t>
            </a:r>
            <a:r>
              <a:rPr lang="zh-CN" altLang="en-US" sz="2800" dirty="0"/>
              <a:t>都是</a:t>
            </a:r>
            <a:r>
              <a:rPr lang="en-US" altLang="zh-CN" sz="2800" dirty="0"/>
              <a:t>16</a:t>
            </a:r>
            <a:r>
              <a:rPr lang="zh-CN" altLang="en-US" sz="2800" dirty="0"/>
              <a:t>位的寄存器。</a:t>
            </a:r>
            <a:endParaRPr lang="zh-CN" altLang="en-US" sz="2800" dirty="0"/>
          </a:p>
          <a:p>
            <a:pPr eaLnBrk="1" hangingPunct="1">
              <a:buNone/>
            </a:pPr>
            <a:r>
              <a:rPr lang="zh-CN" altLang="en-US" sz="2800" dirty="0"/>
              <a:t>从</a:t>
            </a:r>
            <a:r>
              <a:rPr lang="en-US" altLang="zh-CN" sz="2800" dirty="0"/>
              <a:t>80386</a:t>
            </a:r>
            <a:r>
              <a:rPr lang="zh-CN" altLang="en-US" sz="2800" dirty="0"/>
              <a:t>开始，寄存器扩展为</a:t>
            </a:r>
            <a:r>
              <a:rPr lang="en-US" altLang="zh-CN" sz="2800" dirty="0"/>
              <a:t>32</a:t>
            </a:r>
            <a:r>
              <a:rPr lang="zh-CN" altLang="en-US" sz="2800" dirty="0"/>
              <a:t>位。</a:t>
            </a:r>
            <a:endParaRPr lang="zh-CN" altLang="en-US" sz="2800" dirty="0"/>
          </a:p>
          <a:p>
            <a:pPr eaLnBrk="1" hangingPunct="1">
              <a:buNone/>
            </a:pPr>
            <a:r>
              <a:rPr lang="zh-CN" altLang="en-US" b="1" dirty="0"/>
              <a:t> </a:t>
            </a:r>
            <a:endParaRPr lang="zh-CN" altLang="en-US" b="1" dirty="0"/>
          </a:p>
        </p:txBody>
      </p:sp>
      <p:sp>
        <p:nvSpPr>
          <p:cNvPr id="7173" name="Rectangle 6"/>
          <p:cNvSpPr/>
          <p:nvPr/>
        </p:nvSpPr>
        <p:spPr>
          <a:xfrm>
            <a:off x="0" y="24193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7170" name="Object 5"/>
          <p:cNvGraphicFramePr/>
          <p:nvPr/>
        </p:nvGraphicFramePr>
        <p:xfrm>
          <a:off x="1447800" y="2590800"/>
          <a:ext cx="5562600" cy="3810000"/>
        </p:xfrm>
        <a:graphic>
          <a:graphicData uri="http://schemas.openxmlformats.org/presentationml/2006/ole">
            <mc:AlternateContent xmlns:mc="http://schemas.openxmlformats.org/markup-compatibility/2006">
              <mc:Choice xmlns:v="urn:schemas-microsoft-com:vml" Requires="v">
                <p:oleObj spid="_x0000_s3077" name="" r:id="rId1" imgW="4972050" imgH="4400550" progId="Paint.Picture">
                  <p:embed/>
                </p:oleObj>
              </mc:Choice>
              <mc:Fallback>
                <p:oleObj name="" r:id="rId1" imgW="4972050" imgH="4400550" progId="Paint.Picture">
                  <p:embed/>
                  <p:pic>
                    <p:nvPicPr>
                      <p:cNvPr id="0" name="图片 3076"/>
                      <p:cNvPicPr/>
                      <p:nvPr/>
                    </p:nvPicPr>
                    <p:blipFill>
                      <a:blip r:embed="rId2"/>
                      <a:stretch>
                        <a:fillRect/>
                      </a:stretch>
                    </p:blipFill>
                    <p:spPr>
                      <a:xfrm>
                        <a:off x="1447800" y="2590800"/>
                        <a:ext cx="5562600" cy="38100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685800" y="838200"/>
            <a:ext cx="8001000" cy="990600"/>
          </a:xfrm>
          <a:noFill/>
          <a:ln>
            <a:noFill/>
          </a:ln>
        </p:spPr>
        <p:txBody>
          <a:bodyPr/>
          <a:p>
            <a:pPr algn="l"/>
            <a:r>
              <a:rPr lang="en-US" altLang="zh-CN" sz="4000" b="1" dirty="0"/>
              <a:t>2.4  </a:t>
            </a:r>
            <a:r>
              <a:rPr lang="zh-CN" altLang="en-US" sz="4000" b="1" dirty="0"/>
              <a:t>内存储器</a:t>
            </a:r>
            <a:endParaRPr lang="zh-CN" altLang="en-US" sz="4000" b="1" dirty="0"/>
          </a:p>
        </p:txBody>
      </p:sp>
      <p:sp>
        <p:nvSpPr>
          <p:cNvPr id="95235" name="Rectangle 3"/>
          <p:cNvSpPr>
            <a:spLocks noGrp="1"/>
          </p:cNvSpPr>
          <p:nvPr>
            <p:ph idx="1"/>
          </p:nvPr>
        </p:nvSpPr>
        <p:spPr>
          <a:xfrm>
            <a:off x="609600" y="1676400"/>
            <a:ext cx="8001000" cy="4648200"/>
          </a:xfrm>
          <a:ln/>
        </p:spPr>
        <p:txBody>
          <a:bodyPr vert="horz" wrap="square" lIns="91440" tIns="45720" rIns="91440" bIns="45720" anchor="t" anchorCtr="0"/>
          <a:p>
            <a:pPr>
              <a:lnSpc>
                <a:spcPct val="130000"/>
              </a:lnSpc>
            </a:pPr>
            <a:r>
              <a:rPr lang="zh-CN" altLang="en-US" sz="2800" dirty="0"/>
              <a:t>内存储器简称内存。</a:t>
            </a:r>
            <a:endParaRPr lang="en-US" altLang="zh-CN" sz="2800" dirty="0"/>
          </a:p>
          <a:p>
            <a:pPr>
              <a:lnSpc>
                <a:spcPct val="130000"/>
              </a:lnSpc>
            </a:pPr>
            <a:r>
              <a:rPr lang="zh-CN" altLang="en-US" sz="2800" dirty="0"/>
              <a:t>存储器</a:t>
            </a:r>
            <a:r>
              <a:rPr lang="en-US" altLang="zh-CN" sz="2800" dirty="0"/>
              <a:t>(Memory)</a:t>
            </a:r>
            <a:r>
              <a:rPr lang="zh-CN" altLang="en-US" sz="2800" dirty="0"/>
              <a:t>被划分为若干个存储单元，每个存储单元从</a:t>
            </a:r>
            <a:r>
              <a:rPr lang="en-US" altLang="zh-CN" sz="2800" dirty="0"/>
              <a:t>0</a:t>
            </a:r>
            <a:r>
              <a:rPr lang="zh-CN" altLang="en-US" sz="2800" dirty="0"/>
              <a:t>开始顺序编号。</a:t>
            </a:r>
            <a:endParaRPr lang="zh-CN" altLang="en-US" sz="2800" dirty="0"/>
          </a:p>
          <a:p>
            <a:pPr>
              <a:lnSpc>
                <a:spcPct val="130000"/>
              </a:lnSpc>
            </a:pPr>
            <a:r>
              <a:rPr lang="zh-CN" altLang="en-US" sz="2800" dirty="0"/>
              <a:t>例如：</a:t>
            </a:r>
            <a:endParaRPr lang="zh-CN" altLang="en-US" sz="2800" dirty="0"/>
          </a:p>
          <a:p>
            <a:pPr>
              <a:lnSpc>
                <a:spcPct val="130000"/>
              </a:lnSpc>
              <a:buFont typeface="Wingdings" panose="05000000000000000000" pitchFamily="2" charset="2"/>
              <a:buNone/>
            </a:pPr>
            <a:r>
              <a:rPr lang="zh-CN" altLang="en-US" sz="2800" dirty="0"/>
              <a:t>   一个存储器有</a:t>
            </a:r>
            <a:r>
              <a:rPr lang="en-US" altLang="zh-CN" sz="2800" dirty="0"/>
              <a:t>128</a:t>
            </a:r>
            <a:r>
              <a:rPr lang="zh-CN" altLang="en-US" sz="2800" dirty="0"/>
              <a:t>个存储单元，</a:t>
            </a:r>
            <a:endParaRPr lang="zh-CN" altLang="en-US" sz="2800" dirty="0"/>
          </a:p>
          <a:p>
            <a:pPr>
              <a:lnSpc>
                <a:spcPct val="130000"/>
              </a:lnSpc>
              <a:buFont typeface="Wingdings" panose="05000000000000000000" pitchFamily="2" charset="2"/>
              <a:buNone/>
            </a:pPr>
            <a:r>
              <a:rPr lang="zh-CN" altLang="en-US" sz="2800" dirty="0"/>
              <a:t>   编号从</a:t>
            </a:r>
            <a:r>
              <a:rPr lang="en-US" altLang="zh-CN" sz="2800" dirty="0"/>
              <a:t>0~127</a:t>
            </a:r>
            <a:r>
              <a:rPr lang="zh-CN" altLang="en-US" sz="2800" dirty="0"/>
              <a:t>。</a:t>
            </a:r>
            <a:endParaRPr lang="zh-CN" altLang="en-US" sz="2800" dirty="0"/>
          </a:p>
          <a:p>
            <a:pPr>
              <a:lnSpc>
                <a:spcPct val="130000"/>
              </a:lnSpc>
              <a:buFont typeface="Wingdings" panose="05000000000000000000" pitchFamily="2" charset="2"/>
              <a:buNone/>
            </a:pPr>
            <a:r>
              <a:rPr lang="zh-CN" altLang="en-US" sz="2800" dirty="0"/>
              <a:t>   如右图示：</a:t>
            </a:r>
            <a:endParaRPr lang="zh-CN" altLang="en-US" sz="2800" dirty="0"/>
          </a:p>
        </p:txBody>
      </p:sp>
      <p:pic>
        <p:nvPicPr>
          <p:cNvPr id="95236" name="Picture 4"/>
          <p:cNvPicPr>
            <a:picLocks noChangeAspect="1"/>
          </p:cNvPicPr>
          <p:nvPr/>
        </p:nvPicPr>
        <p:blipFill>
          <a:blip r:embed="rId1"/>
          <a:stretch>
            <a:fillRect/>
          </a:stretch>
        </p:blipFill>
        <p:spPr>
          <a:xfrm>
            <a:off x="6781800" y="3124200"/>
            <a:ext cx="1308100" cy="3276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charRg st="49" end="53"/>
                                            </p:txEl>
                                          </p:spTgt>
                                        </p:tgtEl>
                                        <p:attrNameLst>
                                          <p:attrName>style.visibility</p:attrName>
                                        </p:attrNameLst>
                                      </p:cBhvr>
                                      <p:to>
                                        <p:strVal val="visible"/>
                                      </p:to>
                                    </p:set>
                                    <p:animEffect transition="in" filter="checkerboard(across)">
                                      <p:cBhvr>
                                        <p:cTn id="7" dur="500"/>
                                        <p:tgtEl>
                                          <p:spTgt spid="95235">
                                            <p:txEl>
                                              <p:charRg st="49"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charRg st="53" end="72"/>
                                            </p:txEl>
                                          </p:spTgt>
                                        </p:tgtEl>
                                        <p:attrNameLst>
                                          <p:attrName>style.visibility</p:attrName>
                                        </p:attrNameLst>
                                      </p:cBhvr>
                                      <p:to>
                                        <p:strVal val="visible"/>
                                      </p:to>
                                    </p:set>
                                    <p:animEffect transition="in" filter="checkerboard(across)">
                                      <p:cBhvr>
                                        <p:cTn id="12" dur="500"/>
                                        <p:tgtEl>
                                          <p:spTgt spid="95235">
                                            <p:txEl>
                                              <p:charRg st="53" end="7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95235">
                                            <p:txEl>
                                              <p:charRg st="72" end="85"/>
                                            </p:txEl>
                                          </p:spTgt>
                                        </p:tgtEl>
                                        <p:attrNameLst>
                                          <p:attrName>style.visibility</p:attrName>
                                        </p:attrNameLst>
                                      </p:cBhvr>
                                      <p:to>
                                        <p:strVal val="visible"/>
                                      </p:to>
                                    </p:set>
                                    <p:animEffect transition="in" filter="checkerboard(across)">
                                      <p:cBhvr>
                                        <p:cTn id="15" dur="500"/>
                                        <p:tgtEl>
                                          <p:spTgt spid="95235">
                                            <p:txEl>
                                              <p:charRg st="72" end="8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5235">
                                            <p:txEl>
                                              <p:charRg st="85" end="94"/>
                                            </p:txEl>
                                          </p:spTgt>
                                        </p:tgtEl>
                                        <p:attrNameLst>
                                          <p:attrName>style.visibility</p:attrName>
                                        </p:attrNameLst>
                                      </p:cBhvr>
                                      <p:to>
                                        <p:strVal val="visible"/>
                                      </p:to>
                                    </p:set>
                                    <p:animEffect transition="in" filter="checkerboard(across)">
                                      <p:cBhvr>
                                        <p:cTn id="20" dur="500"/>
                                        <p:tgtEl>
                                          <p:spTgt spid="95235">
                                            <p:txEl>
                                              <p:charRg st="85" end="9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5236"/>
                                        </p:tgtEl>
                                        <p:attrNameLst>
                                          <p:attrName>style.visibility</p:attrName>
                                        </p:attrNameLst>
                                      </p:cBhvr>
                                      <p:to>
                                        <p:strVal val="visible"/>
                                      </p:to>
                                    </p:set>
                                    <p:animEffect transition="in" filter="checkerboard(across)">
                                      <p:cBhvr>
                                        <p:cTn id="25"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457200" y="838200"/>
            <a:ext cx="7772400" cy="762000"/>
          </a:xfrm>
          <a:noFill/>
          <a:ln>
            <a:noFill/>
          </a:ln>
        </p:spPr>
        <p:txBody>
          <a:bodyPr/>
          <a:p>
            <a:pPr algn="l" eaLnBrk="1" hangingPunct="1"/>
            <a:r>
              <a:rPr lang="en-US" altLang="zh-CN" sz="3600" b="1" dirty="0"/>
              <a:t>2.4.1  </a:t>
            </a:r>
            <a:r>
              <a:rPr lang="zh-CN" altLang="en-US" sz="3600" b="1" dirty="0">
                <a:latin typeface="宋体" panose="02010600030101010101" pitchFamily="2" charset="-122"/>
              </a:rPr>
              <a:t>存储单元</a:t>
            </a:r>
            <a:r>
              <a:rPr lang="zh-CN" altLang="en-US" sz="3600" b="1" dirty="0"/>
              <a:t> </a:t>
            </a:r>
            <a:endParaRPr lang="zh-CN" altLang="en-US" sz="3600" b="1" dirty="0"/>
          </a:p>
        </p:txBody>
      </p:sp>
      <p:sp>
        <p:nvSpPr>
          <p:cNvPr id="74755" name="Rectangle 3"/>
          <p:cNvSpPr>
            <a:spLocks noGrp="1"/>
          </p:cNvSpPr>
          <p:nvPr>
            <p:ph idx="1"/>
          </p:nvPr>
        </p:nvSpPr>
        <p:spPr>
          <a:xfrm>
            <a:off x="457200" y="1828800"/>
            <a:ext cx="8153400" cy="3733800"/>
          </a:xfrm>
          <a:ln w="38100">
            <a:solidFill>
              <a:schemeClr val="accent1">
                <a:alpha val="100000"/>
              </a:schemeClr>
            </a:solidFill>
            <a:miter/>
          </a:ln>
        </p:spPr>
        <p:txBody>
          <a:bodyPr vert="horz" wrap="square" lIns="91440" tIns="45720" rIns="91440" bIns="45720" anchor="t" anchorCtr="0"/>
          <a:p>
            <a:pPr eaLnBrk="1" hangingPunct="1">
              <a:lnSpc>
                <a:spcPct val="150000"/>
              </a:lnSpc>
            </a:pPr>
            <a:r>
              <a:rPr lang="zh-CN" altLang="en-US" sz="2800" dirty="0">
                <a:latin typeface="宋体" panose="02010600030101010101" pitchFamily="2" charset="-122"/>
              </a:rPr>
              <a:t>在汇编语言中，把存储单元分为字节单元、字单元、双字单元等，称为存储单元的属性。</a:t>
            </a:r>
            <a:r>
              <a:rPr lang="zh-CN" altLang="en-US" sz="2800" dirty="0"/>
              <a:t> </a:t>
            </a:r>
            <a:endParaRPr lang="zh-CN" altLang="en-US" sz="2800" dirty="0"/>
          </a:p>
          <a:p>
            <a:pPr eaLnBrk="1" hangingPunct="1">
              <a:lnSpc>
                <a:spcPct val="150000"/>
              </a:lnSpc>
            </a:pPr>
            <a:r>
              <a:rPr lang="zh-CN" altLang="en-US" sz="2800" dirty="0">
                <a:latin typeface="宋体" panose="02010600030101010101" pitchFamily="2" charset="-122"/>
              </a:rPr>
              <a:t>存储单元中的数据称为存储单元内容，存储单元的地址和内容的表示形式为用括号将地址括起来以代表单元的内容。</a:t>
            </a:r>
            <a:r>
              <a:rPr lang="zh-CN" altLang="en-US" sz="2800" dirty="0"/>
              <a:t> </a:t>
            </a:r>
            <a:r>
              <a:rPr lang="zh-CN" altLang="en-US" b="1" dirty="0">
                <a:latin typeface="宋体" panose="02010600030101010101" pitchFamily="2" charset="-122"/>
              </a:rPr>
              <a:t>	</a:t>
            </a:r>
            <a:endParaRPr lang="zh-CN" altLang="en-US" b="1" dirty="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3"/>
          <p:cNvSpPr>
            <a:spLocks noGrp="1"/>
          </p:cNvSpPr>
          <p:nvPr>
            <p:ph idx="1"/>
          </p:nvPr>
        </p:nvSpPr>
        <p:spPr>
          <a:xfrm>
            <a:off x="609600" y="1447800"/>
            <a:ext cx="8001000" cy="4800600"/>
          </a:xfrm>
          <a:solidFill>
            <a:srgbClr val="FFFFFF">
              <a:alpha val="100000"/>
            </a:srgbClr>
          </a:solidFill>
          <a:ln w="38100" cmpd="dbl">
            <a:solidFill>
              <a:schemeClr val="accent1">
                <a:alpha val="100000"/>
              </a:schemeClr>
            </a:solidFill>
            <a:miter/>
          </a:ln>
        </p:spPr>
        <p:txBody>
          <a:bodyPr vert="horz" wrap="square" lIns="91440" tIns="45720" rIns="91440" bIns="45720" anchor="t" anchorCtr="0"/>
          <a:p>
            <a:pPr eaLnBrk="1" hangingPunct="1">
              <a:lnSpc>
                <a:spcPct val="120000"/>
              </a:lnSpc>
              <a:buNone/>
            </a:pPr>
            <a:r>
              <a:rPr lang="zh-CN" altLang="en-US" b="1" dirty="0">
                <a:latin typeface="宋体" panose="02010600030101010101" pitchFamily="2" charset="-122"/>
              </a:rPr>
              <a:t>  </a:t>
            </a:r>
            <a:r>
              <a:rPr lang="zh-CN" altLang="en-US" dirty="0">
                <a:latin typeface="宋体" panose="02010600030101010101" pitchFamily="2" charset="-122"/>
              </a:rPr>
              <a:t>如（</a:t>
            </a:r>
            <a:r>
              <a:rPr lang="en-US" altLang="zh-CN" dirty="0"/>
              <a:t>3075AH</a:t>
            </a:r>
            <a:r>
              <a:rPr lang="zh-CN" altLang="en-US" dirty="0">
                <a:latin typeface="宋体" panose="02010600030101010101" pitchFamily="2" charset="-122"/>
              </a:rPr>
              <a:t>）</a:t>
            </a:r>
            <a:r>
              <a:rPr lang="en-US" altLang="zh-CN" dirty="0"/>
              <a:t>=12H</a:t>
            </a:r>
            <a:endParaRPr lang="en-US" altLang="zh-CN" dirty="0">
              <a:latin typeface="宋体" panose="02010600030101010101" pitchFamily="2" charset="-122"/>
            </a:endParaRPr>
          </a:p>
          <a:p>
            <a:pPr eaLnBrk="1" hangingPunct="1">
              <a:lnSpc>
                <a:spcPct val="120000"/>
              </a:lnSpc>
              <a:buNone/>
            </a:pPr>
            <a:r>
              <a:rPr lang="en-US" altLang="zh-CN" dirty="0">
                <a:latin typeface="宋体" panose="02010600030101010101" pitchFamily="2" charset="-122"/>
              </a:rPr>
              <a:t>	</a:t>
            </a:r>
            <a:r>
              <a:rPr lang="zh-CN" altLang="en-US" dirty="0">
                <a:latin typeface="宋体" panose="02010600030101010101" pitchFamily="2" charset="-122"/>
              </a:rPr>
              <a:t>表示</a:t>
            </a:r>
            <a:r>
              <a:rPr lang="en-US" altLang="zh-CN" dirty="0"/>
              <a:t>3075AH</a:t>
            </a:r>
            <a:r>
              <a:rPr lang="zh-CN" altLang="en-US" dirty="0">
                <a:latin typeface="宋体" panose="02010600030101010101" pitchFamily="2" charset="-122"/>
              </a:rPr>
              <a:t>号单元中的内容是</a:t>
            </a:r>
            <a:r>
              <a:rPr lang="en-US" altLang="zh-CN" dirty="0"/>
              <a:t>12H </a:t>
            </a:r>
            <a:endParaRPr lang="en-US" altLang="zh-CN" dirty="0"/>
          </a:p>
          <a:p>
            <a:pPr eaLnBrk="1" hangingPunct="1">
              <a:lnSpc>
                <a:spcPct val="120000"/>
              </a:lnSpc>
              <a:buNone/>
            </a:pPr>
            <a:r>
              <a:rPr lang="en-US" altLang="zh-CN" dirty="0">
                <a:latin typeface="宋体" panose="02010600030101010101" pitchFamily="2" charset="-122"/>
              </a:rPr>
              <a:t>	  </a:t>
            </a:r>
            <a:r>
              <a:rPr lang="zh-CN" altLang="en-US" dirty="0">
                <a:latin typeface="宋体" panose="02010600030101010101" pitchFamily="2" charset="-122"/>
              </a:rPr>
              <a:t>（</a:t>
            </a:r>
            <a:r>
              <a:rPr lang="en-US" altLang="zh-CN" dirty="0"/>
              <a:t>3075BH</a:t>
            </a:r>
            <a:r>
              <a:rPr lang="zh-CN" altLang="en-US" dirty="0">
                <a:latin typeface="宋体" panose="02010600030101010101" pitchFamily="2" charset="-122"/>
              </a:rPr>
              <a:t>）</a:t>
            </a:r>
            <a:r>
              <a:rPr lang="en-US" altLang="zh-CN" dirty="0"/>
              <a:t>=34H</a:t>
            </a:r>
            <a:endParaRPr lang="en-US" altLang="zh-CN" dirty="0">
              <a:latin typeface="宋体" panose="02010600030101010101" pitchFamily="2" charset="-122"/>
            </a:endParaRPr>
          </a:p>
          <a:p>
            <a:pPr eaLnBrk="1" hangingPunct="1">
              <a:lnSpc>
                <a:spcPct val="120000"/>
              </a:lnSpc>
              <a:buNone/>
            </a:pPr>
            <a:r>
              <a:rPr lang="en-US" altLang="zh-CN" dirty="0">
                <a:latin typeface="宋体" panose="02010600030101010101" pitchFamily="2" charset="-122"/>
              </a:rPr>
              <a:t>	</a:t>
            </a:r>
            <a:r>
              <a:rPr lang="zh-CN" altLang="en-US" dirty="0">
                <a:latin typeface="宋体" panose="02010600030101010101" pitchFamily="2" charset="-122"/>
              </a:rPr>
              <a:t>表示</a:t>
            </a:r>
            <a:r>
              <a:rPr lang="en-US" altLang="zh-CN" dirty="0"/>
              <a:t>3075BH</a:t>
            </a:r>
            <a:r>
              <a:rPr lang="zh-CN" altLang="en-US" dirty="0">
                <a:latin typeface="宋体" panose="02010600030101010101" pitchFamily="2" charset="-122"/>
              </a:rPr>
              <a:t>号单元中的内容是</a:t>
            </a:r>
            <a:r>
              <a:rPr lang="en-US" altLang="zh-CN" dirty="0"/>
              <a:t>34H </a:t>
            </a:r>
            <a:endParaRPr lang="en-US" altLang="zh-CN" dirty="0"/>
          </a:p>
          <a:p>
            <a:pPr eaLnBrk="1" hangingPunct="1">
              <a:lnSpc>
                <a:spcPct val="120000"/>
              </a:lnSpc>
              <a:buNone/>
            </a:pPr>
            <a:r>
              <a:rPr lang="en-US" altLang="zh-CN" dirty="0">
                <a:latin typeface="宋体" panose="02010600030101010101" pitchFamily="2" charset="-122"/>
              </a:rPr>
              <a:t>	</a:t>
            </a:r>
            <a:r>
              <a:rPr lang="zh-CN" altLang="en-US" dirty="0">
                <a:latin typeface="宋体" panose="02010600030101010101" pitchFamily="2" charset="-122"/>
              </a:rPr>
              <a:t>若（</a:t>
            </a:r>
            <a:r>
              <a:rPr lang="en-US" altLang="zh-CN" dirty="0"/>
              <a:t>37692H</a:t>
            </a:r>
            <a:r>
              <a:rPr lang="zh-CN" altLang="en-US" dirty="0">
                <a:latin typeface="宋体" panose="02010600030101010101" pitchFamily="2" charset="-122"/>
              </a:rPr>
              <a:t>）</a:t>
            </a:r>
            <a:r>
              <a:rPr lang="en-US" altLang="zh-CN" dirty="0"/>
              <a:t>=5678H</a:t>
            </a:r>
            <a:endParaRPr lang="en-US" altLang="zh-CN" dirty="0">
              <a:latin typeface="宋体" panose="02010600030101010101" pitchFamily="2" charset="-122"/>
            </a:endParaRPr>
          </a:p>
          <a:p>
            <a:pPr eaLnBrk="1" hangingPunct="1">
              <a:lnSpc>
                <a:spcPct val="120000"/>
              </a:lnSpc>
              <a:buNone/>
            </a:pPr>
            <a:r>
              <a:rPr lang="en-US" altLang="zh-CN" dirty="0">
                <a:latin typeface="宋体" panose="02010600030101010101" pitchFamily="2" charset="-122"/>
              </a:rPr>
              <a:t>	</a:t>
            </a:r>
            <a:r>
              <a:rPr lang="zh-CN" altLang="en-US" dirty="0">
                <a:latin typeface="宋体" panose="02010600030101010101" pitchFamily="2" charset="-122"/>
              </a:rPr>
              <a:t>表示</a:t>
            </a:r>
            <a:r>
              <a:rPr lang="en-US" altLang="zh-CN" dirty="0"/>
              <a:t>37692H</a:t>
            </a:r>
            <a:r>
              <a:rPr lang="zh-CN" altLang="en-US" dirty="0">
                <a:latin typeface="宋体" panose="02010600030101010101" pitchFamily="2" charset="-122"/>
              </a:rPr>
              <a:t>单元和</a:t>
            </a:r>
            <a:r>
              <a:rPr lang="en-US" altLang="zh-CN" dirty="0"/>
              <a:t>37693H</a:t>
            </a:r>
            <a:r>
              <a:rPr lang="zh-CN" altLang="en-US" dirty="0">
                <a:latin typeface="宋体" panose="02010600030101010101" pitchFamily="2" charset="-122"/>
              </a:rPr>
              <a:t>单元一起存放</a:t>
            </a:r>
            <a:r>
              <a:rPr lang="en-US" altLang="zh-CN" dirty="0"/>
              <a:t>5678H </a:t>
            </a:r>
            <a:endParaRPr lang="en-US" altLang="zh-CN" dirty="0"/>
          </a:p>
          <a:p>
            <a:pPr eaLnBrk="1" hangingPunct="1"/>
            <a:endParaRPr lang="en-US" altLang="zh-CN" dirty="0"/>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idx="1"/>
          </p:nvPr>
        </p:nvSpPr>
        <p:spPr>
          <a:xfrm>
            <a:off x="304800" y="838200"/>
            <a:ext cx="8305800" cy="5562600"/>
          </a:xfrm>
          <a:ln/>
        </p:spPr>
        <p:txBody>
          <a:bodyPr vert="horz" wrap="square" lIns="91440" tIns="45720" rIns="91440" bIns="45720" anchor="t" anchorCtr="0"/>
          <a:p>
            <a:pPr eaLnBrk="1" hangingPunct="1">
              <a:lnSpc>
                <a:spcPct val="150000"/>
              </a:lnSpc>
            </a:pPr>
            <a:r>
              <a:rPr lang="zh-CN" altLang="en-US" sz="2800" b="1" dirty="0">
                <a:latin typeface="宋体" panose="02010600030101010101" pitchFamily="2" charset="-122"/>
              </a:rPr>
              <a:t>在存储的时候，高字节放在高地址单元，低字节放在低地址单元</a:t>
            </a:r>
            <a:r>
              <a:rPr lang="zh-CN" altLang="en-US" sz="2800" b="1" dirty="0"/>
              <a:t> 。如图所示。</a:t>
            </a:r>
            <a:endParaRPr lang="zh-CN" altLang="en-US" sz="2800" b="1" dirty="0"/>
          </a:p>
          <a:p>
            <a:pPr eaLnBrk="1" hangingPunct="1"/>
            <a:endParaRPr lang="zh-CN" altLang="en-US" b="1" dirty="0"/>
          </a:p>
          <a:p>
            <a:pPr eaLnBrk="1" hangingPunct="1"/>
            <a:endParaRPr lang="en-US" altLang="zh-CN" b="1" dirty="0"/>
          </a:p>
        </p:txBody>
      </p:sp>
      <p:pic>
        <p:nvPicPr>
          <p:cNvPr id="76803" name="Picture 4"/>
          <p:cNvPicPr>
            <a:picLocks noChangeAspect="1"/>
          </p:cNvPicPr>
          <p:nvPr/>
        </p:nvPicPr>
        <p:blipFill>
          <a:blip r:embed="rId1"/>
          <a:stretch>
            <a:fillRect/>
          </a:stretch>
        </p:blipFill>
        <p:spPr>
          <a:xfrm>
            <a:off x="1981200" y="2209800"/>
            <a:ext cx="4114800" cy="3689350"/>
          </a:xfrm>
          <a:prstGeom prst="rect">
            <a:avLst/>
          </a:prstGeom>
          <a:noFill/>
          <a:ln w="9525">
            <a:noFill/>
          </a:ln>
        </p:spPr>
      </p:pic>
      <p:sp>
        <p:nvSpPr>
          <p:cNvPr id="76804" name="Text Box 5"/>
          <p:cNvSpPr txBox="1"/>
          <p:nvPr/>
        </p:nvSpPr>
        <p:spPr>
          <a:xfrm>
            <a:off x="2438400" y="6019800"/>
            <a:ext cx="4267200" cy="396875"/>
          </a:xfrm>
          <a:prstGeom prst="rect">
            <a:avLst/>
          </a:prstGeom>
          <a:noFill/>
          <a:ln w="9525">
            <a:noFill/>
          </a:ln>
        </p:spPr>
        <p:txBody>
          <a:bodyPr>
            <a:spAutoFit/>
          </a:bodyPr>
          <a:p>
            <a:pPr>
              <a:spcBef>
                <a:spcPct val="50000"/>
              </a:spcBef>
            </a:pPr>
            <a:r>
              <a:rPr lang="zh-CN" altLang="en-US" sz="2000" dirty="0">
                <a:latin typeface="宋体" panose="02010600030101010101" pitchFamily="2" charset="-122"/>
              </a:rPr>
              <a:t>存储单元的地址和内容</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xfrm>
            <a:off x="457200" y="762000"/>
            <a:ext cx="8229600" cy="1143000"/>
          </a:xfrm>
          <a:noFill/>
          <a:ln>
            <a:noFill/>
          </a:ln>
        </p:spPr>
        <p:txBody>
          <a:bodyPr/>
          <a:p>
            <a:pPr algn="l"/>
            <a:r>
              <a:rPr lang="en-US" altLang="zh-CN" b="1" dirty="0"/>
              <a:t>2.1</a:t>
            </a:r>
            <a:r>
              <a:rPr lang="zh-CN" altLang="en-US" b="1" dirty="0"/>
              <a:t>微型计算机系统</a:t>
            </a:r>
            <a:endParaRPr lang="zh-CN" altLang="en-US" b="1" dirty="0"/>
          </a:p>
        </p:txBody>
      </p:sp>
      <p:sp>
        <p:nvSpPr>
          <p:cNvPr id="48131" name="内容占位符 2"/>
          <p:cNvSpPr>
            <a:spLocks noGrp="1"/>
          </p:cNvSpPr>
          <p:nvPr>
            <p:ph idx="1"/>
          </p:nvPr>
        </p:nvSpPr>
        <p:spPr>
          <a:xfrm>
            <a:off x="457200" y="2019300"/>
            <a:ext cx="8229600" cy="4525963"/>
          </a:xfrm>
          <a:ln/>
        </p:spPr>
        <p:txBody>
          <a:bodyPr vert="horz" wrap="square" lIns="91440" tIns="45720" rIns="91440" bIns="45720" anchor="t" anchorCtr="0"/>
          <a:p>
            <a:r>
              <a:rPr lang="zh-CN" altLang="en-US" dirty="0"/>
              <a:t>硬件结构</a:t>
            </a:r>
            <a:endParaRPr lang="zh-CN" altLang="en-US" dirty="0"/>
          </a:p>
        </p:txBody>
      </p:sp>
      <p:pic>
        <p:nvPicPr>
          <p:cNvPr id="48132" name="Picture 3" descr="E:\授课\汇编\2016\课件图片\主板_下载_2.jpg"/>
          <p:cNvPicPr>
            <a:picLocks noChangeAspect="1"/>
          </p:cNvPicPr>
          <p:nvPr/>
        </p:nvPicPr>
        <p:blipFill>
          <a:blip r:embed="rId1"/>
          <a:stretch>
            <a:fillRect/>
          </a:stretch>
        </p:blipFill>
        <p:spPr>
          <a:xfrm>
            <a:off x="3200400" y="1943100"/>
            <a:ext cx="5543550" cy="4838700"/>
          </a:xfrm>
          <a:prstGeom prst="rect">
            <a:avLst/>
          </a:prstGeom>
          <a:noFill/>
          <a:ln w="9525">
            <a:noFill/>
          </a:ln>
        </p:spPr>
      </p:pic>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Rectangle 3"/>
          <p:cNvSpPr>
            <a:spLocks noGrp="1"/>
          </p:cNvSpPr>
          <p:nvPr>
            <p:ph idx="1"/>
          </p:nvPr>
        </p:nvSpPr>
        <p:spPr>
          <a:xfrm>
            <a:off x="381000" y="3048000"/>
            <a:ext cx="8458200" cy="3429000"/>
          </a:xfrm>
          <a:solidFill>
            <a:srgbClr val="FFFFCC">
              <a:alpha val="100000"/>
            </a:srgbClr>
          </a:solidFill>
          <a:ln w="38100" cmpd="dbl">
            <a:solidFill>
              <a:schemeClr val="tx1">
                <a:alpha val="100000"/>
              </a:schemeClr>
            </a:solidFill>
            <a:miter/>
          </a:ln>
        </p:spPr>
        <p:txBody>
          <a:bodyPr vert="horz" wrap="square" lIns="91440" tIns="45720" rIns="91440" bIns="45720" anchor="t" anchorCtr="0"/>
          <a:p>
            <a:pPr eaLnBrk="1" hangingPunct="1">
              <a:lnSpc>
                <a:spcPct val="150000"/>
              </a:lnSpc>
              <a:buNone/>
            </a:pPr>
            <a:r>
              <a:rPr lang="zh-CN" altLang="en-US" sz="2600" b="1" dirty="0">
                <a:latin typeface="宋体" panose="02010600030101010101" pitchFamily="2" charset="-122"/>
              </a:rPr>
              <a:t>由于字单元是由两个相邻的字节单元构成的，那么对</a:t>
            </a:r>
            <a:endParaRPr lang="en-US" altLang="zh-CN" sz="2600" b="1" dirty="0">
              <a:latin typeface="宋体" panose="02010600030101010101" pitchFamily="2" charset="-122"/>
            </a:endParaRPr>
          </a:p>
          <a:p>
            <a:pPr eaLnBrk="1" hangingPunct="1">
              <a:lnSpc>
                <a:spcPct val="150000"/>
              </a:lnSpc>
              <a:buNone/>
            </a:pPr>
            <a:r>
              <a:rPr lang="zh-CN" altLang="en-US" sz="2600" b="1" dirty="0">
                <a:latin typeface="宋体" panose="02010600030101010101" pitchFamily="2" charset="-122"/>
              </a:rPr>
              <a:t>于同一个地址而言，它既可以看成字节单元，又可以</a:t>
            </a:r>
            <a:endParaRPr lang="en-US" altLang="zh-CN" sz="2600" b="1" dirty="0">
              <a:latin typeface="宋体" panose="02010600030101010101" pitchFamily="2" charset="-122"/>
            </a:endParaRPr>
          </a:p>
          <a:p>
            <a:pPr eaLnBrk="1" hangingPunct="1">
              <a:lnSpc>
                <a:spcPct val="150000"/>
              </a:lnSpc>
              <a:buNone/>
            </a:pPr>
            <a:r>
              <a:rPr lang="zh-CN" altLang="en-US" sz="2600" b="1" dirty="0">
                <a:latin typeface="宋体" panose="02010600030101010101" pitchFamily="2" charset="-122"/>
              </a:rPr>
              <a:t>看成字单元。</a:t>
            </a:r>
            <a:r>
              <a:rPr lang="zh-CN" altLang="en-US" sz="2600" b="1" dirty="0"/>
              <a:t> </a:t>
            </a:r>
            <a:endParaRPr lang="zh-CN" altLang="en-US" sz="2600" b="1" dirty="0"/>
          </a:p>
          <a:p>
            <a:pPr algn="just" eaLnBrk="1" hangingPunct="1">
              <a:lnSpc>
                <a:spcPct val="150000"/>
              </a:lnSpc>
            </a:pPr>
            <a:r>
              <a:rPr lang="zh-CN" altLang="en-US" sz="2600" b="1" dirty="0"/>
              <a:t>如把上图中的字节单元</a:t>
            </a:r>
            <a:r>
              <a:rPr lang="en-US" altLang="zh-CN" sz="2600" b="1" dirty="0"/>
              <a:t>3075AH</a:t>
            </a:r>
            <a:r>
              <a:rPr lang="zh-CN" altLang="en-US" sz="2600" b="1" dirty="0"/>
              <a:t>看成是字单元，则：</a:t>
            </a:r>
            <a:endParaRPr lang="zh-CN" altLang="en-US" sz="2600" b="1" dirty="0"/>
          </a:p>
          <a:p>
            <a:pPr algn="just" eaLnBrk="1" hangingPunct="1">
              <a:lnSpc>
                <a:spcPct val="150000"/>
              </a:lnSpc>
              <a:buNone/>
            </a:pPr>
            <a:r>
              <a:rPr lang="zh-CN" altLang="en-US" sz="2600" b="1" dirty="0"/>
              <a:t>		（</a:t>
            </a:r>
            <a:r>
              <a:rPr lang="en-US" altLang="zh-CN" sz="2600" b="1" dirty="0"/>
              <a:t>3075AH</a:t>
            </a:r>
            <a:r>
              <a:rPr lang="zh-CN" altLang="en-US" sz="2600" b="1" dirty="0"/>
              <a:t>）</a:t>
            </a:r>
            <a:r>
              <a:rPr lang="en-US" altLang="zh-CN" sz="2600" b="1" dirty="0"/>
              <a:t>=3412H</a:t>
            </a:r>
            <a:endParaRPr lang="en-US" altLang="zh-CN" sz="2600" b="1" dirty="0"/>
          </a:p>
        </p:txBody>
      </p:sp>
      <p:sp>
        <p:nvSpPr>
          <p:cNvPr id="77827" name="Text Box 4"/>
          <p:cNvSpPr txBox="1"/>
          <p:nvPr/>
        </p:nvSpPr>
        <p:spPr>
          <a:xfrm>
            <a:off x="381000" y="825500"/>
            <a:ext cx="8458200" cy="1814513"/>
          </a:xfrm>
          <a:prstGeom prst="rect">
            <a:avLst/>
          </a:prstGeom>
          <a:solidFill>
            <a:srgbClr val="FFFFFF"/>
          </a:solidFill>
          <a:ln w="38100" cap="flat" cmpd="dbl">
            <a:solidFill>
              <a:schemeClr val="tx1"/>
            </a:solidFill>
            <a:prstDash val="solid"/>
            <a:miter/>
            <a:headEnd type="none" w="med" len="med"/>
            <a:tailEnd type="none" w="med" len="med"/>
          </a:ln>
        </p:spPr>
        <p:txBody>
          <a:bodyPr>
            <a:spAutoFit/>
          </a:bodyPr>
          <a:p>
            <a:pPr>
              <a:lnSpc>
                <a:spcPct val="150000"/>
              </a:lnSpc>
              <a:spcBef>
                <a:spcPct val="50000"/>
              </a:spcBef>
            </a:pPr>
            <a:r>
              <a:rPr lang="zh-CN" altLang="en-US" sz="2600" dirty="0">
                <a:latin typeface="宋体" panose="02010600030101010101" pitchFamily="2" charset="-122"/>
              </a:rPr>
              <a:t>存储单元还分为偶地址单元和奇地址单元。例如上图中的字节单元</a:t>
            </a:r>
            <a:r>
              <a:rPr lang="en-US" altLang="zh-CN" sz="2600" dirty="0">
                <a:latin typeface="Arial" panose="020B0604020202020204" pitchFamily="34" charset="0"/>
              </a:rPr>
              <a:t>3075AH</a:t>
            </a:r>
            <a:r>
              <a:rPr lang="zh-CN" altLang="en-US" sz="2600" dirty="0">
                <a:latin typeface="宋体" panose="02010600030101010101" pitchFamily="2" charset="-122"/>
              </a:rPr>
              <a:t>和字单元</a:t>
            </a:r>
            <a:r>
              <a:rPr lang="en-US" altLang="zh-CN" sz="2600" dirty="0">
                <a:latin typeface="Arial" panose="020B0604020202020204" pitchFamily="34" charset="0"/>
              </a:rPr>
              <a:t>37692H</a:t>
            </a:r>
            <a:r>
              <a:rPr lang="zh-CN" altLang="en-US" sz="2600" dirty="0">
                <a:latin typeface="宋体" panose="02010600030101010101" pitchFamily="2" charset="-122"/>
              </a:rPr>
              <a:t>都是偶地址单元，而字节单元</a:t>
            </a:r>
            <a:r>
              <a:rPr lang="en-US" altLang="zh-CN" sz="2600" dirty="0">
                <a:latin typeface="Arial" panose="020B0604020202020204" pitchFamily="34" charset="0"/>
              </a:rPr>
              <a:t>3075BH</a:t>
            </a:r>
            <a:r>
              <a:rPr lang="zh-CN" altLang="en-US" sz="2600" dirty="0">
                <a:latin typeface="宋体" panose="02010600030101010101" pitchFamily="2" charset="-122"/>
              </a:rPr>
              <a:t>是奇地址单元。</a:t>
            </a:r>
            <a:endParaRPr lang="zh-CN" altLang="en-US" sz="260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0-#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3"/>
          <p:cNvSpPr>
            <a:spLocks noGrp="1"/>
          </p:cNvSpPr>
          <p:nvPr>
            <p:ph idx="1"/>
          </p:nvPr>
        </p:nvSpPr>
        <p:spPr>
          <a:xfrm>
            <a:off x="762000" y="990600"/>
            <a:ext cx="7620000" cy="5562600"/>
          </a:xfrm>
          <a:gradFill rotWithShape="0">
            <a:gsLst>
              <a:gs pos="0">
                <a:srgbClr val="FFCCFF">
                  <a:alpha val="100000"/>
                </a:srgbClr>
              </a:gs>
              <a:gs pos="50000">
                <a:srgbClr val="FFFFFF">
                  <a:alpha val="100000"/>
                </a:srgbClr>
              </a:gs>
              <a:gs pos="100000">
                <a:srgbClr val="FFCCFF">
                  <a:alpha val="100000"/>
                </a:srgbClr>
              </a:gs>
            </a:gsLst>
            <a:lin ang="5400000" scaled="1"/>
            <a:tileRect/>
          </a:gradFill>
          <a:ln/>
        </p:spPr>
        <p:txBody>
          <a:bodyPr vert="horz" wrap="square" lIns="91440" tIns="45720" rIns="91440" bIns="45720" anchor="t" anchorCtr="0"/>
          <a:p>
            <a:pPr algn="just" eaLnBrk="1" hangingPunct="1">
              <a:lnSpc>
                <a:spcPct val="150000"/>
              </a:lnSpc>
            </a:pPr>
            <a:r>
              <a:rPr lang="zh-CN" altLang="en-US" sz="3600" b="1" dirty="0">
                <a:solidFill>
                  <a:srgbClr val="000000"/>
                </a:solidFill>
              </a:rPr>
              <a:t>练习：有若干个数据需要存放在存储单元中，请画图表示，并标出存储单元的属性。</a:t>
            </a:r>
            <a:endParaRPr lang="zh-CN" altLang="en-US" sz="3600" b="1" dirty="0"/>
          </a:p>
          <a:p>
            <a:pPr algn="just" eaLnBrk="1" hangingPunct="1">
              <a:lnSpc>
                <a:spcPct val="150000"/>
              </a:lnSpc>
              <a:buNone/>
            </a:pPr>
            <a:r>
              <a:rPr lang="zh-CN" altLang="en-US" sz="3600" b="1" dirty="0">
                <a:solidFill>
                  <a:srgbClr val="000000"/>
                </a:solidFill>
              </a:rPr>
              <a:t>	 </a:t>
            </a:r>
            <a:r>
              <a:rPr lang="en-US" altLang="zh-CN" sz="3600" b="1" dirty="0">
                <a:solidFill>
                  <a:srgbClr val="000000"/>
                </a:solidFill>
              </a:rPr>
              <a:t>(23560H) =37H</a:t>
            </a:r>
            <a:endParaRPr lang="en-US" altLang="zh-CN" sz="3600" b="1" dirty="0"/>
          </a:p>
          <a:p>
            <a:pPr algn="just" eaLnBrk="1" hangingPunct="1">
              <a:lnSpc>
                <a:spcPct val="150000"/>
              </a:lnSpc>
              <a:buNone/>
            </a:pPr>
            <a:r>
              <a:rPr lang="en-US" altLang="zh-CN" sz="3600" b="1" dirty="0">
                <a:solidFill>
                  <a:srgbClr val="000000"/>
                </a:solidFill>
              </a:rPr>
              <a:t>	 (23562H) =2D18H</a:t>
            </a:r>
            <a:endParaRPr lang="en-US" altLang="zh-CN" sz="3600" b="1" dirty="0"/>
          </a:p>
          <a:p>
            <a:pPr eaLnBrk="1" hangingPunct="1">
              <a:lnSpc>
                <a:spcPct val="150000"/>
              </a:lnSpc>
              <a:buNone/>
            </a:pPr>
            <a:r>
              <a:rPr lang="en-US" altLang="zh-CN" sz="3600" b="1" dirty="0"/>
              <a:t>	(23620H) =12345678H </a:t>
            </a:r>
            <a:endParaRPr lang="en-US" altLang="zh-CN" sz="3600" b="1" dirty="0"/>
          </a:p>
        </p:txBody>
      </p:sp>
      <p:pic>
        <p:nvPicPr>
          <p:cNvPr id="78851" name="Picture 4" descr="D:\汇编语言教材08\tupian\13.gif"/>
          <p:cNvPicPr>
            <a:picLocks noChangeAspect="1"/>
          </p:cNvPicPr>
          <p:nvPr/>
        </p:nvPicPr>
        <p:blipFill>
          <a:blip r:embed="rId1"/>
          <a:stretch>
            <a:fillRect/>
          </a:stretch>
        </p:blipFill>
        <p:spPr>
          <a:xfrm>
            <a:off x="7010400" y="381000"/>
            <a:ext cx="514350" cy="533400"/>
          </a:xfrm>
          <a:prstGeom prst="rect">
            <a:avLst/>
          </a:prstGeom>
          <a:noFill/>
          <a:ln w="9525">
            <a:noFill/>
          </a:ln>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457200" y="685800"/>
            <a:ext cx="8229600" cy="1143000"/>
          </a:xfrm>
          <a:noFill/>
          <a:ln>
            <a:noFill/>
          </a:ln>
        </p:spPr>
        <p:txBody>
          <a:bodyPr/>
          <a:p>
            <a:pPr algn="l"/>
            <a:r>
              <a:rPr lang="en-US" altLang="zh-CN" b="1" dirty="0"/>
              <a:t> 2.4.2 </a:t>
            </a:r>
            <a:r>
              <a:rPr lang="zh-CN" altLang="en-US" b="1" dirty="0"/>
              <a:t>存储单元容量</a:t>
            </a:r>
            <a:endParaRPr lang="zh-CN" altLang="en-US" b="1" dirty="0"/>
          </a:p>
        </p:txBody>
      </p:sp>
      <p:sp>
        <p:nvSpPr>
          <p:cNvPr id="31749" name="Rectangle 5"/>
          <p:cNvSpPr>
            <a:spLocks noGrp="1"/>
          </p:cNvSpPr>
          <p:nvPr>
            <p:ph idx="1"/>
          </p:nvPr>
        </p:nvSpPr>
        <p:spPr>
          <a:ln w="38100">
            <a:solidFill>
              <a:schemeClr val="accent1">
                <a:alpha val="100000"/>
              </a:schemeClr>
            </a:solidFill>
            <a:miter/>
          </a:ln>
        </p:spPr>
        <p:txBody>
          <a:bodyPr vert="horz" wrap="square" lIns="91440" tIns="45720" rIns="91440" bIns="45720" anchor="t" anchorCtr="0"/>
          <a:p>
            <a:pPr>
              <a:lnSpc>
                <a:spcPct val="110000"/>
              </a:lnSpc>
            </a:pPr>
            <a:r>
              <a:rPr lang="zh-CN" altLang="en-US" sz="2800" dirty="0"/>
              <a:t>对于大容量的存储器一般还用以下单位来计量容量（以下用</a:t>
            </a:r>
            <a:r>
              <a:rPr lang="en-US" altLang="zh-CN" sz="2800" dirty="0"/>
              <a:t>B</a:t>
            </a:r>
            <a:r>
              <a:rPr lang="zh-CN" altLang="en-US" sz="2800" dirty="0"/>
              <a:t>来代表</a:t>
            </a:r>
            <a:r>
              <a:rPr lang="en-US" altLang="zh-CN" sz="2800" dirty="0"/>
              <a:t>Byte</a:t>
            </a:r>
            <a:r>
              <a:rPr lang="zh-CN" altLang="en-US" sz="2800" dirty="0"/>
              <a:t>）：</a:t>
            </a:r>
            <a:endParaRPr lang="zh-CN" altLang="en-US" sz="2800" dirty="0"/>
          </a:p>
          <a:p>
            <a:pPr lvl="1">
              <a:lnSpc>
                <a:spcPct val="110000"/>
              </a:lnSpc>
            </a:pPr>
            <a:r>
              <a:rPr lang="en-US" altLang="zh-CN" dirty="0"/>
              <a:t>1KB=1024B</a:t>
            </a:r>
            <a:endParaRPr lang="en-US" altLang="zh-CN" dirty="0"/>
          </a:p>
          <a:p>
            <a:pPr lvl="1">
              <a:lnSpc>
                <a:spcPct val="110000"/>
              </a:lnSpc>
            </a:pPr>
            <a:r>
              <a:rPr lang="en-US" altLang="zh-CN" dirty="0"/>
              <a:t>1MB=1024KB</a:t>
            </a:r>
            <a:endParaRPr lang="en-US" altLang="zh-CN" dirty="0"/>
          </a:p>
          <a:p>
            <a:pPr lvl="1">
              <a:lnSpc>
                <a:spcPct val="110000"/>
              </a:lnSpc>
            </a:pPr>
            <a:r>
              <a:rPr lang="en-US" altLang="zh-CN" dirty="0"/>
              <a:t>1GB=1024MB</a:t>
            </a:r>
            <a:endParaRPr lang="en-US" altLang="zh-CN" dirty="0"/>
          </a:p>
          <a:p>
            <a:pPr lvl="1">
              <a:lnSpc>
                <a:spcPct val="110000"/>
              </a:lnSpc>
            </a:pPr>
            <a:r>
              <a:rPr lang="en-US" altLang="zh-CN" dirty="0"/>
              <a:t>1TB=1024GB</a:t>
            </a:r>
            <a:endParaRPr lang="en-US" altLang="zh-CN" dirty="0"/>
          </a:p>
          <a:p>
            <a:pPr>
              <a:lnSpc>
                <a:spcPct val="110000"/>
              </a:lnSpc>
            </a:pPr>
            <a:r>
              <a:rPr lang="zh-CN" altLang="en-US" sz="2800" dirty="0"/>
              <a:t>磁盘的容量单位同内存的一样，实际上以上单位是微机中常用的计量单位。</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9">
                                            <p:txEl>
                                              <p:charRg st="37" end="47"/>
                                            </p:txEl>
                                          </p:spTgt>
                                        </p:tgtEl>
                                        <p:attrNameLst>
                                          <p:attrName>style.visibility</p:attrName>
                                        </p:attrNameLst>
                                      </p:cBhvr>
                                      <p:to>
                                        <p:strVal val="visible"/>
                                      </p:to>
                                    </p:set>
                                    <p:animEffect transition="in" filter="checkerboard(across)">
                                      <p:cBhvr>
                                        <p:cTn id="7" dur="500"/>
                                        <p:tgtEl>
                                          <p:spTgt spid="31749">
                                            <p:txEl>
                                              <p:charRg st="37"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749">
                                            <p:txEl>
                                              <p:charRg st="47" end="58"/>
                                            </p:txEl>
                                          </p:spTgt>
                                        </p:tgtEl>
                                        <p:attrNameLst>
                                          <p:attrName>style.visibility</p:attrName>
                                        </p:attrNameLst>
                                      </p:cBhvr>
                                      <p:to>
                                        <p:strVal val="visible"/>
                                      </p:to>
                                    </p:set>
                                    <p:animEffect transition="in" filter="checkerboard(across)">
                                      <p:cBhvr>
                                        <p:cTn id="12" dur="500"/>
                                        <p:tgtEl>
                                          <p:spTgt spid="31749">
                                            <p:txEl>
                                              <p:charRg st="47"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749">
                                            <p:txEl>
                                              <p:charRg st="58" end="69"/>
                                            </p:txEl>
                                          </p:spTgt>
                                        </p:tgtEl>
                                        <p:attrNameLst>
                                          <p:attrName>style.visibility</p:attrName>
                                        </p:attrNameLst>
                                      </p:cBhvr>
                                      <p:to>
                                        <p:strVal val="visible"/>
                                      </p:to>
                                    </p:set>
                                    <p:animEffect transition="in" filter="checkerboard(across)">
                                      <p:cBhvr>
                                        <p:cTn id="17" dur="500"/>
                                        <p:tgtEl>
                                          <p:spTgt spid="31749">
                                            <p:txEl>
                                              <p:charRg st="58"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1749">
                                            <p:txEl>
                                              <p:charRg st="69" end="80"/>
                                            </p:txEl>
                                          </p:spTgt>
                                        </p:tgtEl>
                                        <p:attrNameLst>
                                          <p:attrName>style.visibility</p:attrName>
                                        </p:attrNameLst>
                                      </p:cBhvr>
                                      <p:to>
                                        <p:strVal val="visible"/>
                                      </p:to>
                                    </p:set>
                                    <p:animEffect transition="in" filter="checkerboard(across)">
                                      <p:cBhvr>
                                        <p:cTn id="22" dur="500"/>
                                        <p:tgtEl>
                                          <p:spTgt spid="31749">
                                            <p:txEl>
                                              <p:charRg st="69"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1749">
                                            <p:txEl>
                                              <p:charRg st="80" end="114"/>
                                            </p:txEl>
                                          </p:spTgt>
                                        </p:tgtEl>
                                        <p:attrNameLst>
                                          <p:attrName>style.visibility</p:attrName>
                                        </p:attrNameLst>
                                      </p:cBhvr>
                                      <p:to>
                                        <p:strVal val="visible"/>
                                      </p:to>
                                    </p:set>
                                    <p:animEffect transition="in" filter="checkerboard(across)">
                                      <p:cBhvr>
                                        <p:cTn id="27" dur="500"/>
                                        <p:tgtEl>
                                          <p:spTgt spid="31749">
                                            <p:txEl>
                                              <p:charRg st="80"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内容占位符 2"/>
          <p:cNvSpPr>
            <a:spLocks noGrp="1"/>
          </p:cNvSpPr>
          <p:nvPr>
            <p:ph idx="1"/>
          </p:nvPr>
        </p:nvSpPr>
        <p:spPr>
          <a:xfrm>
            <a:off x="457200" y="1600200"/>
            <a:ext cx="8229600" cy="4038600"/>
          </a:xfrm>
          <a:ln w="38100">
            <a:solidFill>
              <a:schemeClr val="accent1">
                <a:alpha val="100000"/>
              </a:schemeClr>
            </a:solidFill>
            <a:miter/>
          </a:ln>
        </p:spPr>
        <p:txBody>
          <a:bodyPr vert="horz" wrap="square" lIns="91440" tIns="45720" rIns="91440" bIns="45720" anchor="t" anchorCtr="0"/>
          <a:p>
            <a:pPr>
              <a:lnSpc>
                <a:spcPct val="150000"/>
              </a:lnSpc>
            </a:pPr>
            <a:r>
              <a:rPr lang="zh-CN" altLang="en-US" dirty="0"/>
              <a:t>存储容量：是该存储设备上可以存储数据的最大数量，通常使用千字节（</a:t>
            </a:r>
            <a:r>
              <a:rPr lang="en-US" altLang="zh-CN" dirty="0"/>
              <a:t>kb kilobyte</a:t>
            </a:r>
            <a:r>
              <a:rPr lang="zh-CN" altLang="en-US" dirty="0"/>
              <a:t>）、兆字节（</a:t>
            </a:r>
            <a:r>
              <a:rPr lang="en-US" altLang="zh-CN" dirty="0"/>
              <a:t>MB megabyte</a:t>
            </a:r>
            <a:r>
              <a:rPr lang="zh-CN" altLang="en-US" dirty="0"/>
              <a:t>）、吉字节（</a:t>
            </a:r>
            <a:r>
              <a:rPr lang="en-US" altLang="zh-CN" dirty="0"/>
              <a:t>GB, gigabyte</a:t>
            </a:r>
            <a:r>
              <a:rPr lang="zh-CN" altLang="en-US" dirty="0"/>
              <a:t>）、太字节（</a:t>
            </a:r>
            <a:r>
              <a:rPr lang="en-US" altLang="zh-CN" dirty="0"/>
              <a:t>TB </a:t>
            </a:r>
            <a:r>
              <a:rPr lang="zh-CN" altLang="en-US" dirty="0"/>
              <a:t>，</a:t>
            </a:r>
            <a:r>
              <a:rPr lang="en-US" altLang="zh-CN" dirty="0"/>
              <a:t>terabyte</a:t>
            </a:r>
            <a:r>
              <a:rPr lang="zh-CN" altLang="en-US" dirty="0"/>
              <a:t>）和</a:t>
            </a:r>
            <a:r>
              <a:rPr lang="en-US" altLang="zh-CN" dirty="0"/>
              <a:t>PB(Petabyte)</a:t>
            </a:r>
            <a:r>
              <a:rPr lang="zh-CN" altLang="en-US" dirty="0"/>
              <a:t>、</a:t>
            </a:r>
            <a:r>
              <a:rPr lang="en-US" altLang="zh-CN" dirty="0"/>
              <a:t>EB(Exabyte)</a:t>
            </a:r>
            <a:r>
              <a:rPr lang="zh-CN" altLang="en-US" dirty="0"/>
              <a:t>等来衡量。</a:t>
            </a:r>
            <a:endParaRPr lang="zh-CN" altLang="en-US" dirty="0"/>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内容占位符 2"/>
          <p:cNvSpPr>
            <a:spLocks noGrp="1"/>
          </p:cNvSpPr>
          <p:nvPr>
            <p:ph idx="1"/>
          </p:nvPr>
        </p:nvSpPr>
        <p:spPr>
          <a:xfrm>
            <a:off x="-228600" y="1066800"/>
            <a:ext cx="9372600" cy="5334000"/>
          </a:xfrm>
          <a:ln/>
        </p:spPr>
        <p:txBody>
          <a:bodyPr vert="horz" wrap="square" lIns="91440" tIns="45720" rIns="91440" bIns="45720" anchor="t" anchorCtr="0"/>
          <a:p>
            <a:pPr>
              <a:lnSpc>
                <a:spcPct val="120000"/>
              </a:lnSpc>
              <a:buNone/>
            </a:pPr>
            <a:r>
              <a:rPr lang="en-US" altLang="zh-CN" sz="2800" dirty="0"/>
              <a:t>    1TB=2</a:t>
            </a:r>
            <a:r>
              <a:rPr lang="zh-CN" altLang="en-US" sz="2800" dirty="0"/>
              <a:t>的</a:t>
            </a:r>
            <a:r>
              <a:rPr lang="en-US" altLang="zh-CN" sz="2800" dirty="0"/>
              <a:t>40</a:t>
            </a:r>
            <a:r>
              <a:rPr lang="zh-CN" altLang="en-US" sz="2800" dirty="0"/>
              <a:t>次方</a:t>
            </a:r>
            <a:r>
              <a:rPr lang="en-US" altLang="zh-CN" sz="2800" dirty="0"/>
              <a:t>Byte</a:t>
            </a:r>
            <a:r>
              <a:rPr lang="zh-CN" altLang="en-US" sz="2800" dirty="0"/>
              <a:t>＝</a:t>
            </a:r>
            <a:r>
              <a:rPr lang="en-US" altLang="zh-CN" sz="2800" dirty="0"/>
              <a:t>1099511627776 Byte</a:t>
            </a:r>
            <a:br>
              <a:rPr lang="en-US" altLang="zh-CN" sz="2800" dirty="0"/>
            </a:br>
            <a:r>
              <a:rPr lang="en-US" altLang="zh-CN" sz="2800" dirty="0"/>
              <a:t>1PB=2</a:t>
            </a:r>
            <a:r>
              <a:rPr lang="zh-CN" altLang="en-US" sz="2800" dirty="0"/>
              <a:t>的</a:t>
            </a:r>
            <a:r>
              <a:rPr lang="en-US" altLang="zh-CN" sz="2800" dirty="0"/>
              <a:t>50</a:t>
            </a:r>
            <a:r>
              <a:rPr lang="zh-CN" altLang="en-US" sz="2800" dirty="0"/>
              <a:t>次方</a:t>
            </a:r>
            <a:r>
              <a:rPr lang="en-US" altLang="zh-CN" sz="2800" dirty="0"/>
              <a:t>Byte</a:t>
            </a:r>
            <a:r>
              <a:rPr lang="zh-CN" altLang="en-US" sz="2800" dirty="0"/>
              <a:t>＝</a:t>
            </a:r>
            <a:r>
              <a:rPr lang="en-US" altLang="zh-CN" sz="2800" dirty="0"/>
              <a:t>1125899906842624Byte</a:t>
            </a:r>
            <a:br>
              <a:rPr lang="en-US" altLang="zh-CN" sz="2800" dirty="0"/>
            </a:br>
            <a:r>
              <a:rPr lang="en-US" altLang="zh-CN" sz="2800" dirty="0"/>
              <a:t>1EB=2</a:t>
            </a:r>
            <a:r>
              <a:rPr lang="zh-CN" altLang="en-US" sz="2800" dirty="0"/>
              <a:t>的</a:t>
            </a:r>
            <a:r>
              <a:rPr lang="en-US" altLang="zh-CN" sz="2800" dirty="0"/>
              <a:t>60</a:t>
            </a:r>
            <a:r>
              <a:rPr lang="zh-CN" altLang="en-US" sz="2800" dirty="0"/>
              <a:t>次方</a:t>
            </a:r>
            <a:r>
              <a:rPr lang="en-US" altLang="zh-CN" sz="2800" dirty="0"/>
              <a:t>Byte</a:t>
            </a:r>
            <a:r>
              <a:rPr lang="zh-CN" altLang="en-US" sz="2800" dirty="0"/>
              <a:t>＝ </a:t>
            </a:r>
            <a:r>
              <a:rPr lang="en-US" altLang="zh-CN" sz="2800" dirty="0"/>
              <a:t>1152921504606846976 Byte</a:t>
            </a:r>
            <a:br>
              <a:rPr lang="en-US" altLang="zh-CN" sz="2800" dirty="0"/>
            </a:br>
            <a:r>
              <a:rPr lang="en-US" altLang="zh-CN" sz="2800" dirty="0"/>
              <a:t>1ZB=2</a:t>
            </a:r>
            <a:r>
              <a:rPr lang="zh-CN" altLang="en-US" sz="2800" dirty="0"/>
              <a:t>的</a:t>
            </a:r>
            <a:r>
              <a:rPr lang="en-US" altLang="zh-CN" sz="2800" dirty="0"/>
              <a:t>70</a:t>
            </a:r>
            <a:r>
              <a:rPr lang="zh-CN" altLang="en-US" sz="2800" dirty="0"/>
              <a:t>次方</a:t>
            </a:r>
            <a:r>
              <a:rPr lang="en-US" altLang="zh-CN" sz="2800" dirty="0"/>
              <a:t>Byte</a:t>
            </a:r>
            <a:r>
              <a:rPr lang="zh-CN" altLang="en-US" sz="2800" dirty="0"/>
              <a:t>＝ </a:t>
            </a:r>
            <a:r>
              <a:rPr lang="en-US" altLang="zh-CN" sz="2800" dirty="0"/>
              <a:t>1180591620717411303424 Byte</a:t>
            </a:r>
            <a:br>
              <a:rPr lang="en-US" altLang="zh-CN" sz="2800" dirty="0"/>
            </a:br>
            <a:r>
              <a:rPr lang="en-US" altLang="zh-CN" sz="2800" dirty="0"/>
              <a:t>1YB=2</a:t>
            </a:r>
            <a:r>
              <a:rPr lang="zh-CN" altLang="en-US" sz="2800" dirty="0"/>
              <a:t>的</a:t>
            </a:r>
            <a:r>
              <a:rPr lang="en-US" altLang="zh-CN" sz="2800" dirty="0"/>
              <a:t>80</a:t>
            </a:r>
            <a:r>
              <a:rPr lang="zh-CN" altLang="en-US" sz="2800" dirty="0"/>
              <a:t>次方</a:t>
            </a:r>
            <a:r>
              <a:rPr lang="en-US" altLang="zh-CN" sz="2800" dirty="0"/>
              <a:t>Byte</a:t>
            </a:r>
            <a:r>
              <a:rPr lang="zh-CN" altLang="en-US" sz="2800" dirty="0"/>
              <a:t>＝ </a:t>
            </a:r>
            <a:r>
              <a:rPr lang="en-US" altLang="zh-CN" sz="2800" dirty="0"/>
              <a:t>1208925819614629174706176 Byte</a:t>
            </a:r>
            <a:br>
              <a:rPr lang="en-US" altLang="zh-CN" sz="2800" dirty="0"/>
            </a:br>
            <a:r>
              <a:rPr lang="en-US" altLang="zh-CN" sz="2800" dirty="0"/>
              <a:t>1DB=2</a:t>
            </a:r>
            <a:r>
              <a:rPr lang="zh-CN" altLang="en-US" sz="2800" dirty="0"/>
              <a:t>的</a:t>
            </a:r>
            <a:r>
              <a:rPr lang="en-US" altLang="zh-CN" sz="2800" dirty="0"/>
              <a:t>90</a:t>
            </a:r>
            <a:r>
              <a:rPr lang="zh-CN" altLang="en-US" sz="2800" dirty="0"/>
              <a:t>次方</a:t>
            </a:r>
            <a:r>
              <a:rPr lang="en-US" altLang="zh-CN" sz="2800" dirty="0"/>
              <a:t>Byte</a:t>
            </a:r>
            <a:r>
              <a:rPr lang="zh-CN" altLang="en-US" sz="2800" dirty="0"/>
              <a:t>＝ </a:t>
            </a:r>
            <a:r>
              <a:rPr lang="en-US" altLang="zh-CN" sz="2800" dirty="0"/>
              <a:t>1237940039285380274899124224 Byte</a:t>
            </a:r>
            <a:br>
              <a:rPr lang="en-US" altLang="zh-CN" sz="2800" dirty="0"/>
            </a:br>
            <a:r>
              <a:rPr lang="en-US" altLang="zh-CN" sz="2800" dirty="0"/>
              <a:t>1NB=2</a:t>
            </a:r>
            <a:r>
              <a:rPr lang="zh-CN" altLang="en-US" sz="2800" dirty="0"/>
              <a:t>的</a:t>
            </a:r>
            <a:r>
              <a:rPr lang="en-US" altLang="zh-CN" sz="2800" dirty="0"/>
              <a:t>100</a:t>
            </a:r>
            <a:r>
              <a:rPr lang="zh-CN" altLang="en-US" sz="2800" dirty="0"/>
              <a:t>次方</a:t>
            </a:r>
            <a:r>
              <a:rPr lang="en-US" altLang="zh-CN" sz="2800" dirty="0"/>
              <a:t>Byte</a:t>
            </a:r>
            <a:r>
              <a:rPr lang="zh-CN" altLang="en-US" sz="2800" dirty="0"/>
              <a:t>＝ </a:t>
            </a:r>
            <a:r>
              <a:rPr lang="en-US" altLang="zh-CN" sz="2800" dirty="0"/>
              <a:t>1267650600228229401496703205376 Byte</a:t>
            </a:r>
            <a:endParaRPr lang="zh-CN" altLang="en-US" sz="2800" dirty="0"/>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ph type="title"/>
          </p:nvPr>
        </p:nvSpPr>
        <p:spPr bwMode="auto">
          <a:xfrm>
            <a:off x="381000" y="838200"/>
            <a:ext cx="8305800" cy="990600"/>
          </a:xfrm>
          <a:ln>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ea"/>
                <a:ea typeface="+mj-ea"/>
                <a:cs typeface="+mj-cs"/>
              </a:rPr>
              <a:t>2.4.3 CPU</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对存储器的读写</a:t>
            </a:r>
            <a:endParaRPr kumimoji="0" lang="zh-CN" altLang="en-US" sz="4000" b="1" i="0" u="none" strike="noStrike" kern="1200" cap="none" spc="0" normalizeH="0" baseline="0" noProof="0" dirty="0" smtClean="0">
              <a:ln>
                <a:noFill/>
              </a:ln>
              <a:solidFill>
                <a:schemeClr val="tx1"/>
              </a:solidFill>
              <a:effectLst/>
              <a:uLnTx/>
              <a:uFillTx/>
              <a:latin typeface="+mj-ea"/>
              <a:ea typeface="+mj-ea"/>
              <a:cs typeface="+mj-cs"/>
            </a:endParaRPr>
          </a:p>
        </p:txBody>
      </p:sp>
      <p:sp>
        <p:nvSpPr>
          <p:cNvPr id="151555" name="Rectangle 3"/>
          <p:cNvSpPr>
            <a:spLocks noGrp="1"/>
          </p:cNvSpPr>
          <p:nvPr>
            <p:ph idx="1"/>
          </p:nvPr>
        </p:nvSpPr>
        <p:spPr>
          <a:xfrm>
            <a:off x="457200" y="1752600"/>
            <a:ext cx="8229600" cy="3962400"/>
          </a:xfrm>
          <a:ln w="38100">
            <a:solidFill>
              <a:schemeClr val="accent1">
                <a:alpha val="100000"/>
              </a:schemeClr>
            </a:solidFill>
            <a:miter/>
          </a:ln>
        </p:spPr>
        <p:txBody>
          <a:bodyPr vert="horz" wrap="square" lIns="91440" tIns="45720" rIns="91440" bIns="45720" anchor="t" anchorCtr="0"/>
          <a:p>
            <a:pPr>
              <a:lnSpc>
                <a:spcPct val="150000"/>
              </a:lnSpc>
            </a:pPr>
            <a:r>
              <a:rPr lang="en-US" altLang="zh-CN" sz="2800" dirty="0"/>
              <a:t>CPU</a:t>
            </a:r>
            <a:r>
              <a:rPr lang="zh-CN" altLang="en-US" sz="2800" dirty="0"/>
              <a:t>要想进行数据的读写，必须和外部器件（标准的说法是芯片）进行三类信息的交互：</a:t>
            </a:r>
            <a:endParaRPr lang="zh-CN" altLang="en-US" sz="2800" dirty="0"/>
          </a:p>
          <a:p>
            <a:pPr lvl="1">
              <a:lnSpc>
                <a:spcPct val="150000"/>
              </a:lnSpc>
            </a:pPr>
            <a:r>
              <a:rPr lang="zh-CN" altLang="en-US" dirty="0"/>
              <a:t>存储单元的地址（地址信息）</a:t>
            </a:r>
            <a:endParaRPr lang="zh-CN" altLang="en-US" dirty="0"/>
          </a:p>
          <a:p>
            <a:pPr lvl="1">
              <a:lnSpc>
                <a:spcPct val="150000"/>
              </a:lnSpc>
            </a:pPr>
            <a:r>
              <a:rPr lang="zh-CN" altLang="en-US" dirty="0"/>
              <a:t>器件的选择，读或写命令（控制信息）</a:t>
            </a:r>
            <a:endParaRPr lang="zh-CN" altLang="en-US" dirty="0"/>
          </a:p>
          <a:p>
            <a:pPr lvl="1">
              <a:lnSpc>
                <a:spcPct val="150000"/>
              </a:lnSpc>
            </a:pPr>
            <a:r>
              <a:rPr lang="zh-CN" altLang="en-US" dirty="0"/>
              <a:t>读或写的数据（数据信息）</a:t>
            </a:r>
            <a:endParaRPr lang="zh-CN" altLang="en-US" dirty="0"/>
          </a:p>
          <a:p>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1555">
                                            <p:txEl>
                                              <p:charRg st="41" end="55"/>
                                            </p:txEl>
                                          </p:spTgt>
                                        </p:tgtEl>
                                        <p:attrNameLst>
                                          <p:attrName>style.visibility</p:attrName>
                                        </p:attrNameLst>
                                      </p:cBhvr>
                                      <p:to>
                                        <p:strVal val="visible"/>
                                      </p:to>
                                    </p:set>
                                    <p:animEffect transition="in" filter="checkerboard(across)">
                                      <p:cBhvr>
                                        <p:cTn id="7" dur="500"/>
                                        <p:tgtEl>
                                          <p:spTgt spid="151555">
                                            <p:txEl>
                                              <p:charRg st="41"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1555">
                                            <p:txEl>
                                              <p:charRg st="55" end="73"/>
                                            </p:txEl>
                                          </p:spTgt>
                                        </p:tgtEl>
                                        <p:attrNameLst>
                                          <p:attrName>style.visibility</p:attrName>
                                        </p:attrNameLst>
                                      </p:cBhvr>
                                      <p:to>
                                        <p:strVal val="visible"/>
                                      </p:to>
                                    </p:set>
                                    <p:animEffect transition="in" filter="checkerboard(across)">
                                      <p:cBhvr>
                                        <p:cTn id="12" dur="500"/>
                                        <p:tgtEl>
                                          <p:spTgt spid="151555">
                                            <p:txEl>
                                              <p:charRg st="55"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1555">
                                            <p:txEl>
                                              <p:charRg st="73" end="86"/>
                                            </p:txEl>
                                          </p:spTgt>
                                        </p:tgtEl>
                                        <p:attrNameLst>
                                          <p:attrName>style.visibility</p:attrName>
                                        </p:attrNameLst>
                                      </p:cBhvr>
                                      <p:to>
                                        <p:strVal val="visible"/>
                                      </p:to>
                                    </p:set>
                                    <p:animEffect transition="in" filter="checkerboard(across)">
                                      <p:cBhvr>
                                        <p:cTn id="17" dur="500"/>
                                        <p:tgtEl>
                                          <p:spTgt spid="151555">
                                            <p:txEl>
                                              <p:charRg st="73"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ChangeArrowheads="1"/>
          </p:cNvSpPr>
          <p:nvPr>
            <p:ph type="title"/>
          </p:nvPr>
        </p:nvSpPr>
        <p:spPr bwMode="auto">
          <a:xfrm>
            <a:off x="609600" y="838200"/>
            <a:ext cx="8153400" cy="914400"/>
          </a:xfrm>
          <a:ln>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1"/>
                </a:solidFill>
                <a:effectLst/>
                <a:uLnTx/>
                <a:uFillTx/>
                <a:latin typeface="+mj-ea"/>
                <a:ea typeface="+mj-ea"/>
                <a:cs typeface="+mj-cs"/>
              </a:rPr>
              <a:t>2.4.3 CPU</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对存储器的读写</a:t>
            </a:r>
            <a:endParaRPr kumimoji="0" lang="zh-CN" altLang="en-US" sz="4000" b="1" i="0" u="none" strike="noStrike" kern="1200" cap="none" spc="0" normalizeH="0" baseline="0" noProof="0" dirty="0" smtClean="0">
              <a:ln>
                <a:noFill/>
              </a:ln>
              <a:solidFill>
                <a:schemeClr val="tx1"/>
              </a:solidFill>
              <a:effectLst/>
              <a:uLnTx/>
              <a:uFillTx/>
              <a:latin typeface="+mj-ea"/>
              <a:ea typeface="+mj-ea"/>
              <a:cs typeface="+mj-cs"/>
            </a:endParaRPr>
          </a:p>
        </p:txBody>
      </p:sp>
      <p:sp>
        <p:nvSpPr>
          <p:cNvPr id="154627" name="Rectangle 3"/>
          <p:cNvSpPr>
            <a:spLocks noGrp="1"/>
          </p:cNvSpPr>
          <p:nvPr>
            <p:ph idx="1"/>
          </p:nvPr>
        </p:nvSpPr>
        <p:spPr>
          <a:xfrm>
            <a:off x="609600" y="1905000"/>
            <a:ext cx="8001000" cy="3505200"/>
          </a:xfrm>
          <a:ln w="38100">
            <a:solidFill>
              <a:schemeClr val="accent1">
                <a:alpha val="100000"/>
              </a:schemeClr>
            </a:solidFill>
            <a:miter/>
          </a:ln>
        </p:spPr>
        <p:txBody>
          <a:bodyPr vert="horz" wrap="square" lIns="91440" tIns="45720" rIns="91440" bIns="45720" anchor="t" anchorCtr="0"/>
          <a:p>
            <a:pPr>
              <a:lnSpc>
                <a:spcPct val="150000"/>
              </a:lnSpc>
            </a:pPr>
            <a:r>
              <a:rPr lang="zh-CN" altLang="en-US" dirty="0"/>
              <a:t>那么</a:t>
            </a:r>
            <a:r>
              <a:rPr lang="en-US" altLang="zh-CN" dirty="0"/>
              <a:t>CPU</a:t>
            </a:r>
            <a:r>
              <a:rPr lang="zh-CN" altLang="en-US" dirty="0"/>
              <a:t>是通过什么将地址、数据和控制信息传到存储芯片中的呢？</a:t>
            </a:r>
            <a:endParaRPr lang="zh-CN" altLang="en-US" dirty="0"/>
          </a:p>
          <a:p>
            <a:pPr>
              <a:lnSpc>
                <a:spcPct val="150000"/>
              </a:lnSpc>
            </a:pPr>
            <a:r>
              <a:rPr lang="zh-CN" altLang="en-US" dirty="0"/>
              <a:t>电子计算机能处理、传输的信息都是电信号，电信号当然要用导线传送。</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4627">
                                            <p:txEl>
                                              <p:charRg st="32" end="65"/>
                                            </p:txEl>
                                          </p:spTgt>
                                        </p:tgtEl>
                                        <p:attrNameLst>
                                          <p:attrName>style.visibility</p:attrName>
                                        </p:attrNameLst>
                                      </p:cBhvr>
                                      <p:to>
                                        <p:strVal val="visible"/>
                                      </p:to>
                                    </p:set>
                                    <p:animEffect transition="in" filter="checkerboard(across)">
                                      <p:cBhvr>
                                        <p:cTn id="7" dur="500"/>
                                        <p:tgtEl>
                                          <p:spTgt spid="154627">
                                            <p:txEl>
                                              <p:charRg st="32"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9" name="Rectangle 3"/>
          <p:cNvSpPr>
            <a:spLocks noGrp="1"/>
          </p:cNvSpPr>
          <p:nvPr>
            <p:ph idx="1"/>
          </p:nvPr>
        </p:nvSpPr>
        <p:spPr>
          <a:xfrm>
            <a:off x="685800" y="1828800"/>
            <a:ext cx="7961313" cy="4572000"/>
          </a:xfrm>
          <a:ln w="38100">
            <a:solidFill>
              <a:schemeClr val="accent1">
                <a:alpha val="100000"/>
              </a:schemeClr>
            </a:solidFill>
            <a:miter/>
          </a:ln>
        </p:spPr>
        <p:txBody>
          <a:bodyPr vert="horz" wrap="square" lIns="91440" tIns="45720" rIns="91440" bIns="45720" anchor="t" anchorCtr="0"/>
          <a:p>
            <a:pPr>
              <a:lnSpc>
                <a:spcPct val="150000"/>
              </a:lnSpc>
            </a:pPr>
            <a:r>
              <a:rPr lang="zh-CN" altLang="en-US" sz="2800" dirty="0"/>
              <a:t>在计算机中专门有连接</a:t>
            </a:r>
            <a:r>
              <a:rPr lang="en-US" altLang="zh-CN" sz="2800" dirty="0"/>
              <a:t>CPU</a:t>
            </a:r>
            <a:r>
              <a:rPr lang="zh-CN" altLang="en-US" sz="2800" dirty="0"/>
              <a:t>和其他芯片的导线，通常称为总线。</a:t>
            </a:r>
            <a:endParaRPr lang="zh-CN" altLang="en-US" sz="2800" dirty="0"/>
          </a:p>
          <a:p>
            <a:pPr lvl="1"/>
            <a:r>
              <a:rPr lang="zh-CN" altLang="en-US" dirty="0"/>
              <a:t>物理上：一根根导线的集合；</a:t>
            </a:r>
            <a:endParaRPr lang="zh-CN" altLang="en-US" dirty="0"/>
          </a:p>
          <a:p>
            <a:pPr lvl="1"/>
            <a:r>
              <a:rPr lang="zh-CN" altLang="en-US" dirty="0"/>
              <a:t>逻辑上划分为： </a:t>
            </a:r>
            <a:endParaRPr lang="zh-CN" altLang="en-US" dirty="0"/>
          </a:p>
          <a:p>
            <a:pPr lvl="2"/>
            <a:r>
              <a:rPr lang="zh-CN" altLang="en-US" dirty="0"/>
              <a:t>地址总线</a:t>
            </a:r>
            <a:endParaRPr lang="zh-CN" altLang="en-US" dirty="0"/>
          </a:p>
          <a:p>
            <a:pPr lvl="2"/>
            <a:r>
              <a:rPr lang="zh-CN" altLang="en-US" dirty="0"/>
              <a:t>数据总线</a:t>
            </a:r>
            <a:endParaRPr lang="zh-CN" altLang="en-US" dirty="0"/>
          </a:p>
          <a:p>
            <a:pPr lvl="2"/>
            <a:r>
              <a:rPr lang="zh-CN" altLang="en-US" dirty="0"/>
              <a:t>控制总线</a:t>
            </a:r>
            <a:endParaRPr lang="zh-CN" altLang="en-US" dirty="0"/>
          </a:p>
          <a:p>
            <a:pPr lvl="1">
              <a:lnSpc>
                <a:spcPct val="150000"/>
              </a:lnSpc>
            </a:pPr>
            <a:r>
              <a:rPr lang="zh-CN" altLang="en-US" dirty="0"/>
              <a:t>图示</a:t>
            </a:r>
            <a:endParaRPr lang="zh-CN" altLang="en-US" dirty="0"/>
          </a:p>
        </p:txBody>
      </p:sp>
      <p:sp>
        <p:nvSpPr>
          <p:cNvPr id="4" name="Rectangle 2"/>
          <p:cNvSpPr txBox="1">
            <a:spLocks noChangeArrowheads="1"/>
          </p:cNvSpPr>
          <p:nvPr/>
        </p:nvSpPr>
        <p:spPr bwMode="auto">
          <a:xfrm>
            <a:off x="685800" y="762000"/>
            <a:ext cx="8153400" cy="914400"/>
          </a:xfrm>
          <a:prstGeom prst="rect">
            <a:avLst/>
          </a:prstGeom>
          <a:noFill/>
          <a:ln w="9525">
            <a:noFill/>
            <a:miter lim="800000"/>
          </a:ln>
        </p:spPr>
        <p:txBody>
          <a:bodyPr anchor="ctr"/>
          <a:lstStyle/>
          <a:p>
            <a:pPr marR="0" defTabSz="914400" eaLnBrk="0" hangingPunct="0">
              <a:buClrTx/>
              <a:buSzTx/>
              <a:buFontTx/>
              <a:buNone/>
              <a:defRPr/>
            </a:pPr>
            <a:r>
              <a:rPr kumimoji="0" lang="en-US" altLang="zh-CN" sz="4000" kern="1200" cap="none" spc="0" normalizeH="0" baseline="0" noProof="0" dirty="0">
                <a:latin typeface="+mj-ea"/>
                <a:ea typeface="+mj-ea"/>
                <a:cs typeface="+mj-cs"/>
              </a:rPr>
              <a:t>2.4.3 CPU</a:t>
            </a:r>
            <a:r>
              <a:rPr kumimoji="0" lang="zh-CN" altLang="en-US" sz="4000" kern="1200" cap="none" spc="0" normalizeH="0" baseline="0" noProof="0" dirty="0">
                <a:latin typeface="+mj-ea"/>
                <a:ea typeface="+mj-ea"/>
                <a:cs typeface="+mj-cs"/>
              </a:rPr>
              <a:t>对存储器的读写</a:t>
            </a:r>
            <a:endParaRPr kumimoji="0" lang="zh-CN" altLang="en-US" sz="4000" kern="1200" cap="none" spc="0" normalizeH="0" baseline="0" noProof="0" dirty="0">
              <a:latin typeface="+mj-ea"/>
              <a:ea typeface="+mj-ea"/>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6259">
                                            <p:txEl>
                                              <p:charRg st="30" end="44"/>
                                            </p:txEl>
                                          </p:spTgt>
                                        </p:tgtEl>
                                        <p:attrNameLst>
                                          <p:attrName>style.visibility</p:attrName>
                                        </p:attrNameLst>
                                      </p:cBhvr>
                                      <p:to>
                                        <p:strVal val="visible"/>
                                      </p:to>
                                    </p:set>
                                    <p:animEffect transition="in" filter="checkerboard(across)">
                                      <p:cBhvr>
                                        <p:cTn id="7" dur="500"/>
                                        <p:tgtEl>
                                          <p:spTgt spid="96259">
                                            <p:txEl>
                                              <p:charRg st="3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6259">
                                            <p:txEl>
                                              <p:charRg st="44" end="53"/>
                                            </p:txEl>
                                          </p:spTgt>
                                        </p:tgtEl>
                                        <p:attrNameLst>
                                          <p:attrName>style.visibility</p:attrName>
                                        </p:attrNameLst>
                                      </p:cBhvr>
                                      <p:to>
                                        <p:strVal val="visible"/>
                                      </p:to>
                                    </p:set>
                                    <p:anim calcmode="lin" valueType="num">
                                      <p:cBhvr additive="base">
                                        <p:cTn id="12" dur="500" fill="hold"/>
                                        <p:tgtEl>
                                          <p:spTgt spid="96259">
                                            <p:txEl>
                                              <p:charRg st="44" end="5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6259">
                                            <p:txEl>
                                              <p:charRg st="44" end="5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6259">
                                            <p:txEl>
                                              <p:charRg st="53" end="58"/>
                                            </p:txEl>
                                          </p:spTgt>
                                        </p:tgtEl>
                                        <p:attrNameLst>
                                          <p:attrName>style.visibility</p:attrName>
                                        </p:attrNameLst>
                                      </p:cBhvr>
                                      <p:to>
                                        <p:strVal val="visible"/>
                                      </p:to>
                                    </p:set>
                                    <p:anim calcmode="lin" valueType="num">
                                      <p:cBhvr additive="base">
                                        <p:cTn id="18" dur="500" fill="hold"/>
                                        <p:tgtEl>
                                          <p:spTgt spid="96259">
                                            <p:txEl>
                                              <p:charRg st="53" end="5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6259">
                                            <p:txEl>
                                              <p:charRg st="53" end="58"/>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6259">
                                            <p:txEl>
                                              <p:charRg st="58" end="63"/>
                                            </p:txEl>
                                          </p:spTgt>
                                        </p:tgtEl>
                                        <p:attrNameLst>
                                          <p:attrName>style.visibility</p:attrName>
                                        </p:attrNameLst>
                                      </p:cBhvr>
                                      <p:to>
                                        <p:strVal val="visible"/>
                                      </p:to>
                                    </p:set>
                                    <p:anim calcmode="lin" valueType="num">
                                      <p:cBhvr additive="base">
                                        <p:cTn id="22" dur="500" fill="hold"/>
                                        <p:tgtEl>
                                          <p:spTgt spid="96259">
                                            <p:txEl>
                                              <p:charRg st="58" end="6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6259">
                                            <p:txEl>
                                              <p:charRg st="58" end="6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96259">
                                            <p:txEl>
                                              <p:charRg st="63" end="68"/>
                                            </p:txEl>
                                          </p:spTgt>
                                        </p:tgtEl>
                                        <p:attrNameLst>
                                          <p:attrName>style.visibility</p:attrName>
                                        </p:attrNameLst>
                                      </p:cBhvr>
                                      <p:to>
                                        <p:strVal val="visible"/>
                                      </p:to>
                                    </p:set>
                                    <p:anim calcmode="lin" valueType="num">
                                      <p:cBhvr additive="base">
                                        <p:cTn id="26" dur="500" fill="hold"/>
                                        <p:tgtEl>
                                          <p:spTgt spid="96259">
                                            <p:txEl>
                                              <p:charRg st="63" end="6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6259">
                                            <p:txEl>
                                              <p:charRg st="63" end="68"/>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6259">
                                            <p:txEl>
                                              <p:charRg st="68" end="71"/>
                                            </p:txEl>
                                          </p:spTgt>
                                        </p:tgtEl>
                                        <p:attrNameLst>
                                          <p:attrName>style.visibility</p:attrName>
                                        </p:attrNameLst>
                                      </p:cBhvr>
                                      <p:to>
                                        <p:strVal val="visible"/>
                                      </p:to>
                                    </p:set>
                                    <p:anim calcmode="lin" valueType="num">
                                      <p:cBhvr additive="base">
                                        <p:cTn id="30" dur="500" fill="hold"/>
                                        <p:tgtEl>
                                          <p:spTgt spid="96259">
                                            <p:txEl>
                                              <p:charRg st="68" end="7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6259">
                                            <p:txEl>
                                              <p:charRg st="68" end="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018" name="Picture 4"/>
          <p:cNvPicPr>
            <a:picLocks noChangeAspect="1"/>
          </p:cNvPicPr>
          <p:nvPr/>
        </p:nvPicPr>
        <p:blipFill>
          <a:blip r:embed="rId1"/>
          <a:stretch>
            <a:fillRect/>
          </a:stretch>
        </p:blipFill>
        <p:spPr>
          <a:xfrm>
            <a:off x="1066800" y="2362200"/>
            <a:ext cx="7239000" cy="3978275"/>
          </a:xfrm>
          <a:prstGeom prst="rect">
            <a:avLst/>
          </a:prstGeom>
          <a:noFill/>
          <a:ln w="9525">
            <a:noFill/>
          </a:ln>
        </p:spPr>
      </p:pic>
      <p:sp>
        <p:nvSpPr>
          <p:cNvPr id="86019" name="Rectangle 7"/>
          <p:cNvSpPr>
            <a:spLocks noGrp="1"/>
          </p:cNvSpPr>
          <p:nvPr>
            <p:ph type="title"/>
          </p:nvPr>
        </p:nvSpPr>
        <p:spPr>
          <a:xfrm>
            <a:off x="457200" y="762000"/>
            <a:ext cx="8229600" cy="1066800"/>
          </a:xfrm>
          <a:noFill/>
          <a:ln>
            <a:noFill/>
          </a:ln>
        </p:spPr>
        <p:txBody>
          <a:bodyPr/>
          <a:p>
            <a:r>
              <a:rPr lang="en-US" altLang="zh-CN" sz="4000" b="1" dirty="0"/>
              <a:t>CPU</a:t>
            </a:r>
            <a:r>
              <a:rPr lang="zh-CN" altLang="en-US" sz="4000" b="1" dirty="0"/>
              <a:t>对存储器的读写</a:t>
            </a:r>
            <a:endParaRPr lang="zh-CN" altLang="en-US" sz="4000" b="1" dirty="0"/>
          </a:p>
        </p:txBody>
      </p:sp>
      <p:sp>
        <p:nvSpPr>
          <p:cNvPr id="86020" name="Rectangle 8"/>
          <p:cNvSpPr>
            <a:spLocks noGrp="1"/>
          </p:cNvSpPr>
          <p:nvPr>
            <p:ph idx="1"/>
          </p:nvPr>
        </p:nvSpPr>
        <p:spPr>
          <a:ln/>
        </p:spPr>
        <p:txBody>
          <a:bodyPr vert="horz" wrap="square" lIns="91440" tIns="45720" rIns="91440" bIns="45720" anchor="t" anchorCtr="0"/>
          <a:p>
            <a:r>
              <a:rPr lang="zh-CN" altLang="en-US" dirty="0"/>
              <a:t>总线在逻辑上划分的图示：</a:t>
            </a:r>
            <a:endParaRPr lang="zh-CN" altLang="en-US" dirty="0"/>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xfrm>
            <a:off x="457200" y="914400"/>
            <a:ext cx="8229600" cy="838200"/>
          </a:xfrm>
          <a:noFill/>
          <a:ln>
            <a:noFill/>
          </a:ln>
        </p:spPr>
        <p:txBody>
          <a:bodyPr/>
          <a:p>
            <a:r>
              <a:rPr lang="en-US" altLang="zh-CN" sz="4000" b="1" dirty="0"/>
              <a:t>CPU</a:t>
            </a:r>
            <a:r>
              <a:rPr lang="zh-CN" altLang="en-US" sz="4000" b="1" dirty="0"/>
              <a:t>对存储器的读写</a:t>
            </a:r>
            <a:endParaRPr lang="zh-CN" altLang="en-US" sz="4000" b="1" dirty="0"/>
          </a:p>
        </p:txBody>
      </p:sp>
      <p:sp>
        <p:nvSpPr>
          <p:cNvPr id="155651" name="Rectangle 3"/>
          <p:cNvSpPr>
            <a:spLocks noGrp="1"/>
          </p:cNvSpPr>
          <p:nvPr>
            <p:ph idx="1"/>
          </p:nvPr>
        </p:nvSpPr>
        <p:spPr>
          <a:xfrm>
            <a:off x="457200" y="1752600"/>
            <a:ext cx="8229600" cy="4373563"/>
          </a:xfrm>
          <a:ln/>
        </p:spPr>
        <p:txBody>
          <a:bodyPr vert="horz" wrap="square" lIns="91440" tIns="45720" rIns="91440" bIns="45720" anchor="t" anchorCtr="0"/>
          <a:p>
            <a:pPr>
              <a:lnSpc>
                <a:spcPct val="150000"/>
              </a:lnSpc>
            </a:pPr>
            <a:r>
              <a:rPr lang="en-US" altLang="zh-CN" sz="3000" dirty="0"/>
              <a:t>CPU</a:t>
            </a:r>
            <a:r>
              <a:rPr lang="zh-CN" altLang="en-US" sz="3000" dirty="0"/>
              <a:t>在内存中读或写的数据演示：</a:t>
            </a:r>
            <a:endParaRPr lang="zh-CN" altLang="en-US" sz="3000" dirty="0"/>
          </a:p>
          <a:p>
            <a:pPr lvl="1">
              <a:lnSpc>
                <a:spcPct val="150000"/>
              </a:lnSpc>
            </a:pPr>
            <a:r>
              <a:rPr lang="zh-CN" altLang="en-US" sz="3000" dirty="0">
                <a:hlinkClick r:id="rId1" action="ppaction://hlinksldjump"/>
              </a:rPr>
              <a:t>读演示</a:t>
            </a:r>
            <a:endParaRPr lang="zh-CN" altLang="en-US" sz="3000" dirty="0"/>
          </a:p>
          <a:p>
            <a:pPr lvl="1">
              <a:lnSpc>
                <a:spcPct val="150000"/>
              </a:lnSpc>
            </a:pPr>
            <a:r>
              <a:rPr lang="zh-CN" altLang="en-US" sz="3000" dirty="0">
                <a:hlinkClick r:id="rId2" action="ppaction://hlinksldjump"/>
              </a:rPr>
              <a:t>写演示</a:t>
            </a:r>
            <a:endParaRPr lang="zh-CN" altLang="en-US" sz="3000" dirty="0"/>
          </a:p>
          <a:p>
            <a:pPr>
              <a:lnSpc>
                <a:spcPct val="150000"/>
              </a:lnSpc>
            </a:pPr>
            <a:r>
              <a:rPr lang="zh-CN" altLang="en-US" sz="3000" dirty="0"/>
              <a:t>从上面我们知道</a:t>
            </a:r>
            <a:r>
              <a:rPr lang="en-US" altLang="zh-CN" sz="3000" dirty="0"/>
              <a:t>CPU</a:t>
            </a:r>
            <a:r>
              <a:rPr lang="zh-CN" altLang="en-US" sz="3000" dirty="0"/>
              <a:t>是如何进行数据读写的。可是我们如何命令计算机进行数据的读写呢？</a:t>
            </a:r>
            <a:endParaRPr lang="zh-CN" altLang="en-US" sz="3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5651">
                                            <p:txEl>
                                              <p:charRg st="17" end="21"/>
                                            </p:txEl>
                                          </p:spTgt>
                                        </p:tgtEl>
                                        <p:attrNameLst>
                                          <p:attrName>style.visibility</p:attrName>
                                        </p:attrNameLst>
                                      </p:cBhvr>
                                      <p:to>
                                        <p:strVal val="visible"/>
                                      </p:to>
                                    </p:set>
                                    <p:animEffect transition="in" filter="checkerboard(across)">
                                      <p:cBhvr>
                                        <p:cTn id="7" dur="500"/>
                                        <p:tgtEl>
                                          <p:spTgt spid="155651">
                                            <p:txEl>
                                              <p:charRg st="17"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5651">
                                            <p:txEl>
                                              <p:charRg st="21" end="25"/>
                                            </p:txEl>
                                          </p:spTgt>
                                        </p:tgtEl>
                                        <p:attrNameLst>
                                          <p:attrName>style.visibility</p:attrName>
                                        </p:attrNameLst>
                                      </p:cBhvr>
                                      <p:to>
                                        <p:strVal val="visible"/>
                                      </p:to>
                                    </p:set>
                                    <p:animEffect transition="in" filter="checkerboard(across)">
                                      <p:cBhvr>
                                        <p:cTn id="12" dur="500"/>
                                        <p:tgtEl>
                                          <p:spTgt spid="155651">
                                            <p:txEl>
                                              <p:charRg st="21"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5651">
                                            <p:txEl>
                                              <p:charRg st="25" end="67"/>
                                            </p:txEl>
                                          </p:spTgt>
                                        </p:tgtEl>
                                        <p:attrNameLst>
                                          <p:attrName>style.visibility</p:attrName>
                                        </p:attrNameLst>
                                      </p:cBhvr>
                                      <p:to>
                                        <p:strVal val="visible"/>
                                      </p:to>
                                    </p:set>
                                    <p:animEffect transition="in" filter="checkerboard(across)">
                                      <p:cBhvr>
                                        <p:cTn id="17" dur="500"/>
                                        <p:tgtEl>
                                          <p:spTgt spid="155651">
                                            <p:txEl>
                                              <p:charRg st="25"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xfrm>
            <a:off x="457200" y="685800"/>
            <a:ext cx="8229600" cy="1143000"/>
          </a:xfrm>
          <a:noFill/>
          <a:ln>
            <a:noFill/>
          </a:ln>
        </p:spPr>
        <p:txBody>
          <a:bodyPr/>
          <a:p>
            <a:pPr algn="l"/>
            <a:r>
              <a:rPr lang="en-US" altLang="zh-CN" dirty="0"/>
              <a:t>2.1</a:t>
            </a:r>
            <a:r>
              <a:rPr lang="zh-CN" altLang="en-US" dirty="0"/>
              <a:t>微型计算机系统</a:t>
            </a:r>
            <a:r>
              <a:rPr lang="en-US" altLang="zh-CN" dirty="0"/>
              <a:t>——</a:t>
            </a:r>
            <a:r>
              <a:rPr lang="zh-CN" altLang="en-US" dirty="0"/>
              <a:t>主板</a:t>
            </a:r>
            <a:endParaRPr lang="zh-CN" altLang="en-US" dirty="0"/>
          </a:p>
        </p:txBody>
      </p:sp>
      <p:sp>
        <p:nvSpPr>
          <p:cNvPr id="49155" name="内容占位符 2"/>
          <p:cNvSpPr>
            <a:spLocks noGrp="1"/>
          </p:cNvSpPr>
          <p:nvPr>
            <p:ph idx="1"/>
          </p:nvPr>
        </p:nvSpPr>
        <p:spPr>
          <a:ln/>
        </p:spPr>
        <p:txBody>
          <a:bodyPr vert="horz" wrap="square" lIns="91440" tIns="45720" rIns="91440" bIns="45720" anchor="t" anchorCtr="0"/>
          <a:p>
            <a:endParaRPr lang="zh-CN" altLang="en-US" dirty="0"/>
          </a:p>
        </p:txBody>
      </p:sp>
      <p:pic>
        <p:nvPicPr>
          <p:cNvPr id="49156" name="Picture 2" descr="E:\授课\汇编\2016\课件图片\主板_下载_4.jpg"/>
          <p:cNvPicPr>
            <a:picLocks noChangeAspect="1"/>
          </p:cNvPicPr>
          <p:nvPr/>
        </p:nvPicPr>
        <p:blipFill>
          <a:blip r:embed="rId1"/>
          <a:stretch>
            <a:fillRect/>
          </a:stretch>
        </p:blipFill>
        <p:spPr>
          <a:xfrm>
            <a:off x="803275" y="1447800"/>
            <a:ext cx="8077200" cy="5432425"/>
          </a:xfrm>
          <a:prstGeom prst="rect">
            <a:avLst/>
          </a:prstGeom>
          <a:noFill/>
          <a:ln w="9525">
            <a:noFill/>
          </a:ln>
        </p:spPr>
      </p:pic>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195" name="Rectangle 2"/>
          <p:cNvSpPr>
            <a:spLocks noGrp="1"/>
          </p:cNvSpPr>
          <p:nvPr>
            <p:ph type="title"/>
          </p:nvPr>
        </p:nvSpPr>
        <p:spPr>
          <a:xfrm>
            <a:off x="457200" y="914400"/>
            <a:ext cx="8229600" cy="914400"/>
          </a:xfrm>
          <a:noFill/>
          <a:ln>
            <a:noFill/>
          </a:ln>
        </p:spPr>
        <p:txBody>
          <a:bodyPr/>
          <a:p>
            <a:r>
              <a:rPr lang="en-US" altLang="zh-CN" sz="4000" b="1" dirty="0"/>
              <a:t>CPU</a:t>
            </a:r>
            <a:r>
              <a:rPr lang="zh-CN" altLang="en-US" sz="4000" b="1" dirty="0"/>
              <a:t>对存储器的读写</a:t>
            </a:r>
            <a:endParaRPr lang="zh-CN" altLang="en-US" sz="4000" b="1" dirty="0"/>
          </a:p>
        </p:txBody>
      </p:sp>
      <p:sp>
        <p:nvSpPr>
          <p:cNvPr id="8196" name="AutoShape 4">
            <a:hlinkClick r:id="rId1" action="ppaction://hlinksldjump"/>
          </p:cNvPr>
          <p:cNvSpPr/>
          <p:nvPr/>
        </p:nvSpPr>
        <p:spPr>
          <a:xfrm>
            <a:off x="7924800" y="6248400"/>
            <a:ext cx="381000" cy="304800"/>
          </a:xfrm>
          <a:prstGeom prst="actionButtonReturn">
            <a:avLst/>
          </a:prstGeom>
          <a:solidFill>
            <a:srgbClr val="969696"/>
          </a:solidFill>
          <a:ln w="9525">
            <a:noFill/>
          </a:ln>
        </p:spPr>
        <p:txBody>
          <a:bodyPr anchor="ctr" anchorCtr="0">
            <a:spAutoFit/>
          </a:bodyPr>
          <a:p>
            <a:endParaRPr lang="zh-CN" altLang="en-US" dirty="0">
              <a:latin typeface="Arial" panose="020B0604020202020204" pitchFamily="34" charset="0"/>
            </a:endParaRPr>
          </a:p>
        </p:txBody>
      </p:sp>
    </p:spTree>
    <p:controls>
      <mc:AlternateContent xmlns:mc="http://schemas.openxmlformats.org/markup-compatibility/2006">
        <mc:Choice xmlns:v="urn:schemas-microsoft-com:vml" Requires="v">
          <p:control spid="8194" name="" r:id="rId2" imgW="7086600" imgH="4191000"/>
        </mc:Choice>
        <mc:Fallback>
          <p:control name="" r:id="rId2" imgW="7086600" imgH="4191000">
            <p:pic>
              <p:nvPicPr>
                <p:cNvPr id="0" name="ShockwaveFlash1"/>
                <p:cNvPicPr/>
                <p:nvPr/>
              </p:nvPicPr>
              <p:blipFill>
                <a:blip r:embed="rId3"/>
                <a:stretch>
                  <a:fillRect/>
                </a:stretch>
              </p:blipFill>
              <p:spPr>
                <a:xfrm>
                  <a:off x="1143000" y="1600200"/>
                  <a:ext cx="7086600" cy="4191000"/>
                </a:xfrm>
                <a:prstGeom prst="rect">
                  <a:avLst/>
                </a:prstGeom>
              </p:spPr>
            </p:pic>
          </p:control>
        </mc:Fallback>
      </mc:AlternateContent>
    </p:controls>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219" name="Rectangle 2"/>
          <p:cNvSpPr>
            <a:spLocks noGrp="1"/>
          </p:cNvSpPr>
          <p:nvPr>
            <p:ph type="title"/>
          </p:nvPr>
        </p:nvSpPr>
        <p:spPr>
          <a:xfrm>
            <a:off x="457200" y="838200"/>
            <a:ext cx="8229600" cy="914400"/>
          </a:xfrm>
          <a:noFill/>
          <a:ln>
            <a:noFill/>
          </a:ln>
        </p:spPr>
        <p:txBody>
          <a:bodyPr/>
          <a:p>
            <a:r>
              <a:rPr lang="en-US" altLang="zh-CN" sz="4000" b="1" dirty="0"/>
              <a:t>CPU</a:t>
            </a:r>
            <a:r>
              <a:rPr lang="zh-CN" altLang="en-US" sz="4000" b="1" dirty="0"/>
              <a:t>对存储器的读写</a:t>
            </a:r>
            <a:endParaRPr lang="zh-CN" altLang="en-US" sz="4000" b="1" dirty="0"/>
          </a:p>
        </p:txBody>
      </p:sp>
      <p:sp>
        <p:nvSpPr>
          <p:cNvPr id="9220" name="AutoShape 4">
            <a:hlinkClick r:id="rId1" action="ppaction://hlinksldjump"/>
          </p:cNvPr>
          <p:cNvSpPr/>
          <p:nvPr/>
        </p:nvSpPr>
        <p:spPr>
          <a:xfrm>
            <a:off x="7924800" y="6248400"/>
            <a:ext cx="381000" cy="304800"/>
          </a:xfrm>
          <a:prstGeom prst="actionButtonReturn">
            <a:avLst/>
          </a:prstGeom>
          <a:solidFill>
            <a:srgbClr val="969696"/>
          </a:solidFill>
          <a:ln w="9525">
            <a:noFill/>
          </a:ln>
        </p:spPr>
        <p:txBody>
          <a:bodyPr anchor="ctr" anchorCtr="0">
            <a:spAutoFit/>
          </a:bodyPr>
          <a:p>
            <a:endParaRPr lang="zh-CN" altLang="en-US" dirty="0">
              <a:latin typeface="Arial" panose="020B0604020202020204" pitchFamily="34" charset="0"/>
            </a:endParaRPr>
          </a:p>
        </p:txBody>
      </p:sp>
    </p:spTree>
    <p:controls>
      <mc:AlternateContent xmlns:mc="http://schemas.openxmlformats.org/markup-compatibility/2006">
        <mc:Choice xmlns:v="urn:schemas-microsoft-com:vml" Requires="v">
          <p:control spid="9218" name="" r:id="rId2" imgW="7162800" imgH="4191000"/>
        </mc:Choice>
        <mc:Fallback>
          <p:control name="" r:id="rId2" imgW="7162800" imgH="4191000">
            <p:pic>
              <p:nvPicPr>
                <p:cNvPr id="0" name="ShockwaveFlash1"/>
                <p:cNvPicPr/>
                <p:nvPr/>
              </p:nvPicPr>
              <p:blipFill>
                <a:blip r:embed="rId3"/>
                <a:stretch>
                  <a:fillRect/>
                </a:stretch>
              </p:blipFill>
              <p:spPr>
                <a:xfrm>
                  <a:off x="990600" y="1676400"/>
                  <a:ext cx="7162800" cy="4191000"/>
                </a:xfrm>
                <a:prstGeom prst="rect">
                  <a:avLst/>
                </a:prstGeom>
              </p:spPr>
            </p:pic>
          </p:control>
        </mc:Fallback>
      </mc:AlternateContent>
    </p:controls>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457200" y="838200"/>
            <a:ext cx="8229600" cy="1066800"/>
          </a:xfrm>
          <a:noFill/>
          <a:ln>
            <a:noFill/>
          </a:ln>
        </p:spPr>
        <p:txBody>
          <a:bodyPr/>
          <a:p>
            <a:r>
              <a:rPr lang="zh-CN" altLang="en-US" sz="4000" b="1" dirty="0"/>
              <a:t>地址总线</a:t>
            </a:r>
            <a:endParaRPr lang="zh-CN" altLang="en-US" sz="4000" b="1" dirty="0"/>
          </a:p>
        </p:txBody>
      </p:sp>
      <p:sp>
        <p:nvSpPr>
          <p:cNvPr id="98307" name="Rectangle 3"/>
          <p:cNvSpPr>
            <a:spLocks noGrp="1"/>
          </p:cNvSpPr>
          <p:nvPr>
            <p:ph idx="1"/>
          </p:nvPr>
        </p:nvSpPr>
        <p:spPr>
          <a:xfrm>
            <a:off x="609600" y="1752600"/>
            <a:ext cx="8001000" cy="3124200"/>
          </a:xfrm>
          <a:ln/>
        </p:spPr>
        <p:txBody>
          <a:bodyPr vert="horz" wrap="square" lIns="91440" tIns="45720" rIns="91440" bIns="45720" anchor="t" anchorCtr="0"/>
          <a:p>
            <a:pPr>
              <a:lnSpc>
                <a:spcPct val="150000"/>
              </a:lnSpc>
            </a:pPr>
            <a:r>
              <a:rPr lang="en-US" altLang="zh-CN" dirty="0"/>
              <a:t>CPU</a:t>
            </a:r>
            <a:r>
              <a:rPr lang="zh-CN" altLang="en-US" dirty="0"/>
              <a:t>是通过地址总线来指定存储单元的。</a:t>
            </a:r>
            <a:endParaRPr lang="zh-CN" altLang="en-US" dirty="0"/>
          </a:p>
          <a:p>
            <a:pPr>
              <a:lnSpc>
                <a:spcPct val="150000"/>
              </a:lnSpc>
            </a:pPr>
            <a:r>
              <a:rPr lang="zh-CN" altLang="en-US" dirty="0"/>
              <a:t>地址总线上能传送多少个不同的信息，</a:t>
            </a:r>
            <a:r>
              <a:rPr lang="en-US" altLang="zh-CN" dirty="0"/>
              <a:t>CPU</a:t>
            </a:r>
            <a:r>
              <a:rPr lang="zh-CN" altLang="en-US" dirty="0"/>
              <a:t>就可以对多少个存储单元进行寻址。</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8307">
                                            <p:txEl>
                                              <p:charRg st="20" end="57"/>
                                            </p:txEl>
                                          </p:spTgt>
                                        </p:tgtEl>
                                        <p:attrNameLst>
                                          <p:attrName>style.visibility</p:attrName>
                                        </p:attrNameLst>
                                      </p:cBhvr>
                                      <p:to>
                                        <p:strVal val="visible"/>
                                      </p:to>
                                    </p:set>
                                    <p:animEffect transition="in" filter="checkerboard(across)">
                                      <p:cBhvr>
                                        <p:cTn id="7" dur="500"/>
                                        <p:tgtEl>
                                          <p:spTgt spid="98307">
                                            <p:txEl>
                                              <p:charRg st="20"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90" name="Picture 15"/>
          <p:cNvPicPr>
            <a:picLocks noChangeAspect="1"/>
          </p:cNvPicPr>
          <p:nvPr/>
        </p:nvPicPr>
        <p:blipFill>
          <a:blip r:embed="rId1"/>
          <a:stretch>
            <a:fillRect/>
          </a:stretch>
        </p:blipFill>
        <p:spPr>
          <a:xfrm>
            <a:off x="2667000" y="1676400"/>
            <a:ext cx="4086225" cy="4953000"/>
          </a:xfrm>
          <a:prstGeom prst="rect">
            <a:avLst/>
          </a:prstGeom>
          <a:noFill/>
          <a:ln w="9525">
            <a:noFill/>
          </a:ln>
        </p:spPr>
      </p:pic>
      <p:sp>
        <p:nvSpPr>
          <p:cNvPr id="89091" name="Rectangle 2"/>
          <p:cNvSpPr>
            <a:spLocks noGrp="1"/>
          </p:cNvSpPr>
          <p:nvPr>
            <p:ph type="title"/>
          </p:nvPr>
        </p:nvSpPr>
        <p:spPr>
          <a:xfrm>
            <a:off x="457200" y="685800"/>
            <a:ext cx="8229600" cy="1143000"/>
          </a:xfrm>
          <a:noFill/>
          <a:ln>
            <a:noFill/>
          </a:ln>
        </p:spPr>
        <p:txBody>
          <a:bodyPr/>
          <a:p>
            <a:r>
              <a:rPr lang="zh-CN" altLang="en-US" sz="4000" b="1" dirty="0"/>
              <a:t>地址总线</a:t>
            </a:r>
            <a:endParaRPr lang="zh-CN" altLang="en-US" sz="4000" b="1" dirty="0"/>
          </a:p>
        </p:txBody>
      </p:sp>
      <p:pic>
        <p:nvPicPr>
          <p:cNvPr id="34828" name="Picture 12"/>
          <p:cNvPicPr>
            <a:picLocks noChangeAspect="1"/>
          </p:cNvPicPr>
          <p:nvPr/>
        </p:nvPicPr>
        <p:blipFill>
          <a:blip r:embed="rId2"/>
          <a:stretch>
            <a:fillRect/>
          </a:stretch>
        </p:blipFill>
        <p:spPr>
          <a:xfrm>
            <a:off x="3505200" y="1620838"/>
            <a:ext cx="76200" cy="3332162"/>
          </a:xfrm>
          <a:prstGeom prst="rect">
            <a:avLst/>
          </a:prstGeom>
          <a:noFill/>
          <a:ln w="9525">
            <a:noFill/>
          </a:ln>
        </p:spPr>
      </p:pic>
      <p:sp>
        <p:nvSpPr>
          <p:cNvPr id="89093" name="矩形 4"/>
          <p:cNvSpPr/>
          <p:nvPr/>
        </p:nvSpPr>
        <p:spPr>
          <a:xfrm>
            <a:off x="914400" y="1752600"/>
            <a:ext cx="533400" cy="4524375"/>
          </a:xfrm>
          <a:prstGeom prst="rect">
            <a:avLst/>
          </a:prstGeom>
          <a:noFill/>
          <a:ln w="9525">
            <a:noFill/>
          </a:ln>
        </p:spPr>
        <p:txBody>
          <a:bodyPr>
            <a:spAutoFit/>
          </a:bodyPr>
          <a:p>
            <a:r>
              <a:rPr lang="zh-CN" altLang="en-US" sz="2400" dirty="0">
                <a:latin typeface="Arial" panose="020B0604020202020204" pitchFamily="34" charset="0"/>
              </a:rPr>
              <a:t>地址总线发送地址信息演示</a:t>
            </a:r>
            <a:endParaRPr lang="zh-CN" altLang="en-US" sz="24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434 -1.56069E-6 L 0.25434 -1.56069E-6 " pathEditMode="relative" rAng="0" ptsTypes="AA">
                                      <p:cBhvr>
                                        <p:cTn id="6" dur="2000" fill="hold"/>
                                        <p:tgtEl>
                                          <p:spTgt spid="34828"/>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xfrm>
            <a:off x="457200" y="838200"/>
            <a:ext cx="8229600" cy="990600"/>
          </a:xfrm>
          <a:noFill/>
          <a:ln>
            <a:noFill/>
          </a:ln>
        </p:spPr>
        <p:txBody>
          <a:bodyPr/>
          <a:p>
            <a:r>
              <a:rPr lang="zh-CN" altLang="en-US" sz="4000" b="1" dirty="0"/>
              <a:t>地址总线</a:t>
            </a:r>
            <a:endParaRPr lang="zh-CN" altLang="en-US" sz="4000" b="1" dirty="0"/>
          </a:p>
        </p:txBody>
      </p:sp>
      <p:sp>
        <p:nvSpPr>
          <p:cNvPr id="122883" name="Rectangle 3"/>
          <p:cNvSpPr>
            <a:spLocks noGrp="1"/>
          </p:cNvSpPr>
          <p:nvPr>
            <p:ph idx="1"/>
          </p:nvPr>
        </p:nvSpPr>
        <p:spPr>
          <a:xfrm>
            <a:off x="685800" y="1905000"/>
            <a:ext cx="7924800" cy="3810000"/>
          </a:xfrm>
          <a:ln/>
        </p:spPr>
        <p:txBody>
          <a:bodyPr vert="horz" wrap="square" lIns="91440" tIns="45720" rIns="91440" bIns="45720" anchor="t" anchorCtr="0"/>
          <a:p>
            <a:pPr>
              <a:lnSpc>
                <a:spcPct val="150000"/>
              </a:lnSpc>
            </a:pPr>
            <a:r>
              <a:rPr lang="zh-CN" altLang="en-US" dirty="0"/>
              <a:t>一个</a:t>
            </a:r>
            <a:r>
              <a:rPr lang="en-US" altLang="zh-CN" dirty="0"/>
              <a:t>CPU</a:t>
            </a:r>
            <a:r>
              <a:rPr lang="zh-CN" altLang="en-US" dirty="0"/>
              <a:t>有</a:t>
            </a:r>
            <a:r>
              <a:rPr lang="en-US" altLang="zh-CN" dirty="0"/>
              <a:t>N</a:t>
            </a:r>
            <a:r>
              <a:rPr lang="zh-CN" altLang="en-US" dirty="0"/>
              <a:t>根地址总线，则可以说这个</a:t>
            </a:r>
            <a:r>
              <a:rPr lang="en-US" altLang="zh-CN" dirty="0"/>
              <a:t>CPU</a:t>
            </a:r>
            <a:r>
              <a:rPr lang="zh-CN" altLang="en-US" dirty="0"/>
              <a:t>的地址总线的宽度为</a:t>
            </a:r>
            <a:r>
              <a:rPr lang="en-US" altLang="zh-CN" dirty="0"/>
              <a:t>N</a:t>
            </a:r>
            <a:r>
              <a:rPr lang="zh-CN" altLang="en-US" dirty="0"/>
              <a:t>。</a:t>
            </a:r>
            <a:endParaRPr lang="zh-CN" altLang="en-US" dirty="0"/>
          </a:p>
          <a:p>
            <a:pPr>
              <a:lnSpc>
                <a:spcPct val="150000"/>
              </a:lnSpc>
            </a:pPr>
            <a:r>
              <a:rPr lang="zh-CN" altLang="en-US" dirty="0"/>
              <a:t>这样的</a:t>
            </a:r>
            <a:r>
              <a:rPr lang="en-US" altLang="zh-CN" dirty="0"/>
              <a:t>CPU</a:t>
            </a:r>
            <a:r>
              <a:rPr lang="zh-CN" altLang="en-US" dirty="0"/>
              <a:t>最多可以寻找２的</a:t>
            </a:r>
            <a:r>
              <a:rPr lang="en-US" altLang="zh-CN" dirty="0"/>
              <a:t>N</a:t>
            </a:r>
            <a:r>
              <a:rPr lang="zh-CN" altLang="en-US" dirty="0"/>
              <a:t>次方个内存单元。</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883">
                                            <p:txEl>
                                              <p:charRg st="34" end="58"/>
                                            </p:txEl>
                                          </p:spTgt>
                                        </p:tgtEl>
                                        <p:attrNameLst>
                                          <p:attrName>style.visibility</p:attrName>
                                        </p:attrNameLst>
                                      </p:cBhvr>
                                      <p:to>
                                        <p:strVal val="visible"/>
                                      </p:to>
                                    </p:set>
                                    <p:animEffect transition="in" filter="checkerboard(across)">
                                      <p:cBhvr>
                                        <p:cTn id="7" dur="500"/>
                                        <p:tgtEl>
                                          <p:spTgt spid="122883">
                                            <p:txEl>
                                              <p:charRg st="34"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a:xfrm>
            <a:off x="457200" y="914400"/>
            <a:ext cx="8229600" cy="914400"/>
          </a:xfrm>
          <a:noFill/>
          <a:ln>
            <a:noFill/>
          </a:ln>
        </p:spPr>
        <p:txBody>
          <a:bodyPr/>
          <a:p>
            <a:r>
              <a:rPr lang="zh-CN" altLang="en-US" sz="4000" b="1" dirty="0"/>
              <a:t>数据总线</a:t>
            </a:r>
            <a:endParaRPr lang="zh-CN" altLang="en-US" sz="4000" b="1" dirty="0"/>
          </a:p>
        </p:txBody>
      </p:sp>
      <p:sp>
        <p:nvSpPr>
          <p:cNvPr id="99331" name="Rectangle 3"/>
          <p:cNvSpPr>
            <a:spLocks noGrp="1"/>
          </p:cNvSpPr>
          <p:nvPr>
            <p:ph idx="1"/>
          </p:nvPr>
        </p:nvSpPr>
        <p:spPr>
          <a:xfrm>
            <a:off x="533400" y="1981200"/>
            <a:ext cx="8077200" cy="3581400"/>
          </a:xfrm>
          <a:ln/>
        </p:spPr>
        <p:txBody>
          <a:bodyPr vert="horz" wrap="square" lIns="91440" tIns="45720" rIns="91440" bIns="45720" anchor="t" anchorCtr="0"/>
          <a:p>
            <a:pPr>
              <a:lnSpc>
                <a:spcPct val="150000"/>
              </a:lnSpc>
            </a:pPr>
            <a:r>
              <a:rPr lang="en-US" altLang="zh-CN" dirty="0"/>
              <a:t>CPU</a:t>
            </a:r>
            <a:r>
              <a:rPr lang="zh-CN" altLang="en-US" dirty="0"/>
              <a:t>与内存或其它器件之间的数据传送是通过数据总线来进行的。</a:t>
            </a:r>
            <a:endParaRPr lang="zh-CN" altLang="en-US" dirty="0"/>
          </a:p>
          <a:p>
            <a:pPr>
              <a:lnSpc>
                <a:spcPct val="150000"/>
              </a:lnSpc>
            </a:pPr>
            <a:r>
              <a:rPr lang="zh-CN" altLang="en-US" dirty="0"/>
              <a:t>数据总线的宽度决定了</a:t>
            </a:r>
            <a:r>
              <a:rPr lang="en-US" altLang="zh-CN" dirty="0"/>
              <a:t>CPU</a:t>
            </a:r>
            <a:r>
              <a:rPr lang="zh-CN" altLang="en-US" dirty="0"/>
              <a:t>和外界的数据传送速度。</a:t>
            </a:r>
            <a:endParaRPr lang="zh-CN" altLang="en-US" dirty="0"/>
          </a:p>
          <a:p>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9331">
                                            <p:txEl>
                                              <p:charRg st="31" end="56"/>
                                            </p:txEl>
                                          </p:spTgt>
                                        </p:tgtEl>
                                        <p:attrNameLst>
                                          <p:attrName>style.visibility</p:attrName>
                                        </p:attrNameLst>
                                      </p:cBhvr>
                                      <p:to>
                                        <p:strVal val="visible"/>
                                      </p:to>
                                    </p:set>
                                    <p:animEffect transition="in" filter="checkerboard(across)">
                                      <p:cBhvr>
                                        <p:cTn id="7" dur="500"/>
                                        <p:tgtEl>
                                          <p:spTgt spid="99331">
                                            <p:txEl>
                                              <p:charRg st="31"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xfrm>
            <a:off x="457200" y="838200"/>
            <a:ext cx="8229600" cy="1066800"/>
          </a:xfrm>
          <a:noFill/>
          <a:ln>
            <a:noFill/>
          </a:ln>
        </p:spPr>
        <p:txBody>
          <a:bodyPr/>
          <a:p>
            <a:r>
              <a:rPr lang="zh-CN" altLang="en-US" sz="4000" b="1" dirty="0"/>
              <a:t>数据总线</a:t>
            </a:r>
            <a:endParaRPr lang="zh-CN" altLang="en-US" sz="4000" b="1" dirty="0"/>
          </a:p>
        </p:txBody>
      </p:sp>
      <p:sp>
        <p:nvSpPr>
          <p:cNvPr id="164867" name="Rectangle 3"/>
          <p:cNvSpPr>
            <a:spLocks noGrp="1"/>
          </p:cNvSpPr>
          <p:nvPr>
            <p:ph idx="1"/>
          </p:nvPr>
        </p:nvSpPr>
        <p:spPr>
          <a:xfrm>
            <a:off x="838200" y="1828800"/>
            <a:ext cx="7620000" cy="4303713"/>
          </a:xfrm>
          <a:ln/>
        </p:spPr>
        <p:txBody>
          <a:bodyPr vert="horz" wrap="square" lIns="91440" tIns="45720" rIns="91440" bIns="45720" anchor="t" anchorCtr="0"/>
          <a:p>
            <a:pPr>
              <a:lnSpc>
                <a:spcPct val="150000"/>
              </a:lnSpc>
            </a:pPr>
            <a:r>
              <a:rPr lang="zh-CN" altLang="en-US" dirty="0"/>
              <a:t>我们来分别看一下它们向内存中写入数据</a:t>
            </a:r>
            <a:r>
              <a:rPr lang="en-US" altLang="zh-CN" dirty="0"/>
              <a:t>89D8H</a:t>
            </a:r>
            <a:r>
              <a:rPr lang="zh-CN" altLang="en-US" dirty="0"/>
              <a:t>时，是如何通过数据总线传送数据的：</a:t>
            </a:r>
            <a:endParaRPr lang="zh-CN" altLang="en-US" dirty="0"/>
          </a:p>
          <a:p>
            <a:pPr lvl="1">
              <a:lnSpc>
                <a:spcPct val="150000"/>
              </a:lnSpc>
            </a:pPr>
            <a:r>
              <a:rPr lang="en-US" altLang="zh-CN" dirty="0">
                <a:hlinkClick r:id="rId1" action="ppaction://hlinksldjump"/>
              </a:rPr>
              <a:t>8088CPU</a:t>
            </a:r>
            <a:r>
              <a:rPr lang="zh-CN" altLang="en-US" dirty="0">
                <a:hlinkClick r:id="rId1" action="ppaction://hlinksldjump"/>
              </a:rPr>
              <a:t>数据总线上的数据传送情况</a:t>
            </a:r>
            <a:endParaRPr lang="zh-CN" altLang="en-US" dirty="0"/>
          </a:p>
          <a:p>
            <a:pPr lvl="1">
              <a:lnSpc>
                <a:spcPct val="150000"/>
              </a:lnSpc>
            </a:pPr>
            <a:r>
              <a:rPr lang="en-US" altLang="zh-CN" dirty="0">
                <a:hlinkClick r:id="rId2" action="ppaction://hlinksldjump"/>
              </a:rPr>
              <a:t>8086CPU</a:t>
            </a:r>
            <a:r>
              <a:rPr lang="zh-CN" altLang="en-US" dirty="0">
                <a:hlinkClick r:id="rId2" action="ppaction://hlinksldjump"/>
              </a:rPr>
              <a:t>数据总线上的数据传送情况</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867">
                                            <p:txEl>
                                              <p:charRg st="41" end="61"/>
                                            </p:txEl>
                                          </p:spTgt>
                                        </p:tgtEl>
                                        <p:attrNameLst>
                                          <p:attrName>style.visibility</p:attrName>
                                        </p:attrNameLst>
                                      </p:cBhvr>
                                      <p:to>
                                        <p:strVal val="visible"/>
                                      </p:to>
                                    </p:set>
                                    <p:animEffect transition="in" filter="checkerboard(across)">
                                      <p:cBhvr>
                                        <p:cTn id="7" dur="500"/>
                                        <p:tgtEl>
                                          <p:spTgt spid="164867">
                                            <p:txEl>
                                              <p:charRg st="41"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867">
                                            <p:txEl>
                                              <p:charRg st="61" end="81"/>
                                            </p:txEl>
                                          </p:spTgt>
                                        </p:tgtEl>
                                        <p:attrNameLst>
                                          <p:attrName>style.visibility</p:attrName>
                                        </p:attrNameLst>
                                      </p:cBhvr>
                                      <p:to>
                                        <p:strVal val="visible"/>
                                      </p:to>
                                    </p:set>
                                    <p:animEffect transition="in" filter="checkerboard(across)">
                                      <p:cBhvr>
                                        <p:cTn id="12" dur="500"/>
                                        <p:tgtEl>
                                          <p:spTgt spid="164867">
                                            <p:txEl>
                                              <p:charRg st="61"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3186" name="Rectangle 2"/>
          <p:cNvSpPr>
            <a:spLocks noGrp="1"/>
          </p:cNvSpPr>
          <p:nvPr>
            <p:ph type="title"/>
          </p:nvPr>
        </p:nvSpPr>
        <p:spPr>
          <a:xfrm>
            <a:off x="457200" y="838200"/>
            <a:ext cx="8229600" cy="990600"/>
          </a:xfrm>
          <a:noFill/>
          <a:ln>
            <a:noFill/>
          </a:ln>
        </p:spPr>
        <p:txBody>
          <a:bodyPr/>
          <a:p>
            <a:r>
              <a:rPr lang="zh-CN" altLang="en-US" sz="4000" b="1" dirty="0"/>
              <a:t>数据总线</a:t>
            </a:r>
            <a:endParaRPr lang="zh-CN" altLang="en-US" sz="4000" b="1" dirty="0"/>
          </a:p>
        </p:txBody>
      </p:sp>
      <p:sp>
        <p:nvSpPr>
          <p:cNvPr id="93187" name="Rectangle 5"/>
          <p:cNvSpPr>
            <a:spLocks noGrp="1"/>
          </p:cNvSpPr>
          <p:nvPr>
            <p:ph idx="1"/>
          </p:nvPr>
        </p:nvSpPr>
        <p:spPr>
          <a:xfrm>
            <a:off x="914400" y="5867400"/>
            <a:ext cx="7656513" cy="457200"/>
          </a:xfrm>
          <a:ln/>
        </p:spPr>
        <p:txBody>
          <a:bodyPr vert="horz" wrap="square" lIns="91440" tIns="45720" rIns="91440" bIns="45720" anchor="t" anchorCtr="0"/>
          <a:p>
            <a:pPr algn="ctr">
              <a:lnSpc>
                <a:spcPct val="90000"/>
              </a:lnSpc>
              <a:buFont typeface="Wingdings" panose="05000000000000000000" pitchFamily="2" charset="2"/>
              <a:buNone/>
            </a:pPr>
            <a:r>
              <a:rPr lang="en-US" altLang="zh-CN" sz="2400" dirty="0"/>
              <a:t>8</a:t>
            </a:r>
            <a:r>
              <a:rPr lang="zh-CN" altLang="en-US" sz="2400" dirty="0"/>
              <a:t>位数据总线上传送的信息</a:t>
            </a:r>
            <a:endParaRPr lang="zh-CN" altLang="en-US" sz="2400" dirty="0"/>
          </a:p>
        </p:txBody>
      </p:sp>
      <p:pic>
        <p:nvPicPr>
          <p:cNvPr id="93188" name="Picture 8"/>
          <p:cNvPicPr>
            <a:picLocks noChangeAspect="1"/>
          </p:cNvPicPr>
          <p:nvPr/>
        </p:nvPicPr>
        <p:blipFill>
          <a:blip r:embed="rId1"/>
          <a:stretch>
            <a:fillRect/>
          </a:stretch>
        </p:blipFill>
        <p:spPr>
          <a:xfrm>
            <a:off x="2667000" y="1905000"/>
            <a:ext cx="3543300" cy="3695700"/>
          </a:xfrm>
          <a:prstGeom prst="rect">
            <a:avLst/>
          </a:prstGeom>
          <a:noFill/>
          <a:ln w="9525">
            <a:noFill/>
          </a:ln>
        </p:spPr>
      </p:pic>
      <p:sp>
        <p:nvSpPr>
          <p:cNvPr id="35849" name="AutoShape 9">
            <a:hlinkClick r:id="rId2" action="ppaction://hlinksldjump"/>
          </p:cNvPr>
          <p:cNvSpPr/>
          <p:nvPr/>
        </p:nvSpPr>
        <p:spPr>
          <a:xfrm>
            <a:off x="7924800" y="6248400"/>
            <a:ext cx="533400" cy="381000"/>
          </a:xfrm>
          <a:prstGeom prst="actionButtonReturn">
            <a:avLst/>
          </a:prstGeom>
          <a:solidFill>
            <a:srgbClr val="C0C0C0"/>
          </a:solidFill>
          <a:ln w="9525">
            <a:noFill/>
          </a:ln>
        </p:spPr>
        <p:txBody>
          <a:bodyPr anchor="ctr" anchorCtr="0">
            <a:spAutoFit/>
          </a:bodyPr>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checkerboard(across)">
                                      <p:cBhvr>
                                        <p:cTn id="7"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4210" name="Rectangle 2"/>
          <p:cNvSpPr>
            <a:spLocks noGrp="1"/>
          </p:cNvSpPr>
          <p:nvPr>
            <p:ph type="title"/>
          </p:nvPr>
        </p:nvSpPr>
        <p:spPr>
          <a:xfrm>
            <a:off x="457200" y="914400"/>
            <a:ext cx="8229600" cy="914400"/>
          </a:xfrm>
          <a:noFill/>
          <a:ln>
            <a:noFill/>
          </a:ln>
        </p:spPr>
        <p:txBody>
          <a:bodyPr/>
          <a:p>
            <a:r>
              <a:rPr lang="zh-CN" altLang="en-US" sz="4000" b="1" dirty="0"/>
              <a:t>数据总线</a:t>
            </a:r>
            <a:endParaRPr lang="zh-CN" altLang="en-US" sz="4000" b="1" dirty="0"/>
          </a:p>
        </p:txBody>
      </p:sp>
      <p:sp>
        <p:nvSpPr>
          <p:cNvPr id="94211" name="Rectangle 3"/>
          <p:cNvSpPr>
            <a:spLocks noGrp="1"/>
          </p:cNvSpPr>
          <p:nvPr>
            <p:ph idx="1"/>
          </p:nvPr>
        </p:nvSpPr>
        <p:spPr>
          <a:xfrm>
            <a:off x="685800" y="6172200"/>
            <a:ext cx="7772400" cy="457200"/>
          </a:xfrm>
          <a:ln/>
        </p:spPr>
        <p:txBody>
          <a:bodyPr vert="horz" wrap="square" lIns="91440" tIns="45720" rIns="91440" bIns="45720" anchor="t" anchorCtr="0"/>
          <a:p>
            <a:pPr algn="ctr">
              <a:buFont typeface="Wingdings" panose="05000000000000000000" pitchFamily="2" charset="2"/>
              <a:buNone/>
            </a:pPr>
            <a:r>
              <a:rPr lang="en-US" altLang="zh-CN" sz="2400" dirty="0"/>
              <a:t>16</a:t>
            </a:r>
            <a:r>
              <a:rPr lang="zh-CN" altLang="en-US" sz="2400" dirty="0"/>
              <a:t>位数据总线上传送的信息</a:t>
            </a:r>
            <a:endParaRPr lang="zh-CN" altLang="en-US" sz="2400" dirty="0"/>
          </a:p>
        </p:txBody>
      </p:sp>
      <p:pic>
        <p:nvPicPr>
          <p:cNvPr id="94212" name="Picture 5"/>
          <p:cNvPicPr>
            <a:picLocks noChangeAspect="1"/>
          </p:cNvPicPr>
          <p:nvPr/>
        </p:nvPicPr>
        <p:blipFill>
          <a:blip r:embed="rId1"/>
          <a:stretch>
            <a:fillRect/>
          </a:stretch>
        </p:blipFill>
        <p:spPr>
          <a:xfrm>
            <a:off x="2590800" y="2133600"/>
            <a:ext cx="3562350" cy="3924300"/>
          </a:xfrm>
          <a:prstGeom prst="rect">
            <a:avLst/>
          </a:prstGeom>
          <a:noFill/>
          <a:ln w="9525">
            <a:noFill/>
          </a:ln>
        </p:spPr>
      </p:pic>
      <p:sp>
        <p:nvSpPr>
          <p:cNvPr id="165894" name="AutoShape 6">
            <a:hlinkClick r:id="rId2" action="ppaction://hlinksldjump"/>
          </p:cNvPr>
          <p:cNvSpPr/>
          <p:nvPr/>
        </p:nvSpPr>
        <p:spPr>
          <a:xfrm>
            <a:off x="7924800" y="6248400"/>
            <a:ext cx="533400" cy="381000"/>
          </a:xfrm>
          <a:prstGeom prst="actionButtonReturn">
            <a:avLst/>
          </a:prstGeom>
          <a:solidFill>
            <a:srgbClr val="C0C0C0"/>
          </a:solidFill>
          <a:ln w="9525">
            <a:noFill/>
          </a:ln>
        </p:spPr>
        <p:txBody>
          <a:bodyPr anchor="ctr" anchorCtr="0">
            <a:spAutoFit/>
          </a:bodyPr>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checkerboard(across)">
                                      <p:cBhvr>
                                        <p:cTn id="7"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xfrm>
            <a:off x="457200" y="838200"/>
            <a:ext cx="8229600" cy="990600"/>
          </a:xfrm>
          <a:noFill/>
          <a:ln>
            <a:noFill/>
          </a:ln>
        </p:spPr>
        <p:txBody>
          <a:bodyPr/>
          <a:p>
            <a:r>
              <a:rPr lang="zh-CN" altLang="en-US" sz="4000" b="1" dirty="0"/>
              <a:t>控制总线</a:t>
            </a:r>
            <a:endParaRPr lang="zh-CN" altLang="en-US" sz="4000" b="1" dirty="0"/>
          </a:p>
        </p:txBody>
      </p:sp>
      <p:sp>
        <p:nvSpPr>
          <p:cNvPr id="100355" name="Rectangle 3"/>
          <p:cNvSpPr>
            <a:spLocks noGrp="1"/>
          </p:cNvSpPr>
          <p:nvPr>
            <p:ph idx="1"/>
          </p:nvPr>
        </p:nvSpPr>
        <p:spPr>
          <a:xfrm>
            <a:off x="457200" y="1676400"/>
            <a:ext cx="8305800" cy="4953000"/>
          </a:xfrm>
          <a:ln/>
        </p:spPr>
        <p:txBody>
          <a:bodyPr vert="horz" wrap="square" lIns="91440" tIns="45720" rIns="91440" bIns="45720" anchor="t" anchorCtr="0"/>
          <a:p>
            <a:pPr>
              <a:lnSpc>
                <a:spcPct val="140000"/>
              </a:lnSpc>
            </a:pPr>
            <a:r>
              <a:rPr lang="en-US" altLang="zh-CN" sz="2600" dirty="0"/>
              <a:t>CPU</a:t>
            </a:r>
            <a:r>
              <a:rPr lang="zh-CN" altLang="en-US" sz="2600" dirty="0"/>
              <a:t>对外部器件的控制是通过控制总线来进行的。在这里控制总线是个总称，控制总线是一些不同控制线的集合。</a:t>
            </a:r>
            <a:endParaRPr lang="zh-CN" altLang="en-US" sz="2600" dirty="0"/>
          </a:p>
          <a:p>
            <a:pPr>
              <a:lnSpc>
                <a:spcPct val="140000"/>
              </a:lnSpc>
            </a:pPr>
            <a:r>
              <a:rPr lang="zh-CN" altLang="en-US" sz="2600" dirty="0"/>
              <a:t>有多少根控制总线，就意味着</a:t>
            </a:r>
            <a:r>
              <a:rPr lang="en-US" altLang="zh-CN" sz="2600" dirty="0"/>
              <a:t>CPU</a:t>
            </a:r>
            <a:r>
              <a:rPr lang="zh-CN" altLang="en-US" sz="2600" dirty="0"/>
              <a:t>提供了对外部器件的多少种控制。</a:t>
            </a:r>
            <a:endParaRPr lang="zh-CN" altLang="en-US" sz="2600" dirty="0"/>
          </a:p>
          <a:p>
            <a:pPr>
              <a:lnSpc>
                <a:spcPct val="140000"/>
              </a:lnSpc>
              <a:buFont typeface="Wingdings" panose="05000000000000000000" pitchFamily="2" charset="2"/>
              <a:buNone/>
            </a:pPr>
            <a:r>
              <a:rPr lang="zh-CN" altLang="en-US" sz="2600" dirty="0"/>
              <a:t>　所以，控制总线的宽度决定了</a:t>
            </a:r>
            <a:r>
              <a:rPr lang="en-US" altLang="zh-CN" sz="2600" dirty="0"/>
              <a:t>CPU</a:t>
            </a:r>
            <a:r>
              <a:rPr lang="zh-CN" altLang="en-US" sz="2600" dirty="0"/>
              <a:t>对外部器件的控制能力。</a:t>
            </a:r>
            <a:endParaRPr lang="zh-CN" altLang="en-US" sz="2600" dirty="0"/>
          </a:p>
          <a:p>
            <a:pPr>
              <a:lnSpc>
                <a:spcPct val="140000"/>
              </a:lnSpc>
            </a:pPr>
            <a:r>
              <a:rPr lang="zh-CN" altLang="en-US" sz="2600" dirty="0">
                <a:hlinkClick r:id="rId1" action="ppaction://hlinksldjump"/>
              </a:rPr>
              <a:t>控制总线上发送的控制信息</a:t>
            </a:r>
            <a:endParaRPr lang="zh-CN" altLang="en-US" sz="2600" dirty="0"/>
          </a:p>
          <a:p>
            <a:endParaRPr lang="en-US" altLang="zh-CN"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0355">
                                            <p:txEl>
                                              <p:charRg st="52" end="84"/>
                                            </p:txEl>
                                          </p:spTgt>
                                        </p:tgtEl>
                                        <p:attrNameLst>
                                          <p:attrName>style.visibility</p:attrName>
                                        </p:attrNameLst>
                                      </p:cBhvr>
                                      <p:to>
                                        <p:strVal val="visible"/>
                                      </p:to>
                                    </p:set>
                                    <p:animEffect transition="in" filter="checkerboard(across)">
                                      <p:cBhvr>
                                        <p:cTn id="7" dur="500"/>
                                        <p:tgtEl>
                                          <p:spTgt spid="100355">
                                            <p:txEl>
                                              <p:charRg st="52"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0355">
                                            <p:txEl>
                                              <p:charRg st="84" end="113"/>
                                            </p:txEl>
                                          </p:spTgt>
                                        </p:tgtEl>
                                        <p:attrNameLst>
                                          <p:attrName>style.visibility</p:attrName>
                                        </p:attrNameLst>
                                      </p:cBhvr>
                                      <p:to>
                                        <p:strVal val="visible"/>
                                      </p:to>
                                    </p:set>
                                    <p:animEffect transition="in" filter="checkerboard(across)">
                                      <p:cBhvr>
                                        <p:cTn id="12" dur="500"/>
                                        <p:tgtEl>
                                          <p:spTgt spid="100355">
                                            <p:txEl>
                                              <p:charRg st="84"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0355">
                                            <p:txEl>
                                              <p:charRg st="113" end="126"/>
                                            </p:txEl>
                                          </p:spTgt>
                                        </p:tgtEl>
                                        <p:attrNameLst>
                                          <p:attrName>style.visibility</p:attrName>
                                        </p:attrNameLst>
                                      </p:cBhvr>
                                      <p:to>
                                        <p:strVal val="visible"/>
                                      </p:to>
                                    </p:set>
                                    <p:animEffect transition="in" filter="checkerboard(across)">
                                      <p:cBhvr>
                                        <p:cTn id="17" dur="500"/>
                                        <p:tgtEl>
                                          <p:spTgt spid="100355">
                                            <p:txEl>
                                              <p:charRg st="113"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0355">
                                            <p:txEl>
                                              <p:charRg st="84" end="113"/>
                                            </p:txEl>
                                          </p:spTgt>
                                        </p:tgtEl>
                                        <p:attrNameLst>
                                          <p:attrName>style.visibility</p:attrName>
                                        </p:attrNameLst>
                                      </p:cBhvr>
                                      <p:to>
                                        <p:strVal val="visible"/>
                                      </p:to>
                                    </p:set>
                                    <p:animEffect transition="in" filter="checkerboard(across)">
                                      <p:cBhvr>
                                        <p:cTn id="22" dur="500"/>
                                        <p:tgtEl>
                                          <p:spTgt spid="100355">
                                            <p:txEl>
                                              <p:charRg st="84"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AutoShape 2">
            <a:hlinkClick r:id="rId1" action="ppaction://hlinksldjump"/>
          </p:cNvPr>
          <p:cNvSpPr>
            <a:spLocks noChangeArrowheads="1"/>
          </p:cNvSpPr>
          <p:nvPr/>
        </p:nvSpPr>
        <p:spPr bwMode="auto">
          <a:xfrm>
            <a:off x="2951163" y="1531938"/>
            <a:ext cx="3022600" cy="911225"/>
          </a:xfrm>
          <a:prstGeom prst="roundRect">
            <a:avLst>
              <a:gd name="adj" fmla="val 16667"/>
            </a:avLst>
          </a:prstGeom>
          <a:solidFill>
            <a:srgbClr val="66CCFF"/>
          </a:solidFill>
          <a:ln w="12700">
            <a:solidFill>
              <a:srgbClr val="FF9900"/>
            </a:solidFill>
            <a:round/>
          </a:ln>
          <a:effectLst>
            <a:outerShdw dist="71842" dir="2700000" algn="ctr" rotWithShape="0">
              <a:srgbClr val="FF00FF"/>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内存储器</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Inner Memory</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AutoShape 3">
            <a:hlinkClick r:id="rId2" action="ppaction://hlinksldjump"/>
          </p:cNvPr>
          <p:cNvSpPr>
            <a:spLocks noChangeArrowheads="1"/>
          </p:cNvSpPr>
          <p:nvPr/>
        </p:nvSpPr>
        <p:spPr bwMode="auto">
          <a:xfrm>
            <a:off x="741363" y="1455738"/>
            <a:ext cx="1828800" cy="1325563"/>
          </a:xfrm>
          <a:prstGeom prst="roundRect">
            <a:avLst>
              <a:gd name="adj" fmla="val 16667"/>
            </a:avLst>
          </a:prstGeom>
          <a:solidFill>
            <a:srgbClr val="FFFF00"/>
          </a:solidFill>
          <a:ln w="12700">
            <a:noFill/>
            <a:round/>
          </a:ln>
          <a:effectLst>
            <a:outerShdw dist="71842" dir="2700000" algn="ctr" rotWithShape="0">
              <a:srgbClr val="FF00FF"/>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输入设备</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Input Device</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0" name="AutoShape 4">
            <a:hlinkClick r:id="rId3" action="ppaction://hlinksldjump"/>
          </p:cNvPr>
          <p:cNvSpPr>
            <a:spLocks noChangeArrowheads="1"/>
          </p:cNvSpPr>
          <p:nvPr/>
        </p:nvSpPr>
        <p:spPr bwMode="auto">
          <a:xfrm>
            <a:off x="3198813" y="5959475"/>
            <a:ext cx="2628900" cy="898525"/>
          </a:xfrm>
          <a:prstGeom prst="roundRect">
            <a:avLst>
              <a:gd name="adj" fmla="val 16667"/>
            </a:avLst>
          </a:prstGeom>
          <a:solidFill>
            <a:srgbClr val="66FF66"/>
          </a:solidFill>
          <a:ln w="12700">
            <a:noFill/>
            <a:round/>
          </a:ln>
          <a:effectLst>
            <a:outerShdw dist="71842" dir="2700000" algn="ctr" rotWithShape="0">
              <a:srgbClr val="FF00FF"/>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中央处理器</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ＣＰＵ</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AutoShape 5"/>
          <p:cNvSpPr>
            <a:spLocks noChangeArrowheads="1"/>
          </p:cNvSpPr>
          <p:nvPr/>
        </p:nvSpPr>
        <p:spPr bwMode="auto">
          <a:xfrm>
            <a:off x="6380163" y="1455738"/>
            <a:ext cx="2057400" cy="1325563"/>
          </a:xfrm>
          <a:prstGeom prst="roundRect">
            <a:avLst>
              <a:gd name="adj" fmla="val 16667"/>
            </a:avLst>
          </a:prstGeom>
          <a:solidFill>
            <a:srgbClr val="FFFF00"/>
          </a:solidFill>
          <a:ln w="12700">
            <a:noFill/>
            <a:round/>
          </a:ln>
          <a:effectLst>
            <a:outerShdw dist="71842" dir="2700000" algn="ctr" rotWithShape="0">
              <a:srgbClr val="FF00FF"/>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输出设备</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Output Device</a:t>
            </a:r>
            <a:endPar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2" name="Line 6"/>
          <p:cNvSpPr>
            <a:spLocks noChangeShapeType="1"/>
          </p:cNvSpPr>
          <p:nvPr/>
        </p:nvSpPr>
        <p:spPr bwMode="auto">
          <a:xfrm flipV="1">
            <a:off x="4551363" y="5341938"/>
            <a:ext cx="0" cy="609600"/>
          </a:xfrm>
          <a:prstGeom prst="line">
            <a:avLst/>
          </a:prstGeom>
          <a:noFill/>
          <a:ln w="76200">
            <a:solidFill>
              <a:srgbClr val="3333FF"/>
            </a:solidFill>
            <a:round/>
            <a:headEnd type="triangle" w="med" len="med"/>
            <a:tailEnd type="triangle" w="med" len="med"/>
          </a:ln>
          <a:effectLst>
            <a:outerShdw dist="28398" dir="3806097" algn="ctr" rotWithShape="0">
              <a:srgbClr val="FF00FF"/>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2" name="AutoShape 7"/>
          <p:cNvCxnSpPr>
            <a:cxnSpLocks noChangeShapeType="1"/>
          </p:cNvCxnSpPr>
          <p:nvPr/>
        </p:nvCxnSpPr>
        <p:spPr bwMode="auto">
          <a:xfrm flipV="1">
            <a:off x="1503363" y="3817938"/>
            <a:ext cx="0" cy="1485900"/>
          </a:xfrm>
          <a:prstGeom prst="straightConnector1">
            <a:avLst/>
          </a:prstGeom>
          <a:noFill/>
          <a:ln w="76200">
            <a:solidFill>
              <a:srgbClr val="3333FF"/>
            </a:solidFill>
            <a:round/>
            <a:tailEnd type="triangle" w="med" len="med"/>
          </a:ln>
          <a:effectLst>
            <a:outerShdw dist="35921" dir="2700000" algn="ctr" rotWithShape="0">
              <a:srgbClr val="FF00FF"/>
            </a:outerShdw>
          </a:effectLst>
        </p:spPr>
      </p:cxnSp>
      <p:sp>
        <p:nvSpPr>
          <p:cNvPr id="9224" name="Rectangle 8"/>
          <p:cNvSpPr>
            <a:spLocks noChangeArrowheads="1"/>
          </p:cNvSpPr>
          <p:nvPr/>
        </p:nvSpPr>
        <p:spPr bwMode="auto">
          <a:xfrm>
            <a:off x="1503363" y="5265738"/>
            <a:ext cx="6019800" cy="76200"/>
          </a:xfrm>
          <a:prstGeom prst="rect">
            <a:avLst/>
          </a:prstGeom>
          <a:solidFill>
            <a:srgbClr val="3333FF"/>
          </a:solidFill>
          <a:ln w="12700">
            <a:noFill/>
            <a:miter lim="800000"/>
          </a:ln>
          <a:effectLst>
            <a:outerShdw dist="35921" dir="2700000" algn="ctr" rotWithShape="0">
              <a:srgbClr val="FF00FF"/>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zh-CN"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50185" name="AutoShape 9"/>
          <p:cNvCxnSpPr/>
          <p:nvPr/>
        </p:nvCxnSpPr>
        <p:spPr>
          <a:xfrm flipV="1">
            <a:off x="7370763" y="3665538"/>
            <a:ext cx="152400" cy="1638300"/>
          </a:xfrm>
          <a:prstGeom prst="bentConnector2">
            <a:avLst/>
          </a:prstGeom>
          <a:ln w="76200" cap="flat" cmpd="sng">
            <a:solidFill>
              <a:srgbClr val="3333FF"/>
            </a:solidFill>
            <a:prstDash val="solid"/>
            <a:miter/>
            <a:headEnd type="none" w="med" len="med"/>
            <a:tailEnd type="triangle" w="med" len="med"/>
          </a:ln>
          <a:effectLst>
            <a:outerShdw dist="35921" dir="2699999" algn="ctr" rotWithShape="0">
              <a:srgbClr val="FF00FF"/>
            </a:outerShdw>
          </a:effectLst>
        </p:spPr>
      </p:cxnSp>
      <p:sp>
        <p:nvSpPr>
          <p:cNvPr id="9226" name="Text Box 10"/>
          <p:cNvSpPr txBox="1">
            <a:spLocks noChangeArrowheads="1"/>
          </p:cNvSpPr>
          <p:nvPr/>
        </p:nvSpPr>
        <p:spPr bwMode="auto">
          <a:xfrm>
            <a:off x="1944688" y="4808538"/>
            <a:ext cx="1311275" cy="519113"/>
          </a:xfrm>
          <a:prstGeom prst="rect">
            <a:avLst/>
          </a:prstGeom>
          <a:noFill/>
          <a:ln w="12700">
            <a:noFill/>
            <a:miter lim="800000"/>
          </a:ln>
          <a:effectLst>
            <a:outerShdw dist="35921" dir="2700000" algn="ctr" rotWithShape="0">
              <a:srgbClr val="FF00FF"/>
            </a:outerShdw>
          </a:effectLst>
        </p:spPr>
        <p:txBody>
          <a:bodyPr wrap="none">
            <a:spAutoFit/>
          </a:bodyPr>
          <a:lstStyle/>
          <a:p>
            <a:pPr marR="0" defTabSz="914400" eaLnBrk="0" hangingPunct="0">
              <a:buClrTx/>
              <a:buSzTx/>
              <a:buFontTx/>
              <a:buNone/>
              <a:defRPr/>
            </a:pPr>
            <a:r>
              <a:rPr kumimoji="1" lang="en-US" altLang="zh-CN" sz="2800" kern="1200" cap="none" spc="0" normalizeH="0" baseline="0" noProof="0">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D-BUS</a:t>
            </a:r>
            <a:endParaRPr kumimoji="1" lang="en-US" altLang="zh-CN" sz="2800" kern="1200" cap="none" spc="0" normalizeH="0" baseline="0" noProof="0">
              <a:solidFill>
                <a:srgbClr val="3333FF"/>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9227" name="AutoShape 11" descr="浅色上对角线"/>
          <p:cNvSpPr>
            <a:spLocks noChangeArrowheads="1"/>
          </p:cNvSpPr>
          <p:nvPr/>
        </p:nvSpPr>
        <p:spPr bwMode="auto">
          <a:xfrm>
            <a:off x="2036763" y="4656138"/>
            <a:ext cx="4953000" cy="76200"/>
          </a:xfrm>
          <a:prstGeom prst="roundRect">
            <a:avLst>
              <a:gd name="adj" fmla="val 16667"/>
            </a:avLst>
          </a:prstGeom>
          <a:pattFill prst="ltUpDiag">
            <a:fgClr>
              <a:srgbClr val="003300"/>
            </a:fgClr>
            <a:bgClr>
              <a:srgbClr val="00FF00"/>
            </a:bgClr>
          </a:pattFill>
          <a:ln w="12700">
            <a:noFill/>
            <a:round/>
          </a:ln>
          <a:effectLst>
            <a:outerShdw dist="71842" dir="2700000" algn="ctr" rotWithShape="0">
              <a:srgbClr val="FF00FF"/>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8" name="Line 12"/>
          <p:cNvSpPr/>
          <p:nvPr/>
        </p:nvSpPr>
        <p:spPr>
          <a:xfrm flipV="1">
            <a:off x="2036763" y="3817938"/>
            <a:ext cx="0" cy="914400"/>
          </a:xfrm>
          <a:prstGeom prst="line">
            <a:avLst/>
          </a:prstGeom>
          <a:ln w="76200" cap="flat" cmpd="sng">
            <a:pattFill prst="ltUpDiag">
              <a:fgClr>
                <a:srgbClr val="003300"/>
              </a:fgClr>
              <a:bgClr>
                <a:srgbClr val="00FF00"/>
              </a:bgClr>
            </a:pattFill>
            <a:prstDash val="solid"/>
            <a:headEnd type="none" w="med" len="med"/>
            <a:tailEnd type="triangle" w="med" len="med"/>
          </a:ln>
          <a:effectLst>
            <a:outerShdw dist="28398" dir="3806096" algn="ctr" rotWithShape="0">
              <a:srgbClr val="FF00FF"/>
            </a:outerShdw>
          </a:effectLst>
        </p:spPr>
      </p:sp>
      <p:sp>
        <p:nvSpPr>
          <p:cNvPr id="50189" name="Line 13"/>
          <p:cNvSpPr/>
          <p:nvPr/>
        </p:nvSpPr>
        <p:spPr>
          <a:xfrm flipV="1">
            <a:off x="6989763" y="3665538"/>
            <a:ext cx="0" cy="1066800"/>
          </a:xfrm>
          <a:prstGeom prst="line">
            <a:avLst/>
          </a:prstGeom>
          <a:ln w="76200" cap="flat" cmpd="sng">
            <a:pattFill prst="ltUpDiag">
              <a:fgClr>
                <a:srgbClr val="003300"/>
              </a:fgClr>
              <a:bgClr>
                <a:srgbClr val="00FF00"/>
              </a:bgClr>
            </a:pattFill>
            <a:prstDash val="solid"/>
            <a:headEnd type="none" w="med" len="med"/>
            <a:tailEnd type="triangle" w="med" len="med"/>
          </a:ln>
          <a:effectLst>
            <a:outerShdw dist="35921" dir="2699999" algn="ctr" rotWithShape="0">
              <a:srgbClr val="FF00FF"/>
            </a:outerShdw>
          </a:effectLst>
        </p:spPr>
      </p:sp>
      <p:sp>
        <p:nvSpPr>
          <p:cNvPr id="50190" name="Line 14"/>
          <p:cNvSpPr/>
          <p:nvPr/>
        </p:nvSpPr>
        <p:spPr>
          <a:xfrm flipV="1">
            <a:off x="3865563" y="2446338"/>
            <a:ext cx="0" cy="2209800"/>
          </a:xfrm>
          <a:prstGeom prst="line">
            <a:avLst/>
          </a:prstGeom>
          <a:ln w="88900" cap="flat" cmpd="sng">
            <a:pattFill prst="ltUpDiag">
              <a:fgClr>
                <a:srgbClr val="003300"/>
              </a:fgClr>
              <a:bgClr>
                <a:srgbClr val="00FF00"/>
              </a:bgClr>
            </a:pattFill>
            <a:prstDash val="solid"/>
            <a:headEnd type="none" w="med" len="med"/>
            <a:tailEnd type="triangle" w="med" len="med"/>
          </a:ln>
          <a:effectLst>
            <a:outerShdw dist="71842" dir="2699999" algn="ctr" rotWithShape="0">
              <a:srgbClr val="FF00FF"/>
            </a:outerShdw>
          </a:effectLst>
        </p:spPr>
      </p:sp>
      <p:sp>
        <p:nvSpPr>
          <p:cNvPr id="50191" name="Line 15"/>
          <p:cNvSpPr/>
          <p:nvPr/>
        </p:nvSpPr>
        <p:spPr>
          <a:xfrm flipV="1">
            <a:off x="3865563" y="4656138"/>
            <a:ext cx="0" cy="1295400"/>
          </a:xfrm>
          <a:prstGeom prst="line">
            <a:avLst/>
          </a:prstGeom>
          <a:ln w="76200" cap="flat" cmpd="sng">
            <a:pattFill prst="ltUpDiag">
              <a:fgClr>
                <a:srgbClr val="003300"/>
              </a:fgClr>
              <a:bgClr>
                <a:srgbClr val="00FF00"/>
              </a:bgClr>
            </a:pattFill>
            <a:prstDash val="solid"/>
            <a:headEnd type="none" w="med" len="med"/>
            <a:tailEnd type="triangle" w="med" len="med"/>
          </a:ln>
          <a:effectLst>
            <a:outerShdw dist="71842" dir="2699999" algn="ctr" rotWithShape="0">
              <a:srgbClr val="FF00FF"/>
            </a:outerShdw>
          </a:effectLst>
        </p:spPr>
      </p:sp>
      <p:sp>
        <p:nvSpPr>
          <p:cNvPr id="9232" name="Text Box 16"/>
          <p:cNvSpPr txBox="1">
            <a:spLocks noChangeArrowheads="1"/>
          </p:cNvSpPr>
          <p:nvPr/>
        </p:nvSpPr>
        <p:spPr bwMode="auto">
          <a:xfrm>
            <a:off x="2173288" y="4137025"/>
            <a:ext cx="1311275" cy="519113"/>
          </a:xfrm>
          <a:prstGeom prst="rect">
            <a:avLst/>
          </a:prstGeom>
          <a:noFill/>
          <a:ln w="12700">
            <a:noFill/>
            <a:miter lim="800000"/>
          </a:ln>
          <a:effectLst>
            <a:outerShdw dist="35921" dir="2700000" algn="ctr" rotWithShape="0">
              <a:srgbClr val="FF00FF"/>
            </a:outerShdw>
          </a:effectLst>
        </p:spPr>
        <p:txBody>
          <a:bodyPr wrap="none">
            <a:spAutoFit/>
          </a:bodyPr>
          <a:lstStyle/>
          <a:p>
            <a:pPr marR="0" defTabSz="914400" eaLnBrk="0" hangingPunct="0">
              <a:buClrTx/>
              <a:buSzTx/>
              <a:buFontTx/>
              <a:buNone/>
              <a:defRPr/>
            </a:pPr>
            <a:r>
              <a:rPr kumimoji="1" lang="en-US" altLang="zh-CN" sz="2800" kern="1200" cap="none" spc="0" normalizeH="0" baseline="0" noProof="0" dirty="0">
                <a:solidFill>
                  <a:srgbClr val="003300"/>
                </a:solidFill>
                <a:latin typeface="Arial" panose="020B0604020202020204" pitchFamily="34" charset="0"/>
                <a:ea typeface="宋体" panose="02010600030101010101" pitchFamily="2" charset="-122"/>
                <a:cs typeface="+mn-cs"/>
              </a:rPr>
              <a:t>A-BUS</a:t>
            </a:r>
            <a:endParaRPr kumimoji="1" lang="en-US" altLang="zh-CN" sz="2800" kern="1200" cap="none" spc="0" normalizeH="0" baseline="0" noProof="0" dirty="0">
              <a:solidFill>
                <a:srgbClr val="003300"/>
              </a:solidFill>
              <a:latin typeface="Arial" panose="020B0604020202020204" pitchFamily="34" charset="0"/>
              <a:ea typeface="宋体" panose="02010600030101010101" pitchFamily="2" charset="-122"/>
              <a:cs typeface="+mn-cs"/>
            </a:endParaRPr>
          </a:p>
        </p:txBody>
      </p:sp>
      <p:cxnSp>
        <p:nvCxnSpPr>
          <p:cNvPr id="5" name="AutoShape 17"/>
          <p:cNvCxnSpPr>
            <a:cxnSpLocks noChangeShapeType="1"/>
          </p:cNvCxnSpPr>
          <p:nvPr/>
        </p:nvCxnSpPr>
        <p:spPr bwMode="auto">
          <a:xfrm rot="5400000" flipH="1">
            <a:off x="788988" y="3998913"/>
            <a:ext cx="2590800" cy="2228850"/>
          </a:xfrm>
          <a:prstGeom prst="bentConnector3">
            <a:avLst>
              <a:gd name="adj1" fmla="val 731"/>
            </a:avLst>
          </a:prstGeom>
          <a:noFill/>
          <a:ln w="76200">
            <a:solidFill>
              <a:srgbClr val="CC0000"/>
            </a:solidFill>
            <a:miter lim="800000"/>
            <a:tailEnd type="triangle" w="med" len="med"/>
          </a:ln>
          <a:effectLst>
            <a:outerShdw dist="71842" dir="2700000" algn="ctr" rotWithShape="0">
              <a:srgbClr val="FF00FF"/>
            </a:outerShdw>
          </a:effectLst>
        </p:spPr>
      </p:cxnSp>
      <p:cxnSp>
        <p:nvCxnSpPr>
          <p:cNvPr id="50194" name="AutoShape 18"/>
          <p:cNvCxnSpPr>
            <a:stCxn id="9220" idx="3"/>
          </p:cNvCxnSpPr>
          <p:nvPr/>
        </p:nvCxnSpPr>
        <p:spPr>
          <a:xfrm flipV="1">
            <a:off x="5827713" y="3633788"/>
            <a:ext cx="2209800" cy="2774950"/>
          </a:xfrm>
          <a:prstGeom prst="bentConnector2">
            <a:avLst/>
          </a:prstGeom>
          <a:ln w="76200" cap="flat" cmpd="sng">
            <a:solidFill>
              <a:srgbClr val="CC0000"/>
            </a:solidFill>
            <a:prstDash val="solid"/>
            <a:miter/>
            <a:headEnd type="none" w="med" len="med"/>
            <a:tailEnd type="triangle" w="med" len="med"/>
          </a:ln>
          <a:effectLst>
            <a:outerShdw dist="71842" dir="2699999" algn="ctr" rotWithShape="0">
              <a:srgbClr val="FF00FF"/>
            </a:outerShdw>
          </a:effectLst>
        </p:spPr>
      </p:cxnSp>
      <p:cxnSp>
        <p:nvCxnSpPr>
          <p:cNvPr id="9234" name="AutoShape 19"/>
          <p:cNvCxnSpPr>
            <a:cxnSpLocks noChangeShapeType="1"/>
            <a:stCxn id="9220" idx="3"/>
          </p:cNvCxnSpPr>
          <p:nvPr/>
        </p:nvCxnSpPr>
        <p:spPr bwMode="auto">
          <a:xfrm rot="16200000">
            <a:off x="3523456" y="4160044"/>
            <a:ext cx="3429000" cy="1588"/>
          </a:xfrm>
          <a:prstGeom prst="bentConnector3">
            <a:avLst>
              <a:gd name="adj1" fmla="val 50000"/>
            </a:avLst>
          </a:prstGeom>
          <a:noFill/>
          <a:ln w="76200">
            <a:solidFill>
              <a:srgbClr val="CC0000"/>
            </a:solidFill>
            <a:miter lim="800000"/>
            <a:tailEnd type="triangle" w="med" len="med"/>
          </a:ln>
          <a:effectLst>
            <a:outerShdw dist="71842" dir="2700000" algn="ctr" rotWithShape="0">
              <a:srgbClr val="FF00FF"/>
            </a:outerShdw>
          </a:effectLst>
        </p:spPr>
      </p:cxnSp>
      <p:sp>
        <p:nvSpPr>
          <p:cNvPr id="9236" name="Text Box 20"/>
          <p:cNvSpPr txBox="1">
            <a:spLocks noChangeArrowheads="1"/>
          </p:cNvSpPr>
          <p:nvPr/>
        </p:nvSpPr>
        <p:spPr bwMode="auto">
          <a:xfrm>
            <a:off x="1274763" y="5799138"/>
            <a:ext cx="1390650" cy="519113"/>
          </a:xfrm>
          <a:prstGeom prst="rect">
            <a:avLst/>
          </a:prstGeom>
          <a:noFill/>
          <a:ln w="12700">
            <a:noFill/>
            <a:miter lim="800000"/>
          </a:ln>
          <a:effectLst/>
        </p:spPr>
        <p:txBody>
          <a:bodyPr wrap="none">
            <a:spAutoFit/>
          </a:bodyPr>
          <a:lstStyle/>
          <a:p>
            <a:pPr marR="0" defTabSz="914400" eaLnBrk="0" hangingPunct="0">
              <a:buClrTx/>
              <a:buSzTx/>
              <a:buFontTx/>
              <a:buNone/>
              <a:defRPr/>
            </a:pPr>
            <a:r>
              <a:rPr kumimoji="1" lang="en-US" altLang="zh-CN" sz="2800" kern="1200" cap="none" spc="0" normalizeH="0" baseline="0" noProof="0">
                <a:solidFill>
                  <a:srgbClr val="FF00FF"/>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C_BUS</a:t>
            </a:r>
            <a:endParaRPr kumimoji="1" lang="en-US" altLang="zh-CN" sz="2800" kern="1200" cap="none" spc="0" normalizeH="0" baseline="0" noProof="0">
              <a:solidFill>
                <a:srgbClr val="FF00FF"/>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9237" name="AutoShape 21">
            <a:hlinkClick r:id="rId2" action="ppaction://hlinksldjump"/>
          </p:cNvPr>
          <p:cNvSpPr>
            <a:spLocks noChangeArrowheads="1"/>
          </p:cNvSpPr>
          <p:nvPr/>
        </p:nvSpPr>
        <p:spPr bwMode="auto">
          <a:xfrm>
            <a:off x="741363" y="3284538"/>
            <a:ext cx="1739900" cy="495300"/>
          </a:xfrm>
          <a:prstGeom prst="roundRect">
            <a:avLst>
              <a:gd name="adj" fmla="val 16667"/>
            </a:avLst>
          </a:prstGeom>
          <a:solidFill>
            <a:schemeClr val="bg1"/>
          </a:solidFill>
          <a:ln w="12700">
            <a:noFill/>
            <a:round/>
          </a:ln>
          <a:effectLst>
            <a:outerShdw dist="71842" dir="2700000" algn="ctr" rotWithShape="0">
              <a:srgbClr val="FF00FF"/>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输入接口</a:t>
            </a:r>
            <a:endParaRPr kumimoji="1"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38" name="AutoShape 22">
            <a:hlinkClick r:id="rId2" action="ppaction://hlinksldjump"/>
          </p:cNvPr>
          <p:cNvSpPr>
            <a:spLocks noChangeArrowheads="1"/>
          </p:cNvSpPr>
          <p:nvPr/>
        </p:nvSpPr>
        <p:spPr bwMode="auto">
          <a:xfrm>
            <a:off x="6608763" y="3132138"/>
            <a:ext cx="1739900" cy="495300"/>
          </a:xfrm>
          <a:prstGeom prst="roundRect">
            <a:avLst>
              <a:gd name="adj" fmla="val 16667"/>
            </a:avLst>
          </a:prstGeom>
          <a:solidFill>
            <a:schemeClr val="bg1"/>
          </a:solidFill>
          <a:ln w="12700">
            <a:noFill/>
            <a:round/>
          </a:ln>
          <a:effectLst>
            <a:outerShdw dist="71842" dir="2700000" algn="ctr" rotWithShape="0">
              <a:srgbClr val="FF00FF"/>
            </a:outerShdw>
          </a:effectLst>
        </p:spPr>
        <p:txBody>
          <a:bodyPr lIns="90488" tIns="44450" rIns="90488"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输出接口</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39" name="Line 23"/>
          <p:cNvSpPr>
            <a:spLocks noChangeShapeType="1"/>
          </p:cNvSpPr>
          <p:nvPr/>
        </p:nvSpPr>
        <p:spPr bwMode="auto">
          <a:xfrm>
            <a:off x="4551363" y="2446338"/>
            <a:ext cx="0" cy="2819400"/>
          </a:xfrm>
          <a:prstGeom prst="line">
            <a:avLst/>
          </a:prstGeom>
          <a:noFill/>
          <a:ln w="76200">
            <a:solidFill>
              <a:schemeClr val="hlink"/>
            </a:solidFill>
            <a:round/>
            <a:headEnd type="triangle" w="med" len="med"/>
            <a:tailEnd type="triangle" w="med" len="med"/>
          </a:ln>
          <a:effectLst>
            <a:outerShdw dist="53882" dir="2700000" algn="ctr" rotWithShape="0">
              <a:srgbClr val="FF00FF"/>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200" name="AutoShape 24"/>
          <p:cNvSpPr/>
          <p:nvPr/>
        </p:nvSpPr>
        <p:spPr>
          <a:xfrm>
            <a:off x="1274763" y="2903538"/>
            <a:ext cx="304800" cy="381000"/>
          </a:xfrm>
          <a:prstGeom prst="upDownArrow">
            <a:avLst>
              <a:gd name="adj1" fmla="val 50000"/>
              <a:gd name="adj2" fmla="val 25000"/>
            </a:avLst>
          </a:prstGeom>
          <a:solidFill>
            <a:schemeClr val="accent1"/>
          </a:solidFill>
          <a:ln w="9525" cap="flat" cmpd="sng">
            <a:solidFill>
              <a:schemeClr val="accent2"/>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sp>
        <p:nvSpPr>
          <p:cNvPr id="50201" name="AutoShape 25"/>
          <p:cNvSpPr/>
          <p:nvPr/>
        </p:nvSpPr>
        <p:spPr>
          <a:xfrm>
            <a:off x="7370763" y="2751138"/>
            <a:ext cx="304800" cy="381000"/>
          </a:xfrm>
          <a:prstGeom prst="upDownArrow">
            <a:avLst>
              <a:gd name="adj1" fmla="val 50000"/>
              <a:gd name="adj2" fmla="val 25000"/>
            </a:avLst>
          </a:prstGeom>
          <a:solidFill>
            <a:schemeClr val="accent1"/>
          </a:solidFill>
          <a:ln w="9525" cap="flat" cmpd="sng">
            <a:solidFill>
              <a:schemeClr val="accent2"/>
            </a:solidFill>
            <a:prstDash val="solid"/>
            <a:miter/>
            <a:headEnd type="none" w="med" len="med"/>
            <a:tailEnd type="none" w="med" len="med"/>
          </a:ln>
        </p:spPr>
        <p:txBody>
          <a:bodyPr vert="eaVert" wrap="none" anchor="ctr" anchorCtr="0"/>
          <a:p>
            <a:endParaRPr lang="zh-CN" altLang="en-US" dirty="0">
              <a:latin typeface="Arial" panose="020B0604020202020204" pitchFamily="34" charset="0"/>
            </a:endParaRPr>
          </a:p>
        </p:txBody>
      </p:sp>
      <p:sp>
        <p:nvSpPr>
          <p:cNvPr id="26" name="矩形 25"/>
          <p:cNvSpPr/>
          <p:nvPr/>
        </p:nvSpPr>
        <p:spPr>
          <a:xfrm>
            <a:off x="685800" y="725488"/>
            <a:ext cx="7924800" cy="6461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chemeClr val="tx1"/>
                </a:solidFill>
                <a:effectLst/>
                <a:uLnTx/>
                <a:uFillTx/>
                <a:latin typeface="+mj-ea"/>
                <a:ea typeface="+mj-ea"/>
                <a:cs typeface="+mn-cs"/>
              </a:rPr>
              <a:t>2.1.1 </a:t>
            </a:r>
            <a:r>
              <a:rPr kumimoji="0" lang="zh-CN" altLang="en-US" sz="3600" b="1" i="0" u="none" strike="noStrike" kern="1200" cap="none" spc="0" normalizeH="0" baseline="0" noProof="0" dirty="0">
                <a:ln>
                  <a:noFill/>
                </a:ln>
                <a:solidFill>
                  <a:schemeClr val="tx1"/>
                </a:solidFill>
                <a:effectLst/>
                <a:uLnTx/>
                <a:uFillTx/>
                <a:latin typeface="+mj-ea"/>
                <a:ea typeface="+mj-ea"/>
                <a:cs typeface="+mn-cs"/>
              </a:rPr>
              <a:t>微型计算机结构</a:t>
            </a:r>
            <a:endParaRPr kumimoji="0" lang="zh-CN" altLang="en-US" sz="36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96258" name="Picture 8"/>
          <p:cNvPicPr>
            <a:picLocks noChangeAspect="1"/>
          </p:cNvPicPr>
          <p:nvPr/>
        </p:nvPicPr>
        <p:blipFill>
          <a:blip r:embed="rId1"/>
          <a:stretch>
            <a:fillRect/>
          </a:stretch>
        </p:blipFill>
        <p:spPr>
          <a:xfrm>
            <a:off x="2600325" y="1524000"/>
            <a:ext cx="3952875" cy="4800600"/>
          </a:xfrm>
          <a:prstGeom prst="rect">
            <a:avLst/>
          </a:prstGeom>
          <a:noFill/>
          <a:ln w="9525">
            <a:noFill/>
          </a:ln>
        </p:spPr>
      </p:pic>
      <p:sp>
        <p:nvSpPr>
          <p:cNvPr id="96259" name="Rectangle 2"/>
          <p:cNvSpPr>
            <a:spLocks noGrp="1"/>
          </p:cNvSpPr>
          <p:nvPr>
            <p:ph type="title"/>
          </p:nvPr>
        </p:nvSpPr>
        <p:spPr>
          <a:xfrm>
            <a:off x="457200" y="762000"/>
            <a:ext cx="8229600" cy="990600"/>
          </a:xfrm>
          <a:noFill/>
          <a:ln>
            <a:noFill/>
          </a:ln>
        </p:spPr>
        <p:txBody>
          <a:bodyPr/>
          <a:p>
            <a:r>
              <a:rPr lang="zh-CN" altLang="en-US" sz="4000" b="1" dirty="0"/>
              <a:t>控制总线</a:t>
            </a:r>
            <a:endParaRPr lang="zh-CN" altLang="en-US" sz="4000" b="1" dirty="0"/>
          </a:p>
        </p:txBody>
      </p:sp>
      <p:pic>
        <p:nvPicPr>
          <p:cNvPr id="36870" name="Picture 6"/>
          <p:cNvPicPr>
            <a:picLocks noChangeAspect="1"/>
          </p:cNvPicPr>
          <p:nvPr/>
        </p:nvPicPr>
        <p:blipFill>
          <a:blip r:embed="rId2"/>
          <a:stretch>
            <a:fillRect/>
          </a:stretch>
        </p:blipFill>
        <p:spPr>
          <a:xfrm>
            <a:off x="3352800" y="2895600"/>
            <a:ext cx="76200" cy="3306763"/>
          </a:xfrm>
          <a:prstGeom prst="rect">
            <a:avLst/>
          </a:prstGeom>
          <a:noFill/>
          <a:ln w="9525">
            <a:noFill/>
          </a:ln>
        </p:spPr>
      </p:pic>
      <p:sp>
        <p:nvSpPr>
          <p:cNvPr id="36871" name="AutoShape 7">
            <a:hlinkClick r:id="rId3" action="ppaction://hlinksldjump"/>
          </p:cNvPr>
          <p:cNvSpPr/>
          <p:nvPr/>
        </p:nvSpPr>
        <p:spPr>
          <a:xfrm>
            <a:off x="7924800" y="6248400"/>
            <a:ext cx="533400" cy="381000"/>
          </a:xfrm>
          <a:prstGeom prst="actionButtonReturn">
            <a:avLst/>
          </a:prstGeom>
          <a:solidFill>
            <a:srgbClr val="C0C0C0"/>
          </a:solidFill>
          <a:ln w="9525">
            <a:noFill/>
          </a:ln>
        </p:spPr>
        <p:txBody>
          <a:bodyPr anchor="ctr" anchorCtr="0">
            <a:spAutoFit/>
          </a:bodyPr>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112E-17 2.65896E-6 L 0.27083 2.65896E-6 " pathEditMode="relative" rAng="0" ptsTypes="AA">
                                      <p:cBhvr>
                                        <p:cTn id="6" dur="3000" fill="hold"/>
                                        <p:tgtEl>
                                          <p:spTgt spid="36870"/>
                                        </p:tgtEl>
                                        <p:attrNameLst>
                                          <p:attrName>ppt_x</p:attrName>
                                          <p:attrName>ppt_y</p:attrName>
                                        </p:attrNameLst>
                                      </p:cBhvr>
                                      <p:rCtr x="13500" y="0"/>
                                    </p:animMotion>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6871"/>
                                        </p:tgtEl>
                                        <p:attrNameLst>
                                          <p:attrName>style.visibility</p:attrName>
                                        </p:attrNameLst>
                                      </p:cBhvr>
                                      <p:to>
                                        <p:strVal val="visible"/>
                                      </p:to>
                                    </p:set>
                                    <p:animEffect transition="in" filter="checkerboard(across)">
                                      <p:cBhvr>
                                        <p:cTn id="11"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xfrm>
            <a:off x="3429000" y="990600"/>
            <a:ext cx="3429000" cy="914400"/>
          </a:xfrm>
          <a:noFill/>
          <a:ln>
            <a:noFill/>
          </a:ln>
        </p:spPr>
        <p:txBody>
          <a:bodyPr/>
          <a:p>
            <a:pPr algn="l"/>
            <a:r>
              <a:rPr lang="zh-CN" altLang="en-US" sz="4000" b="1" dirty="0"/>
              <a:t>控制总线</a:t>
            </a:r>
            <a:endParaRPr lang="zh-CN" altLang="en-US" sz="4000" b="1" dirty="0"/>
          </a:p>
        </p:txBody>
      </p:sp>
      <p:sp>
        <p:nvSpPr>
          <p:cNvPr id="169987" name="Rectangle 3"/>
          <p:cNvSpPr>
            <a:spLocks noGrp="1"/>
          </p:cNvSpPr>
          <p:nvPr>
            <p:ph idx="1"/>
          </p:nvPr>
        </p:nvSpPr>
        <p:spPr>
          <a:xfrm>
            <a:off x="609600" y="1828800"/>
            <a:ext cx="8153400" cy="4495800"/>
          </a:xfrm>
          <a:ln/>
        </p:spPr>
        <p:txBody>
          <a:bodyPr vert="horz" wrap="square" lIns="91440" tIns="45720" rIns="91440" bIns="45720" anchor="t" anchorCtr="0"/>
          <a:p>
            <a:pPr>
              <a:lnSpc>
                <a:spcPct val="150000"/>
              </a:lnSpc>
            </a:pPr>
            <a:r>
              <a:rPr lang="zh-CN" altLang="en-US" sz="2600" dirty="0"/>
              <a:t>前面所讲的内存读或写命令是由几根控制线综合发出的：</a:t>
            </a:r>
            <a:endParaRPr lang="zh-CN" altLang="en-US" sz="2600" dirty="0"/>
          </a:p>
          <a:p>
            <a:pPr lvl="1">
              <a:lnSpc>
                <a:spcPct val="150000"/>
              </a:lnSpc>
            </a:pPr>
            <a:r>
              <a:rPr lang="zh-CN" altLang="en-US" sz="2600" dirty="0"/>
              <a:t>其中有一根名为读信号输出控制线负责由</a:t>
            </a:r>
            <a:r>
              <a:rPr lang="en-US" altLang="zh-CN" sz="2600" dirty="0"/>
              <a:t>CPU </a:t>
            </a:r>
            <a:r>
              <a:rPr lang="zh-CN" altLang="en-US" sz="2600" dirty="0"/>
              <a:t>向外传送读信号，</a:t>
            </a:r>
            <a:r>
              <a:rPr lang="en-US" altLang="zh-CN" sz="2600" dirty="0"/>
              <a:t>CPU </a:t>
            </a:r>
            <a:r>
              <a:rPr lang="zh-CN" altLang="en-US" sz="2600" dirty="0"/>
              <a:t>向该控制线上输出低电平表示将要读取数据；</a:t>
            </a:r>
            <a:endParaRPr lang="zh-CN" altLang="en-US" sz="2600" dirty="0"/>
          </a:p>
          <a:p>
            <a:pPr lvl="1">
              <a:lnSpc>
                <a:spcPct val="150000"/>
              </a:lnSpc>
            </a:pPr>
            <a:r>
              <a:rPr lang="zh-CN" altLang="en-US" sz="2600" dirty="0"/>
              <a:t>有一根名为写信号输出控制线负责由</a:t>
            </a:r>
            <a:r>
              <a:rPr lang="en-US" altLang="zh-CN" sz="2600" dirty="0"/>
              <a:t>CPU</a:t>
            </a:r>
            <a:r>
              <a:rPr lang="zh-CN" altLang="en-US" sz="2600" dirty="0"/>
              <a:t>向外传送写信号。</a:t>
            </a:r>
            <a:endParaRPr lang="zh-CN" altLang="en-US" sz="26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9987">
                                            <p:txEl>
                                              <p:charRg st="26" end="81"/>
                                            </p:txEl>
                                          </p:spTgt>
                                        </p:tgtEl>
                                        <p:attrNameLst>
                                          <p:attrName>style.visibility</p:attrName>
                                        </p:attrNameLst>
                                      </p:cBhvr>
                                      <p:to>
                                        <p:strVal val="visible"/>
                                      </p:to>
                                    </p:set>
                                    <p:animEffect transition="in" filter="checkerboard(across)">
                                      <p:cBhvr>
                                        <p:cTn id="7" dur="500"/>
                                        <p:tgtEl>
                                          <p:spTgt spid="169987">
                                            <p:txEl>
                                              <p:charRg st="26"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9987">
                                            <p:txEl>
                                              <p:charRg st="81" end="109"/>
                                            </p:txEl>
                                          </p:spTgt>
                                        </p:tgtEl>
                                        <p:attrNameLst>
                                          <p:attrName>style.visibility</p:attrName>
                                        </p:attrNameLst>
                                      </p:cBhvr>
                                      <p:to>
                                        <p:strVal val="visible"/>
                                      </p:to>
                                    </p:set>
                                    <p:animEffect transition="in" filter="checkerboard(across)">
                                      <p:cBhvr>
                                        <p:cTn id="12" dur="500"/>
                                        <p:tgtEl>
                                          <p:spTgt spid="169987">
                                            <p:txEl>
                                              <p:charRg st="81"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a:xfrm>
            <a:off x="457200" y="762000"/>
            <a:ext cx="8229600" cy="838200"/>
          </a:xfrm>
          <a:noFill/>
          <a:ln>
            <a:noFill/>
          </a:ln>
        </p:spPr>
        <p:txBody>
          <a:bodyPr/>
          <a:p>
            <a:pPr algn="l"/>
            <a:r>
              <a:rPr lang="en-US" altLang="zh-CN" dirty="0"/>
              <a:t>2.4.4 </a:t>
            </a:r>
            <a:r>
              <a:rPr lang="zh-CN" altLang="en-US" sz="4000" b="1" dirty="0"/>
              <a:t>物理地址与逻辑地址</a:t>
            </a:r>
            <a:br>
              <a:rPr lang="zh-CN" altLang="en-US" dirty="0"/>
            </a:br>
            <a:endParaRPr lang="zh-CN" altLang="en-US" dirty="0"/>
          </a:p>
        </p:txBody>
      </p:sp>
      <p:sp>
        <p:nvSpPr>
          <p:cNvPr id="98307" name="内容占位符 2"/>
          <p:cNvSpPr>
            <a:spLocks noGrp="1"/>
          </p:cNvSpPr>
          <p:nvPr>
            <p:ph idx="1"/>
          </p:nvPr>
        </p:nvSpPr>
        <p:spPr>
          <a:xfrm>
            <a:off x="457200" y="2438400"/>
            <a:ext cx="8229600" cy="4038600"/>
          </a:xfrm>
          <a:ln w="38100">
            <a:solidFill>
              <a:schemeClr val="accent1">
                <a:alpha val="100000"/>
              </a:schemeClr>
            </a:solidFill>
            <a:miter/>
          </a:ln>
        </p:spPr>
        <p:txBody>
          <a:bodyPr vert="horz" wrap="square" lIns="91440" tIns="45720" rIns="91440" bIns="45720" anchor="t" anchorCtr="0"/>
          <a:p>
            <a:pPr>
              <a:lnSpc>
                <a:spcPct val="150000"/>
              </a:lnSpc>
            </a:pPr>
            <a:r>
              <a:rPr lang="en-US" altLang="zh-CN" sz="2800" dirty="0"/>
              <a:t>CPU</a:t>
            </a:r>
            <a:r>
              <a:rPr lang="zh-CN" altLang="en-US" sz="2800" dirty="0"/>
              <a:t>对内存的访问是通过地址总线进行的，地址总线的每一个二进制组态对应一个存储单元，可作为该存储单元的地址。</a:t>
            </a:r>
            <a:endParaRPr lang="zh-CN" altLang="en-US" sz="2800" dirty="0"/>
          </a:p>
          <a:p>
            <a:pPr>
              <a:lnSpc>
                <a:spcPct val="150000"/>
              </a:lnSpc>
            </a:pPr>
            <a:r>
              <a:rPr lang="zh-CN" altLang="en-US" sz="2800" dirty="0"/>
              <a:t>在</a:t>
            </a:r>
            <a:r>
              <a:rPr lang="en-US" altLang="zh-CN" sz="2800" dirty="0"/>
              <a:t>80X86</a:t>
            </a:r>
            <a:r>
              <a:rPr lang="zh-CN" altLang="en-US" sz="2800" dirty="0"/>
              <a:t>系统中一个实际的存储单元只存放</a:t>
            </a:r>
            <a:r>
              <a:rPr lang="en-US" altLang="zh-CN" sz="2800" dirty="0"/>
              <a:t>8</a:t>
            </a:r>
            <a:r>
              <a:rPr lang="zh-CN" altLang="en-US" sz="2800" dirty="0"/>
              <a:t>位二进制数，称为字节单元。</a:t>
            </a:r>
            <a:endParaRPr lang="zh-CN" altLang="en-US" sz="2800" dirty="0"/>
          </a:p>
          <a:p>
            <a:pPr>
              <a:lnSpc>
                <a:spcPct val="150000"/>
              </a:lnSpc>
            </a:pPr>
            <a:r>
              <a:rPr lang="zh-CN" altLang="en-US" sz="2800" dirty="0"/>
              <a:t>地址位数与存储空间有如下的关系 ：</a:t>
            </a:r>
            <a:endParaRPr lang="zh-CN" altLang="en-US" sz="2800" dirty="0"/>
          </a:p>
          <a:p>
            <a:endParaRPr lang="zh-CN" altLang="en-US" dirty="0"/>
          </a:p>
        </p:txBody>
      </p:sp>
      <p:sp>
        <p:nvSpPr>
          <p:cNvPr id="4" name="Rectangle 2"/>
          <p:cNvSpPr txBox="1">
            <a:spLocks noChangeArrowheads="1"/>
          </p:cNvSpPr>
          <p:nvPr/>
        </p:nvSpPr>
        <p:spPr bwMode="auto">
          <a:xfrm>
            <a:off x="533400" y="1676400"/>
            <a:ext cx="8229600" cy="609600"/>
          </a:xfrm>
          <a:prstGeom prst="rect">
            <a:avLst/>
          </a:prstGeom>
          <a:noFill/>
          <a:ln>
            <a:miter lim="800000"/>
          </a:ln>
        </p:spPr>
        <p:txBody>
          <a:bodyPr/>
          <a:lstStyle/>
          <a:p>
            <a:pPr marR="0" defTabSz="914400">
              <a:buClrTx/>
              <a:buSzTx/>
              <a:buFont typeface="Arial" panose="020B0604020202020204" pitchFamily="34" charset="0"/>
              <a:buNone/>
              <a:defRPr/>
            </a:pPr>
            <a:r>
              <a:rPr kumimoji="0" lang="en-US" altLang="zh-CN" sz="3200" kern="1200" cap="none" spc="0" normalizeH="0" baseline="0" noProof="0" dirty="0">
                <a:latin typeface="Arial" panose="020B0604020202020204" pitchFamily="34" charset="0"/>
                <a:ea typeface="宋体" panose="02010600030101010101" pitchFamily="2" charset="-122"/>
                <a:cs typeface="+mn-cs"/>
              </a:rPr>
              <a:t>1. </a:t>
            </a:r>
            <a:r>
              <a:rPr kumimoji="0" lang="zh-CN" altLang="en-US" sz="3200" kern="1200" cap="none" spc="0" normalizeH="0" baseline="0" noProof="0" dirty="0">
                <a:latin typeface="Arial" panose="020B0604020202020204" pitchFamily="34" charset="0"/>
                <a:ea typeface="宋体" panose="02010600030101010101" pitchFamily="2" charset="-122"/>
                <a:cs typeface="+mn-cs"/>
              </a:rPr>
              <a:t>地址</a:t>
            </a:r>
            <a:r>
              <a:rPr kumimoji="0" lang="zh-CN" sz="3200" kern="1200" cap="none" spc="0" normalizeH="0" baseline="0" noProof="0" dirty="0">
                <a:latin typeface="Arial" panose="020B0604020202020204" pitchFamily="34" charset="0"/>
                <a:ea typeface="宋体" panose="02010600030101010101" pitchFamily="2" charset="-122"/>
                <a:cs typeface="+mn-cs"/>
              </a:rPr>
              <a:t> </a:t>
            </a:r>
            <a:r>
              <a:rPr kumimoji="0" lang="en-US" altLang="zh-CN" sz="3200" kern="1200" cap="none" spc="0" normalizeH="0" baseline="0" noProof="0" dirty="0">
                <a:latin typeface="Arial" panose="020B0604020202020204" pitchFamily="34" charset="0"/>
                <a:ea typeface="宋体" panose="02010600030101010101" pitchFamily="2" charset="-122"/>
                <a:cs typeface="+mn-cs"/>
              </a:rPr>
              <a:t>(Address)</a:t>
            </a:r>
            <a:endParaRPr kumimoji="0" lang="zh-CN" altLang="en-US" sz="3200" kern="1200" cap="none" spc="0" normalizeH="0" baseline="0" noProof="0" dirty="0">
              <a:latin typeface="+mj-lt"/>
              <a:ea typeface="+mj-ea"/>
              <a:cs typeface="+mj-cs"/>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内容占位符 2"/>
          <p:cNvGraphicFramePr>
            <a:graphicFrameLocks noGrp="1"/>
          </p:cNvGraphicFramePr>
          <p:nvPr>
            <p:ph idx="1"/>
          </p:nvPr>
        </p:nvGraphicFramePr>
        <p:xfrm>
          <a:off x="457200" y="990600"/>
          <a:ext cx="8229600" cy="5410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457200" y="762000"/>
            <a:ext cx="8229600" cy="990600"/>
          </a:xfrm>
          <a:noFill/>
          <a:ln>
            <a:noFill/>
          </a:ln>
        </p:spPr>
        <p:txBody>
          <a:bodyPr/>
          <a:p>
            <a:pPr algn="l" eaLnBrk="1" hangingPunct="1"/>
            <a:r>
              <a:rPr lang="en-US" altLang="zh-CN" sz="3600" b="1" dirty="0"/>
              <a:t>2</a:t>
            </a:r>
            <a:r>
              <a:rPr lang="zh-CN" altLang="en-US" sz="3600" b="1" dirty="0">
                <a:latin typeface="宋体" panose="02010600030101010101" pitchFamily="2" charset="-122"/>
              </a:rPr>
              <a:t>．物理地址</a:t>
            </a:r>
            <a:r>
              <a:rPr lang="zh-CN" altLang="en-US" sz="3600" b="1" dirty="0"/>
              <a:t> </a:t>
            </a:r>
            <a:endParaRPr lang="zh-CN" altLang="en-US" sz="3600" b="1" dirty="0"/>
          </a:p>
        </p:txBody>
      </p:sp>
      <p:graphicFrame>
        <p:nvGraphicFramePr>
          <p:cNvPr id="6"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xfrm>
            <a:off x="457200" y="685800"/>
            <a:ext cx="8229600" cy="762000"/>
          </a:xfrm>
          <a:noFill/>
          <a:ln>
            <a:noFill/>
          </a:ln>
        </p:spPr>
        <p:txBody>
          <a:bodyPr/>
          <a:p>
            <a:pPr algn="l" eaLnBrk="1" hangingPunct="1"/>
            <a:r>
              <a:rPr lang="en-US" altLang="zh-CN" sz="3600" b="1" dirty="0"/>
              <a:t>3</a:t>
            </a:r>
            <a:r>
              <a:rPr lang="zh-CN" altLang="en-US" sz="3600" b="1" dirty="0">
                <a:latin typeface="宋体" panose="02010600030101010101" pitchFamily="2" charset="-122"/>
              </a:rPr>
              <a:t>．逻辑地址</a:t>
            </a:r>
            <a:r>
              <a:rPr lang="zh-CN" altLang="en-US" sz="3600" b="1" dirty="0"/>
              <a:t> </a:t>
            </a:r>
            <a:endParaRPr lang="zh-CN" altLang="en-US" sz="3600" b="1" dirty="0"/>
          </a:p>
        </p:txBody>
      </p:sp>
      <p:sp>
        <p:nvSpPr>
          <p:cNvPr id="101379" name="Rectangle 3"/>
          <p:cNvSpPr>
            <a:spLocks noGrp="1"/>
          </p:cNvSpPr>
          <p:nvPr>
            <p:ph idx="1"/>
          </p:nvPr>
        </p:nvSpPr>
        <p:spPr>
          <a:xfrm>
            <a:off x="381000" y="1524000"/>
            <a:ext cx="8305800" cy="2514600"/>
          </a:xfrm>
          <a:gradFill rotWithShape="0">
            <a:gsLst>
              <a:gs pos="0">
                <a:srgbClr val="FFFFCC">
                  <a:alpha val="100000"/>
                </a:srgbClr>
              </a:gs>
              <a:gs pos="100000">
                <a:srgbClr val="FFFFFF">
                  <a:alpha val="100000"/>
                </a:srgbClr>
              </a:gs>
            </a:gsLst>
            <a:lin ang="5400000" scaled="1"/>
            <a:tileRect/>
          </a:gradFill>
          <a:ln w="38100" cmpd="dbl">
            <a:solidFill>
              <a:schemeClr val="tx1">
                <a:alpha val="100000"/>
              </a:schemeClr>
            </a:solidFill>
            <a:miter/>
          </a:ln>
        </p:spPr>
        <p:txBody>
          <a:bodyPr vert="horz" wrap="square" lIns="91440" tIns="45720" rIns="91440" bIns="45720" anchor="t" anchorCtr="0"/>
          <a:p>
            <a:pPr eaLnBrk="1" hangingPunct="1">
              <a:lnSpc>
                <a:spcPct val="120000"/>
              </a:lnSpc>
            </a:pPr>
            <a:r>
              <a:rPr lang="zh-CN" altLang="en-US" sz="2800" b="1" dirty="0">
                <a:latin typeface="宋体" panose="02010600030101010101" pitchFamily="2" charset="-122"/>
              </a:rPr>
              <a:t>逻辑地址是用户编程时使用的地址，分为段地址和偏移地址两部分。</a:t>
            </a:r>
            <a:endParaRPr lang="zh-CN" altLang="en-US" sz="2800" b="1" dirty="0">
              <a:latin typeface="宋体" panose="02010600030101010101" pitchFamily="2" charset="-122"/>
            </a:endParaRPr>
          </a:p>
          <a:p>
            <a:pPr eaLnBrk="1" hangingPunct="1">
              <a:lnSpc>
                <a:spcPct val="120000"/>
              </a:lnSpc>
            </a:pPr>
            <a:r>
              <a:rPr lang="zh-CN" altLang="en-US" sz="2800" b="1" dirty="0">
                <a:latin typeface="宋体" panose="02010600030101010101" pitchFamily="2" charset="-122"/>
              </a:rPr>
              <a:t>在</a:t>
            </a:r>
            <a:r>
              <a:rPr lang="en-US" altLang="zh-CN" sz="2800" b="1" dirty="0"/>
              <a:t>8086</a:t>
            </a:r>
            <a:r>
              <a:rPr lang="zh-CN" altLang="en-US" sz="2800" b="1" dirty="0">
                <a:latin typeface="宋体" panose="02010600030101010101" pitchFamily="2" charset="-122"/>
              </a:rPr>
              <a:t>汇编语言中，把内存地址空间划分为若干逻辑段，每段由一些存储单元构成。</a:t>
            </a:r>
            <a:endParaRPr lang="zh-CN" altLang="en-US" sz="2800" b="1" dirty="0"/>
          </a:p>
        </p:txBody>
      </p:sp>
      <p:sp>
        <p:nvSpPr>
          <p:cNvPr id="56324" name="Text Box 4"/>
          <p:cNvSpPr txBox="1"/>
          <p:nvPr/>
        </p:nvSpPr>
        <p:spPr>
          <a:xfrm>
            <a:off x="381000" y="4143375"/>
            <a:ext cx="8305800" cy="2333625"/>
          </a:xfrm>
          <a:prstGeom prst="rect">
            <a:avLst/>
          </a:prstGeom>
          <a:gradFill rotWithShape="0">
            <a:gsLst>
              <a:gs pos="0">
                <a:srgbClr val="CCFFCC"/>
              </a:gs>
              <a:gs pos="50000">
                <a:srgbClr val="FFFFFF"/>
              </a:gs>
              <a:gs pos="100000">
                <a:srgbClr val="CCFFCC"/>
              </a:gs>
            </a:gsLst>
            <a:lin ang="5400000" scaled="1"/>
            <a:tileRect/>
          </a:gradFill>
          <a:ln w="38100" cap="flat" cmpd="dbl">
            <a:solidFill>
              <a:schemeClr val="tx1"/>
            </a:solidFill>
            <a:prstDash val="solid"/>
            <a:miter/>
            <a:headEnd type="none" w="med" len="med"/>
            <a:tailEnd type="none" w="med" len="med"/>
          </a:ln>
        </p:spPr>
        <p:txBody>
          <a:bodyPr>
            <a:spAutoFit/>
          </a:bodyPr>
          <a:p>
            <a:pPr>
              <a:lnSpc>
                <a:spcPct val="120000"/>
              </a:lnSpc>
              <a:spcBef>
                <a:spcPct val="20000"/>
              </a:spcBef>
              <a:buBlip>
                <a:blip r:embed="rId1"/>
              </a:buBlip>
            </a:pPr>
            <a:r>
              <a:rPr lang="zh-CN" altLang="en-US" sz="2800" dirty="0">
                <a:latin typeface="宋体" panose="02010600030101010101" pitchFamily="2" charset="-122"/>
              </a:rPr>
              <a:t>用段地址指出是哪一段，偏移地址标明是该段中的哪个单元。段地址和偏移地址都是</a:t>
            </a:r>
            <a:r>
              <a:rPr lang="en-US" altLang="zh-CN" sz="2800" dirty="0">
                <a:latin typeface="Arial" panose="020B0604020202020204" pitchFamily="34" charset="0"/>
              </a:rPr>
              <a:t>16</a:t>
            </a:r>
            <a:r>
              <a:rPr lang="zh-CN" altLang="en-US" sz="2800" dirty="0">
                <a:latin typeface="宋体" panose="02010600030101010101" pitchFamily="2" charset="-122"/>
              </a:rPr>
              <a:t>位二进制数。</a:t>
            </a:r>
            <a:r>
              <a:rPr lang="zh-CN" altLang="en-US" sz="2800" dirty="0">
                <a:latin typeface="Arial" panose="020B0604020202020204" pitchFamily="34" charset="0"/>
              </a:rPr>
              <a:t> </a:t>
            </a:r>
            <a:endParaRPr lang="zh-CN" altLang="en-US" sz="2800" dirty="0">
              <a:latin typeface="Arial" panose="020B0604020202020204" pitchFamily="34" charset="0"/>
            </a:endParaRPr>
          </a:p>
          <a:p>
            <a:pPr algn="just">
              <a:lnSpc>
                <a:spcPct val="120000"/>
              </a:lnSpc>
              <a:spcBef>
                <a:spcPct val="20000"/>
              </a:spcBef>
              <a:buBlip>
                <a:blip r:embed="rId1"/>
              </a:buBlip>
            </a:pPr>
            <a:r>
              <a:rPr lang="zh-CN" altLang="en-US" sz="2800" dirty="0">
                <a:latin typeface="Arial" panose="020B0604020202020204" pitchFamily="34" charset="0"/>
              </a:rPr>
              <a:t>逻辑地址的形式：</a:t>
            </a:r>
            <a:endParaRPr lang="zh-CN" altLang="en-US" sz="2800" dirty="0">
              <a:latin typeface="Arial" panose="020B0604020202020204" pitchFamily="34" charset="0"/>
            </a:endParaRPr>
          </a:p>
          <a:p>
            <a:pPr algn="just">
              <a:lnSpc>
                <a:spcPct val="120000"/>
              </a:lnSpc>
              <a:spcBef>
                <a:spcPct val="20000"/>
              </a:spcBef>
              <a:buNone/>
            </a:pPr>
            <a:r>
              <a:rPr lang="zh-CN" altLang="en-US" sz="2800" dirty="0">
                <a:latin typeface="Arial" panose="020B0604020202020204" pitchFamily="34" charset="0"/>
              </a:rPr>
              <a:t>	段地址</a:t>
            </a:r>
            <a:r>
              <a:rPr lang="en-US" altLang="zh-CN" sz="2800" dirty="0">
                <a:latin typeface="Arial" panose="020B0604020202020204" pitchFamily="34" charset="0"/>
              </a:rPr>
              <a:t>:</a:t>
            </a:r>
            <a:r>
              <a:rPr lang="zh-CN" altLang="en-US" sz="2800" dirty="0">
                <a:latin typeface="Arial" panose="020B0604020202020204" pitchFamily="34" charset="0"/>
              </a:rPr>
              <a:t>偏移地址</a:t>
            </a:r>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0-#ppt_w/2"/>
                                          </p:val>
                                        </p:tav>
                                        <p:tav tm="100000">
                                          <p:val>
                                            <p:strVal val="#ppt_x"/>
                                          </p:val>
                                        </p:tav>
                                      </p:tavLst>
                                    </p:anim>
                                    <p:anim calcmode="lin" valueType="num">
                                      <p:cBhvr additive="base">
                                        <p:cTn id="8"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ph idx="1"/>
          </p:nvPr>
        </p:nvSpPr>
        <p:spPr>
          <a:xfrm>
            <a:off x="685800" y="1676400"/>
            <a:ext cx="7696200" cy="3048000"/>
          </a:xfrm>
          <a:solidFill>
            <a:srgbClr val="FFFFFF"/>
          </a:solidFill>
          <a:ln w="57150" cmpd="thinThick">
            <a:solidFill>
              <a:schemeClr val="tx1"/>
            </a:solidFill>
          </a:ln>
          <a:effectLst>
            <a:outerShdw dist="35921" dir="2700000" algn="ctr" rotWithShape="0">
              <a:schemeClr val="bg2"/>
            </a:outerShdw>
          </a:effectLst>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例</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用十六进制分别表示的三个逻辑地址如下：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3020:055AH</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3021:054AH</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2C43:432AH </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2"/>
          <p:cNvSpPr>
            <a:spLocks noGrp="1"/>
          </p:cNvSpPr>
          <p:nvPr>
            <p:ph type="title"/>
          </p:nvPr>
        </p:nvSpPr>
        <p:spPr>
          <a:xfrm>
            <a:off x="457200" y="685800"/>
            <a:ext cx="8229600" cy="1143000"/>
          </a:xfrm>
          <a:noFill/>
          <a:ln>
            <a:noFill/>
          </a:ln>
        </p:spPr>
        <p:txBody>
          <a:bodyPr/>
          <a:p>
            <a:pPr algn="l" eaLnBrk="1" hangingPunct="1"/>
            <a:r>
              <a:rPr lang="en-US" altLang="zh-CN" sz="3600" dirty="0"/>
              <a:t>4</a:t>
            </a:r>
            <a:r>
              <a:rPr lang="zh-CN" altLang="en-US" sz="3600" dirty="0">
                <a:latin typeface="宋体" panose="02010600030101010101" pitchFamily="2" charset="-122"/>
              </a:rPr>
              <a:t>．</a:t>
            </a:r>
            <a:r>
              <a:rPr lang="zh-CN" altLang="en-US" sz="3600" b="1" dirty="0">
                <a:latin typeface="宋体" panose="02010600030101010101" pitchFamily="2" charset="-122"/>
              </a:rPr>
              <a:t>逻辑地址与物理地址的转换</a:t>
            </a:r>
            <a:r>
              <a:rPr lang="zh-CN" altLang="en-US" sz="3600" b="1" dirty="0"/>
              <a:t> </a:t>
            </a:r>
            <a:endParaRPr lang="zh-CN" altLang="en-US" sz="3600" b="1" dirty="0"/>
          </a:p>
        </p:txBody>
      </p:sp>
      <p:sp>
        <p:nvSpPr>
          <p:cNvPr id="10244" name="Rectangle 3"/>
          <p:cNvSpPr>
            <a:spLocks noGrp="1"/>
          </p:cNvSpPr>
          <p:nvPr>
            <p:ph idx="1"/>
          </p:nvPr>
        </p:nvSpPr>
        <p:spPr>
          <a:xfrm>
            <a:off x="228600" y="1522413"/>
            <a:ext cx="8458200" cy="4954587"/>
          </a:xfrm>
          <a:ln/>
        </p:spPr>
        <p:txBody>
          <a:bodyPr vert="horz" wrap="square" lIns="91440" tIns="45720" rIns="91440" bIns="45720" anchor="t" anchorCtr="0"/>
          <a:p>
            <a:pPr eaLnBrk="1" hangingPunct="1"/>
            <a:r>
              <a:rPr lang="zh-CN" altLang="en-US" sz="2400" dirty="0">
                <a:latin typeface="宋体" panose="02010600030101010101" pitchFamily="2" charset="-122"/>
              </a:rPr>
              <a:t>用户编程时采用的逻辑地址在</a:t>
            </a:r>
            <a:r>
              <a:rPr lang="en-US" altLang="zh-CN" sz="2400" dirty="0"/>
              <a:t>CPU</a:t>
            </a:r>
            <a:r>
              <a:rPr lang="zh-CN" altLang="en-US" sz="2400" dirty="0">
                <a:latin typeface="宋体" panose="02010600030101010101" pitchFamily="2" charset="-122"/>
              </a:rPr>
              <a:t>执行程序时都要转换成实际的物理地址，这个转换过程是由</a:t>
            </a:r>
            <a:r>
              <a:rPr lang="en-US" altLang="zh-CN" sz="2400" dirty="0"/>
              <a:t>CPU</a:t>
            </a:r>
            <a:r>
              <a:rPr lang="zh-CN" altLang="en-US" sz="2400" dirty="0">
                <a:latin typeface="宋体" panose="02010600030101010101" pitchFamily="2" charset="-122"/>
              </a:rPr>
              <a:t>中的地址加法器自动完成的。</a:t>
            </a:r>
            <a:r>
              <a:rPr lang="zh-CN" altLang="en-US" sz="2400" dirty="0"/>
              <a:t> </a:t>
            </a:r>
            <a:endParaRPr lang="zh-CN" altLang="en-US" sz="2400" dirty="0"/>
          </a:p>
          <a:p>
            <a:pPr algn="just" eaLnBrk="1" hangingPunct="1"/>
            <a:r>
              <a:rPr lang="zh-CN" altLang="en-US" sz="2400" dirty="0"/>
              <a:t>转换公式为：</a:t>
            </a:r>
            <a:endParaRPr lang="zh-CN" altLang="en-US" sz="2400" dirty="0"/>
          </a:p>
          <a:p>
            <a:pPr algn="just" eaLnBrk="1" hangingPunct="1">
              <a:buNone/>
            </a:pPr>
            <a:r>
              <a:rPr lang="zh-CN" altLang="en-US" sz="2800" b="1" dirty="0">
                <a:latin typeface="宋体" panose="02010600030101010101" pitchFamily="2" charset="-122"/>
              </a:rPr>
              <a:t>   </a:t>
            </a:r>
            <a:r>
              <a:rPr lang="zh-CN" altLang="en-US" sz="2800" b="1" dirty="0">
                <a:solidFill>
                  <a:srgbClr val="0000FF"/>
                </a:solidFill>
                <a:latin typeface="宋体" panose="02010600030101010101" pitchFamily="2" charset="-122"/>
              </a:rPr>
              <a:t>物理地址</a:t>
            </a:r>
            <a:r>
              <a:rPr lang="en-US" altLang="zh-CN" sz="2800" b="1" dirty="0">
                <a:solidFill>
                  <a:srgbClr val="0000FF"/>
                </a:solidFill>
              </a:rPr>
              <a:t>=</a:t>
            </a:r>
            <a:r>
              <a:rPr lang="zh-CN" altLang="en-US" sz="2800" b="1" dirty="0">
                <a:solidFill>
                  <a:srgbClr val="0000FF"/>
                </a:solidFill>
                <a:latin typeface="宋体" panose="02010600030101010101" pitchFamily="2" charset="-122"/>
              </a:rPr>
              <a:t>段地址</a:t>
            </a:r>
            <a:r>
              <a:rPr lang="en-US" altLang="zh-CN" sz="2800" b="1" dirty="0">
                <a:solidFill>
                  <a:srgbClr val="0000FF"/>
                </a:solidFill>
                <a:latin typeface="宋体" panose="02010600030101010101" pitchFamily="2" charset="-122"/>
              </a:rPr>
              <a:t>×</a:t>
            </a:r>
            <a:r>
              <a:rPr lang="en-US" altLang="zh-CN" sz="2800" b="1" dirty="0">
                <a:solidFill>
                  <a:srgbClr val="0000FF"/>
                </a:solidFill>
              </a:rPr>
              <a:t>10H+</a:t>
            </a:r>
            <a:r>
              <a:rPr lang="zh-CN" altLang="en-US" sz="2800" b="1" dirty="0">
                <a:solidFill>
                  <a:srgbClr val="0000FF"/>
                </a:solidFill>
                <a:latin typeface="宋体" panose="02010600030101010101" pitchFamily="2" charset="-122"/>
              </a:rPr>
              <a:t>偏移地址</a:t>
            </a:r>
            <a:r>
              <a:rPr lang="zh-CN" altLang="en-US" sz="2800" b="1" dirty="0">
                <a:solidFill>
                  <a:srgbClr val="0000FF"/>
                </a:solidFill>
              </a:rPr>
              <a:t> </a:t>
            </a:r>
            <a:endParaRPr lang="zh-CN" altLang="en-US" sz="2800" b="1" dirty="0">
              <a:solidFill>
                <a:srgbClr val="0000FF"/>
              </a:solidFill>
            </a:endParaRPr>
          </a:p>
        </p:txBody>
      </p:sp>
      <p:graphicFrame>
        <p:nvGraphicFramePr>
          <p:cNvPr id="10242" name="Object 5"/>
          <p:cNvGraphicFramePr/>
          <p:nvPr/>
        </p:nvGraphicFramePr>
        <p:xfrm>
          <a:off x="2057400" y="3810000"/>
          <a:ext cx="4495800" cy="2587625"/>
        </p:xfrm>
        <a:graphic>
          <a:graphicData uri="http://schemas.openxmlformats.org/presentationml/2006/ole">
            <mc:AlternateContent xmlns:mc="http://schemas.openxmlformats.org/markup-compatibility/2006">
              <mc:Choice xmlns:v="urn:schemas-microsoft-com:vml" Requires="v">
                <p:oleObj spid="_x0000_s3082" name="" r:id="rId1" imgW="2466975" imgH="1419225" progId="Paint.Picture">
                  <p:embed/>
                </p:oleObj>
              </mc:Choice>
              <mc:Fallback>
                <p:oleObj name="" r:id="rId1" imgW="2466975" imgH="1419225" progId="Paint.Picture">
                  <p:embed/>
                  <p:pic>
                    <p:nvPicPr>
                      <p:cNvPr id="0" name="图片 3081"/>
                      <p:cNvPicPr/>
                      <p:nvPr/>
                    </p:nvPicPr>
                    <p:blipFill>
                      <a:blip r:embed="rId2"/>
                      <a:stretch>
                        <a:fillRect/>
                      </a:stretch>
                    </p:blipFill>
                    <p:spPr>
                      <a:xfrm>
                        <a:off x="2057400" y="3810000"/>
                        <a:ext cx="4495800" cy="2587625"/>
                      </a:xfrm>
                      <a:prstGeom prst="rect">
                        <a:avLst/>
                      </a:prstGeom>
                      <a:noFill/>
                      <a:ln w="38100">
                        <a:noFill/>
                        <a:miter/>
                      </a:ln>
                    </p:spPr>
                  </p:pic>
                </p:oleObj>
              </mc:Fallback>
            </mc:AlternateContent>
          </a:graphicData>
        </a:graphic>
      </p:graphicFrame>
      <p:sp>
        <p:nvSpPr>
          <p:cNvPr id="58375" name="Text Box 7"/>
          <p:cNvSpPr txBox="1">
            <a:spLocks noChangeArrowheads="1"/>
          </p:cNvSpPr>
          <p:nvPr/>
        </p:nvSpPr>
        <p:spPr bwMode="auto">
          <a:xfrm>
            <a:off x="762000" y="3657600"/>
            <a:ext cx="7315200" cy="954088"/>
          </a:xfrm>
          <a:prstGeom prst="rect">
            <a:avLst/>
          </a:prstGeom>
          <a:solidFill>
            <a:srgbClr val="FFFFFF"/>
          </a:solidFill>
          <a:ln w="57150" cmpd="thinThick">
            <a:solidFill>
              <a:schemeClr val="tx1"/>
            </a:solidFill>
            <a:miter lim="800000"/>
          </a:ln>
          <a:effectLst>
            <a:outerShdw dist="107763" dir="2700000" algn="ctr" rotWithShape="0">
              <a:schemeClr val="bg2"/>
            </a:outerShdw>
          </a:effectLst>
        </p:spPr>
        <p:txBody>
          <a:bodyPr>
            <a:spAutoFit/>
          </a:bodyPr>
          <a:lstStyle/>
          <a:p>
            <a:pPr marR="0" defTabSz="914400">
              <a:spcBef>
                <a:spcPct val="50000"/>
              </a:spcBef>
              <a:buClrTx/>
              <a:buSzTx/>
              <a:buFontTx/>
              <a:buNone/>
              <a:defRPr/>
            </a:pPr>
            <a:r>
              <a:rPr kumimoji="0" lang="zh-CN" altLang="en-US" sz="2800" b="0" kern="1200" cap="none" spc="0" normalizeH="0" baseline="0" noProof="0" dirty="0">
                <a:latin typeface="宋体" panose="02010600030101010101" pitchFamily="2" charset="-122"/>
                <a:ea typeface="宋体" panose="02010600030101010101" pitchFamily="2" charset="-122"/>
                <a:cs typeface="+mn-cs"/>
              </a:rPr>
              <a:t>例</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1  </a:t>
            </a:r>
            <a:r>
              <a:rPr kumimoji="0" lang="zh-CN" altLang="en-US" sz="2800" b="0" kern="1200" cap="none" spc="0" normalizeH="0" baseline="0" noProof="0" dirty="0">
                <a:latin typeface="宋体" panose="02010600030101010101" pitchFamily="2" charset="-122"/>
                <a:ea typeface="宋体" panose="02010600030101010101" pitchFamily="2" charset="-122"/>
                <a:cs typeface="+mn-cs"/>
              </a:rPr>
              <a:t>若逻辑地址为</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3020:055AH</a:t>
            </a:r>
            <a:r>
              <a:rPr kumimoji="0" lang="zh-CN" altLang="en-US" sz="2800" b="0" kern="1200" cap="none" spc="0" normalizeH="0" baseline="0" noProof="0" dirty="0">
                <a:latin typeface="宋体" panose="02010600030101010101" pitchFamily="2" charset="-122"/>
                <a:ea typeface="宋体" panose="02010600030101010101" pitchFamily="2" charset="-122"/>
                <a:cs typeface="+mn-cs"/>
              </a:rPr>
              <a:t>，其物理地址</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=3020H</a:t>
            </a:r>
            <a:r>
              <a:rPr kumimoji="0" lang="en-US" altLang="zh-CN" sz="2800" b="0" kern="1200" cap="none" spc="0" normalizeH="0" baseline="0" noProof="0" dirty="0">
                <a:latin typeface="宋体" panose="02010600030101010101" pitchFamily="2" charset="-122"/>
                <a:ea typeface="宋体" panose="02010600030101010101" pitchFamily="2" charset="-122"/>
                <a:cs typeface="+mn-cs"/>
              </a:rPr>
              <a:t>×</a:t>
            </a:r>
            <a:r>
              <a:rPr kumimoji="0" lang="en-US" altLang="zh-CN" sz="2800" b="0" kern="1200" cap="none" spc="0" normalizeH="0" baseline="0" noProof="0" dirty="0">
                <a:latin typeface="Arial" panose="020B0604020202020204" pitchFamily="34" charset="0"/>
                <a:ea typeface="宋体" panose="02010600030101010101" pitchFamily="2" charset="-122"/>
                <a:cs typeface="+mn-cs"/>
              </a:rPr>
              <a:t>10H+055AH=3075AH</a:t>
            </a:r>
            <a:r>
              <a:rPr kumimoji="0" lang="zh-CN" altLang="en-US" sz="2800" b="0" kern="1200" cap="none" spc="0" normalizeH="0" baseline="0" noProof="0" dirty="0">
                <a:latin typeface="宋体" panose="02010600030101010101" pitchFamily="2" charset="-122"/>
                <a:ea typeface="宋体" panose="02010600030101010101" pitchFamily="2" charset="-122"/>
                <a:cs typeface="+mn-cs"/>
              </a:rPr>
              <a:t>。</a:t>
            </a:r>
            <a:endParaRPr kumimoji="0" lang="zh-CN" altLang="en-US" sz="2800" b="0" kern="1200" cap="none" spc="0" normalizeH="0" baseline="0" noProof="0" dirty="0">
              <a:latin typeface="宋体" panose="02010600030101010101" pitchFamily="2" charset="-122"/>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 calcmode="lin" valueType="num">
                                      <p:cBhvr additive="base">
                                        <p:cTn id="7" dur="500" fill="hold"/>
                                        <p:tgtEl>
                                          <p:spTgt spid="58375"/>
                                        </p:tgtEl>
                                        <p:attrNameLst>
                                          <p:attrName>ppt_x</p:attrName>
                                        </p:attrNameLst>
                                      </p:cBhvr>
                                      <p:tavLst>
                                        <p:tav tm="0">
                                          <p:val>
                                            <p:strVal val="0-#ppt_w/2"/>
                                          </p:val>
                                        </p:tav>
                                        <p:tav tm="100000">
                                          <p:val>
                                            <p:strVal val="#ppt_x"/>
                                          </p:val>
                                        </p:tav>
                                      </p:tavLst>
                                    </p:anim>
                                    <p:anim calcmode="lin" valueType="num">
                                      <p:cBhvr additive="base">
                                        <p:cTn id="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Rectangle 3"/>
          <p:cNvSpPr>
            <a:spLocks noGrp="1" noChangeArrowheads="1"/>
          </p:cNvSpPr>
          <p:nvPr>
            <p:ph idx="1"/>
          </p:nvPr>
        </p:nvSpPr>
        <p:spPr>
          <a:xfrm>
            <a:off x="533400" y="1371600"/>
            <a:ext cx="8229600" cy="4333875"/>
          </a:xfrm>
          <a:gradFill rotWithShape="0">
            <a:gsLst>
              <a:gs pos="0">
                <a:srgbClr val="FFCCFF"/>
              </a:gs>
              <a:gs pos="50000">
                <a:srgbClr val="FFFFFF"/>
              </a:gs>
              <a:gs pos="100000">
                <a:srgbClr val="FFCCFF"/>
              </a:gs>
            </a:gsLst>
            <a:lin ang="5400000" scaled="1"/>
          </a:gradFill>
          <a:effectLst>
            <a:outerShdw dist="107763" dir="13500000" sx="75000" sy="75000" algn="tl" rotWithShape="0">
              <a:srgbClr val="9F423B"/>
            </a:outerShdw>
          </a:effectLst>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5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练习： 根据给出的逻辑地址，计算物理</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地 址</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逻辑地址</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2C43:432AH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，物理地址</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2E37:9822H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886F:7911H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1234:05ACH </a:t>
            </a:r>
            <a:r>
              <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pic>
        <p:nvPicPr>
          <p:cNvPr id="103427" name="Picture 5" descr="D:\汇编语言教材08\tupian\13.gif"/>
          <p:cNvPicPr>
            <a:picLocks noChangeAspect="1"/>
          </p:cNvPicPr>
          <p:nvPr/>
        </p:nvPicPr>
        <p:blipFill>
          <a:blip r:embed="rId1"/>
          <a:stretch>
            <a:fillRect/>
          </a:stretch>
        </p:blipFill>
        <p:spPr>
          <a:xfrm>
            <a:off x="7010400" y="685800"/>
            <a:ext cx="514350" cy="533400"/>
          </a:xfrm>
          <a:prstGeom prst="rect">
            <a:avLst/>
          </a:prstGeom>
          <a:noFill/>
          <a:ln w="9525">
            <a:noFill/>
          </a:ln>
        </p:spPr>
      </p:pic>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内容占位符 2"/>
          <p:cNvSpPr>
            <a:spLocks noGrp="1"/>
          </p:cNvSpPr>
          <p:nvPr>
            <p:ph idx="1"/>
          </p:nvPr>
        </p:nvSpPr>
        <p:spPr>
          <a:xfrm>
            <a:off x="457200" y="2362200"/>
            <a:ext cx="8229600" cy="3200400"/>
          </a:xfrm>
          <a:ln w="38100">
            <a:solidFill>
              <a:schemeClr val="accent1">
                <a:alpha val="100000"/>
              </a:schemeClr>
            </a:solidFill>
            <a:miter/>
          </a:ln>
        </p:spPr>
        <p:txBody>
          <a:bodyPr vert="horz" wrap="square" lIns="91440" tIns="45720" rIns="91440" bIns="45720" anchor="t" anchorCtr="0"/>
          <a:p>
            <a:pPr>
              <a:lnSpc>
                <a:spcPct val="150000"/>
              </a:lnSpc>
            </a:pPr>
            <a:r>
              <a:rPr lang="en-US" altLang="zh-CN" sz="2800" dirty="0"/>
              <a:t>8086CPU</a:t>
            </a:r>
            <a:r>
              <a:rPr lang="zh-CN" altLang="en-US" sz="2800" dirty="0">
                <a:latin typeface="宋体" panose="02010600030101010101" pitchFamily="2" charset="-122"/>
              </a:rPr>
              <a:t>的地址寄存器只有</a:t>
            </a:r>
            <a:r>
              <a:rPr lang="en-US" altLang="zh-CN" sz="2800" dirty="0"/>
              <a:t>16</a:t>
            </a:r>
            <a:r>
              <a:rPr lang="zh-CN" altLang="en-US" sz="2800" dirty="0">
                <a:latin typeface="宋体" panose="02010600030101010101" pitchFamily="2" charset="-122"/>
              </a:rPr>
              <a:t>位，如果直接从地址寄存器中发出地址信号，所能访问的存储空间就只有</a:t>
            </a:r>
            <a:r>
              <a:rPr lang="en-US" altLang="zh-CN" sz="2800" dirty="0"/>
              <a:t>2</a:t>
            </a:r>
            <a:r>
              <a:rPr lang="en-US" altLang="zh-CN" sz="2800" baseline="30000" dirty="0"/>
              <a:t>16</a:t>
            </a:r>
            <a:r>
              <a:rPr lang="en-US" altLang="zh-CN" sz="2800" dirty="0"/>
              <a:t>=64KB</a:t>
            </a:r>
            <a:r>
              <a:rPr lang="zh-CN" altLang="en-US" sz="2800" dirty="0">
                <a:latin typeface="宋体" panose="02010600030101010101" pitchFamily="2" charset="-122"/>
              </a:rPr>
              <a:t>，达不到</a:t>
            </a:r>
            <a:r>
              <a:rPr lang="en-US" altLang="zh-CN" sz="2800" dirty="0"/>
              <a:t>20</a:t>
            </a:r>
            <a:r>
              <a:rPr lang="zh-CN" altLang="en-US" sz="2800" dirty="0">
                <a:latin typeface="宋体" panose="02010600030101010101" pitchFamily="2" charset="-122"/>
              </a:rPr>
              <a:t>位地址线所提供的地址范围。</a:t>
            </a:r>
            <a:endParaRPr lang="zh-CN" altLang="en-US" sz="2800" dirty="0"/>
          </a:p>
          <a:p>
            <a:endParaRPr lang="zh-CN" altLang="en-US" dirty="0"/>
          </a:p>
        </p:txBody>
      </p:sp>
      <p:sp>
        <p:nvSpPr>
          <p:cNvPr id="104451" name="Rectangle 2"/>
          <p:cNvSpPr>
            <a:spLocks noGrp="1"/>
          </p:cNvSpPr>
          <p:nvPr>
            <p:ph type="title"/>
          </p:nvPr>
        </p:nvSpPr>
        <p:spPr>
          <a:xfrm>
            <a:off x="457200" y="838200"/>
            <a:ext cx="8229600" cy="762000"/>
          </a:xfrm>
          <a:noFill/>
          <a:ln>
            <a:noFill/>
          </a:ln>
        </p:spPr>
        <p:txBody>
          <a:bodyPr/>
          <a:p>
            <a:pPr algn="l" eaLnBrk="1" hangingPunct="1"/>
            <a:r>
              <a:rPr lang="en-US" altLang="zh-CN" sz="3600" b="1" dirty="0"/>
              <a:t>2.4.5 </a:t>
            </a:r>
            <a:r>
              <a:rPr lang="zh-CN" altLang="en-US" sz="3600" b="1" dirty="0">
                <a:latin typeface="宋体" panose="02010600030101010101" pitchFamily="2" charset="-122"/>
              </a:rPr>
              <a:t>存储器分段</a:t>
            </a:r>
            <a:r>
              <a:rPr lang="zh-CN" altLang="en-US" sz="3600" b="1" dirty="0"/>
              <a:t> </a:t>
            </a:r>
            <a:endParaRPr lang="zh-CN" altLang="en-US" sz="3600" b="1" dirty="0"/>
          </a:p>
        </p:txBody>
      </p:sp>
      <p:sp>
        <p:nvSpPr>
          <p:cNvPr id="104452" name="矩形 4"/>
          <p:cNvSpPr/>
          <p:nvPr/>
        </p:nvSpPr>
        <p:spPr>
          <a:xfrm>
            <a:off x="457200" y="1600200"/>
            <a:ext cx="3124200" cy="623888"/>
          </a:xfrm>
          <a:prstGeom prst="rect">
            <a:avLst/>
          </a:prstGeom>
          <a:noFill/>
          <a:ln w="9525">
            <a:noFill/>
          </a:ln>
        </p:spPr>
        <p:txBody>
          <a:bodyPr>
            <a:spAutoFit/>
          </a:bodyPr>
          <a:p>
            <a:pPr>
              <a:lnSpc>
                <a:spcPct val="120000"/>
              </a:lnSpc>
            </a:pPr>
            <a:r>
              <a:rPr lang="en-US" altLang="zh-CN" sz="3200" dirty="0">
                <a:solidFill>
                  <a:srgbClr val="0033CC"/>
                </a:solidFill>
                <a:latin typeface="Arial" panose="020B0604020202020204" pitchFamily="34" charset="0"/>
              </a:rPr>
              <a:t>1</a:t>
            </a:r>
            <a:r>
              <a:rPr lang="zh-CN" altLang="en-US" sz="3200" dirty="0">
                <a:solidFill>
                  <a:srgbClr val="0033CC"/>
                </a:solidFill>
                <a:latin typeface="宋体" panose="02010600030101010101" pitchFamily="2" charset="-122"/>
              </a:rPr>
              <a:t>．分段的概念</a:t>
            </a:r>
            <a:r>
              <a:rPr lang="zh-CN" altLang="en-US" sz="3200" dirty="0">
                <a:solidFill>
                  <a:srgbClr val="0033CC"/>
                </a:solidFill>
                <a:latin typeface="Arial" panose="020B0604020202020204" pitchFamily="34" charset="0"/>
              </a:rPr>
              <a:t> </a:t>
            </a:r>
            <a:endParaRPr lang="zh-CN" altLang="en-US" sz="3200" dirty="0">
              <a:solidFill>
                <a:srgbClr val="0033CC"/>
              </a:solidFill>
              <a:latin typeface="Arial" panose="020B0604020202020204" pitchFamily="34" charset="0"/>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内容占位符 9"/>
          <p:cNvGraphicFramePr>
            <a:graphicFrameLocks noGrp="1"/>
          </p:cNvGraphicFramePr>
          <p:nvPr>
            <p:ph idx="1"/>
          </p:nvPr>
        </p:nvGraphicFramePr>
        <p:xfrm>
          <a:off x="609600" y="1600200"/>
          <a:ext cx="7239000" cy="4419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603" name="Rectangle 10"/>
          <p:cNvSpPr>
            <a:spLocks noChangeArrowheads="1"/>
          </p:cNvSpPr>
          <p:nvPr/>
        </p:nvSpPr>
        <p:spPr bwMode="auto">
          <a:xfrm>
            <a:off x="457200" y="838200"/>
            <a:ext cx="8077200" cy="534988"/>
          </a:xfrm>
          <a:prstGeom prst="rect">
            <a:avLst/>
          </a:prstGeom>
          <a:noFill/>
          <a:ln w="9525">
            <a:noFill/>
            <a:miter lim="800000"/>
          </a:ln>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defRPr/>
            </a:pPr>
            <a:r>
              <a:rPr kumimoji="0" lang="en-US" altLang="zh-CN" sz="3600" b="1" i="0" u="none" strike="noStrike" kern="1200" cap="none" spc="0" normalizeH="0" baseline="0" noProof="0" dirty="0">
                <a:ln>
                  <a:noFill/>
                </a:ln>
                <a:solidFill>
                  <a:schemeClr val="tx1"/>
                </a:solidFill>
                <a:effectLst/>
                <a:uLnTx/>
                <a:uFillTx/>
                <a:latin typeface="+mj-ea"/>
                <a:ea typeface="+mj-ea"/>
                <a:cs typeface="+mn-cs"/>
              </a:rPr>
              <a:t> 2.1.2 </a:t>
            </a:r>
            <a:r>
              <a:rPr kumimoji="0" lang="zh-CN" altLang="en-US" sz="3600" b="1" i="0" u="none" strike="noStrike" kern="1200" cap="none" spc="0" normalizeH="0" baseline="0" noProof="0" dirty="0">
                <a:ln>
                  <a:noFill/>
                </a:ln>
                <a:solidFill>
                  <a:schemeClr val="tx1"/>
                </a:solidFill>
                <a:effectLst/>
                <a:uLnTx/>
                <a:uFillTx/>
                <a:latin typeface="+mj-ea"/>
                <a:ea typeface="+mj-ea"/>
                <a:cs typeface="+mn-cs"/>
              </a:rPr>
              <a:t>冯</a:t>
            </a:r>
            <a:r>
              <a:rPr kumimoji="0" lang="en-US" altLang="zh-CN" sz="36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3600" b="1" i="0" u="none" strike="noStrike" kern="1200" cap="none" spc="0" normalizeH="0" baseline="0" noProof="0" dirty="0">
                <a:ln>
                  <a:noFill/>
                </a:ln>
                <a:solidFill>
                  <a:schemeClr val="tx1"/>
                </a:solidFill>
                <a:effectLst/>
                <a:uLnTx/>
                <a:uFillTx/>
                <a:latin typeface="+mj-ea"/>
                <a:ea typeface="+mj-ea"/>
                <a:cs typeface="+mn-cs"/>
              </a:rPr>
              <a:t>诺依曼计算机的基本结构</a:t>
            </a:r>
            <a:endParaRPr kumimoji="0" lang="zh-CN" altLang="en-US" sz="36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3"/>
          <p:cNvSpPr>
            <a:spLocks noGrp="1"/>
          </p:cNvSpPr>
          <p:nvPr>
            <p:ph idx="1"/>
          </p:nvPr>
        </p:nvSpPr>
        <p:spPr>
          <a:xfrm>
            <a:off x="685800" y="1219200"/>
            <a:ext cx="7924800" cy="5029200"/>
          </a:xfrm>
          <a:solidFill>
            <a:srgbClr val="FFFFFF">
              <a:alpha val="100000"/>
            </a:srgbClr>
          </a:solidFill>
          <a:ln w="38100" cmpd="dbl">
            <a:solidFill>
              <a:schemeClr val="accent1">
                <a:alpha val="100000"/>
              </a:schemeClr>
            </a:solidFill>
            <a:miter/>
          </a:ln>
        </p:spPr>
        <p:txBody>
          <a:bodyPr vert="horz" wrap="square" lIns="91440" tIns="45720" rIns="91440" bIns="45720" anchor="t" anchorCtr="0"/>
          <a:p>
            <a:pPr eaLnBrk="1" hangingPunct="1">
              <a:lnSpc>
                <a:spcPct val="150000"/>
              </a:lnSpc>
            </a:pPr>
            <a:r>
              <a:rPr lang="zh-CN" altLang="en-US" sz="2800" dirty="0">
                <a:latin typeface="宋体" panose="02010600030101010101" pitchFamily="2" charset="-122"/>
              </a:rPr>
              <a:t>将存储器划分为若干逻辑段，每段最大</a:t>
            </a:r>
            <a:r>
              <a:rPr lang="en-US" altLang="zh-CN" sz="2800" dirty="0"/>
              <a:t>64K</a:t>
            </a:r>
            <a:r>
              <a:rPr lang="zh-CN" altLang="en-US" sz="2800" dirty="0">
                <a:latin typeface="宋体" panose="02010600030101010101" pitchFamily="2" charset="-122"/>
              </a:rPr>
              <a:t>字节单元。</a:t>
            </a:r>
            <a:endParaRPr lang="zh-CN" altLang="en-US" sz="2800" dirty="0">
              <a:latin typeface="宋体" panose="02010600030101010101" pitchFamily="2" charset="-122"/>
            </a:endParaRPr>
          </a:p>
          <a:p>
            <a:pPr eaLnBrk="1" hangingPunct="1">
              <a:lnSpc>
                <a:spcPct val="150000"/>
              </a:lnSpc>
            </a:pPr>
            <a:r>
              <a:rPr lang="zh-CN" altLang="en-US" sz="2800" dirty="0">
                <a:latin typeface="宋体" panose="02010600030101010101" pitchFamily="2" charset="-122"/>
              </a:rPr>
              <a:t>逻辑段的大小可变，每段最少</a:t>
            </a:r>
            <a:r>
              <a:rPr lang="en-US" altLang="zh-CN" sz="2800" dirty="0"/>
              <a:t>16</a:t>
            </a:r>
            <a:r>
              <a:rPr lang="zh-CN" altLang="en-US" sz="2800" dirty="0">
                <a:latin typeface="宋体" panose="02010600030101010101" pitchFamily="2" charset="-122"/>
              </a:rPr>
              <a:t>个字节单元，也可以</a:t>
            </a:r>
            <a:r>
              <a:rPr lang="en-US" altLang="zh-CN" sz="2800" dirty="0"/>
              <a:t>100</a:t>
            </a:r>
            <a:r>
              <a:rPr lang="zh-CN" altLang="en-US" sz="2800" dirty="0">
                <a:latin typeface="宋体" panose="02010600030101010101" pitchFamily="2" charset="-122"/>
              </a:rPr>
              <a:t>个、</a:t>
            </a:r>
            <a:r>
              <a:rPr lang="en-US" altLang="zh-CN" sz="2800" dirty="0"/>
              <a:t>1000</a:t>
            </a:r>
            <a:r>
              <a:rPr lang="zh-CN" altLang="en-US" sz="2800" dirty="0">
                <a:latin typeface="宋体" panose="02010600030101010101" pitchFamily="2" charset="-122"/>
              </a:rPr>
              <a:t>个到最大可达</a:t>
            </a:r>
            <a:r>
              <a:rPr lang="en-US" altLang="zh-CN" sz="2800" dirty="0"/>
              <a:t>65536</a:t>
            </a:r>
            <a:r>
              <a:rPr lang="zh-CN" altLang="en-US" sz="2800" dirty="0">
                <a:latin typeface="宋体" panose="02010600030101010101" pitchFamily="2" charset="-122"/>
              </a:rPr>
              <a:t>个字节单元。</a:t>
            </a:r>
            <a:endParaRPr lang="zh-CN" altLang="en-US" sz="2800" dirty="0">
              <a:latin typeface="宋体" panose="02010600030101010101" pitchFamily="2" charset="-122"/>
            </a:endParaRPr>
          </a:p>
          <a:p>
            <a:pPr eaLnBrk="1" hangingPunct="1">
              <a:lnSpc>
                <a:spcPct val="150000"/>
              </a:lnSpc>
            </a:pPr>
            <a:r>
              <a:rPr lang="zh-CN" altLang="en-US" sz="2800" dirty="0">
                <a:latin typeface="宋体" panose="02010600030101010101" pitchFamily="2" charset="-122"/>
              </a:rPr>
              <a:t>段地址和偏移地址构成逻辑地址。</a:t>
            </a:r>
            <a:endParaRPr lang="zh-CN" altLang="en-US" sz="2800" dirty="0">
              <a:latin typeface="宋体" panose="02010600030101010101" pitchFamily="2" charset="-122"/>
            </a:endParaRPr>
          </a:p>
          <a:p>
            <a:pPr eaLnBrk="1" hangingPunct="1">
              <a:lnSpc>
                <a:spcPct val="150000"/>
              </a:lnSpc>
              <a:buNone/>
            </a:pPr>
            <a:r>
              <a:rPr lang="zh-CN" altLang="en-US" sz="2800" dirty="0">
                <a:latin typeface="宋体" panose="02010600030101010101" pitchFamily="2" charset="-122"/>
              </a:rPr>
              <a:t>		例如：逻辑地址为</a:t>
            </a:r>
            <a:r>
              <a:rPr lang="en-US" altLang="zh-CN" sz="2800" dirty="0">
                <a:latin typeface="宋体" panose="02010600030101010101" pitchFamily="2" charset="-122"/>
              </a:rPr>
              <a:t>1200:2650H</a:t>
            </a:r>
            <a:r>
              <a:rPr lang="zh-CN" altLang="en-US" sz="2800" dirty="0">
                <a:latin typeface="宋体" panose="02010600030101010101" pitchFamily="2" charset="-122"/>
              </a:rPr>
              <a:t>。 </a:t>
            </a:r>
            <a:r>
              <a:rPr lang="zh-CN" altLang="en-US" sz="2800" dirty="0"/>
              <a:t> </a:t>
            </a:r>
            <a:endParaRPr lang="zh-CN" altLang="en-US" sz="2800" dirty="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2"/>
          <p:cNvSpPr>
            <a:spLocks noGrp="1"/>
          </p:cNvSpPr>
          <p:nvPr>
            <p:ph idx="1"/>
          </p:nvPr>
        </p:nvSpPr>
        <p:spPr>
          <a:xfrm>
            <a:off x="457200" y="762000"/>
            <a:ext cx="8305800" cy="1828800"/>
          </a:xfrm>
          <a:ln w="38100">
            <a:solidFill>
              <a:schemeClr val="accent1">
                <a:alpha val="100000"/>
              </a:schemeClr>
            </a:solidFill>
            <a:miter/>
          </a:ln>
        </p:spPr>
        <p:txBody>
          <a:bodyPr vert="horz" wrap="square" lIns="91440" tIns="45720" rIns="91440" bIns="45720" anchor="t" anchorCtr="0"/>
          <a:p>
            <a:pPr eaLnBrk="1" hangingPunct="1">
              <a:lnSpc>
                <a:spcPct val="150000"/>
              </a:lnSpc>
            </a:pPr>
            <a:r>
              <a:rPr lang="zh-CN" altLang="en-US" sz="2600" b="1" dirty="0">
                <a:latin typeface="宋体" panose="02010600030101010101" pitchFamily="2" charset="-122"/>
              </a:rPr>
              <a:t>在存储器中，规定每</a:t>
            </a:r>
            <a:r>
              <a:rPr lang="en-US" altLang="zh-CN" sz="2600" b="1" dirty="0"/>
              <a:t>16</a:t>
            </a:r>
            <a:r>
              <a:rPr lang="zh-CN" altLang="en-US" sz="2600" b="1" dirty="0">
                <a:latin typeface="宋体" panose="02010600030101010101" pitchFamily="2" charset="-122"/>
              </a:rPr>
              <a:t>个字节单元为一小段，每小段的第一个单元的物理地址称为小段的首地址，</a:t>
            </a:r>
            <a:r>
              <a:rPr lang="en-US" altLang="zh-CN" sz="2600" b="1" dirty="0"/>
              <a:t>8086</a:t>
            </a:r>
            <a:r>
              <a:rPr lang="zh-CN" altLang="en-US" sz="2600" b="1" dirty="0">
                <a:latin typeface="宋体" panose="02010600030101010101" pitchFamily="2" charset="-122"/>
              </a:rPr>
              <a:t>的</a:t>
            </a:r>
            <a:r>
              <a:rPr lang="en-US" altLang="zh-CN" sz="2600" b="1" dirty="0"/>
              <a:t>1MB</a:t>
            </a:r>
            <a:r>
              <a:rPr lang="zh-CN" altLang="en-US" sz="2600" b="1" dirty="0">
                <a:latin typeface="宋体" panose="02010600030101010101" pitchFamily="2" charset="-122"/>
              </a:rPr>
              <a:t>内存空间的</a:t>
            </a:r>
            <a:r>
              <a:rPr lang="en-US" altLang="zh-CN" sz="2600" b="1" dirty="0"/>
              <a:t>20</a:t>
            </a:r>
            <a:r>
              <a:rPr lang="zh-CN" altLang="en-US" sz="2600" b="1" dirty="0">
                <a:latin typeface="宋体" panose="02010600030101010101" pitchFamily="2" charset="-122"/>
              </a:rPr>
              <a:t>位物理地址用十六进制表示如下：</a:t>
            </a:r>
            <a:r>
              <a:rPr lang="zh-CN" altLang="en-US" sz="2600" b="1" dirty="0"/>
              <a:t> </a:t>
            </a:r>
            <a:endParaRPr lang="zh-CN" altLang="en-US" sz="2600" b="1" dirty="0"/>
          </a:p>
        </p:txBody>
      </p:sp>
      <p:graphicFrame>
        <p:nvGraphicFramePr>
          <p:cNvPr id="11266" name="Object 4"/>
          <p:cNvGraphicFramePr/>
          <p:nvPr/>
        </p:nvGraphicFramePr>
        <p:xfrm>
          <a:off x="685800" y="2757488"/>
          <a:ext cx="7543800" cy="3948112"/>
        </p:xfrm>
        <a:graphic>
          <a:graphicData uri="http://schemas.openxmlformats.org/presentationml/2006/ole">
            <mc:AlternateContent xmlns:mc="http://schemas.openxmlformats.org/markup-compatibility/2006">
              <mc:Choice xmlns:v="urn:schemas-microsoft-com:vml" Requires="v">
                <p:oleObj spid="_x0000_s3083" name="" r:id="rId1" imgW="5019675" imgH="2857500" progId="Paint.Picture">
                  <p:embed/>
                </p:oleObj>
              </mc:Choice>
              <mc:Fallback>
                <p:oleObj name="" r:id="rId1" imgW="5019675" imgH="2857500" progId="Paint.Picture">
                  <p:embed/>
                  <p:pic>
                    <p:nvPicPr>
                      <p:cNvPr id="0" name="图片 3082"/>
                      <p:cNvPicPr/>
                      <p:nvPr/>
                    </p:nvPicPr>
                    <p:blipFill>
                      <a:blip r:embed="rId2"/>
                      <a:stretch>
                        <a:fillRect/>
                      </a:stretch>
                    </p:blipFill>
                    <p:spPr>
                      <a:xfrm>
                        <a:off x="685800" y="2757488"/>
                        <a:ext cx="7543800" cy="394811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Rectangle 3"/>
          <p:cNvSpPr>
            <a:spLocks noGrp="1"/>
          </p:cNvSpPr>
          <p:nvPr>
            <p:ph idx="1"/>
          </p:nvPr>
        </p:nvSpPr>
        <p:spPr>
          <a:xfrm>
            <a:off x="457200" y="3733800"/>
            <a:ext cx="8001000" cy="2590800"/>
          </a:xfrm>
          <a:solidFill>
            <a:srgbClr val="CCFFCC">
              <a:alpha val="100000"/>
            </a:srgbClr>
          </a:solidFill>
          <a:ln w="38100" cmpd="dbl">
            <a:solidFill>
              <a:schemeClr val="tx1">
                <a:alpha val="100000"/>
              </a:schemeClr>
            </a:solidFill>
            <a:miter/>
          </a:ln>
        </p:spPr>
        <p:txBody>
          <a:bodyPr vert="horz" wrap="square" lIns="91440" tIns="45720" rIns="91440" bIns="45720" anchor="t" anchorCtr="0"/>
          <a:p>
            <a:pPr algn="just" eaLnBrk="1" hangingPunct="1">
              <a:lnSpc>
                <a:spcPct val="150000"/>
              </a:lnSpc>
            </a:pPr>
            <a:r>
              <a:rPr lang="zh-CN" altLang="en-US" sz="2800" dirty="0">
                <a:latin typeface="宋体" panose="02010600030101010101" pitchFamily="2" charset="-122"/>
              </a:rPr>
              <a:t>规定：存储器分段时，各段的起始地址必须是小段的首地址，即逻辑段必须从任一个小段的首单元开始，而不能从其它的字节单元开始。</a:t>
            </a:r>
            <a:endParaRPr lang="zh-CN" altLang="en-US" sz="2800" dirty="0"/>
          </a:p>
        </p:txBody>
      </p:sp>
      <p:sp>
        <p:nvSpPr>
          <p:cNvPr id="106499" name="Text Box 4"/>
          <p:cNvSpPr txBox="1"/>
          <p:nvPr/>
        </p:nvSpPr>
        <p:spPr>
          <a:xfrm>
            <a:off x="533400" y="885825"/>
            <a:ext cx="7924800" cy="2678113"/>
          </a:xfrm>
          <a:prstGeom prst="rect">
            <a:avLst/>
          </a:prstGeom>
          <a:solidFill>
            <a:srgbClr val="FFFFFF"/>
          </a:solidFill>
          <a:ln w="38100" cap="flat" cmpd="dbl">
            <a:solidFill>
              <a:schemeClr val="tx1"/>
            </a:solidFill>
            <a:prstDash val="solid"/>
            <a:miter/>
            <a:headEnd type="none" w="med" len="med"/>
            <a:tailEnd type="none" w="med" len="med"/>
          </a:ln>
        </p:spPr>
        <p:txBody>
          <a:bodyPr>
            <a:spAutoFit/>
          </a:bodyPr>
          <a:p>
            <a:pPr algn="just">
              <a:lnSpc>
                <a:spcPct val="150000"/>
              </a:lnSpc>
              <a:spcBef>
                <a:spcPct val="20000"/>
              </a:spcBef>
              <a:buBlip>
                <a:blip r:embed="rId1"/>
              </a:buBlip>
            </a:pPr>
            <a:r>
              <a:rPr lang="zh-CN" altLang="en-US" sz="2800" b="0" dirty="0">
                <a:latin typeface="Arial" panose="020B0604020202020204" pitchFamily="34" charset="0"/>
              </a:rPr>
              <a:t>小段首地址的共同的特点是十六进制表示的物理地址的最低位都是</a:t>
            </a:r>
            <a:r>
              <a:rPr lang="en-US" altLang="zh-CN" sz="2800" b="0" dirty="0">
                <a:latin typeface="Arial" panose="020B0604020202020204" pitchFamily="34" charset="0"/>
              </a:rPr>
              <a:t>0</a:t>
            </a:r>
            <a:r>
              <a:rPr lang="zh-CN" altLang="en-US" sz="2800" b="0" dirty="0">
                <a:latin typeface="Arial" panose="020B0604020202020204" pitchFamily="34" charset="0"/>
              </a:rPr>
              <a:t>，如果把</a:t>
            </a:r>
            <a:r>
              <a:rPr lang="en-US" altLang="zh-CN" sz="2800" b="0" dirty="0">
                <a:latin typeface="Arial" panose="020B0604020202020204" pitchFamily="34" charset="0"/>
              </a:rPr>
              <a:t>0</a:t>
            </a:r>
            <a:r>
              <a:rPr lang="zh-CN" altLang="en-US" sz="2800" b="0" dirty="0">
                <a:latin typeface="Arial" panose="020B0604020202020204" pitchFamily="34" charset="0"/>
              </a:rPr>
              <a:t>去掉（二进制的地址去掉</a:t>
            </a:r>
            <a:r>
              <a:rPr lang="en-US" altLang="zh-CN" sz="2800" b="0" dirty="0">
                <a:latin typeface="Arial" panose="020B0604020202020204" pitchFamily="34" charset="0"/>
              </a:rPr>
              <a:t>4</a:t>
            </a:r>
            <a:r>
              <a:rPr lang="zh-CN" altLang="en-US" sz="2800" b="0" dirty="0">
                <a:latin typeface="Arial" panose="020B0604020202020204" pitchFamily="34" charset="0"/>
              </a:rPr>
              <a:t>个</a:t>
            </a:r>
            <a:r>
              <a:rPr lang="en-US" altLang="zh-CN" sz="2800" b="0" dirty="0">
                <a:latin typeface="Arial" panose="020B0604020202020204" pitchFamily="34" charset="0"/>
              </a:rPr>
              <a:t>0</a:t>
            </a:r>
            <a:r>
              <a:rPr lang="zh-CN" altLang="en-US" sz="2800" b="0" dirty="0">
                <a:latin typeface="Arial" panose="020B0604020202020204" pitchFamily="34" charset="0"/>
              </a:rPr>
              <a:t>），就可以用</a:t>
            </a:r>
            <a:r>
              <a:rPr lang="en-US" altLang="zh-CN" sz="2800" b="0" dirty="0">
                <a:latin typeface="Arial" panose="020B0604020202020204" pitchFamily="34" charset="0"/>
              </a:rPr>
              <a:t>16</a:t>
            </a:r>
            <a:r>
              <a:rPr lang="zh-CN" altLang="en-US" sz="2800" b="0" dirty="0">
                <a:latin typeface="Arial" panose="020B0604020202020204" pitchFamily="34" charset="0"/>
              </a:rPr>
              <a:t>位段寄存器保存小段的首地址。</a:t>
            </a:r>
            <a:endParaRPr lang="zh-CN" altLang="en-US" sz="2800" b="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7587"/>
                                        </p:tgtEl>
                                        <p:attrNameLst>
                                          <p:attrName>style.visibility</p:attrName>
                                        </p:attrNameLst>
                                      </p:cBhvr>
                                      <p:to>
                                        <p:strVal val="visible"/>
                                      </p:to>
                                    </p:set>
                                    <p:anim calcmode="lin" valueType="num">
                                      <p:cBhvr>
                                        <p:cTn id="7" dur="1" fill="hold"/>
                                        <p:tgtEl>
                                          <p:spTgt spid="6758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Rectangle 3"/>
          <p:cNvSpPr>
            <a:spLocks noGrp="1" noChangeArrowheads="1"/>
          </p:cNvSpPr>
          <p:nvPr>
            <p:ph idx="1"/>
          </p:nvPr>
        </p:nvSpPr>
        <p:spPr>
          <a:xfrm>
            <a:off x="685800" y="762000"/>
            <a:ext cx="8077200" cy="1752600"/>
          </a:xfrm>
          <a:solidFill>
            <a:srgbClr val="FFFFFF"/>
          </a:solidFill>
          <a:ln w="57150" cmpd="thinThick">
            <a:solidFill>
              <a:schemeClr val="tx1"/>
            </a:solidFill>
          </a:ln>
          <a:effectLst>
            <a:outerShdw dist="107763" dir="2700000" algn="ctr" rotWithShape="0">
              <a:srgbClr val="9F423B"/>
            </a:outerShdw>
          </a:effectLst>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mn-lt"/>
                <a:ea typeface="+mn-ea"/>
                <a:cs typeface="+mn-cs"/>
              </a:rPr>
              <a:t>例</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1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定义</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2</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个段，第一个段的段地址为</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0002H</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，共</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16</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个单元；第二个段的段地址为</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4123H</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，共</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1024</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个单元。如图标出了各段首单元和末单元的逻辑地址。</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12292" name="Rectangle 5"/>
          <p:cNvSpPr/>
          <p:nvPr/>
        </p:nvSpPr>
        <p:spPr>
          <a:xfrm>
            <a:off x="0" y="2443163"/>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30724" name="Object 4"/>
          <p:cNvGraphicFramePr/>
          <p:nvPr/>
        </p:nvGraphicFramePr>
        <p:xfrm>
          <a:off x="533400" y="2590800"/>
          <a:ext cx="2743200" cy="4038600"/>
        </p:xfrm>
        <a:graphic>
          <a:graphicData uri="http://schemas.openxmlformats.org/presentationml/2006/ole">
            <mc:AlternateContent xmlns:mc="http://schemas.openxmlformats.org/markup-compatibility/2006">
              <mc:Choice xmlns:v="urn:schemas-microsoft-com:vml" Requires="v">
                <p:oleObj spid="_x0000_s3084" name="" r:id="rId1" imgW="3057525" imgH="3257550" progId="Paint.Picture">
                  <p:embed/>
                </p:oleObj>
              </mc:Choice>
              <mc:Fallback>
                <p:oleObj name="" r:id="rId1" imgW="3057525" imgH="3257550" progId="Paint.Picture">
                  <p:embed/>
                  <p:pic>
                    <p:nvPicPr>
                      <p:cNvPr id="0" name="图片 3083"/>
                      <p:cNvPicPr/>
                      <p:nvPr/>
                    </p:nvPicPr>
                    <p:blipFill>
                      <a:blip r:embed="rId2"/>
                      <a:stretch>
                        <a:fillRect/>
                      </a:stretch>
                    </p:blipFill>
                    <p:spPr>
                      <a:xfrm>
                        <a:off x="533400" y="2590800"/>
                        <a:ext cx="2743200" cy="4038600"/>
                      </a:xfrm>
                      <a:prstGeom prst="rect">
                        <a:avLst/>
                      </a:prstGeom>
                      <a:noFill/>
                      <a:ln w="38100">
                        <a:noFill/>
                        <a:miter/>
                      </a:ln>
                    </p:spPr>
                  </p:pic>
                </p:oleObj>
              </mc:Fallback>
            </mc:AlternateContent>
          </a:graphicData>
        </a:graphic>
      </p:graphicFrame>
      <p:sp>
        <p:nvSpPr>
          <p:cNvPr id="30727" name="Text Box 7"/>
          <p:cNvSpPr txBox="1"/>
          <p:nvPr/>
        </p:nvSpPr>
        <p:spPr>
          <a:xfrm>
            <a:off x="3733800" y="2946400"/>
            <a:ext cx="4953000" cy="2678113"/>
          </a:xfrm>
          <a:prstGeom prst="rect">
            <a:avLst/>
          </a:prstGeom>
          <a:noFill/>
          <a:ln w="9525">
            <a:noFill/>
          </a:ln>
        </p:spPr>
        <p:txBody>
          <a:bodyPr>
            <a:spAutoFit/>
          </a:bodyPr>
          <a:p>
            <a:pPr>
              <a:spcBef>
                <a:spcPct val="50000"/>
              </a:spcBef>
            </a:pPr>
            <a:r>
              <a:rPr lang="zh-CN" altLang="en-US" sz="2400" dirty="0">
                <a:latin typeface="Arial" panose="020B0604020202020204" pitchFamily="34" charset="0"/>
              </a:rPr>
              <a:t>每一个段内的偏移地址都是从</a:t>
            </a:r>
            <a:r>
              <a:rPr lang="en-US" altLang="zh-CN" sz="2400" dirty="0">
                <a:latin typeface="Arial" panose="020B0604020202020204" pitchFamily="34" charset="0"/>
              </a:rPr>
              <a:t>0000H</a:t>
            </a:r>
            <a:r>
              <a:rPr lang="zh-CN" altLang="en-US" sz="2400" dirty="0">
                <a:latin typeface="Arial" panose="020B0604020202020204" pitchFamily="34" charset="0"/>
              </a:rPr>
              <a:t>开始的。</a:t>
            </a:r>
            <a:endParaRPr lang="zh-CN" altLang="en-US" sz="2400" dirty="0">
              <a:latin typeface="Arial" panose="020B0604020202020204" pitchFamily="34" charset="0"/>
            </a:endParaRPr>
          </a:p>
          <a:p>
            <a:pPr>
              <a:spcBef>
                <a:spcPct val="50000"/>
              </a:spcBef>
            </a:pPr>
            <a:r>
              <a:rPr lang="zh-CN" altLang="en-US" sz="2400" dirty="0">
                <a:latin typeface="Arial" panose="020B0604020202020204" pitchFamily="34" charset="0"/>
              </a:rPr>
              <a:t>第一段的首单元的物理地址</a:t>
            </a:r>
            <a:r>
              <a:rPr lang="en-US" altLang="zh-CN" dirty="0">
                <a:latin typeface="Arial" panose="020B0604020202020204" pitchFamily="34" charset="0"/>
              </a:rPr>
              <a:t>00020H</a:t>
            </a:r>
            <a:r>
              <a:rPr lang="zh-CN" altLang="en-US" sz="2400" dirty="0">
                <a:latin typeface="Arial" panose="020B0604020202020204" pitchFamily="34" charset="0"/>
              </a:rPr>
              <a:t>，末单元的物理地址</a:t>
            </a:r>
            <a:r>
              <a:rPr lang="en-US" altLang="zh-CN" dirty="0">
                <a:latin typeface="Arial" panose="020B0604020202020204" pitchFamily="34" charset="0"/>
              </a:rPr>
              <a:t>0002FH</a:t>
            </a:r>
            <a:endParaRPr lang="en-US" altLang="zh-CN" sz="2400" dirty="0">
              <a:latin typeface="Arial" panose="020B0604020202020204" pitchFamily="34" charset="0"/>
            </a:endParaRPr>
          </a:p>
          <a:p>
            <a:pPr>
              <a:spcBef>
                <a:spcPct val="50000"/>
              </a:spcBef>
            </a:pPr>
            <a:r>
              <a:rPr lang="zh-CN" altLang="en-US" sz="2400" dirty="0">
                <a:latin typeface="Arial" panose="020B0604020202020204" pitchFamily="34" charset="0"/>
              </a:rPr>
              <a:t>第二段的首单元的物理地址为</a:t>
            </a:r>
            <a:r>
              <a:rPr lang="en-US" altLang="zh-CN" dirty="0">
                <a:latin typeface="Arial" panose="020B0604020202020204" pitchFamily="34" charset="0"/>
              </a:rPr>
              <a:t>41230H</a:t>
            </a:r>
            <a:r>
              <a:rPr lang="zh-CN" altLang="en-US" sz="2400" dirty="0">
                <a:latin typeface="Arial" panose="020B0604020202020204" pitchFamily="34" charset="0"/>
              </a:rPr>
              <a:t>，末单元的物理地址为</a:t>
            </a:r>
            <a:r>
              <a:rPr lang="en-US" altLang="zh-CN" dirty="0">
                <a:latin typeface="Arial" panose="020B0604020202020204" pitchFamily="34" charset="0"/>
              </a:rPr>
              <a:t>4162FH</a:t>
            </a:r>
            <a:r>
              <a:rPr lang="zh-CN" altLang="en-US" sz="2400" b="0" dirty="0">
                <a:latin typeface="Arial" panose="020B0604020202020204" pitchFamily="34" charset="0"/>
              </a:rPr>
              <a:t>。</a:t>
            </a:r>
            <a:endParaRPr lang="zh-CN" altLang="en-US" sz="2400" b="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30724"/>
                                        </p:tgtEl>
                                        <p:attrNameLst>
                                          <p:attrName>style.visibility</p:attrName>
                                        </p:attrNameLst>
                                      </p:cBhvr>
                                      <p:to>
                                        <p:strVal val="visible"/>
                                      </p:to>
                                    </p:set>
                                    <p:anim calcmode="lin" valueType="num">
                                      <p:cBhvr>
                                        <p:cTn id="7" dur="1" fill="hold"/>
                                        <p:tgtEl>
                                          <p:spTgt spid="30724"/>
                                        </p:tgtEl>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30727"/>
                                        </p:tgtEl>
                                        <p:attrNameLst>
                                          <p:attrName>style.visibility</p:attrName>
                                        </p:attrNameLst>
                                      </p:cBhvr>
                                      <p:to>
                                        <p:strVal val="visible"/>
                                      </p:to>
                                    </p:set>
                                    <p:anim calcmode="lin" valueType="num">
                                      <p:cBhvr>
                                        <p:cTn id="11" dur="1" fill="hold"/>
                                        <p:tgtEl>
                                          <p:spTgt spid="3072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3"/>
          <p:cNvSpPr>
            <a:spLocks noGrp="1"/>
          </p:cNvSpPr>
          <p:nvPr>
            <p:ph type="body" sz="half" idx="1"/>
          </p:nvPr>
        </p:nvSpPr>
        <p:spPr>
          <a:xfrm>
            <a:off x="381000" y="762000"/>
            <a:ext cx="7848600" cy="2057400"/>
          </a:xfrm>
          <a:ln/>
        </p:spPr>
        <p:txBody>
          <a:bodyPr vert="horz" wrap="square" lIns="91440" tIns="45720" rIns="91440" bIns="45720" anchor="t" anchorCtr="0"/>
          <a:p>
            <a:pPr algn="just" eaLnBrk="1" hangingPunct="1">
              <a:buClrTx/>
              <a:buSzTx/>
              <a:buFont typeface="Arial" panose="020B0604020202020204" pitchFamily="34" charset="0"/>
              <a:buNone/>
            </a:pPr>
            <a:r>
              <a:rPr lang="en-US" altLang="zh-CN" b="1" dirty="0">
                <a:solidFill>
                  <a:srgbClr val="0033CC"/>
                </a:solidFill>
              </a:rPr>
              <a:t>2</a:t>
            </a:r>
            <a:r>
              <a:rPr lang="zh-CN" altLang="en-US" b="1" dirty="0">
                <a:solidFill>
                  <a:srgbClr val="0033CC"/>
                </a:solidFill>
              </a:rPr>
              <a:t>．段的类型</a:t>
            </a:r>
            <a:endParaRPr lang="zh-CN" altLang="en-US" b="1" dirty="0">
              <a:solidFill>
                <a:srgbClr val="0033CC"/>
              </a:solidFill>
            </a:endParaRPr>
          </a:p>
          <a:p>
            <a:pPr algn="just" eaLnBrk="1" hangingPunct="1">
              <a:buClrTx/>
              <a:buSzTx/>
              <a:buFont typeface="Arial" panose="020B0604020202020204" pitchFamily="34" charset="0"/>
              <a:buNone/>
            </a:pPr>
            <a:r>
              <a:rPr lang="zh-CN" altLang="en-US" sz="2800" b="1" dirty="0"/>
              <a:t>     </a:t>
            </a:r>
            <a:r>
              <a:rPr lang="en-US" altLang="zh-CN" sz="2600" b="1" dirty="0"/>
              <a:t>8086</a:t>
            </a:r>
            <a:r>
              <a:rPr lang="zh-CN" altLang="en-US" sz="2600" b="1" dirty="0"/>
              <a:t>汇编语言中把逻辑段分为四种类型，分别是代码段、数据段、附加段和堆栈段。 </a:t>
            </a:r>
            <a:endParaRPr lang="zh-CN" altLang="en-US" sz="2600" b="1" dirty="0"/>
          </a:p>
          <a:p>
            <a:pPr algn="just" eaLnBrk="1" hangingPunct="1">
              <a:buClrTx/>
              <a:buSzTx/>
              <a:buFont typeface="Arial" panose="020B0604020202020204" pitchFamily="34" charset="0"/>
              <a:buNone/>
            </a:pPr>
            <a:r>
              <a:rPr lang="zh-CN" altLang="en-US" sz="2600" b="1" dirty="0"/>
              <a:t>   各段的逻辑地址对应表： </a:t>
            </a:r>
            <a:endParaRPr lang="en-US" altLang="zh-CN" sz="2600" b="1" dirty="0"/>
          </a:p>
          <a:p>
            <a:pPr algn="just" eaLnBrk="1" hangingPunct="1">
              <a:buClrTx/>
              <a:buSzTx/>
              <a:buFont typeface="Arial" panose="020B0604020202020204" pitchFamily="34" charset="0"/>
              <a:buNone/>
            </a:pPr>
            <a:endParaRPr lang="en-US" altLang="zh-CN" sz="2600" b="1" dirty="0"/>
          </a:p>
          <a:p>
            <a:pPr algn="just" eaLnBrk="1" hangingPunct="1">
              <a:buClrTx/>
              <a:buSzTx/>
              <a:buFont typeface="Arial" panose="020B0604020202020204" pitchFamily="34" charset="0"/>
              <a:buNone/>
            </a:pPr>
            <a:endParaRPr lang="en-US" altLang="zh-CN" sz="2600" b="1" dirty="0"/>
          </a:p>
          <a:p>
            <a:pPr algn="just" eaLnBrk="1" hangingPunct="1">
              <a:buClrTx/>
              <a:buSzTx/>
              <a:buFont typeface="Arial" panose="020B0604020202020204" pitchFamily="34" charset="0"/>
              <a:buNone/>
            </a:pPr>
            <a:endParaRPr lang="en-US" altLang="zh-CN" sz="2600" b="1" dirty="0"/>
          </a:p>
          <a:p>
            <a:pPr algn="just" eaLnBrk="1" hangingPunct="1">
              <a:buClrTx/>
              <a:buSzTx/>
              <a:buFont typeface="Arial" panose="020B0604020202020204" pitchFamily="34" charset="0"/>
              <a:buNone/>
            </a:pPr>
            <a:endParaRPr lang="en-US" altLang="zh-CN" sz="2600" b="1" dirty="0"/>
          </a:p>
          <a:p>
            <a:pPr algn="just" eaLnBrk="1" hangingPunct="1">
              <a:buClrTx/>
              <a:buSzTx/>
              <a:buFont typeface="Arial" panose="020B0604020202020204" pitchFamily="34" charset="0"/>
              <a:buNone/>
            </a:pPr>
            <a:endParaRPr lang="en-US" altLang="zh-CN" sz="2600" b="1" dirty="0"/>
          </a:p>
          <a:p>
            <a:pPr algn="just" eaLnBrk="1" hangingPunct="1">
              <a:buClrTx/>
              <a:buSzTx/>
              <a:buFont typeface="Arial" panose="020B0604020202020204" pitchFamily="34" charset="0"/>
              <a:buNone/>
            </a:pPr>
            <a:endParaRPr lang="en-US" altLang="zh-CN" sz="2600" b="1" dirty="0"/>
          </a:p>
          <a:p>
            <a:pPr algn="just" eaLnBrk="1" hangingPunct="1">
              <a:buClrTx/>
              <a:buSzTx/>
              <a:buFont typeface="Arial" panose="020B0604020202020204" pitchFamily="34" charset="0"/>
              <a:buNone/>
            </a:pPr>
            <a:r>
              <a:rPr lang="zh-CN" altLang="en-US" sz="2600" b="1" dirty="0"/>
              <a:t>数据段和附加段的偏移地址也称为有效地址</a:t>
            </a:r>
            <a:r>
              <a:rPr lang="en-US" altLang="zh-CN" sz="2600" b="1" dirty="0"/>
              <a:t>EA</a:t>
            </a:r>
            <a:r>
              <a:rPr lang="zh-CN" altLang="en-US" sz="2600" b="1" dirty="0"/>
              <a:t>（</a:t>
            </a:r>
            <a:r>
              <a:rPr lang="en-US" altLang="zh-CN" sz="2600" b="1" dirty="0"/>
              <a:t>Effective Address</a:t>
            </a:r>
            <a:r>
              <a:rPr lang="zh-CN" altLang="en-US" sz="2600" b="1" dirty="0"/>
              <a:t>）</a:t>
            </a:r>
            <a:endParaRPr lang="zh-CN" altLang="en-US" sz="2600" b="1" dirty="0"/>
          </a:p>
        </p:txBody>
      </p:sp>
      <p:graphicFrame>
        <p:nvGraphicFramePr>
          <p:cNvPr id="31999" name="Group 255"/>
          <p:cNvGraphicFramePr>
            <a:graphicFrameLocks noGrp="1"/>
          </p:cNvGraphicFramePr>
          <p:nvPr>
            <p:ph sz="half" idx="4294967295"/>
          </p:nvPr>
        </p:nvGraphicFramePr>
        <p:xfrm>
          <a:off x="609600" y="2909888"/>
          <a:ext cx="7620000" cy="2424113"/>
        </p:xfrm>
        <a:graphic>
          <a:graphicData uri="http://schemas.openxmlformats.org/drawingml/2006/table">
            <a:tbl>
              <a:tblPr/>
              <a:tblGrid>
                <a:gridCol w="1726890"/>
                <a:gridCol w="1722161"/>
                <a:gridCol w="4170948"/>
              </a:tblGrid>
              <a:tr h="4055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段名</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段寄存器</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偏移地址</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r>
              <a:tr h="4055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代码段</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r>
              <a:tr h="51911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数据段</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等地址寄存器</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附加段</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等地址寄存器</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r>
              <a:tr h="4055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堆栈段</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BP</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FF"/>
                        </a:gs>
                        <a:gs pos="100000">
                          <a:srgbClr val="CCCCFF"/>
                        </a:gs>
                      </a:gsLst>
                      <a:lin ang="5400000" scaled="1"/>
                    </a:gradFill>
                  </a:tcPr>
                </a:tc>
              </a:tr>
            </a:tbl>
          </a:graphicData>
        </a:graphic>
      </p:graphicFrame>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838200" y="838200"/>
            <a:ext cx="7772400" cy="1371600"/>
          </a:xfrm>
          <a:solidFill>
            <a:srgbClr val="FFFFFF"/>
          </a:solidFill>
          <a:ln w="57150" cmpd="thinThick">
            <a:solidFill>
              <a:schemeClr val="tx1"/>
            </a:solidFill>
          </a:ln>
          <a:effectLst>
            <a:outerShdw dist="35921" dir="2700000" algn="ctr" rotWithShape="0">
              <a:schemeClr val="bg2"/>
            </a:outerShdw>
          </a:effectLst>
        </p:spPr>
        <p:txBody>
          <a:bodyPr rtlCol="0">
            <a:normAutofit/>
          </a:bodyPr>
          <a:lstStyle/>
          <a:p>
            <a:pPr marL="0" marR="0" lvl="0" indent="0" algn="l" defTabSz="914400" rtl="0" eaLnBrk="1" fontAlgn="auto" latinLnBrk="0" hangingPunct="1">
              <a:lnSpc>
                <a:spcPct val="15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j-lt"/>
                <a:ea typeface="+mj-ea"/>
                <a:cs typeface="+mj-cs"/>
              </a:rPr>
              <a:t>例</a:t>
            </a:r>
            <a:r>
              <a:rPr kumimoji="0" lang="en-US" altLang="zh-CN" sz="2800" b="1" i="0" u="none" strike="noStrike" kern="1200" cap="none" spc="0" normalizeH="0" baseline="0" noProof="0" dirty="0" smtClean="0">
                <a:ln>
                  <a:noFill/>
                </a:ln>
                <a:solidFill>
                  <a:schemeClr val="tx1"/>
                </a:solidFill>
                <a:effectLst/>
                <a:uLnTx/>
                <a:uFillTx/>
                <a:latin typeface="+mj-lt"/>
                <a:ea typeface="+mj-ea"/>
                <a:cs typeface="+mj-cs"/>
              </a:rPr>
              <a:t>1.  </a:t>
            </a: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段</a:t>
            </a:r>
            <a:r>
              <a:rPr kumimoji="0" lang="zh-CN" altLang="en-US" sz="2800" b="1" i="0" u="none" strike="noStrike" kern="1200" cap="none" spc="0" normalizeH="0" baseline="0" noProof="0" dirty="0">
                <a:ln>
                  <a:noFill/>
                </a:ln>
                <a:solidFill>
                  <a:schemeClr val="tx1"/>
                </a:solidFill>
                <a:effectLst/>
                <a:uLnTx/>
                <a:uFillTx/>
                <a:latin typeface="+mj-lt"/>
                <a:ea typeface="+mj-ea"/>
                <a:cs typeface="+mj-cs"/>
              </a:rPr>
              <a:t>寄存器与其偏移地址如下，写出其</a:t>
            </a: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相应</a:t>
            </a:r>
            <a:br>
              <a:rPr kumimoji="0" lang="en-US" altLang="zh-CN" sz="2800" b="1" i="0" u="none" strike="noStrike" kern="1200" cap="none" spc="0" normalizeH="0" baseline="0" noProof="0" dirty="0" smtClean="0">
                <a:ln>
                  <a:noFill/>
                </a:ln>
                <a:solidFill>
                  <a:schemeClr val="tx1"/>
                </a:solidFill>
                <a:effectLst/>
                <a:uLnTx/>
                <a:uFillTx/>
                <a:latin typeface="+mj-lt"/>
                <a:ea typeface="+mj-ea"/>
                <a:cs typeface="+mj-cs"/>
              </a:rPr>
            </a:br>
            <a:r>
              <a:rPr kumimoji="0" lang="zh-CN" altLang="en-US" sz="2800" b="1" i="0" u="none" strike="noStrike" kern="1200" cap="none" spc="0" normalizeH="0" baseline="0" noProof="0" dirty="0" smtClean="0">
                <a:ln>
                  <a:noFill/>
                </a:ln>
                <a:solidFill>
                  <a:schemeClr val="tx1"/>
                </a:solidFill>
                <a:effectLst/>
                <a:uLnTx/>
                <a:uFillTx/>
                <a:latin typeface="+mj-lt"/>
                <a:ea typeface="+mj-ea"/>
                <a:cs typeface="+mj-cs"/>
              </a:rPr>
              <a:t>的</a:t>
            </a:r>
            <a:r>
              <a:rPr kumimoji="0" lang="zh-CN" altLang="en-US" sz="2800" b="1" i="0" u="none" strike="noStrike" kern="1200" cap="none" spc="0" normalizeH="0" baseline="0" noProof="0" dirty="0">
                <a:ln>
                  <a:noFill/>
                </a:ln>
                <a:solidFill>
                  <a:schemeClr val="tx1"/>
                </a:solidFill>
                <a:effectLst/>
                <a:uLnTx/>
                <a:uFillTx/>
                <a:latin typeface="+mj-lt"/>
                <a:ea typeface="+mj-ea"/>
                <a:cs typeface="+mj-cs"/>
              </a:rPr>
              <a:t>物理地址及含义。</a:t>
            </a:r>
            <a:endParaRPr kumimoji="0" lang="zh-CN" alt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33795" name="Rectangle 3"/>
          <p:cNvSpPr>
            <a:spLocks noGrp="1" noChangeArrowheads="1"/>
          </p:cNvSpPr>
          <p:nvPr>
            <p:ph idx="1"/>
          </p:nvPr>
        </p:nvSpPr>
        <p:spPr>
          <a:xfrm>
            <a:off x="838200" y="2438400"/>
            <a:ext cx="7772400" cy="1676400"/>
          </a:xfrm>
          <a:solidFill>
            <a:srgbClr val="ADFFC8"/>
          </a:solidFill>
          <a:effectLst>
            <a:outerShdw dist="107763" dir="13500000" sx="75000" sy="75000" algn="tl" rotWithShape="0">
              <a:srgbClr val="008000"/>
            </a:outerShdw>
          </a:effectLst>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60000"/>
              </a:lnSpc>
              <a:spcBef>
                <a:spcPct val="2000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CS=1896H</a:t>
            </a:r>
            <a:r>
              <a:rPr kumimoji="0" lang="zh-CN" altLang="en-US" sz="2400" b="1"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2400" b="1"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IP=1655H</a:t>
            </a:r>
            <a:endParaRPr kumimoji="0" lang="en-US" altLang="zh-CN" sz="2400" b="1"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marR="0" lvl="0" indent="-342900" algn="l" defTabSz="914400" rtl="0" eaLnBrk="1" fontAlgn="auto" latinLnBrk="0" hangingPunct="1">
              <a:lnSpc>
                <a:spcPct val="160000"/>
              </a:lnSpc>
              <a:spcBef>
                <a:spcPct val="20000"/>
              </a:spcBef>
              <a:spcAft>
                <a:spcPts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lt"/>
                <a:ea typeface="+mn-ea"/>
                <a:cs typeface="+mn-cs"/>
              </a:rPr>
              <a:t>当前要执行的</a:t>
            </a:r>
            <a:r>
              <a:rPr kumimoji="0" lang="zh-CN" altLang="zh-CN" sz="2400" b="1" i="0" u="none" strike="noStrike" kern="1200" cap="none" spc="0" normalizeH="0" baseline="0" noProof="0" dirty="0">
                <a:ln>
                  <a:noFill/>
                </a:ln>
                <a:solidFill>
                  <a:srgbClr val="FF0000"/>
                </a:solidFill>
                <a:effectLst/>
                <a:uLnTx/>
                <a:uFillTx/>
                <a:latin typeface="+mn-lt"/>
                <a:ea typeface="+mn-ea"/>
                <a:cs typeface="+mn-cs"/>
              </a:rPr>
              <a:t>指令的</a:t>
            </a:r>
            <a:r>
              <a:rPr kumimoji="0" lang="zh-CN" altLang="zh-CN" sz="2400" b="1" i="0" u="none" strike="noStrike" kern="1200" cap="none" spc="0" normalizeH="0" baseline="0" noProof="0" dirty="0">
                <a:ln>
                  <a:noFill/>
                </a:ln>
                <a:solidFill>
                  <a:schemeClr val="tx1"/>
                </a:solidFill>
                <a:effectLst/>
                <a:uLnTx/>
                <a:uFillTx/>
                <a:latin typeface="+mn-lt"/>
                <a:ea typeface="+mn-ea"/>
                <a:cs typeface="+mn-cs"/>
              </a:rPr>
              <a:t>物理地址</a:t>
            </a:r>
            <a:r>
              <a:rPr kumimoji="0" lang="en-US" altLang="zh-CN" sz="2400" b="1" i="0" u="none" strike="noStrike" kern="1200" cap="none" spc="0" normalizeH="0" baseline="0" noProof="0" dirty="0">
                <a:ln>
                  <a:noFill/>
                </a:ln>
                <a:solidFill>
                  <a:schemeClr val="tx1"/>
                </a:solidFill>
                <a:effectLst/>
                <a:uLnTx/>
                <a:uFillTx/>
                <a:latin typeface="+mn-lt"/>
                <a:ea typeface="+mn-ea"/>
                <a:cs typeface="+mn-cs"/>
              </a:rPr>
              <a:t>=18960H+1655H=19FB5H        </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33801" name="Text Box 9"/>
          <p:cNvSpPr txBox="1">
            <a:spLocks noChangeArrowheads="1"/>
          </p:cNvSpPr>
          <p:nvPr/>
        </p:nvSpPr>
        <p:spPr bwMode="auto">
          <a:xfrm>
            <a:off x="914400" y="4308475"/>
            <a:ext cx="7620000" cy="1366838"/>
          </a:xfrm>
          <a:prstGeom prst="rect">
            <a:avLst/>
          </a:prstGeom>
          <a:solidFill>
            <a:srgbClr val="FFFFCC"/>
          </a:solidFill>
          <a:ln w="9525">
            <a:noFill/>
            <a:miter lim="800000"/>
          </a:ln>
          <a:effectLst>
            <a:outerShdw dist="107763" dir="13500000" sx="75000" sy="75000" algn="tl" rotWithShape="0">
              <a:schemeClr val="hlink"/>
            </a:outerShdw>
          </a:effectLst>
        </p:spPr>
        <p:txBody>
          <a:bodyPr>
            <a:spAutoFit/>
          </a:bodyPr>
          <a:lstStyle/>
          <a:p>
            <a:pPr marR="0" defTabSz="914400">
              <a:lnSpc>
                <a:spcPct val="150000"/>
              </a:lnSpc>
              <a:spcBef>
                <a:spcPct val="20000"/>
              </a:spcBef>
              <a:buClrTx/>
              <a:buSzTx/>
              <a:buFontTx/>
              <a:buBlip>
                <a:blip r:embed="rId1"/>
              </a:buBlip>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en-US" altLang="zh-CN" sz="2400" kern="1200" cap="none" spc="0" normalizeH="0" baseline="0" noProof="0" dirty="0">
                <a:latin typeface="Arial" panose="020B0604020202020204" pitchFamily="34" charset="0"/>
                <a:ea typeface="宋体" panose="02010600030101010101" pitchFamily="2" charset="-122"/>
                <a:cs typeface="+mn-cs"/>
              </a:rPr>
              <a:t>DS=2896H</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en-US" altLang="zh-CN" sz="2400" kern="1200" cap="none" spc="0" normalizeH="0" baseline="0" noProof="0" dirty="0" smtClean="0">
                <a:latin typeface="Arial" panose="020B0604020202020204" pitchFamily="34" charset="0"/>
                <a:ea typeface="宋体" panose="02010600030101010101" pitchFamily="2" charset="-122"/>
                <a:cs typeface="+mn-cs"/>
              </a:rPr>
              <a:t>EA=1655H</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50000"/>
              </a:lnSpc>
              <a:spcBef>
                <a:spcPct val="20000"/>
              </a:spcBef>
              <a:buClrTx/>
              <a:buSzTx/>
              <a:buFontTx/>
              <a:buNone/>
              <a:defRPr/>
            </a:pPr>
            <a:r>
              <a:rPr kumimoji="0" lang="zh-CN" altLang="en-US" sz="2400" kern="1200" cap="none" spc="0" normalizeH="0" baseline="0" noProof="0" dirty="0">
                <a:latin typeface="Arial" panose="020B0604020202020204" pitchFamily="34" charset="0"/>
                <a:ea typeface="宋体" panose="02010600030101010101" pitchFamily="2" charset="-122"/>
                <a:cs typeface="+mn-cs"/>
              </a:rPr>
              <a:t>当前要访问的</a:t>
            </a:r>
            <a:r>
              <a:rPr kumimoji="0" lang="zh-CN" altLang="en-US" sz="2400" kern="1200" cap="none" spc="0" normalizeH="0" baseline="0" noProof="0" dirty="0">
                <a:solidFill>
                  <a:srgbClr val="FF0000"/>
                </a:solidFill>
                <a:latin typeface="Arial" panose="020B0604020202020204" pitchFamily="34" charset="0"/>
                <a:ea typeface="宋体" panose="02010600030101010101" pitchFamily="2" charset="-122"/>
                <a:cs typeface="+mn-cs"/>
              </a:rPr>
              <a:t>数据的</a:t>
            </a:r>
            <a:r>
              <a:rPr kumimoji="0" lang="zh-CN" altLang="en-US" sz="2400" kern="1200" cap="none" spc="0" normalizeH="0" baseline="0" noProof="0" dirty="0">
                <a:latin typeface="Arial" panose="020B0604020202020204" pitchFamily="34" charset="0"/>
                <a:ea typeface="宋体" panose="02010600030101010101" pitchFamily="2" charset="-122"/>
                <a:cs typeface="+mn-cs"/>
              </a:rPr>
              <a:t>物理地</a:t>
            </a:r>
            <a:r>
              <a:rPr kumimoji="0" lang="en-US" altLang="zh-CN" sz="2400" kern="1200" cap="none" spc="0" normalizeH="0" baseline="0" noProof="0" dirty="0">
                <a:latin typeface="Arial" panose="020B0604020202020204" pitchFamily="34" charset="0"/>
                <a:ea typeface="宋体" panose="02010600030101010101" pitchFamily="2" charset="-122"/>
                <a:cs typeface="+mn-cs"/>
              </a:rPr>
              <a:t>=28960H+1655H=29FB5H</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3795"/>
                                        </p:tgtEl>
                                        <p:attrNameLst>
                                          <p:attrName>style.visibility</p:attrName>
                                        </p:attrNameLst>
                                      </p:cBhvr>
                                      <p:to>
                                        <p:strVal val="visible"/>
                                      </p:to>
                                    </p:set>
                                    <p:anim calcmode="lin" valueType="num">
                                      <p:cBhvr>
                                        <p:cTn id="7" dur="1" fill="hold"/>
                                        <p:tgtEl>
                                          <p:spTgt spid="3379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3801"/>
                                        </p:tgtEl>
                                        <p:attrNameLst>
                                          <p:attrName>style.visibility</p:attrName>
                                        </p:attrNameLst>
                                      </p:cBhvr>
                                      <p:to>
                                        <p:strVal val="visible"/>
                                      </p:to>
                                    </p:set>
                                    <p:anim calcmode="lin" valueType="num">
                                      <p:cBhvr>
                                        <p:cTn id="12" dur="1" fill="hold"/>
                                        <p:tgtEl>
                                          <p:spTgt spid="3380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P spid="3380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7"/>
          <p:cNvSpPr txBox="1">
            <a:spLocks noGrp="1" noChangeArrowheads="1"/>
          </p:cNvSpPr>
          <p:nvPr>
            <p:ph idx="1"/>
          </p:nvPr>
        </p:nvSpPr>
        <p:spPr>
          <a:xfrm>
            <a:off x="457200" y="3886200"/>
            <a:ext cx="8229600" cy="2117725"/>
          </a:xfrm>
          <a:solidFill>
            <a:srgbClr val="FFCCFF"/>
          </a:solidFill>
          <a:effectLst>
            <a:outerShdw dist="107763" dir="13500000" sx="75000" sy="75000" algn="tl" rotWithShape="0">
              <a:srgbClr val="9F423B"/>
            </a:outerShdw>
          </a:effectLst>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50000"/>
              </a:lnSpc>
              <a:spcBef>
                <a:spcPct val="20000"/>
              </a:spcBef>
              <a:spcAft>
                <a:spcPct val="0"/>
              </a:spcAft>
              <a:buClrTx/>
              <a:buSzTx/>
              <a:buFontTx/>
              <a:buBlip>
                <a:blip r:embed="rId1"/>
              </a:buBlip>
              <a:defRPr/>
            </a:pPr>
            <a:r>
              <a:rPr kumimoji="0" lang="en-US" altLang="zh-CN" sz="2800" b="0"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 SS=1896H</a:t>
            </a:r>
            <a:r>
              <a:rPr kumimoji="0" lang="zh-CN" altLang="en-US" sz="2800" b="0"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a:t>
            </a:r>
            <a:r>
              <a:rPr kumimoji="0" lang="en-US" altLang="zh-CN" sz="2800" b="0"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SP=3655H</a:t>
            </a:r>
            <a:endParaRPr kumimoji="0" lang="en-US" altLang="zh-CN" sz="2800" b="0"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当前要访问的</a:t>
            </a:r>
            <a:r>
              <a:rPr kumimoji="0" lang="zh-CN" altLang="en-US" sz="2800" b="0" i="0" u="none" strike="noStrike" kern="1200" cap="none" spc="0" normalizeH="0" baseline="0" noProof="0" dirty="0">
                <a:ln>
                  <a:noFill/>
                </a:ln>
                <a:solidFill>
                  <a:srgbClr val="FF0000"/>
                </a:solidFill>
                <a:effectLst/>
                <a:uLnTx/>
                <a:uFillTx/>
                <a:latin typeface="+mn-lt"/>
                <a:ea typeface="+mn-ea"/>
                <a:cs typeface="+mn-cs"/>
              </a:rPr>
              <a:t>堆栈的</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物理地址</a:t>
            </a:r>
            <a:r>
              <a:rPr kumimoji="0" lang="en-US" altLang="zh-CN" sz="2800" b="0"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=18960H+3655H=1BFB5H</a:t>
            </a:r>
            <a:endParaRPr kumimoji="0" lang="en-US" altLang="zh-CN" sz="3200" b="0" i="0" u="none" strike="noStrike" kern="1200" cap="none" spc="0" normalizeH="0" baseline="0" noProof="0" dirty="0">
              <a:ln>
                <a:noFill/>
              </a:ln>
              <a:solidFill>
                <a:schemeClr val="tx1"/>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Text Box 8"/>
          <p:cNvSpPr txBox="1">
            <a:spLocks noChangeArrowheads="1"/>
          </p:cNvSpPr>
          <p:nvPr/>
        </p:nvSpPr>
        <p:spPr bwMode="auto">
          <a:xfrm>
            <a:off x="457200" y="1447800"/>
            <a:ext cx="8077200" cy="2038350"/>
          </a:xfrm>
          <a:prstGeom prst="rect">
            <a:avLst/>
          </a:prstGeom>
          <a:solidFill>
            <a:srgbClr val="C1E2F9"/>
          </a:solidFill>
          <a:ln w="9525">
            <a:noFill/>
            <a:miter lim="800000"/>
          </a:ln>
          <a:effectLst>
            <a:outerShdw dist="107763" dir="13500000" sx="75000" sy="75000" algn="tl" rotWithShape="0">
              <a:schemeClr val="tx2"/>
            </a:outerShdw>
          </a:effectLst>
        </p:spPr>
        <p:txBody>
          <a:bodyPr>
            <a:spAutoFit/>
          </a:bodyPr>
          <a:lstStyle/>
          <a:p>
            <a:pPr marR="0" defTabSz="914400">
              <a:lnSpc>
                <a:spcPct val="150000"/>
              </a:lnSpc>
              <a:spcBef>
                <a:spcPct val="20000"/>
              </a:spcBef>
              <a:buClrTx/>
              <a:buSzTx/>
              <a:buFontTx/>
              <a:buBlip>
                <a:blip r:embed="rId1"/>
              </a:buBlip>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ES=1896H</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r>
              <a:rPr kumimoji="0" lang="en-US" altLang="zh-CN" sz="2800" kern="1200" cap="none" spc="0" normalizeH="0" baseline="0" noProof="0" dirty="0">
                <a:latin typeface="Arial" panose="020B0604020202020204" pitchFamily="34" charset="0"/>
                <a:ea typeface="宋体" panose="02010600030101010101" pitchFamily="2" charset="-122"/>
                <a:cs typeface="+mn-cs"/>
              </a:rPr>
              <a:t>EA=2655H</a:t>
            </a:r>
            <a:endParaRPr kumimoji="0" lang="en-US" altLang="zh-CN" sz="28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50000"/>
              </a:lnSpc>
              <a:spcBef>
                <a:spcPct val="20000"/>
              </a:spcBef>
              <a:buClrTx/>
              <a:buSzTx/>
              <a:buFontTx/>
              <a:buNone/>
              <a:defRPr/>
            </a:pPr>
            <a:r>
              <a:rPr kumimoji="0" lang="zh-CN" altLang="en-US" sz="2800" kern="1200" cap="none" spc="0" normalizeH="0" baseline="0" noProof="0" dirty="0">
                <a:latin typeface="Arial" panose="020B0604020202020204" pitchFamily="34" charset="0"/>
                <a:ea typeface="宋体" panose="02010600030101010101" pitchFamily="2" charset="-122"/>
                <a:cs typeface="+mn-cs"/>
              </a:rPr>
              <a:t>当前要访问的</a:t>
            </a:r>
            <a:r>
              <a:rPr kumimoji="0" lang="zh-CN" altLang="en-US" sz="2800" kern="1200" cap="none" spc="0" normalizeH="0" baseline="0" noProof="0" dirty="0">
                <a:solidFill>
                  <a:srgbClr val="FF0000"/>
                </a:solidFill>
                <a:latin typeface="Arial" panose="020B0604020202020204" pitchFamily="34" charset="0"/>
                <a:ea typeface="宋体" panose="02010600030101010101" pitchFamily="2" charset="-122"/>
                <a:cs typeface="+mn-cs"/>
              </a:rPr>
              <a:t>数据的</a:t>
            </a:r>
            <a:r>
              <a:rPr kumimoji="0" lang="zh-CN" altLang="en-US" sz="2800" kern="1200" cap="none" spc="0" normalizeH="0" baseline="0" noProof="0" dirty="0">
                <a:latin typeface="Arial" panose="020B0604020202020204" pitchFamily="34" charset="0"/>
                <a:ea typeface="宋体" panose="02010600030101010101" pitchFamily="2" charset="-122"/>
                <a:cs typeface="+mn-cs"/>
              </a:rPr>
              <a:t>物理地址</a:t>
            </a:r>
            <a:r>
              <a:rPr kumimoji="0" lang="en-US" altLang="zh-CN" sz="2800" kern="1200" cap="none" spc="0" normalizeH="0" baseline="0" noProof="0" dirty="0">
                <a:latin typeface="Arial" panose="020B0604020202020204" pitchFamily="34" charset="0"/>
                <a:ea typeface="宋体" panose="02010600030101010101" pitchFamily="2" charset="-122"/>
                <a:cs typeface="+mn-cs"/>
              </a:rPr>
              <a:t>=18960H+2655H=1AFB5H</a:t>
            </a:r>
            <a:endParaRPr kumimoji="0" lang="en-US" altLang="zh-CN"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anim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
                                        </p:tgtEl>
                                        <p:attrNameLst>
                                          <p:attrName>style.visibility</p:attrName>
                                        </p:attrNameLst>
                                      </p:cBhvr>
                                      <p:to>
                                        <p:strVal val="visible"/>
                                      </p:to>
                                    </p:set>
                                    <p:anim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xfrm>
            <a:off x="457200" y="760413"/>
            <a:ext cx="8077200" cy="1373188"/>
          </a:xfrm>
          <a:solidFill>
            <a:srgbClr val="FFFFFF"/>
          </a:solidFill>
          <a:ln w="57150" cmpd="thinThick">
            <a:solidFill>
              <a:schemeClr val="tx1"/>
            </a:solidFill>
          </a:ln>
          <a:effectLst>
            <a:outerShdw dist="35921" dir="2700000" algn="ctr" rotWithShape="0">
              <a:schemeClr val="bg2"/>
            </a:outerShdw>
          </a:effectLst>
        </p:spPr>
        <p:txBody>
          <a:bodyPr rtlCol="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j-lt"/>
                <a:ea typeface="+mj-ea"/>
                <a:cs typeface="+mj-cs"/>
              </a:rPr>
              <a:t>例</a:t>
            </a:r>
            <a:r>
              <a:rPr kumimoji="0" lang="en-US" altLang="zh-CN" sz="2800" b="1" i="0" u="none" strike="noStrike" kern="1200" cap="none" spc="0" normalizeH="0" baseline="0" noProof="0" dirty="0">
                <a:ln>
                  <a:noFill/>
                </a:ln>
                <a:solidFill>
                  <a:schemeClr val="tx1"/>
                </a:solidFill>
                <a:effectLst/>
                <a:uLnTx/>
                <a:uFillTx/>
                <a:latin typeface="+mj-lt"/>
                <a:ea typeface="+mj-ea"/>
                <a:cs typeface="+mj-cs"/>
              </a:rPr>
              <a:t>2  </a:t>
            </a:r>
            <a:r>
              <a:rPr kumimoji="0" lang="zh-CN" altLang="en-US" sz="2800" b="1" i="0" u="none" strike="noStrike" kern="1200" cap="none" spc="0" normalizeH="0" baseline="0" noProof="0" dirty="0">
                <a:ln>
                  <a:noFill/>
                </a:ln>
                <a:solidFill>
                  <a:schemeClr val="tx1"/>
                </a:solidFill>
                <a:effectLst/>
                <a:uLnTx/>
                <a:uFillTx/>
                <a:latin typeface="+mj-lt"/>
                <a:ea typeface="+mj-ea"/>
                <a:cs typeface="+mj-cs"/>
              </a:rPr>
              <a:t>段寄存器与内存的分段情况如图。观察各段的大小及分布，判断其地址范围，标出每个段首地址和末地址。</a:t>
            </a:r>
            <a:r>
              <a:rPr kumimoji="0" lang="zh-CN" altLang="en-US" sz="28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4819" name="Rectangle 3"/>
          <p:cNvSpPr>
            <a:spLocks noGrp="1"/>
          </p:cNvSpPr>
          <p:nvPr>
            <p:ph idx="1"/>
          </p:nvPr>
        </p:nvSpPr>
        <p:spPr>
          <a:xfrm>
            <a:off x="3733800" y="2362200"/>
            <a:ext cx="4876800" cy="4114800"/>
          </a:xfrm>
          <a:ln/>
        </p:spPr>
        <p:txBody>
          <a:bodyPr vert="horz" wrap="square" lIns="91440" tIns="45720" rIns="91440" bIns="45720" anchor="t" anchorCtr="0"/>
          <a:p>
            <a:pPr eaLnBrk="1" hangingPunct="1">
              <a:lnSpc>
                <a:spcPct val="110000"/>
              </a:lnSpc>
            </a:pPr>
            <a:r>
              <a:rPr lang="zh-CN" altLang="en-US" sz="2400" dirty="0"/>
              <a:t>代码段共</a:t>
            </a:r>
            <a:r>
              <a:rPr lang="en-US" altLang="zh-CN" sz="2400" dirty="0"/>
              <a:t>64KB</a:t>
            </a:r>
            <a:r>
              <a:rPr lang="zh-CN" altLang="en-US" sz="2400" dirty="0"/>
              <a:t>单元，它的地址范围应该是</a:t>
            </a:r>
            <a:r>
              <a:rPr lang="en-US" altLang="zh-CN" sz="2400" dirty="0"/>
              <a:t>210E0H</a:t>
            </a:r>
            <a:r>
              <a:rPr lang="zh-CN" altLang="en-US" sz="2400" dirty="0"/>
              <a:t>～</a:t>
            </a:r>
            <a:r>
              <a:rPr lang="en-US" altLang="zh-CN" sz="2400" dirty="0"/>
              <a:t>310DFH</a:t>
            </a:r>
            <a:r>
              <a:rPr lang="zh-CN" altLang="en-US" sz="2400" dirty="0"/>
              <a:t>。</a:t>
            </a:r>
            <a:endParaRPr lang="zh-CN" altLang="en-US" sz="2400" dirty="0"/>
          </a:p>
          <a:p>
            <a:pPr eaLnBrk="1" hangingPunct="1">
              <a:lnSpc>
                <a:spcPct val="110000"/>
              </a:lnSpc>
            </a:pPr>
            <a:r>
              <a:rPr lang="zh-CN" altLang="en-US" sz="2400" dirty="0"/>
              <a:t>附加段只有</a:t>
            </a:r>
            <a:r>
              <a:rPr lang="en-US" altLang="zh-CN" sz="2400" dirty="0"/>
              <a:t>2KB</a:t>
            </a:r>
            <a:r>
              <a:rPr lang="zh-CN" altLang="en-US" sz="2400" dirty="0"/>
              <a:t>，地址范围在</a:t>
            </a:r>
            <a:r>
              <a:rPr lang="en-US" altLang="zh-CN" sz="2400" dirty="0"/>
              <a:t>34600H</a:t>
            </a:r>
            <a:r>
              <a:rPr lang="zh-CN" altLang="en-US" sz="2400" dirty="0"/>
              <a:t>～</a:t>
            </a:r>
            <a:r>
              <a:rPr lang="en-US" altLang="zh-CN" sz="2400" dirty="0"/>
              <a:t>34DFFH</a:t>
            </a:r>
            <a:r>
              <a:rPr lang="zh-CN" altLang="en-US" sz="2400" dirty="0"/>
              <a:t>之间。</a:t>
            </a:r>
            <a:endParaRPr lang="zh-CN" altLang="en-US" sz="2400" dirty="0"/>
          </a:p>
          <a:p>
            <a:pPr eaLnBrk="1" hangingPunct="1">
              <a:lnSpc>
                <a:spcPct val="110000"/>
              </a:lnSpc>
            </a:pPr>
            <a:r>
              <a:rPr lang="zh-CN" altLang="en-US" sz="2400" dirty="0"/>
              <a:t>数据段为</a:t>
            </a:r>
            <a:r>
              <a:rPr lang="en-US" altLang="zh-CN" sz="2400" dirty="0"/>
              <a:t>16KB</a:t>
            </a:r>
            <a:r>
              <a:rPr lang="zh-CN" altLang="en-US" sz="2400" dirty="0"/>
              <a:t>，其地址范围为</a:t>
            </a:r>
            <a:r>
              <a:rPr lang="en-US" altLang="zh-CN" sz="2400" dirty="0"/>
              <a:t>34D00H</a:t>
            </a:r>
            <a:r>
              <a:rPr lang="zh-CN" altLang="en-US" sz="2400" dirty="0"/>
              <a:t>～</a:t>
            </a:r>
            <a:r>
              <a:rPr lang="en-US" altLang="zh-CN" sz="2400" dirty="0"/>
              <a:t>38CFFH</a:t>
            </a:r>
            <a:r>
              <a:rPr lang="zh-CN" altLang="en-US" sz="2400" dirty="0"/>
              <a:t>。</a:t>
            </a:r>
            <a:endParaRPr lang="zh-CN" altLang="en-US" sz="2400" dirty="0"/>
          </a:p>
          <a:p>
            <a:pPr eaLnBrk="1" hangingPunct="1">
              <a:lnSpc>
                <a:spcPct val="110000"/>
              </a:lnSpc>
            </a:pPr>
            <a:r>
              <a:rPr lang="zh-CN" altLang="en-US" sz="2400" dirty="0"/>
              <a:t>堆栈段只有</a:t>
            </a:r>
            <a:r>
              <a:rPr lang="en-US" altLang="zh-CN" sz="2400" dirty="0"/>
              <a:t>512</a:t>
            </a:r>
            <a:r>
              <a:rPr lang="zh-CN" altLang="en-US" sz="2400" dirty="0"/>
              <a:t>个字节单元，它的地址范围是</a:t>
            </a:r>
            <a:r>
              <a:rPr lang="en-US" altLang="zh-CN" sz="2400" dirty="0"/>
              <a:t>84180H</a:t>
            </a:r>
            <a:r>
              <a:rPr lang="zh-CN" altLang="en-US" sz="2400" dirty="0"/>
              <a:t>～</a:t>
            </a:r>
            <a:r>
              <a:rPr lang="en-US" altLang="zh-CN" sz="2400" dirty="0"/>
              <a:t>8437FH</a:t>
            </a:r>
            <a:r>
              <a:rPr lang="zh-CN" altLang="en-US" sz="2400" b="1" dirty="0"/>
              <a:t>。 </a:t>
            </a:r>
            <a:endParaRPr lang="zh-CN" altLang="en-US" sz="2400" b="1" dirty="0"/>
          </a:p>
        </p:txBody>
      </p:sp>
      <p:sp>
        <p:nvSpPr>
          <p:cNvPr id="13317" name="Rectangle 5"/>
          <p:cNvSpPr/>
          <p:nvPr/>
        </p:nvSpPr>
        <p:spPr>
          <a:xfrm>
            <a:off x="0" y="253365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ndParaRPr>
          </a:p>
        </p:txBody>
      </p:sp>
      <p:graphicFrame>
        <p:nvGraphicFramePr>
          <p:cNvPr id="34820" name="Object 4"/>
          <p:cNvGraphicFramePr/>
          <p:nvPr/>
        </p:nvGraphicFramePr>
        <p:xfrm>
          <a:off x="304800" y="2133600"/>
          <a:ext cx="3429000" cy="4572000"/>
        </p:xfrm>
        <a:graphic>
          <a:graphicData uri="http://schemas.openxmlformats.org/presentationml/2006/ole">
            <mc:AlternateContent xmlns:mc="http://schemas.openxmlformats.org/markup-compatibility/2006">
              <mc:Choice xmlns:v="urn:schemas-microsoft-com:vml" Requires="v">
                <p:oleObj spid="_x0000_s3085" name="" r:id="rId1" imgW="4581525" imgH="3981450" progId="Paint.Picture">
                  <p:embed/>
                </p:oleObj>
              </mc:Choice>
              <mc:Fallback>
                <p:oleObj name="" r:id="rId1" imgW="4581525" imgH="3981450" progId="Paint.Picture">
                  <p:embed/>
                  <p:pic>
                    <p:nvPicPr>
                      <p:cNvPr id="0" name="图片 3084"/>
                      <p:cNvPicPr/>
                      <p:nvPr/>
                    </p:nvPicPr>
                    <p:blipFill>
                      <a:blip r:embed="rId2"/>
                      <a:stretch>
                        <a:fillRect/>
                      </a:stretch>
                    </p:blipFill>
                    <p:spPr>
                      <a:xfrm>
                        <a:off x="304800" y="2133600"/>
                        <a:ext cx="3429000" cy="45720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820"/>
                                        </p:tgtEl>
                                        <p:attrNameLst>
                                          <p:attrName>style.visibility</p:attrName>
                                        </p:attrNameLst>
                                      </p:cBhvr>
                                      <p:to>
                                        <p:strVal val="visible"/>
                                      </p:to>
                                    </p:set>
                                    <p:anim calcmode="lin" valueType="num">
                                      <p:cBhvr additive="base">
                                        <p:cTn id="12" dur="500" fill="hold"/>
                                        <p:tgtEl>
                                          <p:spTgt spid="34820"/>
                                        </p:tgtEl>
                                        <p:attrNameLst>
                                          <p:attrName>ppt_x</p:attrName>
                                        </p:attrNameLst>
                                      </p:cBhvr>
                                      <p:tavLst>
                                        <p:tav tm="0">
                                          <p:val>
                                            <p:strVal val="0-#ppt_w/2"/>
                                          </p:val>
                                        </p:tav>
                                        <p:tav tm="100000">
                                          <p:val>
                                            <p:strVal val="#ppt_x"/>
                                          </p:val>
                                        </p:tav>
                                      </p:tavLst>
                                    </p:anim>
                                    <p:anim calcmode="lin" valueType="num">
                                      <p:cBhvr additive="base">
                                        <p:cTn id="13"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4819">
                                            <p:txEl>
                                              <p:charRg st="0" end="35"/>
                                            </p:txEl>
                                          </p:spTgt>
                                        </p:tgtEl>
                                        <p:attrNameLst>
                                          <p:attrName>style.visibility</p:attrName>
                                        </p:attrNameLst>
                                      </p:cBhvr>
                                      <p:to>
                                        <p:strVal val="visible"/>
                                      </p:to>
                                    </p:set>
                                    <p:anim calcmode="lin" valueType="num">
                                      <p:cBhvr additive="base">
                                        <p:cTn id="18" dur="500" fill="hold"/>
                                        <p:tgtEl>
                                          <p:spTgt spid="34819">
                                            <p:txEl>
                                              <p:charRg st="0" end="35"/>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4819">
                                            <p:txEl>
                                              <p:charRg st="0" end="35"/>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4819">
                                            <p:txEl>
                                              <p:charRg st="35" end="66"/>
                                            </p:txEl>
                                          </p:spTgt>
                                        </p:tgtEl>
                                        <p:attrNameLst>
                                          <p:attrName>style.visibility</p:attrName>
                                        </p:attrNameLst>
                                      </p:cBhvr>
                                      <p:to>
                                        <p:strVal val="visible"/>
                                      </p:to>
                                    </p:set>
                                    <p:anim calcmode="lin" valueType="num">
                                      <p:cBhvr additive="base">
                                        <p:cTn id="24" dur="500" fill="hold"/>
                                        <p:tgtEl>
                                          <p:spTgt spid="34819">
                                            <p:txEl>
                                              <p:charRg st="35" end="66"/>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4819">
                                            <p:txEl>
                                              <p:charRg st="35" end="66"/>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4819">
                                            <p:txEl>
                                              <p:charRg st="66" end="96"/>
                                            </p:txEl>
                                          </p:spTgt>
                                        </p:tgtEl>
                                        <p:attrNameLst>
                                          <p:attrName>style.visibility</p:attrName>
                                        </p:attrNameLst>
                                      </p:cBhvr>
                                      <p:to>
                                        <p:strVal val="visible"/>
                                      </p:to>
                                    </p:set>
                                    <p:anim calcmode="lin" valueType="num">
                                      <p:cBhvr additive="base">
                                        <p:cTn id="30" dur="500" fill="hold"/>
                                        <p:tgtEl>
                                          <p:spTgt spid="34819">
                                            <p:txEl>
                                              <p:charRg st="66" end="9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4819">
                                            <p:txEl>
                                              <p:charRg st="66" end="9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4819">
                                            <p:txEl>
                                              <p:charRg st="96" end="133"/>
                                            </p:txEl>
                                          </p:spTgt>
                                        </p:tgtEl>
                                        <p:attrNameLst>
                                          <p:attrName>style.visibility</p:attrName>
                                        </p:attrNameLst>
                                      </p:cBhvr>
                                      <p:to>
                                        <p:strVal val="visible"/>
                                      </p:to>
                                    </p:set>
                                    <p:anim calcmode="lin" valueType="num">
                                      <p:cBhvr additive="base">
                                        <p:cTn id="36" dur="500" fill="hold"/>
                                        <p:tgtEl>
                                          <p:spTgt spid="34819">
                                            <p:txEl>
                                              <p:charRg st="96" end="13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4819">
                                            <p:txEl>
                                              <p:charRg st="96" end="13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a:xfrm>
            <a:off x="457200" y="1143000"/>
            <a:ext cx="8229600" cy="762000"/>
          </a:xfrm>
          <a:noFill/>
          <a:ln>
            <a:noFill/>
          </a:ln>
        </p:spPr>
        <p:txBody>
          <a:bodyPr/>
          <a:p>
            <a:pPr algn="l"/>
            <a:r>
              <a:rPr lang="en-US" altLang="zh-CN" sz="3600" b="1" dirty="0">
                <a:solidFill>
                  <a:srgbClr val="0033CC"/>
                </a:solidFill>
              </a:rPr>
              <a:t>3. </a:t>
            </a:r>
            <a:r>
              <a:rPr lang="zh-CN" altLang="en-US" sz="3600" b="1" dirty="0">
                <a:solidFill>
                  <a:srgbClr val="0033CC"/>
                </a:solidFill>
              </a:rPr>
              <a:t>堆栈</a:t>
            </a:r>
            <a:endParaRPr lang="zh-CN" altLang="en-US" sz="3600" b="1" dirty="0">
              <a:solidFill>
                <a:srgbClr val="0033CC"/>
              </a:solidFill>
            </a:endParaRPr>
          </a:p>
        </p:txBody>
      </p:sp>
      <p:sp>
        <p:nvSpPr>
          <p:cNvPr id="11267" name="Rectangle 3"/>
          <p:cNvSpPr>
            <a:spLocks noGrp="1"/>
          </p:cNvSpPr>
          <p:nvPr>
            <p:ph idx="1"/>
          </p:nvPr>
        </p:nvSpPr>
        <p:spPr>
          <a:xfrm>
            <a:off x="685800" y="1828800"/>
            <a:ext cx="8001000" cy="4495800"/>
          </a:xfrm>
          <a:ln/>
        </p:spPr>
        <p:txBody>
          <a:bodyPr vert="horz" wrap="square" lIns="91440" tIns="45720" rIns="91440" bIns="45720" anchor="t" anchorCtr="0"/>
          <a:p>
            <a:pPr>
              <a:lnSpc>
                <a:spcPct val="120000"/>
              </a:lnSpc>
            </a:pPr>
            <a:r>
              <a:rPr lang="zh-CN" altLang="en-US" sz="2800" dirty="0"/>
              <a:t>栈是一种具有特殊的访问方式的存储空间。它的特殊性就在于，最后进入这个空间的数据，最先出去。</a:t>
            </a:r>
            <a:endParaRPr lang="zh-CN" altLang="en-US" sz="2800" dirty="0"/>
          </a:p>
          <a:p>
            <a:pPr>
              <a:lnSpc>
                <a:spcPct val="120000"/>
              </a:lnSpc>
            </a:pPr>
            <a:r>
              <a:rPr lang="zh-CN" altLang="en-US" sz="2800" dirty="0"/>
              <a:t>可以用一个盒子和</a:t>
            </a:r>
            <a:r>
              <a:rPr lang="en-US" altLang="zh-CN" sz="2800" dirty="0"/>
              <a:t>3</a:t>
            </a:r>
            <a:r>
              <a:rPr lang="zh-CN" altLang="en-US" sz="2800" dirty="0"/>
              <a:t>本书来描述</a:t>
            </a:r>
            <a:endParaRPr lang="zh-CN" altLang="en-US" sz="2800" dirty="0"/>
          </a:p>
          <a:p>
            <a:pPr>
              <a:lnSpc>
                <a:spcPct val="120000"/>
              </a:lnSpc>
              <a:buFont typeface="Wingdings" panose="05000000000000000000" pitchFamily="2" charset="2"/>
              <a:buNone/>
            </a:pPr>
            <a:r>
              <a:rPr lang="zh-CN" altLang="en-US" sz="2800" dirty="0"/>
              <a:t>   </a:t>
            </a:r>
            <a:r>
              <a:rPr lang="zh-CN" altLang="en-US" sz="2800" dirty="0">
                <a:hlinkClick r:id="rId1" action="ppaction://hlinksldjump"/>
              </a:rPr>
              <a:t>栈的操作方式</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charRg st="0" end="46"/>
                                            </p:txEl>
                                          </p:spTgt>
                                        </p:tgtEl>
                                        <p:attrNameLst>
                                          <p:attrName>style.visibility</p:attrName>
                                        </p:attrNameLst>
                                      </p:cBhvr>
                                      <p:to>
                                        <p:strVal val="visible"/>
                                      </p:to>
                                    </p:set>
                                    <p:animEffect transition="in" filter="box(in)">
                                      <p:cBhvr>
                                        <p:cTn id="7" dur="500"/>
                                        <p:tgtEl>
                                          <p:spTgt spid="11267">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7">
                                            <p:txEl>
                                              <p:charRg st="46" end="61"/>
                                            </p:txEl>
                                          </p:spTgt>
                                        </p:tgtEl>
                                        <p:attrNameLst>
                                          <p:attrName>style.visibility</p:attrName>
                                        </p:attrNameLst>
                                      </p:cBhvr>
                                      <p:to>
                                        <p:strVal val="visible"/>
                                      </p:to>
                                    </p:set>
                                    <p:animEffect transition="in" filter="checkerboard(across)">
                                      <p:cBhvr>
                                        <p:cTn id="12" dur="500"/>
                                        <p:tgtEl>
                                          <p:spTgt spid="11267">
                                            <p:txEl>
                                              <p:charRg st="46"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7">
                                            <p:txEl>
                                              <p:charRg st="61" end="71"/>
                                            </p:txEl>
                                          </p:spTgt>
                                        </p:tgtEl>
                                        <p:attrNameLst>
                                          <p:attrName>style.visibility</p:attrName>
                                        </p:attrNameLst>
                                      </p:cBhvr>
                                      <p:to>
                                        <p:strVal val="visible"/>
                                      </p:to>
                                    </p:set>
                                    <p:animEffect transition="in" filter="checkerboard(across)">
                                      <p:cBhvr>
                                        <p:cTn id="17" dur="500"/>
                                        <p:tgtEl>
                                          <p:spTgt spid="11267">
                                            <p:txEl>
                                              <p:charRg st="61"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1618" name="Picture 13"/>
          <p:cNvPicPr>
            <a:picLocks noChangeAspect="1"/>
          </p:cNvPicPr>
          <p:nvPr/>
        </p:nvPicPr>
        <p:blipFill>
          <a:blip r:embed="rId1"/>
          <a:stretch>
            <a:fillRect/>
          </a:stretch>
        </p:blipFill>
        <p:spPr>
          <a:xfrm>
            <a:off x="3359150" y="2438400"/>
            <a:ext cx="2279650" cy="3886200"/>
          </a:xfrm>
          <a:prstGeom prst="rect">
            <a:avLst/>
          </a:prstGeom>
          <a:noFill/>
          <a:ln w="9525">
            <a:noFill/>
          </a:ln>
        </p:spPr>
      </p:pic>
      <p:pic>
        <p:nvPicPr>
          <p:cNvPr id="7" name="Picture 6"/>
          <p:cNvPicPr>
            <a:picLocks noChangeAspect="1"/>
          </p:cNvPicPr>
          <p:nvPr/>
        </p:nvPicPr>
        <p:blipFill>
          <a:blip r:embed="rId2"/>
          <a:stretch>
            <a:fillRect/>
          </a:stretch>
        </p:blipFill>
        <p:spPr>
          <a:xfrm>
            <a:off x="6324600" y="4572000"/>
            <a:ext cx="1323975" cy="446088"/>
          </a:xfrm>
          <a:prstGeom prst="rect">
            <a:avLst/>
          </a:prstGeom>
          <a:noFill/>
          <a:ln w="9525">
            <a:noFill/>
          </a:ln>
        </p:spPr>
      </p:pic>
      <p:pic>
        <p:nvPicPr>
          <p:cNvPr id="8" name="Picture 7"/>
          <p:cNvPicPr>
            <a:picLocks noChangeAspect="1"/>
          </p:cNvPicPr>
          <p:nvPr/>
        </p:nvPicPr>
        <p:blipFill>
          <a:blip r:embed="rId3"/>
          <a:stretch>
            <a:fillRect/>
          </a:stretch>
        </p:blipFill>
        <p:spPr>
          <a:xfrm>
            <a:off x="6324600" y="5029200"/>
            <a:ext cx="1431925" cy="446088"/>
          </a:xfrm>
          <a:prstGeom prst="rect">
            <a:avLst/>
          </a:prstGeom>
          <a:noFill/>
          <a:ln w="9525">
            <a:noFill/>
          </a:ln>
        </p:spPr>
      </p:pic>
      <p:pic>
        <p:nvPicPr>
          <p:cNvPr id="9" name="Picture 8"/>
          <p:cNvPicPr>
            <a:picLocks noChangeAspect="1"/>
          </p:cNvPicPr>
          <p:nvPr/>
        </p:nvPicPr>
        <p:blipFill>
          <a:blip r:embed="rId4"/>
          <a:stretch>
            <a:fillRect/>
          </a:stretch>
        </p:blipFill>
        <p:spPr>
          <a:xfrm>
            <a:off x="6324600" y="4114800"/>
            <a:ext cx="1431925" cy="446088"/>
          </a:xfrm>
          <a:prstGeom prst="rect">
            <a:avLst/>
          </a:prstGeom>
          <a:noFill/>
          <a:ln w="9525">
            <a:noFill/>
          </a:ln>
        </p:spPr>
      </p:pic>
      <p:sp>
        <p:nvSpPr>
          <p:cNvPr id="10" name="AutoShape 10">
            <a:hlinkClick r:id="" action="ppaction://hlinkshowjump?jump=nextslide"/>
          </p:cNvPr>
          <p:cNvSpPr/>
          <p:nvPr/>
        </p:nvSpPr>
        <p:spPr>
          <a:xfrm>
            <a:off x="8031163" y="6248400"/>
            <a:ext cx="503237" cy="355600"/>
          </a:xfrm>
          <a:prstGeom prst="actionButtonForwardNext">
            <a:avLst/>
          </a:prstGeom>
          <a:solidFill>
            <a:srgbClr val="C0C0C0"/>
          </a:solidFill>
          <a:ln w="9525">
            <a:noFill/>
          </a:ln>
        </p:spPr>
        <p:txBody>
          <a:bodyPr wrap="none" anchor="ctr" anchorCtr="0"/>
          <a:p>
            <a:pPr algn="ctr"/>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2724 0.13133 C -0.29202 -0.04717 -0.31164 -0.22544 -0.27587 -0.30012 C -0.23994 -0.37503 -0.09914 -0.36232 -0.0566 -0.31746 C -0.01407 -0.2726 -0.0283 -0.09087 -0.02084 -0.03122 " pathEditMode="relative" rAng="0" ptsTypes="aaaa">
                                      <p:cBhvr>
                                        <p:cTn id="6" dur="2000" spd="-100000" fill="hold"/>
                                        <p:tgtEl>
                                          <p:spTgt spid="9"/>
                                        </p:tgtEl>
                                        <p:attrNameLst>
                                          <p:attrName>ppt_x</p:attrName>
                                          <p:attrName>ppt_y</p:attrName>
                                        </p:attrNameLst>
                                      </p:cBhvr>
                                      <p:rCtr x="11000" y="-253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26337 -0.00209 C -0.27725 -0.1422 -0.29045 -0.28162 -0.26337 -0.34914 C -0.23611 -0.41596 -0.13923 -0.40463 -0.09896 -0.4044 C -0.05868 -0.40417 -0.03593 -0.40972 -0.02118 -0.34729 C -0.00642 -0.28486 -0.01232 -0.09619 -0.01007 -0.03029 " pathEditMode="relative" rAng="0" ptsTypes="aaaaa">
                                      <p:cBhvr>
                                        <p:cTn id="10" dur="2000" spd="-100000" fill="hold"/>
                                        <p:tgtEl>
                                          <p:spTgt spid="7"/>
                                        </p:tgtEl>
                                        <p:attrNameLst>
                                          <p:attrName>ppt_x</p:attrName>
                                          <p:attrName>ppt_y</p:attrName>
                                        </p:attrNameLst>
                                      </p:cBhvr>
                                      <p:rCtr x="11500" y="-207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2698 -0.13249 C -0.27275 -0.22451 -0.27553 -0.31631 -0.2698 -0.36602 C -0.26389 -0.41573 -0.27275 -0.42382 -0.23438 -0.43099 C -0.19601 -0.43815 -0.07796 -0.47631 -0.03976 -0.40972 C -0.00157 -0.34313 -0.01216 -0.11006 -0.00487 -0.03122 " pathEditMode="relative" rAng="0" ptsTypes="aaaaa">
                                      <p:cBhvr>
                                        <p:cTn id="14" dur="2000" spd="-100000" fill="hold"/>
                                        <p:tgtEl>
                                          <p:spTgt spid="8"/>
                                        </p:tgtEl>
                                        <p:attrNameLst>
                                          <p:attrName>ppt_x</p:attrName>
                                          <p:attrName>ppt_y</p:attrName>
                                        </p:attrNameLst>
                                      </p:cBhvr>
                                      <p:rCtr x="13100" y="-12100"/>
                                    </p:animMotion>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a:xfrm>
            <a:off x="457200" y="762000"/>
            <a:ext cx="8229600" cy="1066800"/>
          </a:xfrm>
          <a:noFill/>
          <a:ln>
            <a:noFill/>
          </a:ln>
        </p:spPr>
        <p:txBody>
          <a:bodyPr/>
          <a:p>
            <a:pPr eaLnBrk="1" hangingPunct="1"/>
            <a:r>
              <a:rPr lang="zh-CN" altLang="en-US" sz="4000" b="1" dirty="0"/>
              <a:t>中央处理器</a:t>
            </a:r>
            <a:r>
              <a:rPr lang="en-US" altLang="zh-CN" sz="4000" b="1" dirty="0"/>
              <a:t>CPU</a:t>
            </a:r>
            <a:r>
              <a:rPr lang="en-US" altLang="zh-CN" sz="4000" dirty="0"/>
              <a:t> </a:t>
            </a:r>
            <a:endParaRPr lang="en-US" altLang="zh-CN" sz="4000" dirty="0"/>
          </a:p>
        </p:txBody>
      </p:sp>
      <p:graphicFrame>
        <p:nvGraphicFramePr>
          <p:cNvPr id="7" name="内容占位符 6"/>
          <p:cNvGraphicFramePr>
            <a:graphicFrameLocks noGrp="1"/>
          </p:cNvGraphicFramePr>
          <p:nvPr>
            <p:ph idx="1"/>
          </p:nvPr>
        </p:nvGraphicFramePr>
        <p:xfrm>
          <a:off x="609704" y="1676446"/>
          <a:ext cx="7127875" cy="19827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6" name="图示 5"/>
          <p:cNvGraphicFramePr/>
          <p:nvPr/>
        </p:nvGraphicFramePr>
        <p:xfrm>
          <a:off x="762100" y="3809990"/>
          <a:ext cx="7086600" cy="25114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295" name="Object 7"/>
          <p:cNvGraphicFramePr/>
          <p:nvPr/>
        </p:nvGraphicFramePr>
        <p:xfrm>
          <a:off x="7696200" y="828675"/>
          <a:ext cx="1447800" cy="1076325"/>
        </p:xfrm>
        <a:graphic>
          <a:graphicData uri="http://schemas.openxmlformats.org/presentationml/2006/ole">
            <mc:AlternateContent xmlns:mc="http://schemas.openxmlformats.org/markup-compatibility/2006">
              <mc:Choice xmlns:v="urn:schemas-microsoft-com:vml" Requires="v">
                <p:oleObj spid="_x0000_s3079" name="" r:id="rId11" imgW="2562225" imgH="1905000" progId="Paint.Picture">
                  <p:embed/>
                </p:oleObj>
              </mc:Choice>
              <mc:Fallback>
                <p:oleObj name="" r:id="rId11" imgW="2562225" imgH="1905000" progId="Paint.Picture">
                  <p:embed/>
                  <p:pic>
                    <p:nvPicPr>
                      <p:cNvPr id="0" name="图片 3078"/>
                      <p:cNvPicPr/>
                      <p:nvPr/>
                    </p:nvPicPr>
                    <p:blipFill>
                      <a:blip r:embed="rId12"/>
                      <a:stretch>
                        <a:fillRect/>
                      </a:stretch>
                    </p:blipFill>
                    <p:spPr>
                      <a:xfrm>
                        <a:off x="7696200" y="828675"/>
                        <a:ext cx="1447800" cy="10763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500" fill="hold"/>
                                        <p:tgtEl>
                                          <p:spTgt spid="12295"/>
                                        </p:tgtEl>
                                        <p:attrNameLst>
                                          <p:attrName>ppt_x</p:attrName>
                                        </p:attrNameLst>
                                      </p:cBhvr>
                                      <p:tavLst>
                                        <p:tav tm="0">
                                          <p:val>
                                            <p:strVal val="0-#ppt_w/2"/>
                                          </p:val>
                                        </p:tav>
                                        <p:tav tm="100000">
                                          <p:val>
                                            <p:strVal val="#ppt_x"/>
                                          </p:val>
                                        </p:tav>
                                      </p:tavLst>
                                    </p:anim>
                                    <p:anim calcmode="lin" valueType="num">
                                      <p:cBhvr additive="base">
                                        <p:cTn id="8"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42" name="Picture 5"/>
          <p:cNvPicPr>
            <a:picLocks noChangeAspect="1"/>
          </p:cNvPicPr>
          <p:nvPr/>
        </p:nvPicPr>
        <p:blipFill>
          <a:blip r:embed="rId1"/>
          <a:stretch>
            <a:fillRect/>
          </a:stretch>
        </p:blipFill>
        <p:spPr>
          <a:xfrm>
            <a:off x="3276600" y="1905000"/>
            <a:ext cx="2479675" cy="4081463"/>
          </a:xfrm>
          <a:prstGeom prst="rect">
            <a:avLst/>
          </a:prstGeom>
          <a:noFill/>
          <a:ln w="9525">
            <a:noFill/>
          </a:ln>
        </p:spPr>
      </p:pic>
      <p:pic>
        <p:nvPicPr>
          <p:cNvPr id="5" name="Picture 7"/>
          <p:cNvPicPr>
            <a:picLocks noChangeAspect="1"/>
          </p:cNvPicPr>
          <p:nvPr/>
        </p:nvPicPr>
        <p:blipFill>
          <a:blip r:embed="rId2"/>
          <a:stretch>
            <a:fillRect/>
          </a:stretch>
        </p:blipFill>
        <p:spPr>
          <a:xfrm>
            <a:off x="3886200" y="3821113"/>
            <a:ext cx="1323975" cy="446087"/>
          </a:xfrm>
          <a:prstGeom prst="rect">
            <a:avLst/>
          </a:prstGeom>
          <a:noFill/>
          <a:ln w="9525">
            <a:noFill/>
          </a:ln>
        </p:spPr>
      </p:pic>
      <p:pic>
        <p:nvPicPr>
          <p:cNvPr id="6" name="Picture 8"/>
          <p:cNvPicPr>
            <a:picLocks noChangeAspect="1"/>
          </p:cNvPicPr>
          <p:nvPr/>
        </p:nvPicPr>
        <p:blipFill>
          <a:blip r:embed="rId3"/>
          <a:stretch>
            <a:fillRect/>
          </a:stretch>
        </p:blipFill>
        <p:spPr>
          <a:xfrm>
            <a:off x="3886200" y="3352800"/>
            <a:ext cx="1431925" cy="446088"/>
          </a:xfrm>
          <a:prstGeom prst="rect">
            <a:avLst/>
          </a:prstGeom>
          <a:noFill/>
          <a:ln w="9525">
            <a:noFill/>
          </a:ln>
        </p:spPr>
      </p:pic>
      <p:pic>
        <p:nvPicPr>
          <p:cNvPr id="7" name="Picture 9"/>
          <p:cNvPicPr>
            <a:picLocks noChangeAspect="1"/>
          </p:cNvPicPr>
          <p:nvPr/>
        </p:nvPicPr>
        <p:blipFill>
          <a:blip r:embed="rId4"/>
          <a:stretch>
            <a:fillRect/>
          </a:stretch>
        </p:blipFill>
        <p:spPr>
          <a:xfrm>
            <a:off x="3886200" y="4267200"/>
            <a:ext cx="1431925" cy="446088"/>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38889E-6 0.00139 C -0.00278 -0.08208 -0.00538 -0.16532 1.38889E-6 -0.2104 C 0.00538 -0.25549 -0.00816 -0.2622 0.03281 -0.26936 C 0.07378 -0.27653 0.20989 -0.32093 0.24601 -0.2541 C 0.28212 -0.18728 0.26562 -0.02751 0.2493 0.13225 " pathEditMode="relative" rAng="0" ptsTypes="aaaaA">
                                      <p:cBhvr>
                                        <p:cTn id="6" dur="2000" fill="hold"/>
                                        <p:tgtEl>
                                          <p:spTgt spid="6"/>
                                        </p:tgtEl>
                                        <p:attrNameLst>
                                          <p:attrName>ppt_x</p:attrName>
                                          <p:attrName>ppt_y</p:attrName>
                                        </p:attrNameLst>
                                      </p:cBhvr>
                                      <p:rCtr x="13700" y="-96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16667E-6 -0.04208 C -0.01285 -0.1637 -0.0257 -0.28509 4.16667E-6 -0.34335 C 0.02569 -0.40162 0.10868 -0.39168 0.15399 -0.39145 C 0.1993 -0.39122 0.25625 -0.40624 0.27204 -0.34127 C 0.28784 -0.2763 0.2684 -0.1385 0.24913 -0.0007 " pathEditMode="relative" rAng="0" ptsTypes="aaaaA">
                                      <p:cBhvr>
                                        <p:cTn id="10" dur="2000" fill="hold"/>
                                        <p:tgtEl>
                                          <p:spTgt spid="5"/>
                                        </p:tgtEl>
                                        <p:attrNameLst>
                                          <p:attrName>ppt_x</p:attrName>
                                          <p:attrName>ppt_y</p:attrName>
                                        </p:attrNameLst>
                                      </p:cBhvr>
                                      <p:rCtr x="13100" y="-161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33 -0.06567 C -0.0158 -0.22451 -0.0349 -0.38335 1.38889E-6 -0.44994 C 0.03489 -0.51653 0.17257 -0.51792 0.21302 -0.4652 C 0.25347 -0.41249 0.24792 -0.27306 0.24253 -0.13341 " pathEditMode="relative" rAng="0" ptsTypes="aaaA">
                                      <p:cBhvr>
                                        <p:cTn id="14" dur="2000" fill="hold"/>
                                        <p:tgtEl>
                                          <p:spTgt spid="7"/>
                                        </p:tgtEl>
                                        <p:attrNameLst>
                                          <p:attrName>ppt_x</p:attrName>
                                          <p:attrName>ppt_y</p:attrName>
                                        </p:attrNameLst>
                                      </p:cBhvr>
                                      <p:rCtr x="10600" y="-2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a:graphicFrameLocks noGrp="1"/>
          </p:cNvGraphicFramePr>
          <p:nvPr>
            <p:ph idx="4294967295"/>
          </p:nvPr>
        </p:nvGraphicFramePr>
        <p:xfrm>
          <a:off x="3124200" y="1143000"/>
          <a:ext cx="2286000" cy="3967163"/>
        </p:xfrm>
        <a:graphic>
          <a:graphicData uri="http://schemas.openxmlformats.org/drawingml/2006/table">
            <a:tbl>
              <a:tblPr firstRow="1" bandRow="1">
                <a:tableStyleId>{5940675A-B579-460E-94D1-54222C63F5DA}</a:tableStyleId>
              </a:tblPr>
              <a:tblGrid>
                <a:gridCol w="2286000"/>
              </a:tblGrid>
              <a:tr h="1295400">
                <a:tc>
                  <a:txBody>
                    <a:bodyPr/>
                    <a:lstStyle/>
                    <a:p>
                      <a:pPr algn="ctr"/>
                      <a:endParaRPr lang="zh-CN" altLang="en-US" dirty="0"/>
                    </a:p>
                  </a:txBody>
                  <a:tcPr/>
                </a:tc>
              </a:tr>
              <a:tr h="445386">
                <a:tc>
                  <a:txBody>
                    <a:bodyPr/>
                    <a:lstStyle/>
                    <a:p>
                      <a:pPr algn="ctr"/>
                      <a:r>
                        <a:rPr lang="en-US" altLang="zh-CN" dirty="0" smtClean="0"/>
                        <a:t>63</a:t>
                      </a:r>
                      <a:endParaRPr lang="zh-CN" altLang="en-US" dirty="0"/>
                    </a:p>
                  </a:txBody>
                  <a:tcPr/>
                </a:tc>
              </a:tr>
              <a:tr h="445386">
                <a:tc>
                  <a:txBody>
                    <a:bodyPr/>
                    <a:lstStyle/>
                    <a:p>
                      <a:pPr algn="ctr"/>
                      <a:r>
                        <a:rPr lang="en-US" altLang="zh-CN" dirty="0" smtClean="0"/>
                        <a:t>11</a:t>
                      </a:r>
                      <a:endParaRPr lang="zh-CN" altLang="en-US" dirty="0"/>
                    </a:p>
                  </a:txBody>
                  <a:tcPr/>
                </a:tc>
              </a:tr>
              <a:tr h="445386">
                <a:tc>
                  <a:txBody>
                    <a:bodyPr/>
                    <a:lstStyle/>
                    <a:p>
                      <a:pPr algn="ctr"/>
                      <a:r>
                        <a:rPr lang="en-US" altLang="zh-CN" dirty="0" smtClean="0"/>
                        <a:t>75</a:t>
                      </a:r>
                      <a:endParaRPr lang="zh-CN" altLang="en-US" dirty="0"/>
                    </a:p>
                  </a:txBody>
                  <a:tcPr/>
                </a:tc>
              </a:tr>
              <a:tr h="445386">
                <a:tc>
                  <a:txBody>
                    <a:bodyPr/>
                    <a:lstStyle/>
                    <a:p>
                      <a:pPr algn="ctr"/>
                      <a:r>
                        <a:rPr lang="en-US" altLang="zh-CN" dirty="0" smtClean="0"/>
                        <a:t>26</a:t>
                      </a:r>
                      <a:endParaRPr lang="zh-CN" altLang="en-US" dirty="0"/>
                    </a:p>
                  </a:txBody>
                  <a:tcPr/>
                </a:tc>
              </a:tr>
              <a:tr h="445386">
                <a:tc>
                  <a:txBody>
                    <a:bodyPr/>
                    <a:lstStyle/>
                    <a:p>
                      <a:pPr algn="ctr"/>
                      <a:r>
                        <a:rPr lang="en-US" altLang="zh-CN" dirty="0" smtClean="0"/>
                        <a:t>89</a:t>
                      </a:r>
                      <a:endParaRPr lang="zh-CN" altLang="en-US" dirty="0"/>
                    </a:p>
                  </a:txBody>
                  <a:tcPr/>
                </a:tc>
              </a:tr>
              <a:tr h="445386">
                <a:tc>
                  <a:txBody>
                    <a:bodyPr/>
                    <a:lstStyle/>
                    <a:p>
                      <a:pPr algn="ctr"/>
                      <a:r>
                        <a:rPr lang="en-US" altLang="zh-CN" dirty="0" smtClean="0"/>
                        <a:t>34</a:t>
                      </a:r>
                      <a:endParaRPr lang="zh-CN" altLang="en-US" dirty="0"/>
                    </a:p>
                  </a:txBody>
                  <a:tcPr/>
                </a:tc>
              </a:tr>
            </a:tbl>
          </a:graphicData>
        </a:graphic>
      </p:graphicFrame>
      <p:sp>
        <p:nvSpPr>
          <p:cNvPr id="113684" name="TextBox 5"/>
          <p:cNvSpPr txBox="1"/>
          <p:nvPr/>
        </p:nvSpPr>
        <p:spPr>
          <a:xfrm>
            <a:off x="6019800" y="2590800"/>
            <a:ext cx="649288" cy="369888"/>
          </a:xfrm>
          <a:prstGeom prst="rect">
            <a:avLst/>
          </a:prstGeom>
          <a:noFill/>
          <a:ln w="9525">
            <a:noFill/>
          </a:ln>
        </p:spPr>
        <p:txBody>
          <a:bodyPr wrap="none">
            <a:spAutoFit/>
          </a:bodyPr>
          <a:p>
            <a:r>
              <a:rPr lang="zh-CN" altLang="en-US" dirty="0">
                <a:latin typeface="Arial" panose="020B0604020202020204" pitchFamily="34" charset="0"/>
              </a:rPr>
              <a:t>栈顶</a:t>
            </a:r>
            <a:endParaRPr lang="zh-CN" altLang="en-US" dirty="0">
              <a:latin typeface="Arial" panose="020B0604020202020204" pitchFamily="34" charset="0"/>
            </a:endParaRPr>
          </a:p>
        </p:txBody>
      </p:sp>
      <p:sp>
        <p:nvSpPr>
          <p:cNvPr id="113685" name="TextBox 6"/>
          <p:cNvSpPr txBox="1"/>
          <p:nvPr/>
        </p:nvSpPr>
        <p:spPr>
          <a:xfrm>
            <a:off x="6172200" y="4724400"/>
            <a:ext cx="649288" cy="369888"/>
          </a:xfrm>
          <a:prstGeom prst="rect">
            <a:avLst/>
          </a:prstGeom>
          <a:noFill/>
          <a:ln w="9525">
            <a:noFill/>
          </a:ln>
        </p:spPr>
        <p:txBody>
          <a:bodyPr wrap="none">
            <a:spAutoFit/>
          </a:bodyPr>
          <a:p>
            <a:r>
              <a:rPr lang="zh-CN" altLang="en-US" dirty="0">
                <a:latin typeface="Arial" panose="020B0604020202020204" pitchFamily="34" charset="0"/>
              </a:rPr>
              <a:t>栈底</a:t>
            </a:r>
            <a:endParaRPr lang="zh-CN" altLang="en-US" dirty="0">
              <a:latin typeface="Arial" panose="020B0604020202020204" pitchFamily="34" charset="0"/>
            </a:endParaRPr>
          </a:p>
        </p:txBody>
      </p:sp>
      <p:sp>
        <p:nvSpPr>
          <p:cNvPr id="113686" name="TextBox 7"/>
          <p:cNvSpPr txBox="1"/>
          <p:nvPr/>
        </p:nvSpPr>
        <p:spPr>
          <a:xfrm>
            <a:off x="5638800" y="3124200"/>
            <a:ext cx="504825" cy="1200150"/>
          </a:xfrm>
          <a:prstGeom prst="rect">
            <a:avLst/>
          </a:prstGeom>
          <a:noFill/>
          <a:ln w="9525">
            <a:noFill/>
          </a:ln>
        </p:spPr>
        <p:txBody>
          <a:bodyPr>
            <a:spAutoFit/>
          </a:bodyPr>
          <a:p>
            <a:r>
              <a:rPr lang="zh-CN" altLang="en-US" dirty="0">
                <a:latin typeface="Arial" panose="020B0604020202020204" pitchFamily="34" charset="0"/>
              </a:rPr>
              <a:t>进栈方向</a:t>
            </a:r>
            <a:endParaRPr lang="zh-CN" altLang="en-US" dirty="0">
              <a:latin typeface="Arial" panose="020B0604020202020204" pitchFamily="34" charset="0"/>
            </a:endParaRPr>
          </a:p>
        </p:txBody>
      </p:sp>
      <p:sp>
        <p:nvSpPr>
          <p:cNvPr id="113687" name="TextBox 8"/>
          <p:cNvSpPr txBox="1"/>
          <p:nvPr/>
        </p:nvSpPr>
        <p:spPr>
          <a:xfrm>
            <a:off x="990600" y="2601913"/>
            <a:ext cx="957263" cy="369887"/>
          </a:xfrm>
          <a:prstGeom prst="rect">
            <a:avLst/>
          </a:prstGeom>
          <a:noFill/>
          <a:ln w="9525">
            <a:noFill/>
          </a:ln>
        </p:spPr>
        <p:txBody>
          <a:bodyPr wrap="none">
            <a:spAutoFit/>
          </a:bodyPr>
          <a:p>
            <a:r>
              <a:rPr lang="zh-CN" altLang="en-US" dirty="0">
                <a:latin typeface="Arial" panose="020B0604020202020204" pitchFamily="34" charset="0"/>
              </a:rPr>
              <a:t>（</a:t>
            </a:r>
            <a:r>
              <a:rPr lang="en-US" altLang="zh-CN" dirty="0">
                <a:latin typeface="Arial" panose="020B0604020202020204" pitchFamily="34" charset="0"/>
              </a:rPr>
              <a:t>SP</a:t>
            </a:r>
            <a:r>
              <a:rPr lang="zh-CN" altLang="en-US" dirty="0">
                <a:latin typeface="Arial" panose="020B0604020202020204" pitchFamily="34" charset="0"/>
              </a:rPr>
              <a:t>）</a:t>
            </a:r>
            <a:endParaRPr lang="zh-CN" altLang="en-US" dirty="0">
              <a:latin typeface="Arial" panose="020B0604020202020204" pitchFamily="34" charset="0"/>
            </a:endParaRPr>
          </a:p>
        </p:txBody>
      </p:sp>
      <p:cxnSp>
        <p:nvCxnSpPr>
          <p:cNvPr id="13" name="直接箭头连接符 12"/>
          <p:cNvCxnSpPr/>
          <p:nvPr/>
        </p:nvCxnSpPr>
        <p:spPr>
          <a:xfrm rot="10800000">
            <a:off x="5638800" y="27432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rot="10800000">
            <a:off x="5715000" y="4876800"/>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rot="5400000" flipH="1" flipV="1">
            <a:off x="5639594" y="3656806"/>
            <a:ext cx="1066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p:nvPr/>
        </p:nvCxnSpPr>
        <p:spPr>
          <a:xfrm>
            <a:off x="1828800" y="2741613"/>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692" name="TextBox 19"/>
          <p:cNvSpPr txBox="1"/>
          <p:nvPr/>
        </p:nvSpPr>
        <p:spPr>
          <a:xfrm>
            <a:off x="2209800" y="4648200"/>
            <a:ext cx="1066800" cy="369888"/>
          </a:xfrm>
          <a:prstGeom prst="rect">
            <a:avLst/>
          </a:prstGeom>
          <a:noFill/>
          <a:ln w="9525">
            <a:noFill/>
          </a:ln>
        </p:spPr>
        <p:txBody>
          <a:bodyPr>
            <a:spAutoFit/>
          </a:bodyPr>
          <a:p>
            <a:r>
              <a:rPr lang="en-US" altLang="zh-CN" dirty="0">
                <a:latin typeface="Arial" panose="020B0604020202020204" pitchFamily="34" charset="0"/>
              </a:rPr>
              <a:t>1000FH</a:t>
            </a:r>
            <a:endParaRPr lang="zh-CN" altLang="en-US" dirty="0">
              <a:latin typeface="Arial" panose="020B0604020202020204" pitchFamily="34" charset="0"/>
            </a:endParaRPr>
          </a:p>
        </p:txBody>
      </p:sp>
      <p:sp>
        <p:nvSpPr>
          <p:cNvPr id="113693" name="TextBox 20"/>
          <p:cNvSpPr txBox="1"/>
          <p:nvPr/>
        </p:nvSpPr>
        <p:spPr>
          <a:xfrm>
            <a:off x="2182813" y="4278313"/>
            <a:ext cx="1017587" cy="369887"/>
          </a:xfrm>
          <a:prstGeom prst="rect">
            <a:avLst/>
          </a:prstGeom>
          <a:noFill/>
          <a:ln w="9525">
            <a:noFill/>
          </a:ln>
        </p:spPr>
        <p:txBody>
          <a:bodyPr wrap="none">
            <a:spAutoFit/>
          </a:bodyPr>
          <a:p>
            <a:r>
              <a:rPr lang="en-US" altLang="zh-CN" dirty="0">
                <a:latin typeface="Arial" panose="020B0604020202020204" pitchFamily="34" charset="0"/>
              </a:rPr>
              <a:t>1000EH</a:t>
            </a:r>
            <a:endParaRPr lang="zh-CN" altLang="en-US" dirty="0">
              <a:latin typeface="Arial" panose="020B0604020202020204" pitchFamily="34" charset="0"/>
            </a:endParaRPr>
          </a:p>
        </p:txBody>
      </p:sp>
      <p:sp>
        <p:nvSpPr>
          <p:cNvPr id="113694" name="TextBox 21"/>
          <p:cNvSpPr txBox="1"/>
          <p:nvPr/>
        </p:nvSpPr>
        <p:spPr>
          <a:xfrm>
            <a:off x="2170113" y="3810000"/>
            <a:ext cx="1030287" cy="369888"/>
          </a:xfrm>
          <a:prstGeom prst="rect">
            <a:avLst/>
          </a:prstGeom>
          <a:noFill/>
          <a:ln w="9525">
            <a:noFill/>
          </a:ln>
        </p:spPr>
        <p:txBody>
          <a:bodyPr wrap="none">
            <a:spAutoFit/>
          </a:bodyPr>
          <a:p>
            <a:r>
              <a:rPr lang="en-US" altLang="zh-CN" dirty="0">
                <a:latin typeface="Arial" panose="020B0604020202020204" pitchFamily="34" charset="0"/>
              </a:rPr>
              <a:t>1000DH</a:t>
            </a:r>
            <a:endParaRPr lang="zh-CN" altLang="en-US" dirty="0">
              <a:latin typeface="Arial" panose="020B0604020202020204" pitchFamily="34" charset="0"/>
            </a:endParaRPr>
          </a:p>
        </p:txBody>
      </p:sp>
      <p:sp>
        <p:nvSpPr>
          <p:cNvPr id="113695" name="TextBox 22"/>
          <p:cNvSpPr txBox="1"/>
          <p:nvPr/>
        </p:nvSpPr>
        <p:spPr>
          <a:xfrm>
            <a:off x="2170113" y="3352800"/>
            <a:ext cx="1030287" cy="369888"/>
          </a:xfrm>
          <a:prstGeom prst="rect">
            <a:avLst/>
          </a:prstGeom>
          <a:noFill/>
          <a:ln w="9525">
            <a:noFill/>
          </a:ln>
        </p:spPr>
        <p:txBody>
          <a:bodyPr wrap="none">
            <a:spAutoFit/>
          </a:bodyPr>
          <a:p>
            <a:r>
              <a:rPr lang="en-US" altLang="zh-CN" dirty="0">
                <a:latin typeface="Arial" panose="020B0604020202020204" pitchFamily="34" charset="0"/>
              </a:rPr>
              <a:t>1000CH</a:t>
            </a:r>
            <a:endParaRPr lang="zh-CN" altLang="en-US" dirty="0">
              <a:latin typeface="Arial" panose="020B0604020202020204" pitchFamily="34" charset="0"/>
            </a:endParaRPr>
          </a:p>
        </p:txBody>
      </p:sp>
      <p:sp>
        <p:nvSpPr>
          <p:cNvPr id="113696" name="TextBox 23"/>
          <p:cNvSpPr txBox="1"/>
          <p:nvPr/>
        </p:nvSpPr>
        <p:spPr>
          <a:xfrm>
            <a:off x="2170113" y="2971800"/>
            <a:ext cx="1030287" cy="369888"/>
          </a:xfrm>
          <a:prstGeom prst="rect">
            <a:avLst/>
          </a:prstGeom>
          <a:noFill/>
          <a:ln w="9525">
            <a:noFill/>
          </a:ln>
        </p:spPr>
        <p:txBody>
          <a:bodyPr wrap="none">
            <a:spAutoFit/>
          </a:bodyPr>
          <a:p>
            <a:r>
              <a:rPr lang="en-US" altLang="zh-CN" dirty="0">
                <a:latin typeface="Arial" panose="020B0604020202020204" pitchFamily="34" charset="0"/>
              </a:rPr>
              <a:t>1000BH</a:t>
            </a:r>
            <a:endParaRPr lang="zh-CN" altLang="en-US" dirty="0">
              <a:latin typeface="Arial" panose="020B0604020202020204" pitchFamily="34" charset="0"/>
            </a:endParaRPr>
          </a:p>
        </p:txBody>
      </p:sp>
      <p:sp>
        <p:nvSpPr>
          <p:cNvPr id="113697" name="TextBox 24"/>
          <p:cNvSpPr txBox="1"/>
          <p:nvPr/>
        </p:nvSpPr>
        <p:spPr>
          <a:xfrm>
            <a:off x="2170113" y="2590800"/>
            <a:ext cx="1030287" cy="369888"/>
          </a:xfrm>
          <a:prstGeom prst="rect">
            <a:avLst/>
          </a:prstGeom>
          <a:noFill/>
          <a:ln w="9525">
            <a:noFill/>
          </a:ln>
        </p:spPr>
        <p:txBody>
          <a:bodyPr wrap="none">
            <a:spAutoFit/>
          </a:bodyPr>
          <a:p>
            <a:r>
              <a:rPr lang="en-US" altLang="zh-CN" dirty="0">
                <a:latin typeface="Arial" panose="020B0604020202020204" pitchFamily="34" charset="0"/>
              </a:rPr>
              <a:t>1000AH</a:t>
            </a:r>
            <a:endParaRPr lang="zh-CN" altLang="en-US" dirty="0">
              <a:latin typeface="Arial" panose="020B0604020202020204" pitchFamily="34" charset="0"/>
            </a:endParaRP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a:spLocks noGrp="1"/>
          </p:cNvSpPr>
          <p:nvPr>
            <p:ph idx="1"/>
          </p:nvPr>
        </p:nvSpPr>
        <p:spPr>
          <a:xfrm>
            <a:off x="457200" y="1219200"/>
            <a:ext cx="8229600" cy="4525963"/>
          </a:xfrm>
          <a:ln/>
        </p:spPr>
        <p:txBody>
          <a:bodyPr vert="horz" wrap="square" lIns="91440" tIns="45720" rIns="91440" bIns="45720" anchor="t" anchorCtr="0"/>
          <a:p>
            <a:pPr>
              <a:lnSpc>
                <a:spcPct val="120000"/>
              </a:lnSpc>
            </a:pPr>
            <a:r>
              <a:rPr lang="zh-CN" altLang="en-US" sz="2800" dirty="0"/>
              <a:t>栈有两个基本的操作：入栈和出栈。</a:t>
            </a:r>
            <a:endParaRPr lang="zh-CN" altLang="en-US" sz="2800" dirty="0"/>
          </a:p>
          <a:p>
            <a:pPr lvl="1">
              <a:lnSpc>
                <a:spcPct val="120000"/>
              </a:lnSpc>
            </a:pPr>
            <a:r>
              <a:rPr lang="zh-CN" altLang="en-US" dirty="0"/>
              <a:t>入栈：将一个新的元素放到栈顶；</a:t>
            </a:r>
            <a:endParaRPr lang="zh-CN" altLang="en-US" dirty="0"/>
          </a:p>
          <a:p>
            <a:pPr lvl="1">
              <a:lnSpc>
                <a:spcPct val="120000"/>
              </a:lnSpc>
            </a:pPr>
            <a:r>
              <a:rPr lang="zh-CN" altLang="en-US" dirty="0"/>
              <a:t>出栈：从栈顶取出一个元素。</a:t>
            </a:r>
            <a:endParaRPr lang="zh-CN" altLang="en-US" dirty="0"/>
          </a:p>
          <a:p>
            <a:pPr>
              <a:lnSpc>
                <a:spcPct val="120000"/>
              </a:lnSpc>
            </a:pPr>
            <a:r>
              <a:rPr lang="zh-CN" altLang="en-US" sz="2800" dirty="0"/>
              <a:t>栈顶的元素总是最后入栈，需要出栈时，又最先被从栈中取出。</a:t>
            </a:r>
            <a:endParaRPr lang="zh-CN" altLang="en-US" sz="2800" dirty="0"/>
          </a:p>
          <a:p>
            <a:pPr>
              <a:lnSpc>
                <a:spcPct val="120000"/>
              </a:lnSpc>
            </a:pPr>
            <a:r>
              <a:rPr lang="zh-CN" altLang="en-US" sz="2800" dirty="0"/>
              <a:t>栈的操作规则：</a:t>
            </a:r>
            <a:r>
              <a:rPr lang="en-US" altLang="zh-CN" sz="2800" dirty="0"/>
              <a:t>LIFO</a:t>
            </a:r>
            <a:endParaRPr lang="en-US" altLang="zh-CN" sz="2800" dirty="0"/>
          </a:p>
          <a:p>
            <a:pPr>
              <a:lnSpc>
                <a:spcPct val="120000"/>
              </a:lnSpc>
              <a:buFont typeface="Wingdings" panose="05000000000000000000" pitchFamily="2" charset="2"/>
              <a:buNone/>
            </a:pPr>
            <a:r>
              <a:rPr lang="en-US" altLang="zh-CN" sz="2800" dirty="0"/>
              <a:t>	</a:t>
            </a:r>
            <a:r>
              <a:rPr lang="zh-CN" altLang="en-US" sz="2800" dirty="0"/>
              <a:t>（</a:t>
            </a:r>
            <a:r>
              <a:rPr lang="en-US" altLang="zh-CN" sz="2800" dirty="0"/>
              <a:t>Last In First Out</a:t>
            </a:r>
            <a:r>
              <a:rPr lang="zh-CN" altLang="en-US" sz="2800" dirty="0"/>
              <a:t>，后进先出）</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charRg st="17" end="33"/>
                                            </p:txEl>
                                          </p:spTgt>
                                        </p:tgtEl>
                                        <p:attrNameLst>
                                          <p:attrName>style.visibility</p:attrName>
                                        </p:attrNameLst>
                                      </p:cBhvr>
                                      <p:to>
                                        <p:strVal val="visible"/>
                                      </p:to>
                                    </p:set>
                                    <p:animEffect transition="in" filter="checkerboard(across)">
                                      <p:cBhvr>
                                        <p:cTn id="7" dur="500"/>
                                        <p:tgtEl>
                                          <p:spTgt spid="4">
                                            <p:txEl>
                                              <p:charRg st="17"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charRg st="33" end="47"/>
                                            </p:txEl>
                                          </p:spTgt>
                                        </p:tgtEl>
                                        <p:attrNameLst>
                                          <p:attrName>style.visibility</p:attrName>
                                        </p:attrNameLst>
                                      </p:cBhvr>
                                      <p:to>
                                        <p:strVal val="visible"/>
                                      </p:to>
                                    </p:set>
                                    <p:animEffect transition="in" filter="checkerboard(across)">
                                      <p:cBhvr>
                                        <p:cTn id="12" dur="500"/>
                                        <p:tgtEl>
                                          <p:spTgt spid="4">
                                            <p:txEl>
                                              <p:charRg st="33"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charRg st="47" end="76"/>
                                            </p:txEl>
                                          </p:spTgt>
                                        </p:tgtEl>
                                        <p:attrNameLst>
                                          <p:attrName>style.visibility</p:attrName>
                                        </p:attrNameLst>
                                      </p:cBhvr>
                                      <p:to>
                                        <p:strVal val="visible"/>
                                      </p:to>
                                    </p:set>
                                    <p:animEffect transition="in" filter="checkerboard(across)">
                                      <p:cBhvr>
                                        <p:cTn id="17" dur="500"/>
                                        <p:tgtEl>
                                          <p:spTgt spid="4">
                                            <p:txEl>
                                              <p:charRg st="47"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charRg st="76" end="88"/>
                                            </p:txEl>
                                          </p:spTgt>
                                        </p:tgtEl>
                                        <p:attrNameLst>
                                          <p:attrName>style.visibility</p:attrName>
                                        </p:attrNameLst>
                                      </p:cBhvr>
                                      <p:to>
                                        <p:strVal val="visible"/>
                                      </p:to>
                                    </p:set>
                                    <p:animEffect transition="in" filter="checkerboard(across)">
                                      <p:cBhvr>
                                        <p:cTn id="22" dur="500"/>
                                        <p:tgtEl>
                                          <p:spTgt spid="4">
                                            <p:txEl>
                                              <p:charRg st="76" end="8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charRg st="88" end="114"/>
                                            </p:txEl>
                                          </p:spTgt>
                                        </p:tgtEl>
                                        <p:attrNameLst>
                                          <p:attrName>style.visibility</p:attrName>
                                        </p:attrNameLst>
                                      </p:cBhvr>
                                      <p:to>
                                        <p:strVal val="visible"/>
                                      </p:to>
                                    </p:set>
                                    <p:animEffect transition="in" filter="checkerboard(across)">
                                      <p:cBhvr>
                                        <p:cTn id="27" dur="500"/>
                                        <p:tgtEl>
                                          <p:spTgt spid="4">
                                            <p:txEl>
                                              <p:charRg st="88"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p:cNvSpPr>
          <p:nvPr>
            <p:ph type="title"/>
          </p:nvPr>
        </p:nvSpPr>
        <p:spPr>
          <a:xfrm>
            <a:off x="533400" y="838200"/>
            <a:ext cx="7172325" cy="990600"/>
          </a:xfrm>
          <a:noFill/>
          <a:ln>
            <a:noFill/>
          </a:ln>
        </p:spPr>
        <p:txBody>
          <a:bodyPr/>
          <a:p>
            <a:pPr algn="l" eaLnBrk="1" hangingPunct="1"/>
            <a:r>
              <a:rPr lang="en-US" altLang="zh-CN" sz="4000" b="1" dirty="0"/>
              <a:t>2.5 </a:t>
            </a:r>
            <a:r>
              <a:rPr lang="zh-CN" altLang="en-US" sz="4000" b="1" dirty="0"/>
              <a:t>实例二  进入计算机</a:t>
            </a:r>
            <a:endParaRPr lang="zh-CN" altLang="en-US" sz="4000" b="1" dirty="0"/>
          </a:p>
        </p:txBody>
      </p:sp>
      <p:sp>
        <p:nvSpPr>
          <p:cNvPr id="115715" name="Rectangle 3"/>
          <p:cNvSpPr>
            <a:spLocks noGrp="1"/>
          </p:cNvSpPr>
          <p:nvPr>
            <p:ph idx="1"/>
          </p:nvPr>
        </p:nvSpPr>
        <p:spPr>
          <a:xfrm>
            <a:off x="609600" y="2057400"/>
            <a:ext cx="7005638" cy="4038600"/>
          </a:xfrm>
          <a:ln/>
        </p:spPr>
        <p:txBody>
          <a:bodyPr vert="horz" wrap="square" lIns="91440" tIns="45720" rIns="91440" bIns="45720" anchor="t" anchorCtr="0"/>
          <a:p>
            <a:pPr eaLnBrk="1" hangingPunct="1">
              <a:buFont typeface="Wingdings" panose="05000000000000000000" pitchFamily="2" charset="2"/>
              <a:buNone/>
            </a:pPr>
            <a:r>
              <a:rPr lang="en-US" altLang="zh-CN" b="1" dirty="0"/>
              <a:t>	</a:t>
            </a:r>
            <a:endParaRPr lang="en-US" altLang="zh-CN" b="1" dirty="0"/>
          </a:p>
          <a:p>
            <a:pPr eaLnBrk="1" hangingPunct="1">
              <a:buFont typeface="Wingdings" panose="05000000000000000000" pitchFamily="2" charset="2"/>
              <a:buNone/>
            </a:pPr>
            <a:r>
              <a:rPr lang="en-US" altLang="zh-CN" b="1" dirty="0"/>
              <a:t>	1</a:t>
            </a:r>
            <a:r>
              <a:rPr lang="zh-CN" altLang="en-US" b="1" dirty="0"/>
              <a:t>．</a:t>
            </a:r>
            <a:r>
              <a:rPr lang="en-US" altLang="zh-CN" b="1" dirty="0"/>
              <a:t>DEBUG</a:t>
            </a:r>
            <a:r>
              <a:rPr lang="zh-CN" altLang="en-US" b="1" dirty="0"/>
              <a:t>的主要命令</a:t>
            </a:r>
            <a:endParaRPr lang="zh-CN" altLang="en-US" b="1" dirty="0"/>
          </a:p>
          <a:p>
            <a:pPr eaLnBrk="1" hangingPunct="1">
              <a:buNone/>
            </a:pPr>
            <a:r>
              <a:rPr lang="zh-CN" altLang="en-US" dirty="0"/>
              <a:t>   </a:t>
            </a:r>
            <a:r>
              <a:rPr lang="en-US" altLang="zh-CN" b="1" dirty="0"/>
              <a:t>2</a:t>
            </a:r>
            <a:r>
              <a:rPr lang="zh-CN" altLang="en-US" b="1" dirty="0"/>
              <a:t>．进入</a:t>
            </a:r>
            <a:r>
              <a:rPr lang="en-US" altLang="zh-CN" b="1" dirty="0"/>
              <a:t>DOS</a:t>
            </a:r>
            <a:endParaRPr lang="en-US" altLang="zh-CN" b="1" dirty="0"/>
          </a:p>
          <a:p>
            <a:pPr eaLnBrk="1" hangingPunct="1">
              <a:buNone/>
            </a:pPr>
            <a:r>
              <a:rPr lang="en-US" altLang="zh-CN" b="1" dirty="0"/>
              <a:t>   3.   </a:t>
            </a:r>
            <a:r>
              <a:rPr lang="zh-CN" altLang="en-US" b="1" dirty="0"/>
              <a:t>进入</a:t>
            </a:r>
            <a:r>
              <a:rPr lang="en-US" altLang="zh-CN" b="1" dirty="0"/>
              <a:t>DEBUG</a:t>
            </a:r>
            <a:endParaRPr lang="en-US" altLang="zh-CN" b="1" dirty="0"/>
          </a:p>
          <a:p>
            <a:pPr eaLnBrk="1" hangingPunct="1">
              <a:buNone/>
            </a:pPr>
            <a:endParaRPr lang="en-US" altLang="zh-CN" b="1" dirty="0"/>
          </a:p>
          <a:p>
            <a:pPr eaLnBrk="1" hangingPunct="1">
              <a:buNone/>
            </a:pPr>
            <a:r>
              <a:rPr lang="en-US" altLang="zh-CN" b="1" dirty="0"/>
              <a:t>   </a:t>
            </a:r>
            <a:endParaRPr lang="en-US" altLang="zh-CN" b="1" dirty="0"/>
          </a:p>
          <a:p>
            <a:pPr eaLnBrk="1" hangingPunct="1">
              <a:buNone/>
            </a:pPr>
            <a:endParaRPr lang="en-US" altLang="zh-CN" dirty="0"/>
          </a:p>
        </p:txBody>
      </p:sp>
      <p:sp>
        <p:nvSpPr>
          <p:cNvPr id="115716" name="AutoShape 4"/>
          <p:cNvSpPr/>
          <p:nvPr/>
        </p:nvSpPr>
        <p:spPr>
          <a:xfrm>
            <a:off x="457200" y="2895600"/>
            <a:ext cx="533400" cy="1676400"/>
          </a:xfrm>
          <a:prstGeom prst="leftBrace">
            <a:avLst>
              <a:gd name="adj1" fmla="val 26146"/>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15717" name="Text Box 8"/>
          <p:cNvSpPr txBox="1"/>
          <p:nvPr/>
        </p:nvSpPr>
        <p:spPr>
          <a:xfrm>
            <a:off x="609600" y="1706563"/>
            <a:ext cx="6172200" cy="579437"/>
          </a:xfrm>
          <a:prstGeom prst="rect">
            <a:avLst/>
          </a:prstGeom>
          <a:noFill/>
          <a:ln w="9525">
            <a:noFill/>
          </a:ln>
        </p:spPr>
        <p:txBody>
          <a:bodyPr>
            <a:spAutoFit/>
          </a:bodyPr>
          <a:p>
            <a:pPr>
              <a:spcBef>
                <a:spcPct val="20000"/>
              </a:spcBef>
              <a:buFont typeface="Wingdings" panose="05000000000000000000" pitchFamily="2" charset="2"/>
            </a:pPr>
            <a:r>
              <a:rPr lang="en-US" altLang="zh-CN" sz="3200" dirty="0">
                <a:latin typeface="Arial" panose="020B0604020202020204" pitchFamily="34" charset="0"/>
              </a:rPr>
              <a:t>2.5.1 </a:t>
            </a:r>
            <a:r>
              <a:rPr lang="zh-CN" altLang="en-US" sz="3200" dirty="0">
                <a:latin typeface="Arial" panose="020B0604020202020204" pitchFamily="34" charset="0"/>
              </a:rPr>
              <a:t>调试工具</a:t>
            </a:r>
            <a:r>
              <a:rPr lang="en-US" altLang="zh-CN" sz="3200" dirty="0">
                <a:latin typeface="Arial" panose="020B0604020202020204" pitchFamily="34" charset="0"/>
              </a:rPr>
              <a:t>DEBUG </a:t>
            </a:r>
            <a:endParaRPr lang="en-US" altLang="zh-CN" sz="3200" dirty="0">
              <a:latin typeface="Arial" panose="020B0604020202020204" pitchFamily="34" charset="0"/>
            </a:endParaRP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3"/>
          <p:cNvSpPr>
            <a:spLocks noGrp="1"/>
          </p:cNvSpPr>
          <p:nvPr>
            <p:ph idx="1"/>
          </p:nvPr>
        </p:nvSpPr>
        <p:spPr>
          <a:xfrm>
            <a:off x="381000" y="1066800"/>
            <a:ext cx="7620000" cy="5410200"/>
          </a:xfrm>
          <a:ln/>
        </p:spPr>
        <p:txBody>
          <a:bodyPr vert="horz" wrap="square" lIns="91440" tIns="45720" rIns="91440" bIns="45720" anchor="t" anchorCtr="0"/>
          <a:p>
            <a:pPr algn="just" eaLnBrk="1" hangingPunct="1">
              <a:lnSpc>
                <a:spcPct val="90000"/>
              </a:lnSpc>
              <a:buNone/>
            </a:pPr>
            <a:r>
              <a:rPr lang="en-US" altLang="zh-CN" b="1" dirty="0">
                <a:solidFill>
                  <a:srgbClr val="0000FF"/>
                </a:solidFill>
                <a:cs typeface="Times New Roman" panose="02020603050405020304" pitchFamily="18" charset="0"/>
              </a:rPr>
              <a:t>1</a:t>
            </a:r>
            <a:r>
              <a:rPr lang="zh-CN" altLang="en-US" b="1" dirty="0">
                <a:solidFill>
                  <a:srgbClr val="0000FF"/>
                </a:solidFill>
                <a:latin typeface="宋体" panose="02010600030101010101" pitchFamily="2" charset="-122"/>
              </a:rPr>
              <a:t>．</a:t>
            </a:r>
            <a:r>
              <a:rPr lang="en-US" altLang="zh-CN" b="1" dirty="0">
                <a:solidFill>
                  <a:srgbClr val="0000FF"/>
                </a:solidFill>
                <a:cs typeface="Times New Roman" panose="02020603050405020304" pitchFamily="18" charset="0"/>
              </a:rPr>
              <a:t>DEBUG</a:t>
            </a:r>
            <a:r>
              <a:rPr lang="zh-CN" altLang="en-US" b="1" dirty="0">
                <a:solidFill>
                  <a:srgbClr val="0000FF"/>
                </a:solidFill>
                <a:latin typeface="宋体" panose="02010600030101010101" pitchFamily="2" charset="-122"/>
              </a:rPr>
              <a:t>的主要命令</a:t>
            </a:r>
            <a:endParaRPr lang="zh-CN" altLang="en-US" b="1" dirty="0">
              <a:solidFill>
                <a:srgbClr val="0000FF"/>
              </a:solidFill>
              <a:cs typeface="Times New Roman" panose="02020603050405020304" pitchFamily="18" charset="0"/>
            </a:endParaRPr>
          </a:p>
          <a:p>
            <a:pPr algn="just" eaLnBrk="1" hangingPunct="1"/>
            <a:r>
              <a:rPr lang="en-US" altLang="zh-CN" sz="2800" b="1" dirty="0"/>
              <a:t>DEBUG</a:t>
            </a:r>
            <a:r>
              <a:rPr lang="zh-CN" altLang="en-US" sz="2800" b="1" dirty="0"/>
              <a:t>命令有</a:t>
            </a:r>
            <a:r>
              <a:rPr lang="en-US" altLang="zh-CN" sz="2800" b="1" dirty="0"/>
              <a:t>20</a:t>
            </a:r>
            <a:r>
              <a:rPr lang="zh-CN" altLang="en-US" sz="2800" b="1" dirty="0"/>
              <a:t>多个，先学习最常用的命令。</a:t>
            </a:r>
            <a:endParaRPr lang="zh-CN" altLang="en-US" sz="2800" b="1" dirty="0"/>
          </a:p>
          <a:p>
            <a:pPr algn="just" eaLnBrk="1" hangingPunct="1">
              <a:buFontTx/>
              <a:buNone/>
            </a:pPr>
            <a:r>
              <a:rPr lang="zh-CN" altLang="en-US" sz="2800" b="1" dirty="0"/>
              <a:t>	</a:t>
            </a:r>
            <a:r>
              <a:rPr lang="en-US" altLang="zh-CN" sz="2800" b="1" dirty="0"/>
              <a:t>R ——</a:t>
            </a:r>
            <a:r>
              <a:rPr lang="zh-CN" altLang="en-US" sz="2800" b="1" dirty="0"/>
              <a:t>查看和修改寄存器</a:t>
            </a:r>
            <a:endParaRPr lang="zh-CN" altLang="en-US" sz="2800" b="1" dirty="0"/>
          </a:p>
          <a:p>
            <a:pPr algn="just" eaLnBrk="1" hangingPunct="1">
              <a:buFontTx/>
              <a:buNone/>
            </a:pPr>
            <a:r>
              <a:rPr lang="zh-CN" altLang="en-US" sz="2800" b="1" dirty="0"/>
              <a:t>	</a:t>
            </a:r>
            <a:r>
              <a:rPr lang="en-US" altLang="zh-CN" sz="2800" b="1" dirty="0"/>
              <a:t>D ——</a:t>
            </a:r>
            <a:r>
              <a:rPr lang="zh-CN" altLang="en-US" sz="2800" b="1" dirty="0"/>
              <a:t>查看内存单元</a:t>
            </a:r>
            <a:endParaRPr lang="zh-CN" altLang="en-US" sz="2800" b="1" dirty="0"/>
          </a:p>
          <a:p>
            <a:pPr algn="just" eaLnBrk="1" hangingPunct="1">
              <a:buFontTx/>
              <a:buNone/>
            </a:pPr>
            <a:r>
              <a:rPr lang="zh-CN" altLang="en-US" sz="2800" b="1" dirty="0"/>
              <a:t>	</a:t>
            </a:r>
            <a:r>
              <a:rPr lang="en-US" altLang="zh-CN" sz="2800" b="1" dirty="0"/>
              <a:t>E ——</a:t>
            </a:r>
            <a:r>
              <a:rPr lang="zh-CN" altLang="en-US" sz="2800" b="1" dirty="0"/>
              <a:t>修改内存单元</a:t>
            </a:r>
            <a:endParaRPr lang="zh-CN" altLang="en-US" sz="2800" b="1" dirty="0"/>
          </a:p>
          <a:p>
            <a:pPr algn="just" eaLnBrk="1" hangingPunct="1">
              <a:buFontTx/>
              <a:buNone/>
            </a:pPr>
            <a:r>
              <a:rPr lang="zh-CN" altLang="en-US" sz="2800" b="1" dirty="0"/>
              <a:t>	</a:t>
            </a:r>
            <a:r>
              <a:rPr lang="en-US" altLang="zh-CN" sz="2800" b="1" dirty="0"/>
              <a:t>U ——</a:t>
            </a:r>
            <a:r>
              <a:rPr lang="zh-CN" altLang="en-US" sz="2800" b="1" dirty="0"/>
              <a:t>反汇编，将机器指令变为汇编指令</a:t>
            </a:r>
            <a:endParaRPr lang="zh-CN" altLang="en-US" sz="2800" b="1" dirty="0"/>
          </a:p>
          <a:p>
            <a:pPr algn="just" eaLnBrk="1" hangingPunct="1">
              <a:buFontTx/>
              <a:buNone/>
            </a:pPr>
            <a:r>
              <a:rPr lang="zh-CN" altLang="en-US" sz="2800" b="1" dirty="0"/>
              <a:t>	</a:t>
            </a:r>
            <a:r>
              <a:rPr lang="en-US" altLang="zh-CN" sz="2800" b="1" dirty="0"/>
              <a:t>T /P——</a:t>
            </a:r>
            <a:r>
              <a:rPr lang="zh-CN" altLang="en-US" sz="2800" b="1" dirty="0"/>
              <a:t>单步执行</a:t>
            </a:r>
            <a:endParaRPr lang="zh-CN" altLang="en-US" sz="2800" b="1" dirty="0"/>
          </a:p>
          <a:p>
            <a:pPr algn="just" eaLnBrk="1" hangingPunct="1">
              <a:buFontTx/>
              <a:buNone/>
            </a:pPr>
            <a:r>
              <a:rPr lang="zh-CN" altLang="en-US" sz="2800" b="1" dirty="0"/>
              <a:t>	</a:t>
            </a:r>
            <a:r>
              <a:rPr lang="en-US" altLang="zh-CN" sz="2800" b="1" dirty="0"/>
              <a:t>G ——</a:t>
            </a:r>
            <a:r>
              <a:rPr lang="zh-CN" altLang="en-US" sz="2800" b="1" dirty="0"/>
              <a:t>连续执行程序</a:t>
            </a:r>
            <a:endParaRPr lang="zh-CN" altLang="en-US" sz="2800" b="1" dirty="0"/>
          </a:p>
          <a:p>
            <a:pPr algn="just" eaLnBrk="1" hangingPunct="1">
              <a:buFontTx/>
              <a:buNone/>
            </a:pPr>
            <a:r>
              <a:rPr lang="zh-CN" altLang="en-US" sz="2800" b="1" dirty="0"/>
              <a:t>	</a:t>
            </a:r>
            <a:r>
              <a:rPr lang="en-US" altLang="zh-CN" sz="2800" b="1" dirty="0"/>
              <a:t>A ——</a:t>
            </a:r>
            <a:r>
              <a:rPr lang="zh-CN" altLang="en-US" sz="2800" b="1" dirty="0"/>
              <a:t>输入汇编指令</a:t>
            </a:r>
            <a:endParaRPr lang="zh-CN" altLang="en-US" sz="2800" b="1" dirty="0"/>
          </a:p>
          <a:p>
            <a:pPr algn="just" eaLnBrk="1" hangingPunct="1">
              <a:buFontTx/>
              <a:buNone/>
            </a:pPr>
            <a:r>
              <a:rPr lang="zh-CN" altLang="en-US" sz="2800" b="1" dirty="0"/>
              <a:t>	</a:t>
            </a:r>
            <a:r>
              <a:rPr lang="en-US" altLang="zh-CN" sz="2800" b="1" dirty="0"/>
              <a:t>Q ——</a:t>
            </a:r>
            <a:r>
              <a:rPr lang="zh-CN" altLang="en-US" sz="2800" b="1" dirty="0"/>
              <a:t>退出</a:t>
            </a:r>
            <a:endParaRPr lang="zh-CN" altLang="en-US" sz="2800" b="1" dirty="0"/>
          </a:p>
          <a:p>
            <a:pPr eaLnBrk="1" hangingPunct="1">
              <a:lnSpc>
                <a:spcPct val="90000"/>
              </a:lnSpc>
            </a:pPr>
            <a:endParaRPr lang="en-US" altLang="zh-CN" sz="2800" b="1" dirty="0"/>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Rectangle 3"/>
          <p:cNvSpPr>
            <a:spLocks noGrp="1" noChangeArrowheads="1"/>
          </p:cNvSpPr>
          <p:nvPr>
            <p:ph idx="1"/>
          </p:nvPr>
        </p:nvSpPr>
        <p:spPr>
          <a:xfrm>
            <a:off x="609600" y="990600"/>
            <a:ext cx="7543800" cy="44973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30000"/>
              </a:lnSpc>
              <a:spcBef>
                <a:spcPct val="20000"/>
              </a:spcBef>
              <a:spcAft>
                <a:spcPts val="0"/>
              </a:spcAft>
              <a:buClrTx/>
              <a:buSzTx/>
              <a:buFont typeface="Arial" panose="020B0604020202020204" pitchFamily="34" charset="0"/>
              <a:buNone/>
              <a:defRPr/>
            </a:pPr>
            <a:r>
              <a:rPr kumimoji="0" lang="en-US" altLang="zh-CN" sz="3500" b="1" i="0" u="none" strike="noStrike" kern="1200" cap="none" spc="0" normalizeH="0" baseline="0" noProof="0" dirty="0">
                <a:ln>
                  <a:noFill/>
                </a:ln>
                <a:solidFill>
                  <a:srgbClr val="0000FF"/>
                </a:solidFill>
                <a:effectLst/>
                <a:uLnTx/>
                <a:uFillTx/>
                <a:latin typeface="+mn-lt"/>
                <a:ea typeface="+mn-ea"/>
                <a:cs typeface="Times New Roman" panose="02020603050405020304" pitchFamily="18" charset="0"/>
              </a:rPr>
              <a:t>2</a:t>
            </a:r>
            <a:r>
              <a:rPr kumimoji="0" lang="zh-CN" altLang="en-US" sz="3500" b="1" i="0" u="none" strike="noStrike" kern="1200" cap="none" spc="0" normalizeH="0" baseline="0" noProof="0" dirty="0">
                <a:ln>
                  <a:noFill/>
                </a:ln>
                <a:solidFill>
                  <a:srgbClr val="0000FF"/>
                </a:solidFill>
                <a:effectLst/>
                <a:uLnTx/>
                <a:uFillTx/>
                <a:latin typeface="宋体" panose="02010600030101010101" pitchFamily="2" charset="-122"/>
                <a:ea typeface="+mn-ea"/>
                <a:cs typeface="+mn-cs"/>
              </a:rPr>
              <a:t>．进入</a:t>
            </a:r>
            <a:r>
              <a:rPr kumimoji="0" lang="en-US" altLang="zh-CN" sz="3500" b="1" i="0" u="none" strike="noStrike" kern="1200" cap="none" spc="0" normalizeH="0" baseline="0" noProof="0" dirty="0">
                <a:ln>
                  <a:noFill/>
                </a:ln>
                <a:solidFill>
                  <a:srgbClr val="0000FF"/>
                </a:solidFill>
                <a:effectLst/>
                <a:uLnTx/>
                <a:uFillTx/>
                <a:latin typeface="+mn-lt"/>
                <a:ea typeface="+mn-ea"/>
                <a:cs typeface="Times New Roman" panose="02020603050405020304" pitchFamily="18" charset="0"/>
              </a:rPr>
              <a:t>DOS</a:t>
            </a:r>
            <a:endParaRPr kumimoji="0" lang="en-US" altLang="zh-CN" sz="3500" b="1" i="0" u="none" strike="noStrike" kern="1200" cap="none" spc="0" normalizeH="0" baseline="0" noProof="0" dirty="0">
              <a:ln>
                <a:noFill/>
              </a:ln>
              <a:solidFill>
                <a:srgbClr val="0000FF"/>
              </a:solidFill>
              <a:effectLst/>
              <a:uLnTx/>
              <a:uFillTx/>
              <a:latin typeface="+mn-lt"/>
              <a:ea typeface="+mn-ea"/>
              <a:cs typeface="Times New Roman" panose="02020603050405020304" pitchFamily="18" charset="0"/>
            </a:endParaRPr>
          </a:p>
          <a:p>
            <a:pPr marL="342900" marR="0" lvl="0" indent="-342900" algn="just" defTabSz="914400" rtl="0" eaLnBrk="1" fontAlgn="auto" latinLnBrk="0" hangingPunct="1">
              <a:lnSpc>
                <a:spcPct val="13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DEBUG</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要先进入</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环境中再使用，在</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Windows</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下进入</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的方法可选择两种。</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3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）在</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Windows</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桌面下单击开始菜单，选择运行命令；在弹出的文本框中输入</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cmd</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；按确定后进入</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环境</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3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2</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）选择</a:t>
            </a:r>
            <a:r>
              <a:rPr kumimoji="0" lang="zh-CN" altLang="en-US" sz="2800" b="1" i="0" u="none" strike="noStrike" kern="1200" cap="none" spc="0" normalizeH="0" baseline="0" noProof="0" dirty="0">
                <a:ln>
                  <a:noFill/>
                </a:ln>
                <a:solidFill>
                  <a:schemeClr val="tx1"/>
                </a:solidFill>
                <a:effectLst/>
                <a:uLnTx/>
                <a:uFillTx/>
                <a:latin typeface="Arial" panose="020B0604020202020204"/>
                <a:ea typeface="+mn-ea"/>
                <a:cs typeface="+mn-cs"/>
              </a:rPr>
              <a:t>“</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开始</a:t>
            </a:r>
            <a:r>
              <a:rPr kumimoji="0" lang="en-US" altLang="zh-CN" sz="2800" b="1" i="0" u="none" strike="noStrike" kern="1200" cap="none" spc="0" normalizeH="0" baseline="0" noProof="0" dirty="0">
                <a:ln>
                  <a:noFill/>
                </a:ln>
                <a:solidFill>
                  <a:schemeClr val="tx1"/>
                </a:solidFill>
                <a:effectLst/>
                <a:uLnTx/>
                <a:uFillTx/>
                <a:latin typeface="Arial" panose="020B0604020202020204"/>
                <a:ea typeface="+mn-ea"/>
                <a:cs typeface="+mn-cs"/>
              </a:rPr>
              <a:t>——</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程序</a:t>
            </a:r>
            <a:r>
              <a:rPr kumimoji="0" lang="en-US" altLang="zh-CN" sz="2800" b="1" i="0" u="none" strike="noStrike" kern="1200" cap="none" spc="0" normalizeH="0" baseline="0" noProof="0" dirty="0">
                <a:ln>
                  <a:noFill/>
                </a:ln>
                <a:solidFill>
                  <a:schemeClr val="tx1"/>
                </a:solidFill>
                <a:effectLst/>
                <a:uLnTx/>
                <a:uFillTx/>
                <a:latin typeface="Arial" panose="020B0604020202020204"/>
                <a:ea typeface="+mn-ea"/>
                <a:cs typeface="+mn-cs"/>
              </a:rPr>
              <a:t>——</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附件</a:t>
            </a:r>
            <a:r>
              <a:rPr kumimoji="0" lang="en-US" altLang="zh-CN" sz="2800" b="1" i="0" u="none" strike="noStrike" kern="1200" cap="none" spc="0" normalizeH="0" baseline="0" noProof="0" dirty="0">
                <a:ln>
                  <a:noFill/>
                </a:ln>
                <a:solidFill>
                  <a:schemeClr val="tx1"/>
                </a:solidFill>
                <a:effectLst/>
                <a:uLnTx/>
                <a:uFillTx/>
                <a:latin typeface="Arial" panose="020B0604020202020204"/>
                <a:ea typeface="+mn-ea"/>
                <a:cs typeface="+mn-cs"/>
              </a:rPr>
              <a:t>——</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命令提示符</a:t>
            </a:r>
            <a:r>
              <a:rPr kumimoji="0" lang="zh-CN" altLang="en-US" sz="2800" b="1" i="0" u="none" strike="noStrike" kern="1200" cap="none" spc="0" normalizeH="0" baseline="0" noProof="0" dirty="0">
                <a:ln>
                  <a:noFill/>
                </a:ln>
                <a:solidFill>
                  <a:schemeClr val="tx1"/>
                </a:solidFill>
                <a:effectLst/>
                <a:uLnTx/>
                <a:uFillTx/>
                <a:latin typeface="Arial" panose="020B0604020202020204"/>
                <a:ea typeface="+mn-ea"/>
                <a:cs typeface="+mn-cs"/>
              </a:rPr>
              <a:t>”</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进入</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Rectangle 3"/>
          <p:cNvSpPr>
            <a:spLocks noGrp="1" noChangeArrowheads="1"/>
          </p:cNvSpPr>
          <p:nvPr>
            <p:ph idx="1"/>
          </p:nvPr>
        </p:nvSpPr>
        <p:spPr>
          <a:xfrm>
            <a:off x="838200" y="1295400"/>
            <a:ext cx="7467600" cy="5029200"/>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命令</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本书用到的简单的</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命令：</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cd</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首先要用</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cd</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退回到根目录</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C&gt;</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下</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dir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显示文件列表</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cd</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hb</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进入</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hb</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子目录</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cd</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退回到上一级目录</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进入</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盘</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lt"/>
                <a:ea typeface="+mn-ea"/>
                <a:cs typeface="+mn-cs"/>
              </a:rPr>
              <a:t>cls</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清屏</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DOS</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和</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DEBUG</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命令都支持大小写。</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2"/>
          <p:cNvSpPr>
            <a:spLocks noGrp="1"/>
          </p:cNvSpPr>
          <p:nvPr>
            <p:ph type="title"/>
          </p:nvPr>
        </p:nvSpPr>
        <p:spPr>
          <a:xfrm>
            <a:off x="457200" y="838200"/>
            <a:ext cx="8229600" cy="990600"/>
          </a:xfrm>
          <a:noFill/>
          <a:ln>
            <a:noFill/>
          </a:ln>
        </p:spPr>
        <p:txBody>
          <a:bodyPr/>
          <a:p>
            <a:pPr algn="l" eaLnBrk="1" hangingPunct="1"/>
            <a:r>
              <a:rPr lang="en-US" altLang="zh-CN" sz="3600" b="1" dirty="0">
                <a:solidFill>
                  <a:srgbClr val="0000FF"/>
                </a:solidFill>
              </a:rPr>
              <a:t>3.  </a:t>
            </a:r>
            <a:r>
              <a:rPr lang="zh-CN" altLang="en-US" sz="3600" b="1" dirty="0">
                <a:solidFill>
                  <a:srgbClr val="0000FF"/>
                </a:solidFill>
                <a:latin typeface="宋体" panose="02010600030101010101" pitchFamily="2" charset="-122"/>
              </a:rPr>
              <a:t>进入</a:t>
            </a:r>
            <a:r>
              <a:rPr lang="en-US" altLang="zh-CN" sz="3600" b="1" dirty="0">
                <a:solidFill>
                  <a:srgbClr val="0000FF"/>
                </a:solidFill>
              </a:rPr>
              <a:t>DEBUG </a:t>
            </a:r>
            <a:endParaRPr lang="en-US" altLang="zh-CN" sz="3600" b="1" dirty="0">
              <a:solidFill>
                <a:srgbClr val="0000FF"/>
              </a:solidFill>
            </a:endParaRPr>
          </a:p>
        </p:txBody>
      </p:sp>
      <p:graphicFrame>
        <p:nvGraphicFramePr>
          <p:cNvPr id="14338" name="Object 0"/>
          <p:cNvGraphicFramePr/>
          <p:nvPr/>
        </p:nvGraphicFramePr>
        <p:xfrm>
          <a:off x="838200" y="1752600"/>
          <a:ext cx="7315200" cy="4495800"/>
        </p:xfrm>
        <a:graphic>
          <a:graphicData uri="http://schemas.openxmlformats.org/presentationml/2006/ole">
            <mc:AlternateContent xmlns:mc="http://schemas.openxmlformats.org/markup-compatibility/2006">
              <mc:Choice xmlns:v="urn:schemas-microsoft-com:vml" Requires="v">
                <p:oleObj spid="_x0000_s3086" name="" r:id="rId1" imgW="4600575" imgH="1914525" progId="Paint.Picture">
                  <p:embed/>
                </p:oleObj>
              </mc:Choice>
              <mc:Fallback>
                <p:oleObj name="" r:id="rId1" imgW="4600575" imgH="1914525" progId="Paint.Picture">
                  <p:embed/>
                  <p:pic>
                    <p:nvPicPr>
                      <p:cNvPr id="0" name="图片 3085"/>
                      <p:cNvPicPr/>
                      <p:nvPr/>
                    </p:nvPicPr>
                    <p:blipFill>
                      <a:blip r:embed="rId2"/>
                      <a:stretch>
                        <a:fillRect/>
                      </a:stretch>
                    </p:blipFill>
                    <p:spPr>
                      <a:xfrm>
                        <a:off x="838200" y="1752600"/>
                        <a:ext cx="7315200" cy="44958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3"/>
          <p:cNvSpPr>
            <a:spLocks noGrp="1"/>
          </p:cNvSpPr>
          <p:nvPr>
            <p:ph idx="1"/>
          </p:nvPr>
        </p:nvSpPr>
        <p:spPr>
          <a:xfrm>
            <a:off x="533400" y="1231900"/>
            <a:ext cx="8153400" cy="4497388"/>
          </a:xfrm>
          <a:ln/>
        </p:spPr>
        <p:txBody>
          <a:bodyPr vert="horz" wrap="square" lIns="91440" tIns="45720" rIns="91440" bIns="45720" anchor="t" anchorCtr="0"/>
          <a:p>
            <a:pPr algn="just" eaLnBrk="1" hangingPunct="1">
              <a:lnSpc>
                <a:spcPct val="120000"/>
              </a:lnSpc>
            </a:pPr>
            <a:r>
              <a:rPr lang="en-US" altLang="zh-CN" sz="2800" b="1" dirty="0"/>
              <a:t>DEBUG</a:t>
            </a:r>
            <a:r>
              <a:rPr lang="zh-CN" altLang="en-US" sz="2800" b="1" dirty="0"/>
              <a:t>的提示符是小短线－ ，在其后输入命令。</a:t>
            </a:r>
            <a:endParaRPr lang="zh-CN" altLang="en-US" sz="2800" b="1" dirty="0"/>
          </a:p>
          <a:p>
            <a:pPr algn="just" eaLnBrk="1" hangingPunct="1">
              <a:lnSpc>
                <a:spcPct val="120000"/>
              </a:lnSpc>
              <a:buFontTx/>
              <a:buNone/>
            </a:pPr>
            <a:r>
              <a:rPr lang="zh-CN" altLang="en-US" sz="2800" b="1" dirty="0"/>
              <a:t>	（</a:t>
            </a:r>
            <a:r>
              <a:rPr lang="en-US" altLang="zh-CN" sz="2800" b="1" dirty="0"/>
              <a:t>1</a:t>
            </a:r>
            <a:r>
              <a:rPr lang="zh-CN" altLang="en-US" sz="2800" b="1" dirty="0"/>
              <a:t>）</a:t>
            </a:r>
            <a:r>
              <a:rPr lang="en-US" altLang="zh-CN" sz="2800" b="1" dirty="0"/>
              <a:t>R(Register)</a:t>
            </a:r>
            <a:r>
              <a:rPr lang="zh-CN" altLang="en-US" sz="2800" b="1" dirty="0"/>
              <a:t>命令</a:t>
            </a:r>
            <a:r>
              <a:rPr lang="en-US" altLang="zh-CN" sz="2800" b="1" dirty="0"/>
              <a:t>——</a:t>
            </a:r>
            <a:r>
              <a:rPr lang="zh-CN" altLang="en-US" sz="2800" b="1" dirty="0"/>
              <a:t>查看和修改寄存器</a:t>
            </a:r>
            <a:endParaRPr lang="zh-CN" altLang="en-US" sz="2800" b="1" dirty="0"/>
          </a:p>
          <a:p>
            <a:pPr algn="just" eaLnBrk="1" hangingPunct="1">
              <a:lnSpc>
                <a:spcPct val="120000"/>
              </a:lnSpc>
            </a:pPr>
            <a:r>
              <a:rPr lang="en-US" altLang="zh-CN" sz="2800" b="1" dirty="0"/>
              <a:t>R</a:t>
            </a:r>
            <a:r>
              <a:rPr lang="zh-CN" altLang="en-US" sz="2800" b="1" dirty="0"/>
              <a:t>命令有两种用法：</a:t>
            </a:r>
            <a:endParaRPr lang="zh-CN" altLang="en-US" sz="2800" b="1" dirty="0"/>
          </a:p>
          <a:p>
            <a:pPr algn="just" eaLnBrk="1" hangingPunct="1">
              <a:lnSpc>
                <a:spcPct val="120000"/>
              </a:lnSpc>
              <a:buFontTx/>
              <a:buNone/>
            </a:pPr>
            <a:r>
              <a:rPr lang="zh-CN" altLang="en-US" sz="2800" b="1" dirty="0"/>
              <a:t>	    直接键入</a:t>
            </a:r>
            <a:r>
              <a:rPr lang="en-US" altLang="zh-CN" sz="2800" b="1" dirty="0"/>
              <a:t>R</a:t>
            </a:r>
            <a:r>
              <a:rPr lang="zh-CN" altLang="en-US" sz="2800" b="1" dirty="0"/>
              <a:t>，将显示</a:t>
            </a:r>
            <a:r>
              <a:rPr lang="en-US" altLang="zh-CN" sz="2800" b="1" dirty="0"/>
              <a:t>CPU</a:t>
            </a:r>
            <a:r>
              <a:rPr lang="zh-CN" altLang="en-US" sz="2800" b="1" dirty="0"/>
              <a:t>所有的寄存器和标志位；</a:t>
            </a:r>
            <a:endParaRPr lang="zh-CN" altLang="en-US" sz="2800" b="1" dirty="0"/>
          </a:p>
          <a:p>
            <a:pPr eaLnBrk="1" hangingPunct="1">
              <a:lnSpc>
                <a:spcPct val="120000"/>
              </a:lnSpc>
              <a:buFontTx/>
              <a:buNone/>
            </a:pPr>
            <a:r>
              <a:rPr lang="zh-CN" altLang="en-US" sz="2800" b="1" dirty="0">
                <a:latin typeface="宋体" panose="02010600030101010101" pitchFamily="2" charset="-122"/>
              </a:rPr>
              <a:t>	修改寄存器：在</a:t>
            </a:r>
            <a:r>
              <a:rPr lang="en-US" altLang="zh-CN" sz="2800" b="1" dirty="0"/>
              <a:t>R</a:t>
            </a:r>
            <a:r>
              <a:rPr lang="zh-CN" altLang="en-US" sz="2800" b="1" dirty="0">
                <a:latin typeface="宋体" panose="02010600030101010101" pitchFamily="2" charset="-122"/>
              </a:rPr>
              <a:t>后跟写寄存器名，则先显示寄存器的内容，在冒号后可键入新的值</a:t>
            </a:r>
            <a:r>
              <a:rPr lang="zh-CN" altLang="en-US" sz="2800" b="1" dirty="0"/>
              <a:t> 。</a:t>
            </a:r>
            <a:endParaRPr lang="zh-CN" altLang="en-US" sz="2800" b="1" dirty="0"/>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3" name="Group 3"/>
          <p:cNvGrpSpPr/>
          <p:nvPr/>
        </p:nvGrpSpPr>
        <p:grpSpPr>
          <a:xfrm>
            <a:off x="457200" y="990600"/>
            <a:ext cx="8001000" cy="5181600"/>
            <a:chOff x="2880" y="6276"/>
            <a:chExt cx="6120" cy="3276"/>
          </a:xfrm>
        </p:grpSpPr>
        <p:graphicFrame>
          <p:nvGraphicFramePr>
            <p:cNvPr id="15362" name="Object 0"/>
            <p:cNvGraphicFramePr/>
            <p:nvPr/>
          </p:nvGraphicFramePr>
          <p:xfrm>
            <a:off x="2880" y="6276"/>
            <a:ext cx="6072" cy="2957"/>
          </p:xfrm>
          <a:graphic>
            <a:graphicData uri="http://schemas.openxmlformats.org/presentationml/2006/ole">
              <mc:AlternateContent xmlns:mc="http://schemas.openxmlformats.org/markup-compatibility/2006">
                <mc:Choice xmlns:v="urn:schemas-microsoft-com:vml" Requires="v">
                  <p:oleObj spid="_x0000_s3087" name="" r:id="rId1" imgW="5334000" imgH="2352675" progId="Paint.Picture">
                    <p:embed/>
                  </p:oleObj>
                </mc:Choice>
                <mc:Fallback>
                  <p:oleObj name="" r:id="rId1" imgW="5334000" imgH="2352675" progId="Paint.Picture">
                    <p:embed/>
                    <p:pic>
                      <p:nvPicPr>
                        <p:cNvPr id="0" name="图片 3086"/>
                        <p:cNvPicPr/>
                        <p:nvPr/>
                      </p:nvPicPr>
                      <p:blipFill>
                        <a:blip r:embed="rId2"/>
                        <a:stretch>
                          <a:fillRect/>
                        </a:stretch>
                      </p:blipFill>
                      <p:spPr>
                        <a:xfrm>
                          <a:off x="2880" y="6276"/>
                          <a:ext cx="6072" cy="2957"/>
                        </a:xfrm>
                        <a:prstGeom prst="rect">
                          <a:avLst/>
                        </a:prstGeom>
                        <a:noFill/>
                        <a:ln w="38100">
                          <a:noFill/>
                          <a:miter/>
                        </a:ln>
                      </p:spPr>
                    </p:pic>
                  </p:oleObj>
                </mc:Fallback>
              </mc:AlternateContent>
            </a:graphicData>
          </a:graphic>
        </p:graphicFrame>
        <p:grpSp>
          <p:nvGrpSpPr>
            <p:cNvPr id="15364" name="Group 5"/>
            <p:cNvGrpSpPr/>
            <p:nvPr/>
          </p:nvGrpSpPr>
          <p:grpSpPr>
            <a:xfrm>
              <a:off x="2880" y="8517"/>
              <a:ext cx="6120" cy="1035"/>
              <a:chOff x="2700" y="8410"/>
              <a:chExt cx="6300" cy="986"/>
            </a:xfrm>
          </p:grpSpPr>
          <p:grpSp>
            <p:nvGrpSpPr>
              <p:cNvPr id="15365" name="Group 6"/>
              <p:cNvGrpSpPr/>
              <p:nvPr/>
            </p:nvGrpSpPr>
            <p:grpSpPr>
              <a:xfrm>
                <a:off x="2700" y="8529"/>
                <a:ext cx="1049" cy="711"/>
                <a:chOff x="2700" y="8647"/>
                <a:chExt cx="1080" cy="749"/>
              </a:xfrm>
            </p:grpSpPr>
            <p:sp>
              <p:nvSpPr>
                <p:cNvPr id="15380" name="Text Box 7"/>
                <p:cNvSpPr txBox="1"/>
                <p:nvPr/>
              </p:nvSpPr>
              <p:spPr>
                <a:xfrm>
                  <a:off x="2700" y="9022"/>
                  <a:ext cx="1080" cy="374"/>
                </a:xfrm>
                <a:prstGeom prst="rect">
                  <a:avLst/>
                </a:prstGeom>
                <a:noFill/>
                <a:ln w="9525">
                  <a:noFill/>
                </a:ln>
              </p:spPr>
              <p:txBody>
                <a:bodyPr/>
                <a:p>
                  <a:pPr algn="just" eaLnBrk="0" hangingPunct="0"/>
                  <a:r>
                    <a:rPr lang="zh-CN" altLang="en-US" sz="700" b="0" dirty="0">
                      <a:latin typeface="Times New Roman" panose="02020603050405020304" pitchFamily="18" charset="0"/>
                    </a:rPr>
                    <a:t>逻辑地址</a:t>
                  </a:r>
                  <a:endParaRPr lang="zh-CN" altLang="en-US" sz="700" b="0" dirty="0">
                    <a:latin typeface="Times New Roman" panose="02020603050405020304" pitchFamily="18" charset="0"/>
                  </a:endParaRPr>
                </a:p>
              </p:txBody>
            </p:sp>
            <p:grpSp>
              <p:nvGrpSpPr>
                <p:cNvPr id="15381" name="Group 8"/>
                <p:cNvGrpSpPr/>
                <p:nvPr/>
              </p:nvGrpSpPr>
              <p:grpSpPr>
                <a:xfrm>
                  <a:off x="2700" y="8647"/>
                  <a:ext cx="827" cy="499"/>
                  <a:chOff x="2700" y="8647"/>
                  <a:chExt cx="827" cy="499"/>
                </a:xfrm>
              </p:grpSpPr>
              <p:sp>
                <p:nvSpPr>
                  <p:cNvPr id="15382" name="Oval 9"/>
                  <p:cNvSpPr/>
                  <p:nvPr/>
                </p:nvSpPr>
                <p:spPr>
                  <a:xfrm>
                    <a:off x="2700" y="8647"/>
                    <a:ext cx="827" cy="250"/>
                  </a:xfrm>
                  <a:prstGeom prst="ellipse">
                    <a:avLst/>
                  </a:prstGeom>
                  <a:no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383" name="Line 10"/>
                  <p:cNvSpPr/>
                  <p:nvPr/>
                </p:nvSpPr>
                <p:spPr>
                  <a:xfrm flipV="1">
                    <a:off x="3114" y="8897"/>
                    <a:ext cx="0" cy="249"/>
                  </a:xfrm>
                  <a:prstGeom prst="line">
                    <a:avLst/>
                  </a:prstGeom>
                  <a:ln w="9525" cap="flat" cmpd="sng">
                    <a:solidFill>
                      <a:srgbClr val="000000"/>
                    </a:solidFill>
                    <a:prstDash val="solid"/>
                    <a:headEnd type="none" w="med" len="med"/>
                    <a:tailEnd type="arrow" w="med" len="med"/>
                  </a:ln>
                </p:spPr>
              </p:sp>
            </p:grpSp>
          </p:grpSp>
          <p:grpSp>
            <p:nvGrpSpPr>
              <p:cNvPr id="15366" name="Group 11"/>
              <p:cNvGrpSpPr/>
              <p:nvPr/>
            </p:nvGrpSpPr>
            <p:grpSpPr>
              <a:xfrm>
                <a:off x="3638" y="8529"/>
                <a:ext cx="1042" cy="711"/>
                <a:chOff x="3638" y="8529"/>
                <a:chExt cx="1042" cy="711"/>
              </a:xfrm>
            </p:grpSpPr>
            <p:sp>
              <p:nvSpPr>
                <p:cNvPr id="15376" name="Text Box 12"/>
                <p:cNvSpPr txBox="1"/>
                <p:nvPr/>
              </p:nvSpPr>
              <p:spPr>
                <a:xfrm>
                  <a:off x="3638" y="8766"/>
                  <a:ext cx="1042" cy="474"/>
                </a:xfrm>
                <a:prstGeom prst="rect">
                  <a:avLst/>
                </a:prstGeom>
                <a:noFill/>
                <a:ln w="9525">
                  <a:noFill/>
                </a:ln>
              </p:spPr>
              <p:txBody>
                <a:bodyPr/>
                <a:p>
                  <a:pPr algn="just" eaLnBrk="0" hangingPunct="0"/>
                  <a:r>
                    <a:rPr lang="zh-CN" altLang="en-US" sz="700" b="0" dirty="0">
                      <a:latin typeface="Times New Roman" panose="02020603050405020304" pitchFamily="18" charset="0"/>
                    </a:rPr>
                    <a:t>机器指令</a:t>
                  </a:r>
                  <a:endParaRPr lang="zh-CN" altLang="en-US" sz="700" b="0" dirty="0">
                    <a:latin typeface="Times New Roman" panose="02020603050405020304" pitchFamily="18" charset="0"/>
                  </a:endParaRPr>
                </a:p>
              </p:txBody>
            </p:sp>
            <p:grpSp>
              <p:nvGrpSpPr>
                <p:cNvPr id="15377" name="Group 13"/>
                <p:cNvGrpSpPr/>
                <p:nvPr/>
              </p:nvGrpSpPr>
              <p:grpSpPr>
                <a:xfrm>
                  <a:off x="3638" y="8529"/>
                  <a:ext cx="268" cy="355"/>
                  <a:chOff x="3665" y="8647"/>
                  <a:chExt cx="276" cy="374"/>
                </a:xfrm>
              </p:grpSpPr>
              <p:sp>
                <p:nvSpPr>
                  <p:cNvPr id="15378" name="Oval 14"/>
                  <p:cNvSpPr/>
                  <p:nvPr/>
                </p:nvSpPr>
                <p:spPr>
                  <a:xfrm>
                    <a:off x="3665" y="8647"/>
                    <a:ext cx="276" cy="250"/>
                  </a:xfrm>
                  <a:prstGeom prst="ellipse">
                    <a:avLst/>
                  </a:prstGeom>
                  <a:no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379" name="Line 15"/>
                  <p:cNvSpPr/>
                  <p:nvPr/>
                </p:nvSpPr>
                <p:spPr>
                  <a:xfrm flipV="1">
                    <a:off x="3803" y="8772"/>
                    <a:ext cx="0" cy="249"/>
                  </a:xfrm>
                  <a:prstGeom prst="line">
                    <a:avLst/>
                  </a:prstGeom>
                  <a:ln w="9525" cap="flat" cmpd="sng">
                    <a:solidFill>
                      <a:srgbClr val="000000"/>
                    </a:solidFill>
                    <a:prstDash val="solid"/>
                    <a:headEnd type="none" w="med" len="med"/>
                    <a:tailEnd type="arrow" w="med" len="med"/>
                  </a:ln>
                </p:spPr>
              </p:sp>
            </p:grpSp>
          </p:grpSp>
          <p:grpSp>
            <p:nvGrpSpPr>
              <p:cNvPr id="15367" name="Group 16"/>
              <p:cNvGrpSpPr/>
              <p:nvPr/>
            </p:nvGrpSpPr>
            <p:grpSpPr>
              <a:xfrm>
                <a:off x="4843" y="8529"/>
                <a:ext cx="1180" cy="592"/>
                <a:chOff x="4906" y="8647"/>
                <a:chExt cx="1214" cy="624"/>
              </a:xfrm>
            </p:grpSpPr>
            <p:sp>
              <p:nvSpPr>
                <p:cNvPr id="15373" name="Oval 17"/>
                <p:cNvSpPr/>
                <p:nvPr/>
              </p:nvSpPr>
              <p:spPr>
                <a:xfrm>
                  <a:off x="4906" y="8647"/>
                  <a:ext cx="965" cy="250"/>
                </a:xfrm>
                <a:prstGeom prst="ellipse">
                  <a:avLst/>
                </a:prstGeom>
                <a:no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374" name="Text Box 18"/>
                <p:cNvSpPr txBox="1"/>
                <p:nvPr/>
              </p:nvSpPr>
              <p:spPr>
                <a:xfrm>
                  <a:off x="5044" y="8897"/>
                  <a:ext cx="1076" cy="374"/>
                </a:xfrm>
                <a:prstGeom prst="rect">
                  <a:avLst/>
                </a:prstGeom>
                <a:noFill/>
                <a:ln w="9525">
                  <a:noFill/>
                </a:ln>
              </p:spPr>
              <p:txBody>
                <a:bodyPr/>
                <a:p>
                  <a:pPr algn="just" eaLnBrk="0" hangingPunct="0"/>
                  <a:r>
                    <a:rPr lang="zh-CN" altLang="en-US" sz="700" b="0" dirty="0">
                      <a:latin typeface="Times New Roman" panose="02020603050405020304" pitchFamily="18" charset="0"/>
                    </a:rPr>
                    <a:t>汇编指令</a:t>
                  </a:r>
                  <a:endParaRPr lang="zh-CN" altLang="en-US" sz="700" b="0" dirty="0">
                    <a:latin typeface="Times New Roman" panose="02020603050405020304" pitchFamily="18" charset="0"/>
                  </a:endParaRPr>
                </a:p>
              </p:txBody>
            </p:sp>
            <p:sp>
              <p:nvSpPr>
                <p:cNvPr id="15375" name="Line 19"/>
                <p:cNvSpPr/>
                <p:nvPr/>
              </p:nvSpPr>
              <p:spPr>
                <a:xfrm flipV="1">
                  <a:off x="5457" y="8772"/>
                  <a:ext cx="0" cy="249"/>
                </a:xfrm>
                <a:prstGeom prst="line">
                  <a:avLst/>
                </a:prstGeom>
                <a:ln w="9525" cap="flat" cmpd="sng">
                  <a:solidFill>
                    <a:srgbClr val="000000"/>
                  </a:solidFill>
                  <a:prstDash val="solid"/>
                  <a:headEnd type="none" w="med" len="med"/>
                  <a:tailEnd type="arrow" w="med" len="med"/>
                </a:ln>
              </p:spPr>
            </p:sp>
          </p:grpSp>
          <p:grpSp>
            <p:nvGrpSpPr>
              <p:cNvPr id="15368" name="Group 20"/>
              <p:cNvGrpSpPr/>
              <p:nvPr/>
            </p:nvGrpSpPr>
            <p:grpSpPr>
              <a:xfrm>
                <a:off x="6723" y="8410"/>
                <a:ext cx="2277" cy="986"/>
                <a:chOff x="6723" y="8410"/>
                <a:chExt cx="2277" cy="986"/>
              </a:xfrm>
            </p:grpSpPr>
            <p:grpSp>
              <p:nvGrpSpPr>
                <p:cNvPr id="15369" name="Group 21"/>
                <p:cNvGrpSpPr/>
                <p:nvPr/>
              </p:nvGrpSpPr>
              <p:grpSpPr>
                <a:xfrm>
                  <a:off x="6723" y="8410"/>
                  <a:ext cx="2277" cy="475"/>
                  <a:chOff x="6723" y="8410"/>
                  <a:chExt cx="2277" cy="475"/>
                </a:xfrm>
              </p:grpSpPr>
              <p:sp>
                <p:nvSpPr>
                  <p:cNvPr id="15371" name="Line 22"/>
                  <p:cNvSpPr/>
                  <p:nvPr/>
                </p:nvSpPr>
                <p:spPr>
                  <a:xfrm flipV="1">
                    <a:off x="7925" y="8529"/>
                    <a:ext cx="0" cy="356"/>
                  </a:xfrm>
                  <a:prstGeom prst="line">
                    <a:avLst/>
                  </a:prstGeom>
                  <a:ln w="9525" cap="flat" cmpd="sng">
                    <a:solidFill>
                      <a:srgbClr val="000000"/>
                    </a:solidFill>
                    <a:prstDash val="solid"/>
                    <a:headEnd type="none" w="med" len="med"/>
                    <a:tailEnd type="arrow" w="med" len="med"/>
                  </a:ln>
                </p:spPr>
              </p:sp>
              <p:sp>
                <p:nvSpPr>
                  <p:cNvPr id="15372" name="Oval 23"/>
                  <p:cNvSpPr/>
                  <p:nvPr/>
                </p:nvSpPr>
                <p:spPr>
                  <a:xfrm>
                    <a:off x="6723" y="8410"/>
                    <a:ext cx="2277" cy="237"/>
                  </a:xfrm>
                  <a:prstGeom prst="ellipse">
                    <a:avLst/>
                  </a:prstGeom>
                  <a:no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grpSp>
            <p:sp>
              <p:nvSpPr>
                <p:cNvPr id="15370" name="Text Box 24"/>
                <p:cNvSpPr txBox="1"/>
                <p:nvPr/>
              </p:nvSpPr>
              <p:spPr>
                <a:xfrm>
                  <a:off x="7422" y="8796"/>
                  <a:ext cx="1299" cy="600"/>
                </a:xfrm>
                <a:prstGeom prst="rect">
                  <a:avLst/>
                </a:prstGeom>
                <a:noFill/>
                <a:ln w="9525">
                  <a:noFill/>
                </a:ln>
              </p:spPr>
              <p:txBody>
                <a:bodyPr/>
                <a:p>
                  <a:pPr algn="just" eaLnBrk="0" hangingPunct="0"/>
                  <a:r>
                    <a:rPr lang="zh-CN" altLang="en-US" sz="700" b="0" dirty="0">
                      <a:latin typeface="Times New Roman" panose="02020603050405020304" pitchFamily="18" charset="0"/>
                    </a:rPr>
                    <a:t>标志位状态</a:t>
                  </a:r>
                  <a:endParaRPr lang="zh-CN" altLang="en-US" sz="700" b="0" dirty="0">
                    <a:latin typeface="Times New Roman" panose="02020603050405020304" pitchFamily="18" charset="0"/>
                  </a:endParaRPr>
                </a:p>
              </p:txBody>
            </p:sp>
          </p:grpSp>
        </p:grpSp>
      </p:gr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457200" y="609600"/>
            <a:ext cx="8229600" cy="1143000"/>
          </a:xfrm>
          <a:noFill/>
          <a:ln>
            <a:noFill/>
          </a:ln>
        </p:spPr>
        <p:txBody>
          <a:bodyPr/>
          <a:p>
            <a:pPr eaLnBrk="1" hangingPunct="1"/>
            <a:r>
              <a:rPr lang="en-US" altLang="zh-CN" b="1" dirty="0"/>
              <a:t>   </a:t>
            </a:r>
            <a:r>
              <a:rPr lang="zh-CN" altLang="en-US" sz="4000" b="1" dirty="0"/>
              <a:t>存储器</a:t>
            </a:r>
            <a:r>
              <a:rPr lang="zh-CN" altLang="en-US" dirty="0"/>
              <a:t> </a:t>
            </a:r>
            <a:endParaRPr lang="zh-CN" altLang="en-US" dirty="0"/>
          </a:p>
        </p:txBody>
      </p:sp>
      <p:graphicFrame>
        <p:nvGraphicFramePr>
          <p:cNvPr id="6" name="内容占位符 5"/>
          <p:cNvGraphicFramePr>
            <a:graphicFrameLocks noGrp="1"/>
          </p:cNvGraphicFramePr>
          <p:nvPr>
            <p:ph idx="1"/>
          </p:nvPr>
        </p:nvGraphicFramePr>
        <p:xfrm>
          <a:off x="762100" y="1295456"/>
          <a:ext cx="7619900" cy="44973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3317" name="Picture 5" descr="ram"/>
          <p:cNvPicPr>
            <a:picLocks noChangeAspect="1"/>
          </p:cNvPicPr>
          <p:nvPr/>
        </p:nvPicPr>
        <p:blipFill>
          <a:blip r:embed="rId6"/>
          <a:stretch>
            <a:fillRect/>
          </a:stretch>
        </p:blipFill>
        <p:spPr>
          <a:xfrm>
            <a:off x="4286250" y="5429250"/>
            <a:ext cx="4857750" cy="14287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0-#ppt_w/2"/>
                                          </p:val>
                                        </p:tav>
                                        <p:tav tm="100000">
                                          <p:val>
                                            <p:strVal val="#ppt_x"/>
                                          </p:val>
                                        </p:tav>
                                      </p:tavLst>
                                    </p:anim>
                                    <p:anim calcmode="lin" valueType="num">
                                      <p:cBhvr additive="base">
                                        <p:cTn id="8"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3"/>
          <p:cNvSpPr>
            <a:spLocks noGrp="1"/>
          </p:cNvSpPr>
          <p:nvPr>
            <p:ph idx="1"/>
          </p:nvPr>
        </p:nvSpPr>
        <p:spPr>
          <a:xfrm>
            <a:off x="457200" y="990600"/>
            <a:ext cx="8229600" cy="5029200"/>
          </a:xfrm>
          <a:ln/>
        </p:spPr>
        <p:txBody>
          <a:bodyPr vert="horz" wrap="square" lIns="91440" tIns="45720" rIns="91440" bIns="45720" anchor="t" anchorCtr="0"/>
          <a:p>
            <a:pPr algn="just" eaLnBrk="1" hangingPunct="1">
              <a:lnSpc>
                <a:spcPct val="120000"/>
              </a:lnSpc>
              <a:buNone/>
            </a:pPr>
            <a:r>
              <a:rPr lang="zh-CN" altLang="en-US" sz="2800" b="1" dirty="0"/>
              <a:t>（</a:t>
            </a:r>
            <a:r>
              <a:rPr lang="en-US" altLang="zh-CN" sz="2800" b="1" dirty="0"/>
              <a:t>2</a:t>
            </a:r>
            <a:r>
              <a:rPr lang="zh-CN" altLang="en-US" sz="2800" b="1" dirty="0"/>
              <a:t>）</a:t>
            </a:r>
            <a:r>
              <a:rPr lang="en-US" altLang="zh-CN" sz="2800" b="1" dirty="0"/>
              <a:t>D(Dump)</a:t>
            </a:r>
            <a:r>
              <a:rPr lang="zh-CN" altLang="en-US" sz="2800" b="1" dirty="0"/>
              <a:t>命令</a:t>
            </a:r>
            <a:r>
              <a:rPr lang="en-US" altLang="zh-CN" sz="2800" b="1" dirty="0"/>
              <a:t>——</a:t>
            </a:r>
            <a:r>
              <a:rPr lang="zh-CN" altLang="en-US" sz="2800" b="1" dirty="0"/>
              <a:t>查看内存单元 </a:t>
            </a:r>
            <a:endParaRPr lang="zh-CN" altLang="en-US" sz="2800" b="1" dirty="0"/>
          </a:p>
          <a:p>
            <a:pPr eaLnBrk="1" hangingPunct="1">
              <a:lnSpc>
                <a:spcPct val="120000"/>
              </a:lnSpc>
            </a:pPr>
            <a:r>
              <a:rPr lang="zh-CN" altLang="en-US" sz="2800" b="1" dirty="0">
                <a:latin typeface="宋体" panose="02010600030101010101" pitchFamily="2" charset="-122"/>
              </a:rPr>
              <a:t>用</a:t>
            </a:r>
            <a:r>
              <a:rPr lang="en-US" altLang="zh-CN" sz="2800" b="1" dirty="0"/>
              <a:t>D</a:t>
            </a:r>
            <a:r>
              <a:rPr lang="zh-CN" altLang="en-US" sz="2800" b="1" dirty="0">
                <a:latin typeface="宋体" panose="02010600030101010101" pitchFamily="2" charset="-122"/>
              </a:rPr>
              <a:t>命令可以查看存储单元的地址和内容。</a:t>
            </a:r>
            <a:r>
              <a:rPr lang="zh-CN" altLang="en-US" sz="2800" b="1" dirty="0"/>
              <a:t> </a:t>
            </a:r>
            <a:endParaRPr lang="zh-CN" altLang="en-US" sz="2800" b="1" dirty="0"/>
          </a:p>
          <a:p>
            <a:pPr algn="just" eaLnBrk="1" hangingPunct="1">
              <a:lnSpc>
                <a:spcPct val="120000"/>
              </a:lnSpc>
              <a:buNone/>
            </a:pPr>
            <a:r>
              <a:rPr lang="zh-CN" altLang="en-US" sz="2800" b="1" dirty="0"/>
              <a:t>    例如：</a:t>
            </a:r>
            <a:endParaRPr lang="zh-CN" altLang="en-US" sz="2800" b="1" dirty="0"/>
          </a:p>
          <a:p>
            <a:pPr algn="just" eaLnBrk="1" hangingPunct="1">
              <a:lnSpc>
                <a:spcPct val="120000"/>
              </a:lnSpc>
              <a:buNone/>
            </a:pPr>
            <a:r>
              <a:rPr lang="zh-CN" altLang="en-US" sz="2800" b="1" dirty="0"/>
              <a:t>	</a:t>
            </a:r>
            <a:r>
              <a:rPr lang="en-US" altLang="zh-CN" sz="2800" b="1" dirty="0"/>
              <a:t>D DS:0           </a:t>
            </a:r>
            <a:r>
              <a:rPr lang="zh-CN" altLang="en-US" sz="2800" b="1" dirty="0"/>
              <a:t>查看数据段，从</a:t>
            </a:r>
            <a:r>
              <a:rPr lang="en-US" altLang="zh-CN" sz="2800" b="1" dirty="0"/>
              <a:t>0</a:t>
            </a:r>
            <a:r>
              <a:rPr lang="zh-CN" altLang="en-US" sz="2800" b="1" dirty="0"/>
              <a:t>号单元开始</a:t>
            </a:r>
            <a:endParaRPr lang="zh-CN" altLang="en-US" sz="2800" b="1" dirty="0"/>
          </a:p>
          <a:p>
            <a:pPr algn="just" eaLnBrk="1" hangingPunct="1">
              <a:lnSpc>
                <a:spcPct val="120000"/>
              </a:lnSpc>
              <a:buNone/>
            </a:pPr>
            <a:r>
              <a:rPr lang="zh-CN" altLang="en-US" sz="2800" b="1" dirty="0"/>
              <a:t>	</a:t>
            </a:r>
            <a:r>
              <a:rPr lang="en-US" altLang="zh-CN" sz="2800" b="1" dirty="0"/>
              <a:t>D ES:0	     </a:t>
            </a:r>
            <a:r>
              <a:rPr lang="zh-CN" altLang="en-US" sz="2800" b="1" dirty="0"/>
              <a:t>查看附加段，从</a:t>
            </a:r>
            <a:r>
              <a:rPr lang="en-US" altLang="zh-CN" sz="2800" b="1" dirty="0"/>
              <a:t>0</a:t>
            </a:r>
            <a:r>
              <a:rPr lang="zh-CN" altLang="en-US" sz="2800" b="1" dirty="0"/>
              <a:t>号单元开始</a:t>
            </a:r>
            <a:endParaRPr lang="zh-CN" altLang="en-US" sz="2800" b="1" dirty="0"/>
          </a:p>
          <a:p>
            <a:pPr algn="just" eaLnBrk="1" hangingPunct="1">
              <a:lnSpc>
                <a:spcPct val="120000"/>
              </a:lnSpc>
              <a:buNone/>
            </a:pPr>
            <a:r>
              <a:rPr lang="zh-CN" altLang="en-US" sz="2800" b="1" dirty="0"/>
              <a:t>	</a:t>
            </a:r>
            <a:r>
              <a:rPr lang="en-US" altLang="zh-CN" sz="2800" b="1" dirty="0"/>
              <a:t>D DS:100       </a:t>
            </a:r>
            <a:r>
              <a:rPr lang="zh-CN" altLang="en-US" sz="2800" b="1" dirty="0"/>
              <a:t>查看数据段，从</a:t>
            </a:r>
            <a:r>
              <a:rPr lang="en-US" altLang="zh-CN" sz="2800" b="1" dirty="0"/>
              <a:t>100H</a:t>
            </a:r>
            <a:r>
              <a:rPr lang="zh-CN" altLang="en-US" sz="2800" b="1" dirty="0"/>
              <a:t>号单元开始</a:t>
            </a:r>
            <a:endParaRPr lang="zh-CN" altLang="en-US" sz="2800" b="1" dirty="0"/>
          </a:p>
          <a:p>
            <a:pPr eaLnBrk="1" hangingPunct="1">
              <a:lnSpc>
                <a:spcPct val="120000"/>
              </a:lnSpc>
              <a:buNone/>
            </a:pPr>
            <a:r>
              <a:rPr lang="zh-CN" altLang="en-US" sz="2800" b="1" dirty="0"/>
              <a:t>    </a:t>
            </a:r>
            <a:r>
              <a:rPr lang="en-US" altLang="zh-CN" sz="2800" b="1" dirty="0"/>
              <a:t>D 0200:5 15   </a:t>
            </a:r>
            <a:r>
              <a:rPr lang="zh-CN" altLang="en-US" sz="2800" b="1" dirty="0">
                <a:latin typeface="宋体" panose="02010600030101010101" pitchFamily="2" charset="-122"/>
              </a:rPr>
              <a:t>查看</a:t>
            </a:r>
            <a:r>
              <a:rPr lang="en-US" altLang="zh-CN" sz="2800" b="1" dirty="0"/>
              <a:t>0200H</a:t>
            </a:r>
            <a:r>
              <a:rPr lang="zh-CN" altLang="en-US" sz="2800" b="1" dirty="0">
                <a:latin typeface="宋体" panose="02010600030101010101" pitchFamily="2" charset="-122"/>
              </a:rPr>
              <a:t>段的</a:t>
            </a:r>
            <a:r>
              <a:rPr lang="en-US" altLang="zh-CN" sz="2800" b="1" dirty="0"/>
              <a:t>5</a:t>
            </a:r>
            <a:r>
              <a:rPr lang="zh-CN" altLang="en-US" sz="2800" b="1" dirty="0">
                <a:latin typeface="宋体" panose="02010600030101010101" pitchFamily="2" charset="-122"/>
              </a:rPr>
              <a:t>号单元到</a:t>
            </a:r>
            <a:r>
              <a:rPr lang="en-US" altLang="zh-CN" sz="2800" b="1" dirty="0"/>
              <a:t>15H</a:t>
            </a:r>
            <a:r>
              <a:rPr lang="zh-CN" altLang="en-US" sz="2800" b="1" dirty="0">
                <a:latin typeface="宋体" panose="02010600030101010101" pitchFamily="2" charset="-122"/>
              </a:rPr>
              <a:t>号单元</a:t>
            </a:r>
            <a:r>
              <a:rPr lang="zh-CN" altLang="en-US" sz="2800" b="1" dirty="0"/>
              <a:t> </a:t>
            </a:r>
            <a:endParaRPr lang="zh-CN" altLang="en-US" sz="2800" b="1" dirty="0"/>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2"/>
          <p:cNvSpPr>
            <a:spLocks noGrp="1"/>
          </p:cNvSpPr>
          <p:nvPr>
            <p:ph type="title"/>
          </p:nvPr>
        </p:nvSpPr>
        <p:spPr>
          <a:xfrm>
            <a:off x="457200" y="762000"/>
            <a:ext cx="8229600" cy="1143000"/>
          </a:xfrm>
          <a:noFill/>
          <a:ln>
            <a:noFill/>
          </a:ln>
        </p:spPr>
        <p:txBody>
          <a:bodyPr/>
          <a:p>
            <a:pPr eaLnBrk="1" hangingPunct="1"/>
            <a:r>
              <a:rPr lang="en-US" altLang="zh-CN" sz="3200" b="1" dirty="0"/>
              <a:t>D</a:t>
            </a:r>
            <a:r>
              <a:rPr lang="zh-CN" altLang="en-US" sz="3200" b="1" dirty="0">
                <a:latin typeface="宋体" panose="02010600030101010101" pitchFamily="2" charset="-122"/>
              </a:rPr>
              <a:t>命令的执行情况如图所示。</a:t>
            </a:r>
            <a:r>
              <a:rPr lang="zh-CN" altLang="en-US" sz="3200" b="1" dirty="0"/>
              <a:t> </a:t>
            </a:r>
            <a:endParaRPr lang="zh-CN" altLang="en-US" sz="3200" b="1" dirty="0"/>
          </a:p>
        </p:txBody>
      </p:sp>
      <p:sp>
        <p:nvSpPr>
          <p:cNvPr id="16388" name="Rectangle 3"/>
          <p:cNvSpPr/>
          <p:nvPr/>
        </p:nvSpPr>
        <p:spPr>
          <a:xfrm>
            <a:off x="2538413" y="2419350"/>
            <a:ext cx="9144000" cy="0"/>
          </a:xfrm>
          <a:prstGeom prst="rect">
            <a:avLst/>
          </a:prstGeom>
          <a:noFill/>
          <a:ln w="9525">
            <a:noFill/>
          </a:ln>
        </p:spPr>
        <p:txBody>
          <a:bodyPr>
            <a:spAutoFit/>
          </a:bodyPr>
          <a:p>
            <a:endParaRPr lang="zh-CN" altLang="en-US" dirty="0">
              <a:latin typeface="Arial" panose="020B0604020202020204" pitchFamily="34" charset="0"/>
            </a:endParaRPr>
          </a:p>
        </p:txBody>
      </p:sp>
      <p:graphicFrame>
        <p:nvGraphicFramePr>
          <p:cNvPr id="16386" name="Object 0"/>
          <p:cNvGraphicFramePr/>
          <p:nvPr/>
        </p:nvGraphicFramePr>
        <p:xfrm>
          <a:off x="457200" y="1371600"/>
          <a:ext cx="8305800" cy="4124325"/>
        </p:xfrm>
        <a:graphic>
          <a:graphicData uri="http://schemas.openxmlformats.org/presentationml/2006/ole">
            <mc:AlternateContent xmlns:mc="http://schemas.openxmlformats.org/markup-compatibility/2006">
              <mc:Choice xmlns:v="urn:schemas-microsoft-com:vml" Requires="v">
                <p:oleObj spid="_x0000_s3088" name="" r:id="rId1" imgW="5953125" imgH="2962275" progId="Paint.Picture">
                  <p:embed/>
                </p:oleObj>
              </mc:Choice>
              <mc:Fallback>
                <p:oleObj name="" r:id="rId1" imgW="5953125" imgH="2962275" progId="Paint.Picture">
                  <p:embed/>
                  <p:pic>
                    <p:nvPicPr>
                      <p:cNvPr id="0" name="图片 3087"/>
                      <p:cNvPicPr/>
                      <p:nvPr/>
                    </p:nvPicPr>
                    <p:blipFill>
                      <a:blip r:embed="rId2"/>
                      <a:stretch>
                        <a:fillRect/>
                      </a:stretch>
                    </p:blipFill>
                    <p:spPr>
                      <a:xfrm>
                        <a:off x="457200" y="1371600"/>
                        <a:ext cx="8305800" cy="4124325"/>
                      </a:xfrm>
                      <a:prstGeom prst="rect">
                        <a:avLst/>
                      </a:prstGeom>
                      <a:noFill/>
                      <a:ln w="38100">
                        <a:noFill/>
                        <a:miter/>
                      </a:ln>
                    </p:spPr>
                  </p:pic>
                </p:oleObj>
              </mc:Fallback>
            </mc:AlternateContent>
          </a:graphicData>
        </a:graphic>
      </p:graphicFrame>
      <p:grpSp>
        <p:nvGrpSpPr>
          <p:cNvPr id="16389" name="Group 5"/>
          <p:cNvGrpSpPr/>
          <p:nvPr/>
        </p:nvGrpSpPr>
        <p:grpSpPr>
          <a:xfrm>
            <a:off x="533400" y="5029200"/>
            <a:ext cx="8229600" cy="838200"/>
            <a:chOff x="3060" y="7149"/>
            <a:chExt cx="5940" cy="594"/>
          </a:xfrm>
        </p:grpSpPr>
        <p:grpSp>
          <p:nvGrpSpPr>
            <p:cNvPr id="16390" name="Group 6"/>
            <p:cNvGrpSpPr/>
            <p:nvPr/>
          </p:nvGrpSpPr>
          <p:grpSpPr>
            <a:xfrm>
              <a:off x="3060" y="7212"/>
              <a:ext cx="1019" cy="529"/>
              <a:chOff x="3060" y="7212"/>
              <a:chExt cx="1019" cy="529"/>
            </a:xfrm>
          </p:grpSpPr>
          <p:sp>
            <p:nvSpPr>
              <p:cNvPr id="16397" name="Text Box 7"/>
              <p:cNvSpPr txBox="1"/>
              <p:nvPr/>
            </p:nvSpPr>
            <p:spPr>
              <a:xfrm>
                <a:off x="3060" y="7368"/>
                <a:ext cx="1019" cy="373"/>
              </a:xfrm>
              <a:prstGeom prst="rect">
                <a:avLst/>
              </a:prstGeom>
              <a:noFill/>
              <a:ln w="9525">
                <a:noFill/>
              </a:ln>
            </p:spPr>
            <p:txBody>
              <a:bodyPr/>
              <a:p>
                <a:pPr algn="just" eaLnBrk="0" hangingPunct="0"/>
                <a:r>
                  <a:rPr lang="zh-CN" altLang="en-US" sz="2400" b="0" dirty="0">
                    <a:latin typeface="Times New Roman" panose="02020603050405020304" pitchFamily="18" charset="0"/>
                  </a:rPr>
                  <a:t>逻辑地址</a:t>
                </a:r>
                <a:endParaRPr lang="zh-CN" altLang="en-US" sz="2400" b="0" dirty="0">
                  <a:latin typeface="Times New Roman" panose="02020603050405020304" pitchFamily="18" charset="0"/>
                </a:endParaRPr>
              </a:p>
            </p:txBody>
          </p:sp>
          <p:sp>
            <p:nvSpPr>
              <p:cNvPr id="16398" name="Line 8"/>
              <p:cNvSpPr/>
              <p:nvPr/>
            </p:nvSpPr>
            <p:spPr>
              <a:xfrm flipV="1">
                <a:off x="3420" y="7212"/>
                <a:ext cx="0" cy="248"/>
              </a:xfrm>
              <a:prstGeom prst="line">
                <a:avLst/>
              </a:prstGeom>
              <a:ln w="9525" cap="flat" cmpd="sng">
                <a:solidFill>
                  <a:srgbClr val="000000"/>
                </a:solidFill>
                <a:prstDash val="solid"/>
                <a:headEnd type="none" w="med" len="med"/>
                <a:tailEnd type="arrow" w="med" len="med"/>
              </a:ln>
            </p:spPr>
          </p:sp>
        </p:grpSp>
        <p:grpSp>
          <p:nvGrpSpPr>
            <p:cNvPr id="16391" name="Group 9"/>
            <p:cNvGrpSpPr/>
            <p:nvPr/>
          </p:nvGrpSpPr>
          <p:grpSpPr>
            <a:xfrm>
              <a:off x="5040" y="7149"/>
              <a:ext cx="1568" cy="591"/>
              <a:chOff x="5040" y="7149"/>
              <a:chExt cx="1568" cy="591"/>
            </a:xfrm>
          </p:grpSpPr>
          <p:sp>
            <p:nvSpPr>
              <p:cNvPr id="16395" name="Text Box 10"/>
              <p:cNvSpPr txBox="1"/>
              <p:nvPr/>
            </p:nvSpPr>
            <p:spPr>
              <a:xfrm>
                <a:off x="5040" y="7368"/>
                <a:ext cx="1568" cy="372"/>
              </a:xfrm>
              <a:prstGeom prst="rect">
                <a:avLst/>
              </a:prstGeom>
              <a:noFill/>
              <a:ln w="9525">
                <a:noFill/>
              </a:ln>
            </p:spPr>
            <p:txBody>
              <a:bodyPr/>
              <a:p>
                <a:pPr algn="just" eaLnBrk="0" hangingPunct="0"/>
                <a:r>
                  <a:rPr lang="zh-CN" altLang="en-US" sz="2400" b="0" dirty="0">
                    <a:latin typeface="Times New Roman" panose="02020603050405020304" pitchFamily="18" charset="0"/>
                  </a:rPr>
                  <a:t>存储单元内容</a:t>
                </a:r>
                <a:endParaRPr lang="zh-CN" altLang="en-US" sz="2400" b="0" dirty="0">
                  <a:latin typeface="Times New Roman" panose="02020603050405020304" pitchFamily="18" charset="0"/>
                </a:endParaRPr>
              </a:p>
            </p:txBody>
          </p:sp>
          <p:sp>
            <p:nvSpPr>
              <p:cNvPr id="16396" name="Line 11"/>
              <p:cNvSpPr/>
              <p:nvPr/>
            </p:nvSpPr>
            <p:spPr>
              <a:xfrm flipV="1">
                <a:off x="5662" y="7149"/>
                <a:ext cx="0" cy="248"/>
              </a:xfrm>
              <a:prstGeom prst="line">
                <a:avLst/>
              </a:prstGeom>
              <a:ln w="9525" cap="flat" cmpd="sng">
                <a:solidFill>
                  <a:srgbClr val="000000"/>
                </a:solidFill>
                <a:prstDash val="solid"/>
                <a:headEnd type="none" w="med" len="med"/>
                <a:tailEnd type="arrow" w="med" len="med"/>
              </a:ln>
            </p:spPr>
          </p:sp>
        </p:grpSp>
        <p:grpSp>
          <p:nvGrpSpPr>
            <p:cNvPr id="16392" name="Group 12"/>
            <p:cNvGrpSpPr/>
            <p:nvPr/>
          </p:nvGrpSpPr>
          <p:grpSpPr>
            <a:xfrm>
              <a:off x="7560" y="7212"/>
              <a:ext cx="1440" cy="531"/>
              <a:chOff x="7560" y="7212"/>
              <a:chExt cx="1440" cy="531"/>
            </a:xfrm>
          </p:grpSpPr>
          <p:sp>
            <p:nvSpPr>
              <p:cNvPr id="16393" name="Text Box 13"/>
              <p:cNvSpPr txBox="1"/>
              <p:nvPr/>
            </p:nvSpPr>
            <p:spPr>
              <a:xfrm>
                <a:off x="7560" y="7368"/>
                <a:ext cx="1440" cy="375"/>
              </a:xfrm>
              <a:prstGeom prst="rect">
                <a:avLst/>
              </a:prstGeom>
              <a:noFill/>
              <a:ln w="9525">
                <a:noFill/>
              </a:ln>
            </p:spPr>
            <p:txBody>
              <a:bodyPr/>
              <a:p>
                <a:pPr algn="just" eaLnBrk="0" hangingPunct="0"/>
                <a:r>
                  <a:rPr lang="en-US" altLang="zh-CN" sz="2400" b="0" dirty="0">
                    <a:latin typeface="Times New Roman" panose="02020603050405020304" pitchFamily="18" charset="0"/>
                  </a:rPr>
                  <a:t>ASCII</a:t>
                </a:r>
                <a:r>
                  <a:rPr lang="zh-CN" altLang="en-US" sz="2400" b="0" dirty="0">
                    <a:latin typeface="Times New Roman" panose="02020603050405020304" pitchFamily="18" charset="0"/>
                  </a:rPr>
                  <a:t>码显示</a:t>
                </a:r>
                <a:endParaRPr lang="zh-CN" altLang="en-US" sz="2400" b="0" dirty="0">
                  <a:latin typeface="Times New Roman" panose="02020603050405020304" pitchFamily="18" charset="0"/>
                </a:endParaRPr>
              </a:p>
            </p:txBody>
          </p:sp>
          <p:sp>
            <p:nvSpPr>
              <p:cNvPr id="16394" name="Line 14"/>
              <p:cNvSpPr/>
              <p:nvPr/>
            </p:nvSpPr>
            <p:spPr>
              <a:xfrm flipV="1">
                <a:off x="8100" y="7212"/>
                <a:ext cx="0" cy="248"/>
              </a:xfrm>
              <a:prstGeom prst="line">
                <a:avLst/>
              </a:prstGeom>
              <a:ln w="9525" cap="flat" cmpd="sng">
                <a:solidFill>
                  <a:srgbClr val="000000"/>
                </a:solidFill>
                <a:prstDash val="solid"/>
                <a:headEnd type="none" w="med" len="med"/>
                <a:tailEnd type="arrow" w="med" len="med"/>
              </a:ln>
            </p:spPr>
          </p:sp>
        </p:grpSp>
      </p:gr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3" name="Rectangle 3"/>
          <p:cNvSpPr>
            <a:spLocks noGrp="1" noChangeArrowheads="1"/>
          </p:cNvSpPr>
          <p:nvPr>
            <p:ph idx="1"/>
          </p:nvPr>
        </p:nvSpPr>
        <p:spPr>
          <a:xfrm>
            <a:off x="533400" y="1219200"/>
            <a:ext cx="7772400" cy="449738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10000"/>
              </a:lnSpc>
              <a:spcBef>
                <a:spcPct val="20000"/>
              </a:spcBef>
              <a:spcAft>
                <a:spcPts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E(Enter)</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命令</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修改内存单元</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用</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命令可以改写多个存储单元的内容。格式为：</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起始地址  修改值 修改值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例如：将数据段中的</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0B05:3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0B05:5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三个单元的内容修改为</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14</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15</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16</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。命令为</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 DS:3 14 15 16 </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再如：</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 10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修改当前数据段</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10H</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号单元内容</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1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E ES:100    </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修改附加段</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100H</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号单元内容</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idx="1"/>
          </p:nvPr>
        </p:nvSpPr>
        <p:spPr>
          <a:xfrm>
            <a:off x="381000" y="838200"/>
            <a:ext cx="7924800" cy="5410200"/>
          </a:xfrm>
          <a:ln/>
        </p:spPr>
        <p:txBody>
          <a:bodyPr vert="horz" wrap="square" lIns="91440" tIns="45720" rIns="91440" bIns="45720" anchor="t" anchorCtr="0"/>
          <a:p>
            <a:pPr algn="just" eaLnBrk="1" hangingPunct="1">
              <a:lnSpc>
                <a:spcPct val="120000"/>
              </a:lnSpc>
              <a:buNone/>
            </a:pPr>
            <a:r>
              <a:rPr lang="zh-CN" altLang="en-US" sz="2800" b="1" dirty="0"/>
              <a:t>（</a:t>
            </a:r>
            <a:r>
              <a:rPr lang="en-US" altLang="zh-CN" sz="2800" b="1" dirty="0"/>
              <a:t>4</a:t>
            </a:r>
            <a:r>
              <a:rPr lang="zh-CN" altLang="en-US" sz="2800" b="1" dirty="0"/>
              <a:t>）</a:t>
            </a:r>
            <a:r>
              <a:rPr lang="en-US" altLang="zh-CN" sz="2800" b="1" dirty="0"/>
              <a:t>U(Unassemble)</a:t>
            </a:r>
            <a:r>
              <a:rPr lang="zh-CN" altLang="en-US" sz="2800" b="1" dirty="0"/>
              <a:t>命令 </a:t>
            </a:r>
            <a:r>
              <a:rPr lang="en-US" altLang="zh-CN" sz="2800" b="1" dirty="0"/>
              <a:t>——</a:t>
            </a:r>
            <a:r>
              <a:rPr lang="zh-CN" altLang="en-US" sz="2800" b="1" dirty="0"/>
              <a:t>反汇编</a:t>
            </a:r>
            <a:endParaRPr lang="zh-CN" altLang="en-US" sz="2800" b="1" dirty="0"/>
          </a:p>
          <a:p>
            <a:pPr eaLnBrk="1" hangingPunct="1">
              <a:lnSpc>
                <a:spcPct val="120000"/>
              </a:lnSpc>
            </a:pPr>
            <a:r>
              <a:rPr lang="zh-CN" altLang="en-US" sz="2800" b="1" dirty="0">
                <a:latin typeface="宋体" panose="02010600030101010101" pitchFamily="2" charset="-122"/>
              </a:rPr>
              <a:t>程序员编写的汇编语言源程序经过汇编（编译）后生成了二进制的机器指令代码，而</a:t>
            </a:r>
            <a:r>
              <a:rPr lang="en-US" altLang="zh-CN" sz="2800" b="1" dirty="0"/>
              <a:t>U</a:t>
            </a:r>
            <a:r>
              <a:rPr lang="zh-CN" altLang="en-US" sz="2800" b="1" dirty="0">
                <a:latin typeface="宋体" panose="02010600030101010101" pitchFamily="2" charset="-122"/>
              </a:rPr>
              <a:t>命令可将二进制的机器指令变为助记符形式的汇编指令，因此称之为</a:t>
            </a:r>
            <a:r>
              <a:rPr lang="zh-CN" altLang="en-US" sz="2800" b="1" dirty="0">
                <a:latin typeface="Arial" panose="020B0604020202020204" pitchFamily="34" charset="0"/>
              </a:rPr>
              <a:t>“</a:t>
            </a:r>
            <a:r>
              <a:rPr lang="zh-CN" altLang="en-US" sz="2800" b="1" dirty="0">
                <a:latin typeface="宋体" panose="02010600030101010101" pitchFamily="2" charset="-122"/>
              </a:rPr>
              <a:t>反汇编</a:t>
            </a:r>
            <a:r>
              <a:rPr lang="zh-CN" altLang="en-US" sz="2800" b="1" dirty="0">
                <a:latin typeface="Arial" panose="020B0604020202020204" pitchFamily="34" charset="0"/>
              </a:rPr>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eaLnBrk="1" hangingPunct="1">
              <a:lnSpc>
                <a:spcPct val="120000"/>
              </a:lnSpc>
            </a:pPr>
            <a:r>
              <a:rPr lang="zh-CN" altLang="en-US" sz="2800" b="1" dirty="0"/>
              <a:t>多次键入</a:t>
            </a:r>
            <a:r>
              <a:rPr lang="en-US" altLang="zh-CN" sz="2800" b="1" dirty="0">
                <a:latin typeface="宋体" panose="02010600030101010101" pitchFamily="2" charset="-122"/>
              </a:rPr>
              <a:t>U</a:t>
            </a:r>
            <a:r>
              <a:rPr lang="zh-CN" altLang="en-US" sz="2800" b="1" dirty="0"/>
              <a:t>，可连续显示后面的程序部分。</a:t>
            </a:r>
            <a:endParaRPr lang="zh-CN" altLang="en-US" sz="2800" b="1" dirty="0">
              <a:latin typeface="宋体" panose="02010600030101010101" pitchFamily="2" charset="-122"/>
            </a:endParaRPr>
          </a:p>
          <a:p>
            <a:pPr algn="just" eaLnBrk="1" hangingPunct="1">
              <a:lnSpc>
                <a:spcPct val="120000"/>
              </a:lnSpc>
            </a:pPr>
            <a:r>
              <a:rPr lang="en-US" altLang="zh-CN" sz="2800" b="1" dirty="0">
                <a:latin typeface="宋体" panose="02010600030101010101" pitchFamily="2" charset="-122"/>
              </a:rPr>
              <a:t>U</a:t>
            </a:r>
            <a:r>
              <a:rPr lang="zh-CN" altLang="en-US" sz="2800" b="1" dirty="0"/>
              <a:t>后跟偏移地址，则从该地址开始反汇编。如：</a:t>
            </a:r>
            <a:endParaRPr lang="zh-CN" altLang="en-US" sz="2800" b="1" dirty="0">
              <a:latin typeface="宋体" panose="02010600030101010101" pitchFamily="2" charset="-122"/>
            </a:endParaRPr>
          </a:p>
          <a:p>
            <a:pPr algn="just" eaLnBrk="1" hangingPunct="1">
              <a:lnSpc>
                <a:spcPct val="120000"/>
              </a:lnSpc>
              <a:buFontTx/>
              <a:buNone/>
            </a:pPr>
            <a:r>
              <a:rPr lang="zh-CN" altLang="en-US" sz="2800" b="1" dirty="0">
                <a:latin typeface="宋体" panose="02010600030101010101" pitchFamily="2" charset="-122"/>
              </a:rPr>
              <a:t>	</a:t>
            </a:r>
            <a:r>
              <a:rPr lang="en-US" altLang="zh-CN" sz="2800" b="1" dirty="0">
                <a:latin typeface="宋体" panose="02010600030101010101" pitchFamily="2" charset="-122"/>
              </a:rPr>
              <a:t>U 0   	</a:t>
            </a:r>
            <a:r>
              <a:rPr lang="zh-CN" altLang="en-US" sz="2800" b="1" dirty="0"/>
              <a:t>从代码段</a:t>
            </a:r>
            <a:r>
              <a:rPr lang="en-US" altLang="zh-CN" sz="2800" b="1" dirty="0">
                <a:latin typeface="宋体" panose="02010600030101010101" pitchFamily="2" charset="-122"/>
              </a:rPr>
              <a:t>0</a:t>
            </a:r>
            <a:r>
              <a:rPr lang="zh-CN" altLang="en-US" sz="2800" b="1" dirty="0"/>
              <a:t>号单元开始反汇编</a:t>
            </a:r>
            <a:endParaRPr lang="zh-CN" altLang="en-US" sz="2800" b="1" dirty="0">
              <a:latin typeface="宋体" panose="02010600030101010101" pitchFamily="2" charset="-122"/>
            </a:endParaRPr>
          </a:p>
          <a:p>
            <a:pPr eaLnBrk="1" hangingPunct="1">
              <a:lnSpc>
                <a:spcPct val="120000"/>
              </a:lnSpc>
              <a:buFontTx/>
              <a:buNone/>
            </a:pPr>
            <a:r>
              <a:rPr lang="zh-CN" altLang="en-US" sz="2800" b="1" dirty="0">
                <a:latin typeface="宋体" panose="02010600030101010101" pitchFamily="2" charset="-122"/>
              </a:rPr>
              <a:t>  </a:t>
            </a:r>
            <a:r>
              <a:rPr lang="en-US" altLang="zh-CN" sz="2800" b="1" dirty="0">
                <a:latin typeface="宋体" panose="02010600030101010101" pitchFamily="2" charset="-122"/>
              </a:rPr>
              <a:t>U100 	</a:t>
            </a:r>
            <a:r>
              <a:rPr lang="zh-CN" altLang="en-US" sz="2800" b="1" dirty="0">
                <a:latin typeface="宋体" panose="02010600030101010101" pitchFamily="2" charset="-122"/>
              </a:rPr>
              <a:t>从代码段</a:t>
            </a:r>
            <a:r>
              <a:rPr lang="en-US" altLang="zh-CN" sz="2800" b="1" dirty="0">
                <a:latin typeface="宋体" panose="02010600030101010101" pitchFamily="2" charset="-122"/>
              </a:rPr>
              <a:t>100H</a:t>
            </a:r>
            <a:r>
              <a:rPr lang="zh-CN" altLang="en-US" sz="2800" b="1" dirty="0">
                <a:latin typeface="宋体" panose="02010600030101010101" pitchFamily="2" charset="-122"/>
              </a:rPr>
              <a:t>号单元开始反汇编 </a:t>
            </a:r>
            <a:r>
              <a:rPr lang="zh-CN" altLang="en-US" sz="2800" b="1" dirty="0"/>
              <a:t> </a:t>
            </a:r>
            <a:endParaRPr lang="zh-CN" altLang="en-US" sz="2800" b="1" dirty="0"/>
          </a:p>
        </p:txBody>
      </p:sp>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0" name="Object 0"/>
          <p:cNvGraphicFramePr/>
          <p:nvPr/>
        </p:nvGraphicFramePr>
        <p:xfrm>
          <a:off x="762000" y="1066800"/>
          <a:ext cx="6934200" cy="4827588"/>
        </p:xfrm>
        <a:graphic>
          <a:graphicData uri="http://schemas.openxmlformats.org/presentationml/2006/ole">
            <mc:AlternateContent xmlns:mc="http://schemas.openxmlformats.org/markup-compatibility/2006">
              <mc:Choice xmlns:v="urn:schemas-microsoft-com:vml" Requires="v">
                <p:oleObj spid="_x0000_s3089" name="" r:id="rId1" imgW="3238500" imgH="2247900" progId="Paint.Picture">
                  <p:embed/>
                </p:oleObj>
              </mc:Choice>
              <mc:Fallback>
                <p:oleObj name="" r:id="rId1" imgW="3238500" imgH="2247900" progId="Paint.Picture">
                  <p:embed/>
                  <p:pic>
                    <p:nvPicPr>
                      <p:cNvPr id="0" name="图片 3088"/>
                      <p:cNvPicPr/>
                      <p:nvPr/>
                    </p:nvPicPr>
                    <p:blipFill>
                      <a:blip r:embed="rId2"/>
                      <a:stretch>
                        <a:fillRect/>
                      </a:stretch>
                    </p:blipFill>
                    <p:spPr>
                      <a:xfrm>
                        <a:off x="762000" y="1066800"/>
                        <a:ext cx="6934200" cy="482758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idx="1"/>
          </p:nvPr>
        </p:nvSpPr>
        <p:spPr>
          <a:xfrm>
            <a:off x="381000" y="1219200"/>
            <a:ext cx="8077200" cy="541020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30000"/>
              </a:lnSpc>
              <a:spcBef>
                <a:spcPct val="20000"/>
              </a:spcBef>
              <a:spcAft>
                <a:spcPts val="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A (Assemble)</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命令</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输入汇编指令</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3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在</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DEBUG</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中，使用</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A</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命令可以输入汇编指令，系统自动地将键入的汇编指令翻译成机器代码，并相继地存放在从指定地址开始的存储区中。</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3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由于</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DEBUG</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下的数值默认为十六进制数，因此先要将十进制数转换成十六进制数。</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3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例如，第</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章提到的计算</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Z=35+27</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的汇编指令为：</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MOV  AX,23H</a:t>
            </a:r>
            <a:endParaRPr kumimoji="0" lang="en-US" altLang="zh-CN" sz="28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		ADD  AX,1BH</a:t>
            </a:r>
            <a:endParaRPr kumimoji="0" lang="en-US" altLang="zh-CN" sz="28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		MOV  [0000],AX</a:t>
            </a:r>
            <a:endParaRPr kumimoji="0" lang="en-US" altLang="zh-CN" sz="2800" b="1" i="0" u="none" strike="noStrike" kern="1200" cap="none" spc="0" normalizeH="0" baseline="0" noProof="0" dirty="0">
              <a:ln>
                <a:noFill/>
              </a:ln>
              <a:solidFill>
                <a:srgbClr val="0000FF"/>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ph type="title"/>
          </p:nvPr>
        </p:nvSpPr>
        <p:spPr>
          <a:xfrm>
            <a:off x="609600" y="914400"/>
            <a:ext cx="7772400" cy="533400"/>
          </a:xfrm>
        </p:spPr>
        <p:txBody>
          <a:bodyPr rtlCol="0">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dirty="0">
                <a:ln>
                  <a:noFill/>
                </a:ln>
                <a:solidFill>
                  <a:schemeClr val="tx1"/>
                </a:solidFill>
                <a:effectLst/>
                <a:uLnTx/>
                <a:uFillTx/>
                <a:latin typeface="宋体" panose="02010600030101010101" pitchFamily="2" charset="-122"/>
                <a:ea typeface="+mj-ea"/>
                <a:cs typeface="+mj-cs"/>
              </a:rPr>
              <a:t>操作过程如下：</a:t>
            </a:r>
            <a:r>
              <a:rPr kumimoji="0" lang="zh-CN" altLang="en-US" sz="3600" b="0" i="0" u="none" strike="noStrike" kern="1200" cap="none" spc="0" normalizeH="0" baseline="0" noProof="0" dirty="0">
                <a:ln>
                  <a:noFill/>
                </a:ln>
                <a:solidFill>
                  <a:schemeClr val="tx1"/>
                </a:solidFill>
                <a:effectLst/>
                <a:uLnTx/>
                <a:uFillTx/>
                <a:latin typeface="+mj-lt"/>
                <a:ea typeface="+mj-ea"/>
                <a:cs typeface="+mj-cs"/>
              </a:rPr>
              <a:t> </a:t>
            </a: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8434" name="Object 0"/>
          <p:cNvGraphicFramePr/>
          <p:nvPr/>
        </p:nvGraphicFramePr>
        <p:xfrm>
          <a:off x="1143000" y="1828800"/>
          <a:ext cx="4191000" cy="2132013"/>
        </p:xfrm>
        <a:graphic>
          <a:graphicData uri="http://schemas.openxmlformats.org/presentationml/2006/ole">
            <mc:AlternateContent xmlns:mc="http://schemas.openxmlformats.org/markup-compatibility/2006">
              <mc:Choice xmlns:v="urn:schemas-microsoft-com:vml" Requires="v">
                <p:oleObj spid="_x0000_s3090" name="" r:id="rId1" imgW="1800225" imgH="838200" progId="Paint.Picture">
                  <p:embed/>
                </p:oleObj>
              </mc:Choice>
              <mc:Fallback>
                <p:oleObj name="" r:id="rId1" imgW="1800225" imgH="838200" progId="Paint.Picture">
                  <p:embed/>
                  <p:pic>
                    <p:nvPicPr>
                      <p:cNvPr id="0" name="图片 3089"/>
                      <p:cNvPicPr/>
                      <p:nvPr/>
                    </p:nvPicPr>
                    <p:blipFill>
                      <a:blip r:embed="rId2"/>
                      <a:stretch>
                        <a:fillRect/>
                      </a:stretch>
                    </p:blipFill>
                    <p:spPr>
                      <a:xfrm>
                        <a:off x="1143000" y="1828800"/>
                        <a:ext cx="4191000" cy="2132013"/>
                      </a:xfrm>
                      <a:prstGeom prst="rect">
                        <a:avLst/>
                      </a:prstGeom>
                      <a:noFill/>
                      <a:ln w="38100">
                        <a:noFill/>
                        <a:miter/>
                      </a:ln>
                    </p:spPr>
                  </p:pic>
                </p:oleObj>
              </mc:Fallback>
            </mc:AlternateContent>
          </a:graphicData>
        </a:graphic>
      </p:graphicFrame>
      <p:sp>
        <p:nvSpPr>
          <p:cNvPr id="18436" name="Text Box 5"/>
          <p:cNvSpPr txBox="1"/>
          <p:nvPr/>
        </p:nvSpPr>
        <p:spPr>
          <a:xfrm>
            <a:off x="838200" y="3886200"/>
            <a:ext cx="4953000" cy="457200"/>
          </a:xfrm>
          <a:prstGeom prst="rect">
            <a:avLst/>
          </a:prstGeom>
          <a:noFill/>
          <a:ln w="9525">
            <a:noFill/>
          </a:ln>
        </p:spPr>
        <p:txBody>
          <a:bodyPr>
            <a:spAutoFit/>
          </a:bodyPr>
          <a:p>
            <a:pPr>
              <a:spcBef>
                <a:spcPct val="50000"/>
              </a:spcBef>
            </a:pPr>
            <a:endParaRPr lang="zh-CN" altLang="zh-CN" sz="2400" b="0" dirty="0">
              <a:latin typeface="Times New Roman" panose="02020603050405020304" pitchFamily="18" charset="0"/>
            </a:endParaRPr>
          </a:p>
        </p:txBody>
      </p:sp>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a:xfrm>
            <a:off x="457200" y="990600"/>
            <a:ext cx="7848600" cy="838200"/>
          </a:xfrm>
          <a:noFill/>
          <a:ln>
            <a:noFill/>
          </a:ln>
        </p:spPr>
        <p:txBody>
          <a:bodyPr/>
          <a:p>
            <a:pPr algn="l" eaLnBrk="1" hangingPunct="1"/>
            <a:r>
              <a:rPr lang="zh-CN" altLang="en-US" sz="3200" b="1" dirty="0">
                <a:latin typeface="宋体" panose="02010600030101010101" pitchFamily="2" charset="-122"/>
              </a:rPr>
              <a:t>（</a:t>
            </a:r>
            <a:r>
              <a:rPr lang="en-US" altLang="zh-CN" sz="3200" b="1" dirty="0"/>
              <a:t>6</a:t>
            </a:r>
            <a:r>
              <a:rPr lang="zh-CN" altLang="en-US" sz="3200" b="1" dirty="0">
                <a:latin typeface="宋体" panose="02010600030101010101" pitchFamily="2" charset="-122"/>
              </a:rPr>
              <a:t>）</a:t>
            </a:r>
            <a:r>
              <a:rPr lang="en-US" altLang="zh-CN" sz="3200" b="1" dirty="0"/>
              <a:t>T/P(Trace/Proceed)</a:t>
            </a:r>
            <a:r>
              <a:rPr lang="zh-CN" altLang="en-US" sz="3200" b="1" dirty="0">
                <a:latin typeface="宋体" panose="02010600030101010101" pitchFamily="2" charset="-122"/>
              </a:rPr>
              <a:t>命令</a:t>
            </a:r>
            <a:r>
              <a:rPr lang="en-US" altLang="zh-CN" sz="3200" b="1" dirty="0">
                <a:latin typeface="Arial" panose="020B0604020202020204" pitchFamily="34" charset="0"/>
              </a:rPr>
              <a:t>——</a:t>
            </a:r>
            <a:r>
              <a:rPr lang="zh-CN" altLang="en-US" sz="3200" b="1" dirty="0">
                <a:latin typeface="宋体" panose="02010600030101010101" pitchFamily="2" charset="-122"/>
              </a:rPr>
              <a:t>单步执行</a:t>
            </a:r>
            <a:r>
              <a:rPr lang="zh-CN" altLang="en-US" sz="3200" b="1" dirty="0"/>
              <a:t> </a:t>
            </a:r>
            <a:endParaRPr lang="zh-CN" altLang="en-US" sz="3200" b="1" dirty="0"/>
          </a:p>
        </p:txBody>
      </p:sp>
      <p:sp>
        <p:nvSpPr>
          <p:cNvPr id="124931" name="Rectangle 3"/>
          <p:cNvSpPr>
            <a:spLocks noGrp="1"/>
          </p:cNvSpPr>
          <p:nvPr>
            <p:ph idx="1"/>
          </p:nvPr>
        </p:nvSpPr>
        <p:spPr>
          <a:xfrm>
            <a:off x="381000" y="1676400"/>
            <a:ext cx="8305800" cy="4953000"/>
          </a:xfrm>
          <a:ln/>
        </p:spPr>
        <p:txBody>
          <a:bodyPr vert="horz" wrap="square" lIns="91440" tIns="45720" rIns="91440" bIns="45720" anchor="t" anchorCtr="0"/>
          <a:p>
            <a:pPr eaLnBrk="1" hangingPunct="1">
              <a:lnSpc>
                <a:spcPct val="90000"/>
              </a:lnSpc>
            </a:pPr>
            <a:r>
              <a:rPr lang="zh-CN" altLang="en-US" sz="2800" dirty="0">
                <a:latin typeface="宋体" panose="02010600030101010101" pitchFamily="2" charset="-122"/>
              </a:rPr>
              <a:t>先查看指令指针寄存器</a:t>
            </a:r>
            <a:r>
              <a:rPr lang="en-US" altLang="zh-CN" sz="2800" dirty="0"/>
              <a:t>IP</a:t>
            </a:r>
            <a:r>
              <a:rPr lang="zh-CN" altLang="en-US" sz="2800" dirty="0">
                <a:latin typeface="宋体" panose="02010600030101010101" pitchFamily="2" charset="-122"/>
              </a:rPr>
              <a:t>的值是否为</a:t>
            </a:r>
            <a:r>
              <a:rPr lang="en-US" altLang="zh-CN" sz="2800" dirty="0"/>
              <a:t>0100</a:t>
            </a:r>
            <a:r>
              <a:rPr lang="zh-CN" altLang="en-US" sz="2800" dirty="0">
                <a:latin typeface="宋体" panose="02010600030101010101" pitchFamily="2" charset="-122"/>
              </a:rPr>
              <a:t>，如果不是，用</a:t>
            </a:r>
            <a:r>
              <a:rPr lang="en-US" altLang="zh-CN" sz="2800" dirty="0"/>
              <a:t>R IP</a:t>
            </a:r>
            <a:r>
              <a:rPr lang="zh-CN" altLang="en-US" sz="2800" dirty="0">
                <a:latin typeface="宋体" panose="02010600030101010101" pitchFamily="2" charset="-122"/>
              </a:rPr>
              <a:t>命令修改为</a:t>
            </a:r>
            <a:r>
              <a:rPr lang="en-US" altLang="zh-CN" sz="2800" dirty="0"/>
              <a:t>0100</a:t>
            </a:r>
            <a:r>
              <a:rPr lang="zh-CN" altLang="en-US" sz="2800" dirty="0">
                <a:latin typeface="宋体" panose="02010600030101010101" pitchFamily="2" charset="-122"/>
              </a:rPr>
              <a:t>。表示现在要从</a:t>
            </a:r>
            <a:r>
              <a:rPr lang="en-US" altLang="zh-CN" sz="2800" dirty="0"/>
              <a:t>CS:0100</a:t>
            </a:r>
            <a:r>
              <a:rPr lang="zh-CN" altLang="en-US" sz="2800" dirty="0">
                <a:latin typeface="宋体" panose="02010600030101010101" pitchFamily="2" charset="-122"/>
              </a:rPr>
              <a:t>单元开始执行指令</a:t>
            </a:r>
            <a:r>
              <a:rPr lang="zh-CN" altLang="en-US" sz="2800" dirty="0"/>
              <a:t> 。</a:t>
            </a:r>
            <a:endParaRPr lang="zh-CN" altLang="en-US" sz="2800" dirty="0"/>
          </a:p>
          <a:p>
            <a:pPr eaLnBrk="1" hangingPunct="1">
              <a:lnSpc>
                <a:spcPct val="90000"/>
              </a:lnSpc>
              <a:buNone/>
            </a:pPr>
            <a:r>
              <a:rPr lang="zh-CN" altLang="en-US" sz="2800" dirty="0"/>
              <a:t>	   </a:t>
            </a:r>
            <a:r>
              <a:rPr lang="en-US" altLang="zh-CN" sz="2800" dirty="0"/>
              <a:t>-T</a:t>
            </a:r>
            <a:endParaRPr lang="en-US" altLang="zh-CN" sz="2800" dirty="0"/>
          </a:p>
          <a:p>
            <a:pPr algn="just" eaLnBrk="1" hangingPunct="1">
              <a:lnSpc>
                <a:spcPct val="90000"/>
              </a:lnSpc>
            </a:pPr>
            <a:r>
              <a:rPr lang="en-US" altLang="zh-CN" sz="2800" dirty="0"/>
              <a:t>T</a:t>
            </a:r>
            <a:r>
              <a:rPr lang="zh-CN" altLang="en-US" sz="2800" dirty="0"/>
              <a:t>命令还可以连续执行多条指令。如上例中连续执行</a:t>
            </a:r>
            <a:r>
              <a:rPr lang="en-US" altLang="zh-CN" sz="2800" dirty="0"/>
              <a:t>3</a:t>
            </a:r>
            <a:r>
              <a:rPr lang="zh-CN" altLang="en-US" sz="2800" dirty="0"/>
              <a:t>条指令，可用如下</a:t>
            </a:r>
            <a:r>
              <a:rPr lang="en-US" altLang="zh-CN" sz="2800" dirty="0"/>
              <a:t>T</a:t>
            </a:r>
            <a:r>
              <a:rPr lang="zh-CN" altLang="en-US" sz="2800" dirty="0"/>
              <a:t>命令：</a:t>
            </a:r>
            <a:endParaRPr lang="zh-CN" altLang="en-US" sz="2800" dirty="0"/>
          </a:p>
          <a:p>
            <a:pPr algn="just" eaLnBrk="1" hangingPunct="1">
              <a:lnSpc>
                <a:spcPct val="90000"/>
              </a:lnSpc>
              <a:buNone/>
            </a:pPr>
            <a:r>
              <a:rPr lang="zh-CN" altLang="en-US" sz="2800" dirty="0"/>
              <a:t>	   </a:t>
            </a:r>
            <a:r>
              <a:rPr lang="en-US" altLang="zh-CN" sz="2800" dirty="0"/>
              <a:t>-T 3</a:t>
            </a:r>
            <a:endParaRPr lang="en-US" altLang="zh-CN" sz="2800" dirty="0"/>
          </a:p>
          <a:p>
            <a:pPr algn="just" eaLnBrk="1" hangingPunct="1">
              <a:lnSpc>
                <a:spcPct val="90000"/>
              </a:lnSpc>
            </a:pPr>
            <a:r>
              <a:rPr lang="en-US" altLang="zh-CN" sz="2800" dirty="0"/>
              <a:t>T</a:t>
            </a:r>
            <a:r>
              <a:rPr lang="zh-CN" altLang="en-US" sz="2800" dirty="0"/>
              <a:t>命令也可以设置开始地址和执行条数。如上例中从</a:t>
            </a:r>
            <a:r>
              <a:rPr lang="en-US" altLang="zh-CN" sz="2800" dirty="0"/>
              <a:t>0100H</a:t>
            </a:r>
            <a:r>
              <a:rPr lang="zh-CN" altLang="en-US" sz="2800" dirty="0"/>
              <a:t>开始连续执行</a:t>
            </a:r>
            <a:r>
              <a:rPr lang="en-US" altLang="zh-CN" sz="2800" dirty="0"/>
              <a:t>3</a:t>
            </a:r>
            <a:r>
              <a:rPr lang="zh-CN" altLang="en-US" sz="2800" dirty="0"/>
              <a:t>条指令，可用如下</a:t>
            </a:r>
            <a:r>
              <a:rPr lang="en-US" altLang="zh-CN" sz="2800" dirty="0"/>
              <a:t>T</a:t>
            </a:r>
            <a:r>
              <a:rPr lang="zh-CN" altLang="en-US" sz="2800" dirty="0"/>
              <a:t>命令：</a:t>
            </a:r>
            <a:endParaRPr lang="zh-CN" altLang="en-US" sz="2800" dirty="0"/>
          </a:p>
          <a:p>
            <a:pPr algn="just" eaLnBrk="1" hangingPunct="1">
              <a:lnSpc>
                <a:spcPct val="90000"/>
              </a:lnSpc>
              <a:buNone/>
            </a:pPr>
            <a:r>
              <a:rPr lang="zh-CN" altLang="en-US" sz="2800" dirty="0"/>
              <a:t>	   </a:t>
            </a:r>
            <a:r>
              <a:rPr lang="en-US" altLang="zh-CN" sz="2800" dirty="0"/>
              <a:t>-T =0100  3</a:t>
            </a:r>
            <a:endParaRPr lang="en-US" altLang="zh-CN" sz="2800" dirty="0"/>
          </a:p>
          <a:p>
            <a:pPr eaLnBrk="1" hangingPunct="1">
              <a:lnSpc>
                <a:spcPct val="90000"/>
              </a:lnSpc>
            </a:pPr>
            <a:endParaRPr lang="en-US" altLang="zh-CN" sz="2800" b="1" dirty="0"/>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a:spLocks noGrp="1"/>
          </p:cNvSpPr>
          <p:nvPr>
            <p:ph idx="1"/>
          </p:nvPr>
        </p:nvSpPr>
        <p:spPr>
          <a:ln/>
        </p:spPr>
        <p:txBody>
          <a:bodyPr vert="horz" wrap="square" lIns="91440" tIns="45720" rIns="91440" bIns="45720" anchor="t" anchorCtr="0"/>
          <a:p>
            <a:pPr eaLnBrk="1" hangingPunct="1"/>
            <a:endParaRPr lang="zh-CN" altLang="zh-CN" dirty="0"/>
          </a:p>
        </p:txBody>
      </p:sp>
      <p:graphicFrame>
        <p:nvGraphicFramePr>
          <p:cNvPr id="19458" name="Object 0"/>
          <p:cNvGraphicFramePr/>
          <p:nvPr/>
        </p:nvGraphicFramePr>
        <p:xfrm>
          <a:off x="609600" y="1066800"/>
          <a:ext cx="7924800" cy="4648200"/>
        </p:xfrm>
        <a:graphic>
          <a:graphicData uri="http://schemas.openxmlformats.org/presentationml/2006/ole">
            <mc:AlternateContent xmlns:mc="http://schemas.openxmlformats.org/markup-compatibility/2006">
              <mc:Choice xmlns:v="urn:schemas-microsoft-com:vml" Requires="v">
                <p:oleObj spid="_x0000_s3091" name="" r:id="rId1" imgW="6048375" imgH="2457450" progId="Paint.Picture">
                  <p:embed/>
                </p:oleObj>
              </mc:Choice>
              <mc:Fallback>
                <p:oleObj name="" r:id="rId1" imgW="6048375" imgH="2457450" progId="Paint.Picture">
                  <p:embed/>
                  <p:pic>
                    <p:nvPicPr>
                      <p:cNvPr id="0" name="图片 3090"/>
                      <p:cNvPicPr/>
                      <p:nvPr/>
                    </p:nvPicPr>
                    <p:blipFill>
                      <a:blip r:embed="rId2"/>
                      <a:stretch>
                        <a:fillRect/>
                      </a:stretch>
                    </p:blipFill>
                    <p:spPr>
                      <a:xfrm>
                        <a:off x="609600" y="1066800"/>
                        <a:ext cx="7924800" cy="46482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3"/>
          <p:cNvSpPr>
            <a:spLocks noGrp="1"/>
          </p:cNvSpPr>
          <p:nvPr>
            <p:ph idx="1"/>
          </p:nvPr>
        </p:nvSpPr>
        <p:spPr>
          <a:ln/>
        </p:spPr>
        <p:txBody>
          <a:bodyPr vert="horz" wrap="square" lIns="91440" tIns="45720" rIns="91440" bIns="45720" anchor="t" anchorCtr="0"/>
          <a:p>
            <a:pPr algn="just" eaLnBrk="1" hangingPunct="1"/>
            <a:r>
              <a:rPr lang="zh-CN" altLang="en-US" b="1" dirty="0"/>
              <a:t>（</a:t>
            </a:r>
            <a:r>
              <a:rPr lang="en-US" altLang="zh-CN" b="1" dirty="0"/>
              <a:t>7</a:t>
            </a:r>
            <a:r>
              <a:rPr lang="zh-CN" altLang="en-US" b="1" dirty="0"/>
              <a:t>）</a:t>
            </a:r>
            <a:r>
              <a:rPr lang="en-US" altLang="zh-CN" b="1" dirty="0"/>
              <a:t>G(Go)</a:t>
            </a:r>
            <a:r>
              <a:rPr lang="zh-CN" altLang="en-US" b="1" dirty="0"/>
              <a:t>命令</a:t>
            </a:r>
            <a:r>
              <a:rPr lang="en-US" altLang="zh-CN" b="1" dirty="0"/>
              <a:t>——</a:t>
            </a:r>
            <a:r>
              <a:rPr lang="zh-CN" altLang="en-US" b="1" dirty="0"/>
              <a:t>连续执行程序</a:t>
            </a:r>
            <a:endParaRPr lang="zh-CN" altLang="en-US" b="1" dirty="0"/>
          </a:p>
          <a:p>
            <a:pPr algn="just" eaLnBrk="1" hangingPunct="1">
              <a:buNone/>
            </a:pPr>
            <a:r>
              <a:rPr lang="zh-CN" altLang="en-US" b="1" dirty="0"/>
              <a:t>	有关连续执行命令</a:t>
            </a:r>
            <a:r>
              <a:rPr lang="en-US" altLang="zh-CN" b="1" dirty="0"/>
              <a:t>G</a:t>
            </a:r>
            <a:r>
              <a:rPr lang="zh-CN" altLang="en-US" b="1" dirty="0"/>
              <a:t>的用法我们放到后面章节中学习。</a:t>
            </a:r>
            <a:endParaRPr lang="zh-CN" altLang="en-US" b="1" dirty="0"/>
          </a:p>
          <a:p>
            <a:pPr algn="just" eaLnBrk="1" hangingPunct="1"/>
            <a:r>
              <a:rPr lang="zh-CN" altLang="en-US" b="1" dirty="0"/>
              <a:t>（</a:t>
            </a:r>
            <a:r>
              <a:rPr lang="en-US" altLang="zh-CN" b="1" dirty="0"/>
              <a:t>8</a:t>
            </a:r>
            <a:r>
              <a:rPr lang="zh-CN" altLang="en-US" b="1" dirty="0"/>
              <a:t>）</a:t>
            </a:r>
            <a:r>
              <a:rPr lang="en-US" altLang="zh-CN" b="1" dirty="0"/>
              <a:t>Q(Quit)</a:t>
            </a:r>
            <a:r>
              <a:rPr lang="zh-CN" altLang="en-US" b="1" dirty="0"/>
              <a:t>命令 </a:t>
            </a:r>
            <a:r>
              <a:rPr lang="en-US" altLang="zh-CN" b="1" dirty="0"/>
              <a:t>——</a:t>
            </a:r>
            <a:r>
              <a:rPr lang="zh-CN" altLang="en-US" b="1" dirty="0"/>
              <a:t>退出</a:t>
            </a:r>
            <a:r>
              <a:rPr lang="en-US" altLang="zh-CN" b="1" dirty="0"/>
              <a:t>DEBUG</a:t>
            </a:r>
            <a:endParaRPr lang="en-US" altLang="zh-CN" b="1" dirty="0"/>
          </a:p>
          <a:p>
            <a:pPr eaLnBrk="1" hangingPunct="1">
              <a:buNone/>
            </a:pPr>
            <a:r>
              <a:rPr lang="en-US" altLang="zh-CN" b="1" dirty="0">
                <a:latin typeface="宋体" panose="02010600030101010101" pitchFamily="2" charset="-122"/>
              </a:rPr>
              <a:t>	</a:t>
            </a:r>
            <a:r>
              <a:rPr lang="zh-CN" altLang="en-US" b="1" dirty="0">
                <a:latin typeface="宋体" panose="02010600030101010101" pitchFamily="2" charset="-122"/>
              </a:rPr>
              <a:t>键入</a:t>
            </a:r>
            <a:r>
              <a:rPr lang="en-US" altLang="zh-CN" b="1" dirty="0"/>
              <a:t>Q</a:t>
            </a:r>
            <a:r>
              <a:rPr lang="zh-CN" altLang="en-US" b="1" dirty="0">
                <a:latin typeface="宋体" panose="02010600030101010101" pitchFamily="2" charset="-122"/>
              </a:rPr>
              <a:t>，回车后退出</a:t>
            </a:r>
            <a:r>
              <a:rPr lang="en-US" altLang="zh-CN" b="1" dirty="0"/>
              <a:t>DEBUG</a:t>
            </a:r>
            <a:r>
              <a:rPr lang="zh-CN" altLang="en-US" b="1" dirty="0">
                <a:latin typeface="宋体" panose="02010600030101010101" pitchFamily="2" charset="-122"/>
              </a:rPr>
              <a:t>，返回到</a:t>
            </a:r>
            <a:r>
              <a:rPr lang="en-US" altLang="zh-CN" b="1" dirty="0"/>
              <a:t>DOS</a:t>
            </a:r>
            <a:r>
              <a:rPr lang="zh-CN" altLang="en-US" b="1" dirty="0">
                <a:latin typeface="宋体" panose="02010600030101010101" pitchFamily="2" charset="-122"/>
              </a:rPr>
              <a:t>下。</a:t>
            </a:r>
            <a:r>
              <a:rPr lang="zh-CN" altLang="en-US" b="1" dirty="0"/>
              <a:t> </a:t>
            </a:r>
            <a:endParaRPr lang="zh-CN" altLang="en-US" b="1" dirty="0"/>
          </a:p>
        </p:txBody>
      </p:sp>
    </p:spTree>
  </p:cSld>
  <p:clrMapOvr>
    <a:masterClrMapping/>
  </p:clrMapOvr>
  <p:transition>
    <p:random/>
  </p:transition>
</p:sld>
</file>

<file path=ppt/theme/theme1.xml><?xml version="1.0" encoding="utf-8"?>
<a:theme xmlns:a="http://schemas.openxmlformats.org/drawingml/2006/main" name="neuq">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uq">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9002</Words>
  <Application>WPS 演示</Application>
  <PresentationFormat>全屏显示(4:3)</PresentationFormat>
  <Paragraphs>724</Paragraphs>
  <Slides>99</Slides>
  <Notes>7</Notes>
  <HiddenSlides>5</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23</vt:i4>
      </vt:variant>
      <vt:variant>
        <vt:lpstr>幻灯片标题</vt:lpstr>
      </vt:variant>
      <vt:variant>
        <vt:i4>99</vt:i4>
      </vt:variant>
    </vt:vector>
  </HeadingPairs>
  <TitlesOfParts>
    <vt:vector size="135" baseType="lpstr">
      <vt:lpstr>Arial</vt:lpstr>
      <vt:lpstr>宋体</vt:lpstr>
      <vt:lpstr>Wingdings</vt:lpstr>
      <vt:lpstr>Calibri</vt:lpstr>
      <vt:lpstr>隶书</vt:lpstr>
      <vt:lpstr>+mn-ea</vt:lpstr>
      <vt:lpstr>Segoe Print</vt:lpstr>
      <vt:lpstr>Times New Roman</vt:lpstr>
      <vt:lpstr>Arial Unicode MS</vt:lpstr>
      <vt:lpstr>微软雅黑</vt:lpstr>
      <vt:lpstr>Arial</vt:lpstr>
      <vt:lpstr>neuq</vt:lpstr>
      <vt:lpstr>1_neuq</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Visio.Drawing.6</vt:lpstr>
      <vt:lpstr>Paint.Picture</vt:lpstr>
      <vt:lpstr>Paint.Picture</vt:lpstr>
      <vt:lpstr>Paint.Picture</vt:lpstr>
      <vt:lpstr>Paint.Picture</vt:lpstr>
      <vt:lpstr>Visio.Drawing.6</vt:lpstr>
      <vt:lpstr>Visio.Drawing.6</vt:lpstr>
      <vt:lpstr>Visio.Drawing.6</vt:lpstr>
      <vt:lpstr>Visio.Drawing.6</vt:lpstr>
      <vt:lpstr>Visio.Drawing.6</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计算机基本原理</dc:title>
  <dc:creator/>
  <cp:lastModifiedBy>听心的声音</cp:lastModifiedBy>
  <cp:revision>141</cp:revision>
  <dcterms:created xsi:type="dcterms:W3CDTF">2023-03-06T02:04:14Z</dcterms:created>
  <dcterms:modified xsi:type="dcterms:W3CDTF">2023-03-06T09:42:00Z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690705995A0D47FCB65443E96EEF2ED9</vt:lpwstr>
  </property>
  <property fmtid="{D5CDD505-2E9C-101B-9397-08002B2CF9AE}" pid="3" name="KSOProductBuildVer">
    <vt:lpwstr>2052-11.1.0.11372</vt:lpwstr>
  </property>
</Properties>
</file>