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6" r:id="rId3"/>
    <p:sldId id="303" r:id="rId5"/>
    <p:sldId id="258" r:id="rId6"/>
    <p:sldId id="374" r:id="rId7"/>
    <p:sldId id="348" r:id="rId8"/>
    <p:sldId id="349" r:id="rId9"/>
    <p:sldId id="350" r:id="rId10"/>
    <p:sldId id="259" r:id="rId11"/>
    <p:sldId id="347" r:id="rId12"/>
    <p:sldId id="260" r:id="rId13"/>
    <p:sldId id="357" r:id="rId14"/>
    <p:sldId id="358" r:id="rId15"/>
    <p:sldId id="359" r:id="rId16"/>
    <p:sldId id="360" r:id="rId17"/>
    <p:sldId id="261" r:id="rId18"/>
    <p:sldId id="262" r:id="rId19"/>
    <p:sldId id="304" r:id="rId20"/>
    <p:sldId id="263" r:id="rId21"/>
    <p:sldId id="264" r:id="rId22"/>
    <p:sldId id="265" r:id="rId23"/>
    <p:sldId id="368" r:id="rId24"/>
    <p:sldId id="266" r:id="rId25"/>
    <p:sldId id="362" r:id="rId26"/>
    <p:sldId id="363" r:id="rId27"/>
    <p:sldId id="369" r:id="rId28"/>
    <p:sldId id="267" r:id="rId29"/>
    <p:sldId id="268" r:id="rId30"/>
    <p:sldId id="269" r:id="rId31"/>
    <p:sldId id="270" r:id="rId32"/>
    <p:sldId id="271" r:id="rId33"/>
    <p:sldId id="370" r:id="rId34"/>
    <p:sldId id="272" r:id="rId35"/>
    <p:sldId id="305" r:id="rId36"/>
    <p:sldId id="364" r:id="rId37"/>
    <p:sldId id="306" r:id="rId38"/>
    <p:sldId id="273" r:id="rId39"/>
    <p:sldId id="371" r:id="rId40"/>
    <p:sldId id="372" r:id="rId41"/>
    <p:sldId id="274" r:id="rId42"/>
    <p:sldId id="275" r:id="rId43"/>
    <p:sldId id="307" r:id="rId44"/>
    <p:sldId id="308" r:id="rId45"/>
    <p:sldId id="309" r:id="rId46"/>
    <p:sldId id="310" r:id="rId47"/>
    <p:sldId id="311" r:id="rId48"/>
    <p:sldId id="375" r:id="rId49"/>
    <p:sldId id="312" r:id="rId50"/>
    <p:sldId id="313" r:id="rId51"/>
    <p:sldId id="276" r:id="rId52"/>
    <p:sldId id="314" r:id="rId53"/>
    <p:sldId id="315" r:id="rId54"/>
    <p:sldId id="316" r:id="rId55"/>
    <p:sldId id="277" r:id="rId56"/>
    <p:sldId id="278" r:id="rId57"/>
    <p:sldId id="279" r:id="rId58"/>
    <p:sldId id="280" r:id="rId59"/>
    <p:sldId id="317" r:id="rId60"/>
    <p:sldId id="281" r:id="rId61"/>
    <p:sldId id="282" r:id="rId62"/>
    <p:sldId id="319" r:id="rId63"/>
    <p:sldId id="320" r:id="rId64"/>
    <p:sldId id="318" r:id="rId65"/>
    <p:sldId id="284" r:id="rId66"/>
    <p:sldId id="285" r:id="rId67"/>
    <p:sldId id="286" r:id="rId68"/>
    <p:sldId id="321" r:id="rId69"/>
    <p:sldId id="287" r:id="rId70"/>
    <p:sldId id="326" r:id="rId71"/>
    <p:sldId id="327" r:id="rId72"/>
    <p:sldId id="288" r:id="rId73"/>
    <p:sldId id="322" r:id="rId74"/>
    <p:sldId id="289" r:id="rId75"/>
    <p:sldId id="325" r:id="rId76"/>
    <p:sldId id="328" r:id="rId77"/>
    <p:sldId id="290" r:id="rId78"/>
    <p:sldId id="354" r:id="rId79"/>
    <p:sldId id="323" r:id="rId80"/>
    <p:sldId id="291" r:id="rId81"/>
    <p:sldId id="365" r:id="rId82"/>
    <p:sldId id="324" r:id="rId83"/>
    <p:sldId id="292" r:id="rId84"/>
    <p:sldId id="367" r:id="rId85"/>
    <p:sldId id="329" r:id="rId86"/>
    <p:sldId id="293" r:id="rId87"/>
    <p:sldId id="294" r:id="rId88"/>
    <p:sldId id="331" r:id="rId89"/>
    <p:sldId id="295" r:id="rId90"/>
    <p:sldId id="332" r:id="rId91"/>
    <p:sldId id="296" r:id="rId92"/>
    <p:sldId id="297" r:id="rId93"/>
    <p:sldId id="298" r:id="rId94"/>
    <p:sldId id="299" r:id="rId95"/>
    <p:sldId id="373" r:id="rId96"/>
    <p:sldId id="334" r:id="rId97"/>
    <p:sldId id="335" r:id="rId98"/>
    <p:sldId id="336" r:id="rId99"/>
    <p:sldId id="300" r:id="rId100"/>
    <p:sldId id="340" r:id="rId101"/>
    <p:sldId id="341" r:id="rId102"/>
    <p:sldId id="342" r:id="rId103"/>
    <p:sldId id="343" r:id="rId104"/>
    <p:sldId id="344" r:id="rId10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99"/>
    <a:srgbClr val="FFFFCC"/>
    <a:srgbClr val="FEF6F0"/>
    <a:srgbClr val="FEF1E6"/>
    <a:srgbClr val="800000"/>
    <a:srgbClr val="FFCCFF"/>
    <a:srgbClr val="CB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91"/>
  </p:normalViewPr>
  <p:slideViewPr>
    <p:cSldViewPr showGuides="1">
      <p:cViewPr>
        <p:scale>
          <a:sx n="55" d="100"/>
          <a:sy n="55" d="100"/>
        </p:scale>
        <p:origin x="-1806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7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A5AEF-BF28-49D6-86A4-DD63406075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FDD400-3591-4BF4-B7F9-29D180863DF3}">
      <dgm:prSet/>
      <dgm:spPr/>
      <dgm:t>
        <a:bodyPr/>
        <a:lstStyle/>
        <a:p>
          <a:pPr rtl="0"/>
          <a:r>
            <a:rPr lang="en-US" b="1" dirty="0" smtClean="0"/>
            <a:t>1</a:t>
          </a:r>
          <a:r>
            <a:rPr lang="zh-CN" b="1" dirty="0" smtClean="0"/>
            <a:t>．为什么要有伪指令？</a:t>
          </a:r>
          <a:endParaRPr lang="en-US" b="1" dirty="0"/>
        </a:p>
      </dgm:t>
    </dgm:pt>
    <dgm:pt modelId="{F899E922-CD7E-443B-8031-22726FF0C393}" cxnId="{D7B0AF3A-705C-4495-B9D2-2FF877D7C1BB}" type="parTrans">
      <dgm:prSet/>
      <dgm:spPr/>
      <dgm:t>
        <a:bodyPr/>
        <a:lstStyle/>
        <a:p>
          <a:endParaRPr lang="zh-CN" altLang="en-US"/>
        </a:p>
      </dgm:t>
    </dgm:pt>
    <dgm:pt modelId="{99E50A07-E23F-46D1-8CDB-BE10AB0E7DE7}" cxnId="{D7B0AF3A-705C-4495-B9D2-2FF877D7C1BB}" type="sibTrans">
      <dgm:prSet/>
      <dgm:spPr/>
      <dgm:t>
        <a:bodyPr/>
        <a:lstStyle/>
        <a:p>
          <a:endParaRPr lang="zh-CN" altLang="en-US"/>
        </a:p>
      </dgm:t>
    </dgm:pt>
    <dgm:pt modelId="{B87FC348-5350-44D5-9C61-12B67C38484B}">
      <dgm:prSet/>
      <dgm:spPr/>
      <dgm:t>
        <a:bodyPr/>
        <a:lstStyle/>
        <a:p>
          <a:pPr rtl="0"/>
          <a:r>
            <a:rPr lang="en-US" b="1" dirty="0" smtClean="0"/>
            <a:t>2.</a:t>
          </a:r>
          <a:r>
            <a:rPr lang="zh-CN" altLang="en-US" b="1" dirty="0" smtClean="0"/>
            <a:t>  </a:t>
          </a:r>
          <a:r>
            <a:rPr lang="zh-CN" b="1" dirty="0" smtClean="0"/>
            <a:t> 程序是怎么运行和加载的</a:t>
          </a:r>
          <a:endParaRPr lang="zh-CN" b="1" dirty="0"/>
        </a:p>
      </dgm:t>
    </dgm:pt>
    <dgm:pt modelId="{5586BBFD-D7DC-4937-BF62-C1E7233D5BAF}" cxnId="{4D9206FA-C461-4A9E-B46E-13C53F64373F}" type="parTrans">
      <dgm:prSet/>
      <dgm:spPr/>
      <dgm:t>
        <a:bodyPr/>
        <a:lstStyle/>
        <a:p>
          <a:endParaRPr lang="zh-CN" altLang="en-US"/>
        </a:p>
      </dgm:t>
    </dgm:pt>
    <dgm:pt modelId="{1B57C761-9BFC-4094-BA16-17284F30591B}" cxnId="{4D9206FA-C461-4A9E-B46E-13C53F64373F}" type="sibTrans">
      <dgm:prSet/>
      <dgm:spPr/>
      <dgm:t>
        <a:bodyPr/>
        <a:lstStyle/>
        <a:p>
          <a:endParaRPr lang="zh-CN" altLang="en-US"/>
        </a:p>
      </dgm:t>
    </dgm:pt>
    <dgm:pt modelId="{C805DACE-439B-4307-BEA2-EC7AD7D0C6FD}">
      <dgm:prSet/>
      <dgm:spPr/>
      <dgm:t>
        <a:bodyPr/>
        <a:lstStyle/>
        <a:p>
          <a:pPr rtl="0"/>
          <a:r>
            <a:rPr lang="en-US" b="1" dirty="0" smtClean="0"/>
            <a:t>2</a:t>
          </a:r>
          <a:r>
            <a:rPr lang="zh-CN" b="1" dirty="0" smtClean="0"/>
            <a:t>．运算结果怎样显示在屏幕上？</a:t>
          </a:r>
          <a:endParaRPr lang="zh-CN" dirty="0"/>
        </a:p>
      </dgm:t>
    </dgm:pt>
    <dgm:pt modelId="{C58A5C7A-370B-4DB5-BE2D-6599DB7CFDB5}" cxnId="{AC4A4BBC-EF24-405F-9096-E9FB841E0409}" type="parTrans">
      <dgm:prSet/>
      <dgm:spPr/>
      <dgm:t>
        <a:bodyPr/>
        <a:lstStyle/>
        <a:p>
          <a:endParaRPr lang="zh-CN" altLang="en-US"/>
        </a:p>
      </dgm:t>
    </dgm:pt>
    <dgm:pt modelId="{A3FE1182-5105-4075-A224-0D3184A43EB0}" cxnId="{AC4A4BBC-EF24-405F-9096-E9FB841E0409}" type="sibTrans">
      <dgm:prSet/>
      <dgm:spPr/>
      <dgm:t>
        <a:bodyPr/>
        <a:lstStyle/>
        <a:p>
          <a:endParaRPr lang="zh-CN" altLang="en-US"/>
        </a:p>
      </dgm:t>
    </dgm:pt>
    <dgm:pt modelId="{58DABE81-D2A3-4657-8918-1021536D998D}">
      <dgm:prSet/>
      <dgm:spPr/>
      <dgm:t>
        <a:bodyPr/>
        <a:lstStyle/>
        <a:p>
          <a:pPr rtl="0"/>
          <a:r>
            <a:rPr lang="en-US" b="1" dirty="0" smtClean="0"/>
            <a:t>3</a:t>
          </a:r>
          <a:r>
            <a:rPr lang="zh-CN" b="1" dirty="0" smtClean="0"/>
            <a:t>．含有键盘输入的程序如何编写？</a:t>
          </a:r>
          <a:endParaRPr lang="zh-CN" dirty="0"/>
        </a:p>
      </dgm:t>
    </dgm:pt>
    <dgm:pt modelId="{3F71E8F2-51AF-4505-9EC9-30C586E2CB7A}" cxnId="{B58D5789-07ED-4362-8985-B8392B13C49F}" type="parTrans">
      <dgm:prSet/>
      <dgm:spPr/>
      <dgm:t>
        <a:bodyPr/>
        <a:lstStyle/>
        <a:p>
          <a:endParaRPr lang="zh-CN" altLang="en-US"/>
        </a:p>
      </dgm:t>
    </dgm:pt>
    <dgm:pt modelId="{B191A89A-7837-4DC0-9015-483CE958D088}" cxnId="{B58D5789-07ED-4362-8985-B8392B13C49F}" type="sibTrans">
      <dgm:prSet/>
      <dgm:spPr/>
      <dgm:t>
        <a:bodyPr/>
        <a:lstStyle/>
        <a:p>
          <a:endParaRPr lang="zh-CN" altLang="en-US"/>
        </a:p>
      </dgm:t>
    </dgm:pt>
    <dgm:pt modelId="{E706577F-4859-42D9-9C1A-DC923C69B5B9}">
      <dgm:prSet/>
      <dgm:spPr/>
      <dgm:t>
        <a:bodyPr/>
        <a:lstStyle/>
        <a:p>
          <a:pPr rtl="0"/>
          <a:r>
            <a:rPr lang="en-US" b="1" dirty="0" smtClean="0"/>
            <a:t>4. </a:t>
          </a:r>
          <a:r>
            <a:rPr lang="zh-CN" altLang="en-US" b="1" dirty="0" smtClean="0"/>
            <a:t>  </a:t>
          </a:r>
          <a:r>
            <a:rPr lang="zh-CN" b="1" dirty="0" smtClean="0"/>
            <a:t>完整的汇编语言程序都有哪些要求？</a:t>
          </a:r>
          <a:endParaRPr lang="zh-CN" dirty="0"/>
        </a:p>
      </dgm:t>
    </dgm:pt>
    <dgm:pt modelId="{9A6C918C-48CC-4D3F-A740-BE9C47C47C82}" cxnId="{F7100D65-4979-4C62-AB2F-FE129C412DFE}" type="parTrans">
      <dgm:prSet/>
      <dgm:spPr/>
      <dgm:t>
        <a:bodyPr/>
        <a:lstStyle/>
        <a:p>
          <a:endParaRPr lang="zh-CN" altLang="en-US"/>
        </a:p>
      </dgm:t>
    </dgm:pt>
    <dgm:pt modelId="{F6483388-7149-4301-8945-54117EA62216}" cxnId="{F7100D65-4979-4C62-AB2F-FE129C412DFE}" type="sibTrans">
      <dgm:prSet/>
      <dgm:spPr/>
      <dgm:t>
        <a:bodyPr/>
        <a:lstStyle/>
        <a:p>
          <a:endParaRPr lang="zh-CN" altLang="en-US"/>
        </a:p>
      </dgm:t>
    </dgm:pt>
    <dgm:pt modelId="{70D2D8A1-7F7A-49DE-B9BF-126FE8FF22B6}">
      <dgm:prSet/>
      <dgm:spPr/>
      <dgm:t>
        <a:bodyPr/>
        <a:lstStyle/>
        <a:p>
          <a:pPr rtl="0"/>
          <a:r>
            <a:rPr lang="en-US" b="1" dirty="0" smtClean="0"/>
            <a:t>5. </a:t>
          </a:r>
          <a:r>
            <a:rPr lang="zh-CN" altLang="en-US" b="1" dirty="0" smtClean="0"/>
            <a:t>  </a:t>
          </a:r>
          <a:r>
            <a:rPr lang="zh-CN" b="1" dirty="0" smtClean="0"/>
            <a:t>简化的程序格式是不是更方便？ </a:t>
          </a:r>
          <a:endParaRPr lang="zh-CN" dirty="0"/>
        </a:p>
      </dgm:t>
    </dgm:pt>
    <dgm:pt modelId="{59E4AD44-9EE9-4836-A59E-AF5C61B5BC1C}" cxnId="{44417C02-2B4B-4693-BEB6-B504B7DEE043}" type="parTrans">
      <dgm:prSet/>
      <dgm:spPr/>
      <dgm:t>
        <a:bodyPr/>
        <a:lstStyle/>
        <a:p>
          <a:endParaRPr lang="zh-CN" altLang="en-US"/>
        </a:p>
      </dgm:t>
    </dgm:pt>
    <dgm:pt modelId="{D5319438-9B4C-473F-8150-51312AC3F8C7}" cxnId="{44417C02-2B4B-4693-BEB6-B504B7DEE043}" type="sibTrans">
      <dgm:prSet/>
      <dgm:spPr/>
      <dgm:t>
        <a:bodyPr/>
        <a:lstStyle/>
        <a:p>
          <a:endParaRPr lang="zh-CN" altLang="en-US"/>
        </a:p>
      </dgm:t>
    </dgm:pt>
    <dgm:pt modelId="{16A0789E-2B0D-44F0-836C-AF8F4354703E}" type="pres">
      <dgm:prSet presAssocID="{BF6A5AEF-BF28-49D6-86A4-DD63406075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E4B2C57-51D5-4E39-9CF0-69227B0C580C}" type="pres">
      <dgm:prSet presAssocID="{01FDD400-3591-4BF4-B7F9-29D180863DF3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1E2942-1F12-4D7D-B03E-E0C3480D9CF8}" type="pres">
      <dgm:prSet presAssocID="{99E50A07-E23F-46D1-8CDB-BE10AB0E7DE7}" presName="spacer" presStyleCnt="0"/>
      <dgm:spPr/>
    </dgm:pt>
    <dgm:pt modelId="{1154EF83-C26D-4696-BB33-B37A2CB1308F}" type="pres">
      <dgm:prSet presAssocID="{B87FC348-5350-44D5-9C61-12B67C38484B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A96DB-DCDC-4967-8460-342533C36283}" type="pres">
      <dgm:prSet presAssocID="{1B57C761-9BFC-4094-BA16-17284F30591B}" presName="spacer" presStyleCnt="0"/>
      <dgm:spPr/>
    </dgm:pt>
    <dgm:pt modelId="{EECF0BE7-A73C-4105-A0B4-5757D4737E3A}" type="pres">
      <dgm:prSet presAssocID="{C805DACE-439B-4307-BEA2-EC7AD7D0C6FD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C8DF16-DEFA-45A2-816F-5C268DCCCB61}" type="pres">
      <dgm:prSet presAssocID="{A3FE1182-5105-4075-A224-0D3184A43EB0}" presName="spacer" presStyleCnt="0"/>
      <dgm:spPr/>
    </dgm:pt>
    <dgm:pt modelId="{C488B46F-EA7F-4F49-AA03-EAEA8E1346D0}" type="pres">
      <dgm:prSet presAssocID="{58DABE81-D2A3-4657-8918-1021536D998D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4B9707-4B3D-41F1-94C5-37E47FB861AA}" type="pres">
      <dgm:prSet presAssocID="{B191A89A-7837-4DC0-9015-483CE958D088}" presName="spacer" presStyleCnt="0"/>
      <dgm:spPr/>
    </dgm:pt>
    <dgm:pt modelId="{5D1C1313-48EB-449A-AB49-255F07CB7AAA}" type="pres">
      <dgm:prSet presAssocID="{E706577F-4859-42D9-9C1A-DC923C69B5B9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254CC41-D5FD-45B7-BB4D-E653C17B9159}" type="pres">
      <dgm:prSet presAssocID="{F6483388-7149-4301-8945-54117EA62216}" presName="spacer" presStyleCnt="0"/>
      <dgm:spPr/>
    </dgm:pt>
    <dgm:pt modelId="{2371FC84-F9D5-4EFC-9988-C114531AA8EF}" type="pres">
      <dgm:prSet presAssocID="{70D2D8A1-7F7A-49DE-B9BF-126FE8FF22B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7CCD2D-C1E5-4157-A44A-78EBCAE9F24E}" type="presOf" srcId="{B87FC348-5350-44D5-9C61-12B67C38484B}" destId="{1154EF83-C26D-4696-BB33-B37A2CB1308F}" srcOrd="0" destOrd="0" presId="urn:microsoft.com/office/officeart/2005/8/layout/vList2"/>
    <dgm:cxn modelId="{4D9206FA-C461-4A9E-B46E-13C53F64373F}" srcId="{BF6A5AEF-BF28-49D6-86A4-DD634060758B}" destId="{B87FC348-5350-44D5-9C61-12B67C38484B}" srcOrd="1" destOrd="0" parTransId="{5586BBFD-D7DC-4937-BF62-C1E7233D5BAF}" sibTransId="{1B57C761-9BFC-4094-BA16-17284F30591B}"/>
    <dgm:cxn modelId="{16D6A788-CF18-4F59-BFD3-E0D0490A328E}" type="presOf" srcId="{C805DACE-439B-4307-BEA2-EC7AD7D0C6FD}" destId="{EECF0BE7-A73C-4105-A0B4-5757D4737E3A}" srcOrd="0" destOrd="0" presId="urn:microsoft.com/office/officeart/2005/8/layout/vList2"/>
    <dgm:cxn modelId="{3859A840-2605-4105-A4BE-358904588202}" type="presOf" srcId="{BF6A5AEF-BF28-49D6-86A4-DD634060758B}" destId="{16A0789E-2B0D-44F0-836C-AF8F4354703E}" srcOrd="0" destOrd="0" presId="urn:microsoft.com/office/officeart/2005/8/layout/vList2"/>
    <dgm:cxn modelId="{F7100D65-4979-4C62-AB2F-FE129C412DFE}" srcId="{BF6A5AEF-BF28-49D6-86A4-DD634060758B}" destId="{E706577F-4859-42D9-9C1A-DC923C69B5B9}" srcOrd="4" destOrd="0" parTransId="{9A6C918C-48CC-4D3F-A740-BE9C47C47C82}" sibTransId="{F6483388-7149-4301-8945-54117EA62216}"/>
    <dgm:cxn modelId="{44417C02-2B4B-4693-BEB6-B504B7DEE043}" srcId="{BF6A5AEF-BF28-49D6-86A4-DD634060758B}" destId="{70D2D8A1-7F7A-49DE-B9BF-126FE8FF22B6}" srcOrd="5" destOrd="0" parTransId="{59E4AD44-9EE9-4836-A59E-AF5C61B5BC1C}" sibTransId="{D5319438-9B4C-473F-8150-51312AC3F8C7}"/>
    <dgm:cxn modelId="{D7B0AF3A-705C-4495-B9D2-2FF877D7C1BB}" srcId="{BF6A5AEF-BF28-49D6-86A4-DD634060758B}" destId="{01FDD400-3591-4BF4-B7F9-29D180863DF3}" srcOrd="0" destOrd="0" parTransId="{F899E922-CD7E-443B-8031-22726FF0C393}" sibTransId="{99E50A07-E23F-46D1-8CDB-BE10AB0E7DE7}"/>
    <dgm:cxn modelId="{57EB595C-DF98-446E-A002-35F9EC6AEA2F}" type="presOf" srcId="{70D2D8A1-7F7A-49DE-B9BF-126FE8FF22B6}" destId="{2371FC84-F9D5-4EFC-9988-C114531AA8EF}" srcOrd="0" destOrd="0" presId="urn:microsoft.com/office/officeart/2005/8/layout/vList2"/>
    <dgm:cxn modelId="{69ACCA6F-768F-46D4-A48E-AD3EDCBCD7E1}" type="presOf" srcId="{58DABE81-D2A3-4657-8918-1021536D998D}" destId="{C488B46F-EA7F-4F49-AA03-EAEA8E1346D0}" srcOrd="0" destOrd="0" presId="urn:microsoft.com/office/officeart/2005/8/layout/vList2"/>
    <dgm:cxn modelId="{AC4A4BBC-EF24-405F-9096-E9FB841E0409}" srcId="{BF6A5AEF-BF28-49D6-86A4-DD634060758B}" destId="{C805DACE-439B-4307-BEA2-EC7AD7D0C6FD}" srcOrd="2" destOrd="0" parTransId="{C58A5C7A-370B-4DB5-BE2D-6599DB7CFDB5}" sibTransId="{A3FE1182-5105-4075-A224-0D3184A43EB0}"/>
    <dgm:cxn modelId="{9CBB11ED-EBD9-41F0-86BF-929983ABBEF3}" type="presOf" srcId="{E706577F-4859-42D9-9C1A-DC923C69B5B9}" destId="{5D1C1313-48EB-449A-AB49-255F07CB7AAA}" srcOrd="0" destOrd="0" presId="urn:microsoft.com/office/officeart/2005/8/layout/vList2"/>
    <dgm:cxn modelId="{7DB70C2D-FA6F-402D-8DB4-7C58AC654FFA}" type="presOf" srcId="{01FDD400-3591-4BF4-B7F9-29D180863DF3}" destId="{FE4B2C57-51D5-4E39-9CF0-69227B0C580C}" srcOrd="0" destOrd="0" presId="urn:microsoft.com/office/officeart/2005/8/layout/vList2"/>
    <dgm:cxn modelId="{B58D5789-07ED-4362-8985-B8392B13C49F}" srcId="{BF6A5AEF-BF28-49D6-86A4-DD634060758B}" destId="{58DABE81-D2A3-4657-8918-1021536D998D}" srcOrd="3" destOrd="0" parTransId="{3F71E8F2-51AF-4505-9EC9-30C586E2CB7A}" sibTransId="{B191A89A-7837-4DC0-9015-483CE958D088}"/>
    <dgm:cxn modelId="{72156398-AB35-42F2-B4BA-6B79BB38C5BB}" type="presParOf" srcId="{16A0789E-2B0D-44F0-836C-AF8F4354703E}" destId="{FE4B2C57-51D5-4E39-9CF0-69227B0C580C}" srcOrd="0" destOrd="0" presId="urn:microsoft.com/office/officeart/2005/8/layout/vList2"/>
    <dgm:cxn modelId="{165E2707-1614-4674-8A7F-83C16463D9C3}" type="presParOf" srcId="{16A0789E-2B0D-44F0-836C-AF8F4354703E}" destId="{D31E2942-1F12-4D7D-B03E-E0C3480D9CF8}" srcOrd="1" destOrd="0" presId="urn:microsoft.com/office/officeart/2005/8/layout/vList2"/>
    <dgm:cxn modelId="{559F4B2F-3587-4829-A362-67BFFF924357}" type="presParOf" srcId="{16A0789E-2B0D-44F0-836C-AF8F4354703E}" destId="{1154EF83-C26D-4696-BB33-B37A2CB1308F}" srcOrd="2" destOrd="0" presId="urn:microsoft.com/office/officeart/2005/8/layout/vList2"/>
    <dgm:cxn modelId="{FE47741E-CF3B-4A2C-97C5-A0A259DFFFB8}" type="presParOf" srcId="{16A0789E-2B0D-44F0-836C-AF8F4354703E}" destId="{B34A96DB-DCDC-4967-8460-342533C36283}" srcOrd="3" destOrd="0" presId="urn:microsoft.com/office/officeart/2005/8/layout/vList2"/>
    <dgm:cxn modelId="{C4170D08-4D5D-4092-B5E0-B739E4117AD0}" type="presParOf" srcId="{16A0789E-2B0D-44F0-836C-AF8F4354703E}" destId="{EECF0BE7-A73C-4105-A0B4-5757D4737E3A}" srcOrd="4" destOrd="0" presId="urn:microsoft.com/office/officeart/2005/8/layout/vList2"/>
    <dgm:cxn modelId="{94797931-9CCA-452C-B5C5-5E35B2D6A9C7}" type="presParOf" srcId="{16A0789E-2B0D-44F0-836C-AF8F4354703E}" destId="{87C8DF16-DEFA-45A2-816F-5C268DCCCB61}" srcOrd="5" destOrd="0" presId="urn:microsoft.com/office/officeart/2005/8/layout/vList2"/>
    <dgm:cxn modelId="{47C29422-BAE2-4082-A48A-649A70EBC18D}" type="presParOf" srcId="{16A0789E-2B0D-44F0-836C-AF8F4354703E}" destId="{C488B46F-EA7F-4F49-AA03-EAEA8E1346D0}" srcOrd="6" destOrd="0" presId="urn:microsoft.com/office/officeart/2005/8/layout/vList2"/>
    <dgm:cxn modelId="{F1B6F949-85C0-49CC-BC05-E1009B87C843}" type="presParOf" srcId="{16A0789E-2B0D-44F0-836C-AF8F4354703E}" destId="{604B9707-4B3D-41F1-94C5-37E47FB861AA}" srcOrd="7" destOrd="0" presId="urn:microsoft.com/office/officeart/2005/8/layout/vList2"/>
    <dgm:cxn modelId="{97AD3FD5-C068-4080-BF4A-6ACA93EF59AC}" type="presParOf" srcId="{16A0789E-2B0D-44F0-836C-AF8F4354703E}" destId="{5D1C1313-48EB-449A-AB49-255F07CB7AAA}" srcOrd="8" destOrd="0" presId="urn:microsoft.com/office/officeart/2005/8/layout/vList2"/>
    <dgm:cxn modelId="{771E2877-5229-423A-8CA0-BC6F447FB996}" type="presParOf" srcId="{16A0789E-2B0D-44F0-836C-AF8F4354703E}" destId="{5254CC41-D5FD-45B7-BB4D-E653C17B9159}" srcOrd="9" destOrd="0" presId="urn:microsoft.com/office/officeart/2005/8/layout/vList2"/>
    <dgm:cxn modelId="{B5BBAF16-DF29-4DFD-99FE-D9763BD42E3C}" type="presParOf" srcId="{16A0789E-2B0D-44F0-836C-AF8F4354703E}" destId="{2371FC84-F9D5-4EFC-9988-C114531AA8E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82000" cy="4495800"/>
        <a:chOff x="0" y="0"/>
        <a:chExt cx="8382000" cy="4495800"/>
      </a:xfrm>
    </dsp:grpSpPr>
    <dsp:sp modelId="{FE4B2C57-51D5-4E39-9CF0-69227B0C580C}">
      <dsp:nvSpPr>
        <dsp:cNvPr id="3" name="圆角矩形 2"/>
        <dsp:cNvSpPr/>
      </dsp:nvSpPr>
      <dsp:spPr bwMode="white">
        <a:xfrm>
          <a:off x="0" y="69975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1</a:t>
          </a:r>
          <a:r>
            <a:rPr lang="zh-CN" b="1" dirty="0" smtClean="0"/>
            <a:t>．为什么要有伪指令？</a:t>
          </a:r>
          <a:endParaRPr lang="en-US" b="1" dirty="0"/>
        </a:p>
      </dsp:txBody>
      <dsp:txXfrm>
        <a:off x="0" y="69975"/>
        <a:ext cx="8382000" cy="663575"/>
      </dsp:txXfrm>
    </dsp:sp>
    <dsp:sp modelId="{1154EF83-C26D-4696-BB33-B37A2CB1308F}">
      <dsp:nvSpPr>
        <dsp:cNvPr id="4" name="圆角矩形 3"/>
        <dsp:cNvSpPr/>
      </dsp:nvSpPr>
      <dsp:spPr bwMode="white">
        <a:xfrm>
          <a:off x="0" y="808430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2.</a:t>
          </a:r>
          <a:r>
            <a:rPr lang="zh-CN" altLang="en-US" b="1" dirty="0" smtClean="0"/>
            <a:t>  </a:t>
          </a:r>
          <a:r>
            <a:rPr lang="zh-CN" b="1" dirty="0" smtClean="0"/>
            <a:t> 程序是怎么运行和加载的</a:t>
          </a:r>
          <a:endParaRPr lang="zh-CN" b="1" dirty="0"/>
        </a:p>
      </dsp:txBody>
      <dsp:txXfrm>
        <a:off x="0" y="808430"/>
        <a:ext cx="8382000" cy="663575"/>
      </dsp:txXfrm>
    </dsp:sp>
    <dsp:sp modelId="{EECF0BE7-A73C-4105-A0B4-5757D4737E3A}">
      <dsp:nvSpPr>
        <dsp:cNvPr id="5" name="圆角矩形 4"/>
        <dsp:cNvSpPr/>
      </dsp:nvSpPr>
      <dsp:spPr bwMode="white">
        <a:xfrm>
          <a:off x="0" y="1546885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2</a:t>
          </a:r>
          <a:r>
            <a:rPr lang="zh-CN" b="1" dirty="0" smtClean="0"/>
            <a:t>．运算结果怎样显示在屏幕上？</a:t>
          </a:r>
          <a:endParaRPr lang="zh-CN" dirty="0"/>
        </a:p>
      </dsp:txBody>
      <dsp:txXfrm>
        <a:off x="0" y="1546885"/>
        <a:ext cx="8382000" cy="663575"/>
      </dsp:txXfrm>
    </dsp:sp>
    <dsp:sp modelId="{C488B46F-EA7F-4F49-AA03-EAEA8E1346D0}">
      <dsp:nvSpPr>
        <dsp:cNvPr id="6" name="圆角矩形 5"/>
        <dsp:cNvSpPr/>
      </dsp:nvSpPr>
      <dsp:spPr bwMode="white">
        <a:xfrm>
          <a:off x="0" y="2285340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3</a:t>
          </a:r>
          <a:r>
            <a:rPr lang="zh-CN" b="1" dirty="0" smtClean="0"/>
            <a:t>．含有键盘输入的程序如何编写？</a:t>
          </a:r>
          <a:endParaRPr lang="zh-CN" dirty="0"/>
        </a:p>
      </dsp:txBody>
      <dsp:txXfrm>
        <a:off x="0" y="2285340"/>
        <a:ext cx="8382000" cy="663575"/>
      </dsp:txXfrm>
    </dsp:sp>
    <dsp:sp modelId="{5D1C1313-48EB-449A-AB49-255F07CB7AAA}">
      <dsp:nvSpPr>
        <dsp:cNvPr id="7" name="圆角矩形 6"/>
        <dsp:cNvSpPr/>
      </dsp:nvSpPr>
      <dsp:spPr bwMode="white">
        <a:xfrm>
          <a:off x="0" y="3023795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4. </a:t>
          </a:r>
          <a:r>
            <a:rPr lang="zh-CN" altLang="en-US" b="1" dirty="0" smtClean="0"/>
            <a:t>  </a:t>
          </a:r>
          <a:r>
            <a:rPr lang="zh-CN" b="1" dirty="0" smtClean="0"/>
            <a:t>完整的汇编语言程序都有哪些要求？</a:t>
          </a:r>
          <a:endParaRPr lang="zh-CN" dirty="0"/>
        </a:p>
      </dsp:txBody>
      <dsp:txXfrm>
        <a:off x="0" y="3023795"/>
        <a:ext cx="8382000" cy="663575"/>
      </dsp:txXfrm>
    </dsp:sp>
    <dsp:sp modelId="{2371FC84-F9D5-4EFC-9988-C114531AA8EF}">
      <dsp:nvSpPr>
        <dsp:cNvPr id="8" name="圆角矩形 7"/>
        <dsp:cNvSpPr/>
      </dsp:nvSpPr>
      <dsp:spPr bwMode="white">
        <a:xfrm>
          <a:off x="0" y="3762250"/>
          <a:ext cx="8382000" cy="663575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99060" tIns="99060" rIns="99060" bIns="99060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 smtClean="0"/>
            <a:t>5. </a:t>
          </a:r>
          <a:r>
            <a:rPr lang="zh-CN" altLang="en-US" b="1" dirty="0" smtClean="0"/>
            <a:t>  </a:t>
          </a:r>
          <a:r>
            <a:rPr lang="zh-CN" b="1" dirty="0" smtClean="0"/>
            <a:t>简化的程序格式是不是更方便？ </a:t>
          </a:r>
          <a:endParaRPr lang="zh-CN" dirty="0"/>
        </a:p>
      </dsp:txBody>
      <dsp:txXfrm>
        <a:off x="0" y="3762250"/>
        <a:ext cx="8382000" cy="663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075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b="0" dirty="0"/>
            </a:fld>
            <a:endParaRPr lang="en-US" altLang="zh-CN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15366" name="Picture 8" descr="C:\Users\Administrator\Desktop\捕获.JPG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-76200"/>
            <a:ext cx="9144000" cy="762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3.bin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9.xml"/><Relationship Id="rId1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png"/><Relationship Id="rId1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png"/><Relationship Id="rId1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3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oleObject" Target="../embeddings/oleObject14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5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6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6" name="Picture 2" descr="D:\汇编语言教材08\tupian\huibian_r2_c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685800"/>
            <a:ext cx="4267200" cy="6076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2209800" y="1447800"/>
            <a:ext cx="5410200" cy="176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4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第四章</a:t>
            </a:r>
            <a:endParaRPr kumimoji="0" lang="zh-CN" altLang="en-US" sz="4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汇编语言程序设计</a:t>
            </a:r>
            <a:endParaRPr kumimoji="0" lang="zh-CN" altLang="en-US" sz="4400" kern="1200" cap="none" spc="0" normalizeH="0" baseline="0" noProof="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4.1.2 </a:t>
            </a:r>
            <a:r>
              <a:rPr lang="zh-CN" altLang="en-US" sz="3200" b="1" dirty="0"/>
              <a:t>从源程序到可执行程序 </a:t>
            </a:r>
            <a:endParaRPr lang="zh-CN" altLang="en-US" sz="3200" b="1" dirty="0"/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>
          <a:xfrm>
            <a:off x="690563" y="3200400"/>
            <a:ext cx="7386637" cy="32766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图  汇编语言程序从输入到生成可执行文件过程</a:t>
            </a:r>
            <a:endParaRPr lang="zh-CN" altLang="en-US" sz="18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zh-CN" altLang="en-US" sz="1800" b="1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．建立和生成的文件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．汇编环境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．上机步骤</a:t>
            </a:r>
            <a:endParaRPr lang="zh-CN" altLang="en-US" sz="2400" b="1" dirty="0"/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．调试程序 </a:t>
            </a:r>
            <a:endParaRPr lang="zh-CN" altLang="en-US" sz="2400" b="1" dirty="0"/>
          </a:p>
          <a:p>
            <a:pPr algn="just"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 dirty="0"/>
              <a:t> </a:t>
            </a:r>
            <a:endParaRPr lang="zh-CN" altLang="en-US" sz="1600" b="1" dirty="0"/>
          </a:p>
        </p:txBody>
      </p:sp>
      <p:sp>
        <p:nvSpPr>
          <p:cNvPr id="307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074" name="Object 1024"/>
          <p:cNvGraphicFramePr/>
          <p:nvPr/>
        </p:nvGraphicFramePr>
        <p:xfrm>
          <a:off x="609600" y="1295400"/>
          <a:ext cx="7696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6096000" imgH="1333500" progId="Paint.Picture">
                  <p:embed/>
                </p:oleObj>
              </mc:Choice>
              <mc:Fallback>
                <p:oleObj name="" r:id="rId1" imgW="6096000" imgH="133350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295400"/>
                        <a:ext cx="7696200" cy="190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533400" y="903288"/>
            <a:ext cx="6858000" cy="572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;4-9.asm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.model small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.data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x db ?,?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infor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db 'input:','$'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.stack 100h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.code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start: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ax,@data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ds,ax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dx,offset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infor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ah,9			 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显示提示信息“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input:”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ah,1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键盘输入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 al,30h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去掉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ASCII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码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bl,al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381000" y="798513"/>
            <a:ext cx="7924800" cy="59832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dl,2ah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显示乘号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ah,2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				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ah,1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21h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输入第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个数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sub al,30h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ah,0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mul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相乘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aam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十进制乘法调整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	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乘积高位数在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AH,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低位数在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AL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x,al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			;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保存结果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x+1,ah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add ax,3030h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 err="1">
                <a:latin typeface="Arial" panose="020B0604020202020204" pitchFamily="34" charset="0"/>
                <a:ea typeface="楷体_GB2312" pitchFamily="49" charset="-122"/>
                <a:cs typeface="+mn-cs"/>
              </a:rPr>
              <a:t>bx,ax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609600" y="762000"/>
            <a:ext cx="6858000" cy="4968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ah,2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dl,3dh			;</a:t>
            </a:r>
            <a:r>
              <a:rPr kumimoji="0" lang="zh-CN" altLang="en-US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显示‘</a:t>
            </a: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’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dl,bh			;</a:t>
            </a:r>
            <a:r>
              <a:rPr kumimoji="0" lang="zh-CN" altLang="en-US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显示结果</a:t>
            </a:r>
            <a:endParaRPr kumimoji="0" lang="zh-CN" altLang="en-US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dl,bl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mov ah,4ch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>
                <a:latin typeface="Arial" panose="020B0604020202020204" pitchFamily="34" charset="0"/>
                <a:ea typeface="楷体_GB2312" pitchFamily="49" charset="-122"/>
                <a:cs typeface="+mn-cs"/>
              </a:rPr>
              <a:t>end start</a:t>
            </a: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914400"/>
            <a:ext cx="5562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>
                <a:solidFill>
                  <a:srgbClr val="000099"/>
                </a:solidFill>
              </a:rPr>
              <a:t>1</a:t>
            </a:r>
            <a:r>
              <a:rPr lang="zh-CN" altLang="en-US" sz="3600" b="1" dirty="0">
                <a:solidFill>
                  <a:srgbClr val="000099"/>
                </a:solidFill>
              </a:rPr>
              <a:t>．建立和生成的文件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63525" y="1752600"/>
            <a:ext cx="8423275" cy="4191000"/>
          </a:xfrm>
          <a:solidFill>
            <a:srgbClr val="FFFFCC">
              <a:alpha val="100000"/>
            </a:srgbClr>
          </a:solidFill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20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）用户编写的源程序，源程序名自定、扩展名为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.ASM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）源程序经汇编程序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MASM</a:t>
            </a:r>
            <a:r>
              <a:rPr lang="zh-CN" altLang="en-US" sz="2400" b="1" dirty="0">
                <a:latin typeface="宋体" panose="02010600030101010101" pitchFamily="2" charset="-122"/>
              </a:rPr>
              <a:t>汇编（翻译）后生成二进制目标程序，文件名默认与源程序同名、扩展名为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.OBJ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）目标程序需要经过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zh-CN" altLang="en-US" sz="2400" b="1" dirty="0">
                <a:latin typeface="宋体" panose="02010600030101010101" pitchFamily="2" charset="-122"/>
              </a:rPr>
              <a:t>连接生成可执行程序，文件名默认与源程序同名、扩展名为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</a:t>
            </a:r>
            <a:r>
              <a:rPr lang="en-US" altLang="zh-CN" sz="2400" b="1" dirty="0"/>
              <a:t> </a:t>
            </a:r>
            <a:endParaRPr lang="en-US" altLang="zh-CN" sz="2400" b="1" dirty="0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304800" y="838200"/>
            <a:ext cx="42672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rgbClr val="000099"/>
                </a:solidFill>
                <a:latin typeface="宋体" panose="02010600030101010101" pitchFamily="2" charset="-122"/>
              </a:rPr>
              <a:t>．汇编环境</a:t>
            </a:r>
            <a:r>
              <a:rPr lang="zh-CN" altLang="en-US" sz="3600" b="1" dirty="0">
                <a:solidFill>
                  <a:srgbClr val="000099"/>
                </a:solidFill>
              </a:rPr>
              <a:t>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63525" y="1598613"/>
            <a:ext cx="8347075" cy="4497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最基本的汇编环境只需要两个文件：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MASM.EXE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LINK.EXE</a:t>
            </a:r>
            <a:r>
              <a:rPr lang="zh-CN" altLang="en-US" sz="2400" b="1" dirty="0">
                <a:latin typeface="宋体" panose="02010600030101010101" pitchFamily="2" charset="-122"/>
              </a:rPr>
              <a:t>。将这两个文件拷入到已经建好的文件夹（例如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sz="2400" b="1" dirty="0">
                <a:latin typeface="宋体" panose="02010600030101010101" pitchFamily="2" charset="-122"/>
              </a:rPr>
              <a:t>）中，并将文件夹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</a:t>
            </a:r>
            <a:r>
              <a:rPr lang="zh-CN" altLang="en-US" sz="2400" b="1" dirty="0">
                <a:latin typeface="宋体" panose="02010600030101010101" pitchFamily="2" charset="-122"/>
              </a:rPr>
              <a:t>放在硬盘根目录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:\</a:t>
            </a:r>
            <a:r>
              <a:rPr lang="zh-CN" altLang="en-US" sz="2400" b="1" dirty="0">
                <a:latin typeface="宋体" panose="02010600030101010101" pitchFamily="2" charset="-122"/>
              </a:rPr>
              <a:t>＞下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20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文本编辑软件可以用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zh-CN" altLang="en-US" sz="2400" b="1" dirty="0">
                <a:latin typeface="宋体" panose="02010600030101010101" pitchFamily="2" charset="-122"/>
              </a:rPr>
              <a:t>或者</a:t>
            </a:r>
            <a:r>
              <a:rPr lang="zh-CN" altLang="en-US" sz="2400" b="1" dirty="0"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记事本</a:t>
            </a:r>
            <a:r>
              <a:rPr lang="zh-CN" altLang="en-US" sz="2400" b="1" dirty="0">
                <a:latin typeface="Times New Roman" panose="02020603050405020304" pitchFamily="18" charset="0"/>
              </a:rPr>
              <a:t>”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381000" y="914400"/>
            <a:ext cx="4267200" cy="9906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solidFill>
                  <a:srgbClr val="000099"/>
                </a:solidFill>
                <a:latin typeface="宋体" panose="02010600030101010101" pitchFamily="2" charset="-122"/>
              </a:rPr>
              <a:t>．上机步骤</a:t>
            </a:r>
            <a:r>
              <a:rPr lang="zh-CN" altLang="en-US" sz="3600" b="1" dirty="0">
                <a:solidFill>
                  <a:srgbClr val="000099"/>
                </a:solidFill>
              </a:rPr>
              <a:t> 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457200" y="2209800"/>
            <a:ext cx="8077200" cy="4267200"/>
          </a:xfrm>
          <a:solidFill>
            <a:srgbClr val="FFFFCC">
              <a:alpha val="100000"/>
            </a:srgbClr>
          </a:solidFill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C&gt;cd\			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退到根目录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C&gt;cd hb			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进入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子目录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C:\hb&gt;edit  abc.asm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编辑源程序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C:\hb &gt;masm  abc.asm             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汇编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C:\hb &gt;link  abc.obj                  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连接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C:\hb &gt;abc.exe                	        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执行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C:\hb &gt;debug abc.exe                 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调试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25604" name="Text Box 4"/>
          <p:cNvSpPr txBox="1"/>
          <p:nvPr/>
        </p:nvSpPr>
        <p:spPr>
          <a:xfrm>
            <a:off x="457200" y="16144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进入</a:t>
            </a:r>
            <a:r>
              <a:rPr lang="en-US" altLang="zh-CN" sz="2800" dirty="0">
                <a:latin typeface="Arial" panose="020B0604020202020204" pitchFamily="34" charset="0"/>
              </a:rPr>
              <a:t>DOS</a:t>
            </a:r>
            <a:r>
              <a:rPr lang="zh-CN" altLang="en-US" sz="2800" dirty="0">
                <a:latin typeface="Arial" panose="020B0604020202020204" pitchFamily="34" charset="0"/>
              </a:rPr>
              <a:t>窗口中执行：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3400" y="990600"/>
            <a:ext cx="4800600" cy="10668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>
                <a:solidFill>
                  <a:srgbClr val="000099"/>
                </a:solidFill>
              </a:rPr>
              <a:t>4</a:t>
            </a:r>
            <a:r>
              <a:rPr lang="zh-CN" altLang="en-US" sz="3600" b="1" dirty="0">
                <a:solidFill>
                  <a:srgbClr val="000099"/>
                </a:solidFill>
              </a:rPr>
              <a:t>．调试程序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09600" y="2819400"/>
            <a:ext cx="6594475" cy="2895600"/>
          </a:xfrm>
          <a:solidFill>
            <a:srgbClr val="FFFFCC">
              <a:alpha val="100000"/>
            </a:srgbClr>
          </a:solidFill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-U                 	</a:t>
            </a:r>
            <a:r>
              <a:rPr lang="zh-CN" altLang="en-US" sz="2800" b="1" dirty="0"/>
              <a:t>反汇编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-G  </a:t>
            </a:r>
            <a:r>
              <a:rPr lang="zh-CN" altLang="en-US" sz="2800" b="1" dirty="0"/>
              <a:t>断点       	执行程序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-D DS:0        	</a:t>
            </a:r>
            <a:r>
              <a:rPr lang="zh-CN" altLang="en-US" sz="2800" b="1" dirty="0"/>
              <a:t>查看数据段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-Q 			</a:t>
            </a:r>
            <a:r>
              <a:rPr lang="zh-CN" altLang="en-US" sz="2800" b="1" dirty="0"/>
              <a:t>退出</a:t>
            </a:r>
            <a:endParaRPr lang="zh-CN" altLang="en-US" sz="2800" b="1" dirty="0"/>
          </a:p>
        </p:txBody>
      </p:sp>
      <p:sp>
        <p:nvSpPr>
          <p:cNvPr id="26628" name="Rectangle 4"/>
          <p:cNvSpPr/>
          <p:nvPr/>
        </p:nvSpPr>
        <p:spPr>
          <a:xfrm>
            <a:off x="609600" y="2011363"/>
            <a:ext cx="5448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</a:pPr>
            <a:r>
              <a:rPr lang="zh-CN" altLang="en-US" sz="2800" dirty="0">
                <a:latin typeface="Arial" panose="020B0604020202020204" pitchFamily="34" charset="0"/>
              </a:rPr>
              <a:t>进入</a:t>
            </a:r>
            <a:r>
              <a:rPr lang="en-US" altLang="zh-CN" sz="2800" dirty="0">
                <a:latin typeface="Arial" panose="020B0604020202020204" pitchFamily="34" charset="0"/>
              </a:rPr>
              <a:t>DEBUG</a:t>
            </a:r>
            <a:r>
              <a:rPr lang="zh-CN" altLang="en-US" sz="2800" dirty="0">
                <a:latin typeface="Arial" panose="020B0604020202020204" pitchFamily="34" charset="0"/>
              </a:rPr>
              <a:t>后，执行如下命令：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838200" y="762000"/>
            <a:ext cx="6705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b="1" dirty="0"/>
              <a:t>4.2 </a:t>
            </a:r>
            <a:r>
              <a:rPr lang="zh-CN" altLang="en-US" b="1" dirty="0"/>
              <a:t>伪指令</a:t>
            </a:r>
            <a:br>
              <a:rPr lang="zh-CN" altLang="en-US" b="1" dirty="0"/>
            </a:br>
            <a:endParaRPr lang="zh-CN" altLang="en-US" b="1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609600" y="1828800"/>
            <a:ext cx="7239000" cy="4114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3600" b="1" dirty="0"/>
              <a:t>4.2.1</a:t>
            </a:r>
            <a:r>
              <a:rPr lang="zh-CN" altLang="en-US" sz="3600" b="1" dirty="0"/>
              <a:t>段定义伪操作</a:t>
            </a:r>
            <a:endParaRPr lang="zh-CN" altLang="en-US" sz="3600" b="1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b="1" dirty="0">
                <a:hlinkClick r:id="rId1" action="ppaction://hlinksldjump"/>
              </a:rPr>
              <a:t>段定义伪指令</a:t>
            </a:r>
            <a:endParaRPr lang="zh-CN" altLang="en-US" b="1" dirty="0"/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b="1" dirty="0">
                <a:hlinkClick r:id="rId2" action="ppaction://hlinksldjump"/>
              </a:rPr>
              <a:t>ASSUME</a:t>
            </a:r>
            <a:r>
              <a:rPr lang="zh-CN" altLang="en-US" b="1" dirty="0">
                <a:hlinkClick r:id="rId2" action="ppaction://hlinksldjump"/>
              </a:rPr>
              <a:t>伪指令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533400" y="838200"/>
            <a:ext cx="4343400" cy="9144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US" sz="3200" b="1" dirty="0">
                <a:solidFill>
                  <a:srgbClr val="000099"/>
                </a:solidFill>
              </a:rPr>
              <a:t>段定义伪指令 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609600" y="1676400"/>
            <a:ext cx="7924800" cy="4495800"/>
          </a:xfrm>
          <a:solidFill>
            <a:srgbClr val="FFFFFF">
              <a:alpha val="100000"/>
            </a:srgbClr>
          </a:solidFill>
          <a:ln w="57150" cmpd="thinThick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200000"/>
              </a:lnSpc>
              <a:buFontTx/>
              <a:buNone/>
            </a:pPr>
            <a:r>
              <a:rPr lang="zh-CN" altLang="en-US" sz="2400" b="1" dirty="0"/>
              <a:t>段定义伪指令可用来定义各种类型的段。</a:t>
            </a:r>
            <a:endParaRPr lang="zh-CN" altLang="en-US" sz="2400" b="1" dirty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zh-CN" altLang="en-US" sz="2400" b="1" dirty="0"/>
              <a:t>格式如下：    段名  </a:t>
            </a:r>
            <a:r>
              <a:rPr lang="en-US" altLang="zh-CN" sz="2400" b="1" dirty="0"/>
              <a:t>SEGMENT  [</a:t>
            </a:r>
            <a:r>
              <a:rPr lang="zh-CN" altLang="en-US" sz="2400" b="1" dirty="0"/>
              <a:t>类型参数</a:t>
            </a:r>
            <a:r>
              <a:rPr lang="en-US" altLang="zh-CN" sz="2400" b="1" dirty="0"/>
              <a:t>]</a:t>
            </a:r>
            <a:endParaRPr lang="en-US" altLang="zh-CN" sz="2400" b="1" dirty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zh-CN" sz="2400" b="1" dirty="0"/>
              <a:t>                                    ……</a:t>
            </a:r>
            <a:endParaRPr lang="en-US" altLang="zh-CN" sz="2400" b="1" dirty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zh-CN" sz="2400" b="1" dirty="0"/>
              <a:t>                           </a:t>
            </a:r>
            <a:r>
              <a:rPr lang="zh-CN" altLang="en-US" sz="2400" b="1" dirty="0"/>
              <a:t>段名  </a:t>
            </a:r>
            <a:r>
              <a:rPr lang="en-US" altLang="zh-CN" sz="2400" b="1" dirty="0"/>
              <a:t>ENDS</a:t>
            </a:r>
            <a:endParaRPr lang="en-US" altLang="zh-CN" sz="2400" b="1" dirty="0"/>
          </a:p>
          <a:p>
            <a:pPr eaLnBrk="1" hangingPunct="1">
              <a:lnSpc>
                <a:spcPct val="200000"/>
              </a:lnSpc>
              <a:buFontTx/>
              <a:buNone/>
            </a:pPr>
            <a:r>
              <a:rPr lang="en-US" altLang="zh-CN" sz="2400" b="1" dirty="0"/>
              <a:t>SEGMENT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ENDS</a:t>
            </a:r>
            <a:r>
              <a:rPr lang="zh-CN" altLang="en-US" sz="2400" b="1" dirty="0"/>
              <a:t>必须成对使用，表示段的开始和结束。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1027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类型参数：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）定位类型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PARA    </a:t>
            </a:r>
            <a:r>
              <a:rPr lang="zh-CN" altLang="en-US" sz="2400" dirty="0"/>
              <a:t>该段的起始地址必须为小段的首地址，即段地址的十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           </a:t>
            </a:r>
            <a:r>
              <a:rPr lang="zh-CN" altLang="en-US" sz="2400" dirty="0"/>
              <a:t>  六进制数最低位为</a:t>
            </a:r>
            <a:r>
              <a:rPr lang="en-US" altLang="zh-CN" sz="2400" dirty="0"/>
              <a:t>0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BYTE    </a:t>
            </a:r>
            <a:r>
              <a:rPr lang="zh-CN" altLang="en-US" sz="2400" dirty="0"/>
              <a:t>该段可以从任意地址开始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WORD   </a:t>
            </a:r>
            <a:r>
              <a:rPr lang="zh-CN" altLang="en-US" sz="2400" dirty="0"/>
              <a:t>该段必须从字边界开始，即段的起始地址为偶数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DWORD  </a:t>
            </a:r>
            <a:r>
              <a:rPr lang="zh-CN" altLang="en-US" sz="2400" dirty="0"/>
              <a:t>该段必须从双字边界开始，即段地址的十六进制数最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低位应为</a:t>
            </a:r>
            <a:r>
              <a:rPr lang="en-US" altLang="zh-CN" sz="2400" dirty="0"/>
              <a:t>4</a:t>
            </a:r>
            <a:r>
              <a:rPr lang="zh-CN" altLang="en-US" sz="2400" dirty="0"/>
              <a:t>的倍数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PAGE   </a:t>
            </a:r>
            <a:r>
              <a:rPr lang="zh-CN" altLang="en-US" sz="2400" dirty="0"/>
              <a:t>该段必须从页边界开始，即段地址的十六进制数最低两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             </a:t>
            </a:r>
            <a:r>
              <a:rPr lang="zh-CN" altLang="en-US" sz="2400" dirty="0"/>
              <a:t>位为</a:t>
            </a:r>
            <a:r>
              <a:rPr lang="en-US" altLang="zh-CN" sz="2400" dirty="0"/>
              <a:t>00</a:t>
            </a:r>
            <a:r>
              <a:rPr lang="zh-CN" altLang="en-US" sz="2400" dirty="0"/>
              <a:t>（能被</a:t>
            </a:r>
            <a:r>
              <a:rPr lang="en-US" altLang="zh-CN" sz="2400" dirty="0"/>
              <a:t>256</a:t>
            </a:r>
            <a:r>
              <a:rPr lang="zh-CN" altLang="en-US" sz="2400" dirty="0"/>
              <a:t>整除）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如果不指出定位类型，系统默认为</a:t>
            </a:r>
            <a:r>
              <a:rPr lang="en-US" altLang="zh-CN" sz="2400" dirty="0"/>
              <a:t>PARA</a:t>
            </a:r>
            <a:r>
              <a:rPr lang="zh-CN" altLang="en-US" sz="24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943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）组合类型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PRIVATE   </a:t>
            </a:r>
            <a:r>
              <a:rPr lang="zh-CN" altLang="en-US" sz="2400" dirty="0"/>
              <a:t>该段为私有段，连接时不与其他同名段合并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PUBLIC     </a:t>
            </a:r>
            <a:r>
              <a:rPr lang="zh-CN" altLang="en-US" sz="2400" dirty="0"/>
              <a:t>连接时可与其他模块中的同名段按顺序连接成一个段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COMMON  </a:t>
            </a:r>
            <a:r>
              <a:rPr lang="zh-CN" altLang="en-US" sz="2400" dirty="0"/>
              <a:t>表示该段与其他模块中的同名段有相同的起始地址，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        </a:t>
            </a:r>
            <a:r>
              <a:rPr lang="zh-CN" altLang="en-US" sz="2400" dirty="0"/>
              <a:t>如果连接将产生覆盖；连接后段的长度为同名段中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       </a:t>
            </a:r>
            <a:r>
              <a:rPr lang="zh-CN" altLang="en-US" sz="2400" dirty="0"/>
              <a:t>的最长者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STACK       </a:t>
            </a:r>
            <a:r>
              <a:rPr lang="zh-CN" altLang="en-US" sz="2400" dirty="0"/>
              <a:t>表示该段为堆栈段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AT </a:t>
            </a:r>
            <a:r>
              <a:rPr lang="zh-CN" altLang="en-US" sz="2400" dirty="0"/>
              <a:t>表达式   该段直接定位在表达式指出的位置上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如果不指定组合类型，系统默认为</a:t>
            </a:r>
            <a:r>
              <a:rPr lang="en-US" altLang="zh-CN" sz="2400" dirty="0"/>
              <a:t>PRIVATE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）类别标识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在引号中给出段的类型名，在连接时，类别标识相同的段放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在连续的存储区中。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例如，用</a:t>
            </a:r>
            <a:r>
              <a:rPr lang="en-US" altLang="zh-CN" sz="2400" dirty="0"/>
              <a:t>’STACK’</a:t>
            </a:r>
            <a:r>
              <a:rPr lang="zh-CN" altLang="en-US" sz="2400" dirty="0"/>
              <a:t>来标识该段为堆栈段 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</p:txBody>
      </p:sp>
      <p:sp>
        <p:nvSpPr>
          <p:cNvPr id="30723" name="Oval 6">
            <a:hlinkClick r:id="rId1" action="ppaction://hlinksldjump"/>
          </p:cNvPr>
          <p:cNvSpPr/>
          <p:nvPr/>
        </p:nvSpPr>
        <p:spPr>
          <a:xfrm>
            <a:off x="7467600" y="6096000"/>
            <a:ext cx="1143000" cy="533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400" dirty="0">
                <a:latin typeface="Arial" panose="020B0604020202020204" pitchFamily="34" charset="0"/>
              </a:rPr>
              <a:t>返回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609600" y="836613"/>
            <a:ext cx="4419600" cy="7635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>
                <a:solidFill>
                  <a:srgbClr val="000099"/>
                </a:solidFill>
              </a:rPr>
              <a:t>ASSUME</a:t>
            </a:r>
            <a:r>
              <a:rPr lang="zh-CN" altLang="en-US" sz="3200" b="1" dirty="0">
                <a:solidFill>
                  <a:srgbClr val="000099"/>
                </a:solidFill>
              </a:rPr>
              <a:t>伪指令 </a:t>
            </a: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766763" y="1676400"/>
            <a:ext cx="7386637" cy="4497388"/>
          </a:xfrm>
          <a:solidFill>
            <a:srgbClr val="FFFFFF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/>
              <a:t>ASSUME</a:t>
            </a:r>
            <a:r>
              <a:rPr lang="zh-CN" altLang="en-US" sz="2400" b="1" dirty="0"/>
              <a:t>伪指令用于指明段寄存器与段的对应关系，格式为：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en-US" altLang="zh-CN" sz="2400" b="1" dirty="0"/>
              <a:t>ASSUME </a:t>
            </a:r>
            <a:r>
              <a:rPr lang="zh-CN" altLang="en-US" sz="2400" b="1" dirty="0"/>
              <a:t>段寄存器：段名，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段寄存器：段名，</a:t>
            </a:r>
            <a:r>
              <a:rPr lang="en-US" altLang="zh-CN" sz="2400" b="1" dirty="0"/>
              <a:t>…]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如果不使用</a:t>
            </a:r>
            <a:r>
              <a:rPr lang="en-US" altLang="zh-CN" sz="2400" b="1" dirty="0"/>
              <a:t>ASSUME</a:t>
            </a:r>
            <a:r>
              <a:rPr lang="zh-CN" altLang="en-US" sz="2400" b="1" dirty="0"/>
              <a:t>伪指令，系统就无法获知用户定义的段都有哪些，进而就不能正确地划分段。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1026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设问：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381000" y="1676400"/>
          <a:ext cx="83820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4"/>
          <p:cNvSpPr>
            <a:spLocks noGrp="1"/>
          </p:cNvSpPr>
          <p:nvPr>
            <p:ph type="title"/>
          </p:nvPr>
        </p:nvSpPr>
        <p:spPr>
          <a:xfrm>
            <a:off x="228600" y="760413"/>
            <a:ext cx="7477125" cy="6873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4.2.2 </a:t>
            </a:r>
            <a:r>
              <a:rPr lang="zh-CN" altLang="en-US" sz="3200" b="1" dirty="0"/>
              <a:t>数据定义伪指令</a:t>
            </a:r>
            <a:br>
              <a:rPr lang="zh-CN" altLang="en-US" sz="3200" b="1" dirty="0">
                <a:solidFill>
                  <a:srgbClr val="000099"/>
                </a:solidFill>
              </a:rPr>
            </a:b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153400" cy="5334000"/>
          </a:xfrm>
          <a:solidFill>
            <a:srgbClr val="FFFFFF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数据定义伪指令格式为：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存储单元名</a:t>
            </a:r>
            <a:r>
              <a:rPr lang="en-US" altLang="zh-CN" sz="2400" b="1" dirty="0"/>
              <a:t>]  DB</a:t>
            </a:r>
            <a:r>
              <a:rPr lang="zh-CN" altLang="en-US" sz="2400" b="1" dirty="0"/>
              <a:t>（或</a:t>
            </a:r>
            <a:r>
              <a:rPr lang="en-US" altLang="zh-CN" sz="2400" b="1" dirty="0"/>
              <a:t>DW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DD</a:t>
            </a:r>
            <a:r>
              <a:rPr lang="zh-CN" altLang="en-US" sz="2400" b="1" dirty="0"/>
              <a:t>等伪指令） 操作数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其中：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）存储单元可以起名也可以不要名字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）数据定义伪指令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   DB   	 </a:t>
            </a:r>
            <a:r>
              <a:rPr lang="zh-CN" altLang="en-US" sz="2400" b="1" dirty="0"/>
              <a:t>定义字节单元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   DW  	</a:t>
            </a:r>
            <a:r>
              <a:rPr lang="zh-CN" altLang="en-US" sz="2400" b="1" dirty="0"/>
              <a:t>定义字单元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   DD  	</a:t>
            </a:r>
            <a:r>
              <a:rPr lang="zh-CN" altLang="en-US" sz="2400" b="1" dirty="0"/>
              <a:t>定义双字单元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   DQ  	</a:t>
            </a:r>
            <a:r>
              <a:rPr lang="zh-CN" altLang="en-US" sz="2400" b="1" dirty="0"/>
              <a:t>定义四字单元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         DT  	</a:t>
            </a:r>
            <a:r>
              <a:rPr lang="zh-CN" altLang="en-US" sz="2400" b="1" dirty="0"/>
              <a:t>定义十字节单元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  <a:ln w="285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）操作数用于指出存储单元的内容即该单元的值。 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一条数据定义伪指令可以给多个存储单元赋值。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需要说明的是确定存储单元的内容时要与存储单元的属性一致。 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1024"/>
          <p:cNvGraphicFramePr/>
          <p:nvPr/>
        </p:nvGraphicFramePr>
        <p:xfrm>
          <a:off x="304800" y="5181600"/>
          <a:ext cx="739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05500" imgH="342900" progId="Paint.Picture">
                  <p:embed/>
                </p:oleObj>
              </mc:Choice>
              <mc:Fallback>
                <p:oleObj name="" r:id="rId1" imgW="5905500" imgH="3429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5181600"/>
                        <a:ext cx="73914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-381000" y="838200"/>
            <a:ext cx="6096000" cy="762000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</a:rPr>
              <a:t>操作数是常数或表达式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81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  </a:t>
            </a:r>
            <a:r>
              <a:rPr lang="zh-CN" altLang="en-US" sz="2400" b="1" dirty="0"/>
              <a:t>定义字节单元</a:t>
            </a:r>
            <a:r>
              <a:rPr lang="en-US" altLang="zh-CN" sz="2400" b="1" dirty="0"/>
              <a:t>X =56</a:t>
            </a:r>
            <a:r>
              <a:rPr lang="zh-CN" altLang="en-US" sz="2400" b="1" dirty="0"/>
              <a:t>，字单元</a:t>
            </a:r>
            <a:r>
              <a:rPr lang="en-US" altLang="zh-CN" sz="2400" b="1" dirty="0"/>
              <a:t>E_1=2030H</a:t>
            </a:r>
            <a:r>
              <a:rPr lang="zh-CN" altLang="en-US" sz="2400" b="1" dirty="0"/>
              <a:t>，双字单元</a:t>
            </a:r>
            <a:r>
              <a:rPr lang="en-US" altLang="zh-CN" sz="2400" b="1" dirty="0"/>
              <a:t>CARRY =12345678H 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   DATA  SEGMENT				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X   DB  56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         E_1  DW  2030H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         CARRY  DD  12345678H		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	   DATA  ENDS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endParaRPr lang="en-US" altLang="zh-CN" sz="2400" b="1" dirty="0"/>
          </a:p>
        </p:txBody>
      </p:sp>
      <p:sp>
        <p:nvSpPr>
          <p:cNvPr id="4102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099" name="Object 1025"/>
          <p:cNvGraphicFramePr/>
          <p:nvPr/>
        </p:nvGraphicFramePr>
        <p:xfrm>
          <a:off x="4648200" y="2209800"/>
          <a:ext cx="3810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600450" imgH="2143125" progId="Paint.Picture">
                  <p:embed/>
                </p:oleObj>
              </mc:Choice>
              <mc:Fallback>
                <p:oleObj name="" r:id="rId3" imgW="3600450" imgH="214312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8200" y="2209800"/>
                        <a:ext cx="3810000" cy="304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6"/>
          <p:cNvSpPr txBox="1"/>
          <p:nvPr/>
        </p:nvSpPr>
        <p:spPr>
          <a:xfrm>
            <a:off x="457200" y="45720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实际存储显示：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104" name="Rectangle 8"/>
          <p:cNvSpPr/>
          <p:nvPr/>
        </p:nvSpPr>
        <p:spPr>
          <a:xfrm>
            <a:off x="0" y="32766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ext Box 2"/>
          <p:cNvSpPr txBox="1"/>
          <p:nvPr/>
        </p:nvSpPr>
        <p:spPr>
          <a:xfrm>
            <a:off x="381000" y="771525"/>
            <a:ext cx="8153400" cy="2608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一次定义多个存储单元。字母打头的十六进制数要在前面加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，？代表空单元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  DB  12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0E4H    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  DW  5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，？，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6*3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5122" name="Object 1024"/>
          <p:cNvGraphicFramePr/>
          <p:nvPr/>
        </p:nvGraphicFramePr>
        <p:xfrm>
          <a:off x="4572000" y="1905000"/>
          <a:ext cx="3276600" cy="32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52700" imgH="2486025" progId="Paint.Picture">
                  <p:embed/>
                </p:oleObj>
              </mc:Choice>
              <mc:Fallback>
                <p:oleObj name="" r:id="rId1" imgW="2552700" imgH="24860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0" y="1905000"/>
                        <a:ext cx="3276600" cy="320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/>
          <p:nvPr/>
        </p:nvGraphicFramePr>
        <p:xfrm>
          <a:off x="228600" y="5562600"/>
          <a:ext cx="883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5943600" imgH="314325" progId="Paint.Picture">
                  <p:embed/>
                </p:oleObj>
              </mc:Choice>
              <mc:Fallback>
                <p:oleObj name="" r:id="rId3" imgW="5943600" imgH="31432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5562600"/>
                        <a:ext cx="8839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8"/>
          <p:cNvSpPr txBox="1"/>
          <p:nvPr/>
        </p:nvSpPr>
        <p:spPr>
          <a:xfrm>
            <a:off x="457200" y="4953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实际存储显示：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1026"/>
          <p:cNvSpPr txBox="1"/>
          <p:nvPr/>
        </p:nvSpPr>
        <p:spPr>
          <a:xfrm>
            <a:off x="533400" y="769938"/>
            <a:ext cx="7086600" cy="4246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</a:t>
            </a:r>
            <a:r>
              <a:rPr lang="zh-CN" altLang="en-US" sz="2400" dirty="0">
                <a:latin typeface="宋体" panose="02010600030101010101" pitchFamily="2" charset="-122"/>
              </a:rPr>
              <a:t>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DUP( )</a:t>
            </a:r>
            <a:r>
              <a:rPr lang="zh-CN" altLang="en-US" sz="2400" dirty="0">
                <a:latin typeface="宋体" panose="02010600030101010101" pitchFamily="2" charset="-122"/>
              </a:rPr>
              <a:t>子句重复定义相同操作数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  DB  8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DUP(2) 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MSN  DB  5 DUP(?)			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 DW  100 DUP(1)     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存储示意：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  <p:pic>
        <p:nvPicPr>
          <p:cNvPr id="34819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1676400"/>
            <a:ext cx="434340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ext Box 1026"/>
          <p:cNvSpPr txBox="1"/>
          <p:nvPr/>
        </p:nvSpPr>
        <p:spPr>
          <a:xfrm>
            <a:off x="457200" y="769938"/>
            <a:ext cx="7086600" cy="2770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</a:t>
            </a:r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DUP( )</a:t>
            </a:r>
            <a:r>
              <a:rPr lang="zh-CN" altLang="en-US" sz="2400" dirty="0">
                <a:latin typeface="宋体" panose="02010600030101010101" pitchFamily="2" charset="-122"/>
              </a:rPr>
              <a:t>子句可以嵌套。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  DB  2 DUP(96, 2 DUP(1, 4), 8)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存储示意：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99075" y="2560638"/>
          <a:ext cx="1219200" cy="384016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19200"/>
              </a:tblGrid>
              <a:tr h="27395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zh-CN" alt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  <a:tr h="273957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0" marB="0"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35875" name="TextBox 4"/>
          <p:cNvSpPr txBox="1"/>
          <p:nvPr/>
        </p:nvSpPr>
        <p:spPr>
          <a:xfrm>
            <a:off x="4343400" y="2814638"/>
            <a:ext cx="955675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0" dirty="0">
                <a:latin typeface="Arial" panose="020B0604020202020204" pitchFamily="34" charset="0"/>
              </a:rPr>
              <a:t>BUF+0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+1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+2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+3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+4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+5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+6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+7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+8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 +9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+A</a:t>
            </a:r>
            <a:endParaRPr lang="en-US" altLang="zh-CN" b="0" dirty="0">
              <a:latin typeface="Arial" panose="020B0604020202020204" pitchFamily="34" charset="0"/>
            </a:endParaRPr>
          </a:p>
          <a:p>
            <a:r>
              <a:rPr lang="en-US" altLang="zh-CN" b="0" dirty="0">
                <a:latin typeface="Arial" panose="020B0604020202020204" pitchFamily="34" charset="0"/>
              </a:rPr>
              <a:t>       +B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6629400" y="2865438"/>
            <a:ext cx="457200" cy="152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629400" y="4541838"/>
            <a:ext cx="457200" cy="152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78" name="TextBox 7"/>
          <p:cNvSpPr txBox="1"/>
          <p:nvPr/>
        </p:nvSpPr>
        <p:spPr>
          <a:xfrm>
            <a:off x="7135813" y="3429000"/>
            <a:ext cx="155098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b="0" dirty="0">
                <a:latin typeface="Arial" panose="020B0604020202020204" pitchFamily="34" charset="0"/>
              </a:rPr>
              <a:t>外层第</a:t>
            </a:r>
            <a:r>
              <a:rPr lang="en-US" altLang="zh-CN" sz="1600" b="0" dirty="0">
                <a:latin typeface="Arial" panose="020B0604020202020204" pitchFamily="34" charset="0"/>
              </a:rPr>
              <a:t>1</a:t>
            </a:r>
            <a:r>
              <a:rPr lang="zh-CN" altLang="en-US" sz="1600" b="0" dirty="0">
                <a:latin typeface="Arial" panose="020B0604020202020204" pitchFamily="34" charset="0"/>
              </a:rPr>
              <a:t>次</a:t>
            </a:r>
            <a:r>
              <a:rPr lang="en-US" altLang="zh-CN" sz="1600" b="0" dirty="0">
                <a:latin typeface="Arial" panose="020B0604020202020204" pitchFamily="34" charset="0"/>
              </a:rPr>
              <a:t>DUP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  <p:sp>
        <p:nvSpPr>
          <p:cNvPr id="35879" name="TextBox 8"/>
          <p:cNvSpPr txBox="1"/>
          <p:nvPr/>
        </p:nvSpPr>
        <p:spPr>
          <a:xfrm>
            <a:off x="7135813" y="5105400"/>
            <a:ext cx="1550987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1600" b="0" dirty="0">
                <a:latin typeface="Arial" panose="020B0604020202020204" pitchFamily="34" charset="0"/>
              </a:rPr>
              <a:t>外层第</a:t>
            </a:r>
            <a:r>
              <a:rPr lang="en-US" altLang="zh-CN" sz="1600" b="0" dirty="0">
                <a:latin typeface="Arial" panose="020B0604020202020204" pitchFamily="34" charset="0"/>
              </a:rPr>
              <a:t>2</a:t>
            </a:r>
            <a:r>
              <a:rPr lang="zh-CN" altLang="en-US" sz="1600" b="0" dirty="0">
                <a:latin typeface="Arial" panose="020B0604020202020204" pitchFamily="34" charset="0"/>
              </a:rPr>
              <a:t>次</a:t>
            </a:r>
            <a:r>
              <a:rPr lang="en-US" altLang="zh-CN" sz="1600" b="0" dirty="0">
                <a:latin typeface="Arial" panose="020B0604020202020204" pitchFamily="34" charset="0"/>
              </a:rPr>
              <a:t>DUP</a:t>
            </a:r>
            <a:endParaRPr lang="zh-CN" altLang="en-US" sz="1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-533400" y="838200"/>
            <a:ext cx="5486400" cy="990600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</a:rPr>
              <a:t>2. </a:t>
            </a:r>
            <a:r>
              <a:rPr lang="zh-CN" altLang="en-US" sz="3200" b="1" dirty="0">
                <a:solidFill>
                  <a:srgbClr val="0000FF"/>
                </a:solidFill>
              </a:rPr>
              <a:t>操作数是字符串 </a:t>
            </a:r>
            <a:endParaRPr lang="zh-CN" altLang="en-US" sz="3200" b="1" dirty="0">
              <a:solidFill>
                <a:srgbClr val="0000FF"/>
              </a:solidFill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385763" y="1600200"/>
            <a:ext cx="7386637" cy="2590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定义字符及字符串，字符串要用引号括起来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	   </a:t>
            </a:r>
            <a:r>
              <a:rPr lang="en-US" altLang="zh-CN" sz="2400" b="1" dirty="0"/>
              <a:t>MES1  DB  ’A’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’B’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	   MES2  DW  ’AB’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	   MES3  DB  ’HELLO’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endParaRPr lang="en-US" altLang="zh-CN" sz="2400" b="1" dirty="0"/>
          </a:p>
        </p:txBody>
      </p:sp>
      <p:sp>
        <p:nvSpPr>
          <p:cNvPr id="6150" name="Rectangle 5"/>
          <p:cNvSpPr/>
          <p:nvPr/>
        </p:nvSpPr>
        <p:spPr>
          <a:xfrm>
            <a:off x="0" y="2609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146" name="Object 1024"/>
          <p:cNvGraphicFramePr/>
          <p:nvPr/>
        </p:nvGraphicFramePr>
        <p:xfrm>
          <a:off x="4953000" y="2209800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71750" imgH="2514600" progId="Paint.Picture">
                  <p:embed/>
                </p:oleObj>
              </mc:Choice>
              <mc:Fallback>
                <p:oleObj name="" r:id="rId1" imgW="2571750" imgH="25146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2209800"/>
                        <a:ext cx="3352800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/>
          <p:nvPr/>
        </p:nvSpPr>
        <p:spPr>
          <a:xfrm>
            <a:off x="0" y="32718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147" name="Object 1025"/>
          <p:cNvGraphicFramePr/>
          <p:nvPr/>
        </p:nvGraphicFramePr>
        <p:xfrm>
          <a:off x="533400" y="5410200"/>
          <a:ext cx="830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5867400" imgH="352425" progId="Paint.Picture">
                  <p:embed/>
                </p:oleObj>
              </mc:Choice>
              <mc:Fallback>
                <p:oleObj name="" r:id="rId3" imgW="5867400" imgH="352425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410200"/>
                        <a:ext cx="8305800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/>
          <p:nvPr/>
        </p:nvSpPr>
        <p:spPr>
          <a:xfrm>
            <a:off x="914400" y="47244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实际存储显示 </a:t>
            </a:r>
            <a:r>
              <a:rPr lang="en-US" altLang="zh-CN" sz="2400" dirty="0">
                <a:latin typeface="Arial" panose="020B0604020202020204" pitchFamily="34" charset="0"/>
              </a:rPr>
              <a:t>: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762000" y="760413"/>
            <a:ext cx="6553200" cy="6873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4.2.3 </a:t>
            </a:r>
            <a:r>
              <a:rPr lang="zh-CN" altLang="en-US" sz="3200" b="1" dirty="0"/>
              <a:t>其它伪指令</a:t>
            </a:r>
            <a:br>
              <a:rPr lang="zh-CN" altLang="en-US" sz="3200" b="1" dirty="0">
                <a:solidFill>
                  <a:srgbClr val="000099"/>
                </a:solidFill>
              </a:rPr>
            </a:br>
            <a:endParaRPr lang="zh-CN" altLang="en-US" sz="3200" b="1" dirty="0">
              <a:solidFill>
                <a:srgbClr val="000099"/>
              </a:solidFill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2514600"/>
          </a:xfrm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rgbClr val="000099"/>
                </a:solidFill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</a:rPr>
              <a:t>．赋值伪指令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200" b="1" dirty="0"/>
              <a:t>                 在程序中多次出现同一个表达式时，可以用</a:t>
            </a:r>
            <a:r>
              <a:rPr lang="en-US" altLang="zh-CN" sz="2200" b="1" dirty="0"/>
              <a:t>EQU</a:t>
            </a:r>
            <a:r>
              <a:rPr lang="zh-CN" altLang="en-US" sz="2200" b="1" dirty="0"/>
              <a:t>定义一个符号来代表表达式，以简化书写。与</a:t>
            </a:r>
            <a:r>
              <a:rPr lang="en-US" altLang="zh-CN" sz="2200" b="1" dirty="0"/>
              <a:t>EQU</a:t>
            </a:r>
            <a:r>
              <a:rPr lang="zh-CN" altLang="en-US" sz="2200" b="1" dirty="0"/>
              <a:t>伪操作相似，等号</a:t>
            </a:r>
            <a:r>
              <a:rPr lang="en-US" altLang="zh-CN" sz="2200" b="1" dirty="0"/>
              <a:t>=</a:t>
            </a:r>
            <a:r>
              <a:rPr lang="zh-CN" altLang="en-US" sz="2200" b="1" dirty="0"/>
              <a:t>伪操作也可以给表达式赋值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只能是数值表达式</a:t>
            </a:r>
            <a:r>
              <a:rPr lang="en-US" altLang="zh-CN" sz="2200" b="1" dirty="0"/>
              <a:t>)</a:t>
            </a:r>
            <a:r>
              <a:rPr lang="zh-CN" altLang="en-US" sz="2200" b="1" dirty="0"/>
              <a:t>，允许对一个符号多次重复定义；而</a:t>
            </a:r>
            <a:r>
              <a:rPr lang="en-US" altLang="zh-CN" sz="2200" b="1" dirty="0"/>
              <a:t>EQU</a:t>
            </a:r>
            <a:r>
              <a:rPr lang="zh-CN" altLang="en-US" sz="2200" b="1" dirty="0"/>
              <a:t>则不允许。</a:t>
            </a:r>
            <a:endParaRPr lang="zh-CN" altLang="en-US" sz="2200" b="1" dirty="0"/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14400" y="4294188"/>
            <a:ext cx="7391400" cy="225901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CONT  EQU  125*3.14</a:t>
            </a:r>
            <a:endParaRPr kumimoji="0" lang="en-US" altLang="zh-CN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STR   EQU  ‘ RIGHT’</a:t>
            </a:r>
            <a:endParaRPr kumimoji="0" lang="en-US" altLang="zh-CN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SUM  EQU  0</a:t>
            </a:r>
            <a:endParaRPr kumimoji="0" lang="en-US" altLang="zh-CN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BUFF=56</a:t>
            </a:r>
            <a:endParaRPr kumimoji="0" lang="en-US" altLang="zh-CN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PASS=2034H</a:t>
            </a:r>
            <a:endParaRPr kumimoji="0" lang="en-US" altLang="zh-CN" sz="22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BUFF=56H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-533400" y="762000"/>
            <a:ext cx="5943600" cy="763588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</a:rPr>
              <a:t>．模块定义伪指令</a:t>
            </a:r>
            <a:r>
              <a:rPr lang="zh-CN" altLang="en-US" dirty="0">
                <a:solidFill>
                  <a:srgbClr val="000099"/>
                </a:solidFill>
              </a:rPr>
              <a:t> 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382000" cy="4876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           在汇编语言中，可以将程序设为多个模块，每个模块完成独立的功能。因此，每个模块可用模块定义伪指令定义名称和结束标识。格式为：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              </a:t>
            </a:r>
            <a:r>
              <a:rPr lang="en-US" altLang="zh-CN" sz="2400" b="1" dirty="0"/>
              <a:t>[NAME </a:t>
            </a:r>
            <a:r>
              <a:rPr lang="zh-CN" altLang="en-US" sz="2400" b="1" dirty="0"/>
              <a:t>模块名</a:t>
            </a:r>
            <a:r>
              <a:rPr lang="en-US" altLang="zh-CN" sz="2400" b="1" dirty="0"/>
              <a:t>]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   			……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/>
              <a:t>		      </a:t>
            </a:r>
            <a:r>
              <a:rPr lang="en-US" altLang="zh-CN" sz="2400" b="1" dirty="0">
                <a:solidFill>
                  <a:srgbClr val="800000"/>
                </a:solidFill>
              </a:rPr>
              <a:t>END  </a:t>
            </a:r>
            <a:r>
              <a:rPr lang="zh-CN" altLang="en-US" sz="2400" b="1" dirty="0">
                <a:solidFill>
                  <a:srgbClr val="800000"/>
                </a:solidFill>
              </a:rPr>
              <a:t>起始标号</a:t>
            </a:r>
            <a:endParaRPr lang="zh-CN" altLang="en-US" sz="24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           其中，</a:t>
            </a:r>
            <a:r>
              <a:rPr lang="en-US" altLang="zh-CN" sz="2400" b="1" dirty="0"/>
              <a:t>NAME</a:t>
            </a:r>
            <a:r>
              <a:rPr lang="zh-CN" altLang="en-US" sz="2400" b="1" dirty="0"/>
              <a:t>伪指令可以缺省。如果缺省，则以该模块的源程序名作为模块名。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            </a:t>
            </a:r>
            <a:r>
              <a:rPr lang="en-US" altLang="zh-CN" sz="2400" b="1" dirty="0"/>
              <a:t>END</a:t>
            </a:r>
            <a:r>
              <a:rPr lang="zh-CN" altLang="en-US" sz="2400" b="1" dirty="0"/>
              <a:t>伪指令不能缺省。其后的起始标号可以是程序的第一条汇编指令的标号</a:t>
            </a:r>
            <a:r>
              <a:rPr lang="en-US" altLang="zh-CN" sz="2400" b="1" dirty="0"/>
              <a:t>START</a:t>
            </a:r>
            <a:r>
              <a:rPr lang="zh-CN" altLang="en-US" sz="2400" b="1" dirty="0"/>
              <a:t>，或者是主过程名。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-762000" y="684213"/>
            <a:ext cx="5181600" cy="839787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</a:rPr>
              <a:t>3</a:t>
            </a:r>
            <a:r>
              <a:rPr lang="zh-CN" altLang="en-US" sz="3200" b="1" dirty="0">
                <a:solidFill>
                  <a:srgbClr val="000099"/>
                </a:solidFill>
              </a:rPr>
              <a:t>．地址计数器</a:t>
            </a:r>
            <a:r>
              <a:rPr lang="zh-CN" altLang="en-US" dirty="0">
                <a:solidFill>
                  <a:srgbClr val="000099"/>
                </a:solidFill>
              </a:rPr>
              <a:t> 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0772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地址计数器</a:t>
            </a:r>
            <a:r>
              <a:rPr lang="en-US" altLang="zh-CN" sz="2400" b="1" dirty="0"/>
              <a:t>$</a:t>
            </a:r>
            <a:r>
              <a:rPr lang="zh-CN" altLang="en-US" sz="2400" b="1" dirty="0"/>
              <a:t>表示当前的偏移地址值。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如果用在数据段的存储单元定义中，可写成：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ABC  DW  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$+3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4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实际存储显示：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如果用在转移指令中：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JMP  $+5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则无条件跳转到当前指令的偏移地址</a:t>
            </a:r>
            <a:r>
              <a:rPr lang="en-US" altLang="zh-CN" sz="2400" b="1" dirty="0"/>
              <a:t>+5</a:t>
            </a:r>
            <a:r>
              <a:rPr lang="zh-CN" altLang="en-US" sz="2400" b="1" dirty="0"/>
              <a:t>单元继续执行。 </a:t>
            </a:r>
            <a:endParaRPr lang="zh-CN" altLang="en-US" sz="2400" b="1" dirty="0"/>
          </a:p>
        </p:txBody>
      </p:sp>
      <p:graphicFrame>
        <p:nvGraphicFramePr>
          <p:cNvPr id="7170" name="Object 0"/>
          <p:cNvGraphicFramePr/>
          <p:nvPr/>
        </p:nvGraphicFramePr>
        <p:xfrm>
          <a:off x="685800" y="3810000"/>
          <a:ext cx="777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5867400" imgH="304800" progId="Paint.Picture">
                  <p:embed/>
                </p:oleObj>
              </mc:Choice>
              <mc:Fallback>
                <p:oleObj name="" r:id="rId1" imgW="5867400" imgH="30480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7772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14400"/>
            <a:ext cx="7248525" cy="914400"/>
          </a:xfrm>
        </p:spPr>
        <p:txBody>
          <a:bodyPr rtlCol="0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汇编语言程序设计初步</a:t>
            </a:r>
            <a:b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895600"/>
            <a:ext cx="7772400" cy="3124200"/>
          </a:xfrm>
          <a:gradFill rotWithShape="0"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1"/>
          </a:gradFill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分析题意，确定设计思路及算法。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对于复杂的算法要画出程序框图。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根据框图编写程序。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上机调试程序。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6" name="Rectangle 7"/>
          <p:cNvSpPr/>
          <p:nvPr/>
        </p:nvSpPr>
        <p:spPr>
          <a:xfrm>
            <a:off x="685800" y="1981200"/>
            <a:ext cx="5638800" cy="485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编写汇编语言程序的基本步骤：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-304800" y="760413"/>
            <a:ext cx="6324600" cy="763587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</a:rPr>
              <a:t>4</a:t>
            </a:r>
            <a:r>
              <a:rPr lang="zh-CN" altLang="en-US" sz="3200" b="1" dirty="0">
                <a:solidFill>
                  <a:srgbClr val="000099"/>
                </a:solidFill>
              </a:rPr>
              <a:t>．设置偏移地址伪指令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当前的偏移地址可以用</a:t>
            </a:r>
            <a:r>
              <a:rPr lang="en-US" altLang="zh-CN" sz="2400" b="1" dirty="0"/>
              <a:t>ORG</a:t>
            </a:r>
            <a:r>
              <a:rPr lang="zh-CN" altLang="en-US" sz="2400" b="1" dirty="0"/>
              <a:t>伪指令定义。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如果用在数据段中，该指令可以确定存储单元的偏移地址，例如将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单元的偏移地址定义为</a:t>
            </a:r>
            <a:r>
              <a:rPr lang="en-US" altLang="zh-CN" sz="2400" b="1" dirty="0"/>
              <a:t>0020H</a:t>
            </a:r>
            <a:r>
              <a:rPr lang="zh-CN" altLang="en-US" sz="2400" b="1" dirty="0"/>
              <a:t>，该单元的内容为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，即</a:t>
            </a:r>
            <a:r>
              <a:rPr lang="en-US" altLang="zh-CN" sz="2400" b="1" dirty="0"/>
              <a:t>(DS:0020H)=5</a:t>
            </a:r>
            <a:r>
              <a:rPr lang="zh-CN" altLang="en-US" sz="2400" b="1" dirty="0"/>
              <a:t>。伪指令如下：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DATA  SEGMENT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 		ORG  0020H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	  	 X  DW  5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400" b="1" dirty="0"/>
              <a:t>	DATA  ENDS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如果用在代码段中，可从指定的单元开始存放并执行指令。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41325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如果用在代码段中，可从指定的单元开始存放并执行指令。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从代码段的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开始执行：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ORG  100H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START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MOV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AX,X	;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MOV BX,Y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ADD AX,BX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-76200" y="760413"/>
            <a:ext cx="3286125" cy="687387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</a:rPr>
              <a:t>5</a:t>
            </a:r>
            <a:r>
              <a:rPr lang="zh-CN" altLang="en-US" sz="3200" b="1" dirty="0">
                <a:solidFill>
                  <a:srgbClr val="000099"/>
                </a:solidFill>
              </a:rPr>
              <a:t>．操作符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534400" cy="5181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     在汇编指令中可以使用一些操作符，汇编程序编译时将这些操作符变为相应的数值回送或者定义属性。</a:t>
            </a:r>
            <a:endParaRPr lang="zh-CN" altLang="en-US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b="1" dirty="0"/>
              <a:t>回送偏移地址值</a:t>
            </a:r>
            <a:r>
              <a:rPr lang="en-US" altLang="zh-CN" sz="2400" b="1" dirty="0"/>
              <a:t>OFFSET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	MOV BX, OFFSET X            ;</a:t>
            </a:r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单元的偏移地址传送给</a:t>
            </a:r>
            <a:r>
              <a:rPr lang="en-US" altLang="zh-CN" sz="2400" dirty="0"/>
              <a:t>BX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	MOV AX, OFFSET START   ;</a:t>
            </a:r>
            <a:r>
              <a:rPr lang="zh-CN" altLang="en-US" sz="2400" dirty="0"/>
              <a:t>将标号</a:t>
            </a:r>
            <a:r>
              <a:rPr lang="en-US" altLang="zh-CN" sz="2400" dirty="0"/>
              <a:t>START</a:t>
            </a:r>
            <a:r>
              <a:rPr lang="zh-CN" altLang="en-US" sz="2400" dirty="0"/>
              <a:t>的偏移地址传送给</a:t>
            </a:r>
            <a:r>
              <a:rPr lang="en-US" altLang="zh-CN" sz="2400" dirty="0"/>
              <a:t>AX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zh-CN" altLang="en-US" sz="2400" b="1" dirty="0"/>
              <a:t>回送段地址值</a:t>
            </a:r>
            <a:r>
              <a:rPr lang="en-US" altLang="zh-CN" sz="2400" b="1" dirty="0"/>
              <a:t>SEG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	MOV BX,SEG X	      </a:t>
            </a:r>
            <a:r>
              <a:rPr lang="zh-CN" altLang="en-US" sz="2400" dirty="0"/>
              <a:t>     </a:t>
            </a:r>
            <a:r>
              <a:rPr lang="en-US" altLang="zh-CN" sz="2400" dirty="0"/>
              <a:t>;</a:t>
            </a:r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单元的段地址传送给</a:t>
            </a:r>
            <a:r>
              <a:rPr lang="en-US" altLang="zh-CN" sz="2400" dirty="0"/>
              <a:t>BX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	MOV AX, SEG START          ;</a:t>
            </a:r>
            <a:r>
              <a:rPr lang="zh-CN" altLang="en-US" sz="2400" dirty="0"/>
              <a:t>将标号</a:t>
            </a:r>
            <a:r>
              <a:rPr lang="en-US" altLang="zh-CN" sz="2400" dirty="0"/>
              <a:t>START</a:t>
            </a:r>
            <a:r>
              <a:rPr lang="zh-CN" altLang="en-US" sz="2400" dirty="0"/>
              <a:t>的段地址传送给</a:t>
            </a:r>
            <a:r>
              <a:rPr lang="en-US" altLang="zh-CN" sz="2400" dirty="0"/>
              <a:t>AX</a:t>
            </a:r>
            <a:endParaRPr lang="en-US" altLang="zh-CN" sz="2400" dirty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1027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867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b="1" dirty="0"/>
              <a:t>类型回送操作符</a:t>
            </a:r>
            <a:r>
              <a:rPr lang="en-US" altLang="zh-CN" sz="2400" b="1" dirty="0"/>
              <a:t>TYPE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		MOV BX,TYPE X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            ;</a:t>
            </a:r>
            <a:r>
              <a:rPr lang="zh-CN" altLang="en-US" sz="2400" dirty="0"/>
              <a:t>如果</a:t>
            </a:r>
            <a:r>
              <a:rPr lang="en-US" altLang="zh-CN" sz="2400" dirty="0"/>
              <a:t>X</a:t>
            </a:r>
            <a:r>
              <a:rPr lang="zh-CN" altLang="en-US" sz="2400" dirty="0"/>
              <a:t>是字节单元，则回送值为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，即  </a:t>
            </a:r>
            <a:r>
              <a:rPr lang="en-US" altLang="zh-CN" sz="2400" dirty="0"/>
              <a:t>BX←1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            若是字单元，值为</a:t>
            </a:r>
            <a:r>
              <a:rPr lang="en-US" altLang="zh-CN" sz="2400" dirty="0"/>
              <a:t>2</a:t>
            </a:r>
            <a:r>
              <a:rPr lang="zh-CN" altLang="en-US" sz="2400" dirty="0"/>
              <a:t>，双字单元，值为</a:t>
            </a:r>
            <a:r>
              <a:rPr lang="en-US" altLang="zh-CN" sz="2400" dirty="0"/>
              <a:t>4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b="1" dirty="0"/>
              <a:t>属性操作符</a:t>
            </a:r>
            <a:r>
              <a:rPr lang="en-US" altLang="zh-CN" sz="2400" b="1" dirty="0"/>
              <a:t>PTR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		MOV BYTE PTR [BX],10       </a:t>
            </a:r>
            <a:r>
              <a:rPr lang="zh-CN" altLang="en-US" sz="2400" dirty="0"/>
              <a:t>；定义目的操作数为字节单元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MOV WORD PTR [SI],20      </a:t>
            </a:r>
            <a:r>
              <a:rPr lang="zh-CN" altLang="en-US" sz="2400" dirty="0"/>
              <a:t>；定义目的操作数为字单元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zh-CN" altLang="en-US" sz="2400" b="1" dirty="0"/>
              <a:t>类型操作符</a:t>
            </a:r>
            <a:r>
              <a:rPr lang="en-US" altLang="zh-CN" sz="2400" b="1" dirty="0"/>
              <a:t>LABEL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		X  LABEL BYTE       </a:t>
            </a:r>
            <a:r>
              <a:rPr lang="zh-CN" altLang="en-US" sz="2400" dirty="0"/>
              <a:t>  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          ;X</a:t>
            </a:r>
            <a:r>
              <a:rPr lang="zh-CN" altLang="en-US" sz="2400" dirty="0"/>
              <a:t>单元的类型定义为</a:t>
            </a:r>
            <a:r>
              <a:rPr lang="en-US" altLang="zh-CN" sz="2400" dirty="0"/>
              <a:t>BYTE</a:t>
            </a:r>
            <a:r>
              <a:rPr lang="zh-CN" altLang="en-US" sz="2400" dirty="0"/>
              <a:t>字节型，也可以定 义为    </a:t>
            </a:r>
            <a:r>
              <a:rPr lang="en-US" altLang="zh-CN" sz="2400" dirty="0"/>
              <a:t>WORD</a:t>
            </a:r>
            <a:r>
              <a:rPr lang="zh-CN" altLang="en-US" sz="2400" dirty="0"/>
              <a:t>字型、</a:t>
            </a:r>
            <a:r>
              <a:rPr lang="en-US" altLang="zh-CN" sz="2400" dirty="0"/>
              <a:t>DWORD</a:t>
            </a:r>
            <a:r>
              <a:rPr lang="zh-CN" altLang="en-US" sz="2400" dirty="0"/>
              <a:t>双字型等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1026"/>
          <p:cNvSpPr>
            <a:spLocks noGrp="1"/>
          </p:cNvSpPr>
          <p:nvPr>
            <p:ph type="title"/>
          </p:nvPr>
        </p:nvSpPr>
        <p:spPr>
          <a:xfrm>
            <a:off x="-533400" y="990600"/>
            <a:ext cx="4648200" cy="914400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2800" dirty="0"/>
              <a:t>(6) </a:t>
            </a:r>
            <a:r>
              <a:rPr lang="zh-CN" altLang="en-US" sz="2800" b="1" dirty="0"/>
              <a:t>注释伪指令</a:t>
            </a:r>
            <a:endParaRPr lang="zh-CN" altLang="en-US" sz="2800" b="1" dirty="0"/>
          </a:p>
        </p:txBody>
      </p:sp>
      <p:sp>
        <p:nvSpPr>
          <p:cNvPr id="43011" name="Rectangle 1027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分号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宋体" panose="02010600030101010101" pitchFamily="2" charset="-122"/>
              </a:rPr>
              <a:t>后面的内容为注释。</a:t>
            </a:r>
            <a:endParaRPr lang="zh-CN" altLang="en-US" sz="28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编写程序时最好加入注释，便于以后的阅读和修改。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28600" y="838200"/>
            <a:ext cx="3124200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3600" b="1" dirty="0"/>
              <a:t>练习：</a:t>
            </a:r>
            <a:endParaRPr lang="zh-CN" altLang="en-US" sz="3600" b="1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4419600"/>
          </a:xfr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写出伪指令，并回答问题。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）定义名为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的字单元，保存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四个数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单元的段地址放入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寄存器，偏移地址放入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寄存器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中数值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所在单元的偏移地址是多少？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）如果将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NEW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单元的偏移地址设置为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10H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，用什么伪指令？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4036" name="Picture 4" descr="D:\汇编语言教材08\tupian\13.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81000"/>
            <a:ext cx="514350" cy="53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381000" y="912813"/>
            <a:ext cx="7620000" cy="7635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 </a:t>
            </a:r>
            <a:r>
              <a:rPr lang="zh-CN" altLang="en-US" sz="3600" b="1" dirty="0"/>
              <a:t>基本汇编指令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xfrm>
            <a:off x="533400" y="2590800"/>
            <a:ext cx="8077200" cy="3735388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</a:rPr>
              <a:t>．</a:t>
            </a:r>
            <a:r>
              <a:rPr lang="en-US" altLang="zh-CN" sz="2400" b="1" dirty="0">
                <a:solidFill>
                  <a:srgbClr val="000099"/>
                </a:solidFill>
              </a:rPr>
              <a:t>MOV</a:t>
            </a:r>
            <a:r>
              <a:rPr lang="zh-CN" altLang="en-US" sz="2400" b="1" dirty="0">
                <a:solidFill>
                  <a:srgbClr val="000099"/>
                </a:solidFill>
              </a:rPr>
              <a:t>传送指令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MOV</a:t>
            </a:r>
            <a:r>
              <a:rPr lang="zh-CN" altLang="en-US" sz="2400" b="1" dirty="0"/>
              <a:t>传送指令是双操作数指令，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为源操作数、</a:t>
            </a:r>
            <a:r>
              <a:rPr lang="en-US" altLang="zh-CN" sz="2400" b="1" dirty="0"/>
              <a:t>DST</a:t>
            </a:r>
            <a:r>
              <a:rPr lang="zh-CN" altLang="en-US" sz="2400" b="1" dirty="0"/>
              <a:t>为目的操作数。要求两个操作数的属性必须一致。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MOV    DST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           </a:t>
            </a:r>
            <a:r>
              <a:rPr lang="zh-CN" altLang="en-US" sz="2400" b="1" dirty="0"/>
              <a:t>目的操作数，源操作数</a:t>
            </a:r>
            <a:endParaRPr lang="zh-CN" altLang="en-US" sz="2400" b="1" dirty="0"/>
          </a:p>
        </p:txBody>
      </p:sp>
      <p:sp>
        <p:nvSpPr>
          <p:cNvPr id="45060" name="Rectangle 6"/>
          <p:cNvSpPr/>
          <p:nvPr/>
        </p:nvSpPr>
        <p:spPr>
          <a:xfrm>
            <a:off x="304800" y="1782763"/>
            <a:ext cx="36083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4.3.1 </a:t>
            </a:r>
            <a:r>
              <a:rPr lang="zh-CN" altLang="en-US" sz="2800" dirty="0">
                <a:latin typeface="Arial" panose="020B0604020202020204" pitchFamily="34" charset="0"/>
              </a:rPr>
              <a:t>数据、栈及查表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rot="5400000" flipH="1" flipV="1">
            <a:off x="22860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rot="10800000">
            <a:off x="3657600" y="48768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MOV</a:t>
            </a:r>
            <a:r>
              <a:rPr lang="zh-CN" altLang="en-US" dirty="0"/>
              <a:t>指令用法：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sz="2400" dirty="0"/>
              <a:t>MOV </a:t>
            </a:r>
            <a:r>
              <a:rPr lang="zh-CN" altLang="en-US" sz="2400" dirty="0"/>
              <a:t>寄存器，寄存器        </a:t>
            </a:r>
            <a:r>
              <a:rPr lang="en-US" altLang="zh-CN" sz="2400" dirty="0"/>
              <a:t>MOV AX, BX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</a:t>
            </a:r>
            <a:r>
              <a:rPr lang="zh-CN" altLang="en-US" sz="2400" dirty="0"/>
              <a:t>寄存器，立即数         </a:t>
            </a:r>
            <a:r>
              <a:rPr lang="en-US" altLang="zh-CN" sz="2400" dirty="0"/>
              <a:t>MOV AX, 20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 </a:t>
            </a:r>
            <a:r>
              <a:rPr lang="zh-CN" altLang="en-US" sz="2400" dirty="0"/>
              <a:t>寄存器，存储单元    </a:t>
            </a:r>
            <a:r>
              <a:rPr lang="en-US" altLang="zh-CN" sz="2400" dirty="0"/>
              <a:t>MOV AX, [BX]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 </a:t>
            </a:r>
            <a:r>
              <a:rPr lang="zh-CN" altLang="en-US" sz="2400" dirty="0"/>
              <a:t>寄存器，段寄存器    </a:t>
            </a:r>
            <a:r>
              <a:rPr lang="en-US" altLang="zh-CN" sz="2400" dirty="0"/>
              <a:t>MOV AX, CS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 </a:t>
            </a:r>
            <a:r>
              <a:rPr lang="zh-CN" altLang="en-US" sz="2400" dirty="0"/>
              <a:t>存储单元，寄存器    </a:t>
            </a:r>
            <a:r>
              <a:rPr lang="en-US" altLang="zh-CN" sz="2400" dirty="0"/>
              <a:t>MOV [DI], BX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</a:t>
            </a:r>
            <a:r>
              <a:rPr lang="zh-CN" altLang="en-US" sz="2400" dirty="0"/>
              <a:t>存储单元，立即数     </a:t>
            </a:r>
            <a:r>
              <a:rPr lang="en-US" altLang="zh-CN" sz="2400" dirty="0"/>
              <a:t>MOV WORD PTR[BI][DI], 28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 </a:t>
            </a:r>
            <a:r>
              <a:rPr lang="zh-CN" altLang="en-US" sz="2400" dirty="0"/>
              <a:t>存储单元，段寄存器    </a:t>
            </a:r>
            <a:r>
              <a:rPr lang="en-US" altLang="zh-CN" sz="2400" dirty="0"/>
              <a:t>MOV [BP], DS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 </a:t>
            </a:r>
            <a:r>
              <a:rPr lang="zh-CN" altLang="en-US" sz="2400" dirty="0"/>
              <a:t>段寄存器，寄存器         </a:t>
            </a:r>
            <a:r>
              <a:rPr lang="en-US" altLang="zh-CN" sz="2400" dirty="0"/>
              <a:t>MOV DS, AX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MOV</a:t>
            </a:r>
            <a:r>
              <a:rPr lang="zh-CN" altLang="en-US" sz="2400" dirty="0"/>
              <a:t>段寄存器，存储单元      </a:t>
            </a:r>
            <a:r>
              <a:rPr lang="en-US" altLang="zh-CN" sz="2400" dirty="0"/>
              <a:t>MOV SS, [BX]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指出下列指令是非法的：</a:t>
            </a:r>
            <a:endParaRPr lang="en-US" altLang="zh-CN" dirty="0"/>
          </a:p>
          <a:p>
            <a:pPr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en-US" altLang="zh-CN" sz="2400" dirty="0"/>
              <a:t>MOV AX, BL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 3IH, AL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[BX], [SI]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[BX], 20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CS, AX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DS, 1000H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/>
              <a:t>    MOV DS, DATA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34290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2. </a:t>
            </a:r>
            <a:r>
              <a:rPr lang="zh-CN" altLang="en-US" b="1" dirty="0">
                <a:solidFill>
                  <a:srgbClr val="000099"/>
                </a:solidFill>
              </a:rPr>
              <a:t>数据交换指令</a:t>
            </a:r>
            <a:r>
              <a:rPr lang="en-US" altLang="zh-CN" b="1" dirty="0">
                <a:solidFill>
                  <a:srgbClr val="000099"/>
                </a:solidFill>
              </a:rPr>
              <a:t>XCHG</a:t>
            </a:r>
            <a:endParaRPr lang="en-US" altLang="zh-CN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     XCHG</a:t>
            </a:r>
            <a:r>
              <a:rPr lang="zh-CN" altLang="en-US" sz="2400" b="1" dirty="0"/>
              <a:t>指令是双操作数指令，指令的功能是将两个操作数的内容互换。要求必须有一个操作数是寄存器，而且两个操作数的属性必须一致。操作数不能为立即数。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 格式：</a:t>
            </a:r>
            <a:r>
              <a:rPr lang="en-US" altLang="zh-CN" sz="2400" b="1" dirty="0"/>
              <a:t>XCHG  OPR1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OPR2</a:t>
            </a:r>
            <a:endParaRPr lang="en-US" altLang="zh-CN" sz="2400" b="1" dirty="0"/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09600" y="3810000"/>
            <a:ext cx="7848600" cy="256698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 	XCHG  AX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    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；寄存器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的内容互换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XCHG  [BX]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  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寄存器的内容和字节型 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存储单元的内容互换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XCHG  CX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X[SI]  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寄存器的内容和字型存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                           储单元的内容互换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0" lang="en-US" altLang="zh-CN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7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538163"/>
          </a:xfrm>
          <a:noFill/>
          <a:ln>
            <a:noFill/>
          </a:ln>
        </p:spPr>
        <p:txBody>
          <a:bodyPr>
            <a:spAutoFit/>
          </a:bodyPr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3600" b="1" dirty="0"/>
              <a:t>4.1.1  </a:t>
            </a:r>
            <a:r>
              <a:rPr lang="zh-CN" altLang="en-US" sz="3600" b="1" dirty="0"/>
              <a:t>第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个汇编语言程序 </a:t>
            </a:r>
            <a:endParaRPr lang="zh-CN" altLang="en-US" sz="3600" b="1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44963"/>
          </a:xfrm>
          <a:gradFill rotWithShape="0">
            <a:gsLst>
              <a:gs pos="0">
                <a:srgbClr val="FFFFCC"/>
              </a:gs>
              <a:gs pos="50000">
                <a:srgbClr val="FFFFFF"/>
              </a:gs>
              <a:gs pos="100000">
                <a:srgbClr val="FFFFCC"/>
              </a:gs>
            </a:gsLst>
            <a:lin ang="5400000" scaled="1"/>
          </a:gradFill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举例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编写一个汇编语言程序，实现下列公式计算。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假设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Y=5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Z=  (X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Y)×8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209800" y="4800600"/>
            <a:ext cx="2057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867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3</a:t>
            </a:r>
            <a:r>
              <a:rPr lang="zh-CN" altLang="en-US" b="1" dirty="0">
                <a:solidFill>
                  <a:srgbClr val="000099"/>
                </a:solidFill>
              </a:rPr>
              <a:t>．进栈和出栈指令</a:t>
            </a:r>
            <a:endParaRPr lang="zh-CN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PUSH</a:t>
            </a:r>
            <a:r>
              <a:rPr lang="zh-CN" altLang="en-US" sz="2400" b="1" dirty="0"/>
              <a:t>进栈指令  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格式：  </a:t>
            </a:r>
            <a:r>
              <a:rPr lang="en-US" altLang="zh-CN" sz="2400" b="1" dirty="0"/>
              <a:t>PUSH  SRC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执行操作：（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）←（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-2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	        ((SP)+1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(SP))←(SRC)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先将堆栈指针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，再将操作数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入栈。要求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必须是字。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    		</a:t>
            </a:r>
            <a:r>
              <a:rPr lang="en-US" altLang="zh-CN" sz="2400" b="1" dirty="0"/>
              <a:t>PUSH  AX    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POP</a:t>
            </a:r>
            <a:r>
              <a:rPr lang="zh-CN" altLang="en-US" sz="2400" b="1" dirty="0"/>
              <a:t>出栈指令  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格式： </a:t>
            </a:r>
            <a:r>
              <a:rPr lang="en-US" altLang="zh-CN" sz="2400" b="1" dirty="0"/>
              <a:t>POP  DST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执行操作：</a:t>
            </a:r>
            <a:r>
              <a:rPr lang="en-US" altLang="zh-CN" sz="2400" b="1" dirty="0"/>
              <a:t>(DST) ←((SP)+1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(SP)) 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	    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）←（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+2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将堆栈指针所指字单元的内容弹到操作数</a:t>
            </a:r>
            <a:r>
              <a:rPr lang="en-US" altLang="zh-CN" sz="2400" b="1" dirty="0"/>
              <a:t>DST</a:t>
            </a:r>
            <a:r>
              <a:rPr lang="zh-CN" altLang="en-US" sz="2400" b="1" dirty="0"/>
              <a:t>中，再将</a:t>
            </a:r>
            <a:r>
              <a:rPr lang="en-US" altLang="zh-CN" sz="2400" b="1" dirty="0"/>
              <a:t>SP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   		</a:t>
            </a:r>
            <a:r>
              <a:rPr lang="en-US" altLang="zh-CN" sz="2400" b="1" dirty="0"/>
              <a:t>POP  AX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219200"/>
            <a:ext cx="7767638" cy="4497388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已知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(AX)=95E3H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(BX)=1986H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(SP)=0010H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(SS)=1250H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压栈保存。画出入栈过程。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执行指令：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PUSH  AX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PUSH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栈过程示意：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1024"/>
          <p:cNvGraphicFramePr/>
          <p:nvPr/>
        </p:nvGraphicFramePr>
        <p:xfrm>
          <a:off x="304800" y="1219200"/>
          <a:ext cx="80772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505450" imgH="3228975" progId="Paint.Picture">
                  <p:embed/>
                </p:oleObj>
              </mc:Choice>
              <mc:Fallback>
                <p:oleObj name="" r:id="rId1" imgW="5505450" imgH="32289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1219200"/>
                        <a:ext cx="8077200" cy="495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4497388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上例中，接着执行若干指令后，再执行出栈操作。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执行指令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AX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MOV  BX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POP   BX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POP   AX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栈过程示意：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1024"/>
          <p:cNvGraphicFramePr/>
          <p:nvPr/>
        </p:nvGraphicFramePr>
        <p:xfrm>
          <a:off x="457200" y="1152525"/>
          <a:ext cx="8131175" cy="509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133975" imgH="3219450" progId="Paint.Picture">
                  <p:embed/>
                </p:oleObj>
              </mc:Choice>
              <mc:Fallback>
                <p:oleObj name="" r:id="rId1" imgW="5133975" imgH="3219450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1152525"/>
                        <a:ext cx="8131175" cy="509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05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如果在写出栈指令时，换成别的寄存器，那么就相当于用堆栈中的数据给其他寄存器赋值。例如：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 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PUSH  BX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POP   CX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POP   DX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 执行后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(CX)=1986H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(DX)=95E3H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81000" y="1143000"/>
            <a:ext cx="8458200" cy="4876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）标志寄存器入栈、出栈指令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PUSHF   ;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标志寄存器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FLAGS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的值入栈保存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    POPF    ; 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将堆栈指针所指栈单元的内容弹出到标志寄存器中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457200" y="2286000"/>
            <a:ext cx="7924800" cy="3887788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设计思路：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用伪指令定义存储单元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中的三个数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存储单元预留出三个空单元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指令实现数的倒序存放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的操作数均采用直接寻址方式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程序如下：</a:t>
            </a:r>
            <a:endParaRPr lang="zh-CN" altLang="en-US" sz="2400" b="1" dirty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7924800" cy="1284288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800000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4-1  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设计程序。利用堆栈，将存储单元中的三个数倒序存放。</a:t>
            </a:r>
            <a:endParaRPr kumimoji="0" lang="zh-CN" altLang="en-US" sz="28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2"/>
          <p:cNvSpPr txBox="1"/>
          <p:nvPr/>
        </p:nvSpPr>
        <p:spPr>
          <a:xfrm>
            <a:off x="533400" y="685800"/>
            <a:ext cx="7315200" cy="6172200"/>
          </a:xfrm>
          <a:prstGeom prst="rect">
            <a:avLst/>
          </a:prstGeom>
          <a:solidFill>
            <a:srgbClr val="FFFFFF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；程序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4-1.asm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个数的倒序存放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data segment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 dw 12,34,56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y dw 3 dup(?)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data ends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code segment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assume cs:code,ds:data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start: mov ax,data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mov ds,ax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push 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push x+2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push x+4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pop 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pop y+2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pop y+4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mov ah,4ch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int 21h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code ends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end start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48768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4. </a:t>
            </a:r>
            <a:r>
              <a:rPr lang="zh-CN" altLang="en-US" sz="2800" b="1" dirty="0">
                <a:solidFill>
                  <a:srgbClr val="000099"/>
                </a:solidFill>
              </a:rPr>
              <a:t>查表转换指令</a:t>
            </a:r>
            <a:r>
              <a:rPr lang="en-US" altLang="zh-CN" sz="2800" b="1" dirty="0">
                <a:solidFill>
                  <a:srgbClr val="000099"/>
                </a:solidFill>
              </a:rPr>
              <a:t>XLAT</a:t>
            </a:r>
            <a:endParaRPr lang="en-US" altLang="zh-CN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）格式：</a:t>
            </a:r>
            <a:r>
              <a:rPr lang="en-US" altLang="zh-CN" sz="2400" b="1" dirty="0"/>
              <a:t>XLAT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执行的操作：在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为表首地址的内存表中查找相对地址为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的单元，取出其中的内容放入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）要求：数据表的首地址放入</a:t>
            </a:r>
            <a:r>
              <a:rPr lang="en-US" altLang="zh-CN" sz="2400" b="1" dirty="0"/>
              <a:t>BX</a:t>
            </a:r>
            <a:r>
              <a:rPr lang="zh-CN" altLang="en-US" sz="2400" b="1" dirty="0"/>
              <a:t>，要查找的单元的偏移地址由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指出。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）功能：把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中的数据换成对应的存储单元中的内容。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609600" y="1066800"/>
            <a:ext cx="7848600" cy="483235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设计思路一：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）设公式中出现的三个变量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宋体" panose="02010600030101010101" pitchFamily="2" charset="-12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</a:rPr>
              <a:t>位带符号数；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）用算术运算指令实现加减乘除运算；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）指令顺序按照运算顺序书写。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en-US" altLang="zh-CN" sz="28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609600" y="2057400"/>
            <a:ext cx="7924800" cy="4495800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设计思路：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一位十六进制数：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A-F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码：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）算法确定：建立数据表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，并以十六进制数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作为索引号（位移量）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）采用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中断调用实现显示功能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表在内存的存储情况：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609600" y="806450"/>
            <a:ext cx="7848600" cy="94615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800000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4-2  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编程序。用查表指令将一位十六进制数转换为它相应的</a:t>
            </a:r>
            <a:r>
              <a:rPr kumimoji="0" lang="en-US" altLang="zh-CN" sz="28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kumimoji="0" lang="zh-CN" altLang="en-US" sz="2800" kern="1200" cap="none" spc="0" normalizeH="0" baseline="0" noProof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码并显示出该数。</a:t>
            </a:r>
            <a:endParaRPr kumimoji="0" lang="zh-CN" altLang="en-US" sz="2800" kern="1200" cap="none" spc="0" normalizeH="0" baseline="0" noProof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1024"/>
          <p:cNvGraphicFramePr/>
          <p:nvPr/>
        </p:nvGraphicFramePr>
        <p:xfrm>
          <a:off x="1676400" y="1066800"/>
          <a:ext cx="3608388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705100" imgH="4267200" progId="Paint.Picture">
                  <p:embed/>
                </p:oleObj>
              </mc:Choice>
              <mc:Fallback>
                <p:oleObj name="" r:id="rId1" imgW="2705100" imgH="4267200" progId="Paint.Picture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066800"/>
                        <a:ext cx="3608388" cy="571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2"/>
          <p:cNvSpPr txBox="1"/>
          <p:nvPr/>
        </p:nvSpPr>
        <p:spPr>
          <a:xfrm>
            <a:off x="304800" y="609600"/>
            <a:ext cx="8229600" cy="632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30000"/>
              </a:lnSpc>
              <a:spcBef>
                <a:spcPct val="50000"/>
              </a:spcBef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;program 4-2.asm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data segment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table  db 30h,31h,32h,33h,34h,35h,36h,37h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         db 38h,39h,41h,42h,43h,44h,45h,46h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hex   db 6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；要查找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ascii  db ?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data ends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code segment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assume cs:code,ds:data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begin:	mov ax,data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mov ds,ax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mov bx,offset table	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bx←table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表的偏移地址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al,hex		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al←6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xlat			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；换码指令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ascii,al		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；保存查到的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ASCII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码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dl,al		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；要显示的字符放入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DL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mov ah,02h	            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DOS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中断调用的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号功能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int 21h			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en-US" altLang="zh-CN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INT</a:t>
            </a:r>
            <a:r>
              <a:rPr lang="zh-CN" altLang="en-US" sz="2000" dirty="0">
                <a:solidFill>
                  <a:srgbClr val="333300"/>
                </a:solidFill>
                <a:latin typeface="Times New Roman" panose="02020603050405020304" pitchFamily="18" charset="0"/>
                <a:ea typeface="楷体_GB2312" pitchFamily="49" charset="-122"/>
              </a:rPr>
              <a:t>中断调用指令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mov ah,4ch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int 21h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code ends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	end begin	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533400" y="760413"/>
            <a:ext cx="7696200" cy="8397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4.3.2 </a:t>
            </a:r>
            <a:r>
              <a:rPr lang="zh-CN" altLang="en-US" sz="3600" b="1" dirty="0"/>
              <a:t>逻辑地址的获得</a:t>
            </a:r>
            <a:br>
              <a:rPr lang="zh-CN" altLang="en-US" sz="3600" b="1" dirty="0">
                <a:solidFill>
                  <a:srgbClr val="000099"/>
                </a:solidFill>
              </a:rPr>
            </a:b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385763" y="1600200"/>
            <a:ext cx="7996237" cy="2514600"/>
          </a:xfrm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lnSpc>
                <a:spcPct val="150000"/>
              </a:lnSpc>
              <a:buFontTx/>
              <a:buAutoNum type="arabicPeriod"/>
            </a:pPr>
            <a:r>
              <a:rPr lang="en-US" altLang="zh-CN" sz="2800" b="1" dirty="0">
                <a:solidFill>
                  <a:srgbClr val="000099"/>
                </a:solidFill>
              </a:rPr>
              <a:t>LEA</a:t>
            </a:r>
            <a:r>
              <a:rPr lang="zh-CN" altLang="en-US" sz="2800" b="1" dirty="0">
                <a:solidFill>
                  <a:srgbClr val="000099"/>
                </a:solidFill>
              </a:rPr>
              <a:t>有效地址传送指令（</a:t>
            </a:r>
            <a:r>
              <a:rPr lang="en-US" altLang="zh-CN" sz="2800" b="1" dirty="0">
                <a:solidFill>
                  <a:srgbClr val="000099"/>
                </a:solidFill>
              </a:rPr>
              <a:t>Load Effective Address</a:t>
            </a:r>
            <a:r>
              <a:rPr lang="zh-CN" altLang="en-US" sz="2800" b="1" dirty="0">
                <a:solidFill>
                  <a:schemeClr val="tx2"/>
                </a:solidFill>
              </a:rPr>
              <a:t>）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LEA </a:t>
            </a:r>
            <a:r>
              <a:rPr lang="zh-CN" altLang="en-US" sz="2400" b="1" dirty="0"/>
              <a:t>寄存器，存储单元</a:t>
            </a:r>
            <a:endParaRPr lang="zh-CN" altLang="en-US" sz="2400" b="1" dirty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功能：将存储单元的有效地址传送给寄存器。其 作用与前面讲的</a:t>
            </a:r>
            <a:r>
              <a:rPr lang="en-US" altLang="zh-CN" sz="2400" b="1" dirty="0"/>
              <a:t>OFFSET</a:t>
            </a:r>
            <a:r>
              <a:rPr lang="zh-CN" altLang="en-US" sz="2400" b="1" dirty="0"/>
              <a:t>操作符的作用一样。</a:t>
            </a:r>
            <a:endParaRPr lang="zh-CN" altLang="en-US" sz="2400" b="1" dirty="0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38200" y="4286250"/>
            <a:ext cx="7315200" cy="1901825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LEA  BX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TABLE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LEA  DX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[BX]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LEA  BX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COUNT[SI]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6781800" cy="762000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</a:rPr>
              <a:t>2</a:t>
            </a:r>
            <a:r>
              <a:rPr lang="zh-CN" altLang="en-US" sz="3200" b="1" dirty="0">
                <a:solidFill>
                  <a:srgbClr val="000099"/>
                </a:solidFill>
              </a:rPr>
              <a:t>．</a:t>
            </a:r>
            <a:r>
              <a:rPr lang="en-US" altLang="zh-CN" sz="3200" b="1" dirty="0">
                <a:solidFill>
                  <a:srgbClr val="000099"/>
                </a:solidFill>
              </a:rPr>
              <a:t>LDS(Load DS)</a:t>
            </a:r>
            <a:r>
              <a:rPr lang="zh-CN" altLang="en-US" sz="3200" b="1" dirty="0">
                <a:solidFill>
                  <a:srgbClr val="000099"/>
                </a:solidFill>
              </a:rPr>
              <a:t>数据段地址传送指令</a:t>
            </a:r>
            <a:r>
              <a:rPr lang="zh-CN" altLang="en-US" sz="2800" dirty="0">
                <a:solidFill>
                  <a:srgbClr val="000099"/>
                </a:solidFill>
              </a:rPr>
              <a:t> 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63525" y="1524000"/>
            <a:ext cx="8423275" cy="14478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LDS </a:t>
            </a:r>
            <a:r>
              <a:rPr lang="zh-CN" altLang="en-US" sz="2400" b="1" dirty="0"/>
              <a:t>寄存器，双字存储单元</a:t>
            </a:r>
            <a:endParaRPr lang="zh-CN" altLang="en-US" sz="2400" b="1" dirty="0"/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zh-CN" altLang="en-US" sz="2400" b="1" dirty="0"/>
              <a:t>功能：将双字单元中保存的低字送入寄存器，高字传送给</a:t>
            </a:r>
            <a:r>
              <a:rPr lang="en-US" altLang="zh-CN" sz="2400" b="1" dirty="0"/>
              <a:t>DS</a:t>
            </a:r>
            <a:r>
              <a:rPr lang="zh-CN" altLang="en-US" sz="2400" b="1" dirty="0"/>
              <a:t>数据段寄存器。</a:t>
            </a:r>
            <a:endParaRPr lang="zh-CN" altLang="en-US" sz="2400" b="1" dirty="0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609600" y="3132138"/>
            <a:ext cx="7848600" cy="337978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例：已知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(DS)=1300H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(BX)=0032H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13032H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=3504H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(13034H)=2936H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执行指令：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LDS  SI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[BX]</a:t>
            </a:r>
            <a:endParaRPr kumimoji="0" lang="en-US" altLang="zh-CN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源操作数的有效地址为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0032H</a:t>
            </a:r>
            <a:endParaRPr kumimoji="0" lang="en-US" altLang="zh-CN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其物理地址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=1300H×10H+0032H=13032H</a:t>
            </a:r>
            <a:endParaRPr kumimoji="0" lang="en-US" altLang="zh-CN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指令执行后：</a:t>
            </a:r>
            <a:endParaRPr kumimoji="0" lang="zh-CN" altLang="en-US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(SI)=3504H</a:t>
            </a:r>
            <a:r>
              <a:rPr kumimoji="0" lang="zh-CN" altLang="en-US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(DS)=2936H</a:t>
            </a:r>
            <a:endParaRPr kumimoji="0" lang="en-US" altLang="zh-CN" sz="24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22860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3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LES(Load ES)</a:t>
            </a:r>
            <a:r>
              <a:rPr lang="zh-CN" altLang="en-US" b="1" dirty="0">
                <a:solidFill>
                  <a:srgbClr val="000099"/>
                </a:solidFill>
              </a:rPr>
              <a:t>附加段地址传送指令</a:t>
            </a:r>
            <a:endParaRPr lang="zh-CN" altLang="en-US" b="1" dirty="0">
              <a:solidFill>
                <a:srgbClr val="000099"/>
              </a:solidFill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LES </a:t>
            </a:r>
            <a:r>
              <a:rPr lang="zh-CN" altLang="en-US" sz="2400" b="1" dirty="0"/>
              <a:t>寄存器，双字存储单元</a:t>
            </a:r>
            <a:endParaRPr lang="zh-CN" altLang="en-US" sz="2400" b="1" dirty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功能：将双字单元中保存的低字送入寄存器，高字传送给</a:t>
            </a:r>
            <a:r>
              <a:rPr lang="en-US" altLang="zh-CN" sz="2400" b="1" dirty="0"/>
              <a:t>ES</a:t>
            </a:r>
            <a:r>
              <a:rPr lang="zh-CN" altLang="en-US" sz="2400" b="1" dirty="0"/>
              <a:t>附加段寄存器。</a:t>
            </a:r>
            <a:endParaRPr lang="zh-CN" altLang="en-US" sz="2400" b="1" dirty="0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33400" y="3352800"/>
            <a:ext cx="8001000" cy="320675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例：已知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(DS)=1400H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(BX)=0046H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14046H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=2307H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(14048H)=5640H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执行指令：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LES  DI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[BX]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源操作数的有效地址为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0046H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其物理地址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=(DS)×10H+EA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=1400H×10H+0046H=14046H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指令执行后：</a:t>
            </a:r>
            <a:endParaRPr kumimoji="0" lang="zh-CN" altLang="en-US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(DI)=2307H</a:t>
            </a:r>
            <a:r>
              <a:rPr kumimoji="0" lang="zh-CN" altLang="en-US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200" b="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(ES)=5640H </a:t>
            </a:r>
            <a:endParaRPr kumimoji="0" lang="en-US" altLang="zh-CN" sz="22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4.3.3 </a:t>
            </a:r>
            <a:r>
              <a:rPr lang="zh-CN" altLang="en-US" sz="3600" b="1" dirty="0"/>
              <a:t>符号位扩展</a:t>
            </a:r>
            <a:br>
              <a:rPr lang="zh-CN" altLang="en-US" sz="3600" b="1" dirty="0">
                <a:solidFill>
                  <a:srgbClr val="000099"/>
                </a:solidFill>
              </a:rPr>
            </a:br>
            <a:endParaRPr lang="zh-CN" altLang="en-US" sz="3600" b="1" dirty="0">
              <a:solidFill>
                <a:srgbClr val="000099"/>
              </a:solidFill>
            </a:endParaRP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5029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．</a:t>
            </a:r>
            <a:r>
              <a:rPr lang="en-US" altLang="zh-CN" sz="2400" b="1" dirty="0">
                <a:solidFill>
                  <a:srgbClr val="000099"/>
                </a:solidFill>
              </a:rPr>
              <a:t>CBW</a:t>
            </a:r>
            <a:r>
              <a:rPr lang="zh-CN" altLang="en-US" sz="2400" b="1" dirty="0">
                <a:solidFill>
                  <a:srgbClr val="000099"/>
                </a:solidFill>
              </a:rPr>
              <a:t>字节扩展为字指令</a:t>
            </a:r>
            <a:r>
              <a:rPr lang="en-US" altLang="zh-CN" sz="2400" b="1" dirty="0">
                <a:solidFill>
                  <a:srgbClr val="000099"/>
                </a:solidFill>
              </a:rPr>
              <a:t>(Change Byte to Word)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CBW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扩展到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。如果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的符号位为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的符号位为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(AH)=FFH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．</a:t>
            </a:r>
            <a:r>
              <a:rPr lang="en-US" altLang="zh-CN" sz="2400" b="1" dirty="0">
                <a:solidFill>
                  <a:srgbClr val="000099"/>
                </a:solidFill>
              </a:rPr>
              <a:t>CWD</a:t>
            </a:r>
            <a:r>
              <a:rPr lang="zh-CN" altLang="en-US" sz="2400" b="1" dirty="0">
                <a:solidFill>
                  <a:srgbClr val="000099"/>
                </a:solidFill>
              </a:rPr>
              <a:t>字扩展为双字指令</a:t>
            </a:r>
            <a:r>
              <a:rPr lang="en-US" altLang="zh-CN" sz="2400" b="1" dirty="0">
                <a:solidFill>
                  <a:srgbClr val="000099"/>
                </a:solidFill>
              </a:rPr>
              <a:t>(Change Word to Double Word)</a:t>
            </a:r>
            <a:endParaRPr lang="zh-CN" altLang="en-US" sz="24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CWD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扩展到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。如果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的符号位为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，则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，如果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的符号位为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(DX)=FFFFH</a:t>
            </a:r>
            <a:endParaRPr lang="en-US" altLang="zh-CN" sz="2400" b="1" dirty="0"/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838200" y="960438"/>
            <a:ext cx="6705600" cy="944562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4.3.4 </a:t>
            </a:r>
            <a:r>
              <a:rPr lang="zh-CN" altLang="en-US" sz="3600" b="1" dirty="0"/>
              <a:t>双精度数运算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533400" y="1676400"/>
            <a:ext cx="8001000" cy="4876800"/>
          </a:xfrm>
          <a:solidFill>
            <a:srgbClr val="FFFFFF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无论是单精度数运算还是双精度数运算，都要用到算术运算类指令。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算术运算类指令包括加法指令、减法指令、乘法指令、除法指令四种类型。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这些指令有双操作数指令也有单操作数指令，运行的结果会影响标志位。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533400" y="838200"/>
            <a:ext cx="8077200" cy="556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ADD</a:t>
            </a:r>
            <a:r>
              <a:rPr lang="zh-CN" altLang="en-US" sz="2800" b="1" dirty="0">
                <a:solidFill>
                  <a:srgbClr val="000099"/>
                </a:solidFill>
              </a:rPr>
              <a:t>加法指令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ADD  DST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功能：源操作数和目的操作数相加，结果再放入目的操作数</a:t>
            </a:r>
            <a:r>
              <a:rPr lang="en-US" altLang="zh-CN" sz="2400" b="1" dirty="0"/>
              <a:t>DST</a:t>
            </a:r>
            <a:r>
              <a:rPr lang="zh-CN" altLang="en-US" sz="24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en-US" altLang="zh-CN" sz="2800" b="1" dirty="0">
                <a:solidFill>
                  <a:srgbClr val="000099"/>
                </a:solidFill>
              </a:rPr>
              <a:t>. ADC</a:t>
            </a:r>
            <a:r>
              <a:rPr lang="zh-CN" altLang="en-US" sz="2800" b="1" dirty="0">
                <a:solidFill>
                  <a:srgbClr val="000099"/>
                </a:solidFill>
              </a:rPr>
              <a:t>带进位加法指令</a:t>
            </a:r>
            <a:r>
              <a:rPr lang="en-US" altLang="zh-CN" sz="2800" b="1" dirty="0">
                <a:solidFill>
                  <a:srgbClr val="000099"/>
                </a:solidFill>
              </a:rPr>
              <a:t>(Add with Carry)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ADC  DST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功能：源操作数加上目的操作数再加上进位标志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，结果放入目的操作数</a:t>
            </a:r>
            <a:r>
              <a:rPr lang="en-US" altLang="zh-CN" sz="2400" b="1" dirty="0"/>
              <a:t>DST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/>
              <a:t>ADC</a:t>
            </a:r>
            <a:r>
              <a:rPr lang="zh-CN" altLang="en-US" sz="2400" b="1" dirty="0"/>
              <a:t>带进位加法指令一般用在双精度加法操作中。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124200"/>
            <a:ext cx="7543800" cy="342900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	ADD  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5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	ADD  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30H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ADD  BH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	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 ADD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[SI]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	ADD  BYTE PTR[BX]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INC  AX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INC  [COUNT]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INC  WORD PTR[SI]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539" name="Text Box 6"/>
          <p:cNvSpPr txBox="1"/>
          <p:nvPr/>
        </p:nvSpPr>
        <p:spPr>
          <a:xfrm>
            <a:off x="533400" y="685800"/>
            <a:ext cx="7620000" cy="3376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．</a:t>
            </a:r>
            <a:r>
              <a:rPr lang="en-US" altLang="zh-CN" sz="2800" dirty="0">
                <a:solidFill>
                  <a:srgbClr val="000099"/>
                </a:solidFill>
                <a:latin typeface="Arial" panose="020B0604020202020204" pitchFamily="34" charset="0"/>
              </a:rPr>
              <a:t>INC</a:t>
            </a:r>
            <a:r>
              <a:rPr lang="zh-CN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加</a:t>
            </a:r>
            <a:r>
              <a:rPr lang="en-US" altLang="zh-CN" sz="2800" dirty="0">
                <a:solidFill>
                  <a:srgbClr val="000099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指令</a:t>
            </a:r>
            <a:r>
              <a:rPr lang="en-US" altLang="zh-CN" sz="2800" dirty="0">
                <a:solidFill>
                  <a:srgbClr val="000099"/>
                </a:solidFill>
                <a:latin typeface="Arial" panose="020B0604020202020204" pitchFamily="34" charset="0"/>
              </a:rPr>
              <a:t>(Increase 1)</a:t>
            </a:r>
            <a:endParaRPr lang="zh-CN" altLang="en-US" sz="2800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格式：</a:t>
            </a:r>
            <a:r>
              <a:rPr lang="en-US" altLang="zh-CN" sz="2400" dirty="0">
                <a:latin typeface="Arial" panose="020B0604020202020204" pitchFamily="34" charset="0"/>
              </a:rPr>
              <a:t>INC  OPR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功能：将操作数</a:t>
            </a:r>
            <a:r>
              <a:rPr lang="en-US" altLang="zh-CN" sz="2400" dirty="0">
                <a:latin typeface="Arial" panose="020B0604020202020204" pitchFamily="34" charset="0"/>
              </a:rPr>
              <a:t>OPR</a:t>
            </a:r>
            <a:r>
              <a:rPr lang="zh-CN" altLang="en-US" sz="2400" dirty="0">
                <a:latin typeface="Arial" panose="020B0604020202020204" pitchFamily="34" charset="0"/>
              </a:rPr>
              <a:t>加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不影响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CF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，但影响其它状态标志位。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altLang="zh-CN" sz="28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Text Box 2"/>
          <p:cNvSpPr txBox="1"/>
          <p:nvPr/>
        </p:nvSpPr>
        <p:spPr>
          <a:xfrm>
            <a:off x="304800" y="769938"/>
            <a:ext cx="7315200" cy="5935662"/>
          </a:xfrm>
          <a:prstGeom prst="rect">
            <a:avLst/>
          </a:prstGeom>
          <a:solidFill>
            <a:srgbClr val="FFFFFF"/>
          </a:solidFill>
          <a:ln w="38100">
            <a:noFill/>
          </a:ln>
        </p:spPr>
        <p:txBody>
          <a:bodyPr>
            <a:spAutoFit/>
          </a:bodyPr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程序段：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AL,X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AL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ADD AL,Y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AL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X+Y      </a:t>
            </a:r>
            <a:r>
              <a:rPr lang="zh-CN" altLang="en-US" sz="2400" dirty="0">
                <a:latin typeface="Arial" panose="020B0604020202020204" pitchFamily="34" charset="0"/>
              </a:rPr>
              <a:t>加法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BL,8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BL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8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IMUL BL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AX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AL</a:t>
            </a:r>
            <a:r>
              <a:rPr lang="en-US" altLang="zh-CN" sz="2400" dirty="0">
                <a:latin typeface="Arial" panose="020B0604020202020204" pitchFamily="34" charset="0"/>
              </a:rPr>
              <a:t>×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8    </a:t>
            </a:r>
            <a:r>
              <a:rPr lang="zh-CN" altLang="en-US" sz="2400" dirty="0">
                <a:latin typeface="Arial" panose="020B0604020202020204" pitchFamily="34" charset="0"/>
              </a:rPr>
              <a:t>乘法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BL,X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BL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X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BH,0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BH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SUB AX,BX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AX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AX</a:t>
            </a:r>
            <a:r>
              <a:rPr lang="zh-CN" altLang="en-US" sz="2400" dirty="0">
                <a:latin typeface="Arial" panose="020B0604020202020204" pitchFamily="34" charset="0"/>
              </a:rPr>
              <a:t>－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X    </a:t>
            </a:r>
            <a:r>
              <a:rPr lang="zh-CN" altLang="en-US" sz="2400" dirty="0">
                <a:latin typeface="Arial" panose="020B0604020202020204" pitchFamily="34" charset="0"/>
              </a:rPr>
              <a:t>减法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BL,2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BL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IDIV BL     	           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AX</a:t>
            </a:r>
            <a:r>
              <a:rPr lang="en-US" altLang="zh-CN" sz="2400" dirty="0">
                <a:latin typeface="Arial" panose="020B0604020202020204" pitchFamily="34" charset="0"/>
              </a:rPr>
              <a:t>÷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Arial" panose="020B0604020202020204" pitchFamily="34" charset="0"/>
              </a:rPr>
              <a:t>除法，商在				    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AL</a:t>
            </a:r>
            <a:r>
              <a:rPr lang="zh-CN" altLang="en-US" sz="2400" dirty="0">
                <a:latin typeface="Arial" panose="020B0604020202020204" pitchFamily="34" charset="0"/>
              </a:rPr>
              <a:t>，余数在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AH</a:t>
            </a:r>
            <a:r>
              <a:rPr lang="zh-CN" altLang="en-US" sz="2400" dirty="0">
                <a:latin typeface="Arial" panose="020B0604020202020204" pitchFamily="34" charset="0"/>
              </a:rPr>
              <a:t>中</a:t>
            </a:r>
            <a:endParaRPr lang="zh-CN" altLang="en-U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Z,AL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zh-CN" altLang="en-US" sz="2400" dirty="0">
                <a:latin typeface="Arial" panose="020B0604020202020204" pitchFamily="34" charset="0"/>
              </a:rPr>
              <a:t>商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MOV Z1,AH		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en-US" altLang="zh-CN" sz="2400" dirty="0">
                <a:latin typeface="Arial" panose="020B0604020202020204" pitchFamily="34" charset="0"/>
                <a:cs typeface="Times New Roman" panose="02020603050405020304" pitchFamily="18" charset="0"/>
              </a:rPr>
              <a:t>Z1</a:t>
            </a:r>
            <a:r>
              <a:rPr lang="en-US" altLang="zh-CN" sz="2400" dirty="0">
                <a:latin typeface="Arial" panose="020B0604020202020204" pitchFamily="34" charset="0"/>
              </a:rPr>
              <a:t>←</a:t>
            </a:r>
            <a:r>
              <a:rPr lang="zh-CN" altLang="en-US" sz="2400" dirty="0">
                <a:latin typeface="Arial" panose="020B0604020202020204" pitchFamily="34" charset="0"/>
              </a:rPr>
              <a:t>余数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026" name="Object 3"/>
          <p:cNvGraphicFramePr/>
          <p:nvPr/>
        </p:nvGraphicFramePr>
        <p:xfrm>
          <a:off x="6362700" y="466725"/>
          <a:ext cx="2552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552700" imgH="981075" progId="Paint.Picture">
                  <p:embed/>
                </p:oleObj>
              </mc:Choice>
              <mc:Fallback>
                <p:oleObj name="" r:id="rId1" imgW="2552700" imgH="981075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2700" y="466725"/>
                        <a:ext cx="25527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48400" y="1592263"/>
            <a:ext cx="2743200" cy="203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main()</a:t>
            </a:r>
            <a:endParaRPr kumimoji="0" lang="pl-PL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pl-PL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,Z;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Z=((X+Y)*8-X)/2;</a:t>
            </a:r>
            <a:endParaRPr kumimoji="0" lang="pl-PL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/*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printf("Z=%d\n",Z);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*/</a:t>
            </a:r>
            <a:endParaRPr kumimoji="0" lang="pl-PL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0;</a:t>
            </a:r>
            <a:endParaRPr kumimoji="0" lang="pl-PL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l-PL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1" name="Rectangle 3"/>
          <p:cNvSpPr>
            <a:spLocks noGrp="1"/>
          </p:cNvSpPr>
          <p:nvPr>
            <p:ph idx="1"/>
          </p:nvPr>
        </p:nvSpPr>
        <p:spPr>
          <a:xfrm>
            <a:off x="381000" y="2438400"/>
            <a:ext cx="8077200" cy="3886200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设计思路：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）两个双精度数存放在数据段中。相加后的结果也放在数据段中。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）程序中用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zh-CN" altLang="en-US" sz="2400" b="1" dirty="0">
                <a:latin typeface="宋体" panose="02010600030101010101" pitchFamily="2" charset="-122"/>
              </a:rPr>
              <a:t>存放第一个双精度数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20034910h</a:t>
            </a:r>
            <a:r>
              <a:rPr lang="zh-CN" altLang="en-US" sz="2400" b="1" dirty="0">
                <a:latin typeface="宋体" panose="02010600030101010101" pitchFamily="2" charset="-122"/>
              </a:rPr>
              <a:t>，用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400" b="1" dirty="0">
                <a:latin typeface="宋体" panose="02010600030101010101" pitchFamily="2" charset="-122"/>
              </a:rPr>
              <a:t>存放第二个双精度数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1008e699h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程序如下：</a:t>
            </a:r>
            <a:endParaRPr lang="zh-CN" altLang="en-US" sz="2400" b="1" dirty="0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81000" y="762000"/>
            <a:ext cx="8001000" cy="13843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800000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4-4  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编程序实现两个双精度数</a:t>
            </a:r>
            <a:r>
              <a:rPr kumimoji="0" lang="en-US" altLang="zh-CN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0034980H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1008E699H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加法运算。</a:t>
            </a:r>
            <a:endParaRPr kumimoji="0" lang="zh-CN" altLang="en-US" sz="28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Text Box 2"/>
          <p:cNvSpPr txBox="1"/>
          <p:nvPr/>
        </p:nvSpPr>
        <p:spPr>
          <a:xfrm>
            <a:off x="228600" y="741363"/>
            <a:ext cx="8534400" cy="6116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;program 4-4.asm 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两个双精度数加法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code segment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assume cs:code,ds:data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start: mov ax,data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mov ds,ax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mov ax,ds:[0]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；第一个双精度数的低字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mov dx,ds:[2]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；第一个双精度数的高字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mov bx,ds:[4]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；第二个双精度数的低字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mov cx,ds:[6]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；第二个双精度数的高字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add ax,bx	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；低字相加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adc dx,cx			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；高字带进位加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mov ds:[8],ax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mov ds:[10],dx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mov ah,4ch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int 21h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code ends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end start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79877" name="AutoShape 5"/>
          <p:cNvSpPr/>
          <p:nvPr/>
        </p:nvSpPr>
        <p:spPr>
          <a:xfrm>
            <a:off x="5486400" y="914400"/>
            <a:ext cx="3124200" cy="1524000"/>
          </a:xfrm>
          <a:prstGeom prst="wedgeRectCallout">
            <a:avLst>
              <a:gd name="adj1" fmla="val -108130"/>
              <a:gd name="adj2" fmla="val -32639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data segment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	dd 20034980h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	dd 1008e699h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	dd ?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4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data ends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1026"/>
          <p:cNvSpPr>
            <a:spLocks noGrp="1"/>
          </p:cNvSpPr>
          <p:nvPr>
            <p:ph type="title"/>
          </p:nvPr>
        </p:nvSpPr>
        <p:spPr>
          <a:xfrm>
            <a:off x="533400" y="762000"/>
            <a:ext cx="6943725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4.3.5 </a:t>
            </a:r>
            <a:r>
              <a:rPr lang="zh-CN" altLang="en-US" sz="3600" b="1" dirty="0"/>
              <a:t>多字节数运算</a:t>
            </a:r>
            <a:br>
              <a:rPr lang="zh-CN" altLang="en-US" sz="3600" b="1" dirty="0"/>
            </a:br>
            <a:endParaRPr lang="zh-CN" altLang="en-US" sz="3600" b="1" dirty="0"/>
          </a:p>
        </p:txBody>
      </p:sp>
      <p:sp>
        <p:nvSpPr>
          <p:cNvPr id="68611" name="Rectangle 1027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1905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SUB</a:t>
            </a:r>
            <a:r>
              <a:rPr lang="zh-CN" altLang="en-US" sz="2800" b="1" dirty="0">
                <a:solidFill>
                  <a:srgbClr val="000099"/>
                </a:solidFill>
              </a:rPr>
              <a:t>减法指令</a:t>
            </a:r>
            <a:r>
              <a:rPr lang="en-US" altLang="zh-CN" sz="2800" b="1" dirty="0">
                <a:solidFill>
                  <a:srgbClr val="000099"/>
                </a:solidFill>
              </a:rPr>
              <a:t>(Substract)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SUB  DST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功能：目的操作数减源操作数，结果再放入目的操作数</a:t>
            </a:r>
            <a:r>
              <a:rPr lang="en-US" altLang="zh-CN" sz="2400" b="1" dirty="0"/>
              <a:t>DST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8229600" cy="2895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11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．</a:t>
            </a:r>
            <a:r>
              <a:rPr kumimoji="0" lang="en-US" altLang="zh-CN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SBB</a:t>
            </a:r>
            <a:r>
              <a:rPr kumimoji="0" lang="zh-CN" altLang="en-US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带借位减法指令</a:t>
            </a:r>
            <a:r>
              <a:rPr kumimoji="0" lang="en-US" altLang="zh-CN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800" kern="1200" cap="none" spc="0" normalizeH="0" baseline="0" noProof="0" dirty="0" err="1">
                <a:solidFill>
                  <a:srgbClr val="000099"/>
                </a:solidFill>
                <a:latin typeface="+mn-lt"/>
                <a:ea typeface="+mn-ea"/>
                <a:cs typeface="+mn-cs"/>
              </a:rPr>
              <a:t>Substract</a:t>
            </a:r>
            <a:r>
              <a:rPr kumimoji="0" lang="en-US" altLang="zh-CN" sz="2800" kern="1200" cap="none" spc="0" normalizeH="0" baseline="0" noProof="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 with Borrow)</a:t>
            </a:r>
            <a:endParaRPr kumimoji="0" lang="zh-CN" altLang="en-US" sz="2800" kern="1200" cap="none" spc="0" normalizeH="0" baseline="0" noProof="0" dirty="0">
              <a:solidFill>
                <a:srgbClr val="000099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格式：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SBB  DST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SRC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功能：目的操作数减去源操作数后再减去进位标志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CF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，结果放入目的操作数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DST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。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SBB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带借位减法指令一般用在双精度减法操作中。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715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DEC</a:t>
            </a:r>
            <a:r>
              <a:rPr lang="zh-CN" altLang="en-US" sz="2800" b="1" dirty="0">
                <a:solidFill>
                  <a:srgbClr val="000099"/>
                </a:solidFill>
              </a:rPr>
              <a:t>减</a:t>
            </a:r>
            <a:r>
              <a:rPr lang="en-US" altLang="zh-CN" sz="2800" b="1" dirty="0">
                <a:solidFill>
                  <a:srgbClr val="000099"/>
                </a:solidFill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</a:rPr>
              <a:t>指令</a:t>
            </a:r>
            <a:r>
              <a:rPr lang="en-US" altLang="zh-CN" sz="2800" b="1" dirty="0">
                <a:solidFill>
                  <a:srgbClr val="000099"/>
                </a:solidFill>
              </a:rPr>
              <a:t>(Decrease 1)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DEC  OPR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功能：将操作数</a:t>
            </a:r>
            <a:r>
              <a:rPr lang="en-US" altLang="zh-CN" sz="2400" b="1" dirty="0"/>
              <a:t>OPR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1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4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NEG</a:t>
            </a:r>
            <a:r>
              <a:rPr lang="zh-CN" altLang="en-US" sz="2800" b="1" dirty="0">
                <a:solidFill>
                  <a:srgbClr val="000099"/>
                </a:solidFill>
              </a:rPr>
              <a:t>求补指令</a:t>
            </a:r>
            <a:r>
              <a:rPr lang="en-US" altLang="zh-CN" sz="2800" b="1" dirty="0">
                <a:solidFill>
                  <a:srgbClr val="000099"/>
                </a:solidFill>
              </a:rPr>
              <a:t>(Negative)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NEG  OPR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功能：将操作数求反加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。即求补操作，对正数的补码求补变为其负数的补码，对负数的补码求补变为其正数的补码。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利用</a:t>
            </a:r>
            <a:r>
              <a:rPr lang="en-US" altLang="zh-CN" sz="2400" b="1" dirty="0"/>
              <a:t>NEG</a:t>
            </a:r>
            <a:r>
              <a:rPr lang="zh-CN" altLang="en-US" sz="2400" b="1" dirty="0"/>
              <a:t>指令可以求负数的绝对值。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3"/>
          <p:cNvSpPr>
            <a:spLocks noGrp="1"/>
          </p:cNvSpPr>
          <p:nvPr>
            <p:ph idx="1"/>
          </p:nvPr>
        </p:nvSpPr>
        <p:spPr>
          <a:xfrm>
            <a:off x="762000" y="760413"/>
            <a:ext cx="7696200" cy="449738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5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CMP</a:t>
            </a:r>
            <a:r>
              <a:rPr lang="zh-CN" altLang="en-US" sz="2800" b="1" dirty="0">
                <a:solidFill>
                  <a:srgbClr val="000099"/>
                </a:solidFill>
              </a:rPr>
              <a:t>比较指令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CMP OPR1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OPR2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功能：将两个操作数作相减运算，结果不回送，改变标志位。通常后跟条件转移指令，根据</a:t>
            </a:r>
            <a:r>
              <a:rPr lang="en-US" altLang="zh-CN" sz="2400" b="1" dirty="0"/>
              <a:t>CMP</a:t>
            </a:r>
            <a:r>
              <a:rPr lang="zh-CN" altLang="en-US" sz="2400" b="1" dirty="0"/>
              <a:t>比较之后标志位的值进行转移。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/>
          </p:nvPr>
        </p:nvSpPr>
        <p:spPr>
          <a:xfrm>
            <a:off x="533400" y="836613"/>
            <a:ext cx="7162800" cy="7635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4.3.6 </a:t>
            </a:r>
            <a:r>
              <a:rPr lang="zh-CN" altLang="en-US" sz="3600" b="1" dirty="0"/>
              <a:t>混合算术运算</a:t>
            </a:r>
            <a:endParaRPr lang="zh-CN" altLang="en-US" sz="3600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95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MUL</a:t>
            </a:r>
            <a:r>
              <a:rPr lang="zh-CN" altLang="en-US" sz="2800" b="1" dirty="0">
                <a:solidFill>
                  <a:srgbClr val="000099"/>
                </a:solidFill>
              </a:rPr>
              <a:t>无符号数乘法指令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乘法指令是单操作数指令。字节乘法的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位被乘数隐含在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中，字乘法的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位被乘数隐含在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；乘数写在指令中。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）字节乘法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MUL  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</a:t>
            </a:r>
            <a:r>
              <a:rPr lang="en-US" altLang="zh-CN" sz="2400" b="1" dirty="0"/>
              <a:t>(AX)←(AL)×(SRC)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执行的操作：将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与字节型源操作数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相乘，乘积放入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寄存器。即两个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位数相乘，乘积为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位数。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1027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）字乘法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MUL  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</a:t>
            </a:r>
            <a:r>
              <a:rPr lang="en-US" altLang="zh-CN" sz="2400" b="1" dirty="0"/>
              <a:t>(DX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AX) )←(AX)×(SRC)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执行的操作：将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与字型源操作数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相乘，乘积放入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寄存器，即乘积为双精度数。</a:t>
            </a:r>
            <a:endParaRPr lang="zh-CN" altLang="en-US" sz="2400" b="1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3"/>
          <p:cNvSpPr>
            <a:spLocks noGrp="1"/>
          </p:cNvSpPr>
          <p:nvPr>
            <p:ph idx="1"/>
          </p:nvPr>
        </p:nvSpPr>
        <p:spPr>
          <a:xfrm>
            <a:off x="609600" y="990600"/>
            <a:ext cx="7848600" cy="5410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IMUL</a:t>
            </a:r>
            <a:r>
              <a:rPr lang="zh-CN" altLang="en-US" sz="2800" b="1" dirty="0">
                <a:solidFill>
                  <a:srgbClr val="000099"/>
                </a:solidFill>
              </a:rPr>
              <a:t>带符号数乘法指令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与无符号数乘法指令格式一样，但是指令的操作码改为</a:t>
            </a:r>
            <a:r>
              <a:rPr lang="en-US" altLang="zh-CN" sz="2400" b="1" dirty="0"/>
              <a:t>IMUL</a:t>
            </a:r>
            <a:r>
              <a:rPr lang="zh-CN" altLang="en-US" sz="2400" b="1" dirty="0"/>
              <a:t>。执行带符号数乘法指令时，系统将把操作数作为补码进行运算。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）字节乘法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IMUL  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）字乘法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IMUL  SRC</a:t>
            </a:r>
            <a:endParaRPr lang="en-US" altLang="zh-CN" sz="2400" b="1" dirty="0"/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9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001000" cy="480060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(AL)=35H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(BL)=89H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。用无符号乘法指令做乘法操作，用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DEBUG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观察运行结果。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35H=53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89H=137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，乘积是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1C5DH=7261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MOV  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35H			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BL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89H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MUL  BL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3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48600" cy="502920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(AL)=35H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(BL)=89H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。用带符号乘法指令做乘法操作，观察运行结果。补码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35H=53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89H=-119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，乘积是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E75DH= -6307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MOV  AL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35H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BL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89H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IMUL  BL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533400" y="998538"/>
            <a:ext cx="7924800" cy="5294312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设计思路二：</a:t>
            </a:r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）公式中出现的三个变量</a:t>
            </a:r>
            <a:r>
              <a:rPr lang="en-US" altLang="zh-CN" sz="2400" dirty="0">
                <a:latin typeface="Arial" panose="020B0604020202020204" pitchFamily="34" charset="0"/>
              </a:rPr>
              <a:t>X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Y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Z</a:t>
            </a:r>
            <a:r>
              <a:rPr lang="zh-CN" altLang="en-US" sz="2400" dirty="0">
                <a:latin typeface="Arial" panose="020B0604020202020204" pitchFamily="34" charset="0"/>
              </a:rPr>
              <a:t>是带符号数，在数据段中定义；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）用算术运算指令实现加减运算；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）将操作数左移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位二进制位数代替乘以</a:t>
            </a:r>
            <a:r>
              <a:rPr lang="en-US" altLang="zh-CN" sz="2400" dirty="0">
                <a:latin typeface="Arial" panose="020B0604020202020204" pitchFamily="34" charset="0"/>
              </a:rPr>
              <a:t>8</a:t>
            </a:r>
            <a:r>
              <a:rPr lang="zh-CN" altLang="en-US" sz="2400" dirty="0">
                <a:latin typeface="Arial" panose="020B0604020202020204" pitchFamily="34" charset="0"/>
              </a:rPr>
              <a:t>运算，操作数右移</a:t>
            </a:r>
            <a:r>
              <a:rPr lang="en-US" altLang="zh-CN" sz="2400" dirty="0">
                <a:latin typeface="Arial" panose="020B0604020202020204" pitchFamily="34" charset="0"/>
              </a:rPr>
              <a:t>1</a:t>
            </a:r>
            <a:r>
              <a:rPr lang="zh-CN" altLang="en-US" sz="2400" dirty="0">
                <a:latin typeface="Arial" panose="020B0604020202020204" pitchFamily="34" charset="0"/>
              </a:rPr>
              <a:t>位相当于除以</a:t>
            </a:r>
            <a:r>
              <a:rPr lang="en-US" altLang="zh-CN" sz="2400" dirty="0">
                <a:latin typeface="Arial" panose="020B0604020202020204" pitchFamily="34" charset="0"/>
              </a:rPr>
              <a:t>2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endParaRPr lang="zh-CN" altLang="en-US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）指令在代码段中，指令顺序按照运算顺序书写。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3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638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</a:rPr>
              <a:t>．</a:t>
            </a:r>
            <a:r>
              <a:rPr lang="en-US" altLang="zh-CN" sz="2800" b="1" dirty="0">
                <a:solidFill>
                  <a:srgbClr val="000099"/>
                </a:solidFill>
              </a:rPr>
              <a:t>DIV</a:t>
            </a:r>
            <a:r>
              <a:rPr lang="zh-CN" altLang="en-US" sz="2800" b="1" dirty="0">
                <a:solidFill>
                  <a:srgbClr val="000099"/>
                </a:solidFill>
              </a:rPr>
              <a:t>无符号数除法指令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      除法指令也是单操作数指令。字节除法的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位被除数隐含在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中，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位除数在指令中；字除法的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位被除数隐含在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位除数写在指令中。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）字节除法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    格式：</a:t>
            </a:r>
            <a:r>
              <a:rPr lang="en-US" altLang="zh-CN" sz="2400" b="1" dirty="0"/>
              <a:t>DIV  SRC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    功能：</a:t>
            </a:r>
            <a:r>
              <a:rPr lang="en-US" altLang="zh-CN" sz="2400" b="1" dirty="0"/>
              <a:t>(AL)←(AX)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(SRC)</a:t>
            </a:r>
            <a:r>
              <a:rPr lang="zh-CN" altLang="en-US" sz="2400" b="1" dirty="0"/>
              <a:t>的商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	       </a:t>
            </a:r>
            <a:r>
              <a:rPr lang="en-US" altLang="zh-CN" sz="2400" b="1" dirty="0"/>
              <a:t>(AH)←(AX)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(SRC)</a:t>
            </a:r>
            <a:r>
              <a:rPr lang="zh-CN" altLang="en-US" sz="2400" b="1" dirty="0"/>
              <a:t>的余数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     执行的操作：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位被除数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位源操作数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相除，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位的商放入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寄存器，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位余数在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寄存器中。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）字除法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DIV  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</a:t>
            </a:r>
            <a:r>
              <a:rPr lang="en-US" altLang="zh-CN" sz="2400" b="1" dirty="0"/>
              <a:t>(AX)←(DX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AX)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(SRC)</a:t>
            </a:r>
            <a:r>
              <a:rPr lang="zh-CN" altLang="en-US" sz="2400" b="1" dirty="0"/>
              <a:t>的商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	       </a:t>
            </a:r>
            <a:r>
              <a:rPr lang="en-US" altLang="zh-CN" sz="2400" b="1" dirty="0"/>
              <a:t>(DX)←(DX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AX)</a:t>
            </a:r>
            <a:r>
              <a:rPr lang="zh-CN" altLang="en-US" sz="2400" b="1" dirty="0"/>
              <a:t>／</a:t>
            </a:r>
            <a:r>
              <a:rPr lang="en-US" altLang="zh-CN" sz="2400" b="1" dirty="0"/>
              <a:t>(SRC)</a:t>
            </a:r>
            <a:r>
              <a:rPr lang="zh-CN" altLang="en-US" sz="2400" b="1" dirty="0"/>
              <a:t>的余数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 执行的操作：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位被除数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位源操作数</a:t>
            </a:r>
            <a:r>
              <a:rPr lang="en-US" altLang="zh-CN" sz="2400" b="1" dirty="0"/>
              <a:t>SRC</a:t>
            </a:r>
            <a:r>
              <a:rPr lang="zh-CN" altLang="en-US" sz="2400" b="1" dirty="0"/>
              <a:t>相除，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位的商放入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寄存器，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位余数在</a:t>
            </a:r>
            <a:r>
              <a:rPr lang="en-US" altLang="zh-CN" sz="2400" b="1" dirty="0"/>
              <a:t>DX</a:t>
            </a:r>
            <a:r>
              <a:rPr lang="zh-CN" altLang="en-US" sz="2400" b="1" dirty="0"/>
              <a:t>寄存器中。 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4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IDIV</a:t>
            </a:r>
            <a:r>
              <a:rPr lang="zh-CN" altLang="en-US" b="1" dirty="0">
                <a:solidFill>
                  <a:srgbClr val="000099"/>
                </a:solidFill>
              </a:rPr>
              <a:t>带符号数除法指令</a:t>
            </a:r>
            <a:endParaRPr lang="zh-CN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指令的操作码为 </a:t>
            </a:r>
            <a:r>
              <a:rPr lang="en-US" altLang="zh-CN" sz="2400" b="1" dirty="0"/>
              <a:t>IDIV</a:t>
            </a:r>
            <a:r>
              <a:rPr lang="zh-CN" altLang="en-US" sz="2400" b="1" dirty="0"/>
              <a:t>。指令格式与无符号数除法一样。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执行带符号数除法指令时，系统把操作数作为带符号数补码进行运算，商和余数也都是带符号数。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）字节除法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IDIV  SRC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）字除法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IDIV  SRC</a:t>
            </a:r>
            <a:endParaRPr lang="en-US" altLang="zh-CN" sz="2400" b="1" dirty="0"/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77200" cy="2514600"/>
          </a:xfr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effectLst>
            <a:outerShdw dist="107763" dir="2700000" algn="ctr" rotWithShape="0">
              <a:srgbClr val="800000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示例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4-6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编程序，实现混合算术运算。算术表达式如下：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W=(X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45)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其中，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均为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位带符号数。要求运算结果的商保存在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、余数保存在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W+2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单元中。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996" name="Text Box 1028"/>
          <p:cNvSpPr txBox="1"/>
          <p:nvPr/>
        </p:nvSpPr>
        <p:spPr>
          <a:xfrm>
            <a:off x="381000" y="3733800"/>
            <a:ext cx="8305800" cy="2603500"/>
          </a:xfrm>
          <a:prstGeom prst="rect">
            <a:avLst/>
          </a:prstGeom>
          <a:solidFill>
            <a:srgbClr val="FFFFCC"/>
          </a:solidFill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20000"/>
              </a:spcBef>
              <a:buBlip>
                <a:blip r:embed="rId1"/>
              </a:buBlip>
            </a:pPr>
            <a:r>
              <a:rPr lang="zh-CN" altLang="en-US" sz="2400" dirty="0">
                <a:latin typeface="宋体" panose="02010600030101010101" pitchFamily="2" charset="-122"/>
              </a:rPr>
              <a:t>设计思路：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）在数据段中定义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个字型变量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</a:rPr>
              <a:t>）采用带符号数乘除指令，要注意操作数的属性问题。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）假定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宋体" panose="02010600030101010101" pitchFamily="2" charset="-122"/>
              </a:rPr>
              <a:t>的值如程序所示，则结果应为：商在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宋体" panose="02010600030101010101" pitchFamily="2" charset="-122"/>
              </a:rPr>
              <a:t>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=FFFCH=</a:t>
            </a:r>
            <a:r>
              <a:rPr lang="zh-CN" altLang="en-US" sz="2400" dirty="0">
                <a:latin typeface="宋体" panose="02010600030101010101" pitchFamily="2" charset="-122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，余数在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W+2</a:t>
            </a:r>
            <a:r>
              <a:rPr lang="zh-CN" altLang="en-US" sz="2400" dirty="0">
                <a:latin typeface="宋体" panose="02010600030101010101" pitchFamily="2" charset="-122"/>
              </a:rPr>
              <a:t>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=FFFCH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3810000" cy="6111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程序如下：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data segment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x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48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y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-21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z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14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w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dw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?,?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data ends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code segment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assume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cs:code,ds:data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start: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ax,data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ds,ax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ax,3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imul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y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bx,ax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	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191000" y="762000"/>
            <a:ext cx="4191000" cy="6043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cx,dx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ax,x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cwd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add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ax,bx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adc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dx,cx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sub ax,45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sbb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dx,0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idiv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z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w,ax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w+2,dx		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ah,4ch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21h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code ends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end start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069" name="AutoShape 5"/>
          <p:cNvSpPr/>
          <p:nvPr/>
        </p:nvSpPr>
        <p:spPr>
          <a:xfrm>
            <a:off x="1600200" y="609600"/>
            <a:ext cx="3048000" cy="685800"/>
          </a:xfrm>
          <a:prstGeom prst="wedgeRoundRectCallout">
            <a:avLst>
              <a:gd name="adj1" fmla="val -58699"/>
              <a:gd name="adj2" fmla="val 21991"/>
              <a:gd name="adj3" fmla="val 16667"/>
            </a:avLst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W=(X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＋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45)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／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/>
      <p:bldP spid="88067" grpId="0" animBg="1"/>
      <p:bldP spid="8806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609600" y="836613"/>
            <a:ext cx="7086600" cy="6873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/>
              <a:t>4.3.8 </a:t>
            </a:r>
            <a:r>
              <a:rPr lang="zh-CN" altLang="en-US" sz="3600" b="1" dirty="0"/>
              <a:t>十进制数运算</a:t>
            </a:r>
            <a:endParaRPr lang="zh-CN" altLang="en-US" sz="36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609600" y="1600200"/>
            <a:ext cx="7696200" cy="42672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1</a:t>
            </a:r>
            <a:r>
              <a:rPr lang="zh-CN" altLang="en-US" sz="2800" b="1" dirty="0">
                <a:solidFill>
                  <a:srgbClr val="000099"/>
                </a:solidFill>
              </a:rPr>
              <a:t>、压缩的</a:t>
            </a:r>
            <a:r>
              <a:rPr lang="en-US" altLang="zh-CN" sz="2800" b="1" dirty="0">
                <a:solidFill>
                  <a:srgbClr val="000099"/>
                </a:solidFill>
              </a:rPr>
              <a:t>BCD</a:t>
            </a:r>
            <a:r>
              <a:rPr lang="zh-CN" altLang="en-US" sz="2800" b="1" dirty="0">
                <a:solidFill>
                  <a:srgbClr val="000099"/>
                </a:solidFill>
              </a:rPr>
              <a:t>码加法调整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DAA             (Decimal Add with Adjust)</a:t>
            </a:r>
            <a:endParaRPr lang="en-US" altLang="zh-CN" sz="2400" b="1" dirty="0"/>
          </a:p>
          <a:p>
            <a:pPr marL="609600" indent="-609600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功能：如果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或辅助进位标志</a:t>
            </a:r>
            <a:r>
              <a:rPr lang="en-US" altLang="zh-CN" sz="2400" b="1" dirty="0">
                <a:solidFill>
                  <a:srgbClr val="FF0000"/>
                </a:solidFill>
              </a:rPr>
              <a:t>AF</a:t>
            </a:r>
            <a:r>
              <a:rPr lang="zh-CN" altLang="en-US" sz="2400" b="1" dirty="0">
                <a:solidFill>
                  <a:srgbClr val="FF0000"/>
                </a:solidFill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>，则将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，并将辅助进位标志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的高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（或等于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，同时辅助进位标志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），</a:t>
            </a:r>
            <a:r>
              <a:rPr lang="zh-CN" altLang="en-US" sz="2400" b="1" dirty="0">
                <a:solidFill>
                  <a:srgbClr val="FF0000"/>
                </a:solidFill>
              </a:rPr>
              <a:t>或进位标志为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60H</a:t>
            </a:r>
            <a:r>
              <a:rPr lang="zh-CN" altLang="en-US" sz="2400" b="1" dirty="0"/>
              <a:t>，并将进位标志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304800" y="941388"/>
            <a:ext cx="8610600" cy="507841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十进制计算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7=12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，用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码表示做计算。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  DB  05H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	Y  DB  07H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……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AL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ADD  AL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                  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；相加后，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(AL)=00001100=0CH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DAA					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；加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调整后，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(AL)=00010010=12H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（压缩的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码）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3"/>
          <p:cNvSpPr>
            <a:spLocks noGrp="1"/>
          </p:cNvSpPr>
          <p:nvPr>
            <p:ph idx="1"/>
          </p:nvPr>
        </p:nvSpPr>
        <p:spPr>
          <a:xfrm>
            <a:off x="533400" y="838200"/>
            <a:ext cx="7620000" cy="2743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</a:rPr>
              <a:t>．压缩的</a:t>
            </a:r>
            <a:r>
              <a:rPr lang="en-US" altLang="zh-CN" sz="2800" b="1" dirty="0">
                <a:solidFill>
                  <a:srgbClr val="000099"/>
                </a:solidFill>
              </a:rPr>
              <a:t>BCD</a:t>
            </a:r>
            <a:r>
              <a:rPr lang="zh-CN" altLang="en-US" sz="2800" b="1" dirty="0">
                <a:solidFill>
                  <a:srgbClr val="000099"/>
                </a:solidFill>
              </a:rPr>
              <a:t>码减法调整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DAS	 (Decimal Adjust on Substract)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功能：如果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，则将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，并将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的高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60H</a:t>
            </a:r>
            <a:r>
              <a:rPr lang="zh-CN" altLang="en-US" sz="2400" b="1" dirty="0"/>
              <a:t>，并将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3" name="Text Box 1026"/>
          <p:cNvSpPr txBox="1">
            <a:spLocks noChangeArrowheads="1"/>
          </p:cNvSpPr>
          <p:nvPr/>
        </p:nvSpPr>
        <p:spPr bwMode="auto">
          <a:xfrm>
            <a:off x="304800" y="3581400"/>
            <a:ext cx="8229600" cy="295433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7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十进制计算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62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38=24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W1  DB  62H	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码表示的十进制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62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W2  DB  38H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……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MOV  AL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W1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SUB  AL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W2	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；相减后，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(AL)=2AH</a:t>
            </a:r>
            <a:endParaRPr kumimoji="0" lang="en-US" altLang="zh-CN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DAS			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；减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调整后，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(AL)=24H</a:t>
            </a:r>
            <a:endParaRPr kumimoji="0" lang="en-US" altLang="zh-CN" sz="28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3"/>
          <p:cNvSpPr>
            <a:spLocks noGrp="1"/>
          </p:cNvSpPr>
          <p:nvPr>
            <p:ph idx="1"/>
          </p:nvPr>
        </p:nvSpPr>
        <p:spPr>
          <a:xfrm>
            <a:off x="685800" y="914400"/>
            <a:ext cx="7620000" cy="495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3.</a:t>
            </a:r>
            <a:r>
              <a:rPr lang="zh-CN" altLang="en-US" b="1" dirty="0">
                <a:solidFill>
                  <a:srgbClr val="000099"/>
                </a:solidFill>
              </a:rPr>
              <a:t>非压缩</a:t>
            </a:r>
            <a:r>
              <a:rPr lang="en-US" altLang="zh-CN" b="1" dirty="0">
                <a:solidFill>
                  <a:srgbClr val="000099"/>
                </a:solidFill>
              </a:rPr>
              <a:t>BCD</a:t>
            </a:r>
            <a:r>
              <a:rPr lang="zh-CN" altLang="en-US" b="1" dirty="0">
                <a:solidFill>
                  <a:srgbClr val="000099"/>
                </a:solidFill>
              </a:rPr>
              <a:t>码加法调整</a:t>
            </a:r>
            <a:endParaRPr lang="zh-CN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AAA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/>
              <a:t>            (Ascii add with adjust)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功能：如果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，或辅助进位标志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的高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位清零、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。由非压缩的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个字节表示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个十进制数，所以调整后若加上</a:t>
            </a:r>
            <a:r>
              <a:rPr lang="en-US" altLang="zh-CN" sz="2400" b="1" dirty="0"/>
              <a:t>30H</a:t>
            </a:r>
            <a:r>
              <a:rPr lang="zh-CN" altLang="en-US" sz="2400" b="1" dirty="0"/>
              <a:t>就是该数值的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762000" y="812800"/>
            <a:ext cx="7772400" cy="58928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十进制计算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6+8=14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，用非压缩的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码表示并显示在屏幕上。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  DB  06H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  DB  08H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……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AL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	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(AL)=00000110=06H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	AL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T2	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(AL)=00001110=0EH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AAA	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；调整后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(AH)=01H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(AL)=04H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	AX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3030H	   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分别加上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30H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，变成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BX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；用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保存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DL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；显示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AH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	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号显示功能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	21H	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DOS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中断调用</a:t>
            </a:r>
            <a:endParaRPr kumimoji="0" lang="zh-CN" altLang="en-US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DL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		</a:t>
            </a:r>
            <a:r>
              <a:rPr kumimoji="0" lang="zh-CN" altLang="en-US" sz="20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；显示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”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	21H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09800"/>
            <a:ext cx="7848600" cy="3581400"/>
          </a:xfrm>
          <a:solidFill>
            <a:srgbClr val="FFFFFF"/>
          </a:solidFill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SEGMENT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；数据段定义伪指令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DW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为字单元，值为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Y DW 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Z DW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     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为空单元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 ENDS	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；数据段结束                    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6"/>
          <p:cNvSpPr/>
          <p:nvPr/>
        </p:nvSpPr>
        <p:spPr>
          <a:xfrm>
            <a:off x="838200" y="898525"/>
            <a:ext cx="4572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完整的程序如下：</a:t>
            </a:r>
            <a:endParaRPr lang="zh-CN" altLang="en-US" sz="32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latin typeface="Arial" panose="020B0604020202020204" pitchFamily="34" charset="0"/>
              </a:rPr>
              <a:t>；</a:t>
            </a:r>
            <a:r>
              <a:rPr lang="en-US" altLang="zh-CN" sz="3200" dirty="0">
                <a:latin typeface="Arial" panose="020B0604020202020204" pitchFamily="34" charset="0"/>
              </a:rPr>
              <a:t>abc.asm  </a:t>
            </a:r>
            <a:r>
              <a:rPr lang="zh-CN" altLang="en-US" sz="3200" dirty="0">
                <a:latin typeface="Arial" panose="020B0604020202020204" pitchFamily="34" charset="0"/>
              </a:rPr>
              <a:t>公式计算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7000" y="4038600"/>
            <a:ext cx="2286000" cy="40005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pl-PL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</a:t>
            </a:r>
            <a:r>
              <a:rPr kumimoji="0" lang="pl-PL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</a:t>
            </a:r>
            <a:r>
              <a:rPr kumimoji="0" lang="pl-PL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,Z;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1027"/>
          <p:cNvSpPr>
            <a:spLocks noGrp="1"/>
          </p:cNvSpPr>
          <p:nvPr>
            <p:ph idx="1"/>
          </p:nvPr>
        </p:nvSpPr>
        <p:spPr>
          <a:xfrm>
            <a:off x="533400" y="685800"/>
            <a:ext cx="7848600" cy="3048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4</a:t>
            </a:r>
            <a:r>
              <a:rPr lang="zh-CN" altLang="en-US" sz="2800" b="1" dirty="0">
                <a:solidFill>
                  <a:srgbClr val="000099"/>
                </a:solidFill>
              </a:rPr>
              <a:t>．非压缩的</a:t>
            </a:r>
            <a:r>
              <a:rPr lang="en-US" altLang="zh-CN" sz="2800" b="1" dirty="0">
                <a:solidFill>
                  <a:srgbClr val="000099"/>
                </a:solidFill>
              </a:rPr>
              <a:t>BCD</a:t>
            </a:r>
            <a:r>
              <a:rPr lang="zh-CN" altLang="en-US" sz="2800" b="1" dirty="0">
                <a:solidFill>
                  <a:srgbClr val="000099"/>
                </a:solidFill>
              </a:rPr>
              <a:t>码减法调整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AAS	    (Ascii Adjust on Substract)</a:t>
            </a:r>
            <a:endParaRPr lang="en-US" altLang="zh-CN" sz="2400" b="1" dirty="0"/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400" b="1" dirty="0"/>
              <a:t>功能：如果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的低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位大于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，将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减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的高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位清零、</a:t>
            </a:r>
            <a:r>
              <a:rPr lang="en-US" altLang="zh-CN" sz="2400" b="1" dirty="0"/>
              <a:t>CF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AF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09600" y="2971800"/>
            <a:ext cx="8077200" cy="3786188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>
            <a:outerShdw dist="107763" dir="81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十进制计算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57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－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18=39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，用非压缩的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BCD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码表示。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AX,0507H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BX,0108H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 AL,BL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 AH,BH		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；高位不用带借位减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AAS			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；减法调整后</a:t>
            </a:r>
            <a:endParaRPr kumimoji="0" lang="zh-CN" altLang="en-US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	  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(AX)=0309H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3"/>
          <p:cNvSpPr>
            <a:spLocks noGrp="1"/>
          </p:cNvSpPr>
          <p:nvPr>
            <p:ph idx="1"/>
          </p:nvPr>
        </p:nvSpPr>
        <p:spPr>
          <a:xfrm>
            <a:off x="762000" y="1066800"/>
            <a:ext cx="75438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5</a:t>
            </a:r>
            <a:r>
              <a:rPr lang="zh-CN" altLang="en-US" sz="2800" b="1" dirty="0">
                <a:solidFill>
                  <a:srgbClr val="000099"/>
                </a:solidFill>
              </a:rPr>
              <a:t>．非压缩的</a:t>
            </a:r>
            <a:r>
              <a:rPr lang="en-US" altLang="zh-CN" sz="2800" b="1" dirty="0">
                <a:solidFill>
                  <a:srgbClr val="000099"/>
                </a:solidFill>
              </a:rPr>
              <a:t>BCD</a:t>
            </a:r>
            <a:r>
              <a:rPr lang="zh-CN" altLang="en-US" sz="2800" b="1" dirty="0">
                <a:solidFill>
                  <a:srgbClr val="000099"/>
                </a:solidFill>
              </a:rPr>
              <a:t>码乘法调整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AAM   (ASCII Adjust on Multiplication)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功能：将乘积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个非压缩的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码调整。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除以</a:t>
            </a:r>
            <a:r>
              <a:rPr lang="en-US" altLang="zh-CN" sz="2400" b="1" dirty="0"/>
              <a:t>0AH</a:t>
            </a:r>
            <a:r>
              <a:rPr lang="zh-CN" altLang="en-US" sz="2400" b="1" dirty="0"/>
              <a:t>，得到的商送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，余数送入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。即乘积的高位数在</a:t>
            </a:r>
            <a:r>
              <a:rPr lang="en-US" altLang="zh-CN" sz="2400" b="1" dirty="0"/>
              <a:t>AH </a:t>
            </a:r>
            <a:r>
              <a:rPr lang="zh-CN" altLang="en-US" sz="2400" b="1" dirty="0"/>
              <a:t>、低位数在</a:t>
            </a:r>
            <a:r>
              <a:rPr lang="en-US" altLang="zh-CN" sz="2400" b="1" dirty="0"/>
              <a:t>AL</a:t>
            </a:r>
            <a:r>
              <a:rPr lang="zh-CN" altLang="en-US" sz="2400" b="1" dirty="0"/>
              <a:t>中。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Text Box 2"/>
          <p:cNvSpPr txBox="1"/>
          <p:nvPr/>
        </p:nvSpPr>
        <p:spPr>
          <a:xfrm>
            <a:off x="762000" y="760413"/>
            <a:ext cx="7620000" cy="6402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</a:rPr>
              <a:t>十进制乘法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宋体" panose="02010600030101010101" pitchFamily="2" charset="-122"/>
              </a:rPr>
              <a:t>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8=48</a:t>
            </a:r>
            <a:r>
              <a:rPr lang="zh-CN" altLang="en-US" sz="2000" dirty="0">
                <a:latin typeface="宋体" panose="02010600030101010101" pitchFamily="2" charset="-122"/>
              </a:rPr>
              <a:t>，用非压缩的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r>
              <a:rPr lang="zh-CN" altLang="en-US" sz="2000" dirty="0">
                <a:latin typeface="宋体" panose="02010600030101010101" pitchFamily="2" charset="-122"/>
              </a:rPr>
              <a:t>码表示，并显示。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 DB  06H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 DB  08H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……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AL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		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(AL)=00000110=06H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  P2			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(AL)=00110000=30H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AAM			</a:t>
            </a:r>
            <a:r>
              <a:rPr lang="zh-CN" altLang="en-US" sz="2000" dirty="0">
                <a:latin typeface="宋体" panose="02010600030101010101" pitchFamily="2" charset="-122"/>
              </a:rPr>
              <a:t>；调整后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(AH)=04H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(AL)=08H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	AX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3030H	             </a:t>
            </a:r>
            <a:r>
              <a:rPr lang="zh-CN" altLang="en-US" sz="2000" dirty="0">
                <a:latin typeface="宋体" panose="02010600030101010101" pitchFamily="2" charset="-12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2000" dirty="0">
                <a:latin typeface="宋体" panose="02010600030101010101" pitchFamily="2" charset="-122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2000" dirty="0">
                <a:latin typeface="宋体" panose="02010600030101010101" pitchFamily="2" charset="-122"/>
              </a:rPr>
              <a:t>分别加上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		</a:t>
            </a:r>
            <a:r>
              <a:rPr lang="zh-CN" altLang="en-US" sz="2000" dirty="0">
                <a:latin typeface="宋体" panose="02010600030101010101" pitchFamily="2" charset="-122"/>
              </a:rPr>
              <a:t>；用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000" dirty="0">
                <a:latin typeface="宋体" panose="02010600030101010101" pitchFamily="2" charset="-122"/>
              </a:rPr>
              <a:t>保存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DL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		</a:t>
            </a:r>
            <a:r>
              <a:rPr lang="zh-CN" altLang="en-US" sz="2000" dirty="0">
                <a:latin typeface="宋体" panose="02010600030101010101" pitchFamily="2" charset="-122"/>
              </a:rPr>
              <a:t>；显示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AH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	21H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DL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		</a:t>
            </a:r>
            <a:r>
              <a:rPr lang="zh-CN" altLang="en-US" sz="2000" dirty="0">
                <a:latin typeface="宋体" panose="02010600030101010101" pitchFamily="2" charset="-122"/>
              </a:rPr>
              <a:t>；显示</a:t>
            </a:r>
            <a:r>
              <a:rPr lang="zh-CN" altLang="en-US" sz="2000" dirty="0">
                <a:latin typeface="Times New Roman" panose="02020603050405020304" pitchFamily="18" charset="0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dirty="0">
                <a:latin typeface="Times New Roman" panose="02020603050405020304" pitchFamily="18" charset="0"/>
              </a:rPr>
              <a:t>”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	21H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6</a:t>
            </a:r>
            <a:r>
              <a:rPr lang="zh-CN" altLang="en-US" sz="2800" b="1" dirty="0">
                <a:solidFill>
                  <a:srgbClr val="000099"/>
                </a:solidFill>
              </a:rPr>
              <a:t>．非压缩的</a:t>
            </a:r>
            <a:r>
              <a:rPr lang="en-US" altLang="zh-CN" sz="2800" b="1" dirty="0">
                <a:solidFill>
                  <a:srgbClr val="000099"/>
                </a:solidFill>
              </a:rPr>
              <a:t>BCD</a:t>
            </a:r>
            <a:r>
              <a:rPr lang="zh-CN" altLang="en-US" sz="2800" b="1" dirty="0">
                <a:solidFill>
                  <a:srgbClr val="000099"/>
                </a:solidFill>
              </a:rPr>
              <a:t>码除法调整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格式：</a:t>
            </a:r>
            <a:r>
              <a:rPr lang="en-US" altLang="zh-CN" sz="2400" b="1" dirty="0"/>
              <a:t>AAD   (ASCII Adjust on Divide)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功能：在做除法之前，将被除数</a:t>
            </a:r>
            <a:r>
              <a:rPr lang="en-US" altLang="zh-CN" sz="2400" b="1" dirty="0"/>
              <a:t>AX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个非压缩的</a:t>
            </a:r>
            <a:r>
              <a:rPr lang="en-US" altLang="zh-CN" sz="2400" b="1" dirty="0"/>
              <a:t>BCD</a:t>
            </a:r>
            <a:r>
              <a:rPr lang="zh-CN" altLang="en-US" sz="2400" b="1" dirty="0"/>
              <a:t>码调整。 </a:t>
            </a:r>
            <a:r>
              <a:rPr lang="en-US" altLang="zh-CN" sz="2400" b="1" dirty="0"/>
              <a:t>(AL)=(AL)+(AH)*10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清零。除法之后，商在</a:t>
            </a:r>
            <a:r>
              <a:rPr lang="en-US" altLang="zh-CN" sz="2400" b="1" dirty="0"/>
              <a:t>AL </a:t>
            </a:r>
            <a:r>
              <a:rPr lang="zh-CN" altLang="en-US" sz="2400" b="1" dirty="0"/>
              <a:t>、余数在</a:t>
            </a:r>
            <a:r>
              <a:rPr lang="en-US" altLang="zh-CN" sz="2400" b="1" dirty="0"/>
              <a:t>AH</a:t>
            </a:r>
            <a:r>
              <a:rPr lang="zh-CN" altLang="en-US" sz="2400" b="1" dirty="0"/>
              <a:t>中。 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b="1" dirty="0"/>
          </a:p>
        </p:txBody>
      </p:sp>
    </p:spTree>
  </p:cSld>
  <p:clrMapOvr>
    <a:masterClrMapping/>
  </p:clrMapOvr>
  <p:transition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676275" y="762000"/>
            <a:ext cx="7477125" cy="915988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4000" b="1" dirty="0"/>
              <a:t>4.4 </a:t>
            </a:r>
            <a:r>
              <a:rPr lang="zh-CN" altLang="en-US" sz="4000" b="1" dirty="0"/>
              <a:t>屏幕显示和键盘输入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762000" y="2438400"/>
            <a:ext cx="7620000" cy="4038600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常用的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功能有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个：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键盘输入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个字符：  	  </a:t>
            </a:r>
            <a:r>
              <a:rPr lang="en-US" altLang="zh-CN" sz="2400" b="1" dirty="0"/>
              <a:t>01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显示器输出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个字符： </a:t>
            </a:r>
            <a:r>
              <a:rPr lang="en-US" altLang="zh-CN" sz="2400" b="1" dirty="0"/>
              <a:t>02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键盘输入缓冲区：       </a:t>
            </a:r>
            <a:r>
              <a:rPr lang="en-US" altLang="zh-CN" sz="2400" b="1" dirty="0"/>
              <a:t>0AH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显示字符串：                 </a:t>
            </a:r>
            <a:r>
              <a:rPr lang="en-US" altLang="zh-CN" sz="2400" b="1" dirty="0"/>
              <a:t>09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返回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控制：          </a:t>
            </a:r>
            <a:r>
              <a:rPr lang="en-US" altLang="zh-CN" sz="2400" b="1" dirty="0"/>
              <a:t>4CH</a:t>
            </a:r>
            <a:r>
              <a:rPr lang="zh-CN" altLang="en-US" sz="2400" b="1" dirty="0"/>
              <a:t>号</a:t>
            </a:r>
            <a:r>
              <a:rPr lang="en-US" altLang="zh-CN" sz="2400" b="1" dirty="0"/>
              <a:t>DOS</a:t>
            </a:r>
            <a:r>
              <a:rPr lang="zh-CN" altLang="en-US" sz="2400" b="1" dirty="0"/>
              <a:t>功能调用</a:t>
            </a:r>
            <a:endParaRPr lang="zh-CN" altLang="en-US" sz="2400" b="1" dirty="0"/>
          </a:p>
        </p:txBody>
      </p:sp>
      <p:sp>
        <p:nvSpPr>
          <p:cNvPr id="91140" name="Rectangle 6"/>
          <p:cNvSpPr/>
          <p:nvPr/>
        </p:nvSpPr>
        <p:spPr>
          <a:xfrm>
            <a:off x="685800" y="1665288"/>
            <a:ext cx="4419600" cy="525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800" dirty="0">
                <a:latin typeface="Arial" panose="020B0604020202020204" pitchFamily="34" charset="0"/>
              </a:rPr>
              <a:t>4.4.1 DOS</a:t>
            </a:r>
            <a:r>
              <a:rPr lang="zh-CN" altLang="en-US" sz="2800" dirty="0">
                <a:latin typeface="Arial" panose="020B0604020202020204" pitchFamily="34" charset="0"/>
              </a:rPr>
              <a:t>功能调用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3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334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．单字符的输入输出</a:t>
            </a:r>
            <a:endParaRPr lang="zh-CN" altLang="en-US" b="1" dirty="0">
              <a:solidFill>
                <a:srgbClr val="000099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</a:rPr>
              <a:t>号功能键盘输入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格式：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AH=1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	  	   INT 21H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功能：从键盘输入一个字符并将该字符的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ASC</a:t>
            </a:r>
            <a:r>
              <a:rPr lang="en-US" altLang="zh-CN" sz="2400" b="1" dirty="0">
                <a:solidFill>
                  <a:srgbClr val="000000"/>
                </a:solidFill>
              </a:rPr>
              <a:t>Ⅱ</a:t>
            </a:r>
            <a:r>
              <a:rPr lang="zh-CN" altLang="en-US" sz="2400" b="1" dirty="0">
                <a:solidFill>
                  <a:srgbClr val="000000"/>
                </a:solidFill>
              </a:rPr>
              <a:t>码送入</a:t>
            </a:r>
            <a:r>
              <a:rPr lang="en-US" altLang="zh-CN" sz="2400" b="1" dirty="0">
                <a:solidFill>
                  <a:srgbClr val="000000"/>
                </a:solidFill>
                <a:cs typeface="Times New Roman" panose="02020603050405020304" pitchFamily="18" charset="0"/>
              </a:rPr>
              <a:t>AL</a:t>
            </a:r>
            <a:r>
              <a:rPr lang="zh-CN" altLang="en-US" sz="2400" b="1" dirty="0">
                <a:solidFill>
                  <a:srgbClr val="000000"/>
                </a:solidFill>
              </a:rPr>
              <a:t>中。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57200" y="3733800"/>
            <a:ext cx="8153400" cy="3733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just" defTabSz="914400"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号功能显示器输出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格式：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AH=2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  	   DL=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字符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algn="just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	  	   </a:t>
            </a: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INT 21H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功能：输出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DL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中的一个字符到显示器的光标处。</a:t>
            </a:r>
            <a:r>
              <a:rPr kumimoji="0" lang="zh-CN" altLang="en-US" sz="2400" kern="120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40" name="Text Box 1028"/>
          <p:cNvSpPr txBox="1">
            <a:spLocks noChangeArrowheads="1"/>
          </p:cNvSpPr>
          <p:nvPr/>
        </p:nvSpPr>
        <p:spPr bwMode="auto">
          <a:xfrm>
            <a:off x="228600" y="717550"/>
            <a:ext cx="7543800" cy="267811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107763" dir="13500000" algn="ctr" rotWithShape="0">
              <a:srgbClr val="63BD7F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从键盘输入一个字符后，接着再显示出来。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		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AH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INT   21H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MOV  DL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MOV  AH 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INT   21H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13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3505200"/>
            <a:ext cx="7772400" cy="320040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107763" dir="2700000" algn="ctr" rotWithShape="0">
              <a:srgbClr val="000099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键盘输入的大写字母换成小写字母显示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AH , 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INT  21H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ADD  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20H	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；大写转换为小写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  DL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MOV  AH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INT   21H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715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2</a:t>
            </a:r>
            <a:r>
              <a:rPr lang="zh-CN" altLang="en-US" sz="2800" b="1" dirty="0">
                <a:solidFill>
                  <a:srgbClr val="000099"/>
                </a:solidFill>
              </a:rPr>
              <a:t>．键盘输入字符串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格式：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AH=10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DS:DX=</a:t>
            </a:r>
            <a:r>
              <a:rPr lang="zh-CN" altLang="en-US" sz="2400" b="1" dirty="0">
                <a:latin typeface="宋体" panose="02010600030101010101" pitchFamily="2" charset="-122"/>
              </a:rPr>
              <a:t>字节缓冲区首址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说明：定义缓冲区的第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个字节单元为允许输入的最大字符数，第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个单元为实际键入个数（由系统自动填入），从第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个单元开始存放键入字符。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功能：从键盘输入一串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字符到缓冲区，用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回车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结束输入。若输入字符超过缓冲区能容纳的个数，则系统忽略此字符并响铃警告。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7848600" cy="4267200"/>
          </a:xfrm>
          <a:solidFill>
            <a:srgbClr val="FFFFFF"/>
          </a:solidFill>
          <a:ln w="57150" cmpd="thinThick"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rtlCol="0" anchor="t" anchorCtr="0" compatLnSpc="1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   设置缓冲区，允许从键盘输入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个字符。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BUFFER  DB  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，？，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10 DUP(?)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……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AX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SEG BUFFER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DS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AX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DX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OFFSET BUFFER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MOV  AH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	INT   21H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执行结果：例如从键盘输入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Hello↓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（回车）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266" name="Object 1024"/>
          <p:cNvGraphicFramePr/>
          <p:nvPr/>
        </p:nvGraphicFramePr>
        <p:xfrm>
          <a:off x="762000" y="5992813"/>
          <a:ext cx="6629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810000" imgH="409575" progId="Paint.Picture">
                  <p:embed/>
                </p:oleObj>
              </mc:Choice>
              <mc:Fallback>
                <p:oleObj name="" r:id="rId1" imgW="3810000" imgH="409575" progId="Paint.Picture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5992813"/>
                        <a:ext cx="662940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1029"/>
          <p:cNvSpPr/>
          <p:nvPr/>
        </p:nvSpPr>
        <p:spPr>
          <a:xfrm>
            <a:off x="914400" y="5348288"/>
            <a:ext cx="27114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0099"/>
                </a:solidFill>
                <a:latin typeface="Arial" panose="020B0604020202020204" pitchFamily="34" charset="0"/>
              </a:rPr>
              <a:t>缓冲区存储情况</a:t>
            </a:r>
            <a:r>
              <a:rPr lang="zh-CN" altLang="en-US" sz="2800" dirty="0">
                <a:solidFill>
                  <a:srgbClr val="000099"/>
                </a:solidFill>
                <a:latin typeface="Arial" panose="020B0604020202020204" pitchFamily="34" charset="0"/>
              </a:rPr>
              <a:t>：</a:t>
            </a:r>
            <a:endParaRPr lang="zh-CN" altLang="en-US" sz="2800" dirty="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3"/>
          <p:cNvSpPr>
            <a:spLocks noGrp="1"/>
          </p:cNvSpPr>
          <p:nvPr>
            <p:ph idx="1"/>
          </p:nvPr>
        </p:nvSpPr>
        <p:spPr>
          <a:xfrm>
            <a:off x="457200" y="762000"/>
            <a:ext cx="8001000" cy="2743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</a:rPr>
              <a:t>3</a:t>
            </a:r>
            <a:r>
              <a:rPr lang="zh-CN" altLang="en-US" sz="2800" b="1" dirty="0">
                <a:solidFill>
                  <a:srgbClr val="000099"/>
                </a:solidFill>
              </a:rPr>
              <a:t>．显示字符串</a:t>
            </a:r>
            <a:endParaRPr lang="zh-CN" altLang="en-US" sz="2800" b="1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格式：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AH=9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DS:DX=</a:t>
            </a:r>
            <a:r>
              <a:rPr lang="zh-CN" altLang="en-US" sz="2400" b="1" dirty="0">
                <a:latin typeface="宋体" panose="02010600030101010101" pitchFamily="2" charset="-122"/>
              </a:rPr>
              <a:t>字符串地址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功能：显示一个以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结尾的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Ⅱ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码字符串。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 bwMode="auto">
          <a:xfrm>
            <a:off x="457200" y="3429000"/>
            <a:ext cx="7772400" cy="320040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rmAutofit lnSpcReduction="10000"/>
          </a:bodyPr>
          <a:lstStyle/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例    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DISPLAY  DB  ‘Very Good!’ , ‘$’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n-lt"/>
                <a:ea typeface="+mn-ea"/>
                <a:cs typeface="+mn-cs"/>
              </a:rPr>
              <a:t>			……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	        MOV   AX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SEG  DISPLAY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	        MOV   DS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AX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	        LEA    DX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DISPLAY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	        MOV   AH</a:t>
            </a: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9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	        INT    21H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屏幕上显示出：</a:t>
            </a:r>
            <a:r>
              <a:rPr kumimoji="0" lang="en-US" altLang="zh-CN" sz="2400" kern="1200" cap="none" spc="0" normalizeH="0" baseline="0" noProof="0" dirty="0">
                <a:solidFill>
                  <a:srgbClr val="000000"/>
                </a:solidFill>
                <a:latin typeface="+mn-lt"/>
                <a:ea typeface="+mn-ea"/>
                <a:cs typeface="Times New Roman" panose="02020603050405020304" pitchFamily="18" charset="0"/>
              </a:rPr>
              <a:t>Very Good!</a:t>
            </a:r>
            <a:endParaRPr kumimoji="0" lang="en-US" altLang="zh-CN" sz="24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indent="-342900" defTabSz="9144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kern="1200" cap="none" spc="0" normalizeH="0" baseline="0" noProof="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457200" y="765175"/>
            <a:ext cx="7467600" cy="5939155"/>
          </a:xfrm>
          <a:prstGeom prst="rect">
            <a:avLst/>
          </a:prstGeom>
          <a:solidFill>
            <a:srgbClr val="FFFFFF"/>
          </a:solidFill>
          <a:ln w="57150" cmpd="thickThin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 SEGMENT 		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；代码段定义伪指令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ASSUME CS:CODE,DS:DATA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；指定段寄存器与对应段名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START:MOV  AX,DATA 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DS,AX	 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；将数据段段地址送入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DS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BX, X 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AX, Y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ADD  AX,BX	       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；加法</a:t>
            </a:r>
            <a:endParaRPr kumimoji="0" lang="zh-CN" altLang="en-US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CL,3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SAL  AX,CL	       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；算术左移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次，相当于乘以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SUB  AX,X	       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；减法</a:t>
            </a:r>
            <a:endParaRPr kumimoji="0" lang="zh-CN" altLang="en-US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SAR  AX,1	       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；算术右移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次，相当于除以</a:t>
            </a:r>
            <a:r>
              <a:rPr kumimoji="0" lang="en-US" altLang="zh-CN" sz="2000" kern="1200" cap="none" spc="0" normalizeH="0" baseline="0" noProof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000" kern="1200" cap="none" spc="0" normalizeH="0" baseline="0" noProof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Z,AX</a:t>
            </a:r>
            <a:endParaRPr kumimoji="0" lang="en-US" altLang="zh-CN" sz="2000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MOV  AH,4CH	 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；此两句为结束程序，返回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DOS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INT  21H   </a:t>
            </a:r>
            <a:endParaRPr kumimoji="0" lang="en-US" altLang="zh-CN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CODE  ENDS	       	 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；代码段结束</a:t>
            </a:r>
            <a:endParaRPr kumimoji="0" lang="zh-CN" altLang="en-US" sz="20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  START	        	       </a:t>
            </a:r>
            <a:r>
              <a:rPr kumimoji="0" lang="zh-CN" altLang="en-US" sz="20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；整个程序结束伪指令</a:t>
            </a:r>
            <a:endParaRPr kumimoji="0" lang="en-US" altLang="zh-CN" sz="2000" b="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0" name="Object 3"/>
          <p:cNvGraphicFramePr/>
          <p:nvPr/>
        </p:nvGraphicFramePr>
        <p:xfrm>
          <a:off x="6324600" y="2447925"/>
          <a:ext cx="2552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52700" imgH="981075" progId="Paint.Picture">
                  <p:embed/>
                </p:oleObj>
              </mc:Choice>
              <mc:Fallback>
                <p:oleObj name="" r:id="rId1" imgW="2552700" imgH="9810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24600" y="2447925"/>
                        <a:ext cx="2552700" cy="9810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BFFE5"/>
                          </a:gs>
                          <a:gs pos="100000">
                            <a:srgbClr val="CBFFE5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  <a:tileRect/>
                      </a:gradFill>
                      <a:ln w="38100" cap="flat" cmpd="dbl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0" y="685800"/>
            <a:ext cx="7848600" cy="839788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/>
              <a:t>     4.4.2 </a:t>
            </a:r>
            <a:r>
              <a:rPr lang="zh-CN" altLang="en-US" sz="3200" b="1" dirty="0"/>
              <a:t>直接写显存显示字符</a:t>
            </a:r>
            <a:r>
              <a:rPr lang="zh-CN" altLang="en-US" sz="3200" dirty="0"/>
              <a:t> </a:t>
            </a:r>
            <a:endParaRPr lang="zh-CN" altLang="en-US" sz="3200" dirty="0"/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>
          <a:xfrm>
            <a:off x="457200" y="1371600"/>
            <a:ext cx="8001000" cy="5181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</a:rPr>
              <a:t>．字符属性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）单色字符显示属性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/>
              <a:t>字符可以是单色的和彩色的。对于单色字符来说，属性字节的表示如下：</a:t>
            </a: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 </a:t>
            </a:r>
            <a:endParaRPr lang="zh-CN" altLang="en-US" b="1" dirty="0"/>
          </a:p>
        </p:txBody>
      </p:sp>
      <p:sp>
        <p:nvSpPr>
          <p:cNvPr id="12293" name="Rectangle 5"/>
          <p:cNvSpPr/>
          <p:nvPr/>
        </p:nvSpPr>
        <p:spPr>
          <a:xfrm>
            <a:off x="0" y="2528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2290" name="Object 1024"/>
          <p:cNvGraphicFramePr/>
          <p:nvPr/>
        </p:nvGraphicFramePr>
        <p:xfrm>
          <a:off x="4484688" y="2895600"/>
          <a:ext cx="31353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057400" imgH="1800225" progId="Paint.Picture">
                  <p:embed/>
                </p:oleObj>
              </mc:Choice>
              <mc:Fallback>
                <p:oleObj name="" r:id="rId1" imgW="2057400" imgH="1800225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84688" y="2895600"/>
                        <a:ext cx="3135312" cy="274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228600" y="5715000"/>
            <a:ext cx="8382000" cy="935038"/>
          </a:xfrm>
          <a:prstGeom prst="rect">
            <a:avLst/>
          </a:prstGeom>
          <a:solidFill>
            <a:srgbClr val="FFCCFF">
              <a:alpha val="50000"/>
            </a:srgbClr>
          </a:solidFill>
          <a:ln w="9525">
            <a:noFill/>
            <a:miter lim="800000"/>
          </a:ln>
          <a:effectLst>
            <a:outerShdw sy="50000" rotWithShape="0">
              <a:schemeClr val="accent1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通常的属性值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=07H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，（</a:t>
            </a:r>
            <a:r>
              <a:rPr kumimoji="0" lang="en-US" altLang="zh-CN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00000111</a:t>
            </a:r>
            <a:r>
              <a:rPr kumimoji="0" lang="zh-CN" altLang="en-US" sz="2400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）表示黑底白字、正常显示。属性值可以任意组合，见单色显示属性表。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63525" y="838200"/>
            <a:ext cx="8499475" cy="5410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）彩色字符显示属性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 彩色字符的背景色可以有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种颜色，前景色有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种颜色。其属性字节表示为：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/>
              <a:t>    前景色由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位（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）组合，背景色由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位（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）组合。</a:t>
            </a:r>
            <a:r>
              <a:rPr lang="en-US" altLang="zh-CN" sz="2400" b="1" dirty="0"/>
              <a:t>BL</a:t>
            </a:r>
            <a:r>
              <a:rPr lang="zh-CN" altLang="en-US" sz="2400" b="1" dirty="0"/>
              <a:t>表示闪烁，</a:t>
            </a:r>
            <a:r>
              <a:rPr lang="en-US" altLang="zh-CN" sz="2400" b="1" dirty="0"/>
              <a:t>RGB</a:t>
            </a:r>
            <a:r>
              <a:rPr lang="zh-CN" altLang="en-US" sz="2400" b="1" dirty="0"/>
              <a:t>为红、绿、蓝，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代表亮度。</a:t>
            </a:r>
            <a:endParaRPr lang="zh-CN" altLang="en-US" b="1" dirty="0"/>
          </a:p>
        </p:txBody>
      </p:sp>
      <p:sp>
        <p:nvSpPr>
          <p:cNvPr id="13316" name="Rectangle 5"/>
          <p:cNvSpPr/>
          <p:nvPr/>
        </p:nvSpPr>
        <p:spPr>
          <a:xfrm>
            <a:off x="0" y="2781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3314" name="Object 1024"/>
          <p:cNvGraphicFramePr/>
          <p:nvPr/>
        </p:nvGraphicFramePr>
        <p:xfrm>
          <a:off x="1828800" y="2386013"/>
          <a:ext cx="3733800" cy="233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809750" imgH="1447800" progId="Paint.Picture">
                  <p:embed/>
                </p:oleObj>
              </mc:Choice>
              <mc:Fallback>
                <p:oleObj name="" r:id="rId1" imgW="1809750" imgH="144780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2386013"/>
                        <a:ext cx="3733800" cy="2338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001000" cy="43434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</a:rPr>
              <a:t>．显示位置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对于</a:t>
            </a:r>
            <a:r>
              <a:rPr lang="en-US" altLang="zh-CN" sz="2400" b="1" dirty="0"/>
              <a:t>25×80</a:t>
            </a:r>
            <a:r>
              <a:rPr lang="zh-CN" altLang="en-US" sz="2400" b="1" dirty="0"/>
              <a:t>彩色字符模式，一屏字符需要占用</a:t>
            </a:r>
            <a:r>
              <a:rPr lang="en-US" altLang="zh-CN" sz="2400" b="1" dirty="0"/>
              <a:t>4000</a:t>
            </a:r>
            <a:r>
              <a:rPr lang="zh-CN" altLang="en-US" sz="2400" b="1" dirty="0"/>
              <a:t>个字节，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因此显示缓冲区分为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页，每页</a:t>
            </a:r>
            <a:r>
              <a:rPr lang="en-US" altLang="zh-CN" sz="2400" b="1" dirty="0"/>
              <a:t>4KB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B8000H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B8F9FH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4000</a:t>
            </a:r>
            <a:r>
              <a:rPr lang="zh-CN" altLang="en-US" sz="2400" b="1" dirty="0"/>
              <a:t>个字节）为第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页的内容。由于一行有</a:t>
            </a:r>
            <a:r>
              <a:rPr lang="en-US" altLang="zh-CN" sz="2400" b="1" dirty="0"/>
              <a:t>80</a:t>
            </a:r>
            <a:r>
              <a:rPr lang="zh-CN" altLang="en-US" sz="2400" b="1" dirty="0"/>
              <a:t>个字符，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共占用</a:t>
            </a:r>
            <a:r>
              <a:rPr lang="en-US" altLang="zh-CN" sz="2400" b="1" dirty="0"/>
              <a:t>160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A0H</a:t>
            </a:r>
            <a:r>
              <a:rPr lang="zh-CN" altLang="en-US" sz="2400" b="1" dirty="0"/>
              <a:t>）个字节，因而显存单元和显示器中的行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/>
              <a:t>对应关系为：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750"/>
          </a:xfrm>
          <a:solidFill>
            <a:srgbClr val="FFFFCC">
              <a:alpha val="100000"/>
            </a:srgbClr>
          </a:solidFill>
          <a:ln>
            <a:solidFill>
              <a:schemeClr val="tx1">
                <a:alpha val="100000"/>
              </a:schemeClr>
            </a:solidFill>
            <a:miter/>
          </a:ln>
          <a:effectLst>
            <a:prstShdw prst="shdw12" dir="16200000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anchor="t" anchorCtr="0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000H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09FH</a:t>
            </a:r>
            <a:r>
              <a:rPr lang="zh-CN" altLang="en-US" sz="2400" b="1" dirty="0"/>
              <a:t>单元对应显示器上的第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行</a:t>
            </a:r>
            <a:endParaRPr lang="zh-CN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0A0H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13FH</a:t>
            </a:r>
            <a:r>
              <a:rPr lang="zh-CN" altLang="en-US" sz="2400" b="1" dirty="0"/>
              <a:t>单元对应显示器上的第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行</a:t>
            </a:r>
            <a:endParaRPr lang="zh-CN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140H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1DFH</a:t>
            </a:r>
            <a:r>
              <a:rPr lang="zh-CN" altLang="en-US" sz="2400" b="1" dirty="0"/>
              <a:t>单元对应显示器上的第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行</a:t>
            </a:r>
            <a:endParaRPr lang="zh-CN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1E0H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27FH</a:t>
            </a:r>
            <a:r>
              <a:rPr lang="zh-CN" altLang="en-US" sz="2400" b="1" dirty="0"/>
              <a:t>单元对应显示器上的第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行</a:t>
            </a:r>
            <a:endParaRPr lang="zh-CN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                          </a:t>
            </a:r>
            <a:r>
              <a:rPr lang="en-US" altLang="zh-CN" sz="2400" b="1" dirty="0"/>
              <a:t>……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F00H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F9FH</a:t>
            </a:r>
            <a:r>
              <a:rPr lang="zh-CN" altLang="en-US" sz="2400" b="1" dirty="0"/>
              <a:t>单元对应显示器上的第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行</a:t>
            </a:r>
            <a:endParaRPr lang="zh-CN" altLang="en-US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     以此类推，两行之差为</a:t>
            </a:r>
            <a:r>
              <a:rPr lang="en-US" altLang="zh-CN" sz="2400" b="1" dirty="0"/>
              <a:t>A0H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33400" y="2057400"/>
            <a:ext cx="8153400" cy="4344988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设计思路：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行行首是显存的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140H</a:t>
            </a:r>
            <a:r>
              <a:rPr lang="zh-CN" altLang="en-US" sz="2400" b="1" dirty="0">
                <a:latin typeface="宋体" panose="02010600030101010101" pitchFamily="2" charset="-122"/>
              </a:rPr>
              <a:t>单元，第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列为显存的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06H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07H</a:t>
            </a:r>
            <a:r>
              <a:rPr lang="zh-CN" altLang="en-US" sz="2400" b="1" dirty="0">
                <a:latin typeface="宋体" panose="02010600030101010101" pitchFamily="2" charset="-122"/>
              </a:rPr>
              <a:t>单元。因此第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行第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列对应的起始字符存储单元的偏移地址应为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140H+06H</a:t>
            </a:r>
            <a:r>
              <a:rPr lang="zh-CN" altLang="en-US" sz="2400" b="1" dirty="0">
                <a:latin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140H+07H</a:t>
            </a:r>
            <a:r>
              <a:rPr lang="zh-CN" altLang="en-US" sz="2400" b="1" dirty="0">
                <a:latin typeface="宋体" panose="02010600030101010101" pitchFamily="2" charset="-122"/>
              </a:rPr>
              <a:t>这两个字节单元；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120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）字符的属性为蓝底黄字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1EH</a:t>
            </a:r>
            <a:r>
              <a:rPr lang="zh-CN" altLang="en-US" sz="2400" b="1" dirty="0">
                <a:latin typeface="宋体" panose="02010600030101010101" pitchFamily="2" charset="-122"/>
              </a:rPr>
              <a:t>；将显存设置在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zh-CN" altLang="en-US" sz="2400" b="1" dirty="0">
                <a:latin typeface="宋体" panose="02010600030101010101" pitchFamily="2" charset="-122"/>
              </a:rPr>
              <a:t>附加段，把数据段中的字符串写入附加段中的显存里。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7200" y="787400"/>
            <a:ext cx="8153400" cy="1117600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800000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120000"/>
              </a:lnSpc>
              <a:spcBef>
                <a:spcPct val="20000"/>
              </a:spcBef>
              <a:buClrTx/>
              <a:buSzTx/>
              <a:buFontTx/>
              <a:buBlip>
                <a:blip r:embed="rId1"/>
              </a:buBlip>
              <a:defRPr/>
            </a:pP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4-7  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在屏幕的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行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列上显示蓝底黄字的字符串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Good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！</a:t>
            </a:r>
            <a:r>
              <a:rPr kumimoji="0" lang="zh-CN" altLang="en-US" sz="2800" kern="1200" cap="none" spc="0" normalizeH="0" baseline="0" noProof="0" dirty="0">
                <a:latin typeface="Times New Roman" panose="02020603050405020304"/>
                <a:ea typeface="宋体" panose="02010600030101010101" pitchFamily="2" charset="-122"/>
                <a:cs typeface="+mn-cs"/>
              </a:rPr>
              <a:t>”</a:t>
            </a:r>
            <a:r>
              <a:rPr kumimoji="0" lang="zh-CN" altLang="en-US" sz="28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Text Box 2"/>
          <p:cNvSpPr txBox="1">
            <a:spLocks noChangeArrowheads="1"/>
          </p:cNvSpPr>
          <p:nvPr/>
        </p:nvSpPr>
        <p:spPr bwMode="auto">
          <a:xfrm>
            <a:off x="228600" y="774700"/>
            <a:ext cx="8382000" cy="60071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程序如下：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program 4-7.asm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data segment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disp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db 'Good!'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data ends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code segment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assume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cs:code,ds:data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start: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ax,data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ds,ax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ax,0b800h	 	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；显存首址→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es,ax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al,disp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[0]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:[146h],al		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；第一个字母→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es:146h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单元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byte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ptr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 err="1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:[147h],1eh	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；属性→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es:147h</a:t>
            </a:r>
            <a:r>
              <a:rPr kumimoji="0" lang="zh-CN" altLang="en-US" sz="2400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单元，下同</a:t>
            </a:r>
            <a:endParaRPr kumimoji="0" lang="zh-CN" altLang="en-US" sz="24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457200" y="838200"/>
            <a:ext cx="7162800" cy="5897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R="0" algn="just" defTabSz="914400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al,disp[1]			</a:t>
            </a:r>
            <a:r>
              <a:rPr kumimoji="0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；第</a:t>
            </a: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个字母”</a:t>
            </a: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o”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es:[148h],al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byte ptr es:[149h],1eh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al,disp[2]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es:[14ah],al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byte ptr es:[14bh],1eh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al,disp[3]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es:[14ch],al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byte ptr es:[14dh],1eh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al,disp[4]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es:[14eh],al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byte ptr es:[14fh],1eh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mov ah,4ch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 21h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just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code ends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end start</a:t>
            </a:r>
            <a:r>
              <a:rPr kumimoji="0" lang="en-US" altLang="zh-CN" sz="2400" kern="1200" cap="none" spc="0" normalizeH="0" baseline="0" noProof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kern="1200" cap="none" spc="0" normalizeH="0" baseline="0" noProof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457200" y="836613"/>
            <a:ext cx="8077200" cy="915987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</a:t>
            </a:r>
            <a:r>
              <a:rPr lang="zh-CN" altLang="en-US" sz="3600" b="1" dirty="0">
                <a:latin typeface="宋体" panose="02010600030101010101" pitchFamily="2" charset="-122"/>
              </a:rPr>
              <a:t>实例四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宋体" panose="02010600030101010101" pitchFamily="2" charset="-122"/>
              </a:rPr>
              <a:t>带彩色显示的算术程序</a:t>
            </a:r>
            <a:r>
              <a:rPr lang="zh-CN" altLang="en-US" sz="3600" b="1" dirty="0"/>
              <a:t> </a:t>
            </a:r>
            <a:endParaRPr lang="zh-CN" altLang="en-US" sz="3600" b="1" dirty="0"/>
          </a:p>
        </p:txBody>
      </p:sp>
      <p:sp>
        <p:nvSpPr>
          <p:cNvPr id="101379" name="Rectangle 3"/>
          <p:cNvSpPr>
            <a:spLocks noGrp="1"/>
          </p:cNvSpPr>
          <p:nvPr>
            <p:ph idx="1"/>
          </p:nvPr>
        </p:nvSpPr>
        <p:spPr>
          <a:xfrm>
            <a:off x="304800" y="2590800"/>
            <a:ext cx="8153400" cy="3810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简化的段定义结构用于小规模的程序设计中。程序有一个代码段、一个数据段，每段不大于</a:t>
            </a:r>
            <a:r>
              <a:rPr lang="en-US" altLang="zh-CN" sz="2400" b="1" dirty="0">
                <a:latin typeface="宋体" panose="02010600030101010101" pitchFamily="2" charset="-122"/>
              </a:rPr>
              <a:t>64KB</a:t>
            </a:r>
            <a:r>
              <a:rPr lang="zh-CN" altLang="en-US" sz="2400" b="1" dirty="0">
                <a:latin typeface="宋体" panose="02010600030101010101" pitchFamily="2" charset="-122"/>
              </a:rPr>
              <a:t>。堆栈段、附加段和数据段共用。因此，小规模的程序最大不能超过</a:t>
            </a:r>
            <a:r>
              <a:rPr lang="en-US" altLang="zh-CN" sz="2400" b="1" dirty="0">
                <a:latin typeface="宋体" panose="02010600030101010101" pitchFamily="2" charset="-122"/>
              </a:rPr>
              <a:t>128KB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使用简化段结构便于汇编语言模块与高级语言模块的连接。 </a:t>
            </a: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101380" name="Text Box 4"/>
          <p:cNvSpPr txBox="1"/>
          <p:nvPr/>
        </p:nvSpPr>
        <p:spPr>
          <a:xfrm>
            <a:off x="457200" y="1838325"/>
            <a:ext cx="6477000" cy="627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4.5.1 </a:t>
            </a:r>
            <a:r>
              <a:rPr lang="zh-CN" altLang="en-US" sz="3200" dirty="0">
                <a:latin typeface="Times New Roman" panose="02020603050405020304" pitchFamily="18" charset="0"/>
              </a:rPr>
              <a:t>简化的程序结构</a:t>
            </a:r>
            <a:endParaRPr lang="zh-CN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1026"/>
          <p:cNvSpPr>
            <a:spLocks noGrp="1"/>
          </p:cNvSpPr>
          <p:nvPr>
            <p:ph type="title"/>
          </p:nvPr>
        </p:nvSpPr>
        <p:spPr>
          <a:xfrm>
            <a:off x="228600" y="685800"/>
            <a:ext cx="7477125" cy="1143000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4.5.2 </a:t>
            </a:r>
            <a:r>
              <a:rPr lang="zh-CN" altLang="en-US" sz="3200" b="1" dirty="0">
                <a:latin typeface="宋体" panose="02010600030101010101" pitchFamily="2" charset="-122"/>
              </a:rPr>
              <a:t>实验示例</a:t>
            </a:r>
            <a:r>
              <a:rPr lang="zh-CN" altLang="en-US" sz="3200" b="1" dirty="0"/>
              <a:t> </a:t>
            </a:r>
            <a:endParaRPr lang="zh-CN" altLang="en-US" sz="3200" b="1" dirty="0"/>
          </a:p>
        </p:txBody>
      </p:sp>
      <p:sp>
        <p:nvSpPr>
          <p:cNvPr id="100355" name="Rectangle 1027"/>
          <p:cNvSpPr>
            <a:spLocks noGrp="1"/>
          </p:cNvSpPr>
          <p:nvPr>
            <p:ph idx="1"/>
          </p:nvPr>
        </p:nvSpPr>
        <p:spPr>
          <a:xfrm>
            <a:off x="304800" y="3048000"/>
            <a:ext cx="8382000" cy="3276600"/>
          </a:xfrm>
          <a:solidFill>
            <a:srgbClr val="FFFFCC">
              <a:alpha val="100000"/>
            </a:srgbClr>
          </a:solidFill>
          <a:ln w="38100" cmpd="dbl">
            <a:solidFill>
              <a:schemeClr val="tx1">
                <a:alpha val="100000"/>
              </a:schemeClr>
            </a:solidFill>
            <a:miter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设计思路：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sz="2400" b="1" dirty="0">
                <a:latin typeface="宋体" panose="02010600030101010101" pitchFamily="2" charset="-122"/>
              </a:rPr>
              <a:t>中断调用的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号功能输入数据，用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号功能显示结果，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b="1" dirty="0">
                <a:latin typeface="宋体" panose="02010600030101010101" pitchFamily="2" charset="-122"/>
              </a:rPr>
              <a:t>号功能显示提示信息；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）做乘法时必须将输入数字的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b="1" dirty="0">
                <a:latin typeface="宋体" panose="02010600030101010101" pitchFamily="2" charset="-122"/>
              </a:rPr>
              <a:t>码去掉，转换成数值；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）乘法之后用十进制调整指令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AAM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0356" name="Text Box 1028"/>
          <p:cNvSpPr txBox="1">
            <a:spLocks noChangeArrowheads="1"/>
          </p:cNvSpPr>
          <p:nvPr/>
        </p:nvSpPr>
        <p:spPr bwMode="auto">
          <a:xfrm>
            <a:off x="381000" y="1446213"/>
            <a:ext cx="8229600" cy="1363663"/>
          </a:xfrm>
          <a:prstGeom prst="rect">
            <a:avLst/>
          </a:prstGeom>
          <a:gradFill rotWithShape="0">
            <a:gsLst>
              <a:gs pos="0">
                <a:srgbClr val="FFCCFF"/>
              </a:gs>
              <a:gs pos="50000">
                <a:srgbClr val="FFFFFF"/>
              </a:gs>
              <a:gs pos="100000">
                <a:srgbClr val="FFCCFF"/>
              </a:gs>
            </a:gsLst>
            <a:lin ang="5400000" scaled="1"/>
          </a:gradFill>
          <a:ln w="9525">
            <a:noFill/>
            <a:miter lim="800000"/>
          </a:ln>
          <a:effectLst>
            <a:outerShdw dist="107763" dir="2700000" algn="ctr" rotWithShape="0">
              <a:srgbClr val="800000"/>
            </a:outerShdw>
          </a:effectLst>
        </p:spPr>
        <p:txBody>
          <a:bodyPr>
            <a:spAutoFit/>
          </a:bodyPr>
          <a:lstStyle/>
          <a:p>
            <a:pPr marR="0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示例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4-9  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从键盘输入两个一位的十进制数，做乘法运算。相乘的结果保存在存储单元</a:t>
            </a:r>
            <a:r>
              <a:rPr kumimoji="0" lang="en-US" altLang="zh-CN" sz="24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中，算式显示在屏幕上。用简化的程序格式。</a:t>
            </a:r>
            <a:endParaRPr kumimoji="0" lang="zh-CN" altLang="en-US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Text Box 2"/>
          <p:cNvSpPr txBox="1"/>
          <p:nvPr/>
        </p:nvSpPr>
        <p:spPr>
          <a:xfrm>
            <a:off x="685800" y="838200"/>
            <a:ext cx="4419600" cy="4760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0" dirty="0">
                <a:latin typeface="宋体" panose="02010600030101010101" pitchFamily="2" charset="-122"/>
              </a:rPr>
              <a:t>运行结果：</a:t>
            </a:r>
            <a:endParaRPr lang="zh-CN" altLang="en-US" sz="3600" b="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3600" b="0" dirty="0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600" b="0" dirty="0">
                <a:latin typeface="Arial" panose="020B0604020202020204" pitchFamily="34" charset="0"/>
              </a:rPr>
              <a:t> </a:t>
            </a:r>
            <a:endParaRPr lang="zh-CN" altLang="en-US" sz="3600" b="0" dirty="0">
              <a:latin typeface="Arial" panose="020B0604020202020204" pitchFamily="34" charset="0"/>
            </a:endParaRPr>
          </a:p>
        </p:txBody>
      </p:sp>
      <p:sp>
        <p:nvSpPr>
          <p:cNvPr id="14340" name="Rectangle 9"/>
          <p:cNvSpPr/>
          <p:nvPr/>
        </p:nvSpPr>
        <p:spPr>
          <a:xfrm>
            <a:off x="4114800" y="3171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4338" name="Object 1024"/>
          <p:cNvGraphicFramePr/>
          <p:nvPr/>
        </p:nvGraphicFramePr>
        <p:xfrm>
          <a:off x="1600200" y="1905000"/>
          <a:ext cx="274320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57275" imgH="600075" progId="Paint.Picture">
                  <p:embed/>
                </p:oleObj>
              </mc:Choice>
              <mc:Fallback>
                <p:oleObj name="" r:id="rId1" imgW="1057275" imgH="600075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2743200" cy="175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10"/>
          <p:cNvSpPr txBox="1"/>
          <p:nvPr/>
        </p:nvSpPr>
        <p:spPr>
          <a:xfrm>
            <a:off x="685800" y="4343400"/>
            <a:ext cx="3429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0" dirty="0">
                <a:latin typeface="宋体" panose="02010600030101010101" pitchFamily="2" charset="-122"/>
              </a:rPr>
              <a:t>程序如下：</a:t>
            </a:r>
            <a:r>
              <a:rPr lang="zh-CN" altLang="en-US" sz="3600" b="0" dirty="0">
                <a:latin typeface="Arial" panose="020B0604020202020204" pitchFamily="34" charset="0"/>
              </a:rPr>
              <a:t> </a:t>
            </a:r>
            <a:endParaRPr lang="zh-CN" altLang="en-US" sz="3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neuq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neuq</Template>
  <TotalTime>0</TotalTime>
  <Words>17103</Words>
  <Application>WPS 演示</Application>
  <PresentationFormat>全屏显示(4:3)</PresentationFormat>
  <Paragraphs>1044</Paragraphs>
  <Slides>102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102</vt:i4>
      </vt:variant>
    </vt:vector>
  </HeadingPairs>
  <TitlesOfParts>
    <vt:vector size="130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微软雅黑</vt:lpstr>
      <vt:lpstr>Arial Unicode MS</vt:lpstr>
      <vt:lpstr>Times New Roman</vt:lpstr>
      <vt:lpstr>neuq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第4章_顺序程序设计.ppt</dc:title>
  <dc:creator>zxw</dc:creator>
  <cp:lastModifiedBy>听心的声音</cp:lastModifiedBy>
  <cp:revision>454</cp:revision>
  <dcterms:created xsi:type="dcterms:W3CDTF">2023-03-20T07:11:09Z</dcterms:created>
  <dcterms:modified xsi:type="dcterms:W3CDTF">2023-03-20T09:35:19Z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DCCF68952DDA4FD48E65960B36D996E2</vt:lpwstr>
  </property>
  <property fmtid="{D5CDD505-2E9C-101B-9397-08002B2CF9AE}" pid="4" name="KSOProductBuildVer">
    <vt:lpwstr>2052-11.1.0.11372</vt:lpwstr>
  </property>
</Properties>
</file>