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gif" ContentType="image/gi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2.xml" ContentType="application/inkml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7"/>
  </p:notesMasterIdLst>
  <p:sldIdLst>
    <p:sldId id="362" r:id="rId3"/>
    <p:sldId id="284" r:id="rId4"/>
    <p:sldId id="329" r:id="rId5"/>
    <p:sldId id="330" r:id="rId6"/>
    <p:sldId id="357" r:id="rId7"/>
    <p:sldId id="356" r:id="rId8"/>
    <p:sldId id="335" r:id="rId9"/>
    <p:sldId id="331" r:id="rId10"/>
    <p:sldId id="332" r:id="rId11"/>
    <p:sldId id="358" r:id="rId12"/>
    <p:sldId id="333" r:id="rId13"/>
    <p:sldId id="334" r:id="rId14"/>
    <p:sldId id="336" r:id="rId15"/>
    <p:sldId id="359" r:id="rId16"/>
    <p:sldId id="382" r:id="rId17"/>
    <p:sldId id="383" r:id="rId18"/>
    <p:sldId id="337" r:id="rId19"/>
    <p:sldId id="338" r:id="rId20"/>
    <p:sldId id="339" r:id="rId21"/>
    <p:sldId id="340" r:id="rId22"/>
    <p:sldId id="381" r:id="rId23"/>
    <p:sldId id="341" r:id="rId24"/>
    <p:sldId id="342" r:id="rId25"/>
    <p:sldId id="363" r:id="rId26"/>
    <p:sldId id="369" r:id="rId27"/>
    <p:sldId id="364" r:id="rId28"/>
    <p:sldId id="365" r:id="rId29"/>
    <p:sldId id="366" r:id="rId30"/>
    <p:sldId id="367" r:id="rId31"/>
    <p:sldId id="368" r:id="rId32"/>
    <p:sldId id="360" r:id="rId33"/>
    <p:sldId id="361" r:id="rId34"/>
    <p:sldId id="343" r:id="rId35"/>
    <p:sldId id="344" r:id="rId36"/>
    <p:sldId id="345" r:id="rId37"/>
    <p:sldId id="346" r:id="rId38"/>
    <p:sldId id="347" r:id="rId39"/>
    <p:sldId id="348" r:id="rId40"/>
    <p:sldId id="349" r:id="rId41"/>
    <p:sldId id="350" r:id="rId42"/>
    <p:sldId id="351" r:id="rId43"/>
    <p:sldId id="354" r:id="rId44"/>
    <p:sldId id="370" r:id="rId45"/>
    <p:sldId id="352" r:id="rId46"/>
    <p:sldId id="371" r:id="rId47"/>
    <p:sldId id="353" r:id="rId48"/>
    <p:sldId id="372" r:id="rId49"/>
    <p:sldId id="376" r:id="rId50"/>
    <p:sldId id="373" r:id="rId51"/>
    <p:sldId id="374" r:id="rId52"/>
    <p:sldId id="375" r:id="rId53"/>
    <p:sldId id="377" r:id="rId54"/>
    <p:sldId id="378" r:id="rId55"/>
    <p:sldId id="379" r:id="rId56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E1FFE1"/>
    <a:srgbClr val="0033CC"/>
    <a:srgbClr val="FFFF99"/>
    <a:srgbClr val="FF0000"/>
    <a:srgbClr val="F31201"/>
    <a:srgbClr val="FFFFB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48"/>
    <p:restoredTop sz="94660"/>
  </p:normalViewPr>
  <p:slideViewPr>
    <p:cSldViewPr showGuides="1">
      <p:cViewPr>
        <p:scale>
          <a:sx n="55" d="100"/>
          <a:sy n="55" d="100"/>
        </p:scale>
        <p:origin x="-1812" y="-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864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0" Type="http://schemas.openxmlformats.org/officeDocument/2006/relationships/tableStyles" Target="tableStyles.xml"/><Relationship Id="rId6" Type="http://schemas.openxmlformats.org/officeDocument/2006/relationships/slide" Target="slides/slide4.xml"/><Relationship Id="rId59" Type="http://schemas.openxmlformats.org/officeDocument/2006/relationships/viewProps" Target="viewProps.xml"/><Relationship Id="rId58" Type="http://schemas.openxmlformats.org/officeDocument/2006/relationships/presProps" Target="presProps.xml"/><Relationship Id="rId57" Type="http://schemas.openxmlformats.org/officeDocument/2006/relationships/notesMaster" Target="notesMasters/notesMaster1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24T10:26:14"/>
    </inkml:context>
    <inkml:brush xml:id="br0">
      <inkml:brushProperty name="width" value="0.0529169998168945" units="cm"/>
      <inkml:brushProperty name="height" value="0.0529169998168945" units="cm"/>
      <inkml:brushProperty name="color" value="#ff0000"/>
      <inkml:brushProperty name="fitToCurve" value="1"/>
    </inkml:brush>
    <inkml:brush xml:id="br1">
      <inkml:brushProperty name="width" value="0.0529169998168945" units="cm"/>
      <inkml:brushProperty name="height" value="0.0529169998168945" units="cm"/>
      <inkml:brushProperty name="color" value="#ff0000"/>
      <inkml:brushProperty name="fitToCurve" value="1"/>
    </inkml:brush>
    <inkml:brush xml:id="br2">
      <inkml:brushProperty name="width" value="0.0529169998168945" units="cm"/>
      <inkml:brushProperty name="height" value="0.0529169998168945" units="cm"/>
      <inkml:brushProperty name="color" value="#ff0000"/>
      <inkml:brushProperty name="fitToCurve" value="1"/>
    </inkml:brush>
    <inkml:brush xml:id="br3">
      <inkml:brushProperty name="width" value="0.0529169998168945" units="cm"/>
      <inkml:brushProperty name="height" value="0.0529169998168945" units="cm"/>
      <inkml:brushProperty name="color" value="#ff0000"/>
      <inkml:brushProperty name="fitToCurve" value="1"/>
    </inkml:brush>
    <inkml:brush xml:id="br4">
      <inkml:brushProperty name="width" value="0.0529169998168945" units="cm"/>
      <inkml:brushProperty name="height" value="0.0529169998168945" units="cm"/>
      <inkml:brushProperty name="color" value="#ff0000"/>
      <inkml:brushProperty name="fitToCurve" value="1"/>
    </inkml:brush>
    <inkml:brush xml:id="br5">
      <inkml:brushProperty name="width" value="0.0529169998168945" units="cm"/>
      <inkml:brushProperty name="height" value="0.0529169998168945" units="cm"/>
      <inkml:brushProperty name="color" value="#ff0000"/>
      <inkml:brushProperty name="fitToCurve" value="1"/>
    </inkml:brush>
    <inkml:brush xml:id="br6">
      <inkml:brushProperty name="width" value="0.0529169998168945" units="cm"/>
      <inkml:brushProperty name="height" value="0.0529169998168945" units="cm"/>
      <inkml:brushProperty name="color" value="#ff0000"/>
      <inkml:brushProperty name="fitToCurve" value="1"/>
    </inkml:brush>
    <inkml:brush xml:id="br7">
      <inkml:brushProperty name="width" value="0.0529169998168945" units="cm"/>
      <inkml:brushProperty name="height" value="0.0529169998168945" units="cm"/>
      <inkml:brushProperty name="color" value="#ff0000"/>
      <inkml:brushProperty name="fitToCurve" value="1"/>
    </inkml:brush>
  </inkml:definitions>
  <inkml:trace contextRef="#ctx0" brushRef="#br0">16867 16867</inkml:trace>
  <inkml:trace contextRef="#ctx0" brushRef="#br1">17438 16743,'0'0,"49"0</inkml:trace>
  <inkml:trace contextRef="#ctx0" brushRef="#br2">18827 16842</inkml:trace>
  <inkml:trace contextRef="#ctx0" brushRef="#br3">19075 16619</inkml:trace>
  <inkml:trace contextRef="#ctx0" brushRef="#br4">16892 16073</inkml:trace>
  <inkml:trace contextRef="#ctx0" brushRef="#br5">18777 15825</inkml:trace>
  <inkml:trace contextRef="#ctx0" brushRef="#br6">13072 15379</inkml:trace>
  <inkml:trace contextRef="#ctx0" brushRef="#br7">17090 15652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24T10:26:14"/>
    </inkml:context>
    <inkml:brush xml:id="br0">
      <inkml:brushProperty name="width" value="0.0529169998168945" units="cm"/>
      <inkml:brushProperty name="height" value="0.0529169998168945" units="cm"/>
      <inkml:brushProperty name="color" value="#ff0000"/>
      <inkml:brushProperty name="fitToCurve" value="1"/>
    </inkml:brush>
  </inkml:definitions>
  <inkml:trace contextRef="#ctx0" brushRef="#br0">18306 15230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420" name="Rectangle 4"/>
          <p:cNvSpPr>
            <a:spLocks noRo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en-US" altLang="zh-CN" sz="1200" b="0" dirty="0"/>
            </a:fld>
            <a:endParaRPr lang="en-US" altLang="zh-CN" sz="1200" b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219075" y="227013"/>
            <a:ext cx="7477125" cy="5868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2"/>
          </p:nvPr>
        </p:nvSpPr>
        <p:spPr>
          <a:xfrm>
            <a:off x="301625" y="6242050"/>
            <a:ext cx="1782763" cy="4746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3"/>
          </p:nvPr>
        </p:nvSpPr>
        <p:spPr>
          <a:xfrm>
            <a:off x="2257425" y="6248400"/>
            <a:ext cx="3455988" cy="4746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5867400" y="6248400"/>
            <a:ext cx="1755775" cy="474663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>
              <a:buNone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362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  <p:pic>
        <p:nvPicPr>
          <p:cNvPr id="15366" name="Picture 10" descr="C:\Users\Administrator\Desktop\捕获.JP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-76200"/>
            <a:ext cx="9144000" cy="76200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random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oleObject" Target="../embeddings/oleObject4.bin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GI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5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customXml" Target="../ink/ink2.xml"/><Relationship Id="rId2" Type="http://schemas.openxmlformats.org/officeDocument/2006/relationships/image" Target="../media/image10.png"/><Relationship Id="rId1" Type="http://schemas.openxmlformats.org/officeDocument/2006/relationships/customXml" Target="../ink/ink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oleObject" Target="../embeddings/oleObject6.bin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oleObject" Target="../embeddings/oleObject7.bin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oleObject" Target="../embeddings/oleObject8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oleObject" Target="../embeddings/oleObject9.bin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oleObject" Target="../embeddings/oleObject10.bin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1" Type="http://schemas.openxmlformats.org/officeDocument/2006/relationships/oleObject" Target="../embeddings/oleObject11.bin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oleObject" Target="../embeddings/oleObject12.bin"/></Relationships>
</file>

<file path=ppt/slides/_rels/slide4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3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oleObject" Target="../embeddings/oleObject13.bin"/><Relationship Id="rId1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7410" name="Picture 2" descr="D:\汇编语言教材08\tupian\huibian_r2_c1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400" y="762000"/>
            <a:ext cx="4267200" cy="6076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1860" name="Text Box 4"/>
          <p:cNvSpPr txBox="1">
            <a:spLocks noChangeArrowheads="1"/>
          </p:cNvSpPr>
          <p:nvPr/>
        </p:nvSpPr>
        <p:spPr bwMode="auto">
          <a:xfrm>
            <a:off x="2057400" y="2362200"/>
            <a:ext cx="5334000" cy="1565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algn="ctr" defTabSz="914400">
              <a:spcBef>
                <a:spcPct val="2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4400" kern="1200" cap="none" spc="0" normalizeH="0" baseline="0" noProof="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第七章  </a:t>
            </a:r>
            <a:endParaRPr kumimoji="0" lang="zh-CN" altLang="en-US" sz="4400" kern="1200" cap="none" spc="0" normalizeH="0" baseline="0" noProof="0" dirty="0">
              <a:effectLst>
                <a:outerShdw blurRad="38100" dist="38100" dir="2700000" algn="tl">
                  <a:srgbClr val="FFFFFF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R="0" algn="ctr" defTabSz="914400">
              <a:spcBef>
                <a:spcPct val="2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4400" kern="1200" cap="none" spc="0" normalizeH="0" baseline="0" noProof="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子程序设计</a:t>
            </a:r>
            <a:endParaRPr kumimoji="0" lang="zh-CN" altLang="en-US" sz="4400" kern="1200" cap="none" spc="0" normalizeH="0" baseline="0" noProof="0" dirty="0">
              <a:effectLst>
                <a:outerShdw blurRad="38100" dist="38100" dir="2700000" algn="tl">
                  <a:srgbClr val="FFFFFF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762" name="Rectangle 2"/>
          <p:cNvSpPr>
            <a:spLocks noChangeArrowheads="1"/>
          </p:cNvSpPr>
          <p:nvPr/>
        </p:nvSpPr>
        <p:spPr bwMode="auto">
          <a:xfrm>
            <a:off x="838200" y="1219200"/>
            <a:ext cx="6858000" cy="4876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;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主程序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let0: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mov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x,0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mov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dx,offset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mess1		 ;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显示提示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mov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ah,9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21h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call let1		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call let2		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jmp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let0                                                 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762000" y="777875"/>
            <a:ext cx="7086600" cy="5816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R="0" defTabSz="914400">
              <a:lnSpc>
                <a:spcPct val="110000"/>
              </a:lnSpc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;</a:t>
            </a:r>
            <a:r>
              <a:rPr kumimoji="0" lang="zh-CN" altLang="en-US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子程序</a:t>
            </a: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：键盘输入、形成十进制</a:t>
            </a:r>
            <a:endParaRPr kumimoji="0" lang="zh-CN" altLang="en-US" sz="24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lnSpc>
                <a:spcPct val="90000"/>
              </a:lnSpc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let1:</a:t>
            </a:r>
            <a:endParaRPr kumimoji="0" lang="en-US" altLang="zh-CN" sz="24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lnSpc>
                <a:spcPct val="90000"/>
              </a:lnSpc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400" kern="1200" cap="none" spc="0" normalizeH="0" baseline="0" noProof="0" dirty="0" err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mov</a:t>
            </a: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ah,1		         ;</a:t>
            </a:r>
            <a:r>
              <a:rPr kumimoji="0" lang="zh-CN" altLang="en-US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键盘输入十进制数</a:t>
            </a:r>
            <a:endParaRPr kumimoji="0" lang="zh-CN" altLang="en-US" sz="24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lnSpc>
                <a:spcPct val="90000"/>
              </a:lnSpc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400" kern="1200" cap="none" spc="0" normalizeH="0" baseline="0" noProof="0" dirty="0" err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21h</a:t>
            </a:r>
            <a:endParaRPr kumimoji="0" lang="en-US" altLang="zh-CN" sz="24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lnSpc>
                <a:spcPct val="90000"/>
              </a:lnSpc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400" kern="1200" cap="none" spc="0" normalizeH="0" baseline="0" noProof="0" dirty="0" err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cmp</a:t>
            </a: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al,27			;</a:t>
            </a:r>
            <a:r>
              <a:rPr kumimoji="0" lang="zh-CN" altLang="en-US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是</a:t>
            </a: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ESC</a:t>
            </a:r>
            <a:r>
              <a:rPr kumimoji="0" lang="zh-CN" altLang="en-US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键</a:t>
            </a: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?</a:t>
            </a:r>
            <a:endParaRPr kumimoji="0" lang="en-US" altLang="zh-CN" sz="24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lnSpc>
                <a:spcPct val="90000"/>
              </a:lnSpc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400" kern="1200" cap="none" spc="0" normalizeH="0" baseline="0" noProof="0" dirty="0" err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jz</a:t>
            </a: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out1</a:t>
            </a:r>
            <a:endParaRPr kumimoji="0" lang="en-US" altLang="zh-CN" sz="24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lnSpc>
                <a:spcPct val="90000"/>
              </a:lnSpc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sub al,30h			;</a:t>
            </a:r>
            <a:r>
              <a:rPr kumimoji="0" lang="zh-CN" altLang="en-US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其它字符</a:t>
            </a: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?</a:t>
            </a:r>
            <a:endParaRPr kumimoji="0" lang="en-US" altLang="zh-CN" sz="24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lnSpc>
                <a:spcPct val="90000"/>
              </a:lnSpc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400" kern="1200" cap="none" spc="0" normalizeH="0" baseline="0" noProof="0" dirty="0" err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jl</a:t>
            </a: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exit			;</a:t>
            </a:r>
            <a:r>
              <a:rPr kumimoji="0" lang="zh-CN" altLang="en-US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是，转</a:t>
            </a: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exit</a:t>
            </a:r>
            <a:endParaRPr kumimoji="0" lang="en-US" altLang="zh-CN" sz="24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lnSpc>
                <a:spcPct val="90000"/>
              </a:lnSpc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400" kern="1200" cap="none" spc="0" normalizeH="0" baseline="0" noProof="0" dirty="0" err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cmp</a:t>
            </a: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al,9</a:t>
            </a:r>
            <a:endParaRPr kumimoji="0" lang="en-US" altLang="zh-CN" sz="24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lnSpc>
                <a:spcPct val="90000"/>
              </a:lnSpc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400" kern="1200" cap="none" spc="0" normalizeH="0" baseline="0" noProof="0" dirty="0" err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jg</a:t>
            </a: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exit	</a:t>
            </a:r>
            <a:endParaRPr kumimoji="0" lang="en-US" altLang="zh-CN" sz="24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lnSpc>
                <a:spcPct val="90000"/>
              </a:lnSpc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400" kern="1200" cap="none" spc="0" normalizeH="0" baseline="0" noProof="0" dirty="0" err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mov</a:t>
            </a: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ah,0		</a:t>
            </a:r>
            <a:endParaRPr kumimoji="0" lang="en-US" altLang="zh-CN" sz="24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lnSpc>
                <a:spcPct val="90000"/>
              </a:lnSpc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400" kern="1200" cap="none" spc="0" normalizeH="0" baseline="0" noProof="0" dirty="0" err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xchg</a:t>
            </a: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kern="1200" cap="none" spc="0" normalizeH="0" baseline="0" noProof="0" dirty="0" err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ax,x</a:t>
            </a: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		;</a:t>
            </a:r>
            <a:r>
              <a:rPr kumimoji="0" lang="zh-CN" altLang="en-US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形成十进制数</a:t>
            </a:r>
            <a:endParaRPr kumimoji="0" lang="zh-CN" altLang="en-US" sz="24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lnSpc>
                <a:spcPct val="90000"/>
              </a:lnSpc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400" kern="1200" cap="none" spc="0" normalizeH="0" baseline="0" noProof="0" dirty="0" err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mov</a:t>
            </a: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cx,10</a:t>
            </a:r>
            <a:endParaRPr kumimoji="0" lang="en-US" altLang="zh-CN" sz="24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lnSpc>
                <a:spcPct val="90000"/>
              </a:lnSpc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400" kern="1200" cap="none" spc="0" normalizeH="0" baseline="0" noProof="0" dirty="0" err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mul</a:t>
            </a: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kern="1200" cap="none" spc="0" normalizeH="0" baseline="0" noProof="0" dirty="0" err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cx</a:t>
            </a: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</a:t>
            </a:r>
            <a:endParaRPr kumimoji="0" lang="en-US" altLang="zh-CN" sz="24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lnSpc>
                <a:spcPct val="90000"/>
              </a:lnSpc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add </a:t>
            </a:r>
            <a:r>
              <a:rPr kumimoji="0" lang="en-US" altLang="zh-CN" sz="2400" kern="1200" cap="none" spc="0" normalizeH="0" baseline="0" noProof="0" dirty="0" err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x,ax</a:t>
            </a: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	           ;</a:t>
            </a:r>
            <a:r>
              <a:rPr kumimoji="0" lang="zh-CN" altLang="en-US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保存</a:t>
            </a:r>
            <a:endParaRPr kumimoji="0" lang="zh-CN" altLang="en-US" sz="24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lnSpc>
                <a:spcPct val="90000"/>
              </a:lnSpc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400" kern="1200" cap="none" spc="0" normalizeH="0" baseline="0" noProof="0" dirty="0" err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jmp</a:t>
            </a: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let1</a:t>
            </a:r>
            <a:endParaRPr kumimoji="0" lang="en-US" altLang="zh-CN" sz="24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lnSpc>
                <a:spcPct val="90000"/>
              </a:lnSpc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 err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exit:ret</a:t>
            </a:r>
            <a:endParaRPr kumimoji="0" lang="en-US" altLang="zh-CN" sz="24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6" name="Text Box 2"/>
          <p:cNvSpPr txBox="1">
            <a:spLocks noChangeArrowheads="1"/>
          </p:cNvSpPr>
          <p:nvPr/>
        </p:nvSpPr>
        <p:spPr bwMode="auto">
          <a:xfrm>
            <a:off x="762000" y="822325"/>
            <a:ext cx="7086600" cy="58832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;</a:t>
            </a:r>
            <a:r>
              <a:rPr kumimoji="0" lang="zh-CN" altLang="en-US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子程序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：查表，显示十六进制</a:t>
            </a:r>
            <a:endParaRPr kumimoji="0" lang="zh-CN" altLang="en-US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let2:</a:t>
            </a: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000" kern="1200" cap="none" spc="0" normalizeH="0" baseline="0" noProof="0" dirty="0" err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mov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000" kern="1200" cap="none" spc="0" normalizeH="0" baseline="0" noProof="0" dirty="0" err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dx,offset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mess2	;</a:t>
            </a:r>
            <a:r>
              <a:rPr kumimoji="0" lang="zh-CN" altLang="en-US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显示提示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000" kern="1200" cap="none" spc="0" normalizeH="0" baseline="0" noProof="0" dirty="0" err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mov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ah,9</a:t>
            </a: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000" kern="1200" cap="none" spc="0" normalizeH="0" baseline="0" noProof="0" dirty="0" err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21h</a:t>
            </a: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000" kern="1200" cap="none" spc="0" normalizeH="0" baseline="0" noProof="0" dirty="0" err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mov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000" kern="1200" cap="none" spc="0" normalizeH="0" baseline="0" noProof="0" dirty="0" err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bx,x</a:t>
            </a: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000" kern="1200" cap="none" spc="0" normalizeH="0" baseline="0" noProof="0" dirty="0" err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mov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ch,4</a:t>
            </a: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000" kern="1200" cap="none" spc="0" normalizeH="0" baseline="0" noProof="0" dirty="0" err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mov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cl,4</a:t>
            </a: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rept1:</a:t>
            </a: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000" kern="1200" cap="none" spc="0" normalizeH="0" baseline="0" noProof="0" dirty="0" err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rol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000" kern="1200" cap="none" spc="0" normalizeH="0" baseline="0" noProof="0" dirty="0" err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bx,cl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	;0031→0310→3100→1003→0031</a:t>
            </a: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000" kern="1200" cap="none" spc="0" normalizeH="0" baseline="0" noProof="0" dirty="0" err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mov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000" kern="1200" cap="none" spc="0" normalizeH="0" baseline="0" noProof="0" dirty="0" err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al,bl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					</a:t>
            </a: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and ax,000fh		    	;</a:t>
            </a:r>
            <a:r>
              <a:rPr kumimoji="0" lang="zh-CN" altLang="en-US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保留最低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位</a:t>
            </a:r>
            <a:endParaRPr kumimoji="0" lang="zh-CN" altLang="en-US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000" kern="1200" cap="none" spc="0" normalizeH="0" baseline="0" noProof="0" dirty="0" err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mov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000" kern="1200" cap="none" spc="0" normalizeH="0" baseline="0" noProof="0" dirty="0" err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si,ax</a:t>
            </a: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000" kern="1200" cap="none" spc="0" normalizeH="0" baseline="0" noProof="0" dirty="0" err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mov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000" kern="1200" cap="none" spc="0" normalizeH="0" baseline="0" noProof="0" dirty="0" err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dl,hex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</a:t>
            </a:r>
            <a:r>
              <a:rPr kumimoji="0" lang="en-US" altLang="zh-CN" sz="2000" kern="1200" cap="none" spc="0" normalizeH="0" baseline="0" noProof="0" dirty="0" err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si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]		;</a:t>
            </a:r>
            <a:r>
              <a:rPr kumimoji="0" lang="zh-CN" altLang="en-US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查表显示高位、低位</a:t>
            </a:r>
            <a:endParaRPr kumimoji="0" lang="zh-CN" altLang="en-US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000" kern="1200" cap="none" spc="0" normalizeH="0" baseline="0" noProof="0" dirty="0" err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mov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ah,2</a:t>
            </a: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000" kern="1200" cap="none" spc="0" normalizeH="0" baseline="0" noProof="0" dirty="0" err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21h</a:t>
            </a: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000" kern="1200" cap="none" spc="0" normalizeH="0" baseline="0" noProof="0" dirty="0" err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dec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000" kern="1200" cap="none" spc="0" normalizeH="0" baseline="0" noProof="0" dirty="0" err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ch</a:t>
            </a: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000" kern="1200" cap="none" spc="0" normalizeH="0" baseline="0" noProof="0" dirty="0" err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jnz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rept1</a:t>
            </a: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ret</a:t>
            </a: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3189" name="Text Box 5"/>
          <p:cNvSpPr txBox="1"/>
          <p:nvPr/>
        </p:nvSpPr>
        <p:spPr>
          <a:xfrm>
            <a:off x="3429000" y="5165725"/>
            <a:ext cx="2667000" cy="1616075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>
            <a:spAutoFit/>
          </a:bodyPr>
          <a:p>
            <a:r>
              <a:rPr lang="en-US" altLang="zh-CN" sz="2000" dirty="0">
                <a:latin typeface="Arial" panose="020B0604020202020204" pitchFamily="34" charset="0"/>
              </a:rPr>
              <a:t>out1:</a:t>
            </a:r>
            <a:endParaRPr lang="en-US" altLang="zh-CN" sz="2000" dirty="0">
              <a:latin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</a:rPr>
              <a:t>mov ah,4ch</a:t>
            </a:r>
            <a:endParaRPr lang="en-US" altLang="zh-CN" sz="2000" dirty="0">
              <a:latin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</a:rPr>
              <a:t>int 21h</a:t>
            </a:r>
            <a:endParaRPr lang="en-US" altLang="zh-CN" sz="2000" dirty="0">
              <a:latin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</a:rPr>
              <a:t>code ends</a:t>
            </a:r>
            <a:endParaRPr lang="en-US" altLang="zh-CN" sz="2000" dirty="0">
              <a:latin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</a:rPr>
              <a:t>end start</a:t>
            </a:r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6" grpId="0" animBg="1"/>
      <p:bldP spid="9318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Rectangle 2"/>
          <p:cNvSpPr>
            <a:spLocks noGrp="1"/>
          </p:cNvSpPr>
          <p:nvPr>
            <p:ph type="title"/>
          </p:nvPr>
        </p:nvSpPr>
        <p:spPr>
          <a:xfrm>
            <a:off x="600075" y="912813"/>
            <a:ext cx="7172325" cy="611187"/>
          </a:xfrm>
          <a:noFill/>
          <a:ln>
            <a:noFill/>
          </a:ln>
        </p:spPr>
        <p:txBody>
          <a:bodyPr/>
          <a:p>
            <a:pPr algn="l" eaLnBrk="1" hangingPunct="1"/>
            <a:r>
              <a:rPr lang="en-US" altLang="zh-CN" sz="3600" b="1" dirty="0"/>
              <a:t>7.2 </a:t>
            </a:r>
            <a:r>
              <a:rPr lang="zh-CN" altLang="en-US" sz="3600" b="1" dirty="0"/>
              <a:t>调用和返回</a:t>
            </a:r>
            <a:endParaRPr lang="zh-CN" altLang="en-US" sz="3600" b="1" dirty="0"/>
          </a:p>
        </p:txBody>
      </p:sp>
      <p:sp>
        <p:nvSpPr>
          <p:cNvPr id="95235" name="Text Box 3"/>
          <p:cNvSpPr txBox="1">
            <a:spLocks noChangeArrowheads="1"/>
          </p:cNvSpPr>
          <p:nvPr/>
        </p:nvSpPr>
        <p:spPr bwMode="auto">
          <a:xfrm>
            <a:off x="533400" y="1676400"/>
            <a:ext cx="7924800" cy="2032000"/>
          </a:xfrm>
          <a:prstGeom prst="rect">
            <a:avLst/>
          </a:prstGeom>
          <a:solidFill>
            <a:srgbClr val="FFFFFF"/>
          </a:solidFill>
          <a:ln w="38100" cmpd="dbl">
            <a:solidFill>
              <a:schemeClr val="tx1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R="0" defTabSz="914400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8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CALL</a:t>
            </a:r>
            <a:r>
              <a:rPr kumimoji="0" lang="zh-CN" altLang="en-US" sz="28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指令和</a:t>
            </a:r>
            <a:r>
              <a:rPr kumimoji="0" lang="en-US" altLang="zh-CN" sz="28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RET</a:t>
            </a:r>
            <a:r>
              <a:rPr kumimoji="0" lang="zh-CN" altLang="en-US" sz="28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指令是汇编指令。调用指令</a:t>
            </a:r>
            <a:r>
              <a:rPr kumimoji="0" lang="en-US" altLang="zh-CN" sz="28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CALL</a:t>
            </a:r>
            <a:r>
              <a:rPr kumimoji="0" lang="zh-CN" altLang="en-US" sz="28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与无条件转移指令</a:t>
            </a:r>
            <a:r>
              <a:rPr kumimoji="0" lang="en-US" altLang="zh-CN" sz="28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JMP</a:t>
            </a:r>
            <a:r>
              <a:rPr kumimoji="0" lang="zh-CN" altLang="en-US" sz="28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一样，都是对指令指针寄存器</a:t>
            </a:r>
            <a:r>
              <a:rPr kumimoji="0" lang="en-US" altLang="zh-CN" sz="28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IP</a:t>
            </a:r>
            <a:r>
              <a:rPr kumimoji="0" lang="zh-CN" altLang="en-US" sz="28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作修改后，转移到子程序执行。</a:t>
            </a:r>
            <a:endParaRPr kumimoji="0" lang="zh-CN" altLang="en-US" sz="28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5238" name="Text Box 6"/>
          <p:cNvSpPr txBox="1"/>
          <p:nvPr/>
        </p:nvSpPr>
        <p:spPr>
          <a:xfrm>
            <a:off x="533400" y="4038600"/>
            <a:ext cx="7848600" cy="1800225"/>
          </a:xfrm>
          <a:prstGeom prst="rect">
            <a:avLst/>
          </a:prstGeom>
          <a:solidFill>
            <a:srgbClr val="FFFF99"/>
          </a:solidFill>
          <a:ln w="38100" cap="flat" cmpd="dbl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dirty="0">
                <a:latin typeface="Arial" panose="020B0604020202020204" pitchFamily="34" charset="0"/>
              </a:rPr>
              <a:t>有时也需要修改代码段寄存器</a:t>
            </a:r>
            <a:r>
              <a:rPr lang="en-US" altLang="zh-CN" sz="2800" dirty="0">
                <a:latin typeface="Arial" panose="020B0604020202020204" pitchFamily="34" charset="0"/>
              </a:rPr>
              <a:t>CS</a:t>
            </a:r>
            <a:r>
              <a:rPr lang="zh-CN" altLang="en-US" sz="2800" dirty="0">
                <a:latin typeface="Arial" panose="020B0604020202020204" pitchFamily="34" charset="0"/>
              </a:rPr>
              <a:t>的值，作跨段调用。因此都有转移地址的寻址方式问题。</a:t>
            </a:r>
            <a:endParaRPr lang="zh-CN" altLang="en-US" sz="2800" dirty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2"/>
          <p:cNvSpPr>
            <a:spLocks noGrp="1"/>
          </p:cNvSpPr>
          <p:nvPr>
            <p:ph type="title"/>
          </p:nvPr>
        </p:nvSpPr>
        <p:spPr>
          <a:xfrm>
            <a:off x="381000" y="762000"/>
            <a:ext cx="7848600" cy="1143000"/>
          </a:xfrm>
          <a:noFill/>
          <a:ln>
            <a:noFill/>
          </a:ln>
        </p:spPr>
        <p:txBody>
          <a:bodyPr/>
          <a:p>
            <a:pPr algn="l" eaLnBrk="1" hangingPunct="1"/>
            <a:r>
              <a:rPr lang="en-US" altLang="zh-CN" sz="3200" b="1" dirty="0"/>
              <a:t>7.2.1 </a:t>
            </a:r>
            <a:r>
              <a:rPr lang="zh-CN" altLang="en-US" sz="3200" b="1" dirty="0"/>
              <a:t>调用指令</a:t>
            </a:r>
            <a:r>
              <a:rPr lang="en-US" altLang="zh-CN" sz="3200" b="1" dirty="0"/>
              <a:t>CALL</a:t>
            </a:r>
            <a:br>
              <a:rPr lang="en-US" altLang="zh-CN" sz="3200" b="1" dirty="0"/>
            </a:br>
            <a:endParaRPr lang="en-US" altLang="zh-CN" sz="3200" b="1" dirty="0"/>
          </a:p>
        </p:txBody>
      </p:sp>
      <p:sp>
        <p:nvSpPr>
          <p:cNvPr id="11878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8229600" cy="2133600"/>
          </a:xfrm>
          <a:solidFill>
            <a:srgbClr val="F3EADB"/>
          </a:solidFill>
          <a:effectLst>
            <a:outerShdw dist="107763" dir="13500000" sx="75000" sy="75000" algn="tl" rotWithShape="0">
              <a:srgbClr val="003399"/>
            </a:outerShdw>
          </a:effectLst>
        </p:spPr>
        <p:txBody>
          <a:bodyPr vert="horz" wrap="square" lIns="91440" tIns="45720" rIns="91440" bIns="45720" numCol="1" rtlCol="0" anchor="t" anchorCtr="0" compatLnSpc="1">
            <a:normAutofit fontScale="925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格式：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CALL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子程序名   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功能：转移到指令指定的地址（子程序名）去执行子程序。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CALL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指令必须指定转移的目标地址。执行时，先将断点入栈保存，再修改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IP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或修改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IP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CS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8788" name="Text Box 4"/>
          <p:cNvSpPr txBox="1">
            <a:spLocks noChangeArrowheads="1"/>
          </p:cNvSpPr>
          <p:nvPr/>
        </p:nvSpPr>
        <p:spPr bwMode="auto">
          <a:xfrm>
            <a:off x="533400" y="3810000"/>
            <a:ext cx="8001000" cy="2790825"/>
          </a:xfrm>
          <a:prstGeom prst="rect">
            <a:avLst/>
          </a:prstGeom>
          <a:solidFill>
            <a:srgbClr val="E1FFE1"/>
          </a:solidFill>
          <a:ln w="9525">
            <a:noFill/>
            <a:miter lim="800000"/>
          </a:ln>
          <a:effectLst>
            <a:outerShdw dist="107763" dir="18900000" algn="ctr" rotWithShape="0">
              <a:srgbClr val="F31201"/>
            </a:outerShdw>
          </a:effectLst>
        </p:spPr>
        <p:txBody>
          <a:bodyPr>
            <a:spAutoFit/>
          </a:bodyPr>
          <a:lstStyle/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CALL</a:t>
            </a:r>
            <a:r>
              <a:rPr kumimoji="0" lang="zh-CN" altLang="en-US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指令可分为两类调用：段内调用和段间调用。</a:t>
            </a:r>
            <a:endParaRPr kumimoji="0" lang="zh-CN" altLang="en-US" sz="24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段内调用：指在同一段的范围之内进行调用，此时只需改变</a:t>
            </a: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IP</a:t>
            </a:r>
            <a:r>
              <a:rPr kumimoji="0" lang="zh-CN" altLang="en-US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寄存器的内容。</a:t>
            </a:r>
            <a:endParaRPr kumimoji="0" lang="zh-CN" altLang="en-US" sz="24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段间调用：要转到另一个段去执行，此时不仅要修改</a:t>
            </a: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IP</a:t>
            </a:r>
            <a:r>
              <a:rPr kumimoji="0" lang="zh-CN" altLang="en-US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寄存器的内容，还要修改</a:t>
            </a: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CS</a:t>
            </a:r>
            <a:r>
              <a:rPr kumimoji="0" lang="zh-CN" altLang="en-US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寄存器。</a:t>
            </a:r>
            <a:endParaRPr kumimoji="0" lang="zh-CN" altLang="en-US" sz="24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内容占位符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15000"/>
          </a:xfrm>
          <a:ln w="28575">
            <a:solidFill>
              <a:srgbClr val="003399">
                <a:alpha val="100000"/>
              </a:srgbClr>
            </a:solidFill>
            <a:miter/>
          </a:ln>
        </p:spPr>
        <p:txBody>
          <a:bodyPr vert="horz" wrap="square" lIns="91440" tIns="45720" rIns="91440" bIns="45720" anchor="t" anchorCtr="0"/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CN" altLang="en-US" sz="2800" b="1" dirty="0"/>
              <a:t>段内调用</a:t>
            </a:r>
            <a:endParaRPr lang="en-US" altLang="zh-CN" sz="2800" b="1" dirty="0"/>
          </a:p>
          <a:p>
            <a:pPr marL="514350" indent="-514350">
              <a:buNone/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段内直接调用</a:t>
            </a:r>
            <a:endParaRPr lang="en-US" altLang="zh-CN" sz="2400" b="1" dirty="0"/>
          </a:p>
          <a:p>
            <a:pPr marL="514350" indent="-514350">
              <a:buNone/>
            </a:pPr>
            <a:r>
              <a:rPr lang="en-US" altLang="zh-CN" sz="2400" dirty="0"/>
              <a:t>    </a:t>
            </a:r>
            <a:r>
              <a:rPr lang="zh-CN" altLang="en-US" sz="2400" b="1" dirty="0"/>
              <a:t>格式：</a:t>
            </a:r>
            <a:r>
              <a:rPr lang="en-US" altLang="zh-CN" sz="2400" b="1" dirty="0"/>
              <a:t>CALL OPR</a:t>
            </a:r>
            <a:endParaRPr lang="en-US" altLang="zh-CN" sz="2400" b="1" dirty="0"/>
          </a:p>
          <a:p>
            <a:pPr marL="514350" indent="-514350">
              <a:buNone/>
            </a:pPr>
            <a:r>
              <a:rPr lang="en-US" altLang="zh-CN" sz="2400" b="1" dirty="0"/>
              <a:t>    </a:t>
            </a:r>
            <a:r>
              <a:rPr lang="zh-CN" altLang="en-US" sz="2400" b="1" dirty="0"/>
              <a:t>执行的操作：先保存断点：</a:t>
            </a:r>
            <a:r>
              <a:rPr lang="en-US" altLang="zh-CN" sz="2400" b="1" dirty="0"/>
              <a:t>SP        SP-2</a:t>
            </a:r>
            <a:r>
              <a:rPr lang="zh-CN" altLang="en-US" sz="2400" b="1" dirty="0"/>
              <a:t>，将</a:t>
            </a:r>
            <a:r>
              <a:rPr lang="en-US" altLang="zh-CN" sz="2400" b="1" dirty="0"/>
              <a:t>CALL</a:t>
            </a:r>
            <a:r>
              <a:rPr lang="zh-CN" altLang="en-US" sz="2400" b="1" dirty="0"/>
              <a:t>的下一条指令的</a:t>
            </a:r>
            <a:r>
              <a:rPr lang="en-US" altLang="zh-CN" sz="2400" b="1" dirty="0"/>
              <a:t>IP</a:t>
            </a:r>
            <a:r>
              <a:rPr lang="zh-CN" altLang="en-US" sz="2400" b="1" dirty="0"/>
              <a:t>入栈；再将子程序名</a:t>
            </a:r>
            <a:r>
              <a:rPr lang="en-US" altLang="zh-CN" sz="2400" b="1" dirty="0"/>
              <a:t>OPR</a:t>
            </a:r>
            <a:r>
              <a:rPr lang="zh-CN" altLang="en-US" sz="2400" b="1" dirty="0"/>
              <a:t>代表的偏移地址        </a:t>
            </a:r>
            <a:r>
              <a:rPr lang="en-US" altLang="zh-CN" sz="2400" b="1" dirty="0"/>
              <a:t>IP</a:t>
            </a:r>
            <a:r>
              <a:rPr lang="zh-CN" altLang="en-US" sz="2400" b="1" dirty="0"/>
              <a:t>，转到子程序执行。</a:t>
            </a:r>
            <a:endParaRPr lang="en-US" altLang="zh-CN" sz="2400" b="1" dirty="0"/>
          </a:p>
          <a:p>
            <a:pPr marL="514350" indent="-514350">
              <a:buNone/>
            </a:pPr>
            <a:r>
              <a:rPr lang="en-US" altLang="zh-CN" sz="2400" b="1" dirty="0"/>
              <a:t>    </a:t>
            </a:r>
            <a:r>
              <a:rPr lang="zh-CN" altLang="en-US" sz="2400" b="1" dirty="0"/>
              <a:t>功能：子程序名直接写在指令中，作段内调用。</a:t>
            </a:r>
            <a:endParaRPr lang="en-US" altLang="zh-CN" sz="2400" b="1" dirty="0"/>
          </a:p>
          <a:p>
            <a:pPr marL="514350" indent="-514350">
              <a:buNone/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）段内间接调用</a:t>
            </a:r>
            <a:endParaRPr lang="en-US" altLang="zh-CN" sz="2400" b="1" dirty="0"/>
          </a:p>
          <a:p>
            <a:pPr marL="514350" indent="-514350">
              <a:buNone/>
            </a:pPr>
            <a:r>
              <a:rPr lang="zh-CN" altLang="en-US" sz="2400" dirty="0"/>
              <a:t>  </a:t>
            </a:r>
            <a:r>
              <a:rPr lang="zh-CN" altLang="en-US" sz="2400" b="1" dirty="0"/>
              <a:t>格式：</a:t>
            </a:r>
            <a:r>
              <a:rPr lang="en-US" altLang="zh-CN" sz="2400" b="1" dirty="0"/>
              <a:t>CALL WORD PTR OPR</a:t>
            </a:r>
            <a:endParaRPr lang="en-US" altLang="zh-CN" sz="2400" b="1" dirty="0"/>
          </a:p>
          <a:p>
            <a:pPr marL="514350" indent="-514350">
              <a:buNone/>
            </a:pPr>
            <a:r>
              <a:rPr lang="en-US" altLang="zh-CN" sz="2400" b="1" dirty="0"/>
              <a:t>  </a:t>
            </a:r>
            <a:r>
              <a:rPr lang="zh-CN" altLang="en-US" sz="2400" b="1" dirty="0"/>
              <a:t>执行的操作：先将断点处的</a:t>
            </a:r>
            <a:r>
              <a:rPr lang="en-US" altLang="zh-CN" sz="2400" b="1" dirty="0"/>
              <a:t>IP</a:t>
            </a:r>
            <a:r>
              <a:rPr lang="zh-CN" altLang="en-US" sz="2400" b="1" dirty="0"/>
              <a:t>入栈保存；再将寄存器或存储单元中的一个字       </a:t>
            </a:r>
            <a:r>
              <a:rPr lang="en-US" altLang="zh-CN" sz="2400" b="1" dirty="0"/>
              <a:t>IP</a:t>
            </a:r>
            <a:r>
              <a:rPr lang="zh-CN" altLang="en-US" sz="2400" b="1" dirty="0"/>
              <a:t>。</a:t>
            </a:r>
            <a:endParaRPr lang="en-US" altLang="zh-CN" sz="2400" b="1" dirty="0"/>
          </a:p>
          <a:p>
            <a:pPr marL="514350" indent="-514350">
              <a:buNone/>
            </a:pPr>
            <a:r>
              <a:rPr lang="en-US" altLang="zh-CN" sz="2400" b="1" dirty="0"/>
              <a:t>   </a:t>
            </a:r>
            <a:r>
              <a:rPr lang="zh-CN" altLang="en-US" sz="2400" b="1" dirty="0"/>
              <a:t>功能：子程序的偏移地址由寄存器或存储单元指出，作段内调用。</a:t>
            </a:r>
            <a:endParaRPr lang="zh-CN" altLang="en-US" sz="2400" b="1" dirty="0"/>
          </a:p>
        </p:txBody>
      </p:sp>
      <p:cxnSp>
        <p:nvCxnSpPr>
          <p:cNvPr id="5" name="直接箭头连接符 4"/>
          <p:cNvCxnSpPr/>
          <p:nvPr/>
        </p:nvCxnSpPr>
        <p:spPr>
          <a:xfrm rot="10800000">
            <a:off x="4876800" y="2438400"/>
            <a:ext cx="3810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7772400" y="2819400"/>
            <a:ext cx="3810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3276600" y="5334000"/>
            <a:ext cx="3810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内容占位符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638800"/>
          </a:xfrm>
          <a:ln w="28575">
            <a:solidFill>
              <a:srgbClr val="003399">
                <a:alpha val="100000"/>
              </a:srgbClr>
            </a:solidFill>
            <a:miter/>
          </a:ln>
        </p:spPr>
        <p:txBody>
          <a:bodyPr vert="horz" wrap="square" lIns="91440" tIns="45720" rIns="91440" bIns="45720" anchor="t" anchorCtr="0"/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800" b="1" dirty="0"/>
              <a:t>2. </a:t>
            </a:r>
            <a:r>
              <a:rPr lang="zh-CN" altLang="en-US" sz="2800" b="1" dirty="0"/>
              <a:t>段间调用</a:t>
            </a:r>
            <a:endParaRPr lang="en-US" altLang="zh-CN" sz="2800" b="1" dirty="0"/>
          </a:p>
          <a:p>
            <a:pPr marL="514350" indent="-514350">
              <a:buNone/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段间直接远调用</a:t>
            </a:r>
            <a:endParaRPr lang="en-US" altLang="zh-CN" sz="2400" b="1" dirty="0"/>
          </a:p>
          <a:p>
            <a:pPr marL="514350" indent="-514350">
              <a:buNone/>
            </a:pPr>
            <a:r>
              <a:rPr lang="en-US" altLang="zh-CN" sz="2400" dirty="0"/>
              <a:t>    </a:t>
            </a:r>
            <a:r>
              <a:rPr lang="zh-CN" altLang="en-US" sz="2400" b="1" dirty="0"/>
              <a:t>格式：</a:t>
            </a:r>
            <a:r>
              <a:rPr lang="en-US" altLang="zh-CN" sz="2400" b="1" dirty="0"/>
              <a:t>CALL FAR PTR OPR</a:t>
            </a:r>
            <a:endParaRPr lang="en-US" altLang="zh-CN" sz="2400" b="1" dirty="0"/>
          </a:p>
          <a:p>
            <a:pPr marL="514350" indent="-514350">
              <a:buNone/>
            </a:pPr>
            <a:r>
              <a:rPr lang="en-US" altLang="zh-CN" sz="2400" b="1" dirty="0"/>
              <a:t>    </a:t>
            </a:r>
            <a:r>
              <a:rPr lang="zh-CN" altLang="en-US" sz="2400" b="1" dirty="0"/>
              <a:t>执行的操作：先将</a:t>
            </a:r>
            <a:r>
              <a:rPr lang="en-US" altLang="zh-CN" sz="2400" b="1" dirty="0"/>
              <a:t>CALL</a:t>
            </a:r>
            <a:r>
              <a:rPr lang="zh-CN" altLang="en-US" sz="2400" b="1" dirty="0"/>
              <a:t>的下一条指令</a:t>
            </a:r>
            <a:r>
              <a:rPr lang="en-US" altLang="zh-CN" sz="2400" b="1" dirty="0"/>
              <a:t>CS</a:t>
            </a:r>
            <a:r>
              <a:rPr lang="zh-CN" altLang="en-US" sz="2400" b="1" dirty="0"/>
              <a:t>和</a:t>
            </a:r>
            <a:r>
              <a:rPr lang="en-US" altLang="zh-CN" sz="2400" b="1" dirty="0"/>
              <a:t>IP</a:t>
            </a:r>
            <a:r>
              <a:rPr lang="zh-CN" altLang="en-US" sz="2400" b="1" dirty="0"/>
              <a:t>分别入栈；再把程序的偏移地址        </a:t>
            </a:r>
            <a:r>
              <a:rPr lang="en-US" altLang="zh-CN" sz="2400" b="1" dirty="0"/>
              <a:t>IP</a:t>
            </a:r>
            <a:r>
              <a:rPr lang="zh-CN" altLang="en-US" sz="2400" b="1" dirty="0"/>
              <a:t>，子程序的段地址         </a:t>
            </a:r>
            <a:r>
              <a:rPr lang="en-US" altLang="zh-CN" sz="2400" b="1" dirty="0"/>
              <a:t>CS</a:t>
            </a:r>
            <a:r>
              <a:rPr lang="zh-CN" altLang="en-US" sz="2400" b="1" dirty="0"/>
              <a:t>。</a:t>
            </a:r>
            <a:endParaRPr lang="en-US" altLang="zh-CN" sz="2400" b="1" dirty="0"/>
          </a:p>
          <a:p>
            <a:pPr marL="514350" indent="-514350">
              <a:buNone/>
            </a:pPr>
            <a:r>
              <a:rPr lang="en-US" altLang="zh-CN" sz="2400" b="1" dirty="0"/>
              <a:t>    </a:t>
            </a:r>
            <a:r>
              <a:rPr lang="zh-CN" altLang="en-US" sz="2400" b="1" dirty="0"/>
              <a:t>功能：子程序名用</a:t>
            </a:r>
            <a:r>
              <a:rPr lang="en-US" altLang="zh-CN" sz="2400" b="1" dirty="0"/>
              <a:t>FAR PTR</a:t>
            </a:r>
            <a:r>
              <a:rPr lang="zh-CN" altLang="en-US" sz="2400" b="1" dirty="0"/>
              <a:t>直接写在指令中，作跨段调用。</a:t>
            </a:r>
            <a:endParaRPr lang="en-US" altLang="zh-CN" sz="2400" b="1" dirty="0"/>
          </a:p>
          <a:p>
            <a:pPr marL="514350" indent="-514350">
              <a:buNone/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）段间间接调用</a:t>
            </a:r>
            <a:endParaRPr lang="en-US" altLang="zh-CN" sz="2400" b="1" dirty="0"/>
          </a:p>
          <a:p>
            <a:pPr marL="514350" indent="-514350">
              <a:buNone/>
            </a:pPr>
            <a:r>
              <a:rPr lang="zh-CN" altLang="en-US" sz="2400" dirty="0"/>
              <a:t>  </a:t>
            </a:r>
            <a:r>
              <a:rPr lang="zh-CN" altLang="en-US" sz="2400" b="1" dirty="0"/>
              <a:t>格式：</a:t>
            </a:r>
            <a:r>
              <a:rPr lang="en-US" altLang="zh-CN" sz="2400" b="1" dirty="0"/>
              <a:t>CALL DWORD PTR OPR</a:t>
            </a:r>
            <a:endParaRPr lang="en-US" altLang="zh-CN" sz="2400" b="1" dirty="0"/>
          </a:p>
          <a:p>
            <a:pPr marL="514350" indent="-514350">
              <a:buNone/>
            </a:pPr>
            <a:r>
              <a:rPr lang="en-US" altLang="zh-CN" sz="2400" b="1" dirty="0"/>
              <a:t>  </a:t>
            </a:r>
            <a:r>
              <a:rPr lang="zh-CN" altLang="en-US" sz="2400" b="1" dirty="0"/>
              <a:t>执行的操作：先将</a:t>
            </a:r>
            <a:r>
              <a:rPr lang="en-US" altLang="zh-CN" sz="2400" b="1" dirty="0"/>
              <a:t>CALL</a:t>
            </a:r>
            <a:r>
              <a:rPr lang="zh-CN" altLang="en-US" sz="2400" b="1" dirty="0"/>
              <a:t>的下一条指令</a:t>
            </a:r>
            <a:r>
              <a:rPr lang="en-US" altLang="zh-CN" sz="2400" b="1" dirty="0"/>
              <a:t>CS</a:t>
            </a:r>
            <a:r>
              <a:rPr lang="zh-CN" altLang="en-US" sz="2400" b="1" dirty="0"/>
              <a:t>和</a:t>
            </a:r>
            <a:r>
              <a:rPr lang="en-US" altLang="zh-CN" sz="2400" b="1" dirty="0"/>
              <a:t>IP</a:t>
            </a:r>
            <a:r>
              <a:rPr lang="zh-CN" altLang="en-US" sz="2400" b="1" dirty="0"/>
              <a:t>分别入栈；再将存储单元</a:t>
            </a:r>
            <a:r>
              <a:rPr lang="en-US" altLang="zh-CN" sz="2400" b="1" dirty="0"/>
              <a:t>(EA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       </a:t>
            </a:r>
            <a:r>
              <a:rPr lang="en-US" altLang="zh-CN" sz="2400" b="1" dirty="0"/>
              <a:t>IP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(EA+2)        CS</a:t>
            </a:r>
            <a:r>
              <a:rPr lang="zh-CN" altLang="en-US" sz="2400" b="1" dirty="0"/>
              <a:t>。</a:t>
            </a:r>
            <a:endParaRPr lang="en-US" altLang="zh-CN" sz="2400" b="1" dirty="0"/>
          </a:p>
          <a:p>
            <a:pPr marL="514350" indent="-514350">
              <a:buNone/>
            </a:pPr>
            <a:r>
              <a:rPr lang="en-US" altLang="zh-CN" sz="2400" b="1" dirty="0"/>
              <a:t>   </a:t>
            </a:r>
            <a:r>
              <a:rPr lang="zh-CN" altLang="en-US" sz="2400" b="1" dirty="0"/>
              <a:t>功能：子程序地址保存在双字单元中，第一个字作为偏移地址，第二个字作为段地址，作跨段调用。</a:t>
            </a:r>
            <a:endParaRPr lang="zh-CN" altLang="en-US" sz="2400" b="1" dirty="0"/>
          </a:p>
        </p:txBody>
      </p:sp>
      <p:cxnSp>
        <p:nvCxnSpPr>
          <p:cNvPr id="5" name="直接箭头连接符 4"/>
          <p:cNvCxnSpPr/>
          <p:nvPr/>
        </p:nvCxnSpPr>
        <p:spPr>
          <a:xfrm>
            <a:off x="6934200" y="2819400"/>
            <a:ext cx="3810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3581400" y="2819400"/>
            <a:ext cx="3810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2971800" y="4951413"/>
            <a:ext cx="3810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4876800" y="4951413"/>
            <a:ext cx="3810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Rectangle 2"/>
          <p:cNvSpPr>
            <a:spLocks noGrp="1"/>
          </p:cNvSpPr>
          <p:nvPr>
            <p:ph type="title"/>
          </p:nvPr>
        </p:nvSpPr>
        <p:spPr>
          <a:xfrm>
            <a:off x="523875" y="912813"/>
            <a:ext cx="7477125" cy="687387"/>
          </a:xfrm>
          <a:noFill/>
          <a:ln>
            <a:noFill/>
          </a:ln>
        </p:spPr>
        <p:txBody>
          <a:bodyPr/>
          <a:p>
            <a:pPr algn="l" eaLnBrk="1" hangingPunct="1"/>
            <a:r>
              <a:rPr lang="en-US" altLang="zh-CN" sz="3600" b="1" dirty="0"/>
              <a:t>7.2.2 </a:t>
            </a:r>
            <a:r>
              <a:rPr lang="zh-CN" altLang="en-US" sz="3600" b="1" dirty="0"/>
              <a:t>返回指令</a:t>
            </a:r>
            <a:r>
              <a:rPr lang="en-US" altLang="zh-CN" sz="3600" b="1" dirty="0"/>
              <a:t>RET</a:t>
            </a:r>
            <a:endParaRPr lang="en-US" altLang="zh-CN" sz="3600" b="1" dirty="0"/>
          </a:p>
        </p:txBody>
      </p:sp>
      <p:sp>
        <p:nvSpPr>
          <p:cNvPr id="30723" name="Text Box 6"/>
          <p:cNvSpPr txBox="1"/>
          <p:nvPr/>
        </p:nvSpPr>
        <p:spPr>
          <a:xfrm>
            <a:off x="457200" y="1736725"/>
            <a:ext cx="7924800" cy="1311275"/>
          </a:xfrm>
          <a:prstGeom prst="rect">
            <a:avLst/>
          </a:prstGeom>
          <a:solidFill>
            <a:srgbClr val="E1FFE1"/>
          </a:solidFill>
          <a:ln w="38100" cap="flat" cmpd="dbl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lnSpc>
                <a:spcPct val="110000"/>
              </a:lnSpc>
            </a:pPr>
            <a:r>
              <a:rPr lang="zh-CN" altLang="en-US" sz="2400" dirty="0">
                <a:latin typeface="Arial" panose="020B0604020202020204" pitchFamily="34" charset="0"/>
              </a:rPr>
              <a:t>格式： </a:t>
            </a:r>
            <a:r>
              <a:rPr lang="en-US" altLang="zh-CN" sz="2400" dirty="0">
                <a:latin typeface="Arial" panose="020B0604020202020204" pitchFamily="34" charset="0"/>
              </a:rPr>
              <a:t>RET  [n]   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400" dirty="0">
                <a:latin typeface="Arial" panose="020B0604020202020204" pitchFamily="34" charset="0"/>
              </a:rPr>
              <a:t>功能：用于子程序中，返回到主程序的断点处继续执行。执行时，将断点从栈中弹出，修改</a:t>
            </a:r>
            <a:r>
              <a:rPr lang="en-US" altLang="zh-CN" sz="2400" dirty="0">
                <a:latin typeface="Arial" panose="020B0604020202020204" pitchFamily="34" charset="0"/>
              </a:rPr>
              <a:t>IP</a:t>
            </a:r>
            <a:r>
              <a:rPr lang="zh-CN" altLang="en-US" sz="2400" dirty="0">
                <a:latin typeface="Arial" panose="020B0604020202020204" pitchFamily="34" charset="0"/>
              </a:rPr>
              <a:t>或修改</a:t>
            </a:r>
            <a:r>
              <a:rPr lang="en-US" altLang="zh-CN" sz="2400" dirty="0">
                <a:latin typeface="Arial" panose="020B0604020202020204" pitchFamily="34" charset="0"/>
              </a:rPr>
              <a:t>IP</a:t>
            </a:r>
            <a:r>
              <a:rPr lang="zh-CN" altLang="en-US" sz="2400" dirty="0">
                <a:latin typeface="Arial" panose="020B0604020202020204" pitchFamily="34" charset="0"/>
              </a:rPr>
              <a:t>、</a:t>
            </a:r>
            <a:r>
              <a:rPr lang="en-US" altLang="zh-CN" sz="2400" dirty="0">
                <a:latin typeface="Arial" panose="020B0604020202020204" pitchFamily="34" charset="0"/>
              </a:rPr>
              <a:t>CS</a:t>
            </a:r>
            <a:r>
              <a:rPr lang="zh-CN" altLang="en-US" sz="2400" dirty="0">
                <a:latin typeface="Arial" panose="020B0604020202020204" pitchFamily="34" charset="0"/>
              </a:rPr>
              <a:t>。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6259" name="Text Box 3"/>
          <p:cNvSpPr txBox="1"/>
          <p:nvPr/>
        </p:nvSpPr>
        <p:spPr>
          <a:xfrm>
            <a:off x="457200" y="3363913"/>
            <a:ext cx="8153400" cy="3341687"/>
          </a:xfrm>
          <a:prstGeom prst="rect">
            <a:avLst/>
          </a:prstGeom>
          <a:solidFill>
            <a:srgbClr val="FFFFFF"/>
          </a:solidFill>
          <a:ln w="38100">
            <a:noFill/>
          </a:ln>
          <a:effectLst>
            <a:prstShdw prst="shdw13" dist="53882" dir="13499999">
              <a:srgbClr val="0033CC"/>
            </a:prstShdw>
          </a:effectLst>
        </p:spPr>
        <p:txBody>
          <a:bodyPr>
            <a:spAutoFit/>
          </a:bodyPr>
          <a:p>
            <a:pPr>
              <a:lnSpc>
                <a:spcPct val="110000"/>
              </a:lnSpc>
            </a:pPr>
            <a:r>
              <a:rPr lang="zh-CN" altLang="en-US" sz="2400" dirty="0">
                <a:latin typeface="Arial" panose="020B0604020202020204" pitchFamily="34" charset="0"/>
              </a:rPr>
              <a:t>执行的操作：</a:t>
            </a:r>
            <a:endParaRPr lang="zh-CN" altLang="en-US" sz="2400" dirty="0"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400" dirty="0">
                <a:latin typeface="Arial" panose="020B0604020202020204" pitchFamily="34" charset="0"/>
              </a:rPr>
              <a:t>（</a:t>
            </a:r>
            <a:r>
              <a:rPr lang="en-US" altLang="zh-CN" sz="2400" dirty="0">
                <a:latin typeface="Arial" panose="020B0604020202020204" pitchFamily="34" charset="0"/>
              </a:rPr>
              <a:t>1</a:t>
            </a:r>
            <a:r>
              <a:rPr lang="zh-CN" altLang="en-US" sz="2400" dirty="0">
                <a:latin typeface="Arial" panose="020B0604020202020204" pitchFamily="34" charset="0"/>
              </a:rPr>
              <a:t>）段内返回又称为近返回，弹出的断点仅修改</a:t>
            </a:r>
            <a:r>
              <a:rPr lang="en-US" altLang="zh-CN" sz="2400" dirty="0">
                <a:latin typeface="Arial" panose="020B0604020202020204" pitchFamily="34" charset="0"/>
              </a:rPr>
              <a:t>IP</a:t>
            </a:r>
            <a:r>
              <a:rPr lang="zh-CN" altLang="en-US" sz="2400" dirty="0">
                <a:latin typeface="Arial" panose="020B0604020202020204" pitchFamily="34" charset="0"/>
              </a:rPr>
              <a:t>；</a:t>
            </a:r>
            <a:endParaRPr lang="zh-CN" altLang="en-US" sz="2400" dirty="0"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400" dirty="0">
                <a:latin typeface="Arial" panose="020B0604020202020204" pitchFamily="34" charset="0"/>
              </a:rPr>
              <a:t>（</a:t>
            </a:r>
            <a:r>
              <a:rPr lang="en-US" altLang="zh-CN" sz="2400" dirty="0">
                <a:latin typeface="Arial" panose="020B0604020202020204" pitchFamily="34" charset="0"/>
              </a:rPr>
              <a:t>2</a:t>
            </a:r>
            <a:r>
              <a:rPr lang="zh-CN" altLang="en-US" sz="2400" dirty="0">
                <a:latin typeface="Arial" panose="020B0604020202020204" pitchFamily="34" charset="0"/>
              </a:rPr>
              <a:t>）段间返回又称为远返回，弹出断点的偏移地址</a:t>
            </a:r>
            <a:endParaRPr lang="zh-CN" altLang="en-US" sz="2400" dirty="0"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400" dirty="0">
                <a:latin typeface="Arial" panose="020B0604020202020204" pitchFamily="34" charset="0"/>
              </a:rPr>
              <a:t>          →</a:t>
            </a:r>
            <a:r>
              <a:rPr lang="en-US" altLang="zh-CN" sz="2400" dirty="0">
                <a:latin typeface="Arial" panose="020B0604020202020204" pitchFamily="34" charset="0"/>
              </a:rPr>
              <a:t>(IP)</a:t>
            </a:r>
            <a:r>
              <a:rPr lang="zh-CN" altLang="en-US" sz="2400" dirty="0">
                <a:latin typeface="Arial" panose="020B0604020202020204" pitchFamily="34" charset="0"/>
              </a:rPr>
              <a:t>，再弹出断点的段地址→</a:t>
            </a:r>
            <a:r>
              <a:rPr lang="en-US" altLang="zh-CN" sz="2400" dirty="0">
                <a:latin typeface="Arial" panose="020B0604020202020204" pitchFamily="34" charset="0"/>
              </a:rPr>
              <a:t>(CS)</a:t>
            </a:r>
            <a:r>
              <a:rPr lang="zh-CN" altLang="en-US" sz="2400" dirty="0">
                <a:latin typeface="Arial" panose="020B0604020202020204" pitchFamily="34" charset="0"/>
              </a:rPr>
              <a:t>；</a:t>
            </a:r>
            <a:endParaRPr lang="zh-CN" altLang="en-US" sz="2400" dirty="0"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400" dirty="0">
                <a:latin typeface="Arial" panose="020B0604020202020204" pitchFamily="34" charset="0"/>
              </a:rPr>
              <a:t>（</a:t>
            </a:r>
            <a:r>
              <a:rPr lang="en-US" altLang="zh-CN" sz="2400" dirty="0">
                <a:latin typeface="Arial" panose="020B0604020202020204" pitchFamily="34" charset="0"/>
              </a:rPr>
              <a:t>3</a:t>
            </a:r>
            <a:r>
              <a:rPr lang="zh-CN" altLang="en-US" sz="2400" dirty="0">
                <a:latin typeface="Arial" panose="020B0604020202020204" pitchFamily="34" charset="0"/>
              </a:rPr>
              <a:t>）如果是</a:t>
            </a:r>
            <a:r>
              <a:rPr lang="en-US" altLang="zh-CN" sz="2400" dirty="0">
                <a:latin typeface="Arial" panose="020B0604020202020204" pitchFamily="34" charset="0"/>
              </a:rPr>
              <a:t>RET n </a:t>
            </a:r>
            <a:r>
              <a:rPr lang="zh-CN" altLang="en-US" sz="2400" dirty="0">
                <a:latin typeface="Arial" panose="020B0604020202020204" pitchFamily="34" charset="0"/>
              </a:rPr>
              <a:t>指令，表示弹出断点后，再将堆栈指针</a:t>
            </a:r>
            <a:r>
              <a:rPr lang="en-US" altLang="zh-CN" sz="2400" dirty="0">
                <a:latin typeface="Arial" panose="020B0604020202020204" pitchFamily="34" charset="0"/>
              </a:rPr>
              <a:t>SP+n</a:t>
            </a:r>
            <a:r>
              <a:rPr lang="zh-CN" altLang="en-US" sz="2400" dirty="0">
                <a:latin typeface="Arial" panose="020B0604020202020204" pitchFamily="34" charset="0"/>
              </a:rPr>
              <a:t>之后再返回。</a:t>
            </a:r>
            <a:endParaRPr lang="zh-CN" altLang="en-US" sz="2400" dirty="0"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400" dirty="0">
                <a:latin typeface="Arial" panose="020B0604020202020204" pitchFamily="34" charset="0"/>
              </a:rPr>
              <a:t>例   在子程序返回时，将堆栈指针加</a:t>
            </a:r>
            <a:r>
              <a:rPr lang="en-US" altLang="zh-CN" sz="2400" dirty="0">
                <a:latin typeface="Arial" panose="020B0604020202020204" pitchFamily="34" charset="0"/>
              </a:rPr>
              <a:t>6</a:t>
            </a:r>
            <a:r>
              <a:rPr lang="zh-CN" altLang="en-US" sz="2400" dirty="0">
                <a:latin typeface="Arial" panose="020B0604020202020204" pitchFamily="34" charset="0"/>
              </a:rPr>
              <a:t>后返回。指令如下：</a:t>
            </a:r>
            <a:endParaRPr lang="zh-CN" altLang="en-US" sz="2400" dirty="0"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400" dirty="0">
                <a:latin typeface="Arial" panose="020B0604020202020204" pitchFamily="34" charset="0"/>
              </a:rPr>
              <a:t>                      </a:t>
            </a:r>
            <a:r>
              <a:rPr lang="en-US" altLang="zh-CN" sz="2400" dirty="0">
                <a:latin typeface="Arial" panose="020B0604020202020204" pitchFamily="34" charset="0"/>
              </a:rPr>
              <a:t>RET 6</a:t>
            </a:r>
            <a:endParaRPr lang="en-US" altLang="zh-CN" sz="2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Rectangle 2"/>
          <p:cNvSpPr>
            <a:spLocks noGrp="1"/>
          </p:cNvSpPr>
          <p:nvPr>
            <p:ph type="title"/>
          </p:nvPr>
        </p:nvSpPr>
        <p:spPr>
          <a:xfrm>
            <a:off x="381000" y="760413"/>
            <a:ext cx="7543800" cy="534987"/>
          </a:xfrm>
          <a:noFill/>
          <a:ln>
            <a:noFill/>
          </a:ln>
        </p:spPr>
        <p:txBody>
          <a:bodyPr/>
          <a:p>
            <a:pPr algn="l" eaLnBrk="1" hangingPunct="1"/>
            <a:r>
              <a:rPr lang="en-US" altLang="zh-CN" sz="3600" b="1" dirty="0"/>
              <a:t>7.3 </a:t>
            </a:r>
            <a:r>
              <a:rPr lang="zh-CN" altLang="en-US" sz="3600" b="1" dirty="0"/>
              <a:t>过程定义</a:t>
            </a:r>
            <a:r>
              <a:rPr lang="zh-CN" altLang="en-US" sz="3600" dirty="0"/>
              <a:t> </a:t>
            </a:r>
            <a:endParaRPr lang="zh-CN" altLang="en-US" sz="3600" dirty="0"/>
          </a:p>
        </p:txBody>
      </p:sp>
      <p:sp>
        <p:nvSpPr>
          <p:cNvPr id="31747" name="Text Box 3"/>
          <p:cNvSpPr txBox="1"/>
          <p:nvPr/>
        </p:nvSpPr>
        <p:spPr>
          <a:xfrm>
            <a:off x="304800" y="1828800"/>
            <a:ext cx="8382000" cy="3638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</a:pPr>
            <a:r>
              <a:rPr lang="zh-CN" altLang="en-US" sz="2400" dirty="0">
                <a:latin typeface="Arial" panose="020B0604020202020204" pitchFamily="34" charset="0"/>
              </a:rPr>
              <a:t>过程定义伪指令格式为：</a:t>
            </a:r>
            <a:endParaRPr lang="zh-CN" altLang="en-US" sz="2400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Arial" panose="020B0604020202020204" pitchFamily="34" charset="0"/>
              </a:rPr>
              <a:t>               子程序名  </a:t>
            </a:r>
            <a:r>
              <a:rPr lang="en-US" altLang="zh-CN" sz="2400" dirty="0">
                <a:latin typeface="Arial" panose="020B0604020202020204" pitchFamily="34" charset="0"/>
              </a:rPr>
              <a:t>PROC  </a:t>
            </a:r>
            <a:r>
              <a:rPr lang="zh-CN" altLang="en-US" sz="2400" dirty="0">
                <a:latin typeface="Arial" panose="020B0604020202020204" pitchFamily="34" charset="0"/>
              </a:rPr>
              <a:t>属性</a:t>
            </a:r>
            <a:endParaRPr lang="zh-CN" altLang="en-US" sz="2400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Arial" panose="020B0604020202020204" pitchFamily="34" charset="0"/>
              </a:rPr>
              <a:t>                              </a:t>
            </a:r>
            <a:r>
              <a:rPr lang="en-US" altLang="zh-CN" sz="2400" dirty="0">
                <a:latin typeface="Arial" panose="020B0604020202020204" pitchFamily="34" charset="0"/>
              </a:rPr>
              <a:t>……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Arial" panose="020B0604020202020204" pitchFamily="34" charset="0"/>
              </a:rPr>
              <a:t>               </a:t>
            </a:r>
            <a:r>
              <a:rPr lang="zh-CN" altLang="en-US" sz="2400" dirty="0">
                <a:latin typeface="Arial" panose="020B0604020202020204" pitchFamily="34" charset="0"/>
              </a:rPr>
              <a:t>子程序名  </a:t>
            </a:r>
            <a:r>
              <a:rPr lang="en-US" altLang="zh-CN" sz="2400" dirty="0">
                <a:latin typeface="Arial" panose="020B0604020202020204" pitchFamily="34" charset="0"/>
              </a:rPr>
              <a:t>ENDP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Arial" panose="020B0604020202020204" pitchFamily="34" charset="0"/>
              </a:rPr>
              <a:t>       PROC</a:t>
            </a:r>
            <a:r>
              <a:rPr lang="zh-CN" altLang="en-US" sz="2400" dirty="0">
                <a:latin typeface="Arial" panose="020B0604020202020204" pitchFamily="34" charset="0"/>
              </a:rPr>
              <a:t>和</a:t>
            </a:r>
            <a:r>
              <a:rPr lang="en-US" altLang="zh-CN" sz="2400" dirty="0">
                <a:latin typeface="Arial" panose="020B0604020202020204" pitchFamily="34" charset="0"/>
              </a:rPr>
              <a:t>ENDP</a:t>
            </a:r>
            <a:r>
              <a:rPr lang="zh-CN" altLang="en-US" sz="2400" dirty="0">
                <a:latin typeface="Arial" panose="020B0604020202020204" pitchFamily="34" charset="0"/>
              </a:rPr>
              <a:t>必须成对使用，表示子程序的开始和结束。属性是指子程序的类型属性，</a:t>
            </a:r>
            <a:endParaRPr lang="zh-CN" altLang="en-US" sz="2400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Arial" panose="020B0604020202020204" pitchFamily="34" charset="0"/>
              </a:rPr>
              <a:t>分为</a:t>
            </a:r>
            <a:r>
              <a:rPr lang="en-US" altLang="zh-CN" sz="2400" dirty="0">
                <a:latin typeface="Arial" panose="020B0604020202020204" pitchFamily="34" charset="0"/>
              </a:rPr>
              <a:t>NEAR</a:t>
            </a:r>
            <a:r>
              <a:rPr lang="zh-CN" altLang="en-US" sz="2400" dirty="0">
                <a:latin typeface="Arial" panose="020B0604020202020204" pitchFamily="34" charset="0"/>
              </a:rPr>
              <a:t>近程属性和</a:t>
            </a:r>
            <a:r>
              <a:rPr lang="en-US" altLang="zh-CN" sz="2400" dirty="0">
                <a:latin typeface="Arial" panose="020B0604020202020204" pitchFamily="34" charset="0"/>
              </a:rPr>
              <a:t>FAR</a:t>
            </a:r>
            <a:r>
              <a:rPr lang="zh-CN" altLang="en-US" sz="2400" dirty="0">
                <a:latin typeface="Arial" panose="020B0604020202020204" pitchFamily="34" charset="0"/>
              </a:rPr>
              <a:t>远程属性。属性隐含为</a:t>
            </a:r>
            <a:r>
              <a:rPr lang="en-US" altLang="zh-CN" sz="2400" dirty="0">
                <a:latin typeface="Arial" panose="020B0604020202020204" pitchFamily="34" charset="0"/>
              </a:rPr>
              <a:t>NEAR</a:t>
            </a:r>
            <a:r>
              <a:rPr lang="zh-CN" altLang="en-US" sz="2400" dirty="0">
                <a:latin typeface="Arial" panose="020B0604020202020204" pitchFamily="34" charset="0"/>
              </a:rPr>
              <a:t>型。 </a:t>
            </a:r>
            <a:endParaRPr lang="zh-CN" altLang="en-US" sz="2400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altLang="zh-CN" sz="2400" dirty="0">
              <a:latin typeface="Arial" panose="020B0604020202020204" pitchFamily="34" charset="0"/>
            </a:endParaRPr>
          </a:p>
        </p:txBody>
      </p:sp>
      <p:sp>
        <p:nvSpPr>
          <p:cNvPr id="31748" name="Text Box 6"/>
          <p:cNvSpPr txBox="1"/>
          <p:nvPr/>
        </p:nvSpPr>
        <p:spPr>
          <a:xfrm>
            <a:off x="381000" y="1325563"/>
            <a:ext cx="45720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3200" dirty="0">
                <a:latin typeface="Arial" panose="020B0604020202020204" pitchFamily="34" charset="0"/>
              </a:rPr>
              <a:t>7.3.1 </a:t>
            </a:r>
            <a:r>
              <a:rPr lang="zh-CN" altLang="en-US" sz="3200" dirty="0">
                <a:latin typeface="Arial" panose="020B0604020202020204" pitchFamily="34" charset="0"/>
              </a:rPr>
              <a:t>伪指令</a:t>
            </a:r>
            <a:r>
              <a:rPr lang="en-US" altLang="zh-CN" sz="3200" dirty="0">
                <a:latin typeface="Arial" panose="020B0604020202020204" pitchFamily="34" charset="0"/>
              </a:rPr>
              <a:t>PROC</a:t>
            </a:r>
            <a:endParaRPr lang="en-US" altLang="zh-CN" sz="3200" dirty="0">
              <a:latin typeface="Arial" panose="020B0604020202020204" pitchFamily="34" charset="0"/>
            </a:endParaRPr>
          </a:p>
        </p:txBody>
      </p:sp>
      <p:sp>
        <p:nvSpPr>
          <p:cNvPr id="97287" name="Text Box 7"/>
          <p:cNvSpPr txBox="1">
            <a:spLocks noChangeArrowheads="1"/>
          </p:cNvSpPr>
          <p:nvPr/>
        </p:nvSpPr>
        <p:spPr bwMode="auto">
          <a:xfrm>
            <a:off x="914400" y="5059363"/>
            <a:ext cx="6705600" cy="1570038"/>
          </a:xfrm>
          <a:prstGeom prst="rect">
            <a:avLst/>
          </a:prstGeom>
          <a:solidFill>
            <a:srgbClr val="FFFFFF"/>
          </a:solidFill>
          <a:ln w="57150" cmpd="thinThick">
            <a:solidFill>
              <a:schemeClr val="tx1"/>
            </a:solidFill>
            <a:miter lim="800000"/>
          </a:ln>
          <a:effectLst>
            <a:outerShdw dist="35921" dir="2700000" algn="ctr" rotWithShape="0">
              <a:srgbClr val="0033CC"/>
            </a:outerShdw>
          </a:effectLst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例</a:t>
            </a: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  </a:t>
            </a:r>
            <a:r>
              <a:rPr kumimoji="0" lang="zh-CN" altLang="en-US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定义近程子程序</a:t>
            </a: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SUBR1</a:t>
            </a:r>
            <a:endParaRPr kumimoji="0" lang="en-US" altLang="zh-CN" sz="24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	SUBR1  PROC  NEAR</a:t>
            </a:r>
            <a:endParaRPr kumimoji="0" lang="en-US" altLang="zh-CN" sz="24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                           ……</a:t>
            </a:r>
            <a:endParaRPr kumimoji="0" lang="en-US" altLang="zh-CN" sz="24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                  SUBR1  ENDP</a:t>
            </a:r>
            <a:endParaRPr kumimoji="0" lang="en-US" altLang="zh-CN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Rectangle 2"/>
          <p:cNvSpPr>
            <a:spLocks noGrp="1"/>
          </p:cNvSpPr>
          <p:nvPr>
            <p:ph type="title"/>
          </p:nvPr>
        </p:nvSpPr>
        <p:spPr>
          <a:xfrm>
            <a:off x="523875" y="836613"/>
            <a:ext cx="7477125" cy="611187"/>
          </a:xfrm>
          <a:noFill/>
          <a:ln>
            <a:noFill/>
          </a:ln>
        </p:spPr>
        <p:txBody>
          <a:bodyPr/>
          <a:p>
            <a:pPr algn="l" eaLnBrk="1" hangingPunct="1"/>
            <a:r>
              <a:rPr lang="en-US" altLang="zh-CN" sz="3600" b="1" dirty="0"/>
              <a:t>7.3.2  </a:t>
            </a:r>
            <a:r>
              <a:rPr lang="zh-CN" altLang="en-US" sz="3600" b="1" dirty="0"/>
              <a:t>过程属性</a:t>
            </a:r>
            <a:r>
              <a:rPr lang="zh-CN" altLang="en-US" sz="3600" dirty="0"/>
              <a:t> </a:t>
            </a:r>
            <a:endParaRPr lang="zh-CN" altLang="en-US" sz="3600" dirty="0"/>
          </a:p>
        </p:txBody>
      </p:sp>
      <p:sp>
        <p:nvSpPr>
          <p:cNvPr id="32771" name="Text Box 3"/>
          <p:cNvSpPr txBox="1"/>
          <p:nvPr/>
        </p:nvSpPr>
        <p:spPr>
          <a:xfrm>
            <a:off x="381000" y="1524000"/>
            <a:ext cx="8153400" cy="2124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10000"/>
              </a:lnSpc>
            </a:pPr>
            <a:r>
              <a:rPr lang="zh-CN" altLang="en-US" sz="2400" dirty="0">
                <a:latin typeface="Arial" panose="020B0604020202020204" pitchFamily="34" charset="0"/>
              </a:rPr>
              <a:t>用户对过程属性的确定原则：</a:t>
            </a:r>
            <a:endParaRPr lang="zh-CN" altLang="en-US" sz="2400" dirty="0"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400" dirty="0">
                <a:latin typeface="Arial" panose="020B0604020202020204" pitchFamily="34" charset="0"/>
              </a:rPr>
              <a:t>（</a:t>
            </a:r>
            <a:r>
              <a:rPr lang="en-US" altLang="zh-CN" sz="2400" dirty="0">
                <a:latin typeface="Arial" panose="020B0604020202020204" pitchFamily="34" charset="0"/>
              </a:rPr>
              <a:t>1</a:t>
            </a:r>
            <a:r>
              <a:rPr lang="zh-CN" altLang="en-US" sz="2400" dirty="0">
                <a:latin typeface="Arial" panose="020B0604020202020204" pitchFamily="34" charset="0"/>
              </a:rPr>
              <a:t>）主程序和子程序在同一个代码段中则子程序使用</a:t>
            </a:r>
            <a:r>
              <a:rPr lang="en-US" altLang="zh-CN" sz="2400" dirty="0">
                <a:latin typeface="Arial" panose="020B0604020202020204" pitchFamily="34" charset="0"/>
              </a:rPr>
              <a:t>NEAR</a:t>
            </a:r>
            <a:r>
              <a:rPr lang="zh-CN" altLang="en-US" sz="2400" dirty="0">
                <a:latin typeface="Arial" panose="020B0604020202020204" pitchFamily="34" charset="0"/>
              </a:rPr>
              <a:t>属性；</a:t>
            </a:r>
            <a:endParaRPr lang="zh-CN" altLang="en-US" sz="2400" dirty="0"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400" dirty="0">
                <a:latin typeface="Arial" panose="020B0604020202020204" pitchFamily="34" charset="0"/>
              </a:rPr>
              <a:t>（</a:t>
            </a:r>
            <a:r>
              <a:rPr lang="en-US" altLang="zh-CN" sz="2400" dirty="0">
                <a:latin typeface="Arial" panose="020B0604020202020204" pitchFamily="34" charset="0"/>
              </a:rPr>
              <a:t>2</a:t>
            </a:r>
            <a:r>
              <a:rPr lang="zh-CN" altLang="en-US" sz="2400" dirty="0">
                <a:latin typeface="Arial" panose="020B0604020202020204" pitchFamily="34" charset="0"/>
              </a:rPr>
              <a:t>）主程序和子程序不在同一个代码段中则子程序使用</a:t>
            </a:r>
            <a:r>
              <a:rPr lang="en-US" altLang="zh-CN" sz="2400" dirty="0">
                <a:latin typeface="Arial" panose="020B0604020202020204" pitchFamily="34" charset="0"/>
              </a:rPr>
              <a:t>FAR</a:t>
            </a:r>
            <a:r>
              <a:rPr lang="zh-CN" altLang="en-US" sz="2400" dirty="0">
                <a:latin typeface="Arial" panose="020B0604020202020204" pitchFamily="34" charset="0"/>
              </a:rPr>
              <a:t>属性；</a:t>
            </a: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98310" name="Text Box 6"/>
          <p:cNvSpPr txBox="1"/>
          <p:nvPr/>
        </p:nvSpPr>
        <p:spPr>
          <a:xfrm>
            <a:off x="533400" y="3810000"/>
            <a:ext cx="8077200" cy="2706688"/>
          </a:xfrm>
          <a:prstGeom prst="rect">
            <a:avLst/>
          </a:prstGeom>
          <a:solidFill>
            <a:srgbClr val="F3EADB"/>
          </a:solidFill>
          <a:ln w="38100" cap="flat" cmpd="dbl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lnSpc>
                <a:spcPct val="120000"/>
              </a:lnSpc>
            </a:pPr>
            <a:r>
              <a:rPr lang="zh-CN" altLang="en-US" sz="2400" dirty="0">
                <a:latin typeface="Arial" panose="020B0604020202020204" pitchFamily="34" charset="0"/>
              </a:rPr>
              <a:t>（</a:t>
            </a:r>
            <a:r>
              <a:rPr lang="en-US" altLang="zh-CN" sz="2400" dirty="0">
                <a:latin typeface="Arial" panose="020B0604020202020204" pitchFamily="34" charset="0"/>
              </a:rPr>
              <a:t>3</a:t>
            </a:r>
            <a:r>
              <a:rPr lang="zh-CN" altLang="en-US" sz="2400" dirty="0">
                <a:latin typeface="Arial" panose="020B0604020202020204" pitchFamily="34" charset="0"/>
              </a:rPr>
              <a:t>）如果主程序是被执行的第一个程序，则它的属性应该定义成</a:t>
            </a:r>
            <a:r>
              <a:rPr lang="en-US" altLang="zh-CN" sz="2400" dirty="0">
                <a:latin typeface="Arial" panose="020B0604020202020204" pitchFamily="34" charset="0"/>
              </a:rPr>
              <a:t>FAR</a:t>
            </a:r>
            <a:r>
              <a:rPr lang="zh-CN" altLang="en-US" sz="2400" dirty="0">
                <a:latin typeface="Arial" panose="020B0604020202020204" pitchFamily="34" charset="0"/>
              </a:rPr>
              <a:t>远程的。这是相对于</a:t>
            </a:r>
            <a:r>
              <a:rPr lang="en-US" altLang="zh-CN" sz="2400" dirty="0">
                <a:latin typeface="Arial" panose="020B0604020202020204" pitchFamily="34" charset="0"/>
              </a:rPr>
              <a:t>DOS</a:t>
            </a:r>
            <a:r>
              <a:rPr lang="zh-CN" altLang="en-US" sz="2400" dirty="0">
                <a:latin typeface="Arial" panose="020B0604020202020204" pitchFamily="34" charset="0"/>
              </a:rPr>
              <a:t>操作系统而言的，在</a:t>
            </a:r>
            <a:r>
              <a:rPr lang="en-US" altLang="zh-CN" sz="2400" dirty="0">
                <a:latin typeface="Arial" panose="020B0604020202020204" pitchFamily="34" charset="0"/>
              </a:rPr>
              <a:t>DOS</a:t>
            </a:r>
            <a:r>
              <a:rPr lang="zh-CN" altLang="en-US" sz="2400" dirty="0">
                <a:latin typeface="Arial" panose="020B0604020202020204" pitchFamily="34" charset="0"/>
              </a:rPr>
              <a:t>下执行</a:t>
            </a:r>
            <a:r>
              <a:rPr lang="en-US" altLang="zh-CN" sz="2400" dirty="0">
                <a:latin typeface="Arial" panose="020B0604020202020204" pitchFamily="34" charset="0"/>
              </a:rPr>
              <a:t>.EXE</a:t>
            </a:r>
            <a:r>
              <a:rPr lang="zh-CN" altLang="en-US" sz="2400" dirty="0">
                <a:latin typeface="Arial" panose="020B0604020202020204" pitchFamily="34" charset="0"/>
              </a:rPr>
              <a:t>文件时，是从系统的代码段转入到用户的代码段中的，因此用户的主程序应该定义为远程的属性；</a:t>
            </a:r>
            <a:endParaRPr lang="zh-CN" altLang="en-US" sz="2400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Arial" panose="020B0604020202020204" pitchFamily="34" charset="0"/>
              </a:rPr>
              <a:t>（</a:t>
            </a:r>
            <a:r>
              <a:rPr lang="en-US" altLang="zh-CN" sz="2400" dirty="0">
                <a:latin typeface="Arial" panose="020B0604020202020204" pitchFamily="34" charset="0"/>
              </a:rPr>
              <a:t>4</a:t>
            </a:r>
            <a:r>
              <a:rPr lang="zh-CN" altLang="en-US" sz="2400" dirty="0">
                <a:latin typeface="Arial" panose="020B0604020202020204" pitchFamily="34" charset="0"/>
              </a:rPr>
              <a:t>）</a:t>
            </a:r>
            <a:r>
              <a:rPr lang="en-US" altLang="zh-CN" sz="2400" dirty="0">
                <a:latin typeface="Arial" panose="020B0604020202020204" pitchFamily="34" charset="0"/>
              </a:rPr>
              <a:t>CALL</a:t>
            </a:r>
            <a:r>
              <a:rPr lang="zh-CN" altLang="en-US" sz="2400" dirty="0">
                <a:latin typeface="Arial" panose="020B0604020202020204" pitchFamily="34" charset="0"/>
              </a:rPr>
              <a:t>指令执行时，系统根据子程序名的属性决定保存断点的偏移地址和段地址。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47675" y="457200"/>
            <a:ext cx="7477125" cy="990600"/>
          </a:xfrm>
        </p:spPr>
        <p:txBody>
          <a:bodyPr rtlCol="0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b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j-ea"/>
                <a:cs typeface="+mj-cs"/>
              </a:rPr>
            </a:b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j-ea"/>
                <a:cs typeface="+mj-cs"/>
              </a:rPr>
              <a:t>设问：</a:t>
            </a:r>
            <a:b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1988" name="Rectangle 4" descr="实心菱形"/>
          <p:cNvSpPr>
            <a:spLocks noChangeArrowheads="1"/>
          </p:cNvSpPr>
          <p:nvPr/>
        </p:nvSpPr>
        <p:spPr bwMode="auto">
          <a:xfrm>
            <a:off x="762000" y="1905000"/>
            <a:ext cx="7696200" cy="4267200"/>
          </a:xfrm>
          <a:prstGeom prst="rect">
            <a:avLst/>
          </a:prstGeom>
          <a:pattFill prst="solidDmnd">
            <a:fgClr>
              <a:srgbClr val="FFFFCC"/>
            </a:fgClr>
            <a:bgClr>
              <a:srgbClr val="F3EADB"/>
            </a:bgClr>
          </a:pattFill>
          <a:ln w="57150" cmpd="thinThick">
            <a:solidFill>
              <a:srgbClr val="800000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marL="342900" marR="0" lvl="0" indent="-3429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1"/>
              </a:buBlip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．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子程序和分支有什么不同吗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？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1"/>
              </a:buBlip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．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在什么情况下用子程序比较好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？ 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1"/>
              </a:buBlip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．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子程序名可以用标号代替吗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？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1"/>
              </a:buBlip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4. 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CALL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指令和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JMP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指令有什么区别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？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1"/>
              </a:buBlip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5. 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堆栈对于子程序有什么重要意义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?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9330" name="Text Box 2"/>
          <p:cNvSpPr txBox="1">
            <a:spLocks noChangeArrowheads="1"/>
          </p:cNvSpPr>
          <p:nvPr/>
        </p:nvSpPr>
        <p:spPr bwMode="auto">
          <a:xfrm>
            <a:off x="609600" y="990600"/>
            <a:ext cx="7848600" cy="5200650"/>
          </a:xfrm>
          <a:prstGeom prst="rect">
            <a:avLst/>
          </a:prstGeom>
          <a:solidFill>
            <a:srgbClr val="E1FFE1"/>
          </a:solidFill>
          <a:ln w="9525">
            <a:noFill/>
            <a:miter lim="800000"/>
          </a:ln>
          <a:effectLst>
            <a:outerShdw dist="107763" dir="2700000" algn="ctr" rotWithShape="0">
              <a:srgbClr val="003399"/>
            </a:outerShdw>
          </a:effectLst>
        </p:spPr>
        <p:txBody>
          <a:bodyPr>
            <a:spAutoFit/>
          </a:bodyPr>
          <a:lstStyle/>
          <a:p>
            <a:pPr marL="342900" marR="0" indent="-34290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2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例</a:t>
            </a:r>
            <a:r>
              <a:rPr kumimoji="0" lang="en-US" altLang="zh-CN" sz="22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22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：主程序与子程序在同一个代码段的调用</a:t>
            </a:r>
            <a:r>
              <a:rPr kumimoji="0" lang="en-US" altLang="zh-CN" sz="22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——</a:t>
            </a:r>
            <a:r>
              <a:rPr kumimoji="0" lang="zh-CN" altLang="en-US" sz="22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近程调用</a:t>
            </a:r>
            <a:endParaRPr kumimoji="0" lang="zh-CN" altLang="en-US" sz="22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indent="-34290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endParaRPr kumimoji="0" lang="zh-CN" altLang="en-US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indent="-342900" defTabSz="914400">
              <a:buClrTx/>
              <a:buSzTx/>
              <a:buFontTx/>
              <a:buNone/>
              <a:defRPr/>
            </a:pPr>
            <a:r>
              <a:rPr kumimoji="0" lang="zh-CN" altLang="en-US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种格式：				第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种格式：</a:t>
            </a:r>
            <a:endParaRPr kumimoji="0" lang="zh-CN" altLang="en-US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indent="-342900" defTabSz="914400">
              <a:buClrTx/>
              <a:buSzTx/>
              <a:buFontTx/>
              <a:buNone/>
              <a:defRPr/>
            </a:pPr>
            <a:r>
              <a:rPr kumimoji="0" lang="zh-CN" altLang="en-US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CODE  SEGMENT		           CODE  SEGMENT</a:t>
            </a: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indent="-342900" defTabSz="914400"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MAIN  PROC  FAR       		MAIN  PROC  FAR</a:t>
            </a: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indent="-342900" defTabSz="914400"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┇					┇</a:t>
            </a: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indent="-342900" defTabSz="914400"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CALL  SUBR1			CALL  SUBR1</a:t>
            </a: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indent="-342900" defTabSz="914400"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┇					┇</a:t>
            </a: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indent="-342900" defTabSz="914400"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										                                         	MAIN  ENDP</a:t>
            </a: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indent="-342900" defTabSz="914400"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SUBR1  PROC  NEAR		SUBR1  PROC  NEAR</a:t>
            </a: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indent="-342900" defTabSz="914400"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 ┇					┇</a:t>
            </a: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indent="-342900" defTabSz="914400"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RET					</a:t>
            </a:r>
            <a:r>
              <a:rPr kumimoji="0" lang="en-US" altLang="zh-CN" sz="2000" kern="1200" cap="none" spc="0" normalizeH="0" baseline="0" noProof="0" dirty="0" err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RET</a:t>
            </a: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indent="-342900" defTabSz="914400"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SUBR1  ENDP			SUBR1  ENDP</a:t>
            </a: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indent="-342900" defTabSz="914400"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MAIN  ENDP</a:t>
            </a: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indent="-342900" defTabSz="914400"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CODE  ENDS		           CODE  ENDS</a:t>
            </a: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795" name="AutoShape 1029"/>
          <p:cNvSpPr/>
          <p:nvPr/>
        </p:nvSpPr>
        <p:spPr>
          <a:xfrm>
            <a:off x="762000" y="2209800"/>
            <a:ext cx="76200" cy="3733800"/>
          </a:xfrm>
          <a:prstGeom prst="leftBracket">
            <a:avLst>
              <a:gd name="adj" fmla="val 0"/>
            </a:avLst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3796" name="AutoShape 1029"/>
          <p:cNvSpPr/>
          <p:nvPr/>
        </p:nvSpPr>
        <p:spPr>
          <a:xfrm>
            <a:off x="4953000" y="2286000"/>
            <a:ext cx="76200" cy="3657600"/>
          </a:xfrm>
          <a:prstGeom prst="leftBracket">
            <a:avLst>
              <a:gd name="adj" fmla="val 0"/>
            </a:avLst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3797" name="AutoShape 1029"/>
          <p:cNvSpPr/>
          <p:nvPr/>
        </p:nvSpPr>
        <p:spPr>
          <a:xfrm>
            <a:off x="990600" y="2590800"/>
            <a:ext cx="76200" cy="3048000"/>
          </a:xfrm>
          <a:prstGeom prst="leftBracket">
            <a:avLst>
              <a:gd name="adj" fmla="val 0"/>
            </a:avLst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3798" name="AutoShape 1029"/>
          <p:cNvSpPr/>
          <p:nvPr/>
        </p:nvSpPr>
        <p:spPr>
          <a:xfrm>
            <a:off x="1173163" y="4343400"/>
            <a:ext cx="46037" cy="990600"/>
          </a:xfrm>
          <a:prstGeom prst="leftBracket">
            <a:avLst>
              <a:gd name="adj" fmla="val 0"/>
            </a:avLst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3799" name="AutoShape 1029"/>
          <p:cNvSpPr/>
          <p:nvPr/>
        </p:nvSpPr>
        <p:spPr>
          <a:xfrm>
            <a:off x="5211763" y="4343400"/>
            <a:ext cx="46037" cy="990600"/>
          </a:xfrm>
          <a:prstGeom prst="leftBracket">
            <a:avLst>
              <a:gd name="adj" fmla="val 0"/>
            </a:avLst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3800" name="AutoShape 1029"/>
          <p:cNvSpPr/>
          <p:nvPr/>
        </p:nvSpPr>
        <p:spPr>
          <a:xfrm>
            <a:off x="5135563" y="2590800"/>
            <a:ext cx="46037" cy="1447800"/>
          </a:xfrm>
          <a:prstGeom prst="leftBracket">
            <a:avLst>
              <a:gd name="adj" fmla="val 0"/>
            </a:avLst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1314" name="Text Box 1026"/>
          <p:cNvSpPr txBox="1">
            <a:spLocks noChangeArrowheads="1"/>
          </p:cNvSpPr>
          <p:nvPr/>
        </p:nvSpPr>
        <p:spPr bwMode="auto">
          <a:xfrm>
            <a:off x="762000" y="1028700"/>
            <a:ext cx="7924800" cy="5067300"/>
          </a:xfrm>
          <a:prstGeom prst="rect">
            <a:avLst/>
          </a:prstGeom>
          <a:solidFill>
            <a:srgbClr val="FFFFBF"/>
          </a:solidFill>
          <a:ln w="9525">
            <a:solidFill>
              <a:schemeClr val="bg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R="0" algn="just" defTabSz="914400">
              <a:lnSpc>
                <a:spcPct val="13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例</a:t>
            </a:r>
            <a:r>
              <a:rPr kumimoji="0" lang="en-US" altLang="zh-CN" sz="2400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  </a:t>
            </a:r>
            <a:r>
              <a:rPr kumimoji="0" lang="zh-CN" altLang="en-US" sz="2400" kern="1200" cap="none" spc="0" normalizeH="0" baseline="0" noProof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主程序与子程序不在同一个代码段中</a:t>
            </a:r>
            <a:r>
              <a:rPr kumimoji="0" lang="en-US" altLang="zh-CN" sz="2400" kern="1200" cap="none" spc="0" normalizeH="0" baseline="0" noProof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  <a:cs typeface="+mn-cs"/>
              </a:rPr>
              <a:t>——</a:t>
            </a:r>
            <a:r>
              <a:rPr kumimoji="0" lang="zh-CN" altLang="en-US" sz="2400" kern="1200" cap="none" spc="0" normalizeH="0" baseline="0" noProof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远程调用</a:t>
            </a:r>
            <a:endParaRPr kumimoji="0" lang="zh-CN" altLang="en-US" sz="2400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defTabSz="914400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2400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CODE1  SEGMENT	     CODE2  SEGMENT</a:t>
            </a:r>
            <a:endParaRPr kumimoji="0" lang="en-US" altLang="zh-CN" sz="2400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MAIN  PROC  FAR       			</a:t>
            </a:r>
            <a:r>
              <a:rPr kumimoji="0" lang="en-US" altLang="zh-CN" sz="2400" kern="1200" cap="none" spc="0" normalizeH="0" baseline="0" noProof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┇</a:t>
            </a:r>
            <a:endParaRPr kumimoji="0" lang="en-US" altLang="zh-CN" sz="2400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</a:t>
            </a:r>
            <a:r>
              <a:rPr kumimoji="0" lang="en-US" altLang="zh-CN" sz="2400" kern="1200" cap="none" spc="0" normalizeH="0" baseline="0" noProof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	┇</a:t>
            </a:r>
            <a:r>
              <a:rPr kumimoji="0" lang="en-US" altLang="zh-CN" sz="2400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	 CALL  SUBRX 		</a:t>
            </a:r>
            <a:endParaRPr kumimoji="0" lang="en-US" altLang="zh-CN" sz="2400" kern="1200" cap="none" spc="0" normalizeH="0" baseline="0" noProof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CALL  SUBRX                               </a:t>
            </a:r>
            <a:r>
              <a:rPr kumimoji="0" lang="en-US" altLang="zh-CN" sz="2400" kern="1200" cap="none" spc="0" normalizeH="0" baseline="0" noProof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	┇ 			┇</a:t>
            </a:r>
            <a:r>
              <a:rPr kumimoji="0" lang="en-US" altLang="zh-CN" sz="2400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		                        SUBRX  PROC  FAR 					            </a:t>
            </a:r>
            <a:r>
              <a:rPr kumimoji="0" lang="en-US" altLang="zh-CN" sz="2400" kern="1200" cap="none" spc="0" normalizeH="0" baseline="0" noProof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┇</a:t>
            </a:r>
            <a:endParaRPr kumimoji="0" lang="en-US" altLang="zh-CN" sz="2400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MOV AH</a:t>
            </a:r>
            <a:r>
              <a:rPr kumimoji="0" lang="zh-CN" altLang="en-US" sz="2400" kern="1200" cap="none" spc="0" normalizeH="0" baseline="0" noProof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400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4CH 		          RET</a:t>
            </a:r>
            <a:endParaRPr kumimoji="0" lang="en-US" altLang="zh-CN" sz="2400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INT  21H 			 SUBRX  ENDP</a:t>
            </a:r>
            <a:endParaRPr kumimoji="0" lang="en-US" altLang="zh-CN" sz="2400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MAIN  ENDP</a:t>
            </a:r>
            <a:endParaRPr kumimoji="0" lang="en-US" altLang="zh-CN" sz="2400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CODE1  ENDS</a:t>
            </a:r>
            <a:r>
              <a:rPr kumimoji="0" lang="en-US" altLang="zh-CN" sz="2400" kern="1200" cap="none" spc="0" normalizeH="0" baseline="0" noProof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		    </a:t>
            </a:r>
            <a:r>
              <a:rPr kumimoji="0" lang="en-US" altLang="zh-CN" sz="2400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CODE2  ENDS</a:t>
            </a:r>
            <a:endParaRPr kumimoji="0" lang="en-US" altLang="zh-CN" sz="24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19" name="AutoShape 1028"/>
          <p:cNvSpPr/>
          <p:nvPr/>
        </p:nvSpPr>
        <p:spPr>
          <a:xfrm>
            <a:off x="5257800" y="3810000"/>
            <a:ext cx="152400" cy="1295400"/>
          </a:xfrm>
          <a:prstGeom prst="leftBracket">
            <a:avLst>
              <a:gd name="adj" fmla="val 0"/>
            </a:avLst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4820" name="AutoShape 1029"/>
          <p:cNvSpPr/>
          <p:nvPr/>
        </p:nvSpPr>
        <p:spPr>
          <a:xfrm>
            <a:off x="4648200" y="1828800"/>
            <a:ext cx="76200" cy="3962400"/>
          </a:xfrm>
          <a:prstGeom prst="leftBracket">
            <a:avLst>
              <a:gd name="adj" fmla="val 0"/>
            </a:avLst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4821" name="AutoShape 1030"/>
          <p:cNvSpPr/>
          <p:nvPr/>
        </p:nvSpPr>
        <p:spPr>
          <a:xfrm>
            <a:off x="838200" y="1752600"/>
            <a:ext cx="76200" cy="4114800"/>
          </a:xfrm>
          <a:prstGeom prst="leftBracket">
            <a:avLst>
              <a:gd name="adj" fmla="val 0"/>
            </a:avLst>
          </a:prstGeom>
          <a:noFill/>
          <a:ln w="190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4822" name="AutoShape 1031"/>
          <p:cNvSpPr/>
          <p:nvPr/>
        </p:nvSpPr>
        <p:spPr>
          <a:xfrm>
            <a:off x="990600" y="2362200"/>
            <a:ext cx="228600" cy="3124200"/>
          </a:xfrm>
          <a:prstGeom prst="leftBracket">
            <a:avLst>
              <a:gd name="adj" fmla="val 0"/>
            </a:avLst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Rectangle 2"/>
          <p:cNvSpPr>
            <a:spLocks noGrp="1"/>
          </p:cNvSpPr>
          <p:nvPr>
            <p:ph type="title"/>
          </p:nvPr>
        </p:nvSpPr>
        <p:spPr>
          <a:xfrm>
            <a:off x="371475" y="685800"/>
            <a:ext cx="7477125" cy="763588"/>
          </a:xfrm>
          <a:noFill/>
          <a:ln>
            <a:noFill/>
          </a:ln>
        </p:spPr>
        <p:txBody>
          <a:bodyPr/>
          <a:p>
            <a:pPr algn="l" eaLnBrk="1" hangingPunct="1"/>
            <a:r>
              <a:rPr lang="en-US" altLang="zh-CN" b="1" dirty="0"/>
              <a:t>7.4 </a:t>
            </a:r>
            <a:r>
              <a:rPr lang="zh-CN" altLang="en-US" b="1" dirty="0"/>
              <a:t>现场保护</a:t>
            </a:r>
            <a:endParaRPr lang="zh-CN" altLang="en-US" b="1" dirty="0"/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3581400" y="1608138"/>
            <a:ext cx="5105400" cy="5173663"/>
          </a:xfrm>
          <a:prstGeom prst="rect">
            <a:avLst/>
          </a:prstGeom>
          <a:solidFill>
            <a:srgbClr val="FFFFFF"/>
          </a:solidFill>
          <a:ln w="57150" cmpd="thinThick">
            <a:solidFill>
              <a:schemeClr val="tx1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L="342900" marR="0" indent="-342900" defTabSz="914400">
              <a:lnSpc>
                <a:spcPct val="110000"/>
              </a:lnSpc>
              <a:buClrTx/>
              <a:buSzTx/>
              <a:buFontTx/>
              <a:buNone/>
              <a:defRPr/>
            </a:pPr>
            <a:r>
              <a:rPr kumimoji="0" lang="zh-CN" altLang="en-US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例：保护现场和恢复现场。</a:t>
            </a:r>
            <a:endParaRPr kumimoji="0" lang="zh-CN" altLang="en-US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indent="-342900" defTabSz="914400">
              <a:lnSpc>
                <a:spcPct val="110000"/>
              </a:lnSpc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SUBR1  PROC  NEAR</a:t>
            </a: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indent="-342900" defTabSz="914400">
              <a:lnSpc>
                <a:spcPct val="110000"/>
              </a:lnSpc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PUSH  AX</a:t>
            </a: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indent="-342900" defTabSz="914400">
              <a:lnSpc>
                <a:spcPct val="110000"/>
              </a:lnSpc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PUSH  CX</a:t>
            </a: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indent="-342900" defTabSz="914400">
              <a:lnSpc>
                <a:spcPct val="110000"/>
              </a:lnSpc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PUSHF</a:t>
            </a: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indent="-342900" defTabSz="914400">
              <a:lnSpc>
                <a:spcPct val="110000"/>
              </a:lnSpc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MOV  AL</a:t>
            </a:r>
            <a:r>
              <a:rPr kumimoji="0" lang="zh-CN" altLang="en-US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indent="-342900" defTabSz="914400">
              <a:lnSpc>
                <a:spcPct val="110000"/>
              </a:lnSpc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MOV  BL</a:t>
            </a:r>
            <a:r>
              <a:rPr kumimoji="0" lang="zh-CN" altLang="en-US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indent="-342900" defTabSz="914400">
              <a:lnSpc>
                <a:spcPct val="110000"/>
              </a:lnSpc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IMUL  BL</a:t>
            </a: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indent="-342900" defTabSz="914400">
              <a:lnSpc>
                <a:spcPct val="110000"/>
              </a:lnSpc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MOV  Y</a:t>
            </a:r>
            <a:r>
              <a:rPr kumimoji="0" lang="zh-CN" altLang="en-US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AX</a:t>
            </a: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indent="-342900" defTabSz="914400">
              <a:lnSpc>
                <a:spcPct val="110000"/>
              </a:lnSpc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┇</a:t>
            </a: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indent="-342900" defTabSz="914400">
              <a:lnSpc>
                <a:spcPct val="110000"/>
              </a:lnSpc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POPF</a:t>
            </a: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indent="-342900" defTabSz="914400">
              <a:lnSpc>
                <a:spcPct val="110000"/>
              </a:lnSpc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POP  CX</a:t>
            </a: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indent="-342900" defTabSz="914400">
              <a:lnSpc>
                <a:spcPct val="110000"/>
              </a:lnSpc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POP  AX</a:t>
            </a: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indent="-342900" defTabSz="914400">
              <a:lnSpc>
                <a:spcPct val="110000"/>
              </a:lnSpc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RET</a:t>
            </a: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indent="-342900" defTabSz="914400">
              <a:lnSpc>
                <a:spcPct val="110000"/>
              </a:lnSpc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SUBR1  ENDP</a:t>
            </a: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772" name="Text Box 6"/>
          <p:cNvSpPr txBox="1">
            <a:spLocks noChangeArrowheads="1"/>
          </p:cNvSpPr>
          <p:nvPr/>
        </p:nvSpPr>
        <p:spPr bwMode="auto">
          <a:xfrm>
            <a:off x="381000" y="1752600"/>
            <a:ext cx="2667000" cy="33448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在进入子程序时，先要把这些寄存器保存起来，称为现场保护。在子程序返回主程序之前要恢复现场。</a:t>
            </a:r>
            <a:endParaRPr kumimoji="0" lang="zh-CN" altLang="en-US" sz="24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Rectangle 1026"/>
          <p:cNvSpPr>
            <a:spLocks noGrp="1"/>
          </p:cNvSpPr>
          <p:nvPr>
            <p:ph type="title"/>
          </p:nvPr>
        </p:nvSpPr>
        <p:spPr>
          <a:xfrm>
            <a:off x="762000" y="914400"/>
            <a:ext cx="7239000" cy="687388"/>
          </a:xfrm>
          <a:noFill/>
          <a:ln>
            <a:noFill/>
          </a:ln>
        </p:spPr>
        <p:txBody>
          <a:bodyPr/>
          <a:p>
            <a:pPr algn="l" eaLnBrk="1" hangingPunct="1"/>
            <a:r>
              <a:rPr lang="en-US" altLang="zh-CN" sz="3600" b="1" dirty="0"/>
              <a:t>7.5 </a:t>
            </a:r>
            <a:r>
              <a:rPr lang="zh-CN" altLang="en-US" sz="3600" b="1" dirty="0"/>
              <a:t>子程序参数传递</a:t>
            </a:r>
            <a:endParaRPr lang="zh-CN" altLang="en-US" sz="3600" b="1" dirty="0"/>
          </a:p>
        </p:txBody>
      </p:sp>
      <p:sp>
        <p:nvSpPr>
          <p:cNvPr id="36867" name="Text Box 1027"/>
          <p:cNvSpPr txBox="1"/>
          <p:nvPr/>
        </p:nvSpPr>
        <p:spPr>
          <a:xfrm>
            <a:off x="609600" y="4127500"/>
            <a:ext cx="8001000" cy="1892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600" dirty="0">
                <a:latin typeface="Arial" panose="020B0604020202020204" pitchFamily="34" charset="0"/>
              </a:rPr>
              <a:t>       </a:t>
            </a:r>
            <a:r>
              <a:rPr lang="zh-CN" altLang="en-US" sz="2600" dirty="0">
                <a:latin typeface="Arial" panose="020B0604020202020204" pitchFamily="34" charset="0"/>
              </a:rPr>
              <a:t>设定某些寄存器为传参寄存器，数据由这些寄存器保存，主程序和子程序都可对其读写。利用寄存器传参，不仅可以传送数据，也经常用来传送地址信息。</a:t>
            </a:r>
            <a:endParaRPr lang="en-US" altLang="zh-CN" sz="2600" dirty="0">
              <a:latin typeface="Arial" panose="020B0604020202020204" pitchFamily="34" charset="0"/>
            </a:endParaRPr>
          </a:p>
        </p:txBody>
      </p:sp>
      <p:sp>
        <p:nvSpPr>
          <p:cNvPr id="36868" name="Rectangle 1030"/>
          <p:cNvSpPr/>
          <p:nvPr/>
        </p:nvSpPr>
        <p:spPr>
          <a:xfrm>
            <a:off x="685800" y="3535363"/>
            <a:ext cx="3351213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spcBef>
                <a:spcPct val="50000"/>
              </a:spcBef>
            </a:pPr>
            <a:r>
              <a:rPr lang="en-US" altLang="zh-CN" sz="3200" dirty="0">
                <a:latin typeface="Arial" panose="020B0604020202020204" pitchFamily="34" charset="0"/>
              </a:rPr>
              <a:t>7.5.1 </a:t>
            </a:r>
            <a:r>
              <a:rPr lang="zh-CN" altLang="en-US" sz="3200" dirty="0">
                <a:latin typeface="Arial" panose="020B0604020202020204" pitchFamily="34" charset="0"/>
              </a:rPr>
              <a:t>寄存器传参 </a:t>
            </a:r>
            <a:endParaRPr lang="zh-CN" altLang="en-US" sz="3200" dirty="0">
              <a:latin typeface="Arial" panose="020B0604020202020204" pitchFamily="34" charset="0"/>
            </a:endParaRPr>
          </a:p>
        </p:txBody>
      </p:sp>
      <p:sp>
        <p:nvSpPr>
          <p:cNvPr id="36869" name="Text Box 1027"/>
          <p:cNvSpPr txBox="1"/>
          <p:nvPr/>
        </p:nvSpPr>
        <p:spPr>
          <a:xfrm>
            <a:off x="685800" y="1471613"/>
            <a:ext cx="7924800" cy="19383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600" dirty="0">
                <a:latin typeface="Arial" panose="020B0604020202020204" pitchFamily="34" charset="0"/>
              </a:rPr>
              <a:t>        调用子程序前，主程序可以有数据交给子程序，称为子程序的入口参数；子程序执行后，一些数据或结果要传回主程序，称为子程序的出口参数</a:t>
            </a:r>
            <a:r>
              <a:rPr lang="zh-CN" altLang="en-US" sz="2800" dirty="0">
                <a:latin typeface="Arial" panose="020B0604020202020204" pitchFamily="34" charset="0"/>
              </a:rPr>
              <a:t>。</a:t>
            </a:r>
            <a:endParaRPr lang="en-US" altLang="zh-CN" sz="3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84" name="Text Box 2052"/>
          <p:cNvSpPr txBox="1">
            <a:spLocks noChangeArrowheads="1"/>
          </p:cNvSpPr>
          <p:nvPr/>
        </p:nvSpPr>
        <p:spPr bwMode="auto">
          <a:xfrm>
            <a:off x="533400" y="960438"/>
            <a:ext cx="7924800" cy="1384300"/>
          </a:xfrm>
          <a:prstGeom prst="rect">
            <a:avLst/>
          </a:prstGeom>
          <a:gradFill rotWithShape="0">
            <a:gsLst>
              <a:gs pos="0">
                <a:srgbClr val="E1FFE1"/>
              </a:gs>
              <a:gs pos="50000">
                <a:srgbClr val="FFFFFF"/>
              </a:gs>
              <a:gs pos="100000">
                <a:srgbClr val="E1FFE1"/>
              </a:gs>
            </a:gsLst>
            <a:lin ang="5400000" scaled="1"/>
          </a:gradFill>
          <a:ln w="9525">
            <a:noFill/>
            <a:miter lim="800000"/>
          </a:ln>
          <a:effectLst>
            <a:outerShdw dist="107763" dir="2700000" algn="ctr" rotWithShape="0">
              <a:srgbClr val="003399"/>
            </a:outerShdw>
          </a:effectLst>
        </p:spPr>
        <p:txBody>
          <a:bodyPr>
            <a:spAutoFit/>
          </a:bodyPr>
          <a:lstStyle/>
          <a:p>
            <a:pPr marR="0" defTabSz="914400">
              <a:lnSpc>
                <a:spcPct val="150000"/>
              </a:lnSpc>
              <a:spcBef>
                <a:spcPct val="20000"/>
              </a:spcBef>
              <a:buClrTx/>
              <a:buSzTx/>
              <a:buFontTx/>
              <a:buBlip>
                <a:blip r:embed="rId1"/>
              </a:buBlip>
              <a:defRPr/>
            </a:pPr>
            <a:r>
              <a:rPr kumimoji="0" lang="zh-CN" altLang="en-US" sz="28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示例</a:t>
            </a:r>
            <a:r>
              <a:rPr kumimoji="0" lang="en-US" altLang="zh-CN" sz="28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7-2   </a:t>
            </a:r>
            <a:r>
              <a:rPr kumimoji="0" lang="zh-CN" altLang="en-US" sz="28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从键盘键入一个多位十进制数</a:t>
            </a:r>
            <a:r>
              <a:rPr kumimoji="0" lang="en-US" altLang="zh-CN" sz="28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zh-CN" altLang="en-US" sz="28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，回车结束输入。按十进制位相加后显示十进制结果。</a:t>
            </a:r>
            <a:r>
              <a:rPr kumimoji="0" lang="zh-CN" altLang="en-US" sz="28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endParaRPr kumimoji="0" lang="zh-CN" altLang="en-US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42336" name="Object 2048"/>
          <p:cNvGraphicFramePr/>
          <p:nvPr/>
        </p:nvGraphicFramePr>
        <p:xfrm>
          <a:off x="3733800" y="2819400"/>
          <a:ext cx="1978025" cy="273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809625" imgH="1123950" progId="Paint.Picture">
                  <p:embed/>
                </p:oleObj>
              </mc:Choice>
              <mc:Fallback>
                <p:oleObj name="" r:id="rId2" imgW="809625" imgH="1123950" progId="Paint.Picture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733800" y="2819400"/>
                        <a:ext cx="1978025" cy="2733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87" name="Text Box 2055"/>
          <p:cNvSpPr txBox="1"/>
          <p:nvPr/>
        </p:nvSpPr>
        <p:spPr>
          <a:xfrm>
            <a:off x="838200" y="2743200"/>
            <a:ext cx="31242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200" dirty="0">
                <a:latin typeface="宋体" panose="02010600030101010101" pitchFamily="2" charset="-122"/>
              </a:rPr>
              <a:t>运行结果：</a:t>
            </a:r>
            <a:r>
              <a:rPr lang="zh-CN" altLang="en-US" sz="3200" dirty="0">
                <a:latin typeface="Arial" panose="020B0604020202020204" pitchFamily="34" charset="0"/>
              </a:rPr>
              <a:t> </a:t>
            </a:r>
            <a:endParaRPr lang="zh-CN" altLang="en-US" sz="3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2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2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Rectangle 6"/>
          <p:cNvSpPr/>
          <p:nvPr/>
        </p:nvSpPr>
        <p:spPr>
          <a:xfrm>
            <a:off x="609600" y="914400"/>
            <a:ext cx="8077200" cy="5562600"/>
          </a:xfrm>
          <a:prstGeom prst="rect">
            <a:avLst/>
          </a:prstGeom>
          <a:solidFill>
            <a:srgbClr val="FFFF99"/>
          </a:solidFill>
          <a:ln w="38100" cap="flat" cmpd="dbl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marL="342900" indent="-342900" algn="just">
              <a:lnSpc>
                <a:spcPct val="150000"/>
              </a:lnSpc>
              <a:buBlip>
                <a:blip r:embed="rId1"/>
              </a:buBlip>
            </a:pPr>
            <a:r>
              <a:rPr lang="zh-CN" altLang="en-US" sz="2400" dirty="0">
                <a:latin typeface="Times New Roman" panose="02020603050405020304" pitchFamily="18" charset="0"/>
              </a:rPr>
              <a:t>设计思路：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	（</a:t>
            </a:r>
            <a:r>
              <a:rPr lang="en-US" altLang="zh-CN" sz="2400" dirty="0">
                <a:latin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</a:rPr>
              <a:t>）主程序分别调用三个子程序。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	（</a:t>
            </a:r>
            <a:r>
              <a:rPr lang="en-US" altLang="zh-CN" sz="2400" dirty="0">
                <a:latin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</a:rPr>
              <a:t>）子程序</a:t>
            </a:r>
            <a:r>
              <a:rPr lang="en-US" altLang="zh-CN" sz="2400" dirty="0">
                <a:latin typeface="Times New Roman" panose="02020603050405020304" pitchFamily="18" charset="0"/>
              </a:rPr>
              <a:t>Subr1</a:t>
            </a:r>
            <a:r>
              <a:rPr lang="zh-CN" altLang="en-US" sz="2400" dirty="0">
                <a:latin typeface="Times New Roman" panose="02020603050405020304" pitchFamily="18" charset="0"/>
              </a:rPr>
              <a:t>为键盘输入多位十进制数且直接保存到</a:t>
            </a:r>
            <a:r>
              <a:rPr lang="en-US" altLang="zh-CN" sz="2400" dirty="0">
                <a:latin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</a:rPr>
              <a:t>，输入的位数在</a:t>
            </a:r>
            <a:r>
              <a:rPr lang="en-US" altLang="zh-CN" sz="2400" dirty="0">
                <a:latin typeface="Times New Roman" panose="02020603050405020304" pitchFamily="18" charset="0"/>
              </a:rPr>
              <a:t>bx</a:t>
            </a:r>
            <a:r>
              <a:rPr lang="zh-CN" altLang="en-US" sz="2400" dirty="0">
                <a:latin typeface="Times New Roman" panose="02020603050405020304" pitchFamily="18" charset="0"/>
              </a:rPr>
              <a:t>；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	（</a:t>
            </a:r>
            <a:r>
              <a:rPr lang="en-US" altLang="zh-CN" sz="2400" dirty="0">
                <a:latin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</a:rPr>
              <a:t>）子程序</a:t>
            </a:r>
            <a:r>
              <a:rPr lang="en-US" altLang="zh-CN" sz="2400" dirty="0">
                <a:latin typeface="Times New Roman" panose="02020603050405020304" pitchFamily="18" charset="0"/>
              </a:rPr>
              <a:t>Subr2</a:t>
            </a:r>
            <a:r>
              <a:rPr lang="zh-CN" altLang="en-US" sz="2400" dirty="0">
                <a:latin typeface="Times New Roman" panose="02020603050405020304" pitchFamily="18" charset="0"/>
              </a:rPr>
              <a:t>将保存的</a:t>
            </a:r>
            <a:r>
              <a:rPr lang="en-US" altLang="zh-CN" sz="2400" dirty="0">
                <a:latin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</a:rPr>
              <a:t>去掉</a:t>
            </a:r>
            <a:r>
              <a:rPr lang="en-US" altLang="zh-CN" sz="2400" dirty="0">
                <a:latin typeface="Times New Roman" panose="02020603050405020304" pitchFamily="18" charset="0"/>
              </a:rPr>
              <a:t>ASCII</a:t>
            </a:r>
            <a:r>
              <a:rPr lang="zh-CN" altLang="en-US" sz="2400" dirty="0">
                <a:latin typeface="Times New Roman" panose="02020603050405020304" pitchFamily="18" charset="0"/>
              </a:rPr>
              <a:t>码，按位相加，相加的结果在</a:t>
            </a:r>
            <a:r>
              <a:rPr lang="en-US" altLang="zh-CN" sz="2400" dirty="0">
                <a:latin typeface="Times New Roman" panose="02020603050405020304" pitchFamily="18" charset="0"/>
              </a:rPr>
              <a:t>bx</a:t>
            </a:r>
            <a:r>
              <a:rPr lang="zh-CN" altLang="en-US" sz="2400" dirty="0">
                <a:latin typeface="Times New Roman" panose="02020603050405020304" pitchFamily="18" charset="0"/>
              </a:rPr>
              <a:t>中；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	（</a:t>
            </a:r>
            <a:r>
              <a:rPr lang="en-US" altLang="zh-CN" sz="2400" dirty="0">
                <a:latin typeface="Times New Roman" panose="02020603050405020304" pitchFamily="18" charset="0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</a:rPr>
              <a:t>）子程序</a:t>
            </a:r>
            <a:r>
              <a:rPr lang="en-US" altLang="zh-CN" sz="2400" dirty="0">
                <a:latin typeface="Times New Roman" panose="02020603050405020304" pitchFamily="18" charset="0"/>
              </a:rPr>
              <a:t>Subr3</a:t>
            </a:r>
            <a:r>
              <a:rPr lang="zh-CN" altLang="en-US" sz="2400" dirty="0">
                <a:latin typeface="Times New Roman" panose="02020603050405020304" pitchFamily="18" charset="0"/>
              </a:rPr>
              <a:t>将</a:t>
            </a:r>
            <a:r>
              <a:rPr lang="en-US" altLang="zh-CN" sz="2400" dirty="0">
                <a:latin typeface="Times New Roman" panose="02020603050405020304" pitchFamily="18" charset="0"/>
              </a:rPr>
              <a:t>bx</a:t>
            </a:r>
            <a:r>
              <a:rPr lang="zh-CN" altLang="en-US" sz="2400" dirty="0">
                <a:latin typeface="Times New Roman" panose="02020603050405020304" pitchFamily="18" charset="0"/>
              </a:rPr>
              <a:t>中的数用十进制显示</a:t>
            </a:r>
            <a:r>
              <a:rPr lang="en-US" altLang="zh-CN" sz="2400" dirty="0">
                <a:latin typeface="Times New Roman" panose="02020603050405020304" pitchFamily="18" charset="0"/>
              </a:rPr>
              <a:t>; 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</a:rPr>
              <a:t>5</a:t>
            </a:r>
            <a:r>
              <a:rPr lang="zh-CN" altLang="en-US" sz="2400" dirty="0">
                <a:latin typeface="Times New Roman" panose="02020603050405020304" pitchFamily="18" charset="0"/>
              </a:rPr>
              <a:t>）采用将结果除以</a:t>
            </a:r>
            <a:r>
              <a:rPr lang="en-US" altLang="zh-CN" sz="2400" dirty="0">
                <a:latin typeface="Times New Roman" panose="02020603050405020304" pitchFamily="18" charset="0"/>
              </a:rPr>
              <a:t>10</a:t>
            </a:r>
            <a:r>
              <a:rPr lang="zh-CN" altLang="en-US" sz="2400" dirty="0">
                <a:latin typeface="Times New Roman" panose="02020603050405020304" pitchFamily="18" charset="0"/>
              </a:rPr>
              <a:t>保存余数的方法将</a:t>
            </a:r>
            <a:r>
              <a:rPr lang="en-US" altLang="zh-CN" sz="2400" dirty="0">
                <a:latin typeface="Times New Roman" panose="02020603050405020304" pitchFamily="18" charset="0"/>
              </a:rPr>
              <a:t>bx</a:t>
            </a:r>
            <a:r>
              <a:rPr lang="zh-CN" altLang="en-US" sz="2400" dirty="0">
                <a:latin typeface="Times New Roman" panose="02020603050405020304" pitchFamily="18" charset="0"/>
              </a:rPr>
              <a:t>中的数转换为十进制数，并用十进制数的</a:t>
            </a:r>
            <a:r>
              <a:rPr lang="en-US" altLang="zh-CN" sz="2400" dirty="0">
                <a:latin typeface="Times New Roman" panose="02020603050405020304" pitchFamily="18" charset="0"/>
              </a:rPr>
              <a:t>ASCII</a:t>
            </a:r>
            <a:r>
              <a:rPr lang="zh-CN" altLang="en-US" sz="2400" dirty="0">
                <a:latin typeface="Times New Roman" panose="02020603050405020304" pitchFamily="18" charset="0"/>
              </a:rPr>
              <a:t>码显示结果。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	  传参寄存器为</a:t>
            </a:r>
            <a:r>
              <a:rPr lang="en-US" altLang="zh-CN" sz="2400" dirty="0">
                <a:latin typeface="Times New Roman" panose="02020603050405020304" pitchFamily="18" charset="0"/>
              </a:rPr>
              <a:t>bx</a:t>
            </a:r>
            <a:r>
              <a:rPr lang="zh-CN" altLang="en-US" sz="2400" dirty="0">
                <a:latin typeface="Times New Roman" panose="02020603050405020304" pitchFamily="18" charset="0"/>
              </a:rPr>
              <a:t>。 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3906" name="Text Box 2"/>
          <p:cNvSpPr txBox="1">
            <a:spLocks noChangeArrowheads="1"/>
          </p:cNvSpPr>
          <p:nvPr/>
        </p:nvSpPr>
        <p:spPr bwMode="auto">
          <a:xfrm>
            <a:off x="685800" y="762000"/>
            <a:ext cx="8001000" cy="5791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R="0" algn="just" defTabSz="914400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程序如下：</a:t>
            </a:r>
            <a:endParaRPr kumimoji="0" lang="zh-CN" altLang="en-US" sz="24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algn="just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;7-2.asm  </a:t>
            </a:r>
            <a:r>
              <a:rPr kumimoji="0" lang="zh-CN" altLang="en-US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键入一个十进制数</a:t>
            </a: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zh-CN" altLang="en-US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，按位相加后显示十进制结果。</a:t>
            </a:r>
            <a:endParaRPr kumimoji="0" lang="zh-CN" altLang="en-US" sz="24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algn="just" defTabSz="914400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data segment</a:t>
            </a:r>
            <a:endParaRPr kumimoji="0" lang="en-US" altLang="zh-CN" sz="24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algn="just" defTabSz="914400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infor1 db 0ah,0dh,'x=$'</a:t>
            </a:r>
            <a:endParaRPr kumimoji="0" lang="en-US" altLang="zh-CN" sz="24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algn="just" defTabSz="914400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infor2 db 0ah,0dh,'y=$'</a:t>
            </a:r>
            <a:endParaRPr kumimoji="0" lang="en-US" altLang="zh-CN" sz="24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algn="just" defTabSz="914400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  x  db 20 dup(?)</a:t>
            </a:r>
            <a:endParaRPr kumimoji="0" lang="en-US" altLang="zh-CN" sz="24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algn="just" defTabSz="914400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data ends</a:t>
            </a:r>
            <a:endParaRPr kumimoji="0" lang="en-US" altLang="zh-CN" sz="24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algn="just" defTabSz="914400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code segment </a:t>
            </a:r>
            <a:endParaRPr kumimoji="0" lang="en-US" altLang="zh-CN" sz="24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algn="just" defTabSz="914400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assume </a:t>
            </a:r>
            <a:r>
              <a:rPr kumimoji="0" lang="en-US" altLang="zh-CN" sz="2400" kern="1200" cap="none" spc="0" normalizeH="0" baseline="0" noProof="0" dirty="0" err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cs:code,ds:data</a:t>
            </a:r>
            <a:endParaRPr kumimoji="0" lang="en-US" altLang="zh-CN" sz="24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algn="just" defTabSz="914400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start:  </a:t>
            </a:r>
            <a:r>
              <a:rPr kumimoji="0" lang="en-US" altLang="zh-CN" sz="2400" kern="1200" cap="none" spc="0" normalizeH="0" baseline="0" noProof="0" dirty="0" err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mov</a:t>
            </a: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kern="1200" cap="none" spc="0" normalizeH="0" baseline="0" noProof="0" dirty="0" err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ax,data</a:t>
            </a:r>
            <a:endParaRPr kumimoji="0" lang="en-US" altLang="zh-CN" sz="24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algn="just" defTabSz="914400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2400" kern="1200" cap="none" spc="0" normalizeH="0" baseline="0" noProof="0" dirty="0" err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mov</a:t>
            </a: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kern="1200" cap="none" spc="0" normalizeH="0" baseline="0" noProof="0" dirty="0" err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ds,ax</a:t>
            </a:r>
            <a:endParaRPr kumimoji="0" lang="en-US" altLang="zh-CN" sz="24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533400" y="746125"/>
            <a:ext cx="7543800" cy="61134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R="0" algn="just" defTabSz="914400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;</a:t>
            </a:r>
            <a:r>
              <a:rPr kumimoji="0" lang="zh-CN" altLang="en-US" sz="20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主程序</a:t>
            </a:r>
            <a:endParaRPr kumimoji="0" lang="zh-CN" altLang="en-US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main proc far</a:t>
            </a: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 err="1">
                <a:latin typeface="Arial" panose="020B0604020202020204" pitchFamily="34" charset="0"/>
                <a:ea typeface="楷体_GB2312" pitchFamily="49" charset="-122"/>
                <a:cs typeface="+mn-cs"/>
              </a:rPr>
              <a:t>mov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 x,0</a:t>
            </a: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 err="1">
                <a:latin typeface="Arial" panose="020B0604020202020204" pitchFamily="34" charset="0"/>
                <a:ea typeface="楷体_GB2312" pitchFamily="49" charset="-122"/>
                <a:cs typeface="+mn-cs"/>
              </a:rPr>
              <a:t>mov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2000" kern="1200" cap="none" spc="0" normalizeH="0" baseline="0" noProof="0" dirty="0" err="1">
                <a:latin typeface="Arial" panose="020B0604020202020204" pitchFamily="34" charset="0"/>
                <a:ea typeface="楷体_GB2312" pitchFamily="49" charset="-122"/>
                <a:cs typeface="+mn-cs"/>
              </a:rPr>
              <a:t>dx,offset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 infor1			;</a:t>
            </a:r>
            <a:r>
              <a:rPr kumimoji="0" lang="zh-CN" altLang="en-US" sz="20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显示提示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1</a:t>
            </a: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 err="1">
                <a:latin typeface="Arial" panose="020B0604020202020204" pitchFamily="34" charset="0"/>
                <a:ea typeface="楷体_GB2312" pitchFamily="49" charset="-122"/>
                <a:cs typeface="+mn-cs"/>
              </a:rPr>
              <a:t>mov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 ah,9</a:t>
            </a: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 err="1">
                <a:latin typeface="Arial" panose="020B0604020202020204" pitchFamily="34" charset="0"/>
                <a:ea typeface="楷体_GB2312" pitchFamily="49" charset="-122"/>
                <a:cs typeface="+mn-cs"/>
              </a:rPr>
              <a:t>int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 21h</a:t>
            </a: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 err="1">
                <a:latin typeface="Arial" panose="020B0604020202020204" pitchFamily="34" charset="0"/>
                <a:ea typeface="楷体_GB2312" pitchFamily="49" charset="-122"/>
                <a:cs typeface="+mn-cs"/>
              </a:rPr>
              <a:t>mov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 bx,0</a:t>
            </a: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call subr1				;</a:t>
            </a:r>
            <a:r>
              <a:rPr kumimoji="0" lang="zh-CN" altLang="en-US" sz="20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调子程序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1</a:t>
            </a: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 err="1">
                <a:latin typeface="Arial" panose="020B0604020202020204" pitchFamily="34" charset="0"/>
                <a:ea typeface="楷体_GB2312" pitchFamily="49" charset="-122"/>
                <a:cs typeface="+mn-cs"/>
              </a:rPr>
              <a:t>mov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2000" kern="1200" cap="none" spc="0" normalizeH="0" baseline="0" noProof="0" dirty="0" err="1">
                <a:latin typeface="Arial" panose="020B0604020202020204" pitchFamily="34" charset="0"/>
                <a:ea typeface="楷体_GB2312" pitchFamily="49" charset="-122"/>
                <a:cs typeface="+mn-cs"/>
              </a:rPr>
              <a:t>cx,bx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				;</a:t>
            </a:r>
            <a:r>
              <a:rPr kumimoji="0" lang="zh-CN" altLang="en-US" sz="20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保存位数</a:t>
            </a:r>
            <a:endParaRPr kumimoji="0" lang="zh-CN" altLang="en-US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 err="1">
                <a:latin typeface="Arial" panose="020B0604020202020204" pitchFamily="34" charset="0"/>
                <a:ea typeface="楷体_GB2312" pitchFamily="49" charset="-122"/>
                <a:cs typeface="+mn-cs"/>
              </a:rPr>
              <a:t>mov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 ax,0</a:t>
            </a: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 err="1">
                <a:latin typeface="Arial" panose="020B0604020202020204" pitchFamily="34" charset="0"/>
                <a:ea typeface="楷体_GB2312" pitchFamily="49" charset="-122"/>
                <a:cs typeface="+mn-cs"/>
              </a:rPr>
              <a:t>mov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 bx,0</a:t>
            </a: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call subr2				;</a:t>
            </a:r>
            <a:r>
              <a:rPr kumimoji="0" lang="zh-CN" altLang="en-US" sz="20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调子程序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2</a:t>
            </a: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 err="1">
                <a:latin typeface="Arial" panose="020B0604020202020204" pitchFamily="34" charset="0"/>
                <a:ea typeface="楷体_GB2312" pitchFamily="49" charset="-122"/>
                <a:cs typeface="+mn-cs"/>
              </a:rPr>
              <a:t>mov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2000" kern="1200" cap="none" spc="0" normalizeH="0" baseline="0" noProof="0" dirty="0" err="1">
                <a:latin typeface="Arial" panose="020B0604020202020204" pitchFamily="34" charset="0"/>
                <a:ea typeface="楷体_GB2312" pitchFamily="49" charset="-122"/>
                <a:cs typeface="+mn-cs"/>
              </a:rPr>
              <a:t>dx,offset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 infor2			;</a:t>
            </a:r>
            <a:r>
              <a:rPr kumimoji="0" lang="zh-CN" altLang="en-US" sz="20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显示提示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2</a:t>
            </a: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 err="1">
                <a:latin typeface="Arial" panose="020B0604020202020204" pitchFamily="34" charset="0"/>
                <a:ea typeface="楷体_GB2312" pitchFamily="49" charset="-122"/>
                <a:cs typeface="+mn-cs"/>
              </a:rPr>
              <a:t>mov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 ah,9</a:t>
            </a: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 err="1">
                <a:latin typeface="Arial" panose="020B0604020202020204" pitchFamily="34" charset="0"/>
                <a:ea typeface="楷体_GB2312" pitchFamily="49" charset="-122"/>
                <a:cs typeface="+mn-cs"/>
              </a:rPr>
              <a:t>int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 21h	</a:t>
            </a: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call subr3				;</a:t>
            </a:r>
            <a:r>
              <a:rPr kumimoji="0" lang="zh-CN" altLang="en-US" sz="20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调子程序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3</a:t>
            </a: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 err="1">
                <a:latin typeface="Arial" panose="020B0604020202020204" pitchFamily="34" charset="0"/>
                <a:ea typeface="楷体_GB2312" pitchFamily="49" charset="-122"/>
                <a:cs typeface="+mn-cs"/>
              </a:rPr>
              <a:t>jmp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 main</a:t>
            </a: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out1:	</a:t>
            </a:r>
            <a:r>
              <a:rPr kumimoji="0" lang="en-US" altLang="zh-CN" sz="2000" kern="1200" cap="none" spc="0" normalizeH="0" baseline="0" noProof="0" dirty="0" err="1">
                <a:latin typeface="Arial" panose="020B0604020202020204" pitchFamily="34" charset="0"/>
                <a:ea typeface="楷体_GB2312" pitchFamily="49" charset="-122"/>
                <a:cs typeface="+mn-cs"/>
              </a:rPr>
              <a:t>mov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 ah,4ch</a:t>
            </a: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	</a:t>
            </a:r>
            <a:r>
              <a:rPr kumimoji="0" lang="en-US" altLang="zh-CN" sz="2000" kern="1200" cap="none" spc="0" normalizeH="0" baseline="0" noProof="0" dirty="0" err="1">
                <a:latin typeface="Arial" panose="020B0604020202020204" pitchFamily="34" charset="0"/>
                <a:ea typeface="楷体_GB2312" pitchFamily="49" charset="-122"/>
                <a:cs typeface="+mn-cs"/>
              </a:rPr>
              <a:t>int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 21h</a:t>
            </a: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main </a:t>
            </a:r>
            <a:r>
              <a:rPr kumimoji="0" lang="en-US" altLang="zh-CN" sz="2000" kern="1200" cap="none" spc="0" normalizeH="0" baseline="0" noProof="0" dirty="0" err="1">
                <a:latin typeface="Arial" panose="020B0604020202020204" pitchFamily="34" charset="0"/>
                <a:ea typeface="楷体_GB2312" pitchFamily="49" charset="-122"/>
                <a:cs typeface="+mn-cs"/>
              </a:rPr>
              <a:t>endp</a:t>
            </a: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5954" name="Text Box 2"/>
          <p:cNvSpPr txBox="1">
            <a:spLocks noChangeArrowheads="1"/>
          </p:cNvSpPr>
          <p:nvPr/>
        </p:nvSpPr>
        <p:spPr bwMode="auto">
          <a:xfrm>
            <a:off x="609600" y="741363"/>
            <a:ext cx="7239000" cy="61166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R="0" algn="just" defTabSz="914400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>
                <a:latin typeface="Arial" panose="020B0604020202020204" pitchFamily="34" charset="0"/>
                <a:ea typeface="楷体_GB2312" pitchFamily="49" charset="-122"/>
                <a:cs typeface="+mn-cs"/>
              </a:rPr>
              <a:t>;</a:t>
            </a:r>
            <a:r>
              <a:rPr kumimoji="0" lang="zh-CN" altLang="en-US" sz="2400" kern="1200" cap="none" spc="0" normalizeH="0" baseline="0" noProof="0">
                <a:latin typeface="Arial" panose="020B0604020202020204" pitchFamily="34" charset="0"/>
                <a:ea typeface="楷体_GB2312" pitchFamily="49" charset="-122"/>
                <a:cs typeface="+mn-cs"/>
              </a:rPr>
              <a:t>子程序</a:t>
            </a:r>
            <a:r>
              <a:rPr kumimoji="0" lang="en-US" altLang="zh-CN" sz="2400" kern="1200" cap="none" spc="0" normalizeH="0" baseline="0" noProof="0">
                <a:latin typeface="Arial" panose="020B0604020202020204" pitchFamily="34" charset="0"/>
                <a:ea typeface="楷体_GB2312" pitchFamily="49" charset="-122"/>
                <a:cs typeface="+mn-cs"/>
              </a:rPr>
              <a:t>1</a:t>
            </a:r>
            <a:r>
              <a:rPr kumimoji="0" lang="zh-CN" altLang="en-US" sz="2400" kern="1200" cap="none" spc="0" normalizeH="0" baseline="0" noProof="0">
                <a:latin typeface="Arial" panose="020B0604020202020204" pitchFamily="34" charset="0"/>
                <a:ea typeface="楷体_GB2312" pitchFamily="49" charset="-122"/>
                <a:cs typeface="+mn-cs"/>
              </a:rPr>
              <a:t>：键盘输入、保存</a:t>
            </a:r>
            <a:endParaRPr kumimoji="0" lang="zh-CN" altLang="en-US" sz="240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>
                <a:latin typeface="Arial" panose="020B0604020202020204" pitchFamily="34" charset="0"/>
                <a:ea typeface="楷体_GB2312" pitchFamily="49" charset="-122"/>
                <a:cs typeface="+mn-cs"/>
              </a:rPr>
              <a:t>subr1 proc near</a:t>
            </a:r>
            <a:endParaRPr kumimoji="0" lang="en-US" altLang="zh-CN" sz="240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>
                <a:latin typeface="Arial" panose="020B0604020202020204" pitchFamily="34" charset="0"/>
                <a:ea typeface="楷体_GB2312" pitchFamily="49" charset="-122"/>
                <a:cs typeface="+mn-cs"/>
              </a:rPr>
              <a:t>mov ah,1			;</a:t>
            </a:r>
            <a:r>
              <a:rPr kumimoji="0" lang="zh-CN" altLang="en-US" sz="2400" kern="1200" cap="none" spc="0" normalizeH="0" baseline="0" noProof="0">
                <a:latin typeface="Arial" panose="020B0604020202020204" pitchFamily="34" charset="0"/>
                <a:ea typeface="楷体_GB2312" pitchFamily="49" charset="-122"/>
                <a:cs typeface="+mn-cs"/>
              </a:rPr>
              <a:t>键盘输入十进制数</a:t>
            </a:r>
            <a:endParaRPr kumimoji="0" lang="zh-CN" altLang="en-US" sz="240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>
                <a:latin typeface="Arial" panose="020B0604020202020204" pitchFamily="34" charset="0"/>
                <a:ea typeface="楷体_GB2312" pitchFamily="49" charset="-122"/>
                <a:cs typeface="+mn-cs"/>
              </a:rPr>
              <a:t>int 21h</a:t>
            </a:r>
            <a:endParaRPr kumimoji="0" lang="en-US" altLang="zh-CN" sz="240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>
                <a:latin typeface="Arial" panose="020B0604020202020204" pitchFamily="34" charset="0"/>
                <a:ea typeface="楷体_GB2312" pitchFamily="49" charset="-122"/>
                <a:cs typeface="+mn-cs"/>
              </a:rPr>
              <a:t>cmp al,0dh			;</a:t>
            </a:r>
            <a:r>
              <a:rPr kumimoji="0" lang="zh-CN" altLang="en-US" sz="2400" kern="1200" cap="none" spc="0" normalizeH="0" baseline="0" noProof="0">
                <a:latin typeface="Arial" panose="020B0604020202020204" pitchFamily="34" charset="0"/>
                <a:ea typeface="楷体_GB2312" pitchFamily="49" charset="-122"/>
                <a:cs typeface="+mn-cs"/>
              </a:rPr>
              <a:t>回车</a:t>
            </a:r>
            <a:r>
              <a:rPr kumimoji="0" lang="en-US" altLang="zh-CN" sz="2400" kern="1200" cap="none" spc="0" normalizeH="0" baseline="0" noProof="0">
                <a:latin typeface="Arial" panose="020B0604020202020204" pitchFamily="34" charset="0"/>
                <a:ea typeface="楷体_GB2312" pitchFamily="49" charset="-122"/>
                <a:cs typeface="+mn-cs"/>
              </a:rPr>
              <a:t>?</a:t>
            </a:r>
            <a:endParaRPr kumimoji="0" lang="en-US" altLang="zh-CN" sz="240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>
                <a:latin typeface="Arial" panose="020B0604020202020204" pitchFamily="34" charset="0"/>
                <a:ea typeface="楷体_GB2312" pitchFamily="49" charset="-122"/>
                <a:cs typeface="+mn-cs"/>
              </a:rPr>
              <a:t>jz exit</a:t>
            </a:r>
            <a:endParaRPr kumimoji="0" lang="en-US" altLang="zh-CN" sz="240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>
                <a:latin typeface="Arial" panose="020B0604020202020204" pitchFamily="34" charset="0"/>
                <a:ea typeface="楷体_GB2312" pitchFamily="49" charset="-122"/>
                <a:cs typeface="+mn-cs"/>
              </a:rPr>
              <a:t>cmp al,'0'			;</a:t>
            </a:r>
            <a:r>
              <a:rPr kumimoji="0" lang="zh-CN" altLang="en-US" sz="2400" kern="1200" cap="none" spc="0" normalizeH="0" baseline="0" noProof="0">
                <a:latin typeface="Arial" panose="020B0604020202020204" pitchFamily="34" charset="0"/>
                <a:ea typeface="楷体_GB2312" pitchFamily="49" charset="-122"/>
                <a:cs typeface="+mn-cs"/>
              </a:rPr>
              <a:t>其它非法字符</a:t>
            </a:r>
            <a:r>
              <a:rPr kumimoji="0" lang="en-US" altLang="zh-CN" sz="2400" kern="1200" cap="none" spc="0" normalizeH="0" baseline="0" noProof="0">
                <a:latin typeface="Arial" panose="020B0604020202020204" pitchFamily="34" charset="0"/>
                <a:ea typeface="楷体_GB2312" pitchFamily="49" charset="-122"/>
                <a:cs typeface="+mn-cs"/>
              </a:rPr>
              <a:t>?</a:t>
            </a:r>
            <a:endParaRPr kumimoji="0" lang="en-US" altLang="zh-CN" sz="240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>
                <a:latin typeface="Arial" panose="020B0604020202020204" pitchFamily="34" charset="0"/>
                <a:ea typeface="楷体_GB2312" pitchFamily="49" charset="-122"/>
                <a:cs typeface="+mn-cs"/>
              </a:rPr>
              <a:t>jl out1				;</a:t>
            </a:r>
            <a:r>
              <a:rPr kumimoji="0" lang="zh-CN" altLang="en-US" sz="2400" kern="1200" cap="none" spc="0" normalizeH="0" baseline="0" noProof="0">
                <a:latin typeface="Arial" panose="020B0604020202020204" pitchFamily="34" charset="0"/>
                <a:ea typeface="楷体_GB2312" pitchFamily="49" charset="-122"/>
                <a:cs typeface="+mn-cs"/>
              </a:rPr>
              <a:t>是转</a:t>
            </a:r>
            <a:r>
              <a:rPr kumimoji="0" lang="en-US" altLang="zh-CN" sz="2400" kern="1200" cap="none" spc="0" normalizeH="0" baseline="0" noProof="0">
                <a:latin typeface="Arial" panose="020B0604020202020204" pitchFamily="34" charset="0"/>
                <a:ea typeface="楷体_GB2312" pitchFamily="49" charset="-122"/>
                <a:cs typeface="+mn-cs"/>
              </a:rPr>
              <a:t>out1</a:t>
            </a:r>
            <a:r>
              <a:rPr kumimoji="0" lang="zh-CN" altLang="en-US" sz="2400" kern="1200" cap="none" spc="0" normalizeH="0" baseline="0" noProof="0">
                <a:latin typeface="Arial" panose="020B0604020202020204" pitchFamily="34" charset="0"/>
                <a:ea typeface="楷体_GB2312" pitchFamily="49" charset="-122"/>
                <a:cs typeface="+mn-cs"/>
              </a:rPr>
              <a:t>，直接退出</a:t>
            </a:r>
            <a:endParaRPr kumimoji="0" lang="zh-CN" altLang="en-US" sz="240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>
                <a:latin typeface="Arial" panose="020B0604020202020204" pitchFamily="34" charset="0"/>
                <a:ea typeface="楷体_GB2312" pitchFamily="49" charset="-122"/>
                <a:cs typeface="+mn-cs"/>
              </a:rPr>
              <a:t>cmp al,'9'</a:t>
            </a:r>
            <a:endParaRPr kumimoji="0" lang="en-US" altLang="zh-CN" sz="240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>
                <a:latin typeface="Arial" panose="020B0604020202020204" pitchFamily="34" charset="0"/>
                <a:ea typeface="楷体_GB2312" pitchFamily="49" charset="-122"/>
                <a:cs typeface="+mn-cs"/>
              </a:rPr>
              <a:t>jg out1	</a:t>
            </a:r>
            <a:endParaRPr kumimoji="0" lang="en-US" altLang="zh-CN" sz="240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>
                <a:latin typeface="Arial" panose="020B0604020202020204" pitchFamily="34" charset="0"/>
                <a:ea typeface="楷体_GB2312" pitchFamily="49" charset="-122"/>
                <a:cs typeface="+mn-cs"/>
              </a:rPr>
              <a:t>mov x[bx],al			;</a:t>
            </a:r>
            <a:r>
              <a:rPr kumimoji="0" lang="zh-CN" altLang="en-US" sz="2400" kern="1200" cap="none" spc="0" normalizeH="0" baseline="0" noProof="0">
                <a:latin typeface="Arial" panose="020B0604020202020204" pitchFamily="34" charset="0"/>
                <a:ea typeface="楷体_GB2312" pitchFamily="49" charset="-122"/>
                <a:cs typeface="+mn-cs"/>
              </a:rPr>
              <a:t>保存键入的数码</a:t>
            </a:r>
            <a:endParaRPr kumimoji="0" lang="zh-CN" altLang="en-US" sz="240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>
                <a:latin typeface="Arial" panose="020B0604020202020204" pitchFamily="34" charset="0"/>
                <a:ea typeface="楷体_GB2312" pitchFamily="49" charset="-122"/>
                <a:cs typeface="+mn-cs"/>
              </a:rPr>
              <a:t>inc bx				;BX=</a:t>
            </a:r>
            <a:r>
              <a:rPr kumimoji="0" lang="zh-CN" altLang="en-US" sz="2400" kern="1200" cap="none" spc="0" normalizeH="0" baseline="0" noProof="0">
                <a:latin typeface="Arial" panose="020B0604020202020204" pitchFamily="34" charset="0"/>
                <a:ea typeface="楷体_GB2312" pitchFamily="49" charset="-122"/>
                <a:cs typeface="+mn-cs"/>
              </a:rPr>
              <a:t>数码个数</a:t>
            </a:r>
            <a:endParaRPr kumimoji="0" lang="zh-CN" altLang="en-US" sz="240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>
                <a:latin typeface="Arial" panose="020B0604020202020204" pitchFamily="34" charset="0"/>
                <a:ea typeface="楷体_GB2312" pitchFamily="49" charset="-122"/>
                <a:cs typeface="+mn-cs"/>
              </a:rPr>
              <a:t>jmp subr1</a:t>
            </a:r>
            <a:endParaRPr kumimoji="0" lang="en-US" altLang="zh-CN" sz="240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>
                <a:latin typeface="Arial" panose="020B0604020202020204" pitchFamily="34" charset="0"/>
                <a:ea typeface="楷体_GB2312" pitchFamily="49" charset="-122"/>
                <a:cs typeface="+mn-cs"/>
              </a:rPr>
              <a:t>exit:	cmp bx,0		;</a:t>
            </a:r>
            <a:r>
              <a:rPr kumimoji="0" lang="zh-CN" altLang="en-US" sz="2400" kern="1200" cap="none" spc="0" normalizeH="0" baseline="0" noProof="0">
                <a:latin typeface="Arial" panose="020B0604020202020204" pitchFamily="34" charset="0"/>
                <a:ea typeface="楷体_GB2312" pitchFamily="49" charset="-122"/>
                <a:cs typeface="+mn-cs"/>
              </a:rPr>
              <a:t>第一键就是回车</a:t>
            </a:r>
            <a:endParaRPr kumimoji="0" lang="zh-CN" altLang="en-US" sz="240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>
                <a:latin typeface="Arial" panose="020B0604020202020204" pitchFamily="34" charset="0"/>
                <a:ea typeface="楷体_GB2312" pitchFamily="49" charset="-122"/>
                <a:cs typeface="+mn-cs"/>
              </a:rPr>
              <a:t>jz out1</a:t>
            </a:r>
            <a:endParaRPr kumimoji="0" lang="en-US" altLang="zh-CN" sz="240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>
                <a:latin typeface="Arial" panose="020B0604020202020204" pitchFamily="34" charset="0"/>
                <a:ea typeface="楷体_GB2312" pitchFamily="49" charset="-122"/>
                <a:cs typeface="+mn-cs"/>
              </a:rPr>
              <a:t>ret				;</a:t>
            </a:r>
            <a:r>
              <a:rPr kumimoji="0" lang="zh-CN" altLang="en-US" sz="2400" kern="1200" cap="none" spc="0" normalizeH="0" baseline="0" noProof="0">
                <a:latin typeface="Arial" panose="020B0604020202020204" pitchFamily="34" charset="0"/>
                <a:ea typeface="楷体_GB2312" pitchFamily="49" charset="-122"/>
                <a:cs typeface="+mn-cs"/>
              </a:rPr>
              <a:t>返回主程序</a:t>
            </a:r>
            <a:endParaRPr kumimoji="0" lang="zh-CN" altLang="en-US" sz="240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>
                <a:latin typeface="Arial" panose="020B0604020202020204" pitchFamily="34" charset="0"/>
                <a:ea typeface="楷体_GB2312" pitchFamily="49" charset="-122"/>
                <a:cs typeface="+mn-cs"/>
              </a:rPr>
              <a:t>subr1 endp</a:t>
            </a:r>
            <a:endParaRPr kumimoji="0" lang="en-US" altLang="zh-CN" sz="240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6978" name="Text Box 2"/>
          <p:cNvSpPr txBox="1">
            <a:spLocks noChangeArrowheads="1"/>
          </p:cNvSpPr>
          <p:nvPr/>
        </p:nvSpPr>
        <p:spPr bwMode="auto">
          <a:xfrm>
            <a:off x="609600" y="947738"/>
            <a:ext cx="7162800" cy="56054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R="0" algn="just" defTabSz="914400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>
                <a:latin typeface="Arial" panose="020B0604020202020204" pitchFamily="34" charset="0"/>
                <a:ea typeface="楷体_GB2312" pitchFamily="49" charset="-122"/>
                <a:cs typeface="+mn-cs"/>
              </a:rPr>
              <a:t>;</a:t>
            </a:r>
            <a:r>
              <a:rPr kumimoji="0" lang="zh-CN" altLang="en-US" sz="2400" kern="1200" cap="none" spc="0" normalizeH="0" baseline="0" noProof="0">
                <a:latin typeface="Arial" panose="020B0604020202020204" pitchFamily="34" charset="0"/>
                <a:ea typeface="楷体_GB2312" pitchFamily="49" charset="-122"/>
                <a:cs typeface="+mn-cs"/>
              </a:rPr>
              <a:t>子程序</a:t>
            </a:r>
            <a:r>
              <a:rPr kumimoji="0" lang="en-US" altLang="zh-CN" sz="2400" kern="1200" cap="none" spc="0" normalizeH="0" baseline="0" noProof="0">
                <a:latin typeface="Arial" panose="020B0604020202020204" pitchFamily="34" charset="0"/>
                <a:ea typeface="楷体_GB2312" pitchFamily="49" charset="-122"/>
                <a:cs typeface="+mn-cs"/>
              </a:rPr>
              <a:t>2,</a:t>
            </a:r>
            <a:r>
              <a:rPr kumimoji="0" lang="zh-CN" altLang="en-US" sz="2400" kern="1200" cap="none" spc="0" normalizeH="0" baseline="0" noProof="0">
                <a:latin typeface="Arial" panose="020B0604020202020204" pitchFamily="34" charset="0"/>
                <a:ea typeface="楷体_GB2312" pitchFamily="49" charset="-122"/>
                <a:cs typeface="+mn-cs"/>
              </a:rPr>
              <a:t>按位相加</a:t>
            </a:r>
            <a:endParaRPr kumimoji="0" lang="zh-CN" altLang="en-US" sz="240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>
                <a:latin typeface="Arial" panose="020B0604020202020204" pitchFamily="34" charset="0"/>
                <a:ea typeface="楷体_GB2312" pitchFamily="49" charset="-122"/>
                <a:cs typeface="+mn-cs"/>
              </a:rPr>
              <a:t>subr2 proc near</a:t>
            </a:r>
            <a:endParaRPr kumimoji="0" lang="en-US" altLang="zh-CN" sz="240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>
                <a:latin typeface="Arial" panose="020B0604020202020204" pitchFamily="34" charset="0"/>
                <a:ea typeface="楷体_GB2312" pitchFamily="49" charset="-122"/>
                <a:cs typeface="+mn-cs"/>
              </a:rPr>
              <a:t>mov ah,x[bx]		;</a:t>
            </a:r>
            <a:r>
              <a:rPr kumimoji="0" lang="zh-CN" altLang="en-US" sz="2400" kern="1200" cap="none" spc="0" normalizeH="0" baseline="0" noProof="0">
                <a:latin typeface="Arial" panose="020B0604020202020204" pitchFamily="34" charset="0"/>
                <a:ea typeface="楷体_GB2312" pitchFamily="49" charset="-122"/>
                <a:cs typeface="+mn-cs"/>
              </a:rPr>
              <a:t>取出键入的数码</a:t>
            </a:r>
            <a:endParaRPr kumimoji="0" lang="zh-CN" altLang="en-US" sz="240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>
                <a:latin typeface="Arial" panose="020B0604020202020204" pitchFamily="34" charset="0"/>
                <a:ea typeface="楷体_GB2312" pitchFamily="49" charset="-122"/>
                <a:cs typeface="+mn-cs"/>
              </a:rPr>
              <a:t>and ah,0fh			;</a:t>
            </a:r>
            <a:r>
              <a:rPr kumimoji="0" lang="zh-CN" altLang="en-US" sz="2400" kern="1200" cap="none" spc="0" normalizeH="0" baseline="0" noProof="0">
                <a:latin typeface="Arial" panose="020B0604020202020204" pitchFamily="34" charset="0"/>
                <a:ea typeface="楷体_GB2312" pitchFamily="49" charset="-122"/>
                <a:cs typeface="+mn-cs"/>
              </a:rPr>
              <a:t>去掉</a:t>
            </a:r>
            <a:r>
              <a:rPr kumimoji="0" lang="en-US" altLang="zh-CN" sz="2400" kern="1200" cap="none" spc="0" normalizeH="0" baseline="0" noProof="0">
                <a:latin typeface="Arial" panose="020B0604020202020204" pitchFamily="34" charset="0"/>
                <a:ea typeface="楷体_GB2312" pitchFamily="49" charset="-122"/>
                <a:cs typeface="+mn-cs"/>
              </a:rPr>
              <a:t>ASCII</a:t>
            </a:r>
            <a:r>
              <a:rPr kumimoji="0" lang="zh-CN" altLang="en-US" sz="2400" kern="1200" cap="none" spc="0" normalizeH="0" baseline="0" noProof="0">
                <a:latin typeface="Arial" panose="020B0604020202020204" pitchFamily="34" charset="0"/>
                <a:ea typeface="楷体_GB2312" pitchFamily="49" charset="-122"/>
                <a:cs typeface="+mn-cs"/>
              </a:rPr>
              <a:t>码</a:t>
            </a:r>
            <a:endParaRPr kumimoji="0" lang="zh-CN" altLang="en-US" sz="240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>
                <a:latin typeface="Arial" panose="020B0604020202020204" pitchFamily="34" charset="0"/>
                <a:ea typeface="楷体_GB2312" pitchFamily="49" charset="-122"/>
                <a:cs typeface="+mn-cs"/>
              </a:rPr>
              <a:t>add al,ah			;</a:t>
            </a:r>
            <a:r>
              <a:rPr kumimoji="0" lang="zh-CN" altLang="en-US" sz="2400" kern="1200" cap="none" spc="0" normalizeH="0" baseline="0" noProof="0">
                <a:latin typeface="Arial" panose="020B0604020202020204" pitchFamily="34" charset="0"/>
                <a:ea typeface="楷体_GB2312" pitchFamily="49" charset="-122"/>
                <a:cs typeface="+mn-cs"/>
              </a:rPr>
              <a:t>按位相加</a:t>
            </a:r>
            <a:endParaRPr kumimoji="0" lang="zh-CN" altLang="en-US" sz="240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>
                <a:latin typeface="Arial" panose="020B0604020202020204" pitchFamily="34" charset="0"/>
                <a:ea typeface="楷体_GB2312" pitchFamily="49" charset="-122"/>
                <a:cs typeface="+mn-cs"/>
              </a:rPr>
              <a:t>inc bx</a:t>
            </a:r>
            <a:endParaRPr kumimoji="0" lang="en-US" altLang="zh-CN" sz="240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>
                <a:latin typeface="Arial" panose="020B0604020202020204" pitchFamily="34" charset="0"/>
                <a:ea typeface="楷体_GB2312" pitchFamily="49" charset="-122"/>
                <a:cs typeface="+mn-cs"/>
              </a:rPr>
              <a:t>loop subr2			;</a:t>
            </a:r>
            <a:r>
              <a:rPr kumimoji="0" lang="zh-CN" altLang="en-US" sz="2400" kern="1200" cap="none" spc="0" normalizeH="0" baseline="0" noProof="0">
                <a:latin typeface="Arial" panose="020B0604020202020204" pitchFamily="34" charset="0"/>
                <a:ea typeface="楷体_GB2312" pitchFamily="49" charset="-122"/>
                <a:cs typeface="+mn-cs"/>
              </a:rPr>
              <a:t>循环累加</a:t>
            </a:r>
            <a:endParaRPr kumimoji="0" lang="zh-CN" altLang="en-US" sz="240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>
                <a:latin typeface="Arial" panose="020B0604020202020204" pitchFamily="34" charset="0"/>
                <a:ea typeface="楷体_GB2312" pitchFamily="49" charset="-122"/>
                <a:cs typeface="+mn-cs"/>
              </a:rPr>
              <a:t>mov ah,0</a:t>
            </a:r>
            <a:endParaRPr kumimoji="0" lang="en-US" altLang="zh-CN" sz="240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>
                <a:latin typeface="Arial" panose="020B0604020202020204" pitchFamily="34" charset="0"/>
                <a:ea typeface="楷体_GB2312" pitchFamily="49" charset="-122"/>
                <a:cs typeface="+mn-cs"/>
              </a:rPr>
              <a:t>mov bx,ax			;</a:t>
            </a:r>
            <a:r>
              <a:rPr kumimoji="0" lang="zh-CN" altLang="en-US" sz="2400" kern="1200" cap="none" spc="0" normalizeH="0" baseline="0" noProof="0">
                <a:latin typeface="Arial" panose="020B0604020202020204" pitchFamily="34" charset="0"/>
                <a:ea typeface="楷体_GB2312" pitchFamily="49" charset="-122"/>
                <a:cs typeface="+mn-cs"/>
              </a:rPr>
              <a:t>相加结果→</a:t>
            </a:r>
            <a:r>
              <a:rPr kumimoji="0" lang="en-US" altLang="zh-CN" sz="2400" kern="1200" cap="none" spc="0" normalizeH="0" baseline="0" noProof="0">
                <a:latin typeface="Arial" panose="020B0604020202020204" pitchFamily="34" charset="0"/>
                <a:ea typeface="楷体_GB2312" pitchFamily="49" charset="-122"/>
                <a:cs typeface="+mn-cs"/>
              </a:rPr>
              <a:t>bx</a:t>
            </a:r>
            <a:endParaRPr kumimoji="0" lang="en-US" altLang="zh-CN" sz="240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>
                <a:latin typeface="Arial" panose="020B0604020202020204" pitchFamily="34" charset="0"/>
                <a:ea typeface="楷体_GB2312" pitchFamily="49" charset="-122"/>
                <a:cs typeface="+mn-cs"/>
              </a:rPr>
              <a:t>ret				;</a:t>
            </a:r>
            <a:r>
              <a:rPr kumimoji="0" lang="zh-CN" altLang="en-US" sz="2400" kern="1200" cap="none" spc="0" normalizeH="0" baseline="0" noProof="0">
                <a:latin typeface="Arial" panose="020B0604020202020204" pitchFamily="34" charset="0"/>
                <a:ea typeface="楷体_GB2312" pitchFamily="49" charset="-122"/>
                <a:cs typeface="+mn-cs"/>
              </a:rPr>
              <a:t>返回主程序</a:t>
            </a:r>
            <a:endParaRPr kumimoji="0" lang="zh-CN" altLang="en-US" sz="240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>
                <a:latin typeface="Arial" panose="020B0604020202020204" pitchFamily="34" charset="0"/>
                <a:ea typeface="楷体_GB2312" pitchFamily="49" charset="-122"/>
                <a:cs typeface="+mn-cs"/>
              </a:rPr>
              <a:t>subr2 endp</a:t>
            </a:r>
            <a:endParaRPr kumimoji="0" lang="en-US" altLang="zh-CN" sz="240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defTabSz="914400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endParaRPr kumimoji="0" lang="en-US" altLang="zh-CN" sz="240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Rectangle 1026"/>
          <p:cNvSpPr>
            <a:spLocks noGrp="1"/>
          </p:cNvSpPr>
          <p:nvPr>
            <p:ph type="title"/>
          </p:nvPr>
        </p:nvSpPr>
        <p:spPr>
          <a:xfrm>
            <a:off x="523875" y="609600"/>
            <a:ext cx="7477125" cy="1143000"/>
          </a:xfrm>
          <a:noFill/>
          <a:ln>
            <a:noFill/>
          </a:ln>
        </p:spPr>
        <p:txBody>
          <a:bodyPr/>
          <a:p>
            <a:pPr eaLnBrk="1" hangingPunct="1"/>
            <a:r>
              <a:rPr lang="zh-CN" altLang="en-US" sz="5400" b="1" u="sng" dirty="0">
                <a:solidFill>
                  <a:srgbClr val="003399"/>
                </a:solidFill>
                <a:ea typeface="隶书" panose="02010509060101010101" pitchFamily="49" charset="-122"/>
              </a:rPr>
              <a:t>本章重点</a:t>
            </a:r>
            <a:endParaRPr lang="zh-CN" altLang="en-US" sz="5400" b="1" u="sng" dirty="0">
              <a:solidFill>
                <a:srgbClr val="003399"/>
              </a:solidFill>
              <a:ea typeface="隶书" panose="02010509060101010101" pitchFamily="49" charset="-122"/>
            </a:endParaRPr>
          </a:p>
        </p:txBody>
      </p:sp>
      <p:sp>
        <p:nvSpPr>
          <p:cNvPr id="19459" name="Rectangle 1027"/>
          <p:cNvSpPr>
            <a:spLocks noGrp="1"/>
          </p:cNvSpPr>
          <p:nvPr>
            <p:ph idx="1"/>
          </p:nvPr>
        </p:nvSpPr>
        <p:spPr>
          <a:xfrm>
            <a:off x="609600" y="1905000"/>
            <a:ext cx="6319838" cy="3429000"/>
          </a:xfrm>
        </p:spPr>
        <p:txBody>
          <a:bodyPr vert="horz" wrap="square" lIns="91440" tIns="45720" rIns="91440" bIns="45720" anchor="t" anchorCtr="0"/>
          <a:p>
            <a:pPr eaLnBrk="1" hangingPunct="1">
              <a:buFontTx/>
              <a:buNone/>
            </a:pPr>
            <a:r>
              <a:rPr lang="en-US" altLang="zh-CN" sz="3600" b="1" dirty="0"/>
              <a:t>	</a:t>
            </a:r>
            <a:r>
              <a:rPr lang="zh-CN" altLang="en-US" sz="3600" b="1" dirty="0"/>
              <a:t>子程序的概念 </a:t>
            </a:r>
            <a:endParaRPr lang="zh-CN" altLang="en-US" sz="3600" b="1" dirty="0"/>
          </a:p>
          <a:p>
            <a:pPr eaLnBrk="1" hangingPunct="1">
              <a:buFontTx/>
              <a:buNone/>
            </a:pPr>
            <a:r>
              <a:rPr lang="zh-CN" altLang="en-US" sz="3600" b="1" dirty="0"/>
              <a:t>	调用和返回 </a:t>
            </a:r>
            <a:endParaRPr lang="zh-CN" altLang="en-US" sz="3600" b="1" dirty="0"/>
          </a:p>
          <a:p>
            <a:pPr eaLnBrk="1" hangingPunct="1">
              <a:buFontTx/>
              <a:buNone/>
            </a:pPr>
            <a:r>
              <a:rPr lang="zh-CN" altLang="en-US" sz="3600" b="1" dirty="0"/>
              <a:t>	过程定义 </a:t>
            </a:r>
            <a:endParaRPr lang="zh-CN" altLang="en-US" sz="3600" b="1" dirty="0"/>
          </a:p>
          <a:p>
            <a:pPr eaLnBrk="1" hangingPunct="1">
              <a:buFontTx/>
              <a:buNone/>
            </a:pPr>
            <a:r>
              <a:rPr lang="zh-CN" altLang="en-US" sz="3600" b="1" dirty="0"/>
              <a:t>	子程序参数传递 </a:t>
            </a:r>
            <a:endParaRPr lang="zh-CN" altLang="en-US" sz="3600" b="1" dirty="0"/>
          </a:p>
          <a:p>
            <a:pPr eaLnBrk="1" hangingPunct="1">
              <a:buFontTx/>
              <a:buNone/>
            </a:pPr>
            <a:r>
              <a:rPr lang="zh-CN" altLang="en-US" sz="3600" b="1" dirty="0"/>
              <a:t>	子程序应用 </a:t>
            </a:r>
            <a:endParaRPr lang="zh-CN" altLang="en-US" sz="3600" b="1" dirty="0"/>
          </a:p>
        </p:txBody>
      </p:sp>
      <p:pic>
        <p:nvPicPr>
          <p:cNvPr id="19460" name="Picture 1028" descr="E:\课件素材\GIF动画插件1\GIF127.g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9200" y="5257800"/>
            <a:ext cx="2590800" cy="6524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8002" name="Text Box 2"/>
          <p:cNvSpPr txBox="1">
            <a:spLocks noChangeArrowheads="1"/>
          </p:cNvSpPr>
          <p:nvPr/>
        </p:nvSpPr>
        <p:spPr bwMode="auto">
          <a:xfrm>
            <a:off x="762000" y="762000"/>
            <a:ext cx="7315200" cy="60626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R="0" algn="just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;</a:t>
            </a:r>
            <a:r>
              <a:rPr kumimoji="0" lang="zh-CN" altLang="en-US" sz="20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子程序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3,</a:t>
            </a:r>
            <a:r>
              <a:rPr kumimoji="0" lang="zh-CN" altLang="en-US" sz="20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将</a:t>
            </a:r>
            <a:r>
              <a:rPr kumimoji="0" lang="en-US" altLang="zh-CN" sz="2000" kern="1200" cap="none" spc="0" normalizeH="0" baseline="0" noProof="0" dirty="0" err="1">
                <a:latin typeface="Arial" panose="020B0604020202020204" pitchFamily="34" charset="0"/>
                <a:ea typeface="楷体_GB2312" pitchFamily="49" charset="-122"/>
                <a:cs typeface="+mn-cs"/>
              </a:rPr>
              <a:t>bx</a:t>
            </a:r>
            <a:r>
              <a:rPr kumimoji="0" lang="zh-CN" altLang="en-US" sz="20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中的数显示为十进制数</a:t>
            </a:r>
            <a:endParaRPr kumimoji="0" lang="zh-CN" altLang="en-US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4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subr3 proc near</a:t>
            </a: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4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 err="1">
                <a:latin typeface="Arial" panose="020B0604020202020204" pitchFamily="34" charset="0"/>
                <a:ea typeface="楷体_GB2312" pitchFamily="49" charset="-122"/>
                <a:cs typeface="+mn-cs"/>
              </a:rPr>
              <a:t>mov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2000" kern="1200" cap="none" spc="0" normalizeH="0" baseline="0" noProof="0" dirty="0" err="1">
                <a:latin typeface="Arial" panose="020B0604020202020204" pitchFamily="34" charset="0"/>
                <a:ea typeface="楷体_GB2312" pitchFamily="49" charset="-122"/>
                <a:cs typeface="+mn-cs"/>
              </a:rPr>
              <a:t>ax,bx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		;</a:t>
            </a:r>
            <a:r>
              <a:rPr kumimoji="0" lang="en-US" altLang="zh-CN" sz="2000" kern="1200" cap="none" spc="0" normalizeH="0" baseline="0" noProof="0" dirty="0" err="1">
                <a:latin typeface="Arial" panose="020B0604020202020204" pitchFamily="34" charset="0"/>
                <a:ea typeface="楷体_GB2312" pitchFamily="49" charset="-122"/>
                <a:cs typeface="+mn-cs"/>
              </a:rPr>
              <a:t>bx</a:t>
            </a:r>
            <a:r>
              <a:rPr kumimoji="0" lang="zh-CN" altLang="en-US" sz="20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为传参寄存器</a:t>
            </a:r>
            <a:endParaRPr kumimoji="0" lang="zh-CN" altLang="en-US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4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 err="1">
                <a:latin typeface="Arial" panose="020B0604020202020204" pitchFamily="34" charset="0"/>
                <a:ea typeface="楷体_GB2312" pitchFamily="49" charset="-122"/>
                <a:cs typeface="+mn-cs"/>
              </a:rPr>
              <a:t>mov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 cx,0</a:t>
            </a: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4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 err="1">
                <a:latin typeface="Arial" panose="020B0604020202020204" pitchFamily="34" charset="0"/>
                <a:ea typeface="楷体_GB2312" pitchFamily="49" charset="-122"/>
                <a:cs typeface="+mn-cs"/>
              </a:rPr>
              <a:t>mov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 bx,10					</a:t>
            </a: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4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let1:			;</a:t>
            </a:r>
            <a:r>
              <a:rPr kumimoji="0" lang="zh-CN" altLang="en-US" sz="20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将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ax</a:t>
            </a:r>
            <a:r>
              <a:rPr kumimoji="0" lang="zh-CN" altLang="en-US" sz="20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变为十进制数</a:t>
            </a:r>
            <a:endParaRPr kumimoji="0" lang="zh-CN" altLang="en-US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4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 err="1">
                <a:latin typeface="Arial" panose="020B0604020202020204" pitchFamily="34" charset="0"/>
                <a:ea typeface="楷体_GB2312" pitchFamily="49" charset="-122"/>
                <a:cs typeface="+mn-cs"/>
              </a:rPr>
              <a:t>mov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 dx,0</a:t>
            </a: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4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inc </a:t>
            </a:r>
            <a:r>
              <a:rPr kumimoji="0" lang="en-US" altLang="zh-CN" sz="2000" kern="1200" cap="none" spc="0" normalizeH="0" baseline="0" noProof="0" dirty="0" err="1">
                <a:latin typeface="Arial" panose="020B0604020202020204" pitchFamily="34" charset="0"/>
                <a:ea typeface="楷体_GB2312" pitchFamily="49" charset="-122"/>
                <a:cs typeface="+mn-cs"/>
              </a:rPr>
              <a:t>cx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			;</a:t>
            </a:r>
            <a:r>
              <a:rPr kumimoji="0" lang="zh-CN" altLang="en-US" sz="20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统计余数个数</a:t>
            </a:r>
            <a:endParaRPr kumimoji="0" lang="zh-CN" altLang="en-US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4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 err="1">
                <a:latin typeface="Arial" panose="020B0604020202020204" pitchFamily="34" charset="0"/>
                <a:ea typeface="楷体_GB2312" pitchFamily="49" charset="-122"/>
                <a:cs typeface="+mn-cs"/>
              </a:rPr>
              <a:t>idiv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2000" kern="1200" cap="none" spc="0" normalizeH="0" baseline="0" noProof="0" dirty="0" err="1">
                <a:latin typeface="Arial" panose="020B0604020202020204" pitchFamily="34" charset="0"/>
                <a:ea typeface="楷体_GB2312" pitchFamily="49" charset="-122"/>
                <a:cs typeface="+mn-cs"/>
              </a:rPr>
              <a:t>bx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			;</a:t>
            </a:r>
            <a:r>
              <a:rPr kumimoji="0" lang="zh-CN" altLang="en-US" sz="20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除以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10</a:t>
            </a:r>
            <a:r>
              <a:rPr kumimoji="0" lang="zh-CN" altLang="en-US" sz="20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，商在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AX</a:t>
            </a:r>
            <a:r>
              <a:rPr kumimoji="0" lang="zh-CN" altLang="en-US" sz="20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，余数在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DX</a:t>
            </a: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4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push </a:t>
            </a:r>
            <a:r>
              <a:rPr kumimoji="0" lang="en-US" altLang="zh-CN" sz="2000" kern="1200" cap="none" spc="0" normalizeH="0" baseline="0" noProof="0" dirty="0" err="1">
                <a:latin typeface="Arial" panose="020B0604020202020204" pitchFamily="34" charset="0"/>
                <a:ea typeface="楷体_GB2312" pitchFamily="49" charset="-122"/>
                <a:cs typeface="+mn-cs"/>
              </a:rPr>
              <a:t>dx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		;</a:t>
            </a:r>
            <a:r>
              <a:rPr kumimoji="0" lang="zh-CN" altLang="en-US" sz="20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保存余数</a:t>
            </a:r>
            <a:endParaRPr kumimoji="0" lang="zh-CN" altLang="en-US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4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 err="1">
                <a:latin typeface="Arial" panose="020B0604020202020204" pitchFamily="34" charset="0"/>
                <a:ea typeface="楷体_GB2312" pitchFamily="49" charset="-122"/>
                <a:cs typeface="+mn-cs"/>
              </a:rPr>
              <a:t>cmp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 ax,0</a:t>
            </a: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4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 err="1">
                <a:latin typeface="Arial" panose="020B0604020202020204" pitchFamily="34" charset="0"/>
                <a:ea typeface="楷体_GB2312" pitchFamily="49" charset="-122"/>
                <a:cs typeface="+mn-cs"/>
              </a:rPr>
              <a:t>jnz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 let1</a:t>
            </a: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4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let2:										;</a:t>
            </a:r>
            <a:r>
              <a:rPr kumimoji="0" lang="zh-CN" altLang="en-US" sz="20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循环显示余数</a:t>
            </a:r>
            <a:endParaRPr kumimoji="0" lang="zh-CN" altLang="en-US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4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pop ax			;</a:t>
            </a:r>
            <a:r>
              <a:rPr kumimoji="0" lang="zh-CN" altLang="en-US" sz="20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将余数弹入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ax</a:t>
            </a: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4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add ax,0030h		;</a:t>
            </a:r>
            <a:r>
              <a:rPr kumimoji="0" lang="zh-CN" altLang="en-US" sz="20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调整为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ASCII</a:t>
            </a:r>
            <a:r>
              <a:rPr kumimoji="0" lang="zh-CN" altLang="en-US" sz="20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码</a:t>
            </a:r>
            <a:endParaRPr kumimoji="0" lang="zh-CN" altLang="en-US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4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 err="1">
                <a:latin typeface="Arial" panose="020B0604020202020204" pitchFamily="34" charset="0"/>
                <a:ea typeface="楷体_GB2312" pitchFamily="49" charset="-122"/>
                <a:cs typeface="+mn-cs"/>
              </a:rPr>
              <a:t>mov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2000" kern="1200" cap="none" spc="0" normalizeH="0" baseline="0" noProof="0" dirty="0" err="1">
                <a:latin typeface="Arial" panose="020B0604020202020204" pitchFamily="34" charset="0"/>
                <a:ea typeface="楷体_GB2312" pitchFamily="49" charset="-122"/>
                <a:cs typeface="+mn-cs"/>
              </a:rPr>
              <a:t>dl,al</a:t>
            </a: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4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 err="1">
                <a:latin typeface="Arial" panose="020B0604020202020204" pitchFamily="34" charset="0"/>
                <a:ea typeface="楷体_GB2312" pitchFamily="49" charset="-122"/>
                <a:cs typeface="+mn-cs"/>
              </a:rPr>
              <a:t>mov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 ah,2</a:t>
            </a: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4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 err="1">
                <a:latin typeface="Arial" panose="020B0604020202020204" pitchFamily="34" charset="0"/>
                <a:ea typeface="楷体_GB2312" pitchFamily="49" charset="-122"/>
                <a:cs typeface="+mn-cs"/>
              </a:rPr>
              <a:t>int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 21h</a:t>
            </a: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4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loop let2</a:t>
            </a: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4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ret			;</a:t>
            </a:r>
            <a:r>
              <a:rPr kumimoji="0" lang="zh-CN" altLang="en-US" sz="20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返回主程序</a:t>
            </a:r>
            <a:endParaRPr kumimoji="0" lang="zh-CN" altLang="en-US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4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subr3 </a:t>
            </a:r>
            <a:r>
              <a:rPr kumimoji="0" lang="en-US" altLang="zh-CN" sz="2000" kern="1200" cap="none" spc="0" normalizeH="0" baseline="0" noProof="0" dirty="0" err="1">
                <a:latin typeface="Arial" panose="020B0604020202020204" pitchFamily="34" charset="0"/>
                <a:ea typeface="楷体_GB2312" pitchFamily="49" charset="-122"/>
                <a:cs typeface="+mn-cs"/>
              </a:rPr>
              <a:t>endp</a:t>
            </a: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8003" name="Text Box 3"/>
          <p:cNvSpPr txBox="1"/>
          <p:nvPr/>
        </p:nvSpPr>
        <p:spPr>
          <a:xfrm>
            <a:off x="5181600" y="5181600"/>
            <a:ext cx="2209800" cy="1176338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>
            <a:spAutoFit/>
          </a:bodyPr>
          <a:p>
            <a:pPr algn="just">
              <a:lnSpc>
                <a:spcPct val="40000"/>
              </a:lnSpc>
              <a:spcBef>
                <a:spcPct val="50000"/>
              </a:spcBef>
            </a:pPr>
            <a:endParaRPr lang="en-US" altLang="zh-CN" sz="2000" dirty="0">
              <a:latin typeface="Arial" panose="020B0604020202020204" pitchFamily="34" charset="0"/>
              <a:ea typeface="楷体_GB2312" pitchFamily="49" charset="-122"/>
            </a:endParaRPr>
          </a:p>
          <a:p>
            <a:pPr algn="just">
              <a:lnSpc>
                <a:spcPct val="40000"/>
              </a:lnSpc>
              <a:spcBef>
                <a:spcPct val="50000"/>
              </a:spcBef>
            </a:pP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code ends</a:t>
            </a:r>
            <a:endParaRPr lang="en-US" altLang="zh-CN" sz="20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40000"/>
              </a:lnSpc>
              <a:spcBef>
                <a:spcPct val="50000"/>
              </a:spcBef>
            </a:pP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	end start</a:t>
            </a:r>
            <a:endParaRPr lang="en-US" altLang="zh-CN" sz="20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8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8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8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8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2" grpId="0" animBg="1"/>
      <p:bldP spid="12800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Rectangle 2"/>
          <p:cNvSpPr>
            <a:spLocks noGrp="1"/>
          </p:cNvSpPr>
          <p:nvPr>
            <p:ph type="title"/>
          </p:nvPr>
        </p:nvSpPr>
        <p:spPr>
          <a:xfrm>
            <a:off x="533400" y="914400"/>
            <a:ext cx="7477125" cy="1143000"/>
          </a:xfrm>
          <a:noFill/>
          <a:ln>
            <a:noFill/>
          </a:ln>
        </p:spPr>
        <p:txBody>
          <a:bodyPr/>
          <a:p>
            <a:pPr algn="l" eaLnBrk="1" hangingPunct="1"/>
            <a:r>
              <a:rPr lang="en-US" altLang="zh-CN" sz="3200" b="1" dirty="0"/>
              <a:t>7.5.2 </a:t>
            </a:r>
            <a:r>
              <a:rPr lang="zh-CN" altLang="en-US" sz="3200" b="1" dirty="0"/>
              <a:t>存储单元传参</a:t>
            </a:r>
            <a:br>
              <a:rPr lang="zh-CN" altLang="en-US" sz="3200" b="1" dirty="0"/>
            </a:br>
            <a:endParaRPr lang="zh-CN" altLang="en-US" sz="3200" b="1" dirty="0"/>
          </a:p>
        </p:txBody>
      </p:sp>
      <p:sp>
        <p:nvSpPr>
          <p:cNvPr id="44035" name="Rectangle 3"/>
          <p:cNvSpPr>
            <a:spLocks noGrp="1"/>
          </p:cNvSpPr>
          <p:nvPr>
            <p:ph idx="1"/>
          </p:nvPr>
        </p:nvSpPr>
        <p:spPr>
          <a:xfrm>
            <a:off x="609600" y="1828800"/>
            <a:ext cx="7848600" cy="4191000"/>
          </a:xfrm>
          <a:solidFill>
            <a:srgbClr val="E1FFE1">
              <a:alpha val="100000"/>
            </a:srgbClr>
          </a:solidFill>
          <a:ln w="76200" cmpd="tri">
            <a:solidFill>
              <a:schemeClr val="tx1">
                <a:alpha val="100000"/>
              </a:schemeClr>
            </a:solidFill>
            <a:miter/>
          </a:ln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50000"/>
              </a:lnSpc>
              <a:spcBef>
                <a:spcPts val="600"/>
              </a:spcBef>
              <a:buFontTx/>
              <a:buNone/>
            </a:pPr>
            <a:r>
              <a:rPr lang="en-US" altLang="zh-CN" b="1" dirty="0"/>
              <a:t>    	</a:t>
            </a:r>
            <a:r>
              <a:rPr lang="zh-CN" altLang="en-US" sz="2800" b="1" dirty="0"/>
              <a:t>存储单元可以任意定义，可以用一个单元也可成批使用；主程序和子程序都可访问，因此使用方便。</a:t>
            </a:r>
            <a:endParaRPr lang="zh-CN" altLang="en-US" sz="2800" b="1" dirty="0"/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FontTx/>
              <a:buNone/>
            </a:pPr>
            <a:r>
              <a:rPr lang="zh-CN" altLang="en-US" sz="2800" b="1" dirty="0"/>
              <a:t>		不足之处是采用存储单元传参，</a:t>
            </a:r>
            <a:r>
              <a:rPr lang="en-US" altLang="zh-CN" sz="2800" b="1" dirty="0"/>
              <a:t>CPU</a:t>
            </a:r>
            <a:r>
              <a:rPr lang="zh-CN" altLang="en-US" sz="2800" b="1" dirty="0"/>
              <a:t>要通过总线读写存储器，会影响执行速度，降低系统效率。</a:t>
            </a:r>
            <a:endParaRPr lang="zh-CN" altLang="en-US" sz="2800" dirty="0"/>
          </a:p>
        </p:txBody>
      </p:sp>
    </p:spTree>
  </p:cSld>
  <p:clrMapOvr>
    <a:masterClrMapping/>
  </p:clrMapOvr>
  <p:transition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Rectangle 2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  <a:noFill/>
          <a:ln>
            <a:noFill/>
          </a:ln>
        </p:spPr>
        <p:txBody>
          <a:bodyPr/>
          <a:p>
            <a:pPr algn="l" eaLnBrk="1" hangingPunct="1"/>
            <a:r>
              <a:rPr lang="en-US" altLang="zh-CN" sz="3200" b="1" dirty="0"/>
              <a:t>7.5.3 </a:t>
            </a:r>
            <a:r>
              <a:rPr lang="zh-CN" altLang="en-US" sz="3200" b="1" dirty="0"/>
              <a:t>堆栈传参</a:t>
            </a:r>
            <a:endParaRPr lang="zh-CN" altLang="en-US" sz="3200" b="1" dirty="0"/>
          </a:p>
        </p:txBody>
      </p:sp>
      <p:sp>
        <p:nvSpPr>
          <p:cNvPr id="45059" name="Rectangle 3"/>
          <p:cNvSpPr>
            <a:spLocks noGrp="1"/>
          </p:cNvSpPr>
          <p:nvPr>
            <p:ph idx="1"/>
          </p:nvPr>
        </p:nvSpPr>
        <p:spPr>
          <a:xfrm>
            <a:off x="381000" y="1752600"/>
            <a:ext cx="8153400" cy="1981200"/>
          </a:xfrm>
          <a:solidFill>
            <a:srgbClr val="E1FFE1">
              <a:alpha val="100000"/>
            </a:srgbClr>
          </a:solidFill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        	</a:t>
            </a:r>
            <a:r>
              <a:rPr lang="zh-CN" altLang="en-US" sz="2800" b="1" dirty="0"/>
              <a:t>堆栈是一种特殊的存储结构，利用</a:t>
            </a:r>
            <a:r>
              <a:rPr lang="en-US" altLang="zh-CN" sz="2800" b="1" dirty="0"/>
              <a:t>PUSH</a:t>
            </a:r>
            <a:r>
              <a:rPr lang="zh-CN" altLang="en-US" sz="2800" b="1" dirty="0"/>
              <a:t>入栈和</a:t>
            </a:r>
            <a:r>
              <a:rPr lang="en-US" altLang="zh-CN" sz="2800" b="1" dirty="0"/>
              <a:t>POP</a:t>
            </a:r>
            <a:r>
              <a:rPr lang="zh-CN" altLang="en-US" sz="2800" b="1" dirty="0"/>
              <a:t>出栈指令，可以方便地保存和读取数据。</a:t>
            </a:r>
            <a:endParaRPr lang="zh-CN" altLang="en-US" sz="2800" b="1" dirty="0"/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b="1" dirty="0"/>
              <a:t>		</a:t>
            </a:r>
            <a:endParaRPr lang="zh-CN" altLang="en-US" b="1" dirty="0"/>
          </a:p>
        </p:txBody>
      </p:sp>
    </p:spTree>
  </p:cSld>
  <p:clrMapOvr>
    <a:masterClrMapping/>
  </p:clrMapOvr>
  <p:transition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3" name="Text Box 2"/>
          <p:cNvSpPr txBox="1"/>
          <p:nvPr/>
        </p:nvSpPr>
        <p:spPr>
          <a:xfrm>
            <a:off x="228600" y="1519238"/>
            <a:ext cx="8534400" cy="52625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</a:pPr>
            <a:r>
              <a:rPr lang="zh-CN" altLang="en-US" sz="2000" dirty="0">
                <a:latin typeface="Arial" panose="020B0604020202020204" pitchFamily="34" charset="0"/>
              </a:rPr>
              <a:t>矩阵的乘法：</a:t>
            </a:r>
            <a:r>
              <a:rPr lang="en-US" altLang="zh-CN" sz="2000" dirty="0">
                <a:latin typeface="Arial" panose="020B0604020202020204" pitchFamily="34" charset="0"/>
              </a:rPr>
              <a:t>A=a﹙m,n﹚</a:t>
            </a:r>
            <a:r>
              <a:rPr lang="zh-CN" altLang="en-US" sz="2000" dirty="0">
                <a:latin typeface="Arial" panose="020B0604020202020204" pitchFamily="34" charset="0"/>
              </a:rPr>
              <a:t>和</a:t>
            </a:r>
            <a:r>
              <a:rPr lang="en-US" altLang="zh-CN" sz="2000" dirty="0">
                <a:latin typeface="Arial" panose="020B0604020202020204" pitchFamily="34" charset="0"/>
              </a:rPr>
              <a:t>B=b﹙n,m﹚,</a:t>
            </a:r>
            <a:r>
              <a:rPr lang="zh-CN" altLang="en-US" sz="2000" dirty="0">
                <a:latin typeface="Arial" panose="020B0604020202020204" pitchFamily="34" charset="0"/>
              </a:rPr>
              <a:t>其结果矩阵为</a:t>
            </a:r>
            <a:r>
              <a:rPr lang="en-US" altLang="zh-CN" sz="2000" dirty="0">
                <a:latin typeface="Arial" panose="020B0604020202020204" pitchFamily="34" charset="0"/>
              </a:rPr>
              <a:t>C=c﹙m,m﹚</a:t>
            </a:r>
            <a:r>
              <a:rPr lang="zh-CN" altLang="en-US" sz="2000" dirty="0">
                <a:latin typeface="Arial" panose="020B0604020202020204" pitchFamily="34" charset="0"/>
              </a:rPr>
              <a:t>。其元素</a:t>
            </a:r>
            <a:r>
              <a:rPr lang="en-US" altLang="zh-CN" sz="2000" dirty="0">
                <a:latin typeface="Arial" panose="020B0604020202020204" pitchFamily="34" charset="0"/>
              </a:rPr>
              <a:t>c﹙i,j﹚</a:t>
            </a:r>
            <a:r>
              <a:rPr lang="zh-CN" altLang="en-US" sz="2000" dirty="0">
                <a:latin typeface="Arial" panose="020B0604020202020204" pitchFamily="34" charset="0"/>
              </a:rPr>
              <a:t>为</a:t>
            </a:r>
            <a:r>
              <a:rPr lang="en-US" altLang="zh-CN" sz="2000" dirty="0">
                <a:latin typeface="Arial" panose="020B0604020202020204" pitchFamily="34" charset="0"/>
              </a:rPr>
              <a:t>A</a:t>
            </a:r>
            <a:r>
              <a:rPr lang="zh-CN" altLang="en-US" sz="2000" dirty="0">
                <a:latin typeface="Arial" panose="020B0604020202020204" pitchFamily="34" charset="0"/>
              </a:rPr>
              <a:t>的第</a:t>
            </a:r>
            <a:r>
              <a:rPr lang="en-US" altLang="zh-CN" sz="2000" dirty="0">
                <a:latin typeface="Arial" panose="020B0604020202020204" pitchFamily="34" charset="0"/>
              </a:rPr>
              <a:t>i</a:t>
            </a:r>
            <a:r>
              <a:rPr lang="zh-CN" altLang="en-US" sz="2000" dirty="0">
                <a:latin typeface="Arial" panose="020B0604020202020204" pitchFamily="34" charset="0"/>
              </a:rPr>
              <a:t>行向量与</a:t>
            </a:r>
            <a:r>
              <a:rPr lang="en-US" altLang="zh-CN" sz="2000" dirty="0">
                <a:latin typeface="Arial" panose="020B0604020202020204" pitchFamily="34" charset="0"/>
              </a:rPr>
              <a:t>B</a:t>
            </a:r>
            <a:r>
              <a:rPr lang="zh-CN" altLang="en-US" sz="2000" dirty="0">
                <a:latin typeface="Arial" panose="020B0604020202020204" pitchFamily="34" charset="0"/>
              </a:rPr>
              <a:t>的第</a:t>
            </a:r>
            <a:r>
              <a:rPr lang="en-US" altLang="zh-CN" sz="2000" dirty="0">
                <a:latin typeface="Arial" panose="020B0604020202020204" pitchFamily="34" charset="0"/>
              </a:rPr>
              <a:t>j</a:t>
            </a:r>
            <a:r>
              <a:rPr lang="zh-CN" altLang="en-US" sz="2000" dirty="0">
                <a:latin typeface="Arial" panose="020B0604020202020204" pitchFamily="34" charset="0"/>
              </a:rPr>
              <a:t>列向量的内积。</a:t>
            </a:r>
            <a:endParaRPr lang="zh-CN" altLang="en-US" sz="2000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br>
              <a:rPr lang="zh-CN" altLang="en-US" sz="2000" dirty="0">
                <a:latin typeface="Arial" panose="020B0604020202020204" pitchFamily="34" charset="0"/>
              </a:rPr>
            </a:br>
            <a:endParaRPr lang="zh-CN" altLang="en-US" sz="2000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latin typeface="Arial" panose="020B0604020202020204" pitchFamily="34" charset="0"/>
              </a:rPr>
              <a:t>设计思路：</a:t>
            </a:r>
            <a:endParaRPr lang="zh-CN" altLang="en-US" sz="2000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latin typeface="Arial" panose="020B0604020202020204" pitchFamily="34" charset="0"/>
              </a:rPr>
              <a:t>（</a:t>
            </a:r>
            <a:r>
              <a:rPr lang="en-US" altLang="zh-CN" sz="2000" dirty="0">
                <a:latin typeface="Arial" panose="020B0604020202020204" pitchFamily="34" charset="0"/>
              </a:rPr>
              <a:t>1</a:t>
            </a:r>
            <a:r>
              <a:rPr lang="zh-CN" altLang="en-US" sz="2000" dirty="0">
                <a:latin typeface="Arial" panose="020B0604020202020204" pitchFamily="34" charset="0"/>
              </a:rPr>
              <a:t>）	实现矩阵乘法需要三重循环。</a:t>
            </a:r>
            <a:endParaRPr lang="zh-CN" altLang="en-US" sz="2000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latin typeface="Arial" panose="020B0604020202020204" pitchFamily="34" charset="0"/>
              </a:rPr>
              <a:t>（</a:t>
            </a:r>
            <a:r>
              <a:rPr lang="en-US" altLang="zh-CN" sz="2000" dirty="0">
                <a:latin typeface="Arial" panose="020B0604020202020204" pitchFamily="34" charset="0"/>
              </a:rPr>
              <a:t>2</a:t>
            </a:r>
            <a:r>
              <a:rPr lang="zh-CN" altLang="en-US" sz="2000" dirty="0">
                <a:latin typeface="Arial" panose="020B0604020202020204" pitchFamily="34" charset="0"/>
              </a:rPr>
              <a:t>）	采用主程序</a:t>
            </a:r>
            <a:r>
              <a:rPr lang="en-US" altLang="zh-CN" sz="2000" dirty="0">
                <a:latin typeface="Arial" panose="020B0604020202020204" pitchFamily="34" charset="0"/>
              </a:rPr>
              <a:t>main</a:t>
            </a:r>
            <a:r>
              <a:rPr lang="zh-CN" altLang="en-US" sz="2000" dirty="0">
                <a:latin typeface="Arial" panose="020B0604020202020204" pitchFamily="34" charset="0"/>
              </a:rPr>
              <a:t>负责最外层循环，控制</a:t>
            </a:r>
            <a:r>
              <a:rPr lang="en-US" altLang="zh-CN" sz="2000" dirty="0">
                <a:latin typeface="Arial" panose="020B0604020202020204" pitchFamily="34" charset="0"/>
              </a:rPr>
              <a:t>A</a:t>
            </a:r>
            <a:r>
              <a:rPr lang="zh-CN" altLang="en-US" sz="2000" dirty="0">
                <a:latin typeface="Arial" panose="020B0604020202020204" pitchFamily="34" charset="0"/>
              </a:rPr>
              <a:t>矩阵的行；子程序</a:t>
            </a:r>
            <a:endParaRPr lang="zh-CN" altLang="en-US" sz="2000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latin typeface="Arial" panose="020B0604020202020204" pitchFamily="34" charset="0"/>
              </a:rPr>
              <a:t>             </a:t>
            </a:r>
            <a:r>
              <a:rPr lang="en-US" altLang="zh-CN" sz="2000" dirty="0">
                <a:latin typeface="Arial" panose="020B0604020202020204" pitchFamily="34" charset="0"/>
              </a:rPr>
              <a:t>subr1</a:t>
            </a:r>
            <a:r>
              <a:rPr lang="zh-CN" altLang="en-US" sz="2000" dirty="0">
                <a:latin typeface="Arial" panose="020B0604020202020204" pitchFamily="34" charset="0"/>
              </a:rPr>
              <a:t>用双重循环完成</a:t>
            </a:r>
            <a:r>
              <a:rPr lang="en-US" altLang="zh-CN" sz="2000" dirty="0">
                <a:latin typeface="Arial" panose="020B0604020202020204" pitchFamily="34" charset="0"/>
              </a:rPr>
              <a:t>A</a:t>
            </a:r>
            <a:r>
              <a:rPr lang="zh-CN" altLang="en-US" sz="2000" dirty="0">
                <a:latin typeface="Arial" panose="020B0604020202020204" pitchFamily="34" charset="0"/>
              </a:rPr>
              <a:t>矩阵的一行与</a:t>
            </a:r>
            <a:r>
              <a:rPr lang="en-US" altLang="zh-CN" sz="2000" dirty="0">
                <a:latin typeface="Arial" panose="020B0604020202020204" pitchFamily="34" charset="0"/>
              </a:rPr>
              <a:t>B</a:t>
            </a:r>
            <a:r>
              <a:rPr lang="zh-CN" altLang="en-US" sz="2000" dirty="0">
                <a:latin typeface="Arial" panose="020B0604020202020204" pitchFamily="34" charset="0"/>
              </a:rPr>
              <a:t>矩阵所有列的乘加。</a:t>
            </a:r>
            <a:endParaRPr lang="zh-CN" altLang="en-US" sz="2000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latin typeface="Arial" panose="020B0604020202020204" pitchFamily="34" charset="0"/>
              </a:rPr>
              <a:t>（</a:t>
            </a:r>
            <a:r>
              <a:rPr lang="en-US" altLang="zh-CN" sz="2000" dirty="0">
                <a:latin typeface="Arial" panose="020B0604020202020204" pitchFamily="34" charset="0"/>
              </a:rPr>
              <a:t>3</a:t>
            </a:r>
            <a:r>
              <a:rPr lang="zh-CN" altLang="en-US" sz="2000" dirty="0">
                <a:latin typeface="Arial" panose="020B0604020202020204" pitchFamily="34" charset="0"/>
              </a:rPr>
              <a:t>）	设置</a:t>
            </a:r>
            <a:r>
              <a:rPr lang="en-US" altLang="zh-CN" sz="2000" dirty="0">
                <a:latin typeface="Arial" panose="020B0604020202020204" pitchFamily="34" charset="0"/>
              </a:rPr>
              <a:t>p</a:t>
            </a:r>
            <a:r>
              <a:rPr lang="zh-CN" altLang="en-US" sz="2000" dirty="0">
                <a:latin typeface="Arial" panose="020B0604020202020204" pitchFamily="34" charset="0"/>
              </a:rPr>
              <a:t>单元为</a:t>
            </a:r>
            <a:r>
              <a:rPr lang="en-US" altLang="zh-CN" sz="2000" dirty="0">
                <a:latin typeface="Arial" panose="020B0604020202020204" pitchFamily="34" charset="0"/>
              </a:rPr>
              <a:t>A</a:t>
            </a:r>
            <a:r>
              <a:rPr lang="zh-CN" altLang="en-US" sz="2000" dirty="0">
                <a:latin typeface="Arial" panose="020B0604020202020204" pitchFamily="34" charset="0"/>
              </a:rPr>
              <a:t>矩阵每行的首地址，</a:t>
            </a:r>
            <a:r>
              <a:rPr lang="en-US" altLang="zh-CN" sz="2000" dirty="0">
                <a:latin typeface="Arial" panose="020B0604020202020204" pitchFamily="34" charset="0"/>
              </a:rPr>
              <a:t>p</a:t>
            </a:r>
            <a:r>
              <a:rPr lang="zh-CN" altLang="en-US" sz="2000" dirty="0">
                <a:latin typeface="Arial" panose="020B0604020202020204" pitchFamily="34" charset="0"/>
              </a:rPr>
              <a:t>以</a:t>
            </a:r>
            <a:r>
              <a:rPr lang="en-US" altLang="zh-CN" sz="2000" dirty="0">
                <a:latin typeface="Arial" panose="020B0604020202020204" pitchFamily="34" charset="0"/>
              </a:rPr>
              <a:t>4</a:t>
            </a:r>
            <a:r>
              <a:rPr lang="zh-CN" altLang="en-US" sz="2000" dirty="0">
                <a:latin typeface="Arial" panose="020B0604020202020204" pitchFamily="34" charset="0"/>
              </a:rPr>
              <a:t>为间隔增加。将</a:t>
            </a:r>
            <a:r>
              <a:rPr lang="en-US" altLang="zh-CN" sz="2000" dirty="0">
                <a:latin typeface="Arial" panose="020B0604020202020204" pitchFamily="34" charset="0"/>
              </a:rPr>
              <a:t>p</a:t>
            </a:r>
            <a:r>
              <a:rPr lang="zh-CN" altLang="en-US" sz="2000" dirty="0">
                <a:latin typeface="Arial" panose="020B0604020202020204" pitchFamily="34" charset="0"/>
              </a:rPr>
              <a:t>入</a:t>
            </a:r>
            <a:endParaRPr lang="zh-CN" altLang="en-US" sz="2000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latin typeface="Arial" panose="020B0604020202020204" pitchFamily="34" charset="0"/>
              </a:rPr>
              <a:t>             栈传参，子程序从堆栈中读取</a:t>
            </a:r>
            <a:r>
              <a:rPr lang="en-US" altLang="zh-CN" sz="2000" dirty="0">
                <a:latin typeface="Arial" panose="020B0604020202020204" pitchFamily="34" charset="0"/>
              </a:rPr>
              <a:t>p→bx</a:t>
            </a:r>
            <a:r>
              <a:rPr lang="zh-CN" altLang="en-US" sz="2000" dirty="0">
                <a:latin typeface="Arial" panose="020B0604020202020204" pitchFamily="34" charset="0"/>
              </a:rPr>
              <a:t>。由于栈指针</a:t>
            </a:r>
            <a:r>
              <a:rPr lang="en-US" altLang="zh-CN" sz="2000" dirty="0">
                <a:latin typeface="Arial" panose="020B0604020202020204" pitchFamily="34" charset="0"/>
              </a:rPr>
              <a:t>sp</a:t>
            </a:r>
            <a:r>
              <a:rPr lang="zh-CN" altLang="en-US" sz="2000" dirty="0">
                <a:latin typeface="Arial" panose="020B0604020202020204" pitchFamily="34" charset="0"/>
              </a:rPr>
              <a:t>要改</a:t>
            </a:r>
            <a:endParaRPr lang="zh-CN" altLang="en-US" sz="2000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latin typeface="Arial" panose="020B0604020202020204" pitchFamily="34" charset="0"/>
              </a:rPr>
              <a:t>              变，因此用</a:t>
            </a:r>
            <a:r>
              <a:rPr lang="en-US" altLang="zh-CN" sz="2000" dirty="0">
                <a:latin typeface="Arial" panose="020B0604020202020204" pitchFamily="34" charset="0"/>
              </a:rPr>
              <a:t>bp</a:t>
            </a:r>
            <a:r>
              <a:rPr lang="zh-CN" altLang="en-US" sz="2000" dirty="0">
                <a:latin typeface="Arial" panose="020B0604020202020204" pitchFamily="34" charset="0"/>
              </a:rPr>
              <a:t>作为取参的指针；</a:t>
            </a:r>
            <a:r>
              <a:rPr lang="en-US" altLang="zh-CN" sz="2000" dirty="0">
                <a:latin typeface="Arial" panose="020B0604020202020204" pitchFamily="34" charset="0"/>
              </a:rPr>
              <a:t>p</a:t>
            </a:r>
            <a:r>
              <a:rPr lang="zh-CN" altLang="en-US" sz="2000" dirty="0">
                <a:latin typeface="Arial" panose="020B0604020202020204" pitchFamily="34" charset="0"/>
              </a:rPr>
              <a:t>在当前栈指针</a:t>
            </a:r>
            <a:r>
              <a:rPr lang="en-US" altLang="zh-CN" sz="2000" dirty="0">
                <a:latin typeface="Arial" panose="020B0604020202020204" pitchFamily="34" charset="0"/>
              </a:rPr>
              <a:t>+4</a:t>
            </a:r>
            <a:r>
              <a:rPr lang="zh-CN" altLang="en-US" sz="2000" dirty="0">
                <a:latin typeface="Arial" panose="020B0604020202020204" pitchFamily="34" charset="0"/>
              </a:rPr>
              <a:t>的堆栈  </a:t>
            </a:r>
            <a:endParaRPr lang="zh-CN" altLang="en-US" sz="2000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latin typeface="Arial" panose="020B0604020202020204" pitchFamily="34" charset="0"/>
              </a:rPr>
              <a:t>              单元中。</a:t>
            </a:r>
            <a:endParaRPr lang="zh-CN" altLang="en-US" sz="2000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latin typeface="Arial" panose="020B0604020202020204" pitchFamily="34" charset="0"/>
              </a:rPr>
              <a:t>（</a:t>
            </a:r>
            <a:r>
              <a:rPr lang="en-US" altLang="zh-CN" sz="2000" dirty="0">
                <a:latin typeface="Arial" panose="020B0604020202020204" pitchFamily="34" charset="0"/>
              </a:rPr>
              <a:t>4</a:t>
            </a:r>
            <a:r>
              <a:rPr lang="zh-CN" altLang="en-US" sz="2000" dirty="0">
                <a:latin typeface="Arial" panose="020B0604020202020204" pitchFamily="34" charset="0"/>
              </a:rPr>
              <a:t>）	用</a:t>
            </a:r>
            <a:r>
              <a:rPr lang="en-US" altLang="zh-CN" sz="2000" dirty="0">
                <a:latin typeface="Arial" panose="020B0604020202020204" pitchFamily="34" charset="0"/>
              </a:rPr>
              <a:t>bx</a:t>
            </a:r>
            <a:r>
              <a:rPr lang="zh-CN" altLang="en-US" sz="2000" dirty="0">
                <a:latin typeface="Arial" panose="020B0604020202020204" pitchFamily="34" charset="0"/>
              </a:rPr>
              <a:t>、</a:t>
            </a:r>
            <a:r>
              <a:rPr lang="en-US" altLang="zh-CN" sz="2000" dirty="0">
                <a:latin typeface="Arial" panose="020B0604020202020204" pitchFamily="34" charset="0"/>
              </a:rPr>
              <a:t>si</a:t>
            </a:r>
            <a:r>
              <a:rPr lang="zh-CN" altLang="en-US" sz="2000" dirty="0">
                <a:latin typeface="Arial" panose="020B0604020202020204" pitchFamily="34" charset="0"/>
              </a:rPr>
              <a:t>、</a:t>
            </a:r>
            <a:r>
              <a:rPr lang="en-US" altLang="zh-CN" sz="2000" dirty="0">
                <a:latin typeface="Arial" panose="020B0604020202020204" pitchFamily="34" charset="0"/>
              </a:rPr>
              <a:t>di</a:t>
            </a:r>
            <a:r>
              <a:rPr lang="zh-CN" altLang="en-US" sz="2000" dirty="0">
                <a:latin typeface="Arial" panose="020B0604020202020204" pitchFamily="34" charset="0"/>
              </a:rPr>
              <a:t>寄存器作为三个矩阵</a:t>
            </a:r>
            <a:r>
              <a:rPr lang="en-US" altLang="zh-CN" sz="2000" dirty="0">
                <a:latin typeface="Arial" panose="020B0604020202020204" pitchFamily="34" charset="0"/>
              </a:rPr>
              <a:t>A</a:t>
            </a:r>
            <a:r>
              <a:rPr lang="zh-CN" altLang="en-US" sz="2000" dirty="0">
                <a:latin typeface="Arial" panose="020B0604020202020204" pitchFamily="34" charset="0"/>
              </a:rPr>
              <a:t>、</a:t>
            </a:r>
            <a:r>
              <a:rPr lang="en-US" altLang="zh-CN" sz="2000" dirty="0">
                <a:latin typeface="Arial" panose="020B0604020202020204" pitchFamily="34" charset="0"/>
              </a:rPr>
              <a:t>B</a:t>
            </a:r>
            <a:r>
              <a:rPr lang="zh-CN" altLang="en-US" sz="2000" dirty="0">
                <a:latin typeface="Arial" panose="020B0604020202020204" pitchFamily="34" charset="0"/>
              </a:rPr>
              <a:t>、</a:t>
            </a:r>
            <a:r>
              <a:rPr lang="en-US" altLang="zh-CN" sz="2000" dirty="0">
                <a:latin typeface="Arial" panose="020B0604020202020204" pitchFamily="34" charset="0"/>
              </a:rPr>
              <a:t>C</a:t>
            </a:r>
            <a:r>
              <a:rPr lang="zh-CN" altLang="en-US" sz="2000" dirty="0">
                <a:latin typeface="Arial" panose="020B0604020202020204" pitchFamily="34" charset="0"/>
              </a:rPr>
              <a:t>的下标；</a:t>
            </a:r>
            <a:r>
              <a:rPr lang="en-US" altLang="zh-CN" sz="2000" dirty="0">
                <a:latin typeface="Arial" panose="020B0604020202020204" pitchFamily="34" charset="0"/>
              </a:rPr>
              <a:t>bx</a:t>
            </a:r>
            <a:r>
              <a:rPr lang="zh-CN" altLang="en-US" sz="2000" dirty="0">
                <a:latin typeface="Arial" panose="020B0604020202020204" pitchFamily="34" charset="0"/>
              </a:rPr>
              <a:t>以</a:t>
            </a:r>
            <a:r>
              <a:rPr lang="en-US" altLang="zh-CN" sz="2000" dirty="0">
                <a:latin typeface="Arial" panose="020B0604020202020204" pitchFamily="34" charset="0"/>
              </a:rPr>
              <a:t>1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Arial" panose="020B0604020202020204" pitchFamily="34" charset="0"/>
              </a:rPr>
              <a:t>             </a:t>
            </a:r>
            <a:r>
              <a:rPr lang="zh-CN" altLang="en-US" sz="2000" dirty="0">
                <a:latin typeface="Arial" panose="020B0604020202020204" pitchFamily="34" charset="0"/>
              </a:rPr>
              <a:t>为间距增加，</a:t>
            </a:r>
            <a:r>
              <a:rPr lang="en-US" altLang="zh-CN" sz="2000" dirty="0">
                <a:latin typeface="Arial" panose="020B0604020202020204" pitchFamily="34" charset="0"/>
              </a:rPr>
              <a:t>si	</a:t>
            </a:r>
            <a:r>
              <a:rPr lang="zh-CN" altLang="en-US" sz="2000" dirty="0">
                <a:latin typeface="Arial" panose="020B0604020202020204" pitchFamily="34" charset="0"/>
              </a:rPr>
              <a:t>以</a:t>
            </a:r>
            <a:r>
              <a:rPr lang="en-US" altLang="zh-CN" sz="2000" dirty="0">
                <a:latin typeface="Arial" panose="020B0604020202020204" pitchFamily="34" charset="0"/>
              </a:rPr>
              <a:t>3</a:t>
            </a:r>
            <a:r>
              <a:rPr lang="zh-CN" altLang="en-US" sz="2000" dirty="0">
                <a:latin typeface="Arial" panose="020B0604020202020204" pitchFamily="34" charset="0"/>
              </a:rPr>
              <a:t>为间距增加，</a:t>
            </a:r>
            <a:r>
              <a:rPr lang="en-US" altLang="zh-CN" sz="2000" dirty="0">
                <a:latin typeface="Arial" panose="020B0604020202020204" pitchFamily="34" charset="0"/>
              </a:rPr>
              <a:t>di</a:t>
            </a:r>
            <a:r>
              <a:rPr lang="zh-CN" altLang="en-US" sz="2000" dirty="0">
                <a:latin typeface="Arial" panose="020B0604020202020204" pitchFamily="34" charset="0"/>
              </a:rPr>
              <a:t>以</a:t>
            </a:r>
            <a:r>
              <a:rPr lang="en-US" altLang="zh-CN" sz="2000" dirty="0">
                <a:latin typeface="Arial" panose="020B0604020202020204" pitchFamily="34" charset="0"/>
              </a:rPr>
              <a:t>1</a:t>
            </a:r>
            <a:r>
              <a:rPr lang="zh-CN" altLang="en-US" sz="2000" dirty="0">
                <a:latin typeface="Arial" panose="020B0604020202020204" pitchFamily="34" charset="0"/>
              </a:rPr>
              <a:t>为间距增加。</a:t>
            </a:r>
            <a:endParaRPr lang="zh-CN" altLang="en-US" sz="2000" dirty="0">
              <a:latin typeface="Arial" panose="020B0604020202020204" pitchFamily="34" charset="0"/>
            </a:endParaRPr>
          </a:p>
        </p:txBody>
      </p:sp>
      <p:graphicFrame>
        <p:nvGraphicFramePr>
          <p:cNvPr id="5122" name="Object 3"/>
          <p:cNvGraphicFramePr>
            <a:graphicFrameLocks noChangeAspect="1"/>
          </p:cNvGraphicFramePr>
          <p:nvPr>
            <p:ph/>
          </p:nvPr>
        </p:nvGraphicFramePr>
        <p:xfrm>
          <a:off x="2527300" y="2330450"/>
          <a:ext cx="1954213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825500" imgH="431800" progId="Equation.3">
                  <p:embed/>
                </p:oleObj>
              </mc:Choice>
              <mc:Fallback>
                <p:oleObj name="" r:id="rId1" imgW="825500" imgH="4318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27300" y="2330450"/>
                        <a:ext cx="1954213" cy="10223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06" name="Rectangle 6"/>
          <p:cNvSpPr>
            <a:spLocks noChangeArrowheads="1"/>
          </p:cNvSpPr>
          <p:nvPr/>
        </p:nvSpPr>
        <p:spPr bwMode="auto">
          <a:xfrm>
            <a:off x="457200" y="838200"/>
            <a:ext cx="6246813" cy="457200"/>
          </a:xfrm>
          <a:prstGeom prst="rect">
            <a:avLst/>
          </a:prstGeom>
          <a:gradFill rotWithShape="0">
            <a:gsLst>
              <a:gs pos="0">
                <a:srgbClr val="E1FFE1"/>
              </a:gs>
              <a:gs pos="50000">
                <a:srgbClr val="FFFFFF"/>
              </a:gs>
              <a:gs pos="100000">
                <a:srgbClr val="E1FFE1"/>
              </a:gs>
            </a:gsLst>
            <a:lin ang="5400000" scaled="1"/>
          </a:gradFill>
          <a:ln w="9525">
            <a:noFill/>
            <a:miter lim="800000"/>
          </a:ln>
          <a:effectLst>
            <a:outerShdw dist="107763" dir="2700000" algn="ctr" rotWithShape="0">
              <a:srgbClr val="003399"/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示例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7-5  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用子程序编程实现两个矩阵的乘法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C=A×B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。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rand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609600" y="822325"/>
            <a:ext cx="7391400" cy="55784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程序如下：</a:t>
            </a:r>
            <a:endParaRPr kumimoji="0" lang="zh-CN" altLang="en-US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; 7-5.asm  </a:t>
            </a:r>
            <a:r>
              <a:rPr kumimoji="0" lang="zh-CN" altLang="en-US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堆栈传参。实现两个矩阵的乘法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c=a*b </a:t>
            </a: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data segment</a:t>
            </a: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a db 1,1,1,1</a:t>
            </a: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0" lang="en-US" altLang="zh-CN" sz="2000" kern="1200" cap="none" spc="0" normalizeH="0" baseline="0" noProof="0" dirty="0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db 2,2,2,2</a:t>
            </a: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000" kern="1200" cap="none" spc="0" normalizeH="0" baseline="0" noProof="0" dirty="0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db 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3,3,3,3</a:t>
            </a: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b db 1,1,1</a:t>
            </a: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0" lang="en-US" altLang="zh-CN" sz="2000" kern="1200" cap="none" spc="0" normalizeH="0" baseline="0" noProof="0" dirty="0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db 2,2,2</a:t>
            </a: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000" kern="1200" cap="none" spc="0" normalizeH="0" baseline="0" noProof="0" dirty="0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db 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3,3,3</a:t>
            </a: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000" kern="1200" cap="none" spc="0" normalizeH="0" baseline="0" noProof="0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db 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4,4,4</a:t>
            </a: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m  </a:t>
            </a:r>
            <a:r>
              <a:rPr kumimoji="0" lang="en-US" altLang="zh-CN" sz="2000" kern="1200" cap="none" spc="0" normalizeH="0" baseline="0" noProof="0" dirty="0" err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dw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3				;A</a:t>
            </a:r>
            <a:r>
              <a:rPr kumimoji="0" lang="zh-CN" altLang="en-US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矩阵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zh-CN" altLang="en-US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行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列</a:t>
            </a:r>
            <a:endParaRPr kumimoji="0" lang="zh-CN" altLang="en-US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  </a:t>
            </a:r>
            <a:r>
              <a:rPr kumimoji="0" lang="en-US" altLang="zh-CN" sz="2000" kern="1200" cap="none" spc="0" normalizeH="0" baseline="0" noProof="0" dirty="0" err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dw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4				;B</a:t>
            </a:r>
            <a:r>
              <a:rPr kumimoji="0" lang="zh-CN" altLang="en-US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矩阵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行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zh-CN" altLang="en-US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列</a:t>
            </a:r>
            <a:endParaRPr kumimoji="0" lang="zh-CN" altLang="en-US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  </a:t>
            </a:r>
            <a:r>
              <a:rPr kumimoji="0" lang="en-US" altLang="zh-CN" sz="2000" kern="1200" cap="none" spc="0" normalizeH="0" baseline="0" noProof="0" dirty="0" err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dw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0</a:t>
            </a: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c  db 9 dup(?)				;C</a:t>
            </a:r>
            <a:r>
              <a:rPr kumimoji="0" lang="zh-CN" altLang="en-US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矩阵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zh-CN" altLang="en-US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行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zh-CN" altLang="en-US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列</a:t>
            </a:r>
            <a:endParaRPr kumimoji="0" lang="zh-CN" altLang="en-US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data ends</a:t>
            </a: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code segment</a:t>
            </a: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assume </a:t>
            </a:r>
            <a:r>
              <a:rPr kumimoji="0" lang="en-US" altLang="zh-CN" sz="2000" kern="1200" cap="none" spc="0" normalizeH="0" baseline="0" noProof="0" dirty="0" err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cs:code,ds:data</a:t>
            </a: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main proc far</a:t>
            </a: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rand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533400" y="974725"/>
            <a:ext cx="7848600" cy="56324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start:	</a:t>
            </a:r>
            <a:r>
              <a:rPr kumimoji="0" lang="en-US" altLang="zh-CN" sz="2000" kern="1200" cap="none" spc="0" normalizeH="0" baseline="0" noProof="0" dirty="0" err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mov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000" kern="1200" cap="none" spc="0" normalizeH="0" baseline="0" noProof="0" dirty="0" err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ax,data</a:t>
            </a: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2000" kern="1200" cap="none" spc="0" normalizeH="0" baseline="0" noProof="0" dirty="0" err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mov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000" kern="1200" cap="none" spc="0" normalizeH="0" baseline="0" noProof="0" dirty="0" err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ds,ax</a:t>
            </a: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</a:t>
            </a:r>
            <a:r>
              <a:rPr kumimoji="0" lang="en-US" altLang="zh-CN" sz="2000" kern="1200" cap="none" spc="0" normalizeH="0" baseline="0" noProof="0" dirty="0" err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mov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000" kern="1200" cap="none" spc="0" normalizeH="0" baseline="0" noProof="0" dirty="0" err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cx,m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	</a:t>
            </a: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2000" kern="1200" cap="none" spc="0" normalizeH="0" baseline="0" noProof="0" dirty="0" err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mov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di,0</a:t>
            </a: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2000" kern="1200" cap="none" spc="0" normalizeH="0" baseline="0" noProof="0" dirty="0" err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mov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si,0</a:t>
            </a: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rept3:push p				;</a:t>
            </a:r>
            <a:r>
              <a:rPr kumimoji="0" lang="zh-CN" altLang="en-US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用堆栈传参，保存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</a:t>
            </a: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push </a:t>
            </a:r>
            <a:r>
              <a:rPr kumimoji="0" lang="en-US" altLang="zh-CN" sz="2000" kern="1200" cap="none" spc="0" normalizeH="0" baseline="0" noProof="0" dirty="0" err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cx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		;</a:t>
            </a:r>
            <a:r>
              <a:rPr kumimoji="0" lang="zh-CN" altLang="en-US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保存主程序中循环次数</a:t>
            </a:r>
            <a:endParaRPr kumimoji="0" lang="zh-CN" altLang="en-US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2000" kern="1200" cap="none" spc="0" normalizeH="0" baseline="0" noProof="0" dirty="0" err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mov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000" kern="1200" cap="none" spc="0" normalizeH="0" baseline="0" noProof="0" dirty="0" err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cx,m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		;</a:t>
            </a:r>
            <a:r>
              <a:rPr kumimoji="0" lang="zh-CN" altLang="en-US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子程序外循环次数</a:t>
            </a:r>
            <a:endParaRPr kumimoji="0" lang="zh-CN" altLang="en-US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call subr1</a:t>
            </a: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pop </a:t>
            </a:r>
            <a:r>
              <a:rPr kumimoji="0" lang="en-US" altLang="zh-CN" sz="2000" kern="1200" cap="none" spc="0" normalizeH="0" baseline="0" noProof="0" dirty="0" err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cx</a:t>
            </a: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pop p</a:t>
            </a: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add p,4				;</a:t>
            </a:r>
            <a:r>
              <a:rPr kumimoji="0" lang="zh-CN" altLang="en-US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指向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zh-CN" altLang="en-US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矩阵下一行</a:t>
            </a:r>
            <a:endParaRPr kumimoji="0" lang="zh-CN" altLang="en-US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loop rept3	</a:t>
            </a: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2000" kern="1200" cap="none" spc="0" normalizeH="0" baseline="0" noProof="0" dirty="0" err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mov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ah,4ch</a:t>
            </a: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2000" kern="1200" cap="none" spc="0" normalizeH="0" baseline="0" noProof="0" dirty="0" err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21h</a:t>
            </a: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main </a:t>
            </a:r>
            <a:r>
              <a:rPr kumimoji="0" lang="en-US" altLang="zh-CN" sz="2000" kern="1200" cap="none" spc="0" normalizeH="0" baseline="0" noProof="0" dirty="0" err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endp</a:t>
            </a: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subr1 proc near</a:t>
            </a: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2000" kern="1200" cap="none" spc="0" normalizeH="0" baseline="0" noProof="0" dirty="0" err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mov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000" kern="1200" cap="none" spc="0" normalizeH="0" baseline="0" noProof="0" dirty="0" err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bp,sp</a:t>
            </a: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6146" name="Ink 4"/>
              <p14:cNvContentPartPr/>
              <p14:nvPr/>
            </p14:nvContentPartPr>
            <p14:xfrm>
              <a:off x="4724400" y="5562600"/>
              <a:ext cx="2162175" cy="534988"/>
            </p14:xfrm>
          </p:contentPart>
        </mc:Choice>
        <mc:Fallback xmlns="">
          <p:pic>
            <p:nvPicPr>
              <p:cNvPr id="6146" name="Ink 4"/>
            </p:nvPicPr>
            <p:blipFill>
              <a:blip r:embed="rId2"/>
            </p:blipFill>
            <p:spPr>
              <a:xfrm>
                <a:off x="4724400" y="5562600"/>
                <a:ext cx="2162175" cy="5349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6147" name="Ink 5"/>
              <p14:cNvContentPartPr/>
              <p14:nvPr/>
            </p14:nvContentPartPr>
            <p14:xfrm>
              <a:off x="6589713" y="5483225"/>
              <a:ext cx="1587" cy="1588"/>
            </p14:xfrm>
          </p:contentPart>
        </mc:Choice>
        <mc:Fallback xmlns="">
          <p:pic>
            <p:nvPicPr>
              <p:cNvPr id="6147" name="Ink 5"/>
            </p:nvPicPr>
            <p:blipFill>
              <a:blip r:embed="rId4"/>
            </p:blipFill>
            <p:spPr>
              <a:xfrm>
                <a:off x="6589713" y="5483225"/>
                <a:ext cx="1587" cy="1588"/>
              </a:xfrm>
              <a:prstGeom prst="rect"/>
            </p:spPr>
          </p:pic>
        </mc:Fallback>
      </mc:AlternateContent>
    </p:spTree>
  </p:cSld>
  <p:clrMapOvr>
    <a:masterClrMapping/>
  </p:clrMapOvr>
  <p:transition>
    <p:rand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5474" name="Text Box 2"/>
          <p:cNvSpPr txBox="1">
            <a:spLocks noChangeArrowheads="1"/>
          </p:cNvSpPr>
          <p:nvPr/>
        </p:nvSpPr>
        <p:spPr bwMode="auto">
          <a:xfrm>
            <a:off x="304800" y="669925"/>
            <a:ext cx="8229600" cy="61880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rept2:	push </a:t>
            </a:r>
            <a:r>
              <a:rPr kumimoji="0" lang="en-US" altLang="zh-CN" sz="2000" kern="1200" cap="none" spc="0" normalizeH="0" baseline="0" noProof="0" dirty="0" err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cx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		;</a:t>
            </a:r>
            <a:r>
              <a:rPr kumimoji="0" lang="zh-CN" altLang="en-US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共做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zh-CN" altLang="en-US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列</a:t>
            </a:r>
            <a:endParaRPr kumimoji="0" lang="zh-CN" altLang="en-US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2000" kern="1200" cap="none" spc="0" normalizeH="0" baseline="0" noProof="0" dirty="0" err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mov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000" kern="1200" cap="none" spc="0" normalizeH="0" baseline="0" noProof="0" dirty="0" err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bx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,[bp+4]			;</a:t>
            </a:r>
            <a:r>
              <a:rPr kumimoji="0" lang="zh-CN" altLang="en-US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从堆栈中取出</a:t>
            </a:r>
            <a:r>
              <a:rPr kumimoji="0" lang="en-US" altLang="zh-CN" sz="2000" kern="1200" cap="none" spc="0" normalizeH="0" baseline="0" noProof="0" dirty="0" err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p→bx</a:t>
            </a: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2000" kern="1200" cap="none" spc="0" normalizeH="0" baseline="0" noProof="0" dirty="0" err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mov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000" kern="1200" cap="none" spc="0" normalizeH="0" baseline="0" noProof="0" dirty="0" err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si,m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		;m=3</a:t>
            </a: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sub </a:t>
            </a:r>
            <a:r>
              <a:rPr kumimoji="0" lang="en-US" altLang="zh-CN" sz="2000" kern="1200" cap="none" spc="0" normalizeH="0" baseline="0" noProof="0" dirty="0" err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si,cx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	</a:t>
            </a: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2000" kern="1200" cap="none" spc="0" normalizeH="0" baseline="0" noProof="0" dirty="0" err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mov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000" kern="1200" cap="none" spc="0" normalizeH="0" baseline="0" noProof="0" dirty="0" err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cx,n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		;n=4</a:t>
            </a:r>
            <a:r>
              <a:rPr kumimoji="0" lang="zh-CN" altLang="en-US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，子程序内循环次数</a:t>
            </a:r>
            <a:endParaRPr kumimoji="0" lang="zh-CN" altLang="en-US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rept1:				</a:t>
            </a: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2000" kern="1200" cap="none" spc="0" normalizeH="0" baseline="0" noProof="0" dirty="0" err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mov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000" kern="1200" cap="none" spc="0" normalizeH="0" baseline="0" noProof="0" dirty="0" err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al,a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</a:t>
            </a:r>
            <a:r>
              <a:rPr kumimoji="0" lang="en-US" altLang="zh-CN" sz="2000" kern="1200" cap="none" spc="0" normalizeH="0" baseline="0" noProof="0" dirty="0" err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bx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]			;a</a:t>
            </a:r>
            <a:r>
              <a:rPr kumimoji="0" lang="zh-CN" altLang="en-US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的下标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0,1,2,3</a:t>
            </a: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2000" kern="1200" cap="none" spc="0" normalizeH="0" baseline="0" noProof="0" dirty="0" err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mov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000" kern="1200" cap="none" spc="0" normalizeH="0" baseline="0" noProof="0" dirty="0" err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dl,b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</a:t>
            </a:r>
            <a:r>
              <a:rPr kumimoji="0" lang="en-US" altLang="zh-CN" sz="2000" kern="1200" cap="none" spc="0" normalizeH="0" baseline="0" noProof="0" dirty="0" err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si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]</a:t>
            </a: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2000" kern="1200" cap="none" spc="0" normalizeH="0" baseline="0" noProof="0" dirty="0" err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imul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dl				;</a:t>
            </a:r>
            <a:r>
              <a:rPr kumimoji="0" lang="zh-CN" altLang="en-US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乘加</a:t>
            </a:r>
            <a:endParaRPr kumimoji="0" lang="zh-CN" altLang="en-US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	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add c[</a:t>
            </a:r>
            <a:r>
              <a:rPr kumimoji="0" lang="en-US" altLang="zh-CN" sz="2000" kern="1200" cap="none" spc="0" normalizeH="0" baseline="0" noProof="0" dirty="0" err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di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],al			;C</a:t>
            </a:r>
            <a:r>
              <a:rPr kumimoji="0" lang="zh-CN" altLang="en-US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矩阵</a:t>
            </a:r>
            <a:endParaRPr kumimoji="0" lang="zh-CN" altLang="en-US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inc </a:t>
            </a:r>
            <a:r>
              <a:rPr kumimoji="0" lang="en-US" altLang="zh-CN" sz="2000" kern="1200" cap="none" spc="0" normalizeH="0" baseline="0" noProof="0" dirty="0" err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bx</a:t>
            </a: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add si,3			;B</a:t>
            </a:r>
            <a:r>
              <a:rPr kumimoji="0" lang="zh-CN" altLang="en-US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的一列</a:t>
            </a:r>
            <a:endParaRPr kumimoji="0" lang="zh-CN" altLang="en-US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loop rept1			;</a:t>
            </a:r>
            <a:r>
              <a:rPr kumimoji="0" lang="zh-CN" altLang="en-US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循环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次</a:t>
            </a:r>
            <a:endParaRPr kumimoji="0" lang="zh-CN" altLang="en-US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inc </a:t>
            </a:r>
            <a:r>
              <a:rPr kumimoji="0" lang="en-US" altLang="zh-CN" sz="2000" kern="1200" cap="none" spc="0" normalizeH="0" baseline="0" noProof="0" dirty="0" err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di</a:t>
            </a: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pop </a:t>
            </a:r>
            <a:r>
              <a:rPr kumimoji="0" lang="en-US" altLang="zh-CN" sz="2000" kern="1200" cap="none" spc="0" normalizeH="0" baseline="0" noProof="0" dirty="0" err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cx</a:t>
            </a: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loop  rept2			</a:t>
            </a: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ret</a:t>
            </a: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subr1 </a:t>
            </a:r>
            <a:r>
              <a:rPr kumimoji="0" lang="en-US" altLang="zh-CN" sz="2000" kern="1200" cap="none" spc="0" normalizeH="0" baseline="0" noProof="0" dirty="0" err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endp</a:t>
            </a: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code ends</a:t>
            </a: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end start	</a:t>
            </a: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rand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1" name="Text Box 2"/>
          <p:cNvSpPr txBox="1"/>
          <p:nvPr/>
        </p:nvSpPr>
        <p:spPr>
          <a:xfrm>
            <a:off x="304800" y="898525"/>
            <a:ext cx="76200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dirty="0">
                <a:latin typeface="Arial" panose="020B0604020202020204" pitchFamily="34" charset="0"/>
              </a:rPr>
              <a:t>   </a:t>
            </a:r>
            <a:r>
              <a:rPr lang="zh-CN" altLang="en-US" sz="2000" dirty="0">
                <a:latin typeface="Arial" panose="020B0604020202020204" pitchFamily="34" charset="0"/>
              </a:rPr>
              <a:t>运行结果： </a:t>
            </a:r>
            <a:endParaRPr lang="zh-CN" altLang="en-US" sz="2000" dirty="0">
              <a:latin typeface="Arial" panose="020B0604020202020204" pitchFamily="34" charset="0"/>
            </a:endParaRPr>
          </a:p>
        </p:txBody>
      </p:sp>
      <p:sp>
        <p:nvSpPr>
          <p:cNvPr id="7172" name="Rectangle 3"/>
          <p:cNvSpPr/>
          <p:nvPr/>
        </p:nvSpPr>
        <p:spPr>
          <a:xfrm>
            <a:off x="0" y="24765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7170" name="Object 1024"/>
          <p:cNvGraphicFramePr/>
          <p:nvPr/>
        </p:nvGraphicFramePr>
        <p:xfrm>
          <a:off x="733425" y="1447800"/>
          <a:ext cx="7572375" cy="518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5391150" imgH="2838450" progId="Paint.Picture">
                  <p:embed/>
                </p:oleObj>
              </mc:Choice>
              <mc:Fallback>
                <p:oleObj name="" r:id="rId1" imgW="5391150" imgH="2838450" progId="Paint.Picture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33425" y="1447800"/>
                        <a:ext cx="7572375" cy="5181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5" name="Text Box 2"/>
          <p:cNvSpPr txBox="1"/>
          <p:nvPr/>
        </p:nvSpPr>
        <p:spPr>
          <a:xfrm>
            <a:off x="304800" y="990600"/>
            <a:ext cx="8001000" cy="1006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indent="-342900"/>
            <a:r>
              <a:rPr lang="zh-CN" altLang="en-US" sz="2000" dirty="0">
                <a:latin typeface="Arial" panose="020B0604020202020204" pitchFamily="34" charset="0"/>
              </a:rPr>
              <a:t>（</a:t>
            </a:r>
            <a:r>
              <a:rPr lang="en-US" altLang="zh-CN" sz="2000" dirty="0">
                <a:latin typeface="Arial" panose="020B0604020202020204" pitchFamily="34" charset="0"/>
              </a:rPr>
              <a:t>1</a:t>
            </a:r>
            <a:r>
              <a:rPr lang="zh-CN" altLang="en-US" sz="2000" dirty="0">
                <a:latin typeface="Arial" panose="020B0604020202020204" pitchFamily="34" charset="0"/>
              </a:rPr>
              <a:t>）矩阵</a:t>
            </a:r>
            <a:r>
              <a:rPr lang="en-US" altLang="zh-CN" sz="2000" dirty="0">
                <a:latin typeface="Arial" panose="020B0604020202020204" pitchFamily="34" charset="0"/>
              </a:rPr>
              <a:t>C</a:t>
            </a:r>
            <a:r>
              <a:rPr lang="zh-CN" altLang="en-US" sz="2000" dirty="0">
                <a:latin typeface="Arial" panose="020B0604020202020204" pitchFamily="34" charset="0"/>
              </a:rPr>
              <a:t>的</a:t>
            </a:r>
            <a:r>
              <a:rPr lang="en-US" altLang="zh-CN" sz="2000" dirty="0">
                <a:latin typeface="Arial" panose="020B0604020202020204" pitchFamily="34" charset="0"/>
              </a:rPr>
              <a:t>9</a:t>
            </a:r>
            <a:r>
              <a:rPr lang="zh-CN" altLang="en-US" sz="2000" dirty="0">
                <a:latin typeface="Arial" panose="020B0604020202020204" pitchFamily="34" charset="0"/>
              </a:rPr>
              <a:t>个元素从</a:t>
            </a:r>
            <a:r>
              <a:rPr lang="en-US" altLang="zh-CN" sz="2000" dirty="0">
                <a:latin typeface="Arial" panose="020B0604020202020204" pitchFamily="34" charset="0"/>
              </a:rPr>
              <a:t>001E</a:t>
            </a:r>
            <a:r>
              <a:rPr lang="zh-CN" altLang="en-US" sz="2000" dirty="0">
                <a:latin typeface="Arial" panose="020B0604020202020204" pitchFamily="34" charset="0"/>
              </a:rPr>
              <a:t>单元开始存放，分别是十六进制的         </a:t>
            </a:r>
            <a:endParaRPr lang="zh-CN" altLang="en-US" sz="2000" dirty="0">
              <a:latin typeface="Arial" panose="020B0604020202020204" pitchFamily="34" charset="0"/>
            </a:endParaRPr>
          </a:p>
          <a:p>
            <a:pPr marL="342900" indent="-342900"/>
            <a:r>
              <a:rPr lang="zh-CN" altLang="en-US" sz="2000" dirty="0">
                <a:latin typeface="Arial" panose="020B0604020202020204" pitchFamily="34" charset="0"/>
              </a:rPr>
              <a:t>          </a:t>
            </a:r>
            <a:r>
              <a:rPr lang="en-US" altLang="zh-CN" sz="2000" dirty="0">
                <a:latin typeface="Arial" panose="020B0604020202020204" pitchFamily="34" charset="0"/>
              </a:rPr>
              <a:t>0A</a:t>
            </a:r>
            <a:r>
              <a:rPr lang="zh-CN" altLang="en-US" sz="2000" dirty="0">
                <a:latin typeface="Arial" panose="020B0604020202020204" pitchFamily="34" charset="0"/>
              </a:rPr>
              <a:t>、</a:t>
            </a:r>
            <a:r>
              <a:rPr lang="en-US" altLang="zh-CN" sz="2000" dirty="0">
                <a:latin typeface="Arial" panose="020B0604020202020204" pitchFamily="34" charset="0"/>
              </a:rPr>
              <a:t>0A</a:t>
            </a:r>
            <a:r>
              <a:rPr lang="zh-CN" altLang="en-US" sz="2000" dirty="0">
                <a:latin typeface="Arial" panose="020B0604020202020204" pitchFamily="34" charset="0"/>
              </a:rPr>
              <a:t>、 </a:t>
            </a:r>
            <a:r>
              <a:rPr lang="en-US" altLang="zh-CN" sz="2000" dirty="0">
                <a:latin typeface="Arial" panose="020B0604020202020204" pitchFamily="34" charset="0"/>
              </a:rPr>
              <a:t>0A</a:t>
            </a:r>
            <a:r>
              <a:rPr lang="zh-CN" altLang="en-US" sz="2000" dirty="0">
                <a:latin typeface="Arial" panose="020B0604020202020204" pitchFamily="34" charset="0"/>
              </a:rPr>
              <a:t>，</a:t>
            </a:r>
            <a:r>
              <a:rPr lang="en-US" altLang="zh-CN" sz="2000" dirty="0">
                <a:latin typeface="Arial" panose="020B0604020202020204" pitchFamily="34" charset="0"/>
              </a:rPr>
              <a:t>14</a:t>
            </a:r>
            <a:r>
              <a:rPr lang="zh-CN" altLang="en-US" sz="2000" dirty="0">
                <a:latin typeface="Arial" panose="020B0604020202020204" pitchFamily="34" charset="0"/>
              </a:rPr>
              <a:t>、</a:t>
            </a:r>
            <a:r>
              <a:rPr lang="en-US" altLang="zh-CN" sz="2000" dirty="0">
                <a:latin typeface="Arial" panose="020B0604020202020204" pitchFamily="34" charset="0"/>
              </a:rPr>
              <a:t>14</a:t>
            </a:r>
            <a:r>
              <a:rPr lang="zh-CN" altLang="en-US" sz="2000" dirty="0">
                <a:latin typeface="Arial" panose="020B0604020202020204" pitchFamily="34" charset="0"/>
              </a:rPr>
              <a:t>、</a:t>
            </a:r>
            <a:r>
              <a:rPr lang="en-US" altLang="zh-CN" sz="2000" dirty="0">
                <a:latin typeface="Arial" panose="020B0604020202020204" pitchFamily="34" charset="0"/>
              </a:rPr>
              <a:t>14</a:t>
            </a:r>
            <a:r>
              <a:rPr lang="zh-CN" altLang="en-US" sz="2000" dirty="0">
                <a:latin typeface="Arial" panose="020B0604020202020204" pitchFamily="34" charset="0"/>
              </a:rPr>
              <a:t>，</a:t>
            </a:r>
            <a:r>
              <a:rPr lang="en-US" altLang="zh-CN" sz="2000" dirty="0">
                <a:latin typeface="Arial" panose="020B0604020202020204" pitchFamily="34" charset="0"/>
              </a:rPr>
              <a:t>1E</a:t>
            </a:r>
            <a:r>
              <a:rPr lang="zh-CN" altLang="en-US" sz="2000" dirty="0">
                <a:latin typeface="Arial" panose="020B0604020202020204" pitchFamily="34" charset="0"/>
              </a:rPr>
              <a:t>、</a:t>
            </a:r>
            <a:r>
              <a:rPr lang="en-US" altLang="zh-CN" sz="2000" dirty="0">
                <a:latin typeface="Arial" panose="020B0604020202020204" pitchFamily="34" charset="0"/>
              </a:rPr>
              <a:t>1E</a:t>
            </a:r>
            <a:r>
              <a:rPr lang="zh-CN" altLang="en-US" sz="2000" dirty="0">
                <a:latin typeface="Arial" panose="020B0604020202020204" pitchFamily="34" charset="0"/>
              </a:rPr>
              <a:t>、</a:t>
            </a:r>
            <a:r>
              <a:rPr lang="en-US" altLang="zh-CN" sz="2000" dirty="0">
                <a:latin typeface="Arial" panose="020B0604020202020204" pitchFamily="34" charset="0"/>
              </a:rPr>
              <a:t>1E</a:t>
            </a:r>
            <a:r>
              <a:rPr lang="zh-CN" altLang="en-US" sz="2000" dirty="0">
                <a:latin typeface="Arial" panose="020B0604020202020204" pitchFamily="34" charset="0"/>
              </a:rPr>
              <a:t>。</a:t>
            </a:r>
            <a:endParaRPr lang="zh-CN" altLang="en-US" sz="2000" dirty="0">
              <a:latin typeface="Arial" panose="020B0604020202020204" pitchFamily="34" charset="0"/>
            </a:endParaRPr>
          </a:p>
          <a:p>
            <a:pPr marL="342900" indent="-342900"/>
            <a:r>
              <a:rPr lang="zh-CN" altLang="en-US" sz="2000" dirty="0">
                <a:latin typeface="Arial" panose="020B0604020202020204" pitchFamily="34" charset="0"/>
              </a:rPr>
              <a:t>（</a:t>
            </a:r>
            <a:r>
              <a:rPr lang="en-US" altLang="zh-CN" sz="2000" dirty="0">
                <a:latin typeface="Arial" panose="020B0604020202020204" pitchFamily="34" charset="0"/>
              </a:rPr>
              <a:t>2</a:t>
            </a:r>
            <a:r>
              <a:rPr lang="zh-CN" altLang="en-US" sz="2000" dirty="0">
                <a:latin typeface="Arial" panose="020B0604020202020204" pitchFamily="34" charset="0"/>
              </a:rPr>
              <a:t>）程序中堆栈变化情况如下： </a:t>
            </a:r>
            <a:endParaRPr lang="zh-CN" altLang="en-US" sz="2000" dirty="0">
              <a:latin typeface="Arial" panose="020B0604020202020204" pitchFamily="34" charset="0"/>
            </a:endParaRPr>
          </a:p>
        </p:txBody>
      </p:sp>
      <p:sp>
        <p:nvSpPr>
          <p:cNvPr id="8196" name="Rectangle 3"/>
          <p:cNvSpPr/>
          <p:nvPr/>
        </p:nvSpPr>
        <p:spPr>
          <a:xfrm>
            <a:off x="0" y="28384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8194" name="Object 1024"/>
          <p:cNvGraphicFramePr/>
          <p:nvPr/>
        </p:nvGraphicFramePr>
        <p:xfrm>
          <a:off x="685800" y="2286000"/>
          <a:ext cx="7162800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3419475" imgH="1419225" progId="Paint.Picture">
                  <p:embed/>
                </p:oleObj>
              </mc:Choice>
              <mc:Fallback>
                <p:oleObj name="" r:id="rId1" imgW="3419475" imgH="1419225" progId="Paint.Picture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5800" y="2286000"/>
                        <a:ext cx="7162800" cy="3733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9" name="Rectangle 2"/>
          <p:cNvSpPr>
            <a:spLocks noGrp="1"/>
          </p:cNvSpPr>
          <p:nvPr>
            <p:ph type="title"/>
          </p:nvPr>
        </p:nvSpPr>
        <p:spPr>
          <a:xfrm>
            <a:off x="533400" y="760413"/>
            <a:ext cx="7391400" cy="687387"/>
          </a:xfrm>
          <a:noFill/>
          <a:ln>
            <a:noFill/>
          </a:ln>
        </p:spPr>
        <p:txBody>
          <a:bodyPr/>
          <a:p>
            <a:pPr algn="l" eaLnBrk="1" hangingPunct="1"/>
            <a:r>
              <a:rPr lang="en-US" altLang="zh-CN" sz="3600" b="1" dirty="0"/>
              <a:t>7.6</a:t>
            </a:r>
            <a:r>
              <a:rPr lang="zh-CN" altLang="en-US" sz="3600" b="1" dirty="0"/>
              <a:t>嵌套与递归</a:t>
            </a:r>
            <a:r>
              <a:rPr lang="zh-CN" altLang="en-US" sz="3600" dirty="0"/>
              <a:t> </a:t>
            </a:r>
            <a:endParaRPr lang="zh-CN" altLang="en-US" sz="3600" dirty="0"/>
          </a:p>
        </p:txBody>
      </p:sp>
      <p:sp>
        <p:nvSpPr>
          <p:cNvPr id="9220" name="Text Box 3"/>
          <p:cNvSpPr txBox="1"/>
          <p:nvPr/>
        </p:nvSpPr>
        <p:spPr>
          <a:xfrm>
            <a:off x="685800" y="1766888"/>
            <a:ext cx="6096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dirty="0">
                <a:latin typeface="Arial" panose="020B0604020202020204" pitchFamily="34" charset="0"/>
              </a:rPr>
              <a:t> 7.6.1</a:t>
            </a:r>
            <a:r>
              <a:rPr lang="zh-CN" altLang="en-US" sz="2800" dirty="0">
                <a:latin typeface="Arial" panose="020B0604020202020204" pitchFamily="34" charset="0"/>
              </a:rPr>
              <a:t>子程序嵌套 ：</a:t>
            </a:r>
            <a:endParaRPr lang="zh-CN" altLang="en-US" sz="2800" dirty="0">
              <a:latin typeface="Arial" panose="020B0604020202020204" pitchFamily="34" charset="0"/>
            </a:endParaRPr>
          </a:p>
        </p:txBody>
      </p:sp>
      <p:sp>
        <p:nvSpPr>
          <p:cNvPr id="9221" name="Rectangle 4"/>
          <p:cNvSpPr/>
          <p:nvPr/>
        </p:nvSpPr>
        <p:spPr>
          <a:xfrm>
            <a:off x="0" y="275272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9218" name="Object 1024"/>
          <p:cNvGraphicFramePr/>
          <p:nvPr/>
        </p:nvGraphicFramePr>
        <p:xfrm>
          <a:off x="1104900" y="2674938"/>
          <a:ext cx="6057900" cy="311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3800475" imgH="1962150" progId="Paint.Picture">
                  <p:embed/>
                </p:oleObj>
              </mc:Choice>
              <mc:Fallback>
                <p:oleObj name="" r:id="rId1" imgW="3800475" imgH="1962150" progId="Paint.Picture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04900" y="2674938"/>
                        <a:ext cx="6057900" cy="3116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990600"/>
            <a:ext cx="7239000" cy="609600"/>
          </a:xfrm>
        </p:spPr>
        <p:txBody>
          <a:bodyPr rtlCol="0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7.1 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子程序的概念</a:t>
            </a:r>
            <a:b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533400" y="3459163"/>
            <a:ext cx="7010400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3200" kern="1200" cap="none" spc="0" normalizeH="0" baseline="0" noProof="0" dirty="0">
                <a:latin typeface="+mj-lt"/>
                <a:ea typeface="宋体" panose="02010600030101010101" pitchFamily="2" charset="-122"/>
                <a:cs typeface="+mn-cs"/>
              </a:rPr>
              <a:t>7.1.1</a:t>
            </a:r>
            <a:r>
              <a:rPr kumimoji="0" lang="zh-CN" altLang="en-US" sz="3200" kern="1200" cap="none" spc="0" normalizeH="0" baseline="0" noProof="0" dirty="0">
                <a:latin typeface="+mj-lt"/>
                <a:ea typeface="宋体" panose="02010600030101010101" pitchFamily="2" charset="-122"/>
                <a:cs typeface="+mn-cs"/>
              </a:rPr>
              <a:t>主程序和子程序</a:t>
            </a:r>
            <a:endParaRPr kumimoji="0" lang="zh-CN" altLang="en-US" sz="3200" kern="1200" cap="none" spc="0" normalizeH="0" baseline="0" noProof="0" dirty="0"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4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0485" name="Text Box 9"/>
          <p:cNvSpPr txBox="1"/>
          <p:nvPr/>
        </p:nvSpPr>
        <p:spPr>
          <a:xfrm>
            <a:off x="533400" y="1524000"/>
            <a:ext cx="7772400" cy="17748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子程序又称为过程。在主程序中调用子程序就是一次程序转移。使用子程序可将程序变为模块化结构，使程序分出层次，调用关系更明确，程序走向更清晰。</a:t>
            </a:r>
            <a:r>
              <a:rPr lang="zh-CN" altLang="en-US" sz="2400" dirty="0">
                <a:latin typeface="Arial" panose="020B0604020202020204" pitchFamily="34" charset="0"/>
              </a:rPr>
              <a:t> </a:t>
            </a: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20486" name="Text Box 10"/>
          <p:cNvSpPr txBox="1"/>
          <p:nvPr/>
        </p:nvSpPr>
        <p:spPr>
          <a:xfrm>
            <a:off x="609600" y="4264025"/>
            <a:ext cx="7620000" cy="1292225"/>
          </a:xfrm>
          <a:prstGeom prst="rect">
            <a:avLst/>
          </a:prstGeom>
          <a:solidFill>
            <a:srgbClr val="E1FFE1"/>
          </a:solidFill>
          <a:ln w="38100" cap="flat" cmpd="dbl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子程序调用指令是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指令，格式为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 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子程序名。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相当于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JMP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，子程序名相当于标号。</a:t>
            </a:r>
            <a:r>
              <a:rPr lang="zh-CN" altLang="en-US" sz="2400" dirty="0">
                <a:latin typeface="Arial" panose="020B0604020202020204" pitchFamily="34" charset="0"/>
              </a:rPr>
              <a:t> </a:t>
            </a:r>
            <a:endParaRPr lang="zh-CN" altLang="en-US" sz="2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3" name="Rectangle 1026"/>
          <p:cNvSpPr>
            <a:spLocks noGrp="1"/>
          </p:cNvSpPr>
          <p:nvPr>
            <p:ph type="title"/>
          </p:nvPr>
        </p:nvSpPr>
        <p:spPr>
          <a:xfrm>
            <a:off x="609600" y="762000"/>
            <a:ext cx="7010400" cy="685800"/>
          </a:xfrm>
          <a:noFill/>
          <a:ln>
            <a:noFill/>
          </a:ln>
        </p:spPr>
        <p:txBody>
          <a:bodyPr/>
          <a:p>
            <a:pPr algn="l" eaLnBrk="1" hangingPunct="1"/>
            <a:r>
              <a:rPr lang="en-US" altLang="zh-CN" sz="3200" b="1" dirty="0"/>
              <a:t>7.6.2 </a:t>
            </a:r>
            <a:r>
              <a:rPr lang="zh-CN" altLang="en-US" sz="3200" b="1" dirty="0"/>
              <a:t>子程序递归</a:t>
            </a:r>
            <a:br>
              <a:rPr lang="zh-CN" altLang="en-US" sz="3200" b="1" dirty="0"/>
            </a:br>
            <a:endParaRPr lang="zh-CN" altLang="en-US" sz="3200" b="1" dirty="0"/>
          </a:p>
        </p:txBody>
      </p:sp>
      <p:sp>
        <p:nvSpPr>
          <p:cNvPr id="10244" name="Rectangle 1027"/>
          <p:cNvSpPr/>
          <p:nvPr/>
        </p:nvSpPr>
        <p:spPr>
          <a:xfrm>
            <a:off x="0" y="269557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10242" name="Object 2048"/>
          <p:cNvGraphicFramePr/>
          <p:nvPr/>
        </p:nvGraphicFramePr>
        <p:xfrm>
          <a:off x="533400" y="1600200"/>
          <a:ext cx="8001000" cy="431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6896100" imgH="2333625" progId="Paint.Picture">
                  <p:embed/>
                </p:oleObj>
              </mc:Choice>
              <mc:Fallback>
                <p:oleObj name="" r:id="rId1" imgW="6896100" imgH="2333625" progId="Paint.Picture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3400" y="1600200"/>
                        <a:ext cx="8001000" cy="4311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Rectangle 1026"/>
          <p:cNvSpPr>
            <a:spLocks noGrp="1"/>
          </p:cNvSpPr>
          <p:nvPr>
            <p:ph type="title"/>
          </p:nvPr>
        </p:nvSpPr>
        <p:spPr>
          <a:xfrm>
            <a:off x="533400" y="912813"/>
            <a:ext cx="7848600" cy="611187"/>
          </a:xfrm>
          <a:noFill/>
          <a:ln>
            <a:noFill/>
          </a:ln>
        </p:spPr>
        <p:txBody>
          <a:bodyPr/>
          <a:p>
            <a:pPr algn="l" eaLnBrk="1" hangingPunct="1"/>
            <a:r>
              <a:rPr lang="en-US" altLang="zh-CN" sz="3600" b="1" dirty="0"/>
              <a:t>7.7 </a:t>
            </a:r>
            <a:r>
              <a:rPr lang="zh-CN" altLang="en-US" sz="3600" b="1" dirty="0"/>
              <a:t>实例七  </a:t>
            </a:r>
            <a:r>
              <a:rPr lang="zh-CN" altLang="en-US" sz="3600" b="1" dirty="0">
                <a:latin typeface="宋体" panose="02010600030101010101" pitchFamily="2" charset="-122"/>
              </a:rPr>
              <a:t>子程序与模块化</a:t>
            </a:r>
            <a:r>
              <a:rPr lang="zh-CN" altLang="en-US" sz="3600" b="1" dirty="0"/>
              <a:t> </a:t>
            </a:r>
            <a:endParaRPr lang="zh-CN" altLang="en-US" sz="3600" b="1" dirty="0"/>
          </a:p>
        </p:txBody>
      </p:sp>
      <p:sp>
        <p:nvSpPr>
          <p:cNvPr id="110595" name="Text Box 1027"/>
          <p:cNvSpPr txBox="1">
            <a:spLocks noChangeArrowheads="1"/>
          </p:cNvSpPr>
          <p:nvPr/>
        </p:nvSpPr>
        <p:spPr bwMode="auto">
          <a:xfrm>
            <a:off x="228600" y="2908300"/>
            <a:ext cx="8229600" cy="1587500"/>
          </a:xfrm>
          <a:prstGeom prst="rect">
            <a:avLst/>
          </a:prstGeom>
          <a:gradFill rotWithShape="0">
            <a:gsLst>
              <a:gs pos="0">
                <a:srgbClr val="E1FFE1"/>
              </a:gs>
              <a:gs pos="50000">
                <a:srgbClr val="FFFFFF"/>
              </a:gs>
              <a:gs pos="100000">
                <a:srgbClr val="E1FFE1"/>
              </a:gs>
            </a:gsLst>
            <a:lin ang="5400000" scaled="1"/>
          </a:gradFill>
          <a:ln w="9525">
            <a:noFill/>
            <a:miter lim="800000"/>
          </a:ln>
          <a:effectLst>
            <a:outerShdw dist="107763" dir="2700000" algn="ctr" rotWithShape="0">
              <a:srgbClr val="003399"/>
            </a:outerShdw>
          </a:effectLst>
        </p:spPr>
        <p:txBody>
          <a:bodyPr>
            <a:spAutoFit/>
          </a:bodyPr>
          <a:lstStyle/>
          <a:p>
            <a:pPr marL="342900" marR="0" indent="-342900" defTabSz="914400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8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	</a:t>
            </a:r>
            <a:r>
              <a:rPr kumimoji="0" lang="zh-CN" altLang="en-US" sz="28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示例</a:t>
            </a:r>
            <a:r>
              <a:rPr kumimoji="0" lang="en-US" altLang="zh-CN" sz="28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7-6  </a:t>
            </a:r>
            <a:r>
              <a:rPr kumimoji="0" lang="zh-CN" altLang="en-US" sz="28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从键盘输入学生姓名和成绩，按成绩升序排序，并显示出排序结果。</a:t>
            </a:r>
            <a:endParaRPr kumimoji="0" lang="zh-CN" altLang="en-US" sz="28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indent="-342900" defTabSz="914400">
              <a:lnSpc>
                <a:spcPct val="110000"/>
              </a:lnSpc>
              <a:buClrTx/>
              <a:buSzTx/>
              <a:buFontTx/>
              <a:buNone/>
              <a:defRPr/>
            </a:pPr>
            <a:r>
              <a:rPr kumimoji="0" lang="zh-CN" altLang="en-US" sz="28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	</a:t>
            </a:r>
            <a:endParaRPr kumimoji="0" lang="zh-CN" altLang="en-US" sz="28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132" name="Rectangle 1030"/>
          <p:cNvSpPr/>
          <p:nvPr/>
        </p:nvSpPr>
        <p:spPr>
          <a:xfrm>
            <a:off x="533400" y="2011363"/>
            <a:ext cx="3238500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3200" dirty="0">
                <a:latin typeface="Arial" panose="020B0604020202020204" pitchFamily="34" charset="0"/>
              </a:rPr>
              <a:t>7.7.1 </a:t>
            </a:r>
            <a:r>
              <a:rPr lang="zh-CN" altLang="en-US" sz="3200" dirty="0">
                <a:latin typeface="Arial" panose="020B0604020202020204" pitchFamily="34" charset="0"/>
              </a:rPr>
              <a:t>模块化结构</a:t>
            </a:r>
            <a:endParaRPr lang="zh-CN" altLang="en-US" sz="3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7" name="Text Box 2"/>
          <p:cNvSpPr txBox="1"/>
          <p:nvPr/>
        </p:nvSpPr>
        <p:spPr>
          <a:xfrm>
            <a:off x="152400" y="776288"/>
            <a:ext cx="7696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Arial" panose="020B0604020202020204" pitchFamily="34" charset="0"/>
              </a:rPr>
              <a:t>运行结果：</a:t>
            </a:r>
            <a:endParaRPr lang="zh-CN" altLang="en-US" sz="2800" dirty="0">
              <a:latin typeface="Arial" panose="020B0604020202020204" pitchFamily="34" charset="0"/>
            </a:endParaRPr>
          </a:p>
        </p:txBody>
      </p:sp>
      <p:sp>
        <p:nvSpPr>
          <p:cNvPr id="11268" name="Rectangle 3"/>
          <p:cNvSpPr/>
          <p:nvPr/>
        </p:nvSpPr>
        <p:spPr>
          <a:xfrm>
            <a:off x="0" y="254317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11266" name="Object 1024"/>
          <p:cNvGraphicFramePr/>
          <p:nvPr/>
        </p:nvGraphicFramePr>
        <p:xfrm>
          <a:off x="1676400" y="1371600"/>
          <a:ext cx="3106738" cy="434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1724025" imgH="2171700" progId="Paint.Picture">
                  <p:embed/>
                </p:oleObj>
              </mc:Choice>
              <mc:Fallback>
                <p:oleObj name="" r:id="rId1" imgW="1724025" imgH="2171700" progId="Paint.Picture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76400" y="1371600"/>
                        <a:ext cx="3106738" cy="434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Text Box 5"/>
          <p:cNvSpPr txBox="1"/>
          <p:nvPr/>
        </p:nvSpPr>
        <p:spPr>
          <a:xfrm>
            <a:off x="0" y="5749925"/>
            <a:ext cx="8686800" cy="1108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indent="-342900">
              <a:lnSpc>
                <a:spcPct val="110000"/>
              </a:lnSpc>
            </a:pPr>
            <a:r>
              <a:rPr lang="en-US" altLang="zh-CN" sz="2000" dirty="0">
                <a:latin typeface="Arial" panose="020B0604020202020204" pitchFamily="34" charset="0"/>
              </a:rPr>
              <a:t>		</a:t>
            </a:r>
            <a:r>
              <a:rPr lang="zh-CN" altLang="en-US" sz="2000" dirty="0">
                <a:latin typeface="Arial" panose="020B0604020202020204" pitchFamily="34" charset="0"/>
              </a:rPr>
              <a:t>本例中</a:t>
            </a:r>
            <a:r>
              <a:rPr lang="en-US" altLang="zh-CN" sz="2000" dirty="0">
                <a:latin typeface="Arial" panose="020B0604020202020204" pitchFamily="34" charset="0"/>
              </a:rPr>
              <a:t>p</a:t>
            </a:r>
            <a:r>
              <a:rPr lang="zh-CN" altLang="en-US" sz="2000" dirty="0">
                <a:latin typeface="Arial" panose="020B0604020202020204" pitchFamily="34" charset="0"/>
              </a:rPr>
              <a:t>设为</a:t>
            </a:r>
            <a:r>
              <a:rPr lang="en-US" altLang="zh-CN" sz="2000" dirty="0">
                <a:latin typeface="Arial" panose="020B0604020202020204" pitchFamily="34" charset="0"/>
              </a:rPr>
              <a:t>3</a:t>
            </a:r>
            <a:r>
              <a:rPr lang="zh-CN" altLang="en-US" sz="2000" dirty="0">
                <a:latin typeface="Arial" panose="020B0604020202020204" pitchFamily="34" charset="0"/>
              </a:rPr>
              <a:t>，可输入</a:t>
            </a:r>
            <a:r>
              <a:rPr lang="en-US" altLang="zh-CN" sz="2000" dirty="0">
                <a:latin typeface="Arial" panose="020B0604020202020204" pitchFamily="34" charset="0"/>
              </a:rPr>
              <a:t>3</a:t>
            </a:r>
            <a:r>
              <a:rPr lang="zh-CN" altLang="en-US" sz="2000" dirty="0">
                <a:latin typeface="Arial" panose="020B0604020202020204" pitchFamily="34" charset="0"/>
              </a:rPr>
              <a:t>个人的姓名和成绩，更改</a:t>
            </a:r>
            <a:r>
              <a:rPr lang="en-US" altLang="zh-CN" sz="2000" dirty="0">
                <a:latin typeface="Arial" panose="020B0604020202020204" pitchFamily="34" charset="0"/>
              </a:rPr>
              <a:t>p</a:t>
            </a:r>
            <a:r>
              <a:rPr lang="zh-CN" altLang="en-US" sz="2000" dirty="0">
                <a:latin typeface="Arial" panose="020B0604020202020204" pitchFamily="34" charset="0"/>
              </a:rPr>
              <a:t>值可输入多人。程序采用在输入缓冲区中加</a:t>
            </a:r>
            <a:r>
              <a:rPr lang="en-US" altLang="zh-CN" sz="2000" dirty="0">
                <a:latin typeface="Arial" panose="020B0604020202020204" pitchFamily="34" charset="0"/>
              </a:rPr>
              <a:t>$</a:t>
            </a:r>
            <a:r>
              <a:rPr lang="zh-CN" altLang="en-US" sz="2000" dirty="0">
                <a:latin typeface="Arial" panose="020B0604020202020204" pitchFamily="34" charset="0"/>
              </a:rPr>
              <a:t>符号的做法，将每个名字用</a:t>
            </a:r>
            <a:r>
              <a:rPr lang="en-US" altLang="zh-CN" sz="2000" dirty="0">
                <a:latin typeface="Arial" panose="020B0604020202020204" pitchFamily="34" charset="0"/>
              </a:rPr>
              <a:t>$</a:t>
            </a:r>
            <a:r>
              <a:rPr lang="zh-CN" altLang="en-US" sz="2000" dirty="0">
                <a:latin typeface="Arial" panose="020B0604020202020204" pitchFamily="34" charset="0"/>
              </a:rPr>
              <a:t>分隔，每个成绩也用</a:t>
            </a:r>
            <a:r>
              <a:rPr lang="en-US" altLang="zh-CN" sz="2000" dirty="0">
                <a:latin typeface="Arial" panose="020B0604020202020204" pitchFamily="34" charset="0"/>
              </a:rPr>
              <a:t>$</a:t>
            </a:r>
            <a:r>
              <a:rPr lang="zh-CN" altLang="en-US" sz="2000" dirty="0">
                <a:latin typeface="Arial" panose="020B0604020202020204" pitchFamily="34" charset="0"/>
              </a:rPr>
              <a:t>分隔；在输出时可用</a:t>
            </a:r>
            <a:r>
              <a:rPr lang="en-US" altLang="zh-CN" sz="2000" dirty="0">
                <a:latin typeface="Arial" panose="020B0604020202020204" pitchFamily="34" charset="0"/>
              </a:rPr>
              <a:t>9</a:t>
            </a:r>
            <a:r>
              <a:rPr lang="zh-CN" altLang="en-US" sz="2000" dirty="0">
                <a:latin typeface="Arial" panose="020B0604020202020204" pitchFamily="34" charset="0"/>
              </a:rPr>
              <a:t>号功能直接显示。</a:t>
            </a:r>
            <a:endParaRPr lang="zh-CN" altLang="en-US" sz="20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Rectangle 1027"/>
          <p:cNvSpPr>
            <a:spLocks noGrp="1"/>
          </p:cNvSpPr>
          <p:nvPr>
            <p:ph idx="1"/>
          </p:nvPr>
        </p:nvSpPr>
        <p:spPr>
          <a:xfrm>
            <a:off x="457200" y="762000"/>
            <a:ext cx="8077200" cy="2971800"/>
          </a:xfrm>
          <a:solidFill>
            <a:srgbClr val="FFFFBF">
              <a:alpha val="100000"/>
            </a:srgbClr>
          </a:solidFill>
          <a:ln w="38100" cmpd="dbl">
            <a:solidFill>
              <a:schemeClr val="tx1">
                <a:alpha val="100000"/>
              </a:schemeClr>
            </a:solidFill>
            <a:miter/>
          </a:ln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/>
              <a:t>设计思路：</a:t>
            </a:r>
            <a:endParaRPr lang="zh-CN" altLang="en-US" sz="2400" b="1" dirty="0"/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/>
              <a:t>1.</a:t>
            </a:r>
            <a:r>
              <a:rPr lang="zh-CN" altLang="en-US" sz="2400" b="1" dirty="0"/>
              <a:t>主程序和</a:t>
            </a:r>
            <a:r>
              <a:rPr lang="en-US" altLang="zh-CN" sz="2400" b="1" dirty="0"/>
              <a:t>5</a:t>
            </a:r>
            <a:r>
              <a:rPr lang="zh-CN" altLang="en-US" sz="2400" b="1" dirty="0"/>
              <a:t>个子程序。子程序分别是</a:t>
            </a:r>
            <a:r>
              <a:rPr lang="en-US" altLang="zh-CN" sz="2400" b="1" dirty="0"/>
              <a:t>INPUT</a:t>
            </a:r>
            <a:r>
              <a:rPr lang="zh-CN" altLang="en-US" sz="2400" b="1" dirty="0"/>
              <a:t>键盘输入、</a:t>
            </a:r>
            <a:r>
              <a:rPr lang="en-US" altLang="zh-CN" sz="2400" b="1" dirty="0"/>
              <a:t>COPY</a:t>
            </a:r>
            <a:r>
              <a:rPr lang="zh-CN" altLang="en-US" sz="2400" b="1" dirty="0"/>
              <a:t>数据转存、</a:t>
            </a:r>
            <a:r>
              <a:rPr lang="en-US" altLang="zh-CN" sz="2400" b="1" dirty="0"/>
              <a:t>CHANGE</a:t>
            </a:r>
            <a:r>
              <a:rPr lang="zh-CN" altLang="en-US" sz="2400" b="1" dirty="0"/>
              <a:t>十进制数</a:t>
            </a:r>
            <a:r>
              <a:rPr lang="en-US" altLang="zh-CN" sz="2400" b="1" dirty="0"/>
              <a:t>ASCII</a:t>
            </a:r>
            <a:r>
              <a:rPr lang="zh-CN" altLang="en-US" sz="2400" b="1" dirty="0"/>
              <a:t>码→二进制、</a:t>
            </a:r>
            <a:r>
              <a:rPr lang="en-US" altLang="zh-CN" sz="2400" b="1" dirty="0"/>
              <a:t>SORT</a:t>
            </a:r>
            <a:r>
              <a:rPr lang="zh-CN" altLang="en-US" sz="2400" b="1" dirty="0"/>
              <a:t>按成绩排序和</a:t>
            </a:r>
            <a:r>
              <a:rPr lang="en-US" altLang="zh-CN" sz="2400" b="1" dirty="0"/>
              <a:t>PRINT</a:t>
            </a:r>
            <a:r>
              <a:rPr lang="zh-CN" altLang="en-US" sz="2400" b="1" dirty="0"/>
              <a:t>打印排序名单。采用子程序调用以及多层嵌套调用。</a:t>
            </a:r>
            <a:endParaRPr lang="zh-CN" altLang="en-US" sz="2400" dirty="0"/>
          </a:p>
        </p:txBody>
      </p:sp>
      <p:sp>
        <p:nvSpPr>
          <p:cNvPr id="49155" name="Text Box 1028"/>
          <p:cNvSpPr txBox="1"/>
          <p:nvPr/>
        </p:nvSpPr>
        <p:spPr>
          <a:xfrm>
            <a:off x="533400" y="3924300"/>
            <a:ext cx="8077200" cy="2705100"/>
          </a:xfrm>
          <a:prstGeom prst="rect">
            <a:avLst/>
          </a:prstGeom>
          <a:solidFill>
            <a:srgbClr val="E1FFE1"/>
          </a:solidFill>
          <a:ln w="57150" cap="flat" cmpd="thinThick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lnSpc>
                <a:spcPct val="140000"/>
              </a:lnSpc>
            </a:pPr>
            <a:r>
              <a:rPr lang="en-US" altLang="zh-CN" sz="2400" dirty="0">
                <a:latin typeface="Arial" panose="020B0604020202020204" pitchFamily="34" charset="0"/>
              </a:rPr>
              <a:t>2.</a:t>
            </a:r>
            <a:r>
              <a:rPr lang="zh-CN" altLang="en-US" sz="2400" dirty="0">
                <a:latin typeface="Arial" panose="020B0604020202020204" pitchFamily="34" charset="0"/>
              </a:rPr>
              <a:t>姓名和成绩输入分别用</a:t>
            </a:r>
            <a:r>
              <a:rPr lang="en-US" altLang="zh-CN" sz="2400" dirty="0">
                <a:latin typeface="Arial" panose="020B0604020202020204" pitchFamily="34" charset="0"/>
              </a:rPr>
              <a:t>DOS</a:t>
            </a:r>
            <a:r>
              <a:rPr lang="zh-CN" altLang="en-US" sz="2400" dirty="0">
                <a:latin typeface="Arial" panose="020B0604020202020204" pitchFamily="34" charset="0"/>
              </a:rPr>
              <a:t>中断调用的</a:t>
            </a:r>
            <a:r>
              <a:rPr lang="en-US" altLang="zh-CN" sz="2400" dirty="0">
                <a:latin typeface="Arial" panose="020B0604020202020204" pitchFamily="34" charset="0"/>
              </a:rPr>
              <a:t>10</a:t>
            </a:r>
            <a:r>
              <a:rPr lang="zh-CN" altLang="en-US" sz="2400" dirty="0">
                <a:latin typeface="Arial" panose="020B0604020202020204" pitchFamily="34" charset="0"/>
              </a:rPr>
              <a:t>号功能实现字串输入。由于</a:t>
            </a:r>
            <a:r>
              <a:rPr lang="en-US" altLang="zh-CN" sz="2400" dirty="0">
                <a:latin typeface="Arial" panose="020B0604020202020204" pitchFamily="34" charset="0"/>
              </a:rPr>
              <a:t>10</a:t>
            </a:r>
            <a:r>
              <a:rPr lang="zh-CN" altLang="en-US" sz="2400" dirty="0">
                <a:latin typeface="Arial" panose="020B0604020202020204" pitchFamily="34" charset="0"/>
              </a:rPr>
              <a:t>号功能可以设定输入的字符个数和获得实际输入个数，使用方便。但输入最后字符之后，回车符</a:t>
            </a:r>
            <a:r>
              <a:rPr lang="en-US" altLang="zh-CN" sz="2400" dirty="0">
                <a:latin typeface="Arial" panose="020B0604020202020204" pitchFamily="34" charset="0"/>
              </a:rPr>
              <a:t>0DH</a:t>
            </a:r>
            <a:r>
              <a:rPr lang="zh-CN" altLang="en-US" sz="2400" dirty="0">
                <a:latin typeface="Arial" panose="020B0604020202020204" pitchFamily="34" charset="0"/>
              </a:rPr>
              <a:t>也被保存；需要将其改为</a:t>
            </a:r>
            <a:r>
              <a:rPr lang="en-US" altLang="zh-CN" sz="2400" dirty="0">
                <a:latin typeface="Arial" panose="020B0604020202020204" pitchFamily="34" charset="0"/>
              </a:rPr>
              <a:t>$</a:t>
            </a:r>
            <a:r>
              <a:rPr lang="zh-CN" altLang="en-US" sz="2400" dirty="0">
                <a:latin typeface="Arial" panose="020B0604020202020204" pitchFamily="34" charset="0"/>
              </a:rPr>
              <a:t>，便于输出时直接用</a:t>
            </a:r>
            <a:r>
              <a:rPr lang="en-US" altLang="zh-CN" sz="2400" dirty="0">
                <a:latin typeface="Arial" panose="020B0604020202020204" pitchFamily="34" charset="0"/>
              </a:rPr>
              <a:t>9</a:t>
            </a:r>
            <a:r>
              <a:rPr lang="zh-CN" altLang="en-US" sz="2400" dirty="0">
                <a:latin typeface="Arial" panose="020B0604020202020204" pitchFamily="34" charset="0"/>
              </a:rPr>
              <a:t>号功能显示姓名和成绩。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1618" name="Text Box 2"/>
          <p:cNvSpPr txBox="1"/>
          <p:nvPr/>
        </p:nvSpPr>
        <p:spPr>
          <a:xfrm>
            <a:off x="533400" y="3070225"/>
            <a:ext cx="8077200" cy="3635375"/>
          </a:xfrm>
          <a:prstGeom prst="rect">
            <a:avLst/>
          </a:prstGeom>
          <a:solidFill>
            <a:srgbClr val="FFFFBF"/>
          </a:solidFill>
          <a:ln w="38100" cap="flat" cmpd="dbl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marL="342900" indent="-342900">
              <a:lnSpc>
                <a:spcPct val="120000"/>
              </a:lnSpc>
            </a:pPr>
            <a:r>
              <a:rPr lang="en-US" altLang="zh-CN" sz="2400" dirty="0">
                <a:latin typeface="Arial" panose="020B0604020202020204" pitchFamily="34" charset="0"/>
              </a:rPr>
              <a:t>5.</a:t>
            </a:r>
            <a:r>
              <a:rPr lang="zh-CN" altLang="en-US" sz="2400" dirty="0">
                <a:latin typeface="Arial" panose="020B0604020202020204" pitchFamily="34" charset="0"/>
              </a:rPr>
              <a:t>按</a:t>
            </a:r>
            <a:r>
              <a:rPr lang="en-US" altLang="zh-CN" sz="2400" dirty="0">
                <a:latin typeface="Arial" panose="020B0604020202020204" pitchFamily="34" charset="0"/>
              </a:rPr>
              <a:t>score2</a:t>
            </a:r>
            <a:r>
              <a:rPr lang="zh-CN" altLang="en-US" sz="2400" dirty="0">
                <a:latin typeface="Arial" panose="020B0604020202020204" pitchFamily="34" charset="0"/>
              </a:rPr>
              <a:t>中的成绩排序，同时将保存在</a:t>
            </a:r>
            <a:r>
              <a:rPr lang="en-US" altLang="zh-CN" sz="2400" dirty="0">
                <a:latin typeface="Arial" panose="020B0604020202020204" pitchFamily="34" charset="0"/>
              </a:rPr>
              <a:t>mingci</a:t>
            </a:r>
            <a:r>
              <a:rPr lang="zh-CN" altLang="en-US" sz="2400" dirty="0">
                <a:latin typeface="Arial" panose="020B0604020202020204" pitchFamily="34" charset="0"/>
              </a:rPr>
              <a:t>中的输入次序号也一起交换，以次序号作为排序指针可在</a:t>
            </a:r>
            <a:r>
              <a:rPr lang="en-US" altLang="zh-CN" sz="2400" dirty="0">
                <a:latin typeface="Arial" panose="020B0604020202020204" pitchFamily="34" charset="0"/>
              </a:rPr>
              <a:t>sname</a:t>
            </a:r>
            <a:r>
              <a:rPr lang="zh-CN" altLang="en-US" sz="2400" dirty="0">
                <a:latin typeface="Arial" panose="020B0604020202020204" pitchFamily="34" charset="0"/>
              </a:rPr>
              <a:t>和</a:t>
            </a:r>
            <a:r>
              <a:rPr lang="en-US" altLang="zh-CN" sz="2400" dirty="0">
                <a:latin typeface="Arial" panose="020B0604020202020204" pitchFamily="34" charset="0"/>
              </a:rPr>
              <a:t>score1</a:t>
            </a:r>
            <a:r>
              <a:rPr lang="zh-CN" altLang="en-US" sz="2400" dirty="0">
                <a:latin typeface="Arial" panose="020B0604020202020204" pitchFamily="34" charset="0"/>
              </a:rPr>
              <a:t>中查找相应的人名和成绩；</a:t>
            </a:r>
            <a:endParaRPr lang="zh-CN" altLang="en-US" sz="2400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</a:pPr>
            <a:r>
              <a:rPr lang="en-US" altLang="zh-CN" sz="2400" dirty="0">
                <a:latin typeface="Arial" panose="020B0604020202020204" pitchFamily="34" charset="0"/>
              </a:rPr>
              <a:t>6.</a:t>
            </a:r>
            <a:r>
              <a:rPr lang="zh-CN" altLang="en-US" sz="2400" dirty="0">
                <a:latin typeface="Arial" panose="020B0604020202020204" pitchFamily="34" charset="0"/>
              </a:rPr>
              <a:t>打印排序名单时，从</a:t>
            </a:r>
            <a:r>
              <a:rPr lang="en-US" altLang="zh-CN" sz="2400" dirty="0">
                <a:latin typeface="Arial" panose="020B0604020202020204" pitchFamily="34" charset="0"/>
              </a:rPr>
              <a:t>mingci</a:t>
            </a:r>
            <a:r>
              <a:rPr lang="zh-CN" altLang="en-US" sz="2400" dirty="0">
                <a:latin typeface="Arial" panose="020B0604020202020204" pitchFamily="34" charset="0"/>
              </a:rPr>
              <a:t>中取出次序号作为位移量，到</a:t>
            </a:r>
            <a:r>
              <a:rPr lang="en-US" altLang="zh-CN" sz="2400" dirty="0">
                <a:latin typeface="Arial" panose="020B0604020202020204" pitchFamily="34" charset="0"/>
              </a:rPr>
              <a:t>smane</a:t>
            </a:r>
            <a:r>
              <a:rPr lang="zh-CN" altLang="en-US" sz="2400" dirty="0">
                <a:latin typeface="Arial" panose="020B0604020202020204" pitchFamily="34" charset="0"/>
              </a:rPr>
              <a:t>和</a:t>
            </a:r>
            <a:r>
              <a:rPr lang="en-US" altLang="zh-CN" sz="2400" dirty="0">
                <a:latin typeface="Arial" panose="020B0604020202020204" pitchFamily="34" charset="0"/>
              </a:rPr>
              <a:t>score1</a:t>
            </a:r>
            <a:r>
              <a:rPr lang="zh-CN" altLang="en-US" sz="2400" dirty="0">
                <a:latin typeface="Arial" panose="020B0604020202020204" pitchFamily="34" charset="0"/>
              </a:rPr>
              <a:t>中取出姓名和对应的成绩用</a:t>
            </a:r>
            <a:r>
              <a:rPr lang="en-US" altLang="zh-CN" sz="2400" dirty="0">
                <a:latin typeface="Arial" panose="020B0604020202020204" pitchFamily="34" charset="0"/>
              </a:rPr>
              <a:t>9</a:t>
            </a:r>
            <a:r>
              <a:rPr lang="zh-CN" altLang="en-US" sz="2400" dirty="0">
                <a:latin typeface="Arial" panose="020B0604020202020204" pitchFamily="34" charset="0"/>
              </a:rPr>
              <a:t>号功能显示。排序后</a:t>
            </a:r>
            <a:r>
              <a:rPr lang="en-US" altLang="zh-CN" sz="2400" dirty="0">
                <a:latin typeface="Arial" panose="020B0604020202020204" pitchFamily="34" charset="0"/>
              </a:rPr>
              <a:t>mingci</a:t>
            </a:r>
            <a:r>
              <a:rPr lang="zh-CN" altLang="en-US" sz="2400" dirty="0">
                <a:latin typeface="Arial" panose="020B0604020202020204" pitchFamily="34" charset="0"/>
              </a:rPr>
              <a:t>中先取出的次序号一定是成绩最高的人的，其他类推。</a:t>
            </a:r>
            <a:endParaRPr lang="zh-CN" altLang="en-US" sz="2400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</a:pPr>
            <a:endParaRPr lang="en-US" altLang="zh-CN" sz="2400" dirty="0">
              <a:latin typeface="Arial" panose="020B0604020202020204" pitchFamily="34" charset="0"/>
            </a:endParaRPr>
          </a:p>
        </p:txBody>
      </p:sp>
      <p:sp>
        <p:nvSpPr>
          <p:cNvPr id="50179" name="Rectangle 3"/>
          <p:cNvSpPr/>
          <p:nvPr/>
        </p:nvSpPr>
        <p:spPr>
          <a:xfrm>
            <a:off x="0" y="231457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0180" name="Text Box 7"/>
          <p:cNvSpPr txBox="1"/>
          <p:nvPr/>
        </p:nvSpPr>
        <p:spPr>
          <a:xfrm>
            <a:off x="533400" y="631825"/>
            <a:ext cx="8001000" cy="2339975"/>
          </a:xfrm>
          <a:prstGeom prst="rect">
            <a:avLst/>
          </a:prstGeom>
          <a:solidFill>
            <a:srgbClr val="E1FFE1"/>
          </a:solidFill>
          <a:ln w="57150" cap="flat" cmpd="thinThick">
            <a:solidFill>
              <a:srgbClr val="003399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lnSpc>
                <a:spcPct val="120000"/>
              </a:lnSpc>
            </a:pPr>
            <a:r>
              <a:rPr lang="en-US" altLang="zh-CN" sz="2400" dirty="0">
                <a:latin typeface="Arial" panose="020B0604020202020204" pitchFamily="34" charset="0"/>
              </a:rPr>
              <a:t>3.</a:t>
            </a:r>
            <a:r>
              <a:rPr lang="zh-CN" altLang="en-US" sz="2400" dirty="0">
                <a:latin typeface="Arial" panose="020B0604020202020204" pitchFamily="34" charset="0"/>
              </a:rPr>
              <a:t>用</a:t>
            </a:r>
            <a:r>
              <a:rPr lang="en-US" altLang="zh-CN" sz="2400" dirty="0">
                <a:latin typeface="Arial" panose="020B0604020202020204" pitchFamily="34" charset="0"/>
              </a:rPr>
              <a:t>buffer1</a:t>
            </a:r>
            <a:r>
              <a:rPr lang="zh-CN" altLang="en-US" sz="2400" dirty="0">
                <a:latin typeface="Arial" panose="020B0604020202020204" pitchFamily="34" charset="0"/>
              </a:rPr>
              <a:t>和</a:t>
            </a:r>
            <a:r>
              <a:rPr lang="en-US" altLang="zh-CN" sz="2400" dirty="0">
                <a:latin typeface="Arial" panose="020B0604020202020204" pitchFamily="34" charset="0"/>
              </a:rPr>
              <a:t>buffer2</a:t>
            </a:r>
            <a:r>
              <a:rPr lang="zh-CN" altLang="en-US" sz="2400" dirty="0">
                <a:latin typeface="Arial" panose="020B0604020202020204" pitchFamily="34" charset="0"/>
              </a:rPr>
              <a:t>作为键入的姓名和成绩的缓存区，然后将所有人名和成绩转存到</a:t>
            </a:r>
            <a:r>
              <a:rPr lang="en-US" altLang="zh-CN" sz="2400" dirty="0">
                <a:latin typeface="Arial" panose="020B0604020202020204" pitchFamily="34" charset="0"/>
              </a:rPr>
              <a:t>sname</a:t>
            </a:r>
            <a:r>
              <a:rPr lang="zh-CN" altLang="en-US" sz="2400" dirty="0">
                <a:latin typeface="Arial" panose="020B0604020202020204" pitchFamily="34" charset="0"/>
              </a:rPr>
              <a:t>和</a:t>
            </a:r>
            <a:r>
              <a:rPr lang="en-US" altLang="zh-CN" sz="2400" dirty="0">
                <a:latin typeface="Arial" panose="020B0604020202020204" pitchFamily="34" charset="0"/>
              </a:rPr>
              <a:t>score1</a:t>
            </a:r>
            <a:r>
              <a:rPr lang="zh-CN" altLang="en-US" sz="2400" dirty="0">
                <a:latin typeface="Arial" panose="020B0604020202020204" pitchFamily="34" charset="0"/>
              </a:rPr>
              <a:t>中保存，打印输出时可以利用。</a:t>
            </a:r>
            <a:endParaRPr lang="zh-CN" altLang="en-US" sz="2400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Arial" panose="020B0604020202020204" pitchFamily="34" charset="0"/>
              </a:rPr>
              <a:t>4.</a:t>
            </a:r>
            <a:r>
              <a:rPr lang="zh-CN" altLang="en-US" sz="2400" dirty="0">
                <a:latin typeface="Arial" panose="020B0604020202020204" pitchFamily="34" charset="0"/>
              </a:rPr>
              <a:t>将</a:t>
            </a:r>
            <a:r>
              <a:rPr lang="en-US" altLang="zh-CN" sz="2400" dirty="0">
                <a:latin typeface="Arial" panose="020B0604020202020204" pitchFamily="34" charset="0"/>
              </a:rPr>
              <a:t>score1</a:t>
            </a:r>
            <a:r>
              <a:rPr lang="zh-CN" altLang="en-US" sz="2400" dirty="0">
                <a:latin typeface="Arial" panose="020B0604020202020204" pitchFamily="34" charset="0"/>
              </a:rPr>
              <a:t>中成绩的十进制数</a:t>
            </a:r>
            <a:r>
              <a:rPr lang="en-US" altLang="zh-CN" sz="2400" dirty="0">
                <a:latin typeface="Arial" panose="020B0604020202020204" pitchFamily="34" charset="0"/>
              </a:rPr>
              <a:t>ASCII</a:t>
            </a:r>
            <a:r>
              <a:rPr lang="zh-CN" altLang="en-US" sz="2400" dirty="0">
                <a:latin typeface="Arial" panose="020B0604020202020204" pitchFamily="34" charset="0"/>
              </a:rPr>
              <a:t>码转换为二进制数→</a:t>
            </a:r>
            <a:r>
              <a:rPr lang="en-US" altLang="zh-CN" sz="2400" dirty="0">
                <a:latin typeface="Arial" panose="020B0604020202020204" pitchFamily="34" charset="0"/>
              </a:rPr>
              <a:t>score2</a:t>
            </a:r>
            <a:r>
              <a:rPr lang="zh-CN" altLang="en-US" sz="2400" dirty="0">
                <a:latin typeface="Arial" panose="020B0604020202020204" pitchFamily="34" charset="0"/>
              </a:rPr>
              <a:t>；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1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2290" name="Object 2"/>
          <p:cNvGraphicFramePr/>
          <p:nvPr/>
        </p:nvGraphicFramePr>
        <p:xfrm>
          <a:off x="533400" y="1371600"/>
          <a:ext cx="7543800" cy="519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" imgW="4591050" imgH="2990850" progId="Paint.Picture">
                  <p:embed/>
                </p:oleObj>
              </mc:Choice>
              <mc:Fallback>
                <p:oleObj name="" r:id="rId1" imgW="4591050" imgH="2990850" progId="Paint.Picture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3400" y="1371600"/>
                        <a:ext cx="7543800" cy="5197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1" name="Rectangle 3"/>
          <p:cNvSpPr/>
          <p:nvPr/>
        </p:nvSpPr>
        <p:spPr>
          <a:xfrm>
            <a:off x="609600" y="914400"/>
            <a:ext cx="18859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dirty="0">
                <a:latin typeface="Arial" panose="020B0604020202020204" pitchFamily="34" charset="0"/>
              </a:rPr>
              <a:t>程序框图</a:t>
            </a:r>
            <a:r>
              <a:rPr lang="en-US" altLang="zh-CN" sz="2400" dirty="0">
                <a:latin typeface="Arial" panose="020B0604020202020204" pitchFamily="34" charset="0"/>
              </a:rPr>
              <a:t>1</a:t>
            </a:r>
            <a:r>
              <a:rPr lang="zh-CN" altLang="en-US" sz="2400" dirty="0">
                <a:latin typeface="Arial" panose="020B0604020202020204" pitchFamily="34" charset="0"/>
              </a:rPr>
              <a:t>：</a:t>
            </a:r>
            <a:endParaRPr lang="zh-CN" altLang="en-US" sz="2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5" name="Rectangle 2"/>
          <p:cNvSpPr/>
          <p:nvPr/>
        </p:nvSpPr>
        <p:spPr>
          <a:xfrm>
            <a:off x="0" y="19240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13314" name="Object 1024"/>
          <p:cNvGraphicFramePr/>
          <p:nvPr/>
        </p:nvGraphicFramePr>
        <p:xfrm>
          <a:off x="838200" y="1150938"/>
          <a:ext cx="7315200" cy="570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" imgW="6210300" imgH="4095750" progId="Paint.Picture">
                  <p:embed/>
                </p:oleObj>
              </mc:Choice>
              <mc:Fallback>
                <p:oleObj name="" r:id="rId1" imgW="6210300" imgH="4095750" progId="Paint.Picture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8200" y="1150938"/>
                        <a:ext cx="7315200" cy="5707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Text Box 4"/>
          <p:cNvSpPr txBox="1"/>
          <p:nvPr/>
        </p:nvSpPr>
        <p:spPr>
          <a:xfrm>
            <a:off x="152400" y="152400"/>
            <a:ext cx="21336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endParaRPr lang="zh-CN" altLang="zh-CN" b="0" dirty="0">
              <a:latin typeface="Arial" panose="020B0604020202020204" pitchFamily="34" charset="0"/>
            </a:endParaRPr>
          </a:p>
        </p:txBody>
      </p:sp>
      <p:sp>
        <p:nvSpPr>
          <p:cNvPr id="13317" name="Text Box 5"/>
          <p:cNvSpPr txBox="1"/>
          <p:nvPr/>
        </p:nvSpPr>
        <p:spPr>
          <a:xfrm>
            <a:off x="457200" y="762000"/>
            <a:ext cx="1752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Arial" panose="020B0604020202020204" pitchFamily="34" charset="0"/>
              </a:rPr>
              <a:t>程序框图</a:t>
            </a:r>
            <a:r>
              <a:rPr lang="en-US" altLang="zh-CN" sz="2400" dirty="0">
                <a:latin typeface="Arial" panose="020B0604020202020204" pitchFamily="34" charset="0"/>
              </a:rPr>
              <a:t>2</a:t>
            </a:r>
            <a:r>
              <a:rPr lang="zh-CN" altLang="en-US" sz="2400" dirty="0">
                <a:latin typeface="Arial" panose="020B0604020202020204" pitchFamily="34" charset="0"/>
              </a:rPr>
              <a:t>：</a:t>
            </a:r>
            <a:endParaRPr lang="zh-CN" altLang="en-US" sz="2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9" name="Rectangle 1026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  <a:noFill/>
          <a:ln>
            <a:noFill/>
          </a:ln>
        </p:spPr>
        <p:txBody>
          <a:bodyPr/>
          <a:p>
            <a:pPr algn="l" eaLnBrk="1" hangingPunct="1"/>
            <a:r>
              <a:rPr lang="en-US" altLang="zh-CN" sz="3200" b="1" dirty="0"/>
              <a:t>7.7.2 </a:t>
            </a:r>
            <a:r>
              <a:rPr lang="zh-CN" altLang="en-US" sz="3200" b="1" dirty="0"/>
              <a:t>实验示例</a:t>
            </a:r>
            <a:endParaRPr lang="zh-CN" altLang="en-US" sz="3200" b="1" dirty="0"/>
          </a:p>
        </p:txBody>
      </p:sp>
      <p:sp>
        <p:nvSpPr>
          <p:cNvPr id="132100" name="Text Box 1028"/>
          <p:cNvSpPr txBox="1">
            <a:spLocks noChangeArrowheads="1"/>
          </p:cNvSpPr>
          <p:nvPr/>
        </p:nvSpPr>
        <p:spPr bwMode="auto">
          <a:xfrm>
            <a:off x="609600" y="1787525"/>
            <a:ext cx="7620000" cy="1031875"/>
          </a:xfrm>
          <a:prstGeom prst="rect">
            <a:avLst/>
          </a:prstGeom>
          <a:gradFill rotWithShape="0">
            <a:gsLst>
              <a:gs pos="0">
                <a:srgbClr val="E1FFE1"/>
              </a:gs>
              <a:gs pos="50000">
                <a:srgbClr val="FFFFFF"/>
              </a:gs>
              <a:gs pos="100000">
                <a:srgbClr val="E1FFE1"/>
              </a:gs>
            </a:gsLst>
            <a:lin ang="5400000" scaled="1"/>
          </a:gradFill>
          <a:ln w="9525">
            <a:noFill/>
            <a:miter lim="800000"/>
          </a:ln>
          <a:effectLst>
            <a:outerShdw dist="107763" dir="2700000" algn="ctr" rotWithShape="0">
              <a:srgbClr val="003399"/>
            </a:outerShdw>
          </a:effectLst>
        </p:spPr>
        <p:txBody>
          <a:bodyPr>
            <a:spAutoFit/>
          </a:bodyPr>
          <a:lstStyle/>
          <a:p>
            <a:pPr marR="0" algn="just" defTabSz="914400">
              <a:lnSpc>
                <a:spcPct val="110000"/>
              </a:lnSpc>
              <a:spcBef>
                <a:spcPct val="20000"/>
              </a:spcBef>
              <a:buClrTx/>
              <a:buSzTx/>
              <a:buFontTx/>
              <a:buBlip>
                <a:blip r:embed="rId1"/>
              </a:buBlip>
              <a:defRPr/>
            </a:pPr>
            <a:r>
              <a:rPr kumimoji="0" lang="zh-CN" altLang="en-US" sz="28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示例</a:t>
            </a:r>
            <a:r>
              <a:rPr kumimoji="0" lang="en-US" altLang="zh-CN" sz="28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7-7 </a:t>
            </a:r>
            <a:r>
              <a:rPr kumimoji="0" lang="zh-CN" altLang="en-US" sz="28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将键入的两个十进制数相加</a:t>
            </a:r>
            <a:r>
              <a:rPr kumimoji="0" lang="en-US" altLang="zh-CN" sz="28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,</a:t>
            </a:r>
            <a:r>
              <a:rPr kumimoji="0" lang="zh-CN" altLang="en-US" sz="28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并显示十进制结果。</a:t>
            </a:r>
            <a:endParaRPr kumimoji="0" lang="zh-CN" altLang="en-US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49504" name="Object 1024"/>
          <p:cNvGraphicFramePr/>
          <p:nvPr/>
        </p:nvGraphicFramePr>
        <p:xfrm>
          <a:off x="3949700" y="3048000"/>
          <a:ext cx="2374900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2" imgW="1076325" imgH="1476375" progId="Paint.Picture">
                  <p:embed/>
                </p:oleObj>
              </mc:Choice>
              <mc:Fallback>
                <p:oleObj name="" r:id="rId2" imgW="1076325" imgH="1476375" progId="Paint.Picture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49700" y="3048000"/>
                        <a:ext cx="2374900" cy="3276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03" name="Text Box 1031"/>
          <p:cNvSpPr txBox="1"/>
          <p:nvPr/>
        </p:nvSpPr>
        <p:spPr>
          <a:xfrm>
            <a:off x="762000" y="3154363"/>
            <a:ext cx="28194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200" dirty="0">
                <a:latin typeface="宋体" panose="02010600030101010101" pitchFamily="2" charset="-122"/>
              </a:rPr>
              <a:t>运行结果：</a:t>
            </a:r>
            <a:r>
              <a:rPr lang="zh-CN" altLang="en-US" sz="3200" dirty="0">
                <a:latin typeface="Arial" panose="020B0604020202020204" pitchFamily="34" charset="0"/>
              </a:rPr>
              <a:t> </a:t>
            </a:r>
            <a:endParaRPr lang="zh-CN" altLang="en-US" sz="3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9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9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Rectangle 5"/>
          <p:cNvSpPr/>
          <p:nvPr/>
        </p:nvSpPr>
        <p:spPr>
          <a:xfrm>
            <a:off x="685800" y="1524000"/>
            <a:ext cx="7543800" cy="4267200"/>
          </a:xfrm>
          <a:prstGeom prst="rect">
            <a:avLst/>
          </a:prstGeom>
          <a:solidFill>
            <a:srgbClr val="FFFFBF"/>
          </a:solidFill>
          <a:ln w="38100" cap="flat" cmpd="dbl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marL="342900" indent="-342900" algn="just">
              <a:lnSpc>
                <a:spcPct val="130000"/>
              </a:lnSpc>
              <a:spcBef>
                <a:spcPct val="20000"/>
              </a:spcBef>
              <a:buBlip>
                <a:blip r:embed="rId1"/>
              </a:buBlip>
            </a:pPr>
            <a:r>
              <a:rPr lang="zh-CN" altLang="en-US" sz="2800" dirty="0">
                <a:latin typeface="宋体" panose="02010600030101010101" pitchFamily="2" charset="-122"/>
              </a:rPr>
              <a:t>设计思路：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30000"/>
              </a:lnSpc>
              <a:spcBef>
                <a:spcPct val="20000"/>
              </a:spcBef>
              <a:buNone/>
            </a:pPr>
            <a:r>
              <a:rPr lang="zh-CN" altLang="en-US" sz="2800" dirty="0">
                <a:latin typeface="宋体" panose="02010600030101010101" pitchFamily="2" charset="-122"/>
              </a:rPr>
              <a:t>	（</a:t>
            </a:r>
            <a:r>
              <a:rPr lang="en-US" altLang="zh-CN" sz="2800" dirty="0">
                <a:latin typeface="宋体" panose="02010600030101010101" pitchFamily="2" charset="-122"/>
              </a:rPr>
              <a:t>1</a:t>
            </a:r>
            <a:r>
              <a:rPr lang="zh-CN" altLang="en-US" sz="2800" dirty="0">
                <a:latin typeface="宋体" panose="02010600030101010101" pitchFamily="2" charset="-122"/>
              </a:rPr>
              <a:t>）主程序调用三个子程序。主程序用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JMP</a:t>
            </a:r>
            <a:r>
              <a:rPr lang="zh-CN" altLang="en-US" sz="2800" dirty="0">
                <a:latin typeface="宋体" panose="02010600030101010101" pitchFamily="2" charset="-122"/>
              </a:rPr>
              <a:t>构成循环，可多次做计算；如果按下的不是数字键则退出循环，结束程序；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ct val="2000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800" dirty="0">
                <a:latin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</a:rPr>
              <a:t>）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subr1</a:t>
            </a:r>
            <a:r>
              <a:rPr lang="zh-CN" altLang="en-US" sz="2800" dirty="0">
                <a:latin typeface="宋体" panose="02010600030101010101" pitchFamily="2" charset="-122"/>
              </a:rPr>
              <a:t>子程序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宋体" panose="02010600030101010101" pitchFamily="2" charset="-122"/>
              </a:rPr>
              <a:t>：功能为键盘输入，数字键</a:t>
            </a:r>
            <a:r>
              <a:rPr lang="en-US" altLang="zh-CN" sz="2800" dirty="0">
                <a:latin typeface="宋体" panose="02010600030101010101" pitchFamily="2" charset="-122"/>
              </a:rPr>
              <a:t>ASCII</a:t>
            </a:r>
            <a:r>
              <a:rPr lang="zh-CN" altLang="en-US" sz="2800" dirty="0">
                <a:latin typeface="宋体" panose="02010600030101010101" pitchFamily="2" charset="-122"/>
              </a:rPr>
              <a:t>码→十进制数（该十进制数保存为二进制），用存储单元</a:t>
            </a:r>
            <a:r>
              <a:rPr lang="en-US" altLang="zh-CN" sz="2800" dirty="0">
                <a:latin typeface="宋体" panose="02010600030101010101" pitchFamily="2" charset="-122"/>
              </a:rPr>
              <a:t>x</a:t>
            </a:r>
            <a:r>
              <a:rPr lang="zh-CN" altLang="en-US" sz="2800" dirty="0">
                <a:latin typeface="宋体" panose="02010600030101010101" pitchFamily="2" charset="-122"/>
              </a:rPr>
              <a:t>传参；</a:t>
            </a:r>
            <a:r>
              <a:rPr lang="zh-CN" altLang="en-US" sz="2800" dirty="0">
                <a:latin typeface="Arial" panose="020B0604020202020204" pitchFamily="34" charset="0"/>
              </a:rPr>
              <a:t> </a:t>
            </a:r>
            <a:endParaRPr lang="zh-CN" altLang="en-US" sz="2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22" name="Text Box 2"/>
          <p:cNvSpPr txBox="1">
            <a:spLocks noChangeArrowheads="1"/>
          </p:cNvSpPr>
          <p:nvPr/>
        </p:nvSpPr>
        <p:spPr bwMode="auto">
          <a:xfrm>
            <a:off x="762000" y="1143000"/>
            <a:ext cx="7543800" cy="4533900"/>
          </a:xfrm>
          <a:prstGeom prst="rect">
            <a:avLst/>
          </a:prstGeom>
          <a:solidFill>
            <a:srgbClr val="E1FFE1"/>
          </a:solidFill>
          <a:ln w="38100" cmpd="dbl">
            <a:solidFill>
              <a:schemeClr val="tx1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R="0" algn="just" defTabSz="914400">
              <a:lnSpc>
                <a:spcPct val="14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8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28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3</a:t>
            </a:r>
            <a:r>
              <a:rPr kumimoji="0" lang="zh-CN" altLang="en-US" sz="28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）</a:t>
            </a:r>
            <a:r>
              <a:rPr kumimoji="0" lang="zh-CN" altLang="en-US" sz="28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subr2</a:t>
            </a:r>
            <a:r>
              <a:rPr kumimoji="0" lang="zh-CN" altLang="en-US" sz="28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子程序</a:t>
            </a:r>
            <a:r>
              <a:rPr kumimoji="0" lang="en-US" altLang="zh-CN" sz="28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8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：功能为两数相加，以寄存器</a:t>
            </a:r>
            <a:r>
              <a:rPr kumimoji="0" lang="en-US" altLang="zh-CN" sz="28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BX</a:t>
            </a:r>
            <a:r>
              <a:rPr kumimoji="0" lang="zh-CN" altLang="en-US" sz="28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传参；</a:t>
            </a:r>
            <a:endParaRPr kumimoji="0" lang="zh-CN" altLang="en-US" sz="2800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14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8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28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28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）</a:t>
            </a:r>
            <a:r>
              <a:rPr kumimoji="0" lang="zh-CN" altLang="en-US" sz="28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subr3</a:t>
            </a:r>
            <a:r>
              <a:rPr kumimoji="0" lang="zh-CN" altLang="en-US" sz="28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子程序</a:t>
            </a:r>
            <a:r>
              <a:rPr kumimoji="0" lang="en-US" altLang="zh-CN" sz="28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28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：功能为显示十进制数。先将二进制数→十进制数。将传参寄存器</a:t>
            </a:r>
            <a:r>
              <a:rPr kumimoji="0" lang="en-US" altLang="zh-CN" sz="2800" kern="1200" cap="none" spc="0" normalizeH="0" baseline="0" noProof="0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BX</a:t>
            </a:r>
            <a:r>
              <a:rPr kumimoji="0" lang="zh-CN" altLang="en-US" sz="28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中的二进制数用除以</a:t>
            </a:r>
            <a:r>
              <a:rPr kumimoji="0" lang="en-US" altLang="zh-CN" sz="2800" kern="1200" cap="none" spc="0" normalizeH="0" baseline="0" noProof="0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10</a:t>
            </a:r>
            <a:r>
              <a:rPr kumimoji="0" lang="zh-CN" altLang="en-US" sz="28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取余数的方法转换为十进制数，再将余数加</a:t>
            </a:r>
            <a:r>
              <a:rPr kumimoji="0" lang="en-US" altLang="zh-CN" sz="2800" kern="1200" cap="none" spc="0" normalizeH="0" baseline="0" noProof="0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30H</a:t>
            </a:r>
            <a:r>
              <a:rPr kumimoji="0" lang="zh-CN" altLang="en-US" sz="28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变为十进制数的</a:t>
            </a:r>
            <a:r>
              <a:rPr kumimoji="0" lang="en-US" altLang="zh-CN" sz="2800" kern="1200" cap="none" spc="0" normalizeH="0" baseline="0" noProof="0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ASCII</a:t>
            </a:r>
            <a:r>
              <a:rPr kumimoji="0" lang="zh-CN" altLang="en-US" sz="28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码，然后显示。</a:t>
            </a:r>
            <a:endParaRPr kumimoji="0" lang="zh-CN" altLang="en-US" sz="28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026" name="Object 2"/>
          <p:cNvGraphicFramePr/>
          <p:nvPr/>
        </p:nvGraphicFramePr>
        <p:xfrm>
          <a:off x="2057400" y="3505200"/>
          <a:ext cx="4613275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2533650" imgH="1971675" progId="Paint.Picture">
                  <p:embed/>
                </p:oleObj>
              </mc:Choice>
              <mc:Fallback>
                <p:oleObj name="" r:id="rId1" imgW="2533650" imgH="1971675" progId="Paint.Picture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57400" y="3505200"/>
                        <a:ext cx="4613275" cy="3124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  <a:effectLst>
                        <a:outerShdw dist="35921" dir="2699999" algn="ctr" rotWithShape="0">
                          <a:srgbClr val="003399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Text Box 3"/>
          <p:cNvSpPr txBox="1"/>
          <p:nvPr/>
        </p:nvSpPr>
        <p:spPr>
          <a:xfrm>
            <a:off x="533400" y="609600"/>
            <a:ext cx="67056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028" name="Text Box 5"/>
          <p:cNvSpPr txBox="1"/>
          <p:nvPr/>
        </p:nvSpPr>
        <p:spPr>
          <a:xfrm>
            <a:off x="533400" y="1003300"/>
            <a:ext cx="7924800" cy="2328863"/>
          </a:xfrm>
          <a:prstGeom prst="rect">
            <a:avLst/>
          </a:prstGeom>
          <a:solidFill>
            <a:srgbClr val="E1FFE1"/>
          </a:solidFill>
          <a:ln w="38100" cap="flat" cmpd="dbl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子程序与分支程序的最大区别是子程序执行完要返回到主程序，也就是返回到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指令的下一条继续执行。在子程序中用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指令作为返回指令。主程序和子程序的关系如图所示。</a:t>
            </a:r>
            <a:r>
              <a:rPr lang="zh-CN" altLang="en-US" sz="2400" dirty="0">
                <a:latin typeface="Arial" panose="020B0604020202020204" pitchFamily="34" charset="0"/>
              </a:rPr>
              <a:t> </a:t>
            </a:r>
            <a:endParaRPr lang="zh-CN" altLang="en-US" sz="2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4146" name="Text Box 2"/>
          <p:cNvSpPr txBox="1">
            <a:spLocks noChangeArrowheads="1"/>
          </p:cNvSpPr>
          <p:nvPr/>
        </p:nvSpPr>
        <p:spPr bwMode="auto">
          <a:xfrm>
            <a:off x="762000" y="1447800"/>
            <a:ext cx="7010400" cy="53498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R="0" algn="just" defTabSz="914400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;7-7.asm  </a:t>
            </a:r>
            <a:r>
              <a:rPr kumimoji="0" lang="zh-CN" altLang="en-US" sz="24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寄存器、存储器传参。</a:t>
            </a:r>
            <a:endParaRPr kumimoji="0" lang="zh-CN" altLang="en-US" sz="2400" kern="1200" cap="none" spc="0" normalizeH="0" baseline="0" noProof="0" dirty="0"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R="0" algn="just" defTabSz="914400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endParaRPr kumimoji="0" lang="zh-CN" altLang="en-US" sz="2400" kern="1200" cap="none" spc="0" normalizeH="0" baseline="0" noProof="0" dirty="0"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R="0" algn="just" defTabSz="914400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data segment</a:t>
            </a:r>
            <a:endParaRPr kumimoji="0" lang="en-US" altLang="zh-CN" sz="24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  x </a:t>
            </a:r>
            <a:r>
              <a:rPr kumimoji="0" lang="en-US" altLang="zh-CN" sz="2400" kern="1200" cap="none" spc="0" normalizeH="0" baseline="0" noProof="0" dirty="0" err="1">
                <a:latin typeface="Arial" panose="020B0604020202020204" pitchFamily="34" charset="0"/>
                <a:ea typeface="楷体_GB2312" pitchFamily="49" charset="-122"/>
                <a:cs typeface="+mn-cs"/>
              </a:rPr>
              <a:t>dw</a:t>
            </a: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 ?,?</a:t>
            </a:r>
            <a:endParaRPr kumimoji="0" lang="en-US" altLang="zh-CN" sz="24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  cc1 db 0ah,0dh,'x1</a:t>
            </a: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</a:t>
            </a: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$'</a:t>
            </a:r>
            <a:endParaRPr kumimoji="0" lang="en-US" altLang="zh-CN" sz="24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  cc2 db 0ah,0dh,'x2</a:t>
            </a: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</a:t>
            </a: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$'</a:t>
            </a:r>
            <a:endParaRPr kumimoji="0" lang="en-US" altLang="zh-CN" sz="24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  cc3 db 0ah,0dh,'y</a:t>
            </a: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</a:t>
            </a: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x1+x2</a:t>
            </a: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</a:t>
            </a: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$'</a:t>
            </a:r>
            <a:endParaRPr kumimoji="0" lang="en-US" altLang="zh-CN" sz="24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data ends</a:t>
            </a:r>
            <a:endParaRPr kumimoji="0" lang="en-US" altLang="zh-CN" sz="24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code segment </a:t>
            </a:r>
            <a:endParaRPr kumimoji="0" lang="en-US" altLang="zh-CN" sz="24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assume </a:t>
            </a:r>
            <a:r>
              <a:rPr kumimoji="0" lang="en-US" altLang="zh-CN" sz="2400" kern="1200" cap="none" spc="0" normalizeH="0" baseline="0" noProof="0" dirty="0" err="1">
                <a:latin typeface="Arial" panose="020B0604020202020204" pitchFamily="34" charset="0"/>
                <a:ea typeface="楷体_GB2312" pitchFamily="49" charset="-122"/>
                <a:cs typeface="+mn-cs"/>
              </a:rPr>
              <a:t>cs:code,ds:data</a:t>
            </a:r>
            <a:endParaRPr kumimoji="0" lang="en-US" altLang="zh-CN" sz="24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start:</a:t>
            </a:r>
            <a:endParaRPr kumimoji="0" lang="en-US" altLang="zh-CN" sz="24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 err="1">
                <a:latin typeface="Arial" panose="020B0604020202020204" pitchFamily="34" charset="0"/>
                <a:ea typeface="楷体_GB2312" pitchFamily="49" charset="-122"/>
                <a:cs typeface="+mn-cs"/>
              </a:rPr>
              <a:t>mov</a:t>
            </a: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2400" kern="1200" cap="none" spc="0" normalizeH="0" baseline="0" noProof="0" dirty="0" err="1">
                <a:latin typeface="Arial" panose="020B0604020202020204" pitchFamily="34" charset="0"/>
                <a:ea typeface="楷体_GB2312" pitchFamily="49" charset="-122"/>
                <a:cs typeface="+mn-cs"/>
              </a:rPr>
              <a:t>ax,data</a:t>
            </a:r>
            <a:endParaRPr kumimoji="0" lang="en-US" altLang="zh-CN" sz="24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 err="1">
                <a:latin typeface="Arial" panose="020B0604020202020204" pitchFamily="34" charset="0"/>
                <a:ea typeface="楷体_GB2312" pitchFamily="49" charset="-122"/>
                <a:cs typeface="+mn-cs"/>
              </a:rPr>
              <a:t>mov</a:t>
            </a: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2400" kern="1200" cap="none" spc="0" normalizeH="0" baseline="0" noProof="0" dirty="0" err="1">
                <a:latin typeface="Arial" panose="020B0604020202020204" pitchFamily="34" charset="0"/>
                <a:ea typeface="楷体_GB2312" pitchFamily="49" charset="-122"/>
                <a:cs typeface="+mn-cs"/>
              </a:rPr>
              <a:t>ds,ax</a:t>
            </a:r>
            <a:endParaRPr kumimoji="0" lang="en-US" altLang="zh-CN" sz="24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defTabSz="914400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endParaRPr kumimoji="0" lang="en-US" altLang="zh-CN" sz="24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251" name="Rectangle 3"/>
          <p:cNvSpPr/>
          <p:nvPr/>
        </p:nvSpPr>
        <p:spPr>
          <a:xfrm>
            <a:off x="457200" y="776288"/>
            <a:ext cx="1970088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dirty="0">
                <a:latin typeface="宋体" panose="02010600030101010101" pitchFamily="2" charset="-122"/>
              </a:rPr>
              <a:t>程序如下：</a:t>
            </a:r>
            <a:endParaRPr lang="zh-CN" altLang="en-US" sz="28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5170" name="Text Box 2"/>
          <p:cNvSpPr txBox="1">
            <a:spLocks noChangeArrowheads="1"/>
          </p:cNvSpPr>
          <p:nvPr/>
        </p:nvSpPr>
        <p:spPr bwMode="auto">
          <a:xfrm>
            <a:off x="762000" y="750888"/>
            <a:ext cx="7391400" cy="61071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R="0" algn="just" defTabSz="914400">
              <a:lnSpc>
                <a:spcPct val="4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17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;</a:t>
            </a:r>
            <a:r>
              <a:rPr kumimoji="0" lang="zh-CN" altLang="en-US" sz="17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主程序</a:t>
            </a:r>
            <a:endParaRPr kumimoji="0" lang="zh-CN" altLang="en-US" sz="17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4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17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main proc far</a:t>
            </a:r>
            <a:endParaRPr kumimoji="0" lang="en-US" altLang="zh-CN" sz="17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4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1700" kern="1200" cap="none" spc="0" normalizeH="0" baseline="0" noProof="0" dirty="0" err="1">
                <a:latin typeface="Arial" panose="020B0604020202020204" pitchFamily="34" charset="0"/>
                <a:ea typeface="楷体_GB2312" pitchFamily="49" charset="-122"/>
                <a:cs typeface="+mn-cs"/>
              </a:rPr>
              <a:t>mov</a:t>
            </a:r>
            <a:r>
              <a:rPr kumimoji="0" lang="en-US" altLang="zh-CN" sz="17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 cx,0</a:t>
            </a:r>
            <a:endParaRPr kumimoji="0" lang="en-US" altLang="zh-CN" sz="17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4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1700" kern="1200" cap="none" spc="0" normalizeH="0" baseline="0" noProof="0" dirty="0" err="1">
                <a:latin typeface="Arial" panose="020B0604020202020204" pitchFamily="34" charset="0"/>
                <a:ea typeface="楷体_GB2312" pitchFamily="49" charset="-122"/>
                <a:cs typeface="+mn-cs"/>
              </a:rPr>
              <a:t>mov</a:t>
            </a:r>
            <a:r>
              <a:rPr kumimoji="0" lang="en-US" altLang="zh-CN" sz="17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 bx,0</a:t>
            </a:r>
            <a:endParaRPr kumimoji="0" lang="en-US" altLang="zh-CN" sz="17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4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1700" kern="1200" cap="none" spc="0" normalizeH="0" baseline="0" noProof="0" dirty="0" err="1">
                <a:latin typeface="Arial" panose="020B0604020202020204" pitchFamily="34" charset="0"/>
                <a:ea typeface="楷体_GB2312" pitchFamily="49" charset="-122"/>
                <a:cs typeface="+mn-cs"/>
              </a:rPr>
              <a:t>mov</a:t>
            </a:r>
            <a:r>
              <a:rPr kumimoji="0" lang="en-US" altLang="zh-CN" sz="17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 si,0</a:t>
            </a:r>
            <a:endParaRPr kumimoji="0" lang="en-US" altLang="zh-CN" sz="17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4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1700" kern="1200" cap="none" spc="0" normalizeH="0" baseline="0" noProof="0" dirty="0" err="1">
                <a:latin typeface="Arial" panose="020B0604020202020204" pitchFamily="34" charset="0"/>
                <a:ea typeface="楷体_GB2312" pitchFamily="49" charset="-122"/>
                <a:cs typeface="+mn-cs"/>
              </a:rPr>
              <a:t>mov</a:t>
            </a:r>
            <a:r>
              <a:rPr kumimoji="0" lang="en-US" altLang="zh-CN" sz="17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1700" kern="1200" cap="none" spc="0" normalizeH="0" baseline="0" noProof="0" dirty="0" err="1">
                <a:latin typeface="Arial" panose="020B0604020202020204" pitchFamily="34" charset="0"/>
                <a:ea typeface="楷体_GB2312" pitchFamily="49" charset="-122"/>
                <a:cs typeface="+mn-cs"/>
              </a:rPr>
              <a:t>dx,offset</a:t>
            </a:r>
            <a:r>
              <a:rPr kumimoji="0" lang="en-US" altLang="zh-CN" sz="17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 cc1		;</a:t>
            </a:r>
            <a:r>
              <a:rPr kumimoji="0" lang="zh-CN" altLang="en-US" sz="17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显示提示</a:t>
            </a:r>
            <a:r>
              <a:rPr kumimoji="0" lang="en-US" altLang="zh-CN" sz="17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1</a:t>
            </a:r>
            <a:endParaRPr kumimoji="0" lang="en-US" altLang="zh-CN" sz="17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4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1700" kern="1200" cap="none" spc="0" normalizeH="0" baseline="0" noProof="0" dirty="0" err="1">
                <a:latin typeface="Arial" panose="020B0604020202020204" pitchFamily="34" charset="0"/>
                <a:ea typeface="楷体_GB2312" pitchFamily="49" charset="-122"/>
                <a:cs typeface="+mn-cs"/>
              </a:rPr>
              <a:t>mov</a:t>
            </a:r>
            <a:r>
              <a:rPr kumimoji="0" lang="en-US" altLang="zh-CN" sz="17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 ah,9</a:t>
            </a:r>
            <a:endParaRPr kumimoji="0" lang="en-US" altLang="zh-CN" sz="17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4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1700" kern="1200" cap="none" spc="0" normalizeH="0" baseline="0" noProof="0" dirty="0" err="1">
                <a:latin typeface="Arial" panose="020B0604020202020204" pitchFamily="34" charset="0"/>
                <a:ea typeface="楷体_GB2312" pitchFamily="49" charset="-122"/>
                <a:cs typeface="+mn-cs"/>
              </a:rPr>
              <a:t>int</a:t>
            </a:r>
            <a:r>
              <a:rPr kumimoji="0" lang="en-US" altLang="zh-CN" sz="17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 21h</a:t>
            </a:r>
            <a:endParaRPr kumimoji="0" lang="en-US" altLang="zh-CN" sz="17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4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17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call subr1			;</a:t>
            </a:r>
            <a:r>
              <a:rPr kumimoji="0" lang="zh-CN" altLang="en-US" sz="17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输入第</a:t>
            </a:r>
            <a:r>
              <a:rPr kumimoji="0" lang="en-US" altLang="zh-CN" sz="17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1</a:t>
            </a:r>
            <a:r>
              <a:rPr kumimoji="0" lang="zh-CN" altLang="en-US" sz="17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个数</a:t>
            </a:r>
            <a:endParaRPr kumimoji="0" lang="zh-CN" altLang="en-US" sz="17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4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1700" kern="1200" cap="none" spc="0" normalizeH="0" baseline="0" noProof="0" dirty="0" err="1">
                <a:latin typeface="Arial" panose="020B0604020202020204" pitchFamily="34" charset="0"/>
                <a:ea typeface="楷体_GB2312" pitchFamily="49" charset="-122"/>
                <a:cs typeface="+mn-cs"/>
              </a:rPr>
              <a:t>mov</a:t>
            </a:r>
            <a:r>
              <a:rPr kumimoji="0" lang="en-US" altLang="zh-CN" sz="17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1700" kern="1200" cap="none" spc="0" normalizeH="0" baseline="0" noProof="0" dirty="0" err="1">
                <a:latin typeface="Arial" panose="020B0604020202020204" pitchFamily="34" charset="0"/>
                <a:ea typeface="楷体_GB2312" pitchFamily="49" charset="-122"/>
                <a:cs typeface="+mn-cs"/>
              </a:rPr>
              <a:t>dx,offset</a:t>
            </a:r>
            <a:r>
              <a:rPr kumimoji="0" lang="en-US" altLang="zh-CN" sz="17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 cc2		;</a:t>
            </a:r>
            <a:r>
              <a:rPr kumimoji="0" lang="zh-CN" altLang="en-US" sz="17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显示提示</a:t>
            </a:r>
            <a:r>
              <a:rPr kumimoji="0" lang="en-US" altLang="zh-CN" sz="17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2</a:t>
            </a:r>
            <a:endParaRPr kumimoji="0" lang="en-US" altLang="zh-CN" sz="17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4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1700" kern="1200" cap="none" spc="0" normalizeH="0" baseline="0" noProof="0" dirty="0" err="1">
                <a:latin typeface="Arial" panose="020B0604020202020204" pitchFamily="34" charset="0"/>
                <a:ea typeface="楷体_GB2312" pitchFamily="49" charset="-122"/>
                <a:cs typeface="+mn-cs"/>
              </a:rPr>
              <a:t>mov</a:t>
            </a:r>
            <a:r>
              <a:rPr kumimoji="0" lang="en-US" altLang="zh-CN" sz="17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 ah,9</a:t>
            </a:r>
            <a:endParaRPr kumimoji="0" lang="en-US" altLang="zh-CN" sz="17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4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1700" kern="1200" cap="none" spc="0" normalizeH="0" baseline="0" noProof="0" dirty="0" err="1">
                <a:latin typeface="Arial" panose="020B0604020202020204" pitchFamily="34" charset="0"/>
                <a:ea typeface="楷体_GB2312" pitchFamily="49" charset="-122"/>
                <a:cs typeface="+mn-cs"/>
              </a:rPr>
              <a:t>int</a:t>
            </a:r>
            <a:r>
              <a:rPr kumimoji="0" lang="en-US" altLang="zh-CN" sz="17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 21h	</a:t>
            </a:r>
            <a:endParaRPr kumimoji="0" lang="en-US" altLang="zh-CN" sz="17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4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1700" kern="1200" cap="none" spc="0" normalizeH="0" baseline="0" noProof="0" dirty="0" err="1">
                <a:latin typeface="Arial" panose="020B0604020202020204" pitchFamily="34" charset="0"/>
                <a:ea typeface="楷体_GB2312" pitchFamily="49" charset="-122"/>
                <a:cs typeface="+mn-cs"/>
              </a:rPr>
              <a:t>mov</a:t>
            </a:r>
            <a:r>
              <a:rPr kumimoji="0" lang="en-US" altLang="zh-CN" sz="17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 bx,0</a:t>
            </a:r>
            <a:endParaRPr kumimoji="0" lang="en-US" altLang="zh-CN" sz="17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4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1700" kern="1200" cap="none" spc="0" normalizeH="0" baseline="0" noProof="0" dirty="0" err="1">
                <a:latin typeface="Arial" panose="020B0604020202020204" pitchFamily="34" charset="0"/>
                <a:ea typeface="楷体_GB2312" pitchFamily="49" charset="-122"/>
                <a:cs typeface="+mn-cs"/>
              </a:rPr>
              <a:t>mov</a:t>
            </a:r>
            <a:r>
              <a:rPr kumimoji="0" lang="en-US" altLang="zh-CN" sz="17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 cx,0</a:t>
            </a:r>
            <a:endParaRPr kumimoji="0" lang="en-US" altLang="zh-CN" sz="17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4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1700" kern="1200" cap="none" spc="0" normalizeH="0" baseline="0" noProof="0" dirty="0" err="1">
                <a:latin typeface="Arial" panose="020B0604020202020204" pitchFamily="34" charset="0"/>
                <a:ea typeface="楷体_GB2312" pitchFamily="49" charset="-122"/>
                <a:cs typeface="+mn-cs"/>
              </a:rPr>
              <a:t>mov</a:t>
            </a:r>
            <a:r>
              <a:rPr kumimoji="0" lang="en-US" altLang="zh-CN" sz="17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 si,2</a:t>
            </a:r>
            <a:endParaRPr kumimoji="0" lang="en-US" altLang="zh-CN" sz="17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4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17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call subr1			;</a:t>
            </a:r>
            <a:r>
              <a:rPr kumimoji="0" lang="zh-CN" altLang="en-US" sz="17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输入第</a:t>
            </a:r>
            <a:r>
              <a:rPr kumimoji="0" lang="en-US" altLang="zh-CN" sz="17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2</a:t>
            </a:r>
            <a:r>
              <a:rPr kumimoji="0" lang="zh-CN" altLang="en-US" sz="17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个数</a:t>
            </a:r>
            <a:endParaRPr kumimoji="0" lang="zh-CN" altLang="en-US" sz="17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4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17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call subr2			;</a:t>
            </a:r>
            <a:r>
              <a:rPr kumimoji="0" lang="zh-CN" altLang="en-US" sz="17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相加</a:t>
            </a:r>
            <a:endParaRPr kumimoji="0" lang="zh-CN" altLang="en-US" sz="17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4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1700" kern="1200" cap="none" spc="0" normalizeH="0" baseline="0" noProof="0" dirty="0" err="1">
                <a:latin typeface="Arial" panose="020B0604020202020204" pitchFamily="34" charset="0"/>
                <a:ea typeface="楷体_GB2312" pitchFamily="49" charset="-122"/>
                <a:cs typeface="+mn-cs"/>
              </a:rPr>
              <a:t>mov</a:t>
            </a:r>
            <a:r>
              <a:rPr kumimoji="0" lang="en-US" altLang="zh-CN" sz="17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1700" kern="1200" cap="none" spc="0" normalizeH="0" baseline="0" noProof="0" dirty="0" err="1">
                <a:latin typeface="Arial" panose="020B0604020202020204" pitchFamily="34" charset="0"/>
                <a:ea typeface="楷体_GB2312" pitchFamily="49" charset="-122"/>
                <a:cs typeface="+mn-cs"/>
              </a:rPr>
              <a:t>dx,offset</a:t>
            </a:r>
            <a:r>
              <a:rPr kumimoji="0" lang="en-US" altLang="zh-CN" sz="17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 cc3		;</a:t>
            </a:r>
            <a:r>
              <a:rPr kumimoji="0" lang="zh-CN" altLang="en-US" sz="17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显示提示</a:t>
            </a:r>
            <a:r>
              <a:rPr kumimoji="0" lang="en-US" altLang="zh-CN" sz="17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3</a:t>
            </a:r>
            <a:endParaRPr kumimoji="0" lang="en-US" altLang="zh-CN" sz="17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4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1700" kern="1200" cap="none" spc="0" normalizeH="0" baseline="0" noProof="0" dirty="0" err="1">
                <a:latin typeface="Arial" panose="020B0604020202020204" pitchFamily="34" charset="0"/>
                <a:ea typeface="楷体_GB2312" pitchFamily="49" charset="-122"/>
                <a:cs typeface="+mn-cs"/>
              </a:rPr>
              <a:t>mov</a:t>
            </a:r>
            <a:r>
              <a:rPr kumimoji="0" lang="en-US" altLang="zh-CN" sz="17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 ah,9</a:t>
            </a:r>
            <a:endParaRPr kumimoji="0" lang="en-US" altLang="zh-CN" sz="17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4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1700" kern="1200" cap="none" spc="0" normalizeH="0" baseline="0" noProof="0" dirty="0" err="1">
                <a:latin typeface="Arial" panose="020B0604020202020204" pitchFamily="34" charset="0"/>
                <a:ea typeface="楷体_GB2312" pitchFamily="49" charset="-122"/>
                <a:cs typeface="+mn-cs"/>
              </a:rPr>
              <a:t>int</a:t>
            </a:r>
            <a:r>
              <a:rPr kumimoji="0" lang="en-US" altLang="zh-CN" sz="17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 21h	</a:t>
            </a:r>
            <a:endParaRPr kumimoji="0" lang="en-US" altLang="zh-CN" sz="17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4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17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call subr3			;</a:t>
            </a:r>
            <a:r>
              <a:rPr kumimoji="0" lang="zh-CN" altLang="en-US" sz="17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显示结果</a:t>
            </a:r>
            <a:endParaRPr kumimoji="0" lang="zh-CN" altLang="en-US" sz="17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4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1700" kern="1200" cap="none" spc="0" normalizeH="0" baseline="0" noProof="0" dirty="0" err="1">
                <a:latin typeface="Arial" panose="020B0604020202020204" pitchFamily="34" charset="0"/>
                <a:ea typeface="楷体_GB2312" pitchFamily="49" charset="-122"/>
                <a:cs typeface="+mn-cs"/>
              </a:rPr>
              <a:t>jmp</a:t>
            </a:r>
            <a:r>
              <a:rPr kumimoji="0" lang="en-US" altLang="zh-CN" sz="17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 main</a:t>
            </a:r>
            <a:endParaRPr kumimoji="0" lang="en-US" altLang="zh-CN" sz="17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4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17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out1:				;</a:t>
            </a:r>
            <a:r>
              <a:rPr kumimoji="0" lang="zh-CN" altLang="en-US" sz="17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结束</a:t>
            </a:r>
            <a:endParaRPr kumimoji="0" lang="zh-CN" altLang="en-US" sz="17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4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1700" kern="1200" cap="none" spc="0" normalizeH="0" baseline="0" noProof="0" dirty="0" err="1">
                <a:latin typeface="Arial" panose="020B0604020202020204" pitchFamily="34" charset="0"/>
                <a:ea typeface="楷体_GB2312" pitchFamily="49" charset="-122"/>
                <a:cs typeface="+mn-cs"/>
              </a:rPr>
              <a:t>mov</a:t>
            </a:r>
            <a:r>
              <a:rPr kumimoji="0" lang="en-US" altLang="zh-CN" sz="17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 ah,4ch</a:t>
            </a:r>
            <a:endParaRPr kumimoji="0" lang="en-US" altLang="zh-CN" sz="17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4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1700" kern="1200" cap="none" spc="0" normalizeH="0" baseline="0" noProof="0" dirty="0" err="1">
                <a:latin typeface="Arial" panose="020B0604020202020204" pitchFamily="34" charset="0"/>
                <a:ea typeface="楷体_GB2312" pitchFamily="49" charset="-122"/>
                <a:cs typeface="+mn-cs"/>
              </a:rPr>
              <a:t>int</a:t>
            </a:r>
            <a:r>
              <a:rPr kumimoji="0" lang="en-US" altLang="zh-CN" sz="17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 21h</a:t>
            </a:r>
            <a:endParaRPr kumimoji="0" lang="en-US" altLang="zh-CN" sz="17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4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17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main </a:t>
            </a:r>
            <a:r>
              <a:rPr kumimoji="0" lang="en-US" altLang="zh-CN" sz="1700" kern="1200" cap="none" spc="0" normalizeH="0" baseline="0" noProof="0" dirty="0" err="1">
                <a:latin typeface="Arial" panose="020B0604020202020204" pitchFamily="34" charset="0"/>
                <a:ea typeface="楷体_GB2312" pitchFamily="49" charset="-122"/>
                <a:cs typeface="+mn-cs"/>
              </a:rPr>
              <a:t>endp</a:t>
            </a:r>
            <a:endParaRPr kumimoji="0" lang="en-US" altLang="zh-CN" sz="17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rand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7218" name="Text Box 2"/>
          <p:cNvSpPr txBox="1">
            <a:spLocks noChangeArrowheads="1"/>
          </p:cNvSpPr>
          <p:nvPr/>
        </p:nvSpPr>
        <p:spPr bwMode="auto">
          <a:xfrm>
            <a:off x="838200" y="762000"/>
            <a:ext cx="7162800" cy="60864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R="0" algn="just" defTabSz="914400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19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;</a:t>
            </a:r>
            <a:r>
              <a:rPr kumimoji="0" lang="zh-CN" altLang="en-US" sz="19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子程序</a:t>
            </a:r>
            <a:r>
              <a:rPr kumimoji="0" lang="en-US" altLang="zh-CN" sz="19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1</a:t>
            </a:r>
            <a:r>
              <a:rPr kumimoji="0" lang="zh-CN" altLang="en-US" sz="19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：键盘输入、数字键</a:t>
            </a:r>
            <a:r>
              <a:rPr kumimoji="0" lang="en-US" altLang="zh-CN" sz="19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ASCII</a:t>
            </a:r>
            <a:r>
              <a:rPr kumimoji="0" lang="zh-CN" altLang="en-US" sz="19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码→十进制数</a:t>
            </a:r>
            <a:endParaRPr kumimoji="0" lang="en-US" altLang="zh-CN" sz="1900" kern="1200" cap="none" spc="0" normalizeH="0" baseline="0" noProof="0" dirty="0"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R="0" algn="just" defTabSz="914400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19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subr1 proc near</a:t>
            </a:r>
            <a:endParaRPr kumimoji="0" lang="en-US" altLang="zh-CN" sz="19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1900" kern="1200" cap="none" spc="0" normalizeH="0" baseline="0" noProof="0" dirty="0" err="1">
                <a:latin typeface="Arial" panose="020B0604020202020204" pitchFamily="34" charset="0"/>
                <a:ea typeface="楷体_GB2312" pitchFamily="49" charset="-122"/>
                <a:cs typeface="+mn-cs"/>
              </a:rPr>
              <a:t>mov</a:t>
            </a:r>
            <a:r>
              <a:rPr kumimoji="0" lang="en-US" altLang="zh-CN" sz="19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 ah,1			;</a:t>
            </a:r>
            <a:r>
              <a:rPr kumimoji="0" lang="zh-CN" altLang="en-US" sz="19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键盘输入十进制数</a:t>
            </a:r>
            <a:endParaRPr kumimoji="0" lang="zh-CN" altLang="en-US" sz="19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1900" kern="1200" cap="none" spc="0" normalizeH="0" baseline="0" noProof="0" dirty="0" err="1">
                <a:latin typeface="Arial" panose="020B0604020202020204" pitchFamily="34" charset="0"/>
                <a:ea typeface="楷体_GB2312" pitchFamily="49" charset="-122"/>
                <a:cs typeface="+mn-cs"/>
              </a:rPr>
              <a:t>int</a:t>
            </a:r>
            <a:r>
              <a:rPr kumimoji="0" lang="en-US" altLang="zh-CN" sz="19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 21h</a:t>
            </a:r>
            <a:endParaRPr kumimoji="0" lang="en-US" altLang="zh-CN" sz="19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1900" kern="1200" cap="none" spc="0" normalizeH="0" baseline="0" noProof="0" dirty="0" err="1">
                <a:latin typeface="Arial" panose="020B0604020202020204" pitchFamily="34" charset="0"/>
                <a:ea typeface="楷体_GB2312" pitchFamily="49" charset="-122"/>
                <a:cs typeface="+mn-cs"/>
              </a:rPr>
              <a:t>cmp</a:t>
            </a:r>
            <a:r>
              <a:rPr kumimoji="0" lang="en-US" altLang="zh-CN" sz="19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 al,0dh			;</a:t>
            </a:r>
            <a:r>
              <a:rPr kumimoji="0" lang="zh-CN" altLang="en-US" sz="19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回车</a:t>
            </a:r>
            <a:r>
              <a:rPr kumimoji="0" lang="en-US" altLang="zh-CN" sz="19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?</a:t>
            </a:r>
            <a:endParaRPr kumimoji="0" lang="en-US" altLang="zh-CN" sz="19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1900" kern="1200" cap="none" spc="0" normalizeH="0" baseline="0" noProof="0" dirty="0" err="1">
                <a:latin typeface="Arial" panose="020B0604020202020204" pitchFamily="34" charset="0"/>
                <a:ea typeface="楷体_GB2312" pitchFamily="49" charset="-122"/>
                <a:cs typeface="+mn-cs"/>
              </a:rPr>
              <a:t>jz</a:t>
            </a:r>
            <a:r>
              <a:rPr kumimoji="0" lang="en-US" altLang="zh-CN" sz="19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 exit</a:t>
            </a:r>
            <a:endParaRPr kumimoji="0" lang="en-US" altLang="zh-CN" sz="19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1900" kern="1200" cap="none" spc="0" normalizeH="0" baseline="0" noProof="0" dirty="0" err="1">
                <a:latin typeface="Arial" panose="020B0604020202020204" pitchFamily="34" charset="0"/>
                <a:ea typeface="楷体_GB2312" pitchFamily="49" charset="-122"/>
                <a:cs typeface="+mn-cs"/>
              </a:rPr>
              <a:t>cmp</a:t>
            </a:r>
            <a:r>
              <a:rPr kumimoji="0" lang="en-US" altLang="zh-CN" sz="19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 al,'0'			;</a:t>
            </a:r>
            <a:r>
              <a:rPr kumimoji="0" lang="zh-CN" altLang="en-US" sz="19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其它字符</a:t>
            </a:r>
            <a:r>
              <a:rPr kumimoji="0" lang="en-US" altLang="zh-CN" sz="19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?</a:t>
            </a:r>
            <a:endParaRPr kumimoji="0" lang="en-US" altLang="zh-CN" sz="19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1900" kern="1200" cap="none" spc="0" normalizeH="0" baseline="0" noProof="0" dirty="0" err="1">
                <a:latin typeface="Arial" panose="020B0604020202020204" pitchFamily="34" charset="0"/>
                <a:ea typeface="楷体_GB2312" pitchFamily="49" charset="-122"/>
                <a:cs typeface="+mn-cs"/>
              </a:rPr>
              <a:t>jl</a:t>
            </a:r>
            <a:r>
              <a:rPr kumimoji="0" lang="en-US" altLang="zh-CN" sz="19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 out1			;</a:t>
            </a:r>
            <a:r>
              <a:rPr kumimoji="0" lang="zh-CN" altLang="en-US" sz="19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是其它字符转</a:t>
            </a:r>
            <a:r>
              <a:rPr kumimoji="0" lang="en-US" altLang="zh-CN" sz="19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out1</a:t>
            </a:r>
            <a:r>
              <a:rPr kumimoji="0" lang="zh-CN" altLang="en-US" sz="19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，退出，结束。</a:t>
            </a:r>
            <a:endParaRPr kumimoji="0" lang="zh-CN" altLang="en-US" sz="19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1900" kern="1200" cap="none" spc="0" normalizeH="0" baseline="0" noProof="0" dirty="0" err="1">
                <a:latin typeface="Arial" panose="020B0604020202020204" pitchFamily="34" charset="0"/>
                <a:ea typeface="楷体_GB2312" pitchFamily="49" charset="-122"/>
                <a:cs typeface="+mn-cs"/>
              </a:rPr>
              <a:t>cmp</a:t>
            </a:r>
            <a:r>
              <a:rPr kumimoji="0" lang="en-US" altLang="zh-CN" sz="19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 al,'9'</a:t>
            </a:r>
            <a:endParaRPr kumimoji="0" lang="en-US" altLang="zh-CN" sz="19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1900" kern="1200" cap="none" spc="0" normalizeH="0" baseline="0" noProof="0" dirty="0" err="1">
                <a:latin typeface="Arial" panose="020B0604020202020204" pitchFamily="34" charset="0"/>
                <a:ea typeface="楷体_GB2312" pitchFamily="49" charset="-122"/>
                <a:cs typeface="+mn-cs"/>
              </a:rPr>
              <a:t>jg</a:t>
            </a:r>
            <a:r>
              <a:rPr kumimoji="0" lang="en-US" altLang="zh-CN" sz="19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 out1	</a:t>
            </a:r>
            <a:endParaRPr kumimoji="0" lang="en-US" altLang="zh-CN" sz="19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19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and ax,000fh		;</a:t>
            </a:r>
            <a:r>
              <a:rPr kumimoji="0" lang="zh-CN" altLang="en-US" sz="19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形成十进制数（以二进制保存）</a:t>
            </a:r>
            <a:endParaRPr kumimoji="0" lang="zh-CN" altLang="en-US" sz="19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1900" kern="1200" cap="none" spc="0" normalizeH="0" baseline="0" noProof="0" dirty="0" err="1">
                <a:latin typeface="Arial" panose="020B0604020202020204" pitchFamily="34" charset="0"/>
                <a:ea typeface="楷体_GB2312" pitchFamily="49" charset="-122"/>
                <a:cs typeface="+mn-cs"/>
              </a:rPr>
              <a:t>xchg</a:t>
            </a:r>
            <a:r>
              <a:rPr kumimoji="0" lang="en-US" altLang="zh-CN" sz="19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1900" kern="1200" cap="none" spc="0" normalizeH="0" baseline="0" noProof="0" dirty="0" err="1">
                <a:latin typeface="Arial" panose="020B0604020202020204" pitchFamily="34" charset="0"/>
                <a:ea typeface="楷体_GB2312" pitchFamily="49" charset="-122"/>
                <a:cs typeface="+mn-cs"/>
              </a:rPr>
              <a:t>ax,bx</a:t>
            </a:r>
            <a:r>
              <a:rPr kumimoji="0" lang="en-US" altLang="zh-CN" sz="19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						</a:t>
            </a:r>
            <a:endParaRPr kumimoji="0" lang="en-US" altLang="zh-CN" sz="19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1900" kern="1200" cap="none" spc="0" normalizeH="0" baseline="0" noProof="0" dirty="0" err="1">
                <a:latin typeface="Arial" panose="020B0604020202020204" pitchFamily="34" charset="0"/>
                <a:ea typeface="楷体_GB2312" pitchFamily="49" charset="-122"/>
                <a:cs typeface="+mn-cs"/>
              </a:rPr>
              <a:t>mov</a:t>
            </a:r>
            <a:r>
              <a:rPr kumimoji="0" lang="en-US" altLang="zh-CN" sz="19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 cx,10</a:t>
            </a:r>
            <a:endParaRPr kumimoji="0" lang="en-US" altLang="zh-CN" sz="19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1900" kern="1200" cap="none" spc="0" normalizeH="0" baseline="0" noProof="0" dirty="0" err="1">
                <a:latin typeface="Arial" panose="020B0604020202020204" pitchFamily="34" charset="0"/>
                <a:ea typeface="楷体_GB2312" pitchFamily="49" charset="-122"/>
                <a:cs typeface="+mn-cs"/>
              </a:rPr>
              <a:t>mul</a:t>
            </a:r>
            <a:r>
              <a:rPr kumimoji="0" lang="en-US" altLang="zh-CN" sz="19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1900" kern="1200" cap="none" spc="0" normalizeH="0" baseline="0" noProof="0" dirty="0" err="1">
                <a:latin typeface="Arial" panose="020B0604020202020204" pitchFamily="34" charset="0"/>
                <a:ea typeface="楷体_GB2312" pitchFamily="49" charset="-122"/>
                <a:cs typeface="+mn-cs"/>
              </a:rPr>
              <a:t>cx</a:t>
            </a:r>
            <a:r>
              <a:rPr kumimoji="0" lang="en-US" altLang="zh-CN" sz="19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				;</a:t>
            </a:r>
            <a:r>
              <a:rPr kumimoji="0" lang="zh-CN" altLang="en-US" sz="19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乘以</a:t>
            </a:r>
            <a:r>
              <a:rPr kumimoji="0" lang="en-US" altLang="zh-CN" sz="19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10 → </a:t>
            </a:r>
            <a:r>
              <a:rPr kumimoji="0" lang="zh-CN" altLang="en-US" sz="19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十位、百位</a:t>
            </a:r>
            <a:endParaRPr kumimoji="0" lang="zh-CN" altLang="en-US" sz="19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19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add </a:t>
            </a:r>
            <a:r>
              <a:rPr kumimoji="0" lang="en-US" altLang="zh-CN" sz="1900" kern="1200" cap="none" spc="0" normalizeH="0" baseline="0" noProof="0" dirty="0" err="1">
                <a:latin typeface="Arial" panose="020B0604020202020204" pitchFamily="34" charset="0"/>
                <a:ea typeface="楷体_GB2312" pitchFamily="49" charset="-122"/>
                <a:cs typeface="+mn-cs"/>
              </a:rPr>
              <a:t>bx,ax</a:t>
            </a:r>
            <a:r>
              <a:rPr kumimoji="0" lang="en-US" altLang="zh-CN" sz="19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		</a:t>
            </a:r>
            <a:endParaRPr kumimoji="0" lang="en-US" altLang="zh-CN" sz="19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1900" kern="1200" cap="none" spc="0" normalizeH="0" baseline="0" noProof="0" dirty="0" err="1">
                <a:latin typeface="Arial" panose="020B0604020202020204" pitchFamily="34" charset="0"/>
                <a:ea typeface="楷体_GB2312" pitchFamily="49" charset="-122"/>
                <a:cs typeface="+mn-cs"/>
              </a:rPr>
              <a:t>jmp</a:t>
            </a:r>
            <a:r>
              <a:rPr kumimoji="0" lang="en-US" altLang="zh-CN" sz="19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 subr1</a:t>
            </a:r>
            <a:endParaRPr kumimoji="0" lang="en-US" altLang="zh-CN" sz="19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1900" kern="1200" cap="none" spc="0" normalizeH="0" baseline="0" noProof="0" dirty="0" err="1">
                <a:latin typeface="Arial" panose="020B0604020202020204" pitchFamily="34" charset="0"/>
                <a:ea typeface="楷体_GB2312" pitchFamily="49" charset="-122"/>
                <a:cs typeface="+mn-cs"/>
              </a:rPr>
              <a:t>exit:cmp</a:t>
            </a:r>
            <a:r>
              <a:rPr kumimoji="0" lang="en-US" altLang="zh-CN" sz="19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 cx,0			;</a:t>
            </a:r>
            <a:r>
              <a:rPr kumimoji="0" lang="zh-CN" altLang="en-US" sz="19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先键入了回车，退出</a:t>
            </a:r>
            <a:endParaRPr kumimoji="0" lang="zh-CN" altLang="en-US" sz="19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1900" kern="1200" cap="none" spc="0" normalizeH="0" baseline="0" noProof="0" dirty="0" err="1">
                <a:latin typeface="Arial" panose="020B0604020202020204" pitchFamily="34" charset="0"/>
                <a:ea typeface="楷体_GB2312" pitchFamily="49" charset="-122"/>
                <a:cs typeface="+mn-cs"/>
              </a:rPr>
              <a:t>jz</a:t>
            </a:r>
            <a:r>
              <a:rPr kumimoji="0" lang="en-US" altLang="zh-CN" sz="19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 out1</a:t>
            </a:r>
            <a:endParaRPr kumimoji="0" lang="en-US" altLang="zh-CN" sz="19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1900" kern="1200" cap="none" spc="0" normalizeH="0" baseline="0" noProof="0" dirty="0" err="1">
                <a:latin typeface="Arial" panose="020B0604020202020204" pitchFamily="34" charset="0"/>
                <a:ea typeface="楷体_GB2312" pitchFamily="49" charset="-122"/>
                <a:cs typeface="+mn-cs"/>
              </a:rPr>
              <a:t>mov</a:t>
            </a:r>
            <a:r>
              <a:rPr kumimoji="0" lang="en-US" altLang="zh-CN" sz="19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 x[</a:t>
            </a:r>
            <a:r>
              <a:rPr kumimoji="0" lang="en-US" altLang="zh-CN" sz="1900" kern="1200" cap="none" spc="0" normalizeH="0" baseline="0" noProof="0" dirty="0" err="1">
                <a:latin typeface="Arial" panose="020B0604020202020204" pitchFamily="34" charset="0"/>
                <a:ea typeface="楷体_GB2312" pitchFamily="49" charset="-122"/>
                <a:cs typeface="+mn-cs"/>
              </a:rPr>
              <a:t>si</a:t>
            </a:r>
            <a:r>
              <a:rPr kumimoji="0" lang="en-US" altLang="zh-CN" sz="19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],</a:t>
            </a:r>
            <a:r>
              <a:rPr kumimoji="0" lang="en-US" altLang="zh-CN" sz="1900" kern="1200" cap="none" spc="0" normalizeH="0" baseline="0" noProof="0" dirty="0" err="1">
                <a:latin typeface="Arial" panose="020B0604020202020204" pitchFamily="34" charset="0"/>
                <a:ea typeface="楷体_GB2312" pitchFamily="49" charset="-122"/>
                <a:cs typeface="+mn-cs"/>
              </a:rPr>
              <a:t>bx</a:t>
            </a:r>
            <a:r>
              <a:rPr kumimoji="0" lang="en-US" altLang="zh-CN" sz="19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			;</a:t>
            </a:r>
            <a:r>
              <a:rPr kumimoji="0" lang="zh-CN" altLang="en-US" sz="19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存储单元</a:t>
            </a:r>
            <a:r>
              <a:rPr kumimoji="0" lang="en-US" altLang="zh-CN" sz="19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x</a:t>
            </a:r>
            <a:r>
              <a:rPr kumimoji="0" lang="zh-CN" altLang="en-US" sz="19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传参</a:t>
            </a:r>
            <a:endParaRPr kumimoji="0" lang="zh-CN" altLang="en-US" sz="19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19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ret </a:t>
            </a:r>
            <a:endParaRPr kumimoji="0" lang="en-US" altLang="zh-CN" sz="19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19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subr1 </a:t>
            </a:r>
            <a:r>
              <a:rPr kumimoji="0" lang="en-US" altLang="zh-CN" sz="1900" kern="1200" cap="none" spc="0" normalizeH="0" baseline="0" noProof="0" dirty="0" err="1">
                <a:latin typeface="Arial" panose="020B0604020202020204" pitchFamily="34" charset="0"/>
                <a:ea typeface="楷体_GB2312" pitchFamily="49" charset="-122"/>
                <a:cs typeface="+mn-cs"/>
              </a:rPr>
              <a:t>endp</a:t>
            </a:r>
            <a:endParaRPr kumimoji="0" lang="en-US" altLang="zh-CN" sz="19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random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8242" name="Text Box 2"/>
          <p:cNvSpPr txBox="1">
            <a:spLocks noChangeArrowheads="1"/>
          </p:cNvSpPr>
          <p:nvPr/>
        </p:nvSpPr>
        <p:spPr bwMode="auto">
          <a:xfrm>
            <a:off x="533400" y="990600"/>
            <a:ext cx="7010400" cy="40671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R="0" algn="just" defTabSz="914400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800" kern="1200" cap="none" spc="0" normalizeH="0" baseline="0" noProof="0">
                <a:latin typeface="Arial" panose="020B0604020202020204" pitchFamily="34" charset="0"/>
                <a:ea typeface="楷体_GB2312" pitchFamily="49" charset="-122"/>
                <a:cs typeface="+mn-cs"/>
              </a:rPr>
              <a:t>;</a:t>
            </a:r>
            <a:r>
              <a:rPr kumimoji="0" lang="zh-CN" altLang="en-US" sz="2800" kern="1200" cap="none" spc="0" normalizeH="0" baseline="0" noProof="0">
                <a:latin typeface="Arial" panose="020B0604020202020204" pitchFamily="34" charset="0"/>
                <a:ea typeface="楷体_GB2312" pitchFamily="49" charset="-122"/>
                <a:cs typeface="+mn-cs"/>
              </a:rPr>
              <a:t>子程序</a:t>
            </a:r>
            <a:r>
              <a:rPr kumimoji="0" lang="en-US" altLang="zh-CN" sz="2800" kern="1200" cap="none" spc="0" normalizeH="0" baseline="0" noProof="0">
                <a:latin typeface="Arial" panose="020B0604020202020204" pitchFamily="34" charset="0"/>
                <a:ea typeface="楷体_GB2312" pitchFamily="49" charset="-122"/>
                <a:cs typeface="+mn-cs"/>
              </a:rPr>
              <a:t>2,</a:t>
            </a:r>
            <a:r>
              <a:rPr kumimoji="0" lang="zh-CN" altLang="en-US" sz="2800" kern="1200" cap="none" spc="0" normalizeH="0" baseline="0" noProof="0">
                <a:latin typeface="Arial" panose="020B0604020202020204" pitchFamily="34" charset="0"/>
                <a:ea typeface="楷体_GB2312" pitchFamily="49" charset="-122"/>
                <a:cs typeface="+mn-cs"/>
              </a:rPr>
              <a:t>两数相加</a:t>
            </a:r>
            <a:endParaRPr kumimoji="0" lang="zh-CN" altLang="en-US" sz="280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800" kern="1200" cap="none" spc="0" normalizeH="0" baseline="0" noProof="0">
                <a:latin typeface="Arial" panose="020B0604020202020204" pitchFamily="34" charset="0"/>
                <a:ea typeface="楷体_GB2312" pitchFamily="49" charset="-122"/>
                <a:cs typeface="+mn-cs"/>
              </a:rPr>
              <a:t>subr2 proc near</a:t>
            </a:r>
            <a:endParaRPr kumimoji="0" lang="en-US" altLang="zh-CN" sz="280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800" kern="1200" cap="none" spc="0" normalizeH="0" baseline="0" noProof="0">
                <a:latin typeface="Arial" panose="020B0604020202020204" pitchFamily="34" charset="0"/>
                <a:ea typeface="楷体_GB2312" pitchFamily="49" charset="-122"/>
                <a:cs typeface="+mn-cs"/>
              </a:rPr>
              <a:t>  mov bx,x</a:t>
            </a:r>
            <a:endParaRPr kumimoji="0" lang="en-US" altLang="zh-CN" sz="280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800" kern="1200" cap="none" spc="0" normalizeH="0" baseline="0" noProof="0">
                <a:latin typeface="Arial" panose="020B0604020202020204" pitchFamily="34" charset="0"/>
                <a:ea typeface="楷体_GB2312" pitchFamily="49" charset="-122"/>
                <a:cs typeface="+mn-cs"/>
              </a:rPr>
              <a:t>  add bx,x+2		;</a:t>
            </a:r>
            <a:r>
              <a:rPr kumimoji="0" lang="zh-CN" altLang="en-US" sz="2800" kern="1200" cap="none" spc="0" normalizeH="0" baseline="0" noProof="0">
                <a:latin typeface="Arial" panose="020B0604020202020204" pitchFamily="34" charset="0"/>
                <a:ea typeface="楷体_GB2312" pitchFamily="49" charset="-122"/>
                <a:cs typeface="+mn-cs"/>
              </a:rPr>
              <a:t>寄存器</a:t>
            </a:r>
            <a:r>
              <a:rPr kumimoji="0" lang="en-US" altLang="zh-CN" sz="2800" kern="1200" cap="none" spc="0" normalizeH="0" baseline="0" noProof="0">
                <a:latin typeface="Arial" panose="020B0604020202020204" pitchFamily="34" charset="0"/>
                <a:ea typeface="楷体_GB2312" pitchFamily="49" charset="-122"/>
                <a:cs typeface="+mn-cs"/>
              </a:rPr>
              <a:t>BX</a:t>
            </a:r>
            <a:r>
              <a:rPr kumimoji="0" lang="zh-CN" altLang="en-US" sz="2800" kern="1200" cap="none" spc="0" normalizeH="0" baseline="0" noProof="0">
                <a:latin typeface="Arial" panose="020B0604020202020204" pitchFamily="34" charset="0"/>
                <a:ea typeface="楷体_GB2312" pitchFamily="49" charset="-122"/>
                <a:cs typeface="+mn-cs"/>
              </a:rPr>
              <a:t>传参</a:t>
            </a:r>
            <a:endParaRPr kumimoji="0" lang="zh-CN" altLang="en-US" sz="280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800" kern="1200" cap="none" spc="0" normalizeH="0" baseline="0" noProof="0">
                <a:latin typeface="Arial" panose="020B0604020202020204" pitchFamily="34" charset="0"/>
                <a:ea typeface="楷体_GB2312" pitchFamily="49" charset="-122"/>
                <a:cs typeface="+mn-cs"/>
              </a:rPr>
              <a:t>  </a:t>
            </a:r>
            <a:r>
              <a:rPr kumimoji="0" lang="en-US" altLang="zh-CN" sz="2800" kern="1200" cap="none" spc="0" normalizeH="0" baseline="0" noProof="0">
                <a:latin typeface="Arial" panose="020B0604020202020204" pitchFamily="34" charset="0"/>
                <a:ea typeface="楷体_GB2312" pitchFamily="49" charset="-122"/>
                <a:cs typeface="+mn-cs"/>
              </a:rPr>
              <a:t>ret</a:t>
            </a:r>
            <a:endParaRPr kumimoji="0" lang="en-US" altLang="zh-CN" sz="280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800" kern="1200" cap="none" spc="0" normalizeH="0" baseline="0" noProof="0">
                <a:latin typeface="Arial" panose="020B0604020202020204" pitchFamily="34" charset="0"/>
                <a:ea typeface="楷体_GB2312" pitchFamily="49" charset="-122"/>
                <a:cs typeface="+mn-cs"/>
              </a:rPr>
              <a:t>subr2 endp</a:t>
            </a:r>
            <a:endParaRPr kumimoji="0" lang="en-US" altLang="zh-CN" sz="280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defTabSz="914400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endParaRPr kumimoji="0" lang="en-US" altLang="zh-CN" sz="280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random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9266" name="Text Box 2"/>
          <p:cNvSpPr txBox="1">
            <a:spLocks noChangeArrowheads="1"/>
          </p:cNvSpPr>
          <p:nvPr/>
        </p:nvSpPr>
        <p:spPr bwMode="auto">
          <a:xfrm>
            <a:off x="609600" y="746125"/>
            <a:ext cx="7391400" cy="60356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R="0" algn="just" defTabSz="914400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19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;</a:t>
            </a:r>
            <a:r>
              <a:rPr kumimoji="0" lang="zh-CN" altLang="en-US" sz="19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子程序</a:t>
            </a:r>
            <a:r>
              <a:rPr kumimoji="0" lang="en-US" altLang="zh-CN" sz="19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3,</a:t>
            </a:r>
            <a:r>
              <a:rPr kumimoji="0" lang="zh-CN" altLang="en-US" sz="19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显示十进制数。将二进制数→十进制数</a:t>
            </a:r>
            <a:endParaRPr kumimoji="0" lang="zh-CN" altLang="en-US" sz="19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19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subr3 proc near</a:t>
            </a:r>
            <a:endParaRPr kumimoji="0" lang="en-US" altLang="zh-CN" sz="19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1900" kern="1200" cap="none" spc="0" normalizeH="0" baseline="0" noProof="0" dirty="0" err="1">
                <a:latin typeface="Arial" panose="020B0604020202020204" pitchFamily="34" charset="0"/>
                <a:ea typeface="楷体_GB2312" pitchFamily="49" charset="-122"/>
                <a:cs typeface="+mn-cs"/>
              </a:rPr>
              <a:t>mov</a:t>
            </a:r>
            <a:r>
              <a:rPr kumimoji="0" lang="en-US" altLang="zh-CN" sz="19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1900" kern="1200" cap="none" spc="0" normalizeH="0" baseline="0" noProof="0" dirty="0" err="1">
                <a:latin typeface="Arial" panose="020B0604020202020204" pitchFamily="34" charset="0"/>
                <a:ea typeface="楷体_GB2312" pitchFamily="49" charset="-122"/>
                <a:cs typeface="+mn-cs"/>
              </a:rPr>
              <a:t>ax,bx</a:t>
            </a:r>
            <a:endParaRPr kumimoji="0" lang="en-US" altLang="zh-CN" sz="19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1900" kern="1200" cap="none" spc="0" normalizeH="0" baseline="0" noProof="0" dirty="0" err="1">
                <a:latin typeface="Arial" panose="020B0604020202020204" pitchFamily="34" charset="0"/>
                <a:ea typeface="楷体_GB2312" pitchFamily="49" charset="-122"/>
                <a:cs typeface="+mn-cs"/>
              </a:rPr>
              <a:t>mov</a:t>
            </a:r>
            <a:r>
              <a:rPr kumimoji="0" lang="en-US" altLang="zh-CN" sz="19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 cx,0</a:t>
            </a:r>
            <a:endParaRPr kumimoji="0" lang="en-US" altLang="zh-CN" sz="19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1900" kern="1200" cap="none" spc="0" normalizeH="0" baseline="0" noProof="0" dirty="0" err="1">
                <a:latin typeface="Arial" panose="020B0604020202020204" pitchFamily="34" charset="0"/>
                <a:ea typeface="楷体_GB2312" pitchFamily="49" charset="-122"/>
                <a:cs typeface="+mn-cs"/>
              </a:rPr>
              <a:t>mov</a:t>
            </a:r>
            <a:r>
              <a:rPr kumimoji="0" lang="en-US" altLang="zh-CN" sz="19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 bx,10			;</a:t>
            </a:r>
            <a:r>
              <a:rPr kumimoji="0" lang="zh-CN" altLang="en-US" sz="19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将</a:t>
            </a:r>
            <a:r>
              <a:rPr kumimoji="0" lang="en-US" altLang="zh-CN" sz="19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ax</a:t>
            </a:r>
            <a:r>
              <a:rPr kumimoji="0" lang="zh-CN" altLang="en-US" sz="19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变为十进制数</a:t>
            </a:r>
            <a:endParaRPr kumimoji="0" lang="zh-CN" altLang="en-US" sz="19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19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let1:</a:t>
            </a:r>
            <a:endParaRPr kumimoji="0" lang="en-US" altLang="zh-CN" sz="19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1900" kern="1200" cap="none" spc="0" normalizeH="0" baseline="0" noProof="0" dirty="0" err="1">
                <a:latin typeface="Arial" panose="020B0604020202020204" pitchFamily="34" charset="0"/>
                <a:ea typeface="楷体_GB2312" pitchFamily="49" charset="-122"/>
                <a:cs typeface="+mn-cs"/>
              </a:rPr>
              <a:t>mov</a:t>
            </a:r>
            <a:r>
              <a:rPr kumimoji="0" lang="en-US" altLang="zh-CN" sz="19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 dx,0</a:t>
            </a:r>
            <a:endParaRPr kumimoji="0" lang="en-US" altLang="zh-CN" sz="19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19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inc </a:t>
            </a:r>
            <a:r>
              <a:rPr kumimoji="0" lang="en-US" altLang="zh-CN" sz="1900" kern="1200" cap="none" spc="0" normalizeH="0" baseline="0" noProof="0" dirty="0" err="1">
                <a:latin typeface="Arial" panose="020B0604020202020204" pitchFamily="34" charset="0"/>
                <a:ea typeface="楷体_GB2312" pitchFamily="49" charset="-122"/>
                <a:cs typeface="+mn-cs"/>
              </a:rPr>
              <a:t>cx</a:t>
            </a:r>
            <a:endParaRPr kumimoji="0" lang="en-US" altLang="zh-CN" sz="19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1900" kern="1200" cap="none" spc="0" normalizeH="0" baseline="0" noProof="0" dirty="0" err="1">
                <a:latin typeface="Arial" panose="020B0604020202020204" pitchFamily="34" charset="0"/>
                <a:ea typeface="楷体_GB2312" pitchFamily="49" charset="-122"/>
                <a:cs typeface="+mn-cs"/>
              </a:rPr>
              <a:t>idiv</a:t>
            </a:r>
            <a:r>
              <a:rPr kumimoji="0" lang="en-US" altLang="zh-CN" sz="19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1900" kern="1200" cap="none" spc="0" normalizeH="0" baseline="0" noProof="0" dirty="0" err="1">
                <a:latin typeface="Arial" panose="020B0604020202020204" pitchFamily="34" charset="0"/>
                <a:ea typeface="楷体_GB2312" pitchFamily="49" charset="-122"/>
                <a:cs typeface="+mn-cs"/>
              </a:rPr>
              <a:t>bx</a:t>
            </a:r>
            <a:r>
              <a:rPr kumimoji="0" lang="en-US" altLang="zh-CN" sz="19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				;</a:t>
            </a:r>
            <a:r>
              <a:rPr kumimoji="0" lang="zh-CN" altLang="en-US" sz="19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除以</a:t>
            </a:r>
            <a:r>
              <a:rPr kumimoji="0" lang="en-US" altLang="zh-CN" sz="19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10</a:t>
            </a:r>
            <a:r>
              <a:rPr kumimoji="0" lang="zh-CN" altLang="en-US" sz="19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，取余数</a:t>
            </a:r>
            <a:endParaRPr kumimoji="0" lang="zh-CN" altLang="en-US" sz="19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19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push </a:t>
            </a:r>
            <a:r>
              <a:rPr kumimoji="0" lang="en-US" altLang="zh-CN" sz="1900" kern="1200" cap="none" spc="0" normalizeH="0" baseline="0" noProof="0" dirty="0" err="1">
                <a:latin typeface="Arial" panose="020B0604020202020204" pitchFamily="34" charset="0"/>
                <a:ea typeface="楷体_GB2312" pitchFamily="49" charset="-122"/>
                <a:cs typeface="+mn-cs"/>
              </a:rPr>
              <a:t>dx</a:t>
            </a:r>
            <a:r>
              <a:rPr kumimoji="0" lang="en-US" altLang="zh-CN" sz="19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			;</a:t>
            </a:r>
            <a:r>
              <a:rPr kumimoji="0" lang="zh-CN" altLang="en-US" sz="19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保存余数</a:t>
            </a:r>
            <a:endParaRPr kumimoji="0" lang="zh-CN" altLang="en-US" sz="19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1900" kern="1200" cap="none" spc="0" normalizeH="0" baseline="0" noProof="0" dirty="0" err="1">
                <a:latin typeface="Arial" panose="020B0604020202020204" pitchFamily="34" charset="0"/>
                <a:ea typeface="楷体_GB2312" pitchFamily="49" charset="-122"/>
                <a:cs typeface="+mn-cs"/>
              </a:rPr>
              <a:t>cmp</a:t>
            </a:r>
            <a:r>
              <a:rPr kumimoji="0" lang="en-US" altLang="zh-CN" sz="19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 ax,0</a:t>
            </a:r>
            <a:endParaRPr kumimoji="0" lang="en-US" altLang="zh-CN" sz="19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1900" kern="1200" cap="none" spc="0" normalizeH="0" baseline="0" noProof="0" dirty="0" err="1">
                <a:latin typeface="Arial" panose="020B0604020202020204" pitchFamily="34" charset="0"/>
                <a:ea typeface="楷体_GB2312" pitchFamily="49" charset="-122"/>
                <a:cs typeface="+mn-cs"/>
              </a:rPr>
              <a:t>jnz</a:t>
            </a:r>
            <a:r>
              <a:rPr kumimoji="0" lang="en-US" altLang="zh-CN" sz="19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 let1</a:t>
            </a:r>
            <a:endParaRPr kumimoji="0" lang="en-US" altLang="zh-CN" sz="19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19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let2:				;</a:t>
            </a:r>
            <a:r>
              <a:rPr kumimoji="0" lang="zh-CN" altLang="en-US" sz="19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显示结果</a:t>
            </a:r>
            <a:endParaRPr kumimoji="0" lang="zh-CN" altLang="en-US" sz="19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19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pop ax				;</a:t>
            </a:r>
            <a:r>
              <a:rPr kumimoji="0" lang="zh-CN" altLang="en-US" sz="19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将余数弹入</a:t>
            </a:r>
            <a:r>
              <a:rPr kumimoji="0" lang="en-US" altLang="zh-CN" sz="19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ax</a:t>
            </a:r>
            <a:endParaRPr kumimoji="0" lang="en-US" altLang="zh-CN" sz="19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19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add ax,0030h			;</a:t>
            </a:r>
            <a:r>
              <a:rPr kumimoji="0" lang="zh-CN" altLang="en-US" sz="19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余数调整为</a:t>
            </a:r>
            <a:r>
              <a:rPr kumimoji="0" lang="en-US" altLang="zh-CN" sz="1900" kern="1200" cap="none" spc="0" normalizeH="0" baseline="0" noProof="0" dirty="0" err="1">
                <a:latin typeface="Arial" panose="020B0604020202020204" pitchFamily="34" charset="0"/>
                <a:ea typeface="楷体_GB2312" pitchFamily="49" charset="-122"/>
                <a:cs typeface="+mn-cs"/>
              </a:rPr>
              <a:t>ascii</a:t>
            </a:r>
            <a:r>
              <a:rPr kumimoji="0" lang="zh-CN" altLang="en-US" sz="19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码</a:t>
            </a:r>
            <a:endParaRPr kumimoji="0" lang="zh-CN" altLang="en-US" sz="19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1900" kern="1200" cap="none" spc="0" normalizeH="0" baseline="0" noProof="0" dirty="0" err="1">
                <a:latin typeface="Arial" panose="020B0604020202020204" pitchFamily="34" charset="0"/>
                <a:ea typeface="楷体_GB2312" pitchFamily="49" charset="-122"/>
                <a:cs typeface="+mn-cs"/>
              </a:rPr>
              <a:t>mov</a:t>
            </a:r>
            <a:r>
              <a:rPr kumimoji="0" lang="en-US" altLang="zh-CN" sz="19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1900" kern="1200" cap="none" spc="0" normalizeH="0" baseline="0" noProof="0" dirty="0" err="1">
                <a:latin typeface="Arial" panose="020B0604020202020204" pitchFamily="34" charset="0"/>
                <a:ea typeface="楷体_GB2312" pitchFamily="49" charset="-122"/>
                <a:cs typeface="+mn-cs"/>
              </a:rPr>
              <a:t>dl,al</a:t>
            </a:r>
            <a:endParaRPr kumimoji="0" lang="en-US" altLang="zh-CN" sz="19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1900" kern="1200" cap="none" spc="0" normalizeH="0" baseline="0" noProof="0" dirty="0" err="1">
                <a:latin typeface="Arial" panose="020B0604020202020204" pitchFamily="34" charset="0"/>
                <a:ea typeface="楷体_GB2312" pitchFamily="49" charset="-122"/>
                <a:cs typeface="+mn-cs"/>
              </a:rPr>
              <a:t>mov</a:t>
            </a:r>
            <a:r>
              <a:rPr kumimoji="0" lang="en-US" altLang="zh-CN" sz="19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 ah,2			;</a:t>
            </a:r>
            <a:r>
              <a:rPr kumimoji="0" lang="zh-CN" altLang="en-US" sz="19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显示</a:t>
            </a:r>
            <a:endParaRPr kumimoji="0" lang="zh-CN" altLang="en-US" sz="19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1900" kern="1200" cap="none" spc="0" normalizeH="0" baseline="0" noProof="0" dirty="0" err="1">
                <a:latin typeface="Arial" panose="020B0604020202020204" pitchFamily="34" charset="0"/>
                <a:ea typeface="楷体_GB2312" pitchFamily="49" charset="-122"/>
                <a:cs typeface="+mn-cs"/>
              </a:rPr>
              <a:t>int</a:t>
            </a:r>
            <a:r>
              <a:rPr kumimoji="0" lang="en-US" altLang="zh-CN" sz="19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 21h</a:t>
            </a:r>
            <a:endParaRPr kumimoji="0" lang="en-US" altLang="zh-CN" sz="19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19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loop let2</a:t>
            </a:r>
            <a:endParaRPr kumimoji="0" lang="en-US" altLang="zh-CN" sz="19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19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ret</a:t>
            </a:r>
            <a:endParaRPr kumimoji="0" lang="en-US" altLang="zh-CN" sz="19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19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subr3 </a:t>
            </a:r>
            <a:r>
              <a:rPr kumimoji="0" lang="en-US" altLang="zh-CN" sz="1900" kern="1200" cap="none" spc="0" normalizeH="0" baseline="0" noProof="0" dirty="0" err="1">
                <a:latin typeface="Arial" panose="020B0604020202020204" pitchFamily="34" charset="0"/>
                <a:ea typeface="楷体_GB2312" pitchFamily="49" charset="-122"/>
                <a:cs typeface="+mn-cs"/>
              </a:rPr>
              <a:t>endp</a:t>
            </a:r>
            <a:endParaRPr kumimoji="0" lang="en-US" altLang="zh-CN" sz="19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7347" name="Text Box 3"/>
          <p:cNvSpPr txBox="1"/>
          <p:nvPr/>
        </p:nvSpPr>
        <p:spPr>
          <a:xfrm>
            <a:off x="2743200" y="5715000"/>
            <a:ext cx="1828800" cy="733425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>
            <a:spAutoFit/>
          </a:bodyPr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code ends</a:t>
            </a:r>
            <a:endParaRPr lang="en-US" altLang="zh-CN" sz="20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end start</a:t>
            </a:r>
            <a:endParaRPr lang="en-US" altLang="zh-CN" sz="20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533400" y="806450"/>
            <a:ext cx="6400800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algn="just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3200" kern="1200" cap="none" spc="0" normalizeH="0" baseline="0" noProof="0" dirty="0">
                <a:latin typeface="+mj-lt"/>
                <a:ea typeface="宋体" panose="02010600030101010101" pitchFamily="2" charset="-122"/>
                <a:cs typeface="+mn-cs"/>
              </a:rPr>
              <a:t>7.1.2 </a:t>
            </a:r>
            <a:r>
              <a:rPr kumimoji="0" lang="zh-CN" altLang="en-US" sz="3200" kern="1200" cap="none" spc="0" normalizeH="0" baseline="0" noProof="0" dirty="0">
                <a:latin typeface="+mj-lt"/>
                <a:ea typeface="宋体" panose="02010600030101010101" pitchFamily="2" charset="-122"/>
                <a:cs typeface="+mn-cs"/>
              </a:rPr>
              <a:t>一个改造的例子</a:t>
            </a:r>
            <a:endParaRPr kumimoji="0" lang="zh-CN" altLang="en-US" sz="3200" kern="1200" cap="none" spc="0" normalizeH="0" baseline="0" noProof="0" dirty="0"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5716" name="Text Box 4"/>
          <p:cNvSpPr txBox="1">
            <a:spLocks noChangeArrowheads="1"/>
          </p:cNvSpPr>
          <p:nvPr/>
        </p:nvSpPr>
        <p:spPr bwMode="auto">
          <a:xfrm>
            <a:off x="533400" y="1376363"/>
            <a:ext cx="8153400" cy="1214438"/>
          </a:xfrm>
          <a:prstGeom prst="rect">
            <a:avLst/>
          </a:prstGeom>
          <a:gradFill rotWithShape="0">
            <a:gsLst>
              <a:gs pos="0">
                <a:srgbClr val="FFCCFF"/>
              </a:gs>
              <a:gs pos="50000">
                <a:srgbClr val="FFFFFF"/>
              </a:gs>
              <a:gs pos="100000">
                <a:srgbClr val="FFCCFF"/>
              </a:gs>
            </a:gsLst>
            <a:lin ang="5400000" scaled="1"/>
          </a:gradFill>
          <a:ln w="9525">
            <a:noFill/>
            <a:miter lim="800000"/>
          </a:ln>
          <a:effectLst>
            <a:outerShdw dist="107763" dir="2700000" algn="ctr" rotWithShape="0">
              <a:schemeClr val="tx2"/>
            </a:outerShdw>
          </a:effectLst>
        </p:spPr>
        <p:txBody>
          <a:bodyPr>
            <a:spAutoFit/>
          </a:bodyPr>
          <a:lstStyle/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zh-CN" altLang="en-US" sz="26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示例</a:t>
            </a:r>
            <a:r>
              <a:rPr kumimoji="0" lang="en-US" altLang="zh-CN" sz="26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7-1  </a:t>
            </a:r>
            <a:r>
              <a:rPr kumimoji="0" lang="zh-CN" altLang="en-US" sz="26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多次输入一个</a:t>
            </a:r>
            <a:r>
              <a:rPr kumimoji="0" lang="en-US" altLang="zh-CN" sz="26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65535</a:t>
            </a:r>
            <a:r>
              <a:rPr kumimoji="0" lang="zh-CN" altLang="en-US" sz="26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以内的十进制数并以十六进制显示出来。按</a:t>
            </a:r>
            <a:r>
              <a:rPr kumimoji="0" lang="en-US" altLang="zh-CN" sz="26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ESC</a:t>
            </a:r>
            <a:r>
              <a:rPr kumimoji="0" lang="zh-CN" altLang="en-US" sz="26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键结束。</a:t>
            </a:r>
            <a:endParaRPr kumimoji="0" lang="zh-CN" altLang="en-US" sz="26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15717" name="Object 5"/>
          <p:cNvGraphicFramePr/>
          <p:nvPr/>
        </p:nvGraphicFramePr>
        <p:xfrm>
          <a:off x="3187700" y="2709863"/>
          <a:ext cx="2679700" cy="399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1257300" imgH="1866900" progId="Paint.Picture">
                  <p:embed/>
                </p:oleObj>
              </mc:Choice>
              <mc:Fallback>
                <p:oleObj name="" r:id="rId1" imgW="1257300" imgH="1866900" progId="Paint.Picture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87700" y="2709863"/>
                        <a:ext cx="2679700" cy="3995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18" name="Text Box 6"/>
          <p:cNvSpPr txBox="1"/>
          <p:nvPr/>
        </p:nvSpPr>
        <p:spPr>
          <a:xfrm>
            <a:off x="533400" y="2743200"/>
            <a:ext cx="32766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dirty="0">
                <a:latin typeface="Arial" panose="020B0604020202020204" pitchFamily="34" charset="0"/>
              </a:rPr>
              <a:t>运行结果：</a:t>
            </a:r>
            <a:endParaRPr lang="zh-CN" altLang="en-US" sz="2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3"/>
          <p:cNvSpPr/>
          <p:nvPr/>
        </p:nvSpPr>
        <p:spPr>
          <a:xfrm>
            <a:off x="0" y="273367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4219" name="Text Box 11"/>
          <p:cNvSpPr txBox="1">
            <a:spLocks noChangeArrowheads="1"/>
          </p:cNvSpPr>
          <p:nvPr/>
        </p:nvSpPr>
        <p:spPr bwMode="auto">
          <a:xfrm>
            <a:off x="533400" y="1096963"/>
            <a:ext cx="7924800" cy="5006975"/>
          </a:xfrm>
          <a:prstGeom prst="rect">
            <a:avLst/>
          </a:prstGeom>
          <a:solidFill>
            <a:srgbClr val="E1FFE1"/>
          </a:solidFill>
          <a:ln w="38100" cmpd="dbl">
            <a:solidFill>
              <a:schemeClr val="tx1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L="342900" marR="0" indent="-34290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设计思路：</a:t>
            </a:r>
            <a:endParaRPr kumimoji="0" lang="zh-CN" altLang="en-US" sz="24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indent="-34290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1.</a:t>
            </a:r>
            <a:r>
              <a:rPr kumimoji="0" lang="zh-CN" altLang="en-US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主程序标号</a:t>
            </a: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LET0</a:t>
            </a:r>
            <a:r>
              <a:rPr kumimoji="0" lang="zh-CN" altLang="en-US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，一个子程序标号为</a:t>
            </a: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LET1</a:t>
            </a:r>
            <a:r>
              <a:rPr kumimoji="0" lang="zh-CN" altLang="en-US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，另一个子程序标号</a:t>
            </a: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LET2</a:t>
            </a:r>
            <a:r>
              <a:rPr kumimoji="0" lang="zh-CN" altLang="en-US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；</a:t>
            </a:r>
            <a:endParaRPr kumimoji="0" lang="zh-CN" altLang="en-US" sz="24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indent="-34290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2.</a:t>
            </a:r>
            <a:r>
              <a:rPr kumimoji="0" lang="zh-CN" altLang="en-US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主程序是一个死循环，只有当按下</a:t>
            </a: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ESC</a:t>
            </a:r>
            <a:r>
              <a:rPr kumimoji="0" lang="zh-CN" altLang="en-US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键时才能退出、结束程序；</a:t>
            </a:r>
            <a:endParaRPr kumimoji="0" lang="zh-CN" altLang="en-US" sz="24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indent="-34290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3.</a:t>
            </a:r>
            <a:r>
              <a:rPr kumimoji="0" lang="zh-CN" altLang="en-US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子程序</a:t>
            </a: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LET1</a:t>
            </a:r>
            <a:r>
              <a:rPr kumimoji="0" lang="zh-CN" altLang="en-US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功能是键盘输入，并把输入的数字变为十进制数</a:t>
            </a: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zh-CN" altLang="en-US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；</a:t>
            </a:r>
            <a:endParaRPr kumimoji="0" lang="zh-CN" altLang="en-US" sz="24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indent="-34290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4.</a:t>
            </a:r>
            <a:r>
              <a:rPr kumimoji="0" lang="zh-CN" altLang="en-US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子程序</a:t>
            </a: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LET2</a:t>
            </a:r>
            <a:r>
              <a:rPr kumimoji="0" lang="zh-CN" altLang="en-US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功能是通过查表将十进制数</a:t>
            </a: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zh-CN" altLang="en-US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变为十六进制，并显示出来。</a:t>
            </a:r>
            <a:endParaRPr kumimoji="0" lang="zh-CN" altLang="en-US" sz="24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5" name="Text Box 2"/>
          <p:cNvSpPr txBox="1"/>
          <p:nvPr/>
        </p:nvSpPr>
        <p:spPr>
          <a:xfrm>
            <a:off x="0" y="822325"/>
            <a:ext cx="76200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0" dirty="0">
                <a:latin typeface="Arial" panose="020B0604020202020204" pitchFamily="34" charset="0"/>
              </a:rPr>
              <a:t>    </a:t>
            </a:r>
            <a:r>
              <a:rPr lang="zh-CN" altLang="en-US" sz="2000" dirty="0">
                <a:latin typeface="Arial" panose="020B0604020202020204" pitchFamily="34" charset="0"/>
              </a:rPr>
              <a:t>程序框图：</a:t>
            </a:r>
            <a:endParaRPr lang="zh-CN" altLang="en-US" sz="2000" dirty="0">
              <a:latin typeface="Arial" panose="020B0604020202020204" pitchFamily="34" charset="0"/>
            </a:endParaRPr>
          </a:p>
        </p:txBody>
      </p:sp>
      <p:sp>
        <p:nvSpPr>
          <p:cNvPr id="3076" name="Rectangle 3"/>
          <p:cNvSpPr/>
          <p:nvPr/>
        </p:nvSpPr>
        <p:spPr>
          <a:xfrm>
            <a:off x="0" y="242887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3074" name="Object 4"/>
          <p:cNvGraphicFramePr/>
          <p:nvPr/>
        </p:nvGraphicFramePr>
        <p:xfrm>
          <a:off x="685800" y="1143000"/>
          <a:ext cx="7681913" cy="547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5381625" imgH="2867025" progId="Paint.Picture">
                  <p:embed/>
                </p:oleObj>
              </mc:Choice>
              <mc:Fallback>
                <p:oleObj name="" r:id="rId1" imgW="5381625" imgH="2867025" progId="Paint.Picture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5800" y="1143000"/>
                        <a:ext cx="7681913" cy="5475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  <a:effectLst>
                        <a:outerShdw dist="35921" dir="2699999" algn="ctr" rotWithShape="0">
                          <a:srgbClr val="003399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8" name="Text Box 2"/>
          <p:cNvSpPr txBox="1">
            <a:spLocks noChangeArrowheads="1"/>
          </p:cNvSpPr>
          <p:nvPr/>
        </p:nvSpPr>
        <p:spPr bwMode="auto">
          <a:xfrm>
            <a:off x="838200" y="838200"/>
            <a:ext cx="7162800" cy="5715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  <a:effectLst>
            <a:outerShdw dist="35921" dir="2700000" algn="ctr" rotWithShape="0">
              <a:srgbClr val="003399"/>
            </a:outerShdw>
          </a:effectLst>
        </p:spPr>
        <p:txBody>
          <a:bodyPr>
            <a:spAutoFit/>
          </a:bodyPr>
          <a:lstStyle/>
          <a:p>
            <a:pPr marR="0" defTabSz="914400">
              <a:lnSpc>
                <a:spcPct val="110000"/>
              </a:lnSpc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程序如下：</a:t>
            </a:r>
            <a:endParaRPr kumimoji="0" lang="zh-CN" altLang="en-US" sz="240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lnSpc>
                <a:spcPct val="110000"/>
              </a:lnSpc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;7-1.asm  </a:t>
            </a:r>
            <a:r>
              <a:rPr kumimoji="0" lang="zh-CN" altLang="en-US" sz="240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用子程序多次输入一个</a:t>
            </a:r>
            <a:r>
              <a:rPr kumimoji="0" lang="en-US" altLang="zh-CN" sz="240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65535</a:t>
            </a:r>
            <a:r>
              <a:rPr kumimoji="0" lang="zh-CN" altLang="en-US" sz="240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以内的十进制数并以十六进制显示出来。按</a:t>
            </a:r>
            <a:r>
              <a:rPr kumimoji="0" lang="en-US" altLang="zh-CN" sz="240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ESC</a:t>
            </a:r>
            <a:r>
              <a:rPr kumimoji="0" lang="zh-CN" altLang="en-US" sz="240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键结束。</a:t>
            </a:r>
            <a:endParaRPr kumimoji="0" lang="zh-CN" altLang="en-US" sz="240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lnSpc>
                <a:spcPct val="110000"/>
              </a:lnSpc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data segment</a:t>
            </a:r>
            <a:endParaRPr kumimoji="0" lang="en-US" altLang="zh-CN" sz="240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lnSpc>
                <a:spcPct val="110000"/>
              </a:lnSpc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x dw 0</a:t>
            </a:r>
            <a:endParaRPr kumimoji="0" lang="en-US" altLang="zh-CN" sz="240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lnSpc>
                <a:spcPct val="110000"/>
              </a:lnSpc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mess1 db 0dh,0ah,'input dec=$'</a:t>
            </a:r>
            <a:endParaRPr kumimoji="0" lang="en-US" altLang="zh-CN" sz="240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lnSpc>
                <a:spcPct val="110000"/>
              </a:lnSpc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mess2 db 0dh,0ah,'out hex=$'</a:t>
            </a:r>
            <a:endParaRPr kumimoji="0" lang="en-US" altLang="zh-CN" sz="240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lnSpc>
                <a:spcPct val="110000"/>
              </a:lnSpc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hex db '0123456789ABCDEF'</a:t>
            </a:r>
            <a:endParaRPr kumimoji="0" lang="en-US" altLang="zh-CN" sz="240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lnSpc>
                <a:spcPct val="110000"/>
              </a:lnSpc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data ends</a:t>
            </a:r>
            <a:endParaRPr kumimoji="0" lang="en-US" altLang="zh-CN" sz="240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lnSpc>
                <a:spcPct val="110000"/>
              </a:lnSpc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code segment</a:t>
            </a:r>
            <a:endParaRPr kumimoji="0" lang="en-US" altLang="zh-CN" sz="240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lnSpc>
                <a:spcPct val="110000"/>
              </a:lnSpc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assume cs:code,ds:data</a:t>
            </a:r>
            <a:endParaRPr kumimoji="0" lang="en-US" altLang="zh-CN" sz="240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lnSpc>
                <a:spcPct val="110000"/>
              </a:lnSpc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start:</a:t>
            </a:r>
            <a:endParaRPr kumimoji="0" lang="en-US" altLang="zh-CN" sz="240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lnSpc>
                <a:spcPct val="110000"/>
              </a:lnSpc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mov ax,data</a:t>
            </a:r>
            <a:endParaRPr kumimoji="0" lang="en-US" altLang="zh-CN" sz="240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lnSpc>
                <a:spcPct val="110000"/>
              </a:lnSpc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mov ds,ax</a:t>
            </a:r>
            <a:endParaRPr kumimoji="0" lang="en-US" altLang="zh-CN" sz="240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random/>
  </p:transition>
</p:sld>
</file>

<file path=ppt/theme/theme1.xml><?xml version="1.0" encoding="utf-8"?>
<a:theme xmlns:a="http://schemas.openxmlformats.org/drawingml/2006/main" name="neuq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neuq</Template>
  <TotalTime>0</TotalTime>
  <Words>9517</Words>
  <Application>WPS 演示</Application>
  <PresentationFormat>全屏显示(4:3)</PresentationFormat>
  <Paragraphs>578</Paragraphs>
  <Slides>54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13</vt:i4>
      </vt:variant>
      <vt:variant>
        <vt:lpstr>幻灯片标题</vt:lpstr>
      </vt:variant>
      <vt:variant>
        <vt:i4>54</vt:i4>
      </vt:variant>
    </vt:vector>
  </HeadingPairs>
  <TitlesOfParts>
    <vt:vector size="79" baseType="lpstr">
      <vt:lpstr>Arial</vt:lpstr>
      <vt:lpstr>宋体</vt:lpstr>
      <vt:lpstr>Wingdings</vt:lpstr>
      <vt:lpstr>Calibri</vt:lpstr>
      <vt:lpstr>Times New Roman</vt:lpstr>
      <vt:lpstr>隶书</vt:lpstr>
      <vt:lpstr>微软雅黑</vt:lpstr>
      <vt:lpstr>Arial Unicode MS</vt:lpstr>
      <vt:lpstr>Times New Roman</vt:lpstr>
      <vt:lpstr>楷体_GB2312</vt:lpstr>
      <vt:lpstr>新宋体</vt:lpstr>
      <vt:lpstr>neuq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Equation.3</vt:lpstr>
      <vt:lpstr>Paint.Picture</vt:lpstr>
      <vt:lpstr>Paint.Picture</vt:lpstr>
      <vt:lpstr>Paint.Picture</vt:lpstr>
      <vt:lpstr>Paint.Picture</vt:lpstr>
      <vt:lpstr>PowerPoint 演示文稿</vt:lpstr>
      <vt:lpstr> 设问： </vt:lpstr>
      <vt:lpstr>本章重点</vt:lpstr>
      <vt:lpstr>7.1 子程序的概念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7.2 调用和返回</vt:lpstr>
      <vt:lpstr>7.2.1 调用指令CALL </vt:lpstr>
      <vt:lpstr>PowerPoint 演示文稿</vt:lpstr>
      <vt:lpstr>PowerPoint 演示文稿</vt:lpstr>
      <vt:lpstr>7.2.2 返回指令RET</vt:lpstr>
      <vt:lpstr>7.3 过程定义 </vt:lpstr>
      <vt:lpstr>7.3.2  过程属性 </vt:lpstr>
      <vt:lpstr>PowerPoint 演示文稿</vt:lpstr>
      <vt:lpstr>PowerPoint 演示文稿</vt:lpstr>
      <vt:lpstr>7.4 现场保护</vt:lpstr>
      <vt:lpstr>7.5 子程序参数传递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7.5.2 存储单元传参 </vt:lpstr>
      <vt:lpstr>7.5.3 堆栈传参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7.6嵌套与递归 </vt:lpstr>
      <vt:lpstr>7.6.2 子程序递归 </vt:lpstr>
      <vt:lpstr>7.7 实例七  子程序与模块化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7.7.2 实验示例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第7章子程序设计.ppt</dc:title>
  <dc:creator>zxw</dc:creator>
  <cp:lastModifiedBy>听心的声音</cp:lastModifiedBy>
  <cp:revision>125</cp:revision>
  <dcterms:created xsi:type="dcterms:W3CDTF">2023-04-22T08:58:00Z</dcterms:created>
  <dcterms:modified xsi:type="dcterms:W3CDTF">2023-04-24T13:33:39Z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ICV">
    <vt:lpwstr>3E4C91A90FF743EF8A0DD137D8DE0391</vt:lpwstr>
  </property>
  <property fmtid="{D5CDD505-2E9C-101B-9397-08002B2CF9AE}" pid="4" name="KSOProductBuildVer">
    <vt:lpwstr>2052-11.1.0.11372</vt:lpwstr>
  </property>
</Properties>
</file>