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9" r:id="rId1"/>
  </p:sldMasterIdLst>
  <p:notesMasterIdLst>
    <p:notesMasterId r:id="rId16"/>
  </p:notesMasterIdLst>
  <p:handoutMasterIdLst>
    <p:handoutMasterId r:id="rId17"/>
  </p:handoutMasterIdLst>
  <p:sldIdLst>
    <p:sldId id="317" r:id="rId2"/>
    <p:sldId id="299" r:id="rId3"/>
    <p:sldId id="300" r:id="rId4"/>
    <p:sldId id="304" r:id="rId5"/>
    <p:sldId id="305" r:id="rId6"/>
    <p:sldId id="306" r:id="rId7"/>
    <p:sldId id="307" r:id="rId8"/>
    <p:sldId id="315" r:id="rId9"/>
    <p:sldId id="309" r:id="rId10"/>
    <p:sldId id="316" r:id="rId11"/>
    <p:sldId id="310" r:id="rId12"/>
    <p:sldId id="311" r:id="rId13"/>
    <p:sldId id="312" r:id="rId14"/>
    <p:sldId id="314" r:id="rId1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971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287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135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430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528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307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794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8189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318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19" y="1142988"/>
            <a:ext cx="10943167" cy="3143269"/>
          </a:xfrm>
        </p:spPr>
        <p:txBody>
          <a:bodyPr/>
          <a:lstStyle>
            <a:lvl1pPr marL="457189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667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990575" lvl="1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523962" lvl="2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0461" y="199640"/>
            <a:ext cx="6462183" cy="547687"/>
          </a:xfrm>
        </p:spPr>
        <p:txBody>
          <a:bodyPr/>
          <a:lstStyle>
            <a:lvl1pPr>
              <a:defRPr kumimoji="0" lang="zh-CN" altLang="en-US" sz="3733" b="1" kern="1200" cap="none" baseline="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762501"/>
            <a:ext cx="8477275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2133" i="0" kern="1200" baseline="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2552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6"/>
            <a:ext cx="9603275" cy="104923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1505778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13025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7FADB4-DDB8-35A6-7600-8A3F08BF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0" y="456543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Android SDK Manager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23C0DF2E-061C-A4D0-3347-208836B18D66}"/>
              </a:ext>
            </a:extLst>
          </p:cNvPr>
          <p:cNvSpPr txBox="1">
            <a:spLocks/>
          </p:cNvSpPr>
          <p:nvPr/>
        </p:nvSpPr>
        <p:spPr>
          <a:xfrm>
            <a:off x="1194854" y="1510275"/>
            <a:ext cx="9887004" cy="4823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Android SDK Manager</a:t>
            </a:r>
            <a:r>
              <a:rPr lang="zh-CN" altLang="zh-CN" sz="2400" dirty="0"/>
              <a:t>用于管理</a:t>
            </a:r>
            <a:r>
              <a:rPr lang="en-US" altLang="zh-CN" sz="2400" dirty="0"/>
              <a:t>Android</a:t>
            </a:r>
            <a:r>
              <a:rPr lang="zh-CN" altLang="zh-CN" sz="2400" dirty="0"/>
              <a:t>的</a:t>
            </a:r>
            <a:r>
              <a:rPr lang="en-US" altLang="zh-CN" sz="2400" dirty="0"/>
              <a:t>SDK</a:t>
            </a:r>
            <a:r>
              <a:rPr lang="zh-CN" altLang="zh-CN" sz="2400" dirty="0"/>
              <a:t>、各种工具以及模拟器的镜像等。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SDK Manager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主要管理以下三部分内容：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SDK Platforms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各版本的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和系统镜像文件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SDK Tools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：包括开发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应用所需的各种工具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SDK Update Sites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 SDK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更新网址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609584" lvl="1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1136188-5DBC-E248-8320-1598FCACE8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07" y="2548554"/>
            <a:ext cx="11471186" cy="14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59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1" y="666731"/>
            <a:ext cx="10997147" cy="1735032"/>
          </a:xfrm>
        </p:spPr>
        <p:txBody>
          <a:bodyPr/>
          <a:lstStyle/>
          <a:p>
            <a:pPr latinLnBrk="0"/>
            <a:r>
              <a:rPr lang="zh-CN" dirty="0"/>
              <a:t>创建</a:t>
            </a:r>
            <a:r>
              <a:rPr dirty="0"/>
              <a:t>Android Studio project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3106" y="199333"/>
            <a:ext cx="7753773" cy="743373"/>
          </a:xfrm>
        </p:spPr>
        <p:txBody>
          <a:bodyPr/>
          <a:lstStyle/>
          <a:p>
            <a:r>
              <a:rPr dirty="0" err="1"/>
              <a:t>第一个</a:t>
            </a:r>
            <a:r>
              <a:rPr lang="en-US" dirty="0" err="1"/>
              <a:t>Android</a:t>
            </a:r>
            <a:r>
              <a:rPr dirty="0" err="1"/>
              <a:t>项目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66712" y="4526360"/>
            <a:ext cx="10001320" cy="2151486"/>
            <a:chOff x="721020" y="3985677"/>
            <a:chExt cx="7500990" cy="1613615"/>
          </a:xfrm>
        </p:grpSpPr>
        <p:grpSp>
          <p:nvGrpSpPr>
            <p:cNvPr id="16" name="组合 7"/>
            <p:cNvGrpSpPr/>
            <p:nvPr/>
          </p:nvGrpSpPr>
          <p:grpSpPr>
            <a:xfrm>
              <a:off x="721020" y="4432370"/>
              <a:ext cx="636270" cy="759507"/>
              <a:chOff x="645787" y="4558863"/>
              <a:chExt cx="636270" cy="7595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5588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9" name="文本框 7"/>
              <p:cNvSpPr txBox="1"/>
              <p:nvPr/>
            </p:nvSpPr>
            <p:spPr>
              <a:xfrm rot="21540000">
                <a:off x="645787" y="5002947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 bwMode="auto">
            <a:xfrm>
              <a:off x="1435400" y="3985677"/>
              <a:ext cx="6786610" cy="1613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Android Studio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中新建一个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Project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项目时，支持的开发语言可以是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Java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或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Kotlin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。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Kotlin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是一种在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Java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虚拟机上运行的静态类型编程语言，由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JetBrains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设计开发并开源，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Kotlin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语言简洁、安全，不仅可以减少常见代码错误，还可以轻松集成到现有应用中。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Kotlin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与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Java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语言可以互操作，即可以在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Kotlin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代码中调用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Java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代码，反之也可以在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Java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代码中调用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Kotlin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代码。本书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Android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项目以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楷体_GB2312"/>
                </a:rPr>
                <a:t>Java</a:t>
              </a: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语言为基础。</a:t>
              </a:r>
              <a:endParaRPr kumimoji="1" lang="zh-CN" altLang="en-US" sz="1867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BB28955-CFF0-5EFC-7417-5A856A3AD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6542" y="767181"/>
            <a:ext cx="5180786" cy="3759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0789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DE18D84-D7CE-3954-1545-03C1C08C6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2109" y="761981"/>
            <a:ext cx="7733025" cy="310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E99EBEB-2E5C-B871-7793-D0B12435665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8542" y="42491"/>
            <a:ext cx="3966745" cy="6542132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457203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创建</a:t>
            </a:r>
            <a:r>
              <a:rPr sz="2400" dirty="0">
                <a:latin typeface="+mn-lt"/>
                <a:ea typeface="+mn-ea"/>
                <a:cs typeface="+mn-cs"/>
              </a:rPr>
              <a:t>Android</a:t>
            </a:r>
            <a:r>
              <a:rPr lang="zh-CN" sz="2400" dirty="0">
                <a:latin typeface="+mn-lt"/>
                <a:ea typeface="+mn-ea"/>
                <a:cs typeface="+mn-cs"/>
              </a:rPr>
              <a:t>项目</a:t>
            </a:r>
            <a:endParaRPr sz="2400" dirty="0">
              <a:latin typeface="+mn-lt"/>
              <a:ea typeface="+mn-ea"/>
              <a:cs typeface="+mn-cs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选择</a:t>
            </a:r>
            <a:r>
              <a:rPr sz="2400" dirty="0">
                <a:latin typeface="+mn-lt"/>
                <a:ea typeface="+mn-ea"/>
                <a:cs typeface="+mn-cs"/>
              </a:rPr>
              <a:t>Activity</a:t>
            </a:r>
            <a:r>
              <a:rPr lang="zh-CN" sz="2400" dirty="0">
                <a:latin typeface="+mn-lt"/>
                <a:ea typeface="+mn-ea"/>
                <a:cs typeface="+mn-cs"/>
              </a:rPr>
              <a:t>样式模板</a:t>
            </a:r>
            <a:endParaRPr sz="2400" dirty="0">
              <a:latin typeface="+mn-lt"/>
              <a:ea typeface="+mn-ea"/>
              <a:cs typeface="+mn-cs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sz="2400" dirty="0">
                <a:latin typeface="+mn-lt"/>
                <a:ea typeface="+mn-ea"/>
                <a:cs typeface="+mn-cs"/>
              </a:rPr>
              <a:t>创建</a:t>
            </a:r>
            <a:r>
              <a:rPr sz="2400" dirty="0">
                <a:latin typeface="+mn-lt"/>
                <a:ea typeface="+mn-ea"/>
                <a:cs typeface="+mn-cs"/>
              </a:rPr>
              <a:t>Activity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运行项目</a:t>
            </a:r>
            <a:endParaRPr lang="zh-C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3688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第一个</a:t>
            </a:r>
            <a:r>
              <a:rPr lang="en-US" dirty="0"/>
              <a:t>Android</a:t>
            </a:r>
            <a:r>
              <a:rPr dirty="0"/>
              <a:t>项目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2965" y="4381507"/>
            <a:ext cx="645352" cy="645352"/>
          </a:xfrm>
          <a:prstGeom prst="rect">
            <a:avLst/>
          </a:prstGeom>
        </p:spPr>
      </p:pic>
      <p:sp>
        <p:nvSpPr>
          <p:cNvPr id="14" name="文本框 7"/>
          <p:cNvSpPr txBox="1"/>
          <p:nvPr/>
        </p:nvSpPr>
        <p:spPr>
          <a:xfrm rot="21540000">
            <a:off x="1051551" y="4973619"/>
            <a:ext cx="84836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133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96075" y="3593252"/>
            <a:ext cx="8676707" cy="2526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测试运行应用程序时，除了可以使用</a:t>
            </a:r>
            <a:r>
              <a:rPr kumimoji="1" lang="en-US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Android Studio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模拟器，也可以使用真实的</a:t>
            </a:r>
            <a:r>
              <a:rPr kumimoji="1" lang="en-US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Android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设备，如智能手机、平板。另外，</a:t>
            </a:r>
            <a:r>
              <a:rPr kumimoji="1" lang="en-US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Android Studio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默认的主题是</a:t>
            </a:r>
            <a:r>
              <a:rPr kumimoji="1" lang="en-US" altLang="zh-CN" sz="2133" dirty="0" err="1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Darcula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黑暗背景，根据个人需要可以设置主题为</a:t>
            </a:r>
            <a:r>
              <a:rPr kumimoji="1" lang="en-US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IntelliJ Light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明亮背景或</a:t>
            </a:r>
            <a:r>
              <a:rPr kumimoji="1" lang="en-US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High contrast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高对比背景。有关</a:t>
            </a:r>
            <a:r>
              <a:rPr kumimoji="1" lang="en-US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Android Studio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常用的设置参见本书附录</a:t>
            </a:r>
            <a:r>
              <a:rPr kumimoji="1" lang="en-US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B</a:t>
            </a:r>
            <a:r>
              <a:rPr kumimoji="1" lang="zh-CN" altLang="zh-CN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。</a:t>
            </a:r>
            <a:endParaRPr kumimoji="1" lang="zh-CN" altLang="en-US" sz="2133" dirty="0">
              <a:solidFill>
                <a:srgbClr val="000000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1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2571767"/>
          </a:xfrm>
        </p:spPr>
        <p:txBody>
          <a:bodyPr/>
          <a:lstStyle/>
          <a:p>
            <a:pPr>
              <a:buNone/>
            </a:pPr>
            <a:r>
              <a:rPr dirty="0"/>
              <a:t>Android Studio</a:t>
            </a:r>
            <a:r>
              <a:rPr lang="zh-CN" altLang="en-US" dirty="0"/>
              <a:t>中常用的两种项目结构类型：</a:t>
            </a:r>
            <a:endParaRPr lang="zh-CN" dirty="0"/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dirty="0"/>
              <a:t>Project</a:t>
            </a:r>
            <a:r>
              <a:rPr lang="zh-CN" dirty="0"/>
              <a:t>项目结构类型；</a:t>
            </a:r>
          </a:p>
          <a:p>
            <a:pPr lvl="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dirty="0"/>
              <a:t>Android</a:t>
            </a:r>
            <a:r>
              <a:rPr lang="zh-CN" dirty="0"/>
              <a:t>项目结构类型。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</a:t>
            </a:r>
            <a:r>
              <a:rPr dirty="0"/>
              <a:t>程序结构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FC60123-5BA0-C4EE-5415-A89F44F566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16" y="1428736"/>
            <a:ext cx="3282901" cy="53411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B1BAE75-5FEF-BE20-3A4A-4759C871F3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1985" y="1434464"/>
            <a:ext cx="3335772" cy="53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5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2057" y="1416526"/>
            <a:ext cx="11248307" cy="5715013"/>
          </a:xfrm>
        </p:spPr>
        <p:txBody>
          <a:bodyPr>
            <a:normAutofit/>
          </a:bodyPr>
          <a:lstStyle/>
          <a:p>
            <a:pPr lvl="0"/>
            <a:r>
              <a:rPr dirty="0"/>
              <a:t>Android</a:t>
            </a:r>
            <a:r>
              <a:rPr lang="zh-CN" altLang="en-US" dirty="0"/>
              <a:t>是一个以</a:t>
            </a:r>
            <a:r>
              <a:rPr dirty="0"/>
              <a:t>Linux</a:t>
            </a:r>
            <a:r>
              <a:rPr lang="zh-CN" altLang="en-US" dirty="0"/>
              <a:t>为基础的</a:t>
            </a:r>
            <a:r>
              <a:rPr dirty="0"/>
              <a:t>开源</a:t>
            </a:r>
            <a:r>
              <a:rPr lang="zh-CN" altLang="en-US" dirty="0"/>
              <a:t>操作系统，用于智能手机和平板电脑等移动设备</a:t>
            </a:r>
          </a:p>
          <a:p>
            <a:pPr lvl="0"/>
            <a:r>
              <a:rPr dirty="0"/>
              <a:t>Android</a:t>
            </a:r>
            <a:r>
              <a:rPr lang="zh-CN" altLang="en-US" dirty="0"/>
              <a:t>系统分为四层，从高层到低层分别是应用程序层、应用程序框架层、系统运行库层和</a:t>
            </a:r>
            <a:r>
              <a:rPr dirty="0"/>
              <a:t>Linux</a:t>
            </a:r>
            <a:r>
              <a:rPr lang="zh-CN" altLang="en-US" dirty="0"/>
              <a:t>核心层</a:t>
            </a:r>
          </a:p>
          <a:p>
            <a:pPr lvl="0"/>
            <a:r>
              <a:rPr dirty="0"/>
              <a:t>Android</a:t>
            </a:r>
            <a:r>
              <a:rPr lang="zh-CN" altLang="en-US" dirty="0"/>
              <a:t>应用程序主要包含</a:t>
            </a:r>
            <a:r>
              <a:rPr dirty="0"/>
              <a:t>4</a:t>
            </a:r>
            <a:r>
              <a:rPr lang="zh-CN" altLang="en-US" dirty="0"/>
              <a:t>种组件：</a:t>
            </a:r>
            <a:r>
              <a:rPr dirty="0"/>
              <a:t>Activity</a:t>
            </a:r>
            <a:r>
              <a:rPr lang="zh-CN" altLang="en-US" dirty="0"/>
              <a:t>、</a:t>
            </a:r>
            <a:r>
              <a:rPr dirty="0"/>
              <a:t>Service</a:t>
            </a:r>
            <a:r>
              <a:rPr lang="zh-CN" altLang="en-US" dirty="0"/>
              <a:t>、</a:t>
            </a:r>
            <a:r>
              <a:rPr dirty="0"/>
              <a:t>Broadcast Receiver</a:t>
            </a:r>
            <a:r>
              <a:rPr lang="zh-CN" altLang="en-US" dirty="0"/>
              <a:t>和</a:t>
            </a:r>
            <a:r>
              <a:rPr dirty="0"/>
              <a:t>Content Provider</a:t>
            </a:r>
            <a:endParaRPr lang="zh-CN" altLang="en-US" dirty="0"/>
          </a:p>
          <a:p>
            <a:pPr lvl="0"/>
            <a:r>
              <a:rPr dirty="0"/>
              <a:t>Activity</a:t>
            </a:r>
            <a:r>
              <a:rPr lang="zh-CN" altLang="en-US" dirty="0"/>
              <a:t>是最基本的</a:t>
            </a:r>
            <a:r>
              <a:rPr dirty="0"/>
              <a:t>Android</a:t>
            </a:r>
            <a:r>
              <a:rPr lang="zh-CN" altLang="en-US" dirty="0"/>
              <a:t>应用程序组件，一个</a:t>
            </a:r>
            <a:r>
              <a:rPr dirty="0"/>
              <a:t>Activity</a:t>
            </a:r>
            <a:r>
              <a:rPr lang="zh-CN" altLang="en-US" dirty="0"/>
              <a:t>表示一个可视化的用户界面</a:t>
            </a:r>
          </a:p>
          <a:p>
            <a:pPr lvl="0"/>
            <a:r>
              <a:rPr dirty="0"/>
              <a:t>Service</a:t>
            </a:r>
            <a:r>
              <a:rPr lang="zh-CN" altLang="en-US" dirty="0"/>
              <a:t>组件用于提供服务，专门用于执行一些持续性的、耗时的并且无需用户界面交互的操作</a:t>
            </a:r>
            <a:endParaRPr lang="en-US" altLang="zh-CN" dirty="0"/>
          </a:p>
          <a:p>
            <a:pPr lvl="0"/>
            <a:r>
              <a:rPr lang="en-US" altLang="zh-CN" dirty="0"/>
              <a:t>Broadcast Receiver</a:t>
            </a:r>
            <a:r>
              <a:rPr lang="zh-CN" altLang="en-US" dirty="0"/>
              <a:t>用于使应用程序监听到匹配指定标准的广播信息</a:t>
            </a:r>
          </a:p>
          <a:p>
            <a:pPr lvl="0"/>
            <a:r>
              <a:rPr lang="en-US" altLang="zh-CN" dirty="0"/>
              <a:t>Content Provider</a:t>
            </a:r>
            <a:r>
              <a:rPr lang="zh-CN" altLang="en-US" dirty="0"/>
              <a:t>组件是一种共享的持久数据存储机制，是在应用程序之间共享数据的首选方案</a:t>
            </a:r>
          </a:p>
          <a:p>
            <a:pPr lvl="0"/>
            <a:r>
              <a:rPr lang="en-US" altLang="zh-CN" dirty="0"/>
              <a:t>Android Studio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开发的一款面向</a:t>
            </a:r>
            <a:r>
              <a:rPr lang="en-US" altLang="zh-CN" dirty="0"/>
              <a:t>Android</a:t>
            </a:r>
            <a:r>
              <a:rPr lang="zh-CN" altLang="en-US" dirty="0"/>
              <a:t>开发者的</a:t>
            </a:r>
            <a:r>
              <a:rPr lang="en-US" altLang="zh-CN" dirty="0"/>
              <a:t>IDE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en-US" dirty="0"/>
              <a:t>程序在</a:t>
            </a:r>
            <a:r>
              <a:rPr lang="en-US" altLang="zh-CN" dirty="0"/>
              <a:t>AVD</a:t>
            </a:r>
            <a:r>
              <a:rPr lang="zh-CN" altLang="en-US" dirty="0"/>
              <a:t>虚拟机上运行</a:t>
            </a:r>
          </a:p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20698" y="635056"/>
            <a:ext cx="9603275" cy="1049235"/>
          </a:xfrm>
        </p:spPr>
        <p:txBody>
          <a:bodyPr/>
          <a:lstStyle/>
          <a:p>
            <a:r>
              <a:rPr lang="zh-CN" altLang="en-US" b="1" dirty="0"/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xmlns="" val="4476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/>
              <a:t>第一章</a:t>
            </a:r>
            <a:r>
              <a:rPr lang="en-US" altLang="zh-CN" sz="4800" b="1" dirty="0"/>
              <a:t>   </a:t>
            </a:r>
            <a:r>
              <a:rPr lang="en-US" altLang="en-US" sz="4800" dirty="0" err="1"/>
              <a:t>Android</a:t>
            </a:r>
            <a:r>
              <a:rPr altLang="en-US" sz="4800" dirty="0" err="1"/>
              <a:t>概述</a:t>
            </a:r>
            <a:endParaRPr sz="48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636B10-7085-4F99-5CA6-2ECD70DEB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Android</a:t>
            </a:r>
            <a:r>
              <a:rPr lang="zh-CN" altLang="zh-CN" dirty="0"/>
              <a:t>历史发展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Android</a:t>
            </a:r>
            <a:r>
              <a:rPr lang="zh-CN" altLang="zh-CN" dirty="0"/>
              <a:t>的系统架构</a:t>
            </a:r>
          </a:p>
          <a:p>
            <a:pPr lvl="0"/>
            <a:r>
              <a:rPr lang="zh-CN" altLang="zh-CN" dirty="0"/>
              <a:t>掌握</a:t>
            </a:r>
            <a:r>
              <a:rPr lang="en-US" altLang="zh-CN" dirty="0"/>
              <a:t>Android</a:t>
            </a:r>
            <a:r>
              <a:rPr lang="zh-CN" altLang="zh-CN" dirty="0"/>
              <a:t>的应用程序组件</a:t>
            </a:r>
          </a:p>
          <a:p>
            <a:pPr lvl="0"/>
            <a:r>
              <a:rPr lang="zh-CN" altLang="zh-CN" dirty="0"/>
              <a:t>能够安装</a:t>
            </a:r>
            <a:r>
              <a:rPr lang="en-US" altLang="zh-CN" dirty="0"/>
              <a:t>Android Studio</a:t>
            </a:r>
            <a:r>
              <a:rPr lang="zh-CN" altLang="zh-CN" dirty="0"/>
              <a:t>环境</a:t>
            </a:r>
          </a:p>
          <a:p>
            <a:pPr lvl="0"/>
            <a:r>
              <a:rPr lang="zh-CN" altLang="zh-CN" dirty="0"/>
              <a:t>能够创建并运行第一个</a:t>
            </a:r>
            <a:r>
              <a:rPr lang="en-US" altLang="zh-CN" dirty="0"/>
              <a:t>Android</a:t>
            </a:r>
            <a:r>
              <a:rPr lang="zh-CN" altLang="zh-CN" dirty="0"/>
              <a:t>项目</a:t>
            </a:r>
          </a:p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47329" y="590668"/>
            <a:ext cx="9603275" cy="1049235"/>
          </a:xfrm>
        </p:spPr>
        <p:txBody>
          <a:bodyPr/>
          <a:lstStyle/>
          <a:p>
            <a:r>
              <a:rPr lang="zh-CN" altLang="en-US" dirty="0"/>
              <a:t>本章目标</a:t>
            </a:r>
          </a:p>
        </p:txBody>
      </p:sp>
    </p:spTree>
    <p:extLst>
      <p:ext uri="{BB962C8B-B14F-4D97-AF65-F5344CB8AC3E}">
        <p14:creationId xmlns:p14="http://schemas.microsoft.com/office/powerpoint/2010/main" xmlns="" val="27798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1465722"/>
            <a:ext cx="10943167" cy="4381531"/>
          </a:xfrm>
        </p:spPr>
        <p:txBody>
          <a:bodyPr/>
          <a:lstStyle/>
          <a:p>
            <a:r>
              <a:rPr dirty="0"/>
              <a:t>Android</a:t>
            </a:r>
            <a:r>
              <a:rPr lang="zh-CN" dirty="0"/>
              <a:t>是一个以</a:t>
            </a:r>
            <a:r>
              <a:rPr dirty="0"/>
              <a:t>Linux</a:t>
            </a:r>
            <a:r>
              <a:rPr lang="zh-CN" dirty="0"/>
              <a:t>为基础的</a:t>
            </a:r>
            <a:r>
              <a:rPr lang="zh-CN" altLang="en-US" dirty="0"/>
              <a:t>开源操作系统</a:t>
            </a:r>
            <a:endParaRPr lang="en-US" altLang="zh-CN" dirty="0"/>
          </a:p>
          <a:p>
            <a:r>
              <a:rPr lang="zh-CN" dirty="0"/>
              <a:t>主要用于智能手机和平板电脑等移动设备</a:t>
            </a:r>
            <a:endParaRPr lang="en-US" altLang="zh-CN" dirty="0"/>
          </a:p>
          <a:p>
            <a:r>
              <a:rPr lang="zh-CN" altLang="zh-CN" dirty="0"/>
              <a:t>由</a:t>
            </a:r>
            <a:r>
              <a:rPr lang="en-US" altLang="zh-CN" dirty="0"/>
              <a:t>Google</a:t>
            </a:r>
            <a:r>
              <a:rPr lang="zh-CN" altLang="zh-CN" dirty="0"/>
              <a:t>领导的</a:t>
            </a:r>
            <a:r>
              <a:rPr lang="en-US" altLang="zh-CN" dirty="0"/>
              <a:t>OHA</a:t>
            </a:r>
            <a:r>
              <a:rPr lang="zh-CN" altLang="zh-CN" dirty="0"/>
              <a:t>（</a:t>
            </a:r>
            <a:r>
              <a:rPr lang="en-US" altLang="zh-CN" dirty="0"/>
              <a:t>Open Handset Alliance</a:t>
            </a:r>
            <a:r>
              <a:rPr lang="zh-CN" altLang="zh-CN" dirty="0"/>
              <a:t>，开放手机联盟）持续维护与更新</a:t>
            </a:r>
            <a:endParaRPr 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10347" y="664407"/>
            <a:ext cx="8351899" cy="547687"/>
          </a:xfrm>
        </p:spPr>
        <p:txBody>
          <a:bodyPr/>
          <a:lstStyle/>
          <a:p>
            <a:r>
              <a:rPr lang="en-US" altLang="en-US" dirty="0" err="1"/>
              <a:t>A</a:t>
            </a:r>
            <a:r>
              <a:rPr lang="en-US" altLang="zh-CN" dirty="0" err="1"/>
              <a:t>ndroid</a:t>
            </a:r>
            <a:r>
              <a:rPr dirty="0" err="1"/>
              <a:t>简史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0289423"/>
              </p:ext>
            </p:extLst>
          </p:nvPr>
        </p:nvGraphicFramePr>
        <p:xfrm>
          <a:off x="4143375" y="268448"/>
          <a:ext cx="7381913" cy="617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7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8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8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38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版 本</a:t>
                      </a:r>
                      <a:endParaRPr lang="zh-CN" sz="1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代 号</a:t>
                      </a:r>
                      <a:endParaRPr lang="zh-CN" sz="1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日 期</a:t>
                      </a:r>
                      <a:endParaRPr lang="zh-CN" sz="19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1.0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Astro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（铁臂阿童木）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2008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23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2.0/2.1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Éclair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（闪电泡芙）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2009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2.2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Froyo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（冻酸奶）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2.3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Gingerbread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（姜饼）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6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3.0/3.1/3.2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Honeycomb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（蜂巢）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4.0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Ice Cream Sandwich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（冰激凌三明治）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4.1/4.2/4.3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Jelly Bean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（果冻豆）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4.4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KitKat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（奇巧巧克力棒）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2013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5.0/5.1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Lollipop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（棒棒糖）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2014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6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6.0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Marshmallow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（棉花糖）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28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7.0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Nougat(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牛轧糖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2016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18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8.0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Oreo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（奥利奥）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2017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5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17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74465895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9.0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Pie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（派）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2018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8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7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897597146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10.0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Quince Tart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（柑橘馅饼）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2019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9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42283494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11.0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Red Velvet Cake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（红丝绒蛋糕）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2020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9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9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10792757"/>
                  </a:ext>
                </a:extLst>
              </a:tr>
              <a:tr h="365128"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 12.0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Snow Cone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（刨冰）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2021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年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月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5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54604040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83673CA-64F4-B33E-8437-6D8475C3F73B}"/>
              </a:ext>
            </a:extLst>
          </p:cNvPr>
          <p:cNvGrpSpPr/>
          <p:nvPr/>
        </p:nvGrpSpPr>
        <p:grpSpPr>
          <a:xfrm>
            <a:off x="857213" y="5349213"/>
            <a:ext cx="9967120" cy="1069901"/>
            <a:chOff x="721020" y="4008449"/>
            <a:chExt cx="7475340" cy="7490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A048A9F4-2EC2-F273-8739-2F23626ABEE9}"/>
                </a:ext>
              </a:extLst>
            </p:cNvPr>
            <p:cNvGrpSpPr/>
            <p:nvPr/>
          </p:nvGrpSpPr>
          <p:grpSpPr>
            <a:xfrm>
              <a:off x="721020" y="4008449"/>
              <a:ext cx="636270" cy="749008"/>
              <a:chOff x="645787" y="4134942"/>
              <a:chExt cx="636270" cy="749008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xmlns="" id="{EAD529D0-7520-E1D7-36FF-A635612EA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34942"/>
                <a:ext cx="484014" cy="484015"/>
              </a:xfrm>
              <a:prstGeom prst="rect">
                <a:avLst/>
              </a:prstGeom>
            </p:spPr>
          </p:pic>
          <p:sp>
            <p:nvSpPr>
              <p:cNvPr id="11" name="文本框 7">
                <a:extLst>
                  <a:ext uri="{FF2B5EF4-FFF2-40B4-BE49-F238E27FC236}">
                    <a16:creationId xmlns:a16="http://schemas.microsoft.com/office/drawing/2014/main" xmlns="" id="{70050A51-5FE9-D916-0EA3-BCFEF2787CCE}"/>
                  </a:ext>
                </a:extLst>
              </p:cNvPr>
              <p:cNvSpPr txBox="1"/>
              <p:nvPr/>
            </p:nvSpPr>
            <p:spPr>
              <a:xfrm rot="21540000">
                <a:off x="645787" y="4589525"/>
                <a:ext cx="636270" cy="294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6E6BF7E-5BE0-F9D1-6965-95063E7915B1}"/>
                </a:ext>
              </a:extLst>
            </p:cNvPr>
            <p:cNvSpPr txBox="1"/>
            <p:nvPr/>
          </p:nvSpPr>
          <p:spPr bwMode="auto">
            <a:xfrm>
              <a:off x="1409750" y="4010472"/>
              <a:ext cx="6786610" cy="7348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本书是基于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12.0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系统版本，所有代码都是在该版本基础上进行调试、运行。关于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10.0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、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11.0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和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12.0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版本的新特性参见本书附录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。</a:t>
              </a:r>
              <a:endParaRPr kumimoji="1" lang="zh-CN" altLang="en-US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6398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28079" y="1410051"/>
            <a:ext cx="10943167" cy="5143536"/>
          </a:xfrm>
        </p:spPr>
        <p:txBody>
          <a:bodyPr/>
          <a:lstStyle/>
          <a:p>
            <a:pPr>
              <a:buNone/>
            </a:pPr>
            <a:r>
              <a:rPr dirty="0"/>
              <a:t>Android</a:t>
            </a:r>
            <a:r>
              <a:rPr lang="zh-CN" dirty="0"/>
              <a:t>系统分为四层</a:t>
            </a:r>
            <a:r>
              <a:rPr lang="zh-CN" altLang="en-US" dirty="0"/>
              <a:t>：</a:t>
            </a:r>
            <a:endParaRPr dirty="0"/>
          </a:p>
          <a:p>
            <a:r>
              <a:rPr dirty="0"/>
              <a:t>Linux</a:t>
            </a:r>
            <a:r>
              <a:rPr lang="zh-CN" dirty="0"/>
              <a:t>内核</a:t>
            </a:r>
            <a:r>
              <a:rPr lang="zh-CN" altLang="en-US" dirty="0"/>
              <a:t>层</a:t>
            </a:r>
            <a:endParaRPr dirty="0"/>
          </a:p>
          <a:p>
            <a:r>
              <a:rPr lang="zh-CN" dirty="0"/>
              <a:t>系统运行库</a:t>
            </a:r>
            <a:r>
              <a:rPr lang="zh-CN" altLang="en-US" dirty="0"/>
              <a:t>层</a:t>
            </a:r>
            <a:endParaRPr dirty="0"/>
          </a:p>
          <a:p>
            <a:r>
              <a:rPr lang="zh-CN" dirty="0"/>
              <a:t>应用程序框架</a:t>
            </a:r>
            <a:r>
              <a:rPr lang="zh-CN" altLang="en-US" dirty="0"/>
              <a:t>层</a:t>
            </a:r>
            <a:endParaRPr dirty="0"/>
          </a:p>
          <a:p>
            <a:r>
              <a:rPr lang="zh-CN" dirty="0"/>
              <a:t>应用程序层</a:t>
            </a:r>
            <a:endParaRPr dirty="0"/>
          </a:p>
          <a:p>
            <a:pPr marL="609585" indent="-609585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3816" y="702131"/>
            <a:ext cx="8351899" cy="547687"/>
          </a:xfrm>
        </p:spPr>
        <p:txBody>
          <a:bodyPr/>
          <a:lstStyle/>
          <a:p>
            <a:r>
              <a:rPr lang="en-US" dirty="0" err="1"/>
              <a:t>Android</a:t>
            </a:r>
            <a:r>
              <a:rPr dirty="0" err="1"/>
              <a:t>系统架构</a:t>
            </a:r>
            <a:endParaRPr dirty="0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466" y="1322773"/>
            <a:ext cx="6654276" cy="548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311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94853" y="1445562"/>
            <a:ext cx="10997147" cy="5238787"/>
          </a:xfrm>
        </p:spPr>
        <p:txBody>
          <a:bodyPr/>
          <a:lstStyle/>
          <a:p>
            <a:pPr latinLnBrk="0">
              <a:buNone/>
            </a:pPr>
            <a:r>
              <a:rPr dirty="0"/>
              <a:t>Android</a:t>
            </a:r>
            <a:r>
              <a:rPr lang="zh-CN" dirty="0"/>
              <a:t>应用程序主要包含</a:t>
            </a:r>
            <a:r>
              <a:rPr dirty="0"/>
              <a:t>4</a:t>
            </a:r>
            <a:r>
              <a:rPr lang="zh-CN" dirty="0"/>
              <a:t>种组件：</a:t>
            </a:r>
            <a:endParaRPr dirty="0"/>
          </a:p>
          <a:p>
            <a:pPr lvl="0"/>
            <a:r>
              <a:rPr dirty="0"/>
              <a:t>Activity</a:t>
            </a:r>
            <a:r>
              <a:rPr lang="zh-CN" dirty="0"/>
              <a:t>（活动）</a:t>
            </a:r>
            <a:r>
              <a:rPr lang="zh-CN" altLang="en-US" dirty="0"/>
              <a:t>：</a:t>
            </a:r>
            <a:r>
              <a:rPr lang="zh-CN" dirty="0"/>
              <a:t>负责用户交互</a:t>
            </a:r>
            <a:r>
              <a:rPr lang="zh-CN" altLang="en-US" dirty="0"/>
              <a:t>；</a:t>
            </a:r>
            <a:endParaRPr lang="zh-CN" dirty="0"/>
          </a:p>
          <a:p>
            <a:pPr lvl="0"/>
            <a:r>
              <a:rPr dirty="0"/>
              <a:t>Service</a:t>
            </a:r>
            <a:r>
              <a:rPr lang="zh-CN" dirty="0"/>
              <a:t>（服务）</a:t>
            </a:r>
            <a:r>
              <a:rPr lang="zh-CN" altLang="en-US" dirty="0"/>
              <a:t>：</a:t>
            </a:r>
            <a:r>
              <a:rPr lang="zh-CN" dirty="0"/>
              <a:t>执行持续性的、耗时的且无需用户界面交互的操作</a:t>
            </a:r>
            <a:r>
              <a:rPr lang="zh-CN" altLang="en-US" dirty="0"/>
              <a:t>；</a:t>
            </a:r>
            <a:endParaRPr lang="zh-CN" dirty="0"/>
          </a:p>
          <a:p>
            <a:pPr lvl="0"/>
            <a:r>
              <a:rPr dirty="0"/>
              <a:t>Broadcast Receiver</a:t>
            </a:r>
            <a:r>
              <a:rPr lang="zh-CN" dirty="0"/>
              <a:t>（广播接收器）</a:t>
            </a:r>
            <a:r>
              <a:rPr lang="zh-CN" altLang="en-US" dirty="0"/>
              <a:t>：</a:t>
            </a:r>
            <a:r>
              <a:rPr lang="zh-CN" dirty="0"/>
              <a:t>接收来自系统和应用程序的广播</a:t>
            </a:r>
            <a:r>
              <a:rPr lang="zh-CN" altLang="en-US" dirty="0"/>
              <a:t>；</a:t>
            </a:r>
            <a:endParaRPr lang="zh-CN" dirty="0"/>
          </a:p>
          <a:p>
            <a:pPr lvl="0"/>
            <a:r>
              <a:rPr dirty="0"/>
              <a:t>Content Provider</a:t>
            </a:r>
            <a:r>
              <a:rPr lang="zh-CN" dirty="0"/>
              <a:t>（内容提供器）</a:t>
            </a:r>
            <a:r>
              <a:rPr lang="zh-CN" altLang="en-US" dirty="0"/>
              <a:t>：</a:t>
            </a:r>
            <a:r>
              <a:rPr lang="zh-CN" dirty="0"/>
              <a:t>共享</a:t>
            </a:r>
            <a:r>
              <a:rPr lang="zh-CN" altLang="en-US" dirty="0"/>
              <a:t>的</a:t>
            </a:r>
            <a:r>
              <a:rPr lang="zh-CN" dirty="0"/>
              <a:t>持久数据存储机制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59847" y="702189"/>
            <a:ext cx="7753773" cy="743373"/>
          </a:xfrm>
        </p:spPr>
        <p:txBody>
          <a:bodyPr/>
          <a:lstStyle/>
          <a:p>
            <a:r>
              <a:rPr lang="en-US" dirty="0" err="1"/>
              <a:t>Android</a:t>
            </a:r>
            <a:r>
              <a:rPr dirty="0" err="1"/>
              <a:t>应用程序组件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92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94854" y="1510274"/>
            <a:ext cx="9887004" cy="5238787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搭建</a:t>
            </a:r>
            <a:r>
              <a:rPr lang="en-US" altLang="zh-CN" sz="2400" dirty="0"/>
              <a:t>Android</a:t>
            </a:r>
            <a:r>
              <a:rPr lang="zh-CN" altLang="zh-CN" sz="2400" dirty="0"/>
              <a:t>应用开发环境需要</a:t>
            </a:r>
            <a:r>
              <a:rPr lang="zh-CN" altLang="en-US" sz="2400" dirty="0"/>
              <a:t>：</a:t>
            </a:r>
          </a:p>
          <a:p>
            <a:pPr marL="609573" indent="-457189">
              <a:buFont typeface="+mj-ea"/>
              <a:buAutoNum type="circleNumDbPlain"/>
            </a:pPr>
            <a:r>
              <a:rPr lang="en-US" sz="2400" i="0" dirty="0"/>
              <a:t>JDK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Java SE </a:t>
            </a:r>
            <a:r>
              <a:rPr lang="en-US" altLang="zh-CN" sz="2400" dirty="0" err="1"/>
              <a:t>Developent</a:t>
            </a:r>
            <a:r>
              <a:rPr lang="en-US" altLang="zh-CN" sz="2400" dirty="0"/>
              <a:t> Kit</a:t>
            </a:r>
            <a:r>
              <a:rPr lang="zh-CN" altLang="en-US" sz="2400" dirty="0"/>
              <a:t>），是</a:t>
            </a:r>
            <a:r>
              <a:rPr lang="en-US" altLang="zh-CN" sz="2400" dirty="0"/>
              <a:t>Java</a:t>
            </a:r>
            <a:r>
              <a:rPr lang="zh-CN" altLang="en-US" sz="2400" dirty="0"/>
              <a:t>开发工具包。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开发</a:t>
            </a:r>
            <a:r>
              <a:rPr lang="en-US" altLang="zh-CN" sz="2400" dirty="0"/>
              <a:t>Android</a:t>
            </a:r>
            <a:r>
              <a:rPr lang="zh-CN" altLang="en-US" sz="2400" dirty="0"/>
              <a:t>应用程序需要</a:t>
            </a:r>
            <a:r>
              <a:rPr lang="en-US" altLang="zh-CN" sz="2400" dirty="0"/>
              <a:t>JDK</a:t>
            </a:r>
            <a:r>
              <a:rPr lang="zh-CN" altLang="en-US" sz="2400" dirty="0"/>
              <a:t>支持，</a:t>
            </a:r>
            <a:r>
              <a:rPr lang="en-US" altLang="zh-CN" sz="2400" dirty="0"/>
              <a:t>JDK</a:t>
            </a:r>
            <a:r>
              <a:rPr lang="zh-CN" altLang="en-US" sz="2400" dirty="0"/>
              <a:t>包括运行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程序所必须的</a:t>
            </a:r>
            <a:r>
              <a:rPr lang="en-US" altLang="zh-CN" sz="2400" dirty="0"/>
              <a:t>JRE</a:t>
            </a:r>
            <a:r>
              <a:rPr lang="zh-CN" altLang="en-US" sz="2400" dirty="0"/>
              <a:t>（</a:t>
            </a:r>
            <a:r>
              <a:rPr lang="en-US" altLang="zh-CN" sz="2400" dirty="0"/>
              <a:t>Java Runtime Environment</a:t>
            </a:r>
            <a:r>
              <a:rPr lang="zh-CN" altLang="en-US" sz="2400" dirty="0"/>
              <a:t>）环境及库文件。</a:t>
            </a:r>
            <a:endParaRPr lang="en-US" altLang="zh-CN" sz="2400" dirty="0"/>
          </a:p>
          <a:p>
            <a:pPr marL="609573" indent="-457189">
              <a:buFont typeface="+mj-ea"/>
              <a:buAutoNum type="circleNumDbPlain"/>
            </a:pPr>
            <a:r>
              <a:rPr lang="en-US" altLang="zh-CN" sz="2400" dirty="0"/>
              <a:t>Android SDK</a:t>
            </a:r>
            <a:r>
              <a:rPr lang="zh-CN" altLang="zh-CN" sz="2400" dirty="0"/>
              <a:t>是</a:t>
            </a:r>
            <a:r>
              <a:rPr lang="en-US" altLang="zh-CN" sz="2400" dirty="0"/>
              <a:t>Android</a:t>
            </a:r>
            <a:r>
              <a:rPr lang="zh-CN" altLang="zh-CN" sz="2400" dirty="0"/>
              <a:t>开发工具包，包括</a:t>
            </a:r>
            <a:r>
              <a:rPr lang="en-US" altLang="zh-CN" sz="2400" dirty="0"/>
              <a:t>Android</a:t>
            </a:r>
            <a:r>
              <a:rPr lang="zh-CN" altLang="zh-CN" sz="2400" dirty="0"/>
              <a:t>开发相关的</a:t>
            </a:r>
            <a:r>
              <a:rPr lang="en-US" altLang="zh-CN" sz="2400" dirty="0"/>
              <a:t>API</a:t>
            </a:r>
            <a:r>
              <a:rPr lang="zh-CN" altLang="zh-CN" sz="2400" dirty="0"/>
              <a:t>。</a:t>
            </a:r>
            <a:endParaRPr lang="zh-CN" altLang="en-US" sz="2400" i="0" dirty="0"/>
          </a:p>
          <a:p>
            <a:pPr marL="609573" indent="-457189">
              <a:buFont typeface="+mj-ea"/>
              <a:buAutoNum type="circleNumDbPlain"/>
            </a:pPr>
            <a:r>
              <a:rPr lang="zh-CN" altLang="zh-CN" sz="2400" dirty="0"/>
              <a:t>一个集成</a:t>
            </a:r>
            <a:r>
              <a:rPr lang="en-US" altLang="zh-CN" sz="2400" dirty="0"/>
              <a:t>IDE</a:t>
            </a:r>
            <a:r>
              <a:rPr lang="zh-CN" altLang="zh-CN" sz="2400" dirty="0"/>
              <a:t>开发工具</a:t>
            </a:r>
            <a:r>
              <a:rPr lang="zh-CN" altLang="en-US" sz="2400" dirty="0"/>
              <a:t>。</a:t>
            </a:r>
            <a:r>
              <a:rPr lang="en-US" altLang="zh-CN" sz="2400" dirty="0"/>
              <a:t>Google</a:t>
            </a:r>
            <a:r>
              <a:rPr lang="zh-CN" altLang="en-US" sz="2400" dirty="0"/>
              <a:t>官方推荐使用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集成</a:t>
            </a:r>
            <a:r>
              <a:rPr lang="en-US" altLang="zh-CN" sz="2400" dirty="0"/>
              <a:t>IDE</a:t>
            </a:r>
            <a:r>
              <a:rPr lang="zh-CN" altLang="en-US" sz="2400" dirty="0"/>
              <a:t>开发工具。从</a:t>
            </a:r>
            <a:r>
              <a:rPr lang="en-US" altLang="zh-CN" sz="2400" dirty="0"/>
              <a:t>Android Studio 2.2</a:t>
            </a:r>
            <a:r>
              <a:rPr lang="zh-CN" altLang="en-US" sz="2400" dirty="0"/>
              <a:t>开始，只需安装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即可，该集成开发工具自动包含</a:t>
            </a:r>
            <a:r>
              <a:rPr lang="en-US" altLang="zh-CN" sz="2400" dirty="0"/>
              <a:t>JDK</a:t>
            </a:r>
            <a:r>
              <a:rPr lang="zh-CN" altLang="en-US" sz="2400" dirty="0"/>
              <a:t>和</a:t>
            </a:r>
            <a:r>
              <a:rPr lang="en-US" altLang="zh-CN" sz="2400" dirty="0"/>
              <a:t>Android SDK</a:t>
            </a:r>
            <a:r>
              <a:rPr lang="zh-CN" altLang="en-US" sz="2400" dirty="0"/>
              <a:t>，简化了安装配置过程。</a:t>
            </a:r>
            <a:endParaRPr lang="en-US" sz="2400" dirty="0"/>
          </a:p>
          <a:p>
            <a:pPr marL="609584" lvl="1" indent="0">
              <a:buNone/>
            </a:pPr>
            <a:endParaRPr lang="en-US" sz="24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94853" y="766901"/>
            <a:ext cx="7753773" cy="743373"/>
          </a:xfrm>
        </p:spPr>
        <p:txBody>
          <a:bodyPr/>
          <a:lstStyle/>
          <a:p>
            <a:r>
              <a:rPr lang="en-US" dirty="0" err="1"/>
              <a:t>Android</a:t>
            </a:r>
            <a:r>
              <a:rPr dirty="0" err="1"/>
              <a:t>开发环境搭建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635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7FADB4-DDB8-35A6-7600-8A3F08BF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0" y="456543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zh-CN" dirty="0"/>
              <a:t>下载并安装</a:t>
            </a:r>
            <a:r>
              <a:rPr lang="en-US" altLang="zh-CN" dirty="0"/>
              <a:t>Android Studio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23C0DF2E-061C-A4D0-3347-208836B18D66}"/>
              </a:ext>
            </a:extLst>
          </p:cNvPr>
          <p:cNvSpPr txBox="1">
            <a:spLocks/>
          </p:cNvSpPr>
          <p:nvPr/>
        </p:nvSpPr>
        <p:spPr>
          <a:xfrm>
            <a:off x="1194854" y="1510274"/>
            <a:ext cx="9887004" cy="523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官方中文开发者网站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https://developer.android.google.cn</a:t>
            </a:r>
          </a:p>
          <a:p>
            <a:r>
              <a:rPr lang="zh-CN" altLang="zh-CN" sz="2400" dirty="0"/>
              <a:t>点击“下载</a:t>
            </a:r>
            <a:r>
              <a:rPr lang="en-US" altLang="zh-CN" sz="2400" dirty="0"/>
              <a:t>Android Studio</a:t>
            </a:r>
            <a:r>
              <a:rPr lang="zh-CN" altLang="zh-CN" sz="2400" dirty="0"/>
              <a:t>”链接，进入下载页面</a:t>
            </a:r>
            <a:endParaRPr lang="en-US" altLang="zh-CN" sz="2400" dirty="0"/>
          </a:p>
          <a:p>
            <a:r>
              <a:rPr lang="zh-CN" altLang="zh-CN" sz="2400" dirty="0"/>
              <a:t>选择跟自己所使用的操作系统对应的</a:t>
            </a:r>
            <a:r>
              <a:rPr lang="en-US" altLang="zh-CN" sz="2400" dirty="0"/>
              <a:t>Android Studio</a:t>
            </a:r>
            <a:r>
              <a:rPr lang="zh-CN" altLang="zh-CN" sz="2400" dirty="0"/>
              <a:t>版本的安装文件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609584" lvl="1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4C6C401-2EE9-88F3-33B2-7E3DCA7BBF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7110" y="3085980"/>
            <a:ext cx="4299935" cy="36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3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3238523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dirty="0"/>
              <a:t>Android Studio</a:t>
            </a:r>
            <a:r>
              <a:rPr lang="zh-CN" dirty="0"/>
              <a:t>提供了集成的</a:t>
            </a:r>
            <a:r>
              <a:rPr dirty="0"/>
              <a:t>Android</a:t>
            </a:r>
            <a:r>
              <a:rPr lang="zh-CN" dirty="0"/>
              <a:t>开发和调试环境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8708836" cy="547793"/>
          </a:xfrm>
        </p:spPr>
        <p:txBody>
          <a:bodyPr>
            <a:normAutofit fontScale="90000"/>
          </a:bodyPr>
          <a:lstStyle/>
          <a:p>
            <a:r>
              <a:rPr dirty="0"/>
              <a:t>下载并安装</a:t>
            </a:r>
            <a:r>
              <a:rPr lang="en-US" dirty="0"/>
              <a:t>Android Studio</a:t>
            </a:r>
            <a:endParaRPr dirty="0"/>
          </a:p>
        </p:txBody>
      </p:sp>
      <p:grpSp>
        <p:nvGrpSpPr>
          <p:cNvPr id="7" name="组合 6"/>
          <p:cNvGrpSpPr/>
          <p:nvPr/>
        </p:nvGrpSpPr>
        <p:grpSpPr>
          <a:xfrm>
            <a:off x="857213" y="5349213"/>
            <a:ext cx="9967120" cy="1069901"/>
            <a:chOff x="721020" y="4008449"/>
            <a:chExt cx="7475340" cy="749008"/>
          </a:xfrm>
        </p:grpSpPr>
        <p:grpSp>
          <p:nvGrpSpPr>
            <p:cNvPr id="8" name="组合 7"/>
            <p:cNvGrpSpPr/>
            <p:nvPr/>
          </p:nvGrpSpPr>
          <p:grpSpPr>
            <a:xfrm>
              <a:off x="721020" y="4008449"/>
              <a:ext cx="636270" cy="749008"/>
              <a:chOff x="645787" y="4134942"/>
              <a:chExt cx="636270" cy="749008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34942"/>
                <a:ext cx="484014" cy="484015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589525"/>
                <a:ext cx="636270" cy="294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 bwMode="auto">
            <a:xfrm>
              <a:off x="1409750" y="4010471"/>
              <a:ext cx="6786610" cy="7348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Studio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需要至少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800MB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空间，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SDK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需要至少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3.2GB</a:t>
              </a:r>
              <a:r>
                <a:rPr kumimoji="1" lang="zh-CN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空间，因此在指定安装路径时要确保该路径下的磁盘有足够大的空间。</a:t>
              </a:r>
              <a:endParaRPr kumimoji="1" lang="zh-CN" altLang="en-US" sz="2133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5A54800-75C3-6710-E043-B10929D27B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304" y="1527370"/>
            <a:ext cx="4718326" cy="367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CB86247-A7D8-E8B7-8093-C4A6B9B70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7370"/>
            <a:ext cx="4718326" cy="3673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835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4134</TotalTime>
  <Words>973</Words>
  <Application>Microsoft Office PowerPoint</Application>
  <PresentationFormat>自定义</PresentationFormat>
  <Paragraphs>134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画廊</vt:lpstr>
      <vt:lpstr>幻灯片 1</vt:lpstr>
      <vt:lpstr>第一章   Android概述</vt:lpstr>
      <vt:lpstr>本章目标</vt:lpstr>
      <vt:lpstr>Android简史</vt:lpstr>
      <vt:lpstr>Android系统架构</vt:lpstr>
      <vt:lpstr>Android应用程序组件</vt:lpstr>
      <vt:lpstr>Android开发环境搭建</vt:lpstr>
      <vt:lpstr>下载并安装Android Studio</vt:lpstr>
      <vt:lpstr>下载并安装Android Studio</vt:lpstr>
      <vt:lpstr>Android SDK Manager</vt:lpstr>
      <vt:lpstr>第一个Android项目</vt:lpstr>
      <vt:lpstr>第一个Android项目</vt:lpstr>
      <vt:lpstr>Android程序结构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95</cp:revision>
  <cp:lastPrinted>2018-07-27T08:26:00Z</cp:lastPrinted>
  <dcterms:created xsi:type="dcterms:W3CDTF">2017-12-12T07:08:44Z</dcterms:created>
  <dcterms:modified xsi:type="dcterms:W3CDTF">2023-05-08T07:49:29Z</dcterms:modified>
</cp:coreProperties>
</file>