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457" r:id="rId2"/>
    <p:sldId id="299" r:id="rId3"/>
    <p:sldId id="295" r:id="rId4"/>
    <p:sldId id="262" r:id="rId5"/>
    <p:sldId id="347" r:id="rId6"/>
    <p:sldId id="456" r:id="rId7"/>
    <p:sldId id="266" r:id="rId8"/>
    <p:sldId id="428" r:id="rId9"/>
    <p:sldId id="274" r:id="rId10"/>
    <p:sldId id="353" r:id="rId11"/>
    <p:sldId id="429" r:id="rId12"/>
    <p:sldId id="430" r:id="rId13"/>
    <p:sldId id="455" r:id="rId14"/>
    <p:sldId id="451" r:id="rId15"/>
    <p:sldId id="452" r:id="rId16"/>
    <p:sldId id="359" r:id="rId17"/>
    <p:sldId id="453" r:id="rId18"/>
    <p:sldId id="360" r:id="rId19"/>
    <p:sldId id="443" r:id="rId20"/>
    <p:sldId id="449" r:id="rId21"/>
    <p:sldId id="450" r:id="rId22"/>
    <p:sldId id="42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642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19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882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947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01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189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920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04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46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693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581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588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21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4416" y="1266080"/>
            <a:ext cx="10943167" cy="3143269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kumimoji="0" lang="en-US" altLang="zh-CN" sz="2667" b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 marL="533386" indent="0">
              <a:buClr>
                <a:schemeClr val="accent1"/>
              </a:buClr>
              <a:buFont typeface="Wingdings" panose="05000000000000000000" pitchFamily="2" charset="2"/>
              <a:buNone/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 marL="1066773" indent="0">
              <a:buClr>
                <a:schemeClr val="accent1"/>
              </a:buClr>
              <a:buFont typeface="Wingdings" panose="05000000000000000000" pitchFamily="2" charset="2"/>
              <a:buNone/>
              <a:defRPr b="1" i="1">
                <a:ea typeface="Adobe 黑体 Std R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6719" y="463410"/>
            <a:ext cx="6462183" cy="547687"/>
          </a:xfrm>
        </p:spPr>
        <p:txBody>
          <a:bodyPr/>
          <a:lstStyle>
            <a:lvl1pPr>
              <a:defRPr kumimoji="0" lang="zh-CN" altLang="en-US" sz="3733" b="0" kern="1200" cap="none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xmlns="" id="{95E60DFD-5A0F-4BF6-A485-96C0361B8551}"/>
              </a:ext>
            </a:extLst>
          </p:cNvPr>
          <p:cNvCxnSpPr/>
          <p:nvPr userDrawn="1"/>
        </p:nvCxnSpPr>
        <p:spPr>
          <a:xfrm>
            <a:off x="624416" y="102059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05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150577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975047"/>
            <a:ext cx="10943167" cy="3238523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b="0" dirty="0"/>
              <a:t>Activity</a:t>
            </a:r>
            <a:r>
              <a:rPr lang="zh-CN" b="0" dirty="0"/>
              <a:t>类的定义</a:t>
            </a:r>
            <a:endParaRPr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64849" y="2151577"/>
            <a:ext cx="8286808" cy="29963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class Activity extends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ContextThemeWrapper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(Bundle icicle){...}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onStart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onRestart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onResume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onFreeze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outIcicle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 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onPause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onStop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(){...}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1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6" y="1125968"/>
            <a:ext cx="10943167" cy="3238523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b="0" dirty="0"/>
              <a:t>Log</a:t>
            </a:r>
            <a:r>
              <a:rPr lang="zh-CN" b="0" dirty="0"/>
              <a:t>日志类能够记录程序运行过程中的相关信息</a:t>
            </a:r>
            <a:endParaRPr b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646238"/>
              </p:ext>
            </p:extLst>
          </p:nvPr>
        </p:nvGraphicFramePr>
        <p:xfrm>
          <a:off x="1523968" y="2095493"/>
          <a:ext cx="8763062" cy="352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6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zh-CN" sz="2100" b="1" kern="100" dirty="0">
                          <a:latin typeface="Calibri"/>
                          <a:ea typeface="宋体"/>
                          <a:cs typeface="Times New Roman"/>
                        </a:rPr>
                        <a:t>方 法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7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Log.e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记录错误信息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7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Log.w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记录警告信息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7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Log.i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记录一般提示性信息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86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Log.d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记录调试信息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86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Log.v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记录详细的信息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A3B758-EBBD-4789-8788-BD21973A5891}"/>
              </a:ext>
            </a:extLst>
          </p:cNvPr>
          <p:cNvSpPr/>
          <p:nvPr/>
        </p:nvSpPr>
        <p:spPr>
          <a:xfrm>
            <a:off x="624417" y="372862"/>
            <a:ext cx="2219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Log</a:t>
            </a:r>
            <a:r>
              <a:rPr lang="zh-CN" altLang="en-US" sz="3200" dirty="0"/>
              <a:t>日志类</a:t>
            </a:r>
          </a:p>
        </p:txBody>
      </p:sp>
    </p:spTree>
    <p:extLst>
      <p:ext uri="{BB962C8B-B14F-4D97-AF65-F5344CB8AC3E}">
        <p14:creationId xmlns:p14="http://schemas.microsoft.com/office/powerpoint/2010/main" xmlns="" val="5851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6" y="1142984"/>
            <a:ext cx="10943167" cy="457203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LogCat</a:t>
            </a:r>
            <a:r>
              <a:rPr lang="zh-CN" altLang="zh-CN" sz="2400" dirty="0"/>
              <a:t>是用来捕获系统日志信息的工具，并能将捕获的信息显示在</a:t>
            </a:r>
            <a:r>
              <a:rPr lang="en-US" altLang="zh-CN" sz="2400" dirty="0"/>
              <a:t>IDE</a:t>
            </a:r>
            <a:r>
              <a:rPr lang="zh-CN" altLang="zh-CN" sz="2400" dirty="0"/>
              <a:t>集成开发环境中。</a:t>
            </a:r>
            <a:endParaRPr lang="en-US" altLang="zh-CN" sz="2400" dirty="0"/>
          </a:p>
          <a:p>
            <a:r>
              <a:rPr lang="en-US" altLang="zh-CN" sz="2400" dirty="0" err="1"/>
              <a:t>LogCat</a:t>
            </a:r>
            <a:r>
              <a:rPr lang="zh-CN" altLang="zh-CN" sz="2400" dirty="0"/>
              <a:t>能够捕获信息包括：</a:t>
            </a:r>
            <a:r>
              <a:rPr lang="en-US" altLang="zh-CN" sz="2400" dirty="0"/>
              <a:t>Dalvik</a:t>
            </a:r>
            <a:r>
              <a:rPr lang="zh-CN" altLang="zh-CN" sz="2400" dirty="0"/>
              <a:t>虚拟机产生的信息、进程信息、</a:t>
            </a:r>
            <a:r>
              <a:rPr lang="en-US" altLang="zh-CN" sz="2400" dirty="0"/>
              <a:t>Android</a:t>
            </a:r>
            <a:r>
              <a:rPr lang="zh-CN" altLang="zh-CN" sz="2400" dirty="0"/>
              <a:t>运行时信息、</a:t>
            </a:r>
            <a:r>
              <a:rPr lang="en-US" altLang="zh-CN" sz="2400" dirty="0"/>
              <a:t>ActivityManager</a:t>
            </a:r>
            <a:r>
              <a:rPr lang="zh-CN" altLang="zh-CN" sz="2400" dirty="0"/>
              <a:t>信息、</a:t>
            </a:r>
            <a:r>
              <a:rPr lang="en-US" altLang="zh-CN" sz="2400" dirty="0"/>
              <a:t>PackagerManager</a:t>
            </a:r>
            <a:r>
              <a:rPr lang="zh-CN" altLang="zh-CN" sz="2400" dirty="0"/>
              <a:t>信息、</a:t>
            </a:r>
            <a:r>
              <a:rPr lang="en-US" altLang="zh-CN" sz="2400" dirty="0"/>
              <a:t>Windows Manger</a:t>
            </a:r>
            <a:r>
              <a:rPr lang="zh-CN" altLang="zh-CN" sz="2400" dirty="0"/>
              <a:t>信息和应用程序信息等。</a:t>
            </a:r>
            <a:endParaRPr 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416" y="361905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tx1"/>
                </a:solidFill>
              </a:rPr>
              <a:t>LogCat</a:t>
            </a:r>
            <a:r>
              <a:rPr lang="zh-CN" altLang="zh-CN" b="0" dirty="0">
                <a:solidFill>
                  <a:schemeClr val="tx1"/>
                </a:solidFill>
              </a:rPr>
              <a:t>调试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5850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4C682A9-5A66-488E-9E15-478F9DF5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95" y="285731"/>
            <a:ext cx="10943167" cy="314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kern="12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2800" b="1" kern="12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LogCat</a:t>
            </a:r>
            <a:r>
              <a:rPr lang="zh-CN" altLang="zh-CN" sz="2800" b="1" kern="12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窗口并编辑</a:t>
            </a:r>
            <a:r>
              <a:rPr lang="en-US" altLang="zh-CN" sz="2800" b="1" kern="12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LogCat</a:t>
            </a:r>
            <a:r>
              <a:rPr lang="zh-CN" altLang="zh-CN" sz="2800" b="1" kern="12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过滤器</a:t>
            </a:r>
            <a:endParaRPr lang="zh-CN" altLang="zh-CN" sz="28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C081349-A9B7-4703-90D5-BEDDFDBC8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B6C3691-DF42-0606-5989-F6AD4951E2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73" y="1144791"/>
            <a:ext cx="11264508" cy="1967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6C843CC-C30D-25A4-0522-C397BA1892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995" y="3524653"/>
            <a:ext cx="4742662" cy="2104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08335FC-DAB8-9AA2-8BDD-FF8FBA720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6844" y="3429000"/>
            <a:ext cx="5270885" cy="330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902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6" y="1081579"/>
            <a:ext cx="10943167" cy="50262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清单</a:t>
            </a:r>
            <a:r>
              <a:rPr lang="zh-CN" dirty="0"/>
              <a:t>文件</a:t>
            </a:r>
            <a:r>
              <a:rPr lang="zh-CN" altLang="en-US" dirty="0"/>
              <a:t>中</a:t>
            </a:r>
            <a:r>
              <a:rPr lang="zh-CN" dirty="0"/>
              <a:t>通常包含以下</a:t>
            </a:r>
            <a:r>
              <a:rPr lang="zh-CN" altLang="en-US" dirty="0"/>
              <a:t>六</a:t>
            </a:r>
            <a:r>
              <a:rPr lang="zh-CN" dirty="0"/>
              <a:t>项信息</a:t>
            </a:r>
            <a:r>
              <a:rPr lang="zh-CN" altLang="en-US" dirty="0"/>
              <a:t>：</a:t>
            </a:r>
            <a:endParaRPr dirty="0"/>
          </a:p>
          <a:p>
            <a:r>
              <a:rPr lang="zh-CN" altLang="zh-CN" sz="2133" dirty="0"/>
              <a:t>声明应用程序的包名</a:t>
            </a:r>
            <a:endParaRPr lang="en-US" altLang="zh-CN" sz="2133" dirty="0"/>
          </a:p>
          <a:p>
            <a:r>
              <a:rPr lang="zh-CN" altLang="zh-CN" sz="2133" dirty="0"/>
              <a:t>描述应用程序组件</a:t>
            </a:r>
            <a:endParaRPr lang="en-US" altLang="zh-CN" sz="2133" dirty="0"/>
          </a:p>
          <a:p>
            <a:pPr lvl="0"/>
            <a:r>
              <a:rPr lang="zh-CN" altLang="zh-CN" sz="2133" dirty="0"/>
              <a:t>确定宿主应用组件进程</a:t>
            </a:r>
            <a:endParaRPr lang="en-US" altLang="zh-CN" sz="2133" dirty="0"/>
          </a:p>
          <a:p>
            <a:pPr lvl="0"/>
            <a:r>
              <a:rPr lang="zh-CN" altLang="zh-CN" sz="2133" dirty="0"/>
              <a:t>声明应用程序拥有的权限</a:t>
            </a:r>
            <a:endParaRPr lang="en-US" altLang="zh-CN" sz="2133" dirty="0"/>
          </a:p>
          <a:p>
            <a:r>
              <a:rPr lang="zh-CN" altLang="zh-CN" sz="2133" dirty="0"/>
              <a:t>定义应用程序所支持</a:t>
            </a:r>
            <a:r>
              <a:rPr lang="en-US" altLang="zh-CN" sz="2133" dirty="0"/>
              <a:t>API</a:t>
            </a:r>
            <a:r>
              <a:rPr lang="zh-CN" altLang="zh-CN" sz="2133" dirty="0"/>
              <a:t>的最低等级</a:t>
            </a:r>
            <a:endParaRPr lang="en-US" altLang="zh-CN" sz="2133" dirty="0"/>
          </a:p>
          <a:p>
            <a:r>
              <a:rPr lang="zh-CN" altLang="zh-CN" sz="2133" dirty="0"/>
              <a:t>列举应用程序必须链接的库</a:t>
            </a:r>
          </a:p>
          <a:p>
            <a:pPr lvl="0"/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416" y="379661"/>
            <a:ext cx="8899337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AndroidManifest.xml</a:t>
            </a:r>
            <a:r>
              <a:rPr dirty="0"/>
              <a:t>清单文件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15864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1072702"/>
            <a:ext cx="10943167" cy="44847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在使用这些元素及元素的属性</a:t>
            </a:r>
            <a:r>
              <a:rPr lang="zh-CN" altLang="en-US" dirty="0"/>
              <a:t>时，需要遵守几项</a:t>
            </a:r>
            <a:r>
              <a:rPr lang="zh-CN" dirty="0"/>
              <a:t>规则</a:t>
            </a:r>
            <a:r>
              <a:rPr lang="zh-CN" altLang="en-US" dirty="0"/>
              <a:t>：</a:t>
            </a:r>
            <a:endParaRPr dirty="0"/>
          </a:p>
          <a:p>
            <a:pPr lvl="0"/>
            <a:r>
              <a:rPr lang="zh-CN" altLang="en-US" sz="2133" dirty="0"/>
              <a:t>元素：在所有的元素中只有</a:t>
            </a:r>
            <a:r>
              <a:rPr sz="2133" dirty="0"/>
              <a:t>&lt;manifest&gt;</a:t>
            </a:r>
            <a:r>
              <a:rPr lang="zh-CN" altLang="en-US" sz="2133" dirty="0"/>
              <a:t>和</a:t>
            </a:r>
            <a:r>
              <a:rPr sz="2133" dirty="0"/>
              <a:t>&lt;application&gt;</a:t>
            </a:r>
            <a:r>
              <a:rPr lang="zh-CN" altLang="en-US" sz="2133" dirty="0"/>
              <a:t>是必需的且只能出现一次</a:t>
            </a:r>
            <a:endParaRPr sz="2133" dirty="0"/>
          </a:p>
          <a:p>
            <a:r>
              <a:rPr lang="zh-CN" altLang="en-US" sz="2133" dirty="0"/>
              <a:t>属性：元素的属性大部分是可选的但有少数属性是必须设置的</a:t>
            </a:r>
            <a:endParaRPr sz="2133" dirty="0"/>
          </a:p>
          <a:p>
            <a:r>
              <a:rPr lang="zh-CN" altLang="en-US" sz="2133" dirty="0"/>
              <a:t>定义类名：所有的元素名都对应其在</a:t>
            </a:r>
            <a:r>
              <a:rPr sz="2133" dirty="0"/>
              <a:t>SDK</a:t>
            </a:r>
            <a:r>
              <a:rPr lang="zh-CN" altLang="en-US" sz="2133" dirty="0"/>
              <a:t>中的类名</a:t>
            </a:r>
            <a:endParaRPr sz="2133" dirty="0"/>
          </a:p>
          <a:p>
            <a:pPr lvl="0"/>
            <a:r>
              <a:rPr lang="zh-CN" altLang="en-US" sz="2133" dirty="0"/>
              <a:t>多数值项：如果某个元素有超过一个数值时，必须通过重复的方式来说明该元素的某个属性具有多个数值项，且不能将多个数值项一次性说明在一个属性中</a:t>
            </a:r>
          </a:p>
          <a:p>
            <a:r>
              <a:rPr lang="zh-CN" altLang="en-US" sz="2133" dirty="0"/>
              <a:t>资源项说明：需要引用某个资源时，采用“</a:t>
            </a:r>
            <a:r>
              <a:rPr sz="2133" dirty="0"/>
              <a:t>@[package:]type:name</a:t>
            </a:r>
            <a:r>
              <a:rPr lang="zh-CN" altLang="en-US" sz="2133" dirty="0"/>
              <a:t>”格式进行引用</a:t>
            </a:r>
            <a:endParaRPr sz="2133" dirty="0"/>
          </a:p>
          <a:p>
            <a:r>
              <a:rPr lang="zh-CN" altLang="en-US" sz="2133" dirty="0"/>
              <a:t>字符串值：类似于其他语言</a:t>
            </a:r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4554"/>
            <a:ext cx="8899337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5183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6" y="369743"/>
            <a:ext cx="10943167" cy="1047756"/>
          </a:xfrm>
        </p:spPr>
        <p:txBody>
          <a:bodyPr/>
          <a:lstStyle/>
          <a:p>
            <a:r>
              <a:rPr dirty="0"/>
              <a:t>AndroidManifest.xml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4554"/>
            <a:ext cx="8899337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476211" y="1469196"/>
            <a:ext cx="11430080" cy="52949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package="</a:t>
            </a:r>
            <a:r>
              <a:rPr lang="en-US" altLang="zh-CN" sz="1867" dirty="0">
                <a:latin typeface="Courier New" pitchFamily="49" charset="0"/>
                <a:cs typeface="Courier New" pitchFamily="49" charset="0"/>
              </a:rPr>
              <a:t>com.example.zhaokl.chapter02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&lt;application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android:allowBackup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="true"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mipmap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ic_launcher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android:supportsRtl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="true"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="@style/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AppTheme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&lt;activity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    &lt;intent-filter&gt;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        &lt;action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        &lt;category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    &lt;/intent-filter&gt;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&lt;/activity&gt;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&lt;/application&gt;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"&gt;&lt;/uses-permission&gt;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&lt;/manifest&gt;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1461" y="952419"/>
            <a:ext cx="9715568" cy="1143072"/>
            <a:chOff x="428596" y="714314"/>
            <a:chExt cx="7286676" cy="857304"/>
          </a:xfrm>
        </p:grpSpPr>
        <p:sp>
          <p:nvSpPr>
            <p:cNvPr id="11" name="矩形标注 10"/>
            <p:cNvSpPr/>
            <p:nvPr/>
          </p:nvSpPr>
          <p:spPr bwMode="auto">
            <a:xfrm>
              <a:off x="5429256" y="714362"/>
              <a:ext cx="1357322" cy="571504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28596" y="714314"/>
              <a:ext cx="7286676" cy="857304"/>
              <a:chOff x="428596" y="714314"/>
              <a:chExt cx="7286676" cy="857304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428596" y="1357304"/>
                <a:ext cx="7286676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5429256" y="714314"/>
                <a:ext cx="1357322" cy="615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67" dirty="0">
                    <a:latin typeface="+mn-ea"/>
                  </a:rPr>
                  <a:t>&lt;manifest&gt;</a:t>
                </a:r>
                <a:r>
                  <a:rPr lang="zh-CN" altLang="en-US" sz="2267" dirty="0">
                    <a:latin typeface="+mn-ea"/>
                  </a:rPr>
                  <a:t>节点</a:t>
                </a:r>
                <a:endParaRPr lang="zh-CN" altLang="en-US" sz="2267" b="1" dirty="0">
                  <a:solidFill>
                    <a:schemeClr val="accent6"/>
                  </a:solidFill>
                  <a:latin typeface="+mn-ea"/>
                  <a:cs typeface="华文细黑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61963" y="1523923"/>
            <a:ext cx="4286280" cy="1143072"/>
            <a:chOff x="428596" y="714314"/>
            <a:chExt cx="3214710" cy="857304"/>
          </a:xfrm>
        </p:grpSpPr>
        <p:sp>
          <p:nvSpPr>
            <p:cNvPr id="16" name="矩形标注 15"/>
            <p:cNvSpPr/>
            <p:nvPr/>
          </p:nvSpPr>
          <p:spPr bwMode="auto">
            <a:xfrm>
              <a:off x="2071670" y="714362"/>
              <a:ext cx="1500198" cy="571504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7" name="组合 12"/>
            <p:cNvGrpSpPr/>
            <p:nvPr/>
          </p:nvGrpSpPr>
          <p:grpSpPr>
            <a:xfrm>
              <a:off x="428596" y="714314"/>
              <a:ext cx="3214710" cy="857304"/>
              <a:chOff x="428596" y="714314"/>
              <a:chExt cx="3214710" cy="85730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428596" y="1357304"/>
                <a:ext cx="3071834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2071670" y="714314"/>
                <a:ext cx="1571636" cy="615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67" dirty="0">
                    <a:latin typeface="+mn-ea"/>
                  </a:rPr>
                  <a:t>&lt;application&gt; </a:t>
                </a:r>
                <a:r>
                  <a:rPr lang="zh-CN" altLang="en-US" sz="2267" dirty="0">
                    <a:latin typeface="+mn-ea"/>
                  </a:rPr>
                  <a:t>节点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619219" y="3238435"/>
            <a:ext cx="5810291" cy="1143072"/>
            <a:chOff x="1188241" y="714314"/>
            <a:chExt cx="6748286" cy="857304"/>
          </a:xfrm>
        </p:grpSpPr>
        <p:sp>
          <p:nvSpPr>
            <p:cNvPr id="21" name="矩形标注 20"/>
            <p:cNvSpPr/>
            <p:nvPr/>
          </p:nvSpPr>
          <p:spPr bwMode="auto">
            <a:xfrm>
              <a:off x="5562607" y="714362"/>
              <a:ext cx="1599526" cy="571504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22" name="组合 12"/>
            <p:cNvGrpSpPr/>
            <p:nvPr/>
          </p:nvGrpSpPr>
          <p:grpSpPr>
            <a:xfrm>
              <a:off x="1188241" y="714314"/>
              <a:ext cx="6748286" cy="857304"/>
              <a:chOff x="1188241" y="714314"/>
              <a:chExt cx="6748286" cy="857304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188241" y="1357304"/>
                <a:ext cx="6748286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 bwMode="auto">
              <a:xfrm>
                <a:off x="5429255" y="714314"/>
                <a:ext cx="1843505" cy="615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67" dirty="0">
                    <a:latin typeface="+mn-ea"/>
                  </a:rPr>
                  <a:t>&lt;activity&gt; </a:t>
                </a:r>
                <a:r>
                  <a:rPr lang="zh-CN" altLang="en-US" sz="2267" dirty="0">
                    <a:latin typeface="+mn-ea"/>
                  </a:rPr>
                  <a:t>节点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190723" y="3524187"/>
            <a:ext cx="2721181" cy="1143072"/>
            <a:chOff x="1053168" y="714314"/>
            <a:chExt cx="5947725" cy="857304"/>
          </a:xfrm>
        </p:grpSpPr>
        <p:sp>
          <p:nvSpPr>
            <p:cNvPr id="26" name="矩形标注 25"/>
            <p:cNvSpPr/>
            <p:nvPr/>
          </p:nvSpPr>
          <p:spPr bwMode="auto">
            <a:xfrm>
              <a:off x="2926885" y="714362"/>
              <a:ext cx="4002570" cy="571504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27" name="组合 12"/>
            <p:cNvGrpSpPr/>
            <p:nvPr/>
          </p:nvGrpSpPr>
          <p:grpSpPr>
            <a:xfrm>
              <a:off x="1053168" y="714314"/>
              <a:ext cx="5947725" cy="857304"/>
              <a:chOff x="1053168" y="714314"/>
              <a:chExt cx="5947725" cy="857304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053168" y="1357304"/>
                <a:ext cx="5204769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 bwMode="auto">
              <a:xfrm>
                <a:off x="2746371" y="714314"/>
                <a:ext cx="4254522" cy="615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67" dirty="0">
                    <a:latin typeface="+mn-ea"/>
                  </a:rPr>
                  <a:t>&lt;intent-filter&gt; </a:t>
                </a:r>
                <a:r>
                  <a:rPr lang="zh-CN" altLang="en-US" sz="2267" dirty="0">
                    <a:latin typeface="+mn-ea"/>
                  </a:rPr>
                  <a:t>节点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718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6" y="894669"/>
            <a:ext cx="10943167" cy="1047756"/>
          </a:xfrm>
        </p:spPr>
        <p:txBody>
          <a:bodyPr/>
          <a:lstStyle/>
          <a:p>
            <a:r>
              <a:rPr lang="zh-CN" dirty="0"/>
              <a:t>自定义权限使用</a:t>
            </a:r>
            <a:r>
              <a:rPr dirty="0"/>
              <a:t>&lt;permission&gt;</a:t>
            </a:r>
            <a:r>
              <a:rPr lang="zh-CN" dirty="0"/>
              <a:t>元素声明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4554"/>
            <a:ext cx="8899337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333467" y="1619012"/>
            <a:ext cx="6572296" cy="21343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&lt;permission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自定义权限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android:description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="@string/test"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com.example.project.TEST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android:protectionLevel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="normal"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ic_launcher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&lt;/permission&gt;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2000" y="1453618"/>
            <a:ext cx="3714776" cy="802384"/>
            <a:chOff x="363923" y="947336"/>
            <a:chExt cx="7286676" cy="601788"/>
          </a:xfrm>
        </p:grpSpPr>
        <p:sp>
          <p:nvSpPr>
            <p:cNvPr id="11" name="矩形标注 10"/>
            <p:cNvSpPr/>
            <p:nvPr/>
          </p:nvSpPr>
          <p:spPr bwMode="auto">
            <a:xfrm>
              <a:off x="4212062" y="1000114"/>
              <a:ext cx="2802567" cy="285752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2" name="组合 12"/>
            <p:cNvGrpSpPr/>
            <p:nvPr/>
          </p:nvGrpSpPr>
          <p:grpSpPr>
            <a:xfrm>
              <a:off x="363923" y="947336"/>
              <a:ext cx="7286676" cy="601788"/>
              <a:chOff x="363923" y="947336"/>
              <a:chExt cx="7286676" cy="601788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363923" y="1315124"/>
                <a:ext cx="7286676" cy="23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3894214" y="947336"/>
                <a:ext cx="3465613" cy="3385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dirty="0"/>
                  <a:t>权限标题</a:t>
                </a:r>
                <a:endParaRPr lang="zh-CN" altLang="en-US" sz="2267" dirty="0">
                  <a:latin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904971" y="1739370"/>
            <a:ext cx="5238787" cy="832376"/>
            <a:chOff x="428596" y="947336"/>
            <a:chExt cx="7286676" cy="624282"/>
          </a:xfrm>
        </p:grpSpPr>
        <p:sp>
          <p:nvSpPr>
            <p:cNvPr id="16" name="矩形标注 15"/>
            <p:cNvSpPr/>
            <p:nvPr/>
          </p:nvSpPr>
          <p:spPr bwMode="auto">
            <a:xfrm>
              <a:off x="4212062" y="1000114"/>
              <a:ext cx="2802567" cy="285752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7" name="组合 12"/>
            <p:cNvGrpSpPr/>
            <p:nvPr/>
          </p:nvGrpSpPr>
          <p:grpSpPr>
            <a:xfrm>
              <a:off x="428596" y="947336"/>
              <a:ext cx="7286676" cy="624282"/>
              <a:chOff x="428596" y="947336"/>
              <a:chExt cx="7286676" cy="624282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428596" y="1357304"/>
                <a:ext cx="7286676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3894213" y="947336"/>
                <a:ext cx="3465611" cy="3385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dirty="0"/>
                  <a:t>权限描述</a:t>
                </a:r>
                <a:endParaRPr lang="zh-CN" altLang="en-US" sz="2267" dirty="0">
                  <a:latin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904971" y="2025122"/>
            <a:ext cx="5905541" cy="832376"/>
            <a:chOff x="129658" y="1009250"/>
            <a:chExt cx="7286676" cy="624282"/>
          </a:xfrm>
        </p:grpSpPr>
        <p:sp>
          <p:nvSpPr>
            <p:cNvPr id="21" name="矩形标注 20"/>
            <p:cNvSpPr/>
            <p:nvPr/>
          </p:nvSpPr>
          <p:spPr bwMode="auto">
            <a:xfrm>
              <a:off x="4212063" y="1062028"/>
              <a:ext cx="1969241" cy="285752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22" name="组合 12"/>
            <p:cNvGrpSpPr/>
            <p:nvPr/>
          </p:nvGrpSpPr>
          <p:grpSpPr>
            <a:xfrm>
              <a:off x="129658" y="1009250"/>
              <a:ext cx="7286676" cy="624282"/>
              <a:chOff x="129658" y="1009250"/>
              <a:chExt cx="7286676" cy="624282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29658" y="1419218"/>
                <a:ext cx="7286676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 bwMode="auto">
              <a:xfrm>
                <a:off x="3834747" y="1009250"/>
                <a:ext cx="2657600" cy="3385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dirty="0"/>
                  <a:t>权限名称</a:t>
                </a:r>
                <a:endParaRPr lang="zh-CN" altLang="en-US" sz="2267" dirty="0">
                  <a:latin typeface="+mn-ea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904971" y="2310874"/>
            <a:ext cx="4762533" cy="832376"/>
            <a:chOff x="129658" y="1009250"/>
            <a:chExt cx="7286676" cy="624282"/>
          </a:xfrm>
        </p:grpSpPr>
        <p:sp>
          <p:nvSpPr>
            <p:cNvPr id="26" name="矩形标注 25"/>
            <p:cNvSpPr/>
            <p:nvPr/>
          </p:nvSpPr>
          <p:spPr bwMode="auto">
            <a:xfrm>
              <a:off x="4212063" y="1062028"/>
              <a:ext cx="1969241" cy="285752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27" name="组合 12"/>
            <p:cNvGrpSpPr/>
            <p:nvPr/>
          </p:nvGrpSpPr>
          <p:grpSpPr>
            <a:xfrm>
              <a:off x="129658" y="1009250"/>
              <a:ext cx="7286676" cy="624282"/>
              <a:chOff x="129658" y="1009250"/>
              <a:chExt cx="7286676" cy="624282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29658" y="1419218"/>
                <a:ext cx="7286676" cy="2143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21920" tIns="60960" rIns="121920" bIns="60960" numCol="1" rtlCol="0" anchor="t" anchorCtr="0" compatLnSpc="1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i="1"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 bwMode="auto">
              <a:xfrm>
                <a:off x="3884333" y="1009250"/>
                <a:ext cx="2657599" cy="3385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rtlCol="0" anchor="ctr" anchorCtr="0" compatLnSpc="1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dirty="0"/>
                  <a:t>权限级别</a:t>
                </a:r>
                <a:endParaRPr lang="zh-CN" altLang="en-US" sz="2267" dirty="0">
                  <a:latin typeface="+mn-ea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 bwMode="auto">
          <a:xfrm>
            <a:off x="761963" y="3714688"/>
            <a:ext cx="8953563" cy="2511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CN" sz="2667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Android</a:t>
            </a:r>
            <a:r>
              <a:rPr lang="zh-CN" altLang="en-US" sz="2667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的四种不同权限级别的区分如下：</a:t>
            </a: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400" dirty="0">
                <a:ea typeface="Adobe 宋体 Std L"/>
              </a:rPr>
              <a:t>normal</a:t>
            </a:r>
            <a:r>
              <a:rPr lang="en-US" altLang="zh-CN" sz="2400" dirty="0">
                <a:ea typeface="Adobe 宋体 Std L"/>
              </a:rPr>
              <a:t>——</a:t>
            </a:r>
            <a:r>
              <a:rPr lang="zh-CN" altLang="en-US" sz="2400" dirty="0">
                <a:ea typeface="Adobe 宋体 Std L"/>
              </a:rPr>
              <a:t>低风险权限</a:t>
            </a:r>
            <a:endParaRPr lang="en-US" altLang="zh-CN" sz="2400" dirty="0">
              <a:ea typeface="Adobe 宋体 Std L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400" dirty="0">
                <a:ea typeface="Adobe 宋体 Std L"/>
              </a:rPr>
              <a:t>dangerous</a:t>
            </a:r>
            <a:r>
              <a:rPr lang="en-US" altLang="zh-CN" sz="2400" dirty="0">
                <a:ea typeface="Adobe 宋体 Std L"/>
              </a:rPr>
              <a:t>——</a:t>
            </a:r>
            <a:r>
              <a:rPr lang="zh-CN" altLang="en-US" sz="2400" dirty="0">
                <a:ea typeface="Adobe 宋体 Std L"/>
              </a:rPr>
              <a:t>高风险权限</a:t>
            </a:r>
            <a:endParaRPr lang="en-US" altLang="zh-CN" sz="2400" dirty="0">
              <a:ea typeface="Adobe 宋体 Std L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400" dirty="0">
                <a:ea typeface="Adobe 宋体 Std L"/>
              </a:rPr>
              <a:t>signature</a:t>
            </a:r>
            <a:r>
              <a:rPr lang="en-US" altLang="zh-CN" sz="2400" dirty="0">
                <a:ea typeface="Adobe 宋体 Std L"/>
              </a:rPr>
              <a:t>——</a:t>
            </a:r>
            <a:r>
              <a:rPr lang="zh-CN" altLang="en-US" sz="2400" dirty="0">
                <a:ea typeface="Adobe 宋体 Std L"/>
              </a:rPr>
              <a:t>签名权限</a:t>
            </a:r>
            <a:endParaRPr lang="en-US" altLang="zh-CN" sz="2400" dirty="0">
              <a:ea typeface="Adobe 宋体 Std L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400" dirty="0" err="1">
                <a:ea typeface="Adobe 宋体 Std L"/>
              </a:rPr>
              <a:t>signatureOrSystem</a:t>
            </a:r>
            <a:r>
              <a:rPr lang="en-US" altLang="zh-CN" sz="2400" dirty="0">
                <a:ea typeface="Adobe 宋体 Std L"/>
              </a:rPr>
              <a:t>——</a:t>
            </a:r>
            <a:r>
              <a:rPr lang="zh-CN" altLang="en-US" sz="2400" dirty="0">
                <a:ea typeface="Adobe 宋体 Std L"/>
              </a:rPr>
              <a:t>签名或系统权限</a:t>
            </a:r>
            <a:endParaRPr lang="zh-CN" altLang="en-US" sz="2400" b="1" dirty="0">
              <a:latin typeface="Adobe 宋体 Std L" pitchFamily="18" charset="-122"/>
              <a:ea typeface="Adobe 宋体 Std L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9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1028313"/>
            <a:ext cx="10943167" cy="3333772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zh-CN" dirty="0"/>
              <a:t>通过扩展</a:t>
            </a:r>
            <a:r>
              <a:rPr dirty="0"/>
              <a:t>Application</a:t>
            </a:r>
            <a:r>
              <a:rPr lang="zh-CN" dirty="0"/>
              <a:t>类，可以完成</a:t>
            </a:r>
            <a:r>
              <a:rPr dirty="0"/>
              <a:t>3</a:t>
            </a:r>
            <a:r>
              <a:rPr lang="zh-CN" dirty="0"/>
              <a:t>项工作：</a:t>
            </a:r>
            <a:endParaRPr dirty="0"/>
          </a:p>
          <a:p>
            <a:pPr lvl="0"/>
            <a:r>
              <a:rPr lang="zh-CN" dirty="0"/>
              <a:t>对</a:t>
            </a:r>
            <a:r>
              <a:rPr dirty="0"/>
              <a:t>Android</a:t>
            </a:r>
            <a:r>
              <a:rPr lang="zh-CN" dirty="0"/>
              <a:t>运行时广播的应用程序级事件（如低内存）做出响应</a:t>
            </a:r>
          </a:p>
          <a:p>
            <a:pPr lvl="0"/>
            <a:r>
              <a:rPr lang="zh-CN" dirty="0"/>
              <a:t>在应用程序组件之间传递对象</a:t>
            </a:r>
          </a:p>
          <a:p>
            <a:pPr lvl="0"/>
            <a:r>
              <a:rPr lang="zh-CN" dirty="0"/>
              <a:t>管理和维护多个应用程序组件所使用的资源</a:t>
            </a:r>
          </a:p>
          <a:p>
            <a:pPr lvl="0">
              <a:buNone/>
            </a:pPr>
            <a:r>
              <a:rPr dirty="0"/>
              <a:t>		</a:t>
            </a:r>
            <a:endParaRPr lang="zh-CN" dirty="0"/>
          </a:p>
          <a:p>
            <a:pPr>
              <a:buNone/>
            </a:pPr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436132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  <a:r>
              <a:rPr dirty="0"/>
              <a:t>类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2551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第二章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Activity</a:t>
            </a:r>
            <a:r>
              <a:rPr lang="zh-CN" altLang="en-US" sz="4800" dirty="0"/>
              <a:t>和</a:t>
            </a:r>
            <a:r>
              <a:rPr lang="en-US" altLang="zh-CN" sz="4800" dirty="0"/>
              <a:t>Application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E132AD-5F6F-FB66-6CD4-EBD5F8D7A1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1136723"/>
            <a:ext cx="10711097" cy="3333772"/>
          </a:xfrm>
        </p:spPr>
        <p:txBody>
          <a:bodyPr>
            <a:normAutofit fontScale="775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dirty="0"/>
              <a:t>Application</a:t>
            </a:r>
            <a:r>
              <a:rPr lang="zh-CN" dirty="0"/>
              <a:t>类为应用程序的创建和终止、低可用内存和配置的改变提供了事件处理程序：</a:t>
            </a:r>
            <a:endParaRPr dirty="0"/>
          </a:p>
          <a:p>
            <a:pPr lvl="0"/>
            <a:r>
              <a:rPr dirty="0"/>
              <a:t>onCreate()</a:t>
            </a:r>
          </a:p>
          <a:p>
            <a:pPr lvl="0"/>
            <a:r>
              <a:rPr dirty="0"/>
              <a:t>onLowMemory()</a:t>
            </a:r>
          </a:p>
          <a:p>
            <a:pPr lvl="0"/>
            <a:r>
              <a:rPr dirty="0"/>
              <a:t>onTrimMemory()</a:t>
            </a:r>
          </a:p>
          <a:p>
            <a:pPr lvl="0"/>
            <a:r>
              <a:rPr dirty="0"/>
              <a:t>onConfigurationChanged()</a:t>
            </a:r>
            <a:endParaRPr lang="zh-CN" dirty="0"/>
          </a:p>
          <a:p>
            <a:pPr lvl="0">
              <a:buNone/>
            </a:pPr>
            <a:r>
              <a:rPr dirty="0"/>
              <a:t>		</a:t>
            </a:r>
            <a:endParaRPr lang="zh-CN" dirty="0"/>
          </a:p>
          <a:p>
            <a:pPr>
              <a:buNone/>
            </a:pPr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  <a:r>
              <a:rPr dirty="0"/>
              <a:t>生命周期事件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9" name="组合 8"/>
          <p:cNvGrpSpPr/>
          <p:nvPr/>
        </p:nvGrpSpPr>
        <p:grpSpPr>
          <a:xfrm>
            <a:off x="895128" y="4022195"/>
            <a:ext cx="10001320" cy="1012676"/>
            <a:chOff x="721020" y="4291470"/>
            <a:chExt cx="7500990" cy="759507"/>
          </a:xfrm>
        </p:grpSpPr>
        <p:grpSp>
          <p:nvGrpSpPr>
            <p:cNvPr id="10" name="组合 7"/>
            <p:cNvGrpSpPr/>
            <p:nvPr/>
          </p:nvGrpSpPr>
          <p:grpSpPr>
            <a:xfrm>
              <a:off x="721020" y="4291470"/>
              <a:ext cx="636270" cy="759507"/>
              <a:chOff x="645787" y="4417963"/>
              <a:chExt cx="636270" cy="75950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4179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3" name="文本框 7"/>
              <p:cNvSpPr txBox="1"/>
              <p:nvPr/>
            </p:nvSpPr>
            <p:spPr>
              <a:xfrm rot="21540000">
                <a:off x="645787" y="486204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 bwMode="auto">
            <a:xfrm>
              <a:off x="1435400" y="4423426"/>
              <a:ext cx="6786610" cy="377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在重写这些方法时必须调用父类的事件处理程序。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332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25687" y="1152599"/>
            <a:ext cx="10943167" cy="4067471"/>
          </a:xfrm>
        </p:spPr>
        <p:txBody>
          <a:bodyPr/>
          <a:lstStyle/>
          <a:p>
            <a:r>
              <a:rPr lang="zh-CN" dirty="0"/>
              <a:t>实现自定义的</a:t>
            </a:r>
            <a:r>
              <a:rPr dirty="0"/>
              <a:t>Application</a:t>
            </a:r>
            <a:r>
              <a:rPr lang="zh-CN" dirty="0"/>
              <a:t>的步骤</a:t>
            </a:r>
            <a:r>
              <a:rPr lang="zh-CN" altLang="en-US" dirty="0"/>
              <a:t>：</a:t>
            </a:r>
            <a:endParaRPr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133" b="0" i="0" dirty="0"/>
              <a:t>创建一个类继承</a:t>
            </a:r>
            <a:r>
              <a:rPr lang="en-US" sz="2133" b="0" i="0" dirty="0"/>
              <a:t>Application</a:t>
            </a:r>
            <a:r>
              <a:rPr sz="2133" b="0" i="0" dirty="0"/>
              <a:t>类</a:t>
            </a:r>
            <a:endParaRPr lang="en-US" sz="2133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133" b="0" i="0" dirty="0"/>
              <a:t>在</a:t>
            </a:r>
            <a:r>
              <a:rPr lang="en-US" sz="2133" b="0" i="0" dirty="0"/>
              <a:t>Activity</a:t>
            </a:r>
            <a:r>
              <a:rPr sz="2133" b="0" i="0" dirty="0"/>
              <a:t>中使用</a:t>
            </a:r>
            <a:r>
              <a:rPr lang="en-US" sz="2133" b="0" i="0" dirty="0"/>
              <a:t>Application</a:t>
            </a:r>
            <a:r>
              <a:rPr sz="2133" b="0" i="0" dirty="0"/>
              <a:t>类</a:t>
            </a:r>
            <a:endParaRPr lang="en-US" sz="2133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133" b="0" i="0" dirty="0"/>
              <a:t>运行并查看结果引用在其他</a:t>
            </a:r>
            <a:r>
              <a:rPr lang="en-US" sz="2133" b="0" i="0" dirty="0"/>
              <a:t>XML</a:t>
            </a:r>
            <a:r>
              <a:rPr sz="2133" b="0" i="0" dirty="0"/>
              <a:t>中已经定义的资源。</a:t>
            </a:r>
          </a:p>
          <a:p>
            <a:pPr marL="1066773" lvl="1" indent="-457189">
              <a:buNone/>
            </a:pPr>
            <a:endParaRPr sz="2133" dirty="0"/>
          </a:p>
          <a:p>
            <a:pPr lvl="1">
              <a:buNone/>
            </a:pPr>
            <a:endParaRPr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379660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实现</a:t>
            </a:r>
            <a:r>
              <a:rPr lang="en-US" dirty="0"/>
              <a:t>Applic</a:t>
            </a:r>
            <a:r>
              <a:rPr lang="en-US" altLang="zh-CN" dirty="0"/>
              <a:t>a</a:t>
            </a:r>
            <a:r>
              <a:rPr lang="en-US" dirty="0"/>
              <a:t>tion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604EAE5-EDD9-41E0-9A68-5B265BEDA62D}"/>
              </a:ext>
            </a:extLst>
          </p:cNvPr>
          <p:cNvGrpSpPr/>
          <p:nvPr/>
        </p:nvGrpSpPr>
        <p:grpSpPr>
          <a:xfrm>
            <a:off x="895128" y="3982633"/>
            <a:ext cx="10246348" cy="1052242"/>
            <a:chOff x="721020" y="4261796"/>
            <a:chExt cx="7500990" cy="789181"/>
          </a:xfrm>
        </p:grpSpPr>
        <p:grpSp>
          <p:nvGrpSpPr>
            <p:cNvPr id="13" name="组合 7">
              <a:extLst>
                <a:ext uri="{FF2B5EF4-FFF2-40B4-BE49-F238E27FC236}">
                  <a16:creationId xmlns:a16="http://schemas.microsoft.com/office/drawing/2014/main" xmlns="" id="{94B724C8-432D-4050-86B5-B14F1282CFB0}"/>
                </a:ext>
              </a:extLst>
            </p:cNvPr>
            <p:cNvGrpSpPr/>
            <p:nvPr/>
          </p:nvGrpSpPr>
          <p:grpSpPr>
            <a:xfrm>
              <a:off x="721020" y="4291470"/>
              <a:ext cx="636270" cy="759507"/>
              <a:chOff x="645787" y="4417963"/>
              <a:chExt cx="636270" cy="759507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9CAE4337-758E-46A4-98F6-0E4895766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4179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9" name="文本框 7">
                <a:extLst>
                  <a:ext uri="{FF2B5EF4-FFF2-40B4-BE49-F238E27FC236}">
                    <a16:creationId xmlns:a16="http://schemas.microsoft.com/office/drawing/2014/main" xmlns="" id="{26C0FA5E-D8F2-411A-AF6F-7CB0AD8CFB61}"/>
                  </a:ext>
                </a:extLst>
              </p:cNvPr>
              <p:cNvSpPr txBox="1"/>
              <p:nvPr/>
            </p:nvSpPr>
            <p:spPr>
              <a:xfrm rot="21540000">
                <a:off x="645787" y="486204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xmlns="" id="{D1FA3D21-C119-4E95-AA2F-0085B945F4F4}"/>
                </a:ext>
              </a:extLst>
            </p:cNvPr>
            <p:cNvSpPr txBox="1"/>
            <p:nvPr/>
          </p:nvSpPr>
          <p:spPr bwMode="auto">
            <a:xfrm>
              <a:off x="1435400" y="4261796"/>
              <a:ext cx="6786610" cy="70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使用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Application</a:t>
              </a:r>
              <a:r>
                <a:rPr kumimoji="1" lang="zh-CN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类可以实现多窗口或其他组件（如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Service</a:t>
              </a:r>
              <a:r>
                <a:rPr kumimoji="1" lang="zh-CN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等）之间的数据共享和传递。至于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Application</a:t>
              </a:r>
              <a:r>
                <a:rPr kumimoji="1" lang="zh-CN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类的其他功能请参考</a:t>
              </a:r>
              <a:r>
                <a:rPr kumimoji="1" lang="en-US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</a:t>
              </a:r>
              <a:r>
                <a:rPr kumimoji="1" lang="zh-CN" altLang="zh-CN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官方文档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327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70282" y="741588"/>
            <a:ext cx="9603275" cy="1049235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本章总结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2058" y="1452036"/>
            <a:ext cx="10953820" cy="571501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Activity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系统最重要组件，是</a:t>
            </a:r>
            <a:r>
              <a:rPr lang="en-US" altLang="zh-CN" dirty="0"/>
              <a:t>Android</a:t>
            </a:r>
            <a:r>
              <a:rPr lang="zh-CN" altLang="zh-CN" dirty="0"/>
              <a:t>程序开发的入口点，深刻领会</a:t>
            </a:r>
            <a:r>
              <a:rPr lang="en-US" altLang="zh-CN" dirty="0"/>
              <a:t>Activity</a:t>
            </a:r>
            <a:r>
              <a:rPr lang="zh-CN" altLang="zh-CN" dirty="0"/>
              <a:t>编程的步骤对于</a:t>
            </a:r>
            <a:r>
              <a:rPr lang="en-US" altLang="zh-CN" dirty="0"/>
              <a:t>Android</a:t>
            </a:r>
            <a:r>
              <a:rPr lang="zh-CN" altLang="zh-CN" dirty="0"/>
              <a:t>开发非常重要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Activity</a:t>
            </a:r>
            <a:r>
              <a:rPr lang="zh-CN" altLang="zh-CN" dirty="0"/>
              <a:t>有运行、暂停、停止和销毁四种状态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资源管理是</a:t>
            </a:r>
            <a:r>
              <a:rPr lang="en-US" altLang="zh-CN" dirty="0"/>
              <a:t>Android</a:t>
            </a:r>
            <a:r>
              <a:rPr lang="zh-CN" altLang="zh-CN" dirty="0"/>
              <a:t>编程的一大亮点，体现了</a:t>
            </a:r>
            <a:r>
              <a:rPr lang="en-US" altLang="zh-CN" dirty="0"/>
              <a:t>MVC</a:t>
            </a:r>
            <a:r>
              <a:rPr lang="zh-CN" altLang="zh-CN" dirty="0"/>
              <a:t>编程的优势，对于提高程序的可读性以及可靠性提供了有效的手段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AndroidManifest.xml</a:t>
            </a:r>
            <a:r>
              <a:rPr lang="zh-CN" altLang="zh-CN" dirty="0"/>
              <a:t>清单文件是整个</a:t>
            </a:r>
            <a:r>
              <a:rPr lang="en-US" altLang="zh-CN" dirty="0"/>
              <a:t>Android</a:t>
            </a:r>
            <a:r>
              <a:rPr lang="zh-CN" altLang="zh-CN" dirty="0"/>
              <a:t>应用程序的全局描述配置文件，也是每一个</a:t>
            </a:r>
            <a:r>
              <a:rPr lang="en-US" altLang="zh-CN" dirty="0"/>
              <a:t>Android</a:t>
            </a:r>
            <a:r>
              <a:rPr lang="zh-CN" altLang="zh-CN" dirty="0"/>
              <a:t>应用程序必须有的且放在根目录下的文件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Android</a:t>
            </a:r>
            <a:r>
              <a:rPr lang="zh-CN" altLang="zh-CN" dirty="0"/>
              <a:t>应用程序从高到低划分了五个优先级：前台进程、可见进程、服务进程、后台进程和空进程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Application</a:t>
            </a:r>
            <a:r>
              <a:rPr lang="zh-CN" altLang="zh-CN" dirty="0"/>
              <a:t>类代表当前运行的应用程序，应用程序启动时，系统会自动创建对应</a:t>
            </a:r>
            <a:r>
              <a:rPr lang="en-US" altLang="zh-CN" dirty="0"/>
              <a:t>Application</a:t>
            </a:r>
            <a:r>
              <a:rPr lang="zh-CN" altLang="zh-CN" dirty="0"/>
              <a:t>类的实例，并一直伴随应用程序的生命周期，而且始终维持一个实例</a:t>
            </a:r>
          </a:p>
          <a:p>
            <a:pPr lvl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39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4362" y="688322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476362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掌握</a:t>
            </a:r>
            <a:r>
              <a:rPr lang="en-US" altLang="zh-CN" dirty="0"/>
              <a:t>Activity</a:t>
            </a:r>
            <a:r>
              <a:rPr lang="zh-CN" altLang="zh-CN" dirty="0"/>
              <a:t>的创建及生命周期方法</a:t>
            </a:r>
          </a:p>
          <a:p>
            <a:pPr lvl="0"/>
            <a:r>
              <a:rPr lang="zh-CN" altLang="zh-CN" dirty="0"/>
              <a:t>能够访问</a:t>
            </a:r>
            <a:r>
              <a:rPr lang="en-US" altLang="zh-CN" dirty="0"/>
              <a:t>Android</a:t>
            </a:r>
            <a:r>
              <a:rPr lang="zh-CN" altLang="zh-CN" dirty="0"/>
              <a:t>中的各种资源</a:t>
            </a:r>
          </a:p>
          <a:p>
            <a:pPr lvl="0"/>
            <a:r>
              <a:rPr lang="zh-CN" altLang="zh-CN" dirty="0"/>
              <a:t>理解</a:t>
            </a:r>
            <a:r>
              <a:rPr lang="en-US" altLang="zh-CN" dirty="0"/>
              <a:t>AndroidManifest.xml</a:t>
            </a:r>
            <a:r>
              <a:rPr lang="zh-CN" altLang="zh-CN" dirty="0"/>
              <a:t>清单文件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Android</a:t>
            </a:r>
            <a:r>
              <a:rPr lang="zh-CN" altLang="zh-CN" dirty="0"/>
              <a:t>应用程序生命周期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Application</a:t>
            </a:r>
            <a:r>
              <a:rPr lang="zh-CN" altLang="zh-CN" dirty="0"/>
              <a:t>类及生命周期事件</a:t>
            </a:r>
          </a:p>
          <a:p>
            <a:pPr lv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421" y="23794"/>
            <a:ext cx="8351899" cy="547687"/>
          </a:xfrm>
        </p:spPr>
        <p:txBody>
          <a:bodyPr>
            <a:normAutofit/>
          </a:bodyPr>
          <a:lstStyle/>
          <a:p>
            <a:r>
              <a:rPr lang="en-US" dirty="0" err="1"/>
              <a:t>Activity</a:t>
            </a:r>
            <a:r>
              <a:rPr dirty="0" err="1"/>
              <a:t>简介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961" y="666731"/>
            <a:ext cx="10943167" cy="1714512"/>
          </a:xfrm>
        </p:spPr>
        <p:txBody>
          <a:bodyPr>
            <a:normAutofit/>
          </a:bodyPr>
          <a:lstStyle/>
          <a:p>
            <a:r>
              <a:rPr sz="2400" dirty="0"/>
              <a:t>Activity</a:t>
            </a:r>
            <a:r>
              <a:rPr lang="zh-CN" sz="2400" dirty="0"/>
              <a:t>类中常用的方法</a:t>
            </a:r>
            <a:r>
              <a:rPr lang="zh-CN" altLang="en-US" sz="2400" dirty="0"/>
              <a:t>：</a:t>
            </a:r>
            <a:endParaRPr 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14" y="1424963"/>
          <a:ext cx="10477573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5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setContentView(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layoutResID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界面布局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onCreate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(Bundle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生命周期的方法，用于第一次创建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onStart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生命周期的方法，用于启动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 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onPause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生命周期的方法，用于暂停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onStop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生命周期的方法，用于停止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 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onDestory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生命周期的方法，用于销毁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 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onResume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生命周期的方法，将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由暂停状态恢复使用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onRestart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生命周期的方法，将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由停止状态恢复使用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onKeyDown(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keyCode,KeyEvent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event)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键盘按键按下时的动作事件处理方法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onKeyUp(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keyCode,KeyEvent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event)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键盘按键抬起时的动作事件处理方法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onTouchEvent(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MotionEvent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event)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监听屏幕的触摸事件处理方法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02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A0B76B-F561-4925-8C63-AAD7B147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74EB94-E0AA-4095-A0D9-F06DC9FC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20F367A-0200-40C1-BB68-02D825A5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0479965"/>
              </p:ext>
            </p:extLst>
          </p:nvPr>
        </p:nvGraphicFramePr>
        <p:xfrm>
          <a:off x="1010180" y="1579656"/>
          <a:ext cx="1047757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6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功能描述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openContextMenu(View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开启上下文菜单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setResult(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resultCode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返回数据给上一个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startActivityForResult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(Intent 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intent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,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requestCode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携带数据并跳转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finish()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结束当前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80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09267" y="766909"/>
            <a:ext cx="8818880" cy="547793"/>
          </a:xfrm>
        </p:spPr>
        <p:txBody>
          <a:bodyPr>
            <a:normAutofit/>
          </a:bodyPr>
          <a:lstStyle/>
          <a:p>
            <a:r>
              <a:rPr dirty="0" err="1"/>
              <a:t>创建</a:t>
            </a:r>
            <a:r>
              <a:rPr lang="en-US" dirty="0" err="1"/>
              <a:t>Activity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518195" y="1508418"/>
            <a:ext cx="10997147" cy="571504"/>
          </a:xfrm>
        </p:spPr>
        <p:txBody>
          <a:bodyPr>
            <a:normAutofit/>
          </a:bodyPr>
          <a:lstStyle/>
          <a:p>
            <a:pPr latinLnBrk="0"/>
            <a:r>
              <a:rPr lang="zh-CN" sz="2400" dirty="0"/>
              <a:t>通过继承</a:t>
            </a:r>
            <a:r>
              <a:rPr sz="2400" dirty="0"/>
              <a:t>Activity</a:t>
            </a:r>
            <a:r>
              <a:rPr lang="zh-CN" sz="2400" dirty="0"/>
              <a:t>基类的方式实现自定义的</a:t>
            </a:r>
            <a:r>
              <a:rPr sz="2400" dirty="0"/>
              <a:t>BaseActivity</a:t>
            </a:r>
            <a:r>
              <a:rPr lang="zh-CN" sz="2400" dirty="0"/>
              <a:t>类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74290" y="3015147"/>
            <a:ext cx="7905805" cy="27090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BaseActivity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@Override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F7F18BF-C153-F0A2-0D57-DF937C4F3F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1492" y="1629259"/>
            <a:ext cx="2727158" cy="48470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047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79E0BF-A21A-D529-3A11-0B3978B567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2780" y="1523666"/>
            <a:ext cx="2861614" cy="50860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5401"/>
            <a:ext cx="8818880" cy="54779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571461" y="666731"/>
            <a:ext cx="10997147" cy="571504"/>
          </a:xfrm>
        </p:spPr>
        <p:txBody>
          <a:bodyPr>
            <a:normAutofit/>
          </a:bodyPr>
          <a:lstStyle/>
          <a:p>
            <a:pPr latinLnBrk="0"/>
            <a:r>
              <a:rPr lang="zh-CN" sz="2400" dirty="0"/>
              <a:t>通过继承</a:t>
            </a:r>
            <a:r>
              <a:rPr sz="2400" dirty="0"/>
              <a:t>AppCompatActivity</a:t>
            </a:r>
            <a:r>
              <a:rPr lang="zh-CN" sz="2400" dirty="0"/>
              <a:t>类的方式实现</a:t>
            </a:r>
            <a:r>
              <a:rPr sz="2400" dirty="0"/>
              <a:t>Activity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71462" y="1523666"/>
            <a:ext cx="7905805" cy="29963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import android.support.v7.app.AppCompatActivity;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@Override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1963" y="4952863"/>
            <a:ext cx="10001320" cy="1027302"/>
            <a:chOff x="721020" y="4280501"/>
            <a:chExt cx="7500990" cy="770476"/>
          </a:xfrm>
        </p:grpSpPr>
        <p:grpSp>
          <p:nvGrpSpPr>
            <p:cNvPr id="10" name="组合 7"/>
            <p:cNvGrpSpPr/>
            <p:nvPr/>
          </p:nvGrpSpPr>
          <p:grpSpPr>
            <a:xfrm>
              <a:off x="721020" y="4291470"/>
              <a:ext cx="636270" cy="759507"/>
              <a:chOff x="645787" y="4417963"/>
              <a:chExt cx="636270" cy="75950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4179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3" name="文本框 7"/>
              <p:cNvSpPr txBox="1"/>
              <p:nvPr/>
            </p:nvSpPr>
            <p:spPr>
              <a:xfrm rot="21540000">
                <a:off x="645787" y="486204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 bwMode="auto">
            <a:xfrm>
              <a:off x="1435400" y="4280501"/>
              <a:ext cx="6786610" cy="70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在实际开发过程中，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与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AppCompatActivity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在方法应用上并无很大区别，可根据实际需要选择合适的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的基类或者子类进行开发。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659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1051</TotalTime>
  <Words>1173</Words>
  <Application>Microsoft Office PowerPoint</Application>
  <PresentationFormat>自定义</PresentationFormat>
  <Paragraphs>196</Paragraphs>
  <Slides>22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画廊</vt:lpstr>
      <vt:lpstr>幻灯片 1</vt:lpstr>
      <vt:lpstr>第二章   Activity和Application</vt:lpstr>
      <vt:lpstr>本章目标</vt:lpstr>
      <vt:lpstr>幻灯片 4</vt:lpstr>
      <vt:lpstr>Activity简介</vt:lpstr>
      <vt:lpstr>幻灯片 6</vt:lpstr>
      <vt:lpstr>创建Activity</vt:lpstr>
      <vt:lpstr>幻灯片 8</vt:lpstr>
      <vt:lpstr>幻灯片 9</vt:lpstr>
      <vt:lpstr>幻灯片 10</vt:lpstr>
      <vt:lpstr>幻灯片 11</vt:lpstr>
      <vt:lpstr>LogCat调试</vt:lpstr>
      <vt:lpstr>幻灯片 13</vt:lpstr>
      <vt:lpstr>AndroidManifest.xml清单文件</vt:lpstr>
      <vt:lpstr>幻灯片 15</vt:lpstr>
      <vt:lpstr>幻灯片 16</vt:lpstr>
      <vt:lpstr>幻灯片 17</vt:lpstr>
      <vt:lpstr>幻灯片 18</vt:lpstr>
      <vt:lpstr>Application类</vt:lpstr>
      <vt:lpstr>Application生命周期事件</vt:lpstr>
      <vt:lpstr>实现Application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107</cp:revision>
  <dcterms:created xsi:type="dcterms:W3CDTF">2017-12-12T07:08:44Z</dcterms:created>
  <dcterms:modified xsi:type="dcterms:W3CDTF">2023-05-08T07:49:56Z</dcterms:modified>
</cp:coreProperties>
</file>