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commentAuthors.xml" ContentType="application/vnd.openxmlformats-officedocument.presentationml.commentAuthor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46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9" r:id="rId1"/>
  </p:sldMasterIdLst>
  <p:notesMasterIdLst>
    <p:notesMasterId r:id="rId53"/>
  </p:notesMasterIdLst>
  <p:handoutMasterIdLst>
    <p:handoutMasterId r:id="rId54"/>
  </p:handoutMasterIdLst>
  <p:sldIdLst>
    <p:sldId id="480" r:id="rId2"/>
    <p:sldId id="299" r:id="rId3"/>
    <p:sldId id="425" r:id="rId4"/>
    <p:sldId id="262" r:id="rId5"/>
    <p:sldId id="347" r:id="rId6"/>
    <p:sldId id="265" r:id="rId7"/>
    <p:sldId id="461" r:id="rId8"/>
    <p:sldId id="266" r:id="rId9"/>
    <p:sldId id="428" r:id="rId10"/>
    <p:sldId id="274" r:id="rId11"/>
    <p:sldId id="350" r:id="rId12"/>
    <p:sldId id="442" r:id="rId13"/>
    <p:sldId id="353" r:id="rId14"/>
    <p:sldId id="429" r:id="rId15"/>
    <p:sldId id="354" r:id="rId16"/>
    <p:sldId id="430" r:id="rId17"/>
    <p:sldId id="431" r:id="rId18"/>
    <p:sldId id="443" r:id="rId19"/>
    <p:sldId id="355" r:id="rId20"/>
    <p:sldId id="479" r:id="rId21"/>
    <p:sldId id="432" r:id="rId22"/>
    <p:sldId id="356" r:id="rId23"/>
    <p:sldId id="433" r:id="rId24"/>
    <p:sldId id="445" r:id="rId25"/>
    <p:sldId id="446" r:id="rId26"/>
    <p:sldId id="463" r:id="rId27"/>
    <p:sldId id="464" r:id="rId28"/>
    <p:sldId id="465" r:id="rId29"/>
    <p:sldId id="466" r:id="rId30"/>
    <p:sldId id="447" r:id="rId31"/>
    <p:sldId id="357" r:id="rId32"/>
    <p:sldId id="467" r:id="rId33"/>
    <p:sldId id="468" r:id="rId34"/>
    <p:sldId id="469" r:id="rId35"/>
    <p:sldId id="470" r:id="rId36"/>
    <p:sldId id="471" r:id="rId37"/>
    <p:sldId id="439" r:id="rId38"/>
    <p:sldId id="449" r:id="rId39"/>
    <p:sldId id="455" r:id="rId40"/>
    <p:sldId id="457" r:id="rId41"/>
    <p:sldId id="458" r:id="rId42"/>
    <p:sldId id="438" r:id="rId43"/>
    <p:sldId id="440" r:id="rId44"/>
    <p:sldId id="474" r:id="rId45"/>
    <p:sldId id="441" r:id="rId46"/>
    <p:sldId id="359" r:id="rId47"/>
    <p:sldId id="360" r:id="rId48"/>
    <p:sldId id="459" r:id="rId49"/>
    <p:sldId id="476" r:id="rId50"/>
    <p:sldId id="477" r:id="rId51"/>
    <p:sldId id="460" r:id="rId5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haochen" initials="Zc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63" autoAdjust="0"/>
    <p:restoredTop sz="94660"/>
  </p:normalViewPr>
  <p:slideViewPr>
    <p:cSldViewPr snapToGrid="0">
      <p:cViewPr varScale="1">
        <p:scale>
          <a:sx n="72" d="100"/>
          <a:sy n="72" d="100"/>
        </p:scale>
        <p:origin x="-654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3134" y="43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xmlns="" id="{A6D88BA8-8446-41FF-A7D4-0E781B0BD6B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756F92EC-0FC2-45A6-A324-FA10BE8B698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6463A4-E2FF-447B-8B1C-44D7D0F0E56C}" type="datetimeFigureOut">
              <a:rPr lang="zh-CN" altLang="en-US" smtClean="0"/>
              <a:pPr/>
              <a:t>2023-05-08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C1969891-5E7D-4CF1-80F0-DEDC1885806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82E858CA-C72D-48B6-B4AE-156CD65CE86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A6C385-7942-460F-9619-E14E075BDE3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5738802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F01D75-FC71-4938-910E-87791E7C5890}" type="datetimeFigureOut">
              <a:rPr lang="zh-CN" altLang="en-US" smtClean="0"/>
              <a:pPr/>
              <a:t>2023-05-08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A7522D-86A9-45AD-93E5-45F67F78C8E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7794373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8423363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0823632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5976527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8579027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0348313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9258044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3957110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9703297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665005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62952045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4160963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18683502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53198781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94435748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51704367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82745096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49011292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66729121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51979203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16021665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60899987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9370284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45881751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87654146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92426429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26145706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60122491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249489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89452291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08243409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56869199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62137640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8352933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51924262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79452343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64251944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93766410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07776866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53753365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19036414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8981189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5673202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937975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2840908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4318358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1358405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 cap="none" baseline="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0415B-3A06-45D6-924A-B02E068FB4A3}" type="datetime1">
              <a:rPr lang="zh-CN" altLang="en-US" smtClean="0"/>
              <a:pPr/>
              <a:t>2023-05-08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zh-CN" alt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429000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784575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666719" y="1142988"/>
            <a:ext cx="10943167" cy="3143269"/>
          </a:xfrm>
        </p:spPr>
        <p:txBody>
          <a:bodyPr/>
          <a:lstStyle>
            <a:lvl1pPr marL="457189" indent="-457189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l"/>
              <a:defRPr kumimoji="0" lang="en-US" altLang="zh-CN" sz="2667" b="1" kern="1200" dirty="0" smtClean="0">
                <a:solidFill>
                  <a:schemeClr val="tx1"/>
                </a:solidFill>
                <a:latin typeface="Adobe 宋体 Std L" pitchFamily="18" charset="-122"/>
                <a:ea typeface="Adobe 宋体 Std L" pitchFamily="18" charset="-122"/>
                <a:cs typeface="华文细黑" pitchFamily="2" charset="-122"/>
              </a:defRPr>
            </a:lvl1pPr>
            <a:lvl2pPr>
              <a:defRPr kumimoji="0" lang="zh-CN" altLang="en-US" b="1" i="1" kern="1200" dirty="0" smtClean="0">
                <a:solidFill>
                  <a:schemeClr val="tx1"/>
                </a:solidFill>
                <a:latin typeface="Adobe 宋体 Std L" pitchFamily="18" charset="-122"/>
                <a:ea typeface="Adobe 宋体 Std L" pitchFamily="18" charset="-122"/>
                <a:cs typeface="华文细黑" pitchFamily="2" charset="-122"/>
              </a:defRPr>
            </a:lvl2pPr>
            <a:lvl3pPr>
              <a:defRPr b="1" i="1">
                <a:ea typeface="Adobe 黑体 Std R"/>
              </a:defRPr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598045" y="366694"/>
            <a:ext cx="6462183" cy="547687"/>
          </a:xfrm>
        </p:spPr>
        <p:txBody>
          <a:bodyPr/>
          <a:lstStyle>
            <a:lvl1pPr>
              <a:defRPr kumimoji="0" lang="zh-CN" altLang="en-US" sz="3733" b="0" kern="1200" cap="none" baseline="0" dirty="0">
                <a:solidFill>
                  <a:schemeClr val="tx1"/>
                </a:solidFill>
                <a:latin typeface="Adobe 黑体 Std R" pitchFamily="34" charset="-122"/>
                <a:ea typeface="Adobe 黑体 Std R" pitchFamily="34" charset="-122"/>
                <a:cs typeface="华文细黑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cxnSp>
        <p:nvCxnSpPr>
          <p:cNvPr id="6" name="Straight Connector 25">
            <a:extLst>
              <a:ext uri="{FF2B5EF4-FFF2-40B4-BE49-F238E27FC236}">
                <a16:creationId xmlns:a16="http://schemas.microsoft.com/office/drawing/2014/main" xmlns="" id="{23FC1F53-3A17-4F48-81FD-397B24FF93EA}"/>
              </a:ext>
            </a:extLst>
          </p:cNvPr>
          <p:cNvCxnSpPr/>
          <p:nvPr userDrawn="1"/>
        </p:nvCxnSpPr>
        <p:spPr>
          <a:xfrm>
            <a:off x="598045" y="923877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639892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331" y="253316"/>
            <a:ext cx="9603275" cy="1049235"/>
          </a:xfrm>
        </p:spPr>
        <p:txBody>
          <a:bodyPr/>
          <a:lstStyle>
            <a:lvl1pPr>
              <a:defRPr cap="none" baseline="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7330" y="1505778"/>
            <a:ext cx="9603275" cy="3450613"/>
          </a:xfrm>
        </p:spPr>
        <p:txBody>
          <a:bodyPr anchor="t"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cxnSp>
        <p:nvCxnSpPr>
          <p:cNvPr id="33" name="Straight Connector 32"/>
          <p:cNvCxnSpPr/>
          <p:nvPr userDrawn="1"/>
        </p:nvCxnSpPr>
        <p:spPr>
          <a:xfrm>
            <a:off x="1447331" y="1302551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651219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 cap="none" baseline="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237B5-3156-47C7-A4C5-F654B16E6475}" type="datetime1">
              <a:rPr lang="zh-CN" altLang="en-US" smtClean="0"/>
              <a:pPr/>
              <a:t>2023-05-08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392510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331" y="173004"/>
            <a:ext cx="9605635" cy="105930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1369044"/>
            <a:ext cx="4645152" cy="3448595"/>
          </a:xfrm>
        </p:spPr>
        <p:txBody>
          <a:bodyPr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1375509"/>
            <a:ext cx="4645152" cy="344152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249216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894794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439553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2E549-1B44-46FC-BCE8-49716BB3FD9C}" type="datetime1">
              <a:rPr lang="zh-CN" altLang="en-US" smtClean="0"/>
              <a:pPr/>
              <a:t>2023-05-08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/>
          <a:lstStyle/>
          <a:p>
            <a:fld id="{534C902A-8D24-4D84-B01C-348A8ED16A4A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223473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889AFD38-AAEA-4B59-9BE5-AEC5F8F047FF}" type="datetime1">
              <a:rPr lang="zh-CN" altLang="en-US" smtClean="0"/>
              <a:pPr/>
              <a:t>2023-05-08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/>
          <a:lstStyle/>
          <a:p>
            <a:fld id="{534C902A-8D24-4D84-B01C-348A8ED16A4A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91151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53071-35F8-41A0-AB8C-D7D13532E687}" type="datetime1">
              <a:rPr lang="zh-CN" altLang="en-US" smtClean="0"/>
              <a:pPr/>
              <a:t>2023-05-08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/>
          <a:lstStyle/>
          <a:p>
            <a:fld id="{534C902A-8D24-4D84-B01C-348A8ED16A4A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259751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7D781-5D03-4C54-AF4C-246D15FA7110}" type="datetime1">
              <a:rPr lang="zh-CN" altLang="en-US" smtClean="0"/>
              <a:pPr/>
              <a:t>2023-05-08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/>
          <a:lstStyle/>
          <a:p>
            <a:fld id="{534C902A-8D24-4D84-B01C-348A8ED16A4A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587337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1712D5-4CF9-40BC-B8B4-CB12055E2D88}" type="datetime1">
              <a:rPr lang="zh-CN" altLang="en-US" smtClean="0"/>
              <a:pPr/>
              <a:t>2023-05-08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784800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0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0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0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0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0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0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0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0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0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0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0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0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0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已出版图书\2023\！资源待上传_赵克玲-Android Studio程序设计案例教程-微课版（第2版）202204\BANNER-Android Studio程序设计案例教程-微课版（第2版）\BANNER-Android-Studio程序设计案例教程-微课版（第2版）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834839"/>
            <a:ext cx="12192000" cy="44862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25687" y="24554"/>
            <a:ext cx="7485380" cy="547793"/>
          </a:xfrm>
        </p:spPr>
        <p:txBody>
          <a:bodyPr>
            <a:normAutofit fontScale="90000"/>
          </a:bodyPr>
          <a:lstStyle/>
          <a:p>
            <a:endParaRPr dirty="0"/>
          </a:p>
        </p:txBody>
      </p:sp>
      <p:sp>
        <p:nvSpPr>
          <p:cNvPr id="142338" name="Rectangle 2"/>
          <p:cNvSpPr>
            <a:spLocks noChangeArrowheads="1"/>
          </p:cNvSpPr>
          <p:nvPr/>
        </p:nvSpPr>
        <p:spPr bwMode="auto">
          <a:xfrm>
            <a:off x="1" y="-246220"/>
            <a:ext cx="246286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2400"/>
          </a:p>
        </p:txBody>
      </p:sp>
      <p:grpSp>
        <p:nvGrpSpPr>
          <p:cNvPr id="6" name="组合 5"/>
          <p:cNvGrpSpPr/>
          <p:nvPr/>
        </p:nvGrpSpPr>
        <p:grpSpPr>
          <a:xfrm>
            <a:off x="952464" y="4286451"/>
            <a:ext cx="9897173" cy="1542090"/>
            <a:chOff x="721020" y="3780693"/>
            <a:chExt cx="7422880" cy="1156567"/>
          </a:xfrm>
        </p:grpSpPr>
        <p:grpSp>
          <p:nvGrpSpPr>
            <p:cNvPr id="7" name="组合 7"/>
            <p:cNvGrpSpPr/>
            <p:nvPr/>
          </p:nvGrpSpPr>
          <p:grpSpPr>
            <a:xfrm>
              <a:off x="721020" y="4005718"/>
              <a:ext cx="636270" cy="759507"/>
              <a:chOff x="645787" y="4132211"/>
              <a:chExt cx="636270" cy="759507"/>
            </a:xfrm>
          </p:grpSpPr>
          <p:pic>
            <p:nvPicPr>
              <p:cNvPr id="9" name="图片 8"/>
              <p:cNvPicPr>
                <a:picLocks noChangeAspect="1"/>
              </p:cNvPicPr>
              <p:nvPr/>
            </p:nvPicPr>
            <p:blipFill>
              <a:blip r:embed="rId3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714348" y="4132211"/>
                <a:ext cx="484014" cy="484014"/>
              </a:xfrm>
              <a:prstGeom prst="rect">
                <a:avLst/>
              </a:prstGeom>
            </p:spPr>
          </p:pic>
          <p:sp>
            <p:nvSpPr>
              <p:cNvPr id="10" name="文本框 7"/>
              <p:cNvSpPr txBox="1"/>
              <p:nvPr/>
            </p:nvSpPr>
            <p:spPr>
              <a:xfrm rot="21540000">
                <a:off x="645787" y="4576295"/>
                <a:ext cx="636270" cy="31542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zh-CN" altLang="en-US" sz="2133" dirty="0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Adobe 仿宋 Std R" pitchFamily="18" charset="-122"/>
                    <a:ea typeface="Adobe 仿宋 Std R" pitchFamily="18" charset="-122"/>
                  </a:rPr>
                  <a:t>注意</a:t>
                </a:r>
              </a:p>
            </p:txBody>
          </p:sp>
        </p:grpSp>
        <p:sp>
          <p:nvSpPr>
            <p:cNvPr id="8" name="TextBox 7"/>
            <p:cNvSpPr txBox="1"/>
            <p:nvPr/>
          </p:nvSpPr>
          <p:spPr bwMode="auto">
            <a:xfrm>
              <a:off x="1357290" y="3780693"/>
              <a:ext cx="6786610" cy="115656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noFill/>
              <a:miter lim="800000"/>
            </a:ln>
          </p:spPr>
          <p:txBody>
            <a:bodyPr vert="horz" wrap="square" lIns="121920" tIns="60960" rIns="121920" bIns="60960" numCol="1" rtlCol="0" anchor="ctr" anchorCtr="0" compatLnSpc="1">
              <a:spAutoFit/>
            </a:bodyPr>
            <a:lstStyle/>
            <a:p>
              <a:pPr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</a:pPr>
              <a:r>
                <a:rPr kumimoji="1" lang="zh-CN" altLang="en-US" sz="2133" dirty="0">
                  <a:solidFill>
                    <a:srgbClr val="000000"/>
                  </a:solidFill>
                  <a:latin typeface="Times New Roman" pitchFamily="18" charset="0"/>
                  <a:ea typeface="Adobe 仿宋 Std R" pitchFamily="18" charset="-122"/>
                  <a:cs typeface="Times New Roman" pitchFamily="18" charset="0"/>
                </a:rPr>
                <a:t>由于</a:t>
              </a:r>
              <a:r>
                <a:rPr kumimoji="1" lang="en-US" altLang="en-US" sz="2133" dirty="0" err="1">
                  <a:solidFill>
                    <a:srgbClr val="000000"/>
                  </a:solidFill>
                  <a:latin typeface="Times New Roman" pitchFamily="18" charset="0"/>
                  <a:ea typeface="Adobe 仿宋 Std R" pitchFamily="18" charset="-122"/>
                  <a:cs typeface="Times New Roman" pitchFamily="18" charset="0"/>
                </a:rPr>
                <a:t>LayoutParams</a:t>
              </a:r>
              <a:r>
                <a:rPr kumimoji="1" lang="zh-CN" altLang="en-US" sz="2133" dirty="0">
                  <a:solidFill>
                    <a:srgbClr val="000000"/>
                  </a:solidFill>
                  <a:latin typeface="Times New Roman" pitchFamily="18" charset="0"/>
                  <a:ea typeface="Adobe 仿宋 Std R" pitchFamily="18" charset="-122"/>
                  <a:cs typeface="Times New Roman" pitchFamily="18" charset="0"/>
                </a:rPr>
                <a:t>也具有继承关系，因此</a:t>
              </a:r>
              <a:r>
                <a:rPr kumimoji="1" lang="en-US" altLang="en-US" sz="2133" dirty="0" err="1">
                  <a:solidFill>
                    <a:srgbClr val="000000"/>
                  </a:solidFill>
                  <a:latin typeface="Times New Roman" pitchFamily="18" charset="0"/>
                  <a:ea typeface="Adobe 仿宋 Std R" pitchFamily="18" charset="-122"/>
                  <a:cs typeface="Times New Roman" pitchFamily="18" charset="0"/>
                </a:rPr>
                <a:t>LinearLayout</a:t>
              </a:r>
              <a:r>
                <a:rPr kumimoji="1" lang="zh-CN" altLang="en-US" sz="2133" dirty="0">
                  <a:solidFill>
                    <a:srgbClr val="000000"/>
                  </a:solidFill>
                  <a:latin typeface="Times New Roman" pitchFamily="18" charset="0"/>
                  <a:ea typeface="Adobe 仿宋 Std R" pitchFamily="18" charset="-122"/>
                  <a:cs typeface="Times New Roman" pitchFamily="18" charset="0"/>
                </a:rPr>
                <a:t>的子类除了可以使用</a:t>
              </a:r>
              <a:r>
                <a:rPr kumimoji="1" lang="en-US" altLang="en-US" sz="2133" dirty="0" err="1">
                  <a:solidFill>
                    <a:srgbClr val="000000"/>
                  </a:solidFill>
                  <a:latin typeface="Times New Roman" pitchFamily="18" charset="0"/>
                  <a:ea typeface="Adobe 仿宋 Std R" pitchFamily="18" charset="-122"/>
                  <a:cs typeface="Times New Roman" pitchFamily="18" charset="0"/>
                </a:rPr>
                <a:t>LinearLayout.LayoutParams</a:t>
              </a:r>
              <a:r>
                <a:rPr kumimoji="1" lang="zh-CN" altLang="en-US" sz="2133" dirty="0">
                  <a:solidFill>
                    <a:srgbClr val="000000"/>
                  </a:solidFill>
                  <a:latin typeface="Times New Roman" pitchFamily="18" charset="0"/>
                  <a:ea typeface="Adobe 仿宋 Std R" pitchFamily="18" charset="-122"/>
                  <a:cs typeface="Times New Roman" pitchFamily="18" charset="0"/>
                </a:rPr>
                <a:t>所提供的</a:t>
              </a:r>
              <a:r>
                <a:rPr kumimoji="1" lang="en-US" altLang="en-US" sz="2133" dirty="0">
                  <a:solidFill>
                    <a:srgbClr val="000000"/>
                  </a:solidFill>
                  <a:latin typeface="Times New Roman" pitchFamily="18" charset="0"/>
                  <a:ea typeface="Adobe 仿宋 Std R" pitchFamily="18" charset="-122"/>
                  <a:cs typeface="Times New Roman" pitchFamily="18" charset="0"/>
                </a:rPr>
                <a:t>XML</a:t>
              </a:r>
              <a:r>
                <a:rPr kumimoji="1" lang="zh-CN" altLang="en-US" sz="2133" dirty="0">
                  <a:solidFill>
                    <a:srgbClr val="000000"/>
                  </a:solidFill>
                  <a:latin typeface="Times New Roman" pitchFamily="18" charset="0"/>
                  <a:ea typeface="Adobe 仿宋 Std R" pitchFamily="18" charset="-122"/>
                  <a:cs typeface="Times New Roman" pitchFamily="18" charset="0"/>
                </a:rPr>
                <a:t>属性外，还可以使用其祖先类</a:t>
              </a:r>
              <a:r>
                <a:rPr kumimoji="1" lang="en-US" altLang="en-US" sz="2133" dirty="0" err="1">
                  <a:solidFill>
                    <a:srgbClr val="000000"/>
                  </a:solidFill>
                  <a:latin typeface="Times New Roman" pitchFamily="18" charset="0"/>
                  <a:ea typeface="Adobe 仿宋 Std R" pitchFamily="18" charset="-122"/>
                  <a:cs typeface="Times New Roman" pitchFamily="18" charset="0"/>
                </a:rPr>
                <a:t>ViewGroup.LayoutParams</a:t>
              </a:r>
              <a:r>
                <a:rPr kumimoji="1" lang="zh-CN" altLang="en-US" sz="2133" dirty="0">
                  <a:solidFill>
                    <a:srgbClr val="000000"/>
                  </a:solidFill>
                  <a:latin typeface="Times New Roman" pitchFamily="18" charset="0"/>
                  <a:ea typeface="Adobe 仿宋 Std R" pitchFamily="18" charset="-122"/>
                  <a:cs typeface="Times New Roman" pitchFamily="18" charset="0"/>
                </a:rPr>
                <a:t>的</a:t>
              </a:r>
              <a:r>
                <a:rPr kumimoji="1" lang="en-US" altLang="en-US" sz="2133" dirty="0">
                  <a:solidFill>
                    <a:srgbClr val="000000"/>
                  </a:solidFill>
                  <a:latin typeface="Times New Roman" pitchFamily="18" charset="0"/>
                  <a:ea typeface="Adobe 仿宋 Std R" pitchFamily="18" charset="-122"/>
                  <a:cs typeface="Times New Roman" pitchFamily="18" charset="0"/>
                </a:rPr>
                <a:t>XML</a:t>
              </a:r>
              <a:r>
                <a:rPr kumimoji="1" lang="zh-CN" altLang="en-US" sz="2133" dirty="0">
                  <a:solidFill>
                    <a:srgbClr val="000000"/>
                  </a:solidFill>
                  <a:latin typeface="Times New Roman" pitchFamily="18" charset="0"/>
                  <a:ea typeface="Adobe 仿宋 Std R" pitchFamily="18" charset="-122"/>
                  <a:cs typeface="Times New Roman" pitchFamily="18" charset="0"/>
                </a:rPr>
                <a:t>属性。</a:t>
              </a:r>
            </a:p>
          </p:txBody>
        </p:sp>
      </p:grp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094017168"/>
              </p:ext>
            </p:extLst>
          </p:nvPr>
        </p:nvGraphicFramePr>
        <p:xfrm>
          <a:off x="1142965" y="1883061"/>
          <a:ext cx="9810818" cy="20628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656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46425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470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XML</a:t>
                      </a:r>
                      <a:r>
                        <a:rPr lang="zh-CN" altLang="en-US" sz="2100" dirty="0"/>
                        <a:t>属性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100" dirty="0"/>
                        <a:t>功能描述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03948">
                <a:tc>
                  <a:txBody>
                    <a:bodyPr/>
                    <a:lstStyle/>
                    <a:p>
                      <a:pPr marL="18000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en-US" sz="1900" kern="1200" dirty="0" err="1">
                          <a:solidFill>
                            <a:schemeClr val="dk1"/>
                          </a:solidFill>
                          <a:latin typeface="Times New Roman" pitchFamily="18" charset="0"/>
                          <a:ea typeface="Adobe 仿宋 Std R"/>
                          <a:cs typeface="Times New Roman" pitchFamily="18" charset="0"/>
                        </a:rPr>
                        <a:t>android:layout_marginTop</a:t>
                      </a:r>
                      <a:endParaRPr lang="zh-CN" altLang="en-US" sz="1900" kern="1200" dirty="0">
                        <a:solidFill>
                          <a:schemeClr val="dk1"/>
                        </a:solidFill>
                        <a:latin typeface="Times New Roman" pitchFamily="18" charset="0"/>
                        <a:ea typeface="Adobe 仿宋 Std R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8000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指定该子组件上面的页边距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03948">
                <a:tc>
                  <a:txBody>
                    <a:bodyPr/>
                    <a:lstStyle/>
                    <a:p>
                      <a:pPr marL="18000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9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Adobe 仿宋 Std R"/>
                          <a:cs typeface="Times New Roman" pitchFamily="18" charset="0"/>
                        </a:rPr>
                        <a:t>android:layout_marginRight </a:t>
                      </a:r>
                      <a:endParaRPr lang="zh-CN" sz="1900" kern="1200" dirty="0" err="1">
                        <a:solidFill>
                          <a:schemeClr val="dk1"/>
                        </a:solidFill>
                        <a:latin typeface="Times New Roman" pitchFamily="18" charset="0"/>
                        <a:ea typeface="Adobe 仿宋 Std R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8000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指定该子组件右面的页边距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03948">
                <a:tc>
                  <a:txBody>
                    <a:bodyPr/>
                    <a:lstStyle/>
                    <a:p>
                      <a:pPr marL="18000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900" kern="1200" dirty="0" err="1">
                          <a:solidFill>
                            <a:schemeClr val="dk1"/>
                          </a:solidFill>
                          <a:latin typeface="Times New Roman" pitchFamily="18" charset="0"/>
                          <a:ea typeface="Adobe 仿宋 Std R"/>
                          <a:cs typeface="Times New Roman" pitchFamily="18" charset="0"/>
                        </a:rPr>
                        <a:t>android:layout_marginBottom</a:t>
                      </a:r>
                      <a:endParaRPr lang="zh-CN" sz="1900" kern="1200" dirty="0" err="1">
                        <a:solidFill>
                          <a:schemeClr val="dk1"/>
                        </a:solidFill>
                        <a:latin typeface="Times New Roman" pitchFamily="18" charset="0"/>
                        <a:ea typeface="Adobe 仿宋 Std R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8000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指定该子组件下面的页边距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03948">
                <a:tc>
                  <a:txBody>
                    <a:bodyPr/>
                    <a:lstStyle/>
                    <a:p>
                      <a:pPr marL="18000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900" kern="1200" dirty="0" err="1">
                          <a:solidFill>
                            <a:schemeClr val="dk1"/>
                          </a:solidFill>
                          <a:latin typeface="Times New Roman" pitchFamily="18" charset="0"/>
                          <a:ea typeface="Adobe 仿宋 Std R"/>
                          <a:cs typeface="Times New Roman" pitchFamily="18" charset="0"/>
                        </a:rPr>
                        <a:t>android:layout_marginLeft</a:t>
                      </a:r>
                      <a:endParaRPr lang="zh-CN" sz="1900" kern="1200" dirty="0">
                        <a:solidFill>
                          <a:schemeClr val="dk1"/>
                        </a:solidFill>
                        <a:latin typeface="Times New Roman" pitchFamily="18" charset="0"/>
                        <a:ea typeface="Adobe 仿宋 Std R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8000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指定该子组件左面的页边距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 bwMode="auto">
          <a:xfrm>
            <a:off x="476211" y="1053920"/>
            <a:ext cx="11239579" cy="5357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121920" tIns="60960" rIns="121920" bIns="60960" numCol="1" rtlCol="0" anchor="ctr" anchorCtr="0" compatLnSpc="1">
            <a:spAutoFit/>
          </a:bodyPr>
          <a:lstStyle/>
          <a:p>
            <a:pPr marL="228600" indent="-228600" defTabSz="914400" fontAlgn="base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zh-CN" sz="2400" dirty="0" err="1"/>
              <a:t>ViewGroup.MarginLayoutParams</a:t>
            </a:r>
            <a:r>
              <a:rPr lang="zh-CN" altLang="en-US" sz="2400" dirty="0"/>
              <a:t>用于控制子组件周围的页边距</a:t>
            </a:r>
          </a:p>
        </p:txBody>
      </p:sp>
    </p:spTree>
    <p:extLst>
      <p:ext uri="{BB962C8B-B14F-4D97-AF65-F5344CB8AC3E}">
        <p14:creationId xmlns:p14="http://schemas.microsoft.com/office/powerpoint/2010/main" xmlns="" val="1497123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503105" y="704408"/>
            <a:ext cx="7753773" cy="743373"/>
          </a:xfrm>
        </p:spPr>
        <p:txBody>
          <a:bodyPr>
            <a:normAutofit/>
          </a:bodyPr>
          <a:lstStyle/>
          <a:p>
            <a:r>
              <a:rPr lang="en-US" altLang="zh-CN" dirty="0"/>
              <a:t>Android</a:t>
            </a:r>
            <a:r>
              <a:rPr lang="zh-CN" altLang="en-US" dirty="0"/>
              <a:t>常用布局</a:t>
            </a:r>
            <a:endParaRPr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03105" y="1447781"/>
            <a:ext cx="11430080" cy="4025172"/>
          </a:xfrm>
        </p:spPr>
        <p:txBody>
          <a:bodyPr>
            <a:noAutofit/>
          </a:bodyPr>
          <a:lstStyle/>
          <a:p>
            <a:pPr>
              <a:lnSpc>
                <a:spcPct val="140000"/>
              </a:lnSpc>
            </a:pPr>
            <a:r>
              <a:rPr sz="2800" dirty="0" err="1"/>
              <a:t>LinearLayout</a:t>
            </a:r>
            <a:r>
              <a:rPr lang="zh-CN" altLang="zh-CN" sz="2800" dirty="0"/>
              <a:t>线性布局</a:t>
            </a:r>
            <a:r>
              <a:rPr lang="zh-CN" altLang="en-US" sz="2800" dirty="0"/>
              <a:t>：</a:t>
            </a:r>
            <a:r>
              <a:rPr lang="zh-CN" sz="2800" dirty="0"/>
              <a:t>该布局中子元素之间成线性排列</a:t>
            </a:r>
          </a:p>
          <a:p>
            <a:pPr>
              <a:lnSpc>
                <a:spcPct val="140000"/>
              </a:lnSpc>
            </a:pPr>
            <a:r>
              <a:rPr sz="2800" dirty="0"/>
              <a:t>RelativeLayout</a:t>
            </a:r>
            <a:r>
              <a:rPr lang="zh-CN" altLang="zh-CN" sz="2800" dirty="0"/>
              <a:t>相对布局</a:t>
            </a:r>
            <a:r>
              <a:rPr lang="zh-CN" altLang="en-US" sz="2800" dirty="0"/>
              <a:t>：</a:t>
            </a:r>
            <a:r>
              <a:rPr lang="zh-CN" sz="2800" dirty="0"/>
              <a:t>该布局</a:t>
            </a:r>
            <a:r>
              <a:rPr lang="zh-CN" altLang="en-US" sz="2800" dirty="0"/>
              <a:t>中子元素之间</a:t>
            </a:r>
            <a:r>
              <a:rPr lang="zh-CN" sz="2800" dirty="0"/>
              <a:t>根据相对位置排列</a:t>
            </a:r>
            <a:endParaRPr sz="2800" dirty="0"/>
          </a:p>
          <a:p>
            <a:pPr>
              <a:lnSpc>
                <a:spcPct val="140000"/>
              </a:lnSpc>
            </a:pPr>
            <a:r>
              <a:rPr sz="2800" dirty="0"/>
              <a:t>TableLayout</a:t>
            </a:r>
            <a:r>
              <a:rPr lang="zh-CN" altLang="zh-CN" sz="2800" dirty="0"/>
              <a:t>表格布局</a:t>
            </a:r>
            <a:r>
              <a:rPr lang="zh-CN" altLang="en-US" sz="2800" dirty="0"/>
              <a:t>：</a:t>
            </a:r>
            <a:r>
              <a:rPr lang="zh-CN" sz="2800" dirty="0"/>
              <a:t>该布局</a:t>
            </a:r>
            <a:r>
              <a:rPr lang="zh-CN" altLang="en-US" sz="2800" dirty="0"/>
              <a:t>中</a:t>
            </a:r>
            <a:r>
              <a:rPr lang="zh-CN" sz="2800" dirty="0"/>
              <a:t>子元素的位置分配到表格的行或列中</a:t>
            </a:r>
            <a:endParaRPr sz="2800" dirty="0"/>
          </a:p>
          <a:p>
            <a:pPr>
              <a:lnSpc>
                <a:spcPct val="140000"/>
              </a:lnSpc>
            </a:pPr>
            <a:r>
              <a:rPr sz="2800" dirty="0"/>
              <a:t>AbsoluteLayout</a:t>
            </a:r>
            <a:r>
              <a:rPr lang="zh-CN" altLang="zh-CN" sz="2800" dirty="0"/>
              <a:t>绝对布局</a:t>
            </a:r>
            <a:r>
              <a:rPr lang="zh-CN" altLang="en-US" sz="2800" dirty="0"/>
              <a:t>：该布局中子元素</a:t>
            </a:r>
            <a:r>
              <a:rPr lang="zh-CN" sz="2800" dirty="0"/>
              <a:t>按照绝对坐标</a:t>
            </a:r>
            <a:r>
              <a:rPr lang="zh-CN" altLang="en-US" sz="2800" dirty="0"/>
              <a:t>进行排列</a:t>
            </a:r>
            <a:endParaRPr lang="zh-CN" sz="2800" dirty="0"/>
          </a:p>
        </p:txBody>
      </p:sp>
      <p:sp>
        <p:nvSpPr>
          <p:cNvPr id="140290" name="Rectangle 2"/>
          <p:cNvSpPr>
            <a:spLocks noChangeArrowheads="1"/>
          </p:cNvSpPr>
          <p:nvPr/>
        </p:nvSpPr>
        <p:spPr bwMode="auto">
          <a:xfrm>
            <a:off x="1" y="-246220"/>
            <a:ext cx="246286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2400"/>
          </a:p>
        </p:txBody>
      </p:sp>
      <p:sp>
        <p:nvSpPr>
          <p:cNvPr id="140291" name="Rectangle 3"/>
          <p:cNvSpPr>
            <a:spLocks noChangeArrowheads="1"/>
          </p:cNvSpPr>
          <p:nvPr/>
        </p:nvSpPr>
        <p:spPr bwMode="auto">
          <a:xfrm>
            <a:off x="1" y="-246220"/>
            <a:ext cx="246286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xmlns="" val="390926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31557" y="1125054"/>
            <a:ext cx="10943167" cy="3238523"/>
          </a:xfrm>
        </p:spPr>
        <p:txBody>
          <a:bodyPr>
            <a:normAutofit/>
          </a:bodyPr>
          <a:lstStyle/>
          <a:p>
            <a:pPr marL="228600" indent="-22860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sz="2800" b="0" dirty="0">
                <a:latin typeface="+mn-lt"/>
                <a:ea typeface="+mn-ea"/>
                <a:cs typeface="+mn-cs"/>
              </a:rPr>
              <a:t>Fragment</a:t>
            </a:r>
            <a:r>
              <a:rPr lang="zh-CN" sz="2800" b="0" dirty="0">
                <a:latin typeface="+mn-lt"/>
                <a:ea typeface="+mn-ea"/>
                <a:cs typeface="+mn-cs"/>
              </a:rPr>
              <a:t>允许将</a:t>
            </a:r>
            <a:r>
              <a:rPr sz="2800" b="0" dirty="0">
                <a:latin typeface="+mn-lt"/>
                <a:ea typeface="+mn-ea"/>
                <a:cs typeface="+mn-cs"/>
              </a:rPr>
              <a:t>Activity</a:t>
            </a:r>
            <a:r>
              <a:rPr lang="zh-CN" sz="2800" b="0" dirty="0">
                <a:latin typeface="+mn-lt"/>
                <a:ea typeface="+mn-ea"/>
                <a:cs typeface="+mn-cs"/>
              </a:rPr>
              <a:t>拆分成多个完全独立的可重用的组件</a:t>
            </a:r>
            <a:endParaRPr sz="2800" b="0" dirty="0">
              <a:latin typeface="+mn-lt"/>
              <a:ea typeface="+mn-ea"/>
              <a:cs typeface="+mn-cs"/>
            </a:endParaRPr>
          </a:p>
          <a:p>
            <a:pPr marL="228600" indent="-22860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sz="2800" b="0" dirty="0">
                <a:latin typeface="+mn-lt"/>
                <a:ea typeface="+mn-ea"/>
                <a:cs typeface="+mn-cs"/>
              </a:rPr>
              <a:t>每个</a:t>
            </a:r>
            <a:r>
              <a:rPr sz="2800" b="0" dirty="0">
                <a:latin typeface="+mn-lt"/>
                <a:ea typeface="+mn-ea"/>
                <a:cs typeface="+mn-cs"/>
              </a:rPr>
              <a:t>Fragment</a:t>
            </a:r>
            <a:r>
              <a:rPr lang="zh-CN" sz="2800" b="0" dirty="0">
                <a:latin typeface="+mn-lt"/>
                <a:ea typeface="+mn-ea"/>
                <a:cs typeface="+mn-cs"/>
              </a:rPr>
              <a:t>都是一个独立的模块</a:t>
            </a:r>
            <a:endParaRPr sz="2800" b="0" dirty="0">
              <a:latin typeface="+mn-lt"/>
              <a:ea typeface="+mn-ea"/>
              <a:cs typeface="+mn-cs"/>
            </a:endParaRPr>
          </a:p>
          <a:p>
            <a:pPr marL="228600" indent="-22860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sz="2800" b="0" dirty="0">
                <a:latin typeface="+mn-lt"/>
                <a:ea typeface="+mn-ea"/>
                <a:cs typeface="+mn-cs"/>
              </a:rPr>
              <a:t>与绑定的</a:t>
            </a:r>
            <a:r>
              <a:rPr sz="2800" b="0" dirty="0">
                <a:latin typeface="+mn-lt"/>
                <a:ea typeface="+mn-ea"/>
                <a:cs typeface="+mn-cs"/>
              </a:rPr>
              <a:t>Activity</a:t>
            </a:r>
            <a:r>
              <a:rPr lang="zh-CN" sz="2800" b="0" dirty="0">
                <a:latin typeface="+mn-lt"/>
                <a:ea typeface="+mn-ea"/>
                <a:cs typeface="+mn-cs"/>
              </a:rPr>
              <a:t>紧密的联系在一起</a:t>
            </a:r>
            <a:endParaRPr sz="2800" b="0" dirty="0">
              <a:latin typeface="+mn-lt"/>
              <a:ea typeface="+mn-ea"/>
              <a:cs typeface="+mn-cs"/>
            </a:endParaRPr>
          </a:p>
          <a:p>
            <a:pPr marL="228600" indent="-22860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sz="2800" b="0" dirty="0">
                <a:latin typeface="+mn-lt"/>
                <a:ea typeface="+mn-ea"/>
                <a:cs typeface="+mn-cs"/>
              </a:rPr>
              <a:t>一个</a:t>
            </a:r>
            <a:r>
              <a:rPr sz="2800" b="0" dirty="0">
                <a:latin typeface="+mn-lt"/>
                <a:ea typeface="+mn-ea"/>
                <a:cs typeface="+mn-cs"/>
              </a:rPr>
              <a:t>Fragment</a:t>
            </a:r>
            <a:r>
              <a:rPr lang="zh-CN" sz="2800" b="0" dirty="0">
                <a:latin typeface="+mn-lt"/>
                <a:ea typeface="+mn-ea"/>
                <a:cs typeface="+mn-cs"/>
              </a:rPr>
              <a:t>可以被多个</a:t>
            </a:r>
            <a:r>
              <a:rPr sz="2800" b="0" dirty="0">
                <a:latin typeface="+mn-lt"/>
                <a:ea typeface="+mn-ea"/>
                <a:cs typeface="+mn-cs"/>
              </a:rPr>
              <a:t>Activity</a:t>
            </a:r>
            <a:r>
              <a:rPr lang="zh-CN" sz="2800" b="0" dirty="0">
                <a:latin typeface="+mn-lt"/>
                <a:ea typeface="+mn-ea"/>
                <a:cs typeface="+mn-cs"/>
              </a:rPr>
              <a:t>所共用</a:t>
            </a:r>
            <a:endParaRPr sz="2800" b="0" dirty="0">
              <a:latin typeface="+mn-lt"/>
              <a:ea typeface="+mn-ea"/>
              <a:cs typeface="+mn-cs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531557" y="320389"/>
            <a:ext cx="7485380" cy="547793"/>
          </a:xfrm>
        </p:spPr>
        <p:txBody>
          <a:bodyPr>
            <a:normAutofit fontScale="90000"/>
          </a:bodyPr>
          <a:lstStyle/>
          <a:p>
            <a:r>
              <a:rPr lang="en-US" dirty="0"/>
              <a:t>Fragment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2692278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666713" y="857232"/>
            <a:ext cx="10943167" cy="3238523"/>
          </a:xfrm>
        </p:spPr>
        <p:txBody>
          <a:bodyPr/>
          <a:lstStyle/>
          <a:p>
            <a:pPr>
              <a:buNone/>
            </a:pPr>
            <a:r>
              <a:rPr b="0" dirty="0"/>
              <a:t>Android</a:t>
            </a:r>
            <a:r>
              <a:rPr lang="zh-CN" b="0" dirty="0"/>
              <a:t>中提供了两种创建布局的方式：</a:t>
            </a:r>
            <a:endParaRPr b="0" dirty="0"/>
          </a:p>
          <a:p>
            <a:pPr marL="228600" indent="-22860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sz="2400" b="0" dirty="0">
                <a:latin typeface="+mn-lt"/>
                <a:ea typeface="+mn-ea"/>
                <a:cs typeface="+mn-cs"/>
              </a:rPr>
              <a:t>在</a:t>
            </a:r>
            <a:r>
              <a:rPr sz="2400" b="0" dirty="0">
                <a:latin typeface="+mn-lt"/>
                <a:ea typeface="+mn-ea"/>
                <a:cs typeface="+mn-cs"/>
              </a:rPr>
              <a:t>XML</a:t>
            </a:r>
            <a:r>
              <a:rPr lang="zh-CN" sz="2400" b="0" dirty="0">
                <a:latin typeface="+mn-lt"/>
                <a:ea typeface="+mn-ea"/>
                <a:cs typeface="+mn-cs"/>
              </a:rPr>
              <a:t>布局文件中声明</a:t>
            </a:r>
            <a:endParaRPr sz="2400" b="0" dirty="0">
              <a:latin typeface="+mn-lt"/>
              <a:ea typeface="+mn-ea"/>
              <a:cs typeface="+mn-cs"/>
            </a:endParaRPr>
          </a:p>
          <a:p>
            <a:pPr marL="228600" indent="-22860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sz="2400" b="0" dirty="0">
                <a:latin typeface="+mn-lt"/>
                <a:ea typeface="+mn-ea"/>
                <a:cs typeface="+mn-cs"/>
              </a:rPr>
              <a:t>在程序中直接实例化布局及其组件</a:t>
            </a: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25687" y="24554"/>
            <a:ext cx="7485380" cy="547793"/>
          </a:xfrm>
        </p:spPr>
        <p:txBody>
          <a:bodyPr>
            <a:normAutofit fontScale="90000"/>
          </a:bodyPr>
          <a:lstStyle/>
          <a:p>
            <a:r>
              <a:rPr dirty="0"/>
              <a:t>界面布局</a:t>
            </a:r>
          </a:p>
        </p:txBody>
      </p:sp>
    </p:spTree>
    <p:extLst>
      <p:ext uri="{BB962C8B-B14F-4D97-AF65-F5344CB8AC3E}">
        <p14:creationId xmlns:p14="http://schemas.microsoft.com/office/powerpoint/2010/main" xmlns="" val="220228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625687" y="956950"/>
            <a:ext cx="10943167" cy="3147071"/>
          </a:xfrm>
        </p:spPr>
        <p:txBody>
          <a:bodyPr>
            <a:normAutofit fontScale="25000" lnSpcReduction="20000"/>
          </a:bodyPr>
          <a:lstStyle/>
          <a:p>
            <a:pPr marL="228600" indent="-228600">
              <a:lnSpc>
                <a:spcPct val="14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sz="9600" b="0" dirty="0">
                <a:latin typeface="+mn-lt"/>
                <a:ea typeface="+mn-ea"/>
                <a:cs typeface="+mn-cs"/>
              </a:rPr>
              <a:t>LinearLayout</a:t>
            </a:r>
            <a:r>
              <a:rPr lang="zh-CN" altLang="en-US" sz="9600" b="0" dirty="0">
                <a:latin typeface="+mn-lt"/>
                <a:ea typeface="+mn-ea"/>
                <a:cs typeface="+mn-cs"/>
              </a:rPr>
              <a:t>是线性布局，布局中的组件按照垂直或者水平方向进行排列</a:t>
            </a:r>
            <a:endParaRPr sz="9600" b="0" dirty="0">
              <a:latin typeface="+mn-lt"/>
              <a:ea typeface="+mn-ea"/>
              <a:cs typeface="+mn-cs"/>
            </a:endParaRPr>
          </a:p>
          <a:p>
            <a:endParaRPr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sz="2400" dirty="0"/>
          </a:p>
          <a:p>
            <a:pPr marL="228600" indent="-228600">
              <a:lnSpc>
                <a:spcPct val="14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sz="9600" dirty="0">
              <a:latin typeface="+mn-lt"/>
              <a:ea typeface="+mn-ea"/>
              <a:cs typeface="+mn-cs"/>
            </a:endParaRPr>
          </a:p>
          <a:p>
            <a:pPr marL="0" indent="0">
              <a:lnSpc>
                <a:spcPct val="140000"/>
              </a:lnSpc>
              <a:spcBef>
                <a:spcPts val="1000"/>
              </a:spcBef>
              <a:buNone/>
            </a:pPr>
            <a:endParaRPr sz="9600" dirty="0">
              <a:latin typeface="+mn-lt"/>
              <a:ea typeface="+mn-ea"/>
              <a:cs typeface="+mn-cs"/>
            </a:endParaRPr>
          </a:p>
          <a:p>
            <a:pPr marL="228600" indent="-228600">
              <a:lnSpc>
                <a:spcPct val="14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sz="9600" b="0" dirty="0">
                <a:latin typeface="+mn-lt"/>
                <a:ea typeface="+mn-ea"/>
                <a:cs typeface="+mn-cs"/>
              </a:rPr>
              <a:t>LinearLayout</a:t>
            </a:r>
            <a:r>
              <a:rPr lang="zh-CN" altLang="en-US" sz="9600" b="0" dirty="0">
                <a:latin typeface="+mn-lt"/>
                <a:ea typeface="+mn-ea"/>
                <a:cs typeface="+mn-cs"/>
              </a:rPr>
              <a:t>中子元素的位置都受</a:t>
            </a:r>
            <a:r>
              <a:rPr sz="9600" b="0" dirty="0">
                <a:latin typeface="+mn-lt"/>
                <a:ea typeface="+mn-ea"/>
                <a:cs typeface="+mn-cs"/>
              </a:rPr>
              <a:t>LinearLayout.LayoutParams</a:t>
            </a:r>
            <a:r>
              <a:rPr lang="zh-CN" altLang="en-US" sz="9600" b="0" dirty="0">
                <a:latin typeface="+mn-lt"/>
                <a:ea typeface="+mn-ea"/>
                <a:cs typeface="+mn-cs"/>
              </a:rPr>
              <a:t>控制</a:t>
            </a: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578330" y="349499"/>
            <a:ext cx="7485380" cy="547793"/>
          </a:xfrm>
        </p:spPr>
        <p:txBody>
          <a:bodyPr>
            <a:normAutofit fontScale="90000"/>
          </a:bodyPr>
          <a:lstStyle/>
          <a:p>
            <a:r>
              <a:rPr dirty="0"/>
              <a:t>线性布局</a:t>
            </a:r>
          </a:p>
        </p:txBody>
      </p:sp>
      <p:sp>
        <p:nvSpPr>
          <p:cNvPr id="117763" name="Rectangle 3"/>
          <p:cNvSpPr>
            <a:spLocks noChangeArrowheads="1"/>
          </p:cNvSpPr>
          <p:nvPr/>
        </p:nvSpPr>
        <p:spPr bwMode="auto">
          <a:xfrm>
            <a:off x="1" y="-246220"/>
            <a:ext cx="246286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240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773935184"/>
              </p:ext>
            </p:extLst>
          </p:nvPr>
        </p:nvGraphicFramePr>
        <p:xfrm>
          <a:off x="953734" y="1762246"/>
          <a:ext cx="10287071" cy="15364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5797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1315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91594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900" b="1" kern="100" dirty="0">
                          <a:solidFill>
                            <a:schemeClr val="lt1"/>
                          </a:solidFill>
                          <a:latin typeface="+mn-ea"/>
                          <a:ea typeface="+mn-ea"/>
                          <a:cs typeface="Times New Roman"/>
                        </a:rPr>
                        <a:t>XML</a:t>
                      </a:r>
                      <a:r>
                        <a:rPr lang="zh-CN" sz="1900" b="1" kern="100" dirty="0">
                          <a:solidFill>
                            <a:schemeClr val="lt1"/>
                          </a:solidFill>
                          <a:latin typeface="+mn-ea"/>
                          <a:ea typeface="+mn-ea"/>
                          <a:cs typeface="Times New Roman"/>
                        </a:rPr>
                        <a:t>属性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900" b="1" kern="100" dirty="0">
                          <a:solidFill>
                            <a:schemeClr val="lt1"/>
                          </a:solidFill>
                          <a:latin typeface="+mn-ea"/>
                          <a:ea typeface="+mn-ea"/>
                          <a:cs typeface="Times New Roman"/>
                        </a:rPr>
                        <a:t>对应方法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900" b="1" kern="100" dirty="0">
                          <a:solidFill>
                            <a:schemeClr val="lt1"/>
                          </a:solidFill>
                          <a:latin typeface="+mn-ea"/>
                          <a:ea typeface="+mn-ea"/>
                          <a:cs typeface="Times New Roman"/>
                        </a:rPr>
                        <a:t>功能描述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15639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900" kern="1200" dirty="0" err="1">
                          <a:solidFill>
                            <a:schemeClr val="dk1"/>
                          </a:solidFill>
                          <a:latin typeface="Times New Roman" pitchFamily="18" charset="0"/>
                          <a:ea typeface="Adobe 仿宋 Std R"/>
                          <a:cs typeface="Times New Roman" pitchFamily="18" charset="0"/>
                        </a:rPr>
                        <a:t>android:divider</a:t>
                      </a:r>
                      <a:endParaRPr lang="zh-CN" sz="1900" kern="1200" dirty="0">
                        <a:solidFill>
                          <a:schemeClr val="dk1"/>
                        </a:solidFill>
                        <a:latin typeface="Times New Roman" pitchFamily="18" charset="0"/>
                        <a:ea typeface="Adobe 仿宋 Std R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900" kern="1200" dirty="0" err="1">
                          <a:solidFill>
                            <a:schemeClr val="dk1"/>
                          </a:solidFill>
                          <a:latin typeface="Times New Roman" pitchFamily="18" charset="0"/>
                          <a:ea typeface="Adobe 仿宋 Std R"/>
                          <a:cs typeface="Times New Roman" pitchFamily="18" charset="0"/>
                        </a:rPr>
                        <a:t>setDividerDrawable</a:t>
                      </a:r>
                      <a:r>
                        <a:rPr lang="en-US" sz="19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Adobe 仿宋 Std R"/>
                          <a:cs typeface="Times New Roman" pitchFamily="18" charset="0"/>
                        </a:rPr>
                        <a:t>()</a:t>
                      </a:r>
                      <a:endParaRPr lang="zh-CN" sz="1900" kern="1200" dirty="0">
                        <a:solidFill>
                          <a:schemeClr val="dk1"/>
                        </a:solidFill>
                        <a:latin typeface="Times New Roman" pitchFamily="18" charset="0"/>
                        <a:ea typeface="Adobe 仿宋 Std R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6675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设置垂直布局时两个按钮之间的分隔条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5639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9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Adobe 仿宋 Std R"/>
                          <a:cs typeface="Times New Roman" pitchFamily="18" charset="0"/>
                        </a:rPr>
                        <a:t>android:gravity</a:t>
                      </a:r>
                      <a:endParaRPr lang="zh-CN" sz="1900" kern="1200" dirty="0">
                        <a:solidFill>
                          <a:schemeClr val="dk1"/>
                        </a:solidFill>
                        <a:latin typeface="Times New Roman" pitchFamily="18" charset="0"/>
                        <a:ea typeface="Adobe 仿宋 Std R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9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Adobe 仿宋 Std R"/>
                          <a:cs typeface="Times New Roman" pitchFamily="18" charset="0"/>
                        </a:rPr>
                        <a:t>setGravity()</a:t>
                      </a:r>
                      <a:endParaRPr lang="zh-CN" sz="1900" kern="1200" dirty="0">
                        <a:solidFill>
                          <a:schemeClr val="dk1"/>
                        </a:solidFill>
                        <a:latin typeface="Times New Roman" pitchFamily="18" charset="0"/>
                        <a:ea typeface="Adobe 仿宋 Std R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6675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设置布局管理器内组件的对齐方式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15639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900" kern="1200" dirty="0" err="1">
                          <a:solidFill>
                            <a:schemeClr val="dk1"/>
                          </a:solidFill>
                          <a:latin typeface="Times New Roman" pitchFamily="18" charset="0"/>
                          <a:ea typeface="Adobe 仿宋 Std R"/>
                          <a:cs typeface="Times New Roman" pitchFamily="18" charset="0"/>
                        </a:rPr>
                        <a:t>android:orientation</a:t>
                      </a:r>
                      <a:endParaRPr lang="zh-CN" sz="1900" kern="1200" dirty="0">
                        <a:solidFill>
                          <a:schemeClr val="dk1"/>
                        </a:solidFill>
                        <a:latin typeface="Times New Roman" pitchFamily="18" charset="0"/>
                        <a:ea typeface="Adobe 仿宋 Std R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900" kern="1200" dirty="0" err="1">
                          <a:solidFill>
                            <a:schemeClr val="dk1"/>
                          </a:solidFill>
                          <a:latin typeface="Times New Roman" pitchFamily="18" charset="0"/>
                          <a:ea typeface="Adobe 仿宋 Std R"/>
                          <a:cs typeface="Times New Roman" pitchFamily="18" charset="0"/>
                        </a:rPr>
                        <a:t>setOrientation</a:t>
                      </a:r>
                      <a:r>
                        <a:rPr lang="en-US" sz="19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Adobe 仿宋 Std R"/>
                          <a:cs typeface="Times New Roman" pitchFamily="18" charset="0"/>
                        </a:rPr>
                        <a:t>()</a:t>
                      </a:r>
                      <a:endParaRPr lang="zh-CN" sz="1900" kern="1200" dirty="0">
                        <a:solidFill>
                          <a:schemeClr val="dk1"/>
                        </a:solidFill>
                        <a:latin typeface="Times New Roman" pitchFamily="18" charset="0"/>
                        <a:ea typeface="Adobe 仿宋 Std R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6675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设置布局管理器内组件的排列方式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704993850"/>
              </p:ext>
            </p:extLst>
          </p:nvPr>
        </p:nvGraphicFramePr>
        <p:xfrm>
          <a:off x="953734" y="4242562"/>
          <a:ext cx="10096571" cy="13335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577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000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80063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900" b="1" kern="100" dirty="0">
                          <a:solidFill>
                            <a:schemeClr val="lt1"/>
                          </a:solidFill>
                          <a:latin typeface="+mn-ea"/>
                          <a:ea typeface="+mn-ea"/>
                          <a:cs typeface="Times New Roman"/>
                        </a:rPr>
                        <a:t>XML</a:t>
                      </a:r>
                      <a:r>
                        <a:rPr lang="zh-CN" sz="1900" b="1" kern="100" dirty="0">
                          <a:solidFill>
                            <a:schemeClr val="lt1"/>
                          </a:solidFill>
                          <a:latin typeface="+mn-ea"/>
                          <a:ea typeface="+mn-ea"/>
                          <a:cs typeface="Times New Roman"/>
                        </a:rPr>
                        <a:t>属性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900" b="1" kern="100" dirty="0">
                          <a:solidFill>
                            <a:schemeClr val="lt1"/>
                          </a:solidFill>
                          <a:latin typeface="+mn-ea"/>
                          <a:ea typeface="+mn-ea"/>
                          <a:cs typeface="Times New Roman"/>
                        </a:rPr>
                        <a:t>功能描述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26723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900" kern="1200" dirty="0" err="1">
                          <a:solidFill>
                            <a:schemeClr val="dk1"/>
                          </a:solidFill>
                          <a:latin typeface="Times New Roman" pitchFamily="18" charset="0"/>
                          <a:ea typeface="Adobe 仿宋 Std R"/>
                          <a:cs typeface="Times New Roman" pitchFamily="18" charset="0"/>
                        </a:rPr>
                        <a:t>android:layout_gravity</a:t>
                      </a:r>
                      <a:endParaRPr lang="zh-CN" sz="1900" kern="1200" dirty="0">
                        <a:solidFill>
                          <a:schemeClr val="dk1"/>
                        </a:solidFill>
                        <a:latin typeface="Times New Roman" pitchFamily="18" charset="0"/>
                        <a:ea typeface="Adobe 仿宋 Std R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6675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9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指定子元素在</a:t>
                      </a:r>
                      <a:r>
                        <a:rPr lang="en-US" altLang="en-US" sz="1900" kern="1200" dirty="0" err="1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LinearLayout</a:t>
                      </a:r>
                      <a:r>
                        <a:rPr lang="zh-CN" altLang="en-US" sz="19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中的对齐方式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26723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900" kern="1200" dirty="0" err="1">
                          <a:solidFill>
                            <a:schemeClr val="dk1"/>
                          </a:solidFill>
                          <a:latin typeface="Times New Roman" pitchFamily="18" charset="0"/>
                          <a:ea typeface="Adobe 仿宋 Std R"/>
                          <a:cs typeface="Times New Roman" pitchFamily="18" charset="0"/>
                        </a:rPr>
                        <a:t>android:layout_weight</a:t>
                      </a:r>
                      <a:endParaRPr lang="zh-CN" sz="1900" kern="1200" dirty="0">
                        <a:solidFill>
                          <a:schemeClr val="dk1"/>
                        </a:solidFill>
                        <a:latin typeface="Times New Roman" pitchFamily="18" charset="0"/>
                        <a:ea typeface="Adobe 仿宋 Std R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6675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9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指定子元素在</a:t>
                      </a:r>
                      <a:r>
                        <a:rPr lang="en-US" altLang="en-US" sz="1900" kern="1200" dirty="0" err="1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LinearLayout</a:t>
                      </a:r>
                      <a:r>
                        <a:rPr lang="zh-CN" altLang="en-US" sz="19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中所占的比重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863357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58452" y="935418"/>
            <a:ext cx="10943167" cy="4572031"/>
          </a:xfrm>
        </p:spPr>
        <p:txBody>
          <a:bodyPr/>
          <a:lstStyle/>
          <a:p>
            <a:pPr marL="228600" indent="-22860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sz="2400" b="0" dirty="0">
                <a:latin typeface="+mn-lt"/>
                <a:ea typeface="+mn-ea"/>
                <a:cs typeface="+mn-cs"/>
              </a:rPr>
              <a:t>TableLayout</a:t>
            </a:r>
            <a:r>
              <a:rPr lang="zh-CN" sz="2400" b="0" dirty="0">
                <a:latin typeface="+mn-lt"/>
                <a:ea typeface="+mn-ea"/>
                <a:cs typeface="+mn-cs"/>
              </a:rPr>
              <a:t>类似表格形式，以行和列的方式来布局子组件</a:t>
            </a:r>
            <a:endParaRPr sz="2400" b="0" dirty="0">
              <a:latin typeface="+mn-lt"/>
              <a:ea typeface="+mn-ea"/>
              <a:cs typeface="+mn-cs"/>
            </a:endParaRPr>
          </a:p>
          <a:p>
            <a:pPr marL="228600" indent="-22860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sz="2400" b="0" dirty="0">
                <a:latin typeface="+mn-lt"/>
                <a:ea typeface="+mn-ea"/>
                <a:cs typeface="+mn-cs"/>
              </a:rPr>
              <a:t>在</a:t>
            </a:r>
            <a:r>
              <a:rPr sz="2400" b="0" dirty="0">
                <a:latin typeface="+mn-lt"/>
                <a:ea typeface="+mn-ea"/>
                <a:cs typeface="+mn-cs"/>
              </a:rPr>
              <a:t>TableLayout</a:t>
            </a:r>
            <a:r>
              <a:rPr lang="zh-CN" sz="2400" b="0" dirty="0">
                <a:latin typeface="+mn-lt"/>
                <a:ea typeface="+mn-ea"/>
                <a:cs typeface="+mn-cs"/>
              </a:rPr>
              <a:t>中，可以通过以下</a:t>
            </a:r>
            <a:r>
              <a:rPr sz="2400" b="0" dirty="0">
                <a:latin typeface="+mn-lt"/>
                <a:ea typeface="+mn-ea"/>
                <a:cs typeface="+mn-cs"/>
              </a:rPr>
              <a:t>3</a:t>
            </a:r>
            <a:r>
              <a:rPr lang="zh-CN" sz="2400" b="0" dirty="0">
                <a:latin typeface="+mn-lt"/>
                <a:ea typeface="+mn-ea"/>
                <a:cs typeface="+mn-cs"/>
              </a:rPr>
              <a:t>种方式对单元格进行设置：</a:t>
            </a:r>
            <a:endParaRPr sz="2400" b="0" dirty="0">
              <a:latin typeface="+mn-lt"/>
              <a:ea typeface="+mn-ea"/>
              <a:cs typeface="+mn-cs"/>
            </a:endParaRPr>
          </a:p>
          <a:p>
            <a:pPr lvl="1"/>
            <a:r>
              <a:rPr lang="en-US" sz="2000" b="0" dirty="0"/>
              <a:t>Shrinkable</a:t>
            </a:r>
          </a:p>
          <a:p>
            <a:pPr lvl="1"/>
            <a:r>
              <a:rPr lang="en-US" sz="2000" b="0" dirty="0"/>
              <a:t>Stretchable</a:t>
            </a:r>
          </a:p>
          <a:p>
            <a:pPr lvl="1"/>
            <a:r>
              <a:rPr lang="en-US" sz="2000" b="0" dirty="0"/>
              <a:t>Collapsed</a:t>
            </a:r>
            <a:endParaRPr lang="zh-CN" sz="2000" b="0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558452" y="387625"/>
            <a:ext cx="7485380" cy="547793"/>
          </a:xfrm>
        </p:spPr>
        <p:txBody>
          <a:bodyPr>
            <a:normAutofit fontScale="90000"/>
          </a:bodyPr>
          <a:lstStyle/>
          <a:p>
            <a:r>
              <a:rPr dirty="0"/>
              <a:t>表格布局</a:t>
            </a:r>
          </a:p>
        </p:txBody>
      </p:sp>
      <p:sp>
        <p:nvSpPr>
          <p:cNvPr id="117763" name="Rectangle 3"/>
          <p:cNvSpPr>
            <a:spLocks noChangeArrowheads="1"/>
          </p:cNvSpPr>
          <p:nvPr/>
        </p:nvSpPr>
        <p:spPr bwMode="auto">
          <a:xfrm>
            <a:off x="1" y="-246220"/>
            <a:ext cx="246286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2400"/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952464" y="3810005"/>
          <a:ext cx="9715568" cy="20002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1842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39573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30140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545527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chemeClr val="lt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XML</a:t>
                      </a:r>
                      <a:r>
                        <a:rPr lang="zh-CN" sz="2400" b="1" kern="100" dirty="0">
                          <a:solidFill>
                            <a:schemeClr val="lt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属性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2400" b="1" kern="100" dirty="0">
                          <a:solidFill>
                            <a:schemeClr val="lt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对应方法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2400" b="1" kern="100" dirty="0">
                          <a:solidFill>
                            <a:schemeClr val="lt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功能描述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84912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900" kern="1200" dirty="0" err="1">
                          <a:solidFill>
                            <a:schemeClr val="dk1"/>
                          </a:solidFill>
                          <a:latin typeface="Times New Roman" pitchFamily="18" charset="0"/>
                          <a:ea typeface="Adobe 仿宋 Std R"/>
                          <a:cs typeface="Times New Roman" pitchFamily="18" charset="0"/>
                        </a:rPr>
                        <a:t>android:shrinkColumns</a:t>
                      </a:r>
                      <a:endParaRPr lang="zh-CN" sz="1900" kern="1200" dirty="0" err="1">
                        <a:solidFill>
                          <a:schemeClr val="dk1"/>
                        </a:solidFill>
                        <a:latin typeface="Times New Roman" pitchFamily="18" charset="0"/>
                        <a:ea typeface="Adobe 仿宋 Std R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900" kern="1200" dirty="0" err="1">
                          <a:solidFill>
                            <a:schemeClr val="dk1"/>
                          </a:solidFill>
                          <a:latin typeface="Times New Roman" pitchFamily="18" charset="0"/>
                          <a:ea typeface="Adobe 仿宋 Std R"/>
                          <a:cs typeface="Times New Roman" pitchFamily="18" charset="0"/>
                        </a:rPr>
                        <a:t>setShrinkAllColumns(boolean)</a:t>
                      </a:r>
                      <a:endParaRPr lang="zh-CN" sz="1900" kern="1200" dirty="0" err="1">
                        <a:solidFill>
                          <a:schemeClr val="dk1"/>
                        </a:solidFill>
                        <a:latin typeface="Times New Roman" pitchFamily="18" charset="0"/>
                        <a:ea typeface="Adobe 仿宋 Std R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6675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21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设置可收缩的列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84912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900" kern="1200" dirty="0" err="1">
                          <a:solidFill>
                            <a:schemeClr val="dk1"/>
                          </a:solidFill>
                          <a:latin typeface="Times New Roman" pitchFamily="18" charset="0"/>
                          <a:ea typeface="Adobe 仿宋 Std R"/>
                          <a:cs typeface="Times New Roman" pitchFamily="18" charset="0"/>
                        </a:rPr>
                        <a:t>android:stretchColumns</a:t>
                      </a:r>
                      <a:endParaRPr lang="zh-CN" sz="1900" kern="1200" dirty="0" err="1">
                        <a:solidFill>
                          <a:schemeClr val="dk1"/>
                        </a:solidFill>
                        <a:latin typeface="Times New Roman" pitchFamily="18" charset="0"/>
                        <a:ea typeface="Adobe 仿宋 Std R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900" kern="1200" dirty="0" err="1">
                          <a:solidFill>
                            <a:schemeClr val="dk1"/>
                          </a:solidFill>
                          <a:latin typeface="Times New Roman" pitchFamily="18" charset="0"/>
                          <a:ea typeface="Adobe 仿宋 Std R"/>
                          <a:cs typeface="Times New Roman" pitchFamily="18" charset="0"/>
                        </a:rPr>
                        <a:t>setStretchAllColumns(boolean)</a:t>
                      </a:r>
                      <a:endParaRPr lang="zh-CN" sz="1900" kern="1200" dirty="0" err="1">
                        <a:solidFill>
                          <a:schemeClr val="dk1"/>
                        </a:solidFill>
                        <a:latin typeface="Times New Roman" pitchFamily="18" charset="0"/>
                        <a:ea typeface="Adobe 仿宋 Std R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6675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21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设置可伸展的列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84912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900" kern="1200" dirty="0" err="1">
                          <a:solidFill>
                            <a:schemeClr val="dk1"/>
                          </a:solidFill>
                          <a:latin typeface="Times New Roman" pitchFamily="18" charset="0"/>
                          <a:ea typeface="Adobe 仿宋 Std R"/>
                          <a:cs typeface="Times New Roman" pitchFamily="18" charset="0"/>
                        </a:rPr>
                        <a:t>android:collapseColumns</a:t>
                      </a:r>
                      <a:endParaRPr lang="zh-CN" sz="1900" kern="1200" dirty="0">
                        <a:solidFill>
                          <a:schemeClr val="dk1"/>
                        </a:solidFill>
                        <a:latin typeface="Times New Roman" pitchFamily="18" charset="0"/>
                        <a:ea typeface="Adobe 仿宋 Std R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900" kern="1200" dirty="0" err="1">
                          <a:solidFill>
                            <a:schemeClr val="dk1"/>
                          </a:solidFill>
                          <a:latin typeface="Times New Roman" pitchFamily="18" charset="0"/>
                          <a:ea typeface="Adobe 仿宋 Std R"/>
                          <a:cs typeface="Times New Roman" pitchFamily="18" charset="0"/>
                        </a:rPr>
                        <a:t>setColumnCollapsed</a:t>
                      </a:r>
                      <a:r>
                        <a:rPr lang="en-US" sz="19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Adobe 仿宋 Std R"/>
                          <a:cs typeface="Times New Roman" pitchFamily="18" charset="0"/>
                        </a:rPr>
                        <a:t>(</a:t>
                      </a:r>
                      <a:r>
                        <a:rPr lang="en-US" sz="1900" kern="1200" dirty="0" err="1">
                          <a:solidFill>
                            <a:schemeClr val="dk1"/>
                          </a:solidFill>
                          <a:latin typeface="Times New Roman" pitchFamily="18" charset="0"/>
                          <a:ea typeface="Adobe 仿宋 Std R"/>
                          <a:cs typeface="Times New Roman" pitchFamily="18" charset="0"/>
                        </a:rPr>
                        <a:t>int,boolean</a:t>
                      </a:r>
                      <a:r>
                        <a:rPr lang="en-US" sz="19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Adobe 仿宋 Std R"/>
                          <a:cs typeface="Times New Roman" pitchFamily="18" charset="0"/>
                        </a:rPr>
                        <a:t>)</a:t>
                      </a:r>
                      <a:endParaRPr lang="zh-CN" sz="1900" kern="1200" dirty="0">
                        <a:solidFill>
                          <a:schemeClr val="dk1"/>
                        </a:solidFill>
                        <a:latin typeface="Times New Roman" pitchFamily="18" charset="0"/>
                        <a:ea typeface="Adobe 仿宋 Std R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6675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21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设置要隐藏的列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136081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29165" y="893613"/>
            <a:ext cx="10943167" cy="1047753"/>
          </a:xfrm>
        </p:spPr>
        <p:txBody>
          <a:bodyPr>
            <a:normAutofit/>
          </a:bodyPr>
          <a:lstStyle/>
          <a:p>
            <a:pPr marL="228600" indent="-22860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sz="2400" dirty="0">
                <a:latin typeface="+mn-lt"/>
                <a:ea typeface="+mn-ea"/>
                <a:cs typeface="+mn-cs"/>
              </a:rPr>
              <a:t>全局属性的设置</a:t>
            </a:r>
            <a:endParaRPr lang="zh-CN" altLang="en-US" sz="2400" dirty="0">
              <a:latin typeface="+mn-lt"/>
              <a:ea typeface="+mn-ea"/>
              <a:cs typeface="+mn-cs"/>
            </a:endParaRPr>
          </a:p>
        </p:txBody>
      </p:sp>
      <p:sp>
        <p:nvSpPr>
          <p:cNvPr id="117763" name="Rectangle 3"/>
          <p:cNvSpPr>
            <a:spLocks noChangeArrowheads="1"/>
          </p:cNvSpPr>
          <p:nvPr/>
        </p:nvSpPr>
        <p:spPr bwMode="auto">
          <a:xfrm>
            <a:off x="1" y="-246220"/>
            <a:ext cx="246286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2400"/>
          </a:p>
        </p:txBody>
      </p:sp>
      <p:sp>
        <p:nvSpPr>
          <p:cNvPr id="6" name="TextBox 5"/>
          <p:cNvSpPr txBox="1"/>
          <p:nvPr/>
        </p:nvSpPr>
        <p:spPr bwMode="auto">
          <a:xfrm>
            <a:off x="1134068" y="1486178"/>
            <a:ext cx="10382323" cy="2709011"/>
          </a:xfrm>
          <a:prstGeom prst="rect">
            <a:avLst/>
          </a:prstGeom>
          <a:solidFill>
            <a:srgbClr val="FFFF9B"/>
          </a:solidFill>
          <a:ln w="9525">
            <a:noFill/>
            <a:miter lim="800000"/>
          </a:ln>
        </p:spPr>
        <p:txBody>
          <a:bodyPr vert="horz" wrap="square" lIns="121920" tIns="60960" rIns="121920" bIns="60960" numCol="1" rtlCol="0" anchor="ctr" anchorCtr="0" compatLnSpc="1">
            <a:spAutoFit/>
          </a:bodyPr>
          <a:lstStyle/>
          <a:p>
            <a:r>
              <a:rPr lang="en-US" sz="1867" dirty="0">
                <a:latin typeface="Courier New" pitchFamily="49" charset="0"/>
                <a:cs typeface="Courier New" pitchFamily="49" charset="0"/>
              </a:rPr>
              <a:t>&lt;?xml version="1.0" encoding="utf-8"?&gt;</a:t>
            </a:r>
            <a:endParaRPr lang="zh-CN" altLang="en-US" sz="1867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867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867" dirty="0" err="1">
                <a:latin typeface="Courier New" pitchFamily="49" charset="0"/>
                <a:cs typeface="Courier New" pitchFamily="49" charset="0"/>
              </a:rPr>
              <a:t>TableLayout</a:t>
            </a:r>
            <a:r>
              <a:rPr lang="en-US" sz="1867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67" dirty="0" err="1">
                <a:latin typeface="Courier New" pitchFamily="49" charset="0"/>
                <a:cs typeface="Courier New" pitchFamily="49" charset="0"/>
              </a:rPr>
              <a:t>xmlns:android</a:t>
            </a:r>
            <a:r>
              <a:rPr lang="en-US" sz="1867" dirty="0">
                <a:latin typeface="Courier New" pitchFamily="49" charset="0"/>
                <a:cs typeface="Courier New" pitchFamily="49" charset="0"/>
              </a:rPr>
              <a:t>="http://schemas.android.com/apk/res/android"</a:t>
            </a:r>
            <a:endParaRPr lang="zh-CN" altLang="en-US" sz="1867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867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867" dirty="0" err="1">
                <a:latin typeface="Courier New" pitchFamily="49" charset="0"/>
                <a:cs typeface="Courier New" pitchFamily="49" charset="0"/>
              </a:rPr>
              <a:t>android:layout_width</a:t>
            </a:r>
            <a:r>
              <a:rPr lang="en-US" sz="1867" dirty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867" dirty="0" err="1">
                <a:latin typeface="Courier New" pitchFamily="49" charset="0"/>
                <a:cs typeface="Courier New" pitchFamily="49" charset="0"/>
              </a:rPr>
              <a:t>match_parent</a:t>
            </a:r>
            <a:r>
              <a:rPr lang="en-US" sz="1867" dirty="0">
                <a:latin typeface="Courier New" pitchFamily="49" charset="0"/>
                <a:cs typeface="Courier New" pitchFamily="49" charset="0"/>
              </a:rPr>
              <a:t>"</a:t>
            </a:r>
            <a:endParaRPr lang="zh-CN" altLang="en-US" sz="1867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867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867" dirty="0" err="1">
                <a:latin typeface="Courier New" pitchFamily="49" charset="0"/>
                <a:cs typeface="Courier New" pitchFamily="49" charset="0"/>
              </a:rPr>
              <a:t>android:layout_height</a:t>
            </a:r>
            <a:r>
              <a:rPr lang="en-US" sz="1867" dirty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867" dirty="0" err="1">
                <a:latin typeface="Courier New" pitchFamily="49" charset="0"/>
                <a:cs typeface="Courier New" pitchFamily="49" charset="0"/>
              </a:rPr>
              <a:t>match_parent</a:t>
            </a:r>
            <a:r>
              <a:rPr lang="en-US" sz="1867" dirty="0">
                <a:latin typeface="Courier New" pitchFamily="49" charset="0"/>
                <a:cs typeface="Courier New" pitchFamily="49" charset="0"/>
              </a:rPr>
              <a:t>"</a:t>
            </a:r>
            <a:endParaRPr lang="zh-CN" altLang="en-US" sz="1867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867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867" dirty="0" err="1">
                <a:latin typeface="Courier New" pitchFamily="49" charset="0"/>
                <a:cs typeface="Courier New" pitchFamily="49" charset="0"/>
              </a:rPr>
              <a:t>android:stretchColumns</a:t>
            </a:r>
            <a:r>
              <a:rPr lang="en-US" sz="1867" dirty="0">
                <a:latin typeface="Courier New" pitchFamily="49" charset="0"/>
                <a:cs typeface="Courier New" pitchFamily="49" charset="0"/>
              </a:rPr>
              <a:t>="0"</a:t>
            </a:r>
            <a:endParaRPr lang="zh-CN" altLang="en-US" sz="1867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867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867" dirty="0" err="1">
                <a:latin typeface="Courier New" pitchFamily="49" charset="0"/>
                <a:cs typeface="Courier New" pitchFamily="49" charset="0"/>
              </a:rPr>
              <a:t>android:collapseColumns</a:t>
            </a:r>
            <a:r>
              <a:rPr lang="en-US" sz="1867" dirty="0">
                <a:latin typeface="Courier New" pitchFamily="49" charset="0"/>
                <a:cs typeface="Courier New" pitchFamily="49" charset="0"/>
              </a:rPr>
              <a:t>="*"</a:t>
            </a:r>
            <a:endParaRPr lang="zh-CN" altLang="en-US" sz="1867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867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867" dirty="0" err="1">
                <a:latin typeface="Courier New" pitchFamily="49" charset="0"/>
                <a:cs typeface="Courier New" pitchFamily="49" charset="0"/>
              </a:rPr>
              <a:t>android:shrinkColumns</a:t>
            </a:r>
            <a:r>
              <a:rPr lang="en-US" sz="1867" dirty="0">
                <a:latin typeface="Courier New" pitchFamily="49" charset="0"/>
                <a:cs typeface="Courier New" pitchFamily="49" charset="0"/>
              </a:rPr>
              <a:t>="1,2" &gt;</a:t>
            </a:r>
            <a:endParaRPr lang="zh-CN" altLang="en-US" sz="1867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867" dirty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867" dirty="0" err="1">
                <a:latin typeface="Courier New" pitchFamily="49" charset="0"/>
                <a:cs typeface="Courier New" pitchFamily="49" charset="0"/>
              </a:rPr>
              <a:t>TableLayout</a:t>
            </a:r>
            <a:r>
              <a:rPr lang="en-US" sz="1867" dirty="0">
                <a:latin typeface="Courier New" pitchFamily="49" charset="0"/>
                <a:cs typeface="Courier New" pitchFamily="49" charset="0"/>
              </a:rPr>
              <a:t>&gt;</a:t>
            </a:r>
            <a:endParaRPr lang="zh-CN" altLang="en-US" sz="1867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952464" y="4286330"/>
            <a:ext cx="9897173" cy="1122327"/>
            <a:chOff x="721020" y="3780604"/>
            <a:chExt cx="7422880" cy="841745"/>
          </a:xfrm>
        </p:grpSpPr>
        <p:grpSp>
          <p:nvGrpSpPr>
            <p:cNvPr id="9" name="组合 7"/>
            <p:cNvGrpSpPr/>
            <p:nvPr/>
          </p:nvGrpSpPr>
          <p:grpSpPr>
            <a:xfrm>
              <a:off x="721020" y="3862842"/>
              <a:ext cx="636270" cy="759507"/>
              <a:chOff x="645787" y="3989335"/>
              <a:chExt cx="636270" cy="759507"/>
            </a:xfrm>
          </p:grpSpPr>
          <p:pic>
            <p:nvPicPr>
              <p:cNvPr id="11" name="图片 10"/>
              <p:cNvPicPr>
                <a:picLocks noChangeAspect="1"/>
              </p:cNvPicPr>
              <p:nvPr/>
            </p:nvPicPr>
            <p:blipFill>
              <a:blip r:embed="rId3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714348" y="3989335"/>
                <a:ext cx="484014" cy="484014"/>
              </a:xfrm>
              <a:prstGeom prst="rect">
                <a:avLst/>
              </a:prstGeom>
            </p:spPr>
          </p:pic>
          <p:sp>
            <p:nvSpPr>
              <p:cNvPr id="12" name="文本框 7"/>
              <p:cNvSpPr txBox="1"/>
              <p:nvPr/>
            </p:nvSpPr>
            <p:spPr>
              <a:xfrm rot="21540000">
                <a:off x="645787" y="4433419"/>
                <a:ext cx="636270" cy="31542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zh-CN" altLang="en-US" sz="2133" dirty="0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Adobe 仿宋 Std R" pitchFamily="18" charset="-122"/>
                    <a:ea typeface="Adobe 仿宋 Std R" pitchFamily="18" charset="-122"/>
                  </a:rPr>
                  <a:t>注意</a:t>
                </a:r>
              </a:p>
            </p:txBody>
          </p:sp>
        </p:grpSp>
        <p:sp>
          <p:nvSpPr>
            <p:cNvPr id="10" name="TextBox 9"/>
            <p:cNvSpPr txBox="1"/>
            <p:nvPr/>
          </p:nvSpPr>
          <p:spPr bwMode="auto">
            <a:xfrm>
              <a:off x="1357290" y="3780604"/>
              <a:ext cx="6786610" cy="78728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noFill/>
              <a:miter lim="800000"/>
            </a:ln>
          </p:spPr>
          <p:txBody>
            <a:bodyPr vert="horz" wrap="square" lIns="121920" tIns="60960" rIns="121920" bIns="60960" numCol="1" rtlCol="0" anchor="ctr" anchorCtr="0" compatLnSpc="1">
              <a:spAutoFit/>
            </a:bodyPr>
            <a:lstStyle/>
            <a:p>
              <a:pPr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</a:pPr>
              <a:r>
                <a:rPr kumimoji="1" lang="zh-CN" altLang="en-US" sz="2133" dirty="0">
                  <a:solidFill>
                    <a:srgbClr val="000000"/>
                  </a:solidFill>
                  <a:latin typeface="Times New Roman" pitchFamily="18" charset="0"/>
                  <a:ea typeface="Adobe 仿宋 Std R" pitchFamily="18" charset="-122"/>
                  <a:cs typeface="Times New Roman" pitchFamily="18" charset="0"/>
                </a:rPr>
                <a:t>列可以同时具备</a:t>
              </a:r>
              <a:r>
                <a:rPr kumimoji="1" lang="en-US" altLang="en-US" sz="2133" dirty="0" err="1">
                  <a:solidFill>
                    <a:srgbClr val="000000"/>
                  </a:solidFill>
                  <a:latin typeface="Times New Roman" pitchFamily="18" charset="0"/>
                  <a:ea typeface="Adobe 仿宋 Std R" pitchFamily="18" charset="-122"/>
                  <a:cs typeface="Times New Roman" pitchFamily="18" charset="0"/>
                </a:rPr>
                <a:t>stretchColumns</a:t>
              </a:r>
              <a:r>
                <a:rPr kumimoji="1" lang="zh-CN" altLang="en-US" sz="2133" dirty="0">
                  <a:solidFill>
                    <a:srgbClr val="000000"/>
                  </a:solidFill>
                  <a:latin typeface="Times New Roman" pitchFamily="18" charset="0"/>
                  <a:ea typeface="Adobe 仿宋 Std R" pitchFamily="18" charset="-122"/>
                  <a:cs typeface="Times New Roman" pitchFamily="18" charset="0"/>
                </a:rPr>
                <a:t>和</a:t>
              </a:r>
              <a:r>
                <a:rPr kumimoji="1" lang="en-US" altLang="en-US" sz="2133" dirty="0" err="1">
                  <a:solidFill>
                    <a:srgbClr val="000000"/>
                  </a:solidFill>
                  <a:latin typeface="Times New Roman" pitchFamily="18" charset="0"/>
                  <a:ea typeface="Adobe 仿宋 Std R" pitchFamily="18" charset="-122"/>
                  <a:cs typeface="Times New Roman" pitchFamily="18" charset="0"/>
                </a:rPr>
                <a:t>shrinkColumns</a:t>
              </a:r>
              <a:r>
                <a:rPr kumimoji="1" lang="zh-CN" altLang="en-US" sz="2133" dirty="0">
                  <a:solidFill>
                    <a:srgbClr val="000000"/>
                  </a:solidFill>
                  <a:latin typeface="Times New Roman" pitchFamily="18" charset="0"/>
                  <a:ea typeface="Adobe 仿宋 Std R" pitchFamily="18" charset="-122"/>
                  <a:cs typeface="Times New Roman" pitchFamily="18" charset="0"/>
                </a:rPr>
                <a:t>属性；当该列的内容较多时，将以“多行”方式显示其内容。</a:t>
              </a: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1728000" y="2364431"/>
            <a:ext cx="4463251" cy="856509"/>
            <a:chOff x="1296000" y="1571618"/>
            <a:chExt cx="3347438" cy="642382"/>
          </a:xfrm>
        </p:grpSpPr>
        <p:sp>
          <p:nvSpPr>
            <p:cNvPr id="13" name="矩形 12"/>
            <p:cNvSpPr/>
            <p:nvPr/>
          </p:nvSpPr>
          <p:spPr bwMode="auto">
            <a:xfrm>
              <a:off x="1296000" y="2016000"/>
              <a:ext cx="3071834" cy="198000"/>
            </a:xfrm>
            <a:prstGeom prst="rect">
              <a:avLst/>
            </a:prstGeom>
            <a:noFill/>
            <a:ln w="254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121920" tIns="60960" rIns="121920" bIns="60960" numCol="1" rtlCol="0" anchor="t" anchorCtr="0" compatLnSpc="1"/>
            <a:lstStyle/>
            <a:p>
              <a:pPr algn="ctr" defTabSz="121917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i="1">
                <a:latin typeface="Arial" pitchFamily="34" charset="0"/>
                <a:ea typeface="华文细黑" pitchFamily="2" charset="-122"/>
              </a:endParaRPr>
            </a:p>
          </p:txBody>
        </p:sp>
        <p:sp>
          <p:nvSpPr>
            <p:cNvPr id="15" name="矩形标注 14"/>
            <p:cNvSpPr/>
            <p:nvPr/>
          </p:nvSpPr>
          <p:spPr bwMode="auto">
            <a:xfrm>
              <a:off x="3071802" y="1571618"/>
              <a:ext cx="1571636" cy="357190"/>
            </a:xfrm>
            <a:prstGeom prst="wedgeRectCallou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121920" tIns="60960" rIns="121920" bIns="60960" numCol="1" rtlCol="0" anchor="t" anchorCtr="0" compatLnSpc="1"/>
            <a:lstStyle/>
            <a:p>
              <a:pPr algn="ctr" defTabSz="121917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i="1">
                <a:latin typeface="Arial" pitchFamily="34" charset="0"/>
                <a:ea typeface="华文细黑" pitchFamily="2" charset="-122"/>
              </a:endParaRPr>
            </a:p>
          </p:txBody>
        </p:sp>
        <p:sp>
          <p:nvSpPr>
            <p:cNvPr id="16" name="TextBox 15"/>
            <p:cNvSpPr txBox="1"/>
            <p:nvPr/>
          </p:nvSpPr>
          <p:spPr bwMode="auto">
            <a:xfrm>
              <a:off x="3071802" y="1621007"/>
              <a:ext cx="1571636" cy="30782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vert="horz" wrap="square" lIns="121920" tIns="60960" rIns="121920" bIns="60960" numCol="1" rtlCol="0" anchor="ctr" anchorCtr="0" compatLnSpc="1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867" dirty="0">
                  <a:ea typeface="Adobe 宋体 Std L"/>
                </a:rPr>
                <a:t>表示第</a:t>
              </a:r>
              <a:r>
                <a:rPr lang="en-US" sz="1867" dirty="0">
                  <a:ea typeface="Adobe 宋体 Std L"/>
                </a:rPr>
                <a:t>0</a:t>
              </a:r>
              <a:r>
                <a:rPr lang="zh-CN" altLang="en-US" sz="1867" dirty="0">
                  <a:ea typeface="Adobe 宋体 Std L"/>
                </a:rPr>
                <a:t>列可伸展</a:t>
              </a:r>
              <a:endParaRPr lang="zh-CN" altLang="en-US" sz="1867" b="1" dirty="0">
                <a:solidFill>
                  <a:schemeClr val="accent6"/>
                </a:solidFill>
                <a:latin typeface="Adobe 黑体 Std R" pitchFamily="34" charset="-122"/>
                <a:ea typeface="Adobe 宋体 Std L"/>
                <a:cs typeface="华文细黑" charset="0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1728000" y="2650929"/>
            <a:ext cx="4463251" cy="856509"/>
            <a:chOff x="1296000" y="1571618"/>
            <a:chExt cx="3347438" cy="642382"/>
          </a:xfrm>
        </p:grpSpPr>
        <p:sp>
          <p:nvSpPr>
            <p:cNvPr id="19" name="矩形 18"/>
            <p:cNvSpPr/>
            <p:nvPr/>
          </p:nvSpPr>
          <p:spPr bwMode="auto">
            <a:xfrm>
              <a:off x="1296000" y="2016000"/>
              <a:ext cx="3071834" cy="198000"/>
            </a:xfrm>
            <a:prstGeom prst="rect">
              <a:avLst/>
            </a:prstGeom>
            <a:noFill/>
            <a:ln w="254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121920" tIns="60960" rIns="121920" bIns="60960" numCol="1" rtlCol="0" anchor="t" anchorCtr="0" compatLnSpc="1"/>
            <a:lstStyle/>
            <a:p>
              <a:pPr algn="ctr" defTabSz="121917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i="1">
                <a:latin typeface="Arial" pitchFamily="34" charset="0"/>
                <a:ea typeface="华文细黑" pitchFamily="2" charset="-122"/>
              </a:endParaRPr>
            </a:p>
          </p:txBody>
        </p:sp>
        <p:sp>
          <p:nvSpPr>
            <p:cNvPr id="20" name="矩形标注 19"/>
            <p:cNvSpPr/>
            <p:nvPr/>
          </p:nvSpPr>
          <p:spPr bwMode="auto">
            <a:xfrm>
              <a:off x="3071802" y="1571618"/>
              <a:ext cx="1428760" cy="357190"/>
            </a:xfrm>
            <a:prstGeom prst="wedgeRectCallou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121920" tIns="60960" rIns="121920" bIns="60960" numCol="1" rtlCol="0" anchor="t" anchorCtr="0" compatLnSpc="1"/>
            <a:lstStyle/>
            <a:p>
              <a:pPr algn="ctr" defTabSz="121917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i="1">
                <a:latin typeface="Arial" pitchFamily="34" charset="0"/>
                <a:ea typeface="华文细黑" pitchFamily="2" charset="-122"/>
              </a:endParaRPr>
            </a:p>
          </p:txBody>
        </p:sp>
        <p:sp>
          <p:nvSpPr>
            <p:cNvPr id="21" name="TextBox 20"/>
            <p:cNvSpPr txBox="1"/>
            <p:nvPr/>
          </p:nvSpPr>
          <p:spPr bwMode="auto">
            <a:xfrm>
              <a:off x="3071802" y="1621007"/>
              <a:ext cx="1571636" cy="30782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vert="horz" wrap="square" lIns="121920" tIns="60960" rIns="121920" bIns="60960" numCol="1" rtlCol="0" anchor="ctr" anchorCtr="0" compatLnSpc="1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867" dirty="0">
                  <a:ea typeface="Adobe 宋体 Std L"/>
                </a:rPr>
                <a:t>表示隐藏所有行</a:t>
              </a:r>
              <a:endParaRPr lang="zh-CN" altLang="en-US" sz="1867" b="1" dirty="0">
                <a:solidFill>
                  <a:schemeClr val="accent6"/>
                </a:solidFill>
                <a:latin typeface="Adobe 黑体 Std R" pitchFamily="34" charset="-122"/>
                <a:ea typeface="Adobe 宋体 Std L"/>
                <a:cs typeface="华文细黑" charset="0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1714470" y="2936681"/>
            <a:ext cx="4476781" cy="856509"/>
            <a:chOff x="1296000" y="1571618"/>
            <a:chExt cx="3357586" cy="642382"/>
          </a:xfrm>
        </p:grpSpPr>
        <p:sp>
          <p:nvSpPr>
            <p:cNvPr id="23" name="矩形 22"/>
            <p:cNvSpPr/>
            <p:nvPr/>
          </p:nvSpPr>
          <p:spPr bwMode="auto">
            <a:xfrm>
              <a:off x="1296000" y="2016000"/>
              <a:ext cx="3214710" cy="198000"/>
            </a:xfrm>
            <a:prstGeom prst="rect">
              <a:avLst/>
            </a:prstGeom>
            <a:noFill/>
            <a:ln w="254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121920" tIns="60960" rIns="121920" bIns="60960" numCol="1" rtlCol="0" anchor="t" anchorCtr="0" compatLnSpc="1"/>
            <a:lstStyle/>
            <a:p>
              <a:pPr algn="ctr" defTabSz="121917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i="1">
                <a:latin typeface="Arial" pitchFamily="34" charset="0"/>
                <a:ea typeface="华文细黑" pitchFamily="2" charset="-122"/>
              </a:endParaRPr>
            </a:p>
          </p:txBody>
        </p:sp>
        <p:sp>
          <p:nvSpPr>
            <p:cNvPr id="24" name="矩形标注 23"/>
            <p:cNvSpPr/>
            <p:nvPr/>
          </p:nvSpPr>
          <p:spPr bwMode="auto">
            <a:xfrm>
              <a:off x="2653322" y="1571618"/>
              <a:ext cx="2000264" cy="357190"/>
            </a:xfrm>
            <a:prstGeom prst="wedgeRectCallou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121920" tIns="60960" rIns="121920" bIns="60960" numCol="1" rtlCol="0" anchor="t" anchorCtr="0" compatLnSpc="1"/>
            <a:lstStyle/>
            <a:p>
              <a:pPr algn="ctr" defTabSz="121917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i="1">
                <a:latin typeface="Arial" pitchFamily="34" charset="0"/>
                <a:ea typeface="华文细黑" pitchFamily="2" charset="-122"/>
              </a:endParaRPr>
            </a:p>
          </p:txBody>
        </p:sp>
        <p:sp>
          <p:nvSpPr>
            <p:cNvPr id="25" name="TextBox 24"/>
            <p:cNvSpPr txBox="1"/>
            <p:nvPr/>
          </p:nvSpPr>
          <p:spPr bwMode="auto">
            <a:xfrm>
              <a:off x="2653322" y="1621007"/>
              <a:ext cx="1990116" cy="30782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vert="horz" wrap="square" lIns="121920" tIns="60960" rIns="121920" bIns="60960" numCol="1" rtlCol="0" anchor="ctr" anchorCtr="0" compatLnSpc="1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867" dirty="0">
                  <a:ea typeface="Adobe 宋体 Std L"/>
                </a:rPr>
                <a:t>表示第</a:t>
              </a:r>
              <a:r>
                <a:rPr lang="en-US" altLang="zh-CN" sz="1867" dirty="0">
                  <a:ea typeface="Adobe 宋体 Std L"/>
                </a:rPr>
                <a:t>1</a:t>
              </a:r>
              <a:r>
                <a:rPr lang="zh-CN" altLang="en-US" sz="1867" dirty="0">
                  <a:ea typeface="Adobe 宋体 Std L"/>
                </a:rPr>
                <a:t>、</a:t>
              </a:r>
              <a:r>
                <a:rPr lang="en-US" altLang="zh-CN" sz="1867" dirty="0">
                  <a:ea typeface="Adobe 宋体 Std L"/>
                </a:rPr>
                <a:t>2</a:t>
              </a:r>
              <a:r>
                <a:rPr lang="zh-CN" altLang="en-US" sz="1867" dirty="0">
                  <a:ea typeface="Adobe 宋体 Std L"/>
                </a:rPr>
                <a:t>列皆可收缩</a:t>
              </a:r>
              <a:endParaRPr lang="zh-CN" altLang="en-US" sz="1867" b="1" dirty="0">
                <a:solidFill>
                  <a:schemeClr val="accent6"/>
                </a:solidFill>
                <a:latin typeface="Adobe 黑体 Std R" pitchFamily="34" charset="-122"/>
                <a:ea typeface="Adobe 宋体 Std L"/>
                <a:cs typeface="华文细黑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3067721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18801" y="904860"/>
            <a:ext cx="10943167" cy="2430918"/>
          </a:xfrm>
        </p:spPr>
        <p:txBody>
          <a:bodyPr>
            <a:noAutofit/>
          </a:bodyPr>
          <a:lstStyle/>
          <a:p>
            <a:pPr marL="228600" indent="-228600">
              <a:lnSpc>
                <a:spcPct val="14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+mn-lt"/>
                <a:ea typeface="+mn-ea"/>
                <a:cs typeface="+mn-cs"/>
              </a:rPr>
              <a:t>使用</a:t>
            </a:r>
            <a:r>
              <a:rPr sz="2400" dirty="0">
                <a:latin typeface="+mn-lt"/>
                <a:ea typeface="+mn-ea"/>
                <a:cs typeface="+mn-cs"/>
              </a:rPr>
              <a:t>TableRow.LayoutParams</a:t>
            </a:r>
            <a:r>
              <a:rPr lang="zh-CN" sz="2400" dirty="0">
                <a:latin typeface="+mn-lt"/>
                <a:ea typeface="+mn-ea"/>
                <a:cs typeface="+mn-cs"/>
              </a:rPr>
              <a:t>对</a:t>
            </a:r>
            <a:r>
              <a:rPr sz="2400" dirty="0">
                <a:latin typeface="+mn-lt"/>
                <a:ea typeface="+mn-ea"/>
                <a:cs typeface="+mn-cs"/>
              </a:rPr>
              <a:t>TableRow</a:t>
            </a:r>
            <a:r>
              <a:rPr lang="zh-CN" sz="2400" dirty="0">
                <a:latin typeface="+mn-lt"/>
                <a:ea typeface="+mn-ea"/>
                <a:cs typeface="+mn-cs"/>
              </a:rPr>
              <a:t>的子元素进行修饰</a:t>
            </a:r>
            <a:endParaRPr sz="2400" dirty="0">
              <a:latin typeface="+mn-lt"/>
              <a:ea typeface="+mn-ea"/>
              <a:cs typeface="+mn-cs"/>
            </a:endParaRPr>
          </a:p>
          <a:p>
            <a:endParaRPr sz="2400" dirty="0"/>
          </a:p>
          <a:p>
            <a:pPr marL="228600" indent="-228600">
              <a:lnSpc>
                <a:spcPct val="14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sz="2400" dirty="0">
              <a:latin typeface="+mn-lt"/>
              <a:ea typeface="+mn-ea"/>
              <a:cs typeface="+mn-cs"/>
            </a:endParaRPr>
          </a:p>
          <a:p>
            <a:pPr marL="228600" indent="-228600">
              <a:lnSpc>
                <a:spcPct val="14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sz="2400" dirty="0">
                <a:latin typeface="+mn-lt"/>
                <a:ea typeface="+mn-ea"/>
                <a:cs typeface="+mn-cs"/>
              </a:rPr>
              <a:t>对表格属性进行设置</a:t>
            </a:r>
            <a:endParaRPr lang="zh-CN" altLang="en-US" sz="2400" dirty="0">
              <a:latin typeface="+mn-lt"/>
              <a:ea typeface="+mn-ea"/>
              <a:cs typeface="+mn-cs"/>
            </a:endParaRPr>
          </a:p>
        </p:txBody>
      </p:sp>
      <p:sp>
        <p:nvSpPr>
          <p:cNvPr id="117763" name="Rectangle 3"/>
          <p:cNvSpPr>
            <a:spLocks noChangeArrowheads="1"/>
          </p:cNvSpPr>
          <p:nvPr/>
        </p:nvSpPr>
        <p:spPr bwMode="auto">
          <a:xfrm>
            <a:off x="1" y="-246220"/>
            <a:ext cx="246286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2400"/>
          </a:p>
        </p:txBody>
      </p:sp>
      <p:sp>
        <p:nvSpPr>
          <p:cNvPr id="6" name="TextBox 5"/>
          <p:cNvSpPr txBox="1"/>
          <p:nvPr/>
        </p:nvSpPr>
        <p:spPr bwMode="auto">
          <a:xfrm>
            <a:off x="952422" y="3335810"/>
            <a:ext cx="10382365" cy="3570978"/>
          </a:xfrm>
          <a:prstGeom prst="rect">
            <a:avLst/>
          </a:prstGeom>
          <a:solidFill>
            <a:srgbClr val="FFFF9B"/>
          </a:solidFill>
          <a:ln w="9525">
            <a:noFill/>
            <a:miter lim="800000"/>
          </a:ln>
        </p:spPr>
        <p:txBody>
          <a:bodyPr vert="horz" wrap="square" lIns="121920" tIns="60960" rIns="121920" bIns="60960" numCol="1" rtlCol="0" anchor="ctr" anchorCtr="0" compatLnSpc="1">
            <a:spAutoFit/>
          </a:bodyPr>
          <a:lstStyle/>
          <a:p>
            <a:r>
              <a:rPr lang="en-US" sz="1867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867" dirty="0" err="1">
                <a:latin typeface="Courier New" pitchFamily="49" charset="0"/>
                <a:cs typeface="Courier New" pitchFamily="49" charset="0"/>
              </a:rPr>
              <a:t>TableLayout</a:t>
            </a:r>
            <a:r>
              <a:rPr lang="en-US" sz="1867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67" dirty="0" err="1">
                <a:latin typeface="Courier New" pitchFamily="49" charset="0"/>
                <a:cs typeface="Courier New" pitchFamily="49" charset="0"/>
              </a:rPr>
              <a:t>xmlns:android</a:t>
            </a:r>
            <a:r>
              <a:rPr lang="en-US" sz="1867" dirty="0">
                <a:latin typeface="Courier New" pitchFamily="49" charset="0"/>
                <a:cs typeface="Courier New" pitchFamily="49" charset="0"/>
              </a:rPr>
              <a:t>="http://schemas.android.com/apk/res/android"</a:t>
            </a:r>
            <a:endParaRPr lang="zh-CN" altLang="en-US" sz="1867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867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867" dirty="0" err="1">
                <a:latin typeface="Courier New" pitchFamily="49" charset="0"/>
                <a:cs typeface="Courier New" pitchFamily="49" charset="0"/>
              </a:rPr>
              <a:t>android:layout_width</a:t>
            </a:r>
            <a:r>
              <a:rPr lang="en-US" sz="1867" dirty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867" dirty="0" err="1">
                <a:latin typeface="Courier New" pitchFamily="49" charset="0"/>
                <a:cs typeface="Courier New" pitchFamily="49" charset="0"/>
              </a:rPr>
              <a:t>match_parent</a:t>
            </a:r>
            <a:r>
              <a:rPr lang="en-US" sz="1867" dirty="0">
                <a:latin typeface="Courier New" pitchFamily="49" charset="0"/>
                <a:cs typeface="Courier New" pitchFamily="49" charset="0"/>
              </a:rPr>
              <a:t>"</a:t>
            </a:r>
            <a:endParaRPr lang="zh-CN" altLang="en-US" sz="1867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867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867" dirty="0" err="1">
                <a:latin typeface="Courier New" pitchFamily="49" charset="0"/>
                <a:cs typeface="Courier New" pitchFamily="49" charset="0"/>
              </a:rPr>
              <a:t>android:layout_height</a:t>
            </a:r>
            <a:r>
              <a:rPr lang="en-US" sz="1867" dirty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867" dirty="0" err="1">
                <a:latin typeface="Courier New" pitchFamily="49" charset="0"/>
                <a:cs typeface="Courier New" pitchFamily="49" charset="0"/>
              </a:rPr>
              <a:t>match_parent</a:t>
            </a:r>
            <a:r>
              <a:rPr lang="en-US" sz="1867" dirty="0">
                <a:latin typeface="Courier New" pitchFamily="49" charset="0"/>
                <a:cs typeface="Courier New" pitchFamily="49" charset="0"/>
              </a:rPr>
              <a:t>"</a:t>
            </a:r>
            <a:endParaRPr lang="zh-CN" altLang="en-US" sz="1867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867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867" dirty="0" err="1">
                <a:latin typeface="Courier New" pitchFamily="49" charset="0"/>
                <a:cs typeface="Courier New" pitchFamily="49" charset="0"/>
              </a:rPr>
              <a:t>android:stretchColumns</a:t>
            </a:r>
            <a:r>
              <a:rPr lang="en-US" sz="1867" dirty="0">
                <a:latin typeface="Courier New" pitchFamily="49" charset="0"/>
                <a:cs typeface="Courier New" pitchFamily="49" charset="0"/>
              </a:rPr>
              <a:t>="0"</a:t>
            </a:r>
            <a:endParaRPr lang="zh-CN" altLang="en-US" sz="1867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867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867" dirty="0" err="1">
                <a:latin typeface="Courier New" pitchFamily="49" charset="0"/>
                <a:cs typeface="Courier New" pitchFamily="49" charset="0"/>
              </a:rPr>
              <a:t>android:collapseColumns</a:t>
            </a:r>
            <a:r>
              <a:rPr lang="en-US" sz="1867" dirty="0">
                <a:latin typeface="Courier New" pitchFamily="49" charset="0"/>
                <a:cs typeface="Courier New" pitchFamily="49" charset="0"/>
              </a:rPr>
              <a:t>="*"</a:t>
            </a:r>
            <a:endParaRPr lang="zh-CN" altLang="en-US" sz="1867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867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867" dirty="0" err="1">
                <a:latin typeface="Courier New" pitchFamily="49" charset="0"/>
                <a:cs typeface="Courier New" pitchFamily="49" charset="0"/>
              </a:rPr>
              <a:t>android:shrinkColumns</a:t>
            </a:r>
            <a:r>
              <a:rPr lang="en-US" sz="1867" dirty="0">
                <a:latin typeface="Courier New" pitchFamily="49" charset="0"/>
                <a:cs typeface="Courier New" pitchFamily="49" charset="0"/>
              </a:rPr>
              <a:t>="1,2" &gt;</a:t>
            </a:r>
          </a:p>
          <a:p>
            <a:r>
              <a:rPr lang="en-US" sz="1867" dirty="0">
                <a:latin typeface="Courier New" pitchFamily="49" charset="0"/>
                <a:cs typeface="Courier New" pitchFamily="49" charset="0"/>
              </a:rPr>
              <a:t>   &lt;</a:t>
            </a:r>
            <a:r>
              <a:rPr lang="en-US" sz="1867" dirty="0" err="1">
                <a:latin typeface="Courier New" pitchFamily="49" charset="0"/>
                <a:cs typeface="Courier New" pitchFamily="49" charset="0"/>
              </a:rPr>
              <a:t>TableRow</a:t>
            </a:r>
            <a:r>
              <a:rPr lang="en-US" sz="1867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867" dirty="0">
                <a:latin typeface="Courier New" pitchFamily="49" charset="0"/>
                <a:cs typeface="Courier New" pitchFamily="49" charset="0"/>
              </a:rPr>
              <a:t>    &lt;Button  </a:t>
            </a:r>
            <a:r>
              <a:rPr lang="en-US" sz="1867" dirty="0" err="1">
                <a:latin typeface="Courier New" pitchFamily="49" charset="0"/>
                <a:cs typeface="Courier New" pitchFamily="49" charset="0"/>
              </a:rPr>
              <a:t>android:layout_span</a:t>
            </a:r>
            <a:r>
              <a:rPr lang="en-US" sz="1867" dirty="0">
                <a:latin typeface="Courier New" pitchFamily="49" charset="0"/>
                <a:cs typeface="Courier New" pitchFamily="49" charset="0"/>
              </a:rPr>
              <a:t>="2"/&gt;</a:t>
            </a:r>
            <a:endParaRPr lang="zh-CN" altLang="en-US" sz="1867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867" dirty="0">
                <a:latin typeface="Courier New" pitchFamily="49" charset="0"/>
                <a:cs typeface="Courier New" pitchFamily="49" charset="0"/>
              </a:rPr>
              <a:t>    &lt;Button  </a:t>
            </a:r>
            <a:r>
              <a:rPr lang="en-US" sz="1867" dirty="0" err="1">
                <a:latin typeface="Courier New" pitchFamily="49" charset="0"/>
                <a:cs typeface="Courier New" pitchFamily="49" charset="0"/>
              </a:rPr>
              <a:t>android:layout_column</a:t>
            </a:r>
            <a:r>
              <a:rPr lang="en-US" sz="1867" dirty="0">
                <a:latin typeface="Courier New" pitchFamily="49" charset="0"/>
                <a:cs typeface="Courier New" pitchFamily="49" charset="0"/>
              </a:rPr>
              <a:t>="1"/&gt;</a:t>
            </a:r>
            <a:endParaRPr lang="zh-CN" altLang="en-US" sz="1867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867" dirty="0">
                <a:latin typeface="Courier New" pitchFamily="49" charset="0"/>
                <a:cs typeface="Courier New" pitchFamily="49" charset="0"/>
              </a:rPr>
              <a:t>   &lt;/</a:t>
            </a:r>
            <a:r>
              <a:rPr lang="en-US" sz="1867" dirty="0" err="1">
                <a:latin typeface="Courier New" pitchFamily="49" charset="0"/>
                <a:cs typeface="Courier New" pitchFamily="49" charset="0"/>
              </a:rPr>
              <a:t>TableRow</a:t>
            </a:r>
            <a:r>
              <a:rPr lang="en-US" sz="1867" dirty="0">
                <a:latin typeface="Courier New" pitchFamily="49" charset="0"/>
                <a:cs typeface="Courier New" pitchFamily="49" charset="0"/>
              </a:rPr>
              <a:t>&gt;</a:t>
            </a:r>
            <a:endParaRPr lang="zh-CN" altLang="en-US" sz="1867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867" dirty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867" dirty="0" err="1">
                <a:latin typeface="Courier New" pitchFamily="49" charset="0"/>
                <a:cs typeface="Courier New" pitchFamily="49" charset="0"/>
              </a:rPr>
              <a:t>TableLayout</a:t>
            </a:r>
            <a:r>
              <a:rPr lang="en-US" sz="1867" dirty="0">
                <a:latin typeface="Courier New" pitchFamily="49" charset="0"/>
                <a:cs typeface="Courier New" pitchFamily="49" charset="0"/>
              </a:rPr>
              <a:t>&gt;</a:t>
            </a:r>
            <a:endParaRPr lang="zh-CN" altLang="en-US" sz="1867" dirty="0"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750193098"/>
              </p:ext>
            </p:extLst>
          </p:nvPr>
        </p:nvGraphicFramePr>
        <p:xfrm>
          <a:off x="1135125" y="1453564"/>
          <a:ext cx="9429817" cy="13335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216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53765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80063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chemeClr val="lt1"/>
                          </a:solidFill>
                          <a:latin typeface="+mn-ea"/>
                          <a:ea typeface="+mn-ea"/>
                          <a:cs typeface="Times New Roman"/>
                        </a:rPr>
                        <a:t>XML</a:t>
                      </a:r>
                      <a:r>
                        <a:rPr lang="zh-CN" sz="2400" b="1" kern="100" dirty="0">
                          <a:solidFill>
                            <a:schemeClr val="lt1"/>
                          </a:solidFill>
                          <a:latin typeface="+mn-ea"/>
                          <a:ea typeface="+mn-ea"/>
                          <a:cs typeface="Times New Roman"/>
                        </a:rPr>
                        <a:t>属性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2400" b="1" kern="100" dirty="0">
                          <a:solidFill>
                            <a:schemeClr val="lt1"/>
                          </a:solidFill>
                          <a:latin typeface="+mn-ea"/>
                          <a:ea typeface="+mn-ea"/>
                          <a:cs typeface="Times New Roman"/>
                        </a:rPr>
                        <a:t>功能描述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26723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100" kern="1200" dirty="0" err="1">
                          <a:solidFill>
                            <a:schemeClr val="dk1"/>
                          </a:solidFill>
                          <a:latin typeface="Times New Roman" pitchFamily="18" charset="0"/>
                          <a:ea typeface="Adobe 仿宋 Std R"/>
                          <a:cs typeface="Times New Roman" pitchFamily="18" charset="0"/>
                        </a:rPr>
                        <a:t>android:layout_column</a:t>
                      </a:r>
                      <a:endParaRPr lang="zh-CN" sz="2100" kern="1200" dirty="0" err="1">
                        <a:solidFill>
                          <a:schemeClr val="dk1"/>
                        </a:solidFill>
                        <a:latin typeface="Times New Roman" pitchFamily="18" charset="0"/>
                        <a:ea typeface="Adobe 仿宋 Std R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6675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21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Adobe 仿宋 Std R"/>
                          <a:cs typeface="Times New Roman" pitchFamily="18" charset="0"/>
                        </a:rPr>
                        <a:t>指定该单元格在第几列显示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26723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100" kern="1200" dirty="0" err="1">
                          <a:solidFill>
                            <a:schemeClr val="dk1"/>
                          </a:solidFill>
                          <a:latin typeface="Times New Roman" pitchFamily="18" charset="0"/>
                          <a:ea typeface="Adobe 仿宋 Std R"/>
                          <a:cs typeface="Times New Roman" pitchFamily="18" charset="0"/>
                        </a:rPr>
                        <a:t>android:layout_span</a:t>
                      </a:r>
                      <a:endParaRPr lang="zh-CN" sz="2100" kern="1200" dirty="0">
                        <a:solidFill>
                          <a:schemeClr val="dk1"/>
                        </a:solidFill>
                        <a:latin typeface="Times New Roman" pitchFamily="18" charset="0"/>
                        <a:ea typeface="Adobe 仿宋 Std R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6675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21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Adobe 仿宋 Std R"/>
                          <a:cs typeface="Times New Roman" pitchFamily="18" charset="0"/>
                        </a:rPr>
                        <a:t>指定该单元格占据的列数（未指定时，默认为</a:t>
                      </a:r>
                      <a:r>
                        <a:rPr lang="en-US" altLang="en-US" sz="21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Adobe 仿宋 Std R"/>
                          <a:cs typeface="Times New Roman" pitchFamily="18" charset="0"/>
                        </a:rPr>
                        <a:t>1</a:t>
                      </a:r>
                      <a:r>
                        <a:rPr lang="zh-CN" altLang="en-US" sz="21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Adobe 仿宋 Std R"/>
                          <a:cs typeface="Times New Roman" pitchFamily="18" charset="0"/>
                        </a:rPr>
                        <a:t>）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pSp>
        <p:nvGrpSpPr>
          <p:cNvPr id="7" name="组合 6"/>
          <p:cNvGrpSpPr/>
          <p:nvPr/>
        </p:nvGrpSpPr>
        <p:grpSpPr>
          <a:xfrm>
            <a:off x="1619219" y="5101674"/>
            <a:ext cx="4953035" cy="856509"/>
            <a:chOff x="1296000" y="1571618"/>
            <a:chExt cx="3714776" cy="642382"/>
          </a:xfrm>
        </p:grpSpPr>
        <p:sp>
          <p:nvSpPr>
            <p:cNvPr id="8" name="矩形 7"/>
            <p:cNvSpPr/>
            <p:nvPr/>
          </p:nvSpPr>
          <p:spPr bwMode="auto">
            <a:xfrm>
              <a:off x="1296000" y="2016000"/>
              <a:ext cx="3714776" cy="198000"/>
            </a:xfrm>
            <a:prstGeom prst="rect">
              <a:avLst/>
            </a:prstGeom>
            <a:noFill/>
            <a:ln w="254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121920" tIns="60960" rIns="121920" bIns="60960" numCol="1" rtlCol="0" anchor="t" anchorCtr="0" compatLnSpc="1"/>
            <a:lstStyle/>
            <a:p>
              <a:pPr algn="ctr" defTabSz="121917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i="1">
                <a:latin typeface="Arial" pitchFamily="34" charset="0"/>
                <a:ea typeface="华文细黑" pitchFamily="2" charset="-122"/>
              </a:endParaRPr>
            </a:p>
          </p:txBody>
        </p:sp>
        <p:sp>
          <p:nvSpPr>
            <p:cNvPr id="9" name="矩形标注 8"/>
            <p:cNvSpPr/>
            <p:nvPr/>
          </p:nvSpPr>
          <p:spPr bwMode="auto">
            <a:xfrm>
              <a:off x="3010512" y="1571618"/>
              <a:ext cx="1714512" cy="357190"/>
            </a:xfrm>
            <a:prstGeom prst="wedgeRectCallou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121920" tIns="60960" rIns="121920" bIns="60960" numCol="1" rtlCol="0" anchor="t" anchorCtr="0" compatLnSpc="1"/>
            <a:lstStyle/>
            <a:p>
              <a:pPr algn="ctr" defTabSz="121917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i="1">
                <a:latin typeface="Arial" pitchFamily="34" charset="0"/>
                <a:ea typeface="华文细黑" pitchFamily="2" charset="-122"/>
              </a:endParaRPr>
            </a:p>
          </p:txBody>
        </p:sp>
        <p:sp>
          <p:nvSpPr>
            <p:cNvPr id="10" name="TextBox 9"/>
            <p:cNvSpPr txBox="1"/>
            <p:nvPr/>
          </p:nvSpPr>
          <p:spPr bwMode="auto">
            <a:xfrm>
              <a:off x="3010512" y="1621007"/>
              <a:ext cx="1714512" cy="30782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vert="horz" wrap="square" lIns="121920" tIns="60960" rIns="121920" bIns="60960" numCol="1" rtlCol="0" anchor="ctr" anchorCtr="0" compatLnSpc="1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867" dirty="0">
                  <a:ea typeface="Adobe 宋体 Std L"/>
                </a:rPr>
                <a:t>表示该控件占据</a:t>
              </a:r>
              <a:r>
                <a:rPr lang="en-US" altLang="zh-CN" sz="1867" dirty="0">
                  <a:ea typeface="Adobe 宋体 Std L"/>
                </a:rPr>
                <a:t>2</a:t>
              </a:r>
              <a:r>
                <a:rPr lang="zh-CN" altLang="en-US" sz="1867" dirty="0">
                  <a:ea typeface="Adobe 宋体 Std L"/>
                </a:rPr>
                <a:t>列</a:t>
              </a:r>
              <a:endParaRPr lang="zh-CN" altLang="en-US" sz="1867" b="1" dirty="0">
                <a:solidFill>
                  <a:schemeClr val="accent6"/>
                </a:solidFill>
                <a:latin typeface="Adobe 黑体 Std R" pitchFamily="34" charset="-122"/>
                <a:ea typeface="Adobe 宋体 Std L"/>
                <a:cs typeface="华文细黑" charset="0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1619219" y="5387426"/>
            <a:ext cx="5238787" cy="856509"/>
            <a:chOff x="1296000" y="1571618"/>
            <a:chExt cx="3929090" cy="642382"/>
          </a:xfrm>
        </p:grpSpPr>
        <p:sp>
          <p:nvSpPr>
            <p:cNvPr id="12" name="矩形 11"/>
            <p:cNvSpPr/>
            <p:nvPr/>
          </p:nvSpPr>
          <p:spPr bwMode="auto">
            <a:xfrm>
              <a:off x="1296000" y="2016000"/>
              <a:ext cx="3929090" cy="198000"/>
            </a:xfrm>
            <a:prstGeom prst="rect">
              <a:avLst/>
            </a:prstGeom>
            <a:noFill/>
            <a:ln w="254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121920" tIns="60960" rIns="121920" bIns="60960" numCol="1" rtlCol="0" anchor="t" anchorCtr="0" compatLnSpc="1"/>
            <a:lstStyle/>
            <a:p>
              <a:pPr algn="ctr" defTabSz="121917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i="1">
                <a:latin typeface="Arial" pitchFamily="34" charset="0"/>
                <a:ea typeface="华文细黑" pitchFamily="2" charset="-122"/>
              </a:endParaRPr>
            </a:p>
          </p:txBody>
        </p:sp>
        <p:sp>
          <p:nvSpPr>
            <p:cNvPr id="14" name="矩形标注 13"/>
            <p:cNvSpPr/>
            <p:nvPr/>
          </p:nvSpPr>
          <p:spPr bwMode="auto">
            <a:xfrm>
              <a:off x="3153388" y="1571618"/>
              <a:ext cx="2071702" cy="357190"/>
            </a:xfrm>
            <a:prstGeom prst="wedgeRectCallou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121920" tIns="60960" rIns="121920" bIns="60960" numCol="1" rtlCol="0" anchor="t" anchorCtr="0" compatLnSpc="1"/>
            <a:lstStyle/>
            <a:p>
              <a:pPr algn="ctr" defTabSz="121917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i="1">
                <a:latin typeface="Arial" pitchFamily="34" charset="0"/>
                <a:ea typeface="华文细黑" pitchFamily="2" charset="-122"/>
              </a:endParaRPr>
            </a:p>
          </p:txBody>
        </p:sp>
        <p:sp>
          <p:nvSpPr>
            <p:cNvPr id="15" name="TextBox 14"/>
            <p:cNvSpPr txBox="1"/>
            <p:nvPr/>
          </p:nvSpPr>
          <p:spPr bwMode="auto">
            <a:xfrm>
              <a:off x="3153388" y="1621007"/>
              <a:ext cx="2071702" cy="30782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vert="horz" wrap="square" lIns="121920" tIns="60960" rIns="121920" bIns="60960" numCol="1" rtlCol="0" anchor="ctr" anchorCtr="0" compatLnSpc="1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867" dirty="0">
                  <a:ea typeface="Adobe 宋体 Std L"/>
                </a:rPr>
                <a:t>表示该控件显示在第</a:t>
              </a:r>
              <a:r>
                <a:rPr lang="en-US" altLang="zh-CN" sz="1867" dirty="0">
                  <a:ea typeface="Adobe 宋体 Std L"/>
                </a:rPr>
                <a:t>1</a:t>
              </a:r>
              <a:r>
                <a:rPr lang="zh-CN" altLang="en-US" sz="1867" dirty="0">
                  <a:ea typeface="Adobe 宋体 Std L"/>
                </a:rPr>
                <a:t>列</a:t>
              </a:r>
              <a:endParaRPr lang="zh-CN" altLang="en-US" sz="1867" b="1" dirty="0">
                <a:solidFill>
                  <a:schemeClr val="accent6"/>
                </a:solidFill>
                <a:latin typeface="Adobe 黑体 Std R" pitchFamily="34" charset="-122"/>
                <a:ea typeface="Adobe 宋体 Std L"/>
                <a:cs typeface="华文细黑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1365436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4"/>
          <p:cNvSpPr>
            <a:spLocks noGrp="1"/>
          </p:cNvSpPr>
          <p:nvPr>
            <p:ph idx="1"/>
          </p:nvPr>
        </p:nvSpPr>
        <p:spPr>
          <a:xfrm>
            <a:off x="620373" y="1001252"/>
            <a:ext cx="10943167" cy="746804"/>
          </a:xfrm>
        </p:spPr>
        <p:txBody>
          <a:bodyPr>
            <a:normAutofit/>
          </a:bodyPr>
          <a:lstStyle/>
          <a:p>
            <a:pPr marL="228600" indent="-22860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sz="2400" b="0" dirty="0">
                <a:latin typeface="+mn-lt"/>
                <a:ea typeface="+mn-ea"/>
                <a:cs typeface="+mn-cs"/>
              </a:rPr>
              <a:t>在相对布局容器中子组件的位置总是相对于兄弟组件或父容器</a:t>
            </a:r>
            <a:endParaRPr sz="2400" b="0" dirty="0">
              <a:latin typeface="+mn-lt"/>
              <a:ea typeface="+mn-ea"/>
              <a:cs typeface="+mn-cs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20373" y="337989"/>
            <a:ext cx="7485380" cy="547793"/>
          </a:xfrm>
        </p:spPr>
        <p:txBody>
          <a:bodyPr>
            <a:normAutofit fontScale="90000"/>
          </a:bodyPr>
          <a:lstStyle/>
          <a:p>
            <a:r>
              <a:rPr dirty="0"/>
              <a:t>相对布局</a:t>
            </a:r>
          </a:p>
        </p:txBody>
      </p:sp>
      <p:sp>
        <p:nvSpPr>
          <p:cNvPr id="117763" name="Rectangle 3"/>
          <p:cNvSpPr>
            <a:spLocks noChangeArrowheads="1"/>
          </p:cNvSpPr>
          <p:nvPr/>
        </p:nvSpPr>
        <p:spPr bwMode="auto">
          <a:xfrm>
            <a:off x="1" y="-246220"/>
            <a:ext cx="246286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240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941907860"/>
              </p:ext>
            </p:extLst>
          </p:nvPr>
        </p:nvGraphicFramePr>
        <p:xfrm>
          <a:off x="948420" y="1694206"/>
          <a:ext cx="10287072" cy="4191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7305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11401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80296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chemeClr val="lt1"/>
                          </a:solidFill>
                          <a:latin typeface="+mn-ea"/>
                          <a:ea typeface="+mn-ea"/>
                          <a:cs typeface="Times New Roman"/>
                        </a:rPr>
                        <a:t>XML</a:t>
                      </a:r>
                      <a:r>
                        <a:rPr lang="zh-CN" sz="2400" b="1" kern="100" dirty="0">
                          <a:solidFill>
                            <a:schemeClr val="lt1"/>
                          </a:solidFill>
                          <a:latin typeface="+mn-ea"/>
                          <a:ea typeface="+mn-ea"/>
                          <a:cs typeface="Times New Roman"/>
                        </a:rPr>
                        <a:t>属性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2400" b="1" kern="100" dirty="0">
                          <a:solidFill>
                            <a:schemeClr val="lt1"/>
                          </a:solidFill>
                          <a:latin typeface="+mn-ea"/>
                          <a:ea typeface="+mn-ea"/>
                          <a:cs typeface="Times New Roman"/>
                        </a:rPr>
                        <a:t>功能描述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15819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000" kern="1200" dirty="0" err="1">
                          <a:solidFill>
                            <a:schemeClr val="dk1"/>
                          </a:solidFill>
                          <a:latin typeface="Times New Roman" pitchFamily="18" charset="0"/>
                          <a:ea typeface="Adobe 仿宋 Std R"/>
                          <a:cs typeface="Times New Roman" pitchFamily="18" charset="0"/>
                        </a:rPr>
                        <a:t>android:layout_alignParentLeft</a:t>
                      </a:r>
                      <a:endParaRPr lang="zh-CN" sz="2000" kern="1200" dirty="0">
                        <a:solidFill>
                          <a:schemeClr val="dk1"/>
                        </a:solidFill>
                        <a:latin typeface="Times New Roman" pitchFamily="18" charset="0"/>
                        <a:ea typeface="Adobe 仿宋 Std R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6675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指定该组件是否与布局容器左对齐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15819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Adobe 仿宋 Std R"/>
                          <a:cs typeface="Times New Roman" pitchFamily="18" charset="0"/>
                        </a:rPr>
                        <a:t>android:layout_alignParentTop</a:t>
                      </a:r>
                      <a:endParaRPr lang="zh-CN" sz="2000" kern="1200" dirty="0">
                        <a:solidFill>
                          <a:schemeClr val="dk1"/>
                        </a:solidFill>
                        <a:latin typeface="Times New Roman" pitchFamily="18" charset="0"/>
                        <a:ea typeface="Adobe 仿宋 Std R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6675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指定该组件是否与布局容器顶端对齐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15819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Adobe 仿宋 Std R"/>
                          <a:cs typeface="Times New Roman" pitchFamily="18" charset="0"/>
                        </a:rPr>
                        <a:t>android:layout_alignParentRight</a:t>
                      </a:r>
                      <a:endParaRPr lang="zh-CN" sz="2000" kern="1200" dirty="0">
                        <a:solidFill>
                          <a:schemeClr val="dk1"/>
                        </a:solidFill>
                        <a:latin typeface="Times New Roman" pitchFamily="18" charset="0"/>
                        <a:ea typeface="Adobe 仿宋 Std R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6675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指定该组件是否与布局容器右对齐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15819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Adobe 仿宋 Std R"/>
                          <a:cs typeface="Times New Roman" pitchFamily="18" charset="0"/>
                        </a:rPr>
                        <a:t>android:layout_alignParentBottom</a:t>
                      </a:r>
                      <a:endParaRPr lang="zh-CN" sz="2000" kern="1200" dirty="0">
                        <a:solidFill>
                          <a:schemeClr val="dk1"/>
                        </a:solidFill>
                        <a:latin typeface="Times New Roman" pitchFamily="18" charset="0"/>
                        <a:ea typeface="Adobe 仿宋 Std R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6675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指定该组件是否与布局容器底端对齐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15819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Adobe 仿宋 Std R"/>
                          <a:cs typeface="Times New Roman" pitchFamily="18" charset="0"/>
                        </a:rPr>
                        <a:t>android:layout_centerInParent</a:t>
                      </a:r>
                      <a:endParaRPr lang="zh-CN" sz="2000" kern="1200" dirty="0">
                        <a:solidFill>
                          <a:schemeClr val="dk1"/>
                        </a:solidFill>
                        <a:latin typeface="Times New Roman" pitchFamily="18" charset="0"/>
                        <a:ea typeface="Adobe 仿宋 Std R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6675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指定该组件是否位于布局容器的中央位置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15819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Adobe 仿宋 Std R"/>
                          <a:cs typeface="Times New Roman" pitchFamily="18" charset="0"/>
                        </a:rPr>
                        <a:t>android:layout_centerHorizontal</a:t>
                      </a:r>
                      <a:endParaRPr lang="zh-CN" sz="2000" kern="1200" dirty="0">
                        <a:solidFill>
                          <a:schemeClr val="dk1"/>
                        </a:solidFill>
                        <a:latin typeface="Times New Roman" pitchFamily="18" charset="0"/>
                        <a:ea typeface="Adobe 仿宋 Std R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6675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指定该组件是否位于布局容器的水平居中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515819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Adobe 仿宋 Std R"/>
                          <a:cs typeface="Times New Roman" pitchFamily="18" charset="0"/>
                        </a:rPr>
                        <a:t>android:layout_centerVertical</a:t>
                      </a:r>
                      <a:endParaRPr lang="zh-CN" sz="2000" kern="1200" dirty="0">
                        <a:solidFill>
                          <a:schemeClr val="dk1"/>
                        </a:solidFill>
                        <a:latin typeface="Times New Roman" pitchFamily="18" charset="0"/>
                        <a:ea typeface="Adobe 仿宋 Std R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6675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指定该组件是否位于布局容器的垂直居中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156621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2417779" y="1855433"/>
            <a:ext cx="8637073" cy="1488296"/>
          </a:xfrm>
        </p:spPr>
        <p:txBody>
          <a:bodyPr/>
          <a:lstStyle/>
          <a:p>
            <a:r>
              <a:rPr lang="zh-CN" altLang="en-US" sz="4800" dirty="0"/>
              <a:t>第三章</a:t>
            </a:r>
            <a:r>
              <a:rPr lang="en-US" altLang="zh-CN" sz="4800" dirty="0"/>
              <a:t/>
            </a:r>
            <a:br>
              <a:rPr lang="en-US" altLang="zh-CN" sz="4800" dirty="0"/>
            </a:br>
            <a:r>
              <a:rPr lang="zh-CN" altLang="en-US" sz="4800" dirty="0"/>
              <a:t> </a:t>
            </a:r>
            <a:r>
              <a:rPr lang="en-US" altLang="zh-CN" sz="4800" dirty="0"/>
              <a:t>UI</a:t>
            </a:r>
            <a:r>
              <a:rPr lang="zh-CN" altLang="en-US" sz="4800" b="1" dirty="0"/>
              <a:t>编程基础</a:t>
            </a:r>
            <a:endParaRPr sz="4800" b="1" dirty="0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2417779" y="3737422"/>
            <a:ext cx="8637072" cy="977621"/>
          </a:xfrm>
        </p:spPr>
        <p:txBody>
          <a:bodyPr/>
          <a:lstStyle/>
          <a:p>
            <a:r>
              <a:rPr lang="zh-CN" altLang="en-US" dirty="0"/>
              <a:t>赵克玲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981FA0C0-B241-ABB7-94B0-11D004E4B21D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959259" y="3737422"/>
            <a:ext cx="2187871" cy="2201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3076891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3" name="Rectangle 3"/>
          <p:cNvSpPr>
            <a:spLocks noChangeArrowheads="1"/>
          </p:cNvSpPr>
          <p:nvPr/>
        </p:nvSpPr>
        <p:spPr bwMode="auto">
          <a:xfrm>
            <a:off x="1" y="-246220"/>
            <a:ext cx="246286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2400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894041434"/>
              </p:ext>
            </p:extLst>
          </p:nvPr>
        </p:nvGraphicFramePr>
        <p:xfrm>
          <a:off x="666719" y="1142988"/>
          <a:ext cx="10287072" cy="41910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7305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11401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80299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100" b="1" kern="100" dirty="0">
                          <a:solidFill>
                            <a:schemeClr val="lt1"/>
                          </a:solidFill>
                          <a:latin typeface="+mn-ea"/>
                          <a:ea typeface="+mn-ea"/>
                          <a:cs typeface="Times New Roman"/>
                        </a:rPr>
                        <a:t>XML</a:t>
                      </a:r>
                      <a:r>
                        <a:rPr lang="zh-CN" sz="2100" b="1" kern="100" dirty="0">
                          <a:solidFill>
                            <a:schemeClr val="lt1"/>
                          </a:solidFill>
                          <a:latin typeface="+mn-ea"/>
                          <a:ea typeface="+mn-ea"/>
                          <a:cs typeface="Times New Roman"/>
                        </a:rPr>
                        <a:t>属性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2100" b="1" kern="100" dirty="0">
                          <a:solidFill>
                            <a:schemeClr val="lt1"/>
                          </a:solidFill>
                          <a:latin typeface="+mn-ea"/>
                          <a:ea typeface="+mn-ea"/>
                          <a:cs typeface="Times New Roman"/>
                        </a:rPr>
                        <a:t>功能描述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15819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Adobe 仿宋 Std R"/>
                          <a:cs typeface="Times New Roman" pitchFamily="18" charset="0"/>
                        </a:rPr>
                        <a:t>android:layout_toLeftOf</a:t>
                      </a:r>
                      <a:endParaRPr lang="zh-CN" sz="2000" kern="1200" dirty="0">
                        <a:solidFill>
                          <a:schemeClr val="dk1"/>
                        </a:solidFill>
                        <a:latin typeface="Times New Roman" pitchFamily="18" charset="0"/>
                        <a:ea typeface="Adobe 仿宋 Std R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6675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9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控制该组件位于指定</a:t>
                      </a:r>
                      <a:r>
                        <a:rPr lang="en-US" altLang="en-US" sz="19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ID</a:t>
                      </a:r>
                      <a:r>
                        <a:rPr lang="zh-CN" altLang="en-US" sz="19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组件的左侧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15819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Adobe 仿宋 Std R"/>
                          <a:cs typeface="Times New Roman" pitchFamily="18" charset="0"/>
                        </a:rPr>
                        <a:t>android:layout_toRightOf</a:t>
                      </a:r>
                      <a:endParaRPr lang="zh-CN" sz="2000" kern="1200" dirty="0">
                        <a:solidFill>
                          <a:schemeClr val="dk1"/>
                        </a:solidFill>
                        <a:latin typeface="Times New Roman" pitchFamily="18" charset="0"/>
                        <a:ea typeface="Adobe 仿宋 Std R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6675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9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控制该组件位于指定</a:t>
                      </a:r>
                      <a:r>
                        <a:rPr lang="en-US" altLang="en-US" sz="19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ID</a:t>
                      </a:r>
                      <a:r>
                        <a:rPr lang="zh-CN" altLang="en-US" sz="19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组件的右侧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15819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Adobe 仿宋 Std R"/>
                          <a:cs typeface="Times New Roman" pitchFamily="18" charset="0"/>
                        </a:rPr>
                        <a:t>android:layout_above</a:t>
                      </a:r>
                      <a:endParaRPr lang="zh-CN" sz="2000" kern="1200" dirty="0">
                        <a:solidFill>
                          <a:schemeClr val="dk1"/>
                        </a:solidFill>
                        <a:latin typeface="Times New Roman" pitchFamily="18" charset="0"/>
                        <a:ea typeface="Adobe 仿宋 Std R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6675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9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控制该组件位于指定</a:t>
                      </a:r>
                      <a:r>
                        <a:rPr lang="en-US" altLang="en-US" sz="19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ID</a:t>
                      </a:r>
                      <a:r>
                        <a:rPr lang="zh-CN" altLang="en-US" sz="19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组件的上方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15819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Adobe 仿宋 Std R"/>
                          <a:cs typeface="Times New Roman" pitchFamily="18" charset="0"/>
                        </a:rPr>
                        <a:t>android:layout_below</a:t>
                      </a:r>
                      <a:endParaRPr lang="zh-CN" sz="2000" kern="1200" dirty="0">
                        <a:solidFill>
                          <a:schemeClr val="dk1"/>
                        </a:solidFill>
                        <a:latin typeface="Times New Roman" pitchFamily="18" charset="0"/>
                        <a:ea typeface="Adobe 仿宋 Std R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6675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9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控制该组件位于指定</a:t>
                      </a:r>
                      <a:r>
                        <a:rPr lang="en-US" altLang="en-US" sz="19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ID</a:t>
                      </a:r>
                      <a:r>
                        <a:rPr lang="zh-CN" altLang="en-US" sz="19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组件的下方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15819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Adobe 仿宋 Std R"/>
                          <a:cs typeface="Times New Roman" pitchFamily="18" charset="0"/>
                        </a:rPr>
                        <a:t>android:layout_alignLeft</a:t>
                      </a:r>
                      <a:endParaRPr lang="zh-CN" sz="2000" kern="1200" dirty="0">
                        <a:solidFill>
                          <a:schemeClr val="dk1"/>
                        </a:solidFill>
                        <a:latin typeface="Times New Roman" pitchFamily="18" charset="0"/>
                        <a:ea typeface="Adobe 仿宋 Std R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6675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9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控制该组件与指定</a:t>
                      </a:r>
                      <a:r>
                        <a:rPr lang="en-US" altLang="en-US" sz="19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ID</a:t>
                      </a:r>
                      <a:r>
                        <a:rPr lang="zh-CN" altLang="en-US" sz="19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组件的左边界进行对齐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15819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Adobe 仿宋 Std R"/>
                          <a:cs typeface="Times New Roman" pitchFamily="18" charset="0"/>
                        </a:rPr>
                        <a:t>android:layout_alignTop</a:t>
                      </a:r>
                      <a:endParaRPr lang="zh-CN" sz="2000" kern="1200" dirty="0">
                        <a:solidFill>
                          <a:schemeClr val="dk1"/>
                        </a:solidFill>
                        <a:latin typeface="Times New Roman" pitchFamily="18" charset="0"/>
                        <a:ea typeface="Adobe 仿宋 Std R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6675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9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控制该组件与指定</a:t>
                      </a:r>
                      <a:r>
                        <a:rPr lang="en-US" altLang="en-US" sz="19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ID</a:t>
                      </a:r>
                      <a:r>
                        <a:rPr lang="zh-CN" altLang="en-US" sz="19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组件的上边界进行对齐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515819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Adobe 仿宋 Std R"/>
                          <a:cs typeface="Times New Roman" pitchFamily="18" charset="0"/>
                        </a:rPr>
                        <a:t>android:layout_alignRight</a:t>
                      </a:r>
                      <a:endParaRPr lang="zh-CN" sz="2000" kern="1200" dirty="0">
                        <a:solidFill>
                          <a:schemeClr val="dk1"/>
                        </a:solidFill>
                        <a:latin typeface="Times New Roman" pitchFamily="18" charset="0"/>
                        <a:ea typeface="Adobe 仿宋 Std R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6675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9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控制该组件与指定</a:t>
                      </a:r>
                      <a:r>
                        <a:rPr lang="en-US" altLang="en-US" sz="19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ID</a:t>
                      </a:r>
                      <a:r>
                        <a:rPr lang="zh-CN" altLang="en-US" sz="19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组件的右边界进行对齐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219106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32040" y="968733"/>
            <a:ext cx="10943167" cy="4572031"/>
          </a:xfrm>
        </p:spPr>
        <p:txBody>
          <a:bodyPr>
            <a:normAutofit/>
          </a:bodyPr>
          <a:lstStyle/>
          <a:p>
            <a:pPr marL="228600" indent="-22860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sz="2400" b="0" dirty="0">
                <a:latin typeface="+mn-lt"/>
                <a:ea typeface="+mn-ea"/>
                <a:cs typeface="+mn-cs"/>
              </a:rPr>
              <a:t>AbsoluteLayout</a:t>
            </a:r>
            <a:r>
              <a:rPr lang="zh-CN" sz="2400" b="0" dirty="0">
                <a:latin typeface="+mn-lt"/>
                <a:ea typeface="+mn-ea"/>
                <a:cs typeface="+mn-cs"/>
              </a:rPr>
              <a:t>通过指定组件的确切</a:t>
            </a:r>
            <a:r>
              <a:rPr sz="2400" b="0" dirty="0">
                <a:latin typeface="+mn-lt"/>
                <a:ea typeface="+mn-ea"/>
                <a:cs typeface="+mn-cs"/>
              </a:rPr>
              <a:t>X</a:t>
            </a:r>
            <a:r>
              <a:rPr lang="zh-CN" sz="2400" b="0" dirty="0">
                <a:latin typeface="+mn-lt"/>
                <a:ea typeface="+mn-ea"/>
                <a:cs typeface="+mn-cs"/>
              </a:rPr>
              <a:t>、</a:t>
            </a:r>
            <a:r>
              <a:rPr sz="2400" b="0" dirty="0">
                <a:latin typeface="+mn-lt"/>
                <a:ea typeface="+mn-ea"/>
                <a:cs typeface="+mn-cs"/>
              </a:rPr>
              <a:t>Y</a:t>
            </a:r>
            <a:r>
              <a:rPr lang="zh-CN" sz="2400" b="0" dirty="0">
                <a:latin typeface="+mn-lt"/>
                <a:ea typeface="+mn-ea"/>
                <a:cs typeface="+mn-cs"/>
              </a:rPr>
              <a:t>坐标来确定组件的位置</a:t>
            </a: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532040" y="246223"/>
            <a:ext cx="7485380" cy="547793"/>
          </a:xfrm>
        </p:spPr>
        <p:txBody>
          <a:bodyPr>
            <a:normAutofit fontScale="90000"/>
          </a:bodyPr>
          <a:lstStyle/>
          <a:p>
            <a:r>
              <a:rPr dirty="0"/>
              <a:t>绝对布局</a:t>
            </a:r>
          </a:p>
        </p:txBody>
      </p:sp>
      <p:sp>
        <p:nvSpPr>
          <p:cNvPr id="117763" name="Rectangle 3"/>
          <p:cNvSpPr>
            <a:spLocks noChangeArrowheads="1"/>
          </p:cNvSpPr>
          <p:nvPr/>
        </p:nvSpPr>
        <p:spPr bwMode="auto">
          <a:xfrm>
            <a:off x="1" y="-246220"/>
            <a:ext cx="246286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2400"/>
          </a:p>
        </p:txBody>
      </p:sp>
      <p:sp>
        <p:nvSpPr>
          <p:cNvPr id="147458" name="Rectangle 2"/>
          <p:cNvSpPr>
            <a:spLocks noChangeArrowheads="1"/>
          </p:cNvSpPr>
          <p:nvPr/>
        </p:nvSpPr>
        <p:spPr bwMode="auto">
          <a:xfrm>
            <a:off x="1" y="-246220"/>
            <a:ext cx="246286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2400"/>
          </a:p>
        </p:txBody>
      </p:sp>
      <p:sp>
        <p:nvSpPr>
          <p:cNvPr id="8" name="TextBox 7"/>
          <p:cNvSpPr txBox="1"/>
          <p:nvPr/>
        </p:nvSpPr>
        <p:spPr bwMode="auto">
          <a:xfrm>
            <a:off x="465553" y="1546863"/>
            <a:ext cx="9525067" cy="5294911"/>
          </a:xfrm>
          <a:prstGeom prst="rect">
            <a:avLst/>
          </a:prstGeom>
          <a:solidFill>
            <a:srgbClr val="FFFF9B"/>
          </a:solidFill>
          <a:ln w="9525">
            <a:noFill/>
            <a:miter lim="800000"/>
          </a:ln>
        </p:spPr>
        <p:txBody>
          <a:bodyPr vert="horz" wrap="square" lIns="121920" tIns="60960" rIns="121920" bIns="60960" numCol="1" rtlCol="0" anchor="ctr" anchorCtr="0" compatLnSpc="1">
            <a:spAutoFit/>
          </a:bodyPr>
          <a:lstStyle/>
          <a:p>
            <a:r>
              <a:rPr lang="en-US" sz="1867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867" dirty="0" err="1">
                <a:latin typeface="Courier New" pitchFamily="49" charset="0"/>
                <a:cs typeface="Courier New" pitchFamily="49" charset="0"/>
              </a:rPr>
              <a:t>AbsoluteLayout</a:t>
            </a:r>
            <a:r>
              <a:rPr lang="en-US" sz="1867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67" dirty="0" err="1">
                <a:latin typeface="Courier New" pitchFamily="49" charset="0"/>
                <a:cs typeface="Courier New" pitchFamily="49" charset="0"/>
              </a:rPr>
              <a:t>android:id</a:t>
            </a:r>
            <a:r>
              <a:rPr lang="en-US" sz="1867" dirty="0">
                <a:latin typeface="Courier New" pitchFamily="49" charset="0"/>
                <a:cs typeface="Courier New" pitchFamily="49" charset="0"/>
              </a:rPr>
              <a:t>="@+id/AbsoluteLayout01"</a:t>
            </a:r>
            <a:endParaRPr lang="zh-CN" altLang="en-US" sz="1867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867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867" dirty="0" err="1">
                <a:latin typeface="Courier New" pitchFamily="49" charset="0"/>
                <a:cs typeface="Courier New" pitchFamily="49" charset="0"/>
              </a:rPr>
              <a:t>android:layout_width</a:t>
            </a:r>
            <a:r>
              <a:rPr lang="en-US" sz="1867" dirty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867" dirty="0" err="1">
                <a:latin typeface="Courier New" pitchFamily="49" charset="0"/>
                <a:cs typeface="Courier New" pitchFamily="49" charset="0"/>
              </a:rPr>
              <a:t>wrap_content</a:t>
            </a:r>
            <a:r>
              <a:rPr lang="en-US" sz="1867" dirty="0">
                <a:latin typeface="Courier New" pitchFamily="49" charset="0"/>
                <a:cs typeface="Courier New" pitchFamily="49" charset="0"/>
              </a:rPr>
              <a:t>" </a:t>
            </a:r>
            <a:endParaRPr lang="zh-CN" altLang="en-US" sz="1867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867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867" dirty="0" err="1">
                <a:latin typeface="Courier New" pitchFamily="49" charset="0"/>
                <a:cs typeface="Courier New" pitchFamily="49" charset="0"/>
              </a:rPr>
              <a:t>android:layout_height</a:t>
            </a:r>
            <a:r>
              <a:rPr lang="en-US" sz="1867" dirty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867" dirty="0" err="1">
                <a:latin typeface="Courier New" pitchFamily="49" charset="0"/>
                <a:cs typeface="Courier New" pitchFamily="49" charset="0"/>
              </a:rPr>
              <a:t>wrap_content</a:t>
            </a:r>
            <a:r>
              <a:rPr lang="en-US" sz="1867" dirty="0">
                <a:latin typeface="Courier New" pitchFamily="49" charset="0"/>
                <a:cs typeface="Courier New" pitchFamily="49" charset="0"/>
              </a:rPr>
              <a:t>"&gt;</a:t>
            </a:r>
            <a:endParaRPr lang="zh-CN" altLang="en-US" sz="1867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867" dirty="0">
                <a:latin typeface="Courier New" pitchFamily="49" charset="0"/>
                <a:cs typeface="Courier New" pitchFamily="49" charset="0"/>
              </a:rPr>
              <a:t>       &lt;Button </a:t>
            </a:r>
            <a:r>
              <a:rPr lang="en-US" sz="1867" dirty="0" err="1">
                <a:latin typeface="Courier New" pitchFamily="49" charset="0"/>
                <a:cs typeface="Courier New" pitchFamily="49" charset="0"/>
              </a:rPr>
              <a:t>android:text</a:t>
            </a:r>
            <a:r>
              <a:rPr lang="en-US" sz="1867" dirty="0">
                <a:latin typeface="Courier New" pitchFamily="49" charset="0"/>
                <a:cs typeface="Courier New" pitchFamily="49" charset="0"/>
              </a:rPr>
              <a:t>="A" </a:t>
            </a:r>
            <a:r>
              <a:rPr lang="en-US" sz="1867" dirty="0" err="1">
                <a:latin typeface="Courier New" pitchFamily="49" charset="0"/>
                <a:cs typeface="Courier New" pitchFamily="49" charset="0"/>
              </a:rPr>
              <a:t>android:id</a:t>
            </a:r>
            <a:r>
              <a:rPr lang="en-US" sz="1867" dirty="0">
                <a:latin typeface="Courier New" pitchFamily="49" charset="0"/>
                <a:cs typeface="Courier New" pitchFamily="49" charset="0"/>
              </a:rPr>
              <a:t>="@+id/Button01"</a:t>
            </a:r>
            <a:endParaRPr lang="zh-CN" altLang="en-US" sz="1867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867" dirty="0">
                <a:latin typeface="Courier New" pitchFamily="49" charset="0"/>
                <a:cs typeface="Courier New" pitchFamily="49" charset="0"/>
              </a:rPr>
              <a:t>       …</a:t>
            </a:r>
          </a:p>
          <a:p>
            <a:r>
              <a:rPr lang="en-US" sz="1867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867" dirty="0" err="1">
                <a:latin typeface="Courier New" pitchFamily="49" charset="0"/>
                <a:cs typeface="Courier New" pitchFamily="49" charset="0"/>
              </a:rPr>
              <a:t>android:layout_x</a:t>
            </a:r>
            <a:r>
              <a:rPr lang="en-US" sz="1867" dirty="0">
                <a:latin typeface="Courier New" pitchFamily="49" charset="0"/>
                <a:cs typeface="Courier New" pitchFamily="49" charset="0"/>
              </a:rPr>
              <a:t>="10dp" </a:t>
            </a:r>
            <a:r>
              <a:rPr lang="en-US" sz="1867" dirty="0" err="1">
                <a:latin typeface="Courier New" pitchFamily="49" charset="0"/>
                <a:cs typeface="Courier New" pitchFamily="49" charset="0"/>
              </a:rPr>
              <a:t>android:layout_y</a:t>
            </a:r>
            <a:r>
              <a:rPr lang="en-US" sz="1867" dirty="0">
                <a:latin typeface="Courier New" pitchFamily="49" charset="0"/>
                <a:cs typeface="Courier New" pitchFamily="49" charset="0"/>
              </a:rPr>
              <a:t>="20dp"&gt;&lt;/Button&gt;</a:t>
            </a:r>
            <a:endParaRPr lang="zh-CN" altLang="en-US" sz="1867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867" dirty="0">
                <a:latin typeface="Courier New" pitchFamily="49" charset="0"/>
                <a:cs typeface="Courier New" pitchFamily="49" charset="0"/>
              </a:rPr>
              <a:t>       &lt;Button </a:t>
            </a:r>
            <a:r>
              <a:rPr lang="en-US" sz="1867" dirty="0" err="1">
                <a:latin typeface="Courier New" pitchFamily="49" charset="0"/>
                <a:cs typeface="Courier New" pitchFamily="49" charset="0"/>
              </a:rPr>
              <a:t>android:text</a:t>
            </a:r>
            <a:r>
              <a:rPr lang="en-US" sz="1867" dirty="0">
                <a:latin typeface="Courier New" pitchFamily="49" charset="0"/>
                <a:cs typeface="Courier New" pitchFamily="49" charset="0"/>
              </a:rPr>
              <a:t>="B" </a:t>
            </a:r>
            <a:r>
              <a:rPr lang="en-US" sz="1867" dirty="0" err="1">
                <a:latin typeface="Courier New" pitchFamily="49" charset="0"/>
                <a:cs typeface="Courier New" pitchFamily="49" charset="0"/>
              </a:rPr>
              <a:t>android:id</a:t>
            </a:r>
            <a:r>
              <a:rPr lang="en-US" sz="1867" dirty="0">
                <a:latin typeface="Courier New" pitchFamily="49" charset="0"/>
                <a:cs typeface="Courier New" pitchFamily="49" charset="0"/>
              </a:rPr>
              <a:t>="@+id/Button02"</a:t>
            </a:r>
            <a:endParaRPr lang="zh-CN" altLang="en-US" sz="1867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867" dirty="0">
                <a:latin typeface="Courier New" pitchFamily="49" charset="0"/>
                <a:cs typeface="Courier New" pitchFamily="49" charset="0"/>
              </a:rPr>
              <a:t>       …</a:t>
            </a:r>
          </a:p>
          <a:p>
            <a:r>
              <a:rPr lang="en-US" sz="1867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867" dirty="0" err="1">
                <a:latin typeface="Courier New" pitchFamily="49" charset="0"/>
                <a:cs typeface="Courier New" pitchFamily="49" charset="0"/>
              </a:rPr>
              <a:t>android:layout_x</a:t>
            </a:r>
            <a:r>
              <a:rPr lang="en-US" sz="1867" dirty="0">
                <a:latin typeface="Courier New" pitchFamily="49" charset="0"/>
                <a:cs typeface="Courier New" pitchFamily="49" charset="0"/>
              </a:rPr>
              <a:t>="100dp" </a:t>
            </a:r>
            <a:r>
              <a:rPr lang="en-US" sz="1867" dirty="0" err="1">
                <a:latin typeface="Courier New" pitchFamily="49" charset="0"/>
                <a:cs typeface="Courier New" pitchFamily="49" charset="0"/>
              </a:rPr>
              <a:t>android:layout_y</a:t>
            </a:r>
            <a:r>
              <a:rPr lang="en-US" sz="1867" dirty="0">
                <a:latin typeface="Courier New" pitchFamily="49" charset="0"/>
                <a:cs typeface="Courier New" pitchFamily="49" charset="0"/>
              </a:rPr>
              <a:t>="20dp"&gt;&lt;/Button&gt;</a:t>
            </a:r>
            <a:endParaRPr lang="zh-CN" altLang="en-US" sz="1867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867" dirty="0">
                <a:latin typeface="Courier New" pitchFamily="49" charset="0"/>
                <a:cs typeface="Courier New" pitchFamily="49" charset="0"/>
              </a:rPr>
              <a:t>       &lt;Button </a:t>
            </a:r>
            <a:r>
              <a:rPr lang="en-US" sz="1867" dirty="0" err="1">
                <a:latin typeface="Courier New" pitchFamily="49" charset="0"/>
                <a:cs typeface="Courier New" pitchFamily="49" charset="0"/>
              </a:rPr>
              <a:t>android:text</a:t>
            </a:r>
            <a:r>
              <a:rPr lang="en-US" sz="1867" dirty="0">
                <a:latin typeface="Courier New" pitchFamily="49" charset="0"/>
                <a:cs typeface="Courier New" pitchFamily="49" charset="0"/>
              </a:rPr>
              <a:t>="C" </a:t>
            </a:r>
            <a:r>
              <a:rPr lang="en-US" sz="1867" dirty="0" err="1">
                <a:latin typeface="Courier New" pitchFamily="49" charset="0"/>
                <a:cs typeface="Courier New" pitchFamily="49" charset="0"/>
              </a:rPr>
              <a:t>android:id</a:t>
            </a:r>
            <a:r>
              <a:rPr lang="en-US" sz="1867" dirty="0">
                <a:latin typeface="Courier New" pitchFamily="49" charset="0"/>
                <a:cs typeface="Courier New" pitchFamily="49" charset="0"/>
              </a:rPr>
              <a:t>="@+id/Button03"</a:t>
            </a:r>
            <a:endParaRPr lang="zh-CN" altLang="en-US" sz="1867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867" dirty="0">
                <a:latin typeface="Courier New" pitchFamily="49" charset="0"/>
                <a:cs typeface="Courier New" pitchFamily="49" charset="0"/>
              </a:rPr>
              <a:t>       …</a:t>
            </a:r>
          </a:p>
          <a:p>
            <a:r>
              <a:rPr lang="en-US" sz="1867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867" dirty="0" err="1">
                <a:latin typeface="Courier New" pitchFamily="49" charset="0"/>
                <a:cs typeface="Courier New" pitchFamily="49" charset="0"/>
              </a:rPr>
              <a:t>android:layout_x</a:t>
            </a:r>
            <a:r>
              <a:rPr lang="en-US" sz="1867" dirty="0">
                <a:latin typeface="Courier New" pitchFamily="49" charset="0"/>
                <a:cs typeface="Courier New" pitchFamily="49" charset="0"/>
              </a:rPr>
              <a:t>="10dp" </a:t>
            </a:r>
            <a:r>
              <a:rPr lang="en-US" sz="1867" dirty="0" err="1">
                <a:latin typeface="Courier New" pitchFamily="49" charset="0"/>
                <a:cs typeface="Courier New" pitchFamily="49" charset="0"/>
              </a:rPr>
              <a:t>android:layout_y</a:t>
            </a:r>
            <a:r>
              <a:rPr lang="en-US" sz="1867" dirty="0">
                <a:latin typeface="Courier New" pitchFamily="49" charset="0"/>
                <a:cs typeface="Courier New" pitchFamily="49" charset="0"/>
              </a:rPr>
              <a:t>="80dp"&gt;&lt;/Button&gt;</a:t>
            </a:r>
          </a:p>
          <a:p>
            <a:r>
              <a:rPr lang="en-US" sz="1867" dirty="0">
                <a:latin typeface="Courier New" pitchFamily="49" charset="0"/>
                <a:cs typeface="Courier New" pitchFamily="49" charset="0"/>
              </a:rPr>
              <a:t>       &lt;Button </a:t>
            </a:r>
            <a:r>
              <a:rPr lang="en-US" sz="1867" dirty="0" err="1">
                <a:latin typeface="Courier New" pitchFamily="49" charset="0"/>
                <a:cs typeface="Courier New" pitchFamily="49" charset="0"/>
              </a:rPr>
              <a:t>android:text</a:t>
            </a:r>
            <a:r>
              <a:rPr lang="en-US" sz="1867" dirty="0">
                <a:latin typeface="Courier New" pitchFamily="49" charset="0"/>
                <a:cs typeface="Courier New" pitchFamily="49" charset="0"/>
              </a:rPr>
              <a:t>="D" </a:t>
            </a:r>
            <a:r>
              <a:rPr lang="en-US" sz="1867" dirty="0" err="1">
                <a:latin typeface="Courier New" pitchFamily="49" charset="0"/>
                <a:cs typeface="Courier New" pitchFamily="49" charset="0"/>
              </a:rPr>
              <a:t>android:id</a:t>
            </a:r>
            <a:r>
              <a:rPr lang="en-US" sz="1867" dirty="0">
                <a:latin typeface="Courier New" pitchFamily="49" charset="0"/>
                <a:cs typeface="Courier New" pitchFamily="49" charset="0"/>
              </a:rPr>
              <a:t>="@+id/Button04"</a:t>
            </a:r>
            <a:endParaRPr lang="zh-CN" altLang="en-US" sz="1867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867" dirty="0">
                <a:latin typeface="Courier New" pitchFamily="49" charset="0"/>
                <a:cs typeface="Courier New" pitchFamily="49" charset="0"/>
              </a:rPr>
              <a:t>       …</a:t>
            </a:r>
          </a:p>
          <a:p>
            <a:r>
              <a:rPr lang="en-US" sz="1867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867" dirty="0" err="1">
                <a:latin typeface="Courier New" pitchFamily="49" charset="0"/>
                <a:cs typeface="Courier New" pitchFamily="49" charset="0"/>
              </a:rPr>
              <a:t>android:layout_x</a:t>
            </a:r>
            <a:r>
              <a:rPr lang="en-US" sz="1867" dirty="0">
                <a:latin typeface="Courier New" pitchFamily="49" charset="0"/>
                <a:cs typeface="Courier New" pitchFamily="49" charset="0"/>
              </a:rPr>
              <a:t>="100dp" </a:t>
            </a:r>
            <a:r>
              <a:rPr lang="en-US" sz="1867" dirty="0" err="1">
                <a:latin typeface="Courier New" pitchFamily="49" charset="0"/>
                <a:cs typeface="Courier New" pitchFamily="49" charset="0"/>
              </a:rPr>
              <a:t>android:layout_y</a:t>
            </a:r>
            <a:r>
              <a:rPr lang="en-US" sz="1867" dirty="0">
                <a:latin typeface="Courier New" pitchFamily="49" charset="0"/>
                <a:cs typeface="Courier New" pitchFamily="49" charset="0"/>
              </a:rPr>
              <a:t>="80dp"&gt;&lt;/Button&gt;</a:t>
            </a:r>
            <a:endParaRPr lang="zh-CN" altLang="en-US" sz="1867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867" dirty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867" dirty="0" err="1">
                <a:latin typeface="Courier New" pitchFamily="49" charset="0"/>
                <a:cs typeface="Courier New" pitchFamily="49" charset="0"/>
              </a:rPr>
              <a:t>AbsoluteLayout</a:t>
            </a:r>
            <a:r>
              <a:rPr lang="en-US" sz="1867" dirty="0">
                <a:latin typeface="Courier New" pitchFamily="49" charset="0"/>
                <a:cs typeface="Courier New" pitchFamily="49" charset="0"/>
              </a:rPr>
              <a:t>&gt;</a:t>
            </a:r>
            <a:endParaRPr lang="zh-CN" altLang="en-US" sz="1867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xmlns="" id="{3E2AF1C1-E4FD-85D5-22BE-FDCD86EF7934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993822" y="1546863"/>
            <a:ext cx="2942349" cy="5233239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xmlns="" val="173404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518110" y="246223"/>
            <a:ext cx="7485380" cy="547793"/>
          </a:xfrm>
        </p:spPr>
        <p:txBody>
          <a:bodyPr>
            <a:normAutofit fontScale="90000"/>
          </a:bodyPr>
          <a:lstStyle/>
          <a:p>
            <a:r>
              <a:rPr lang="en-US" altLang="zh-CN" sz="3800" dirty="0"/>
              <a:t>Android</a:t>
            </a:r>
            <a:r>
              <a:rPr lang="zh-CN" altLang="en-US" sz="3800" dirty="0"/>
              <a:t>中的事件监听器</a:t>
            </a:r>
            <a:r>
              <a:rPr lang="zh-CN" altLang="en-US" sz="4000" dirty="0"/>
              <a:t/>
            </a:r>
            <a:br>
              <a:rPr lang="zh-CN" altLang="en-US" sz="4000" dirty="0"/>
            </a:br>
            <a:endParaRPr dirty="0"/>
          </a:p>
        </p:txBody>
      </p:sp>
      <p:sp>
        <p:nvSpPr>
          <p:cNvPr id="117763" name="Rectangle 3"/>
          <p:cNvSpPr>
            <a:spLocks noChangeArrowheads="1"/>
          </p:cNvSpPr>
          <p:nvPr/>
        </p:nvSpPr>
        <p:spPr bwMode="auto">
          <a:xfrm>
            <a:off x="1" y="-246220"/>
            <a:ext cx="246286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2400"/>
          </a:p>
        </p:txBody>
      </p:sp>
      <p:sp>
        <p:nvSpPr>
          <p:cNvPr id="147458" name="Rectangle 2"/>
          <p:cNvSpPr>
            <a:spLocks noChangeArrowheads="1"/>
          </p:cNvSpPr>
          <p:nvPr/>
        </p:nvSpPr>
        <p:spPr bwMode="auto">
          <a:xfrm>
            <a:off x="1" y="-246220"/>
            <a:ext cx="246286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2400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566780200"/>
              </p:ext>
            </p:extLst>
          </p:nvPr>
        </p:nvGraphicFramePr>
        <p:xfrm>
          <a:off x="246288" y="1458193"/>
          <a:ext cx="11802277" cy="36203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5923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3487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10817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545527">
                <a:tc>
                  <a:txBody>
                    <a:bodyPr/>
                    <a:lstStyle/>
                    <a:p>
                      <a:pPr marL="144000" algn="ctr" defTabSz="914400" rtl="0" eaLnBrk="1" latinLnBrk="0" hangingPunct="1">
                        <a:spcAft>
                          <a:spcPts val="0"/>
                        </a:spcAft>
                        <a:tabLst>
                          <a:tab pos="295275" algn="l"/>
                          <a:tab pos="987425" algn="ctr"/>
                        </a:tabLst>
                      </a:pPr>
                      <a:r>
                        <a:rPr lang="zh-CN" sz="2400" b="1" kern="100" dirty="0">
                          <a:solidFill>
                            <a:schemeClr val="lt1"/>
                          </a:solidFill>
                          <a:latin typeface="+mn-ea"/>
                          <a:ea typeface="+mn-ea"/>
                          <a:cs typeface="Times New Roman"/>
                        </a:rPr>
                        <a:t>事件监听器接口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4400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2400" b="1" kern="100" dirty="0">
                          <a:solidFill>
                            <a:schemeClr val="lt1"/>
                          </a:solidFill>
                          <a:latin typeface="+mn-ea"/>
                          <a:ea typeface="+mn-ea"/>
                          <a:cs typeface="Times New Roman"/>
                        </a:rPr>
                        <a:t>事 件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4400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2400" b="1" kern="100" dirty="0">
                          <a:solidFill>
                            <a:schemeClr val="lt1"/>
                          </a:solidFill>
                          <a:latin typeface="+mn-ea"/>
                          <a:ea typeface="+mn-ea"/>
                          <a:cs typeface="Times New Roman"/>
                        </a:rPr>
                        <a:t>功能描述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84912">
                <a:tc>
                  <a:txBody>
                    <a:bodyPr/>
                    <a:lstStyle/>
                    <a:p>
                      <a:pPr marL="14400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100" kern="1200" dirty="0" err="1">
                          <a:solidFill>
                            <a:schemeClr val="dk1"/>
                          </a:solidFill>
                          <a:latin typeface="Times New Roman" pitchFamily="18" charset="0"/>
                          <a:ea typeface="Adobe 仿宋 Std R"/>
                          <a:cs typeface="Times New Roman" pitchFamily="18" charset="0"/>
                        </a:rPr>
                        <a:t>OnClickListener</a:t>
                      </a:r>
                      <a:endParaRPr lang="zh-CN" sz="2100" kern="1200" dirty="0">
                        <a:solidFill>
                          <a:schemeClr val="dk1"/>
                        </a:solidFill>
                        <a:latin typeface="Times New Roman" pitchFamily="18" charset="0"/>
                        <a:ea typeface="Adobe 仿宋 Std R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4400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21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单击事件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4400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21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当用户点击某个组件或者方向键触发该事件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84912">
                <a:tc>
                  <a:txBody>
                    <a:bodyPr/>
                    <a:lstStyle/>
                    <a:p>
                      <a:pPr marL="14400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1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Adobe 仿宋 Std R"/>
                          <a:cs typeface="Times New Roman" pitchFamily="18" charset="0"/>
                        </a:rPr>
                        <a:t>OnFocusChangeListener</a:t>
                      </a:r>
                      <a:endParaRPr lang="zh-CN" sz="2100" kern="1200" dirty="0">
                        <a:solidFill>
                          <a:schemeClr val="dk1"/>
                        </a:solidFill>
                        <a:latin typeface="Times New Roman" pitchFamily="18" charset="0"/>
                        <a:ea typeface="Adobe 仿宋 Std R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4400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21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焦点事件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4400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21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当组件获得或者失去焦点时触发该事件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84912">
                <a:tc>
                  <a:txBody>
                    <a:bodyPr/>
                    <a:lstStyle/>
                    <a:p>
                      <a:pPr marL="14400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1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Adobe 仿宋 Std R"/>
                          <a:cs typeface="Times New Roman" pitchFamily="18" charset="0"/>
                        </a:rPr>
                        <a:t>OnKeyListener</a:t>
                      </a:r>
                      <a:endParaRPr lang="zh-CN" sz="2100" kern="1200" dirty="0">
                        <a:solidFill>
                          <a:schemeClr val="dk1"/>
                        </a:solidFill>
                        <a:latin typeface="Times New Roman" pitchFamily="18" charset="0"/>
                        <a:ea typeface="Adobe 仿宋 Std R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4400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21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按键事件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4400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21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当用户按下或者释放设备上的某个按键触发该事件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84912">
                <a:tc>
                  <a:txBody>
                    <a:bodyPr/>
                    <a:lstStyle/>
                    <a:p>
                      <a:pPr marL="14400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1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Adobe 仿宋 Std R"/>
                          <a:cs typeface="Times New Roman" pitchFamily="18" charset="0"/>
                        </a:rPr>
                        <a:t>OnTouchListener</a:t>
                      </a:r>
                      <a:endParaRPr lang="zh-CN" sz="2100" kern="1200" dirty="0">
                        <a:solidFill>
                          <a:schemeClr val="dk1"/>
                        </a:solidFill>
                        <a:latin typeface="Times New Roman" pitchFamily="18" charset="0"/>
                        <a:ea typeface="Adobe 仿宋 Std R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4400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21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触摸事件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4400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21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当触碰屏幕时触发该事件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50240">
                <a:tc>
                  <a:txBody>
                    <a:bodyPr/>
                    <a:lstStyle/>
                    <a:p>
                      <a:pPr marL="14400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1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Adobe 仿宋 Std R"/>
                          <a:cs typeface="Times New Roman" pitchFamily="18" charset="0"/>
                        </a:rPr>
                        <a:t>OnCreateContextMenuListener</a:t>
                      </a:r>
                      <a:endParaRPr lang="zh-CN" sz="2100" kern="1200" dirty="0">
                        <a:solidFill>
                          <a:schemeClr val="dk1"/>
                        </a:solidFill>
                        <a:latin typeface="Times New Roman" pitchFamily="18" charset="0"/>
                        <a:ea typeface="Adobe 仿宋 Std R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4400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21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创建上下文菜单事件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4400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21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当创建上下文菜单时触发该事件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84912">
                <a:tc>
                  <a:txBody>
                    <a:bodyPr/>
                    <a:lstStyle/>
                    <a:p>
                      <a:pPr marL="14400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100" kern="1200" dirty="0" err="1">
                          <a:solidFill>
                            <a:schemeClr val="dk1"/>
                          </a:solidFill>
                          <a:latin typeface="Times New Roman" pitchFamily="18" charset="0"/>
                          <a:ea typeface="Adobe 仿宋 Std R"/>
                          <a:cs typeface="Times New Roman" pitchFamily="18" charset="0"/>
                        </a:rPr>
                        <a:t>OnCheckedChangeListener</a:t>
                      </a:r>
                      <a:endParaRPr lang="zh-CN" sz="2100" kern="1200" dirty="0">
                        <a:solidFill>
                          <a:schemeClr val="dk1"/>
                        </a:solidFill>
                        <a:latin typeface="Times New Roman" pitchFamily="18" charset="0"/>
                        <a:ea typeface="Adobe 仿宋 Std R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4400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21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选项改变事件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4400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21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当选择改变时触发该事件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507816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4"/>
          <p:cNvSpPr>
            <a:spLocks noGrp="1"/>
          </p:cNvSpPr>
          <p:nvPr>
            <p:ph idx="1"/>
          </p:nvPr>
        </p:nvSpPr>
        <p:spPr>
          <a:xfrm>
            <a:off x="739588" y="857233"/>
            <a:ext cx="10870292" cy="457203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CN" sz="2400" b="0" dirty="0"/>
              <a:t>实现事件监听器有以下</a:t>
            </a:r>
            <a:r>
              <a:rPr lang="zh-CN" altLang="en-US" sz="2400" b="0" dirty="0"/>
              <a:t>四</a:t>
            </a:r>
            <a:r>
              <a:rPr lang="zh-CN" sz="2400" b="0" dirty="0"/>
              <a:t>种形式：</a:t>
            </a:r>
            <a:endParaRPr sz="2400" b="0" dirty="0"/>
          </a:p>
          <a:p>
            <a:pPr marL="457211" lvl="1">
              <a:lnSpc>
                <a:spcPct val="130000"/>
              </a:lnSpc>
              <a:spcBef>
                <a:spcPts val="1000"/>
              </a:spcBef>
            </a:pPr>
            <a:r>
              <a:rPr sz="2400" i="0" dirty="0">
                <a:latin typeface="+mn-lt"/>
                <a:ea typeface="+mn-ea"/>
                <a:cs typeface="+mn-cs"/>
              </a:rPr>
              <a:t>Activity</a:t>
            </a:r>
            <a:r>
              <a:rPr lang="zh-CN" sz="2400" i="0" dirty="0">
                <a:latin typeface="+mn-lt"/>
                <a:ea typeface="+mn-ea"/>
                <a:cs typeface="+mn-cs"/>
              </a:rPr>
              <a:t>本身作为事件监听器</a:t>
            </a:r>
            <a:r>
              <a:rPr lang="zh-CN" sz="2400" b="0" i="0" dirty="0">
                <a:latin typeface="+mn-lt"/>
                <a:ea typeface="+mn-ea"/>
                <a:cs typeface="+mn-cs"/>
              </a:rPr>
              <a:t>：通过</a:t>
            </a:r>
            <a:r>
              <a:rPr sz="2400" b="0" i="0" dirty="0">
                <a:latin typeface="+mn-lt"/>
                <a:ea typeface="+mn-ea"/>
                <a:cs typeface="+mn-cs"/>
              </a:rPr>
              <a:t>Activity</a:t>
            </a:r>
            <a:r>
              <a:rPr lang="zh-CN" sz="2400" b="0" i="0" dirty="0">
                <a:latin typeface="+mn-lt"/>
                <a:ea typeface="+mn-ea"/>
                <a:cs typeface="+mn-cs"/>
              </a:rPr>
              <a:t>实现监听器接口，并实现事件处理方法</a:t>
            </a:r>
          </a:p>
          <a:p>
            <a:pPr marL="457211" lvl="1">
              <a:lnSpc>
                <a:spcPct val="130000"/>
              </a:lnSpc>
              <a:spcBef>
                <a:spcPts val="1000"/>
              </a:spcBef>
            </a:pPr>
            <a:r>
              <a:rPr lang="zh-CN" sz="2400" i="0" dirty="0">
                <a:latin typeface="+mn-lt"/>
                <a:ea typeface="+mn-ea"/>
                <a:cs typeface="+mn-cs"/>
              </a:rPr>
              <a:t>匿名内部类形式</a:t>
            </a:r>
            <a:r>
              <a:rPr lang="zh-CN" sz="2400" b="0" i="0" dirty="0">
                <a:latin typeface="+mn-lt"/>
                <a:ea typeface="+mn-ea"/>
                <a:cs typeface="+mn-cs"/>
              </a:rPr>
              <a:t>：使用匿名内部类创建事件监听器对象</a:t>
            </a:r>
          </a:p>
          <a:p>
            <a:pPr marL="457211" lvl="1">
              <a:lnSpc>
                <a:spcPct val="130000"/>
              </a:lnSpc>
              <a:spcBef>
                <a:spcPts val="1000"/>
              </a:spcBef>
            </a:pPr>
            <a:r>
              <a:rPr lang="zh-CN" sz="2400" i="0" dirty="0">
                <a:latin typeface="+mn-lt"/>
                <a:ea typeface="+mn-ea"/>
                <a:cs typeface="+mn-cs"/>
              </a:rPr>
              <a:t>内部类或外部类形式</a:t>
            </a:r>
            <a:r>
              <a:rPr lang="zh-CN" sz="2400" b="0" i="0" dirty="0">
                <a:latin typeface="+mn-lt"/>
                <a:ea typeface="+mn-ea"/>
                <a:cs typeface="+mn-cs"/>
              </a:rPr>
              <a:t>：将事件监听类定义为当前类的内部类或普通的外部类</a:t>
            </a:r>
          </a:p>
          <a:p>
            <a:pPr marL="457211" lvl="1">
              <a:lnSpc>
                <a:spcPct val="130000"/>
              </a:lnSpc>
              <a:spcBef>
                <a:spcPts val="1000"/>
              </a:spcBef>
            </a:pPr>
            <a:r>
              <a:rPr lang="zh-CN" sz="2400" i="0" dirty="0">
                <a:latin typeface="+mn-lt"/>
                <a:ea typeface="+mn-ea"/>
                <a:cs typeface="+mn-cs"/>
              </a:rPr>
              <a:t>绑定标签</a:t>
            </a:r>
            <a:r>
              <a:rPr lang="zh-CN" sz="2400" b="0" i="0" dirty="0">
                <a:latin typeface="+mn-lt"/>
                <a:ea typeface="+mn-ea"/>
                <a:cs typeface="+mn-cs"/>
              </a:rPr>
              <a:t>：在布局文件中为指定标签绑定事件处理方法</a:t>
            </a:r>
          </a:p>
        </p:txBody>
      </p:sp>
      <p:sp>
        <p:nvSpPr>
          <p:cNvPr id="117763" name="Rectangle 3"/>
          <p:cNvSpPr>
            <a:spLocks noChangeArrowheads="1"/>
          </p:cNvSpPr>
          <p:nvPr/>
        </p:nvSpPr>
        <p:spPr bwMode="auto">
          <a:xfrm>
            <a:off x="1" y="-246220"/>
            <a:ext cx="246286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2400"/>
          </a:p>
        </p:txBody>
      </p:sp>
      <p:sp>
        <p:nvSpPr>
          <p:cNvPr id="147458" name="Rectangle 2"/>
          <p:cNvSpPr>
            <a:spLocks noChangeArrowheads="1"/>
          </p:cNvSpPr>
          <p:nvPr/>
        </p:nvSpPr>
        <p:spPr bwMode="auto">
          <a:xfrm>
            <a:off x="1" y="-246220"/>
            <a:ext cx="246286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xmlns="" val="2757370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4"/>
          <p:cNvSpPr>
            <a:spLocks noGrp="1"/>
          </p:cNvSpPr>
          <p:nvPr>
            <p:ph idx="1"/>
          </p:nvPr>
        </p:nvSpPr>
        <p:spPr>
          <a:xfrm>
            <a:off x="666713" y="857233"/>
            <a:ext cx="10943167" cy="4572031"/>
          </a:xfrm>
        </p:spPr>
        <p:txBody>
          <a:bodyPr/>
          <a:lstStyle/>
          <a:p>
            <a:pPr>
              <a:buNone/>
            </a:pPr>
            <a:r>
              <a:rPr lang="zh-CN" altLang="zh-CN" sz="2800" b="0" dirty="0"/>
              <a:t>实现基于监听的事件处理</a:t>
            </a:r>
            <a:r>
              <a:rPr lang="zh-CN" altLang="en-US" sz="2800" b="0" dirty="0"/>
              <a:t>有三步：</a:t>
            </a:r>
            <a:endParaRPr lang="en-US" altLang="zh-CN" sz="2800" b="0" dirty="0"/>
          </a:p>
          <a:p>
            <a:pPr marL="838196" lvl="1" indent="-609585">
              <a:lnSpc>
                <a:spcPct val="200000"/>
              </a:lnSpc>
              <a:buFont typeface="+mj-ea"/>
              <a:buAutoNum type="circleNumDbPlain"/>
            </a:pPr>
            <a:r>
              <a:rPr lang="zh-CN" sz="2400" b="0" i="0" dirty="0"/>
              <a:t>实现基于监听的事件处理步骤</a:t>
            </a:r>
            <a:endParaRPr sz="2400" b="0" i="0" dirty="0"/>
          </a:p>
          <a:p>
            <a:pPr marL="838196" lvl="1" indent="-609585">
              <a:lnSpc>
                <a:spcPct val="200000"/>
              </a:lnSpc>
              <a:buFont typeface="+mj-lt"/>
              <a:buAutoNum type="circleNumDbPlain"/>
            </a:pPr>
            <a:r>
              <a:rPr lang="zh-CN" sz="2400" b="0" i="0" dirty="0"/>
              <a:t>在事件处理方法中编写事件处理代码</a:t>
            </a:r>
            <a:endParaRPr sz="2400" b="0" i="0" dirty="0"/>
          </a:p>
          <a:p>
            <a:pPr marL="838196" lvl="1" indent="-609585">
              <a:lnSpc>
                <a:spcPct val="200000"/>
              </a:lnSpc>
              <a:buFont typeface="+mj-lt"/>
              <a:buAutoNum type="circleNumDbPlain"/>
            </a:pPr>
            <a:r>
              <a:rPr lang="zh-CN" sz="2400" b="0" i="0" dirty="0"/>
              <a:t>在相应的组件上注册监听器</a:t>
            </a:r>
          </a:p>
          <a:p>
            <a:pPr marL="609585" indent="-609585">
              <a:buFont typeface="+mj-lt"/>
              <a:buAutoNum type="circleNumDbPlain"/>
            </a:pPr>
            <a:endParaRPr lang="zh-CN" dirty="0"/>
          </a:p>
        </p:txBody>
      </p:sp>
      <p:sp>
        <p:nvSpPr>
          <p:cNvPr id="117763" name="Rectangle 3"/>
          <p:cNvSpPr>
            <a:spLocks noChangeArrowheads="1"/>
          </p:cNvSpPr>
          <p:nvPr/>
        </p:nvSpPr>
        <p:spPr bwMode="auto">
          <a:xfrm>
            <a:off x="1" y="-246220"/>
            <a:ext cx="246286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2400"/>
          </a:p>
        </p:txBody>
      </p:sp>
      <p:sp>
        <p:nvSpPr>
          <p:cNvPr id="147458" name="Rectangle 2"/>
          <p:cNvSpPr>
            <a:spLocks noChangeArrowheads="1"/>
          </p:cNvSpPr>
          <p:nvPr/>
        </p:nvSpPr>
        <p:spPr bwMode="auto">
          <a:xfrm>
            <a:off x="1" y="-246220"/>
            <a:ext cx="246286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xmlns="" val="891090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4"/>
          <p:cNvSpPr>
            <a:spLocks noGrp="1"/>
          </p:cNvSpPr>
          <p:nvPr>
            <p:ph idx="1"/>
          </p:nvPr>
        </p:nvSpPr>
        <p:spPr>
          <a:xfrm>
            <a:off x="625687" y="1045492"/>
            <a:ext cx="10943167" cy="4572031"/>
          </a:xfrm>
        </p:spPr>
        <p:txBody>
          <a:bodyPr>
            <a:normAutofit/>
          </a:bodyPr>
          <a:lstStyle/>
          <a:p>
            <a:pPr marL="228600" indent="-22860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sz="2800" b="0" dirty="0">
                <a:latin typeface="+mn-lt"/>
                <a:ea typeface="+mn-ea"/>
                <a:cs typeface="+mn-cs"/>
              </a:rPr>
              <a:t>通过</a:t>
            </a:r>
            <a:r>
              <a:rPr sz="2800" b="0" dirty="0">
                <a:latin typeface="+mn-lt"/>
                <a:ea typeface="+mn-ea"/>
                <a:cs typeface="+mn-cs"/>
              </a:rPr>
              <a:t>Activity</a:t>
            </a:r>
            <a:r>
              <a:rPr lang="zh-CN" sz="2800" b="0" dirty="0">
                <a:latin typeface="+mn-lt"/>
                <a:ea typeface="+mn-ea"/>
                <a:cs typeface="+mn-cs"/>
              </a:rPr>
              <a:t>实现监听器接口，并实现该接口中对应的事件处理方法</a:t>
            </a:r>
            <a:endParaRPr sz="2800" b="0" dirty="0">
              <a:latin typeface="+mn-lt"/>
              <a:ea typeface="+mn-ea"/>
              <a:cs typeface="+mn-cs"/>
            </a:endParaRPr>
          </a:p>
          <a:p>
            <a:pPr marL="228600" indent="-22860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sz="2800" b="0" dirty="0">
                <a:latin typeface="+mn-lt"/>
                <a:ea typeface="+mn-ea"/>
                <a:cs typeface="+mn-cs"/>
              </a:rPr>
              <a:t>基于监听的事件的处理模型的编程步骤</a:t>
            </a:r>
            <a:r>
              <a:rPr lang="zh-CN" altLang="en-US" sz="2800" b="0" dirty="0">
                <a:latin typeface="+mn-lt"/>
                <a:ea typeface="+mn-ea"/>
                <a:cs typeface="+mn-cs"/>
              </a:rPr>
              <a:t>：</a:t>
            </a:r>
            <a:endParaRPr sz="2800" b="0" dirty="0">
              <a:latin typeface="+mn-lt"/>
              <a:ea typeface="+mn-ea"/>
              <a:cs typeface="+mn-cs"/>
            </a:endParaRPr>
          </a:p>
          <a:p>
            <a:pPr marL="1066773" lvl="1" indent="-457189">
              <a:lnSpc>
                <a:spcPct val="150000"/>
              </a:lnSpc>
              <a:buFont typeface="+mj-ea"/>
              <a:buAutoNum type="circleNumDbPlain"/>
            </a:pPr>
            <a:r>
              <a:rPr sz="2400" b="0" i="0" dirty="0"/>
              <a:t>获取所要触发事件的事件源控件</a:t>
            </a:r>
            <a:endParaRPr lang="en-US" sz="2400" b="0" i="0" dirty="0"/>
          </a:p>
          <a:p>
            <a:pPr marL="1066773" lvl="1" indent="-457189">
              <a:lnSpc>
                <a:spcPct val="150000"/>
              </a:lnSpc>
              <a:buFont typeface="+mj-ea"/>
              <a:buAutoNum type="circleNumDbPlain"/>
            </a:pPr>
            <a:r>
              <a:rPr sz="2400" b="0" i="0" dirty="0"/>
              <a:t>实现事件监听器类</a:t>
            </a:r>
            <a:endParaRPr lang="en-US" sz="2400" b="0" i="0" dirty="0"/>
          </a:p>
          <a:p>
            <a:pPr marL="1066773" lvl="1" indent="-457189">
              <a:lnSpc>
                <a:spcPct val="150000"/>
              </a:lnSpc>
              <a:buFont typeface="+mj-ea"/>
              <a:buAutoNum type="circleNumDbPlain"/>
            </a:pPr>
            <a:r>
              <a:rPr sz="2400" b="0" i="0" dirty="0"/>
              <a:t>调用事件源的</a:t>
            </a:r>
            <a:r>
              <a:rPr lang="en-US" sz="2400" b="0" i="0" dirty="0" err="1"/>
              <a:t>setXxxListener</a:t>
            </a:r>
            <a:r>
              <a:rPr lang="en-US" sz="2400" b="0" i="0" dirty="0"/>
              <a:t>()</a:t>
            </a:r>
            <a:r>
              <a:rPr sz="2400" b="0" i="0" dirty="0"/>
              <a:t>方法，将事件监听器注册给事件源对象</a:t>
            </a:r>
            <a:endParaRPr lang="zh-CN" altLang="en-US" sz="2400" b="0" i="0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518110" y="246223"/>
            <a:ext cx="7485380" cy="547793"/>
          </a:xfrm>
        </p:spPr>
        <p:txBody>
          <a:bodyPr>
            <a:normAutofit fontScale="90000"/>
          </a:bodyPr>
          <a:lstStyle/>
          <a:p>
            <a:r>
              <a:rPr lang="en-US" dirty="0"/>
              <a:t>Activity</a:t>
            </a:r>
            <a:r>
              <a:rPr dirty="0"/>
              <a:t>本身作为事件监听器</a:t>
            </a:r>
          </a:p>
        </p:txBody>
      </p:sp>
      <p:sp>
        <p:nvSpPr>
          <p:cNvPr id="117763" name="Rectangle 3"/>
          <p:cNvSpPr>
            <a:spLocks noChangeArrowheads="1"/>
          </p:cNvSpPr>
          <p:nvPr/>
        </p:nvSpPr>
        <p:spPr bwMode="auto">
          <a:xfrm>
            <a:off x="1" y="-246220"/>
            <a:ext cx="246286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2400"/>
          </a:p>
        </p:txBody>
      </p:sp>
      <p:sp>
        <p:nvSpPr>
          <p:cNvPr id="147458" name="Rectangle 2"/>
          <p:cNvSpPr>
            <a:spLocks noChangeArrowheads="1"/>
          </p:cNvSpPr>
          <p:nvPr/>
        </p:nvSpPr>
        <p:spPr bwMode="auto">
          <a:xfrm>
            <a:off x="1" y="-246220"/>
            <a:ext cx="246286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xmlns="" val="296283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4"/>
          <p:cNvSpPr>
            <a:spLocks noGrp="1"/>
          </p:cNvSpPr>
          <p:nvPr>
            <p:ph idx="1"/>
          </p:nvPr>
        </p:nvSpPr>
        <p:spPr>
          <a:xfrm>
            <a:off x="666713" y="964809"/>
            <a:ext cx="10943167" cy="4572031"/>
          </a:xfrm>
        </p:spPr>
        <p:txBody>
          <a:bodyPr>
            <a:normAutofit/>
          </a:bodyPr>
          <a:lstStyle/>
          <a:p>
            <a:pPr marL="228600" indent="-22860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zh-CN" sz="2800" b="0" dirty="0">
                <a:latin typeface="+mn-lt"/>
                <a:ea typeface="+mn-ea"/>
                <a:cs typeface="+mn-cs"/>
              </a:rPr>
              <a:t>匿名内部类形式的事件监听器更合适</a:t>
            </a:r>
            <a:r>
              <a:rPr lang="zh-CN" altLang="en-US" sz="2800" b="0" dirty="0">
                <a:latin typeface="+mn-lt"/>
                <a:ea typeface="+mn-ea"/>
                <a:cs typeface="+mn-cs"/>
              </a:rPr>
              <a:t>事件</a:t>
            </a:r>
            <a:r>
              <a:rPr lang="zh-CN" altLang="zh-CN" sz="2800" b="0" dirty="0">
                <a:latin typeface="+mn-lt"/>
                <a:ea typeface="+mn-ea"/>
                <a:cs typeface="+mn-cs"/>
              </a:rPr>
              <a:t>只是临时使用一次</a:t>
            </a:r>
            <a:r>
              <a:rPr lang="zh-CN" altLang="en-US" sz="2800" b="0" dirty="0">
                <a:latin typeface="+mn-lt"/>
                <a:ea typeface="+mn-ea"/>
                <a:cs typeface="+mn-cs"/>
              </a:rPr>
              <a:t>的情况</a:t>
            </a:r>
            <a:endParaRPr lang="zh-CN" altLang="zh-CN" sz="2800" b="0" dirty="0">
              <a:latin typeface="+mn-lt"/>
              <a:ea typeface="+mn-ea"/>
              <a:cs typeface="+mn-cs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532242" y="250399"/>
            <a:ext cx="7485380" cy="547793"/>
          </a:xfrm>
        </p:spPr>
        <p:txBody>
          <a:bodyPr>
            <a:normAutofit fontScale="90000"/>
          </a:bodyPr>
          <a:lstStyle/>
          <a:p>
            <a:r>
              <a:rPr dirty="0"/>
              <a:t>匿名内部类形式</a:t>
            </a:r>
          </a:p>
        </p:txBody>
      </p:sp>
      <p:sp>
        <p:nvSpPr>
          <p:cNvPr id="117763" name="Rectangle 3"/>
          <p:cNvSpPr>
            <a:spLocks noChangeArrowheads="1"/>
          </p:cNvSpPr>
          <p:nvPr/>
        </p:nvSpPr>
        <p:spPr bwMode="auto">
          <a:xfrm>
            <a:off x="1" y="-246220"/>
            <a:ext cx="246286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2400"/>
          </a:p>
        </p:txBody>
      </p:sp>
      <p:sp>
        <p:nvSpPr>
          <p:cNvPr id="147458" name="Rectangle 2"/>
          <p:cNvSpPr>
            <a:spLocks noChangeArrowheads="1"/>
          </p:cNvSpPr>
          <p:nvPr/>
        </p:nvSpPr>
        <p:spPr bwMode="auto">
          <a:xfrm>
            <a:off x="1" y="-246220"/>
            <a:ext cx="246286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2400"/>
          </a:p>
        </p:txBody>
      </p:sp>
      <p:sp>
        <p:nvSpPr>
          <p:cNvPr id="7" name="TextBox 7"/>
          <p:cNvSpPr txBox="1"/>
          <p:nvPr/>
        </p:nvSpPr>
        <p:spPr bwMode="auto">
          <a:xfrm>
            <a:off x="1003436" y="2019317"/>
            <a:ext cx="9175988" cy="2709011"/>
          </a:xfrm>
          <a:prstGeom prst="rect">
            <a:avLst/>
          </a:prstGeom>
          <a:solidFill>
            <a:srgbClr val="FFFF9B"/>
          </a:solidFill>
          <a:ln w="9525">
            <a:noFill/>
            <a:miter lim="800000"/>
          </a:ln>
        </p:spPr>
        <p:txBody>
          <a:bodyPr vert="horz" wrap="square" lIns="121920" tIns="60960" rIns="121920" bIns="60960" numCol="1" rtlCol="0" anchor="ctr" anchorCtr="0" compatLnSpc="1">
            <a:spAutoFit/>
          </a:bodyPr>
          <a:lstStyle/>
          <a:p>
            <a:r>
              <a:rPr lang="en-US" altLang="zh-CN" sz="1867" dirty="0">
                <a:latin typeface="Courier New" pitchFamily="49" charset="0"/>
                <a:cs typeface="Courier New" pitchFamily="49" charset="0"/>
              </a:rPr>
              <a:t>		// </a:t>
            </a:r>
            <a:r>
              <a:rPr lang="zh-CN" altLang="zh-CN" sz="1867" dirty="0">
                <a:latin typeface="Courier New" pitchFamily="49" charset="0"/>
                <a:cs typeface="Courier New" pitchFamily="49" charset="0"/>
              </a:rPr>
              <a:t>使用匿名内部类创建一个监听器</a:t>
            </a:r>
          </a:p>
          <a:p>
            <a:r>
              <a:rPr lang="en-US" altLang="zh-CN" sz="1867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zh-CN" sz="1867" dirty="0" err="1">
                <a:latin typeface="Courier New" pitchFamily="49" charset="0"/>
                <a:cs typeface="Courier New" pitchFamily="49" charset="0"/>
              </a:rPr>
              <a:t>clickBtn.setOnClickListener</a:t>
            </a:r>
            <a:r>
              <a:rPr lang="en-US" altLang="zh-CN" sz="1867" dirty="0">
                <a:latin typeface="Courier New" pitchFamily="49" charset="0"/>
                <a:cs typeface="Courier New" pitchFamily="49" charset="0"/>
              </a:rPr>
              <a:t>(new </a:t>
            </a:r>
            <a:r>
              <a:rPr lang="en-US" altLang="zh-CN" sz="1867" dirty="0" err="1">
                <a:latin typeface="Courier New" pitchFamily="49" charset="0"/>
                <a:cs typeface="Courier New" pitchFamily="49" charset="0"/>
              </a:rPr>
              <a:t>OnClickListener</a:t>
            </a:r>
            <a:r>
              <a:rPr lang="en-US" altLang="zh-CN" sz="1867" dirty="0">
                <a:latin typeface="Courier New" pitchFamily="49" charset="0"/>
                <a:cs typeface="Courier New" pitchFamily="49" charset="0"/>
              </a:rPr>
              <a:t>() {</a:t>
            </a:r>
            <a:endParaRPr lang="zh-CN" altLang="zh-CN" sz="1867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sz="1867" dirty="0">
                <a:latin typeface="Courier New" pitchFamily="49" charset="0"/>
                <a:cs typeface="Courier New" pitchFamily="49" charset="0"/>
              </a:rPr>
              <a:t>			</a:t>
            </a:r>
            <a:endParaRPr lang="zh-CN" altLang="zh-CN" sz="1867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sz="1867" dirty="0">
                <a:latin typeface="Courier New" pitchFamily="49" charset="0"/>
                <a:cs typeface="Courier New" pitchFamily="49" charset="0"/>
              </a:rPr>
              <a:t>			@Override</a:t>
            </a:r>
            <a:endParaRPr lang="zh-CN" altLang="zh-CN" sz="1867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sz="1867" dirty="0">
                <a:latin typeface="Courier New" pitchFamily="49" charset="0"/>
                <a:cs typeface="Courier New" pitchFamily="49" charset="0"/>
              </a:rPr>
              <a:t>			public void </a:t>
            </a:r>
            <a:r>
              <a:rPr lang="en-US" altLang="zh-CN" sz="1867" dirty="0" err="1">
                <a:latin typeface="Courier New" pitchFamily="49" charset="0"/>
                <a:cs typeface="Courier New" pitchFamily="49" charset="0"/>
              </a:rPr>
              <a:t>onClick</a:t>
            </a:r>
            <a:r>
              <a:rPr lang="en-US" altLang="zh-CN" sz="1867" dirty="0">
                <a:latin typeface="Courier New" pitchFamily="49" charset="0"/>
                <a:cs typeface="Courier New" pitchFamily="49" charset="0"/>
              </a:rPr>
              <a:t>(View v) {</a:t>
            </a:r>
            <a:endParaRPr lang="zh-CN" altLang="zh-CN" sz="1867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sz="1867" dirty="0">
                <a:latin typeface="Courier New" pitchFamily="49" charset="0"/>
                <a:cs typeface="Courier New" pitchFamily="49" charset="0"/>
              </a:rPr>
              <a:t>				// </a:t>
            </a:r>
            <a:r>
              <a:rPr lang="zh-CN" altLang="zh-CN" sz="1867" dirty="0">
                <a:latin typeface="Courier New" pitchFamily="49" charset="0"/>
                <a:cs typeface="Courier New" pitchFamily="49" charset="0"/>
              </a:rPr>
              <a:t>实现事件处理方法</a:t>
            </a:r>
          </a:p>
          <a:p>
            <a:r>
              <a:rPr lang="en-US" altLang="zh-CN" sz="1867" dirty="0">
                <a:latin typeface="Courier New" pitchFamily="49" charset="0"/>
                <a:cs typeface="Courier New" pitchFamily="49" charset="0"/>
              </a:rPr>
              <a:t>				</a:t>
            </a:r>
            <a:r>
              <a:rPr lang="en-US" altLang="zh-CN" sz="1867" dirty="0" err="1">
                <a:latin typeface="Courier New" pitchFamily="49" charset="0"/>
                <a:cs typeface="Courier New" pitchFamily="49" charset="0"/>
              </a:rPr>
              <a:t>showTxt.setText</a:t>
            </a:r>
            <a:r>
              <a:rPr lang="en-US" altLang="zh-CN" sz="1867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altLang="zh-CN" sz="1867" dirty="0" err="1">
                <a:latin typeface="Courier New" pitchFamily="49" charset="0"/>
                <a:cs typeface="Courier New" pitchFamily="49" charset="0"/>
              </a:rPr>
              <a:t>btn</a:t>
            </a:r>
            <a:r>
              <a:rPr lang="zh-CN" altLang="zh-CN" sz="1867" dirty="0">
                <a:latin typeface="Courier New" pitchFamily="49" charset="0"/>
                <a:cs typeface="Courier New" pitchFamily="49" charset="0"/>
              </a:rPr>
              <a:t>按钮被单击了！</a:t>
            </a:r>
            <a:r>
              <a:rPr lang="en-US" altLang="zh-CN" sz="1867" dirty="0">
                <a:latin typeface="Courier New" pitchFamily="49" charset="0"/>
                <a:cs typeface="Courier New" pitchFamily="49" charset="0"/>
              </a:rPr>
              <a:t>");</a:t>
            </a:r>
            <a:endParaRPr lang="zh-CN" altLang="zh-CN" sz="1867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sz="1867" dirty="0">
                <a:latin typeface="Courier New" pitchFamily="49" charset="0"/>
                <a:cs typeface="Courier New" pitchFamily="49" charset="0"/>
              </a:rPr>
              <a:t>			}</a:t>
            </a:r>
            <a:endParaRPr lang="zh-CN" altLang="zh-CN" sz="1867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sz="1867" dirty="0">
                <a:latin typeface="Courier New" pitchFamily="49" charset="0"/>
                <a:cs typeface="Courier New" pitchFamily="49" charset="0"/>
              </a:rPr>
              <a:t>		});</a:t>
            </a:r>
            <a:endParaRPr lang="zh-CN" altLang="zh-CN" sz="1867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09751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4"/>
          <p:cNvSpPr>
            <a:spLocks noGrp="1"/>
          </p:cNvSpPr>
          <p:nvPr>
            <p:ph idx="1"/>
          </p:nvPr>
        </p:nvSpPr>
        <p:spPr>
          <a:xfrm>
            <a:off x="666713" y="1045491"/>
            <a:ext cx="10943167" cy="4572031"/>
          </a:xfrm>
        </p:spPr>
        <p:txBody>
          <a:bodyPr/>
          <a:lstStyle/>
          <a:p>
            <a:pPr marL="228600" indent="-22860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zh-CN" sz="2800" b="0" dirty="0">
                <a:latin typeface="+mn-lt"/>
                <a:ea typeface="+mn-ea"/>
                <a:cs typeface="+mn-cs"/>
              </a:rPr>
              <a:t>将事件监听器定义成当前类的内部类</a:t>
            </a:r>
            <a:endParaRPr lang="en-US" altLang="zh-CN" sz="2800" b="0" dirty="0">
              <a:latin typeface="+mn-lt"/>
              <a:ea typeface="+mn-ea"/>
              <a:cs typeface="+mn-cs"/>
            </a:endParaRPr>
          </a:p>
          <a:p>
            <a:pPr marL="228600" indent="-22860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zh-CN" sz="2800" b="0" dirty="0">
                <a:latin typeface="+mn-lt"/>
                <a:ea typeface="+mn-ea"/>
                <a:cs typeface="+mn-cs"/>
              </a:rPr>
              <a:t>使用内部类有以下优点：</a:t>
            </a:r>
          </a:p>
          <a:p>
            <a:pPr lvl="1">
              <a:lnSpc>
                <a:spcPct val="150000"/>
              </a:lnSpc>
            </a:pPr>
            <a:r>
              <a:rPr lang="zh-CN" sz="2400" b="0" i="0" dirty="0"/>
              <a:t>可以在当前类中复用内部监听器类</a:t>
            </a:r>
          </a:p>
          <a:p>
            <a:pPr lvl="1">
              <a:lnSpc>
                <a:spcPct val="150000"/>
              </a:lnSpc>
            </a:pPr>
            <a:r>
              <a:rPr lang="zh-CN" sz="2400" b="0" i="0" dirty="0"/>
              <a:t>可以访问当前类的所有界面组件</a:t>
            </a:r>
          </a:p>
          <a:p>
            <a:endParaRPr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571899" y="309440"/>
            <a:ext cx="7485380" cy="547793"/>
          </a:xfrm>
        </p:spPr>
        <p:txBody>
          <a:bodyPr>
            <a:normAutofit fontScale="90000"/>
          </a:bodyPr>
          <a:lstStyle/>
          <a:p>
            <a:r>
              <a:rPr dirty="0"/>
              <a:t>内部类、外部类形式</a:t>
            </a:r>
          </a:p>
        </p:txBody>
      </p:sp>
      <p:sp>
        <p:nvSpPr>
          <p:cNvPr id="117763" name="Rectangle 3"/>
          <p:cNvSpPr>
            <a:spLocks noChangeArrowheads="1"/>
          </p:cNvSpPr>
          <p:nvPr/>
        </p:nvSpPr>
        <p:spPr bwMode="auto">
          <a:xfrm>
            <a:off x="1" y="-246220"/>
            <a:ext cx="246286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2400"/>
          </a:p>
        </p:txBody>
      </p:sp>
      <p:sp>
        <p:nvSpPr>
          <p:cNvPr id="147458" name="Rectangle 2"/>
          <p:cNvSpPr>
            <a:spLocks noChangeArrowheads="1"/>
          </p:cNvSpPr>
          <p:nvPr/>
        </p:nvSpPr>
        <p:spPr bwMode="auto">
          <a:xfrm>
            <a:off x="1" y="-246220"/>
            <a:ext cx="246286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xmlns="" val="3982963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4"/>
          <p:cNvSpPr>
            <a:spLocks noGrp="1"/>
          </p:cNvSpPr>
          <p:nvPr>
            <p:ph idx="1"/>
          </p:nvPr>
        </p:nvSpPr>
        <p:spPr>
          <a:xfrm>
            <a:off x="666713" y="1085833"/>
            <a:ext cx="10943167" cy="4572031"/>
          </a:xfrm>
        </p:spPr>
        <p:txBody>
          <a:bodyPr>
            <a:normAutofit/>
          </a:bodyPr>
          <a:lstStyle/>
          <a:p>
            <a:pPr marL="228600" indent="-22860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sz="2400" b="0" dirty="0">
                <a:latin typeface="+mn-lt"/>
                <a:ea typeface="+mn-ea"/>
                <a:cs typeface="+mn-cs"/>
              </a:rPr>
              <a:t>指</a:t>
            </a:r>
            <a:r>
              <a:rPr lang="zh-CN" sz="2400" b="0" dirty="0">
                <a:latin typeface="+mn-lt"/>
                <a:ea typeface="+mn-ea"/>
                <a:cs typeface="+mn-cs"/>
              </a:rPr>
              <a:t>在界面布局文件中直接为指定标签绑定事件处理方法</a:t>
            </a:r>
            <a:endParaRPr sz="2400" b="0" dirty="0">
              <a:latin typeface="+mn-lt"/>
              <a:ea typeface="+mn-ea"/>
              <a:cs typeface="+mn-cs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66713" y="286564"/>
            <a:ext cx="7485380" cy="547793"/>
          </a:xfrm>
        </p:spPr>
        <p:txBody>
          <a:bodyPr>
            <a:normAutofit fontScale="90000"/>
          </a:bodyPr>
          <a:lstStyle/>
          <a:p>
            <a:r>
              <a:rPr dirty="0"/>
              <a:t>绑定标签</a:t>
            </a:r>
          </a:p>
        </p:txBody>
      </p:sp>
      <p:sp>
        <p:nvSpPr>
          <p:cNvPr id="117763" name="Rectangle 3"/>
          <p:cNvSpPr>
            <a:spLocks noChangeArrowheads="1"/>
          </p:cNvSpPr>
          <p:nvPr/>
        </p:nvSpPr>
        <p:spPr bwMode="auto">
          <a:xfrm>
            <a:off x="1" y="-246220"/>
            <a:ext cx="246286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2400"/>
          </a:p>
        </p:txBody>
      </p:sp>
      <p:sp>
        <p:nvSpPr>
          <p:cNvPr id="147458" name="Rectangle 2"/>
          <p:cNvSpPr>
            <a:spLocks noChangeArrowheads="1"/>
          </p:cNvSpPr>
          <p:nvPr/>
        </p:nvSpPr>
        <p:spPr bwMode="auto">
          <a:xfrm>
            <a:off x="1" y="-246220"/>
            <a:ext cx="246286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2400"/>
          </a:p>
        </p:txBody>
      </p:sp>
      <p:sp>
        <p:nvSpPr>
          <p:cNvPr id="10" name="TextBox 7"/>
          <p:cNvSpPr txBox="1"/>
          <p:nvPr/>
        </p:nvSpPr>
        <p:spPr bwMode="auto">
          <a:xfrm>
            <a:off x="963095" y="1845025"/>
            <a:ext cx="9175988" cy="1847044"/>
          </a:xfrm>
          <a:prstGeom prst="rect">
            <a:avLst/>
          </a:prstGeom>
          <a:solidFill>
            <a:srgbClr val="FFFF9B"/>
          </a:solidFill>
          <a:ln w="9525">
            <a:noFill/>
            <a:miter lim="800000"/>
          </a:ln>
        </p:spPr>
        <p:txBody>
          <a:bodyPr vert="horz" wrap="square" lIns="121920" tIns="60960" rIns="121920" bIns="60960" numCol="1" rtlCol="0" anchor="ctr" anchorCtr="0" compatLnSpc="1">
            <a:spAutoFit/>
          </a:bodyPr>
          <a:lstStyle/>
          <a:p>
            <a:r>
              <a:rPr lang="en-US" altLang="zh-CN" sz="1867" dirty="0">
                <a:latin typeface="Courier New" pitchFamily="49" charset="0"/>
                <a:cs typeface="Courier New" pitchFamily="49" charset="0"/>
              </a:rPr>
              <a:t> &lt;Button</a:t>
            </a:r>
            <a:endParaRPr lang="zh-CN" altLang="zh-CN" sz="1867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sz="1867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altLang="zh-CN" sz="1867" dirty="0" err="1">
                <a:latin typeface="Courier New" pitchFamily="49" charset="0"/>
                <a:cs typeface="Courier New" pitchFamily="49" charset="0"/>
              </a:rPr>
              <a:t>android:id</a:t>
            </a:r>
            <a:r>
              <a:rPr lang="en-US" altLang="zh-CN" sz="1867" dirty="0">
                <a:latin typeface="Courier New" pitchFamily="49" charset="0"/>
                <a:cs typeface="Courier New" pitchFamily="49" charset="0"/>
              </a:rPr>
              <a:t>="@+id/</a:t>
            </a:r>
            <a:r>
              <a:rPr lang="en-US" altLang="zh-CN" sz="1867" dirty="0" err="1">
                <a:latin typeface="Courier New" pitchFamily="49" charset="0"/>
                <a:cs typeface="Courier New" pitchFamily="49" charset="0"/>
              </a:rPr>
              <a:t>clickBtn</a:t>
            </a:r>
            <a:r>
              <a:rPr lang="en-US" altLang="zh-CN" sz="1867" dirty="0">
                <a:latin typeface="Courier New" pitchFamily="49" charset="0"/>
                <a:cs typeface="Courier New" pitchFamily="49" charset="0"/>
              </a:rPr>
              <a:t>"</a:t>
            </a:r>
            <a:endParaRPr lang="zh-CN" altLang="zh-CN" sz="1867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sz="1867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altLang="zh-CN" sz="1867" dirty="0" err="1">
                <a:latin typeface="Courier New" pitchFamily="49" charset="0"/>
                <a:cs typeface="Courier New" pitchFamily="49" charset="0"/>
              </a:rPr>
              <a:t>android:layout_width</a:t>
            </a:r>
            <a:r>
              <a:rPr lang="en-US" altLang="zh-CN" sz="1867" dirty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altLang="zh-CN" sz="1867" dirty="0" err="1">
                <a:latin typeface="Courier New" pitchFamily="49" charset="0"/>
                <a:cs typeface="Courier New" pitchFamily="49" charset="0"/>
              </a:rPr>
              <a:t>wrap_content</a:t>
            </a:r>
            <a:r>
              <a:rPr lang="en-US" altLang="zh-CN" sz="1867" dirty="0">
                <a:latin typeface="Courier New" pitchFamily="49" charset="0"/>
                <a:cs typeface="Courier New" pitchFamily="49" charset="0"/>
              </a:rPr>
              <a:t>"</a:t>
            </a:r>
            <a:endParaRPr lang="zh-CN" altLang="zh-CN" sz="1867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sz="1867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altLang="zh-CN" sz="1867" dirty="0" err="1">
                <a:latin typeface="Courier New" pitchFamily="49" charset="0"/>
                <a:cs typeface="Courier New" pitchFamily="49" charset="0"/>
              </a:rPr>
              <a:t>android:layout_height</a:t>
            </a:r>
            <a:r>
              <a:rPr lang="en-US" altLang="zh-CN" sz="1867" dirty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altLang="zh-CN" sz="1867" dirty="0" err="1">
                <a:latin typeface="Courier New" pitchFamily="49" charset="0"/>
                <a:cs typeface="Courier New" pitchFamily="49" charset="0"/>
              </a:rPr>
              <a:t>wrap_content</a:t>
            </a:r>
            <a:r>
              <a:rPr lang="en-US" altLang="zh-CN" sz="1867" dirty="0">
                <a:latin typeface="Courier New" pitchFamily="49" charset="0"/>
                <a:cs typeface="Courier New" pitchFamily="49" charset="0"/>
              </a:rPr>
              <a:t>"</a:t>
            </a:r>
            <a:endParaRPr lang="zh-CN" altLang="zh-CN" sz="1867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sz="1867" b="1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altLang="zh-CN" sz="1867" b="1" dirty="0" err="1">
                <a:latin typeface="Courier New" pitchFamily="49" charset="0"/>
                <a:cs typeface="Courier New" pitchFamily="49" charset="0"/>
              </a:rPr>
              <a:t>android:onClick</a:t>
            </a:r>
            <a:r>
              <a:rPr lang="en-US" altLang="zh-CN" sz="1867" b="1" dirty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altLang="zh-CN" sz="1867" b="1" dirty="0" err="1">
                <a:latin typeface="Courier New" pitchFamily="49" charset="0"/>
                <a:cs typeface="Courier New" pitchFamily="49" charset="0"/>
              </a:rPr>
              <a:t>clickMe</a:t>
            </a:r>
            <a:r>
              <a:rPr lang="en-US" altLang="zh-CN" sz="1867" b="1" dirty="0">
                <a:latin typeface="Courier New" pitchFamily="49" charset="0"/>
                <a:cs typeface="Courier New" pitchFamily="49" charset="0"/>
              </a:rPr>
              <a:t>"</a:t>
            </a:r>
            <a:endParaRPr lang="zh-CN" altLang="zh-CN" sz="1867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sz="1867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altLang="zh-CN" sz="1867" dirty="0" err="1">
                <a:latin typeface="Courier New" pitchFamily="49" charset="0"/>
                <a:cs typeface="Courier New" pitchFamily="49" charset="0"/>
              </a:rPr>
              <a:t>android:text</a:t>
            </a:r>
            <a:r>
              <a:rPr lang="en-US" altLang="zh-CN" sz="1867" dirty="0">
                <a:latin typeface="Courier New" pitchFamily="49" charset="0"/>
                <a:cs typeface="Courier New" pitchFamily="49" charset="0"/>
              </a:rPr>
              <a:t>="</a:t>
            </a:r>
            <a:r>
              <a:rPr lang="zh-CN" altLang="zh-CN" sz="1867" dirty="0">
                <a:latin typeface="Courier New" pitchFamily="49" charset="0"/>
                <a:cs typeface="Courier New" pitchFamily="49" charset="0"/>
              </a:rPr>
              <a:t>单击我</a:t>
            </a:r>
            <a:r>
              <a:rPr lang="en-US" altLang="zh-CN" sz="1867" dirty="0">
                <a:latin typeface="Courier New" pitchFamily="49" charset="0"/>
                <a:cs typeface="Courier New" pitchFamily="49" charset="0"/>
              </a:rPr>
              <a:t>" /&gt;	</a:t>
            </a:r>
            <a:endParaRPr lang="zh-CN" altLang="zh-CN" sz="1867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TextBox 7"/>
          <p:cNvSpPr txBox="1"/>
          <p:nvPr/>
        </p:nvSpPr>
        <p:spPr bwMode="auto">
          <a:xfrm>
            <a:off x="963095" y="4147999"/>
            <a:ext cx="9175988" cy="1272400"/>
          </a:xfrm>
          <a:prstGeom prst="rect">
            <a:avLst/>
          </a:prstGeom>
          <a:solidFill>
            <a:srgbClr val="FFFF9B"/>
          </a:solidFill>
          <a:ln w="9525">
            <a:noFill/>
            <a:miter lim="800000"/>
          </a:ln>
        </p:spPr>
        <p:txBody>
          <a:bodyPr vert="horz" wrap="square" lIns="121920" tIns="60960" rIns="121920" bIns="60960" numCol="1" rtlCol="0" anchor="ctr" anchorCtr="0" compatLnSpc="1">
            <a:spAutoFit/>
          </a:bodyPr>
          <a:lstStyle/>
          <a:p>
            <a:r>
              <a:rPr lang="en-US" altLang="zh-CN" sz="1867" dirty="0">
                <a:latin typeface="Courier New" pitchFamily="49" charset="0"/>
                <a:cs typeface="Courier New" pitchFamily="49" charset="0"/>
              </a:rPr>
              <a:t>	public void </a:t>
            </a:r>
            <a:r>
              <a:rPr lang="en-US" altLang="zh-CN" sz="1867" b="1" dirty="0" err="1">
                <a:latin typeface="Courier New" pitchFamily="49" charset="0"/>
                <a:cs typeface="Courier New" pitchFamily="49" charset="0"/>
              </a:rPr>
              <a:t>clickMe</a:t>
            </a:r>
            <a:r>
              <a:rPr lang="en-US" altLang="zh-CN" sz="1867" b="1" dirty="0">
                <a:latin typeface="Courier New" pitchFamily="49" charset="0"/>
                <a:cs typeface="Courier New" pitchFamily="49" charset="0"/>
              </a:rPr>
              <a:t>(View v)</a:t>
            </a:r>
            <a:r>
              <a:rPr lang="en-US" altLang="zh-CN" sz="1867" dirty="0">
                <a:latin typeface="Courier New" pitchFamily="49" charset="0"/>
                <a:cs typeface="Courier New" pitchFamily="49" charset="0"/>
              </a:rPr>
              <a:t>{</a:t>
            </a:r>
            <a:endParaRPr lang="zh-CN" altLang="zh-CN" sz="1867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sz="1867" dirty="0">
                <a:latin typeface="Courier New" pitchFamily="49" charset="0"/>
                <a:cs typeface="Courier New" pitchFamily="49" charset="0"/>
              </a:rPr>
              <a:t>		// </a:t>
            </a:r>
            <a:r>
              <a:rPr lang="zh-CN" altLang="zh-CN" sz="1867" dirty="0">
                <a:latin typeface="Courier New" pitchFamily="49" charset="0"/>
                <a:cs typeface="Courier New" pitchFamily="49" charset="0"/>
              </a:rPr>
              <a:t>实现事件处理方法</a:t>
            </a:r>
          </a:p>
          <a:p>
            <a:r>
              <a:rPr lang="en-US" altLang="zh-CN" sz="1867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zh-CN" sz="1867" dirty="0" err="1">
                <a:latin typeface="Courier New" pitchFamily="49" charset="0"/>
                <a:cs typeface="Courier New" pitchFamily="49" charset="0"/>
              </a:rPr>
              <a:t>showTxt.setText</a:t>
            </a:r>
            <a:r>
              <a:rPr lang="en-US" altLang="zh-CN" sz="1867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altLang="zh-CN" sz="1867" dirty="0" err="1">
                <a:latin typeface="Courier New" pitchFamily="49" charset="0"/>
                <a:cs typeface="Courier New" pitchFamily="49" charset="0"/>
              </a:rPr>
              <a:t>btn</a:t>
            </a:r>
            <a:r>
              <a:rPr lang="zh-CN" altLang="zh-CN" sz="1867" dirty="0">
                <a:latin typeface="Courier New" pitchFamily="49" charset="0"/>
                <a:cs typeface="Courier New" pitchFamily="49" charset="0"/>
              </a:rPr>
              <a:t>按钮被单击了！</a:t>
            </a:r>
            <a:r>
              <a:rPr lang="en-US" altLang="zh-CN" sz="1867" dirty="0">
                <a:latin typeface="Courier New" pitchFamily="49" charset="0"/>
                <a:cs typeface="Courier New" pitchFamily="49" charset="0"/>
              </a:rPr>
              <a:t>");</a:t>
            </a:r>
            <a:endParaRPr lang="zh-CN" altLang="zh-CN" sz="1867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sz="1867" dirty="0">
                <a:latin typeface="Courier New" pitchFamily="49" charset="0"/>
                <a:cs typeface="Courier New" pitchFamily="49" charset="0"/>
              </a:rPr>
              <a:t>	}</a:t>
            </a:r>
            <a:endParaRPr lang="zh-CN" altLang="zh-CN" sz="1867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4012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294362" y="618370"/>
            <a:ext cx="9603275" cy="1049235"/>
          </a:xfrm>
        </p:spPr>
        <p:txBody>
          <a:bodyPr>
            <a:normAutofit/>
          </a:bodyPr>
          <a:lstStyle/>
          <a:p>
            <a:r>
              <a:rPr lang="zh-CN" altLang="en-US" dirty="0"/>
              <a:t>本章目标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1012948" y="1476362"/>
            <a:ext cx="10943167" cy="3905275"/>
          </a:xfrm>
        </p:spPr>
        <p:txBody>
          <a:bodyPr/>
          <a:lstStyle/>
          <a:p>
            <a:pPr lvl="0"/>
            <a:r>
              <a:rPr lang="zh-CN" altLang="zh-CN" dirty="0"/>
              <a:t>了解</a:t>
            </a:r>
            <a:r>
              <a:rPr lang="en-US" altLang="zh-CN" dirty="0"/>
              <a:t>Android</a:t>
            </a:r>
            <a:r>
              <a:rPr lang="zh-CN" altLang="zh-CN" dirty="0"/>
              <a:t>中的</a:t>
            </a:r>
            <a:r>
              <a:rPr lang="en-US" altLang="zh-CN" dirty="0"/>
              <a:t>UI</a:t>
            </a:r>
            <a:r>
              <a:rPr lang="zh-CN" altLang="zh-CN" dirty="0"/>
              <a:t>元素</a:t>
            </a:r>
          </a:p>
          <a:p>
            <a:pPr lvl="0"/>
            <a:r>
              <a:rPr lang="zh-CN" altLang="zh-CN" dirty="0"/>
              <a:t>能够使用布局管理器对界面进行管理</a:t>
            </a:r>
          </a:p>
          <a:p>
            <a:pPr lvl="0"/>
            <a:r>
              <a:rPr lang="zh-CN" altLang="zh-CN" dirty="0"/>
              <a:t>掌握界面交互事件处理机制及实现步骤</a:t>
            </a:r>
          </a:p>
          <a:p>
            <a:pPr lvl="0"/>
            <a:r>
              <a:rPr lang="zh-CN" altLang="zh-CN" dirty="0"/>
              <a:t>能够熟练使用常用的</a:t>
            </a:r>
            <a:r>
              <a:rPr lang="en-US" altLang="zh-CN" dirty="0"/>
              <a:t>Widget</a:t>
            </a:r>
            <a:r>
              <a:rPr lang="zh-CN" altLang="zh-CN" dirty="0"/>
              <a:t>简单组件</a:t>
            </a:r>
          </a:p>
          <a:p>
            <a:pPr lvl="0"/>
            <a:r>
              <a:rPr lang="zh-CN" altLang="zh-CN" dirty="0"/>
              <a:t>掌握</a:t>
            </a:r>
            <a:r>
              <a:rPr lang="en-US" altLang="zh-CN" dirty="0"/>
              <a:t>Dialog</a:t>
            </a:r>
            <a:r>
              <a:rPr lang="zh-CN" altLang="zh-CN" dirty="0"/>
              <a:t>对话框的使用</a:t>
            </a:r>
          </a:p>
        </p:txBody>
      </p:sp>
    </p:spTree>
    <p:extLst>
      <p:ext uri="{BB962C8B-B14F-4D97-AF65-F5344CB8AC3E}">
        <p14:creationId xmlns:p14="http://schemas.microsoft.com/office/powerpoint/2010/main" xmlns="" val="573167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4"/>
          <p:cNvSpPr>
            <a:spLocks noGrp="1"/>
          </p:cNvSpPr>
          <p:nvPr>
            <p:ph idx="1"/>
          </p:nvPr>
        </p:nvSpPr>
        <p:spPr>
          <a:xfrm>
            <a:off x="666713" y="1058939"/>
            <a:ext cx="10943167" cy="4572031"/>
          </a:xfrm>
        </p:spPr>
        <p:txBody>
          <a:bodyPr>
            <a:normAutofit/>
          </a:bodyPr>
          <a:lstStyle/>
          <a:p>
            <a:pPr marL="228600" indent="-22860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sz="2800" b="0" dirty="0" err="1">
                <a:latin typeface="+mn-lt"/>
                <a:ea typeface="+mn-ea"/>
                <a:cs typeface="+mn-cs"/>
              </a:rPr>
              <a:t>onKeyDown</a:t>
            </a:r>
            <a:r>
              <a:rPr lang="en-US" altLang="zh-CN" sz="2800" b="0" dirty="0">
                <a:latin typeface="+mn-lt"/>
                <a:ea typeface="+mn-ea"/>
                <a:cs typeface="+mn-cs"/>
              </a:rPr>
              <a:t>()</a:t>
            </a:r>
          </a:p>
          <a:p>
            <a:pPr marL="228600" indent="-22860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sz="2800" b="0" dirty="0" err="1">
                <a:latin typeface="+mn-lt"/>
                <a:ea typeface="+mn-ea"/>
                <a:cs typeface="+mn-cs"/>
              </a:rPr>
              <a:t>onKeyUp</a:t>
            </a:r>
            <a:r>
              <a:rPr lang="en-US" altLang="zh-CN" sz="2800" b="0" dirty="0">
                <a:latin typeface="+mn-lt"/>
                <a:ea typeface="+mn-ea"/>
                <a:cs typeface="+mn-cs"/>
              </a:rPr>
              <a:t>()</a:t>
            </a:r>
          </a:p>
          <a:p>
            <a:pPr marL="228600" indent="-22860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sz="2800" b="0" dirty="0" err="1">
                <a:latin typeface="+mn-lt"/>
                <a:ea typeface="+mn-ea"/>
                <a:cs typeface="+mn-cs"/>
              </a:rPr>
              <a:t>onTouchEvent</a:t>
            </a:r>
            <a:r>
              <a:rPr lang="en-US" altLang="zh-CN" sz="2800" b="0" dirty="0">
                <a:latin typeface="+mn-lt"/>
                <a:ea typeface="+mn-ea"/>
                <a:cs typeface="+mn-cs"/>
              </a:rPr>
              <a:t>()</a:t>
            </a:r>
          </a:p>
          <a:p>
            <a:pPr marL="228600" indent="-22860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sz="2800" b="0" dirty="0" err="1">
                <a:latin typeface="+mn-lt"/>
                <a:ea typeface="+mn-ea"/>
                <a:cs typeface="+mn-cs"/>
              </a:rPr>
              <a:t>onTrackBallEvent</a:t>
            </a:r>
            <a:r>
              <a:rPr lang="en-US" altLang="zh-CN" sz="2800" b="0" dirty="0">
                <a:latin typeface="+mn-lt"/>
                <a:ea typeface="+mn-ea"/>
                <a:cs typeface="+mn-cs"/>
              </a:rPr>
              <a:t>()</a:t>
            </a:r>
          </a:p>
          <a:p>
            <a:pPr marL="228600" indent="-22860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sz="2800" b="0" dirty="0" err="1">
                <a:latin typeface="+mn-lt"/>
                <a:ea typeface="+mn-ea"/>
                <a:cs typeface="+mn-cs"/>
              </a:rPr>
              <a:t>onFocusChanged</a:t>
            </a:r>
            <a:r>
              <a:rPr lang="en-US" altLang="zh-CN" sz="2800" b="0" dirty="0">
                <a:latin typeface="+mn-lt"/>
                <a:ea typeface="+mn-ea"/>
                <a:cs typeface="+mn-cs"/>
              </a:rPr>
              <a:t>()</a:t>
            </a:r>
            <a:endParaRPr lang="zh-CN" altLang="zh-CN" sz="2800" b="0" dirty="0">
              <a:latin typeface="+mn-lt"/>
              <a:ea typeface="+mn-ea"/>
              <a:cs typeface="+mn-cs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66713" y="295993"/>
            <a:ext cx="7485380" cy="547793"/>
          </a:xfrm>
        </p:spPr>
        <p:txBody>
          <a:bodyPr>
            <a:normAutofit fontScale="90000"/>
          </a:bodyPr>
          <a:lstStyle/>
          <a:p>
            <a:r>
              <a:rPr dirty="0"/>
              <a:t>基于回调机制的事件处理</a:t>
            </a:r>
          </a:p>
        </p:txBody>
      </p:sp>
      <p:sp>
        <p:nvSpPr>
          <p:cNvPr id="117763" name="Rectangle 3"/>
          <p:cNvSpPr>
            <a:spLocks noChangeArrowheads="1"/>
          </p:cNvSpPr>
          <p:nvPr/>
        </p:nvSpPr>
        <p:spPr bwMode="auto">
          <a:xfrm>
            <a:off x="1" y="-246220"/>
            <a:ext cx="246286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2400"/>
          </a:p>
        </p:txBody>
      </p:sp>
      <p:sp>
        <p:nvSpPr>
          <p:cNvPr id="147458" name="Rectangle 2"/>
          <p:cNvSpPr>
            <a:spLocks noChangeArrowheads="1"/>
          </p:cNvSpPr>
          <p:nvPr/>
        </p:nvSpPr>
        <p:spPr bwMode="auto">
          <a:xfrm>
            <a:off x="1" y="-246220"/>
            <a:ext cx="246286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xmlns="" val="2318942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761963" y="857233"/>
            <a:ext cx="10943167" cy="4572031"/>
          </a:xfrm>
        </p:spPr>
        <p:txBody>
          <a:bodyPr/>
          <a:lstStyle/>
          <a:p>
            <a:pPr marL="228600" indent="-22860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zh-CN" sz="2800" b="0" dirty="0">
                <a:latin typeface="+mn-lt"/>
                <a:ea typeface="+mn-ea"/>
                <a:cs typeface="+mn-cs"/>
              </a:rPr>
              <a:t>用来捕捉手机键盘被按下的事件</a:t>
            </a:r>
            <a:endParaRPr lang="en-US" altLang="zh-CN" sz="2800" b="0" dirty="0">
              <a:latin typeface="+mn-lt"/>
              <a:ea typeface="+mn-ea"/>
              <a:cs typeface="+mn-cs"/>
            </a:endParaRPr>
          </a:p>
          <a:p>
            <a:endParaRPr dirty="0"/>
          </a:p>
          <a:p>
            <a:pPr lvl="1"/>
            <a:r>
              <a:rPr sz="2000" b="0" i="0" dirty="0"/>
              <a:t>参数</a:t>
            </a:r>
            <a:r>
              <a:rPr lang="en-US" sz="2000" b="0" i="0" dirty="0" err="1"/>
              <a:t>keyCode</a:t>
            </a:r>
            <a:r>
              <a:rPr sz="2000" b="0" i="0" dirty="0"/>
              <a:t>表示被按下的键值</a:t>
            </a:r>
            <a:endParaRPr lang="en-US" sz="2000" b="0" i="0" dirty="0"/>
          </a:p>
          <a:p>
            <a:pPr lvl="1"/>
            <a:r>
              <a:rPr sz="2000" b="0" i="0" dirty="0"/>
              <a:t>参数</a:t>
            </a:r>
            <a:r>
              <a:rPr lang="en-US" sz="2000" b="0" i="0" dirty="0"/>
              <a:t>event</a:t>
            </a:r>
            <a:r>
              <a:rPr sz="2000" b="0" i="0" dirty="0"/>
              <a:t>用于封装按键事件的对象</a:t>
            </a:r>
            <a:endParaRPr lang="en-US" sz="2000" b="0" i="0" dirty="0"/>
          </a:p>
          <a:p>
            <a:pPr lvl="1"/>
            <a:r>
              <a:rPr sz="2000" b="0" i="0" dirty="0"/>
              <a:t>返回值为</a:t>
            </a:r>
            <a:r>
              <a:rPr lang="en-US" sz="2000" b="0" i="0" dirty="0" err="1"/>
              <a:t>boolean</a:t>
            </a:r>
            <a:r>
              <a:rPr sz="2000" b="0" i="0" dirty="0"/>
              <a:t>类型</a:t>
            </a:r>
            <a:endParaRPr lang="zh-CN" sz="2000" b="0" i="0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25687" y="24554"/>
            <a:ext cx="7485380" cy="547793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onKeyDown</a:t>
            </a:r>
            <a:r>
              <a:rPr lang="en-US" dirty="0"/>
              <a:t>()</a:t>
            </a:r>
            <a:r>
              <a:rPr dirty="0"/>
              <a:t>方法</a:t>
            </a:r>
          </a:p>
        </p:txBody>
      </p:sp>
      <p:sp>
        <p:nvSpPr>
          <p:cNvPr id="117763" name="Rectangle 3"/>
          <p:cNvSpPr>
            <a:spLocks noChangeArrowheads="1"/>
          </p:cNvSpPr>
          <p:nvPr/>
        </p:nvSpPr>
        <p:spPr bwMode="auto">
          <a:xfrm>
            <a:off x="1" y="-246220"/>
            <a:ext cx="246286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2400"/>
          </a:p>
        </p:txBody>
      </p:sp>
      <p:sp>
        <p:nvSpPr>
          <p:cNvPr id="147458" name="Rectangle 2"/>
          <p:cNvSpPr>
            <a:spLocks noChangeArrowheads="1"/>
          </p:cNvSpPr>
          <p:nvPr/>
        </p:nvSpPr>
        <p:spPr bwMode="auto">
          <a:xfrm>
            <a:off x="1" y="-246220"/>
            <a:ext cx="246286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2400"/>
          </a:p>
        </p:txBody>
      </p:sp>
      <p:sp>
        <p:nvSpPr>
          <p:cNvPr id="151554" name="Rectangle 2"/>
          <p:cNvSpPr>
            <a:spLocks noChangeArrowheads="1"/>
          </p:cNvSpPr>
          <p:nvPr/>
        </p:nvSpPr>
        <p:spPr bwMode="auto">
          <a:xfrm>
            <a:off x="1" y="-246220"/>
            <a:ext cx="246286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2400"/>
          </a:p>
        </p:txBody>
      </p:sp>
      <p:sp>
        <p:nvSpPr>
          <p:cNvPr id="7" name="TextBox 6"/>
          <p:cNvSpPr txBox="1"/>
          <p:nvPr/>
        </p:nvSpPr>
        <p:spPr bwMode="auto">
          <a:xfrm>
            <a:off x="1238216" y="1523726"/>
            <a:ext cx="8191557" cy="410433"/>
          </a:xfrm>
          <a:prstGeom prst="rect">
            <a:avLst/>
          </a:prstGeom>
          <a:solidFill>
            <a:srgbClr val="FFFF9B"/>
          </a:solidFill>
          <a:ln w="9525">
            <a:noFill/>
            <a:miter lim="800000"/>
          </a:ln>
        </p:spPr>
        <p:txBody>
          <a:bodyPr vert="horz" wrap="square" lIns="121920" tIns="60960" rIns="121920" bIns="60960" numCol="1" rtlCol="0" anchor="ctr" anchorCtr="0" compatLnSpc="1">
            <a:spAutoFit/>
          </a:bodyPr>
          <a:lstStyle/>
          <a:p>
            <a:r>
              <a:rPr lang="en-US" sz="1867" dirty="0"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US" sz="1867" dirty="0" err="1">
                <a:latin typeface="Courier New" pitchFamily="49" charset="0"/>
                <a:cs typeface="Courier New" pitchFamily="49" charset="0"/>
              </a:rPr>
              <a:t>boolean</a:t>
            </a:r>
            <a:r>
              <a:rPr lang="en-US" sz="1867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67" dirty="0" err="1">
                <a:latin typeface="Courier New" pitchFamily="49" charset="0"/>
                <a:cs typeface="Courier New" pitchFamily="49" charset="0"/>
              </a:rPr>
              <a:t>onKeyDown</a:t>
            </a:r>
            <a:r>
              <a:rPr lang="en-US" sz="1867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1867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67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67" dirty="0" err="1">
                <a:latin typeface="Courier New" pitchFamily="49" charset="0"/>
                <a:cs typeface="Courier New" pitchFamily="49" charset="0"/>
              </a:rPr>
              <a:t>keyCode</a:t>
            </a:r>
            <a:r>
              <a:rPr lang="en-US" sz="1867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867" dirty="0" err="1">
                <a:latin typeface="Courier New" pitchFamily="49" charset="0"/>
                <a:cs typeface="Courier New" pitchFamily="49" charset="0"/>
              </a:rPr>
              <a:t>KeyEvent</a:t>
            </a:r>
            <a:r>
              <a:rPr lang="en-US" sz="1867" dirty="0">
                <a:latin typeface="Courier New" pitchFamily="49" charset="0"/>
                <a:cs typeface="Courier New" pitchFamily="49" charset="0"/>
              </a:rPr>
              <a:t> event)</a:t>
            </a:r>
            <a:endParaRPr lang="zh-CN" altLang="en-US" sz="1867" dirty="0"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1238216" y="3619502"/>
          <a:ext cx="8858312" cy="3048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5617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60214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81004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2100" b="1" kern="100" dirty="0">
                          <a:solidFill>
                            <a:schemeClr val="lt1"/>
                          </a:solidFill>
                          <a:latin typeface="+mn-ea"/>
                          <a:ea typeface="+mn-ea"/>
                          <a:cs typeface="Times New Roman"/>
                        </a:rPr>
                        <a:t>常量名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2100" b="1" kern="100" dirty="0">
                          <a:solidFill>
                            <a:schemeClr val="lt1"/>
                          </a:solidFill>
                          <a:latin typeface="+mn-ea"/>
                          <a:ea typeface="+mn-ea"/>
                          <a:cs typeface="Times New Roman"/>
                        </a:rPr>
                        <a:t>功能描述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33377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9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Adobe 仿宋 Std R"/>
                          <a:cs typeface="Times New Roman" pitchFamily="18" charset="0"/>
                        </a:rPr>
                        <a:t>KEYCODE_CALL</a:t>
                      </a:r>
                      <a:endParaRPr lang="zh-CN" sz="1900" kern="1200" dirty="0">
                        <a:solidFill>
                          <a:schemeClr val="dk1"/>
                        </a:solidFill>
                        <a:latin typeface="Times New Roman" pitchFamily="18" charset="0"/>
                        <a:ea typeface="Adobe 仿宋 Std R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6675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9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拨号键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33377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900" kern="1200" dirty="0" err="1">
                          <a:solidFill>
                            <a:schemeClr val="dk1"/>
                          </a:solidFill>
                          <a:latin typeface="Times New Roman" pitchFamily="18" charset="0"/>
                          <a:ea typeface="Adobe 仿宋 Std R"/>
                          <a:cs typeface="Times New Roman" pitchFamily="18" charset="0"/>
                        </a:rPr>
                        <a:t>KEYCODE_ENDCALL</a:t>
                      </a:r>
                      <a:endParaRPr lang="zh-CN" sz="1900" kern="1200" dirty="0" err="1">
                        <a:solidFill>
                          <a:schemeClr val="dk1"/>
                        </a:solidFill>
                        <a:latin typeface="Times New Roman" pitchFamily="18" charset="0"/>
                        <a:ea typeface="Adobe 仿宋 Std R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6675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9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挂机键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33377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900" kern="1200" dirty="0" err="1">
                          <a:solidFill>
                            <a:schemeClr val="dk1"/>
                          </a:solidFill>
                          <a:latin typeface="Times New Roman" pitchFamily="18" charset="0"/>
                          <a:ea typeface="Adobe 仿宋 Std R"/>
                          <a:cs typeface="Times New Roman" pitchFamily="18" charset="0"/>
                        </a:rPr>
                        <a:t>KEYCODE_HOME</a:t>
                      </a:r>
                      <a:endParaRPr lang="zh-CN" sz="1900" kern="1200" dirty="0" err="1">
                        <a:solidFill>
                          <a:schemeClr val="dk1"/>
                        </a:solidFill>
                        <a:latin typeface="Times New Roman" pitchFamily="18" charset="0"/>
                        <a:ea typeface="Adobe 仿宋 Std R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6675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9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按键</a:t>
                      </a:r>
                      <a:r>
                        <a:rPr lang="en-US" altLang="en-US" sz="19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Home</a:t>
                      </a:r>
                      <a:endParaRPr lang="zh-CN" altLang="en-US" sz="1900" kern="1200" dirty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33377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900" kern="1200" dirty="0" err="1">
                          <a:solidFill>
                            <a:schemeClr val="dk1"/>
                          </a:solidFill>
                          <a:latin typeface="Times New Roman" pitchFamily="18" charset="0"/>
                          <a:ea typeface="Adobe 仿宋 Std R"/>
                          <a:cs typeface="Times New Roman" pitchFamily="18" charset="0"/>
                        </a:rPr>
                        <a:t>KEYCODE_MENU</a:t>
                      </a:r>
                      <a:endParaRPr lang="zh-CN" sz="1900" kern="1200" dirty="0" err="1">
                        <a:solidFill>
                          <a:schemeClr val="dk1"/>
                        </a:solidFill>
                        <a:latin typeface="Times New Roman" pitchFamily="18" charset="0"/>
                        <a:ea typeface="Adobe 仿宋 Std R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6675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9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菜单键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33377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900" kern="1200" dirty="0" err="1">
                          <a:solidFill>
                            <a:schemeClr val="dk1"/>
                          </a:solidFill>
                          <a:latin typeface="Times New Roman" pitchFamily="18" charset="0"/>
                          <a:ea typeface="Adobe 仿宋 Std R"/>
                          <a:cs typeface="Times New Roman" pitchFamily="18" charset="0"/>
                        </a:rPr>
                        <a:t>KEYCODE_BACK</a:t>
                      </a:r>
                      <a:endParaRPr lang="zh-CN" sz="1900" kern="1200" dirty="0" err="1">
                        <a:solidFill>
                          <a:schemeClr val="dk1"/>
                        </a:solidFill>
                        <a:latin typeface="Times New Roman" pitchFamily="18" charset="0"/>
                        <a:ea typeface="Adobe 仿宋 Std R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6675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9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返回键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33377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900" kern="1200" dirty="0" err="1">
                          <a:solidFill>
                            <a:schemeClr val="dk1"/>
                          </a:solidFill>
                          <a:latin typeface="Times New Roman" pitchFamily="18" charset="0"/>
                          <a:ea typeface="Adobe 仿宋 Std R"/>
                          <a:cs typeface="Times New Roman" pitchFamily="18" charset="0"/>
                        </a:rPr>
                        <a:t>KEYCODE_SEARCH</a:t>
                      </a:r>
                      <a:endParaRPr lang="zh-CN" sz="1900" kern="1200" dirty="0" err="1">
                        <a:solidFill>
                          <a:schemeClr val="dk1"/>
                        </a:solidFill>
                        <a:latin typeface="Times New Roman" pitchFamily="18" charset="0"/>
                        <a:ea typeface="Adobe 仿宋 Std R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6675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9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搜索键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33377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900" kern="1200" dirty="0" err="1">
                          <a:solidFill>
                            <a:schemeClr val="dk1"/>
                          </a:solidFill>
                          <a:latin typeface="Times New Roman" pitchFamily="18" charset="0"/>
                          <a:ea typeface="Adobe 仿宋 Std R"/>
                          <a:cs typeface="Times New Roman" pitchFamily="18" charset="0"/>
                        </a:rPr>
                        <a:t>KEYCODE_CAMERA</a:t>
                      </a:r>
                      <a:endParaRPr lang="zh-CN" sz="1900" kern="1200" dirty="0" err="1">
                        <a:solidFill>
                          <a:schemeClr val="dk1"/>
                        </a:solidFill>
                        <a:latin typeface="Times New Roman" pitchFamily="18" charset="0"/>
                        <a:ea typeface="Adobe 仿宋 Std R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6675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9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拍照键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33377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9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Adobe 仿宋 Std R"/>
                          <a:cs typeface="Times New Roman" pitchFamily="18" charset="0"/>
                        </a:rPr>
                        <a:t>KEYCODE_FOCUS</a:t>
                      </a:r>
                      <a:endParaRPr lang="zh-CN" sz="1900" kern="1200" dirty="0">
                        <a:solidFill>
                          <a:schemeClr val="dk1"/>
                        </a:solidFill>
                        <a:latin typeface="Times New Roman" pitchFamily="18" charset="0"/>
                        <a:ea typeface="Adobe 仿宋 Std R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6675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9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拍照对焦键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864327224"/>
              </p:ext>
            </p:extLst>
          </p:nvPr>
        </p:nvGraphicFramePr>
        <p:xfrm>
          <a:off x="1238216" y="3619502"/>
          <a:ext cx="9048814" cy="30480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244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52440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81001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2100" b="1" kern="100" dirty="0">
                          <a:solidFill>
                            <a:schemeClr val="lt1"/>
                          </a:solidFill>
                          <a:latin typeface="+mn-ea"/>
                          <a:ea typeface="+mn-ea"/>
                          <a:cs typeface="Times New Roman"/>
                        </a:rPr>
                        <a:t>常量名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2100" b="1" kern="100" dirty="0">
                          <a:solidFill>
                            <a:schemeClr val="lt1"/>
                          </a:solidFill>
                          <a:latin typeface="+mn-ea"/>
                          <a:ea typeface="+mn-ea"/>
                          <a:cs typeface="Times New Roman"/>
                        </a:rPr>
                        <a:t>功能描述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33377">
                <a:tc>
                  <a:txBody>
                    <a:bodyPr/>
                    <a:lstStyle/>
                    <a:p>
                      <a:pPr marL="14400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9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Adobe 仿宋 Std R"/>
                          <a:cs typeface="Times New Roman" pitchFamily="18" charset="0"/>
                        </a:rPr>
                        <a:t>KEYCODE_POWER</a:t>
                      </a:r>
                      <a:endParaRPr lang="zh-CN" sz="1900" kern="1200" dirty="0">
                        <a:solidFill>
                          <a:schemeClr val="dk1"/>
                        </a:solidFill>
                        <a:latin typeface="Times New Roman" pitchFamily="18" charset="0"/>
                        <a:ea typeface="Adobe 仿宋 Std R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4400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900" kern="120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电源键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33377">
                <a:tc>
                  <a:txBody>
                    <a:bodyPr/>
                    <a:lstStyle/>
                    <a:p>
                      <a:pPr marL="14400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900" kern="1200">
                          <a:solidFill>
                            <a:schemeClr val="dk1"/>
                          </a:solidFill>
                          <a:latin typeface="Times New Roman" pitchFamily="18" charset="0"/>
                          <a:ea typeface="Adobe 仿宋 Std R"/>
                          <a:cs typeface="Times New Roman" pitchFamily="18" charset="0"/>
                        </a:rPr>
                        <a:t>KEYCODE_NOTIFICATION</a:t>
                      </a:r>
                      <a:endParaRPr lang="zh-CN" sz="1900" kern="1200">
                        <a:solidFill>
                          <a:schemeClr val="dk1"/>
                        </a:solidFill>
                        <a:latin typeface="Times New Roman" pitchFamily="18" charset="0"/>
                        <a:ea typeface="Adobe 仿宋 Std R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4400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通知键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33377">
                <a:tc>
                  <a:txBody>
                    <a:bodyPr/>
                    <a:lstStyle/>
                    <a:p>
                      <a:pPr marL="14400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9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Adobe 仿宋 Std R"/>
                          <a:cs typeface="Times New Roman" pitchFamily="18" charset="0"/>
                        </a:rPr>
                        <a:t>KEYCODE_MUTE</a:t>
                      </a:r>
                      <a:endParaRPr lang="zh-CN" sz="1900" kern="1200" dirty="0">
                        <a:solidFill>
                          <a:schemeClr val="dk1"/>
                        </a:solidFill>
                        <a:latin typeface="Times New Roman" pitchFamily="18" charset="0"/>
                        <a:ea typeface="Adobe 仿宋 Std R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4400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900" kern="120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话筒静音键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33377">
                <a:tc>
                  <a:txBody>
                    <a:bodyPr/>
                    <a:lstStyle/>
                    <a:p>
                      <a:pPr marL="14400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900" kern="1200">
                          <a:solidFill>
                            <a:schemeClr val="dk1"/>
                          </a:solidFill>
                          <a:latin typeface="Times New Roman" pitchFamily="18" charset="0"/>
                          <a:ea typeface="Adobe 仿宋 Std R"/>
                          <a:cs typeface="Times New Roman" pitchFamily="18" charset="0"/>
                        </a:rPr>
                        <a:t>KEYCODE_VOLUME_MUTE</a:t>
                      </a:r>
                      <a:endParaRPr lang="zh-CN" sz="1900" kern="1200">
                        <a:solidFill>
                          <a:schemeClr val="dk1"/>
                        </a:solidFill>
                        <a:latin typeface="Times New Roman" pitchFamily="18" charset="0"/>
                        <a:ea typeface="Adobe 仿宋 Std R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4400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扬声器静音键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33377">
                <a:tc>
                  <a:txBody>
                    <a:bodyPr/>
                    <a:lstStyle/>
                    <a:p>
                      <a:pPr marL="14400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900" kern="1200">
                          <a:solidFill>
                            <a:schemeClr val="dk1"/>
                          </a:solidFill>
                          <a:latin typeface="Times New Roman" pitchFamily="18" charset="0"/>
                          <a:ea typeface="Adobe 仿宋 Std R"/>
                          <a:cs typeface="Times New Roman" pitchFamily="18" charset="0"/>
                        </a:rPr>
                        <a:t>KEYCODE_VOLUME_UP</a:t>
                      </a:r>
                      <a:endParaRPr lang="zh-CN" sz="1900" kern="1200">
                        <a:solidFill>
                          <a:schemeClr val="dk1"/>
                        </a:solidFill>
                        <a:latin typeface="Times New Roman" pitchFamily="18" charset="0"/>
                        <a:ea typeface="Adobe 仿宋 Std R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4400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900" kern="120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音量增加键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33377">
                <a:tc>
                  <a:txBody>
                    <a:bodyPr/>
                    <a:lstStyle/>
                    <a:p>
                      <a:pPr marL="14400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900" kern="1200">
                          <a:solidFill>
                            <a:schemeClr val="dk1"/>
                          </a:solidFill>
                          <a:latin typeface="Times New Roman" pitchFamily="18" charset="0"/>
                          <a:ea typeface="Adobe 仿宋 Std R"/>
                          <a:cs typeface="Times New Roman" pitchFamily="18" charset="0"/>
                        </a:rPr>
                        <a:t>KEYCODE_VOLUME_DOWN</a:t>
                      </a:r>
                      <a:endParaRPr lang="zh-CN" sz="1900" kern="1200">
                        <a:solidFill>
                          <a:schemeClr val="dk1"/>
                        </a:solidFill>
                        <a:latin typeface="Times New Roman" pitchFamily="18" charset="0"/>
                        <a:ea typeface="Adobe 仿宋 Std R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4400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音量减小键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33377">
                <a:tc>
                  <a:txBody>
                    <a:bodyPr/>
                    <a:lstStyle/>
                    <a:p>
                      <a:pPr marL="14400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900" kern="1200">
                          <a:solidFill>
                            <a:schemeClr val="dk1"/>
                          </a:solidFill>
                          <a:latin typeface="Times New Roman" pitchFamily="18" charset="0"/>
                          <a:ea typeface="Adobe 仿宋 Std R"/>
                          <a:cs typeface="Times New Roman" pitchFamily="18" charset="0"/>
                        </a:rPr>
                        <a:t>KEYCODE_CALL</a:t>
                      </a:r>
                      <a:endParaRPr lang="zh-CN" sz="1900" kern="1200">
                        <a:solidFill>
                          <a:schemeClr val="dk1"/>
                        </a:solidFill>
                        <a:latin typeface="Times New Roman" pitchFamily="18" charset="0"/>
                        <a:ea typeface="Adobe 仿宋 Std R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4400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900" kern="120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拨号键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33377">
                <a:tc>
                  <a:txBody>
                    <a:bodyPr/>
                    <a:lstStyle/>
                    <a:p>
                      <a:pPr marL="14400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9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Adobe 仿宋 Std R"/>
                          <a:cs typeface="Times New Roman" pitchFamily="18" charset="0"/>
                        </a:rPr>
                        <a:t>KEYCODE_ENDCALL</a:t>
                      </a:r>
                      <a:endParaRPr lang="zh-CN" sz="1900" kern="1200" dirty="0">
                        <a:solidFill>
                          <a:schemeClr val="dk1"/>
                        </a:solidFill>
                        <a:latin typeface="Times New Roman" pitchFamily="18" charset="0"/>
                        <a:ea typeface="Adobe 仿宋 Std R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4400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挂机键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800138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761963" y="857233"/>
            <a:ext cx="10943167" cy="4572031"/>
          </a:xfrm>
        </p:spPr>
        <p:txBody>
          <a:bodyPr/>
          <a:lstStyle/>
          <a:p>
            <a:pPr marL="228600" indent="-22860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sz="2800" b="0" dirty="0">
                <a:latin typeface="+mn-lt"/>
                <a:ea typeface="+mn-ea"/>
                <a:cs typeface="+mn-cs"/>
              </a:rPr>
              <a:t>用来捕捉手机键盘按键抬起的事件</a:t>
            </a:r>
          </a:p>
          <a:p>
            <a:endParaRPr dirty="0"/>
          </a:p>
          <a:p>
            <a:pPr marL="914411" lvl="2">
              <a:spcBef>
                <a:spcPts val="1000"/>
              </a:spcBef>
            </a:pPr>
            <a:r>
              <a:rPr sz="2200" b="0" i="0" dirty="0">
                <a:latin typeface="+mn-lt"/>
                <a:ea typeface="+mn-ea"/>
                <a:cs typeface="+mn-cs"/>
              </a:rPr>
              <a:t>参数</a:t>
            </a:r>
            <a:r>
              <a:rPr lang="en-US" sz="2200" b="0" i="0" dirty="0" err="1">
                <a:latin typeface="+mn-lt"/>
                <a:ea typeface="+mn-ea"/>
                <a:cs typeface="+mn-cs"/>
              </a:rPr>
              <a:t>keyCode</a:t>
            </a:r>
            <a:r>
              <a:rPr sz="2200" b="0" i="0" dirty="0">
                <a:latin typeface="+mn-lt"/>
                <a:ea typeface="+mn-ea"/>
                <a:cs typeface="+mn-cs"/>
              </a:rPr>
              <a:t>表示触发事件的按键码</a:t>
            </a:r>
            <a:endParaRPr lang="en-US" sz="2200" b="0" i="0" dirty="0">
              <a:latin typeface="+mn-lt"/>
              <a:ea typeface="+mn-ea"/>
              <a:cs typeface="+mn-cs"/>
            </a:endParaRPr>
          </a:p>
          <a:p>
            <a:pPr marL="914411" lvl="2">
              <a:spcBef>
                <a:spcPts val="1000"/>
              </a:spcBef>
            </a:pPr>
            <a:r>
              <a:rPr sz="2200" b="0" i="0" dirty="0">
                <a:latin typeface="+mn-lt"/>
                <a:ea typeface="+mn-ea"/>
                <a:cs typeface="+mn-cs"/>
              </a:rPr>
              <a:t>参数</a:t>
            </a:r>
            <a:r>
              <a:rPr lang="en-US" sz="2200" b="0" i="0" dirty="0">
                <a:latin typeface="+mn-lt"/>
                <a:ea typeface="+mn-ea"/>
                <a:cs typeface="+mn-cs"/>
              </a:rPr>
              <a:t>event</a:t>
            </a:r>
            <a:r>
              <a:rPr sz="2200" b="0" i="0" dirty="0">
                <a:latin typeface="+mn-lt"/>
                <a:ea typeface="+mn-ea"/>
                <a:cs typeface="+mn-cs"/>
              </a:rPr>
              <a:t>是一个事件封装类的对象</a:t>
            </a:r>
            <a:endParaRPr lang="en-US" sz="2200" b="0" i="0" dirty="0">
              <a:latin typeface="+mn-lt"/>
              <a:ea typeface="+mn-ea"/>
              <a:cs typeface="+mn-cs"/>
            </a:endParaRPr>
          </a:p>
          <a:p>
            <a:pPr marL="914411" lvl="2">
              <a:spcBef>
                <a:spcPts val="1000"/>
              </a:spcBef>
            </a:pPr>
            <a:r>
              <a:rPr sz="2200" b="0" i="0" dirty="0">
                <a:latin typeface="+mn-lt"/>
                <a:ea typeface="+mn-ea"/>
                <a:cs typeface="+mn-cs"/>
              </a:rPr>
              <a:t>返回值为</a:t>
            </a:r>
            <a:r>
              <a:rPr lang="en-US" sz="2200" b="0" i="0" dirty="0" err="1">
                <a:latin typeface="+mn-lt"/>
                <a:ea typeface="+mn-ea"/>
                <a:cs typeface="+mn-cs"/>
              </a:rPr>
              <a:t>boolean</a:t>
            </a:r>
            <a:r>
              <a:rPr sz="2200" b="0" i="0" dirty="0">
                <a:latin typeface="+mn-lt"/>
                <a:ea typeface="+mn-ea"/>
                <a:cs typeface="+mn-cs"/>
              </a:rPr>
              <a:t>类型</a:t>
            </a:r>
            <a:endParaRPr lang="zh-CN" sz="2200" b="0" i="0" dirty="0">
              <a:latin typeface="+mn-lt"/>
              <a:ea typeface="+mn-ea"/>
              <a:cs typeface="+mn-cs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571899" y="309440"/>
            <a:ext cx="7485380" cy="547793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onKeyUp</a:t>
            </a:r>
            <a:r>
              <a:rPr lang="en-US" dirty="0"/>
              <a:t>()</a:t>
            </a:r>
            <a:r>
              <a:rPr dirty="0"/>
              <a:t>方法</a:t>
            </a:r>
          </a:p>
        </p:txBody>
      </p:sp>
      <p:sp>
        <p:nvSpPr>
          <p:cNvPr id="117763" name="Rectangle 3"/>
          <p:cNvSpPr>
            <a:spLocks noChangeArrowheads="1"/>
          </p:cNvSpPr>
          <p:nvPr/>
        </p:nvSpPr>
        <p:spPr bwMode="auto">
          <a:xfrm>
            <a:off x="1" y="-246220"/>
            <a:ext cx="246286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2400"/>
          </a:p>
        </p:txBody>
      </p:sp>
      <p:sp>
        <p:nvSpPr>
          <p:cNvPr id="147458" name="Rectangle 2"/>
          <p:cNvSpPr>
            <a:spLocks noChangeArrowheads="1"/>
          </p:cNvSpPr>
          <p:nvPr/>
        </p:nvSpPr>
        <p:spPr bwMode="auto">
          <a:xfrm>
            <a:off x="1" y="-246220"/>
            <a:ext cx="246286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2400"/>
          </a:p>
        </p:txBody>
      </p:sp>
      <p:sp>
        <p:nvSpPr>
          <p:cNvPr id="151554" name="Rectangle 2"/>
          <p:cNvSpPr>
            <a:spLocks noChangeArrowheads="1"/>
          </p:cNvSpPr>
          <p:nvPr/>
        </p:nvSpPr>
        <p:spPr bwMode="auto">
          <a:xfrm>
            <a:off x="1" y="-246220"/>
            <a:ext cx="246286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2400"/>
          </a:p>
        </p:txBody>
      </p:sp>
      <p:sp>
        <p:nvSpPr>
          <p:cNvPr id="7" name="TextBox 6"/>
          <p:cNvSpPr txBox="1"/>
          <p:nvPr/>
        </p:nvSpPr>
        <p:spPr bwMode="auto">
          <a:xfrm>
            <a:off x="1333467" y="1685090"/>
            <a:ext cx="8191557" cy="410433"/>
          </a:xfrm>
          <a:prstGeom prst="rect">
            <a:avLst/>
          </a:prstGeom>
          <a:solidFill>
            <a:srgbClr val="FFFF9B"/>
          </a:solidFill>
          <a:ln w="9525">
            <a:noFill/>
            <a:miter lim="800000"/>
          </a:ln>
        </p:spPr>
        <p:txBody>
          <a:bodyPr vert="horz" wrap="square" lIns="121920" tIns="60960" rIns="121920" bIns="60960" numCol="1" rtlCol="0" anchor="ctr" anchorCtr="0" compatLnSpc="1">
            <a:spAutoFit/>
          </a:bodyPr>
          <a:lstStyle/>
          <a:p>
            <a:r>
              <a:rPr lang="en-US" sz="1867" dirty="0"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US" sz="1867" dirty="0" err="1">
                <a:latin typeface="Courier New" pitchFamily="49" charset="0"/>
                <a:cs typeface="Courier New" pitchFamily="49" charset="0"/>
              </a:rPr>
              <a:t>boolean</a:t>
            </a:r>
            <a:r>
              <a:rPr lang="en-US" sz="1867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67" dirty="0" err="1">
                <a:latin typeface="Courier New" pitchFamily="49" charset="0"/>
                <a:cs typeface="Courier New" pitchFamily="49" charset="0"/>
              </a:rPr>
              <a:t>onKeyUp</a:t>
            </a:r>
            <a:r>
              <a:rPr lang="en-US" sz="1867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1867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67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67" dirty="0" err="1">
                <a:latin typeface="Courier New" pitchFamily="49" charset="0"/>
                <a:cs typeface="Courier New" pitchFamily="49" charset="0"/>
              </a:rPr>
              <a:t>keyCode</a:t>
            </a:r>
            <a:r>
              <a:rPr lang="en-US" sz="1867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867" dirty="0" err="1">
                <a:latin typeface="Courier New" pitchFamily="49" charset="0"/>
                <a:cs typeface="Courier New" pitchFamily="49" charset="0"/>
              </a:rPr>
              <a:t>KeyEvent</a:t>
            </a:r>
            <a:r>
              <a:rPr lang="en-US" sz="1867" dirty="0">
                <a:latin typeface="Courier New" pitchFamily="49" charset="0"/>
                <a:cs typeface="Courier New" pitchFamily="49" charset="0"/>
              </a:rPr>
              <a:t> event)</a:t>
            </a:r>
            <a:endParaRPr lang="zh-CN" altLang="en-US" sz="1867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60133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62542" y="1011250"/>
            <a:ext cx="10943167" cy="4572031"/>
          </a:xfrm>
        </p:spPr>
        <p:txBody>
          <a:bodyPr/>
          <a:lstStyle/>
          <a:p>
            <a:pPr marL="228600" indent="-22860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sz="2800" b="0" dirty="0">
                <a:latin typeface="+mn-lt"/>
                <a:ea typeface="+mn-ea"/>
                <a:cs typeface="+mn-cs"/>
              </a:rPr>
              <a:t>用来处理手机屏幕的触摸事件</a:t>
            </a:r>
            <a:endParaRPr lang="en-US" altLang="zh-CN" sz="2800" b="0" dirty="0">
              <a:latin typeface="+mn-lt"/>
              <a:ea typeface="+mn-ea"/>
              <a:cs typeface="+mn-cs"/>
            </a:endParaRPr>
          </a:p>
          <a:p>
            <a:endParaRPr dirty="0"/>
          </a:p>
          <a:p>
            <a:pPr marL="914411" lvl="2">
              <a:spcBef>
                <a:spcPts val="1000"/>
              </a:spcBef>
            </a:pPr>
            <a:r>
              <a:rPr lang="en-US" altLang="zh-CN" sz="2000" b="0" i="0" dirty="0" err="1">
                <a:latin typeface="+mn-lt"/>
                <a:ea typeface="+mn-ea"/>
                <a:cs typeface="+mn-cs"/>
              </a:rPr>
              <a:t>参数event是手机屏幕触摸事件封装类的对象，用于封装件的相关信息</a:t>
            </a:r>
            <a:endParaRPr lang="en-US" altLang="zh-CN" sz="2000" b="0" i="0" dirty="0">
              <a:latin typeface="+mn-lt"/>
              <a:ea typeface="+mn-ea"/>
              <a:cs typeface="+mn-cs"/>
            </a:endParaRPr>
          </a:p>
          <a:p>
            <a:pPr marL="914411" lvl="2">
              <a:spcBef>
                <a:spcPts val="1000"/>
              </a:spcBef>
            </a:pPr>
            <a:r>
              <a:rPr lang="en-US" altLang="zh-CN" sz="2000" b="0" i="0" dirty="0" err="1">
                <a:latin typeface="+mn-lt"/>
                <a:ea typeface="+mn-ea"/>
                <a:cs typeface="+mn-cs"/>
              </a:rPr>
              <a:t>返回值为boolean类型</a:t>
            </a:r>
            <a:endParaRPr lang="en-US" altLang="zh-CN" sz="2000" b="0" i="0" dirty="0">
              <a:latin typeface="+mn-lt"/>
              <a:ea typeface="+mn-ea"/>
              <a:cs typeface="+mn-cs"/>
            </a:endParaRPr>
          </a:p>
          <a:p>
            <a:pPr lvl="1">
              <a:buNone/>
            </a:pPr>
            <a:endParaRPr lang="en-US" i="0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585346" y="355402"/>
            <a:ext cx="7485380" cy="547793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onTouchEvent</a:t>
            </a:r>
            <a:r>
              <a:rPr lang="en-US" dirty="0"/>
              <a:t>()</a:t>
            </a:r>
            <a:r>
              <a:rPr dirty="0"/>
              <a:t>方法</a:t>
            </a:r>
          </a:p>
        </p:txBody>
      </p:sp>
      <p:sp>
        <p:nvSpPr>
          <p:cNvPr id="117763" name="Rectangle 3"/>
          <p:cNvSpPr>
            <a:spLocks noChangeArrowheads="1"/>
          </p:cNvSpPr>
          <p:nvPr/>
        </p:nvSpPr>
        <p:spPr bwMode="auto">
          <a:xfrm>
            <a:off x="1" y="-246220"/>
            <a:ext cx="246286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2400"/>
          </a:p>
        </p:txBody>
      </p:sp>
      <p:sp>
        <p:nvSpPr>
          <p:cNvPr id="147458" name="Rectangle 2"/>
          <p:cNvSpPr>
            <a:spLocks noChangeArrowheads="1"/>
          </p:cNvSpPr>
          <p:nvPr/>
        </p:nvSpPr>
        <p:spPr bwMode="auto">
          <a:xfrm>
            <a:off x="1" y="-246220"/>
            <a:ext cx="246286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2400"/>
          </a:p>
        </p:txBody>
      </p:sp>
      <p:sp>
        <p:nvSpPr>
          <p:cNvPr id="151554" name="Rectangle 2"/>
          <p:cNvSpPr>
            <a:spLocks noChangeArrowheads="1"/>
          </p:cNvSpPr>
          <p:nvPr/>
        </p:nvSpPr>
        <p:spPr bwMode="auto">
          <a:xfrm>
            <a:off x="1" y="-246220"/>
            <a:ext cx="246286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2400"/>
          </a:p>
        </p:txBody>
      </p:sp>
      <p:sp>
        <p:nvSpPr>
          <p:cNvPr id="7" name="TextBox 6"/>
          <p:cNvSpPr txBox="1"/>
          <p:nvPr/>
        </p:nvSpPr>
        <p:spPr bwMode="auto">
          <a:xfrm>
            <a:off x="1239338" y="1819561"/>
            <a:ext cx="8191557" cy="410433"/>
          </a:xfrm>
          <a:prstGeom prst="rect">
            <a:avLst/>
          </a:prstGeom>
          <a:solidFill>
            <a:srgbClr val="FFFF9B"/>
          </a:solidFill>
          <a:ln w="9525">
            <a:noFill/>
            <a:miter lim="800000"/>
          </a:ln>
        </p:spPr>
        <p:txBody>
          <a:bodyPr vert="horz" wrap="square" lIns="121920" tIns="60960" rIns="121920" bIns="60960" numCol="1" rtlCol="0" anchor="ctr" anchorCtr="0" compatLnSpc="1">
            <a:spAutoFit/>
          </a:bodyPr>
          <a:lstStyle/>
          <a:p>
            <a:r>
              <a:rPr lang="en-US" sz="1867" dirty="0"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US" sz="1867" dirty="0" err="1">
                <a:latin typeface="Courier New" pitchFamily="49" charset="0"/>
                <a:cs typeface="Courier New" pitchFamily="49" charset="0"/>
              </a:rPr>
              <a:t>boolean</a:t>
            </a:r>
            <a:r>
              <a:rPr lang="en-US" sz="1867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67" dirty="0" err="1">
                <a:latin typeface="Courier New" pitchFamily="49" charset="0"/>
                <a:cs typeface="Courier New" pitchFamily="49" charset="0"/>
              </a:rPr>
              <a:t>onTouchEvent</a:t>
            </a:r>
            <a:r>
              <a:rPr lang="en-US" sz="1867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1867" dirty="0" err="1">
                <a:latin typeface="Courier New" pitchFamily="49" charset="0"/>
                <a:cs typeface="Courier New" pitchFamily="49" charset="0"/>
              </a:rPr>
              <a:t>MotionEvent</a:t>
            </a:r>
            <a:r>
              <a:rPr lang="en-US" sz="1867" dirty="0">
                <a:latin typeface="Courier New" pitchFamily="49" charset="0"/>
                <a:cs typeface="Courier New" pitchFamily="49" charset="0"/>
              </a:rPr>
              <a:t> event)</a:t>
            </a:r>
            <a:endParaRPr lang="zh-CN" altLang="en-US" sz="1867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961360" y="4014026"/>
            <a:ext cx="9897173" cy="1129680"/>
            <a:chOff x="721020" y="2927913"/>
            <a:chExt cx="7422880" cy="847261"/>
          </a:xfrm>
        </p:grpSpPr>
        <p:grpSp>
          <p:nvGrpSpPr>
            <p:cNvPr id="12" name="组合 7"/>
            <p:cNvGrpSpPr/>
            <p:nvPr/>
          </p:nvGrpSpPr>
          <p:grpSpPr>
            <a:xfrm>
              <a:off x="721020" y="3015678"/>
              <a:ext cx="636270" cy="759496"/>
              <a:chOff x="645787" y="3142171"/>
              <a:chExt cx="636270" cy="759496"/>
            </a:xfrm>
          </p:grpSpPr>
          <p:pic>
            <p:nvPicPr>
              <p:cNvPr id="14" name="图片 13"/>
              <p:cNvPicPr>
                <a:picLocks noChangeAspect="1"/>
              </p:cNvPicPr>
              <p:nvPr/>
            </p:nvPicPr>
            <p:blipFill>
              <a:blip r:embed="rId3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714348" y="3142171"/>
                <a:ext cx="484014" cy="484014"/>
              </a:xfrm>
              <a:prstGeom prst="rect">
                <a:avLst/>
              </a:prstGeom>
            </p:spPr>
          </p:pic>
          <p:sp>
            <p:nvSpPr>
              <p:cNvPr id="15" name="文本框 7"/>
              <p:cNvSpPr txBox="1"/>
              <p:nvPr/>
            </p:nvSpPr>
            <p:spPr>
              <a:xfrm rot="21540000">
                <a:off x="645787" y="3586244"/>
                <a:ext cx="636270" cy="31542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zh-CN" altLang="en-US" sz="2133" dirty="0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Adobe 仿宋 Std R" pitchFamily="18" charset="-122"/>
                    <a:ea typeface="Adobe 仿宋 Std R" pitchFamily="18" charset="-122"/>
                  </a:rPr>
                  <a:t>注意</a:t>
                </a:r>
              </a:p>
            </p:txBody>
          </p:sp>
        </p:grpSp>
        <p:sp>
          <p:nvSpPr>
            <p:cNvPr id="13" name="TextBox 12"/>
            <p:cNvSpPr txBox="1"/>
            <p:nvPr/>
          </p:nvSpPr>
          <p:spPr bwMode="auto">
            <a:xfrm>
              <a:off x="1357290" y="2927913"/>
              <a:ext cx="6786610" cy="78728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noFill/>
              <a:miter lim="800000"/>
            </a:ln>
          </p:spPr>
          <p:txBody>
            <a:bodyPr vert="horz" wrap="square" lIns="121920" tIns="60960" rIns="121920" bIns="60960" numCol="1" rtlCol="0" anchor="ctr" anchorCtr="0" compatLnSpc="1">
              <a:spAutoFit/>
            </a:bodyPr>
            <a:lstStyle/>
            <a:p>
              <a:pPr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</a:pPr>
              <a:r>
                <a:rPr kumimoji="1" lang="zh-CN" altLang="en-US" sz="2133" dirty="0">
                  <a:solidFill>
                    <a:srgbClr val="000000"/>
                  </a:solidFill>
                  <a:latin typeface="Times New Roman" pitchFamily="18" charset="0"/>
                  <a:ea typeface="Adobe 仿宋 Std R" pitchFamily="18" charset="-122"/>
                  <a:cs typeface="Times New Roman" pitchFamily="18" charset="0"/>
                </a:rPr>
                <a:t>自定义的</a:t>
              </a:r>
              <a:r>
                <a:rPr kumimoji="1" lang="en-US" altLang="en-US" sz="2133" dirty="0">
                  <a:solidFill>
                    <a:srgbClr val="000000"/>
                  </a:solidFill>
                  <a:latin typeface="Times New Roman" pitchFamily="18" charset="0"/>
                  <a:ea typeface="Adobe 仿宋 Std R" pitchFamily="18" charset="-122"/>
                  <a:cs typeface="Times New Roman" pitchFamily="18" charset="0"/>
                </a:rPr>
                <a:t>View</a:t>
              </a:r>
              <a:r>
                <a:rPr kumimoji="1" lang="zh-CN" altLang="en-US" sz="2133" dirty="0">
                  <a:solidFill>
                    <a:srgbClr val="000000"/>
                  </a:solidFill>
                  <a:latin typeface="Times New Roman" pitchFamily="18" charset="0"/>
                  <a:ea typeface="Adobe 仿宋 Std R" pitchFamily="18" charset="-122"/>
                  <a:cs typeface="Times New Roman" pitchFamily="18" charset="0"/>
                </a:rPr>
                <a:t>并不会自动刷新，所以每次改变数据模型时都需要手动调用</a:t>
              </a:r>
              <a:r>
                <a:rPr kumimoji="1" lang="en-US" altLang="en-US" sz="2133" dirty="0" err="1">
                  <a:solidFill>
                    <a:srgbClr val="000000"/>
                  </a:solidFill>
                  <a:latin typeface="Times New Roman" pitchFamily="18" charset="0"/>
                  <a:ea typeface="Adobe 仿宋 Std R" pitchFamily="18" charset="-122"/>
                  <a:cs typeface="Times New Roman" pitchFamily="18" charset="0"/>
                </a:rPr>
                <a:t>postInvalidate</a:t>
              </a:r>
              <a:r>
                <a:rPr kumimoji="1" lang="en-US" altLang="en-US" sz="2133" dirty="0">
                  <a:solidFill>
                    <a:srgbClr val="000000"/>
                  </a:solidFill>
                  <a:latin typeface="Times New Roman" pitchFamily="18" charset="0"/>
                  <a:ea typeface="Adobe 仿宋 Std R" pitchFamily="18" charset="-122"/>
                  <a:cs typeface="Times New Roman" pitchFamily="18" charset="0"/>
                </a:rPr>
                <a:t>()</a:t>
              </a:r>
              <a:r>
                <a:rPr kumimoji="1" lang="zh-CN" altLang="en-US" sz="2133" dirty="0">
                  <a:solidFill>
                    <a:srgbClr val="000000"/>
                  </a:solidFill>
                  <a:latin typeface="Times New Roman" pitchFamily="18" charset="0"/>
                  <a:ea typeface="Adobe 仿宋 Std R" pitchFamily="18" charset="-122"/>
                  <a:cs typeface="Times New Roman" pitchFamily="18" charset="0"/>
                </a:rPr>
                <a:t>方法进行屏幕的刷新操作。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2353560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663106" y="960454"/>
            <a:ext cx="10943167" cy="4572031"/>
          </a:xfrm>
        </p:spPr>
        <p:txBody>
          <a:bodyPr>
            <a:normAutofit fontScale="92500" lnSpcReduction="10000"/>
          </a:bodyPr>
          <a:lstStyle/>
          <a:p>
            <a:pPr marL="228600" indent="-228600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sz="2800" b="0" dirty="0">
                <a:latin typeface="+mn-lt"/>
                <a:ea typeface="+mn-ea"/>
                <a:cs typeface="+mn-cs"/>
              </a:rPr>
              <a:t>用来处理手机中轨迹球事件</a:t>
            </a:r>
            <a:endParaRPr lang="en-US" altLang="zh-CN" sz="2800" b="0" dirty="0">
              <a:latin typeface="+mn-lt"/>
              <a:ea typeface="+mn-ea"/>
              <a:cs typeface="+mn-cs"/>
            </a:endParaRPr>
          </a:p>
          <a:p>
            <a:endParaRPr sz="1867" dirty="0"/>
          </a:p>
          <a:p>
            <a:pPr marL="1143000" lvl="3" fontAlgn="base">
              <a:lnSpc>
                <a:spcPct val="130000"/>
              </a:lnSpc>
              <a:spcBef>
                <a:spcPts val="1000"/>
              </a:spcBef>
              <a:spcAft>
                <a:spcPct val="0"/>
              </a:spcAft>
            </a:pPr>
            <a:r>
              <a:rPr lang="en-US" altLang="zh-CN" sz="2400" b="0" i="0" dirty="0" err="1">
                <a:latin typeface="+mn-lt"/>
                <a:ea typeface="+mn-ea"/>
                <a:cs typeface="+mn-cs"/>
              </a:rPr>
              <a:t>参数event为手机轨迹球事件封装类的对象</a:t>
            </a:r>
            <a:endParaRPr lang="en-US" altLang="zh-CN" sz="2400" b="0" i="0" dirty="0">
              <a:latin typeface="+mn-lt"/>
              <a:ea typeface="+mn-ea"/>
              <a:cs typeface="+mn-cs"/>
            </a:endParaRPr>
          </a:p>
          <a:p>
            <a:pPr marL="1143000" lvl="3" fontAlgn="base">
              <a:lnSpc>
                <a:spcPct val="130000"/>
              </a:lnSpc>
              <a:spcBef>
                <a:spcPts val="1000"/>
              </a:spcBef>
              <a:spcAft>
                <a:spcPct val="0"/>
              </a:spcAft>
            </a:pPr>
            <a:r>
              <a:rPr lang="en-US" altLang="zh-CN" sz="2400" b="0" i="0" dirty="0" err="1">
                <a:latin typeface="+mn-lt"/>
                <a:ea typeface="+mn-ea"/>
                <a:cs typeface="+mn-cs"/>
              </a:rPr>
              <a:t>返回值为boolean类型</a:t>
            </a:r>
            <a:endParaRPr lang="en-US" altLang="zh-CN" sz="2400" b="0" i="0" dirty="0">
              <a:latin typeface="+mn-lt"/>
              <a:ea typeface="+mn-ea"/>
              <a:cs typeface="+mn-cs"/>
            </a:endParaRPr>
          </a:p>
          <a:p>
            <a:pPr marL="228600" lvl="1" fontAlgn="base">
              <a:lnSpc>
                <a:spcPct val="140000"/>
              </a:lnSpc>
              <a:spcBef>
                <a:spcPts val="1000"/>
              </a:spcBef>
              <a:spcAft>
                <a:spcPct val="0"/>
              </a:spcAft>
            </a:pPr>
            <a:r>
              <a:rPr lang="en-US" altLang="zh-CN" sz="2800" b="0" i="0" dirty="0" err="1">
                <a:latin typeface="+mn-lt"/>
                <a:ea typeface="+mn-ea"/>
                <a:cs typeface="+mn-cs"/>
              </a:rPr>
              <a:t>轨迹球与手机键盘有一定的区别</a:t>
            </a:r>
            <a:endParaRPr lang="en-US" altLang="zh-CN" sz="2800" b="0" i="0" dirty="0">
              <a:latin typeface="+mn-lt"/>
              <a:ea typeface="+mn-ea"/>
              <a:cs typeface="+mn-cs"/>
            </a:endParaRPr>
          </a:p>
          <a:p>
            <a:pPr marL="1143000" lvl="4" fontAlgn="base">
              <a:lnSpc>
                <a:spcPct val="140000"/>
              </a:lnSpc>
              <a:spcBef>
                <a:spcPts val="1000"/>
              </a:spcBef>
              <a:spcAft>
                <a:spcPct val="0"/>
              </a:spcAft>
            </a:pPr>
            <a:r>
              <a:rPr lang="en-US" altLang="zh-CN" sz="2400" b="0" i="0" dirty="0" err="1">
                <a:ea typeface="+mn-ea"/>
              </a:rPr>
              <a:t>某些型号的手机设计出的轨迹球会比只有手机键盘时更美观</a:t>
            </a:r>
            <a:endParaRPr lang="en-US" altLang="zh-CN" sz="2400" b="0" i="0" dirty="0">
              <a:ea typeface="+mn-ea"/>
            </a:endParaRPr>
          </a:p>
          <a:p>
            <a:pPr marL="1143000" lvl="4" fontAlgn="base">
              <a:lnSpc>
                <a:spcPct val="140000"/>
              </a:lnSpc>
              <a:spcBef>
                <a:spcPts val="1000"/>
              </a:spcBef>
              <a:spcAft>
                <a:spcPct val="0"/>
              </a:spcAft>
            </a:pPr>
            <a:r>
              <a:rPr lang="en-US" altLang="zh-CN" sz="2400" b="0" i="0" dirty="0" err="1">
                <a:ea typeface="+mn-ea"/>
              </a:rPr>
              <a:t>轨迹球使用更为简单</a:t>
            </a:r>
            <a:endParaRPr lang="en-US" altLang="zh-CN" sz="2400" b="0" i="0" dirty="0">
              <a:ea typeface="+mn-ea"/>
            </a:endParaRPr>
          </a:p>
          <a:p>
            <a:pPr marL="1143000" lvl="4" fontAlgn="base">
              <a:lnSpc>
                <a:spcPct val="140000"/>
              </a:lnSpc>
              <a:spcBef>
                <a:spcPts val="1000"/>
              </a:spcBef>
              <a:spcAft>
                <a:spcPct val="0"/>
              </a:spcAft>
            </a:pPr>
            <a:r>
              <a:rPr lang="en-US" altLang="zh-CN" sz="2400" b="0" i="0" dirty="0" err="1">
                <a:ea typeface="+mn-ea"/>
              </a:rPr>
              <a:t>使用轨迹球会比键盘更为细化</a:t>
            </a:r>
            <a:endParaRPr lang="en-US" altLang="zh-CN" sz="2400" b="0" i="0" dirty="0">
              <a:ea typeface="+mn-ea"/>
            </a:endParaRPr>
          </a:p>
          <a:p>
            <a:pPr marL="990575" lvl="2" indent="-457189">
              <a:lnSpc>
                <a:spcPct val="150000"/>
              </a:lnSpc>
              <a:buClr>
                <a:schemeClr val="accent6"/>
              </a:buClr>
              <a:buNone/>
            </a:pPr>
            <a:endParaRPr i="0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558451" y="315639"/>
            <a:ext cx="7485380" cy="547793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onTrackBallEvent</a:t>
            </a:r>
            <a:r>
              <a:rPr lang="en-US" dirty="0"/>
              <a:t>()</a:t>
            </a:r>
            <a:r>
              <a:rPr dirty="0"/>
              <a:t>方法</a:t>
            </a:r>
          </a:p>
        </p:txBody>
      </p:sp>
      <p:sp>
        <p:nvSpPr>
          <p:cNvPr id="117763" name="Rectangle 3"/>
          <p:cNvSpPr>
            <a:spLocks noChangeArrowheads="1"/>
          </p:cNvSpPr>
          <p:nvPr/>
        </p:nvSpPr>
        <p:spPr bwMode="auto">
          <a:xfrm>
            <a:off x="1" y="-246220"/>
            <a:ext cx="246286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2400"/>
          </a:p>
        </p:txBody>
      </p:sp>
      <p:sp>
        <p:nvSpPr>
          <p:cNvPr id="147458" name="Rectangle 2"/>
          <p:cNvSpPr>
            <a:spLocks noChangeArrowheads="1"/>
          </p:cNvSpPr>
          <p:nvPr/>
        </p:nvSpPr>
        <p:spPr bwMode="auto">
          <a:xfrm>
            <a:off x="1" y="-246220"/>
            <a:ext cx="246286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2400"/>
          </a:p>
        </p:txBody>
      </p:sp>
      <p:sp>
        <p:nvSpPr>
          <p:cNvPr id="151554" name="Rectangle 2"/>
          <p:cNvSpPr>
            <a:spLocks noChangeArrowheads="1"/>
          </p:cNvSpPr>
          <p:nvPr/>
        </p:nvSpPr>
        <p:spPr bwMode="auto">
          <a:xfrm>
            <a:off x="1" y="-246220"/>
            <a:ext cx="246286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2400"/>
          </a:p>
        </p:txBody>
      </p:sp>
      <p:sp>
        <p:nvSpPr>
          <p:cNvPr id="7" name="TextBox 6"/>
          <p:cNvSpPr txBox="1"/>
          <p:nvPr/>
        </p:nvSpPr>
        <p:spPr bwMode="auto">
          <a:xfrm>
            <a:off x="1090892" y="1558781"/>
            <a:ext cx="8191557" cy="410433"/>
          </a:xfrm>
          <a:prstGeom prst="rect">
            <a:avLst/>
          </a:prstGeom>
          <a:solidFill>
            <a:srgbClr val="FFFF9B"/>
          </a:solidFill>
          <a:ln w="9525">
            <a:noFill/>
            <a:miter lim="800000"/>
          </a:ln>
        </p:spPr>
        <p:txBody>
          <a:bodyPr vert="horz" wrap="square" lIns="121920" tIns="60960" rIns="121920" bIns="60960" numCol="1" rtlCol="0" anchor="ctr" anchorCtr="0" compatLnSpc="1">
            <a:spAutoFit/>
          </a:bodyPr>
          <a:lstStyle/>
          <a:p>
            <a:r>
              <a:rPr lang="en-US" sz="1867" dirty="0">
                <a:latin typeface="Courier New" pitchFamily="49" charset="0"/>
                <a:cs typeface="Courier New" pitchFamily="49" charset="0"/>
              </a:rPr>
              <a:t>public Boolean </a:t>
            </a:r>
            <a:r>
              <a:rPr lang="en-US" sz="1867" dirty="0" err="1">
                <a:latin typeface="Courier New" pitchFamily="49" charset="0"/>
                <a:cs typeface="Courier New" pitchFamily="49" charset="0"/>
              </a:rPr>
              <a:t>onTrackballEvent</a:t>
            </a:r>
            <a:r>
              <a:rPr lang="en-US" sz="1867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1867" dirty="0" err="1">
                <a:latin typeface="Courier New" pitchFamily="49" charset="0"/>
                <a:cs typeface="Courier New" pitchFamily="49" charset="0"/>
              </a:rPr>
              <a:t>MotionEvent</a:t>
            </a:r>
            <a:r>
              <a:rPr lang="en-US" sz="1867" dirty="0">
                <a:latin typeface="Courier New" pitchFamily="49" charset="0"/>
                <a:cs typeface="Courier New" pitchFamily="49" charset="0"/>
              </a:rPr>
              <a:t> event)</a:t>
            </a:r>
            <a:endParaRPr lang="zh-CN" altLang="en-US" sz="1867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666712" y="5619841"/>
            <a:ext cx="9897173" cy="1129696"/>
            <a:chOff x="721020" y="3775077"/>
            <a:chExt cx="7422880" cy="847272"/>
          </a:xfrm>
        </p:grpSpPr>
        <p:grpSp>
          <p:nvGrpSpPr>
            <p:cNvPr id="9" name="组合 7"/>
            <p:cNvGrpSpPr/>
            <p:nvPr/>
          </p:nvGrpSpPr>
          <p:grpSpPr>
            <a:xfrm>
              <a:off x="721020" y="3862842"/>
              <a:ext cx="636270" cy="759507"/>
              <a:chOff x="645787" y="3989335"/>
              <a:chExt cx="636270" cy="759507"/>
            </a:xfrm>
          </p:grpSpPr>
          <p:pic>
            <p:nvPicPr>
              <p:cNvPr id="11" name="图片 10"/>
              <p:cNvPicPr>
                <a:picLocks noChangeAspect="1"/>
              </p:cNvPicPr>
              <p:nvPr/>
            </p:nvPicPr>
            <p:blipFill>
              <a:blip r:embed="rId3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714348" y="3989335"/>
                <a:ext cx="484014" cy="484014"/>
              </a:xfrm>
              <a:prstGeom prst="rect">
                <a:avLst/>
              </a:prstGeom>
            </p:spPr>
          </p:pic>
          <p:sp>
            <p:nvSpPr>
              <p:cNvPr id="12" name="文本框 7"/>
              <p:cNvSpPr txBox="1"/>
              <p:nvPr/>
            </p:nvSpPr>
            <p:spPr>
              <a:xfrm rot="21540000">
                <a:off x="645787" y="4433419"/>
                <a:ext cx="636270" cy="31542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zh-CN" altLang="en-US" sz="2133" dirty="0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Adobe 仿宋 Std R" pitchFamily="18" charset="-122"/>
                    <a:ea typeface="Adobe 仿宋 Std R" pitchFamily="18" charset="-122"/>
                  </a:rPr>
                  <a:t>注意</a:t>
                </a:r>
              </a:p>
            </p:txBody>
          </p:sp>
        </p:grpSp>
        <p:sp>
          <p:nvSpPr>
            <p:cNvPr id="10" name="TextBox 9"/>
            <p:cNvSpPr txBox="1"/>
            <p:nvPr/>
          </p:nvSpPr>
          <p:spPr bwMode="auto">
            <a:xfrm>
              <a:off x="1357290" y="3775077"/>
              <a:ext cx="6786610" cy="78728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noFill/>
              <a:miter lim="800000"/>
            </a:ln>
          </p:spPr>
          <p:txBody>
            <a:bodyPr vert="horz" wrap="square" lIns="121920" tIns="60960" rIns="121920" bIns="60960" numCol="1" rtlCol="0" anchor="ctr" anchorCtr="0" compatLnSpc="1">
              <a:spAutoFit/>
            </a:bodyPr>
            <a:lstStyle/>
            <a:p>
              <a:pPr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</a:pPr>
              <a:r>
                <a:rPr kumimoji="1" lang="zh-CN" altLang="en-US" sz="2133" dirty="0">
                  <a:solidFill>
                    <a:srgbClr val="000000"/>
                  </a:solidFill>
                  <a:latin typeface="Times New Roman" pitchFamily="18" charset="0"/>
                  <a:ea typeface="Adobe 仿宋 Std R" pitchFamily="18" charset="-122"/>
                  <a:cs typeface="Times New Roman" pitchFamily="18" charset="0"/>
                </a:rPr>
                <a:t>在模拟器运行状态下，可以通过</a:t>
              </a:r>
              <a:r>
                <a:rPr kumimoji="1" lang="en-US" altLang="en-US" sz="2133" dirty="0">
                  <a:solidFill>
                    <a:srgbClr val="000000"/>
                  </a:solidFill>
                  <a:latin typeface="Times New Roman" pitchFamily="18" charset="0"/>
                  <a:ea typeface="Adobe 仿宋 Std R" pitchFamily="18" charset="-122"/>
                  <a:cs typeface="Times New Roman" pitchFamily="18" charset="0"/>
                </a:rPr>
                <a:t>F6</a:t>
              </a:r>
              <a:r>
                <a:rPr kumimoji="1" lang="zh-CN" altLang="en-US" sz="2133" dirty="0">
                  <a:solidFill>
                    <a:srgbClr val="000000"/>
                  </a:solidFill>
                  <a:latin typeface="Times New Roman" pitchFamily="18" charset="0"/>
                  <a:ea typeface="Adobe 仿宋 Std R" pitchFamily="18" charset="-122"/>
                  <a:cs typeface="Times New Roman" pitchFamily="18" charset="0"/>
                </a:rPr>
                <a:t>键打开模拟器的轨迹球，然后通过鼠标的移动来模拟轨迹球事件。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3164544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761963" y="1041853"/>
            <a:ext cx="11430037" cy="4572031"/>
          </a:xfrm>
        </p:spPr>
        <p:txBody>
          <a:bodyPr/>
          <a:lstStyle/>
          <a:p>
            <a:pPr marL="228600" indent="-22860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sz="2800" b="0" dirty="0">
                <a:latin typeface="+mn-lt"/>
                <a:ea typeface="+mn-ea"/>
                <a:cs typeface="+mn-cs"/>
              </a:rPr>
              <a:t>焦点改变的回调方法</a:t>
            </a:r>
            <a:endParaRPr lang="en-US" altLang="zh-CN" sz="2800" b="0" dirty="0">
              <a:latin typeface="+mn-lt"/>
              <a:ea typeface="+mn-ea"/>
              <a:cs typeface="+mn-cs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US" sz="2800" b="0" dirty="0">
              <a:latin typeface="+mn-lt"/>
              <a:ea typeface="+mn-ea"/>
              <a:cs typeface="+mn-cs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US" sz="2133" i="0" dirty="0"/>
          </a:p>
          <a:p>
            <a:pPr marL="914411" lvl="2">
              <a:spcBef>
                <a:spcPts val="1000"/>
              </a:spcBef>
            </a:pPr>
            <a:r>
              <a:rPr sz="2000" b="0" i="0" dirty="0">
                <a:latin typeface="+mn-lt"/>
                <a:ea typeface="+mn-ea"/>
                <a:cs typeface="+mn-cs"/>
              </a:rPr>
              <a:t>参数</a:t>
            </a:r>
            <a:r>
              <a:rPr lang="en-US" sz="2000" b="0" i="0" dirty="0" err="1">
                <a:latin typeface="+mn-lt"/>
                <a:ea typeface="+mn-ea"/>
                <a:cs typeface="+mn-cs"/>
              </a:rPr>
              <a:t>gainFocus</a:t>
            </a:r>
            <a:r>
              <a:rPr sz="2000" b="0" i="0" dirty="0">
                <a:latin typeface="+mn-lt"/>
                <a:ea typeface="+mn-ea"/>
                <a:cs typeface="+mn-cs"/>
              </a:rPr>
              <a:t>表示触发该事件的</a:t>
            </a:r>
            <a:r>
              <a:rPr lang="en-US" sz="2000" b="0" i="0" dirty="0">
                <a:latin typeface="+mn-lt"/>
                <a:ea typeface="+mn-ea"/>
                <a:cs typeface="+mn-cs"/>
              </a:rPr>
              <a:t>View</a:t>
            </a:r>
            <a:r>
              <a:rPr sz="2000" b="0" i="0" dirty="0">
                <a:latin typeface="+mn-lt"/>
                <a:ea typeface="+mn-ea"/>
                <a:cs typeface="+mn-cs"/>
              </a:rPr>
              <a:t>是否获得了焦点</a:t>
            </a:r>
            <a:endParaRPr lang="en-US" sz="2000" b="0" i="0" dirty="0">
              <a:latin typeface="+mn-lt"/>
              <a:ea typeface="+mn-ea"/>
              <a:cs typeface="+mn-cs"/>
            </a:endParaRPr>
          </a:p>
          <a:p>
            <a:pPr marL="914411" lvl="2">
              <a:spcBef>
                <a:spcPts val="1000"/>
              </a:spcBef>
            </a:pPr>
            <a:r>
              <a:rPr sz="2000" b="0" i="0" dirty="0">
                <a:latin typeface="+mn-lt"/>
                <a:ea typeface="+mn-ea"/>
                <a:cs typeface="+mn-cs"/>
              </a:rPr>
              <a:t>参数</a:t>
            </a:r>
            <a:r>
              <a:rPr lang="en-US" sz="2000" b="0" i="0" dirty="0">
                <a:latin typeface="+mn-lt"/>
                <a:ea typeface="+mn-ea"/>
                <a:cs typeface="+mn-cs"/>
              </a:rPr>
              <a:t>direction</a:t>
            </a:r>
            <a:r>
              <a:rPr sz="2000" b="0" i="0" dirty="0">
                <a:latin typeface="+mn-lt"/>
                <a:ea typeface="+mn-ea"/>
                <a:cs typeface="+mn-cs"/>
              </a:rPr>
              <a:t>表示焦点移动的方向</a:t>
            </a:r>
            <a:endParaRPr lang="en-US" sz="2000" b="0" i="0" dirty="0">
              <a:latin typeface="+mn-lt"/>
              <a:ea typeface="+mn-ea"/>
              <a:cs typeface="+mn-cs"/>
            </a:endParaRPr>
          </a:p>
          <a:p>
            <a:pPr marL="914411" lvl="2">
              <a:spcBef>
                <a:spcPts val="1000"/>
              </a:spcBef>
            </a:pPr>
            <a:r>
              <a:rPr sz="2000" b="0" i="0" dirty="0">
                <a:latin typeface="+mn-lt"/>
                <a:ea typeface="+mn-ea"/>
                <a:cs typeface="+mn-cs"/>
              </a:rPr>
              <a:t>参数</a:t>
            </a:r>
            <a:r>
              <a:rPr lang="en-US" sz="2000" b="0" i="0" dirty="0" err="1">
                <a:latin typeface="+mn-lt"/>
                <a:ea typeface="+mn-ea"/>
                <a:cs typeface="+mn-cs"/>
              </a:rPr>
              <a:t>previouslyFocusedRect</a:t>
            </a:r>
            <a:r>
              <a:rPr sz="2000" b="0" i="0" dirty="0">
                <a:latin typeface="+mn-lt"/>
                <a:ea typeface="+mn-ea"/>
                <a:cs typeface="+mn-cs"/>
              </a:rPr>
              <a:t>表示在触发事件的</a:t>
            </a:r>
            <a:r>
              <a:rPr lang="en-US" sz="2000" b="0" i="0" dirty="0">
                <a:latin typeface="+mn-lt"/>
                <a:ea typeface="+mn-ea"/>
                <a:cs typeface="+mn-cs"/>
              </a:rPr>
              <a:t>View</a:t>
            </a:r>
            <a:r>
              <a:rPr sz="2000" b="0" i="0" dirty="0">
                <a:latin typeface="+mn-lt"/>
                <a:ea typeface="+mn-ea"/>
                <a:cs typeface="+mn-cs"/>
              </a:rPr>
              <a:t>的坐标系中，前一个获得焦点的矩形区域</a:t>
            </a:r>
            <a:endParaRPr lang="zh-CN" altLang="en-US" sz="2000" b="0" i="0" dirty="0">
              <a:latin typeface="+mn-lt"/>
              <a:ea typeface="+mn-ea"/>
              <a:cs typeface="+mn-cs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518110" y="353452"/>
            <a:ext cx="7485380" cy="547793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onFocusChanged</a:t>
            </a:r>
            <a:r>
              <a:rPr lang="en-US" dirty="0"/>
              <a:t>()</a:t>
            </a:r>
            <a:r>
              <a:rPr dirty="0"/>
              <a:t>方法</a:t>
            </a:r>
          </a:p>
        </p:txBody>
      </p:sp>
      <p:sp>
        <p:nvSpPr>
          <p:cNvPr id="117763" name="Rectangle 3"/>
          <p:cNvSpPr>
            <a:spLocks noChangeArrowheads="1"/>
          </p:cNvSpPr>
          <p:nvPr/>
        </p:nvSpPr>
        <p:spPr bwMode="auto">
          <a:xfrm>
            <a:off x="1" y="-246220"/>
            <a:ext cx="246286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2400"/>
          </a:p>
        </p:txBody>
      </p:sp>
      <p:sp>
        <p:nvSpPr>
          <p:cNvPr id="147458" name="Rectangle 2"/>
          <p:cNvSpPr>
            <a:spLocks noChangeArrowheads="1"/>
          </p:cNvSpPr>
          <p:nvPr/>
        </p:nvSpPr>
        <p:spPr bwMode="auto">
          <a:xfrm>
            <a:off x="1" y="-246220"/>
            <a:ext cx="246286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2400"/>
          </a:p>
        </p:txBody>
      </p:sp>
      <p:sp>
        <p:nvSpPr>
          <p:cNvPr id="151554" name="Rectangle 2"/>
          <p:cNvSpPr>
            <a:spLocks noChangeArrowheads="1"/>
          </p:cNvSpPr>
          <p:nvPr/>
        </p:nvSpPr>
        <p:spPr bwMode="auto">
          <a:xfrm>
            <a:off x="1" y="-246220"/>
            <a:ext cx="246286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2400"/>
          </a:p>
        </p:txBody>
      </p:sp>
      <p:sp>
        <p:nvSpPr>
          <p:cNvPr id="7" name="TextBox 6"/>
          <p:cNvSpPr txBox="1"/>
          <p:nvPr/>
        </p:nvSpPr>
        <p:spPr bwMode="auto">
          <a:xfrm>
            <a:off x="1043879" y="1875949"/>
            <a:ext cx="10287072" cy="697755"/>
          </a:xfrm>
          <a:prstGeom prst="rect">
            <a:avLst/>
          </a:prstGeom>
          <a:solidFill>
            <a:srgbClr val="FFFF9B"/>
          </a:solidFill>
          <a:ln w="9525">
            <a:noFill/>
            <a:miter lim="800000"/>
          </a:ln>
        </p:spPr>
        <p:txBody>
          <a:bodyPr vert="horz" wrap="square" lIns="121920" tIns="60960" rIns="121920" bIns="60960" numCol="1" rtlCol="0" anchor="ctr" anchorCtr="0" compatLnSpc="1">
            <a:spAutoFit/>
          </a:bodyPr>
          <a:lstStyle/>
          <a:p>
            <a:r>
              <a:rPr lang="en-US" sz="1867" dirty="0">
                <a:latin typeface="Courier New" pitchFamily="49" charset="0"/>
                <a:cs typeface="Courier New" pitchFamily="49" charset="0"/>
              </a:rPr>
              <a:t>protected void </a:t>
            </a:r>
            <a:r>
              <a:rPr lang="en-US" sz="1867" dirty="0" err="1">
                <a:latin typeface="Courier New" pitchFamily="49" charset="0"/>
                <a:cs typeface="Courier New" pitchFamily="49" charset="0"/>
              </a:rPr>
              <a:t>onFocusChanged</a:t>
            </a:r>
            <a:r>
              <a:rPr lang="en-US" sz="1867" dirty="0">
                <a:latin typeface="Courier New" pitchFamily="49" charset="0"/>
                <a:cs typeface="Courier New" pitchFamily="49" charset="0"/>
              </a:rPr>
              <a:t> (</a:t>
            </a:r>
            <a:endParaRPr lang="zh-CN" altLang="en-US" sz="1867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867" dirty="0">
                <a:latin typeface="Courier New" pitchFamily="49" charset="0"/>
                <a:cs typeface="Courier New" pitchFamily="49" charset="0"/>
              </a:rPr>
              <a:t>	Boolean </a:t>
            </a:r>
            <a:r>
              <a:rPr lang="en-US" sz="1867" dirty="0" err="1">
                <a:latin typeface="Courier New" pitchFamily="49" charset="0"/>
                <a:cs typeface="Courier New" pitchFamily="49" charset="0"/>
              </a:rPr>
              <a:t>gainFocus</a:t>
            </a:r>
            <a:r>
              <a:rPr lang="en-US" sz="1867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867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67" dirty="0">
                <a:latin typeface="Courier New" pitchFamily="49" charset="0"/>
                <a:cs typeface="Courier New" pitchFamily="49" charset="0"/>
              </a:rPr>
              <a:t> direction, </a:t>
            </a:r>
            <a:r>
              <a:rPr lang="en-US" sz="1867" dirty="0" err="1">
                <a:latin typeface="Courier New" pitchFamily="49" charset="0"/>
                <a:cs typeface="Courier New" pitchFamily="49" charset="0"/>
              </a:rPr>
              <a:t>Rect</a:t>
            </a:r>
            <a:r>
              <a:rPr lang="en-US" sz="1867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67" dirty="0" err="1">
                <a:latin typeface="Courier New" pitchFamily="49" charset="0"/>
                <a:cs typeface="Courier New" pitchFamily="49" charset="0"/>
              </a:rPr>
              <a:t>previouslyFocusedRect</a:t>
            </a:r>
            <a:r>
              <a:rPr lang="en-US" sz="1867" dirty="0">
                <a:latin typeface="Courier New" pitchFamily="49" charset="0"/>
                <a:cs typeface="Courier New" pitchFamily="49" charset="0"/>
              </a:rPr>
              <a:t>)</a:t>
            </a:r>
            <a:endParaRPr lang="zh-CN" altLang="en-US" sz="1867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9" name="组合 7"/>
          <p:cNvGrpSpPr/>
          <p:nvPr/>
        </p:nvGrpSpPr>
        <p:grpSpPr>
          <a:xfrm>
            <a:off x="952464" y="4797328"/>
            <a:ext cx="9897173" cy="1129694"/>
            <a:chOff x="721020" y="3775077"/>
            <a:chExt cx="7422880" cy="847271"/>
          </a:xfrm>
        </p:grpSpPr>
        <p:grpSp>
          <p:nvGrpSpPr>
            <p:cNvPr id="20" name="组合 7"/>
            <p:cNvGrpSpPr/>
            <p:nvPr/>
          </p:nvGrpSpPr>
          <p:grpSpPr>
            <a:xfrm>
              <a:off x="721020" y="3862842"/>
              <a:ext cx="636270" cy="759506"/>
              <a:chOff x="645787" y="3989335"/>
              <a:chExt cx="636270" cy="759506"/>
            </a:xfrm>
          </p:grpSpPr>
          <p:pic>
            <p:nvPicPr>
              <p:cNvPr id="22" name="图片 21"/>
              <p:cNvPicPr>
                <a:picLocks noChangeAspect="1"/>
              </p:cNvPicPr>
              <p:nvPr/>
            </p:nvPicPr>
            <p:blipFill>
              <a:blip r:embed="rId3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714348" y="3989335"/>
                <a:ext cx="484014" cy="484014"/>
              </a:xfrm>
              <a:prstGeom prst="rect">
                <a:avLst/>
              </a:prstGeom>
            </p:spPr>
          </p:pic>
          <p:sp>
            <p:nvSpPr>
              <p:cNvPr id="23" name="文本框 7"/>
              <p:cNvSpPr txBox="1"/>
              <p:nvPr/>
            </p:nvSpPr>
            <p:spPr>
              <a:xfrm rot="21540000">
                <a:off x="645787" y="4433418"/>
                <a:ext cx="636270" cy="31542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zh-CN" altLang="en-US" sz="2133" dirty="0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Adobe 仿宋 Std R" pitchFamily="18" charset="-122"/>
                    <a:ea typeface="Adobe 仿宋 Std R" pitchFamily="18" charset="-122"/>
                  </a:rPr>
                  <a:t>注意</a:t>
                </a:r>
              </a:p>
            </p:txBody>
          </p:sp>
        </p:grpSp>
        <p:sp>
          <p:nvSpPr>
            <p:cNvPr id="21" name="TextBox 20"/>
            <p:cNvSpPr txBox="1"/>
            <p:nvPr/>
          </p:nvSpPr>
          <p:spPr bwMode="auto">
            <a:xfrm>
              <a:off x="1357290" y="3775077"/>
              <a:ext cx="6786610" cy="78728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noFill/>
              <a:miter lim="800000"/>
            </a:ln>
          </p:spPr>
          <p:txBody>
            <a:bodyPr vert="horz" wrap="square" lIns="121920" tIns="60960" rIns="121920" bIns="60960" numCol="1" rtlCol="0" anchor="ctr" anchorCtr="0" compatLnSpc="1">
              <a:spAutoFit/>
            </a:bodyPr>
            <a:lstStyle/>
            <a:p>
              <a:pPr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</a:pPr>
              <a:r>
                <a:rPr kumimoji="1" lang="zh-CN" altLang="en-US" sz="2133" dirty="0">
                  <a:solidFill>
                    <a:srgbClr val="000000"/>
                  </a:solidFill>
                  <a:latin typeface="Times New Roman" pitchFamily="18" charset="0"/>
                  <a:ea typeface="Adobe 仿宋 Std R" pitchFamily="18" charset="-122"/>
                  <a:cs typeface="Times New Roman" pitchFamily="18" charset="0"/>
                </a:rPr>
                <a:t>每按下一次按键，会调用两次</a:t>
              </a:r>
              <a:r>
                <a:rPr kumimoji="1" lang="en-US" altLang="en-US" sz="2133" dirty="0" err="1">
                  <a:solidFill>
                    <a:srgbClr val="000000"/>
                  </a:solidFill>
                  <a:latin typeface="Times New Roman" pitchFamily="18" charset="0"/>
                  <a:ea typeface="Adobe 仿宋 Std R" pitchFamily="18" charset="-122"/>
                  <a:cs typeface="Times New Roman" pitchFamily="18" charset="0"/>
                </a:rPr>
                <a:t>onFocusChanged</a:t>
              </a:r>
              <a:r>
                <a:rPr kumimoji="1" lang="en-US" altLang="en-US" sz="2133" dirty="0">
                  <a:solidFill>
                    <a:srgbClr val="000000"/>
                  </a:solidFill>
                  <a:latin typeface="Times New Roman" pitchFamily="18" charset="0"/>
                  <a:ea typeface="Adobe 仿宋 Std R" pitchFamily="18" charset="-122"/>
                  <a:cs typeface="Times New Roman" pitchFamily="18" charset="0"/>
                </a:rPr>
                <a:t>()</a:t>
              </a:r>
              <a:r>
                <a:rPr kumimoji="1" lang="zh-CN" altLang="en-US" sz="2133" dirty="0">
                  <a:solidFill>
                    <a:srgbClr val="000000"/>
                  </a:solidFill>
                  <a:latin typeface="Times New Roman" pitchFamily="18" charset="0"/>
                  <a:ea typeface="Adobe 仿宋 Std R" pitchFamily="18" charset="-122"/>
                  <a:cs typeface="Times New Roman" pitchFamily="18" charset="0"/>
                </a:rPr>
                <a:t>方法，一次是某个按钮失去焦点时调用，第二次是另一个按钮获得焦点时调用。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1922000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585345" y="340425"/>
            <a:ext cx="7485380" cy="547793"/>
          </a:xfrm>
        </p:spPr>
        <p:txBody>
          <a:bodyPr>
            <a:normAutofit fontScale="90000"/>
          </a:bodyPr>
          <a:lstStyle/>
          <a:p>
            <a:r>
              <a:rPr lang="zh-CN" altLang="en-US" sz="3800" dirty="0"/>
              <a:t>常见的焦点相关方法</a:t>
            </a:r>
            <a:r>
              <a:rPr lang="zh-CN" altLang="en-US" sz="4000" dirty="0"/>
              <a:t/>
            </a:r>
            <a:br>
              <a:rPr lang="zh-CN" altLang="en-US" sz="4000" dirty="0"/>
            </a:br>
            <a:endParaRPr dirty="0"/>
          </a:p>
        </p:txBody>
      </p:sp>
      <p:sp>
        <p:nvSpPr>
          <p:cNvPr id="117763" name="Rectangle 3"/>
          <p:cNvSpPr>
            <a:spLocks noChangeArrowheads="1"/>
          </p:cNvSpPr>
          <p:nvPr/>
        </p:nvSpPr>
        <p:spPr bwMode="auto">
          <a:xfrm>
            <a:off x="1" y="-246220"/>
            <a:ext cx="246286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2400"/>
          </a:p>
        </p:txBody>
      </p:sp>
      <p:sp>
        <p:nvSpPr>
          <p:cNvPr id="147458" name="Rectangle 2"/>
          <p:cNvSpPr>
            <a:spLocks noChangeArrowheads="1"/>
          </p:cNvSpPr>
          <p:nvPr/>
        </p:nvSpPr>
        <p:spPr bwMode="auto">
          <a:xfrm>
            <a:off x="1" y="-246220"/>
            <a:ext cx="246286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2400"/>
          </a:p>
        </p:txBody>
      </p:sp>
      <p:sp>
        <p:nvSpPr>
          <p:cNvPr id="151554" name="Rectangle 2"/>
          <p:cNvSpPr>
            <a:spLocks noChangeArrowheads="1"/>
          </p:cNvSpPr>
          <p:nvPr/>
        </p:nvSpPr>
        <p:spPr bwMode="auto">
          <a:xfrm>
            <a:off x="1" y="-246220"/>
            <a:ext cx="246286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2400"/>
          </a:p>
        </p:txBody>
      </p:sp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44522098"/>
              </p:ext>
            </p:extLst>
          </p:nvPr>
        </p:nvGraphicFramePr>
        <p:xfrm>
          <a:off x="926691" y="1392245"/>
          <a:ext cx="10572824" cy="26789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852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33430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28628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2100" b="1" kern="100" dirty="0">
                          <a:solidFill>
                            <a:schemeClr val="lt1"/>
                          </a:solidFill>
                          <a:latin typeface="+mn-ea"/>
                          <a:ea typeface="+mn-ea"/>
                          <a:cs typeface="Times New Roman"/>
                        </a:rPr>
                        <a:t>方法</a:t>
                      </a:r>
                      <a:endParaRPr lang="zh-CN" sz="2100" b="1" kern="100" dirty="0">
                        <a:solidFill>
                          <a:schemeClr val="lt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2100" b="1" kern="100" dirty="0">
                          <a:solidFill>
                            <a:schemeClr val="lt1"/>
                          </a:solidFill>
                          <a:latin typeface="+mn-ea"/>
                          <a:ea typeface="+mn-ea"/>
                          <a:cs typeface="Times New Roman"/>
                        </a:rPr>
                        <a:t>功能描述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5049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9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Adobe 仿宋 Std R"/>
                          <a:cs typeface="Times New Roman" pitchFamily="18" charset="0"/>
                        </a:rPr>
                        <a:t>setFocusable()</a:t>
                      </a:r>
                      <a:endParaRPr lang="zh-CN" sz="1900" kern="1200" dirty="0">
                        <a:solidFill>
                          <a:schemeClr val="dk1"/>
                        </a:solidFill>
                        <a:latin typeface="Times New Roman" pitchFamily="18" charset="0"/>
                        <a:ea typeface="Adobe 仿宋 Std R"/>
                        <a:cs typeface="Times New Roman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66675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9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用于设置</a:t>
                      </a:r>
                      <a:r>
                        <a:rPr lang="en-US" altLang="en-US" sz="19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View</a:t>
                      </a:r>
                      <a:r>
                        <a:rPr lang="zh-CN" altLang="en-US" sz="19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是否可以拥有焦点</a:t>
                      </a: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5049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9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Adobe 仿宋 Std R"/>
                          <a:cs typeface="Times New Roman" pitchFamily="18" charset="0"/>
                        </a:rPr>
                        <a:t>isFocusable()</a:t>
                      </a:r>
                      <a:endParaRPr lang="zh-CN" sz="1900" kern="1200" dirty="0">
                        <a:solidFill>
                          <a:schemeClr val="dk1"/>
                        </a:solidFill>
                        <a:latin typeface="Times New Roman" pitchFamily="18" charset="0"/>
                        <a:ea typeface="Adobe 仿宋 Std R"/>
                        <a:cs typeface="Times New Roman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66675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9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用于判断</a:t>
                      </a:r>
                      <a:r>
                        <a:rPr lang="en-US" altLang="en-US" sz="19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View</a:t>
                      </a:r>
                      <a:r>
                        <a:rPr lang="zh-CN" altLang="en-US" sz="19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是否可以拥有焦点</a:t>
                      </a: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5049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9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Adobe 仿宋 Std R"/>
                          <a:cs typeface="Times New Roman" pitchFamily="18" charset="0"/>
                        </a:rPr>
                        <a:t>setNextFocusDownId()</a:t>
                      </a:r>
                      <a:endParaRPr lang="zh-CN" sz="1900" kern="1200" dirty="0">
                        <a:solidFill>
                          <a:schemeClr val="dk1"/>
                        </a:solidFill>
                        <a:latin typeface="Times New Roman" pitchFamily="18" charset="0"/>
                        <a:ea typeface="Adobe 仿宋 Std R"/>
                        <a:cs typeface="Times New Roman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66675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9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用于设置</a:t>
                      </a:r>
                      <a:r>
                        <a:rPr lang="en-US" altLang="en-US" sz="19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View</a:t>
                      </a:r>
                      <a:r>
                        <a:rPr lang="zh-CN" altLang="en-US" sz="19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的焦点向下移动后获得焦点</a:t>
                      </a:r>
                      <a:r>
                        <a:rPr lang="en-US" altLang="en-US" sz="19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View</a:t>
                      </a:r>
                      <a:r>
                        <a:rPr lang="zh-CN" altLang="en-US" sz="19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的</a:t>
                      </a:r>
                      <a:r>
                        <a:rPr lang="en-US" altLang="en-US" sz="19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ID</a:t>
                      </a:r>
                      <a:endParaRPr lang="zh-CN" altLang="en-US" sz="1900" kern="1200" dirty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5049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9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Adobe 仿宋 Std R"/>
                          <a:cs typeface="Times New Roman" pitchFamily="18" charset="0"/>
                        </a:rPr>
                        <a:t>hasFocus()</a:t>
                      </a:r>
                      <a:endParaRPr lang="zh-CN" sz="1900" kern="1200" dirty="0">
                        <a:solidFill>
                          <a:schemeClr val="dk1"/>
                        </a:solidFill>
                        <a:latin typeface="Times New Roman" pitchFamily="18" charset="0"/>
                        <a:ea typeface="Adobe 仿宋 Std R"/>
                        <a:cs typeface="Times New Roman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66675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9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用于判断</a:t>
                      </a:r>
                      <a:r>
                        <a:rPr lang="en-US" altLang="en-US" sz="19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View</a:t>
                      </a:r>
                      <a:r>
                        <a:rPr lang="zh-CN" altLang="en-US" sz="19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的父控件是否获得了焦点</a:t>
                      </a: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5049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9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Adobe 仿宋 Std R"/>
                          <a:cs typeface="Times New Roman" pitchFamily="18" charset="0"/>
                        </a:rPr>
                        <a:t>requestFocus()</a:t>
                      </a:r>
                      <a:endParaRPr lang="zh-CN" sz="1900" kern="1200" dirty="0">
                        <a:solidFill>
                          <a:schemeClr val="dk1"/>
                        </a:solidFill>
                        <a:latin typeface="Times New Roman" pitchFamily="18" charset="0"/>
                        <a:ea typeface="Adobe 仿宋 Std R"/>
                        <a:cs typeface="Times New Roman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66675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9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用于尝试让此</a:t>
                      </a:r>
                      <a:r>
                        <a:rPr lang="en-US" altLang="en-US" sz="19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View</a:t>
                      </a:r>
                      <a:r>
                        <a:rPr lang="zh-CN" altLang="en-US" sz="19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获得焦点</a:t>
                      </a: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5049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900" kern="1200" dirty="0" err="1">
                          <a:solidFill>
                            <a:schemeClr val="dk1"/>
                          </a:solidFill>
                          <a:latin typeface="Times New Roman" pitchFamily="18" charset="0"/>
                          <a:ea typeface="Adobe 仿宋 Std R"/>
                          <a:cs typeface="Times New Roman" pitchFamily="18" charset="0"/>
                        </a:rPr>
                        <a:t>isFocusableTouchMode</a:t>
                      </a:r>
                      <a:r>
                        <a:rPr lang="en-US" sz="19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Adobe 仿宋 Std R"/>
                          <a:cs typeface="Times New Roman" pitchFamily="18" charset="0"/>
                        </a:rPr>
                        <a:t>()</a:t>
                      </a:r>
                      <a:endParaRPr lang="zh-CN" sz="1900" kern="1200" dirty="0">
                        <a:solidFill>
                          <a:schemeClr val="dk1"/>
                        </a:solidFill>
                        <a:latin typeface="Times New Roman" pitchFamily="18" charset="0"/>
                        <a:ea typeface="Adobe 仿宋 Std R"/>
                        <a:cs typeface="Times New Roman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66675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9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用于设置</a:t>
                      </a:r>
                      <a:r>
                        <a:rPr lang="en-US" altLang="en-US" sz="19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View</a:t>
                      </a:r>
                      <a:r>
                        <a:rPr lang="zh-CN" altLang="en-US" sz="19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是否可以在触摸模式下获得焦点，默认情况下不可用</a:t>
                      </a: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606388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63886" y="326342"/>
            <a:ext cx="8518335" cy="547793"/>
          </a:xfrm>
        </p:spPr>
        <p:txBody>
          <a:bodyPr>
            <a:normAutofit fontScale="90000"/>
          </a:bodyPr>
          <a:lstStyle/>
          <a:p>
            <a:r>
              <a:rPr lang="en-US" dirty="0"/>
              <a:t>Widget</a:t>
            </a:r>
            <a:r>
              <a:rPr dirty="0"/>
              <a:t>组件通用属性</a:t>
            </a:r>
          </a:p>
        </p:txBody>
      </p:sp>
      <p:sp>
        <p:nvSpPr>
          <p:cNvPr id="117763" name="Rectangle 3"/>
          <p:cNvSpPr>
            <a:spLocks noChangeArrowheads="1"/>
          </p:cNvSpPr>
          <p:nvPr/>
        </p:nvSpPr>
        <p:spPr bwMode="auto">
          <a:xfrm>
            <a:off x="1" y="-246220"/>
            <a:ext cx="246286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2400"/>
          </a:p>
        </p:txBody>
      </p:sp>
      <p:sp>
        <p:nvSpPr>
          <p:cNvPr id="147458" name="Rectangle 2"/>
          <p:cNvSpPr>
            <a:spLocks noChangeArrowheads="1"/>
          </p:cNvSpPr>
          <p:nvPr/>
        </p:nvSpPr>
        <p:spPr bwMode="auto">
          <a:xfrm>
            <a:off x="1" y="-246220"/>
            <a:ext cx="246286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2400"/>
          </a:p>
        </p:txBody>
      </p:sp>
      <p:sp>
        <p:nvSpPr>
          <p:cNvPr id="158722" name="Rectangle 2"/>
          <p:cNvSpPr>
            <a:spLocks noChangeArrowheads="1"/>
          </p:cNvSpPr>
          <p:nvPr/>
        </p:nvSpPr>
        <p:spPr bwMode="auto">
          <a:xfrm>
            <a:off x="1" y="-246220"/>
            <a:ext cx="246286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2400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217406748"/>
              </p:ext>
            </p:extLst>
          </p:nvPr>
        </p:nvGraphicFramePr>
        <p:xfrm>
          <a:off x="981601" y="1215825"/>
          <a:ext cx="10382323" cy="49530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8663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29568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50337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2100" b="1" kern="100" dirty="0">
                          <a:solidFill>
                            <a:schemeClr val="lt1"/>
                          </a:solidFill>
                          <a:latin typeface="+mn-ea"/>
                          <a:ea typeface="+mn-ea"/>
                          <a:cs typeface="Times New Roman"/>
                        </a:rPr>
                        <a:t>属性名称</a:t>
                      </a:r>
                      <a:endParaRPr lang="zh-CN" sz="2100" b="1" kern="100" dirty="0">
                        <a:solidFill>
                          <a:schemeClr val="lt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2100" b="1" kern="100" dirty="0">
                          <a:solidFill>
                            <a:schemeClr val="lt1"/>
                          </a:solidFill>
                          <a:latin typeface="+mn-ea"/>
                          <a:ea typeface="+mn-ea"/>
                          <a:cs typeface="Times New Roman"/>
                        </a:rPr>
                        <a:t>功能描述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50337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900" kern="1200" dirty="0" err="1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android:id</a:t>
                      </a:r>
                      <a:endParaRPr lang="zh-CN" sz="1900" kern="1200" dirty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66675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9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设置控件的索引</a:t>
                      </a: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50337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9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android:layout_height</a:t>
                      </a:r>
                      <a:endParaRPr lang="zh-CN" sz="1900" kern="1200" dirty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66675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9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设置布局高度</a:t>
                      </a: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50337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9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android:layout_width</a:t>
                      </a:r>
                      <a:endParaRPr lang="zh-CN" sz="1900" kern="1200" dirty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66675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9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设置布局宽度</a:t>
                      </a: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50337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9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android:autoLink</a:t>
                      </a:r>
                      <a:endParaRPr lang="zh-CN" sz="1900" kern="1200" dirty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66675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9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设置是否当文本为</a:t>
                      </a:r>
                      <a:r>
                        <a:rPr lang="en-US" altLang="en-US" sz="19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URL</a:t>
                      </a:r>
                      <a:r>
                        <a:rPr lang="zh-CN" altLang="en-US" sz="19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链接时，文本显示为可点击的链接</a:t>
                      </a: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50337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9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android:autoText</a:t>
                      </a:r>
                      <a:endParaRPr lang="zh-CN" sz="1900" kern="1200" dirty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66675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9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如果设置，将自动执行输入值的拼写纠正</a:t>
                      </a: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50337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9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android:bufferType</a:t>
                      </a:r>
                      <a:endParaRPr lang="zh-CN" sz="1900" kern="1200" dirty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66675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9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指定</a:t>
                      </a:r>
                      <a:r>
                        <a:rPr lang="en-US" altLang="en-US" sz="19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getText()</a:t>
                      </a:r>
                      <a:r>
                        <a:rPr lang="zh-CN" altLang="en-US" sz="19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方式取得的文本类别</a:t>
                      </a: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550337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9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android:capitalize</a:t>
                      </a:r>
                      <a:endParaRPr lang="zh-CN" sz="1900" kern="1200" dirty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66675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9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设置英文字母大写类型。需要弹出输入法才能看得到</a:t>
                      </a: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550337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900" kern="1200" dirty="0" err="1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android:cursorVisible</a:t>
                      </a:r>
                      <a:endParaRPr lang="zh-CN" sz="1900" kern="1200" dirty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66675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9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设定光标为显示</a:t>
                      </a:r>
                      <a:r>
                        <a:rPr lang="en-US" altLang="en-US" sz="19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/</a:t>
                      </a:r>
                      <a:r>
                        <a:rPr lang="zh-CN" altLang="en-US" sz="19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隐藏，默认显示</a:t>
                      </a: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402592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35142" y="405280"/>
            <a:ext cx="8518335" cy="547793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EditText</a:t>
            </a:r>
            <a:r>
              <a:rPr dirty="0"/>
              <a:t>编辑框</a:t>
            </a:r>
          </a:p>
        </p:txBody>
      </p:sp>
      <p:sp>
        <p:nvSpPr>
          <p:cNvPr id="117763" name="Rectangle 3"/>
          <p:cNvSpPr>
            <a:spLocks noChangeArrowheads="1"/>
          </p:cNvSpPr>
          <p:nvPr/>
        </p:nvSpPr>
        <p:spPr bwMode="auto">
          <a:xfrm>
            <a:off x="1" y="-246220"/>
            <a:ext cx="246286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2400"/>
          </a:p>
        </p:txBody>
      </p:sp>
      <p:sp>
        <p:nvSpPr>
          <p:cNvPr id="147458" name="Rectangle 2"/>
          <p:cNvSpPr>
            <a:spLocks noChangeArrowheads="1"/>
          </p:cNvSpPr>
          <p:nvPr/>
        </p:nvSpPr>
        <p:spPr bwMode="auto">
          <a:xfrm>
            <a:off x="1" y="-246220"/>
            <a:ext cx="246286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2400"/>
          </a:p>
        </p:txBody>
      </p:sp>
      <p:sp>
        <p:nvSpPr>
          <p:cNvPr id="158722" name="Rectangle 2"/>
          <p:cNvSpPr>
            <a:spLocks noChangeArrowheads="1"/>
          </p:cNvSpPr>
          <p:nvPr/>
        </p:nvSpPr>
        <p:spPr bwMode="auto">
          <a:xfrm>
            <a:off x="1" y="-246220"/>
            <a:ext cx="246286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2400"/>
          </a:p>
        </p:txBody>
      </p:sp>
      <p:sp>
        <p:nvSpPr>
          <p:cNvPr id="299010" name="Rectangle 2"/>
          <p:cNvSpPr>
            <a:spLocks noChangeArrowheads="1"/>
          </p:cNvSpPr>
          <p:nvPr/>
        </p:nvSpPr>
        <p:spPr bwMode="auto">
          <a:xfrm>
            <a:off x="1" y="-246220"/>
            <a:ext cx="246286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2400"/>
          </a:p>
        </p:txBody>
      </p:sp>
      <p:sp>
        <p:nvSpPr>
          <p:cNvPr id="8" name="矩形 7"/>
          <p:cNvSpPr/>
          <p:nvPr/>
        </p:nvSpPr>
        <p:spPr>
          <a:xfrm>
            <a:off x="533363" y="1127885"/>
            <a:ext cx="6259149" cy="12191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28600" indent="-228600" defTabSz="914400" fontAlgn="base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zh-CN" sz="2800" dirty="0" err="1"/>
              <a:t>EditText</a:t>
            </a:r>
            <a:r>
              <a:rPr lang="zh-CN" altLang="zh-CN" sz="2800" dirty="0"/>
              <a:t>可以接受用户的输入</a:t>
            </a:r>
            <a:endParaRPr lang="en-US" altLang="zh-CN" sz="2800" dirty="0"/>
          </a:p>
          <a:p>
            <a:pPr marL="228600" indent="-228600" defTabSz="914400" fontAlgn="base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zh-CN" altLang="en-US" sz="2800" dirty="0"/>
              <a:t>在</a:t>
            </a:r>
            <a:r>
              <a:rPr lang="en-US" altLang="zh-CN" sz="2800" dirty="0" err="1"/>
              <a:t>EditText</a:t>
            </a:r>
            <a:r>
              <a:rPr lang="zh-CN" altLang="en-US" sz="2800" dirty="0"/>
              <a:t>中，常用的</a:t>
            </a:r>
            <a:r>
              <a:rPr lang="en-US" altLang="zh-CN" sz="2800" dirty="0" err="1"/>
              <a:t>inputType</a:t>
            </a:r>
            <a:r>
              <a:rPr lang="zh-CN" altLang="en-US" sz="2800" dirty="0"/>
              <a:t>属性值</a:t>
            </a:r>
          </a:p>
        </p:txBody>
      </p:sp>
    </p:spTree>
    <p:extLst>
      <p:ext uri="{BB962C8B-B14F-4D97-AF65-F5344CB8AC3E}">
        <p14:creationId xmlns:p14="http://schemas.microsoft.com/office/powerpoint/2010/main" xmlns="" val="1859213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035424" y="642359"/>
            <a:ext cx="8351899" cy="547687"/>
          </a:xfrm>
        </p:spPr>
        <p:txBody>
          <a:bodyPr>
            <a:normAutofit/>
          </a:bodyPr>
          <a:lstStyle/>
          <a:p>
            <a:r>
              <a:rPr lang="en-US" dirty="0"/>
              <a:t>Android UI</a:t>
            </a:r>
            <a:r>
              <a:rPr dirty="0"/>
              <a:t>元素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1035424" y="1540790"/>
            <a:ext cx="10139081" cy="424144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sz="2800" dirty="0"/>
              <a:t>Android</a:t>
            </a:r>
            <a:r>
              <a:rPr lang="zh-CN" sz="2800" dirty="0"/>
              <a:t>中界面元素：</a:t>
            </a:r>
            <a:endParaRPr sz="2800" dirty="0"/>
          </a:p>
          <a:p>
            <a:pPr lvl="0"/>
            <a:r>
              <a:rPr lang="zh-CN" altLang="en-US" sz="2400" b="1" dirty="0"/>
              <a:t>视图</a:t>
            </a:r>
            <a:r>
              <a:rPr lang="zh-CN" altLang="en-US" sz="2400" dirty="0"/>
              <a:t>：所有可视界面元素（通常称为控件或小组件）的基类</a:t>
            </a:r>
            <a:endParaRPr sz="2400" dirty="0"/>
          </a:p>
          <a:p>
            <a:r>
              <a:rPr lang="zh-CN" altLang="en-US" sz="2400" b="1" dirty="0"/>
              <a:t>视图容器</a:t>
            </a:r>
            <a:r>
              <a:rPr lang="zh-CN" altLang="en-US" sz="2400" dirty="0"/>
              <a:t>：视图类的扩展，其中包含多个子视图</a:t>
            </a:r>
            <a:endParaRPr sz="2400" dirty="0"/>
          </a:p>
          <a:p>
            <a:pPr lvl="0"/>
            <a:r>
              <a:rPr lang="zh-CN" altLang="en-US" sz="2400" b="1" dirty="0"/>
              <a:t>布局管理</a:t>
            </a:r>
            <a:r>
              <a:rPr lang="zh-CN" altLang="en-US" sz="2400" dirty="0"/>
              <a:t>：管理组件的布局格式，组织界面中组件的呈现方式</a:t>
            </a:r>
            <a:endParaRPr sz="2400" dirty="0"/>
          </a:p>
          <a:p>
            <a:r>
              <a:rPr sz="2400" b="1" dirty="0"/>
              <a:t>Activity</a:t>
            </a:r>
            <a:r>
              <a:rPr lang="zh-CN" altLang="en-US" sz="2400" dirty="0"/>
              <a:t>：用于为用户呈现窗口或屏幕</a:t>
            </a:r>
            <a:endParaRPr sz="2400" dirty="0"/>
          </a:p>
          <a:p>
            <a:pPr lvl="0"/>
            <a:r>
              <a:rPr sz="2400" b="1" dirty="0"/>
              <a:t>Fragment</a:t>
            </a:r>
            <a:r>
              <a:rPr lang="zh-CN" altLang="en-US" sz="2400" dirty="0"/>
              <a:t>：针对不同屏幕尺寸时，优化</a:t>
            </a:r>
            <a:r>
              <a:rPr sz="2400" dirty="0"/>
              <a:t>UI</a:t>
            </a:r>
            <a:r>
              <a:rPr lang="zh-CN" altLang="en-US" sz="2400" dirty="0"/>
              <a:t>布局以及创建可重用的</a:t>
            </a:r>
            <a:r>
              <a:rPr sz="2400" dirty="0"/>
              <a:t>UI</a:t>
            </a:r>
            <a:r>
              <a:rPr lang="zh-CN" altLang="en-US" sz="2400" dirty="0"/>
              <a:t>元素</a:t>
            </a:r>
          </a:p>
          <a:p>
            <a:endParaRPr lang="zh-CN" altLang="en-US" sz="2400" dirty="0"/>
          </a:p>
          <a:p>
            <a:pPr lvl="0"/>
            <a:endParaRPr lang="zh-CN" altLang="en-US" sz="2400" dirty="0"/>
          </a:p>
          <a:p>
            <a:endParaRPr lang="zh-CN" altLang="en-US" sz="2400" dirty="0"/>
          </a:p>
          <a:p>
            <a:pPr lvl="0"/>
            <a:endParaRPr lang="zh-CN" altLang="en-US" sz="2400" dirty="0"/>
          </a:p>
          <a:p>
            <a:endParaRPr lang="zh-CN" dirty="0"/>
          </a:p>
        </p:txBody>
      </p:sp>
      <p:sp>
        <p:nvSpPr>
          <p:cNvPr id="133122" name="Rectangle 2"/>
          <p:cNvSpPr>
            <a:spLocks noChangeArrowheads="1"/>
          </p:cNvSpPr>
          <p:nvPr/>
        </p:nvSpPr>
        <p:spPr bwMode="auto">
          <a:xfrm>
            <a:off x="1" y="-246220"/>
            <a:ext cx="246286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xmlns="" val="3475152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246287" y="334582"/>
            <a:ext cx="8518335" cy="547793"/>
          </a:xfrm>
        </p:spPr>
        <p:txBody>
          <a:bodyPr>
            <a:normAutofit fontScale="90000"/>
          </a:bodyPr>
          <a:lstStyle/>
          <a:p>
            <a:r>
              <a:rPr lang="en-US" dirty="0"/>
              <a:t>  Button</a:t>
            </a:r>
            <a:r>
              <a:rPr dirty="0"/>
              <a:t>按钮</a:t>
            </a:r>
          </a:p>
        </p:txBody>
      </p:sp>
      <p:sp>
        <p:nvSpPr>
          <p:cNvPr id="117763" name="Rectangle 3"/>
          <p:cNvSpPr>
            <a:spLocks noChangeArrowheads="1"/>
          </p:cNvSpPr>
          <p:nvPr/>
        </p:nvSpPr>
        <p:spPr bwMode="auto">
          <a:xfrm>
            <a:off x="1" y="-246220"/>
            <a:ext cx="246286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2400"/>
          </a:p>
        </p:txBody>
      </p:sp>
      <p:sp>
        <p:nvSpPr>
          <p:cNvPr id="147458" name="Rectangle 2"/>
          <p:cNvSpPr>
            <a:spLocks noChangeArrowheads="1"/>
          </p:cNvSpPr>
          <p:nvPr/>
        </p:nvSpPr>
        <p:spPr bwMode="auto">
          <a:xfrm>
            <a:off x="1" y="-246220"/>
            <a:ext cx="246286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2400"/>
          </a:p>
        </p:txBody>
      </p:sp>
      <p:sp>
        <p:nvSpPr>
          <p:cNvPr id="158722" name="Rectangle 2"/>
          <p:cNvSpPr>
            <a:spLocks noChangeArrowheads="1"/>
          </p:cNvSpPr>
          <p:nvPr/>
        </p:nvSpPr>
        <p:spPr bwMode="auto">
          <a:xfrm>
            <a:off x="1" y="-246220"/>
            <a:ext cx="246286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2400"/>
          </a:p>
        </p:txBody>
      </p:sp>
      <p:sp>
        <p:nvSpPr>
          <p:cNvPr id="299010" name="Rectangle 2"/>
          <p:cNvSpPr>
            <a:spLocks noChangeArrowheads="1"/>
          </p:cNvSpPr>
          <p:nvPr/>
        </p:nvSpPr>
        <p:spPr bwMode="auto">
          <a:xfrm>
            <a:off x="1" y="-246220"/>
            <a:ext cx="246286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2400"/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830869448"/>
              </p:ext>
            </p:extLst>
          </p:nvPr>
        </p:nvGraphicFramePr>
        <p:xfrm>
          <a:off x="850494" y="1134552"/>
          <a:ext cx="8858312" cy="38891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669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60161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32127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2100" b="1" kern="100" dirty="0">
                          <a:solidFill>
                            <a:schemeClr val="lt1"/>
                          </a:solidFill>
                          <a:latin typeface="+mn-ea"/>
                          <a:ea typeface="+mn-ea"/>
                          <a:cs typeface="Times New Roman"/>
                        </a:rPr>
                        <a:t>方法</a:t>
                      </a:r>
                      <a:endParaRPr lang="zh-CN" sz="2100" b="1" kern="100" dirty="0">
                        <a:solidFill>
                          <a:schemeClr val="lt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2100" b="1" kern="100" dirty="0">
                          <a:solidFill>
                            <a:schemeClr val="lt1"/>
                          </a:solidFill>
                          <a:latin typeface="+mn-ea"/>
                          <a:ea typeface="+mn-ea"/>
                          <a:cs typeface="Times New Roman"/>
                        </a:rPr>
                        <a:t>功能描述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84115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900" kern="1200" dirty="0" err="1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onKeyDown()</a:t>
                      </a:r>
                      <a:endParaRPr lang="zh-CN" sz="1900" kern="1200" dirty="0" err="1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66675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9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当用户按键时，该方法被调用</a:t>
                      </a: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84115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900" kern="1200" dirty="0" err="1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onKeyUp()</a:t>
                      </a:r>
                      <a:endParaRPr lang="zh-CN" sz="1900" kern="1200" dirty="0" err="1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66675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9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当用户按键弹起后，该方法被调用</a:t>
                      </a: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84115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900" kern="1200" dirty="0" err="1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onKeyLongPress()</a:t>
                      </a:r>
                      <a:endParaRPr lang="zh-CN" sz="1900" kern="1200" dirty="0" err="1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66675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9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当用户保持按键时，该方法被调用</a:t>
                      </a: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84115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900" kern="1200" dirty="0" err="1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onKeyMultiple()</a:t>
                      </a:r>
                      <a:endParaRPr lang="zh-CN" sz="1900" kern="1200" dirty="0" err="1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66675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9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当用户多次按键时，该方法被调用</a:t>
                      </a: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84115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900" kern="1200" dirty="0" err="1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invalidateDrawable()</a:t>
                      </a:r>
                      <a:endParaRPr lang="zh-CN" sz="1900" kern="1200" dirty="0" err="1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66675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9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用于刷新</a:t>
                      </a:r>
                      <a:r>
                        <a:rPr lang="en-US" altLang="en-US" sz="19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Drawable</a:t>
                      </a:r>
                      <a:r>
                        <a:rPr lang="zh-CN" altLang="en-US" sz="19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对象</a:t>
                      </a: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84115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900" kern="1200" dirty="0" err="1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onPreDraw()</a:t>
                      </a:r>
                      <a:endParaRPr lang="zh-CN" sz="1900" kern="1200" dirty="0" err="1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66675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9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用于设置视图显示</a:t>
                      </a: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84115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900" kern="1200" dirty="0" err="1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setOnKeyListener()</a:t>
                      </a:r>
                      <a:endParaRPr lang="zh-CN" sz="1900" kern="1200" dirty="0" err="1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66675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9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用于设置按键监听器</a:t>
                      </a: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84115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900" kern="1200" dirty="0" err="1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setOnClickListener()</a:t>
                      </a:r>
                      <a:endParaRPr lang="zh-CN" sz="1900" kern="1200" dirty="0" err="1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66675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9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用于设置点击监听器</a:t>
                      </a: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84115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900" kern="1200" dirty="0" err="1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onKeyDown</a:t>
                      </a:r>
                      <a:r>
                        <a:rPr lang="en-US" sz="19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()</a:t>
                      </a:r>
                      <a:endParaRPr lang="zh-CN" sz="1900" kern="1200" dirty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66675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9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当用户按键时，该方法被调用</a:t>
                      </a: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653052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571461" y="333773"/>
            <a:ext cx="8518335" cy="547793"/>
          </a:xfrm>
        </p:spPr>
        <p:txBody>
          <a:bodyPr>
            <a:normAutofit fontScale="90000"/>
          </a:bodyPr>
          <a:lstStyle/>
          <a:p>
            <a:r>
              <a:rPr dirty="0"/>
              <a:t>单选按钮和单选按钮组</a:t>
            </a:r>
          </a:p>
        </p:txBody>
      </p:sp>
      <p:sp>
        <p:nvSpPr>
          <p:cNvPr id="117763" name="Rectangle 3"/>
          <p:cNvSpPr>
            <a:spLocks noChangeArrowheads="1"/>
          </p:cNvSpPr>
          <p:nvPr/>
        </p:nvSpPr>
        <p:spPr bwMode="auto">
          <a:xfrm>
            <a:off x="1" y="-246220"/>
            <a:ext cx="246286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2400"/>
          </a:p>
        </p:txBody>
      </p:sp>
      <p:sp>
        <p:nvSpPr>
          <p:cNvPr id="147458" name="Rectangle 2"/>
          <p:cNvSpPr>
            <a:spLocks noChangeArrowheads="1"/>
          </p:cNvSpPr>
          <p:nvPr/>
        </p:nvSpPr>
        <p:spPr bwMode="auto">
          <a:xfrm>
            <a:off x="1" y="-246220"/>
            <a:ext cx="246286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2400"/>
          </a:p>
        </p:txBody>
      </p:sp>
      <p:sp>
        <p:nvSpPr>
          <p:cNvPr id="158722" name="Rectangle 2"/>
          <p:cNvSpPr>
            <a:spLocks noChangeArrowheads="1"/>
          </p:cNvSpPr>
          <p:nvPr/>
        </p:nvSpPr>
        <p:spPr bwMode="auto">
          <a:xfrm>
            <a:off x="1" y="-246220"/>
            <a:ext cx="246286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2400"/>
          </a:p>
        </p:txBody>
      </p:sp>
      <p:sp>
        <p:nvSpPr>
          <p:cNvPr id="299010" name="Rectangle 2"/>
          <p:cNvSpPr>
            <a:spLocks noChangeArrowheads="1"/>
          </p:cNvSpPr>
          <p:nvPr/>
        </p:nvSpPr>
        <p:spPr bwMode="auto">
          <a:xfrm>
            <a:off x="1" y="-246220"/>
            <a:ext cx="246286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2400"/>
          </a:p>
        </p:txBody>
      </p:sp>
      <p:sp>
        <p:nvSpPr>
          <p:cNvPr id="7" name="TextBox 6"/>
          <p:cNvSpPr txBox="1"/>
          <p:nvPr/>
        </p:nvSpPr>
        <p:spPr bwMode="auto">
          <a:xfrm>
            <a:off x="571461" y="1069825"/>
            <a:ext cx="10953827" cy="26850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121920" tIns="60960" rIns="121920" bIns="60960" numCol="1" rtlCol="0" anchor="ctr" anchorCtr="0" compatLnSpc="1">
            <a:spAutoFit/>
          </a:bodyPr>
          <a:lstStyle/>
          <a:p>
            <a:pPr marL="228600" indent="-228600" defTabSz="914400" fontAlgn="base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zh-CN" sz="2400" dirty="0" err="1"/>
              <a:t>RadioButton</a:t>
            </a:r>
            <a:r>
              <a:rPr lang="zh-CN" altLang="en-US" sz="2400" dirty="0"/>
              <a:t>表示单个圆形单选框，</a:t>
            </a:r>
            <a:r>
              <a:rPr lang="en-US" altLang="zh-CN" sz="2400" dirty="0" err="1"/>
              <a:t>RadioGroup</a:t>
            </a:r>
            <a:r>
              <a:rPr lang="zh-CN" altLang="en-US" sz="2400" dirty="0"/>
              <a:t>是一个可以容纳多个</a:t>
            </a:r>
            <a:r>
              <a:rPr lang="en-US" altLang="zh-CN" sz="2400" dirty="0" err="1"/>
              <a:t>RadioButton</a:t>
            </a:r>
            <a:r>
              <a:rPr lang="zh-CN" altLang="en-US" sz="2400" dirty="0"/>
              <a:t>的容器</a:t>
            </a:r>
            <a:endParaRPr lang="en-US" altLang="zh-CN" sz="2400" dirty="0"/>
          </a:p>
          <a:p>
            <a:pPr marL="228600" indent="-228600" defTabSz="914400" fontAlgn="base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zh-CN" altLang="en-US" sz="2400" dirty="0"/>
              <a:t>同一个</a:t>
            </a:r>
            <a:r>
              <a:rPr lang="en-US" altLang="zh-CN" sz="2400" dirty="0" err="1"/>
              <a:t>RadioGroup</a:t>
            </a:r>
            <a:r>
              <a:rPr lang="zh-CN" altLang="en-US" sz="2400" dirty="0"/>
              <a:t>中，只能有一个</a:t>
            </a:r>
            <a:r>
              <a:rPr lang="en-US" altLang="zh-CN" sz="2400" dirty="0" err="1"/>
              <a:t>RadioButton</a:t>
            </a:r>
            <a:r>
              <a:rPr lang="zh-CN" altLang="en-US" sz="2400" dirty="0"/>
              <a:t>被选中</a:t>
            </a:r>
            <a:endParaRPr lang="en-US" altLang="zh-CN" sz="2400" dirty="0"/>
          </a:p>
          <a:p>
            <a:pPr marL="228600" indent="-228600" defTabSz="914400" fontAlgn="base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zh-CN" altLang="en-US" sz="2400" dirty="0"/>
              <a:t>不同的</a:t>
            </a:r>
            <a:r>
              <a:rPr lang="en-US" altLang="en-US" sz="2400" dirty="0" err="1"/>
              <a:t>RadioGroup</a:t>
            </a:r>
            <a:r>
              <a:rPr lang="zh-CN" altLang="en-US" sz="2400" dirty="0"/>
              <a:t>中，</a:t>
            </a:r>
            <a:r>
              <a:rPr lang="en-US" altLang="en-US" sz="2400" dirty="0" err="1"/>
              <a:t>RadioButton</a:t>
            </a:r>
            <a:r>
              <a:rPr lang="zh-CN" altLang="en-US" sz="2400" dirty="0"/>
              <a:t>互不影响</a:t>
            </a:r>
            <a:endParaRPr lang="en-US" altLang="zh-CN" sz="2400" dirty="0"/>
          </a:p>
          <a:p>
            <a:pPr marL="228600" indent="-228600" defTabSz="914400" fontAlgn="base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zh-CN" altLang="en-US" sz="2400" dirty="0"/>
              <a:t>一个</a:t>
            </a:r>
            <a:r>
              <a:rPr lang="en-US" altLang="en-US" sz="2400" dirty="0" err="1"/>
              <a:t>RadioGroup</a:t>
            </a:r>
            <a:r>
              <a:rPr lang="zh-CN" altLang="en-US" sz="2400" dirty="0"/>
              <a:t>中至少有</a:t>
            </a:r>
            <a:r>
              <a:rPr lang="en-US" altLang="en-US" sz="2400" dirty="0"/>
              <a:t>2</a:t>
            </a:r>
            <a:r>
              <a:rPr lang="zh-CN" altLang="en-US" sz="2400" dirty="0"/>
              <a:t>个</a:t>
            </a:r>
            <a:r>
              <a:rPr lang="en-US" altLang="en-US" sz="2400" dirty="0" err="1"/>
              <a:t>RadioButton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xmlns="" val="3384815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内容占位符 4"/>
          <p:cNvSpPr>
            <a:spLocks noGrp="1"/>
          </p:cNvSpPr>
          <p:nvPr>
            <p:ph idx="1"/>
          </p:nvPr>
        </p:nvSpPr>
        <p:spPr>
          <a:xfrm>
            <a:off x="626372" y="1113450"/>
            <a:ext cx="10943167" cy="4572031"/>
          </a:xfrm>
        </p:spPr>
        <p:txBody>
          <a:bodyPr>
            <a:normAutofit/>
          </a:bodyPr>
          <a:lstStyle/>
          <a:p>
            <a:pPr marL="228600" indent="-22860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sz="2400" b="0" dirty="0">
                <a:latin typeface="+mn-lt"/>
                <a:ea typeface="+mn-ea"/>
                <a:cs typeface="+mn-cs"/>
              </a:rPr>
              <a:t>CheckBox</a:t>
            </a:r>
            <a:r>
              <a:rPr lang="zh-CN" sz="2400" b="0" dirty="0">
                <a:latin typeface="+mn-lt"/>
                <a:ea typeface="+mn-ea"/>
                <a:cs typeface="+mn-cs"/>
              </a:rPr>
              <a:t>复选按钮具有选中或者未选中两种状态</a:t>
            </a:r>
          </a:p>
          <a:p>
            <a:pPr marL="228600" indent="-22860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sz="2400" b="0" dirty="0">
                <a:latin typeface="+mn-lt"/>
                <a:ea typeface="+mn-ea"/>
                <a:cs typeface="+mn-cs"/>
              </a:rPr>
              <a:t>可以通过点击来改变其状态</a:t>
            </a:r>
            <a:endParaRPr sz="2400" b="0" dirty="0">
              <a:latin typeface="+mn-lt"/>
              <a:ea typeface="+mn-ea"/>
              <a:cs typeface="+mn-cs"/>
            </a:endParaRPr>
          </a:p>
          <a:p>
            <a:pPr marL="228600" indent="-22860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sz="2400" b="0" dirty="0">
                <a:latin typeface="+mn-lt"/>
                <a:ea typeface="+mn-ea"/>
                <a:cs typeface="+mn-cs"/>
              </a:rPr>
              <a:t>在</a:t>
            </a:r>
            <a:r>
              <a:rPr sz="2400" b="0" dirty="0">
                <a:latin typeface="+mn-lt"/>
                <a:ea typeface="+mn-ea"/>
                <a:cs typeface="+mn-cs"/>
              </a:rPr>
              <a:t>CheckBox</a:t>
            </a:r>
            <a:r>
              <a:rPr lang="zh-CN" sz="2400" b="0" dirty="0">
                <a:latin typeface="+mn-lt"/>
                <a:ea typeface="+mn-ea"/>
                <a:cs typeface="+mn-cs"/>
              </a:rPr>
              <a:t>复选框组中，允许同时选中多个</a:t>
            </a:r>
            <a:endParaRPr sz="2400" b="0" dirty="0">
              <a:latin typeface="+mn-lt"/>
              <a:ea typeface="+mn-ea"/>
              <a:cs typeface="+mn-cs"/>
            </a:endParaRPr>
          </a:p>
          <a:p>
            <a:pPr marL="228600" indent="-22860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sz="2400" b="0" dirty="0">
                <a:latin typeface="+mn-lt"/>
                <a:ea typeface="+mn-ea"/>
                <a:cs typeface="+mn-cs"/>
              </a:rPr>
              <a:t>CheckBox</a:t>
            </a:r>
            <a:r>
              <a:rPr lang="zh-CN" sz="2400" b="0" dirty="0">
                <a:latin typeface="+mn-lt"/>
                <a:ea typeface="+mn-ea"/>
                <a:cs typeface="+mn-cs"/>
              </a:rPr>
              <a:t>默认都以矩形表示</a:t>
            </a: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517674" y="317337"/>
            <a:ext cx="8518335" cy="547793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CheckBox</a:t>
            </a:r>
            <a:r>
              <a:rPr dirty="0"/>
              <a:t>复选框</a:t>
            </a:r>
          </a:p>
        </p:txBody>
      </p:sp>
      <p:sp>
        <p:nvSpPr>
          <p:cNvPr id="117763" name="Rectangle 3"/>
          <p:cNvSpPr>
            <a:spLocks noChangeArrowheads="1"/>
          </p:cNvSpPr>
          <p:nvPr/>
        </p:nvSpPr>
        <p:spPr bwMode="auto">
          <a:xfrm>
            <a:off x="1" y="-246220"/>
            <a:ext cx="246286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2400"/>
          </a:p>
        </p:txBody>
      </p:sp>
      <p:sp>
        <p:nvSpPr>
          <p:cNvPr id="147458" name="Rectangle 2"/>
          <p:cNvSpPr>
            <a:spLocks noChangeArrowheads="1"/>
          </p:cNvSpPr>
          <p:nvPr/>
        </p:nvSpPr>
        <p:spPr bwMode="auto">
          <a:xfrm>
            <a:off x="1" y="-246220"/>
            <a:ext cx="246286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2400"/>
          </a:p>
        </p:txBody>
      </p:sp>
      <p:sp>
        <p:nvSpPr>
          <p:cNvPr id="158722" name="Rectangle 2"/>
          <p:cNvSpPr>
            <a:spLocks noChangeArrowheads="1"/>
          </p:cNvSpPr>
          <p:nvPr/>
        </p:nvSpPr>
        <p:spPr bwMode="auto">
          <a:xfrm>
            <a:off x="1" y="-246220"/>
            <a:ext cx="246286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2400"/>
          </a:p>
        </p:txBody>
      </p:sp>
      <p:grpSp>
        <p:nvGrpSpPr>
          <p:cNvPr id="10" name="组合 7"/>
          <p:cNvGrpSpPr/>
          <p:nvPr/>
        </p:nvGrpSpPr>
        <p:grpSpPr>
          <a:xfrm>
            <a:off x="937896" y="3787674"/>
            <a:ext cx="9856834" cy="1223816"/>
            <a:chOff x="781530" y="2615273"/>
            <a:chExt cx="7392627" cy="917864"/>
          </a:xfrm>
        </p:grpSpPr>
        <p:grpSp>
          <p:nvGrpSpPr>
            <p:cNvPr id="11" name="组合 7"/>
            <p:cNvGrpSpPr/>
            <p:nvPr/>
          </p:nvGrpSpPr>
          <p:grpSpPr>
            <a:xfrm>
              <a:off x="781530" y="2703038"/>
              <a:ext cx="636270" cy="830099"/>
              <a:chOff x="706297" y="2829531"/>
              <a:chExt cx="636270" cy="830099"/>
            </a:xfrm>
          </p:grpSpPr>
          <p:pic>
            <p:nvPicPr>
              <p:cNvPr id="13" name="图片 12"/>
              <p:cNvPicPr>
                <a:picLocks noChangeAspect="1"/>
              </p:cNvPicPr>
              <p:nvPr/>
            </p:nvPicPr>
            <p:blipFill>
              <a:blip r:embed="rId3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744603" y="2829531"/>
                <a:ext cx="484014" cy="484014"/>
              </a:xfrm>
              <a:prstGeom prst="rect">
                <a:avLst/>
              </a:prstGeom>
            </p:spPr>
          </p:pic>
          <p:sp>
            <p:nvSpPr>
              <p:cNvPr id="14" name="文本框 7"/>
              <p:cNvSpPr txBox="1"/>
              <p:nvPr/>
            </p:nvSpPr>
            <p:spPr>
              <a:xfrm rot="21540000">
                <a:off x="706297" y="3344207"/>
                <a:ext cx="636270" cy="31542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zh-CN" altLang="en-US" sz="2133" dirty="0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Adobe 仿宋 Std R" pitchFamily="18" charset="-122"/>
                    <a:ea typeface="Adobe 仿宋 Std R" pitchFamily="18" charset="-122"/>
                  </a:rPr>
                  <a:t>注意</a:t>
                </a:r>
              </a:p>
            </p:txBody>
          </p:sp>
        </p:grpSp>
        <p:sp>
          <p:nvSpPr>
            <p:cNvPr id="12" name="TextBox 11"/>
            <p:cNvSpPr txBox="1"/>
            <p:nvPr/>
          </p:nvSpPr>
          <p:spPr bwMode="auto">
            <a:xfrm>
              <a:off x="1387547" y="2615273"/>
              <a:ext cx="6786610" cy="78728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noFill/>
              <a:miter lim="800000"/>
            </a:ln>
          </p:spPr>
          <p:txBody>
            <a:bodyPr vert="horz" wrap="square" lIns="121920" tIns="60960" rIns="121920" bIns="60960" numCol="1" rtlCol="0" anchor="ctr" anchorCtr="0" compatLnSpc="1">
              <a:spAutoFit/>
            </a:bodyPr>
            <a:lstStyle/>
            <a:p>
              <a:pPr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</a:pPr>
              <a:r>
                <a:rPr kumimoji="1" lang="en-US" altLang="en-US" sz="2133" dirty="0">
                  <a:solidFill>
                    <a:srgbClr val="000000"/>
                  </a:solidFill>
                  <a:latin typeface="Times New Roman" pitchFamily="18" charset="0"/>
                  <a:ea typeface="Adobe 仿宋 Std R" pitchFamily="18" charset="-122"/>
                  <a:cs typeface="Times New Roman" pitchFamily="18" charset="0"/>
                </a:rPr>
                <a:t>Toast</a:t>
              </a:r>
              <a:r>
                <a:rPr kumimoji="1" lang="zh-CN" altLang="en-US" sz="2133" dirty="0">
                  <a:solidFill>
                    <a:srgbClr val="000000"/>
                  </a:solidFill>
                  <a:latin typeface="Times New Roman" pitchFamily="18" charset="0"/>
                  <a:ea typeface="Adobe 仿宋 Std R" pitchFamily="18" charset="-122"/>
                  <a:cs typeface="Times New Roman" pitchFamily="18" charset="0"/>
                </a:rPr>
                <a:t>是</a:t>
              </a:r>
              <a:r>
                <a:rPr kumimoji="1" lang="en-US" altLang="en-US" sz="2133" dirty="0">
                  <a:solidFill>
                    <a:srgbClr val="000000"/>
                  </a:solidFill>
                  <a:latin typeface="Times New Roman" pitchFamily="18" charset="0"/>
                  <a:ea typeface="Adobe 仿宋 Std R" pitchFamily="18" charset="-122"/>
                  <a:cs typeface="Times New Roman" pitchFamily="18" charset="0"/>
                </a:rPr>
                <a:t>Android</a:t>
              </a:r>
              <a:r>
                <a:rPr kumimoji="1" lang="zh-CN" altLang="en-US" sz="2133" dirty="0">
                  <a:solidFill>
                    <a:srgbClr val="000000"/>
                  </a:solidFill>
                  <a:latin typeface="Times New Roman" pitchFamily="18" charset="0"/>
                  <a:ea typeface="Adobe 仿宋 Std R" pitchFamily="18" charset="-122"/>
                  <a:cs typeface="Times New Roman" pitchFamily="18" charset="0"/>
                </a:rPr>
                <a:t>中用来显示提示信息的一种机制，与</a:t>
              </a:r>
              <a:r>
                <a:rPr kumimoji="1" lang="en-US" altLang="en-US" sz="2133" dirty="0">
                  <a:solidFill>
                    <a:srgbClr val="000000"/>
                  </a:solidFill>
                  <a:latin typeface="Times New Roman" pitchFamily="18" charset="0"/>
                  <a:ea typeface="Adobe 仿宋 Std R" pitchFamily="18" charset="-122"/>
                  <a:cs typeface="Times New Roman" pitchFamily="18" charset="0"/>
                </a:rPr>
                <a:t>Dialog</a:t>
              </a:r>
              <a:r>
                <a:rPr kumimoji="1" lang="zh-CN" altLang="en-US" sz="2133" dirty="0">
                  <a:solidFill>
                    <a:srgbClr val="000000"/>
                  </a:solidFill>
                  <a:latin typeface="Times New Roman" pitchFamily="18" charset="0"/>
                  <a:ea typeface="Adobe 仿宋 Std R" pitchFamily="18" charset="-122"/>
                  <a:cs typeface="Times New Roman" pitchFamily="18" charset="0"/>
                </a:rPr>
                <a:t>不同的是：</a:t>
              </a:r>
              <a:r>
                <a:rPr kumimoji="1" lang="en-US" altLang="en-US" sz="2133" dirty="0">
                  <a:solidFill>
                    <a:srgbClr val="000000"/>
                  </a:solidFill>
                  <a:latin typeface="Times New Roman" pitchFamily="18" charset="0"/>
                  <a:ea typeface="Adobe 仿宋 Std R" pitchFamily="18" charset="-122"/>
                  <a:cs typeface="Times New Roman" pitchFamily="18" charset="0"/>
                </a:rPr>
                <a:t>Toast</a:t>
              </a:r>
              <a:r>
                <a:rPr kumimoji="1" lang="zh-CN" altLang="en-US" sz="2133" dirty="0">
                  <a:solidFill>
                    <a:srgbClr val="000000"/>
                  </a:solidFill>
                  <a:latin typeface="Times New Roman" pitchFamily="18" charset="0"/>
                  <a:ea typeface="Adobe 仿宋 Std R" pitchFamily="18" charset="-122"/>
                  <a:cs typeface="Times New Roman" pitchFamily="18" charset="0"/>
                </a:rPr>
                <a:t>提示没有焦点、且时间有限，在一定的时间后会自动消失。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2577768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571459" y="296956"/>
            <a:ext cx="8137332" cy="547793"/>
          </a:xfrm>
        </p:spPr>
        <p:txBody>
          <a:bodyPr>
            <a:normAutofit fontScale="90000"/>
          </a:bodyPr>
          <a:lstStyle/>
          <a:p>
            <a:r>
              <a:rPr dirty="0"/>
              <a:t>开关控件</a:t>
            </a:r>
          </a:p>
        </p:txBody>
      </p:sp>
      <p:sp>
        <p:nvSpPr>
          <p:cNvPr id="117763" name="Rectangle 3"/>
          <p:cNvSpPr>
            <a:spLocks noChangeArrowheads="1"/>
          </p:cNvSpPr>
          <p:nvPr/>
        </p:nvSpPr>
        <p:spPr bwMode="auto">
          <a:xfrm>
            <a:off x="1" y="-246220"/>
            <a:ext cx="246286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2400"/>
          </a:p>
        </p:txBody>
      </p:sp>
      <p:sp>
        <p:nvSpPr>
          <p:cNvPr id="147458" name="Rectangle 2"/>
          <p:cNvSpPr>
            <a:spLocks noChangeArrowheads="1"/>
          </p:cNvSpPr>
          <p:nvPr/>
        </p:nvSpPr>
        <p:spPr bwMode="auto">
          <a:xfrm>
            <a:off x="1" y="-246220"/>
            <a:ext cx="246286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2400"/>
          </a:p>
        </p:txBody>
      </p:sp>
      <p:sp>
        <p:nvSpPr>
          <p:cNvPr id="158722" name="Rectangle 2"/>
          <p:cNvSpPr>
            <a:spLocks noChangeArrowheads="1"/>
          </p:cNvSpPr>
          <p:nvPr/>
        </p:nvSpPr>
        <p:spPr bwMode="auto">
          <a:xfrm>
            <a:off x="1" y="-246220"/>
            <a:ext cx="246286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2400"/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707925146"/>
              </p:ext>
            </p:extLst>
          </p:nvPr>
        </p:nvGraphicFramePr>
        <p:xfrm>
          <a:off x="380981" y="2178424"/>
          <a:ext cx="11334785" cy="19083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455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52194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04828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581909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  <a:tabLst>
                          <a:tab pos="295275" algn="l"/>
                          <a:tab pos="987425" algn="ctr"/>
                        </a:tabLst>
                      </a:pPr>
                      <a:r>
                        <a:rPr lang="en-US" altLang="zh-CN" sz="2100" b="1" kern="100" dirty="0">
                          <a:solidFill>
                            <a:schemeClr val="lt1"/>
                          </a:solidFill>
                          <a:latin typeface="+mn-ea"/>
                          <a:ea typeface="+mn-ea"/>
                          <a:cs typeface="Times New Roman"/>
                        </a:rPr>
                        <a:t>XML</a:t>
                      </a:r>
                      <a:r>
                        <a:rPr lang="zh-CN" altLang="en-US" sz="2100" b="1" kern="100" baseline="0" dirty="0">
                          <a:solidFill>
                            <a:schemeClr val="lt1"/>
                          </a:solidFill>
                          <a:latin typeface="+mn-ea"/>
                          <a:ea typeface="+mn-ea"/>
                          <a:cs typeface="Times New Roman"/>
                        </a:rPr>
                        <a:t>属性</a:t>
                      </a:r>
                      <a:endParaRPr lang="zh-CN" sz="2100" b="1" kern="100" dirty="0">
                        <a:solidFill>
                          <a:schemeClr val="lt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2100" b="1" kern="100" dirty="0">
                          <a:solidFill>
                            <a:schemeClr val="lt1"/>
                          </a:solidFill>
                          <a:latin typeface="+mn-ea"/>
                          <a:ea typeface="+mn-ea"/>
                          <a:cs typeface="Times New Roman"/>
                        </a:rPr>
                        <a:t>对应方法</a:t>
                      </a:r>
                      <a:endParaRPr lang="zh-CN" sz="2100" b="1" kern="100" dirty="0">
                        <a:solidFill>
                          <a:schemeClr val="lt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2100" b="1" kern="100" dirty="0">
                          <a:solidFill>
                            <a:schemeClr val="lt1"/>
                          </a:solidFill>
                          <a:latin typeface="+mn-ea"/>
                          <a:ea typeface="+mn-ea"/>
                          <a:cs typeface="Times New Roman"/>
                        </a:rPr>
                        <a:t>功能描述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42151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9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android:checked</a:t>
                      </a:r>
                      <a:endParaRPr lang="zh-CN" sz="1900" kern="1200" dirty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900" kern="1200" dirty="0" err="1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setChecked(boolean)</a:t>
                      </a:r>
                      <a:endParaRPr lang="zh-CN" sz="1900" kern="1200" dirty="0" err="1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66675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9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设置该按钮是否被选中</a:t>
                      </a: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42151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9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android:textOff</a:t>
                      </a:r>
                      <a:endParaRPr lang="zh-CN" sz="1900" kern="1200" dirty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900" kern="1200" dirty="0" err="1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setTextOff(CharSequence)</a:t>
                      </a:r>
                      <a:endParaRPr lang="zh-CN" sz="1900" kern="1200" dirty="0" err="1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66675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9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设置按钮的状态关闭时所显示的文本</a:t>
                      </a: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42151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900" kern="1200" dirty="0" err="1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android:textOn</a:t>
                      </a:r>
                      <a:endParaRPr lang="zh-CN" sz="1900" kern="1200" dirty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900" kern="1200" dirty="0" err="1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setTextOn</a:t>
                      </a:r>
                      <a:r>
                        <a:rPr lang="en-US" sz="19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sz="1900" kern="1200" dirty="0" err="1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CharSequence</a:t>
                      </a:r>
                      <a:r>
                        <a:rPr lang="en-US" sz="19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)</a:t>
                      </a:r>
                      <a:endParaRPr lang="zh-CN" sz="1900" kern="1200" dirty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66675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9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设置按钮的状态打开时所显示的文本</a:t>
                      </a: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 bwMode="auto">
          <a:xfrm>
            <a:off x="571459" y="1015471"/>
            <a:ext cx="10953827" cy="52892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121920" tIns="60960" rIns="121920" bIns="60960" numCol="1" rtlCol="0" anchor="ctr" anchorCtr="0" compatLnSpc="1">
            <a:spAutoFit/>
          </a:bodyPr>
          <a:lstStyle/>
          <a:p>
            <a:pPr marL="228600" indent="-228600" defTabSz="914400" fontAlgn="base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zh-CN" sz="2400" dirty="0" err="1"/>
              <a:t>ToggleButton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xmlns="" val="2930672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3" name="Rectangle 3"/>
          <p:cNvSpPr>
            <a:spLocks noChangeArrowheads="1"/>
          </p:cNvSpPr>
          <p:nvPr/>
        </p:nvSpPr>
        <p:spPr bwMode="auto">
          <a:xfrm>
            <a:off x="1" y="-246220"/>
            <a:ext cx="246286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2400"/>
          </a:p>
        </p:txBody>
      </p:sp>
      <p:sp>
        <p:nvSpPr>
          <p:cNvPr id="147458" name="Rectangle 2"/>
          <p:cNvSpPr>
            <a:spLocks noChangeArrowheads="1"/>
          </p:cNvSpPr>
          <p:nvPr/>
        </p:nvSpPr>
        <p:spPr bwMode="auto">
          <a:xfrm>
            <a:off x="1" y="-246220"/>
            <a:ext cx="246286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2400"/>
          </a:p>
        </p:txBody>
      </p:sp>
      <p:sp>
        <p:nvSpPr>
          <p:cNvPr id="158722" name="Rectangle 2"/>
          <p:cNvSpPr>
            <a:spLocks noChangeArrowheads="1"/>
          </p:cNvSpPr>
          <p:nvPr/>
        </p:nvSpPr>
        <p:spPr bwMode="auto">
          <a:xfrm>
            <a:off x="1" y="-246220"/>
            <a:ext cx="246286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2400"/>
          </a:p>
        </p:txBody>
      </p:sp>
      <p:graphicFrame>
        <p:nvGraphicFramePr>
          <p:cNvPr id="15" name="表格 14"/>
          <p:cNvGraphicFramePr>
            <a:graphicFrameLocks noGrp="1"/>
          </p:cNvGraphicFramePr>
          <p:nvPr/>
        </p:nvGraphicFramePr>
        <p:xfrm>
          <a:off x="285754" y="1509878"/>
          <a:ext cx="11334785" cy="4025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455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52194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04828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24904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  <a:tabLst>
                          <a:tab pos="295275" algn="l"/>
                          <a:tab pos="987425" algn="ctr"/>
                        </a:tabLst>
                      </a:pPr>
                      <a:r>
                        <a:rPr lang="en-US" altLang="zh-CN" sz="2100" b="1" kern="100" dirty="0">
                          <a:solidFill>
                            <a:schemeClr val="lt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XML</a:t>
                      </a:r>
                      <a:r>
                        <a:rPr lang="zh-CN" altLang="en-US" sz="2100" b="1" kern="100" baseline="0" dirty="0">
                          <a:solidFill>
                            <a:schemeClr val="lt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属性</a:t>
                      </a:r>
                      <a:endParaRPr lang="zh-CN" sz="2100" b="1" kern="100" dirty="0">
                        <a:solidFill>
                          <a:schemeClr val="lt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2100" b="1" kern="100" dirty="0">
                          <a:solidFill>
                            <a:schemeClr val="lt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对应方法</a:t>
                      </a:r>
                      <a:endParaRPr lang="zh-CN" sz="2100" b="1" kern="100" dirty="0">
                        <a:solidFill>
                          <a:schemeClr val="lt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2100" b="1" kern="100" dirty="0">
                          <a:solidFill>
                            <a:schemeClr val="lt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功能描述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7692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9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android:checked</a:t>
                      </a:r>
                      <a:endParaRPr lang="zh-CN" sz="1900" kern="1200" dirty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900" kern="1200" dirty="0" err="1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setChecked(boolean)</a:t>
                      </a:r>
                      <a:endParaRPr lang="zh-CN" sz="1900" kern="1200" dirty="0" err="1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66675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9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设置该按钮是否被选中</a:t>
                      </a: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7692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9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android:textOff</a:t>
                      </a:r>
                      <a:endParaRPr lang="zh-CN" sz="1900" kern="1200" dirty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900" kern="1200" dirty="0" err="1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setTextOff(CharSequence)</a:t>
                      </a:r>
                      <a:endParaRPr lang="zh-CN" sz="1900" kern="1200" dirty="0" err="1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66675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9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设置按钮的状态关闭时所显示的文本</a:t>
                      </a: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7692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900" kern="1200" dirty="0" err="1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android:textOn</a:t>
                      </a:r>
                      <a:endParaRPr lang="zh-CN" sz="1900" kern="1200" dirty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900" kern="1200" dirty="0" err="1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setTextOn</a:t>
                      </a:r>
                      <a:r>
                        <a:rPr lang="en-US" sz="19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sz="1900" kern="1200" dirty="0" err="1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CharSequence</a:t>
                      </a:r>
                      <a:r>
                        <a:rPr lang="en-US" sz="19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)</a:t>
                      </a:r>
                      <a:endParaRPr lang="zh-CN" sz="1900" kern="1200" dirty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66675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9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设置按钮的状态打开时所显示的文本</a:t>
                      </a: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7692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900" kern="1200" dirty="0" err="1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android:switchMinWidth</a:t>
                      </a:r>
                      <a:endParaRPr lang="zh-CN" sz="1900" kern="1200" dirty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900" kern="1200" dirty="0" err="1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setSwitchMinWidth</a:t>
                      </a:r>
                      <a:r>
                        <a:rPr lang="en-US" sz="19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sz="1900" kern="1200" dirty="0" err="1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int</a:t>
                      </a:r>
                      <a:r>
                        <a:rPr lang="en-US" sz="19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)</a:t>
                      </a:r>
                      <a:endParaRPr lang="zh-CN" sz="1900" kern="1200" dirty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66675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9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设置开关的最小宽度</a:t>
                      </a: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7692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900" kern="1200" dirty="0" err="1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android:textStyle</a:t>
                      </a:r>
                      <a:endParaRPr lang="zh-CN" sz="1900" kern="1200" dirty="0" err="1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900" kern="1200" dirty="0" err="1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setSwitchTypeface (Typeface , int)</a:t>
                      </a:r>
                      <a:endParaRPr lang="zh-CN" sz="1900" kern="1200" dirty="0" err="1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66675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9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设置开关的文本风格</a:t>
                      </a: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7692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900" kern="1200" dirty="0" err="1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android:typeface</a:t>
                      </a:r>
                      <a:endParaRPr lang="zh-CN" sz="1900" kern="1200" dirty="0" err="1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900" kern="1200" dirty="0" err="1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setSwitchTypeface(Typeface)</a:t>
                      </a:r>
                      <a:endParaRPr lang="zh-CN" sz="1900" kern="1200" dirty="0" err="1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66675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9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设置开关的文本的字体风格</a:t>
                      </a: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7692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900" kern="1200" dirty="0" err="1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android:switchPadding</a:t>
                      </a:r>
                      <a:endParaRPr lang="zh-CN" sz="1900" kern="1200" dirty="0" err="1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900" kern="1200" dirty="0" err="1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setSwitchPadding(int)</a:t>
                      </a:r>
                      <a:endParaRPr lang="zh-CN" sz="1900" kern="1200" dirty="0" err="1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66675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9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设置开关与标题文本之间的空白</a:t>
                      </a: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7692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900" kern="1200" dirty="0" err="1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android:thumb</a:t>
                      </a:r>
                      <a:endParaRPr lang="zh-CN" sz="1900" kern="1200" dirty="0" err="1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900" kern="1200" dirty="0" err="1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setThumbResource(int)</a:t>
                      </a:r>
                      <a:endParaRPr lang="zh-CN" sz="1900" kern="1200" dirty="0" err="1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66675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9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使用自定义的</a:t>
                      </a:r>
                      <a:r>
                        <a:rPr lang="en-US" altLang="en-US" sz="19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Drawable</a:t>
                      </a:r>
                      <a:r>
                        <a:rPr lang="zh-CN" altLang="en-US" sz="19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来绘制开关的开关按钮</a:t>
                      </a: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7692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900" kern="1200" dirty="0" err="1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android:track</a:t>
                      </a:r>
                      <a:endParaRPr lang="zh-CN" sz="1900" kern="1200" dirty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900" kern="1200" dirty="0" err="1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setTrackResource</a:t>
                      </a:r>
                      <a:r>
                        <a:rPr lang="en-US" sz="19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sz="1900" kern="1200" dirty="0" err="1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int</a:t>
                      </a:r>
                      <a:r>
                        <a:rPr lang="en-US" sz="19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)</a:t>
                      </a:r>
                      <a:endParaRPr lang="zh-CN" sz="1900" kern="1200" dirty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66675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9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使用自定义的</a:t>
                      </a:r>
                      <a:r>
                        <a:rPr lang="en-US" altLang="en-US" sz="1900" kern="1200" dirty="0" err="1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Drawable</a:t>
                      </a:r>
                      <a:r>
                        <a:rPr lang="zh-CN" altLang="en-US" sz="19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来绘制开关的开关轨道</a:t>
                      </a: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 bwMode="auto">
          <a:xfrm>
            <a:off x="476232" y="980951"/>
            <a:ext cx="10953827" cy="52892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121920" tIns="60960" rIns="121920" bIns="60960" numCol="1" rtlCol="0" anchor="ctr" anchorCtr="0" compatLnSpc="1">
            <a:spAutoFit/>
          </a:bodyPr>
          <a:lstStyle/>
          <a:p>
            <a:pPr marL="228600" indent="-228600" defTabSz="914400" fontAlgn="base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zh-CN" sz="2400" dirty="0"/>
              <a:t>Switch</a:t>
            </a:r>
          </a:p>
        </p:txBody>
      </p:sp>
    </p:spTree>
    <p:extLst>
      <p:ext uri="{BB962C8B-B14F-4D97-AF65-F5344CB8AC3E}">
        <p14:creationId xmlns:p14="http://schemas.microsoft.com/office/powerpoint/2010/main" xmlns="" val="2203902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571461" y="254793"/>
            <a:ext cx="8137332" cy="547793"/>
          </a:xfrm>
        </p:spPr>
        <p:txBody>
          <a:bodyPr>
            <a:normAutofit fontScale="90000"/>
          </a:bodyPr>
          <a:lstStyle/>
          <a:p>
            <a:r>
              <a:rPr dirty="0"/>
              <a:t>图片视图</a:t>
            </a:r>
            <a:r>
              <a:rPr lang="en-US" dirty="0"/>
              <a:t>(</a:t>
            </a:r>
            <a:r>
              <a:rPr lang="en-US" dirty="0" err="1"/>
              <a:t>ImageView</a:t>
            </a:r>
            <a:r>
              <a:rPr lang="en-US" dirty="0"/>
              <a:t>)</a:t>
            </a:r>
            <a:endParaRPr dirty="0"/>
          </a:p>
        </p:txBody>
      </p:sp>
      <p:sp>
        <p:nvSpPr>
          <p:cNvPr id="117763" name="Rectangle 3"/>
          <p:cNvSpPr>
            <a:spLocks noChangeArrowheads="1"/>
          </p:cNvSpPr>
          <p:nvPr/>
        </p:nvSpPr>
        <p:spPr bwMode="auto">
          <a:xfrm>
            <a:off x="1" y="-246220"/>
            <a:ext cx="246286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2400"/>
          </a:p>
        </p:txBody>
      </p:sp>
      <p:sp>
        <p:nvSpPr>
          <p:cNvPr id="147458" name="Rectangle 2"/>
          <p:cNvSpPr>
            <a:spLocks noChangeArrowheads="1"/>
          </p:cNvSpPr>
          <p:nvPr/>
        </p:nvSpPr>
        <p:spPr bwMode="auto">
          <a:xfrm>
            <a:off x="1" y="-246220"/>
            <a:ext cx="246286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2400"/>
          </a:p>
        </p:txBody>
      </p:sp>
      <p:sp>
        <p:nvSpPr>
          <p:cNvPr id="158722" name="Rectangle 2"/>
          <p:cNvSpPr>
            <a:spLocks noChangeArrowheads="1"/>
          </p:cNvSpPr>
          <p:nvPr/>
        </p:nvSpPr>
        <p:spPr bwMode="auto">
          <a:xfrm>
            <a:off x="1" y="-246220"/>
            <a:ext cx="246286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2400"/>
          </a:p>
        </p:txBody>
      </p:sp>
      <p:graphicFrame>
        <p:nvGraphicFramePr>
          <p:cNvPr id="14" name="表格 13"/>
          <p:cNvGraphicFramePr>
            <a:graphicFrameLocks noGrp="1"/>
          </p:cNvGraphicFramePr>
          <p:nvPr/>
        </p:nvGraphicFramePr>
        <p:xfrm>
          <a:off x="476256" y="2190744"/>
          <a:ext cx="11334786" cy="39052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272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7147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66728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590036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  <a:tabLst>
                          <a:tab pos="295275" algn="l"/>
                          <a:tab pos="987425" algn="ctr"/>
                        </a:tabLst>
                      </a:pPr>
                      <a:r>
                        <a:rPr lang="en-US" altLang="zh-CN" sz="2100" b="1" kern="100" dirty="0">
                          <a:solidFill>
                            <a:schemeClr val="lt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XML</a:t>
                      </a:r>
                      <a:r>
                        <a:rPr lang="zh-CN" altLang="en-US" sz="2100" b="1" kern="100" baseline="0" dirty="0">
                          <a:solidFill>
                            <a:schemeClr val="lt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属性</a:t>
                      </a:r>
                      <a:endParaRPr lang="zh-CN" sz="2100" b="1" kern="100" dirty="0">
                        <a:solidFill>
                          <a:schemeClr val="lt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2100" b="1" kern="100" dirty="0">
                          <a:solidFill>
                            <a:schemeClr val="lt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对应方法</a:t>
                      </a:r>
                      <a:endParaRPr lang="zh-CN" sz="2100" b="1" kern="100" dirty="0">
                        <a:solidFill>
                          <a:schemeClr val="lt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2100" b="1" kern="100" dirty="0">
                          <a:solidFill>
                            <a:schemeClr val="lt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功能描述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24475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900" kern="1200" dirty="0" err="1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android:adjustViewBounds</a:t>
                      </a:r>
                      <a:endParaRPr lang="zh-CN" sz="1900" kern="1200" dirty="0" err="1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900" kern="1200" dirty="0" err="1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setAdjustViewBounds(boolean)</a:t>
                      </a:r>
                      <a:endParaRPr lang="zh-CN" sz="1900" kern="1200" dirty="0" err="1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66675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9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是否保持宽高比</a:t>
                      </a: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24475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900" kern="1200" dirty="0" err="1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android:cropToPadding</a:t>
                      </a:r>
                      <a:endParaRPr lang="zh-CN" sz="1900" kern="1200" dirty="0" err="1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900" kern="1200" dirty="0" err="1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setCropToPadding(boolean)</a:t>
                      </a:r>
                      <a:endParaRPr lang="zh-CN" sz="1900" kern="1200" dirty="0" err="1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66675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9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截取指定区域是否使用空白代替</a:t>
                      </a: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24475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900" kern="1200" dirty="0" err="1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android:maxHeight</a:t>
                      </a:r>
                      <a:endParaRPr lang="zh-CN" sz="1900" kern="1200" dirty="0" err="1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900" kern="1200" dirty="0" err="1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setMaxHeight(int)</a:t>
                      </a:r>
                      <a:endParaRPr lang="zh-CN" sz="1900" kern="1200" dirty="0" err="1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66675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9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设置</a:t>
                      </a:r>
                      <a:r>
                        <a:rPr lang="en-US" altLang="en-US" sz="19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View</a:t>
                      </a:r>
                      <a:r>
                        <a:rPr lang="zh-CN" altLang="en-US" sz="19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的最大高度</a:t>
                      </a: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24475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900" kern="1200" dirty="0" err="1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android:maxWidth</a:t>
                      </a:r>
                      <a:endParaRPr lang="zh-CN" sz="1900" kern="1200" dirty="0" err="1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900" kern="1200" dirty="0" err="1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setMaxWidth(int)</a:t>
                      </a:r>
                      <a:endParaRPr lang="zh-CN" sz="1900" kern="1200" dirty="0" err="1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66675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9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设置</a:t>
                      </a:r>
                      <a:r>
                        <a:rPr lang="en-US" altLang="en-US" sz="19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View</a:t>
                      </a:r>
                      <a:r>
                        <a:rPr lang="zh-CN" altLang="en-US" sz="19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的最大宽度</a:t>
                      </a: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24475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900" kern="1200" dirty="0" err="1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android:src</a:t>
                      </a:r>
                      <a:endParaRPr lang="zh-CN" sz="1900" kern="1200" dirty="0" err="1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900" kern="1200" dirty="0" err="1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setImageResource(int)</a:t>
                      </a:r>
                      <a:endParaRPr lang="zh-CN" sz="1900" kern="1200" dirty="0" err="1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66675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9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设置</a:t>
                      </a:r>
                      <a:r>
                        <a:rPr lang="en-US" altLang="en-US" sz="19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ImageView</a:t>
                      </a:r>
                      <a:r>
                        <a:rPr lang="zh-CN" altLang="en-US" sz="19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所显示的</a:t>
                      </a:r>
                      <a:r>
                        <a:rPr lang="en-US" altLang="en-US" sz="19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Drawable</a:t>
                      </a:r>
                      <a:r>
                        <a:rPr lang="zh-CN" altLang="en-US" sz="19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对象</a:t>
                      </a: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692864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900" kern="1200" dirty="0" err="1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android:scaleType</a:t>
                      </a:r>
                      <a:endParaRPr lang="zh-CN" sz="1900" kern="1200" dirty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900" kern="1200" dirty="0" err="1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setScaleType</a:t>
                      </a:r>
                      <a:r>
                        <a:rPr lang="en-US" sz="19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sz="1900" kern="1200" dirty="0" err="1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ImageView.ScaleType</a:t>
                      </a:r>
                      <a:r>
                        <a:rPr lang="en-US" sz="19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)</a:t>
                      </a:r>
                      <a:endParaRPr lang="zh-CN" sz="1900" kern="1200" dirty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66675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9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设置所显示的图片如何缩放或移动以适应</a:t>
                      </a:r>
                      <a:r>
                        <a:rPr lang="en-US" altLang="en-US" sz="1900" kern="1200" dirty="0" err="1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ImageView</a:t>
                      </a:r>
                      <a:r>
                        <a:rPr lang="zh-CN" altLang="en-US" sz="19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的大小</a:t>
                      </a: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 bwMode="auto">
          <a:xfrm>
            <a:off x="571461" y="896230"/>
            <a:ext cx="10953827" cy="110722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121920" tIns="60960" rIns="121920" bIns="60960" numCol="1" rtlCol="0" anchor="ctr" anchorCtr="0" compatLnSpc="1">
            <a:spAutoFit/>
          </a:bodyPr>
          <a:lstStyle/>
          <a:p>
            <a:pPr marL="228600" indent="-228600" defTabSz="914400" fontAlgn="base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zh-CN" altLang="en-US" sz="2400" dirty="0"/>
              <a:t>继承自</a:t>
            </a:r>
            <a:r>
              <a:rPr lang="en-US" altLang="en-US" sz="2400" dirty="0"/>
              <a:t>View</a:t>
            </a:r>
            <a:r>
              <a:rPr lang="zh-CN" altLang="en-US" sz="2400" dirty="0"/>
              <a:t>组件</a:t>
            </a:r>
            <a:endParaRPr lang="en-US" altLang="zh-CN" sz="2400" dirty="0"/>
          </a:p>
          <a:p>
            <a:pPr marL="228600" indent="-228600" defTabSz="914400" fontAlgn="base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zh-CN" altLang="en-US" sz="2400" dirty="0"/>
              <a:t>用于显示图像资源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xmlns="" val="1054927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707054" y="1071265"/>
            <a:ext cx="10943167" cy="38234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sz="2800" b="0" dirty="0"/>
              <a:t>Android</a:t>
            </a:r>
            <a:r>
              <a:rPr lang="zh-CN" sz="2800" b="0" dirty="0"/>
              <a:t>常用的</a:t>
            </a:r>
            <a:r>
              <a:rPr lang="en-US" altLang="zh-CN" sz="2800" b="0" dirty="0"/>
              <a:t>4</a:t>
            </a:r>
            <a:r>
              <a:rPr lang="zh-CN" altLang="en-US" sz="2800" b="0" dirty="0"/>
              <a:t>种</a:t>
            </a:r>
            <a:r>
              <a:rPr lang="zh-CN" sz="2800" b="0" dirty="0"/>
              <a:t>对话框：</a:t>
            </a:r>
            <a:endParaRPr sz="2800" b="0" dirty="0"/>
          </a:p>
          <a:p>
            <a:pPr marL="457211" lvl="1">
              <a:lnSpc>
                <a:spcPct val="140000"/>
              </a:lnSpc>
              <a:spcBef>
                <a:spcPts val="1000"/>
              </a:spcBef>
            </a:pPr>
            <a:r>
              <a:rPr sz="2800" b="0" i="0" dirty="0">
                <a:latin typeface="+mn-lt"/>
                <a:ea typeface="+mn-ea"/>
                <a:cs typeface="+mn-cs"/>
              </a:rPr>
              <a:t>AlertDialog</a:t>
            </a:r>
            <a:r>
              <a:rPr lang="zh-CN" sz="2800" b="0" i="0" dirty="0">
                <a:latin typeface="+mn-lt"/>
                <a:ea typeface="+mn-ea"/>
                <a:cs typeface="+mn-cs"/>
              </a:rPr>
              <a:t>提示对话框</a:t>
            </a:r>
            <a:endParaRPr sz="2800" b="0" i="0" dirty="0">
              <a:latin typeface="+mn-lt"/>
              <a:ea typeface="+mn-ea"/>
              <a:cs typeface="+mn-cs"/>
            </a:endParaRPr>
          </a:p>
          <a:p>
            <a:pPr marL="457211" lvl="1">
              <a:lnSpc>
                <a:spcPct val="140000"/>
              </a:lnSpc>
              <a:spcBef>
                <a:spcPts val="1000"/>
              </a:spcBef>
            </a:pPr>
            <a:r>
              <a:rPr sz="2800" b="0" i="0" dirty="0">
                <a:latin typeface="+mn-lt"/>
                <a:ea typeface="+mn-ea"/>
                <a:cs typeface="+mn-cs"/>
              </a:rPr>
              <a:t>ProgressDialog</a:t>
            </a:r>
            <a:r>
              <a:rPr lang="zh-CN" sz="2800" b="0" i="0" dirty="0">
                <a:latin typeface="+mn-lt"/>
                <a:ea typeface="+mn-ea"/>
                <a:cs typeface="+mn-cs"/>
              </a:rPr>
              <a:t>进度条对话框</a:t>
            </a:r>
            <a:endParaRPr sz="2800" b="0" i="0" dirty="0">
              <a:latin typeface="+mn-lt"/>
              <a:ea typeface="+mn-ea"/>
              <a:cs typeface="+mn-cs"/>
            </a:endParaRPr>
          </a:p>
          <a:p>
            <a:pPr marL="457211" lvl="1">
              <a:lnSpc>
                <a:spcPct val="140000"/>
              </a:lnSpc>
              <a:spcBef>
                <a:spcPts val="1000"/>
              </a:spcBef>
            </a:pPr>
            <a:r>
              <a:rPr sz="2800" b="0" i="0" dirty="0">
                <a:latin typeface="+mn-lt"/>
                <a:ea typeface="+mn-ea"/>
                <a:cs typeface="+mn-cs"/>
              </a:rPr>
              <a:t>DatePickerDialog</a:t>
            </a:r>
            <a:r>
              <a:rPr lang="zh-CN" sz="2800" b="0" i="0" dirty="0">
                <a:latin typeface="+mn-lt"/>
                <a:ea typeface="+mn-ea"/>
                <a:cs typeface="+mn-cs"/>
              </a:rPr>
              <a:t>日期对话框</a:t>
            </a:r>
            <a:endParaRPr sz="2800" b="0" i="0" dirty="0">
              <a:latin typeface="+mn-lt"/>
              <a:ea typeface="+mn-ea"/>
              <a:cs typeface="+mn-cs"/>
            </a:endParaRPr>
          </a:p>
          <a:p>
            <a:pPr marL="457211" lvl="1">
              <a:lnSpc>
                <a:spcPct val="140000"/>
              </a:lnSpc>
              <a:spcBef>
                <a:spcPts val="1000"/>
              </a:spcBef>
            </a:pPr>
            <a:r>
              <a:rPr sz="2800" b="0" i="0" dirty="0">
                <a:latin typeface="+mn-lt"/>
                <a:ea typeface="+mn-ea"/>
                <a:cs typeface="+mn-cs"/>
              </a:rPr>
              <a:t>TimePickerDialog</a:t>
            </a:r>
            <a:r>
              <a:rPr lang="zh-CN" sz="2800" b="0" i="0" dirty="0">
                <a:latin typeface="+mn-lt"/>
                <a:ea typeface="+mn-ea"/>
                <a:cs typeface="+mn-cs"/>
              </a:rPr>
              <a:t>时间对话框</a:t>
            </a: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517674" y="362109"/>
            <a:ext cx="8899337" cy="547793"/>
          </a:xfrm>
        </p:spPr>
        <p:txBody>
          <a:bodyPr>
            <a:normAutofit fontScale="90000"/>
          </a:bodyPr>
          <a:lstStyle/>
          <a:p>
            <a:r>
              <a:rPr lang="en-US" dirty="0"/>
              <a:t>Dialog</a:t>
            </a:r>
            <a:r>
              <a:rPr dirty="0"/>
              <a:t>对话框</a:t>
            </a:r>
          </a:p>
        </p:txBody>
      </p:sp>
      <p:sp>
        <p:nvSpPr>
          <p:cNvPr id="117763" name="Rectangle 3"/>
          <p:cNvSpPr>
            <a:spLocks noChangeArrowheads="1"/>
          </p:cNvSpPr>
          <p:nvPr/>
        </p:nvSpPr>
        <p:spPr bwMode="auto">
          <a:xfrm>
            <a:off x="1" y="-246220"/>
            <a:ext cx="246286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2400"/>
          </a:p>
        </p:txBody>
      </p:sp>
      <p:sp>
        <p:nvSpPr>
          <p:cNvPr id="147458" name="Rectangle 2"/>
          <p:cNvSpPr>
            <a:spLocks noChangeArrowheads="1"/>
          </p:cNvSpPr>
          <p:nvPr/>
        </p:nvSpPr>
        <p:spPr bwMode="auto">
          <a:xfrm>
            <a:off x="1" y="-246220"/>
            <a:ext cx="246286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2400"/>
          </a:p>
        </p:txBody>
      </p:sp>
      <p:sp>
        <p:nvSpPr>
          <p:cNvPr id="158722" name="Rectangle 2"/>
          <p:cNvSpPr>
            <a:spLocks noChangeArrowheads="1"/>
          </p:cNvSpPr>
          <p:nvPr/>
        </p:nvSpPr>
        <p:spPr bwMode="auto">
          <a:xfrm>
            <a:off x="1" y="-246220"/>
            <a:ext cx="246286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2400"/>
          </a:p>
        </p:txBody>
      </p:sp>
      <p:sp>
        <p:nvSpPr>
          <p:cNvPr id="164868" name="Rectangle 4"/>
          <p:cNvSpPr>
            <a:spLocks noChangeArrowheads="1"/>
          </p:cNvSpPr>
          <p:nvPr/>
        </p:nvSpPr>
        <p:spPr bwMode="auto">
          <a:xfrm>
            <a:off x="1" y="-246220"/>
            <a:ext cx="246286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xmlns="" val="543517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4"/>
          <p:cNvSpPr>
            <a:spLocks noGrp="1"/>
          </p:cNvSpPr>
          <p:nvPr>
            <p:ph idx="1"/>
          </p:nvPr>
        </p:nvSpPr>
        <p:spPr>
          <a:xfrm>
            <a:off x="482074" y="912529"/>
            <a:ext cx="11525288" cy="4572031"/>
          </a:xfrm>
        </p:spPr>
        <p:txBody>
          <a:bodyPr>
            <a:normAutofit/>
          </a:bodyPr>
          <a:lstStyle/>
          <a:p>
            <a:pPr marL="228600" indent="-22860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400" b="0" dirty="0" err="1">
                <a:latin typeface="+mn-lt"/>
                <a:ea typeface="+mn-ea"/>
                <a:cs typeface="+mn-cs"/>
              </a:rPr>
              <a:t>AlertDialog</a:t>
            </a:r>
            <a:r>
              <a:rPr lang="zh-CN" altLang="en-US" sz="2400" b="0" dirty="0">
                <a:latin typeface="+mn-lt"/>
                <a:ea typeface="+mn-ea"/>
                <a:cs typeface="+mn-cs"/>
              </a:rPr>
              <a:t>继承自</a:t>
            </a:r>
            <a:r>
              <a:rPr sz="2400" b="0" dirty="0">
                <a:latin typeface="+mn-lt"/>
                <a:ea typeface="+mn-ea"/>
                <a:cs typeface="+mn-cs"/>
              </a:rPr>
              <a:t>Dialog</a:t>
            </a:r>
            <a:r>
              <a:rPr lang="zh-CN" altLang="en-US" sz="2400" b="0" dirty="0">
                <a:latin typeface="+mn-lt"/>
                <a:ea typeface="+mn-ea"/>
                <a:cs typeface="+mn-cs"/>
              </a:rPr>
              <a:t>类</a:t>
            </a:r>
            <a:endParaRPr sz="2400" b="0" dirty="0">
              <a:latin typeface="+mn-lt"/>
              <a:ea typeface="+mn-ea"/>
              <a:cs typeface="+mn-cs"/>
            </a:endParaRPr>
          </a:p>
          <a:p>
            <a:pPr marL="228600" indent="-22860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sz="2400" b="0" dirty="0">
                <a:latin typeface="+mn-lt"/>
                <a:ea typeface="+mn-ea"/>
                <a:cs typeface="+mn-cs"/>
              </a:rPr>
              <a:t>使用</a:t>
            </a:r>
            <a:r>
              <a:rPr sz="2400" b="0" dirty="0">
                <a:latin typeface="+mn-lt"/>
                <a:ea typeface="+mn-ea"/>
                <a:cs typeface="+mn-cs"/>
              </a:rPr>
              <a:t>Builder</a:t>
            </a:r>
            <a:r>
              <a:rPr lang="zh-CN" altLang="en-US" sz="2400" b="0" dirty="0">
                <a:latin typeface="+mn-lt"/>
                <a:ea typeface="+mn-ea"/>
                <a:cs typeface="+mn-cs"/>
              </a:rPr>
              <a:t>内部类进行创建</a:t>
            </a:r>
            <a:endParaRPr sz="2400" b="0" dirty="0">
              <a:latin typeface="+mn-lt"/>
              <a:ea typeface="+mn-ea"/>
              <a:cs typeface="+mn-cs"/>
            </a:endParaRPr>
          </a:p>
          <a:p>
            <a:pPr marL="228600" indent="-22860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sz="2400" b="0" dirty="0">
                <a:latin typeface="+mn-lt"/>
                <a:ea typeface="+mn-ea"/>
                <a:cs typeface="+mn-cs"/>
              </a:rPr>
              <a:t>可以包含一个标题、一个内容消息或者一个选择列表以及</a:t>
            </a:r>
            <a:r>
              <a:rPr sz="2400" b="0" dirty="0">
                <a:latin typeface="+mn-lt"/>
                <a:ea typeface="+mn-ea"/>
                <a:cs typeface="+mn-cs"/>
              </a:rPr>
              <a:t>0</a:t>
            </a:r>
            <a:r>
              <a:rPr lang="zh-CN" altLang="en-US" sz="2400" b="0" dirty="0">
                <a:latin typeface="+mn-lt"/>
                <a:ea typeface="+mn-ea"/>
                <a:cs typeface="+mn-cs"/>
              </a:rPr>
              <a:t>至</a:t>
            </a:r>
            <a:r>
              <a:rPr sz="2400" b="0" dirty="0">
                <a:latin typeface="+mn-lt"/>
                <a:ea typeface="+mn-ea"/>
                <a:cs typeface="+mn-cs"/>
              </a:rPr>
              <a:t>3</a:t>
            </a:r>
            <a:r>
              <a:rPr lang="zh-CN" altLang="en-US" sz="2400" b="0" dirty="0">
                <a:latin typeface="+mn-lt"/>
                <a:ea typeface="+mn-ea"/>
                <a:cs typeface="+mn-cs"/>
              </a:rPr>
              <a:t>个按钮。</a:t>
            </a: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82074" y="375218"/>
            <a:ext cx="7485380" cy="547793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AlertDialog</a:t>
            </a:r>
            <a:r>
              <a:rPr dirty="0"/>
              <a:t>提示对话框</a:t>
            </a:r>
          </a:p>
        </p:txBody>
      </p:sp>
      <p:sp>
        <p:nvSpPr>
          <p:cNvPr id="117763" name="Rectangle 3"/>
          <p:cNvSpPr>
            <a:spLocks noChangeArrowheads="1"/>
          </p:cNvSpPr>
          <p:nvPr/>
        </p:nvSpPr>
        <p:spPr bwMode="auto">
          <a:xfrm>
            <a:off x="1" y="-246220"/>
            <a:ext cx="246286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2400"/>
          </a:p>
        </p:txBody>
      </p:sp>
      <p:sp>
        <p:nvSpPr>
          <p:cNvPr id="147458" name="Rectangle 2"/>
          <p:cNvSpPr>
            <a:spLocks noChangeArrowheads="1"/>
          </p:cNvSpPr>
          <p:nvPr/>
        </p:nvSpPr>
        <p:spPr bwMode="auto">
          <a:xfrm>
            <a:off x="1" y="-246220"/>
            <a:ext cx="246286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2400"/>
          </a:p>
        </p:txBody>
      </p:sp>
      <p:sp>
        <p:nvSpPr>
          <p:cNvPr id="158722" name="Rectangle 2"/>
          <p:cNvSpPr>
            <a:spLocks noChangeArrowheads="1"/>
          </p:cNvSpPr>
          <p:nvPr/>
        </p:nvSpPr>
        <p:spPr bwMode="auto">
          <a:xfrm>
            <a:off x="1" y="-246220"/>
            <a:ext cx="246286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2400"/>
          </a:p>
        </p:txBody>
      </p:sp>
      <p:sp>
        <p:nvSpPr>
          <p:cNvPr id="164868" name="Rectangle 4"/>
          <p:cNvSpPr>
            <a:spLocks noChangeArrowheads="1"/>
          </p:cNvSpPr>
          <p:nvPr/>
        </p:nvSpPr>
        <p:spPr bwMode="auto">
          <a:xfrm>
            <a:off x="1" y="-246220"/>
            <a:ext cx="246286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2400"/>
          </a:p>
        </p:txBody>
      </p:sp>
      <p:sp>
        <p:nvSpPr>
          <p:cNvPr id="173058" name="Rectangle 2"/>
          <p:cNvSpPr>
            <a:spLocks noChangeArrowheads="1"/>
          </p:cNvSpPr>
          <p:nvPr/>
        </p:nvSpPr>
        <p:spPr bwMode="auto">
          <a:xfrm>
            <a:off x="1" y="-246220"/>
            <a:ext cx="246286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2400"/>
          </a:p>
        </p:txBody>
      </p:sp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952464" y="2528603"/>
          <a:ext cx="10096570" cy="30188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2104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97552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85595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2100" b="1" kern="100" dirty="0">
                          <a:solidFill>
                            <a:schemeClr val="lt1"/>
                          </a:solidFill>
                          <a:latin typeface="+mn-ea"/>
                          <a:ea typeface="+mn-ea"/>
                          <a:cs typeface="Times New Roman"/>
                        </a:rPr>
                        <a:t>方法</a:t>
                      </a:r>
                      <a:endParaRPr lang="zh-CN" sz="2100" b="1" kern="100" dirty="0">
                        <a:solidFill>
                          <a:schemeClr val="lt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2100" b="1" kern="100" dirty="0">
                          <a:solidFill>
                            <a:schemeClr val="lt1"/>
                          </a:solidFill>
                          <a:latin typeface="+mn-ea"/>
                          <a:ea typeface="+mn-ea"/>
                          <a:cs typeface="Times New Roman"/>
                        </a:rPr>
                        <a:t>功能描述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9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void create()</a:t>
                      </a:r>
                      <a:endParaRPr lang="zh-CN" sz="1900" kern="1200" dirty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66675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9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根据设置的属性，创建一个</a:t>
                      </a:r>
                      <a:r>
                        <a:rPr lang="en-US" altLang="en-US" sz="19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AlterDialog</a:t>
                      </a:r>
                      <a:endParaRPr lang="zh-CN" altLang="en-US" sz="1900" kern="1200" dirty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900" kern="1200" dirty="0" err="1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void show()</a:t>
                      </a:r>
                      <a:endParaRPr lang="zh-CN" sz="1900" kern="1200" dirty="0" err="1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66675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9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根据设置的属性，显示已创建的</a:t>
                      </a:r>
                      <a:r>
                        <a:rPr lang="en-US" altLang="en-US" sz="19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AlterDialog</a:t>
                      </a:r>
                      <a:endParaRPr lang="zh-CN" altLang="en-US" sz="1900" kern="1200" dirty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25696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900" kern="1200" dirty="0" err="1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AlterDialog.Builder setTitle()</a:t>
                      </a:r>
                      <a:endParaRPr lang="zh-CN" sz="1900" kern="1200" dirty="0" err="1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66675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9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设置标题</a:t>
                      </a: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25696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900" kern="1200" dirty="0" err="1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AlterDialog.Builder setIcon()</a:t>
                      </a:r>
                      <a:endParaRPr lang="zh-CN" sz="1900" kern="1200" dirty="0" err="1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66675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9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设置标题的图标</a:t>
                      </a: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25696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900" kern="1200" dirty="0" err="1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AlterDialog.Builder setMessage()</a:t>
                      </a:r>
                      <a:endParaRPr lang="zh-CN" sz="1900" kern="1200" dirty="0" err="1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66675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9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设置标题的内容</a:t>
                      </a: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25696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900" kern="1200" dirty="0" err="1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AlterDialog.Builder setCancelable()</a:t>
                      </a:r>
                      <a:endParaRPr lang="zh-CN" sz="1900" kern="1200" dirty="0" err="1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66675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9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设置是否模态</a:t>
                      </a: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25696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900" kern="1200" dirty="0" err="1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AlterDialog setPositiveButton()</a:t>
                      </a:r>
                      <a:endParaRPr lang="zh-CN" sz="1900" kern="1200" dirty="0" err="1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66675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9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为对话框添加</a:t>
                      </a:r>
                      <a:r>
                        <a:rPr lang="en-US" altLang="en-US" sz="19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Yes</a:t>
                      </a:r>
                      <a:r>
                        <a:rPr lang="zh-CN" altLang="en-US" sz="19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按钮</a:t>
                      </a: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25696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900" kern="1200" dirty="0" err="1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AlterDialog</a:t>
                      </a:r>
                      <a:r>
                        <a:rPr lang="en-US" sz="19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1900" kern="1200" dirty="0" err="1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setNegativeButton</a:t>
                      </a:r>
                      <a:endParaRPr lang="zh-CN" sz="1900" kern="1200" dirty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66675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9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为对话框添加</a:t>
                      </a:r>
                      <a:r>
                        <a:rPr lang="en-US" altLang="en-US" sz="19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No</a:t>
                      </a:r>
                      <a:r>
                        <a:rPr lang="zh-CN" altLang="en-US" sz="19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按钮</a:t>
                      </a: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  <p:grpSp>
        <p:nvGrpSpPr>
          <p:cNvPr id="13" name="组合 12"/>
          <p:cNvGrpSpPr/>
          <p:nvPr/>
        </p:nvGrpSpPr>
        <p:grpSpPr>
          <a:xfrm>
            <a:off x="761964" y="5744063"/>
            <a:ext cx="10179697" cy="1093355"/>
            <a:chOff x="789581" y="3802333"/>
            <a:chExt cx="7354319" cy="820016"/>
          </a:xfrm>
        </p:grpSpPr>
        <p:grpSp>
          <p:nvGrpSpPr>
            <p:cNvPr id="14" name="组合 7"/>
            <p:cNvGrpSpPr/>
            <p:nvPr/>
          </p:nvGrpSpPr>
          <p:grpSpPr>
            <a:xfrm>
              <a:off x="789581" y="3862842"/>
              <a:ext cx="659089" cy="759507"/>
              <a:chOff x="714348" y="3989335"/>
              <a:chExt cx="659089" cy="759507"/>
            </a:xfrm>
          </p:grpSpPr>
          <p:pic>
            <p:nvPicPr>
              <p:cNvPr id="16" name="图片 15"/>
              <p:cNvPicPr>
                <a:picLocks noChangeAspect="1"/>
              </p:cNvPicPr>
              <p:nvPr/>
            </p:nvPicPr>
            <p:blipFill>
              <a:blip r:embed="rId3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714348" y="3989335"/>
                <a:ext cx="484014" cy="484014"/>
              </a:xfrm>
              <a:prstGeom prst="rect">
                <a:avLst/>
              </a:prstGeom>
            </p:spPr>
          </p:pic>
          <p:sp>
            <p:nvSpPr>
              <p:cNvPr id="17" name="文本框 7"/>
              <p:cNvSpPr txBox="1"/>
              <p:nvPr/>
            </p:nvSpPr>
            <p:spPr>
              <a:xfrm rot="21540000">
                <a:off x="737167" y="4433419"/>
                <a:ext cx="636270" cy="31542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zh-CN" altLang="en-US" sz="2133" dirty="0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Adobe 仿宋 Std R" pitchFamily="18" charset="-122"/>
                    <a:ea typeface="Adobe 仿宋 Std R" pitchFamily="18" charset="-122"/>
                  </a:rPr>
                  <a:t>注意</a:t>
                </a:r>
              </a:p>
            </p:txBody>
          </p:sp>
        </p:grpSp>
        <p:sp>
          <p:nvSpPr>
            <p:cNvPr id="15" name="TextBox 14"/>
            <p:cNvSpPr txBox="1"/>
            <p:nvPr/>
          </p:nvSpPr>
          <p:spPr bwMode="auto">
            <a:xfrm>
              <a:off x="1357290" y="3802333"/>
              <a:ext cx="6786610" cy="78742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noFill/>
              <a:miter lim="800000"/>
            </a:ln>
          </p:spPr>
          <p:txBody>
            <a:bodyPr vert="horz" wrap="square" lIns="121920" tIns="60960" rIns="121920" bIns="60960" numCol="1" rtlCol="0" anchor="ctr" anchorCtr="0" compatLnSpc="1">
              <a:spAutoFit/>
            </a:bodyPr>
            <a:lstStyle/>
            <a:p>
              <a:pPr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</a:pPr>
              <a:r>
                <a:rPr kumimoji="1" lang="en-US" altLang="en-US" sz="2133" dirty="0" err="1">
                  <a:solidFill>
                    <a:srgbClr val="000000"/>
                  </a:solidFill>
                  <a:latin typeface="Times New Roman" pitchFamily="18" charset="0"/>
                  <a:ea typeface="Adobe 仿宋 Std R" pitchFamily="18" charset="-122"/>
                  <a:cs typeface="Times New Roman" pitchFamily="18" charset="0"/>
                </a:rPr>
                <a:t>AlterDialog.Builder</a:t>
              </a:r>
              <a:r>
                <a:rPr kumimoji="1" lang="zh-CN" altLang="en-US" sz="2133" dirty="0">
                  <a:solidFill>
                    <a:srgbClr val="000000"/>
                  </a:solidFill>
                  <a:latin typeface="Times New Roman" pitchFamily="18" charset="0"/>
                  <a:ea typeface="Adobe 仿宋 Std R" pitchFamily="18" charset="-122"/>
                  <a:cs typeface="Times New Roman" pitchFamily="18" charset="0"/>
                </a:rPr>
                <a:t>的大部分设置属性的方法返回是此</a:t>
              </a:r>
              <a:r>
                <a:rPr kumimoji="1" lang="en-US" altLang="en-US" sz="2133" dirty="0" err="1">
                  <a:solidFill>
                    <a:srgbClr val="000000"/>
                  </a:solidFill>
                  <a:latin typeface="Times New Roman" pitchFamily="18" charset="0"/>
                  <a:ea typeface="Adobe 仿宋 Std R" pitchFamily="18" charset="-122"/>
                  <a:cs typeface="Times New Roman" pitchFamily="18" charset="0"/>
                </a:rPr>
                <a:t>AlterDialog.Builder</a:t>
              </a:r>
              <a:r>
                <a:rPr kumimoji="1" lang="zh-CN" altLang="en-US" sz="2133" dirty="0">
                  <a:solidFill>
                    <a:srgbClr val="000000"/>
                  </a:solidFill>
                  <a:latin typeface="Times New Roman" pitchFamily="18" charset="0"/>
                  <a:ea typeface="Adobe 仿宋 Std R" pitchFamily="18" charset="-122"/>
                  <a:cs typeface="Times New Roman" pitchFamily="18" charset="0"/>
                </a:rPr>
                <a:t>对象，所以可以使用链式方式编写代码，这样更方便</a:t>
              </a:r>
              <a:r>
                <a:rPr kumimoji="1" lang="zh-CN" altLang="en-US" sz="2133" dirty="0">
                  <a:solidFill>
                    <a:srgbClr val="000000"/>
                  </a:solidFill>
                  <a:latin typeface="Adobe 仿宋 Std R" pitchFamily="18" charset="-122"/>
                  <a:ea typeface="Adobe 仿宋 Std R" pitchFamily="18" charset="-122"/>
                </a:rPr>
                <a:t>。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1069523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56327" y="1057547"/>
            <a:ext cx="10943167" cy="3810027"/>
          </a:xfrm>
        </p:spPr>
        <p:txBody>
          <a:bodyPr>
            <a:normAutofit fontScale="55000" lnSpcReduction="20000"/>
          </a:bodyPr>
          <a:lstStyle/>
          <a:p>
            <a:pPr marL="228600" indent="-228600">
              <a:lnSpc>
                <a:spcPct val="14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sz="4500" b="0" dirty="0">
                <a:latin typeface="+mn-lt"/>
                <a:ea typeface="+mn-ea"/>
                <a:cs typeface="+mn-cs"/>
              </a:rPr>
              <a:t>ProgressDialog</a:t>
            </a:r>
            <a:r>
              <a:rPr lang="zh-CN" sz="4500" b="0" dirty="0">
                <a:latin typeface="+mn-lt"/>
                <a:ea typeface="+mn-ea"/>
                <a:cs typeface="+mn-cs"/>
              </a:rPr>
              <a:t>有两种显示方式：</a:t>
            </a:r>
            <a:endParaRPr sz="4500" b="0" dirty="0">
              <a:latin typeface="+mn-lt"/>
              <a:ea typeface="+mn-ea"/>
              <a:cs typeface="+mn-cs"/>
            </a:endParaRPr>
          </a:p>
          <a:p>
            <a:pPr lvl="1">
              <a:lnSpc>
                <a:spcPct val="150000"/>
              </a:lnSpc>
            </a:pPr>
            <a:r>
              <a:rPr sz="3300" b="0" i="0" dirty="0"/>
              <a:t>滚动的环状图标</a:t>
            </a:r>
          </a:p>
          <a:p>
            <a:pPr lvl="1">
              <a:lnSpc>
                <a:spcPct val="150000"/>
              </a:lnSpc>
            </a:pPr>
            <a:r>
              <a:rPr sz="3300" b="0" i="0" dirty="0"/>
              <a:t>带刻度的进度条</a:t>
            </a:r>
          </a:p>
          <a:p>
            <a:pPr marL="228600" indent="-228600">
              <a:lnSpc>
                <a:spcPct val="14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sz="5100" b="0" dirty="0">
                <a:latin typeface="+mn-lt"/>
                <a:ea typeface="+mn-ea"/>
                <a:cs typeface="+mn-cs"/>
              </a:rPr>
              <a:t>通过</a:t>
            </a:r>
            <a:r>
              <a:rPr sz="5100" b="0" dirty="0">
                <a:latin typeface="+mn-lt"/>
                <a:ea typeface="+mn-ea"/>
                <a:cs typeface="+mn-cs"/>
              </a:rPr>
              <a:t>ProgressDialog.setProgressStyle()</a:t>
            </a:r>
            <a:r>
              <a:rPr lang="zh-CN" sz="5100" b="0" dirty="0">
                <a:latin typeface="+mn-lt"/>
                <a:ea typeface="+mn-ea"/>
                <a:cs typeface="+mn-cs"/>
              </a:rPr>
              <a:t>方法进行设置</a:t>
            </a:r>
            <a:r>
              <a:rPr lang="zh-CN" altLang="en-US" sz="5100" b="0" dirty="0">
                <a:latin typeface="+mn-lt"/>
                <a:ea typeface="+mn-ea"/>
                <a:cs typeface="+mn-cs"/>
              </a:rPr>
              <a:t>：</a:t>
            </a:r>
            <a:endParaRPr sz="5100" b="0" dirty="0">
              <a:latin typeface="+mn-lt"/>
              <a:ea typeface="+mn-ea"/>
              <a:cs typeface="+mn-cs"/>
            </a:endParaRPr>
          </a:p>
          <a:p>
            <a:pPr lvl="1">
              <a:lnSpc>
                <a:spcPct val="150000"/>
              </a:lnSpc>
            </a:pPr>
            <a:r>
              <a:rPr lang="en-US" sz="3300" b="0" i="0" dirty="0"/>
              <a:t>STYLE_HORIZONTAL</a:t>
            </a:r>
            <a:r>
              <a:rPr sz="3300" b="0" i="0" dirty="0"/>
              <a:t>——刻度滚动</a:t>
            </a:r>
            <a:endParaRPr lang="en-US" sz="3300" b="0" i="0" dirty="0"/>
          </a:p>
          <a:p>
            <a:pPr lvl="1">
              <a:lnSpc>
                <a:spcPct val="150000"/>
              </a:lnSpc>
            </a:pPr>
            <a:r>
              <a:rPr lang="en-US" sz="3300" b="0" i="0" dirty="0"/>
              <a:t>STYLE_SPINNER</a:t>
            </a:r>
            <a:r>
              <a:rPr sz="3300" b="0" i="0" dirty="0"/>
              <a:t>——图标滚动，默认选项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endParaRPr lang="en-US" altLang="zh-CN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63885" y="340302"/>
            <a:ext cx="8899337" cy="547793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ProgressDialog</a:t>
            </a:r>
            <a:r>
              <a:rPr dirty="0"/>
              <a:t>进度对话框</a:t>
            </a:r>
          </a:p>
        </p:txBody>
      </p:sp>
      <p:sp>
        <p:nvSpPr>
          <p:cNvPr id="117763" name="Rectangle 3"/>
          <p:cNvSpPr>
            <a:spLocks noChangeArrowheads="1"/>
          </p:cNvSpPr>
          <p:nvPr/>
        </p:nvSpPr>
        <p:spPr bwMode="auto">
          <a:xfrm>
            <a:off x="1" y="-246220"/>
            <a:ext cx="246286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2400"/>
          </a:p>
        </p:txBody>
      </p:sp>
      <p:sp>
        <p:nvSpPr>
          <p:cNvPr id="147458" name="Rectangle 2"/>
          <p:cNvSpPr>
            <a:spLocks noChangeArrowheads="1"/>
          </p:cNvSpPr>
          <p:nvPr/>
        </p:nvSpPr>
        <p:spPr bwMode="auto">
          <a:xfrm>
            <a:off x="1" y="-246220"/>
            <a:ext cx="246286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2400"/>
          </a:p>
        </p:txBody>
      </p:sp>
      <p:sp>
        <p:nvSpPr>
          <p:cNvPr id="158722" name="Rectangle 2"/>
          <p:cNvSpPr>
            <a:spLocks noChangeArrowheads="1"/>
          </p:cNvSpPr>
          <p:nvPr/>
        </p:nvSpPr>
        <p:spPr bwMode="auto">
          <a:xfrm>
            <a:off x="1" y="-246220"/>
            <a:ext cx="246286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2400"/>
          </a:p>
        </p:txBody>
      </p:sp>
      <p:sp>
        <p:nvSpPr>
          <p:cNvPr id="164868" name="Rectangle 4"/>
          <p:cNvSpPr>
            <a:spLocks noChangeArrowheads="1"/>
          </p:cNvSpPr>
          <p:nvPr/>
        </p:nvSpPr>
        <p:spPr bwMode="auto">
          <a:xfrm>
            <a:off x="1" y="-246220"/>
            <a:ext cx="246286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xmlns="" val="3276149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123913" y="668790"/>
            <a:ext cx="9603275" cy="1049235"/>
          </a:xfrm>
        </p:spPr>
        <p:txBody>
          <a:bodyPr/>
          <a:lstStyle/>
          <a:p>
            <a:r>
              <a:rPr lang="zh-CN" altLang="en-US" dirty="0"/>
              <a:t>本章总结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1029784" y="1489243"/>
            <a:ext cx="10386769" cy="5715013"/>
          </a:xfrm>
        </p:spPr>
        <p:txBody>
          <a:bodyPr>
            <a:normAutofit/>
          </a:bodyPr>
          <a:lstStyle/>
          <a:p>
            <a:r>
              <a:rPr sz="2400" dirty="0"/>
              <a:t>Android</a:t>
            </a:r>
            <a:r>
              <a:rPr lang="zh-CN" altLang="en-US" sz="2400" dirty="0"/>
              <a:t>应用的绝大部分</a:t>
            </a:r>
            <a:r>
              <a:rPr sz="2400" dirty="0"/>
              <a:t>UI</a:t>
            </a:r>
            <a:r>
              <a:rPr lang="zh-CN" altLang="en-US" sz="2400" dirty="0"/>
              <a:t>组件都放在</a:t>
            </a:r>
            <a:r>
              <a:rPr sz="2400" dirty="0"/>
              <a:t>android.widget</a:t>
            </a:r>
            <a:r>
              <a:rPr lang="zh-CN" altLang="en-US" sz="2400" dirty="0"/>
              <a:t>包及其子包中，</a:t>
            </a:r>
            <a:r>
              <a:rPr sz="2400" dirty="0"/>
              <a:t>Android</a:t>
            </a:r>
            <a:r>
              <a:rPr lang="zh-CN" altLang="en-US" sz="2400" dirty="0"/>
              <a:t>应用程序的所有</a:t>
            </a:r>
            <a:r>
              <a:rPr sz="2400" dirty="0"/>
              <a:t>UI</a:t>
            </a:r>
            <a:r>
              <a:rPr lang="zh-CN" altLang="en-US" sz="2400" dirty="0"/>
              <a:t>组件都继承了</a:t>
            </a:r>
            <a:r>
              <a:rPr sz="2400" dirty="0"/>
              <a:t>View</a:t>
            </a:r>
            <a:r>
              <a:rPr lang="zh-CN" altLang="en-US" sz="2400" dirty="0"/>
              <a:t>类</a:t>
            </a:r>
          </a:p>
          <a:p>
            <a:r>
              <a:rPr sz="2400" dirty="0"/>
              <a:t>Android</a:t>
            </a:r>
            <a:r>
              <a:rPr lang="zh-CN" altLang="en-US" sz="2400" dirty="0"/>
              <a:t>中的界面元素主要由以下几个部分构成：视图、视图容器、</a:t>
            </a:r>
            <a:r>
              <a:rPr sz="2400" dirty="0"/>
              <a:t>Fragment</a:t>
            </a:r>
            <a:r>
              <a:rPr lang="zh-CN" altLang="en-US" sz="2400" dirty="0"/>
              <a:t>、</a:t>
            </a:r>
            <a:r>
              <a:rPr sz="2400" dirty="0"/>
              <a:t>Activity</a:t>
            </a:r>
            <a:r>
              <a:rPr lang="zh-CN" altLang="en-US" sz="2400" dirty="0"/>
              <a:t>和布局管理器</a:t>
            </a:r>
          </a:p>
          <a:p>
            <a:r>
              <a:rPr sz="2400" dirty="0"/>
              <a:t>Android</a:t>
            </a:r>
            <a:r>
              <a:rPr lang="zh-CN" altLang="en-US" sz="2400" dirty="0"/>
              <a:t>的所有</a:t>
            </a:r>
            <a:r>
              <a:rPr sz="2400" dirty="0"/>
              <a:t>UI</a:t>
            </a:r>
            <a:r>
              <a:rPr lang="zh-CN" altLang="en-US" sz="2400" dirty="0"/>
              <a:t>组件都是建立在</a:t>
            </a:r>
            <a:r>
              <a:rPr sz="2400" dirty="0"/>
              <a:t>View</a:t>
            </a:r>
            <a:r>
              <a:rPr lang="zh-CN" altLang="en-US" sz="2400" dirty="0"/>
              <a:t>、</a:t>
            </a:r>
            <a:r>
              <a:rPr sz="2400" dirty="0"/>
              <a:t>ViewGroup</a:t>
            </a:r>
            <a:r>
              <a:rPr lang="zh-CN" altLang="en-US" sz="2400" dirty="0"/>
              <a:t>基础之上的，</a:t>
            </a:r>
            <a:r>
              <a:rPr sz="2400" dirty="0"/>
              <a:t>Android</a:t>
            </a:r>
            <a:r>
              <a:rPr lang="zh-CN" altLang="en-US" sz="2400" dirty="0"/>
              <a:t>采用了“组合器”模式来设计</a:t>
            </a:r>
            <a:r>
              <a:rPr sz="2400" dirty="0"/>
              <a:t>View</a:t>
            </a:r>
            <a:r>
              <a:rPr lang="zh-CN" altLang="en-US" sz="2400" dirty="0"/>
              <a:t>和</a:t>
            </a:r>
            <a:r>
              <a:rPr sz="2400" dirty="0"/>
              <a:t>ViewGroup</a:t>
            </a:r>
            <a:r>
              <a:rPr lang="zh-CN" altLang="en-US" sz="2400" dirty="0"/>
              <a:t>，其中</a:t>
            </a:r>
            <a:r>
              <a:rPr sz="2400" dirty="0"/>
              <a:t>ViewGroup</a:t>
            </a:r>
            <a:r>
              <a:rPr lang="zh-CN" altLang="en-US" sz="2400" dirty="0"/>
              <a:t>是</a:t>
            </a:r>
            <a:r>
              <a:rPr sz="2400" dirty="0"/>
              <a:t>View</a:t>
            </a:r>
            <a:r>
              <a:rPr lang="zh-CN" altLang="en-US" sz="2400" dirty="0"/>
              <a:t>的子类</a:t>
            </a:r>
          </a:p>
          <a:p>
            <a:r>
              <a:rPr lang="zh-CN" altLang="en-US" sz="2400" dirty="0"/>
              <a:t>布局管理器可以根据运行平台来调整组件的大小，程序员的工作只是为容器选择合适的布局管理器即可</a:t>
            </a:r>
          </a:p>
        </p:txBody>
      </p:sp>
    </p:spTree>
    <p:extLst>
      <p:ext uri="{BB962C8B-B14F-4D97-AF65-F5344CB8AC3E}">
        <p14:creationId xmlns:p14="http://schemas.microsoft.com/office/powerpoint/2010/main" xmlns="" val="2074821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926777" y="665693"/>
            <a:ext cx="8351899" cy="547687"/>
          </a:xfrm>
        </p:spPr>
        <p:txBody>
          <a:bodyPr>
            <a:normAutofit/>
          </a:bodyPr>
          <a:lstStyle/>
          <a:p>
            <a:r>
              <a:rPr dirty="0" err="1"/>
              <a:t>视图</a:t>
            </a:r>
            <a:endParaRPr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382967677"/>
              </p:ext>
            </p:extLst>
          </p:nvPr>
        </p:nvGraphicFramePr>
        <p:xfrm>
          <a:off x="3498443" y="1374745"/>
          <a:ext cx="7524802" cy="533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3377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19102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900" dirty="0"/>
                        <a:t>类名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900" dirty="0"/>
                        <a:t>功能描述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pPr marL="180000" algn="l" defTabSz="914400" rtl="0" eaLnBrk="1" latinLnBrk="0" hangingPunct="1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9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Adobe 仿宋 Std R"/>
                          <a:cs typeface="Times New Roman" pitchFamily="18" charset="0"/>
                        </a:rPr>
                        <a:t>TextView</a:t>
                      </a:r>
                      <a:endParaRPr lang="zh-CN" sz="1900" kern="1200" dirty="0">
                        <a:solidFill>
                          <a:schemeClr val="dk1"/>
                        </a:solidFill>
                        <a:latin typeface="Times New Roman" pitchFamily="18" charset="0"/>
                        <a:ea typeface="Adobe 仿宋 Std R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80000" algn="l" defTabSz="914400" rtl="0" eaLnBrk="1" latinLnBrk="0" hangingPunct="1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文本视图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pPr marL="180000" algn="l" defTabSz="914400" rtl="0" eaLnBrk="1" latinLnBrk="0" hangingPunct="1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9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Adobe 仿宋 Std R"/>
                          <a:cs typeface="Times New Roman" pitchFamily="18" charset="0"/>
                        </a:rPr>
                        <a:t>EditText</a:t>
                      </a:r>
                      <a:endParaRPr lang="zh-CN" sz="1900" kern="1200" dirty="0">
                        <a:solidFill>
                          <a:schemeClr val="dk1"/>
                        </a:solidFill>
                        <a:latin typeface="Times New Roman" pitchFamily="18" charset="0"/>
                        <a:ea typeface="Adobe 仿宋 Std R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80000" algn="l" defTabSz="914400" rtl="0" eaLnBrk="1" latinLnBrk="0" hangingPunct="1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编辑文本框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pPr marL="180000" algn="l" defTabSz="914400" rtl="0" eaLnBrk="1" latinLnBrk="0" hangingPunct="1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9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Adobe 仿宋 Std R"/>
                          <a:cs typeface="Times New Roman" pitchFamily="18" charset="0"/>
                        </a:rPr>
                        <a:t>Button</a:t>
                      </a:r>
                      <a:endParaRPr lang="zh-CN" sz="1900" kern="1200" dirty="0">
                        <a:solidFill>
                          <a:schemeClr val="dk1"/>
                        </a:solidFill>
                        <a:latin typeface="Times New Roman" pitchFamily="18" charset="0"/>
                        <a:ea typeface="Adobe 仿宋 Std R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80000" algn="l" defTabSz="914400" rtl="0" eaLnBrk="1" latinLnBrk="0" hangingPunct="1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按钮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pPr marL="180000" algn="l" defTabSz="914400" rtl="0" eaLnBrk="1" latinLnBrk="0" hangingPunct="1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9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Adobe 仿宋 Std R"/>
                          <a:cs typeface="Times New Roman" pitchFamily="18" charset="0"/>
                        </a:rPr>
                        <a:t>Checkbox</a:t>
                      </a:r>
                      <a:endParaRPr lang="zh-CN" sz="1900" kern="1200" dirty="0">
                        <a:solidFill>
                          <a:schemeClr val="dk1"/>
                        </a:solidFill>
                        <a:latin typeface="Times New Roman" pitchFamily="18" charset="0"/>
                        <a:ea typeface="Adobe 仿宋 Std R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80000" algn="l" defTabSz="914400" rtl="0" eaLnBrk="1" latinLnBrk="0" hangingPunct="1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复选框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pPr marL="180000" algn="l" defTabSz="914400" rtl="0" eaLnBrk="1" latinLnBrk="0" hangingPunct="1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9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Adobe 仿宋 Std R"/>
                          <a:cs typeface="Times New Roman" pitchFamily="18" charset="0"/>
                        </a:rPr>
                        <a:t>RadioGroup</a:t>
                      </a:r>
                      <a:endParaRPr lang="zh-CN" sz="1900" kern="1200" dirty="0">
                        <a:solidFill>
                          <a:schemeClr val="dk1"/>
                        </a:solidFill>
                        <a:latin typeface="Times New Roman" pitchFamily="18" charset="0"/>
                        <a:ea typeface="Adobe 仿宋 Std R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80000" algn="l" defTabSz="914400" rtl="0" eaLnBrk="1" latinLnBrk="0" hangingPunct="1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单选按钮组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pPr marL="180000" algn="l" defTabSz="914400" rtl="0" eaLnBrk="1" latinLnBrk="0" hangingPunct="1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9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Adobe 仿宋 Std R"/>
                          <a:cs typeface="Times New Roman" pitchFamily="18" charset="0"/>
                        </a:rPr>
                        <a:t>Spinner</a:t>
                      </a:r>
                      <a:endParaRPr lang="zh-CN" sz="1900" kern="1200" dirty="0">
                        <a:solidFill>
                          <a:schemeClr val="dk1"/>
                        </a:solidFill>
                        <a:latin typeface="Times New Roman" pitchFamily="18" charset="0"/>
                        <a:ea typeface="Adobe 仿宋 Std R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80000" algn="l" defTabSz="914400" rtl="0" eaLnBrk="1" latinLnBrk="0" hangingPunct="1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下拉列表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pPr marL="180000" algn="l" defTabSz="914400" rtl="0" eaLnBrk="1" latinLnBrk="0" hangingPunct="1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9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Adobe 仿宋 Std R"/>
                          <a:cs typeface="Times New Roman" pitchFamily="18" charset="0"/>
                        </a:rPr>
                        <a:t>AutoCompleteTextView</a:t>
                      </a:r>
                      <a:endParaRPr lang="zh-CN" sz="1900" kern="1200" dirty="0">
                        <a:solidFill>
                          <a:schemeClr val="dk1"/>
                        </a:solidFill>
                        <a:latin typeface="Times New Roman" pitchFamily="18" charset="0"/>
                        <a:ea typeface="Adobe 仿宋 Std R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80000" algn="l" defTabSz="914400" rtl="0" eaLnBrk="1" latinLnBrk="0" hangingPunct="1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自动完成文本框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pPr marL="180000" algn="l" defTabSz="914400" rtl="0" eaLnBrk="1" latinLnBrk="0" hangingPunct="1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9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Adobe 仿宋 Std R"/>
                          <a:cs typeface="Times New Roman" pitchFamily="18" charset="0"/>
                        </a:rPr>
                        <a:t>DataPicker</a:t>
                      </a:r>
                      <a:endParaRPr lang="zh-CN" sz="1900" kern="1200" dirty="0">
                        <a:solidFill>
                          <a:schemeClr val="dk1"/>
                        </a:solidFill>
                        <a:latin typeface="Times New Roman" pitchFamily="18" charset="0"/>
                        <a:ea typeface="Adobe 仿宋 Std R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80000" algn="l" defTabSz="914400" rtl="0" eaLnBrk="1" latinLnBrk="0" hangingPunct="1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日期选择器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pPr marL="180000" algn="l" defTabSz="914400" rtl="0" eaLnBrk="1" latinLnBrk="0" hangingPunct="1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9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Adobe 仿宋 Std R"/>
                          <a:cs typeface="Times New Roman" pitchFamily="18" charset="0"/>
                        </a:rPr>
                        <a:t>TimePicker</a:t>
                      </a:r>
                      <a:endParaRPr lang="zh-CN" sz="1900" kern="1200" dirty="0">
                        <a:solidFill>
                          <a:schemeClr val="dk1"/>
                        </a:solidFill>
                        <a:latin typeface="Times New Roman" pitchFamily="18" charset="0"/>
                        <a:ea typeface="Adobe 仿宋 Std R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80000" algn="l" defTabSz="914400" rtl="0" eaLnBrk="1" latinLnBrk="0" hangingPunct="1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时间选择器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pPr marL="180000" algn="l" defTabSz="914400" rtl="0" eaLnBrk="1" latinLnBrk="0" hangingPunct="1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900" kern="1200" dirty="0" err="1">
                          <a:solidFill>
                            <a:schemeClr val="dk1"/>
                          </a:solidFill>
                          <a:latin typeface="Times New Roman" pitchFamily="18" charset="0"/>
                          <a:ea typeface="Adobe 仿宋 Std R"/>
                          <a:cs typeface="Times New Roman" pitchFamily="18" charset="0"/>
                        </a:rPr>
                        <a:t>DigitalClock</a:t>
                      </a:r>
                      <a:endParaRPr lang="zh-CN" sz="1900" kern="1200" dirty="0">
                        <a:solidFill>
                          <a:schemeClr val="dk1"/>
                        </a:solidFill>
                        <a:latin typeface="Times New Roman" pitchFamily="18" charset="0"/>
                        <a:ea typeface="Adobe 仿宋 Std R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80000" algn="l" defTabSz="914400" rtl="0" eaLnBrk="1" latinLnBrk="0" hangingPunct="1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数字时钟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pPr marL="180000" algn="l" defTabSz="914400" rtl="0" eaLnBrk="1" latinLnBrk="0" hangingPunct="1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900" kern="1200" dirty="0" err="1">
                          <a:solidFill>
                            <a:schemeClr val="dk1"/>
                          </a:solidFill>
                          <a:latin typeface="Times New Roman" pitchFamily="18" charset="0"/>
                          <a:ea typeface="Adobe 仿宋 Std R"/>
                          <a:cs typeface="Times New Roman" pitchFamily="18" charset="0"/>
                        </a:rPr>
                        <a:t>AnalogClock</a:t>
                      </a:r>
                      <a:endParaRPr lang="zh-CN" sz="1900" kern="1200" dirty="0">
                        <a:solidFill>
                          <a:schemeClr val="dk1"/>
                        </a:solidFill>
                        <a:latin typeface="Times New Roman" pitchFamily="18" charset="0"/>
                        <a:ea typeface="Adobe 仿宋 Std R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80000" algn="l" defTabSz="914400" rtl="0" eaLnBrk="1" latinLnBrk="0" hangingPunct="1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模拟时钟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pPr marL="180000" algn="l" defTabSz="914400" rtl="0" eaLnBrk="1" latinLnBrk="0" hangingPunct="1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900" kern="1200" dirty="0" err="1">
                          <a:solidFill>
                            <a:schemeClr val="dk1"/>
                          </a:solidFill>
                          <a:latin typeface="Times New Roman" pitchFamily="18" charset="0"/>
                          <a:ea typeface="Adobe 仿宋 Std R"/>
                          <a:cs typeface="Times New Roman" pitchFamily="18" charset="0"/>
                        </a:rPr>
                        <a:t>ProgessBar</a:t>
                      </a:r>
                      <a:endParaRPr lang="zh-CN" sz="1900" kern="1200" dirty="0" err="1">
                        <a:solidFill>
                          <a:schemeClr val="dk1"/>
                        </a:solidFill>
                        <a:latin typeface="Times New Roman" pitchFamily="18" charset="0"/>
                        <a:ea typeface="Adobe 仿宋 Std R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80000" algn="l" defTabSz="914400" rtl="0" eaLnBrk="1" latinLnBrk="0" hangingPunct="1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进度条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pPr marL="180000" algn="l" defTabSz="914400" rtl="0" eaLnBrk="1" latinLnBrk="0" hangingPunct="1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900" kern="1200" dirty="0" err="1">
                          <a:solidFill>
                            <a:schemeClr val="dk1"/>
                          </a:solidFill>
                          <a:latin typeface="Times New Roman" pitchFamily="18" charset="0"/>
                          <a:ea typeface="Adobe 仿宋 Std R"/>
                          <a:cs typeface="Times New Roman" pitchFamily="18" charset="0"/>
                        </a:rPr>
                        <a:t>RatingBar</a:t>
                      </a:r>
                      <a:endParaRPr lang="zh-CN" sz="1900" kern="1200" dirty="0" err="1">
                        <a:solidFill>
                          <a:schemeClr val="dk1"/>
                        </a:solidFill>
                        <a:latin typeface="Times New Roman" pitchFamily="18" charset="0"/>
                        <a:ea typeface="Adobe 仿宋 Std R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80000" algn="l" defTabSz="914400" rtl="0" eaLnBrk="1" latinLnBrk="0" hangingPunct="1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评分条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pPr marL="180000" algn="l" defTabSz="914400" rtl="0" eaLnBrk="1" latinLnBrk="0" hangingPunct="1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900" kern="1200" dirty="0" err="1">
                          <a:solidFill>
                            <a:schemeClr val="dk1"/>
                          </a:solidFill>
                          <a:latin typeface="Times New Roman" pitchFamily="18" charset="0"/>
                          <a:ea typeface="Adobe 仿宋 Std R"/>
                          <a:cs typeface="Times New Roman" pitchFamily="18" charset="0"/>
                        </a:rPr>
                        <a:t>SeekBar</a:t>
                      </a:r>
                      <a:endParaRPr lang="zh-CN" sz="1900" kern="1200" dirty="0" err="1">
                        <a:solidFill>
                          <a:schemeClr val="dk1"/>
                        </a:solidFill>
                        <a:latin typeface="Times New Roman" pitchFamily="18" charset="0"/>
                        <a:ea typeface="Adobe 仿宋 Std R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80000" algn="l" defTabSz="914400" rtl="0" eaLnBrk="1" latinLnBrk="0" hangingPunct="1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搜索条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pPr marL="180000" algn="l" defTabSz="914400" rtl="0" eaLnBrk="1" latinLnBrk="0" hangingPunct="1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900" kern="1200" dirty="0" err="1">
                          <a:solidFill>
                            <a:schemeClr val="dk1"/>
                          </a:solidFill>
                          <a:latin typeface="Times New Roman" pitchFamily="18" charset="0"/>
                          <a:ea typeface="Adobe 仿宋 Std R"/>
                          <a:cs typeface="Times New Roman" pitchFamily="18" charset="0"/>
                        </a:rPr>
                        <a:t>GridView</a:t>
                      </a:r>
                      <a:endParaRPr lang="zh-CN" sz="1900" kern="1200" dirty="0" err="1">
                        <a:solidFill>
                          <a:schemeClr val="dk1"/>
                        </a:solidFill>
                        <a:latin typeface="Times New Roman" pitchFamily="18" charset="0"/>
                        <a:ea typeface="Adobe 仿宋 Std R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80000" algn="l" defTabSz="914400" rtl="0" eaLnBrk="1" latinLnBrk="0" hangingPunct="1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网格视图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pPr marL="180000" algn="l" defTabSz="914400" rtl="0" eaLnBrk="1" latinLnBrk="0" hangingPunct="1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900" kern="1200" dirty="0" err="1">
                          <a:solidFill>
                            <a:schemeClr val="dk1"/>
                          </a:solidFill>
                          <a:latin typeface="Times New Roman" pitchFamily="18" charset="0"/>
                          <a:ea typeface="Adobe 仿宋 Std R"/>
                          <a:cs typeface="Times New Roman" pitchFamily="18" charset="0"/>
                        </a:rPr>
                        <a:t>LsitView</a:t>
                      </a:r>
                      <a:endParaRPr lang="zh-CN" sz="1900" kern="1200" dirty="0" err="1">
                        <a:solidFill>
                          <a:schemeClr val="dk1"/>
                        </a:solidFill>
                        <a:latin typeface="Times New Roman" pitchFamily="18" charset="0"/>
                        <a:ea typeface="Adobe 仿宋 Std R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80000" algn="l" defTabSz="914400" rtl="0" eaLnBrk="1" latinLnBrk="0" hangingPunct="1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列表视图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10016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pPr marL="180000" algn="l" defTabSz="914400" rtl="0" eaLnBrk="1" latinLnBrk="0" hangingPunct="1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900" kern="1200" dirty="0" err="1">
                          <a:solidFill>
                            <a:schemeClr val="dk1"/>
                          </a:solidFill>
                          <a:latin typeface="Times New Roman" pitchFamily="18" charset="0"/>
                          <a:ea typeface="Adobe 仿宋 Std R"/>
                          <a:cs typeface="Times New Roman" pitchFamily="18" charset="0"/>
                        </a:rPr>
                        <a:t>ScrollView</a:t>
                      </a:r>
                      <a:endParaRPr lang="zh-CN" sz="1900" kern="1200" dirty="0">
                        <a:solidFill>
                          <a:schemeClr val="dk1"/>
                        </a:solidFill>
                        <a:latin typeface="Times New Roman" pitchFamily="18" charset="0"/>
                        <a:ea typeface="Adobe 仿宋 Std R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80000" algn="l" defTabSz="914400" rtl="0" eaLnBrk="1" latinLnBrk="0" hangingPunct="1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滚动视图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10017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926777" y="1391337"/>
            <a:ext cx="2571666" cy="5050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28600" indent="-228600" defTabSz="914400" fontAlgn="base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zh-CN" sz="2400" dirty="0"/>
              <a:t>View</a:t>
            </a:r>
            <a:r>
              <a:rPr lang="zh-CN" altLang="en-US" sz="2400" dirty="0"/>
              <a:t>的常见子类</a:t>
            </a:r>
          </a:p>
        </p:txBody>
      </p:sp>
    </p:spTree>
    <p:extLst>
      <p:ext uri="{BB962C8B-B14F-4D97-AF65-F5344CB8AC3E}">
        <p14:creationId xmlns:p14="http://schemas.microsoft.com/office/powerpoint/2010/main" xmlns="" val="93630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748084" y="535703"/>
            <a:ext cx="9603275" cy="1049235"/>
          </a:xfrm>
        </p:spPr>
        <p:txBody>
          <a:bodyPr/>
          <a:lstStyle/>
          <a:p>
            <a:r>
              <a:rPr lang="zh-CN" altLang="en-US" dirty="0"/>
              <a:t>本章总结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72583" y="1302551"/>
            <a:ext cx="11126358" cy="5715013"/>
          </a:xfrm>
        </p:spPr>
        <p:txBody>
          <a:bodyPr/>
          <a:lstStyle/>
          <a:p>
            <a:pPr lvl="0"/>
            <a:r>
              <a:rPr sz="2400" dirty="0"/>
              <a:t>Android</a:t>
            </a:r>
            <a:r>
              <a:rPr lang="zh-CN" altLang="en-US" sz="2400" dirty="0"/>
              <a:t>提供了多种布局，常用的布局有以下几种：</a:t>
            </a:r>
            <a:r>
              <a:rPr sz="2400" dirty="0"/>
              <a:t>LinearLayout(</a:t>
            </a:r>
            <a:r>
              <a:rPr lang="zh-CN" altLang="en-US" sz="2400" dirty="0"/>
              <a:t>线性布局</a:t>
            </a:r>
            <a:r>
              <a:rPr sz="2400" dirty="0"/>
              <a:t>)</a:t>
            </a:r>
            <a:r>
              <a:rPr lang="zh-CN" altLang="en-US" sz="2400" dirty="0"/>
              <a:t>、</a:t>
            </a:r>
            <a:r>
              <a:rPr sz="2400" dirty="0"/>
              <a:t>RelativeLayout(</a:t>
            </a:r>
            <a:r>
              <a:rPr lang="zh-CN" altLang="en-US" sz="2400" dirty="0"/>
              <a:t>相对布局</a:t>
            </a:r>
            <a:r>
              <a:rPr sz="2400" dirty="0"/>
              <a:t>)</a:t>
            </a:r>
            <a:r>
              <a:rPr lang="zh-CN" altLang="en-US" sz="2400" dirty="0"/>
              <a:t>、</a:t>
            </a:r>
            <a:r>
              <a:rPr sz="2400" dirty="0"/>
              <a:t>TableLayout(</a:t>
            </a:r>
            <a:r>
              <a:rPr lang="zh-CN" altLang="en-US" sz="2400" dirty="0"/>
              <a:t>表格布局</a:t>
            </a:r>
            <a:r>
              <a:rPr sz="2400" dirty="0"/>
              <a:t>)</a:t>
            </a:r>
            <a:r>
              <a:rPr lang="zh-CN" altLang="en-US" sz="2400" dirty="0"/>
              <a:t>和</a:t>
            </a:r>
            <a:r>
              <a:rPr sz="2400" dirty="0"/>
              <a:t>AbsoluteLayout (</a:t>
            </a:r>
            <a:r>
              <a:rPr lang="zh-CN" altLang="en-US" sz="2400" dirty="0"/>
              <a:t>绝对布局</a:t>
            </a:r>
            <a:r>
              <a:rPr sz="2400" dirty="0"/>
              <a:t>)</a:t>
            </a:r>
            <a:endParaRPr lang="zh-CN" altLang="en-US" sz="2400" dirty="0"/>
          </a:p>
          <a:p>
            <a:pPr lvl="0"/>
            <a:r>
              <a:rPr sz="2400" dirty="0"/>
              <a:t>Android</a:t>
            </a:r>
            <a:r>
              <a:rPr lang="zh-CN" altLang="en-US" sz="2400" dirty="0"/>
              <a:t>提供了两种方式的事件处理：基于回调的事件处理和基于监听的事件处理</a:t>
            </a:r>
          </a:p>
          <a:p>
            <a:pPr lvl="0"/>
            <a:r>
              <a:rPr sz="2400" dirty="0"/>
              <a:t>Android</a:t>
            </a:r>
            <a:r>
              <a:rPr lang="zh-CN" altLang="en-US" sz="2400" dirty="0"/>
              <a:t>系统中引用</a:t>
            </a:r>
            <a:r>
              <a:rPr sz="2400" dirty="0"/>
              <a:t>Java</a:t>
            </a:r>
            <a:r>
              <a:rPr lang="zh-CN" altLang="en-US" sz="2400" dirty="0"/>
              <a:t>的事件处理机制，包括事件、事件源和事件监听器三个事件模型</a:t>
            </a:r>
          </a:p>
          <a:p>
            <a:pPr lvl="0"/>
            <a:r>
              <a:rPr sz="2400" dirty="0"/>
              <a:t>Android</a:t>
            </a:r>
            <a:r>
              <a:rPr lang="zh-CN" altLang="en-US" sz="2400" dirty="0"/>
              <a:t>的事件处理机制是一种委派式事件处理方式，该处理方式类似于人类社会的分工协作。这种委派式的处理方式将事件源和事件监听器分离，从而提供更好的程序模型，有利于提高程序的可维护性和代码的健壮性</a:t>
            </a:r>
          </a:p>
        </p:txBody>
      </p:sp>
    </p:spTree>
    <p:extLst>
      <p:ext uri="{BB962C8B-B14F-4D97-AF65-F5344CB8AC3E}">
        <p14:creationId xmlns:p14="http://schemas.microsoft.com/office/powerpoint/2010/main" xmlns="" val="2632475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748084" y="629834"/>
            <a:ext cx="9603275" cy="1049235"/>
          </a:xfrm>
        </p:spPr>
        <p:txBody>
          <a:bodyPr/>
          <a:lstStyle/>
          <a:p>
            <a:r>
              <a:rPr lang="zh-CN" altLang="en-US" dirty="0"/>
              <a:t>本章总结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86031" y="1477362"/>
            <a:ext cx="10953820" cy="5715013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对于基于回调的事件处理模型而言，事件源和事件监听器是统一的，当用户在</a:t>
            </a:r>
            <a:r>
              <a:rPr sz="2400" dirty="0"/>
              <a:t>GUI</a:t>
            </a:r>
            <a:r>
              <a:rPr lang="zh-CN" altLang="en-US" sz="2400" dirty="0"/>
              <a:t>组件上触发某个事件时，组件自身的方法将会负责处理该事件</a:t>
            </a:r>
          </a:p>
          <a:p>
            <a:r>
              <a:rPr lang="zh-CN" altLang="en-US" sz="2400" dirty="0"/>
              <a:t>对</a:t>
            </a:r>
            <a:r>
              <a:rPr sz="2400" dirty="0"/>
              <a:t>Widget</a:t>
            </a:r>
            <a:r>
              <a:rPr lang="zh-CN" altLang="en-US" sz="2400" dirty="0"/>
              <a:t>组件进行</a:t>
            </a:r>
            <a:r>
              <a:rPr sz="2400" dirty="0"/>
              <a:t>UI</a:t>
            </a:r>
            <a:r>
              <a:rPr lang="zh-CN" altLang="en-US" sz="2400" dirty="0"/>
              <a:t>设计时既可以采用</a:t>
            </a:r>
            <a:r>
              <a:rPr sz="2400" dirty="0"/>
              <a:t>XML</a:t>
            </a:r>
            <a:r>
              <a:rPr lang="zh-CN" altLang="en-US" sz="2400" dirty="0"/>
              <a:t>布局方式也可以采用编码方式来实现，其中</a:t>
            </a:r>
            <a:r>
              <a:rPr sz="2400" dirty="0"/>
              <a:t>XML</a:t>
            </a:r>
            <a:r>
              <a:rPr lang="zh-CN" altLang="en-US" sz="2400" dirty="0"/>
              <a:t>布局方式更加简单易用，被广泛使用</a:t>
            </a:r>
          </a:p>
        </p:txBody>
      </p:sp>
    </p:spTree>
    <p:extLst>
      <p:ext uri="{BB962C8B-B14F-4D97-AF65-F5344CB8AC3E}">
        <p14:creationId xmlns:p14="http://schemas.microsoft.com/office/powerpoint/2010/main" xmlns="" val="4213447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828077" y="551516"/>
            <a:ext cx="9702501" cy="743373"/>
          </a:xfrm>
        </p:spPr>
        <p:txBody>
          <a:bodyPr>
            <a:normAutofit/>
          </a:bodyPr>
          <a:lstStyle/>
          <a:p>
            <a:r>
              <a:rPr dirty="0" err="1"/>
              <a:t>视图容器</a:t>
            </a:r>
            <a:endParaRPr dirty="0"/>
          </a:p>
        </p:txBody>
      </p:sp>
      <p:sp>
        <p:nvSpPr>
          <p:cNvPr id="5" name="TextBox 4"/>
          <p:cNvSpPr txBox="1"/>
          <p:nvPr/>
        </p:nvSpPr>
        <p:spPr bwMode="auto">
          <a:xfrm>
            <a:off x="828077" y="1303958"/>
            <a:ext cx="10382323" cy="5357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121920" tIns="60960" rIns="121920" bIns="60960" numCol="1" rtlCol="0" anchor="ctr" anchorCtr="0" compatLnSpc="1">
            <a:spAutoFit/>
          </a:bodyPr>
          <a:lstStyle/>
          <a:p>
            <a:pPr marL="228600" indent="-228600" defTabSz="914400" fontAlgn="base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zh-CN" sz="2400" dirty="0" err="1"/>
              <a:t>ViewGroup</a:t>
            </a:r>
            <a:r>
              <a:rPr lang="zh-CN" altLang="en-US" sz="2400" dirty="0"/>
              <a:t>类通常作为其他组件的容器使用</a:t>
            </a:r>
          </a:p>
        </p:txBody>
      </p:sp>
      <p:sp>
        <p:nvSpPr>
          <p:cNvPr id="233474" name="Rectangle 2"/>
          <p:cNvSpPr>
            <a:spLocks noChangeArrowheads="1"/>
          </p:cNvSpPr>
          <p:nvPr/>
        </p:nvSpPr>
        <p:spPr bwMode="auto">
          <a:xfrm>
            <a:off x="1" y="-246220"/>
            <a:ext cx="246286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xmlns="" val="15346307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ChangeArrowheads="1"/>
          </p:cNvSpPr>
          <p:nvPr/>
        </p:nvSpPr>
        <p:spPr bwMode="auto">
          <a:xfrm>
            <a:off x="1" y="-246220"/>
            <a:ext cx="246286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240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285709" y="1333486"/>
          <a:ext cx="11430080" cy="39052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1029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61978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0262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100" dirty="0"/>
                        <a:t>类名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100" dirty="0"/>
                        <a:t>功能描述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8072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kern="1200" dirty="0" err="1">
                          <a:solidFill>
                            <a:schemeClr val="dk1"/>
                          </a:solidFill>
                          <a:latin typeface="Times New Roman" pitchFamily="18" charset="0"/>
                          <a:ea typeface="Adobe 仿宋 Std R"/>
                          <a:cs typeface="Times New Roman" pitchFamily="18" charset="0"/>
                        </a:rPr>
                        <a:t>ViewGroup()</a:t>
                      </a:r>
                      <a:endParaRPr lang="zh-CN" sz="1600" kern="1200" dirty="0" err="1">
                        <a:solidFill>
                          <a:schemeClr val="dk1"/>
                        </a:solidFill>
                        <a:latin typeface="Times New Roman" pitchFamily="18" charset="0"/>
                        <a:ea typeface="Adobe 仿宋 Std R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6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构造方法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8072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kern="1200" dirty="0" err="1">
                          <a:solidFill>
                            <a:schemeClr val="dk1"/>
                          </a:solidFill>
                          <a:latin typeface="Times New Roman" pitchFamily="18" charset="0"/>
                          <a:ea typeface="Adobe 仿宋 Std R"/>
                          <a:cs typeface="Times New Roman" pitchFamily="18" charset="0"/>
                        </a:rPr>
                        <a:t>void addView(View child) </a:t>
                      </a:r>
                      <a:endParaRPr lang="zh-CN" sz="1600" kern="1200" dirty="0" err="1">
                        <a:solidFill>
                          <a:schemeClr val="dk1"/>
                        </a:solidFill>
                        <a:latin typeface="Times New Roman" pitchFamily="18" charset="0"/>
                        <a:ea typeface="Adobe 仿宋 Std R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6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用于添加子视图，以</a:t>
                      </a:r>
                      <a:r>
                        <a:rPr lang="en-US" altLang="en-US" sz="16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View</a:t>
                      </a:r>
                      <a:r>
                        <a:rPr lang="zh-CN" altLang="en-US" sz="16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作为参数，将该</a:t>
                      </a:r>
                      <a:r>
                        <a:rPr lang="en-US" altLang="en-US" sz="16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View</a:t>
                      </a:r>
                      <a:r>
                        <a:rPr lang="zh-CN" altLang="en-US" sz="16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增加到视图组中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8072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kern="1200" dirty="0" err="1">
                          <a:solidFill>
                            <a:schemeClr val="dk1"/>
                          </a:solidFill>
                          <a:latin typeface="Times New Roman" pitchFamily="18" charset="0"/>
                          <a:ea typeface="Adobe 仿宋 Std R"/>
                          <a:cs typeface="Times New Roman" pitchFamily="18" charset="0"/>
                        </a:rPr>
                        <a:t>removeView(View view)</a:t>
                      </a:r>
                      <a:endParaRPr lang="zh-CN" sz="1600" kern="1200" dirty="0" err="1">
                        <a:solidFill>
                          <a:schemeClr val="dk1"/>
                        </a:solidFill>
                        <a:latin typeface="Times New Roman" pitchFamily="18" charset="0"/>
                        <a:ea typeface="Adobe 仿宋 Std R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6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将指定的</a:t>
                      </a:r>
                      <a:r>
                        <a:rPr lang="en-US" altLang="en-US" sz="16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View</a:t>
                      </a:r>
                      <a:r>
                        <a:rPr lang="zh-CN" altLang="en-US" sz="16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从视图组中移除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8072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kern="1200" dirty="0" err="1">
                          <a:solidFill>
                            <a:schemeClr val="dk1"/>
                          </a:solidFill>
                          <a:latin typeface="Times New Roman" pitchFamily="18" charset="0"/>
                          <a:ea typeface="Adobe 仿宋 Std R"/>
                          <a:cs typeface="Times New Roman" pitchFamily="18" charset="0"/>
                        </a:rPr>
                        <a:t>updateViewLayout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Adobe 仿宋 Std R"/>
                          <a:cs typeface="Times New Roman" pitchFamily="18" charset="0"/>
                        </a:rPr>
                        <a:t>(View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latin typeface="Times New Roman" pitchFamily="18" charset="0"/>
                          <a:ea typeface="Adobe 仿宋 Std R"/>
                          <a:cs typeface="Times New Roman" pitchFamily="18" charset="0"/>
                        </a:rPr>
                        <a:t>view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Adobe 仿宋 Std R"/>
                          <a:cs typeface="Times New Roman" pitchFamily="18" charset="0"/>
                        </a:rPr>
                        <a:t>,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latin typeface="Times New Roman" pitchFamily="18" charset="0"/>
                          <a:ea typeface="Adobe 仿宋 Std R"/>
                          <a:cs typeface="Times New Roman" pitchFamily="18" charset="0"/>
                        </a:rPr>
                        <a:t>ViewGroup.LayoutParams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Adobe 仿宋 Std R"/>
                          <a:cs typeface="Times New Roman" pitchFamily="18" charset="0"/>
                        </a:rPr>
                        <a:t>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latin typeface="Times New Roman" pitchFamily="18" charset="0"/>
                          <a:ea typeface="Adobe 仿宋 Std R"/>
                          <a:cs typeface="Times New Roman" pitchFamily="18" charset="0"/>
                        </a:rPr>
                        <a:t>params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Adobe 仿宋 Std R"/>
                          <a:cs typeface="Times New Roman" pitchFamily="18" charset="0"/>
                        </a:rPr>
                        <a:t>)</a:t>
                      </a:r>
                      <a:endParaRPr lang="zh-CN" sz="1600" kern="1200" dirty="0" err="1">
                        <a:solidFill>
                          <a:schemeClr val="dk1"/>
                        </a:solidFill>
                        <a:latin typeface="Times New Roman" pitchFamily="18" charset="0"/>
                        <a:ea typeface="Adobe 仿宋 Std R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6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用于更新某个</a:t>
                      </a:r>
                      <a:r>
                        <a:rPr lang="en-US" altLang="en-US" sz="16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View</a:t>
                      </a:r>
                      <a:r>
                        <a:rPr lang="zh-CN" altLang="en-US" sz="16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的布局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8072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kern="1200" dirty="0" err="1">
                          <a:solidFill>
                            <a:schemeClr val="dk1"/>
                          </a:solidFill>
                          <a:latin typeface="Times New Roman" pitchFamily="18" charset="0"/>
                          <a:ea typeface="Adobe 仿宋 Std R"/>
                          <a:cs typeface="Times New Roman" pitchFamily="18" charset="0"/>
                        </a:rPr>
                        <a:t>void bringChildToFront(View child)</a:t>
                      </a:r>
                      <a:endParaRPr lang="zh-CN" sz="1600" kern="1200" dirty="0" err="1">
                        <a:solidFill>
                          <a:schemeClr val="dk1"/>
                        </a:solidFill>
                        <a:latin typeface="Times New Roman" pitchFamily="18" charset="0"/>
                        <a:ea typeface="Adobe 仿宋 Std R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6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将参数所指定的视图移动到所有视图之前显示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8072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kern="1200" dirty="0" err="1">
                          <a:solidFill>
                            <a:schemeClr val="dk1"/>
                          </a:solidFill>
                          <a:latin typeface="Times New Roman" pitchFamily="18" charset="0"/>
                          <a:ea typeface="Adobe 仿宋 Std R"/>
                          <a:cs typeface="Times New Roman" pitchFamily="18" charset="0"/>
                        </a:rPr>
                        <a:t>boolean clearChildFocus(View child)</a:t>
                      </a:r>
                      <a:endParaRPr lang="zh-CN" sz="1600" kern="1200" dirty="0" err="1">
                        <a:solidFill>
                          <a:schemeClr val="dk1"/>
                        </a:solidFill>
                        <a:latin typeface="Times New Roman" pitchFamily="18" charset="0"/>
                        <a:ea typeface="Adobe 仿宋 Std R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6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清除参数所指定的视图的焦点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8072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kern="1200" dirty="0" err="1">
                          <a:solidFill>
                            <a:schemeClr val="dk1"/>
                          </a:solidFill>
                          <a:latin typeface="Times New Roman" pitchFamily="18" charset="0"/>
                          <a:ea typeface="Adobe 仿宋 Std R"/>
                          <a:cs typeface="Times New Roman" pitchFamily="18" charset="0"/>
                        </a:rPr>
                        <a:t>boolean dispatchKeyEvent(KeyEvent event)</a:t>
                      </a:r>
                      <a:endParaRPr lang="zh-CN" sz="1600" kern="1200" dirty="0" err="1">
                        <a:solidFill>
                          <a:schemeClr val="dk1"/>
                        </a:solidFill>
                        <a:latin typeface="Times New Roman" pitchFamily="18" charset="0"/>
                        <a:ea typeface="Adobe 仿宋 Std R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6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将参数所指定的键盘事件分发给当前焦点路径的视图。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8072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kern="1200" dirty="0" err="1">
                          <a:solidFill>
                            <a:schemeClr val="dk1"/>
                          </a:solidFill>
                          <a:latin typeface="Times New Roman" pitchFamily="18" charset="0"/>
                          <a:ea typeface="Adobe 仿宋 Std R"/>
                          <a:cs typeface="Times New Roman" pitchFamily="18" charset="0"/>
                        </a:rPr>
                        <a:t>boolean dispatchPopulateAccessibilityEvent(AccessibilityEvent event)</a:t>
                      </a:r>
                      <a:endParaRPr lang="zh-CN" sz="1600" kern="1200" dirty="0" err="1">
                        <a:solidFill>
                          <a:schemeClr val="dk1"/>
                        </a:solidFill>
                        <a:latin typeface="Times New Roman" pitchFamily="18" charset="0"/>
                        <a:ea typeface="Adobe 仿宋 Std R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6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将参数所指定的事件分发给当前焦点路径的视图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8072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kern="1200" dirty="0" err="1">
                          <a:solidFill>
                            <a:schemeClr val="dk1"/>
                          </a:solidFill>
                          <a:latin typeface="Times New Roman" pitchFamily="18" charset="0"/>
                          <a:ea typeface="Adobe 仿宋 Std R"/>
                          <a:cs typeface="Times New Roman" pitchFamily="18" charset="0"/>
                        </a:rPr>
                        <a:t>boolean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Adobe 仿宋 Std R"/>
                          <a:cs typeface="Times New Roman" pitchFamily="18" charset="0"/>
                        </a:rPr>
                        <a:t>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latin typeface="Times New Roman" pitchFamily="18" charset="0"/>
                          <a:ea typeface="Adobe 仿宋 Std R"/>
                          <a:cs typeface="Times New Roman" pitchFamily="18" charset="0"/>
                        </a:rPr>
                        <a:t>dispatchSetSelected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Adobe 仿宋 Std R"/>
                          <a:cs typeface="Times New Roman" pitchFamily="18" charset="0"/>
                        </a:rPr>
                        <a:t>(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latin typeface="Times New Roman" pitchFamily="18" charset="0"/>
                          <a:ea typeface="Adobe 仿宋 Std R"/>
                          <a:cs typeface="Times New Roman" pitchFamily="18" charset="0"/>
                        </a:rPr>
                        <a:t>boolean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Adobe 仿宋 Std R"/>
                          <a:cs typeface="Times New Roman" pitchFamily="18" charset="0"/>
                        </a:rPr>
                        <a:t> selected) </a:t>
                      </a:r>
                      <a:endParaRPr lang="zh-CN" sz="1600" kern="1200" dirty="0">
                        <a:solidFill>
                          <a:schemeClr val="dk1"/>
                        </a:solidFill>
                        <a:latin typeface="Times New Roman" pitchFamily="18" charset="0"/>
                        <a:ea typeface="Adobe 仿宋 Std R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6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为所有的子视图调用</a:t>
                      </a:r>
                      <a:r>
                        <a:rPr lang="en-US" altLang="en-US" sz="1600" kern="1200" dirty="0" err="1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setSelected</a:t>
                      </a:r>
                      <a:r>
                        <a:rPr lang="en-US" altLang="en-US" sz="16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()</a:t>
                      </a:r>
                      <a:r>
                        <a:rPr lang="zh-CN" altLang="en-US" sz="16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方法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  <p:grpSp>
        <p:nvGrpSpPr>
          <p:cNvPr id="7" name="组合 6"/>
          <p:cNvGrpSpPr/>
          <p:nvPr/>
        </p:nvGrpSpPr>
        <p:grpSpPr>
          <a:xfrm>
            <a:off x="857214" y="5429050"/>
            <a:ext cx="9897173" cy="1365246"/>
            <a:chOff x="721020" y="3803870"/>
            <a:chExt cx="7422880" cy="1023935"/>
          </a:xfrm>
        </p:grpSpPr>
        <p:grpSp>
          <p:nvGrpSpPr>
            <p:cNvPr id="8" name="组合 7"/>
            <p:cNvGrpSpPr/>
            <p:nvPr/>
          </p:nvGrpSpPr>
          <p:grpSpPr>
            <a:xfrm>
              <a:off x="721020" y="4005718"/>
              <a:ext cx="636270" cy="759506"/>
              <a:chOff x="645787" y="4132211"/>
              <a:chExt cx="636270" cy="759506"/>
            </a:xfrm>
          </p:grpSpPr>
          <p:pic>
            <p:nvPicPr>
              <p:cNvPr id="10" name="图片 9"/>
              <p:cNvPicPr>
                <a:picLocks noChangeAspect="1"/>
              </p:cNvPicPr>
              <p:nvPr/>
            </p:nvPicPr>
            <p:blipFill>
              <a:blip r:embed="rId3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714348" y="4132211"/>
                <a:ext cx="484014" cy="484014"/>
              </a:xfrm>
              <a:prstGeom prst="rect">
                <a:avLst/>
              </a:prstGeom>
            </p:spPr>
          </p:pic>
          <p:sp>
            <p:nvSpPr>
              <p:cNvPr id="11" name="文本框 7"/>
              <p:cNvSpPr txBox="1"/>
              <p:nvPr/>
            </p:nvSpPr>
            <p:spPr>
              <a:xfrm rot="21540000">
                <a:off x="645787" y="4576294"/>
                <a:ext cx="636270" cy="31542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zh-CN" altLang="en-US" sz="2133" dirty="0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Adobe 仿宋 Std R" pitchFamily="18" charset="-122"/>
                    <a:ea typeface="Adobe 仿宋 Std R" pitchFamily="18" charset="-122"/>
                  </a:rPr>
                  <a:t>注意</a:t>
                </a:r>
              </a:p>
            </p:txBody>
          </p:sp>
        </p:grpSp>
        <p:sp>
          <p:nvSpPr>
            <p:cNvPr id="9" name="TextBox 8"/>
            <p:cNvSpPr txBox="1"/>
            <p:nvPr/>
          </p:nvSpPr>
          <p:spPr bwMode="auto">
            <a:xfrm>
              <a:off x="1357290" y="3803870"/>
              <a:ext cx="6786610" cy="102393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noFill/>
              <a:miter lim="800000"/>
            </a:ln>
          </p:spPr>
          <p:txBody>
            <a:bodyPr vert="horz" wrap="square" lIns="121920" tIns="60960" rIns="121920" bIns="60960" numCol="1" rtlCol="0" anchor="ctr" anchorCtr="0" compatLnSpc="1">
              <a:spAutoFit/>
            </a:bodyPr>
            <a:lstStyle/>
            <a:p>
              <a:pPr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</a:pPr>
              <a:r>
                <a:rPr kumimoji="1" lang="en-US" altLang="en-US" sz="1867" dirty="0" err="1">
                  <a:solidFill>
                    <a:srgbClr val="000000"/>
                  </a:solidFill>
                  <a:latin typeface="Times New Roman" pitchFamily="18" charset="0"/>
                  <a:ea typeface="Adobe 仿宋 Std R" pitchFamily="18" charset="-122"/>
                  <a:cs typeface="Times New Roman" pitchFamily="18" charset="0"/>
                </a:rPr>
                <a:t>ViewGroup</a:t>
              </a:r>
              <a:r>
                <a:rPr kumimoji="1" lang="zh-CN" altLang="en-US" sz="1867" dirty="0">
                  <a:solidFill>
                    <a:srgbClr val="000000"/>
                  </a:solidFill>
                  <a:latin typeface="Times New Roman" pitchFamily="18" charset="0"/>
                  <a:ea typeface="Adobe 仿宋 Std R" pitchFamily="18" charset="-122"/>
                  <a:cs typeface="Times New Roman" pitchFamily="18" charset="0"/>
                </a:rPr>
                <a:t>继承了</a:t>
              </a:r>
              <a:r>
                <a:rPr kumimoji="1" lang="en-US" altLang="en-US" sz="1867" dirty="0">
                  <a:solidFill>
                    <a:srgbClr val="000000"/>
                  </a:solidFill>
                  <a:latin typeface="Times New Roman" pitchFamily="18" charset="0"/>
                  <a:ea typeface="Adobe 仿宋 Std R" pitchFamily="18" charset="-122"/>
                  <a:cs typeface="Times New Roman" pitchFamily="18" charset="0"/>
                </a:rPr>
                <a:t>View</a:t>
              </a:r>
              <a:r>
                <a:rPr kumimoji="1" lang="zh-CN" altLang="en-US" sz="1867" dirty="0">
                  <a:solidFill>
                    <a:srgbClr val="000000"/>
                  </a:solidFill>
                  <a:latin typeface="Times New Roman" pitchFamily="18" charset="0"/>
                  <a:ea typeface="Adobe 仿宋 Std R" pitchFamily="18" charset="-122"/>
                  <a:cs typeface="Times New Roman" pitchFamily="18" charset="0"/>
                </a:rPr>
                <a:t>类，虽然可以当成普通的</a:t>
              </a:r>
              <a:r>
                <a:rPr kumimoji="1" lang="en-US" altLang="en-US" sz="1867" dirty="0">
                  <a:solidFill>
                    <a:srgbClr val="000000"/>
                  </a:solidFill>
                  <a:latin typeface="Times New Roman" pitchFamily="18" charset="0"/>
                  <a:ea typeface="Adobe 仿宋 Std R" pitchFamily="18" charset="-122"/>
                  <a:cs typeface="Times New Roman" pitchFamily="18" charset="0"/>
                </a:rPr>
                <a:t>View</a:t>
              </a:r>
              <a:r>
                <a:rPr kumimoji="1" lang="zh-CN" altLang="en-US" sz="1867" dirty="0">
                  <a:solidFill>
                    <a:srgbClr val="000000"/>
                  </a:solidFill>
                  <a:latin typeface="Times New Roman" pitchFamily="18" charset="0"/>
                  <a:ea typeface="Adobe 仿宋 Std R" pitchFamily="18" charset="-122"/>
                  <a:cs typeface="Times New Roman" pitchFamily="18" charset="0"/>
                </a:rPr>
                <a:t>来使用，但习惯上将</a:t>
              </a:r>
              <a:r>
                <a:rPr kumimoji="1" lang="en-US" altLang="en-US" sz="1867" dirty="0" err="1">
                  <a:solidFill>
                    <a:srgbClr val="000000"/>
                  </a:solidFill>
                  <a:latin typeface="Times New Roman" pitchFamily="18" charset="0"/>
                  <a:ea typeface="Adobe 仿宋 Std R" pitchFamily="18" charset="-122"/>
                  <a:cs typeface="Times New Roman" pitchFamily="18" charset="0"/>
                </a:rPr>
                <a:t>ViewGroup</a:t>
              </a:r>
              <a:r>
                <a:rPr kumimoji="1" lang="zh-CN" altLang="en-US" sz="1867" dirty="0">
                  <a:solidFill>
                    <a:srgbClr val="000000"/>
                  </a:solidFill>
                  <a:latin typeface="Times New Roman" pitchFamily="18" charset="0"/>
                  <a:ea typeface="Adobe 仿宋 Std R" pitchFamily="18" charset="-122"/>
                  <a:cs typeface="Times New Roman" pitchFamily="18" charset="0"/>
                </a:rPr>
                <a:t>当容器来使用。由于</a:t>
              </a:r>
              <a:r>
                <a:rPr kumimoji="1" lang="en-US" altLang="en-US" sz="1867" dirty="0" err="1">
                  <a:solidFill>
                    <a:srgbClr val="000000"/>
                  </a:solidFill>
                  <a:latin typeface="Times New Roman" pitchFamily="18" charset="0"/>
                  <a:ea typeface="Adobe 仿宋 Std R" pitchFamily="18" charset="-122"/>
                  <a:cs typeface="Times New Roman" pitchFamily="18" charset="0"/>
                </a:rPr>
                <a:t>ViewGroup</a:t>
              </a:r>
              <a:r>
                <a:rPr kumimoji="1" lang="zh-CN" altLang="en-US" sz="1867" dirty="0">
                  <a:solidFill>
                    <a:srgbClr val="000000"/>
                  </a:solidFill>
                  <a:latin typeface="Times New Roman" pitchFamily="18" charset="0"/>
                  <a:ea typeface="Adobe 仿宋 Std R" pitchFamily="18" charset="-122"/>
                  <a:cs typeface="Times New Roman" pitchFamily="18" charset="0"/>
                </a:rPr>
                <a:t>是一个抽象类，在实际应用中通常使用</a:t>
              </a:r>
              <a:r>
                <a:rPr kumimoji="1" lang="en-US" altLang="en-US" sz="1867" dirty="0" err="1">
                  <a:solidFill>
                    <a:srgbClr val="000000"/>
                  </a:solidFill>
                  <a:latin typeface="Times New Roman" pitchFamily="18" charset="0"/>
                  <a:ea typeface="Adobe 仿宋 Std R" pitchFamily="18" charset="-122"/>
                  <a:cs typeface="Times New Roman" pitchFamily="18" charset="0"/>
                </a:rPr>
                <a:t>ViewGroup</a:t>
              </a:r>
              <a:r>
                <a:rPr kumimoji="1" lang="zh-CN" altLang="en-US" sz="1867" dirty="0">
                  <a:solidFill>
                    <a:srgbClr val="000000"/>
                  </a:solidFill>
                  <a:latin typeface="Times New Roman" pitchFamily="18" charset="0"/>
                  <a:ea typeface="Adobe 仿宋 Std R" pitchFamily="18" charset="-122"/>
                  <a:cs typeface="Times New Roman" pitchFamily="18" charset="0"/>
                </a:rPr>
                <a:t>的子类作为容器，例如各种布局管理器。</a:t>
              </a:r>
            </a:p>
          </p:txBody>
        </p:sp>
      </p:grpSp>
      <p:sp>
        <p:nvSpPr>
          <p:cNvPr id="12" name="矩形 11"/>
          <p:cNvSpPr/>
          <p:nvPr/>
        </p:nvSpPr>
        <p:spPr>
          <a:xfrm>
            <a:off x="410097" y="545273"/>
            <a:ext cx="4314451" cy="5050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28600" indent="-228600" defTabSz="914400" fontAlgn="base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zh-CN" sz="2400" dirty="0" err="1"/>
              <a:t>ViewGroup</a:t>
            </a:r>
            <a:r>
              <a:rPr lang="zh-CN" altLang="en-US" sz="2400" dirty="0"/>
              <a:t>类提供的主要方法</a:t>
            </a:r>
          </a:p>
        </p:txBody>
      </p:sp>
    </p:spTree>
    <p:extLst>
      <p:ext uri="{BB962C8B-B14F-4D97-AF65-F5344CB8AC3E}">
        <p14:creationId xmlns:p14="http://schemas.microsoft.com/office/powerpoint/2010/main" xmlns="" val="2995267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337943" y="668585"/>
            <a:ext cx="8818880" cy="547793"/>
          </a:xfrm>
        </p:spPr>
        <p:txBody>
          <a:bodyPr>
            <a:normAutofit/>
          </a:bodyPr>
          <a:lstStyle/>
          <a:p>
            <a:r>
              <a:rPr lang="en-US" dirty="0" err="1"/>
              <a:t>ViewGroup</a:t>
            </a:r>
            <a:r>
              <a:rPr dirty="0"/>
              <a:t>继承结构</a:t>
            </a:r>
            <a:endParaRPr lang="zh-CN" altLang="en-US" dirty="0"/>
          </a:p>
        </p:txBody>
      </p:sp>
      <p:sp>
        <p:nvSpPr>
          <p:cNvPr id="7" name="内容占位符 4"/>
          <p:cNvSpPr>
            <a:spLocks noGrp="1"/>
          </p:cNvSpPr>
          <p:nvPr>
            <p:ph idx="1"/>
          </p:nvPr>
        </p:nvSpPr>
        <p:spPr>
          <a:xfrm>
            <a:off x="1337943" y="1339084"/>
            <a:ext cx="10997147" cy="571504"/>
          </a:xfrm>
        </p:spPr>
        <p:txBody>
          <a:bodyPr>
            <a:normAutofit/>
          </a:bodyPr>
          <a:lstStyle/>
          <a:p>
            <a:r>
              <a:rPr sz="2400" dirty="0"/>
              <a:t>ViewGroup</a:t>
            </a:r>
            <a:r>
              <a:rPr lang="zh-CN" sz="2400" dirty="0"/>
              <a:t>的继承者大部分位于</a:t>
            </a:r>
            <a:r>
              <a:rPr sz="2400" dirty="0"/>
              <a:t>android.widget</a:t>
            </a:r>
            <a:r>
              <a:rPr lang="zh-CN" sz="2400" dirty="0"/>
              <a:t>包中</a:t>
            </a:r>
            <a:r>
              <a:rPr lang="zh-CN" altLang="en-US" sz="2400" dirty="0"/>
              <a:t>。</a:t>
            </a:r>
            <a:endParaRPr lang="en-US" altLang="zh-CN" sz="2400" dirty="0"/>
          </a:p>
        </p:txBody>
      </p:sp>
      <p:sp>
        <p:nvSpPr>
          <p:cNvPr id="231426" name="Rectangle 2"/>
          <p:cNvSpPr>
            <a:spLocks noChangeArrowheads="1"/>
          </p:cNvSpPr>
          <p:nvPr/>
        </p:nvSpPr>
        <p:spPr bwMode="auto">
          <a:xfrm>
            <a:off x="1" y="-246220"/>
            <a:ext cx="246286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xmlns="" val="27766624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813508" y="775123"/>
            <a:ext cx="8818880" cy="547793"/>
          </a:xfrm>
        </p:spPr>
        <p:txBody>
          <a:bodyPr>
            <a:normAutofit/>
          </a:bodyPr>
          <a:lstStyle/>
          <a:p>
            <a:r>
              <a:rPr dirty="0"/>
              <a:t>布局参数类</a:t>
            </a:r>
            <a:endParaRPr lang="zh-CN" altLang="en-US" dirty="0"/>
          </a:p>
        </p:txBody>
      </p:sp>
      <p:sp>
        <p:nvSpPr>
          <p:cNvPr id="7" name="内容占位符 4"/>
          <p:cNvSpPr>
            <a:spLocks noGrp="1"/>
          </p:cNvSpPr>
          <p:nvPr>
            <p:ph idx="1"/>
          </p:nvPr>
        </p:nvSpPr>
        <p:spPr>
          <a:xfrm>
            <a:off x="813508" y="1524844"/>
            <a:ext cx="11378492" cy="380917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zh-CN" sz="3800" dirty="0"/>
              <a:t>在</a:t>
            </a:r>
            <a:r>
              <a:rPr sz="3800" dirty="0"/>
              <a:t>Android</a:t>
            </a:r>
            <a:r>
              <a:rPr lang="zh-CN" sz="3800" dirty="0"/>
              <a:t>布局文件中，每个组件所能使用的</a:t>
            </a:r>
            <a:r>
              <a:rPr sz="3800" dirty="0"/>
              <a:t>XML</a:t>
            </a:r>
            <a:r>
              <a:rPr lang="zh-CN" sz="3800" dirty="0"/>
              <a:t>属性有三类：</a:t>
            </a:r>
            <a:endParaRPr sz="3800" dirty="0"/>
          </a:p>
          <a:p>
            <a:pPr lvl="1">
              <a:lnSpc>
                <a:spcPct val="140000"/>
              </a:lnSpc>
            </a:pPr>
            <a:r>
              <a:rPr lang="zh-CN" altLang="en-US" sz="2900" dirty="0"/>
              <a:t>组件本身的</a:t>
            </a:r>
            <a:r>
              <a:rPr sz="2900" dirty="0"/>
              <a:t>XML</a:t>
            </a:r>
            <a:r>
              <a:rPr lang="zh-CN" altLang="en-US" sz="2900" dirty="0"/>
              <a:t>属性；</a:t>
            </a:r>
          </a:p>
          <a:p>
            <a:pPr lvl="1">
              <a:lnSpc>
                <a:spcPct val="140000"/>
              </a:lnSpc>
            </a:pPr>
            <a:r>
              <a:rPr lang="zh-CN" altLang="en-US" sz="2900" dirty="0"/>
              <a:t>组件祖先类的</a:t>
            </a:r>
            <a:r>
              <a:rPr sz="2900" dirty="0"/>
              <a:t>XML</a:t>
            </a:r>
            <a:r>
              <a:rPr lang="zh-CN" altLang="en-US" sz="2900" dirty="0"/>
              <a:t>属性；</a:t>
            </a:r>
          </a:p>
          <a:p>
            <a:pPr lvl="1">
              <a:lnSpc>
                <a:spcPct val="140000"/>
              </a:lnSpc>
            </a:pPr>
            <a:r>
              <a:rPr lang="zh-CN" altLang="en-US" sz="2900" dirty="0"/>
              <a:t>组件所属容器的布局参数。</a:t>
            </a:r>
            <a:endParaRPr sz="2900" dirty="0"/>
          </a:p>
          <a:p>
            <a:pPr>
              <a:buNone/>
            </a:pPr>
            <a:r>
              <a:rPr sz="3800" dirty="0"/>
              <a:t>ViewGroup</a:t>
            </a:r>
            <a:r>
              <a:rPr lang="zh-CN" sz="3800" dirty="0"/>
              <a:t>容器使用两个内部类来控制子组件在其中的分布位置</a:t>
            </a:r>
            <a:r>
              <a:rPr sz="3800" dirty="0"/>
              <a:t>:</a:t>
            </a:r>
          </a:p>
          <a:p>
            <a:pPr lvl="1">
              <a:lnSpc>
                <a:spcPct val="140000"/>
              </a:lnSpc>
            </a:pPr>
            <a:r>
              <a:rPr sz="2900" dirty="0"/>
              <a:t>ViewGroup.LayoutParams</a:t>
            </a:r>
          </a:p>
          <a:p>
            <a:pPr lvl="1">
              <a:lnSpc>
                <a:spcPct val="140000"/>
              </a:lnSpc>
            </a:pPr>
            <a:r>
              <a:rPr sz="2900" dirty="0"/>
              <a:t>ViewGroup.MarginLayoutParams</a:t>
            </a:r>
          </a:p>
          <a:p>
            <a:pPr lvl="0"/>
            <a:endParaRPr lang="zh-CN" dirty="0"/>
          </a:p>
          <a:p>
            <a:pPr>
              <a:buNone/>
            </a:pPr>
            <a:endParaRPr lang="zh-CN" dirty="0"/>
          </a:p>
        </p:txBody>
      </p:sp>
      <p:graphicFrame>
        <p:nvGraphicFramePr>
          <p:cNvPr id="15" name="表格 14"/>
          <p:cNvGraphicFramePr>
            <a:graphicFrameLocks noGrp="1"/>
          </p:cNvGraphicFramePr>
          <p:nvPr/>
        </p:nvGraphicFramePr>
        <p:xfrm>
          <a:off x="952464" y="5334014"/>
          <a:ext cx="9810818" cy="13128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656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46425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0493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00" dirty="0"/>
                        <a:t>XML</a:t>
                      </a:r>
                      <a:r>
                        <a:rPr lang="zh-CN" altLang="en-US" sz="1900" dirty="0"/>
                        <a:t>属性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900" dirty="0"/>
                        <a:t>功能描述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03948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100" kern="1200" dirty="0" err="1">
                          <a:solidFill>
                            <a:schemeClr val="dk1"/>
                          </a:solidFill>
                          <a:latin typeface="Times New Roman" pitchFamily="18" charset="0"/>
                          <a:ea typeface="Adobe 仿宋 Std R"/>
                          <a:cs typeface="Times New Roman" pitchFamily="18" charset="0"/>
                        </a:rPr>
                        <a:t>android:layout_width</a:t>
                      </a:r>
                      <a:endParaRPr lang="zh-CN" sz="2100" kern="1200" dirty="0" err="1">
                        <a:solidFill>
                          <a:schemeClr val="dk1"/>
                        </a:solidFill>
                        <a:latin typeface="Times New Roman" pitchFamily="18" charset="0"/>
                        <a:ea typeface="Adobe 仿宋 Std R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21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设定该组件的子组件布局的宽度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03948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100" kern="1200" dirty="0" err="1">
                          <a:solidFill>
                            <a:schemeClr val="dk1"/>
                          </a:solidFill>
                          <a:latin typeface="Times New Roman" pitchFamily="18" charset="0"/>
                          <a:ea typeface="Adobe 仿宋 Std R"/>
                          <a:cs typeface="Times New Roman" pitchFamily="18" charset="0"/>
                        </a:rPr>
                        <a:t>android:layout_height</a:t>
                      </a:r>
                      <a:endParaRPr lang="zh-CN" sz="2100" kern="1200" dirty="0">
                        <a:solidFill>
                          <a:schemeClr val="dk1"/>
                        </a:solidFill>
                        <a:latin typeface="Times New Roman" pitchFamily="18" charset="0"/>
                        <a:ea typeface="Adobe 仿宋 Std R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21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设定该组件的子组件布局的高度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653093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画廊">
  <a:themeElements>
    <a:clrScheme name="画廊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画廊">
      <a:majorFont>
        <a:latin typeface="Gill Sans M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画廊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1313</TotalTime>
  <Words>3155</Words>
  <Application>Microsoft Office PowerPoint</Application>
  <PresentationFormat>自定义</PresentationFormat>
  <Paragraphs>647</Paragraphs>
  <Slides>51</Slides>
  <Notes>46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51</vt:i4>
      </vt:variant>
    </vt:vector>
  </HeadingPairs>
  <TitlesOfParts>
    <vt:vector size="52" baseType="lpstr">
      <vt:lpstr>画廊</vt:lpstr>
      <vt:lpstr>幻灯片 1</vt:lpstr>
      <vt:lpstr>第三章  UI编程基础</vt:lpstr>
      <vt:lpstr>本章目标</vt:lpstr>
      <vt:lpstr>Android UI元素</vt:lpstr>
      <vt:lpstr>视图</vt:lpstr>
      <vt:lpstr>视图容器</vt:lpstr>
      <vt:lpstr>幻灯片 7</vt:lpstr>
      <vt:lpstr>ViewGroup继承结构</vt:lpstr>
      <vt:lpstr>布局参数类</vt:lpstr>
      <vt:lpstr>幻灯片 10</vt:lpstr>
      <vt:lpstr>幻灯片 11</vt:lpstr>
      <vt:lpstr>Android常用布局</vt:lpstr>
      <vt:lpstr>Fragment</vt:lpstr>
      <vt:lpstr>界面布局</vt:lpstr>
      <vt:lpstr>线性布局</vt:lpstr>
      <vt:lpstr>表格布局</vt:lpstr>
      <vt:lpstr>幻灯片 17</vt:lpstr>
      <vt:lpstr>幻灯片 18</vt:lpstr>
      <vt:lpstr>相对布局</vt:lpstr>
      <vt:lpstr>幻灯片 20</vt:lpstr>
      <vt:lpstr>绝对布局</vt:lpstr>
      <vt:lpstr>幻灯片 22</vt:lpstr>
      <vt:lpstr>Android中的事件监听器 </vt:lpstr>
      <vt:lpstr>幻灯片 24</vt:lpstr>
      <vt:lpstr>幻灯片 25</vt:lpstr>
      <vt:lpstr>Activity本身作为事件监听器</vt:lpstr>
      <vt:lpstr>匿名内部类形式</vt:lpstr>
      <vt:lpstr>内部类、外部类形式</vt:lpstr>
      <vt:lpstr>绑定标签</vt:lpstr>
      <vt:lpstr>基于回调机制的事件处理</vt:lpstr>
      <vt:lpstr>onKeyDown()方法</vt:lpstr>
      <vt:lpstr>onKeyUp()方法</vt:lpstr>
      <vt:lpstr>onTouchEvent()方法</vt:lpstr>
      <vt:lpstr>onTrackBallEvent()方法</vt:lpstr>
      <vt:lpstr>onFocusChanged()方法</vt:lpstr>
      <vt:lpstr>常见的焦点相关方法 </vt:lpstr>
      <vt:lpstr>Widget组件通用属性</vt:lpstr>
      <vt:lpstr>幻灯片 38</vt:lpstr>
      <vt:lpstr>EditText编辑框</vt:lpstr>
      <vt:lpstr>  Button按钮</vt:lpstr>
      <vt:lpstr>单选按钮和单选按钮组</vt:lpstr>
      <vt:lpstr>CheckBox复选框</vt:lpstr>
      <vt:lpstr>开关控件</vt:lpstr>
      <vt:lpstr>幻灯片 44</vt:lpstr>
      <vt:lpstr>图片视图(ImageView)</vt:lpstr>
      <vt:lpstr>Dialog对话框</vt:lpstr>
      <vt:lpstr>AlertDialog提示对话框</vt:lpstr>
      <vt:lpstr>ProgressDialog进度对话框</vt:lpstr>
      <vt:lpstr>本章总结</vt:lpstr>
      <vt:lpstr>本章总结</vt:lpstr>
      <vt:lpstr>本章总结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Python程序设计 Programming in Python</dc:title>
  <dc:creator>zhaokl</dc:creator>
  <cp:lastModifiedBy>E73Fu</cp:lastModifiedBy>
  <cp:revision>173</cp:revision>
  <dcterms:created xsi:type="dcterms:W3CDTF">2017-12-12T07:08:44Z</dcterms:created>
  <dcterms:modified xsi:type="dcterms:W3CDTF">2023-05-08T07:50:09Z</dcterms:modified>
</cp:coreProperties>
</file>