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29"/>
  </p:notesMasterIdLst>
  <p:handoutMasterIdLst>
    <p:handoutMasterId r:id="rId30"/>
  </p:handoutMasterIdLst>
  <p:sldIdLst>
    <p:sldId id="452" r:id="rId2"/>
    <p:sldId id="299" r:id="rId3"/>
    <p:sldId id="295" r:id="rId4"/>
    <p:sldId id="426" r:id="rId5"/>
    <p:sldId id="427" r:id="rId6"/>
    <p:sldId id="451" r:id="rId7"/>
    <p:sldId id="428" r:id="rId8"/>
    <p:sldId id="429" r:id="rId9"/>
    <p:sldId id="430" r:id="rId10"/>
    <p:sldId id="431" r:id="rId11"/>
    <p:sldId id="432" r:id="rId12"/>
    <p:sldId id="433" r:id="rId13"/>
    <p:sldId id="434" r:id="rId14"/>
    <p:sldId id="435" r:id="rId15"/>
    <p:sldId id="436" r:id="rId16"/>
    <p:sldId id="437" r:id="rId17"/>
    <p:sldId id="438" r:id="rId18"/>
    <p:sldId id="439" r:id="rId19"/>
    <p:sldId id="440" r:id="rId20"/>
    <p:sldId id="441" r:id="rId21"/>
    <p:sldId id="442" r:id="rId22"/>
    <p:sldId id="443" r:id="rId23"/>
    <p:sldId id="446" r:id="rId24"/>
    <p:sldId id="447" r:id="rId25"/>
    <p:sldId id="448" r:id="rId26"/>
    <p:sldId id="449" r:id="rId27"/>
    <p:sldId id="45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ochen" initials="Z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63" autoAdjust="0"/>
    <p:restoredTop sz="94660"/>
  </p:normalViewPr>
  <p:slideViewPr>
    <p:cSldViewPr snapToGrid="0">
      <p:cViewPr varScale="1">
        <p:scale>
          <a:sx n="67" d="100"/>
          <a:sy n="67" d="100"/>
        </p:scale>
        <p:origin x="-85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3" d="100"/>
          <a:sy n="43" d="100"/>
        </p:scale>
        <p:origin x="2482" y="5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xmlns="" id="{A6D88BA8-8446-41FF-A7D4-0E781B0BD6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756F92EC-0FC2-45A6-A324-FA10BE8B69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463A4-E2FF-447B-8B1C-44D7D0F0E56C}" type="datetimeFigureOut">
              <a:rPr lang="zh-CN" altLang="en-US" smtClean="0"/>
              <a:pPr/>
              <a:t>2023-05-08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C1969891-5E7D-4CF1-80F0-DEDC1885806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82E858CA-C72D-48B6-B4AE-156CD65CE86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A6C385-7942-460F-9619-E14E075BDE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738802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F01D75-FC71-4938-910E-87791E7C5890}" type="datetimeFigureOut">
              <a:rPr lang="zh-CN" altLang="en-US" smtClean="0"/>
              <a:pPr/>
              <a:t>2023-05-08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7522D-86A9-45AD-93E5-45F67F78C8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79437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423363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879390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048275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527509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351367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830666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41784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633284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212885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715739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31325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789096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107624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43407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751935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691644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878533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818663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06710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01233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19402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10418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97359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9146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979420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23866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 baseline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415B-3A06-45D6-924A-B02E068FB4A3}" type="datetime1">
              <a:rPr lang="zh-CN" altLang="en-US" smtClean="0"/>
              <a:pPr/>
              <a:t>2023-05-08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429000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84575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66719" y="1142988"/>
            <a:ext cx="10943167" cy="3143269"/>
          </a:xfrm>
        </p:spPr>
        <p:txBody>
          <a:bodyPr/>
          <a:lstStyle>
            <a:lvl1pPr marL="457189" indent="-457189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kumimoji="0" lang="en-US" altLang="zh-CN" sz="2667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1pPr>
            <a:lvl2pPr>
              <a:buClr>
                <a:schemeClr val="accent1"/>
              </a:buCl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2pPr>
            <a:lvl3pPr>
              <a:buClr>
                <a:schemeClr val="accent1"/>
              </a:buCl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66719" y="357179"/>
            <a:ext cx="6462183" cy="547687"/>
          </a:xfrm>
        </p:spPr>
        <p:txBody>
          <a:bodyPr/>
          <a:lstStyle>
            <a:lvl1pPr>
              <a:defRPr kumimoji="0" lang="zh-CN" altLang="en-US" sz="3733" b="0" kern="1200" baseline="0" dirty="0">
                <a:solidFill>
                  <a:schemeClr val="tx1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cxnSp>
        <p:nvCxnSpPr>
          <p:cNvPr id="6" name="Straight Connector 25"/>
          <p:cNvCxnSpPr/>
          <p:nvPr userDrawn="1"/>
        </p:nvCxnSpPr>
        <p:spPr>
          <a:xfrm>
            <a:off x="666719" y="904866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11150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331" y="253316"/>
            <a:ext cx="9603275" cy="104923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330" y="1505778"/>
            <a:ext cx="9603275" cy="3450613"/>
          </a:xfrm>
        </p:spPr>
        <p:txBody>
          <a:bodyPr anchor="t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cxnSp>
        <p:nvCxnSpPr>
          <p:cNvPr id="33" name="Straight Connector 32"/>
          <p:cNvCxnSpPr/>
          <p:nvPr userDrawn="1"/>
        </p:nvCxnSpPr>
        <p:spPr>
          <a:xfrm>
            <a:off x="1447331" y="1302551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51219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37B5-3156-47C7-A4C5-F654B16E6475}" type="datetime1">
              <a:rPr lang="zh-CN" altLang="en-US" smtClean="0"/>
              <a:pPr/>
              <a:t>2023-05-08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92510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331" y="173004"/>
            <a:ext cx="9605635" cy="105930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1369044"/>
            <a:ext cx="4645152" cy="3448595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1375509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249216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94794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32"/>
          <p:cNvCxnSpPr/>
          <p:nvPr userDrawn="1"/>
        </p:nvCxnSpPr>
        <p:spPr>
          <a:xfrm>
            <a:off x="1245625" y="845351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43955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E549-1B44-46FC-BCE8-49716BB3FD9C}" type="datetime1">
              <a:rPr lang="zh-CN" altLang="en-US" smtClean="0"/>
              <a:pPr/>
              <a:t>2023-05-08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/>
          <a:lstStyle/>
          <a:p>
            <a:fld id="{534C902A-8D24-4D84-B01C-348A8ED16A4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223473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89AFD38-AAEA-4B59-9BE5-AEC5F8F047FF}" type="datetime1">
              <a:rPr lang="zh-CN" altLang="en-US" smtClean="0"/>
              <a:pPr/>
              <a:t>2023-05-08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/>
          <a:lstStyle/>
          <a:p>
            <a:fld id="{534C902A-8D24-4D84-B01C-348A8ED16A4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1151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3071-35F8-41A0-AB8C-D7D13532E687}" type="datetime1">
              <a:rPr lang="zh-CN" altLang="en-US" smtClean="0"/>
              <a:pPr/>
              <a:t>2023-05-08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/>
          <a:lstStyle/>
          <a:p>
            <a:fld id="{534C902A-8D24-4D84-B01C-348A8ED16A4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59751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D781-5D03-4C54-AF4C-246D15FA7110}" type="datetime1">
              <a:rPr lang="zh-CN" altLang="en-US" smtClean="0"/>
              <a:pPr/>
              <a:t>2023-05-08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/>
          <a:lstStyle/>
          <a:p>
            <a:fld id="{534C902A-8D24-4D84-B01C-348A8ED16A4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8733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712D5-4CF9-40BC-B8B4-CB12055E2D88}" type="datetime1">
              <a:rPr lang="zh-CN" altLang="en-US" smtClean="0"/>
              <a:pPr/>
              <a:t>2023-05-08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784800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已出版图书\2023\！资源待上传_赵克玲-Android Studio程序设计案例教程-微课版（第2版）202204\BANNER-Android Studio程序设计案例教程-微课版（第2版）\BANNER-Android-Studio程序设计案例教程-微课版（第2版）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4839"/>
            <a:ext cx="12192000" cy="44862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66713" y="857233"/>
            <a:ext cx="10943167" cy="4572031"/>
          </a:xfrm>
        </p:spPr>
        <p:txBody>
          <a:bodyPr/>
          <a:lstStyle/>
          <a:p>
            <a:pPr>
              <a:buNone/>
            </a:pP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常用的定义资源的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</a:t>
            </a:r>
            <a:r>
              <a:rPr 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文件有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四种</a:t>
            </a:r>
            <a:r>
              <a:rPr 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strings.xml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用于定义文本内容的资源文件</a:t>
            </a:r>
            <a:endParaRPr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colors.xml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用于定义颜色设置的资源文件</a:t>
            </a:r>
            <a:endParaRPr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dimens.xml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用于定义尺寸的资源文件</a:t>
            </a:r>
            <a:endParaRPr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styles.xml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用于定义主题风格的资源文件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58452" y="309440"/>
            <a:ext cx="7485380" cy="547793"/>
          </a:xfrm>
        </p:spPr>
        <p:txBody>
          <a:bodyPr>
            <a:normAutofit fontScale="90000"/>
          </a:bodyPr>
          <a:lstStyle/>
          <a:p>
            <a:r>
              <a:rPr lang="en-US" dirty="0"/>
              <a:t> XML</a:t>
            </a:r>
            <a:r>
              <a:rPr dirty="0"/>
              <a:t>资源文件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xmlns="" val="137712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66712" y="878533"/>
            <a:ext cx="10943167" cy="666753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strings.xml</a:t>
            </a:r>
            <a:r>
              <a:rPr 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文本资源文件</a:t>
            </a:r>
          </a:p>
          <a:p>
            <a:pPr>
              <a:buNone/>
            </a:pPr>
            <a:endParaRPr lang="zh-CN" dirty="0"/>
          </a:p>
          <a:p>
            <a:pPr>
              <a:buNone/>
            </a:pPr>
            <a:endParaRPr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66712" y="314953"/>
            <a:ext cx="8137332" cy="547793"/>
          </a:xfrm>
        </p:spPr>
        <p:txBody>
          <a:bodyPr>
            <a:normAutofit fontScale="90000"/>
          </a:bodyPr>
          <a:lstStyle/>
          <a:p>
            <a:r>
              <a:rPr lang="en-US" dirty="0"/>
              <a:t>strings.xml</a:t>
            </a:r>
            <a:r>
              <a:rPr dirty="0"/>
              <a:t>文本资源文件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58722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8" name="TextBox 7"/>
          <p:cNvSpPr txBox="1"/>
          <p:nvPr/>
        </p:nvSpPr>
        <p:spPr bwMode="auto">
          <a:xfrm>
            <a:off x="1142965" y="1619014"/>
            <a:ext cx="8382059" cy="2134367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&lt;!—</a:t>
            </a:r>
            <a:r>
              <a:rPr lang="zh-CN" altLang="en-US" sz="1867" dirty="0">
                <a:latin typeface="Courier New" pitchFamily="49" charset="0"/>
                <a:cs typeface="Courier New" pitchFamily="49" charset="0"/>
              </a:rPr>
              <a:t>文本资源文件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res\values\strings.xml --&gt;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&lt;?xml version="1.0" encoding="utf-8"?&gt;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&lt;resources&gt;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    &lt;string name="title"&gt;Resources&lt;/string&gt;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    &lt;string name="message"&gt;Hello World!&lt;/string&gt;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    &lt;string name="error"&gt;Wrong resource!&lt;/string&gt;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&lt;/resources&gt;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760841" y="3753381"/>
            <a:ext cx="10477573" cy="408765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pPr marL="457189" indent="-457189" defTabSz="9144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667" dirty="0"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 Java</a:t>
            </a:r>
            <a:r>
              <a:rPr lang="zh-CN" altLang="en-US" sz="2667" dirty="0"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代码中访问字符串</a:t>
            </a:r>
            <a:endParaRPr lang="en-US" altLang="zh-CN" sz="2667" dirty="0">
              <a:latin typeface="Times New Roman" panose="02020603050405020304" pitchFamily="18" charset="0"/>
              <a:ea typeface="Adobe 宋体 Std L" pitchFamily="18" charset="-122"/>
              <a:cs typeface="Times New Roman" panose="02020603050405020304" pitchFamily="18" charset="0"/>
            </a:endParaRPr>
          </a:p>
          <a:p>
            <a:pPr marL="990575" lvl="1" indent="-38099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</a:pPr>
            <a:r>
              <a:rPr lang="en-US" altLang="zh-CN" sz="24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【</a:t>
            </a:r>
            <a:r>
              <a:rPr lang="zh-CN" altLang="en-US" sz="24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语法</a:t>
            </a:r>
            <a:r>
              <a:rPr lang="en-US" altLang="zh-CN" sz="24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】</a:t>
            </a:r>
          </a:p>
          <a:p>
            <a:pPr marL="1066773" lvl="1" indent="-457189" fontAlgn="base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n"/>
            </a:pPr>
            <a:endParaRPr lang="en-US" altLang="zh-CN" sz="2667" b="1" dirty="0">
              <a:ea typeface="Adobe 宋体 Std L"/>
            </a:endParaRPr>
          </a:p>
          <a:p>
            <a:pPr marL="990575" lvl="1" indent="-38099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</a:pPr>
            <a:r>
              <a:rPr lang="en-US" altLang="zh-CN" sz="24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【</a:t>
            </a:r>
            <a:r>
              <a:rPr lang="zh-CN" altLang="en-US" sz="24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示例</a:t>
            </a:r>
            <a:r>
              <a:rPr lang="en-US" altLang="zh-CN" sz="24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】</a:t>
            </a:r>
          </a:p>
          <a:p>
            <a:pPr marL="1066773" lvl="1" indent="-457189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n"/>
            </a:pPr>
            <a:endParaRPr lang="zh-CN" altLang="en-US" sz="2667" dirty="0">
              <a:ea typeface="Adobe 宋体 Std L"/>
            </a:endParaRPr>
          </a:p>
          <a:p>
            <a:pPr marL="1066773" lvl="1" indent="-457189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n"/>
            </a:pPr>
            <a:endParaRPr lang="zh-CN" altLang="en-US" sz="2667" b="1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en-US" sz="3733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  <a:cs typeface="华文细黑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1428717" y="5874581"/>
            <a:ext cx="8382059" cy="697755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CharSequence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app_name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getString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R.string.title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);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CharSequence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display=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getString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R.string.message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);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1428717" y="4952979"/>
            <a:ext cx="8382059" cy="410433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R.string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zh-CN" altLang="en-US" sz="1867" dirty="0">
                <a:latin typeface="Courier New" pitchFamily="49" charset="0"/>
                <a:cs typeface="Courier New" pitchFamily="49" charset="0"/>
              </a:rPr>
              <a:t>字符串名</a:t>
            </a:r>
          </a:p>
        </p:txBody>
      </p:sp>
    </p:spTree>
    <p:extLst>
      <p:ext uri="{BB962C8B-B14F-4D97-AF65-F5344CB8AC3E}">
        <p14:creationId xmlns:p14="http://schemas.microsoft.com/office/powerpoint/2010/main" xmlns="" val="356145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25687" y="24554"/>
            <a:ext cx="8137332" cy="547793"/>
          </a:xfrm>
        </p:spPr>
        <p:txBody>
          <a:bodyPr>
            <a:normAutofit fontScale="90000"/>
          </a:bodyPr>
          <a:lstStyle/>
          <a:p>
            <a:endParaRPr dirty="0"/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58722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2" name="TextBox 11"/>
          <p:cNvSpPr txBox="1"/>
          <p:nvPr/>
        </p:nvSpPr>
        <p:spPr bwMode="auto">
          <a:xfrm>
            <a:off x="666712" y="762047"/>
            <a:ext cx="10477573" cy="426770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pPr marL="457189" indent="-457189" defTabSz="9144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667" dirty="0"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 XML</a:t>
            </a:r>
            <a:r>
              <a:rPr lang="zh-CN" altLang="en-US" sz="2667" dirty="0"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文件中访问字符串资源</a:t>
            </a:r>
            <a:endParaRPr lang="en-US" altLang="zh-CN" sz="2667" dirty="0">
              <a:latin typeface="Times New Roman" panose="02020603050405020304" pitchFamily="18" charset="0"/>
              <a:ea typeface="Adobe 宋体 Std L" pitchFamily="18" charset="-122"/>
              <a:cs typeface="Times New Roman" panose="02020603050405020304" pitchFamily="18" charset="0"/>
            </a:endParaRPr>
          </a:p>
          <a:p>
            <a:pPr marL="990575" lvl="1" indent="-38099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</a:pPr>
            <a:r>
              <a:rPr lang="en-US" altLang="zh-CN" sz="24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【</a:t>
            </a:r>
            <a:r>
              <a:rPr lang="zh-CN" altLang="en-US" sz="24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语法</a:t>
            </a:r>
            <a:r>
              <a:rPr lang="en-US" altLang="zh-CN" sz="24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】</a:t>
            </a:r>
          </a:p>
          <a:p>
            <a:pPr marL="1066773" lvl="1" indent="-457189" fontAlgn="base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n"/>
            </a:pPr>
            <a:endParaRPr lang="en-US" altLang="zh-CN" sz="2667" b="1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  <a:p>
            <a:pPr marL="1676358" lvl="2" indent="-457189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ü"/>
            </a:pPr>
            <a:r>
              <a:rPr lang="en-US" sz="2133" dirty="0">
                <a:ea typeface="Adobe 宋体 Std L"/>
              </a:rPr>
              <a:t>@</a:t>
            </a:r>
            <a:r>
              <a:rPr lang="zh-CN" altLang="en-US" sz="2133" dirty="0">
                <a:ea typeface="Adobe 宋体 Std L"/>
              </a:rPr>
              <a:t>是前置符号</a:t>
            </a:r>
            <a:endParaRPr lang="en-US" altLang="zh-CN" sz="2133" dirty="0">
              <a:ea typeface="Adobe 宋体 Std L"/>
            </a:endParaRPr>
          </a:p>
          <a:p>
            <a:pPr marL="1676358" lvl="2" indent="-457189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ü"/>
            </a:pPr>
            <a:r>
              <a:rPr lang="en-US" sz="2133" dirty="0">
                <a:ea typeface="Adobe 宋体 Std L"/>
              </a:rPr>
              <a:t>string</a:t>
            </a:r>
            <a:r>
              <a:rPr lang="zh-CN" altLang="en-US" sz="2133" dirty="0">
                <a:ea typeface="Adobe 宋体 Std L"/>
              </a:rPr>
              <a:t>是字符串的标记名称</a:t>
            </a:r>
            <a:endParaRPr lang="en-US" altLang="zh-CN" sz="2133" dirty="0">
              <a:ea typeface="Adobe 宋体 Std L"/>
            </a:endParaRPr>
          </a:p>
          <a:p>
            <a:pPr marL="1676358" lvl="2" indent="-457189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ü"/>
            </a:pPr>
            <a:r>
              <a:rPr lang="zh-CN" altLang="en-US" sz="2133" dirty="0">
                <a:ea typeface="Adobe 宋体 Std L"/>
              </a:rPr>
              <a:t>字符串名则是</a:t>
            </a:r>
            <a:r>
              <a:rPr lang="en-US" sz="2133" dirty="0">
                <a:ea typeface="Adobe 宋体 Std L"/>
              </a:rPr>
              <a:t>&lt;string&gt;</a:t>
            </a:r>
            <a:r>
              <a:rPr lang="zh-CN" altLang="en-US" sz="2133" dirty="0">
                <a:ea typeface="Adobe 宋体 Std L"/>
              </a:rPr>
              <a:t>标签的</a:t>
            </a:r>
            <a:r>
              <a:rPr lang="en-US" sz="2133" dirty="0">
                <a:ea typeface="Adobe 宋体 Std L"/>
              </a:rPr>
              <a:t>name</a:t>
            </a:r>
            <a:r>
              <a:rPr lang="zh-CN" altLang="en-US" sz="2133" dirty="0">
                <a:ea typeface="Adobe 宋体 Std L"/>
              </a:rPr>
              <a:t>属性值</a:t>
            </a:r>
            <a:endParaRPr lang="en-US" altLang="zh-CN" sz="2133" dirty="0">
              <a:ea typeface="Adobe 宋体 Std L"/>
            </a:endParaRPr>
          </a:p>
          <a:p>
            <a:pPr marL="1676358" lvl="2" indent="-457189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ü"/>
            </a:pPr>
            <a:r>
              <a:rPr lang="zh-CN" altLang="en-US" sz="2133" dirty="0">
                <a:ea typeface="Adobe 宋体 Std L"/>
              </a:rPr>
              <a:t>需要使用斜杠（</a:t>
            </a:r>
            <a:r>
              <a:rPr lang="en-US" sz="2133" dirty="0">
                <a:ea typeface="Adobe 宋体 Std L"/>
              </a:rPr>
              <a:t>/</a:t>
            </a:r>
            <a:r>
              <a:rPr lang="zh-CN" altLang="en-US" sz="2133" dirty="0">
                <a:ea typeface="Adobe 宋体 Std L"/>
              </a:rPr>
              <a:t>）与前面的</a:t>
            </a:r>
            <a:r>
              <a:rPr lang="en-US" sz="2133" dirty="0">
                <a:ea typeface="Adobe 宋体 Std L"/>
              </a:rPr>
              <a:t>string</a:t>
            </a:r>
            <a:r>
              <a:rPr lang="zh-CN" altLang="en-US" sz="2133" dirty="0">
                <a:ea typeface="Adobe 宋体 Std L"/>
              </a:rPr>
              <a:t>标记进行间隔</a:t>
            </a:r>
            <a:endParaRPr lang="en-US" altLang="zh-CN" sz="2133" dirty="0">
              <a:ea typeface="Adobe 宋体 Std L"/>
            </a:endParaRPr>
          </a:p>
          <a:p>
            <a:pPr marL="990575" lvl="1" indent="-38099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</a:pPr>
            <a:r>
              <a:rPr lang="en-US" altLang="zh-CN" sz="24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【</a:t>
            </a:r>
            <a:r>
              <a:rPr lang="zh-CN" altLang="en-US" sz="24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示例</a:t>
            </a:r>
            <a:r>
              <a:rPr lang="en-US" altLang="zh-CN" sz="24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】</a:t>
            </a:r>
            <a:endParaRPr lang="zh-CN" altLang="en-US" sz="2400" b="1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en-US" sz="3733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  <a:cs typeface="华文细黑" charset="0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1428717" y="2000208"/>
            <a:ext cx="8382059" cy="410433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r>
              <a:rPr lang="en-US" sz="1867" dirty="0"/>
              <a:t> 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@string/</a:t>
            </a:r>
            <a:r>
              <a:rPr lang="zh-CN" altLang="en-US" sz="1867" dirty="0">
                <a:latin typeface="Courier New" pitchFamily="49" charset="0"/>
                <a:cs typeface="Courier New" pitchFamily="49" charset="0"/>
              </a:rPr>
              <a:t>字符串名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1428716" y="4521699"/>
            <a:ext cx="8382059" cy="697755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android:app_name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="@string/title"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android:display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="@string/message"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15255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66713" y="1085681"/>
            <a:ext cx="10943167" cy="5772319"/>
          </a:xfrm>
        </p:spPr>
        <p:txBody>
          <a:bodyPr>
            <a:normAutofit/>
          </a:bodyPr>
          <a:lstStyle/>
          <a:p>
            <a:pPr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颜色值的声明有以下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四</a:t>
            </a:r>
            <a:r>
              <a:rPr 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种方式</a:t>
            </a:r>
            <a:endParaRPr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ts val="2800"/>
              </a:lnSpc>
            </a:pPr>
            <a:r>
              <a:rPr lang="en-US" sz="2000" b="0" i="0" dirty="0"/>
              <a:t>#RGB</a:t>
            </a:r>
          </a:p>
          <a:p>
            <a:pPr lvl="2">
              <a:lnSpc>
                <a:spcPts val="2800"/>
              </a:lnSpc>
            </a:pPr>
            <a:r>
              <a:rPr lang="en-US" sz="2000" b="0" i="0" dirty="0"/>
              <a:t>#ARGB</a:t>
            </a:r>
          </a:p>
          <a:p>
            <a:pPr lvl="2">
              <a:lnSpc>
                <a:spcPts val="2800"/>
              </a:lnSpc>
            </a:pPr>
            <a:r>
              <a:rPr lang="en-US" sz="2000" b="0" i="0" dirty="0"/>
              <a:t>#RRGGBB</a:t>
            </a:r>
          </a:p>
          <a:p>
            <a:pPr lvl="2">
              <a:lnSpc>
                <a:spcPts val="2800"/>
              </a:lnSpc>
            </a:pPr>
            <a:r>
              <a:rPr lang="en-US" sz="2000" b="0" i="0" dirty="0"/>
              <a:t>#AARRGGBB</a:t>
            </a:r>
          </a:p>
          <a:p>
            <a:pPr marL="457189" lvl="1" indent="-457189" fontAlgn="base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67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</a:t>
            </a:r>
            <a:r>
              <a:rPr lang="zh-CN" altLang="en-US" sz="2667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文件中访问颜色资源</a:t>
            </a:r>
            <a:endParaRPr lang="en-US" altLang="zh-CN" sz="2667" b="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90575" lvl="1" indent="-380990" defTabSz="457200" fontAlgn="base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n"/>
            </a:pPr>
            <a:r>
              <a:rPr lang="en-US" altLang="zh-CN" sz="2400" i="0" dirty="0"/>
              <a:t>【</a:t>
            </a:r>
            <a:r>
              <a:rPr lang="en-US" altLang="zh-CN" sz="2400" i="0" dirty="0" err="1"/>
              <a:t>语法</a:t>
            </a:r>
            <a:r>
              <a:rPr lang="en-US" altLang="zh-CN" sz="2400" i="0" dirty="0"/>
              <a:t>】</a:t>
            </a:r>
          </a:p>
          <a:p>
            <a:pPr marL="990575" lvl="1" indent="-380990" defTabSz="457200" fontAlgn="base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n"/>
            </a:pPr>
            <a:endParaRPr lang="en-US" altLang="zh-CN" sz="2667" i="0" dirty="0"/>
          </a:p>
          <a:p>
            <a:pPr marL="990575" lvl="1" indent="-380990" defTabSz="4572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n"/>
            </a:pPr>
            <a:r>
              <a:rPr lang="zh-CN" altLang="zh-CN" sz="2400" i="0" dirty="0"/>
              <a:t>【示例】使用</a:t>
            </a:r>
            <a:r>
              <a:rPr lang="en-US" altLang="zh-CN" sz="2400" i="0" dirty="0"/>
              <a:t>&lt;color&gt;</a:t>
            </a:r>
            <a:r>
              <a:rPr lang="zh-CN" altLang="zh-CN" sz="2400" i="0" dirty="0"/>
              <a:t>标记定义颜色</a:t>
            </a:r>
            <a:endParaRPr lang="en-US" altLang="zh-CN" sz="2400" i="0" dirty="0"/>
          </a:p>
          <a:p>
            <a:pPr marL="457189" lvl="1" indent="-457189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</a:pPr>
            <a:endParaRPr altLang="zh-CN" sz="2667" i="0" dirty="0"/>
          </a:p>
          <a:p>
            <a:pPr>
              <a:buNone/>
            </a:pPr>
            <a:endParaRPr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66713" y="267979"/>
            <a:ext cx="8137332" cy="547793"/>
          </a:xfrm>
        </p:spPr>
        <p:txBody>
          <a:bodyPr>
            <a:normAutofit fontScale="90000"/>
          </a:bodyPr>
          <a:lstStyle/>
          <a:p>
            <a:r>
              <a:rPr lang="en-US" dirty="0"/>
              <a:t>colors.xml</a:t>
            </a:r>
            <a:r>
              <a:rPr dirty="0"/>
              <a:t>颜色设置资源文件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58722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22" name="TextBox 21"/>
          <p:cNvSpPr txBox="1"/>
          <p:nvPr/>
        </p:nvSpPr>
        <p:spPr bwMode="auto">
          <a:xfrm>
            <a:off x="1333466" y="4080054"/>
            <a:ext cx="8382059" cy="410433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&lt;color name=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color_name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&gt;#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color_value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&lt;/color&gt;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1333466" y="5077238"/>
            <a:ext cx="8382059" cy="1559722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&lt;?xml version="1.0" encoding="utf-8"?&gt;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&lt;resources&gt;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	&lt;color name="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text_color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"&gt;#F00&lt;/color&gt;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	&lt;color name="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translucent_blue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"&gt;#800000ff&lt;/color&gt;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&lt;/resources&gt;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33008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2" grpId="0" animBg="1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14917" y="909990"/>
            <a:ext cx="10943167" cy="586741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代码中访问颜色</a:t>
            </a:r>
            <a:endParaRPr lang="en-US" altLang="zh-CN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90575" lvl="1" indent="-380990" defTabSz="4572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n"/>
            </a:pPr>
            <a:r>
              <a:rPr sz="2400" i="0" dirty="0"/>
              <a:t>【语法】</a:t>
            </a:r>
            <a:endParaRPr lang="en-US" sz="2400" i="0" dirty="0"/>
          </a:p>
          <a:p>
            <a:pPr lvl="1">
              <a:lnSpc>
                <a:spcPct val="150000"/>
              </a:lnSpc>
            </a:pPr>
            <a:endParaRPr lang="en-US" i="0" dirty="0"/>
          </a:p>
          <a:p>
            <a:pPr marL="990575" lvl="1" indent="-380990" defTabSz="4572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n"/>
            </a:pPr>
            <a:r>
              <a:rPr sz="2400" i="0" dirty="0"/>
              <a:t>【示例】</a:t>
            </a:r>
            <a:endParaRPr lang="en-US" sz="2400" i="0" dirty="0"/>
          </a:p>
          <a:p>
            <a:pPr lvl="1">
              <a:lnSpc>
                <a:spcPct val="150000"/>
              </a:lnSpc>
            </a:pPr>
            <a:endParaRPr i="0" dirty="0"/>
          </a:p>
          <a:p>
            <a:pPr lvl="1"/>
            <a:endParaRPr lang="zh-CN" dirty="0"/>
          </a:p>
          <a:p>
            <a:pPr>
              <a:buNone/>
            </a:pPr>
            <a:endParaRPr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25687" y="24554"/>
            <a:ext cx="8137332" cy="547793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58722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22" name="TextBox 21"/>
          <p:cNvSpPr txBox="1"/>
          <p:nvPr/>
        </p:nvSpPr>
        <p:spPr bwMode="auto">
          <a:xfrm>
            <a:off x="1523968" y="2190710"/>
            <a:ext cx="8382059" cy="410433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R.color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zh-CN" altLang="en-US" sz="1867" dirty="0">
                <a:latin typeface="Courier New" pitchFamily="49" charset="0"/>
                <a:cs typeface="Courier New" pitchFamily="49" charset="0"/>
              </a:rPr>
              <a:t>颜色名</a:t>
            </a:r>
          </a:p>
        </p:txBody>
      </p:sp>
      <p:sp>
        <p:nvSpPr>
          <p:cNvPr id="23" name="TextBox 22"/>
          <p:cNvSpPr txBox="1"/>
          <p:nvPr/>
        </p:nvSpPr>
        <p:spPr bwMode="auto">
          <a:xfrm>
            <a:off x="1523968" y="3351159"/>
            <a:ext cx="9048813" cy="985078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color1=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getResources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getColor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R.color.blue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);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color2=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getResources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getColor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R.color.translucent_blue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);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4" name="组合 16"/>
          <p:cNvGrpSpPr/>
          <p:nvPr/>
        </p:nvGrpSpPr>
        <p:grpSpPr>
          <a:xfrm>
            <a:off x="952464" y="4667130"/>
            <a:ext cx="9715568" cy="1059657"/>
            <a:chOff x="721020" y="4338528"/>
            <a:chExt cx="7286676" cy="794743"/>
          </a:xfrm>
        </p:grpSpPr>
        <p:grpSp>
          <p:nvGrpSpPr>
            <p:cNvPr id="25" name="组合 7"/>
            <p:cNvGrpSpPr/>
            <p:nvPr/>
          </p:nvGrpSpPr>
          <p:grpSpPr>
            <a:xfrm>
              <a:off x="721020" y="4373764"/>
              <a:ext cx="636270" cy="759507"/>
              <a:chOff x="645787" y="4500257"/>
              <a:chExt cx="636270" cy="759507"/>
            </a:xfrm>
          </p:grpSpPr>
          <p:pic>
            <p:nvPicPr>
              <p:cNvPr id="27" name="图片 26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714348" y="4500257"/>
                <a:ext cx="484014" cy="484014"/>
              </a:xfrm>
              <a:prstGeom prst="rect">
                <a:avLst/>
              </a:prstGeom>
            </p:spPr>
          </p:pic>
          <p:sp>
            <p:nvSpPr>
              <p:cNvPr id="28" name="文本框 7"/>
              <p:cNvSpPr txBox="1"/>
              <p:nvPr/>
            </p:nvSpPr>
            <p:spPr>
              <a:xfrm rot="21540000">
                <a:off x="645787" y="4944341"/>
                <a:ext cx="636270" cy="3154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zh-CN" altLang="en-US" sz="2133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dobe 仿宋 Std R" pitchFamily="18" charset="-122"/>
                    <a:ea typeface="Adobe 仿宋 Std R" pitchFamily="18" charset="-122"/>
                  </a:rPr>
                  <a:t>注意</a:t>
                </a:r>
              </a:p>
            </p:txBody>
          </p:sp>
        </p:grpSp>
        <p:sp>
          <p:nvSpPr>
            <p:cNvPr id="26" name="TextBox 25"/>
            <p:cNvSpPr txBox="1"/>
            <p:nvPr/>
          </p:nvSpPr>
          <p:spPr bwMode="auto">
            <a:xfrm>
              <a:off x="1435400" y="4338528"/>
              <a:ext cx="6572296" cy="7388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</a:ln>
          </p:spPr>
          <p:txBody>
            <a:bodyPr vert="horz" wrap="square" lIns="121920" tIns="60960" rIns="121920" bIns="60960" numCol="1" rtlCol="0" anchor="ctr" anchorCtr="0" compatLnSpc="1">
              <a:spAutoFit/>
            </a:bodyPr>
            <a:lstStyle/>
            <a:p>
              <a:pPr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</a:pPr>
              <a:r>
                <a:rPr kumimoji="1" lang="zh-CN" altLang="en-US" sz="1867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在</a:t>
              </a:r>
              <a:r>
                <a:rPr kumimoji="1" lang="en-US" altLang="en-US" sz="1867" dirty="0" err="1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getColor</a:t>
              </a:r>
              <a:r>
                <a:rPr kumimoji="1" lang="en-US" altLang="en-US" sz="1867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(</a:t>
              </a:r>
              <a:r>
                <a:rPr kumimoji="1" lang="en-US" altLang="en-US" sz="1867" dirty="0" err="1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int</a:t>
              </a:r>
              <a:r>
                <a:rPr kumimoji="1" lang="en-US" altLang="en-US" sz="1867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 id)</a:t>
              </a:r>
              <a:r>
                <a:rPr kumimoji="1" lang="zh-CN" altLang="en-US" sz="1867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在</a:t>
              </a:r>
              <a:r>
                <a:rPr kumimoji="1" lang="en-US" altLang="en-US" sz="1867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API 23</a:t>
              </a:r>
              <a:r>
                <a:rPr kumimoji="1" lang="zh-CN" altLang="en-US" sz="1867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以上版本中已过时，使用</a:t>
              </a:r>
              <a:r>
                <a:rPr kumimoji="1" lang="en-US" altLang="en-US" sz="1867" dirty="0" err="1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ContextCompat.getColor</a:t>
              </a:r>
              <a:r>
                <a:rPr kumimoji="1" lang="en-US" altLang="en-US" sz="1867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(Context </a:t>
              </a:r>
              <a:r>
                <a:rPr kumimoji="1" lang="en-US" altLang="en-US" sz="1867" dirty="0" err="1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context,int</a:t>
              </a:r>
              <a:r>
                <a:rPr kumimoji="1" lang="en-US" altLang="en-US" sz="1867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 id)</a:t>
              </a:r>
              <a:r>
                <a:rPr kumimoji="1" lang="zh-CN" altLang="en-US" sz="1867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方法进行替代，该方法能够同时兼容高低版本。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4155003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2" grpId="0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58722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2" name="TextBox 11"/>
          <p:cNvSpPr txBox="1"/>
          <p:nvPr/>
        </p:nvSpPr>
        <p:spPr bwMode="auto">
          <a:xfrm>
            <a:off x="666712" y="811161"/>
            <a:ext cx="10477573" cy="44649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pPr marL="457189" indent="-457189" defTabSz="9144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667" dirty="0"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 XML</a:t>
            </a:r>
            <a:r>
              <a:rPr lang="zh-CN" altLang="en-US" sz="2667" dirty="0"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文件中访问字符串资源</a:t>
            </a:r>
            <a:endParaRPr lang="en-US" altLang="zh-CN" sz="2667" dirty="0">
              <a:latin typeface="Times New Roman" panose="02020603050405020304" pitchFamily="18" charset="0"/>
              <a:ea typeface="Adobe 宋体 Std L" pitchFamily="18" charset="-122"/>
              <a:cs typeface="Times New Roman" panose="02020603050405020304" pitchFamily="18" charset="0"/>
            </a:endParaRPr>
          </a:p>
          <a:p>
            <a:pPr marL="990575" lvl="1" indent="-38099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</a:pPr>
            <a:r>
              <a:rPr lang="en-US" altLang="zh-CN" sz="24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【</a:t>
            </a:r>
            <a:r>
              <a:rPr lang="zh-CN" altLang="en-US" sz="24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语法</a:t>
            </a:r>
            <a:r>
              <a:rPr lang="en-US" altLang="zh-CN" sz="24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】</a:t>
            </a:r>
          </a:p>
          <a:p>
            <a:pPr marL="1066773" lvl="1" indent="-457189" fontAlgn="base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n"/>
            </a:pPr>
            <a:endParaRPr lang="en-US" altLang="zh-CN" sz="2667" b="1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  <a:p>
            <a:pPr marL="1676358" lvl="2" indent="-457189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ü"/>
            </a:pPr>
            <a:r>
              <a:rPr lang="en-US" sz="2400" dirty="0">
                <a:ea typeface="Adobe 宋体 Std L"/>
              </a:rPr>
              <a:t>@</a:t>
            </a:r>
            <a:r>
              <a:rPr lang="zh-CN" altLang="en-US" sz="2400" dirty="0">
                <a:ea typeface="Adobe 宋体 Std L"/>
              </a:rPr>
              <a:t>是前置符号</a:t>
            </a:r>
            <a:endParaRPr lang="en-US" altLang="zh-CN" sz="2400" dirty="0">
              <a:ea typeface="Adobe 宋体 Std L"/>
            </a:endParaRPr>
          </a:p>
          <a:p>
            <a:pPr marL="1676358" lvl="2" indent="-457189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ü"/>
            </a:pPr>
            <a:r>
              <a:rPr lang="en-US" altLang="zh-CN" sz="2400" dirty="0">
                <a:ea typeface="Adobe 宋体 Std L"/>
              </a:rPr>
              <a:t>color</a:t>
            </a:r>
            <a:r>
              <a:rPr lang="zh-CN" altLang="en-US" sz="2400" dirty="0">
                <a:ea typeface="Adobe 宋体 Std L"/>
              </a:rPr>
              <a:t>是颜色的标记名称</a:t>
            </a:r>
            <a:endParaRPr lang="en-US" altLang="zh-CN" sz="2400" dirty="0">
              <a:ea typeface="Adobe 宋体 Std L"/>
            </a:endParaRPr>
          </a:p>
          <a:p>
            <a:pPr marL="1676358" lvl="2" indent="-457189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ü"/>
            </a:pPr>
            <a:r>
              <a:rPr lang="zh-CN" altLang="en-US" sz="2400" dirty="0">
                <a:ea typeface="Adobe 宋体 Std L"/>
              </a:rPr>
              <a:t>颜色名则是</a:t>
            </a:r>
            <a:r>
              <a:rPr lang="en-US" sz="2400" dirty="0">
                <a:ea typeface="Adobe 宋体 Std L"/>
              </a:rPr>
              <a:t>&lt;color&gt;</a:t>
            </a:r>
            <a:r>
              <a:rPr lang="zh-CN" altLang="en-US" sz="2400" dirty="0">
                <a:ea typeface="Adobe 宋体 Std L"/>
              </a:rPr>
              <a:t>标签的</a:t>
            </a:r>
            <a:r>
              <a:rPr lang="en-US" sz="2400" dirty="0">
                <a:ea typeface="Adobe 宋体 Std L"/>
              </a:rPr>
              <a:t>name</a:t>
            </a:r>
            <a:r>
              <a:rPr lang="zh-CN" altLang="en-US" sz="2400" dirty="0">
                <a:ea typeface="Adobe 宋体 Std L"/>
              </a:rPr>
              <a:t>属性值</a:t>
            </a:r>
            <a:endParaRPr lang="en-US" altLang="zh-CN" sz="2400" dirty="0">
              <a:ea typeface="Adobe 宋体 Std L"/>
            </a:endParaRPr>
          </a:p>
          <a:p>
            <a:pPr marL="1676358" lvl="2" indent="-457189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ü"/>
            </a:pPr>
            <a:r>
              <a:rPr lang="zh-CN" altLang="en-US" sz="2400" dirty="0">
                <a:ea typeface="Adobe 宋体 Std L"/>
              </a:rPr>
              <a:t>需要使用斜杠（</a:t>
            </a:r>
            <a:r>
              <a:rPr lang="en-US" sz="2400" dirty="0">
                <a:ea typeface="Adobe 宋体 Std L"/>
              </a:rPr>
              <a:t>/</a:t>
            </a:r>
            <a:r>
              <a:rPr lang="zh-CN" altLang="en-US" sz="2400" dirty="0">
                <a:ea typeface="Adobe 宋体 Std L"/>
              </a:rPr>
              <a:t>）与前面的</a:t>
            </a:r>
            <a:r>
              <a:rPr lang="en-US" sz="2400" dirty="0">
                <a:ea typeface="Adobe 宋体 Std L"/>
              </a:rPr>
              <a:t>color</a:t>
            </a:r>
            <a:r>
              <a:rPr lang="zh-CN" altLang="en-US" sz="2400" dirty="0">
                <a:ea typeface="Adobe 宋体 Std L"/>
              </a:rPr>
              <a:t>标记进行间隔</a:t>
            </a:r>
            <a:endParaRPr lang="en-US" altLang="zh-CN" sz="2400" dirty="0">
              <a:ea typeface="Adobe 宋体 Std L"/>
            </a:endParaRPr>
          </a:p>
          <a:p>
            <a:pPr marL="990575" lvl="1" indent="-38099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</a:pPr>
            <a:r>
              <a:rPr lang="en-US" altLang="zh-CN" sz="24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【</a:t>
            </a:r>
            <a:r>
              <a:rPr lang="zh-CN" altLang="en-US" sz="24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示例</a:t>
            </a:r>
            <a:r>
              <a:rPr lang="en-US" altLang="zh-CN" sz="24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】</a:t>
            </a:r>
            <a:endParaRPr lang="zh-CN" altLang="en-US" sz="2400" b="1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en-US" sz="3733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  <a:cs typeface="华文细黑" charset="0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1428717" y="2000208"/>
            <a:ext cx="8382059" cy="410433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r>
              <a:rPr lang="en-US" sz="1867" dirty="0"/>
              <a:t> 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@color/</a:t>
            </a:r>
            <a:r>
              <a:rPr lang="zh-CN" altLang="en-US" sz="1867" dirty="0">
                <a:latin typeface="Courier New" pitchFamily="49" charset="0"/>
                <a:cs typeface="Courier New" pitchFamily="49" charset="0"/>
              </a:rPr>
              <a:t>颜色名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1428717" y="4731573"/>
            <a:ext cx="8382059" cy="697755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android:titleColor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="@color/blue"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android:textColor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="@color/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translucent_blue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"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517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71462" y="297815"/>
            <a:ext cx="8518335" cy="547793"/>
          </a:xfrm>
        </p:spPr>
        <p:txBody>
          <a:bodyPr>
            <a:normAutofit fontScale="90000"/>
          </a:bodyPr>
          <a:lstStyle/>
          <a:p>
            <a:r>
              <a:rPr lang="en-US" dirty="0"/>
              <a:t>dimens.xml</a:t>
            </a:r>
            <a:r>
              <a:rPr dirty="0"/>
              <a:t>尺寸定义资源文件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58722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graphicFrame>
        <p:nvGraphicFramePr>
          <p:cNvPr id="15" name="内容占位符 1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735910230"/>
              </p:ext>
            </p:extLst>
          </p:nvPr>
        </p:nvGraphicFramePr>
        <p:xfrm>
          <a:off x="680159" y="1459449"/>
          <a:ext cx="10943168" cy="2567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74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20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097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0389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667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100" b="1" kern="100" dirty="0">
                          <a:latin typeface="Times New Roman"/>
                          <a:ea typeface="宋体"/>
                          <a:cs typeface="Times New Roman"/>
                        </a:rPr>
                        <a:t>测量单位</a:t>
                      </a:r>
                      <a:endParaRPr lang="zh-CN" sz="21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100" b="1" kern="100" dirty="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21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100" b="1" kern="100">
                          <a:latin typeface="Times New Roman"/>
                          <a:ea typeface="宋体"/>
                          <a:cs typeface="Times New Roman"/>
                        </a:rPr>
                        <a:t>资源标记</a:t>
                      </a:r>
                      <a:endParaRPr lang="zh-CN" sz="21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100" b="1" kern="100" dirty="0">
                          <a:latin typeface="Times New Roman"/>
                          <a:ea typeface="宋体"/>
                          <a:cs typeface="Times New Roman"/>
                        </a:rPr>
                        <a:t>示例</a:t>
                      </a:r>
                      <a:endParaRPr lang="zh-CN" sz="21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6756"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+mj-ea"/>
                          <a:ea typeface="Adobe 仿宋 Std R"/>
                          <a:cs typeface="Times New Roman" pitchFamily="18" charset="0"/>
                        </a:rPr>
                        <a:t>像素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+mj-ea"/>
                          <a:ea typeface="Adobe 仿宋 Std R"/>
                          <a:cs typeface="Times New Roman" pitchFamily="18" charset="0"/>
                        </a:rPr>
                        <a:t>实际的屏幕像素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en-US" sz="1900" kern="1200" dirty="0" err="1">
                          <a:solidFill>
                            <a:schemeClr val="dk1"/>
                          </a:solidFill>
                          <a:latin typeface="+mj-ea"/>
                          <a:ea typeface="Adobe 仿宋 Std R"/>
                          <a:cs typeface="Times New Roman" pitchFamily="18" charset="0"/>
                        </a:rPr>
                        <a:t>px</a:t>
                      </a:r>
                      <a:endParaRPr lang="zh-CN" altLang="en-US" sz="1900" kern="1200" dirty="0">
                        <a:solidFill>
                          <a:schemeClr val="dk1"/>
                        </a:solidFill>
                        <a:latin typeface="+mj-ea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en-US" sz="1900" kern="1200" dirty="0">
                          <a:solidFill>
                            <a:schemeClr val="dk1"/>
                          </a:solidFill>
                          <a:latin typeface="+mj-ea"/>
                          <a:ea typeface="Adobe 仿宋 Std R"/>
                          <a:cs typeface="Times New Roman" pitchFamily="18" charset="0"/>
                        </a:rPr>
                        <a:t>10px</a:t>
                      </a:r>
                      <a:endParaRPr lang="zh-CN" altLang="en-US" sz="1900" kern="1200" dirty="0">
                        <a:solidFill>
                          <a:schemeClr val="dk1"/>
                        </a:solidFill>
                        <a:latin typeface="+mj-ea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6756"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+mj-ea"/>
                          <a:ea typeface="Adobe 仿宋 Std R"/>
                          <a:cs typeface="Times New Roman" pitchFamily="18" charset="0"/>
                        </a:rPr>
                        <a:t>英寸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+mj-ea"/>
                          <a:ea typeface="Adobe 仿宋 Std R"/>
                          <a:cs typeface="Times New Roman" pitchFamily="18" charset="0"/>
                        </a:rPr>
                        <a:t>物理测量单位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en-US" sz="1900" kern="1200" dirty="0">
                          <a:solidFill>
                            <a:schemeClr val="dk1"/>
                          </a:solidFill>
                          <a:latin typeface="+mj-ea"/>
                          <a:ea typeface="Adobe 仿宋 Std R"/>
                          <a:cs typeface="Times New Roman" pitchFamily="18" charset="0"/>
                        </a:rPr>
                        <a:t>in</a:t>
                      </a:r>
                      <a:endParaRPr lang="zh-CN" altLang="en-US" sz="1900" kern="1200" dirty="0">
                        <a:solidFill>
                          <a:schemeClr val="dk1"/>
                        </a:solidFill>
                        <a:latin typeface="+mj-ea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en-US" sz="1900" kern="1200" dirty="0">
                          <a:solidFill>
                            <a:schemeClr val="dk1"/>
                          </a:solidFill>
                          <a:latin typeface="+mj-ea"/>
                          <a:ea typeface="Adobe 仿宋 Std R"/>
                          <a:cs typeface="Times New Roman" pitchFamily="18" charset="0"/>
                        </a:rPr>
                        <a:t>6in</a:t>
                      </a:r>
                      <a:endParaRPr lang="zh-CN" altLang="en-US" sz="1900" kern="1200" dirty="0">
                        <a:solidFill>
                          <a:schemeClr val="dk1"/>
                        </a:solidFill>
                        <a:latin typeface="+mj-ea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6756"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+mj-ea"/>
                          <a:ea typeface="Adobe 仿宋 Std R"/>
                          <a:cs typeface="Times New Roman" pitchFamily="18" charset="0"/>
                        </a:rPr>
                        <a:t>毫米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+mj-ea"/>
                          <a:ea typeface="Adobe 仿宋 Std R"/>
                          <a:cs typeface="Times New Roman" pitchFamily="18" charset="0"/>
                        </a:rPr>
                        <a:t>物理测量单位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en-US" sz="1900" kern="1200" dirty="0">
                          <a:solidFill>
                            <a:schemeClr val="dk1"/>
                          </a:solidFill>
                          <a:latin typeface="+mj-ea"/>
                          <a:ea typeface="Adobe 仿宋 Std R"/>
                          <a:cs typeface="Times New Roman" pitchFamily="18" charset="0"/>
                        </a:rPr>
                        <a:t>mm</a:t>
                      </a:r>
                      <a:endParaRPr lang="zh-CN" altLang="en-US" sz="1900" kern="1200" dirty="0">
                        <a:solidFill>
                          <a:schemeClr val="dk1"/>
                        </a:solidFill>
                        <a:latin typeface="+mj-ea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en-US" sz="1900" kern="1200" dirty="0">
                          <a:solidFill>
                            <a:schemeClr val="dk1"/>
                          </a:solidFill>
                          <a:latin typeface="+mj-ea"/>
                          <a:ea typeface="Adobe 仿宋 Std R"/>
                          <a:cs typeface="Times New Roman" pitchFamily="18" charset="0"/>
                        </a:rPr>
                        <a:t>4mm</a:t>
                      </a:r>
                      <a:endParaRPr lang="zh-CN" altLang="en-US" sz="1900" kern="1200" dirty="0">
                        <a:solidFill>
                          <a:schemeClr val="dk1"/>
                        </a:solidFill>
                        <a:latin typeface="+mj-ea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6756"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+mj-ea"/>
                          <a:ea typeface="Adobe 仿宋 Std R"/>
                          <a:cs typeface="Times New Roman" pitchFamily="18" charset="0"/>
                        </a:rPr>
                        <a:t>点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+mj-ea"/>
                          <a:ea typeface="Adobe 仿宋 Std R"/>
                          <a:cs typeface="Times New Roman" pitchFamily="18" charset="0"/>
                        </a:rPr>
                        <a:t>普通字体测量单位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en-US" sz="1900" kern="1200" dirty="0">
                          <a:solidFill>
                            <a:schemeClr val="dk1"/>
                          </a:solidFill>
                          <a:latin typeface="+mj-ea"/>
                          <a:ea typeface="Adobe 仿宋 Std R"/>
                          <a:cs typeface="Times New Roman" pitchFamily="18" charset="0"/>
                        </a:rPr>
                        <a:t>pt</a:t>
                      </a:r>
                      <a:endParaRPr lang="zh-CN" altLang="en-US" sz="1900" kern="1200" dirty="0">
                        <a:solidFill>
                          <a:schemeClr val="dk1"/>
                        </a:solidFill>
                        <a:latin typeface="+mj-ea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en-US" sz="1900" kern="1200" dirty="0">
                          <a:solidFill>
                            <a:schemeClr val="dk1"/>
                          </a:solidFill>
                          <a:latin typeface="+mj-ea"/>
                          <a:ea typeface="Adobe 仿宋 Std R"/>
                          <a:cs typeface="Times New Roman" pitchFamily="18" charset="0"/>
                        </a:rPr>
                        <a:t>12pt</a:t>
                      </a:r>
                      <a:endParaRPr lang="zh-CN" altLang="en-US" sz="1900" kern="1200" dirty="0">
                        <a:solidFill>
                          <a:schemeClr val="dk1"/>
                        </a:solidFill>
                        <a:latin typeface="+mj-ea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6756"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+mj-ea"/>
                          <a:ea typeface="Adobe 仿宋 Std R"/>
                          <a:cs typeface="Times New Roman" pitchFamily="18" charset="0"/>
                        </a:rPr>
                        <a:t>密度独立像素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+mj-ea"/>
                          <a:ea typeface="Adobe 仿宋 Std R"/>
                          <a:cs typeface="Times New Roman" pitchFamily="18" charset="0"/>
                        </a:rPr>
                        <a:t>相对于</a:t>
                      </a:r>
                      <a:r>
                        <a:rPr lang="en-US" altLang="en-US" sz="1900" kern="1200" dirty="0">
                          <a:solidFill>
                            <a:schemeClr val="dk1"/>
                          </a:solidFill>
                          <a:latin typeface="+mj-ea"/>
                          <a:ea typeface="Adobe 仿宋 Std R"/>
                          <a:cs typeface="Times New Roman" pitchFamily="18" charset="0"/>
                        </a:rPr>
                        <a:t>160dpi</a:t>
                      </a: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+mj-ea"/>
                          <a:ea typeface="Adobe 仿宋 Std R"/>
                          <a:cs typeface="Times New Roman" pitchFamily="18" charset="0"/>
                        </a:rPr>
                        <a:t>屏幕的像素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en-US" sz="1900" kern="1200" dirty="0">
                          <a:solidFill>
                            <a:schemeClr val="dk1"/>
                          </a:solidFill>
                          <a:latin typeface="+mj-ea"/>
                          <a:ea typeface="Adobe 仿宋 Std R"/>
                          <a:cs typeface="Times New Roman" pitchFamily="18" charset="0"/>
                        </a:rPr>
                        <a:t>dp</a:t>
                      </a:r>
                      <a:endParaRPr lang="zh-CN" altLang="en-US" sz="1900" kern="1200" dirty="0">
                        <a:solidFill>
                          <a:schemeClr val="dk1"/>
                        </a:solidFill>
                        <a:latin typeface="+mj-ea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en-US" sz="1900" kern="1200" dirty="0">
                          <a:solidFill>
                            <a:schemeClr val="dk1"/>
                          </a:solidFill>
                          <a:latin typeface="+mj-ea"/>
                          <a:ea typeface="Adobe 仿宋 Std R"/>
                          <a:cs typeface="Times New Roman" pitchFamily="18" charset="0"/>
                        </a:rPr>
                        <a:t>3dp</a:t>
                      </a:r>
                      <a:endParaRPr lang="zh-CN" altLang="en-US" sz="1900" kern="1200" dirty="0">
                        <a:solidFill>
                          <a:schemeClr val="dk1"/>
                        </a:solidFill>
                        <a:latin typeface="+mj-ea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6756"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+mj-ea"/>
                          <a:ea typeface="Adobe 仿宋 Std R"/>
                          <a:cs typeface="Times New Roman" pitchFamily="18" charset="0"/>
                        </a:rPr>
                        <a:t>比例独立像素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+mj-ea"/>
                          <a:ea typeface="Adobe 仿宋 Std R"/>
                          <a:cs typeface="Times New Roman" pitchFamily="18" charset="0"/>
                        </a:rPr>
                        <a:t>对于字体显示的测量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en-US" sz="1900" kern="1200" dirty="0">
                          <a:solidFill>
                            <a:schemeClr val="dk1"/>
                          </a:solidFill>
                          <a:latin typeface="+mj-ea"/>
                          <a:ea typeface="Adobe 仿宋 Std R"/>
                          <a:cs typeface="Times New Roman" pitchFamily="18" charset="0"/>
                        </a:rPr>
                        <a:t>sp</a:t>
                      </a:r>
                      <a:endParaRPr lang="zh-CN" altLang="en-US" sz="1900" kern="1200" dirty="0">
                        <a:solidFill>
                          <a:schemeClr val="dk1"/>
                        </a:solidFill>
                        <a:latin typeface="+mj-ea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en-US" sz="1900" kern="1200" dirty="0">
                          <a:solidFill>
                            <a:schemeClr val="dk1"/>
                          </a:solidFill>
                          <a:latin typeface="+mj-ea"/>
                          <a:ea typeface="Adobe 仿宋 Std R"/>
                          <a:cs typeface="Times New Roman" pitchFamily="18" charset="0"/>
                        </a:rPr>
                        <a:t>10sp</a:t>
                      </a:r>
                      <a:endParaRPr lang="zh-CN" altLang="en-US" sz="1900" kern="1200" dirty="0">
                        <a:solidFill>
                          <a:schemeClr val="dk1"/>
                        </a:solidFill>
                        <a:latin typeface="+mj-ea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7" name="内容占位符 4"/>
          <p:cNvSpPr txBox="1">
            <a:spLocks/>
          </p:cNvSpPr>
          <p:nvPr/>
        </p:nvSpPr>
        <p:spPr bwMode="auto">
          <a:xfrm>
            <a:off x="246287" y="819152"/>
            <a:ext cx="10943167" cy="66675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20" tIns="60960" rIns="121920" bIns="60960" numCol="1" anchor="t" anchorCtr="0" compatLnSpc="1"/>
          <a:lstStyle/>
          <a:p>
            <a:pPr marL="457189" indent="-457189" defTabSz="9144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667" dirty="0"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Android</a:t>
            </a:r>
            <a:r>
              <a:rPr lang="zh-CN" altLang="en-US" sz="2667" dirty="0"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可以采用以下单位来指定尺寸</a:t>
            </a:r>
            <a:endParaRPr lang="en-US" altLang="zh-CN" sz="2667" dirty="0">
              <a:latin typeface="Times New Roman" panose="02020603050405020304" pitchFamily="18" charset="0"/>
              <a:ea typeface="Adobe 宋体 Std L" pitchFamily="18" charset="-122"/>
              <a:cs typeface="Times New Roman" panose="02020603050405020304" pitchFamily="18" charset="0"/>
            </a:endParaRPr>
          </a:p>
          <a:p>
            <a:pPr marL="457189" indent="-457189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endParaRPr lang="en-US" altLang="zh-CN" sz="2667" b="1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  <a:p>
            <a:pPr marL="457189" indent="-457189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endParaRPr lang="en-US" altLang="zh-CN" sz="2667" b="1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</a:pPr>
            <a:endParaRPr lang="en-US" altLang="zh-CN" sz="2667" b="1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</a:pPr>
            <a:endParaRPr lang="en-US" altLang="zh-CN" sz="1200" b="1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  <a:p>
            <a:pPr marL="457189" indent="-457189" defTabSz="9144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667" dirty="0"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dimens.xml</a:t>
            </a:r>
          </a:p>
          <a:p>
            <a:pPr marL="457189" indent="-457189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endParaRPr lang="zh-CN" altLang="zh-CN" sz="2667" b="1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  <a:p>
            <a:pPr marL="457189" indent="-457189" defTabSz="121917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defRPr/>
            </a:pPr>
            <a:endParaRPr lang="zh-CN" altLang="zh-CN" sz="2667" b="1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1359239" y="4640582"/>
            <a:ext cx="8382059" cy="2134367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&lt;?xml version="1.0" encoding="utf-8"?&gt;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&lt;resource&gt; 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dimen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name="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one_pixel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"&gt;1px&lt;/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dimen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&gt; 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dimen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name="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two_inches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"&gt;2in&lt;/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dimen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&gt; 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dimen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name="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double_density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"&gt;2dp&lt;/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dimen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&gt;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dimen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name="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fourteen_sp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"&gt;14sp&lt;/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dimen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&gt; 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&lt;/resource&gt;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59956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25687" y="909902"/>
            <a:ext cx="10943167" cy="584052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代码中</a:t>
            </a:r>
            <a:r>
              <a:rPr lang="zh-CN" altLang="en-US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尺寸资源</a:t>
            </a:r>
            <a:endParaRPr sz="3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90575" lvl="1" indent="-380990" defTabSz="4572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n"/>
            </a:pPr>
            <a:r>
              <a:rPr sz="2400" i="0" dirty="0"/>
              <a:t>【语法】</a:t>
            </a:r>
            <a:endParaRPr lang="en-US" sz="2400" i="0" dirty="0"/>
          </a:p>
          <a:p>
            <a:pPr lvl="1">
              <a:lnSpc>
                <a:spcPct val="150000"/>
              </a:lnSpc>
            </a:pPr>
            <a:endParaRPr lang="en-US" i="0" dirty="0"/>
          </a:p>
          <a:p>
            <a:pPr marL="990575" lvl="1" indent="-380990" defTabSz="4572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n"/>
            </a:pPr>
            <a:r>
              <a:rPr lang="zh-CN" altLang="en-US" sz="2400" i="0" dirty="0"/>
              <a:t>【示例】</a:t>
            </a:r>
            <a:endParaRPr lang="en-US" altLang="en-US" sz="2400" i="0" dirty="0"/>
          </a:p>
          <a:p>
            <a:pPr lvl="1">
              <a:lnSpc>
                <a:spcPct val="150000"/>
              </a:lnSpc>
            </a:pPr>
            <a:endParaRPr i="0" dirty="0"/>
          </a:p>
          <a:p>
            <a:pPr lvl="1"/>
            <a:endParaRPr lang="zh-CN" dirty="0"/>
          </a:p>
          <a:p>
            <a:pPr>
              <a:buNone/>
            </a:pPr>
            <a:endParaRPr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25687" y="24554"/>
            <a:ext cx="8137332" cy="547793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58722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22" name="TextBox 21"/>
          <p:cNvSpPr txBox="1"/>
          <p:nvPr/>
        </p:nvSpPr>
        <p:spPr bwMode="auto">
          <a:xfrm>
            <a:off x="1523968" y="2405863"/>
            <a:ext cx="8382059" cy="410433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R.dimen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zh-CN" altLang="en-US" sz="1867" dirty="0">
                <a:latin typeface="Courier New" pitchFamily="49" charset="0"/>
                <a:cs typeface="Courier New" pitchFamily="49" charset="0"/>
              </a:rPr>
              <a:t>尺寸名</a:t>
            </a:r>
          </a:p>
        </p:txBody>
      </p:sp>
      <p:sp>
        <p:nvSpPr>
          <p:cNvPr id="23" name="TextBox 22"/>
          <p:cNvSpPr txBox="1"/>
          <p:nvPr/>
        </p:nvSpPr>
        <p:spPr bwMode="auto">
          <a:xfrm>
            <a:off x="1523968" y="3494819"/>
            <a:ext cx="9048813" cy="697755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dimen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getResources.getDimension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R.dimen.one_pixel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);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dimen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getResources.getDimension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R.dimen.fourteen_sp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);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76249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2" grpId="0" animBg="1"/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58722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2" name="TextBox 11"/>
          <p:cNvSpPr txBox="1"/>
          <p:nvPr/>
        </p:nvSpPr>
        <p:spPr bwMode="auto">
          <a:xfrm>
            <a:off x="666712" y="749670"/>
            <a:ext cx="10477573" cy="458792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pPr marL="457189" indent="-457189" defTabSz="9144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 XML</a:t>
            </a:r>
            <a:r>
              <a:rPr lang="zh-CN" altLang="en-US" sz="3200" dirty="0"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文件中访问访问尺寸资源</a:t>
            </a:r>
            <a:endParaRPr lang="en-US" altLang="zh-CN" sz="3200" dirty="0">
              <a:latin typeface="Times New Roman" panose="02020603050405020304" pitchFamily="18" charset="0"/>
              <a:ea typeface="Adobe 宋体 Std L" pitchFamily="18" charset="-122"/>
              <a:cs typeface="Times New Roman" panose="02020603050405020304" pitchFamily="18" charset="0"/>
            </a:endParaRPr>
          </a:p>
          <a:p>
            <a:pPr marL="990575" lvl="1" indent="-38099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</a:pPr>
            <a:r>
              <a:rPr lang="en-US" altLang="zh-CN" sz="24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【</a:t>
            </a:r>
            <a:r>
              <a:rPr lang="zh-CN" altLang="en-US" sz="24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语法</a:t>
            </a:r>
            <a:r>
              <a:rPr lang="en-US" altLang="zh-CN" sz="24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】</a:t>
            </a:r>
          </a:p>
          <a:p>
            <a:pPr marL="1066773" lvl="1" indent="-457189" fontAlgn="base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n"/>
            </a:pPr>
            <a:endParaRPr lang="en-US" altLang="zh-CN" sz="2667" b="1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  <a:p>
            <a:pPr marL="1676358" lvl="2" indent="-457189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ü"/>
            </a:pPr>
            <a:r>
              <a:rPr lang="en-US" sz="2400" dirty="0">
                <a:ea typeface="Adobe 宋体 Std L"/>
              </a:rPr>
              <a:t>@</a:t>
            </a:r>
            <a:r>
              <a:rPr lang="zh-CN" altLang="en-US" sz="2400" dirty="0">
                <a:ea typeface="Adobe 宋体 Std L"/>
              </a:rPr>
              <a:t>是前置符号</a:t>
            </a:r>
            <a:endParaRPr lang="en-US" altLang="zh-CN" sz="2400" dirty="0">
              <a:ea typeface="Adobe 宋体 Std L"/>
            </a:endParaRPr>
          </a:p>
          <a:p>
            <a:pPr marL="1676358" lvl="2" indent="-457189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ü"/>
            </a:pPr>
            <a:r>
              <a:rPr lang="en-US" altLang="zh-CN" sz="2400" dirty="0" err="1">
                <a:ea typeface="Adobe 宋体 Std L"/>
              </a:rPr>
              <a:t>dimen</a:t>
            </a:r>
            <a:r>
              <a:rPr lang="zh-CN" altLang="en-US" sz="2400" dirty="0">
                <a:ea typeface="Adobe 宋体 Std L"/>
              </a:rPr>
              <a:t>是尺寸的标记名称</a:t>
            </a:r>
            <a:endParaRPr lang="en-US" altLang="zh-CN" sz="2400" dirty="0">
              <a:ea typeface="Adobe 宋体 Std L"/>
            </a:endParaRPr>
          </a:p>
          <a:p>
            <a:pPr marL="1676358" lvl="2" indent="-457189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ü"/>
            </a:pPr>
            <a:r>
              <a:rPr lang="zh-CN" altLang="en-US" sz="2400" dirty="0">
                <a:ea typeface="Adobe 宋体 Std L"/>
              </a:rPr>
              <a:t>尺寸名则是</a:t>
            </a:r>
            <a:r>
              <a:rPr lang="en-US" sz="2400" dirty="0">
                <a:ea typeface="Adobe 宋体 Std L"/>
              </a:rPr>
              <a:t>&lt;</a:t>
            </a:r>
            <a:r>
              <a:rPr lang="en-US" altLang="zh-CN" sz="2400" dirty="0">
                <a:ea typeface="Adobe 宋体 Std L"/>
              </a:rPr>
              <a:t> </a:t>
            </a:r>
            <a:r>
              <a:rPr lang="en-US" altLang="zh-CN" sz="2400" dirty="0" err="1">
                <a:ea typeface="Adobe 宋体 Std L"/>
              </a:rPr>
              <a:t>dimen</a:t>
            </a:r>
            <a:r>
              <a:rPr lang="en-US" sz="2400" dirty="0">
                <a:ea typeface="Adobe 宋体 Std L"/>
              </a:rPr>
              <a:t>&gt;</a:t>
            </a:r>
            <a:r>
              <a:rPr lang="zh-CN" altLang="en-US" sz="2400" dirty="0">
                <a:ea typeface="Adobe 宋体 Std L"/>
              </a:rPr>
              <a:t>标签的</a:t>
            </a:r>
            <a:r>
              <a:rPr lang="en-US" sz="2400" dirty="0">
                <a:ea typeface="Adobe 宋体 Std L"/>
              </a:rPr>
              <a:t>name</a:t>
            </a:r>
            <a:r>
              <a:rPr lang="zh-CN" altLang="en-US" sz="2400" dirty="0">
                <a:ea typeface="Adobe 宋体 Std L"/>
              </a:rPr>
              <a:t>属性值</a:t>
            </a:r>
            <a:endParaRPr lang="en-US" altLang="zh-CN" sz="2400" dirty="0">
              <a:ea typeface="Adobe 宋体 Std L"/>
            </a:endParaRPr>
          </a:p>
          <a:p>
            <a:pPr marL="1676358" lvl="2" indent="-457189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ü"/>
            </a:pPr>
            <a:r>
              <a:rPr lang="zh-CN" altLang="en-US" sz="2400" dirty="0">
                <a:ea typeface="Adobe 宋体 Std L"/>
              </a:rPr>
              <a:t>需要使用斜杠（</a:t>
            </a:r>
            <a:r>
              <a:rPr lang="en-US" sz="2400" dirty="0">
                <a:ea typeface="Adobe 宋体 Std L"/>
              </a:rPr>
              <a:t>/</a:t>
            </a:r>
            <a:r>
              <a:rPr lang="zh-CN" altLang="en-US" sz="2400" dirty="0">
                <a:ea typeface="Adobe 宋体 Std L"/>
              </a:rPr>
              <a:t>）与前面的</a:t>
            </a:r>
            <a:r>
              <a:rPr lang="en-US" altLang="zh-CN" sz="2400" dirty="0" err="1">
                <a:ea typeface="Adobe 宋体 Std L"/>
              </a:rPr>
              <a:t>dimen</a:t>
            </a:r>
            <a:r>
              <a:rPr lang="zh-CN" altLang="en-US" sz="2400" dirty="0">
                <a:ea typeface="Adobe 宋体 Std L"/>
              </a:rPr>
              <a:t>标记进行间隔</a:t>
            </a:r>
            <a:endParaRPr lang="en-US" altLang="zh-CN" sz="2400" dirty="0">
              <a:ea typeface="Adobe 宋体 Std L"/>
            </a:endParaRPr>
          </a:p>
          <a:p>
            <a:pPr marL="990575" lvl="1" indent="-38099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</a:pPr>
            <a:r>
              <a:rPr lang="en-US" altLang="zh-CN" sz="24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【</a:t>
            </a:r>
            <a:r>
              <a:rPr lang="zh-CN" altLang="en-US" sz="24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示例</a:t>
            </a:r>
            <a:r>
              <a:rPr lang="en-US" altLang="zh-CN" sz="24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】</a:t>
            </a:r>
            <a:endParaRPr lang="zh-CN" altLang="en-US" sz="2400" b="1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en-US" sz="3733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  <a:cs typeface="华文细黑" charset="0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1428716" y="2124973"/>
            <a:ext cx="8382059" cy="410433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dimen/</a:t>
            </a:r>
            <a:r>
              <a:rPr lang="zh-CN" altLang="en-US" sz="1867" dirty="0" err="1">
                <a:latin typeface="Courier New" pitchFamily="49" charset="0"/>
                <a:cs typeface="Courier New" pitchFamily="49" charset="0"/>
              </a:rPr>
              <a:t>尺寸名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1428717" y="4731575"/>
            <a:ext cx="8382059" cy="697755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android:textSize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="@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dimen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fourteen_sp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"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android:textSize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="@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dimen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double_density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"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0736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66713" y="761984"/>
            <a:ext cx="10943167" cy="85715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sz="35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style.xml</a:t>
            </a:r>
          </a:p>
          <a:p>
            <a:pPr>
              <a:buNone/>
            </a:pPr>
            <a:endParaRPr lang="zh-CN" sz="2400" dirty="0"/>
          </a:p>
          <a:p>
            <a:pPr>
              <a:buNone/>
            </a:pPr>
            <a:endParaRPr lang="zh-CN" sz="240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71898" y="246223"/>
            <a:ext cx="8137332" cy="54779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styles.xml</a:t>
            </a:r>
            <a:r>
              <a:rPr dirty="0"/>
              <a:t>主题风格资源文件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58722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0" name="TextBox 9"/>
          <p:cNvSpPr txBox="1"/>
          <p:nvPr/>
        </p:nvSpPr>
        <p:spPr bwMode="auto">
          <a:xfrm>
            <a:off x="666712" y="2703559"/>
            <a:ext cx="10477573" cy="42106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pPr marL="457189" indent="-457189" defTabSz="9144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 Java</a:t>
            </a:r>
            <a:r>
              <a:rPr lang="zh-CN" altLang="en-US" sz="3200" dirty="0"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代码中访问样式资源</a:t>
            </a:r>
            <a:endParaRPr lang="en-US" altLang="zh-CN" sz="3200" dirty="0">
              <a:latin typeface="Times New Roman" panose="02020603050405020304" pitchFamily="18" charset="0"/>
              <a:ea typeface="Adobe 宋体 Std L" pitchFamily="18" charset="-122"/>
              <a:cs typeface="Times New Roman" panose="02020603050405020304" pitchFamily="18" charset="0"/>
            </a:endParaRPr>
          </a:p>
          <a:p>
            <a:pPr marL="990575" lvl="1" indent="-38099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</a:pPr>
            <a:r>
              <a:rPr lang="en-US" altLang="zh-CN" sz="24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【</a:t>
            </a:r>
            <a:r>
              <a:rPr lang="zh-CN" altLang="en-US" sz="24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语法</a:t>
            </a:r>
            <a:r>
              <a:rPr lang="en-US" altLang="zh-CN" sz="24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】</a:t>
            </a:r>
          </a:p>
          <a:p>
            <a:pPr marL="1066773" lvl="1" indent="-457189" fontAlgn="base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n"/>
            </a:pPr>
            <a:endParaRPr lang="en-US" altLang="zh-CN" sz="2667" b="1" dirty="0">
              <a:ea typeface="Adobe 宋体 Std L"/>
            </a:endParaRPr>
          </a:p>
          <a:p>
            <a:pPr marL="990575" lvl="1" indent="-38099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</a:pPr>
            <a:r>
              <a:rPr lang="en-US" altLang="zh-CN" sz="24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【</a:t>
            </a:r>
            <a:r>
              <a:rPr lang="zh-CN" altLang="en-US" sz="24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示例</a:t>
            </a:r>
            <a:r>
              <a:rPr lang="en-US" altLang="zh-CN" sz="24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】</a:t>
            </a:r>
          </a:p>
          <a:p>
            <a:pPr marL="1066773" lvl="1" indent="-457189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n"/>
            </a:pPr>
            <a:endParaRPr lang="zh-CN" altLang="en-US" sz="2667" dirty="0">
              <a:ea typeface="Adobe 宋体 Std L"/>
            </a:endParaRPr>
          </a:p>
          <a:p>
            <a:pPr marL="1066773" lvl="1" indent="-457189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n"/>
            </a:pPr>
            <a:endParaRPr lang="zh-CN" altLang="en-US" sz="2667" b="1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en-US" sz="3733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  <a:cs typeface="华文细黑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1428717" y="4952948"/>
            <a:ext cx="8382059" cy="697755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setTheme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R.style.ThemeNew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);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setTheme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R.style.myStyle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);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1428716" y="3986859"/>
            <a:ext cx="8382059" cy="410433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R.</a:t>
            </a:r>
            <a:r>
              <a:rPr lang="en-US" sz="1867" dirty="0"/>
              <a:t> 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style.</a:t>
            </a:r>
            <a:r>
              <a:rPr lang="zh-CN" altLang="en-US" sz="1867" dirty="0">
                <a:latin typeface="Courier New" pitchFamily="49" charset="0"/>
                <a:cs typeface="Courier New" pitchFamily="49" charset="0"/>
              </a:rPr>
              <a:t>样式名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1142966" y="1619141"/>
            <a:ext cx="10191821" cy="985078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&lt;style name=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style_name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&gt;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    &lt;item name=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item_name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&gt;Hex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value|string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value|reference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&lt;/item&gt;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&lt;/style&gt;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24873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800" dirty="0"/>
              <a:t>第四章  </a:t>
            </a:r>
            <a:r>
              <a:rPr lang="en-US" altLang="zh-CN" sz="4800" dirty="0"/>
              <a:t/>
            </a:r>
            <a:br>
              <a:rPr lang="en-US" altLang="zh-CN" sz="4800" dirty="0"/>
            </a:br>
            <a:r>
              <a:rPr lang="zh-CN" altLang="en-US" sz="4800" b="1" dirty="0"/>
              <a:t>资源管理器</a:t>
            </a:r>
            <a:endParaRPr sz="4800" b="1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417779" y="3737422"/>
            <a:ext cx="8637072" cy="977621"/>
          </a:xfrm>
        </p:spPr>
        <p:txBody>
          <a:bodyPr/>
          <a:lstStyle/>
          <a:p>
            <a:r>
              <a:rPr lang="zh-CN" altLang="en-US" dirty="0"/>
              <a:t>赵克玲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E5407D48-FD61-9564-4F6A-8A02CF04493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59259" y="3737422"/>
            <a:ext cx="2187871" cy="220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07689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58722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2" name="TextBox 11"/>
          <p:cNvSpPr txBox="1"/>
          <p:nvPr/>
        </p:nvSpPr>
        <p:spPr bwMode="auto">
          <a:xfrm>
            <a:off x="639818" y="746093"/>
            <a:ext cx="10477573" cy="458792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pPr marL="457189" indent="-457189" defTabSz="9144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 XML</a:t>
            </a:r>
            <a:r>
              <a:rPr lang="zh-CN" altLang="en-US" sz="3200" dirty="0"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文件中访问样式资源</a:t>
            </a:r>
            <a:endParaRPr lang="en-US" altLang="zh-CN" sz="3200" dirty="0">
              <a:latin typeface="Times New Roman" panose="02020603050405020304" pitchFamily="18" charset="0"/>
              <a:ea typeface="Adobe 宋体 Std L" pitchFamily="18" charset="-122"/>
              <a:cs typeface="Times New Roman" panose="02020603050405020304" pitchFamily="18" charset="0"/>
            </a:endParaRPr>
          </a:p>
          <a:p>
            <a:pPr marL="990575" lvl="1" indent="-38099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</a:pPr>
            <a:r>
              <a:rPr lang="en-US" altLang="zh-CN" sz="24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【</a:t>
            </a:r>
            <a:r>
              <a:rPr lang="zh-CN" altLang="en-US" sz="24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语法</a:t>
            </a:r>
            <a:r>
              <a:rPr lang="en-US" altLang="zh-CN" sz="24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】</a:t>
            </a:r>
          </a:p>
          <a:p>
            <a:pPr marL="1066773" lvl="1" indent="-457189" fontAlgn="base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n"/>
            </a:pPr>
            <a:endParaRPr lang="en-US" altLang="zh-CN" sz="2667" b="1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  <a:p>
            <a:pPr marL="1676358" lvl="2" indent="-457189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ü"/>
            </a:pPr>
            <a:r>
              <a:rPr lang="en-US" sz="2400" dirty="0">
                <a:ea typeface="Adobe 宋体 Std L"/>
              </a:rPr>
              <a:t>@</a:t>
            </a:r>
            <a:r>
              <a:rPr lang="zh-CN" altLang="en-US" sz="2400" dirty="0">
                <a:ea typeface="Adobe 宋体 Std L"/>
              </a:rPr>
              <a:t>是前置符号</a:t>
            </a:r>
            <a:endParaRPr lang="en-US" altLang="zh-CN" sz="2400" dirty="0">
              <a:ea typeface="Adobe 宋体 Std L"/>
            </a:endParaRPr>
          </a:p>
          <a:p>
            <a:pPr marL="1676358" lvl="2" indent="-457189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ü"/>
            </a:pPr>
            <a:r>
              <a:rPr lang="en-US" altLang="zh-CN" sz="2400" dirty="0">
                <a:ea typeface="Adobe 宋体 Std L"/>
              </a:rPr>
              <a:t>style</a:t>
            </a:r>
            <a:r>
              <a:rPr lang="zh-CN" altLang="en-US" sz="2400" dirty="0">
                <a:ea typeface="Adobe 宋体 Std L"/>
              </a:rPr>
              <a:t>是样式的标记名称</a:t>
            </a:r>
            <a:endParaRPr lang="en-US" altLang="zh-CN" sz="2400" dirty="0">
              <a:ea typeface="Adobe 宋体 Std L"/>
            </a:endParaRPr>
          </a:p>
          <a:p>
            <a:pPr marL="1676358" lvl="2" indent="-457189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ü"/>
            </a:pPr>
            <a:r>
              <a:rPr lang="zh-CN" altLang="en-US" sz="2400" dirty="0">
                <a:ea typeface="Adobe 宋体 Std L"/>
              </a:rPr>
              <a:t>样式名则是</a:t>
            </a:r>
            <a:r>
              <a:rPr lang="en-US" sz="2400" dirty="0">
                <a:ea typeface="Adobe 宋体 Std L"/>
              </a:rPr>
              <a:t>&lt;</a:t>
            </a:r>
            <a:r>
              <a:rPr lang="en-US" altLang="zh-CN" sz="2400" dirty="0">
                <a:ea typeface="Adobe 宋体 Std L"/>
              </a:rPr>
              <a:t> style </a:t>
            </a:r>
            <a:r>
              <a:rPr lang="en-US" sz="2400" dirty="0">
                <a:ea typeface="Adobe 宋体 Std L"/>
              </a:rPr>
              <a:t>&gt;</a:t>
            </a:r>
            <a:r>
              <a:rPr lang="zh-CN" altLang="en-US" sz="2400" dirty="0">
                <a:ea typeface="Adobe 宋体 Std L"/>
              </a:rPr>
              <a:t>标签的</a:t>
            </a:r>
            <a:r>
              <a:rPr lang="en-US" sz="2400" dirty="0">
                <a:ea typeface="Adobe 宋体 Std L"/>
              </a:rPr>
              <a:t>name</a:t>
            </a:r>
            <a:r>
              <a:rPr lang="zh-CN" altLang="en-US" sz="2400" dirty="0">
                <a:ea typeface="Adobe 宋体 Std L"/>
              </a:rPr>
              <a:t>属性值</a:t>
            </a:r>
            <a:endParaRPr lang="en-US" altLang="zh-CN" sz="2400" dirty="0">
              <a:ea typeface="Adobe 宋体 Std L"/>
            </a:endParaRPr>
          </a:p>
          <a:p>
            <a:pPr marL="1676358" lvl="2" indent="-457189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ü"/>
            </a:pPr>
            <a:r>
              <a:rPr lang="zh-CN" altLang="en-US" sz="2400" dirty="0">
                <a:ea typeface="Adobe 宋体 Std L"/>
              </a:rPr>
              <a:t>需要使用斜杠（</a:t>
            </a:r>
            <a:r>
              <a:rPr lang="en-US" sz="2400" dirty="0">
                <a:ea typeface="Adobe 宋体 Std L"/>
              </a:rPr>
              <a:t>/</a:t>
            </a:r>
            <a:r>
              <a:rPr lang="zh-CN" altLang="en-US" sz="2400" dirty="0">
                <a:ea typeface="Adobe 宋体 Std L"/>
              </a:rPr>
              <a:t>）与前面的</a:t>
            </a:r>
            <a:r>
              <a:rPr lang="en-US" altLang="zh-CN" sz="2400" dirty="0">
                <a:ea typeface="Adobe 宋体 Std L"/>
              </a:rPr>
              <a:t>style</a:t>
            </a:r>
            <a:r>
              <a:rPr lang="zh-CN" altLang="en-US" sz="2400" dirty="0">
                <a:ea typeface="Adobe 宋体 Std L"/>
              </a:rPr>
              <a:t>标记进行间隔</a:t>
            </a:r>
            <a:endParaRPr lang="en-US" altLang="zh-CN" sz="2400" dirty="0">
              <a:ea typeface="Adobe 宋体 Std L"/>
            </a:endParaRPr>
          </a:p>
          <a:p>
            <a:pPr marL="990575" lvl="1" indent="-38099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</a:pPr>
            <a:r>
              <a:rPr lang="en-US" altLang="zh-CN" sz="24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【</a:t>
            </a:r>
            <a:r>
              <a:rPr lang="zh-CN" altLang="en-US" sz="24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示例</a:t>
            </a:r>
            <a:r>
              <a:rPr lang="en-US" altLang="zh-CN" sz="24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】</a:t>
            </a:r>
            <a:endParaRPr lang="zh-CN" altLang="en-US" sz="2400" b="1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en-US" sz="3733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  <a:cs typeface="华文细黑" charset="0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1428717" y="2041895"/>
            <a:ext cx="8382059" cy="410433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@style/</a:t>
            </a:r>
            <a:r>
              <a:rPr lang="zh-CN" altLang="en-US" sz="1867" dirty="0">
                <a:latin typeface="Courier New" pitchFamily="49" charset="0"/>
                <a:cs typeface="Courier New" pitchFamily="49" charset="0"/>
              </a:rPr>
              <a:t>样式名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1428716" y="4823461"/>
            <a:ext cx="8382059" cy="697755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android:app_name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="@style/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ThemeNew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"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android:display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="@style/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myStyle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"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4320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71899" y="309311"/>
            <a:ext cx="8137332" cy="54779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drawable</a:t>
            </a:r>
            <a:r>
              <a:rPr dirty="0"/>
              <a:t>图像资源目录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58722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0" name="TextBox 9"/>
          <p:cNvSpPr txBox="1"/>
          <p:nvPr/>
        </p:nvSpPr>
        <p:spPr bwMode="auto">
          <a:xfrm>
            <a:off x="666712" y="2153322"/>
            <a:ext cx="10477573" cy="58332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pPr marL="457189" indent="-457189" defTabSz="9144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30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Java</a:t>
            </a:r>
            <a:r>
              <a:rPr lang="zh-CN" altLang="en-US" sz="3000" dirty="0"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代码中访问图像资源</a:t>
            </a:r>
            <a:endParaRPr lang="en-US" altLang="zh-CN" sz="3000" dirty="0">
              <a:latin typeface="Times New Roman" panose="02020603050405020304" pitchFamily="18" charset="0"/>
              <a:ea typeface="Adobe 宋体 Std L" pitchFamily="18" charset="-122"/>
              <a:cs typeface="Times New Roman" panose="02020603050405020304" pitchFamily="18" charset="0"/>
            </a:endParaRPr>
          </a:p>
          <a:p>
            <a:pPr marL="990575" lvl="1" indent="-380990" fontAlgn="base">
              <a:spcBef>
                <a:spcPct val="20000"/>
              </a:spcBef>
              <a:spcAft>
                <a:spcPts val="267"/>
              </a:spcAft>
              <a:buClr>
                <a:schemeClr val="accent1"/>
              </a:buClr>
              <a:buFont typeface="Wingdings" pitchFamily="2" charset="2"/>
              <a:buChar char="n"/>
            </a:pPr>
            <a:r>
              <a:rPr lang="en-US" altLang="zh-CN" sz="24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【</a:t>
            </a:r>
            <a:r>
              <a:rPr lang="zh-CN" altLang="en-US" sz="24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语法</a:t>
            </a:r>
            <a:r>
              <a:rPr lang="en-US" altLang="zh-CN" sz="24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】</a:t>
            </a:r>
          </a:p>
          <a:p>
            <a:pPr marL="990575" lvl="1" indent="-38099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</a:pPr>
            <a:endParaRPr lang="en-US" altLang="zh-CN" sz="2400" b="1" dirty="0">
              <a:ea typeface="Adobe 宋体 Std L" pitchFamily="18" charset="-122"/>
            </a:endParaRPr>
          </a:p>
          <a:p>
            <a:pPr marL="990575" lvl="1" indent="-38099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</a:pPr>
            <a:r>
              <a:rPr lang="en-US" altLang="zh-CN" sz="2400" b="1" dirty="0"/>
              <a:t>【</a:t>
            </a:r>
            <a:r>
              <a:rPr lang="zh-CN" altLang="en-US" sz="2400" b="1" dirty="0"/>
              <a:t>示例</a:t>
            </a:r>
            <a:r>
              <a:rPr lang="en-US" altLang="zh-CN" sz="2400" b="1" dirty="0"/>
              <a:t>】</a:t>
            </a:r>
          </a:p>
          <a:p>
            <a:pPr marL="990575" lvl="1" indent="-38099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</a:pPr>
            <a:endParaRPr lang="en-US" altLang="zh-CN" sz="2400" b="1" dirty="0"/>
          </a:p>
          <a:p>
            <a:pPr marL="990575" lvl="1" indent="-38099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</a:pPr>
            <a:endParaRPr lang="en-US" altLang="zh-CN" sz="2667" b="1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  <a:p>
            <a:pPr marL="457189" lvl="1" indent="-457189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</a:pPr>
            <a:endParaRPr lang="zh-CN" altLang="en-US" sz="2667" b="1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  <a:p>
            <a:pPr marL="1066773" lvl="1" indent="-457189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</a:pPr>
            <a:endParaRPr lang="zh-CN" altLang="en-US" sz="2667" b="1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  <a:p>
            <a:pPr marL="457189" indent="-457189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</a:pPr>
            <a:endParaRPr lang="zh-CN" altLang="en-US" sz="2667" b="1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en-US" sz="3733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  <a:cs typeface="华文细黑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1047715" y="3374329"/>
            <a:ext cx="10572824" cy="410433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R.drawable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zh-CN" altLang="en-US" sz="1867" dirty="0">
                <a:latin typeface="Courier New" pitchFamily="49" charset="0"/>
                <a:cs typeface="Courier New" pitchFamily="49" charset="0"/>
              </a:rPr>
              <a:t>图像文件名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1047715" y="4455367"/>
            <a:ext cx="10866379" cy="697755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getDrawable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R.drawable.icon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);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setBackgroundDrawable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getResources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getDrawable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R.drawable.background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));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666712" y="821228"/>
            <a:ext cx="10382323" cy="14262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pPr marL="457189" indent="-457189" defTabSz="9144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3000" dirty="0"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Android</a:t>
            </a:r>
            <a:r>
              <a:rPr lang="zh-CN" altLang="en-US" sz="3000" dirty="0"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应用程序中所使用的小图标、图像或背景图像存放在资源目录</a:t>
            </a:r>
            <a:r>
              <a:rPr lang="en-US" altLang="zh-CN" sz="3000" dirty="0"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res/</a:t>
            </a:r>
            <a:r>
              <a:rPr lang="en-US" altLang="zh-CN" sz="3000" dirty="0" err="1"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drawable</a:t>
            </a:r>
            <a:r>
              <a:rPr lang="zh-CN" altLang="en-US" sz="3000" dirty="0"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下</a:t>
            </a:r>
          </a:p>
        </p:txBody>
      </p:sp>
    </p:spTree>
    <p:extLst>
      <p:ext uri="{BB962C8B-B14F-4D97-AF65-F5344CB8AC3E}">
        <p14:creationId xmlns:p14="http://schemas.microsoft.com/office/powerpoint/2010/main" xmlns="" val="263781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58722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2" name="TextBox 11"/>
          <p:cNvSpPr txBox="1"/>
          <p:nvPr/>
        </p:nvSpPr>
        <p:spPr bwMode="auto">
          <a:xfrm>
            <a:off x="665509" y="735480"/>
            <a:ext cx="10477573" cy="45417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pPr marL="457189" indent="-457189" defTabSz="9144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667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XML</a:t>
            </a:r>
            <a:r>
              <a:rPr lang="zh-CN" altLang="en-US" sz="3000" dirty="0"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文件中访问图像资源</a:t>
            </a:r>
            <a:endParaRPr lang="en-US" altLang="zh-CN" sz="3000" dirty="0">
              <a:latin typeface="Times New Roman" panose="02020603050405020304" pitchFamily="18" charset="0"/>
              <a:ea typeface="Adobe 宋体 Std L" pitchFamily="18" charset="-122"/>
              <a:cs typeface="Times New Roman" panose="02020603050405020304" pitchFamily="18" charset="0"/>
            </a:endParaRPr>
          </a:p>
          <a:p>
            <a:pPr marL="990575" lvl="1" indent="-38099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</a:pPr>
            <a:r>
              <a:rPr lang="en-US" altLang="zh-CN" sz="24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【</a:t>
            </a:r>
            <a:r>
              <a:rPr lang="zh-CN" altLang="en-US" sz="24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语法</a:t>
            </a:r>
            <a:r>
              <a:rPr lang="en-US" altLang="zh-CN" sz="24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】</a:t>
            </a:r>
          </a:p>
          <a:p>
            <a:pPr marL="1066773" lvl="1" indent="-457189" fontAlgn="base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n"/>
            </a:pPr>
            <a:endParaRPr lang="en-US" altLang="zh-CN" sz="2667" b="1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  <a:p>
            <a:pPr marL="1676358" lvl="2" indent="-457189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ü"/>
            </a:pPr>
            <a:r>
              <a:rPr lang="en-US" sz="2400" dirty="0">
                <a:ea typeface="Adobe 宋体 Std L"/>
              </a:rPr>
              <a:t>@</a:t>
            </a:r>
            <a:r>
              <a:rPr lang="zh-CN" altLang="en-US" sz="2400" dirty="0">
                <a:ea typeface="Adobe 宋体 Std L"/>
              </a:rPr>
              <a:t>是前置符号</a:t>
            </a:r>
            <a:endParaRPr lang="en-US" altLang="zh-CN" sz="2400" dirty="0">
              <a:ea typeface="Adobe 宋体 Std L"/>
            </a:endParaRPr>
          </a:p>
          <a:p>
            <a:pPr marL="1676358" lvl="2" indent="-457189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ü"/>
            </a:pPr>
            <a:r>
              <a:rPr lang="en-US" altLang="zh-CN" sz="2400" dirty="0" err="1">
                <a:ea typeface="Adobe 宋体 Std L"/>
              </a:rPr>
              <a:t>drawable</a:t>
            </a:r>
            <a:r>
              <a:rPr lang="zh-CN" altLang="en-US" sz="2400" dirty="0">
                <a:ea typeface="Adobe 宋体 Std L"/>
              </a:rPr>
              <a:t>是图像的标记名称</a:t>
            </a:r>
            <a:endParaRPr lang="en-US" altLang="zh-CN" sz="2400" dirty="0">
              <a:ea typeface="Adobe 宋体 Std L"/>
            </a:endParaRPr>
          </a:p>
          <a:p>
            <a:pPr marL="1676358" lvl="2" indent="-457189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ü"/>
            </a:pPr>
            <a:r>
              <a:rPr lang="zh-CN" altLang="en-US" sz="2400" dirty="0">
                <a:ea typeface="Adobe 宋体 Std L"/>
              </a:rPr>
              <a:t>图像文件名则是</a:t>
            </a:r>
            <a:r>
              <a:rPr lang="en-US" sz="2400" dirty="0">
                <a:ea typeface="Adobe 宋体 Std L"/>
              </a:rPr>
              <a:t>&lt;</a:t>
            </a:r>
            <a:r>
              <a:rPr lang="en-US" altLang="zh-CN" sz="2400" dirty="0">
                <a:ea typeface="Adobe 宋体 Std L"/>
              </a:rPr>
              <a:t> </a:t>
            </a:r>
            <a:r>
              <a:rPr lang="en-US" altLang="zh-CN" sz="2400" dirty="0" err="1">
                <a:ea typeface="Adobe 宋体 Std L"/>
              </a:rPr>
              <a:t>drawable</a:t>
            </a:r>
            <a:r>
              <a:rPr lang="en-US" altLang="zh-CN" sz="2400" dirty="0">
                <a:ea typeface="Adobe 宋体 Std L"/>
              </a:rPr>
              <a:t> </a:t>
            </a:r>
            <a:r>
              <a:rPr lang="en-US" sz="2400" dirty="0">
                <a:ea typeface="Adobe 宋体 Std L"/>
              </a:rPr>
              <a:t>&gt;</a:t>
            </a:r>
            <a:r>
              <a:rPr lang="zh-CN" altLang="en-US" sz="2400" dirty="0">
                <a:ea typeface="Adobe 宋体 Std L"/>
              </a:rPr>
              <a:t>标签的</a:t>
            </a:r>
            <a:r>
              <a:rPr lang="en-US" sz="2400" dirty="0">
                <a:ea typeface="Adobe 宋体 Std L"/>
              </a:rPr>
              <a:t>name</a:t>
            </a:r>
            <a:r>
              <a:rPr lang="zh-CN" altLang="en-US" sz="2400" dirty="0">
                <a:ea typeface="Adobe 宋体 Std L"/>
              </a:rPr>
              <a:t>属性值</a:t>
            </a:r>
            <a:endParaRPr lang="en-US" altLang="zh-CN" sz="2400" dirty="0">
              <a:ea typeface="Adobe 宋体 Std L"/>
            </a:endParaRPr>
          </a:p>
          <a:p>
            <a:pPr marL="1676358" lvl="2" indent="-457189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ü"/>
            </a:pPr>
            <a:r>
              <a:rPr lang="zh-CN" altLang="en-US" sz="2400" dirty="0">
                <a:ea typeface="Adobe 宋体 Std L"/>
              </a:rPr>
              <a:t>需要使用斜杠（</a:t>
            </a:r>
            <a:r>
              <a:rPr lang="en-US" sz="2400" dirty="0">
                <a:ea typeface="Adobe 宋体 Std L"/>
              </a:rPr>
              <a:t>/</a:t>
            </a:r>
            <a:r>
              <a:rPr lang="zh-CN" altLang="en-US" sz="2400" dirty="0">
                <a:ea typeface="Adobe 宋体 Std L"/>
              </a:rPr>
              <a:t>）与前面的</a:t>
            </a:r>
            <a:r>
              <a:rPr lang="en-US" altLang="zh-CN" sz="2400" dirty="0" err="1">
                <a:ea typeface="Adobe 宋体 Std L"/>
              </a:rPr>
              <a:t>drawable</a:t>
            </a:r>
            <a:r>
              <a:rPr lang="zh-CN" altLang="en-US" sz="2400" dirty="0">
                <a:ea typeface="Adobe 宋体 Std L"/>
              </a:rPr>
              <a:t>标记进行间隔</a:t>
            </a:r>
            <a:endParaRPr lang="en-US" altLang="zh-CN" sz="2400" dirty="0">
              <a:ea typeface="Adobe 宋体 Std L"/>
            </a:endParaRPr>
          </a:p>
          <a:p>
            <a:pPr marL="990575" lvl="1" indent="-38099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</a:pPr>
            <a:r>
              <a:rPr lang="en-US" altLang="zh-CN" sz="24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【</a:t>
            </a:r>
            <a:r>
              <a:rPr lang="zh-CN" altLang="en-US" sz="24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示例</a:t>
            </a:r>
            <a:r>
              <a:rPr lang="en-US" altLang="zh-CN" sz="24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】</a:t>
            </a:r>
            <a:endParaRPr lang="zh-CN" altLang="en-US" sz="2400" b="1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en-US" sz="3733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  <a:cs typeface="华文细黑" charset="0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1428717" y="2041831"/>
            <a:ext cx="8382059" cy="410433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drawable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zh-CN" altLang="en-US" sz="1867" dirty="0">
                <a:latin typeface="Courier New" pitchFamily="49" charset="0"/>
                <a:cs typeface="Courier New" pitchFamily="49" charset="0"/>
              </a:rPr>
              <a:t>图像文件名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1428717" y="4809268"/>
            <a:ext cx="8382059" cy="697755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android:icon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="@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drawable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app_icon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"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android:background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="@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drawable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/background"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33854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71462" y="246223"/>
            <a:ext cx="7485380" cy="547793"/>
          </a:xfrm>
        </p:spPr>
        <p:txBody>
          <a:bodyPr>
            <a:normAutofit fontScale="90000"/>
          </a:bodyPr>
          <a:lstStyle/>
          <a:p>
            <a:r>
              <a:rPr dirty="0"/>
              <a:t>样式和主题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58722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64868" name="Rectangle 4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73058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571462" y="761981"/>
            <a:ext cx="11127479" cy="584052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样式和主题的区别</a:t>
            </a:r>
            <a:r>
              <a:rPr lang="zh-CN" altLang="en-US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sz="3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sz="2200" b="0" i="0" dirty="0"/>
              <a:t>样式是一个包含一种或者多种格式的集合，一般作为一个单位用于</a:t>
            </a:r>
            <a:r>
              <a:rPr lang="en-US" altLang="zh-CN" sz="2200" b="0" i="0" dirty="0"/>
              <a:t>XML</a:t>
            </a:r>
            <a:r>
              <a:rPr sz="2200" b="0" i="0" dirty="0"/>
              <a:t>布局的某个元素中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sz="2200" b="0" i="0" dirty="0"/>
              <a:t>主题是一个包含一种或者多种格式的集合，通常将其作为一个单位应用到</a:t>
            </a:r>
            <a:r>
              <a:rPr lang="en-US" altLang="zh-CN" sz="2200" b="0" i="0" dirty="0"/>
              <a:t>Activity</a:t>
            </a:r>
            <a:r>
              <a:rPr sz="2200" b="0" i="0" dirty="0"/>
              <a:t>中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zh-CN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创建自定义的样式和主题的步骤</a:t>
            </a:r>
            <a:r>
              <a:rPr lang="zh-CN" altLang="en-US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3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6773" lvl="1" indent="-457189">
              <a:lnSpc>
                <a:spcPts val="2800"/>
              </a:lnSpc>
              <a:buFont typeface="+mj-ea"/>
              <a:buAutoNum type="circleNumDbPlain"/>
            </a:pPr>
            <a:r>
              <a:rPr sz="2200" b="0" i="0" dirty="0"/>
              <a:t>在</a:t>
            </a:r>
            <a:r>
              <a:rPr lang="en-US" sz="2200" b="0" i="0" dirty="0"/>
              <a:t>res/values</a:t>
            </a:r>
            <a:r>
              <a:rPr sz="2200" b="0" i="0" dirty="0"/>
              <a:t>目录下新建一个名为</a:t>
            </a:r>
            <a:r>
              <a:rPr lang="en-US" sz="2200" b="0" i="0" dirty="0"/>
              <a:t>style.xml</a:t>
            </a:r>
            <a:r>
              <a:rPr sz="2200" b="0" i="0" dirty="0"/>
              <a:t>的文件，并增加</a:t>
            </a:r>
            <a:r>
              <a:rPr lang="en-US" sz="2200" b="0" i="0" dirty="0"/>
              <a:t>&lt;resources</a:t>
            </a:r>
            <a:r>
              <a:rPr sz="2200" b="0" i="0" dirty="0"/>
              <a:t>元素作为根元素</a:t>
            </a:r>
            <a:endParaRPr lang="en-US" sz="2200" b="0" i="0" dirty="0"/>
          </a:p>
          <a:p>
            <a:pPr marL="1066773" lvl="1" indent="-457189">
              <a:lnSpc>
                <a:spcPts val="2800"/>
              </a:lnSpc>
              <a:buFont typeface="+mj-ea"/>
              <a:buAutoNum type="circleNumDbPlain"/>
            </a:pPr>
            <a:r>
              <a:rPr sz="2200" b="0" i="0" dirty="0"/>
              <a:t>为</a:t>
            </a:r>
            <a:r>
              <a:rPr lang="en-US" sz="2200" b="0" i="0" dirty="0"/>
              <a:t>&lt;style&gt;</a:t>
            </a:r>
            <a:r>
              <a:rPr sz="2200" b="0" i="0" dirty="0"/>
              <a:t>元素增加一个全局唯一的</a:t>
            </a:r>
            <a:r>
              <a:rPr lang="en-US" sz="2200" b="0" i="0" dirty="0"/>
              <a:t>name</a:t>
            </a:r>
            <a:r>
              <a:rPr sz="2200" b="0" i="0" dirty="0"/>
              <a:t>属性，也可以为其增加一个</a:t>
            </a:r>
            <a:r>
              <a:rPr lang="en-US" sz="2200" b="0" i="0" dirty="0"/>
              <a:t>parent</a:t>
            </a:r>
            <a:r>
              <a:rPr sz="2200" b="0" i="0" dirty="0"/>
              <a:t>属性</a:t>
            </a:r>
            <a:endParaRPr lang="en-US" sz="2200" b="0" i="0" dirty="0"/>
          </a:p>
          <a:p>
            <a:pPr marL="1066773" lvl="1" indent="-457189">
              <a:lnSpc>
                <a:spcPts val="2800"/>
              </a:lnSpc>
              <a:buFont typeface="+mj-ea"/>
              <a:buAutoNum type="circleNumDbPlain"/>
            </a:pPr>
            <a:r>
              <a:rPr sz="2200" b="0" i="0" dirty="0"/>
              <a:t>在</a:t>
            </a:r>
            <a:r>
              <a:rPr lang="en-US" sz="2200" b="0" i="0" dirty="0"/>
              <a:t>&lt;style&gt;</a:t>
            </a:r>
            <a:r>
              <a:rPr sz="2200" b="0" i="0" dirty="0"/>
              <a:t>元素内部声明一个或者多个</a:t>
            </a:r>
            <a:r>
              <a:rPr lang="en-US" sz="2200" b="0" i="0" dirty="0"/>
              <a:t>&lt;item&gt;</a:t>
            </a:r>
            <a:r>
              <a:rPr sz="2200" b="0" i="0" dirty="0"/>
              <a:t>元素，每一个</a:t>
            </a:r>
            <a:r>
              <a:rPr lang="en-US" sz="2200" b="0" i="0" dirty="0"/>
              <a:t>&lt;item&gt;</a:t>
            </a:r>
            <a:r>
              <a:rPr sz="2200" b="0" i="0" dirty="0"/>
              <a:t>元素用于定义了一个</a:t>
            </a:r>
            <a:r>
              <a:rPr lang="en-US" sz="2200" b="0" i="0" dirty="0"/>
              <a:t>name</a:t>
            </a:r>
            <a:r>
              <a:rPr sz="2200" b="0" i="0" dirty="0"/>
              <a:t>属性，并在元素的内部进行赋值</a:t>
            </a:r>
          </a:p>
          <a:p>
            <a:pPr marL="1066773" lvl="1" indent="-457189">
              <a:lnSpc>
                <a:spcPts val="2800"/>
              </a:lnSpc>
              <a:buFont typeface="+mj-ea"/>
              <a:buAutoNum type="circleNumDbPlain"/>
            </a:pPr>
            <a:r>
              <a:rPr sz="2200" b="0" i="0" dirty="0"/>
              <a:t>引用在其他</a:t>
            </a:r>
            <a:r>
              <a:rPr lang="en-US" sz="2200" b="0" i="0" dirty="0"/>
              <a:t>XML</a:t>
            </a:r>
            <a:r>
              <a:rPr sz="2200" b="0" i="0" dirty="0"/>
              <a:t>中已经定义的资源。</a:t>
            </a:r>
          </a:p>
          <a:p>
            <a:pPr marL="1066773" lvl="1" indent="-457189">
              <a:buNone/>
            </a:pPr>
            <a:endParaRPr sz="2133" dirty="0"/>
          </a:p>
          <a:p>
            <a:pPr lvl="1">
              <a:buNone/>
            </a:pPr>
            <a:endParaRPr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930660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66713" y="761983"/>
            <a:ext cx="10943167" cy="504828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zh-CN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样式的声明</a:t>
            </a:r>
            <a:r>
              <a:rPr lang="en-US" altLang="zh-CN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>
              <a:spcBef>
                <a:spcPts val="0"/>
              </a:spcBef>
            </a:pPr>
            <a:endParaRPr dirty="0"/>
          </a:p>
          <a:p>
            <a:pPr marL="0">
              <a:spcBef>
                <a:spcPts val="0"/>
              </a:spcBef>
            </a:pPr>
            <a:endParaRPr dirty="0"/>
          </a:p>
          <a:p>
            <a:pPr marL="0">
              <a:spcBef>
                <a:spcPts val="0"/>
              </a:spcBef>
            </a:pPr>
            <a:endParaRPr dirty="0"/>
          </a:p>
          <a:p>
            <a:pPr marL="0">
              <a:spcBef>
                <a:spcPts val="0"/>
              </a:spcBef>
            </a:pPr>
            <a:endParaRPr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样式的引用</a:t>
            </a:r>
            <a:r>
              <a:rPr lang="en-US" altLang="zh-CN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zh-CN" altLang="zh-CN" sz="3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zh-CN" dirty="0"/>
          </a:p>
          <a:p>
            <a:pPr>
              <a:buNone/>
            </a:pPr>
            <a:endParaRPr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25687" y="24554"/>
            <a:ext cx="7485380" cy="547793"/>
          </a:xfrm>
        </p:spPr>
        <p:txBody>
          <a:bodyPr>
            <a:normAutofit fontScale="90000"/>
          </a:bodyPr>
          <a:lstStyle/>
          <a:p>
            <a:endParaRPr dirty="0"/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58722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64868" name="Rectangle 4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73058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9" name="TextBox 8"/>
          <p:cNvSpPr txBox="1"/>
          <p:nvPr/>
        </p:nvSpPr>
        <p:spPr bwMode="auto">
          <a:xfrm>
            <a:off x="1333467" y="1619014"/>
            <a:ext cx="7620053" cy="2134367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&lt;?xml version="1.0" encoding="utf-8"?&gt; 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&lt;resources&gt; 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67" b="1" dirty="0">
                <a:latin typeface="Courier New" pitchFamily="49" charset="0"/>
                <a:cs typeface="Courier New" pitchFamily="49" charset="0"/>
              </a:rPr>
              <a:t>&lt;style name="</a:t>
            </a:r>
            <a:r>
              <a:rPr lang="en-US" sz="1867" b="1" dirty="0" err="1">
                <a:latin typeface="Courier New" pitchFamily="49" charset="0"/>
                <a:cs typeface="Courier New" pitchFamily="49" charset="0"/>
              </a:rPr>
              <a:t>SpecialText</a:t>
            </a:r>
            <a:r>
              <a:rPr lang="en-US" sz="1867" b="1" dirty="0">
                <a:latin typeface="Courier New" pitchFamily="49" charset="0"/>
                <a:cs typeface="Courier New" pitchFamily="49" charset="0"/>
              </a:rPr>
              <a:t>" parent="@style/Text"&gt; </a:t>
            </a:r>
            <a:endParaRPr lang="zh-CN" altLang="en-US" sz="1867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b="1" dirty="0">
                <a:latin typeface="Courier New" pitchFamily="49" charset="0"/>
                <a:cs typeface="Courier New" pitchFamily="49" charset="0"/>
              </a:rPr>
              <a:t>        &lt;item name="</a:t>
            </a:r>
            <a:r>
              <a:rPr lang="en-US" sz="1867" b="1" dirty="0" err="1">
                <a:latin typeface="Courier New" pitchFamily="49" charset="0"/>
                <a:cs typeface="Courier New" pitchFamily="49" charset="0"/>
              </a:rPr>
              <a:t>android:textSize</a:t>
            </a:r>
            <a:r>
              <a:rPr lang="en-US" sz="1867" b="1" dirty="0">
                <a:latin typeface="Courier New" pitchFamily="49" charset="0"/>
                <a:cs typeface="Courier New" pitchFamily="49" charset="0"/>
              </a:rPr>
              <a:t>"&gt;18sp&lt;/item&gt; </a:t>
            </a:r>
            <a:endParaRPr lang="zh-CN" altLang="en-US" sz="1867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b="1" dirty="0">
                <a:latin typeface="Courier New" pitchFamily="49" charset="0"/>
                <a:cs typeface="Courier New" pitchFamily="49" charset="0"/>
              </a:rPr>
              <a:t>        &lt;item name="</a:t>
            </a:r>
            <a:r>
              <a:rPr lang="en-US" sz="1867" b="1" dirty="0" err="1">
                <a:latin typeface="Courier New" pitchFamily="49" charset="0"/>
                <a:cs typeface="Courier New" pitchFamily="49" charset="0"/>
              </a:rPr>
              <a:t>android:textColor</a:t>
            </a:r>
            <a:r>
              <a:rPr lang="en-US" sz="1867" b="1" dirty="0">
                <a:latin typeface="Courier New" pitchFamily="49" charset="0"/>
                <a:cs typeface="Courier New" pitchFamily="49" charset="0"/>
              </a:rPr>
              <a:t>"&gt;#008&lt;/item&gt; </a:t>
            </a:r>
            <a:endParaRPr lang="zh-CN" altLang="en-US" sz="1867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b="1" dirty="0">
                <a:latin typeface="Courier New" pitchFamily="49" charset="0"/>
                <a:cs typeface="Courier New" pitchFamily="49" charset="0"/>
              </a:rPr>
              <a:t>    &lt;/style&gt; </a:t>
            </a:r>
            <a:endParaRPr lang="zh-CN" altLang="en-US" sz="1867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&lt;/resources&gt;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1333467" y="4740839"/>
            <a:ext cx="6000792" cy="1559722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EditText id="@+id/text1"</a:t>
            </a:r>
            <a:endParaRPr lang="zh-CN" altLang="en-US" sz="1867" dirty="0" err="1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67" b="1" dirty="0">
                <a:latin typeface="Courier New" pitchFamily="49" charset="0"/>
                <a:cs typeface="Courier New" pitchFamily="49" charset="0"/>
              </a:rPr>
              <a:t>style="@style/</a:t>
            </a:r>
            <a:r>
              <a:rPr lang="en-US" sz="1867" b="1" dirty="0" err="1">
                <a:latin typeface="Courier New" pitchFamily="49" charset="0"/>
                <a:cs typeface="Courier New" pitchFamily="49" charset="0"/>
              </a:rPr>
              <a:t>SpecialText</a:t>
            </a:r>
            <a:r>
              <a:rPr lang="en-US" sz="1867" b="1" dirty="0">
                <a:latin typeface="Courier New" pitchFamily="49" charset="0"/>
                <a:cs typeface="Courier New" pitchFamily="49" charset="0"/>
              </a:rPr>
              <a:t>"</a:t>
            </a:r>
            <a:endParaRPr lang="zh-CN" altLang="en-US" sz="1867" b="1" dirty="0" err="1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"</a:t>
            </a:r>
            <a:endParaRPr lang="zh-CN" altLang="en-US" sz="1867" dirty="0" err="1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"</a:t>
            </a:r>
            <a:endParaRPr lang="zh-CN" altLang="en-US" sz="1867" dirty="0" err="1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android:text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="Hello, World!" /&gt;</a:t>
            </a:r>
            <a:endParaRPr lang="zh-CN" altLang="en-US" sz="1867" dirty="0" err="1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7227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66713" y="761983"/>
            <a:ext cx="10943167" cy="504828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zh-CN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主题的声明</a:t>
            </a:r>
            <a:r>
              <a:rPr lang="en-US" altLang="zh-CN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zh-CN" altLang="zh-CN" sz="3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zh-CN" dirty="0"/>
          </a:p>
          <a:p>
            <a:pPr>
              <a:buNone/>
            </a:pPr>
            <a:endParaRPr lang="zh-CN" dirty="0"/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58722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64868" name="Rectangle 4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73058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9" name="TextBox 8"/>
          <p:cNvSpPr txBox="1"/>
          <p:nvPr/>
        </p:nvSpPr>
        <p:spPr bwMode="auto">
          <a:xfrm>
            <a:off x="476211" y="1570378"/>
            <a:ext cx="11334787" cy="4432945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&lt;?xml version="1.0" encoding="utf-8"?&gt; 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&lt;resources&gt; 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67" b="1" dirty="0">
                <a:latin typeface="Courier New" pitchFamily="49" charset="0"/>
                <a:cs typeface="Courier New" pitchFamily="49" charset="0"/>
              </a:rPr>
              <a:t>&lt;style name="</a:t>
            </a:r>
            <a:r>
              <a:rPr lang="en-US" sz="1867" b="1" dirty="0" err="1">
                <a:latin typeface="Courier New" pitchFamily="49" charset="0"/>
                <a:cs typeface="Courier New" pitchFamily="49" charset="0"/>
              </a:rPr>
              <a:t>CustomTheme</a:t>
            </a:r>
            <a:r>
              <a:rPr lang="en-US" sz="1867" b="1" dirty="0">
                <a:latin typeface="Courier New" pitchFamily="49" charset="0"/>
                <a:cs typeface="Courier New" pitchFamily="49" charset="0"/>
              </a:rPr>
              <a:t>"&gt; </a:t>
            </a:r>
            <a:endParaRPr lang="zh-CN" altLang="en-US" sz="1867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        &lt;item name="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android:windowNoTitle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"&gt;true&lt;/item&gt; 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        &lt;item name="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windowFrame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"&gt;@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drawable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screen_frame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&lt;/item&gt; 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        &lt;item name="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windowBackground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"&gt;@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drawable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screen_background_white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&lt;/item&gt; 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        &lt;item name="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panelForegroundColor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"&gt;#FF000000&lt;/item&gt; 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        &lt;item name="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panelBackgroundColor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"&gt;#FFFFFFFF&lt;/item&gt; 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        &lt;item name="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panelTextColor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"&gt;?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panelForegroundColor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&lt;/item&gt; 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        &lt;item name="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panelTextSize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"&gt;14&lt;/item&gt; 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        &lt;item name="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menuItemTextColor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"&gt;?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panelTextColor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&lt;/item&gt; 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        &lt;item name="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menuItemTextSize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"&gt;?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panelTextSize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&lt;/item&gt; 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b="1" dirty="0">
                <a:latin typeface="Courier New" pitchFamily="49" charset="0"/>
                <a:cs typeface="Courier New" pitchFamily="49" charset="0"/>
              </a:rPr>
              <a:t>    &lt;/style&gt; </a:t>
            </a:r>
            <a:endParaRPr lang="zh-CN" altLang="en-US" sz="1867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&lt;/resources&gt;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70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66713" y="761983"/>
            <a:ext cx="10943167" cy="504828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zh-CN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通过</a:t>
            </a:r>
            <a:r>
              <a:rPr lang="en-US" altLang="zh-CN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&lt;application&gt;</a:t>
            </a:r>
            <a:r>
              <a:rPr lang="zh-CN" altLang="zh-CN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标签来指定所需的主题</a:t>
            </a:r>
            <a:endParaRPr lang="en-US" altLang="zh-CN" sz="3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spcBef>
                <a:spcPts val="0"/>
              </a:spcBef>
            </a:pPr>
            <a:endParaRPr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设置</a:t>
            </a:r>
            <a:r>
              <a:rPr lang="en-US" altLang="zh-CN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en-US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主题</a:t>
            </a:r>
            <a:endParaRPr lang="en-US" altLang="zh-CN" sz="3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spcBef>
                <a:spcPts val="0"/>
              </a:spcBef>
            </a:pPr>
            <a:endParaRPr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设置</a:t>
            </a:r>
            <a:r>
              <a:rPr lang="en-US" altLang="zh-CN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en-US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为内置的</a:t>
            </a:r>
            <a:r>
              <a:rPr lang="zh-CN" altLang="zh-CN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对话框主题</a:t>
            </a:r>
            <a:endParaRPr lang="en-US" altLang="zh-CN" sz="3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spcBef>
                <a:spcPts val="0"/>
              </a:spcBef>
            </a:pPr>
            <a:endParaRPr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zh-CN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修改</a:t>
            </a:r>
            <a:r>
              <a:rPr lang="en-US" altLang="zh-CN" sz="3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Theme.Dialog</a:t>
            </a:r>
            <a:r>
              <a:rPr lang="zh-CN" altLang="zh-CN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主题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50948" y="286283"/>
            <a:ext cx="8613585" cy="547793"/>
          </a:xfrm>
        </p:spPr>
        <p:txBody>
          <a:bodyPr>
            <a:normAutofit fontScale="90000"/>
          </a:bodyPr>
          <a:lstStyle/>
          <a:p>
            <a:r>
              <a:rPr dirty="0"/>
              <a:t>在</a:t>
            </a:r>
            <a:r>
              <a:rPr lang="en-US" dirty="0"/>
              <a:t>AndroidManifest.xml</a:t>
            </a:r>
            <a:r>
              <a:rPr dirty="0"/>
              <a:t>中设置主题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58722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64868" name="Rectangle 4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73058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0" name="TextBox 9"/>
          <p:cNvSpPr txBox="1"/>
          <p:nvPr/>
        </p:nvSpPr>
        <p:spPr bwMode="auto">
          <a:xfrm>
            <a:off x="1238216" y="1560344"/>
            <a:ext cx="7239051" cy="410433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&lt;application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android:theme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="@style/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CustomTheme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"&gt;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1238216" y="2688474"/>
            <a:ext cx="7239051" cy="410433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&lt;activity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android:theme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="@style/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CustomTheme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"&gt;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1238216" y="3719497"/>
            <a:ext cx="8096307" cy="410433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&lt;activity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android:theme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="@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android:style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Theme.Dialog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"&gt;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1238216" y="4928291"/>
            <a:ext cx="10096571" cy="697755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&lt;style name="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CustomDialogTheme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" parent="@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android:style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Theme.Dialog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"&gt;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0465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66713" y="912581"/>
            <a:ext cx="10943167" cy="5048284"/>
          </a:xfrm>
        </p:spPr>
        <p:txBody>
          <a:bodyPr/>
          <a:lstStyle/>
          <a:p>
            <a:pPr marL="11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zh-CN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zh-CN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程序中设置主题</a:t>
            </a:r>
            <a:endParaRPr lang="en-US" altLang="zh-CN" sz="3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spcBef>
                <a:spcPts val="0"/>
              </a:spcBef>
            </a:pPr>
            <a:endParaRPr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66713" y="231475"/>
            <a:ext cx="8096307" cy="547793"/>
          </a:xfrm>
        </p:spPr>
        <p:txBody>
          <a:bodyPr>
            <a:normAutofit fontScale="90000"/>
          </a:bodyPr>
          <a:lstStyle/>
          <a:p>
            <a:r>
              <a:rPr dirty="0"/>
              <a:t>在程序当中设置主题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58722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64868" name="Rectangle 4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73058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4" name="TextBox 13"/>
          <p:cNvSpPr txBox="1"/>
          <p:nvPr/>
        </p:nvSpPr>
        <p:spPr bwMode="auto">
          <a:xfrm>
            <a:off x="1186143" y="1816927"/>
            <a:ext cx="8382059" cy="1847044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protected void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onCreate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(Bundle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savedInstanceState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) { 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super.onCreate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savedInstanceState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); 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    ......	</a:t>
            </a: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67" b="1" dirty="0" err="1">
                <a:latin typeface="Courier New" pitchFamily="49" charset="0"/>
                <a:cs typeface="Courier New" pitchFamily="49" charset="0"/>
              </a:rPr>
              <a:t>setTheme</a:t>
            </a:r>
            <a:r>
              <a:rPr lang="en-US" sz="1867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67" b="1" dirty="0" err="1">
                <a:latin typeface="Courier New" pitchFamily="49" charset="0"/>
                <a:cs typeface="Courier New" pitchFamily="49" charset="0"/>
              </a:rPr>
              <a:t>android.R.style.Theme_Light</a:t>
            </a:r>
            <a:r>
              <a:rPr lang="en-US" sz="1867" b="1" dirty="0">
                <a:latin typeface="Courier New" pitchFamily="49" charset="0"/>
                <a:cs typeface="Courier New" pitchFamily="49" charset="0"/>
              </a:rPr>
              <a:t>); </a:t>
            </a:r>
            <a:endParaRPr lang="zh-CN" altLang="en-US" sz="1867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setContentView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(R.layout.linear_layout_3); 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61963" y="3989842"/>
            <a:ext cx="10001320" cy="1045181"/>
            <a:chOff x="721020" y="4267090"/>
            <a:chExt cx="7500990" cy="783886"/>
          </a:xfrm>
        </p:grpSpPr>
        <p:grpSp>
          <p:nvGrpSpPr>
            <p:cNvPr id="11" name="组合 7"/>
            <p:cNvGrpSpPr/>
            <p:nvPr/>
          </p:nvGrpSpPr>
          <p:grpSpPr>
            <a:xfrm>
              <a:off x="721020" y="4291470"/>
              <a:ext cx="636270" cy="759506"/>
              <a:chOff x="645787" y="4417963"/>
              <a:chExt cx="636270" cy="759506"/>
            </a:xfrm>
          </p:grpSpPr>
          <p:pic>
            <p:nvPicPr>
              <p:cNvPr id="13" name="图片 12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714348" y="4417963"/>
                <a:ext cx="484014" cy="484014"/>
              </a:xfrm>
              <a:prstGeom prst="rect">
                <a:avLst/>
              </a:prstGeom>
            </p:spPr>
          </p:pic>
          <p:sp>
            <p:nvSpPr>
              <p:cNvPr id="15" name="文本框 7"/>
              <p:cNvSpPr txBox="1"/>
              <p:nvPr/>
            </p:nvSpPr>
            <p:spPr>
              <a:xfrm rot="21540000">
                <a:off x="645787" y="4862046"/>
                <a:ext cx="636270" cy="3154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zh-CN" altLang="en-US" sz="2133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dobe 仿宋 Std R" pitchFamily="18" charset="-122"/>
                    <a:ea typeface="Adobe 仿宋 Std R" pitchFamily="18" charset="-122"/>
                  </a:rPr>
                  <a:t>注意</a:t>
                </a:r>
              </a:p>
            </p:txBody>
          </p:sp>
        </p:grpSp>
        <p:sp>
          <p:nvSpPr>
            <p:cNvPr id="12" name="TextBox 11"/>
            <p:cNvSpPr txBox="1"/>
            <p:nvPr/>
          </p:nvSpPr>
          <p:spPr bwMode="auto">
            <a:xfrm>
              <a:off x="1435400" y="4267090"/>
              <a:ext cx="6786610" cy="7388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</a:ln>
          </p:spPr>
          <p:txBody>
            <a:bodyPr vert="horz" wrap="square" lIns="121920" tIns="60960" rIns="121920" bIns="60960" numCol="1" rtlCol="0" anchor="ctr" anchorCtr="0" compatLnSpc="1">
              <a:spAutoFit/>
            </a:bodyPr>
            <a:lstStyle/>
            <a:p>
              <a:pPr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</a:pPr>
              <a:r>
                <a:rPr kumimoji="1" lang="zh-CN" altLang="en-US" sz="1867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在</a:t>
              </a:r>
              <a:r>
                <a:rPr kumimoji="1" lang="en-US" altLang="en-US" sz="1867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Activity</a:t>
              </a:r>
              <a:r>
                <a:rPr kumimoji="1" lang="zh-CN" altLang="en-US" sz="1867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中加载主题时，主题中不能包括任何系统启动该</a:t>
              </a:r>
              <a:r>
                <a:rPr kumimoji="1" lang="en-US" altLang="en-US" sz="1867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Activity</a:t>
              </a:r>
              <a:r>
                <a:rPr kumimoji="1" lang="zh-CN" altLang="en-US" sz="1867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所使用的动画，这些动画将在程序启动前显示。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333807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294362" y="688322"/>
            <a:ext cx="9603275" cy="1049235"/>
          </a:xfrm>
        </p:spPr>
        <p:txBody>
          <a:bodyPr/>
          <a:lstStyle/>
          <a:p>
            <a:r>
              <a:rPr lang="zh-CN" altLang="en-US" dirty="0"/>
              <a:t>本章目标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248833" y="1476362"/>
            <a:ext cx="10943167" cy="3905275"/>
          </a:xfrm>
        </p:spPr>
        <p:txBody>
          <a:bodyPr>
            <a:normAutofit/>
          </a:bodyPr>
          <a:lstStyle/>
          <a:p>
            <a:pPr lvl="0"/>
            <a:r>
              <a:rPr lang="zh-CN" altLang="zh-CN" dirty="0"/>
              <a:t>了解</a:t>
            </a:r>
            <a:r>
              <a:rPr lang="en-US" altLang="zh-CN" dirty="0"/>
              <a:t>Android</a:t>
            </a:r>
            <a:r>
              <a:rPr lang="zh-CN" altLang="zh-CN" dirty="0"/>
              <a:t>中的各种资源以及分类</a:t>
            </a:r>
          </a:p>
          <a:p>
            <a:pPr lvl="0"/>
            <a:r>
              <a:rPr lang="zh-CN" altLang="zh-CN" dirty="0"/>
              <a:t>能够熟练访问文本、颜色、尺寸及图像资源</a:t>
            </a:r>
          </a:p>
          <a:p>
            <a:pPr lvl="0"/>
            <a:r>
              <a:rPr lang="zh-CN" altLang="zh-CN" dirty="0"/>
              <a:t>能够访问主题风格资源</a:t>
            </a:r>
          </a:p>
          <a:p>
            <a:pPr lvl="0"/>
            <a:r>
              <a:rPr lang="zh-CN" altLang="zh-CN" dirty="0"/>
              <a:t>掌握如何实现自定义样式和主题</a:t>
            </a:r>
          </a:p>
          <a:p>
            <a:pPr lvl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99757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66713" y="1017477"/>
            <a:ext cx="10943167" cy="4572031"/>
          </a:xfrm>
        </p:spPr>
        <p:txBody>
          <a:bodyPr/>
          <a:lstStyle/>
          <a:p>
            <a:pPr>
              <a:buNone/>
            </a:pPr>
            <a:r>
              <a:rPr b="0" dirty="0"/>
              <a:t>Android</a:t>
            </a:r>
            <a:r>
              <a:rPr lang="zh-CN" b="0" dirty="0"/>
              <a:t>的资源可分为两大类：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zh-CN" b="0" dirty="0"/>
              <a:t>原生资源：无法通过由</a:t>
            </a:r>
            <a:r>
              <a:rPr b="0" dirty="0"/>
              <a:t>R</a:t>
            </a:r>
            <a:r>
              <a:rPr lang="zh-CN" b="0" dirty="0"/>
              <a:t>类进行索引的原生资源（如</a:t>
            </a:r>
            <a:r>
              <a:rPr b="0" dirty="0"/>
              <a:t>MP3</a:t>
            </a:r>
            <a:r>
              <a:rPr lang="zh-CN" b="0" dirty="0"/>
              <a:t>文件等）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zh-CN" b="0" dirty="0"/>
              <a:t>索引资源：通过</a:t>
            </a:r>
            <a:r>
              <a:rPr b="0" dirty="0"/>
              <a:t>R</a:t>
            </a:r>
            <a:r>
              <a:rPr lang="zh-CN" b="0" dirty="0"/>
              <a:t>类进行自动索引的资源（如字符串）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66713" y="347284"/>
            <a:ext cx="7485380" cy="547793"/>
          </a:xfrm>
        </p:spPr>
        <p:txBody>
          <a:bodyPr>
            <a:normAutofit fontScale="90000"/>
          </a:bodyPr>
          <a:lstStyle/>
          <a:p>
            <a:r>
              <a:rPr dirty="0"/>
              <a:t>资源分类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xmlns="" val="404765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517725230"/>
              </p:ext>
            </p:extLst>
          </p:nvPr>
        </p:nvGraphicFramePr>
        <p:xfrm>
          <a:off x="640938" y="1163159"/>
          <a:ext cx="10477534" cy="4667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22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4953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53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+mn-ea"/>
                          <a:ea typeface="+mn-ea"/>
                          <a:cs typeface="Times New Roman"/>
                        </a:rPr>
                        <a:t>目 录</a:t>
                      </a:r>
                      <a:endParaRPr lang="zh-CN" sz="2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Times New Roman"/>
                        </a:rPr>
                        <a:t>资源描述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8191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/res/animator/</a:t>
                      </a:r>
                      <a:endParaRPr lang="zh-CN" sz="19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存放定义属性动画的</a:t>
                      </a:r>
                      <a:r>
                        <a:rPr lang="en-US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XML</a:t>
                      </a: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文件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8191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/res/anim/</a:t>
                      </a:r>
                      <a:endParaRPr lang="zh-CN" sz="19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存放定义了补间动画或逐帧动画的</a:t>
                      </a:r>
                      <a:r>
                        <a:rPr lang="en-US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XML</a:t>
                      </a: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文件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8191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/res/color/</a:t>
                      </a:r>
                      <a:endParaRPr lang="zh-CN" sz="19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存放定义不同状态下颜色列表的</a:t>
                      </a:r>
                      <a:r>
                        <a:rPr lang="en-US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XML</a:t>
                      </a: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文件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8191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/res/drawable/</a:t>
                      </a:r>
                      <a:endParaRPr lang="zh-CN" sz="19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存放能转换为绘制资源的位图文件或者定义了绘制资源的</a:t>
                      </a:r>
                      <a:r>
                        <a:rPr lang="en-US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XML</a:t>
                      </a: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文件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28191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/res/layout/</a:t>
                      </a:r>
                      <a:endParaRPr lang="zh-CN" sz="19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存放各种界面布局文件，每个</a:t>
                      </a:r>
                      <a:r>
                        <a:rPr lang="en-US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Activity</a:t>
                      </a: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对应一个</a:t>
                      </a:r>
                      <a:r>
                        <a:rPr lang="en-US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XML</a:t>
                      </a: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文件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28191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/res/menu/</a:t>
                      </a:r>
                      <a:endParaRPr lang="zh-CN" sz="19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存放为应用程序定义的各种菜单资源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28191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/res/raw/</a:t>
                      </a:r>
                      <a:endParaRPr lang="zh-CN" sz="19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存放直接复制到设备中的任意文件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28191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/res/values/</a:t>
                      </a:r>
                      <a:endParaRPr lang="zh-CN" sz="19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存放定义多种类型资源的</a:t>
                      </a:r>
                      <a:r>
                        <a:rPr lang="en-US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XML</a:t>
                      </a: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文件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28191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/res/xml/</a:t>
                      </a:r>
                      <a:endParaRPr lang="zh-CN" sz="19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存放任意的原生</a:t>
                      </a:r>
                      <a:r>
                        <a:rPr lang="en-US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XML</a:t>
                      </a: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文件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28191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/assets/</a:t>
                      </a:r>
                      <a:endParaRPr lang="zh-CN" sz="19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9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存放各种资源文件，包括音频文件、视频文件等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 bwMode="auto">
          <a:xfrm>
            <a:off x="640938" y="233215"/>
            <a:ext cx="9715568" cy="773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</a:pPr>
            <a:r>
              <a:rPr lang="en-US" altLang="zh-CN" sz="3200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Android</a:t>
            </a:r>
            <a:r>
              <a:rPr lang="zh-CN" altLang="zh-CN" sz="3200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应用资源存放目录</a:t>
            </a:r>
            <a:endParaRPr lang="zh-CN" altLang="en-US" sz="3200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09656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66713" y="1151948"/>
            <a:ext cx="10943167" cy="4572031"/>
          </a:xfrm>
        </p:spPr>
        <p:txBody>
          <a:bodyPr>
            <a:norm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arrays.xml</a:t>
            </a:r>
            <a:r>
              <a:rPr lang="zh-CN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：定义数组资源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colors.xml</a:t>
            </a:r>
            <a:r>
              <a:rPr lang="zh-CN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：定义颜色资源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dimen.xml</a:t>
            </a:r>
            <a:r>
              <a:rPr lang="zh-CN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：定义尺寸资源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strings.xml</a:t>
            </a:r>
            <a:r>
              <a:rPr lang="zh-CN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：定义字符串资源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styles.xml</a:t>
            </a:r>
            <a:r>
              <a:rPr lang="zh-CN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：定义样式资源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66713" y="347284"/>
            <a:ext cx="7485380" cy="54779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/res/values/</a:t>
            </a:r>
            <a:r>
              <a:rPr lang="zh-CN" altLang="zh-CN" dirty="0"/>
              <a:t>目录下的资源文件</a:t>
            </a:r>
            <a:endParaRPr dirty="0"/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xmlns="" val="91512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07054" y="1098160"/>
            <a:ext cx="10943167" cy="4572031"/>
          </a:xfrm>
        </p:spPr>
        <p:txBody>
          <a:bodyPr>
            <a:norm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sz="2800" b="0" dirty="0"/>
              <a:t>Java</a:t>
            </a:r>
            <a:r>
              <a:rPr lang="zh-CN" sz="2800" b="0" dirty="0"/>
              <a:t>代码访问资源</a:t>
            </a:r>
            <a:endParaRPr lang="zh-CN" altLang="en-US" sz="2800" b="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zh-CN" sz="2800" b="0" dirty="0"/>
              <a:t>在</a:t>
            </a:r>
            <a:r>
              <a:rPr sz="2800" b="0" dirty="0"/>
              <a:t>XML</a:t>
            </a:r>
            <a:r>
              <a:rPr lang="zh-CN" sz="2800" b="0" dirty="0"/>
              <a:t>文件中访问资源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71899" y="246223"/>
            <a:ext cx="7485380" cy="547793"/>
          </a:xfrm>
        </p:spPr>
        <p:txBody>
          <a:bodyPr>
            <a:normAutofit fontScale="90000"/>
          </a:bodyPr>
          <a:lstStyle/>
          <a:p>
            <a:r>
              <a:rPr dirty="0"/>
              <a:t>资源访问方式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xmlns="" val="1722935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56053" y="920192"/>
            <a:ext cx="10943167" cy="4572031"/>
          </a:xfrm>
        </p:spPr>
        <p:txBody>
          <a:bodyPr/>
          <a:lstStyle/>
          <a:p>
            <a:endParaRPr dirty="0"/>
          </a:p>
          <a:p>
            <a:pPr lvl="2"/>
            <a:r>
              <a:rPr lang="en-US" sz="2000" b="0" i="0" dirty="0" err="1"/>
              <a:t>packageName</a:t>
            </a:r>
            <a:r>
              <a:rPr sz="2000" b="0" i="0" dirty="0"/>
              <a:t>是包名</a:t>
            </a:r>
            <a:endParaRPr lang="en-US" sz="2000" b="0" i="0" dirty="0"/>
          </a:p>
          <a:p>
            <a:pPr lvl="2"/>
            <a:r>
              <a:rPr lang="en-US" sz="2000" b="0" i="0" dirty="0" err="1"/>
              <a:t>resourceType</a:t>
            </a:r>
            <a:r>
              <a:rPr sz="2000" b="0" i="0" dirty="0"/>
              <a:t>是资源类型</a:t>
            </a:r>
            <a:endParaRPr lang="en-US" sz="2000" b="0" i="0" dirty="0"/>
          </a:p>
          <a:p>
            <a:pPr lvl="2"/>
            <a:r>
              <a:rPr lang="en-US" sz="2000" b="0" i="0" dirty="0" err="1"/>
              <a:t>resourceName</a:t>
            </a:r>
            <a:r>
              <a:rPr sz="2000" b="0" i="0" dirty="0"/>
              <a:t>是资源名称</a:t>
            </a:r>
            <a:endParaRPr lang="en-US" sz="2000" b="0" i="0" dirty="0"/>
          </a:p>
          <a:p>
            <a:pPr marL="457200" lvl="1" indent="-457200">
              <a:lnSpc>
                <a:spcPct val="150000"/>
              </a:lnSpc>
            </a:pPr>
            <a:r>
              <a:rPr lang="en-US" altLang="zh-CN" sz="2800" b="0" i="0" dirty="0"/>
              <a:t>Resources类中提供的访问资源的方法：</a:t>
            </a:r>
          </a:p>
          <a:p>
            <a:pPr lvl="1">
              <a:lnSpc>
                <a:spcPct val="150000"/>
              </a:lnSpc>
            </a:pPr>
            <a:endParaRPr lang="zh-CN" i="0" dirty="0"/>
          </a:p>
          <a:p>
            <a:pPr lvl="0">
              <a:buNone/>
            </a:pPr>
            <a:endParaRPr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56053" y="225419"/>
            <a:ext cx="7485380" cy="54779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代码访问</a:t>
            </a:r>
            <a:r>
              <a:rPr lang="en-US" altLang="zh-CN" dirty="0"/>
              <a:t>res</a:t>
            </a:r>
            <a:r>
              <a:rPr lang="zh-CN" altLang="en-US" dirty="0"/>
              <a:t>资源</a:t>
            </a:r>
            <a:br>
              <a:rPr lang="zh-CN" altLang="en-US" dirty="0"/>
            </a:br>
            <a:endParaRPr dirty="0"/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6" name="TextBox 5"/>
          <p:cNvSpPr txBox="1"/>
          <p:nvPr/>
        </p:nvSpPr>
        <p:spPr bwMode="auto">
          <a:xfrm>
            <a:off x="1008495" y="1077157"/>
            <a:ext cx="7905805" cy="410433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packageName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.]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R.resourceType.resourceName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67589921"/>
              </p:ext>
            </p:extLst>
          </p:nvPr>
        </p:nvGraphicFramePr>
        <p:xfrm>
          <a:off x="835894" y="3622366"/>
          <a:ext cx="10763326" cy="25814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33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099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lt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方 法</a:t>
                      </a:r>
                    </a:p>
                  </a:txBody>
                  <a:tcPr marL="94860" marR="948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Times New Roman"/>
                          <a:ea typeface="宋体"/>
                          <a:cs typeface="Times New Roman"/>
                        </a:rPr>
                        <a:t>功能描述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4860" marR="9486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961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int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getColor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(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int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 id)</a:t>
                      </a:r>
                      <a:endParaRPr lang="zh-CN" sz="16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94860" marR="9486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对应</a:t>
                      </a:r>
                      <a:r>
                        <a:rPr lang="en-US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res/values/colors.xml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94860" marR="9486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2961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Drawable getDrawable(int id)</a:t>
                      </a:r>
                      <a:endParaRPr lang="zh-CN" sz="16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94860" marR="9486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对应</a:t>
                      </a:r>
                      <a:r>
                        <a:rPr lang="en-US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res/drawable/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94860" marR="9486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2961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XmlResourceParser getLayout(int id)</a:t>
                      </a:r>
                      <a:endParaRPr lang="zh-CN" sz="16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94860" marR="9486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对应</a:t>
                      </a:r>
                      <a:r>
                        <a:rPr lang="en-US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res/layout/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94860" marR="9486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2961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String getString(int id)</a:t>
                      </a:r>
                      <a:endParaRPr lang="zh-CN" sz="16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94860" marR="9486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对应</a:t>
                      </a:r>
                      <a:r>
                        <a:rPr lang="en-US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res/values/strings.xml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94860" marR="9486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2961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CharSequence getText(int id)</a:t>
                      </a:r>
                      <a:endParaRPr lang="zh-CN" sz="16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94860" marR="9486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对应</a:t>
                      </a:r>
                      <a:r>
                        <a:rPr lang="en-US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res/values/strings.xml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94860" marR="9486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52961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InputStream openRawResource(int id)</a:t>
                      </a:r>
                      <a:endParaRPr lang="zh-CN" sz="16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94860" marR="9486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对应</a:t>
                      </a:r>
                      <a:r>
                        <a:rPr lang="en-US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res/raw/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94860" marR="94860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52961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void parseBundleExtra (String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tagName,AttributeSet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 attrs, Bundle outBundle)</a:t>
                      </a:r>
                      <a:endParaRPr lang="zh-CN" sz="16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94860" marR="9486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对应</a:t>
                      </a:r>
                      <a:r>
                        <a:rPr lang="en-US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res/xml/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94860" marR="94860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52961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String[] getStringArray(int id)</a:t>
                      </a:r>
                      <a:endParaRPr lang="zh-CN" sz="16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94860" marR="9486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对应</a:t>
                      </a:r>
                      <a:r>
                        <a:rPr lang="en-US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res/values/arrays.xml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94860" marR="94860" marT="0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52961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float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getDimension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(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int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 id)</a:t>
                      </a:r>
                      <a:endParaRPr lang="zh-CN" sz="16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94860" marR="9486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对应</a:t>
                      </a:r>
                      <a:r>
                        <a:rPr lang="en-US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res/values/dimens.xml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94860" marR="94860" marT="0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82576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66712" y="951562"/>
            <a:ext cx="10943167" cy="457203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sz="2800" b="0" dirty="0"/>
              <a:t>Java</a:t>
            </a:r>
            <a:r>
              <a:rPr lang="zh-CN" sz="2800" b="0" dirty="0"/>
              <a:t>代码访问</a:t>
            </a:r>
            <a:r>
              <a:rPr sz="2800" b="0" dirty="0"/>
              <a:t>assets</a:t>
            </a:r>
            <a:r>
              <a:rPr lang="zh-CN" sz="2800" b="0" dirty="0"/>
              <a:t>原生资源</a:t>
            </a:r>
            <a:endParaRPr sz="2800" b="0" dirty="0"/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6" name="TextBox 5"/>
          <p:cNvSpPr txBox="1"/>
          <p:nvPr/>
        </p:nvSpPr>
        <p:spPr bwMode="auto">
          <a:xfrm>
            <a:off x="1142965" y="1697954"/>
            <a:ext cx="7905805" cy="410433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getResources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getAssets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().open("</a:t>
            </a:r>
            <a:r>
              <a:rPr lang="zh-CN" altLang="en-US" sz="1867" dirty="0">
                <a:latin typeface="Courier New" pitchFamily="49" charset="0"/>
                <a:cs typeface="Courier New" pitchFamily="49" charset="0"/>
              </a:rPr>
              <a:t>图片资源名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")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内容占位符 4"/>
          <p:cNvSpPr txBox="1">
            <a:spLocks/>
          </p:cNvSpPr>
          <p:nvPr/>
        </p:nvSpPr>
        <p:spPr bwMode="auto">
          <a:xfrm>
            <a:off x="666712" y="2285969"/>
            <a:ext cx="10943167" cy="45720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20" tIns="60960" rIns="121920" bIns="60960" numCol="1" anchor="t" anchorCtr="0" compatLnSpc="1"/>
          <a:lstStyle/>
          <a:p>
            <a:pPr marL="457200" indent="-457200" defTabSz="121917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在</a:t>
            </a:r>
            <a:r>
              <a:rPr lang="en-US" altLang="zh-CN" sz="2800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XML</a:t>
            </a:r>
            <a:r>
              <a:rPr lang="zh-CN" altLang="zh-CN" sz="2800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文件中使用资源</a:t>
            </a:r>
            <a:endParaRPr lang="en-US" altLang="zh-CN" sz="2800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1142965" y="3237578"/>
            <a:ext cx="7905805" cy="410433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@[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packageName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:]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resourceType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resourceName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6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1279</TotalTime>
  <Words>1592</Words>
  <Application>Microsoft Office PowerPoint</Application>
  <PresentationFormat>自定义</PresentationFormat>
  <Paragraphs>347</Paragraphs>
  <Slides>27</Slides>
  <Notes>26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画廊</vt:lpstr>
      <vt:lpstr>幻灯片 1</vt:lpstr>
      <vt:lpstr>第四章   资源管理器</vt:lpstr>
      <vt:lpstr>本章目标</vt:lpstr>
      <vt:lpstr>资源分类</vt:lpstr>
      <vt:lpstr>幻灯片 5</vt:lpstr>
      <vt:lpstr>/res/values/目录下的资源文件</vt:lpstr>
      <vt:lpstr>资源访问方式</vt:lpstr>
      <vt:lpstr>Java代码访问res资源 </vt:lpstr>
      <vt:lpstr>幻灯片 9</vt:lpstr>
      <vt:lpstr> XML资源文件</vt:lpstr>
      <vt:lpstr>strings.xml文本资源文件</vt:lpstr>
      <vt:lpstr>幻灯片 12</vt:lpstr>
      <vt:lpstr>colors.xml颜色设置资源文件</vt:lpstr>
      <vt:lpstr> </vt:lpstr>
      <vt:lpstr>幻灯片 15</vt:lpstr>
      <vt:lpstr>dimens.xml尺寸定义资源文件</vt:lpstr>
      <vt:lpstr> </vt:lpstr>
      <vt:lpstr>幻灯片 18</vt:lpstr>
      <vt:lpstr>styles.xml主题风格资源文件</vt:lpstr>
      <vt:lpstr>幻灯片 20</vt:lpstr>
      <vt:lpstr>drawable图像资源目录</vt:lpstr>
      <vt:lpstr>幻灯片 22</vt:lpstr>
      <vt:lpstr>样式和主题</vt:lpstr>
      <vt:lpstr>幻灯片 24</vt:lpstr>
      <vt:lpstr>幻灯片 25</vt:lpstr>
      <vt:lpstr>在AndroidManifest.xml中设置主题</vt:lpstr>
      <vt:lpstr>在程序当中设置主题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Python程序设计 Programming in Python</dc:title>
  <dc:creator>zhaokl</dc:creator>
  <cp:lastModifiedBy>E73Fu</cp:lastModifiedBy>
  <cp:revision>187</cp:revision>
  <dcterms:created xsi:type="dcterms:W3CDTF">2017-12-12T07:08:44Z</dcterms:created>
  <dcterms:modified xsi:type="dcterms:W3CDTF">2023-05-08T07:50:17Z</dcterms:modified>
</cp:coreProperties>
</file>