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3"/>
  </p:notesMasterIdLst>
  <p:handoutMasterIdLst>
    <p:handoutMasterId r:id="rId44"/>
  </p:handoutMasterIdLst>
  <p:sldIdLst>
    <p:sldId id="478" r:id="rId2"/>
    <p:sldId id="299" r:id="rId3"/>
    <p:sldId id="29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41" r:id="rId17"/>
    <p:sldId id="442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77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4" r:id="rId36"/>
    <p:sldId id="465" r:id="rId37"/>
    <p:sldId id="466" r:id="rId38"/>
    <p:sldId id="467" r:id="rId39"/>
    <p:sldId id="469" r:id="rId40"/>
    <p:sldId id="470" r:id="rId41"/>
    <p:sldId id="47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chen" initials="Z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A6D88BA8-8446-41FF-A7D4-0E781B0BD6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56F92EC-0FC2-45A6-A324-FA10BE8B69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463A4-E2FF-447B-8B1C-44D7D0F0E56C}" type="datetimeFigureOut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1969891-5E7D-4CF1-80F0-DEDC18858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2E858CA-C72D-48B6-B4AE-156CD65CE8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6C385-7942-460F-9619-E14E075BDE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388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01D75-FC71-4938-910E-87791E7C5890}" type="datetimeFigureOut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7522D-86A9-45AD-93E5-45F67F78C8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943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233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8851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3110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2406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3153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73940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2824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70475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6506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6053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789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89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7142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2137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4627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6040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9397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1770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4872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2854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3845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476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7721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114686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11046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0013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3628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958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7284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742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589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0893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2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415B-3A06-45D6-924A-B02E068FB4A3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429000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457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19" y="1142988"/>
            <a:ext cx="10943167" cy="4988871"/>
          </a:xfrm>
        </p:spPr>
        <p:txBody>
          <a:bodyPr/>
          <a:lstStyle>
            <a:lvl1pPr marL="457189" indent="-457189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kumimoji="0" lang="en-US" altLang="zh-CN" sz="2667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buClr>
                <a:schemeClr val="accent1"/>
              </a:buClr>
              <a:buFont typeface="Arial" panose="020B0604020202020204" pitchFamily="34" charset="0"/>
              <a:buChar char="•"/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buClr>
                <a:schemeClr val="accent1"/>
              </a:buClr>
              <a:buFont typeface="Arial" panose="020B0604020202020204" pitchFamily="34" charset="0"/>
              <a:buChar char="•"/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6719" y="270770"/>
            <a:ext cx="6419886" cy="547687"/>
          </a:xfrm>
        </p:spPr>
        <p:txBody>
          <a:bodyPr/>
          <a:lstStyle>
            <a:lvl1pPr>
              <a:defRPr kumimoji="0" lang="zh-CN" altLang="en-US" sz="3733" b="1" kern="1200" cap="none" baseline="0" dirty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6" name="Straight Connector 32"/>
          <p:cNvCxnSpPr/>
          <p:nvPr userDrawn="1"/>
        </p:nvCxnSpPr>
        <p:spPr>
          <a:xfrm>
            <a:off x="666719" y="818457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801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253316"/>
            <a:ext cx="9603275" cy="104923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330" y="1196495"/>
            <a:ext cx="9603275" cy="3450613"/>
          </a:xfrm>
        </p:spPr>
        <p:txBody>
          <a:bodyPr anchor="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1447331" y="84535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12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37B5-3156-47C7-A4C5-F654B16E6475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251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173004"/>
            <a:ext cx="9605635" cy="105930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369044"/>
            <a:ext cx="4645152" cy="34485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375509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24921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947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3955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9-1B44-46FC-BCE8-49716BB3FD9C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2347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9AFD38-AAEA-4B59-9BE5-AEC5F8F047FF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15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3071-35F8-41A0-AB8C-D7D13532E687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975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D781-5D03-4C54-AF4C-246D15FA7110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534C902A-8D24-4D84-B01C-348A8ED16A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733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12D5-4CF9-40BC-B8B4-CB12055E2D88}" type="datetime1">
              <a:rPr lang="zh-CN" altLang="en-US" smtClean="0"/>
              <a:pPr/>
              <a:t>2023-05-08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480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已出版图书\2023\！资源待上传_赵克玲-Android Studio程序设计案例教程-微课版（第2版）202204\BANNER-Android Studio程序设计案例教程-微课版（第2版）\BANNER-Android-Studio程序设计案例教程-微课版（第2版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4839"/>
            <a:ext cx="12192000" cy="448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1961" y="774490"/>
            <a:ext cx="10943167" cy="1238259"/>
          </a:xfrm>
        </p:spPr>
        <p:txBody>
          <a:bodyPr/>
          <a:lstStyle/>
          <a:p>
            <a:r>
              <a:rPr b="0" dirty="0"/>
              <a:t>Fragment</a:t>
            </a:r>
            <a:r>
              <a:rPr lang="zh-CN" b="0" dirty="0"/>
              <a:t>获取其所在的</a:t>
            </a:r>
            <a:r>
              <a:rPr b="0" dirty="0"/>
              <a:t>Activity</a:t>
            </a:r>
            <a:r>
              <a:rPr lang="zh-CN" b="0" dirty="0"/>
              <a:t>中的组件</a:t>
            </a:r>
            <a:endParaRPr b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2581" y="226697"/>
            <a:ext cx="7485380" cy="547793"/>
          </a:xfrm>
        </p:spPr>
        <p:txBody>
          <a:bodyPr>
            <a:normAutofit fontScale="90000"/>
          </a:bodyPr>
          <a:lstStyle/>
          <a:p>
            <a:r>
              <a:rPr b="0" dirty="0"/>
              <a:t>与</a:t>
            </a:r>
            <a:r>
              <a:rPr lang="en-US" b="0" dirty="0"/>
              <a:t>Activity</a:t>
            </a:r>
            <a:r>
              <a:rPr b="0" dirty="0"/>
              <a:t>通讯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1333466" y="1432745"/>
            <a:ext cx="8191557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View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listView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R.id.list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>
            <a:off x="761963" y="1714488"/>
            <a:ext cx="10943167" cy="1238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获取指定</a:t>
            </a:r>
            <a:r>
              <a:rPr lang="en-US" altLang="zh-CN" sz="2667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Frament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实例</a:t>
            </a:r>
            <a:endParaRPr lang="en-US" altLang="zh-CN" sz="2667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333467" y="2384946"/>
            <a:ext cx="9334565" cy="985078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ExampleFragment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fragment = 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ExampleFragment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getFragmentManager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findFragmentById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R.id.example_fragment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>
            <a:off x="761961" y="3184126"/>
            <a:ext cx="10943167" cy="1238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</a:t>
            </a:r>
            <a:r>
              <a:rPr lang="en-US" altLang="zh-CN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Fragment</a:t>
            </a:r>
            <a:r>
              <a:rPr lang="zh-CN" altLang="en-US" sz="2667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中定义回调接口</a:t>
            </a:r>
            <a:endParaRPr lang="en-US" altLang="zh-CN" sz="2667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333467" y="3850752"/>
            <a:ext cx="8191557" cy="2709011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public static class FragmentA extends ListFragment { </a:t>
            </a:r>
            <a:endParaRPr lang="zh-CN" altLang="en-US" sz="1867" dirty="0" err="1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......</a:t>
            </a:r>
            <a:r>
              <a:rPr lang="zh-CN" altLang="en-US" sz="1867" dirty="0" err="1">
                <a:latin typeface="Courier New" pitchFamily="49" charset="0"/>
                <a:cs typeface="Courier New" pitchFamily="49" charset="0"/>
              </a:rPr>
              <a:t>省略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//Activity</a:t>
            </a:r>
            <a:r>
              <a:rPr lang="zh-CN" altLang="en-US" sz="1867" dirty="0" err="1">
                <a:latin typeface="Courier New" pitchFamily="49" charset="0"/>
                <a:cs typeface="Courier New" pitchFamily="49" charset="0"/>
              </a:rPr>
              <a:t>必须实现下面的接口 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public interface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OnNewsSelectedListener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en-US" sz="1867" dirty="0" err="1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//</a:t>
            </a:r>
            <a:r>
              <a:rPr lang="zh-CN" altLang="en-US" sz="1867" dirty="0" err="1">
                <a:latin typeface="Courier New" pitchFamily="49" charset="0"/>
                <a:cs typeface="Courier New" pitchFamily="49" charset="0"/>
              </a:rPr>
              <a:t>传递当前被选中的标题的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id </a:t>
            </a:r>
            <a:endParaRPr lang="zh-CN" altLang="en-US" sz="1867" dirty="0" err="1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onNewsSelected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(long id); </a:t>
            </a:r>
            <a:endParaRPr lang="zh-CN" altLang="en-US" sz="1867" dirty="0" err="1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}</a:t>
            </a:r>
            <a:endParaRPr lang="zh-CN" altLang="en-US" sz="1867" dirty="0" err="1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......</a:t>
            </a:r>
            <a:r>
              <a:rPr lang="zh-CN" altLang="en-US" sz="1867" dirty="0" err="1">
                <a:latin typeface="Courier New" pitchFamily="49" charset="0"/>
                <a:cs typeface="Courier New" pitchFamily="49" charset="0"/>
              </a:rPr>
              <a:t>省略</a:t>
            </a: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} </a:t>
            </a:r>
            <a:endParaRPr lang="zh-CN" altLang="en-US" sz="1867" dirty="0" err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407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35069" y="746292"/>
            <a:ext cx="10943167" cy="1238259"/>
          </a:xfrm>
        </p:spPr>
        <p:txBody>
          <a:bodyPr/>
          <a:lstStyle/>
          <a:p>
            <a:r>
              <a:rPr lang="zh-CN" b="0" dirty="0"/>
              <a:t>使用</a:t>
            </a:r>
            <a:r>
              <a:rPr b="0" dirty="0"/>
              <a:t>onAttach()</a:t>
            </a:r>
            <a:r>
              <a:rPr lang="zh-CN" b="0" dirty="0"/>
              <a:t>方法检查</a:t>
            </a:r>
            <a:r>
              <a:rPr b="0" dirty="0"/>
              <a:t>Activity</a:t>
            </a:r>
            <a:r>
              <a:rPr lang="zh-CN" b="0" dirty="0"/>
              <a:t>是否实现回调接口</a:t>
            </a:r>
            <a:endParaRPr b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4554"/>
            <a:ext cx="7485380" cy="547793"/>
          </a:xfrm>
        </p:spPr>
        <p:txBody>
          <a:bodyPr>
            <a:normAutofit fontScale="90000"/>
          </a:bodyPr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1238216" y="1471516"/>
            <a:ext cx="9525024" cy="472026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public static class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FragmentA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ListFragment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{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OnNewsSelectedListener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mListener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......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省略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@Override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onAttach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(Activity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activity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){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super.onAttach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(activity);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try{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mListener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=(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OnNewsSelectedListener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)activity;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    }catch(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ClassCastException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e){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        throw new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ClassCastException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activity.toString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		+"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必须继承接口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OnNewsSelectedListener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");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......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省略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89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292" y="715787"/>
            <a:ext cx="10943167" cy="1238259"/>
          </a:xfrm>
        </p:spPr>
        <p:txBody>
          <a:bodyPr/>
          <a:lstStyle/>
          <a:p>
            <a:r>
              <a:rPr b="0" dirty="0"/>
              <a:t>Fragment</a:t>
            </a:r>
            <a:r>
              <a:rPr lang="zh-CN" b="0" dirty="0"/>
              <a:t>与</a:t>
            </a:r>
            <a:r>
              <a:rPr b="0" dirty="0"/>
              <a:t>Activity</a:t>
            </a:r>
            <a:r>
              <a:rPr lang="zh-CN" b="0" dirty="0"/>
              <a:t>共享事件</a:t>
            </a:r>
            <a:endParaRPr b="0"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862504" y="1398981"/>
            <a:ext cx="10477573" cy="29963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public static class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FragmentA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ListFragment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{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OnNewsSelectedListener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mListener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......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省略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@Override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onListItemClick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ListView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l,View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v,int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position,long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id){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mListener.onNewsSelected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(id);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}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......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省略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66110" y="4523444"/>
            <a:ext cx="9897173" cy="1600247"/>
            <a:chOff x="721020" y="3780621"/>
            <a:chExt cx="7422880" cy="1200185"/>
          </a:xfrm>
        </p:grpSpPr>
        <p:grpSp>
          <p:nvGrpSpPr>
            <p:cNvPr id="13" name="组合 7"/>
            <p:cNvGrpSpPr/>
            <p:nvPr/>
          </p:nvGrpSpPr>
          <p:grpSpPr>
            <a:xfrm>
              <a:off x="721020" y="4000191"/>
              <a:ext cx="636270" cy="759507"/>
              <a:chOff x="645787" y="4126684"/>
              <a:chExt cx="636270" cy="759507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126684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6" name="文本框 7"/>
              <p:cNvSpPr txBox="1"/>
              <p:nvPr/>
            </p:nvSpPr>
            <p:spPr>
              <a:xfrm rot="21540000">
                <a:off x="645787" y="4570768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 bwMode="auto">
            <a:xfrm>
              <a:off x="1357290" y="3780621"/>
              <a:ext cx="6786610" cy="12001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在数据传递时，也可以直接把数据从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FragmentA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传递给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FragmentB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，不过该方式降低了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Fragment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的可重用的能力。现在的处理方式只需要把发生的事件告诉宿主，由宿主决定如何处置，以便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Fragment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的重用性更好。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07431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01504" y="246223"/>
            <a:ext cx="7753773" cy="74337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Fragment</a:t>
            </a:r>
            <a:r>
              <a:rPr lang="zh-CN" altLang="en-US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生命周期中的方法</a:t>
            </a:r>
            <a:endParaRPr dirty="0"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9218209"/>
              </p:ext>
            </p:extLst>
          </p:nvPr>
        </p:nvGraphicFramePr>
        <p:xfrm>
          <a:off x="1235975" y="989596"/>
          <a:ext cx="9144064" cy="488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561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049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9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方法</a:t>
                      </a:r>
                      <a:endParaRPr lang="zh-CN" sz="19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9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onAttach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当一个</a:t>
                      </a:r>
                      <a:r>
                        <a:rPr lang="en-US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Fragment</a:t>
                      </a:r>
                      <a:r>
                        <a:rPr lang="zh-CN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对象关联到一个</a:t>
                      </a:r>
                      <a:r>
                        <a:rPr lang="en-US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Activity</a:t>
                      </a:r>
                      <a:r>
                        <a:rPr lang="zh-CN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时被调用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onCreate()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初始化创建</a:t>
                      </a:r>
                      <a:r>
                        <a:rPr lang="en-US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Fragment</a:t>
                      </a:r>
                      <a:r>
                        <a:rPr lang="zh-CN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对象时被调用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onCreateView()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当</a:t>
                      </a:r>
                      <a:r>
                        <a:rPr lang="en-US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Activity</a:t>
                      </a:r>
                      <a:r>
                        <a:rPr lang="zh-CN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获得</a:t>
                      </a:r>
                      <a:r>
                        <a:rPr lang="en-US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Fragment</a:t>
                      </a:r>
                      <a:r>
                        <a:rPr lang="zh-CN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的布局时调用此方法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onActivityCreated()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当</a:t>
                      </a:r>
                      <a:r>
                        <a:rPr lang="en-US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Activity</a:t>
                      </a:r>
                      <a:r>
                        <a:rPr lang="zh-CN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对象完成自己的</a:t>
                      </a:r>
                      <a:r>
                        <a:rPr lang="en-US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onCreate()</a:t>
                      </a:r>
                      <a:r>
                        <a:rPr lang="zh-CN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方法时调用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onStart()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Fragment</a:t>
                      </a:r>
                      <a:r>
                        <a:rPr lang="zh-CN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对象在</a:t>
                      </a:r>
                      <a:r>
                        <a:rPr lang="en-US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UI</a:t>
                      </a:r>
                      <a:r>
                        <a:rPr lang="zh-CN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界面可见时调用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0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onResume()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Fragment</a:t>
                      </a:r>
                      <a:r>
                        <a:rPr lang="zh-CN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对象的</a:t>
                      </a:r>
                      <a:r>
                        <a:rPr lang="en-US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UI</a:t>
                      </a:r>
                      <a:r>
                        <a:rPr lang="zh-CN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可以与用户交互时调用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0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onPause()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由</a:t>
                      </a:r>
                      <a:r>
                        <a:rPr lang="en-US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Activity</a:t>
                      </a:r>
                      <a:r>
                        <a:rPr lang="zh-CN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对象转为</a:t>
                      </a:r>
                      <a:r>
                        <a:rPr lang="en-US" sz="1600" kern="100" dirty="0" err="1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onPause</a:t>
                      </a:r>
                      <a:r>
                        <a:rPr lang="zh-CN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状态时调用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onStop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有组件完全遮挡，或者宿主</a:t>
                      </a:r>
                      <a:r>
                        <a:rPr lang="en-US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Activity</a:t>
                      </a:r>
                      <a:r>
                        <a:rPr lang="zh-CN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对象转为</a:t>
                      </a:r>
                      <a:r>
                        <a:rPr lang="en-US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onStop</a:t>
                      </a:r>
                      <a:r>
                        <a:rPr lang="zh-CN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状态时调用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0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onDestroyView()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Fragment</a:t>
                      </a:r>
                      <a:r>
                        <a:rPr lang="zh-CN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对象清理</a:t>
                      </a:r>
                      <a:r>
                        <a:rPr lang="en-US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资源时调用，即移除</a:t>
                      </a:r>
                      <a:r>
                        <a:rPr lang="en-US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Fragment</a:t>
                      </a:r>
                      <a:r>
                        <a:rPr lang="zh-CN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中的视图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0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onDestroy()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Fragment</a:t>
                      </a:r>
                      <a:r>
                        <a:rPr lang="zh-CN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对象完成对象清理</a:t>
                      </a:r>
                      <a:r>
                        <a:rPr lang="en-US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sz="1600" kern="10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资源时调用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006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onDetach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当</a:t>
                      </a:r>
                      <a:r>
                        <a:rPr lang="en-US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Fragment</a:t>
                      </a:r>
                      <a:r>
                        <a:rPr lang="zh-CN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被从</a:t>
                      </a:r>
                      <a:r>
                        <a:rPr lang="en-US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Activity</a:t>
                      </a:r>
                      <a:r>
                        <a:rPr lang="zh-CN" sz="16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中删掉时被调用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9149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48893" y="246223"/>
            <a:ext cx="7753773" cy="743373"/>
          </a:xfrm>
        </p:spPr>
        <p:txBody>
          <a:bodyPr/>
          <a:lstStyle/>
          <a:p>
            <a:r>
              <a:rPr lang="en-US" dirty="0" err="1"/>
              <a:t>Menu</a:t>
            </a:r>
            <a:r>
              <a:rPr dirty="0" err="1"/>
              <a:t>菜单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626164" y="880119"/>
            <a:ext cx="10382323" cy="35289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Android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中提供的菜单有如下几种：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选项菜单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子菜单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上下文菜单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图标菜单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扩展菜单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pic>
        <p:nvPicPr>
          <p:cNvPr id="386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486" y="1579195"/>
            <a:ext cx="6327093" cy="281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 bwMode="auto">
          <a:xfrm>
            <a:off x="889710" y="4284858"/>
            <a:ext cx="10382323" cy="18548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系统创建菜单的方法主要有以下两种：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onCreateOptionsMenu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：创建选项菜单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onCreateContextMenu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：创建上下文菜单上下文菜单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53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41699" y="246223"/>
            <a:ext cx="7753773" cy="743373"/>
          </a:xfrm>
        </p:spPr>
        <p:txBody>
          <a:bodyPr/>
          <a:lstStyle/>
          <a:p>
            <a:r>
              <a:rPr lang="en-US" dirty="0"/>
              <a:t>Options Menu</a:t>
            </a:r>
            <a:r>
              <a:rPr dirty="0"/>
              <a:t>选项菜单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829198" y="1147288"/>
            <a:ext cx="10382323" cy="13626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使用</a:t>
            </a:r>
            <a:r>
              <a:rPr lang="en-US" altLang="en-US" sz="2667" dirty="0" err="1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onCreateOptionsMenu</a:t>
            </a:r>
            <a:r>
              <a:rPr lang="en-US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()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回调方法对菜单进行初始化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使用</a:t>
            </a:r>
            <a:r>
              <a:rPr lang="en-US" altLang="en-US" sz="2667" dirty="0" err="1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onPrepareOptionsMenu</a:t>
            </a:r>
            <a:r>
              <a:rPr lang="en-US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()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方法动态改变选项菜单的内容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92074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97193" y="295045"/>
            <a:ext cx="7753773" cy="743373"/>
          </a:xfrm>
        </p:spPr>
        <p:txBody>
          <a:bodyPr/>
          <a:lstStyle/>
          <a:p>
            <a:r>
              <a:rPr dirty="0"/>
              <a:t>响应菜单项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761963" y="666732"/>
            <a:ext cx="10382323" cy="18548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Android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为菜单提供了两种响应方式：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onOptionsItemSelected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</a:t>
            </a:r>
            <a:endParaRPr lang="en-US" altLang="en-US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onMenuItemSelected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0" name="TextBox 9"/>
          <p:cNvSpPr txBox="1"/>
          <p:nvPr/>
        </p:nvSpPr>
        <p:spPr bwMode="auto">
          <a:xfrm>
            <a:off x="761963" y="2416123"/>
            <a:ext cx="11430037" cy="18548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667" dirty="0" err="1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onMenuItemSelected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与</a:t>
            </a:r>
            <a:r>
              <a:rPr lang="en-US" altLang="en-US" sz="2667" dirty="0" err="1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onOptionsItemSelected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区别：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onMenuItemSelected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：当选择选项菜单或上下文菜单都会触发该事件处理方法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onOptionsItemSelected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：该方法只在选项菜单被选中时才会被触发</a:t>
            </a:r>
            <a:endParaRPr lang="en-US" altLang="zh-CN" sz="2133" dirty="0" err="1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4287" y="4619997"/>
            <a:ext cx="11832467" cy="1600247"/>
            <a:chOff x="723548" y="3602225"/>
            <a:chExt cx="7814437" cy="1200185"/>
          </a:xfrm>
        </p:grpSpPr>
        <p:grpSp>
          <p:nvGrpSpPr>
            <p:cNvPr id="12" name="组合 7"/>
            <p:cNvGrpSpPr/>
            <p:nvPr/>
          </p:nvGrpSpPr>
          <p:grpSpPr>
            <a:xfrm>
              <a:off x="723548" y="3933527"/>
              <a:ext cx="636270" cy="759507"/>
              <a:chOff x="648315" y="4060020"/>
              <a:chExt cx="636270" cy="759507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63711" y="4060020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5" name="文本框 7"/>
              <p:cNvSpPr txBox="1"/>
              <p:nvPr/>
            </p:nvSpPr>
            <p:spPr>
              <a:xfrm rot="21540000">
                <a:off x="648315" y="4504104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1306654" y="3602225"/>
              <a:ext cx="7231331" cy="12001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如果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Activity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中同时重写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onMenuItemSelected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()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和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onOptionsItemSelected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()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方法时，当点击同一个菜单项时，将先调用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onMenuItemSelected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()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方法，然后调用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onOptionsItemSelected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()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方法性。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09601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0789" y="295107"/>
            <a:ext cx="7753773" cy="743373"/>
          </a:xfrm>
        </p:spPr>
        <p:txBody>
          <a:bodyPr/>
          <a:lstStyle/>
          <a:p>
            <a:r>
              <a:rPr lang="en-US" dirty="0" err="1"/>
              <a:t>SubMenu</a:t>
            </a:r>
            <a:r>
              <a:rPr dirty="0"/>
              <a:t>子菜单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50789" y="967960"/>
            <a:ext cx="10382323" cy="297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创建子菜单的步骤：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重写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类的</a:t>
            </a: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onCreateOptionsMenu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调用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Menu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的</a:t>
            </a: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addSubMenu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方法添加子菜单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调用</a:t>
            </a: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SubMenu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的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add()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方法为子菜单添加菜单项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重写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类的</a:t>
            </a: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onOptionsItemSelected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 ()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</a:t>
            </a:r>
            <a:endParaRPr lang="en-US" altLang="en-US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pSp>
        <p:nvGrpSpPr>
          <p:cNvPr id="3" name="组合 10"/>
          <p:cNvGrpSpPr/>
          <p:nvPr/>
        </p:nvGrpSpPr>
        <p:grpSpPr>
          <a:xfrm>
            <a:off x="169075" y="4323332"/>
            <a:ext cx="11832467" cy="1600247"/>
            <a:chOff x="723548" y="3066139"/>
            <a:chExt cx="7814437" cy="1200185"/>
          </a:xfrm>
        </p:grpSpPr>
        <p:grpSp>
          <p:nvGrpSpPr>
            <p:cNvPr id="6" name="组合 7"/>
            <p:cNvGrpSpPr/>
            <p:nvPr/>
          </p:nvGrpSpPr>
          <p:grpSpPr>
            <a:xfrm>
              <a:off x="723548" y="3399012"/>
              <a:ext cx="636270" cy="759507"/>
              <a:chOff x="648315" y="3525505"/>
              <a:chExt cx="636270" cy="759507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63711" y="3525505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5" name="文本框 7"/>
              <p:cNvSpPr txBox="1"/>
              <p:nvPr/>
            </p:nvSpPr>
            <p:spPr>
              <a:xfrm rot="21540000">
                <a:off x="648315" y="3969589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1306654" y="3066139"/>
              <a:ext cx="7231331" cy="12001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当调用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setIcon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()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方法设置图标时，图标无法显示是因为在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MenuBuilder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的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optionalIconsVisible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属性默认为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fals</a:t>
              </a:r>
              <a:r>
                <a:rPr kumimoji="1" lang="en-US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e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。当要显示图标时，需要通过反射机制调用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MenuBuilder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对象的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setOptionalIconsVisible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()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方法，将其设置为</a:t>
              </a:r>
              <a:r>
                <a:rPr kumimoji="1" lang="en-US" altLang="zh-CN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true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即可。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90656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第五章  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en-US" altLang="zh-CN" sz="4800" dirty="0"/>
              <a:t>UI</a:t>
            </a:r>
            <a:r>
              <a:rPr lang="zh-CN" altLang="en-US" sz="4800" b="1" dirty="0"/>
              <a:t>进阶</a:t>
            </a:r>
            <a:endParaRPr sz="4800" b="1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417779" y="3737422"/>
            <a:ext cx="8637072" cy="977621"/>
          </a:xfrm>
        </p:spPr>
        <p:txBody>
          <a:bodyPr/>
          <a:lstStyle/>
          <a:p>
            <a:r>
              <a:rPr lang="zh-CN" altLang="en-US" dirty="0"/>
              <a:t>赵克玲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92B4647-63CF-8AEE-1C60-065A2D4E6B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59259" y="3737422"/>
            <a:ext cx="2187871" cy="22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7689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1963" y="271532"/>
            <a:ext cx="7753773" cy="743373"/>
          </a:xfrm>
        </p:spPr>
        <p:txBody>
          <a:bodyPr/>
          <a:lstStyle/>
          <a:p>
            <a:r>
              <a:rPr lang="en-US" dirty="0" err="1"/>
              <a:t>ContextMenu</a:t>
            </a:r>
            <a:r>
              <a:rPr dirty="0"/>
              <a:t>上下文菜单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50789" y="896610"/>
            <a:ext cx="10382323" cy="6649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667" dirty="0" err="1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onCreateContextMenu</a:t>
            </a:r>
            <a:r>
              <a:rPr lang="en-US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()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方法来生成</a:t>
            </a:r>
            <a:r>
              <a:rPr lang="en-US" altLang="en-US" sz="2667" dirty="0" err="1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ContextMenu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对象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9" name="TextBox 8"/>
          <p:cNvSpPr txBox="1"/>
          <p:nvPr/>
        </p:nvSpPr>
        <p:spPr bwMode="auto">
          <a:xfrm>
            <a:off x="1" y="1587753"/>
            <a:ext cx="12068856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onCreateContextMenu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ContextMenu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menu, </a:t>
            </a:r>
            <a:r>
              <a:rPr lang="en-US" sz="1867" dirty="0">
                <a:latin typeface="Courier New" pitchFamily="49" charset="0"/>
                <a:cs typeface="Courier New" pitchFamily="49" charset="0"/>
                <a:hlinkClick r:id="rId3"/>
              </a:rPr>
              <a:t>View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v,ContextMenu.ContextMenuInfo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menuInfo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61963" y="3532703"/>
            <a:ext cx="10763325" cy="18548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创建上下文菜单的步骤：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通过</a:t>
            </a: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registerForContextMenu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方法为</a:t>
            </a: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ContextMenu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分配一个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View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对象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通过</a:t>
            </a: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onCreateContextMenu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创建一个上下文对象</a:t>
            </a:r>
            <a:endParaRPr lang="en-US" altLang="zh-CN" sz="2133" dirty="0" err="1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9075" y="2268127"/>
            <a:ext cx="11832467" cy="1121331"/>
            <a:chOff x="723548" y="3624002"/>
            <a:chExt cx="7814437" cy="840998"/>
          </a:xfrm>
        </p:grpSpPr>
        <p:grpSp>
          <p:nvGrpSpPr>
            <p:cNvPr id="12" name="组合 7"/>
            <p:cNvGrpSpPr/>
            <p:nvPr/>
          </p:nvGrpSpPr>
          <p:grpSpPr>
            <a:xfrm>
              <a:off x="723548" y="3705494"/>
              <a:ext cx="636270" cy="759506"/>
              <a:chOff x="648315" y="3831987"/>
              <a:chExt cx="636270" cy="759506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63711" y="3831987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5" name="文本框 7"/>
              <p:cNvSpPr txBox="1"/>
              <p:nvPr/>
            </p:nvSpPr>
            <p:spPr>
              <a:xfrm rot="21540000">
                <a:off x="648315" y="4276070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1306654" y="3624002"/>
              <a:ext cx="7231331" cy="830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当需要传递额外信息时，需要重写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getContextMenuInfo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()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方法，并返回一个带有数据的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ContextMenuInfo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实现类对象。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5064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1963" y="246223"/>
            <a:ext cx="7753773" cy="743373"/>
          </a:xfrm>
        </p:spPr>
        <p:txBody>
          <a:bodyPr/>
          <a:lstStyle/>
          <a:p>
            <a:r>
              <a:rPr dirty="0"/>
              <a:t>使用</a:t>
            </a:r>
            <a:r>
              <a:rPr lang="en-US" dirty="0"/>
              <a:t>XML</a:t>
            </a:r>
            <a:r>
              <a:rPr dirty="0"/>
              <a:t>资源生成菜单</a:t>
            </a: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0" name="TextBox 9"/>
          <p:cNvSpPr txBox="1"/>
          <p:nvPr/>
        </p:nvSpPr>
        <p:spPr bwMode="auto">
          <a:xfrm>
            <a:off x="761963" y="767962"/>
            <a:ext cx="10763325" cy="49614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步骤：</a:t>
            </a:r>
            <a:endParaRPr lang="en-US" altLang="zh-CN" sz="2800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</a:t>
            </a:r>
            <a:r>
              <a:rPr lang="en-US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res</a:t>
            </a: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目录中创建</a:t>
            </a:r>
            <a:r>
              <a:rPr lang="en-US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menu</a:t>
            </a: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子目录</a:t>
            </a:r>
            <a:endParaRPr lang="en-US" altLang="zh-CN" sz="28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</a:t>
            </a:r>
            <a:r>
              <a:rPr lang="en-US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menu</a:t>
            </a: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子目录中创建一个</a:t>
            </a:r>
            <a:r>
              <a:rPr lang="en-US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Menu Resource file</a:t>
            </a: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（</a:t>
            </a:r>
            <a:r>
              <a:rPr lang="en-US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XML</a:t>
            </a: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文件）</a:t>
            </a:r>
            <a:endParaRPr lang="en-US" altLang="zh-CN" sz="28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使用</a:t>
            </a:r>
            <a:r>
              <a:rPr lang="en-US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XML</a:t>
            </a: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文件的资源</a:t>
            </a:r>
            <a:r>
              <a:rPr lang="en-US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ID</a:t>
            </a: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，在</a:t>
            </a:r>
            <a:r>
              <a:rPr lang="en-US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中将</a:t>
            </a:r>
            <a:r>
              <a:rPr lang="en-US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XML</a:t>
            </a: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文件中所定义的菜单元素添加到</a:t>
            </a:r>
            <a:r>
              <a:rPr lang="en-US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menu</a:t>
            </a: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对象中</a:t>
            </a:r>
            <a:endParaRPr lang="en-US" altLang="zh-CN" sz="28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使用</a:t>
            </a:r>
            <a:r>
              <a:rPr lang="en-US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XML</a:t>
            </a: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文件的资源</a:t>
            </a:r>
            <a:r>
              <a:rPr lang="en-US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ID</a:t>
            </a: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，在</a:t>
            </a:r>
            <a:r>
              <a:rPr lang="en-US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中将</a:t>
            </a:r>
            <a:r>
              <a:rPr lang="en-US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XML</a:t>
            </a: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文件中所定义的菜单元素添加到</a:t>
            </a:r>
            <a:r>
              <a:rPr lang="en-US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menu</a:t>
            </a:r>
            <a:r>
              <a:rPr lang="zh-CN" altLang="en-US" sz="2800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对象中</a:t>
            </a:r>
            <a:endParaRPr lang="en-US" altLang="zh-CN" sz="28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645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6908" y="218957"/>
            <a:ext cx="7753773" cy="74337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资源文件中完成对菜单项或分组等操作</a:t>
            </a:r>
            <a:endParaRPr dirty="0"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761963" y="881648"/>
            <a:ext cx="10943167" cy="5340593"/>
          </a:xfrm>
        </p:spPr>
        <p:txBody>
          <a:bodyPr>
            <a:normAutofit/>
          </a:bodyPr>
          <a:lstStyle/>
          <a:p>
            <a:pPr lvl="1"/>
            <a:r>
              <a:rPr sz="2133" dirty="0" err="1"/>
              <a:t>资源文件实现子菜单</a:t>
            </a:r>
            <a:endParaRPr lang="en-US" sz="2133" dirty="0"/>
          </a:p>
          <a:p>
            <a:pPr lvl="1"/>
            <a:endParaRPr lang="en-US" sz="2133" dirty="0"/>
          </a:p>
          <a:p>
            <a:pPr lvl="1"/>
            <a:endParaRPr lang="en-US" sz="2133" dirty="0"/>
          </a:p>
          <a:p>
            <a:pPr lvl="1"/>
            <a:endParaRPr lang="en-US" sz="2133" dirty="0"/>
          </a:p>
          <a:p>
            <a:pPr lvl="1"/>
            <a:endParaRPr lang="en-US" sz="2133" dirty="0"/>
          </a:p>
          <a:p>
            <a:pPr marL="457200" lvl="1" indent="0">
              <a:buNone/>
            </a:pPr>
            <a:endParaRPr lang="en-US" sz="2133" dirty="0"/>
          </a:p>
          <a:p>
            <a:pPr lvl="1"/>
            <a:r>
              <a:rPr sz="2133" dirty="0" err="1"/>
              <a:t>为菜单项添加图标</a:t>
            </a:r>
            <a:endParaRPr lang="en-US" sz="2133" dirty="0"/>
          </a:p>
          <a:p>
            <a:pPr lvl="1"/>
            <a:endParaRPr lang="en-US" sz="2133" dirty="0"/>
          </a:p>
          <a:p>
            <a:pPr lvl="1"/>
            <a:endParaRPr lang="en-US" sz="2133" dirty="0"/>
          </a:p>
          <a:p>
            <a:pPr lvl="1"/>
            <a:r>
              <a:rPr sz="2133" dirty="0"/>
              <a:t>设置菜单项的可选策略</a:t>
            </a:r>
          </a:p>
          <a:p>
            <a:pPr lvl="1"/>
            <a:endParaRPr sz="2133" dirty="0"/>
          </a:p>
          <a:p>
            <a:pPr lvl="1"/>
            <a:endParaRPr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761963" y="1417577"/>
            <a:ext cx="11148222" cy="213436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&lt;item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android:title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系统设置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&lt;menu&gt;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&lt;item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mi_display_setting"android:title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显示设置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"/&gt;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&lt;item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mi_network_setting"android:title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网络设置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"/&gt;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&lt;!—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其他菜单项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--&gt;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        &lt;/menu&gt;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&lt;/item&gt;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086935" y="4311440"/>
            <a:ext cx="7715304" cy="69775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&lt;item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mi_exit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android:title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退出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android:icon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/exit"/&gt;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952464" y="5619669"/>
            <a:ext cx="8382059" cy="985078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&lt;group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="..."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android:checkableBehavior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="all"&gt;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	&lt;!-- 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菜单项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--&gt;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&lt;/group&gt; 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879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2075" y="179744"/>
            <a:ext cx="7753773" cy="74337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资源文件中完成对菜单项或分组等操作</a:t>
            </a:r>
            <a:endParaRPr dirty="0"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38809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517673" y="1172383"/>
            <a:ext cx="10943167" cy="4572031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sz="2133" dirty="0" err="1"/>
              <a:t>使用</a:t>
            </a:r>
            <a:r>
              <a:rPr lang="en-US" sz="2133" dirty="0" err="1"/>
              <a:t>android:checked</a:t>
            </a:r>
            <a:r>
              <a:rPr sz="2133" dirty="0" err="1"/>
              <a:t>设置特定菜单项</a:t>
            </a:r>
            <a:endParaRPr lang="en-US" sz="2133" dirty="0"/>
          </a:p>
          <a:p>
            <a:pPr lvl="1">
              <a:lnSpc>
                <a:spcPct val="150000"/>
              </a:lnSpc>
              <a:buNone/>
            </a:pPr>
            <a:endParaRPr lang="en-US" sz="2133" dirty="0"/>
          </a:p>
          <a:p>
            <a:pPr lvl="1">
              <a:lnSpc>
                <a:spcPct val="150000"/>
              </a:lnSpc>
            </a:pPr>
            <a:r>
              <a:rPr sz="2133" dirty="0"/>
              <a:t>为菜单项添加图标</a:t>
            </a:r>
            <a:endParaRPr lang="en-US" sz="2133" dirty="0"/>
          </a:p>
          <a:p>
            <a:pPr lvl="1"/>
            <a:endParaRPr lang="en-US" sz="2133" dirty="0"/>
          </a:p>
          <a:p>
            <a:pPr lvl="1"/>
            <a:endParaRPr lang="en-US" sz="2133" dirty="0"/>
          </a:p>
          <a:p>
            <a:pPr lvl="1"/>
            <a:r>
              <a:rPr sz="2133" dirty="0"/>
              <a:t>设置菜单项可见</a:t>
            </a:r>
            <a:r>
              <a:rPr lang="en-US" sz="2133" dirty="0"/>
              <a:t>/</a:t>
            </a:r>
            <a:r>
              <a:rPr sz="2133" dirty="0"/>
              <a:t>不可见</a:t>
            </a:r>
          </a:p>
          <a:p>
            <a:pPr lvl="1"/>
            <a:endParaRPr sz="2133" dirty="0"/>
          </a:p>
          <a:p>
            <a:pPr lvl="1"/>
            <a:endParaRPr sz="2133" dirty="0"/>
          </a:p>
          <a:p>
            <a:pPr lvl="1"/>
            <a:endParaRPr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952464" y="1875592"/>
            <a:ext cx="10858576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&lt;item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="..."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android:title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sometitle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android:checked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="true"/&gt;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52464" y="3047966"/>
            <a:ext cx="10858533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&lt;item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="..."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android:title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sometitle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android:enabled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="false"/&gt;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952464" y="4190974"/>
            <a:ext cx="10858576" cy="4104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&lt;item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="..."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android:title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sometitle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android:visible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="false"/&gt;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113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2584" y="894211"/>
            <a:ext cx="10943167" cy="74680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10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Design</a:t>
            </a:r>
            <a:r>
              <a:rPr lang="zh-CN" altLang="en-US" sz="10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风格的导航组件</a:t>
            </a:r>
            <a:endParaRPr lang="en-US" altLang="zh-CN" sz="107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10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取代</a:t>
            </a:r>
            <a:r>
              <a:rPr lang="en-US" altLang="zh-CN" sz="107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Actionbar</a:t>
            </a:r>
            <a:endParaRPr lang="en-US" altLang="zh-CN" sz="107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6713" y="219329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dirty="0"/>
              <a:t>Toolbar</a:t>
            </a:r>
            <a:r>
              <a:rPr dirty="0"/>
              <a:t>操作栏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9044208"/>
              </p:ext>
            </p:extLst>
          </p:nvPr>
        </p:nvGraphicFramePr>
        <p:xfrm>
          <a:off x="1205739" y="2401431"/>
          <a:ext cx="9713272" cy="3622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3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499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203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方法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1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8470"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en-US" sz="2400" u="none" strike="noStrike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setTitle</a:t>
                      </a: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24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</a:t>
                      </a: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resId</a:t>
                      </a: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+mn-ea"/>
                          <a:ea typeface="+mn-ea"/>
                        </a:rPr>
                        <a:t>设置标题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8470"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en-US" sz="2400" u="none" strike="noStrike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setSubtitle</a:t>
                      </a: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24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</a:t>
                      </a: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resId</a:t>
                      </a: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+mn-ea"/>
                          <a:ea typeface="+mn-ea"/>
                        </a:rPr>
                        <a:t>设置子标题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470"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en-US" sz="2400" u="none" strike="noStrike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setTitle</a:t>
                      </a: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TextColor(</a:t>
                      </a:r>
                      <a:r>
                        <a:rPr lang="en-US" sz="24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</a:t>
                      </a: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color)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+mn-ea"/>
                          <a:ea typeface="+mn-ea"/>
                        </a:rPr>
                        <a:t>设置标题字体颜色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8470"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en-US" sz="2400" u="none" strike="noStrike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setSubtitle</a:t>
                      </a: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TextColor(</a:t>
                      </a:r>
                      <a:r>
                        <a:rPr lang="en-US" sz="24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int</a:t>
                      </a: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color)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+mn-ea"/>
                          <a:ea typeface="+mn-ea"/>
                        </a:rPr>
                        <a:t>设置子标题字体颜色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8470"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en-US" sz="2400" u="none" strike="noStrike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set</a:t>
                      </a:r>
                      <a:r>
                        <a:rPr lang="en-US" sz="24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NavigationIcon</a:t>
                      </a: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24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Drawable</a:t>
                      </a: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icon)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+mn-ea"/>
                          <a:ea typeface="+mn-ea"/>
                        </a:rPr>
                        <a:t>设置导航栏的图标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8470"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en-US" sz="2400" u="none" strike="noStrike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setLogo</a:t>
                      </a: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(</a:t>
                      </a:r>
                      <a:r>
                        <a:rPr lang="en-US" sz="24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Drawable</a:t>
                      </a: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drawable</a:t>
                      </a:r>
                      <a:r>
                        <a:rPr lang="en-US" sz="240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)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+mn-ea"/>
                          <a:ea typeface="+mn-ea"/>
                        </a:rPr>
                        <a:t>设置</a:t>
                      </a:r>
                      <a:r>
                        <a:rPr lang="en-US" sz="2400" kern="100" dirty="0">
                          <a:latin typeface="+mn-ea"/>
                          <a:ea typeface="+mn-ea"/>
                        </a:rPr>
                        <a:t>Toolbar</a:t>
                      </a:r>
                      <a:r>
                        <a:rPr lang="zh-CN" sz="2400" kern="100" dirty="0"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sz="2400" kern="100" dirty="0">
                          <a:latin typeface="+mn-ea"/>
                          <a:ea typeface="+mn-ea"/>
                        </a:rPr>
                        <a:t>Logo</a:t>
                      </a:r>
                      <a:r>
                        <a:rPr lang="zh-CN" sz="2400" kern="100" dirty="0">
                          <a:latin typeface="+mn-ea"/>
                          <a:ea typeface="+mn-ea"/>
                        </a:rPr>
                        <a:t>图标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06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46287" y="923347"/>
            <a:ext cx="10943167" cy="6432194"/>
          </a:xfrm>
        </p:spPr>
        <p:txBody>
          <a:bodyPr/>
          <a:lstStyle/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800" i="0" dirty="0"/>
              <a:t>在</a:t>
            </a:r>
            <a:r>
              <a:rPr lang="en-US" sz="2800" i="0" dirty="0" err="1"/>
              <a:t>build.gradle</a:t>
            </a:r>
            <a:r>
              <a:rPr sz="2800" i="0" dirty="0"/>
              <a:t>文件中添加对</a:t>
            </a:r>
            <a:r>
              <a:rPr lang="en-US" sz="2800" i="0" dirty="0"/>
              <a:t>v7 </a:t>
            </a:r>
            <a:r>
              <a:rPr lang="en-US" sz="2800" i="0" dirty="0" err="1"/>
              <a:t>appcompat</a:t>
            </a:r>
            <a:r>
              <a:rPr sz="2800" i="0" dirty="0"/>
              <a:t>库的支持</a:t>
            </a:r>
            <a:endParaRPr lang="en-US" sz="280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endParaRPr lang="en-US" altLang="zh-CN" sz="280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800" i="0" dirty="0"/>
              <a:t>在</a:t>
            </a:r>
            <a:r>
              <a:rPr lang="en-US" altLang="zh-CN" sz="2800" i="0" dirty="0"/>
              <a:t>styles.xml</a:t>
            </a:r>
            <a:r>
              <a:rPr sz="2800" i="0" dirty="0"/>
              <a:t>文件中对原主题进行修改</a:t>
            </a:r>
            <a:endParaRPr lang="en-US" sz="280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endParaRPr lang="en-US" altLang="zh-CN" sz="280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800" i="0" dirty="0"/>
              <a:t>添加</a:t>
            </a:r>
            <a:r>
              <a:rPr lang="en-US" sz="2800" i="0" dirty="0"/>
              <a:t>Toolbar</a:t>
            </a:r>
            <a:r>
              <a:rPr sz="2800" i="0" dirty="0"/>
              <a:t>组件</a:t>
            </a:r>
            <a:endParaRPr lang="en-US" sz="2800" i="0" dirty="0"/>
          </a:p>
          <a:p>
            <a:pPr lvl="1">
              <a:lnSpc>
                <a:spcPct val="150000"/>
              </a:lnSpc>
            </a:pPr>
            <a:endParaRPr lang="en-US" altLang="zh-CN" sz="2133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6713" y="256320"/>
            <a:ext cx="7485380" cy="547793"/>
          </a:xfrm>
        </p:spPr>
        <p:txBody>
          <a:bodyPr>
            <a:normAutofit fontScale="90000"/>
          </a:bodyPr>
          <a:lstStyle/>
          <a:p>
            <a:pPr>
              <a:buClr>
                <a:schemeClr val="accent1"/>
              </a:buClr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Toolbar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的使用步骤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 bwMode="auto">
          <a:xfrm>
            <a:off x="1428718" y="1755035"/>
            <a:ext cx="9261694" cy="43088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compile 'com.android.support:appcompat-v7:24.1.1'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428717" y="3178592"/>
            <a:ext cx="10498823" cy="43088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&lt;style name="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AppTheme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parent="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Theme.AppCompat.Light.NoActionBar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  <a:endParaRPr lang="zh-CN" altLang="en-US" sz="2000" dirty="0" err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523968" y="4397125"/>
            <a:ext cx="8897503" cy="166199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android.support.v7.widget.Toolbar</a:t>
            </a:r>
            <a:endParaRPr lang="zh-CN" altLang="en-US" sz="2000" dirty="0" err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my_toolbar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2000" dirty="0" err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match_parent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2000" dirty="0" err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="?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actionBarSize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="?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colorPrimary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&gt;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095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3" name="内容占位符 4"/>
          <p:cNvSpPr txBox="1">
            <a:spLocks/>
          </p:cNvSpPr>
          <p:nvPr/>
        </p:nvSpPr>
        <p:spPr bwMode="auto">
          <a:xfrm>
            <a:off x="246287" y="1021976"/>
            <a:ext cx="10943167" cy="6913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 startAt="4"/>
            </a:pPr>
            <a:r>
              <a:rPr lang="zh-CN" altLang="en-US" sz="28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显示</a:t>
            </a:r>
            <a:r>
              <a:rPr lang="en-US" altLang="en-US" sz="28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Toolbar</a:t>
            </a:r>
            <a:r>
              <a:rPr lang="zh-CN" altLang="en-US" sz="28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组件</a:t>
            </a:r>
            <a:endParaRPr lang="en-US" altLang="en-US" sz="28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368175" y="1972857"/>
            <a:ext cx="9564284" cy="258532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@Override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{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R.layout.activity_my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Toolbar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toolbar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(Toolbar)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R.id.my_toolbar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setSupportActionBar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(toolbar);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044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875338"/>
            <a:ext cx="10943167" cy="457203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AdapterView</a:t>
            </a:r>
            <a:r>
              <a:rPr lang="zh-CN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实现过程类似于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zh-CN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  <a:endParaRPr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AdapterView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实现过程：</a:t>
            </a:r>
            <a:endParaRPr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400" b="0" i="0" dirty="0"/>
              <a:t>控制层：</a:t>
            </a:r>
            <a:r>
              <a:rPr lang="en-US" sz="2400" b="0" i="0" dirty="0"/>
              <a:t> Adapter</a:t>
            </a:r>
            <a:r>
              <a:rPr sz="2400" b="0" i="0" dirty="0"/>
              <a:t>适配器承担了控制层的角色</a:t>
            </a:r>
            <a:endParaRPr lang="en-US" sz="2400" b="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400" b="0" i="0" dirty="0"/>
              <a:t>视图层：</a:t>
            </a:r>
            <a:r>
              <a:rPr lang="en-US" sz="2400" b="0" i="0" dirty="0"/>
              <a:t> </a:t>
            </a:r>
            <a:r>
              <a:rPr lang="en-US" sz="2400" b="0" i="0" dirty="0" err="1"/>
              <a:t>AdapterView</a:t>
            </a:r>
            <a:r>
              <a:rPr sz="2400" b="0" i="0" dirty="0"/>
              <a:t>用于将前端显示和后端数据分离</a:t>
            </a:r>
            <a:endParaRPr lang="en-US" sz="2400" b="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400" b="0" i="0" dirty="0"/>
              <a:t>模型层：数组、</a:t>
            </a:r>
            <a:r>
              <a:rPr lang="en-US" sz="2400" b="0" i="0" dirty="0"/>
              <a:t>XML</a:t>
            </a:r>
            <a:r>
              <a:rPr sz="2400" b="0" i="0" dirty="0"/>
              <a:t>文件等形式的数据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6713" y="246223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b="0" dirty="0" err="1"/>
              <a:t>AdapterView</a:t>
            </a:r>
            <a:r>
              <a:rPr b="0" dirty="0"/>
              <a:t>与</a:t>
            </a:r>
            <a:r>
              <a:rPr lang="en-US" b="0" dirty="0"/>
              <a:t>Adapter</a:t>
            </a:r>
            <a:endParaRPr b="0"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380692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3144" y="1071265"/>
            <a:ext cx="10943167" cy="4572031"/>
          </a:xfrm>
        </p:spPr>
        <p:txBody>
          <a:bodyPr>
            <a:normAutofit/>
          </a:bodyPr>
          <a:lstStyle/>
          <a:p>
            <a:pPr marL="1066773" lvl="1" indent="-457189">
              <a:lnSpc>
                <a:spcPct val="150000"/>
              </a:lnSpc>
            </a:pPr>
            <a:r>
              <a:rPr lang="en-US" sz="2800" b="0" i="0" dirty="0" err="1"/>
              <a:t>AdapterView</a:t>
            </a:r>
            <a:r>
              <a:rPr sz="2800" b="0" i="0" dirty="0"/>
              <a:t>继承了</a:t>
            </a:r>
            <a:r>
              <a:rPr lang="en-US" sz="2800" b="0" i="0" dirty="0" err="1"/>
              <a:t>ViewGroup</a:t>
            </a:r>
            <a:r>
              <a:rPr sz="2800" b="0" i="0" dirty="0"/>
              <a:t>，其本质上是容器</a:t>
            </a:r>
            <a:endParaRPr lang="en-US" sz="2800" b="0" i="0" dirty="0"/>
          </a:p>
          <a:p>
            <a:pPr marL="1066773" lvl="1" indent="-457189">
              <a:lnSpc>
                <a:spcPct val="150000"/>
              </a:lnSpc>
            </a:pPr>
            <a:r>
              <a:rPr lang="en-US" sz="2800" b="0" i="0" dirty="0" err="1"/>
              <a:t>AdapterView</a:t>
            </a:r>
            <a:r>
              <a:rPr sz="2800" b="0" i="0" dirty="0"/>
              <a:t>可以包括多个“列表项</a:t>
            </a:r>
            <a:endParaRPr lang="en-US" sz="2800" b="0" i="0" dirty="0"/>
          </a:p>
          <a:p>
            <a:pPr marL="1066773" lvl="1" indent="-457189">
              <a:lnSpc>
                <a:spcPct val="150000"/>
              </a:lnSpc>
            </a:pPr>
            <a:r>
              <a:rPr lang="en-US" sz="2800" b="0" i="0" dirty="0" err="1"/>
              <a:t>AdapterView</a:t>
            </a:r>
            <a:r>
              <a:rPr sz="2800" b="0" i="0" dirty="0"/>
              <a:t>所显示的“列表项”是由</a:t>
            </a:r>
            <a:r>
              <a:rPr lang="en-US" sz="2800" b="0" i="0" dirty="0"/>
              <a:t>Adapter</a:t>
            </a:r>
            <a:r>
              <a:rPr sz="2800" b="0" i="0" dirty="0"/>
              <a:t>提供，通过</a:t>
            </a:r>
            <a:r>
              <a:rPr lang="en-US" sz="2800" b="0" i="0" dirty="0" err="1"/>
              <a:t>AdapterView</a:t>
            </a:r>
            <a:r>
              <a:rPr sz="2800" b="0" i="0" dirty="0"/>
              <a:t>的</a:t>
            </a:r>
            <a:r>
              <a:rPr lang="en-US" sz="2800" b="0" i="0" dirty="0" err="1"/>
              <a:t>setAdapter</a:t>
            </a:r>
            <a:r>
              <a:rPr lang="en-US" sz="2800" b="0" i="0" dirty="0"/>
              <a:t>()</a:t>
            </a:r>
            <a:r>
              <a:rPr sz="2800" b="0" i="0" dirty="0"/>
              <a:t>方法来设置</a:t>
            </a:r>
            <a:r>
              <a:rPr lang="en-US" sz="2800" b="0" i="0" dirty="0"/>
              <a:t>Adapter</a:t>
            </a:r>
            <a:r>
              <a:rPr sz="2800" b="0" i="0" dirty="0"/>
              <a:t>适配器</a:t>
            </a:r>
            <a:r>
              <a:rPr sz="2800" b="0" dirty="0"/>
              <a:t>。</a:t>
            </a:r>
            <a:endParaRPr sz="2800" b="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5687" y="246223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AdapterView</a:t>
            </a: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286328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48833" y="204228"/>
            <a:ext cx="9603275" cy="1049235"/>
          </a:xfrm>
        </p:spPr>
        <p:txBody>
          <a:bodyPr/>
          <a:lstStyle/>
          <a:p>
            <a:r>
              <a:rPr lang="zh-CN" altLang="en-US" b="1" dirty="0"/>
              <a:t>本章目标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48833" y="1086397"/>
            <a:ext cx="10943167" cy="3905275"/>
          </a:xfrm>
        </p:spPr>
        <p:txBody>
          <a:bodyPr>
            <a:normAutofit/>
          </a:bodyPr>
          <a:lstStyle/>
          <a:p>
            <a:pPr lvl="0"/>
            <a:r>
              <a:rPr lang="zh-CN" altLang="zh-CN" sz="2800" dirty="0"/>
              <a:t>能够熟练使用</a:t>
            </a:r>
            <a:r>
              <a:rPr lang="en-US" altLang="zh-CN" sz="2800" dirty="0"/>
              <a:t>Fragment</a:t>
            </a:r>
            <a:r>
              <a:rPr lang="zh-CN" altLang="zh-CN" sz="2800" dirty="0"/>
              <a:t>动态设计</a:t>
            </a:r>
            <a:r>
              <a:rPr lang="en-US" altLang="zh-CN" sz="2800" dirty="0"/>
              <a:t>UI</a:t>
            </a:r>
            <a:r>
              <a:rPr lang="zh-CN" altLang="zh-CN" sz="2800" dirty="0"/>
              <a:t>界面</a:t>
            </a:r>
          </a:p>
          <a:p>
            <a:pPr lvl="0"/>
            <a:r>
              <a:rPr lang="zh-CN" altLang="zh-CN" sz="2800" dirty="0"/>
              <a:t>能够熟练使用</a:t>
            </a:r>
            <a:r>
              <a:rPr lang="en-US" altLang="zh-CN" sz="2800" dirty="0"/>
              <a:t>Menu</a:t>
            </a:r>
            <a:r>
              <a:rPr lang="zh-CN" altLang="zh-CN" sz="2800" dirty="0"/>
              <a:t>和</a:t>
            </a:r>
            <a:r>
              <a:rPr lang="en-US" altLang="zh-CN" sz="2800" dirty="0"/>
              <a:t>Toolbar</a:t>
            </a:r>
            <a:r>
              <a:rPr lang="zh-CN" altLang="zh-CN" sz="2800" dirty="0"/>
              <a:t>组件</a:t>
            </a:r>
          </a:p>
          <a:p>
            <a:pPr lvl="0"/>
            <a:r>
              <a:rPr lang="zh-CN" altLang="zh-CN" sz="2800" dirty="0"/>
              <a:t>能够熟练使用</a:t>
            </a:r>
            <a:r>
              <a:rPr lang="en-US" altLang="zh-CN" sz="2800" dirty="0" err="1"/>
              <a:t>AdapterView</a:t>
            </a:r>
            <a:r>
              <a:rPr lang="zh-CN" altLang="zh-CN" sz="2800" dirty="0"/>
              <a:t>、</a:t>
            </a:r>
            <a:r>
              <a:rPr lang="en-US" altLang="zh-CN" sz="2800" dirty="0" err="1"/>
              <a:t>ListView</a:t>
            </a:r>
            <a:r>
              <a:rPr lang="zh-CN" altLang="zh-CN" sz="2800" dirty="0"/>
              <a:t>和</a:t>
            </a:r>
            <a:r>
              <a:rPr lang="en-US" altLang="zh-CN" sz="2800" dirty="0" err="1"/>
              <a:t>GridView</a:t>
            </a:r>
            <a:endParaRPr lang="zh-CN" altLang="zh-CN" sz="2800" dirty="0"/>
          </a:p>
          <a:p>
            <a:pPr lvl="0"/>
            <a:r>
              <a:rPr lang="zh-CN" altLang="zh-CN" sz="2800" dirty="0"/>
              <a:t>掌握</a:t>
            </a:r>
            <a:r>
              <a:rPr lang="en-US" altLang="zh-CN" sz="2800" dirty="0" err="1"/>
              <a:t>TabHost</a:t>
            </a:r>
            <a:r>
              <a:rPr lang="zh-CN" altLang="zh-CN" sz="2800" dirty="0"/>
              <a:t>组件的使用</a:t>
            </a:r>
          </a:p>
          <a:p>
            <a:pPr lvl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975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2041" y="59604"/>
            <a:ext cx="10943167" cy="4572031"/>
          </a:xfrm>
        </p:spPr>
        <p:txBody>
          <a:bodyPr>
            <a:norm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zh-CN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的常用子接口</a:t>
            </a:r>
            <a:r>
              <a:rPr lang="zh-CN" alt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800" b="0" i="0" dirty="0" err="1"/>
              <a:t>ListAdapter</a:t>
            </a:r>
            <a:r>
              <a:rPr sz="2800" b="0" i="0" dirty="0"/>
              <a:t>接口</a:t>
            </a:r>
            <a:endParaRPr lang="en-US" sz="2800" b="0" i="0" dirty="0"/>
          </a:p>
          <a:p>
            <a:pPr lvl="1">
              <a:lnSpc>
                <a:spcPct val="150000"/>
              </a:lnSpc>
            </a:pPr>
            <a:r>
              <a:rPr lang="en-US" sz="2800" b="0" i="0" dirty="0" err="1"/>
              <a:t>BaseAdapter</a:t>
            </a:r>
            <a:r>
              <a:rPr sz="2800" b="0" i="0" dirty="0"/>
              <a:t>抽象类</a:t>
            </a:r>
            <a:endParaRPr lang="en-US" sz="2800" b="0" i="0" dirty="0"/>
          </a:p>
          <a:p>
            <a:pPr lvl="1">
              <a:lnSpc>
                <a:spcPct val="150000"/>
              </a:lnSpc>
            </a:pPr>
            <a:r>
              <a:rPr lang="en-US" sz="2800" b="0" i="0" dirty="0" err="1"/>
              <a:t>SimpleCursorAdapter</a:t>
            </a:r>
            <a:r>
              <a:rPr sz="2800" b="0" i="0" dirty="0"/>
              <a:t>类</a:t>
            </a:r>
            <a:endParaRPr lang="en-US" sz="2800" b="0" i="0" dirty="0"/>
          </a:p>
          <a:p>
            <a:pPr lvl="1">
              <a:lnSpc>
                <a:spcPct val="150000"/>
              </a:lnSpc>
            </a:pPr>
            <a:r>
              <a:rPr lang="en-US" sz="2800" b="0" i="0" dirty="0" err="1"/>
              <a:t>ArrayAdapter</a:t>
            </a:r>
            <a:r>
              <a:rPr sz="2800" b="0" i="0" dirty="0"/>
              <a:t>类</a:t>
            </a:r>
            <a:endParaRPr lang="en-US" sz="2800" b="0" i="0" dirty="0"/>
          </a:p>
          <a:p>
            <a:pPr lvl="1">
              <a:lnSpc>
                <a:spcPct val="150000"/>
              </a:lnSpc>
            </a:pPr>
            <a:r>
              <a:rPr lang="en-US" sz="2800" b="0" i="0" dirty="0" err="1"/>
              <a:t>SimpleAdapter</a:t>
            </a:r>
            <a:r>
              <a:rPr sz="2800" b="0" i="0" dirty="0"/>
              <a:t>类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pSp>
        <p:nvGrpSpPr>
          <p:cNvPr id="7" name="组合 6"/>
          <p:cNvGrpSpPr/>
          <p:nvPr/>
        </p:nvGrpSpPr>
        <p:grpSpPr>
          <a:xfrm>
            <a:off x="770859" y="4924005"/>
            <a:ext cx="9897173" cy="1107866"/>
            <a:chOff x="721020" y="4044547"/>
            <a:chExt cx="7422880" cy="830900"/>
          </a:xfrm>
        </p:grpSpPr>
        <p:grpSp>
          <p:nvGrpSpPr>
            <p:cNvPr id="8" name="组合 7"/>
            <p:cNvGrpSpPr/>
            <p:nvPr/>
          </p:nvGrpSpPr>
          <p:grpSpPr>
            <a:xfrm>
              <a:off x="721020" y="4077156"/>
              <a:ext cx="636270" cy="759506"/>
              <a:chOff x="645787" y="4203649"/>
              <a:chExt cx="636270" cy="759506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203649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1" name="文本框 7"/>
              <p:cNvSpPr txBox="1"/>
              <p:nvPr/>
            </p:nvSpPr>
            <p:spPr>
              <a:xfrm rot="21540000">
                <a:off x="645787" y="4647732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 bwMode="auto">
            <a:xfrm>
              <a:off x="1357290" y="4044547"/>
              <a:ext cx="6786610" cy="830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Adapter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对象扮演着桥梁的角色，通过桥梁连接着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AdapterView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和所要显示的数据。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Adapter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提供了一个连通数据项的途径，将数据集呈现到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中。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6704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872769"/>
            <a:ext cx="10943167" cy="381002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创建ListView有以下两种方式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</a:p>
          <a:p>
            <a:pPr lvl="1">
              <a:lnSpc>
                <a:spcPct val="150000"/>
              </a:lnSpc>
            </a:pPr>
            <a:r>
              <a:rPr sz="2800" b="0" i="0" dirty="0"/>
              <a:t>直接使用</a:t>
            </a:r>
            <a:r>
              <a:rPr lang="en-US" sz="2800" b="0" i="0" dirty="0" err="1"/>
              <a:t>ListView</a:t>
            </a:r>
            <a:r>
              <a:rPr sz="2800" b="0" i="0" dirty="0"/>
              <a:t>进行创建</a:t>
            </a:r>
            <a:endParaRPr lang="en-US" sz="2800" b="0" i="0" dirty="0"/>
          </a:p>
          <a:p>
            <a:pPr lvl="1">
              <a:lnSpc>
                <a:spcPct val="150000"/>
              </a:lnSpc>
            </a:pPr>
            <a:r>
              <a:rPr sz="2800" b="0" i="0" dirty="0"/>
              <a:t>使用</a:t>
            </a:r>
            <a:r>
              <a:rPr lang="en-US" sz="2800" b="0" i="0" dirty="0"/>
              <a:t>Activity</a:t>
            </a:r>
            <a:r>
              <a:rPr sz="2800" b="0" i="0" dirty="0"/>
              <a:t>继承</a:t>
            </a:r>
            <a:r>
              <a:rPr lang="en-US" sz="2800" b="0" i="0" dirty="0" err="1"/>
              <a:t>ListActivity</a:t>
            </a:r>
            <a:r>
              <a:rPr sz="2800" b="0" i="0" dirty="0"/>
              <a:t>，实现</a:t>
            </a:r>
            <a:r>
              <a:rPr lang="en-US" sz="2800" b="0" i="0" dirty="0" err="1"/>
              <a:t>ListView</a:t>
            </a:r>
            <a:r>
              <a:rPr sz="2800" b="0" i="0" dirty="0"/>
              <a:t>对象的获取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6713" y="246223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en-US" b="0" dirty="0" err="1"/>
              <a:t>ListView</a:t>
            </a:r>
            <a:r>
              <a:rPr b="0" dirty="0"/>
              <a:t>列表视图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2419486"/>
              </p:ext>
            </p:extLst>
          </p:nvPr>
        </p:nvGraphicFramePr>
        <p:xfrm>
          <a:off x="666713" y="2998694"/>
          <a:ext cx="10096570" cy="356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473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1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android:divider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设置列表的分隔条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1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android:dividerHeight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用来指定分隔条的高度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1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android:entries</a:t>
                      </a:r>
                      <a:endParaRPr lang="zh-CN" sz="24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指定一个数组资源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1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android:footerDividersEnabled</a:t>
                      </a:r>
                      <a:endParaRPr lang="zh-CN" sz="240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各个</a:t>
                      </a:r>
                      <a:r>
                        <a:rPr lang="en-US" sz="24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footer</a:t>
                      </a:r>
                      <a:r>
                        <a:rPr lang="zh-CN" sz="24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之间绘制分隔条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1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android:headerDividersEnabled</a:t>
                      </a:r>
                      <a:endParaRPr lang="zh-CN" sz="24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各个</a:t>
                      </a:r>
                      <a:r>
                        <a:rPr lang="en-US" sz="24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header</a:t>
                      </a:r>
                      <a:r>
                        <a:rPr lang="zh-CN" sz="24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之间绘制分隔条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904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45004" y="246223"/>
            <a:ext cx="9190666" cy="547793"/>
          </a:xfrm>
        </p:spPr>
        <p:txBody>
          <a:bodyPr>
            <a:normAutofit fontScale="90000"/>
          </a:bodyPr>
          <a:lstStyle/>
          <a:p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AbsListView</a:t>
            </a: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中继承的属性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1030080"/>
              </p:ext>
            </p:extLst>
          </p:nvPr>
        </p:nvGraphicFramePr>
        <p:xfrm>
          <a:off x="967032" y="1132901"/>
          <a:ext cx="10382323" cy="447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3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32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3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 err="1">
                          <a:latin typeface="Times New Roman"/>
                          <a:ea typeface="宋体"/>
                        </a:rPr>
                        <a:t>android:cacheColorHint</a:t>
                      </a:r>
                      <a:endParaRPr lang="zh-CN" sz="19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用于设置该列表的背景始终以单一、固定的颜色绘制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9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 err="1">
                          <a:latin typeface="Times New Roman"/>
                          <a:ea typeface="宋体"/>
                        </a:rPr>
                        <a:t>android:choiceMode</a:t>
                      </a:r>
                      <a:endParaRPr lang="zh-CN" sz="19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为视图指定选择的行为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69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 err="1">
                          <a:latin typeface="Times New Roman"/>
                          <a:ea typeface="宋体"/>
                        </a:rPr>
                        <a:t>android:drawSelectorOnTop</a:t>
                      </a:r>
                      <a:endParaRPr lang="zh-CN" sz="19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如果为</a:t>
                      </a:r>
                      <a:r>
                        <a:rPr lang="en-US" sz="19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true</a:t>
                      </a:r>
                      <a:r>
                        <a:rPr lang="zh-CN" sz="19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，选中的列表项将会显示在上面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69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 err="1">
                          <a:latin typeface="Times New Roman"/>
                          <a:ea typeface="宋体"/>
                        </a:rPr>
                        <a:t>android:fastScrollEnabled</a:t>
                      </a:r>
                      <a:endParaRPr lang="zh-CN" sz="19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用于设置是否允许使用快速滚动滑块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69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 err="1">
                          <a:latin typeface="Times New Roman"/>
                          <a:ea typeface="宋体"/>
                        </a:rPr>
                        <a:t>android:listSelector</a:t>
                      </a:r>
                      <a:endParaRPr lang="zh-CN" sz="19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设置选中项显示的可绘制对象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69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Times New Roman"/>
                          <a:ea typeface="宋体"/>
                        </a:rPr>
                        <a:t>android:scrollingCache</a:t>
                      </a:r>
                      <a:endParaRPr lang="zh-CN" sz="19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设置在滚动时是否使用绘制缓存，默认为</a:t>
                      </a:r>
                      <a:r>
                        <a:rPr lang="en-US" sz="19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true</a:t>
                      </a:r>
                      <a:r>
                        <a:rPr lang="zh-CN" sz="19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739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>
                          <a:latin typeface="Times New Roman"/>
                          <a:ea typeface="宋体"/>
                        </a:rPr>
                        <a:t>android:smoothScrollbar</a:t>
                      </a:r>
                      <a:endParaRPr lang="zh-CN" sz="19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列表会使用更精确的基于条目在屏幕上的可见像素高度的计算方法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69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 err="1">
                          <a:latin typeface="Times New Roman"/>
                          <a:ea typeface="宋体"/>
                        </a:rPr>
                        <a:t>android:stackFromBottom</a:t>
                      </a:r>
                      <a:endParaRPr lang="zh-CN" sz="19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设置是否将列表项从底部开始显示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69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 err="1">
                          <a:latin typeface="Times New Roman"/>
                          <a:ea typeface="宋体"/>
                        </a:rPr>
                        <a:t>android:textFilterEnabled</a:t>
                      </a:r>
                      <a:endParaRPr lang="zh-CN" sz="19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设置是否对列表项进行过滤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69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900" kern="100" dirty="0" err="1">
                          <a:latin typeface="Times New Roman"/>
                          <a:ea typeface="宋体"/>
                        </a:rPr>
                        <a:t>android:transcriptMode</a:t>
                      </a:r>
                      <a:endParaRPr lang="zh-CN" sz="19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9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设置该组件的滚动模式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0701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899" y="1097039"/>
            <a:ext cx="10943167" cy="3810025"/>
          </a:xfrm>
        </p:spPr>
        <p:txBody>
          <a:bodyPr/>
          <a:lstStyle/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800" b="0" i="0" dirty="0"/>
              <a:t>准备</a:t>
            </a:r>
            <a:r>
              <a:rPr lang="en-US" sz="2800" b="0" i="0" dirty="0" err="1"/>
              <a:t>ListView</a:t>
            </a:r>
            <a:r>
              <a:rPr sz="2800" b="0" i="0" dirty="0"/>
              <a:t>所要显示的数据</a:t>
            </a:r>
            <a:endParaRPr lang="en-US" sz="2800" b="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800" b="0" i="0" dirty="0"/>
              <a:t>使用数组或</a:t>
            </a:r>
            <a:r>
              <a:rPr lang="en-US" sz="2800" b="0" i="0" dirty="0"/>
              <a:t>List</a:t>
            </a:r>
            <a:r>
              <a:rPr sz="2800" b="0" i="0" dirty="0"/>
              <a:t>集合存储数据</a:t>
            </a:r>
            <a:endParaRPr lang="en-US" sz="2800" b="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800" b="0" i="0" dirty="0"/>
              <a:t>创建适配器，作为列表项数据源</a:t>
            </a:r>
            <a:endParaRPr lang="en-US" sz="2800" b="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800" b="0" i="0" dirty="0"/>
              <a:t>将适配器对象添加到</a:t>
            </a:r>
            <a:r>
              <a:rPr lang="en-US" sz="2800" b="0" i="0" dirty="0" err="1"/>
              <a:t>ListView</a:t>
            </a:r>
            <a:r>
              <a:rPr sz="2800" b="0" i="0" dirty="0"/>
              <a:t>，并进行展示</a:t>
            </a:r>
            <a:endParaRPr lang="en-US" sz="2800" b="0" i="0" dirty="0"/>
          </a:p>
          <a:p>
            <a:pPr marL="1066773" lvl="1" indent="-457189">
              <a:lnSpc>
                <a:spcPct val="150000"/>
              </a:lnSpc>
              <a:buNone/>
            </a:pPr>
            <a:endParaRPr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899" y="246223"/>
            <a:ext cx="7485380" cy="547793"/>
          </a:xfrm>
        </p:spPr>
        <p:txBody>
          <a:bodyPr>
            <a:normAutofit fontScale="90000"/>
          </a:bodyPr>
          <a:lstStyle/>
          <a:p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步骤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85171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3" y="924468"/>
            <a:ext cx="10943167" cy="381002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用于按行和列的分布方式来显示多个组件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来提供显示数据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6713" y="246223"/>
            <a:ext cx="10994852" cy="547793"/>
          </a:xfrm>
        </p:spPr>
        <p:txBody>
          <a:bodyPr>
            <a:normAutofit fontScale="90000"/>
          </a:bodyPr>
          <a:lstStyle/>
          <a:p>
            <a:r>
              <a:rPr lang="en-US" b="0" dirty="0" err="1"/>
              <a:t>GridView</a:t>
            </a:r>
            <a:r>
              <a:rPr b="0" dirty="0"/>
              <a:t>网格视图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7383504"/>
              </p:ext>
            </p:extLst>
          </p:nvPr>
        </p:nvGraphicFramePr>
        <p:xfrm>
          <a:off x="1047714" y="2398055"/>
          <a:ext cx="9871297" cy="3471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8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27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501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52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android:numColumns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设置列数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2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android:columnWidth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设置每一列的宽度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2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android:stretchMode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设置拉伸模式：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android:verticalSpacing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设置各个元素之间的垂直边距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2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android:horizontalSpacing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设置各个元素之间的水平边距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0211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18983" y="1085833"/>
            <a:ext cx="10357982" cy="341893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sz="2800" b="0" i="0" dirty="0"/>
              <a:t>在布局文件中使用</a:t>
            </a:r>
            <a:r>
              <a:rPr lang="en-US" sz="2800" b="0" i="0" dirty="0"/>
              <a:t>&lt;</a:t>
            </a:r>
            <a:r>
              <a:rPr lang="en-US" sz="2800" b="0" i="0" dirty="0" err="1"/>
              <a:t>GridView</a:t>
            </a:r>
            <a:r>
              <a:rPr lang="en-US" sz="2800" b="0" i="0" dirty="0"/>
              <a:t>&gt;</a:t>
            </a:r>
            <a:r>
              <a:rPr sz="2800" b="0" i="0" dirty="0"/>
              <a:t>元素来定义</a:t>
            </a:r>
            <a:r>
              <a:rPr lang="en-US" sz="2800" b="0" i="0" dirty="0" err="1"/>
              <a:t>GridView</a:t>
            </a:r>
            <a:r>
              <a:rPr sz="2800" b="0" i="0" dirty="0"/>
              <a:t>组件</a:t>
            </a:r>
            <a:endParaRPr lang="en-US" sz="2800" b="0" i="0" dirty="0"/>
          </a:p>
          <a:p>
            <a:pPr lvl="1">
              <a:lnSpc>
                <a:spcPct val="150000"/>
              </a:lnSpc>
            </a:pPr>
            <a:r>
              <a:rPr sz="2800" b="0" i="0" dirty="0"/>
              <a:t>自定义一个</a:t>
            </a:r>
            <a:r>
              <a:rPr lang="en-US" sz="2800" b="0" i="0" dirty="0"/>
              <a:t>Adapter</a:t>
            </a:r>
            <a:r>
              <a:rPr sz="2800" b="0" i="0" dirty="0"/>
              <a:t>，并重写其中的关键方法</a:t>
            </a:r>
            <a:endParaRPr lang="en-US" sz="2800" b="0" i="0" dirty="0"/>
          </a:p>
          <a:p>
            <a:pPr lvl="1">
              <a:lnSpc>
                <a:spcPct val="150000"/>
              </a:lnSpc>
            </a:pPr>
            <a:r>
              <a:rPr sz="2800" b="0" i="0" dirty="0"/>
              <a:t>注册列表选项的单击事件</a:t>
            </a:r>
            <a:endParaRPr lang="en-US" sz="2800" b="0" i="0" dirty="0"/>
          </a:p>
          <a:p>
            <a:pPr lvl="1">
              <a:lnSpc>
                <a:spcPct val="150000"/>
              </a:lnSpc>
            </a:pPr>
            <a:r>
              <a:rPr sz="2800" b="0" i="0" dirty="0"/>
              <a:t>创建</a:t>
            </a:r>
            <a:r>
              <a:rPr lang="en-US" sz="2800" b="0" i="0" dirty="0"/>
              <a:t>Activity</a:t>
            </a:r>
            <a:r>
              <a:rPr sz="2800" b="0" i="0" dirty="0"/>
              <a:t>并加载对应的布局文件</a:t>
            </a:r>
            <a:endParaRPr lang="en-US" sz="2800" b="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92312" y="196611"/>
            <a:ext cx="10994852" cy="547793"/>
          </a:xfrm>
        </p:spPr>
        <p:txBody>
          <a:bodyPr>
            <a:normAutofit fontScale="90000"/>
          </a:bodyPr>
          <a:lstStyle/>
          <a:p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GridView</a:t>
            </a: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的步骤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295943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6714" y="1028682"/>
            <a:ext cx="10803228" cy="511662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zh-CN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在窗口中放置多个标签页</a:t>
            </a:r>
            <a:endParaRPr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通常需要与</a:t>
            </a:r>
            <a:r>
              <a:rPr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TabWidget</a:t>
            </a:r>
            <a:r>
              <a:rPr lang="zh-CN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TabSpec</a:t>
            </a:r>
            <a:r>
              <a:rPr lang="zh-CN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组件结合使用</a:t>
            </a:r>
            <a:endParaRPr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0" i="0" dirty="0" err="1"/>
              <a:t>TabWidget</a:t>
            </a:r>
            <a:r>
              <a:rPr sz="2000" b="0" i="0" dirty="0"/>
              <a:t>组件用于显示</a:t>
            </a:r>
            <a:r>
              <a:rPr lang="en-US" sz="2000" b="0" i="0" dirty="0" err="1"/>
              <a:t>TabHost</a:t>
            </a:r>
            <a:r>
              <a:rPr sz="2000" b="0" i="0" dirty="0"/>
              <a:t>标签页中上部和下部的按钮，点击按钮时切换选项卡</a:t>
            </a:r>
            <a:endParaRPr lang="en-US" sz="2000" b="0" i="0" dirty="0"/>
          </a:p>
          <a:p>
            <a:pPr lvl="1">
              <a:lnSpc>
                <a:spcPct val="150000"/>
              </a:lnSpc>
            </a:pPr>
            <a:r>
              <a:rPr lang="en-US" sz="2000" b="0" i="0" dirty="0" err="1"/>
              <a:t>TabSpec</a:t>
            </a:r>
            <a:r>
              <a:rPr sz="2000" b="0" i="0" dirty="0"/>
              <a:t>代表选项卡界面，通过将</a:t>
            </a:r>
            <a:r>
              <a:rPr lang="en-US" sz="2000" b="0" i="0" dirty="0" err="1"/>
              <a:t>TabSpec</a:t>
            </a:r>
            <a:r>
              <a:rPr sz="2000" b="0" i="0" dirty="0"/>
              <a:t>添加到</a:t>
            </a:r>
            <a:r>
              <a:rPr lang="en-US" sz="2000" b="0" i="0" dirty="0" err="1"/>
              <a:t>TabHost</a:t>
            </a:r>
            <a:r>
              <a:rPr sz="2000" b="0" i="0" dirty="0"/>
              <a:t>中实现选项卡的添加</a:t>
            </a:r>
          </a:p>
          <a:p>
            <a:pPr>
              <a:lnSpc>
                <a:spcPct val="17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TabHost</a:t>
            </a:r>
            <a:r>
              <a:rPr lang="zh-CN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创建、添加选项卡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的方法：</a:t>
            </a:r>
            <a:endParaRPr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0" i="0" dirty="0" err="1"/>
              <a:t>newTabSpec</a:t>
            </a:r>
            <a:r>
              <a:rPr lang="en-US" sz="2000" b="0" i="0" dirty="0"/>
              <a:t>(String tag)</a:t>
            </a:r>
            <a:r>
              <a:rPr sz="2000" b="0" i="0" dirty="0"/>
              <a:t>方法用于创建选项卡</a:t>
            </a:r>
            <a:endParaRPr lang="en-US" sz="2000" b="0" i="0" dirty="0"/>
          </a:p>
          <a:p>
            <a:pPr lvl="1">
              <a:lnSpc>
                <a:spcPct val="150000"/>
              </a:lnSpc>
            </a:pPr>
            <a:r>
              <a:rPr lang="en-US" sz="2000" b="0" i="0" dirty="0" err="1"/>
              <a:t>addTab</a:t>
            </a:r>
            <a:r>
              <a:rPr lang="en-US" sz="2000" b="0" i="0" dirty="0"/>
              <a:t>(</a:t>
            </a:r>
            <a:r>
              <a:rPr lang="en-US" sz="2000" b="0" i="0" dirty="0" err="1"/>
              <a:t>tabSpec</a:t>
            </a:r>
            <a:r>
              <a:rPr lang="en-US" sz="2000" b="0" i="0" dirty="0"/>
              <a:t>)</a:t>
            </a:r>
            <a:r>
              <a:rPr sz="2000" b="0" i="0" dirty="0"/>
              <a:t>方法用于添加选项卡</a:t>
            </a:r>
            <a:endParaRPr lang="en-US" sz="2000" b="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5090" y="246223"/>
            <a:ext cx="10994852" cy="5477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TabHost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49075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3144" y="1171648"/>
            <a:ext cx="10662160" cy="3810025"/>
          </a:xfrm>
        </p:spPr>
        <p:txBody>
          <a:bodyPr>
            <a:noAutofit/>
          </a:bodyPr>
          <a:lstStyle/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800" b="0" i="0" dirty="0"/>
              <a:t>定义布局：在</a:t>
            </a:r>
            <a:r>
              <a:rPr lang="en-US" sz="2800" b="0" i="0" dirty="0"/>
              <a:t>XML</a:t>
            </a:r>
            <a:r>
              <a:rPr sz="2800" b="0" i="0" dirty="0"/>
              <a:t>文件中使用</a:t>
            </a:r>
            <a:r>
              <a:rPr lang="en-US" sz="2800" b="0" i="0" dirty="0" err="1"/>
              <a:t>TabHost</a:t>
            </a:r>
            <a:r>
              <a:rPr sz="2800" b="0" i="0" dirty="0"/>
              <a:t>组件，并在其中定义一个</a:t>
            </a:r>
            <a:r>
              <a:rPr lang="en-US" sz="2800" b="0" i="0" dirty="0" err="1"/>
              <a:t>FrameLayout</a:t>
            </a:r>
            <a:r>
              <a:rPr sz="2800" b="0" i="0" dirty="0"/>
              <a:t>选项卡内容</a:t>
            </a:r>
            <a:endParaRPr lang="en-US" sz="2800" b="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800" b="0" i="0" dirty="0"/>
              <a:t>创建</a:t>
            </a:r>
            <a:r>
              <a:rPr lang="en-US" sz="2800" b="0" i="0" dirty="0" err="1"/>
              <a:t>TabActivity</a:t>
            </a:r>
            <a:r>
              <a:rPr sz="2800" b="0" i="0" dirty="0"/>
              <a:t>：用于显示选项卡组件的</a:t>
            </a:r>
            <a:r>
              <a:rPr lang="en-US" sz="2800" b="0" i="0" dirty="0"/>
              <a:t>Activity</a:t>
            </a:r>
            <a:r>
              <a:rPr sz="2800" b="0" i="0" dirty="0"/>
              <a:t>，需要继承</a:t>
            </a:r>
            <a:r>
              <a:rPr lang="en-US" sz="2800" b="0" i="0" dirty="0" err="1"/>
              <a:t>TabActivity</a:t>
            </a:r>
            <a:endParaRPr lang="en-US" sz="2800" b="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800" b="0" i="0" dirty="0"/>
              <a:t>获取组件：通过</a:t>
            </a:r>
            <a:r>
              <a:rPr lang="en-US" sz="2800" b="0" i="0" dirty="0" err="1"/>
              <a:t>getTabHost</a:t>
            </a:r>
            <a:r>
              <a:rPr lang="en-US" sz="2800" b="0" i="0" dirty="0"/>
              <a:t>()</a:t>
            </a:r>
            <a:r>
              <a:rPr sz="2800" b="0" i="0" dirty="0"/>
              <a:t>方法获取</a:t>
            </a:r>
            <a:r>
              <a:rPr lang="en-US" sz="2800" b="0" i="0" dirty="0" err="1"/>
              <a:t>TabHost</a:t>
            </a:r>
            <a:r>
              <a:rPr sz="2800" b="0" i="0" dirty="0"/>
              <a:t>对象</a:t>
            </a:r>
            <a:endParaRPr lang="en-US" sz="2800" b="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800" b="0" i="0" dirty="0"/>
              <a:t>创建选项卡：通过</a:t>
            </a:r>
            <a:r>
              <a:rPr lang="en-US" sz="2800" b="0" i="0" dirty="0" err="1"/>
              <a:t>TabHost</a:t>
            </a:r>
            <a:r>
              <a:rPr sz="2800" b="0" i="0" dirty="0"/>
              <a:t>来创建一个选项卡</a:t>
            </a:r>
            <a:endParaRPr lang="en-US" sz="2800" b="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1644" y="286564"/>
            <a:ext cx="10994852" cy="547793"/>
          </a:xfrm>
        </p:spPr>
        <p:txBody>
          <a:bodyPr>
            <a:normAutofit fontScale="90000"/>
          </a:bodyPr>
          <a:lstStyle/>
          <a:p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继承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TabActivity</a:t>
            </a: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时使用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TabHost</a:t>
            </a: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的步骤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188240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46287" y="859355"/>
            <a:ext cx="10943167" cy="3810025"/>
          </a:xfrm>
        </p:spPr>
        <p:txBody>
          <a:bodyPr>
            <a:normAutofit/>
          </a:bodyPr>
          <a:lstStyle/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800" b="0" i="0" dirty="0"/>
              <a:t>定义布局——在</a:t>
            </a:r>
            <a:r>
              <a:rPr lang="en-US" sz="2800" b="0" i="0" dirty="0"/>
              <a:t>XML</a:t>
            </a:r>
            <a:r>
              <a:rPr sz="2800" b="0" i="0" dirty="0"/>
              <a:t>文件中使用</a:t>
            </a:r>
            <a:r>
              <a:rPr lang="en-US" sz="2800" b="0" i="0" dirty="0" err="1"/>
              <a:t>TabHost</a:t>
            </a:r>
            <a:r>
              <a:rPr sz="2800" b="0" i="0" dirty="0"/>
              <a:t>组件</a:t>
            </a:r>
            <a:endParaRPr lang="en-US" sz="2800" b="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800" b="0" i="0" dirty="0"/>
              <a:t>创建</a:t>
            </a:r>
            <a:r>
              <a:rPr lang="en-US" sz="2800" b="0" i="0" dirty="0" err="1"/>
              <a:t>TabActivity</a:t>
            </a:r>
            <a:r>
              <a:rPr sz="2800" b="0" i="0" dirty="0"/>
              <a:t>——用于显示选项卡组件的</a:t>
            </a:r>
            <a:r>
              <a:rPr lang="en-US" sz="2800" b="0" i="0" dirty="0"/>
              <a:t>Activity</a:t>
            </a:r>
            <a:r>
              <a:rPr sz="2800" b="0" i="0" dirty="0"/>
              <a:t>，需要继承</a:t>
            </a:r>
            <a:r>
              <a:rPr lang="en-US" sz="2800" b="0" i="0" dirty="0" err="1"/>
              <a:t>TabActivity</a:t>
            </a:r>
            <a:endParaRPr lang="en-US" sz="2800" b="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800" b="0" i="0" dirty="0"/>
              <a:t>获取组件——通过</a:t>
            </a:r>
            <a:r>
              <a:rPr lang="en-US" sz="2800" b="0" i="0" dirty="0" err="1"/>
              <a:t>findViewById</a:t>
            </a:r>
            <a:r>
              <a:rPr lang="en-US" sz="2800" b="0" i="0" dirty="0"/>
              <a:t>()</a:t>
            </a:r>
            <a:r>
              <a:rPr sz="2800" b="0" i="0" dirty="0"/>
              <a:t>方法获取</a:t>
            </a:r>
            <a:r>
              <a:rPr lang="en-US" sz="2800" b="0" i="0" dirty="0" err="1"/>
              <a:t>TabHost</a:t>
            </a:r>
            <a:r>
              <a:rPr sz="2800" b="0" i="0" dirty="0"/>
              <a:t>对象</a:t>
            </a:r>
            <a:endParaRPr lang="en-US" sz="2800" b="0" i="0" dirty="0"/>
          </a:p>
          <a:p>
            <a:pPr marL="1066773" lvl="1" indent="-457189">
              <a:lnSpc>
                <a:spcPct val="150000"/>
              </a:lnSpc>
              <a:buFont typeface="+mj-ea"/>
              <a:buAutoNum type="circleNumDbPlain"/>
            </a:pPr>
            <a:r>
              <a:rPr sz="2800" b="0" i="0" dirty="0"/>
              <a:t>创建选项卡——通过</a:t>
            </a:r>
            <a:r>
              <a:rPr lang="en-US" sz="2800" b="0" i="0" dirty="0" err="1"/>
              <a:t>TabHost</a:t>
            </a:r>
            <a:r>
              <a:rPr sz="2800" b="0" i="0" dirty="0"/>
              <a:t>来创建一个选项卡</a:t>
            </a:r>
            <a:endParaRPr lang="en-US" sz="2800" b="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5185" y="182552"/>
            <a:ext cx="10994852" cy="547793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继承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TabActivity</a:t>
            </a: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时使用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TabHost</a:t>
            </a:r>
            <a:r>
              <a:rPr lang="zh-CN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的步骤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pSp>
        <p:nvGrpSpPr>
          <p:cNvPr id="10" name="组合 9"/>
          <p:cNvGrpSpPr/>
          <p:nvPr/>
        </p:nvGrpSpPr>
        <p:grpSpPr>
          <a:xfrm>
            <a:off x="556712" y="4744657"/>
            <a:ext cx="10873325" cy="1203111"/>
            <a:chOff x="774185" y="3729138"/>
            <a:chExt cx="7369715" cy="902333"/>
          </a:xfrm>
        </p:grpSpPr>
        <p:grpSp>
          <p:nvGrpSpPr>
            <p:cNvPr id="11" name="组合 7"/>
            <p:cNvGrpSpPr/>
            <p:nvPr/>
          </p:nvGrpSpPr>
          <p:grpSpPr>
            <a:xfrm>
              <a:off x="774185" y="3871965"/>
              <a:ext cx="636270" cy="759506"/>
              <a:chOff x="698952" y="3998458"/>
              <a:chExt cx="636270" cy="759506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3998458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4" name="文本框 7"/>
              <p:cNvSpPr txBox="1"/>
              <p:nvPr/>
            </p:nvSpPr>
            <p:spPr>
              <a:xfrm rot="21540000">
                <a:off x="698952" y="4442541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 bwMode="auto">
            <a:xfrm>
              <a:off x="1357290" y="3729138"/>
              <a:ext cx="6786610" cy="830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TabActivity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在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Android 3.0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以后已过时，推荐使用“不继承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TabActivity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的方式”使用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TabHost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97190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9427" y="843098"/>
            <a:ext cx="11239579" cy="449098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zh-CN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用于在</a:t>
            </a:r>
            <a:r>
              <a:rPr lang="en-US" altLang="zh-CN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zh-CN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中显示网页或开发用户自己的浏览器</a:t>
            </a:r>
            <a:endParaRPr lang="en-US" altLang="zh-CN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zh-CN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zh-CN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检查器来调试</a:t>
            </a:r>
            <a:r>
              <a:rPr lang="en-US" altLang="zh-CN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zh-CN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zh-CN" altLang="zh-CN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4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zh-CN" altLang="zh-CN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等代码</a:t>
            </a:r>
            <a:endParaRPr lang="en-US" altLang="zh-CN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zh-CN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CN" altLang="zh-CN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请求、页面加载、渲染以及页面的交互进行处理</a:t>
            </a:r>
            <a:endParaRPr lang="en-US" altLang="zh-CN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4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zh-CN" altLang="zh-CN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具有以下几点功能：</a:t>
            </a:r>
            <a:endParaRPr lang="en-US" altLang="zh-CN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i="0" dirty="0" err="1"/>
              <a:t>WebChromeClient</a:t>
            </a:r>
            <a:r>
              <a:rPr i="0" dirty="0"/>
              <a:t>：辅助</a:t>
            </a:r>
            <a:r>
              <a:rPr lang="en-US" i="0" dirty="0" err="1"/>
              <a:t>WebView</a:t>
            </a:r>
            <a:r>
              <a:rPr i="0" dirty="0"/>
              <a:t>实现与浏览器的交互动作</a:t>
            </a:r>
            <a:endParaRPr lang="en-US" i="0" dirty="0"/>
          </a:p>
          <a:p>
            <a:pPr lvl="1">
              <a:lnSpc>
                <a:spcPct val="150000"/>
              </a:lnSpc>
            </a:pPr>
            <a:r>
              <a:rPr lang="en-US" i="0" dirty="0" err="1"/>
              <a:t>WebViewClient</a:t>
            </a:r>
            <a:r>
              <a:rPr i="0" dirty="0"/>
              <a:t>：帮助</a:t>
            </a:r>
            <a:r>
              <a:rPr lang="en-US" i="0" dirty="0" err="1"/>
              <a:t>WebView</a:t>
            </a:r>
            <a:r>
              <a:rPr i="0" dirty="0"/>
              <a:t>处理各种通知、请求事件等</a:t>
            </a:r>
            <a:endParaRPr lang="en-US" i="0" dirty="0"/>
          </a:p>
          <a:p>
            <a:pPr lvl="1">
              <a:lnSpc>
                <a:spcPct val="150000"/>
              </a:lnSpc>
            </a:pPr>
            <a:r>
              <a:rPr lang="en-US" i="0" dirty="0" err="1"/>
              <a:t>WebSettings</a:t>
            </a:r>
            <a:r>
              <a:rPr i="0" dirty="0"/>
              <a:t>：对</a:t>
            </a:r>
            <a:r>
              <a:rPr lang="en-US" i="0" dirty="0" err="1"/>
              <a:t>WebView</a:t>
            </a:r>
            <a:r>
              <a:rPr i="0" dirty="0"/>
              <a:t>进行配置和管理</a:t>
            </a:r>
            <a:endParaRPr lang="en-US" i="0" dirty="0"/>
          </a:p>
          <a:p>
            <a:pPr lvl="1">
              <a:lnSpc>
                <a:spcPct val="150000"/>
              </a:lnSpc>
            </a:pPr>
            <a:r>
              <a:rPr lang="en-US" i="0" dirty="0" err="1"/>
              <a:t>addJavascriptInterface</a:t>
            </a:r>
            <a:r>
              <a:rPr lang="en-US" i="0" dirty="0"/>
              <a:t>()</a:t>
            </a:r>
            <a:r>
              <a:rPr i="0" dirty="0"/>
              <a:t>：将</a:t>
            </a:r>
            <a:r>
              <a:rPr lang="en-US" i="0" dirty="0"/>
              <a:t>Java</a:t>
            </a:r>
            <a:r>
              <a:rPr i="0" dirty="0"/>
              <a:t>对象绑定到</a:t>
            </a:r>
            <a:r>
              <a:rPr lang="en-US" i="0" dirty="0" err="1"/>
              <a:t>WebView</a:t>
            </a:r>
            <a:r>
              <a:rPr i="0" dirty="0"/>
              <a:t>中，以便</a:t>
            </a:r>
            <a:r>
              <a:rPr lang="en-US" i="0" dirty="0"/>
              <a:t>JavaScript</a:t>
            </a:r>
            <a:r>
              <a:rPr i="0" dirty="0"/>
              <a:t>从页面中控制</a:t>
            </a:r>
            <a:r>
              <a:rPr lang="en-US" i="0" dirty="0"/>
              <a:t>Java</a:t>
            </a:r>
            <a:r>
              <a:rPr i="0" dirty="0"/>
              <a:t>对象，实现</a:t>
            </a:r>
            <a:r>
              <a:rPr lang="en-US" i="0" dirty="0" err="1"/>
              <a:t>WebView</a:t>
            </a:r>
            <a:r>
              <a:rPr i="0" dirty="0"/>
              <a:t>与</a:t>
            </a:r>
            <a:r>
              <a:rPr lang="en-US" i="0" dirty="0"/>
              <a:t>HTML</a:t>
            </a:r>
            <a:r>
              <a:rPr i="0" dirty="0"/>
              <a:t>页面的交互</a:t>
            </a:r>
            <a:endParaRPr lang="en-US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5185" y="232776"/>
            <a:ext cx="10994852" cy="5477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WebView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grpSp>
        <p:nvGrpSpPr>
          <p:cNvPr id="8" name="组合 7"/>
          <p:cNvGrpSpPr/>
          <p:nvPr/>
        </p:nvGrpSpPr>
        <p:grpSpPr>
          <a:xfrm>
            <a:off x="556712" y="5334079"/>
            <a:ext cx="10873325" cy="1203112"/>
            <a:chOff x="774185" y="3729137"/>
            <a:chExt cx="7369715" cy="902334"/>
          </a:xfrm>
        </p:grpSpPr>
        <p:grpSp>
          <p:nvGrpSpPr>
            <p:cNvPr id="9" name="组合 7"/>
            <p:cNvGrpSpPr/>
            <p:nvPr/>
          </p:nvGrpSpPr>
          <p:grpSpPr>
            <a:xfrm>
              <a:off x="774185" y="3871965"/>
              <a:ext cx="636270" cy="759506"/>
              <a:chOff x="698952" y="3998458"/>
              <a:chExt cx="636270" cy="759506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3998458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2" name="文本框 7"/>
              <p:cNvSpPr txBox="1"/>
              <p:nvPr/>
            </p:nvSpPr>
            <p:spPr>
              <a:xfrm rot="21540000">
                <a:off x="698952" y="4442541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 bwMode="auto">
            <a:xfrm>
              <a:off x="1357290" y="3729137"/>
              <a:ext cx="6786610" cy="830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在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Android 4.3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及以前版本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WebView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内部采用</a:t>
              </a: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Webkit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渲染引擎，在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Android 4.4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以上版本采用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chromium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渲染引擎来渲染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的内容。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5052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86031" y="777933"/>
            <a:ext cx="10953820" cy="5715013"/>
          </a:xfrm>
        </p:spPr>
        <p:txBody>
          <a:bodyPr>
            <a:noAutofit/>
          </a:bodyPr>
          <a:lstStyle/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Fragment</a:t>
            </a:r>
            <a:r>
              <a:rPr lang="zh-CN" altLang="en-US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允许将</a:t>
            </a:r>
            <a:r>
              <a:rPr lang="en-US" altLang="zh-CN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Activity</a:t>
            </a:r>
            <a:r>
              <a:rPr lang="zh-CN" altLang="en-US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拆分成多个完全独立封装的可重用的组件，每个组件拥有自己的生命周期和</a:t>
            </a:r>
            <a:r>
              <a:rPr lang="en-US" altLang="zh-CN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UI</a:t>
            </a:r>
            <a:r>
              <a:rPr lang="zh-CN" altLang="en-US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布局</a:t>
            </a:r>
          </a:p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创建</a:t>
            </a:r>
            <a:r>
              <a:rPr lang="en-US" altLang="zh-CN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Fragment</a:t>
            </a:r>
            <a:r>
              <a:rPr lang="zh-CN" altLang="en-US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需要实现三个方法：</a:t>
            </a:r>
            <a:r>
              <a:rPr lang="en-US" altLang="zh-CN" sz="2200" dirty="0" err="1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onCreate</a:t>
            </a:r>
            <a:r>
              <a:rPr lang="en-US" altLang="zh-CN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()</a:t>
            </a:r>
            <a:r>
              <a:rPr lang="zh-CN" altLang="en-US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 err="1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onCreateView</a:t>
            </a:r>
            <a:r>
              <a:rPr lang="en-US" altLang="zh-CN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()</a:t>
            </a:r>
            <a:r>
              <a:rPr lang="zh-CN" altLang="en-US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 err="1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onPause</a:t>
            </a:r>
            <a:r>
              <a:rPr lang="en-US" altLang="zh-CN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()</a:t>
            </a:r>
            <a:endParaRPr lang="zh-CN" altLang="en-US" sz="2200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Fragment</a:t>
            </a:r>
            <a:r>
              <a:rPr lang="zh-CN" altLang="en-US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的生命周期与</a:t>
            </a:r>
            <a:r>
              <a:rPr lang="en-US" altLang="zh-CN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Activity</a:t>
            </a:r>
            <a:r>
              <a:rPr lang="zh-CN" altLang="en-US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的生命周期相似，具有以下状态：活动状态、暂停状态、停止状态和销毁状态</a:t>
            </a:r>
          </a:p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Android</a:t>
            </a:r>
            <a:r>
              <a:rPr lang="zh-CN" altLang="en-US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中提供的菜单有如下几种：选项菜单、子菜单、上下文菜单和图标菜单等</a:t>
            </a:r>
            <a:endParaRPr lang="en-US" altLang="zh-CN" sz="2200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在</a:t>
            </a:r>
            <a:r>
              <a:rPr lang="en-US" altLang="zh-CN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Android</a:t>
            </a:r>
            <a:r>
              <a:rPr lang="zh-CN" altLang="en-US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中提供了一种高级控件，其实现过程就类似于</a:t>
            </a:r>
            <a:r>
              <a:rPr lang="en-US" altLang="zh-CN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MVC</a:t>
            </a:r>
            <a:r>
              <a:rPr lang="zh-CN" altLang="en-US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架构，该控件就是</a:t>
            </a:r>
            <a:r>
              <a:rPr lang="en-US" altLang="zh-CN" sz="2200" dirty="0" err="1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AdapterView</a:t>
            </a:r>
            <a:endParaRPr lang="en-US" altLang="zh-CN" sz="2200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200" dirty="0" err="1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ListView</a:t>
            </a:r>
            <a:r>
              <a:rPr lang="zh-CN" altLang="en-US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（列表视图）是手机应用中使用非常广泛的组件</a:t>
            </a:r>
          </a:p>
          <a:p>
            <a:pPr marL="457189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200" dirty="0" err="1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GridView</a:t>
            </a:r>
            <a:r>
              <a:rPr lang="zh-CN" altLang="en-US" sz="2200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用于在界面上按行、列分布的方式显示多个组件。</a:t>
            </a:r>
            <a:endParaRPr lang="zh-CN" altLang="en-US" sz="22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xmlns="" val="82691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37115" y="246223"/>
            <a:ext cx="8351899" cy="547687"/>
          </a:xfrm>
        </p:spPr>
        <p:txBody>
          <a:bodyPr/>
          <a:lstStyle/>
          <a:p>
            <a:r>
              <a:rPr dirty="0"/>
              <a:t>创建</a:t>
            </a:r>
            <a:r>
              <a:rPr lang="en-US" dirty="0"/>
              <a:t>Fragment</a:t>
            </a: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1337115" y="976014"/>
            <a:ext cx="7518405" cy="53818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通常在创建</a:t>
            </a:r>
            <a:r>
              <a:rPr lang="en-US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Fragment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时，需要实现三个方法：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onCreate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onCreateView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onPause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</a:p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将</a:t>
            </a:r>
            <a:r>
              <a:rPr lang="en-US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Fragment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加载到</a:t>
            </a:r>
            <a:r>
              <a:rPr lang="en-US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Activity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中主要有两种方式：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把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Fragment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添加到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的布局文件中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的代码中动态添加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Fragment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2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endParaRPr lang="zh-CN" altLang="en-US" sz="24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en-US" altLang="en-US" sz="2133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204110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74463" y="246223"/>
            <a:ext cx="7753773" cy="743373"/>
          </a:xfrm>
        </p:spPr>
        <p:txBody>
          <a:bodyPr/>
          <a:lstStyle/>
          <a:p>
            <a:r>
              <a:rPr dirty="0"/>
              <a:t>管理</a:t>
            </a:r>
            <a:r>
              <a:rPr lang="en-US" dirty="0"/>
              <a:t>Fragment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775410" y="989596"/>
            <a:ext cx="10382323" cy="47931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通过</a:t>
            </a:r>
            <a:r>
              <a:rPr lang="en-US" altLang="en-US" sz="2667" dirty="0" err="1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FragmentManager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实现管理</a:t>
            </a:r>
            <a:r>
              <a:rPr lang="en-US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Fragment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对象的管理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通过</a:t>
            </a:r>
            <a:r>
              <a:rPr lang="en-US" altLang="en-US" sz="2667" dirty="0" err="1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getFragmentManager</a:t>
            </a:r>
            <a:r>
              <a:rPr lang="en-US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()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获取</a:t>
            </a:r>
            <a:r>
              <a:rPr lang="en-US" altLang="en-US" sz="2667" dirty="0" err="1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FragmentManager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对象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667" dirty="0" err="1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FragmentManager</a:t>
            </a:r>
            <a:r>
              <a:rPr lang="zh-CN" altLang="en-US" sz="2667" dirty="0"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能够完成以下三方面的操作：</a:t>
            </a:r>
            <a:endParaRPr lang="en-US" altLang="zh-CN" sz="2667" dirty="0"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通过</a:t>
            </a: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findFragmentById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或</a:t>
            </a: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findFragmentByTag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方法，来获取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中已存在的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Fragment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对象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通过</a:t>
            </a: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popBackStack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方法将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Fragment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从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Activity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的后退栈中弹出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1066773" lvl="1" indent="-457189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通过</a:t>
            </a:r>
            <a:r>
              <a:rPr lang="en-US" altLang="en-US" sz="2133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addOnBackStackChangedListerner</a:t>
            </a:r>
            <a:r>
              <a:rPr lang="en-US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sz="2133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方法来注册一个侦听器以监视后退栈的变化</a:t>
            </a:r>
            <a:endParaRPr lang="en-US" altLang="zh-CN" sz="2133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xmlns="" val="268921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72623" y="204333"/>
            <a:ext cx="10943167" cy="2762269"/>
          </a:xfrm>
        </p:spPr>
        <p:txBody>
          <a:bodyPr/>
          <a:lstStyle/>
          <a:p>
            <a:r>
              <a:rPr lang="zh-CN" dirty="0"/>
              <a:t>获取</a:t>
            </a:r>
            <a:r>
              <a:rPr dirty="0"/>
              <a:t>FragmentTransaction</a:t>
            </a:r>
            <a:r>
              <a:rPr lang="zh-CN" dirty="0"/>
              <a:t>对象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 bwMode="auto">
          <a:xfrm>
            <a:off x="761963" y="927769"/>
            <a:ext cx="10953827" cy="985078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FragmentManager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fragmentManager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getFragmentManager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FragmentTransaction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fragmentTransaction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fragmentManager.beginTransaction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52464" y="2066488"/>
            <a:ext cx="9897173" cy="1151404"/>
            <a:chOff x="721020" y="3758795"/>
            <a:chExt cx="7422880" cy="863553"/>
          </a:xfrm>
        </p:grpSpPr>
        <p:grpSp>
          <p:nvGrpSpPr>
            <p:cNvPr id="9" name="组合 7"/>
            <p:cNvGrpSpPr/>
            <p:nvPr/>
          </p:nvGrpSpPr>
          <p:grpSpPr>
            <a:xfrm>
              <a:off x="721020" y="3862842"/>
              <a:ext cx="636270" cy="759506"/>
              <a:chOff x="645787" y="3989335"/>
              <a:chExt cx="636270" cy="759506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3989335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2" name="文本框 7"/>
              <p:cNvSpPr txBox="1"/>
              <p:nvPr/>
            </p:nvSpPr>
            <p:spPr>
              <a:xfrm rot="21540000">
                <a:off x="645787" y="4433418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 bwMode="auto">
            <a:xfrm>
              <a:off x="1357290" y="3758795"/>
              <a:ext cx="6786610" cy="830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en-US" altLang="en-US" sz="2133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FragmentTransaction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被称作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Fragment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事务，与数据库事务类似，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Fragment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事务代表了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Activity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对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Fragment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执行的多个改变操作。</a:t>
              </a:r>
            </a:p>
          </p:txBody>
        </p:sp>
      </p:grpSp>
      <p:sp>
        <p:nvSpPr>
          <p:cNvPr id="13" name="内容占位符 4"/>
          <p:cNvSpPr txBox="1">
            <a:spLocks/>
          </p:cNvSpPr>
          <p:nvPr/>
        </p:nvSpPr>
        <p:spPr bwMode="auto">
          <a:xfrm>
            <a:off x="772623" y="3143248"/>
            <a:ext cx="10943167" cy="30480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marL="457189" indent="-457189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667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使用</a:t>
            </a:r>
            <a:r>
              <a:rPr lang="en-US" altLang="zh-CN" sz="2667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FragmentTransaction</a:t>
            </a:r>
            <a:endParaRPr lang="en-US" altLang="zh-CN" sz="2667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61963" y="3861988"/>
            <a:ext cx="10668075" cy="299633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121920" tIns="60960" rIns="121920" bIns="60960" numCol="1" rtlCol="0" anchor="ctr" anchorCtr="0" compatLnSpc="1">
            <a:spAutoFit/>
          </a:bodyPr>
          <a:lstStyle/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创建一个新的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Fragment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对象</a:t>
            </a: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Fragment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newFragment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ExampleFragment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通过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FragmentManager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获取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Fragment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事务对象</a:t>
            </a: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FragmentTransaction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 transaction=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getFragmentManager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beginTransaction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通过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replace()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方法把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fragment_container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替换成新的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Fragment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对象 </a:t>
            </a: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transaction.replace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R.id.fragment_container,newFragment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添加到回退栈 </a:t>
            </a: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transaction.addToBackStack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(null);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67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867" dirty="0">
                <a:latin typeface="Courier New" pitchFamily="49" charset="0"/>
                <a:cs typeface="Courier New" pitchFamily="49" charset="0"/>
              </a:rPr>
              <a:t>提交事务</a:t>
            </a:r>
          </a:p>
          <a:p>
            <a:r>
              <a:rPr lang="en-US" sz="1867" dirty="0" err="1">
                <a:latin typeface="Courier New" pitchFamily="49" charset="0"/>
                <a:cs typeface="Courier New" pitchFamily="49" charset="0"/>
              </a:rPr>
              <a:t>transaction.commit</a:t>
            </a:r>
            <a:r>
              <a:rPr lang="en-US" sz="1867" dirty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1867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368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1899" y="273275"/>
            <a:ext cx="7485380" cy="547793"/>
          </a:xfrm>
        </p:spPr>
        <p:txBody>
          <a:bodyPr>
            <a:normAutofit/>
          </a:bodyPr>
          <a:lstStyle/>
          <a:p>
            <a:r>
              <a:rPr kumimoji="1" lang="en-US" altLang="en-US" sz="3200" b="0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Fragment</a:t>
            </a:r>
            <a:r>
              <a:rPr kumimoji="1" lang="zh-CN" altLang="en-US" sz="3200" b="0" dirty="0">
                <a:solidFill>
                  <a:srgbClr val="000000"/>
                </a:solidFill>
                <a:latin typeface="Times New Roman" pitchFamily="18" charset="0"/>
                <a:ea typeface="Adobe 仿宋 Std R" pitchFamily="18" charset="-122"/>
                <a:cs typeface="Times New Roman" pitchFamily="18" charset="0"/>
              </a:rPr>
              <a:t>事务注意事项</a:t>
            </a:r>
            <a:endParaRPr sz="3200" b="0"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666713" y="857233"/>
            <a:ext cx="10943167" cy="4572031"/>
          </a:xfrm>
        </p:spPr>
        <p:txBody>
          <a:bodyPr/>
          <a:lstStyle/>
          <a:p>
            <a:pPr lvl="0"/>
            <a:r>
              <a:rPr 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程序的最后必须调用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commit()</a:t>
            </a:r>
            <a:r>
              <a:rPr 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程序中添加了多个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对象，显示的顺序跟添加顺序一致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当删除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对象时，在没有调用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addToBackStack()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方法情况下，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对象会</a:t>
            </a:r>
            <a:r>
              <a:rPr 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被销毁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45670" y="4044347"/>
            <a:ext cx="9897173" cy="1151403"/>
            <a:chOff x="721020" y="3758796"/>
            <a:chExt cx="7422880" cy="863552"/>
          </a:xfrm>
        </p:grpSpPr>
        <p:grpSp>
          <p:nvGrpSpPr>
            <p:cNvPr id="8" name="组合 7"/>
            <p:cNvGrpSpPr/>
            <p:nvPr/>
          </p:nvGrpSpPr>
          <p:grpSpPr>
            <a:xfrm>
              <a:off x="721020" y="3862842"/>
              <a:ext cx="636270" cy="759506"/>
              <a:chOff x="645787" y="3989335"/>
              <a:chExt cx="636270" cy="759506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3989335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1" name="文本框 7"/>
              <p:cNvSpPr txBox="1"/>
              <p:nvPr/>
            </p:nvSpPr>
            <p:spPr>
              <a:xfrm rot="21540000">
                <a:off x="645787" y="4433418"/>
                <a:ext cx="636270" cy="315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133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 bwMode="auto">
            <a:xfrm>
              <a:off x="1357290" y="3758796"/>
              <a:ext cx="6786610" cy="830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调用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commit()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后，事务并不会马上提交，而是会在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Activity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的</a:t>
              </a:r>
              <a:r>
                <a:rPr kumimoji="1" lang="en-US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UI</a:t>
              </a:r>
              <a:r>
                <a:rPr kumimoji="1" lang="zh-CN" altLang="en-US" sz="2133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线程中等待直到线程能执行的时候才执行。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16719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1228</TotalTime>
  <Words>2137</Words>
  <Application>Microsoft Office PowerPoint</Application>
  <PresentationFormat>自定义</PresentationFormat>
  <Paragraphs>383</Paragraphs>
  <Slides>41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画廊</vt:lpstr>
      <vt:lpstr>幻灯片 1</vt:lpstr>
      <vt:lpstr>第五章   UI进阶</vt:lpstr>
      <vt:lpstr>本章目标</vt:lpstr>
      <vt:lpstr>幻灯片 4</vt:lpstr>
      <vt:lpstr>幻灯片 5</vt:lpstr>
      <vt:lpstr>创建Fragment</vt:lpstr>
      <vt:lpstr>管理Fragment</vt:lpstr>
      <vt:lpstr>幻灯片 8</vt:lpstr>
      <vt:lpstr>Fragment事务注意事项</vt:lpstr>
      <vt:lpstr>与Activity通讯</vt:lpstr>
      <vt:lpstr>幻灯片 11</vt:lpstr>
      <vt:lpstr>幻灯片 12</vt:lpstr>
      <vt:lpstr>幻灯片 13</vt:lpstr>
      <vt:lpstr>Fragment生命周期中的方法</vt:lpstr>
      <vt:lpstr>幻灯片 15</vt:lpstr>
      <vt:lpstr>Menu菜单</vt:lpstr>
      <vt:lpstr>Options Menu选项菜单</vt:lpstr>
      <vt:lpstr>响应菜单项</vt:lpstr>
      <vt:lpstr>SubMenu子菜单</vt:lpstr>
      <vt:lpstr>幻灯片 20</vt:lpstr>
      <vt:lpstr>ContextMenu上下文菜单</vt:lpstr>
      <vt:lpstr>使用XML资源生成菜单</vt:lpstr>
      <vt:lpstr>在XML资源文件中完成对菜单项或分组等操作</vt:lpstr>
      <vt:lpstr>在XML资源文件中完成对菜单项或分组等操作</vt:lpstr>
      <vt:lpstr>Toolbar操作栏</vt:lpstr>
      <vt:lpstr>Toolbar的使用步骤</vt:lpstr>
      <vt:lpstr>幻灯片 27</vt:lpstr>
      <vt:lpstr>AdapterView与Adapter</vt:lpstr>
      <vt:lpstr>AdapterView特征</vt:lpstr>
      <vt:lpstr>幻灯片 30</vt:lpstr>
      <vt:lpstr>幻灯片 31</vt:lpstr>
      <vt:lpstr>ListView列表视图</vt:lpstr>
      <vt:lpstr>ListView从AbsListView中继承的属性</vt:lpstr>
      <vt:lpstr>使用ListView步骤</vt:lpstr>
      <vt:lpstr>GridView网格视图</vt:lpstr>
      <vt:lpstr>创建GridView的步骤</vt:lpstr>
      <vt:lpstr>TabHost</vt:lpstr>
      <vt:lpstr>继承TabActivity时使用TabHost的步骤</vt:lpstr>
      <vt:lpstr>不继承TabActivity时使用TabHost的步骤</vt:lpstr>
      <vt:lpstr>WebView</vt:lpstr>
      <vt:lpstr>本章总结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 Programming in Python</dc:title>
  <dc:creator>zhaokl</dc:creator>
  <cp:lastModifiedBy>E73Fu</cp:lastModifiedBy>
  <cp:revision>180</cp:revision>
  <dcterms:created xsi:type="dcterms:W3CDTF">2017-12-12T07:08:44Z</dcterms:created>
  <dcterms:modified xsi:type="dcterms:W3CDTF">2023-05-08T07:50:26Z</dcterms:modified>
</cp:coreProperties>
</file>