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0"/>
  </p:notesMasterIdLst>
  <p:handoutMasterIdLst>
    <p:handoutMasterId r:id="rId41"/>
  </p:handoutMasterIdLst>
  <p:sldIdLst>
    <p:sldId id="463" r:id="rId2"/>
    <p:sldId id="299" r:id="rId3"/>
    <p:sldId id="29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7" r:id="rId35"/>
    <p:sldId id="458" r:id="rId36"/>
    <p:sldId id="459" r:id="rId37"/>
    <p:sldId id="460" r:id="rId38"/>
    <p:sldId id="46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chen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482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6D88BA8-8446-41FF-A7D4-0E781B0BD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56F92EC-0FC2-45A6-A324-FA10BE8B6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463A4-E2FF-447B-8B1C-44D7D0F0E56C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1969891-5E7D-4CF1-80F0-DEDC18858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E858CA-C72D-48B6-B4AE-156CD65CE8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C385-7942-460F-9619-E14E075BDE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388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1D75-FC71-4938-910E-87791E7C5890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522D-86A9-45AD-93E5-45F67F78C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94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33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386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023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4282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6536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9021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0897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9777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13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028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390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9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2949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6469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7261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5703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0208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7634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02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9377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8328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639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5948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6031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0857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508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045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3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165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048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619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547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415B-3A06-45D6-924A-B02E068FB4A3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457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19" y="1142988"/>
            <a:ext cx="10943167" cy="4074471"/>
          </a:xfrm>
        </p:spPr>
        <p:txBody>
          <a:bodyPr/>
          <a:lstStyle>
            <a:lvl1pPr marL="457189" indent="-457189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kumimoji="0" lang="en-US" altLang="zh-CN" sz="2667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6719" y="190089"/>
            <a:ext cx="6462183" cy="547687"/>
          </a:xfrm>
        </p:spPr>
        <p:txBody>
          <a:bodyPr/>
          <a:lstStyle>
            <a:lvl1pPr>
              <a:defRPr kumimoji="0" lang="zh-CN" altLang="en-US" sz="3733" b="0" kern="1200" cap="none" baseline="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6" name="Straight Connector 32"/>
          <p:cNvCxnSpPr/>
          <p:nvPr userDrawn="1"/>
        </p:nvCxnSpPr>
        <p:spPr>
          <a:xfrm>
            <a:off x="666719" y="73777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606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53316"/>
            <a:ext cx="9603275" cy="104923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0" y="954448"/>
            <a:ext cx="9603275" cy="3450613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47331" y="79156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2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37B5-3156-47C7-A4C5-F654B16E6475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5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73004"/>
            <a:ext cx="9605635" cy="105930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369044"/>
            <a:ext cx="4645152" cy="34485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375509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24921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47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2"/>
          <p:cNvCxnSpPr/>
          <p:nvPr userDrawn="1"/>
        </p:nvCxnSpPr>
        <p:spPr>
          <a:xfrm>
            <a:off x="1447331" y="79156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95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9-1B44-46FC-BCE8-49716BB3FD9C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34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9AFD38-AAEA-4B59-9BE5-AEC5F8F047FF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071-35F8-41A0-AB8C-D7D13532E687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975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D781-5D03-4C54-AF4C-246D15FA7110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3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12D5-4CF9-40BC-B8B4-CB12055E2D88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8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已出版图书\2023\！资源待上传_赵克玲-Android Studio程序设计案例教程-微课版（第2版）202204\BANNER-Android Studio程序设计案例教程-微课版（第2版）\BANNER-Android-Studio程序设计案例教程-微课版（第2版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4839"/>
            <a:ext cx="121920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5687" y="722768"/>
            <a:ext cx="11419377" cy="2762269"/>
          </a:xfrm>
        </p:spPr>
        <p:txBody>
          <a:bodyPr/>
          <a:lstStyle/>
          <a:p>
            <a:r>
              <a:rPr b="0" dirty="0"/>
              <a:t>Action</a:t>
            </a:r>
            <a:r>
              <a:rPr lang="zh-CN" b="0" dirty="0"/>
              <a:t>是一个字符串，用于描述一个</a:t>
            </a:r>
            <a:r>
              <a:rPr b="0" dirty="0"/>
              <a:t>Android</a:t>
            </a:r>
            <a:r>
              <a:rPr lang="zh-CN" b="0" dirty="0"/>
              <a:t>应用程序的组件</a:t>
            </a:r>
            <a:endParaRPr b="0" dirty="0"/>
          </a:p>
          <a:p>
            <a:r>
              <a:rPr lang="zh-CN" b="0" dirty="0"/>
              <a:t>启动</a:t>
            </a:r>
            <a:r>
              <a:rPr b="0" dirty="0"/>
              <a:t>Activity</a:t>
            </a:r>
            <a:r>
              <a:rPr lang="zh-CN" b="0" dirty="0"/>
              <a:t>的系统标准</a:t>
            </a:r>
            <a:r>
              <a:rPr b="0" dirty="0"/>
              <a:t>Action</a:t>
            </a:r>
            <a:endParaRPr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174975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</a:t>
            </a:r>
            <a:r>
              <a:rPr dirty="0"/>
              <a:t>动作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61963" y="2169987"/>
          <a:ext cx="10572824" cy="430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15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7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Action</a:t>
                      </a:r>
                      <a:r>
                        <a:rPr lang="zh-CN" altLang="en-US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常量</a:t>
                      </a:r>
                      <a:endParaRPr lang="zh-CN" sz="19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字符串</a:t>
                      </a:r>
                      <a:endParaRPr lang="zh-CN" sz="19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描述</a:t>
                      </a:r>
                      <a:endParaRPr lang="zh-CN" sz="19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1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ACTION_MAIN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android.intent.action.MAIN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应用程序入口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3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ACTION_VIEW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android.intent.action.VIEW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最常见的动作；视图要求以最合理的方式查看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Intent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的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中所提供的数据。不同的应用程序将会根据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模式来处理视图请求。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3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ACTION_EDIT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android.intent.action.EDIT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</a:rPr>
                        <a:t>请求一个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，要求该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可以编辑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Intent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的数据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中的数据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3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ACTION_PICK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android.intent.action.PICK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启动一个子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，可以从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Intent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的数据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指定的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ContentProvider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中选择一个项。当关闭的时候，返回所选择的项的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23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ACTION_DIAL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android.intent.action.DIAL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打开一个拨号程序，要拨打的号码由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Intent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的数据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预先提供。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83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ACTION_CALL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android.intent.action.CALL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打开一个电话拨号程序，并立即使用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Intent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的数据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所提供的号码拨打一个电话，此动作只应用于代替本地电话的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Activity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61962" y="2000242"/>
          <a:ext cx="10858577" cy="4630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06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977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15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Action</a:t>
                      </a:r>
                      <a:r>
                        <a:rPr lang="zh-CN" altLang="en-US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常量</a:t>
                      </a:r>
                      <a:endParaRPr lang="zh-CN" sz="19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字符串</a:t>
                      </a:r>
                      <a:endParaRPr lang="zh-CN" sz="19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描述</a:t>
                      </a:r>
                      <a:endParaRPr lang="zh-CN" sz="19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33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ACTION_SEND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android.intent.action.SEND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启动一个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，该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会发送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Intent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中指定的数据。接收人需要由解析的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来选择。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33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ACTION_SENDTO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android.intent.action.SENDTO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</a:rPr>
                        <a:t>启动一个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来向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Intent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的数据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所指定的联系人发送一条消息。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33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ACTION_ANSWER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android.intent.action.ANSWER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</a:rPr>
                        <a:t>打开一个处理来电的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，通常这个动作是由本地电话拨号程序处理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99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ACTION_INSERT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android.intent.action.INSERT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打开一个子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能在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Intent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的数据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指定的游标处插入新项的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。当作为子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调用时，应该返回一个指向新插入项的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URI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33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ACTION_DELETE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android.intent.action.DELETE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</a:rPr>
                        <a:t>启动一个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，允许删除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Intent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的数据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URI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中指定的数据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33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</a:rPr>
                        <a:t>ACTION_ALL_APPS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android.intent.action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.</a:t>
                      </a:r>
                      <a:r>
                        <a:rPr lang="en-US" sz="1600" kern="0" dirty="0">
                          <a:latin typeface="Times New Roman"/>
                          <a:ea typeface="宋体"/>
                        </a:rPr>
                        <a:t> ACTION_ALL_APPS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</a:rPr>
                        <a:t>打开一个列出所有已安装应用程序的</a:t>
                      </a:r>
                      <a:r>
                        <a:rPr lang="en-US" sz="1600" kern="10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>
                          <a:latin typeface="Times New Roman"/>
                          <a:ea typeface="宋体"/>
                        </a:rPr>
                        <a:t>，通常此操作由启动器处理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22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ACTION_SEARCH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android.intent.action.SEARCH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通常用于启动特定的搜索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Activity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85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152094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标准Action</a:t>
            </a:r>
            <a:r>
              <a:rPr lang="zh-CN" altLang="en-US" dirty="0"/>
              <a:t>常量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78454" y="897574"/>
            <a:ext cx="10943167" cy="500568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b="0" i="0" dirty="0"/>
              <a:t>ACTION_BOOT_COMPLETED</a:t>
            </a:r>
            <a:r>
              <a:rPr sz="2400" b="0" i="0" dirty="0"/>
              <a:t>：系统启动完成广播</a:t>
            </a:r>
            <a:endParaRPr lang="en-US" sz="2400" b="0" i="0" dirty="0"/>
          </a:p>
          <a:p>
            <a:pPr lvl="1">
              <a:lnSpc>
                <a:spcPct val="150000"/>
              </a:lnSpc>
            </a:pPr>
            <a:r>
              <a:rPr lang="en-US" sz="2400" b="0" i="0" dirty="0"/>
              <a:t>ACTION_TIME_CHANGED</a:t>
            </a:r>
            <a:r>
              <a:rPr sz="2400" b="0" i="0" dirty="0"/>
              <a:t>：时间改变广播</a:t>
            </a:r>
            <a:endParaRPr lang="en-US" sz="2400" b="0" i="0" dirty="0"/>
          </a:p>
          <a:p>
            <a:pPr lvl="1">
              <a:lnSpc>
                <a:spcPct val="150000"/>
              </a:lnSpc>
            </a:pPr>
            <a:r>
              <a:rPr lang="en-US" sz="2400" b="0" i="0" dirty="0"/>
              <a:t>ACTION_DATE_CHANGED</a:t>
            </a:r>
            <a:r>
              <a:rPr sz="2400" b="0" i="0" dirty="0"/>
              <a:t>：日期改变广播</a:t>
            </a:r>
            <a:endParaRPr lang="en-US" sz="2400" b="0" i="0" dirty="0"/>
          </a:p>
          <a:p>
            <a:pPr lvl="1">
              <a:lnSpc>
                <a:spcPct val="150000"/>
              </a:lnSpc>
            </a:pPr>
            <a:r>
              <a:rPr lang="en-US" sz="2400" b="0" i="0" dirty="0"/>
              <a:t>ACTION_TIME_TICK</a:t>
            </a:r>
            <a:r>
              <a:rPr sz="2400" b="0" i="0" dirty="0"/>
              <a:t>：每分钟改变一次时间</a:t>
            </a:r>
            <a:endParaRPr lang="en-US" sz="2400" b="0" i="0" dirty="0"/>
          </a:p>
          <a:p>
            <a:pPr lvl="1">
              <a:lnSpc>
                <a:spcPct val="150000"/>
              </a:lnSpc>
            </a:pPr>
            <a:r>
              <a:rPr lang="en-US" sz="2400" b="0" i="0" dirty="0"/>
              <a:t>ACTION_TIMEZONE_CHANGED</a:t>
            </a:r>
            <a:r>
              <a:rPr sz="2400" b="0" i="0" dirty="0"/>
              <a:t>：时区改变广播</a:t>
            </a:r>
            <a:endParaRPr lang="en-US" sz="2400" b="0" i="0" dirty="0"/>
          </a:p>
          <a:p>
            <a:pPr lvl="1">
              <a:lnSpc>
                <a:spcPct val="150000"/>
              </a:lnSpc>
            </a:pPr>
            <a:r>
              <a:rPr lang="en-US" sz="2400" b="0" i="0" dirty="0"/>
              <a:t>ACTION_BATTERY_LOW</a:t>
            </a:r>
            <a:r>
              <a:rPr sz="2400" b="0" i="0" dirty="0"/>
              <a:t>：电量低广播</a:t>
            </a:r>
            <a:endParaRPr lang="en-US" sz="2400" b="0" i="0" dirty="0"/>
          </a:p>
          <a:p>
            <a:pPr lvl="1">
              <a:lnSpc>
                <a:spcPct val="150000"/>
              </a:lnSpc>
            </a:pPr>
            <a:r>
              <a:rPr lang="en-US" sz="2400" b="0" i="0" dirty="0"/>
              <a:t>ACTION_PACKAGE_ADDED</a:t>
            </a:r>
            <a:r>
              <a:rPr sz="2400" b="0" i="0" dirty="0"/>
              <a:t>：添加包广播</a:t>
            </a:r>
            <a:endParaRPr lang="en-US" sz="2400" b="0" i="0" dirty="0"/>
          </a:p>
          <a:p>
            <a:pPr lvl="1">
              <a:lnSpc>
                <a:spcPct val="150000"/>
              </a:lnSpc>
            </a:pPr>
            <a:r>
              <a:rPr lang="en-US" sz="2400" b="0" i="0" dirty="0"/>
              <a:t>ACTION_PACKAGE_REMOVED</a:t>
            </a:r>
            <a:r>
              <a:rPr sz="2400" b="0" i="0" dirty="0"/>
              <a:t>：删除包广播</a:t>
            </a:r>
            <a:endParaRPr lang="zh-CN" sz="2400" b="0" i="0" dirty="0"/>
          </a:p>
        </p:txBody>
      </p:sp>
    </p:spTree>
    <p:extLst>
      <p:ext uri="{BB962C8B-B14F-4D97-AF65-F5344CB8AC3E}">
        <p14:creationId xmlns:p14="http://schemas.microsoft.com/office/powerpoint/2010/main" xmlns="" val="38319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1962" y="681381"/>
            <a:ext cx="10943167" cy="1238259"/>
          </a:xfrm>
        </p:spPr>
        <p:txBody>
          <a:bodyPr/>
          <a:lstStyle/>
          <a:p>
            <a:r>
              <a:rPr b="0" dirty="0"/>
              <a:t>Category</a:t>
            </a:r>
            <a:r>
              <a:rPr lang="zh-CN" b="0" dirty="0"/>
              <a:t>属性用来描述动作的类别</a:t>
            </a:r>
            <a:endParaRPr b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8793" y="181541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Category</a:t>
            </a:r>
            <a:r>
              <a:rPr dirty="0"/>
              <a:t>类别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7719611"/>
              </p:ext>
            </p:extLst>
          </p:nvPr>
        </p:nvGraphicFramePr>
        <p:xfrm>
          <a:off x="0" y="1287307"/>
          <a:ext cx="12191999" cy="540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9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21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4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zh-CN" altLang="en-US" sz="2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常量</a:t>
                      </a:r>
                      <a:endParaRPr lang="zh-CN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字符串</a:t>
                      </a:r>
                      <a:endParaRPr lang="zh-CN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zh-CN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3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CATEGORY_DEFAULT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android.intent.category.DEFAULT</a:t>
                      </a:r>
                      <a:endParaRPr lang="zh-CN" sz="2000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默认的</a:t>
                      </a: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</a:t>
                      </a:r>
                      <a:endParaRPr lang="zh-CN" sz="2000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3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CATEGORY_BROWSABLE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android.intent.category.BROWSABLE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</a:t>
                      </a: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能被浏览器安全调用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4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CATEGORY_TAB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android.intent.category.TAB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</a:t>
                      </a: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能作为</a:t>
                      </a:r>
                      <a:r>
                        <a:rPr lang="en-US" sz="2000" kern="10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TabActivity</a:t>
                      </a: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</a:t>
                      </a: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Tab</a:t>
                      </a: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页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CATEGORY_LAUNCHER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android.intent.category.LAUNCHER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显示顶级程序列表中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CATEGORY_INFO</a:t>
                      </a:r>
                      <a:endParaRPr lang="zh-CN" sz="2000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android.intent.category.INFO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用于提供包信息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3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CATEGORY_HOME</a:t>
                      </a:r>
                      <a:endParaRPr lang="zh-CN" sz="2000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android.intent.category.HOME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设置该</a:t>
                      </a: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随系统启动而运行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3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CATEGORY_PREFERENCE</a:t>
                      </a:r>
                      <a:endParaRPr lang="zh-CN" sz="2000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android.intent.category.PREFERENCE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该</a:t>
                      </a: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是参数面板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91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CATEGORY_TEST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android.intent.category.TEST</a:t>
                      </a:r>
                      <a:endParaRPr lang="zh-CN" sz="2000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该</a:t>
                      </a: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是一个测试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CATEGORY_CAR_DOCK</a:t>
                      </a:r>
                      <a:endParaRPr lang="zh-CN" sz="2000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android.intent.category.ANSWER</a:t>
                      </a:r>
                      <a:endParaRPr lang="zh-CN" sz="2000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指定手机被插入汽车底座时运行该</a:t>
                      </a: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1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CATEGORY_DESK_DOCK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android.intent.category.CAR_DOCK</a:t>
                      </a:r>
                      <a:endParaRPr lang="zh-CN" sz="2000" kern="10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指定手机被插入桌面底座时运行该</a:t>
                      </a: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38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CATEGORY_CAR_MODE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android.intent.category.CAR_MODE</a:t>
                      </a:r>
                      <a:endParaRPr lang="zh-CN" sz="200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设置该</a:t>
                      </a:r>
                      <a:r>
                        <a:rPr lang="en-US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20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可以在车载环境下使用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218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62" y="894209"/>
            <a:ext cx="11419377" cy="2762269"/>
          </a:xfrm>
        </p:spPr>
        <p:txBody>
          <a:bodyPr>
            <a:noAutofit/>
          </a:bodyPr>
          <a:lstStyle/>
          <a:p>
            <a:r>
              <a:rPr sz="2800" b="0" dirty="0"/>
              <a:t>Data</a:t>
            </a:r>
            <a:r>
              <a:rPr lang="zh-CN" sz="2800" b="0" dirty="0"/>
              <a:t>属性通常用与</a:t>
            </a:r>
            <a:r>
              <a:rPr sz="2800" b="0" dirty="0"/>
              <a:t>Action</a:t>
            </a:r>
            <a:r>
              <a:rPr lang="zh-CN" sz="2800" b="0" dirty="0"/>
              <a:t>属性结合使用</a:t>
            </a:r>
            <a:endParaRPr sz="2800" b="0" dirty="0"/>
          </a:p>
          <a:p>
            <a:r>
              <a:rPr lang="zh-CN" sz="2800" b="0" dirty="0"/>
              <a:t>为</a:t>
            </a:r>
            <a:r>
              <a:rPr sz="2800" b="0" dirty="0"/>
              <a:t>Intent</a:t>
            </a:r>
            <a:r>
              <a:rPr lang="zh-CN" sz="2800" b="0" dirty="0"/>
              <a:t>提供可操作的数据</a:t>
            </a:r>
            <a:endParaRPr sz="2800" b="0" dirty="0"/>
          </a:p>
          <a:p>
            <a:r>
              <a:rPr sz="2800" b="0" dirty="0"/>
              <a:t>Data</a:t>
            </a:r>
            <a:r>
              <a:rPr lang="zh-CN" sz="2800" b="0" dirty="0"/>
              <a:t>属性接收</a:t>
            </a:r>
            <a:r>
              <a:rPr sz="2800" b="0" dirty="0"/>
              <a:t>URI</a:t>
            </a:r>
            <a:r>
              <a:rPr lang="zh-CN" sz="2800" b="0" dirty="0"/>
              <a:t>对象</a:t>
            </a:r>
            <a:endParaRPr sz="2800" b="0" dirty="0"/>
          </a:p>
          <a:p>
            <a:pPr lvl="1"/>
            <a:r>
              <a:rPr lang="zh-CN" sz="2800" b="0" i="0" dirty="0"/>
              <a:t>【语法】</a:t>
            </a:r>
            <a:endParaRPr lang="en-US" altLang="zh-CN" sz="2800" b="0" i="0" dirty="0"/>
          </a:p>
          <a:p>
            <a:pPr lvl="1"/>
            <a:endParaRPr lang="en-US" altLang="zh-CN" sz="2800" b="0" i="0" dirty="0"/>
          </a:p>
          <a:p>
            <a:pPr lvl="1"/>
            <a:r>
              <a:rPr sz="2800" b="0" i="0" dirty="0"/>
              <a:t>【示例】</a:t>
            </a:r>
            <a:r>
              <a:rPr lang="en-US" sz="2800" b="0" i="0" dirty="0"/>
              <a:t>URI</a:t>
            </a:r>
            <a:r>
              <a:rPr sz="2800" b="0" i="0" dirty="0"/>
              <a:t>字符串</a:t>
            </a:r>
            <a:endParaRPr lang="zh-CN" sz="2800"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116938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r>
              <a:rPr dirty="0"/>
              <a:t>数据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 bwMode="auto">
          <a:xfrm>
            <a:off x="1472423" y="3656675"/>
            <a:ext cx="5923459" cy="55399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800" dirty="0"/>
              <a:t>scheme://host:port/path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472423" y="4816195"/>
            <a:ext cx="5923459" cy="55399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800" dirty="0"/>
              <a:t>http://www.baidu.com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01756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62" y="761982"/>
            <a:ext cx="11419377" cy="2762269"/>
          </a:xfrm>
        </p:spPr>
        <p:txBody>
          <a:bodyPr>
            <a:noAutofit/>
          </a:bodyPr>
          <a:lstStyle/>
          <a:p>
            <a:r>
              <a:rPr sz="3200" b="0" dirty="0"/>
              <a:t>Data</a:t>
            </a:r>
            <a:r>
              <a:rPr lang="zh-CN" sz="3200" b="0" dirty="0"/>
              <a:t>属性与</a:t>
            </a:r>
            <a:r>
              <a:rPr sz="3200" b="0" dirty="0"/>
              <a:t>Type</a:t>
            </a:r>
            <a:r>
              <a:rPr lang="zh-CN" sz="3200" b="0" dirty="0"/>
              <a:t>属性之间能够相互覆盖</a:t>
            </a:r>
            <a:r>
              <a:rPr lang="zh-CN" altLang="en-US" sz="3200" b="0" dirty="0"/>
              <a:t>：</a:t>
            </a:r>
            <a:endParaRPr sz="32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800" b="0" i="0" dirty="0"/>
              <a:t>如果为</a:t>
            </a:r>
            <a:r>
              <a:rPr lang="en-US" sz="2800" b="0" i="0" dirty="0"/>
              <a:t>Intent</a:t>
            </a:r>
            <a:r>
              <a:rPr sz="2800" b="0" i="0" dirty="0"/>
              <a:t>先设置</a:t>
            </a:r>
            <a:r>
              <a:rPr lang="en-US" sz="2800" b="0" i="0" dirty="0"/>
              <a:t>Data</a:t>
            </a:r>
            <a:r>
              <a:rPr sz="2800" b="0" i="0" dirty="0"/>
              <a:t>属性，再设置</a:t>
            </a:r>
            <a:r>
              <a:rPr lang="en-US" sz="2800" b="0" i="0" dirty="0"/>
              <a:t>Type</a:t>
            </a:r>
            <a:r>
              <a:rPr sz="2800" b="0" i="0" dirty="0"/>
              <a:t>属性，那么</a:t>
            </a:r>
            <a:r>
              <a:rPr lang="en-US" sz="2800" b="0" i="0" dirty="0"/>
              <a:t>Type</a:t>
            </a:r>
            <a:r>
              <a:rPr sz="2800" b="0" i="0" dirty="0"/>
              <a:t>属性将会覆盖</a:t>
            </a:r>
            <a:r>
              <a:rPr lang="en-US" sz="2800" b="0" i="0" dirty="0"/>
              <a:t>Data</a:t>
            </a:r>
            <a:r>
              <a:rPr sz="2800" b="0" i="0" dirty="0"/>
              <a:t>属性</a:t>
            </a:r>
            <a:endParaRPr lang="en-US" sz="2800" b="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800" b="0" i="0" dirty="0"/>
              <a:t>如果为</a:t>
            </a:r>
            <a:r>
              <a:rPr lang="en-US" sz="2800" b="0" i="0" dirty="0"/>
              <a:t>Intent</a:t>
            </a:r>
            <a:r>
              <a:rPr sz="2800" b="0" i="0" dirty="0"/>
              <a:t>先设置</a:t>
            </a:r>
            <a:r>
              <a:rPr lang="en-US" sz="2800" b="0" i="0" dirty="0"/>
              <a:t>Type</a:t>
            </a:r>
            <a:r>
              <a:rPr sz="2800" b="0" i="0" dirty="0"/>
              <a:t>属性，再设置</a:t>
            </a:r>
            <a:r>
              <a:rPr lang="en-US" sz="2800" b="0" i="0" dirty="0"/>
              <a:t>Data</a:t>
            </a:r>
            <a:r>
              <a:rPr sz="2800" b="0" i="0" dirty="0"/>
              <a:t>属性，那么</a:t>
            </a:r>
            <a:r>
              <a:rPr lang="en-US" sz="2800" b="0" i="0" dirty="0"/>
              <a:t>Data</a:t>
            </a:r>
            <a:r>
              <a:rPr sz="2800" b="0" i="0" dirty="0"/>
              <a:t>属性将会覆盖</a:t>
            </a:r>
            <a:r>
              <a:rPr lang="en-US" sz="2800" b="0" i="0" dirty="0"/>
              <a:t>Type</a:t>
            </a:r>
            <a:r>
              <a:rPr sz="2800" b="0" i="0" dirty="0"/>
              <a:t>属性</a:t>
            </a:r>
            <a:endParaRPr lang="en-US" sz="2800" b="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800" b="0" i="0" dirty="0"/>
              <a:t>如果希望</a:t>
            </a:r>
            <a:r>
              <a:rPr lang="en-US" sz="2800" b="0" i="0" dirty="0"/>
              <a:t>Intent</a:t>
            </a:r>
            <a:r>
              <a:rPr sz="2800" b="0" i="0" dirty="0"/>
              <a:t>既有</a:t>
            </a:r>
            <a:r>
              <a:rPr lang="en-US" sz="2800" b="0" i="0" dirty="0"/>
              <a:t>Data</a:t>
            </a:r>
            <a:r>
              <a:rPr sz="2800" b="0" i="0" dirty="0"/>
              <a:t>属性也有</a:t>
            </a:r>
            <a:r>
              <a:rPr lang="en-US" sz="2800" b="0" i="0" dirty="0"/>
              <a:t>Type</a:t>
            </a:r>
            <a:r>
              <a:rPr sz="2800" b="0" i="0" dirty="0"/>
              <a:t>属性，应该调用</a:t>
            </a:r>
            <a:r>
              <a:rPr lang="en-US" sz="2800" b="0" i="0" dirty="0"/>
              <a:t>Intent</a:t>
            </a:r>
            <a:r>
              <a:rPr sz="2800" b="0" i="0" dirty="0"/>
              <a:t>的</a:t>
            </a:r>
            <a:r>
              <a:rPr lang="en-US" sz="2800" b="0" i="0" dirty="0" err="1"/>
              <a:t>setDataAndType</a:t>
            </a:r>
            <a:r>
              <a:rPr lang="en-US" sz="2800" b="0" i="0" dirty="0"/>
              <a:t>()</a:t>
            </a:r>
            <a:r>
              <a:rPr sz="2800" b="0" i="0" dirty="0"/>
              <a:t>方法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214189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Type</a:t>
            </a:r>
            <a:r>
              <a:rPr dirty="0"/>
              <a:t>数据类型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86038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62" y="761982"/>
            <a:ext cx="11419377" cy="2762269"/>
          </a:xfrm>
        </p:spPr>
        <p:txBody>
          <a:bodyPr>
            <a:noAutofit/>
          </a:bodyPr>
          <a:lstStyle/>
          <a:p>
            <a:r>
              <a:rPr sz="2400" b="0" dirty="0"/>
              <a:t>Extras</a:t>
            </a:r>
            <a:r>
              <a:rPr lang="zh-CN" sz="2400" b="0" dirty="0"/>
              <a:t>属性是一个</a:t>
            </a:r>
            <a:r>
              <a:rPr sz="2400" b="0" dirty="0"/>
              <a:t>Bundle</a:t>
            </a:r>
            <a:r>
              <a:rPr lang="zh-CN" sz="2400" b="0" dirty="0"/>
              <a:t>对象</a:t>
            </a:r>
            <a:endParaRPr sz="2400" b="0" dirty="0"/>
          </a:p>
          <a:p>
            <a:r>
              <a:rPr lang="zh-CN" sz="2400" b="0" dirty="0"/>
              <a:t>用于在多个</a:t>
            </a:r>
            <a:r>
              <a:rPr sz="2400" b="0" dirty="0"/>
              <a:t>Activity</a:t>
            </a:r>
            <a:r>
              <a:rPr lang="zh-CN" sz="2400" b="0" dirty="0"/>
              <a:t>之间交换数据</a:t>
            </a:r>
            <a:endParaRPr sz="2400" b="0" dirty="0"/>
          </a:p>
          <a:p>
            <a:r>
              <a:rPr sz="2400" b="0" dirty="0"/>
              <a:t>Extras</a:t>
            </a:r>
            <a:r>
              <a:rPr lang="zh-CN" sz="2400" b="0" dirty="0"/>
              <a:t>属性的使用过程</a:t>
            </a:r>
            <a:endParaRPr sz="2400" b="0" dirty="0"/>
          </a:p>
          <a:p>
            <a:pPr lvl="1"/>
            <a:r>
              <a:rPr sz="2400" b="0" i="0" dirty="0"/>
              <a:t>使用</a:t>
            </a:r>
            <a:r>
              <a:rPr lang="en-US" sz="2400" b="0" i="0" dirty="0"/>
              <a:t>Extras</a:t>
            </a:r>
            <a:r>
              <a:rPr sz="2400" b="0" i="0" dirty="0"/>
              <a:t>属性</a:t>
            </a:r>
            <a:endParaRPr lang="en-US" sz="2400" b="0" i="0" dirty="0"/>
          </a:p>
          <a:p>
            <a:pPr lvl="1"/>
            <a:endParaRPr lang="en-US" sz="2400" b="0" i="0" dirty="0"/>
          </a:p>
          <a:p>
            <a:pPr lvl="1"/>
            <a:endParaRPr lang="en-US" sz="2400" b="0" i="0" dirty="0"/>
          </a:p>
          <a:p>
            <a:pPr lvl="1"/>
            <a:endParaRPr lang="en-US" sz="2400" b="0" i="0" dirty="0"/>
          </a:p>
          <a:p>
            <a:pPr lvl="1"/>
            <a:endParaRPr lang="en-US" sz="2400" b="0" i="0" dirty="0"/>
          </a:p>
          <a:p>
            <a:pPr lvl="1"/>
            <a:r>
              <a:rPr sz="2400" b="0" i="0" dirty="0"/>
              <a:t>通过</a:t>
            </a:r>
            <a:r>
              <a:rPr lang="en-US" sz="2400" b="0" i="0" dirty="0" err="1"/>
              <a:t>getExtras</a:t>
            </a:r>
            <a:r>
              <a:rPr lang="en-US" sz="2400" b="0" i="0" dirty="0"/>
              <a:t>()</a:t>
            </a:r>
            <a:r>
              <a:rPr sz="2400" b="0" i="0" dirty="0"/>
              <a:t>方法获得</a:t>
            </a:r>
            <a:r>
              <a:rPr lang="en-US" sz="2400" b="0" i="0" dirty="0"/>
              <a:t>Bundle</a:t>
            </a:r>
            <a:r>
              <a:rPr sz="2400" b="0" i="0" dirty="0"/>
              <a:t>对象并进行取值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214189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Extras</a:t>
            </a:r>
            <a:r>
              <a:rPr dirty="0"/>
              <a:t>扩展信息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333467" y="3087159"/>
            <a:ext cx="6667547" cy="196977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/>
              <a:t>Bundle </a:t>
            </a:r>
            <a:r>
              <a:rPr lang="en-US" sz="2000" dirty="0" err="1"/>
              <a:t>bundle</a:t>
            </a:r>
            <a:r>
              <a:rPr lang="en-US" sz="2000" dirty="0"/>
              <a:t>= new Bundle();</a:t>
            </a:r>
            <a:endParaRPr lang="zh-CN" altLang="en-US" sz="2000" dirty="0"/>
          </a:p>
          <a:p>
            <a:r>
              <a:rPr lang="en-US" sz="2000" dirty="0" err="1"/>
              <a:t>bundle.putString</a:t>
            </a:r>
            <a:r>
              <a:rPr lang="en-US" sz="2000" dirty="0"/>
              <a:t>("test", "this is a test");</a:t>
            </a:r>
            <a:endParaRPr lang="zh-CN" altLang="en-US" sz="2000" dirty="0"/>
          </a:p>
          <a:p>
            <a:r>
              <a:rPr lang="en-US" sz="2000" dirty="0"/>
              <a:t>Intent </a:t>
            </a:r>
            <a:r>
              <a:rPr lang="en-US" sz="2000" dirty="0" err="1"/>
              <a:t>intent</a:t>
            </a:r>
            <a:r>
              <a:rPr lang="en-US" sz="2000" dirty="0"/>
              <a:t> = new Intent(</a:t>
            </a:r>
            <a:r>
              <a:rPr lang="en-US" sz="2000" dirty="0" err="1"/>
              <a:t>MainActivity.this,SecondActivity.class</a:t>
            </a:r>
            <a:r>
              <a:rPr lang="en-US" sz="2000" dirty="0"/>
              <a:t>);</a:t>
            </a:r>
            <a:endParaRPr lang="zh-CN" altLang="en-US" sz="2000" dirty="0"/>
          </a:p>
          <a:p>
            <a:r>
              <a:rPr lang="en-US" sz="2000" dirty="0" err="1"/>
              <a:t>intent.putExtras</a:t>
            </a:r>
            <a:r>
              <a:rPr lang="en-US" sz="2000" dirty="0"/>
              <a:t>(bundle);</a:t>
            </a:r>
            <a:endParaRPr lang="zh-CN" altLang="en-US" sz="2000" dirty="0"/>
          </a:p>
          <a:p>
            <a:r>
              <a:rPr lang="en-US" sz="2000" dirty="0" err="1"/>
              <a:t>startActivity</a:t>
            </a:r>
            <a:r>
              <a:rPr lang="en-US" sz="2000" dirty="0"/>
              <a:t>(intent);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333467" y="5685120"/>
            <a:ext cx="6667547" cy="73866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/>
              <a:t>Bundle </a:t>
            </a:r>
            <a:r>
              <a:rPr lang="en-US" sz="2000" dirty="0" err="1"/>
              <a:t>bundle</a:t>
            </a:r>
            <a:r>
              <a:rPr lang="en-US" sz="2000" dirty="0"/>
              <a:t> = </a:t>
            </a:r>
            <a:r>
              <a:rPr lang="en-US" sz="2000" dirty="0" err="1"/>
              <a:t>this.getIntent</a:t>
            </a:r>
            <a:r>
              <a:rPr lang="en-US" sz="2000" dirty="0"/>
              <a:t>().</a:t>
            </a:r>
            <a:r>
              <a:rPr lang="en-US" sz="2000" dirty="0" err="1"/>
              <a:t>getExtras</a:t>
            </a:r>
            <a:r>
              <a:rPr lang="en-US" sz="2000" dirty="0"/>
              <a:t>();</a:t>
            </a:r>
            <a:endParaRPr lang="zh-CN" altLang="en-US" sz="2000" dirty="0"/>
          </a:p>
          <a:p>
            <a:r>
              <a:rPr lang="en-US" sz="2000" dirty="0"/>
              <a:t>String test = </a:t>
            </a:r>
            <a:r>
              <a:rPr lang="en-US" sz="2000" dirty="0" err="1"/>
              <a:t>bundle.getString</a:t>
            </a:r>
            <a:r>
              <a:rPr lang="en-US" sz="2000" dirty="0"/>
              <a:t>("test");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339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62" y="761982"/>
            <a:ext cx="11419377" cy="4724418"/>
          </a:xfrm>
        </p:spPr>
        <p:txBody>
          <a:bodyPr>
            <a:normAutofit fontScale="92500" lnSpcReduction="10000"/>
          </a:bodyPr>
          <a:lstStyle/>
          <a:p>
            <a:r>
              <a:rPr sz="3400" b="0" dirty="0"/>
              <a:t>Flag</a:t>
            </a:r>
            <a:r>
              <a:rPr lang="zh-CN" sz="3400" b="0" dirty="0"/>
              <a:t>属性用于为</a:t>
            </a:r>
            <a:r>
              <a:rPr sz="3400" b="0" dirty="0"/>
              <a:t>Intent</a:t>
            </a:r>
            <a:r>
              <a:rPr lang="zh-CN" sz="3400" b="0" dirty="0"/>
              <a:t>添加额外的控制标志</a:t>
            </a:r>
            <a:endParaRPr sz="3400" b="0" dirty="0"/>
          </a:p>
          <a:p>
            <a:r>
              <a:rPr lang="zh-CN" sz="3400" b="0" dirty="0"/>
              <a:t>通过</a:t>
            </a:r>
            <a:r>
              <a:rPr sz="3400" b="0" dirty="0"/>
              <a:t>Intent</a:t>
            </a:r>
            <a:r>
              <a:rPr lang="zh-CN" sz="3400" b="0" dirty="0"/>
              <a:t>的</a:t>
            </a:r>
            <a:r>
              <a:rPr sz="3400" b="0" dirty="0"/>
              <a:t>addFlags()</a:t>
            </a:r>
            <a:r>
              <a:rPr lang="zh-CN" sz="3400" b="0" dirty="0"/>
              <a:t>方法为</a:t>
            </a:r>
            <a:r>
              <a:rPr sz="3400" b="0" dirty="0"/>
              <a:t>Intent</a:t>
            </a:r>
            <a:r>
              <a:rPr lang="zh-CN" sz="3400" b="0" dirty="0"/>
              <a:t>添加控制标志</a:t>
            </a:r>
            <a:endParaRPr sz="3400" b="0" dirty="0"/>
          </a:p>
          <a:p>
            <a:r>
              <a:rPr lang="zh-CN" sz="3400" b="0" dirty="0"/>
              <a:t>常用的</a:t>
            </a:r>
            <a:r>
              <a:rPr sz="3400" b="0" dirty="0"/>
              <a:t>Flag</a:t>
            </a:r>
            <a:r>
              <a:rPr lang="zh-CN" sz="3400" b="0" dirty="0"/>
              <a:t>值</a:t>
            </a:r>
            <a:r>
              <a:rPr lang="zh-CN" altLang="en-US" sz="3400" b="0" dirty="0"/>
              <a:t>：</a:t>
            </a:r>
            <a:endParaRPr sz="34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0" dirty="0"/>
              <a:t>FLAG_ACTIVITY_CLEAR_TOP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0" dirty="0"/>
              <a:t>FLAG_ACTIVITY_NEW_TASK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0" dirty="0"/>
              <a:t>FLAG_ACTIVITY_NO_HISTORY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i="0" dirty="0"/>
              <a:t>FLAG_ACTIVITY_SINGLE_TOP</a:t>
            </a:r>
            <a:endParaRPr sz="28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9475" y="173848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Flags</a:t>
            </a:r>
            <a:r>
              <a:rPr dirty="0"/>
              <a:t>标志位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9158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62" y="952483"/>
            <a:ext cx="11430037" cy="1238259"/>
          </a:xfrm>
        </p:spPr>
        <p:txBody>
          <a:bodyPr/>
          <a:lstStyle/>
          <a:p>
            <a:r>
              <a:rPr lang="zh-CN" b="0" dirty="0"/>
              <a:t>通过调用</a:t>
            </a:r>
            <a:r>
              <a:rPr b="0" dirty="0"/>
              <a:t>Context</a:t>
            </a:r>
            <a:r>
              <a:rPr lang="zh-CN" b="0" dirty="0"/>
              <a:t>的</a:t>
            </a:r>
            <a:r>
              <a:rPr b="0" dirty="0"/>
              <a:t>startActivity()</a:t>
            </a:r>
            <a:r>
              <a:rPr lang="zh-CN" b="0" dirty="0"/>
              <a:t>方法可以创建并显示目标</a:t>
            </a:r>
            <a:r>
              <a:rPr b="0" dirty="0"/>
              <a:t>Activity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028" y="132961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使用</a:t>
            </a:r>
            <a:r>
              <a:rPr lang="en-US" dirty="0"/>
              <a:t>Intent</a:t>
            </a:r>
            <a:r>
              <a:rPr dirty="0"/>
              <a:t>启动</a:t>
            </a:r>
            <a:r>
              <a:rPr lang="en-US" dirty="0"/>
              <a:t>Activity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38216" y="1652272"/>
            <a:ext cx="9525024" cy="43088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myIntent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571462" y="2095491"/>
            <a:ext cx="11430037" cy="2095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200" indent="-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667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startActivity</a:t>
            </a:r>
            <a:r>
              <a:rPr lang="en-US" altLang="zh-CN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方法会查找并启动一个与</a:t>
            </a:r>
            <a:r>
              <a:rPr lang="en-US" altLang="zh-CN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参数相匹配的</a:t>
            </a:r>
            <a:r>
              <a:rPr lang="en-US" altLang="zh-CN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</a:p>
          <a:p>
            <a:pPr marL="457200" indent="-4572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667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startActivityForResult</a:t>
            </a:r>
            <a:r>
              <a:rPr lang="en-US" altLang="zh-CN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方法启动</a:t>
            </a:r>
            <a:r>
              <a:rPr lang="en-US" altLang="zh-CN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并跟踪子</a:t>
            </a:r>
            <a:r>
              <a:rPr lang="en-US" altLang="zh-CN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的反馈</a:t>
            </a:r>
            <a:endParaRPr lang="en-US" altLang="zh-CN" sz="2667" dirty="0" err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0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2581" y="808103"/>
            <a:ext cx="10943167" cy="1238259"/>
          </a:xfrm>
        </p:spPr>
        <p:txBody>
          <a:bodyPr>
            <a:normAutofit/>
          </a:bodyPr>
          <a:lstStyle/>
          <a:p>
            <a:r>
              <a:rPr lang="zh-CN" sz="2800" b="0" dirty="0"/>
              <a:t>通过</a:t>
            </a:r>
            <a:r>
              <a:rPr sz="2800" b="0" dirty="0"/>
              <a:t>Intent</a:t>
            </a:r>
            <a:r>
              <a:rPr lang="zh-CN" sz="2800" b="0" dirty="0"/>
              <a:t>来显式地指定要打开的</a:t>
            </a:r>
            <a:r>
              <a:rPr sz="2800" b="0" dirty="0"/>
              <a:t>Activity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2581" y="133111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显式</a:t>
            </a:r>
            <a:r>
              <a:rPr lang="en-US" dirty="0"/>
              <a:t>Intent</a:t>
            </a:r>
            <a:r>
              <a:rPr dirty="0"/>
              <a:t>启动</a:t>
            </a:r>
            <a:r>
              <a:rPr lang="en-US" dirty="0"/>
              <a:t>Activity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939017" y="1704424"/>
            <a:ext cx="10001320" cy="1415772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MyActivity.this</a:t>
            </a:r>
            <a:r>
              <a:rPr lang="zh-CN" altLang="en-US" sz="280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MyOtherActivity.class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(intent);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39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1961" y="734222"/>
            <a:ext cx="10943167" cy="1238259"/>
          </a:xfrm>
        </p:spPr>
        <p:txBody>
          <a:bodyPr>
            <a:noAutofit/>
          </a:bodyPr>
          <a:lstStyle/>
          <a:p>
            <a:r>
              <a:rPr lang="zh-CN" sz="2400" b="0" dirty="0"/>
              <a:t>使匿名的应用程序组件响应动作请求</a:t>
            </a:r>
            <a:endParaRPr sz="2400" b="0" dirty="0"/>
          </a:p>
          <a:p>
            <a:r>
              <a:rPr lang="zh-CN" sz="2400" b="0" dirty="0"/>
              <a:t>隐式</a:t>
            </a:r>
            <a:r>
              <a:rPr sz="2400" b="0" dirty="0"/>
              <a:t>Intent</a:t>
            </a:r>
            <a:r>
              <a:rPr lang="zh-CN" sz="2400" b="0" dirty="0"/>
              <a:t>启动</a:t>
            </a:r>
            <a:r>
              <a:rPr sz="2400" b="0" dirty="0"/>
              <a:t>Activity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1963" y="186429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隐式</a:t>
            </a:r>
            <a:r>
              <a:rPr lang="en-US" dirty="0"/>
              <a:t>Intent</a:t>
            </a:r>
            <a:r>
              <a:rPr dirty="0"/>
              <a:t>启动</a:t>
            </a:r>
            <a:r>
              <a:rPr lang="en-US" dirty="0"/>
              <a:t>Activity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490927" y="2023581"/>
            <a:ext cx="11485233" cy="73866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Intent intent =new Intent(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Intent.ACTION_DIAL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("tel:555-2368"));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(intent);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761963" y="2762245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构建一个隐式的</a:t>
            </a:r>
            <a:r>
              <a:rPr lang="en-US" altLang="zh-CN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时，需要指定一个所要执行的动作</a:t>
            </a:r>
            <a:endParaRPr lang="en-US" altLang="zh-CN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通过向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添加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Extra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的方式来向目标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发送额外的数据</a:t>
            </a:r>
            <a:endParaRPr lang="en-US" altLang="zh-CN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当多个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都能够执行指定的动作时，会向用户呈现各种选项供用户手动选择</a:t>
            </a:r>
            <a:endParaRPr lang="en-US" altLang="zh-CN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88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960579" y="833002"/>
            <a:ext cx="9940068" cy="2541431"/>
          </a:xfrm>
        </p:spPr>
        <p:txBody>
          <a:bodyPr/>
          <a:lstStyle/>
          <a:p>
            <a:r>
              <a:rPr lang="zh-CN" altLang="en-US" sz="4800" dirty="0"/>
              <a:t>第六章 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Intent</a:t>
            </a:r>
            <a:r>
              <a:rPr lang="zh-CN" altLang="en-US" sz="4800" dirty="0"/>
              <a:t>与</a:t>
            </a:r>
            <a:r>
              <a:rPr lang="en-US" altLang="zh-CN" sz="4800" dirty="0" err="1"/>
              <a:t>BroadcastReceiver</a:t>
            </a:r>
            <a:endParaRPr sz="480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17779" y="3737422"/>
            <a:ext cx="8637072" cy="977621"/>
          </a:xfrm>
        </p:spPr>
        <p:txBody>
          <a:bodyPr/>
          <a:lstStyle/>
          <a:p>
            <a:r>
              <a:rPr lang="zh-CN" altLang="en-US" dirty="0"/>
              <a:t>赵克玲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1CC3095-C19E-41F7-A891-51368ED76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9259" y="3737422"/>
            <a:ext cx="2187871" cy="2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68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95840"/>
            <a:ext cx="7753773" cy="74337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Intent</a:t>
            </a:r>
            <a:r>
              <a:rPr lang="zh-CN" altLang="en-US" dirty="0"/>
              <a:t>来启动内置应用程序</a:t>
            </a:r>
            <a:endParaRPr dirty="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571462" y="779391"/>
            <a:ext cx="10943167" cy="45720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sz="2133" dirty="0" err="1"/>
              <a:t>启动浏览器</a:t>
            </a:r>
            <a:endParaRPr sz="2133" dirty="0"/>
          </a:p>
          <a:p>
            <a:pPr lvl="1">
              <a:lnSpc>
                <a:spcPct val="150000"/>
              </a:lnSpc>
              <a:buNone/>
            </a:pPr>
            <a:endParaRPr lang="en-US" sz="2133" dirty="0"/>
          </a:p>
          <a:p>
            <a:pPr lvl="1">
              <a:lnSpc>
                <a:spcPct val="150000"/>
              </a:lnSpc>
            </a:pPr>
            <a:r>
              <a:rPr sz="2133" dirty="0"/>
              <a:t>启动地图</a:t>
            </a:r>
          </a:p>
          <a:p>
            <a:pPr lvl="1"/>
            <a:endParaRPr lang="en-US" sz="2133" dirty="0"/>
          </a:p>
          <a:p>
            <a:pPr lvl="1"/>
            <a:endParaRPr lang="en-US" sz="2133" dirty="0"/>
          </a:p>
          <a:p>
            <a:pPr lvl="1">
              <a:lnSpc>
                <a:spcPct val="150000"/>
              </a:lnSpc>
            </a:pPr>
            <a:r>
              <a:rPr sz="2133" dirty="0"/>
              <a:t>打电话</a:t>
            </a:r>
            <a:endParaRPr lang="en-US" sz="2133" dirty="0"/>
          </a:p>
          <a:p>
            <a:pPr lvl="1">
              <a:lnSpc>
                <a:spcPct val="150000"/>
              </a:lnSpc>
            </a:pPr>
            <a:endParaRPr lang="en-US" sz="2133" dirty="0"/>
          </a:p>
          <a:p>
            <a:pPr lvl="1">
              <a:lnSpc>
                <a:spcPct val="150000"/>
              </a:lnSpc>
            </a:pPr>
            <a:r>
              <a:rPr sz="2133" dirty="0"/>
              <a:t>发送电子邮件</a:t>
            </a:r>
          </a:p>
          <a:p>
            <a:pPr lvl="1">
              <a:lnSpc>
                <a:spcPct val="150000"/>
              </a:lnSpc>
              <a:buNone/>
            </a:pPr>
            <a:endParaRPr sz="2133" dirty="0"/>
          </a:p>
          <a:p>
            <a:pPr lvl="1"/>
            <a:endParaRPr sz="2133" dirty="0"/>
          </a:p>
          <a:p>
            <a:pPr lvl="1"/>
            <a:endParaRPr sz="2133" dirty="0"/>
          </a:p>
          <a:p>
            <a:pPr lvl="1"/>
            <a:endParaRPr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047715" y="1301939"/>
            <a:ext cx="10763325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=new Intent(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Intent.ACTION_VIEW,Uri.parse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("http://www.sohu.com"));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47715" y="2371549"/>
            <a:ext cx="10668075" cy="98507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=new Intent(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("geo:25.04692437135412,121.5161783959678"));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047715" y="3842063"/>
            <a:ext cx="10858576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=new Intent(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Intent.ACTION_DIAL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tel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:+1234567"));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047715" y="5025254"/>
            <a:ext cx="10858576" cy="98507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=new Intent(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Intent.ACTION_SENDTO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("mailto:qst@163.com"));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13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672041" y="744866"/>
            <a:ext cx="10943167" cy="4572031"/>
          </a:xfrm>
        </p:spPr>
        <p:txBody>
          <a:bodyPr/>
          <a:lstStyle/>
          <a:p>
            <a:r>
              <a:rPr lang="zh-CN" sz="2800" dirty="0"/>
              <a:t>使用</a:t>
            </a:r>
            <a:r>
              <a:rPr sz="2800" dirty="0"/>
              <a:t>Intent</a:t>
            </a:r>
            <a:r>
              <a:rPr lang="zh-CN" sz="2800" dirty="0"/>
              <a:t>的</a:t>
            </a:r>
            <a:r>
              <a:rPr sz="2800" dirty="0"/>
              <a:t>resolveActivity()</a:t>
            </a:r>
            <a:r>
              <a:rPr lang="zh-CN" sz="2800" dirty="0"/>
              <a:t>方法进行确认</a:t>
            </a:r>
            <a:endParaRPr sz="2800" dirty="0"/>
          </a:p>
          <a:p>
            <a:pPr lvl="1"/>
            <a:endParaRPr sz="2133" dirty="0"/>
          </a:p>
          <a:p>
            <a:pPr lvl="1"/>
            <a:endParaRPr sz="2133" dirty="0"/>
          </a:p>
          <a:p>
            <a:pPr lvl="1"/>
            <a:endParaRPr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476209" y="1275766"/>
            <a:ext cx="11334829" cy="558223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创建隐式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来启动新的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Activity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=new Intent(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Intent.ACTION_DIAL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("tel:555-2368"));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检查这个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Activity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是否存在</a:t>
            </a: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PackageManager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pm =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getPackageManager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ComponentName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intent.resolveActivity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(pm);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== null) 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如果这个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Activity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不存在则指向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the Google Play Store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Uri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marketUri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("market://search?q=pname:com.myapp.packagename");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Intent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marketIntent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Intent.ACTION_VIEW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setData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marketUri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如果在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Google Play Store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中有则下载，否则报错。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marketIntent.resolveActivity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(pm) != null){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marketIntent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}else{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Log.d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(TAG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"Market client not available.");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}else{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(intent);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7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1962" y="824207"/>
            <a:ext cx="10943167" cy="1238259"/>
          </a:xfrm>
        </p:spPr>
        <p:txBody>
          <a:bodyPr>
            <a:noAutofit/>
          </a:bodyPr>
          <a:lstStyle/>
          <a:p>
            <a:r>
              <a:rPr lang="zh-CN" sz="2400" b="0" dirty="0"/>
              <a:t>通过</a:t>
            </a:r>
            <a:r>
              <a:rPr sz="2400" b="0" dirty="0"/>
              <a:t>Intent</a:t>
            </a:r>
            <a:r>
              <a:rPr lang="zh-CN" sz="2400" b="0" dirty="0"/>
              <a:t>的</a:t>
            </a:r>
            <a:r>
              <a:rPr sz="2400" b="0" dirty="0"/>
              <a:t>putExtra()</a:t>
            </a:r>
            <a:r>
              <a:rPr lang="zh-CN" sz="2400" b="0" dirty="0"/>
              <a:t>或</a:t>
            </a:r>
            <a:r>
              <a:rPr sz="2400" b="0" dirty="0"/>
              <a:t>putExtras()</a:t>
            </a:r>
            <a:r>
              <a:rPr lang="zh-CN" sz="2400" b="0" dirty="0"/>
              <a:t>方法可以向目标</a:t>
            </a:r>
            <a:r>
              <a:rPr sz="2400" b="0" dirty="0"/>
              <a:t>Activity</a:t>
            </a:r>
            <a:r>
              <a:rPr lang="zh-CN" sz="2400" b="0" dirty="0"/>
              <a:t>传递数据</a:t>
            </a:r>
            <a:endParaRPr sz="2400" b="0" dirty="0"/>
          </a:p>
          <a:p>
            <a:r>
              <a:rPr lang="zh-CN" sz="2400" b="0" dirty="0"/>
              <a:t>使用</a:t>
            </a:r>
            <a:r>
              <a:rPr sz="2400" b="0" dirty="0"/>
              <a:t>putExtras()</a:t>
            </a:r>
            <a:r>
              <a:rPr lang="zh-CN" sz="2400" b="0" dirty="0"/>
              <a:t>方法批量传递数据</a:t>
            </a:r>
            <a:endParaRPr sz="2400" b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112807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传递数据给其他</a:t>
            </a:r>
            <a:r>
              <a:rPr lang="en-US" dirty="0"/>
              <a:t>Activity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80510" y="2062466"/>
            <a:ext cx="9906069" cy="196977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Intent();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bundle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Bundle();//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该类用作携带数据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bundle.putString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("name","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中华文明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bundle.putString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("address","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青岛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intent.putExtras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(bundle);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761963" y="4191005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2" name="内容占位符 4"/>
          <p:cNvSpPr txBox="1">
            <a:spLocks/>
          </p:cNvSpPr>
          <p:nvPr/>
        </p:nvSpPr>
        <p:spPr bwMode="auto">
          <a:xfrm>
            <a:off x="761963" y="4000504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使用</a:t>
            </a:r>
            <a:r>
              <a:rPr lang="en-US" altLang="zh-CN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putExtra</a:t>
            </a:r>
            <a:r>
              <a:rPr lang="en-US" altLang="zh-CN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方法单个传递数据</a:t>
            </a:r>
            <a:endParaRPr lang="en-US" altLang="zh-CN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280510" y="4639421"/>
            <a:ext cx="9906069" cy="861774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new Intent();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("name", "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中华文明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0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2240" y="983418"/>
            <a:ext cx="10943167" cy="1238259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zh-CN" sz="2400" b="0" dirty="0"/>
              <a:t>使用</a:t>
            </a:r>
            <a:r>
              <a:rPr lang="en-US" altLang="zh-CN" sz="2400" b="0" dirty="0" err="1"/>
              <a:t>startActivityForResult</a:t>
            </a:r>
            <a:r>
              <a:rPr lang="en-US" altLang="zh-CN" sz="2400" b="0" dirty="0"/>
              <a:t>()</a:t>
            </a:r>
            <a:r>
              <a:rPr lang="zh-CN" altLang="zh-CN" sz="2400" b="0" dirty="0"/>
              <a:t>方法启动一个</a:t>
            </a:r>
            <a:r>
              <a:rPr lang="en-US" altLang="zh-CN" sz="2400" b="0" dirty="0"/>
              <a:t>Activity</a:t>
            </a:r>
            <a:r>
              <a:rPr lang="zh-CN" altLang="zh-CN" sz="2400" b="0" dirty="0"/>
              <a:t>，新启动的</a:t>
            </a:r>
            <a:r>
              <a:rPr lang="en-US" altLang="zh-CN" sz="2400" b="0" dirty="0"/>
              <a:t>Activity</a:t>
            </a:r>
            <a:r>
              <a:rPr lang="zh-CN" altLang="zh-CN" sz="2400" b="0" dirty="0"/>
              <a:t>在关闭时可以</a:t>
            </a:r>
            <a:r>
              <a:rPr lang="zh-CN" altLang="en-US" sz="2400" b="0" dirty="0"/>
              <a:t>向</a:t>
            </a:r>
            <a:r>
              <a:rPr lang="zh-CN" altLang="zh-CN" sz="2400" b="0" dirty="0"/>
              <a:t>原</a:t>
            </a:r>
            <a:r>
              <a:rPr lang="en-US" altLang="zh-CN" sz="2400" b="0" dirty="0"/>
              <a:t>Activity</a:t>
            </a:r>
            <a:r>
              <a:rPr lang="zh-CN" altLang="zh-CN" sz="2400" b="0" dirty="0"/>
              <a:t>返回数据</a:t>
            </a:r>
          </a:p>
          <a:p>
            <a:pPr lvl="1">
              <a:buNone/>
            </a:pP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240" y="130761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从</a:t>
            </a:r>
            <a:r>
              <a:rPr lang="en-US" dirty="0"/>
              <a:t>Activity</a:t>
            </a:r>
            <a:r>
              <a:rPr dirty="0"/>
              <a:t>返回数据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65110" y="3367593"/>
            <a:ext cx="8382059" cy="104644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Intent(this,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MyOtherActivity.class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(intent, 1);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761963" y="4199243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59239" y="5017581"/>
            <a:ext cx="9048813" cy="104644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Uri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Uri.parse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("content://contacts/people");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Intent.ACTION_PICK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(intent, 2);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内容占位符 4"/>
          <p:cNvSpPr txBox="1">
            <a:spLocks/>
          </p:cNvSpPr>
          <p:nvPr/>
        </p:nvSpPr>
        <p:spPr bwMode="auto">
          <a:xfrm>
            <a:off x="612239" y="2129334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defTabSz="914400" fontAlgn="base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启动一个目标</a:t>
            </a:r>
            <a:r>
              <a:rPr lang="en-US" altLang="zh-CN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显示启动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 altLang="en-US" sz="2133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 altLang="en-US" sz="2133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隐式启动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endParaRPr lang="zh-CN" altLang="en-US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96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666730"/>
            <a:ext cx="10943167" cy="7361163"/>
          </a:xfrm>
        </p:spPr>
        <p:txBody>
          <a:bodyPr>
            <a:normAutofit/>
          </a:bodyPr>
          <a:lstStyle/>
          <a:p>
            <a:r>
              <a:rPr lang="zh-CN" sz="2400" b="0" dirty="0"/>
              <a:t>从目标</a:t>
            </a:r>
            <a:r>
              <a:rPr sz="2400" b="0" dirty="0"/>
              <a:t>Activity</a:t>
            </a:r>
            <a:r>
              <a:rPr lang="zh-CN" sz="2400" b="0" dirty="0"/>
              <a:t>中返回数据</a:t>
            </a:r>
          </a:p>
          <a:p>
            <a:pPr lvl="1"/>
            <a:r>
              <a:rPr sz="2400" b="0" i="0" dirty="0"/>
              <a:t>在目标</a:t>
            </a:r>
            <a:r>
              <a:rPr lang="en-US" sz="2400" b="0" i="0" dirty="0"/>
              <a:t>Activity</a:t>
            </a:r>
            <a:r>
              <a:rPr sz="2400" b="0" i="0" dirty="0"/>
              <a:t>中调用</a:t>
            </a:r>
            <a:r>
              <a:rPr lang="en-US" sz="2400" b="0" i="0" dirty="0"/>
              <a:t>finish()</a:t>
            </a:r>
            <a:r>
              <a:rPr sz="2400" b="0" i="0" dirty="0"/>
              <a:t>方法之前，通过</a:t>
            </a:r>
            <a:r>
              <a:rPr lang="en-US" sz="2400" b="0" i="0" dirty="0" err="1"/>
              <a:t>setResult</a:t>
            </a:r>
            <a:r>
              <a:rPr lang="en-US" sz="2400" b="0" i="0" dirty="0"/>
              <a:t>()</a:t>
            </a:r>
            <a:r>
              <a:rPr sz="2400" b="0" i="0" dirty="0"/>
              <a:t>方法向原</a:t>
            </a:r>
            <a:r>
              <a:rPr lang="en-US" sz="2400" b="0" i="0" dirty="0"/>
              <a:t>Activity</a:t>
            </a:r>
            <a:r>
              <a:rPr sz="2400" b="0" i="0" dirty="0"/>
              <a:t>返回一个结果</a:t>
            </a:r>
            <a:endParaRPr lang="en-US" sz="2400" b="0" i="0" dirty="0"/>
          </a:p>
          <a:p>
            <a:pPr lvl="1"/>
            <a:r>
              <a:rPr lang="en-US" sz="2400" b="0" i="0" dirty="0" err="1"/>
              <a:t>setResult</a:t>
            </a:r>
            <a:r>
              <a:rPr lang="en-US" sz="2400" b="0" i="0" dirty="0"/>
              <a:t>()</a:t>
            </a:r>
            <a:r>
              <a:rPr sz="2400" b="0" i="0" dirty="0"/>
              <a:t>方法是一个重载方法，其形式如下：</a:t>
            </a:r>
            <a:endParaRPr lang="en-US" sz="2400" b="0" i="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0" i="0" dirty="0" err="1"/>
              <a:t>setResult</a:t>
            </a:r>
            <a:r>
              <a:rPr lang="en-US" sz="2400" b="0" i="0" dirty="0"/>
              <a:t>(</a:t>
            </a:r>
            <a:r>
              <a:rPr lang="en-US" sz="2400" b="0" i="0" dirty="0" err="1"/>
              <a:t>int</a:t>
            </a:r>
            <a:r>
              <a:rPr lang="en-US" sz="2400" b="0" i="0" dirty="0"/>
              <a:t> </a:t>
            </a:r>
            <a:r>
              <a:rPr lang="en-US" sz="2400" b="0" i="0" dirty="0" err="1"/>
              <a:t>resultCode</a:t>
            </a:r>
            <a:r>
              <a:rPr lang="en-US" sz="2400" b="0" i="0" dirty="0"/>
              <a:t>)</a:t>
            </a:r>
            <a:r>
              <a:rPr lang="en-US" altLang="zh-CN" sz="2400" b="0" i="0" dirty="0"/>
              <a:t>——</a:t>
            </a:r>
            <a:r>
              <a:rPr lang="zh-CN" altLang="en-US" sz="2400" b="0" i="0" dirty="0"/>
              <a:t>设置传递到上一个界面的数据</a:t>
            </a:r>
            <a:endParaRPr lang="en-US" altLang="zh-CN" sz="2400" b="0" i="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2400" b="0" i="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0" i="0" dirty="0" err="1"/>
              <a:t>setResult</a:t>
            </a:r>
            <a:r>
              <a:rPr lang="en-US" sz="2400" b="0" i="0" dirty="0"/>
              <a:t>(</a:t>
            </a:r>
            <a:r>
              <a:rPr lang="en-US" sz="2400" b="0" i="0" dirty="0" err="1"/>
              <a:t>int</a:t>
            </a:r>
            <a:r>
              <a:rPr lang="en-US" sz="2400" b="0" i="0" dirty="0"/>
              <a:t> </a:t>
            </a:r>
            <a:r>
              <a:rPr lang="en-US" sz="2400" b="0" i="0" dirty="0" err="1"/>
              <a:t>resultCode</a:t>
            </a:r>
            <a:r>
              <a:rPr lang="en-US" sz="2400" b="0" i="0" dirty="0"/>
              <a:t>, Intent data) </a:t>
            </a:r>
            <a:r>
              <a:rPr lang="en-US" altLang="zh-CN" sz="2400" b="0" i="0" dirty="0"/>
              <a:t>——</a:t>
            </a:r>
            <a:r>
              <a:rPr lang="zh-CN" altLang="en-US" sz="2400" b="0" i="0" dirty="0"/>
              <a:t>设置传递到上一个界面的数据</a:t>
            </a:r>
            <a:endParaRPr lang="en-US" altLang="zh-CN" sz="2400" b="0" i="0" dirty="0"/>
          </a:p>
          <a:p>
            <a:pPr lvl="2">
              <a:buFont typeface="Wingdings" pitchFamily="2" charset="2"/>
              <a:buChar char="ü"/>
            </a:pPr>
            <a:endParaRPr lang="zh-CN" altLang="en-US" sz="2400" b="0" i="0" dirty="0"/>
          </a:p>
          <a:p>
            <a:pPr lvl="2">
              <a:buNone/>
            </a:pPr>
            <a:endParaRPr sz="2400"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571462" y="3810003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920659" y="4659918"/>
            <a:ext cx="9048813" cy="1231106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Intent result = new Intent(Intent.ACTION_PICK, selectedHorse);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setResult(Activity.RESULT_OK, result);</a:t>
            </a:r>
            <a:endParaRPr lang="zh-CN" altLang="en-US" sz="2400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内容占位符 4"/>
          <p:cNvSpPr txBox="1">
            <a:spLocks/>
          </p:cNvSpPr>
          <p:nvPr/>
        </p:nvSpPr>
        <p:spPr bwMode="auto">
          <a:xfrm>
            <a:off x="761963" y="3333749"/>
            <a:ext cx="10943167" cy="66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920660" y="3504568"/>
            <a:ext cx="9048813" cy="49244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setResult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Activity.RESULT_CANCELED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400" dirty="0" err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86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2581" y="784374"/>
            <a:ext cx="10943167" cy="3836913"/>
          </a:xfrm>
        </p:spPr>
        <p:txBody>
          <a:bodyPr>
            <a:normAutofit/>
          </a:bodyPr>
          <a:lstStyle/>
          <a:p>
            <a:r>
              <a:rPr lang="zh-CN" b="0" dirty="0"/>
              <a:t>重写</a:t>
            </a:r>
            <a:r>
              <a:rPr b="0" dirty="0"/>
              <a:t>onActivityResult()</a:t>
            </a:r>
            <a:r>
              <a:rPr lang="zh-CN" b="0" dirty="0"/>
              <a:t>方法处理从目标</a:t>
            </a:r>
            <a:r>
              <a:rPr b="0" dirty="0"/>
              <a:t>Activity</a:t>
            </a:r>
            <a:r>
              <a:rPr lang="zh-CN" b="0" dirty="0"/>
              <a:t>返回的结果</a:t>
            </a:r>
            <a:endParaRPr b="0" dirty="0"/>
          </a:p>
          <a:p>
            <a:endParaRPr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 err="1"/>
              <a:t>requestCode</a:t>
            </a:r>
            <a:r>
              <a:rPr sz="2400" b="0" i="0" dirty="0"/>
              <a:t>是在启动目标</a:t>
            </a:r>
            <a:r>
              <a:rPr lang="en-US" sz="2400" b="0" i="0" dirty="0"/>
              <a:t>Activity</a:t>
            </a:r>
            <a:r>
              <a:rPr sz="2400" b="0" i="0" dirty="0"/>
              <a:t>时所使用的请求码</a:t>
            </a:r>
            <a:endParaRPr lang="en-US" sz="2400" b="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 err="1"/>
              <a:t>resultCode</a:t>
            </a:r>
            <a:r>
              <a:rPr sz="2400" b="0" i="0" dirty="0"/>
              <a:t>表示从目标</a:t>
            </a:r>
            <a:r>
              <a:rPr lang="en-US" sz="2400" b="0" i="0" dirty="0"/>
              <a:t>Activity</a:t>
            </a:r>
            <a:r>
              <a:rPr sz="2400" b="0" i="0" dirty="0"/>
              <a:t>返回的状态码</a:t>
            </a:r>
            <a:endParaRPr lang="en-US" sz="2400" b="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/>
              <a:t>data</a:t>
            </a:r>
            <a:r>
              <a:rPr sz="2400" b="0" i="0" dirty="0"/>
              <a:t>是状态码对应的返回数据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2581" y="214188"/>
            <a:ext cx="7485380" cy="547793"/>
          </a:xfrm>
        </p:spPr>
        <p:txBody>
          <a:bodyPr>
            <a:normAutofit fontScale="90000"/>
          </a:bodyPr>
          <a:lstStyle/>
          <a:p>
            <a:r>
              <a:rPr dirty="0"/>
              <a:t>处理从目标</a:t>
            </a:r>
            <a:r>
              <a:rPr lang="en-US" dirty="0"/>
              <a:t>Activity</a:t>
            </a:r>
            <a:r>
              <a:rPr dirty="0"/>
              <a:t>返回的数据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062282" y="1606507"/>
            <a:ext cx="10367717" cy="43088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onActivityResult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Intent data));</a:t>
            </a:r>
            <a:endParaRPr lang="zh-CN" altLang="en-US" sz="2000" dirty="0" err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25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1963" y="246223"/>
            <a:ext cx="7753773" cy="743373"/>
          </a:xfrm>
        </p:spPr>
        <p:txBody>
          <a:bodyPr/>
          <a:lstStyle/>
          <a:p>
            <a:r>
              <a:rPr lang="en-US" dirty="0"/>
              <a:t>Intent Filter</a:t>
            </a:r>
            <a:r>
              <a:rPr dirty="0"/>
              <a:t>过滤器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61963" y="857072"/>
            <a:ext cx="10382323" cy="4506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意图的过滤器， 用于描述指定的组件可以处理哪些意图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 Filter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中可以包含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对象的三个属性：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ACTION</a:t>
            </a: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DATA</a:t>
            </a: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CATEGORY</a:t>
            </a:r>
          </a:p>
          <a:p>
            <a:pPr marL="457189" lvl="1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AndroidManifest.xml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中配置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&lt;intent-filter&gt;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元素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142965" y="4574832"/>
            <a:ext cx="10001321" cy="196977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&lt;intent-filter&gt;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&lt;action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com.example.project.SHOW_CURRENT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&lt;action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com.example.project.SHOW_RECENT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&lt;action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com.example.project.SHOW_PENDING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......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&lt;/intent-filter&gt;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2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4840" y="-95275"/>
            <a:ext cx="7753773" cy="743373"/>
          </a:xfrm>
        </p:spPr>
        <p:txBody>
          <a:bodyPr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24840" y="685246"/>
            <a:ext cx="10519446" cy="283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当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对象或者过滤器没有指定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&lt;action&gt;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时：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如果一个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过滤器没有指定任何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&lt;action&gt;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，则不会匹配任何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，即所有的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都不会通过此测试；</a:t>
            </a: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如果一个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对象没有指定任何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&lt;action&gt;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，而相应的过滤器中有至少一个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&lt;action&gt;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时将自动通过此测试。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8" name="TextBox 7"/>
          <p:cNvSpPr txBox="1"/>
          <p:nvPr/>
        </p:nvSpPr>
        <p:spPr bwMode="auto">
          <a:xfrm>
            <a:off x="761963" y="3477509"/>
            <a:ext cx="10382323" cy="6649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Category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测试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43503" y="4309770"/>
            <a:ext cx="10311685" cy="166199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&lt;intent-filter&gt; 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&lt;category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android.intent.category.DEFAULT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&lt;category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android.intent.category.BROWSABLE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 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......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&lt;/intent-filter&gt;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1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4840" y="-95275"/>
            <a:ext cx="7753773" cy="743373"/>
          </a:xfrm>
        </p:spPr>
        <p:txBody>
          <a:bodyPr/>
          <a:lstStyle/>
          <a:p>
            <a:endParaRPr dirty="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8" name="TextBox 7"/>
          <p:cNvSpPr txBox="1"/>
          <p:nvPr/>
        </p:nvSpPr>
        <p:spPr bwMode="auto">
          <a:xfrm>
            <a:off x="761963" y="631530"/>
            <a:ext cx="11049077" cy="65993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Data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测试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每个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&lt;data &gt;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元素可以指定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URI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和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data type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属性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URI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属性由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schema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、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host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、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port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和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path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组成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【</a:t>
            </a:r>
            <a:r>
              <a:rPr lang="zh-CN" altLang="en-US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r>
              <a:rPr lang="en-US" altLang="zh-CN" sz="2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】</a:t>
            </a: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 altLang="zh-CN" sz="2133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示例</a:t>
            </a:r>
            <a:r>
              <a:rPr lang="en-US" altLang="zh-CN" sz="2400" b="1" dirty="0"/>
              <a:t>】</a:t>
            </a:r>
            <a:r>
              <a:rPr lang="en-US" sz="2400" b="1" dirty="0"/>
              <a:t>URI</a:t>
            </a:r>
            <a:endParaRPr lang="zh-CN" altLang="en-US" sz="2400" dirty="0"/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endParaRPr lang="zh-CN" altLang="en-US" sz="2133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57213" y="1297935"/>
            <a:ext cx="10572824" cy="1559722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&lt;intent-filter&gt;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&lt;data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android:mimeType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="video/mpeg"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android:scheme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="http://" ... /&gt;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&lt;data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android:mimeType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="audio/mpeg"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android:scheme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="http://" ... /&gt;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......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&lt;/intent-filter&gt;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047715" y="4828362"/>
            <a:ext cx="9715568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schema://host:port/path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47715" y="5905486"/>
            <a:ext cx="9715568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content://com.example.project:200/folder/subfolder/etc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10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1963" y="246223"/>
            <a:ext cx="7753773" cy="743373"/>
          </a:xfrm>
        </p:spPr>
        <p:txBody>
          <a:bodyPr/>
          <a:lstStyle/>
          <a:p>
            <a:r>
              <a:rPr lang="en-US" dirty="0" err="1"/>
              <a:t>BroadCastReceiver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761963" y="1047477"/>
            <a:ext cx="10668075" cy="2832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BroadcastReceiver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是广播接收器，用于接收系统和应用中的广播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BroadcastReceiver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是一种对广播进行过滤接收并响应的组件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自身并不提供用户图形界面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本质上就是一个全局监听器，用于监听系统全局的广播消息</a:t>
            </a:r>
            <a:endParaRPr lang="en-US" altLang="zh-CN" sz="2667" dirty="0" err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1068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8833" y="190781"/>
            <a:ext cx="9603275" cy="1049235"/>
          </a:xfrm>
        </p:spPr>
        <p:txBody>
          <a:bodyPr/>
          <a:lstStyle/>
          <a:p>
            <a:r>
              <a:rPr lang="zh-CN" altLang="en-US" dirty="0"/>
              <a:t>本章目标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48833" y="978821"/>
            <a:ext cx="10943167" cy="3905275"/>
          </a:xfrm>
        </p:spPr>
        <p:txBody>
          <a:bodyPr>
            <a:normAutofit/>
          </a:bodyPr>
          <a:lstStyle/>
          <a:p>
            <a:pPr lvl="0"/>
            <a:r>
              <a:rPr lang="zh-CN" altLang="zh-CN" sz="2400" dirty="0"/>
              <a:t>掌握</a:t>
            </a:r>
            <a:r>
              <a:rPr lang="en-US" altLang="zh-CN" sz="2400" dirty="0"/>
              <a:t>Activity</a:t>
            </a:r>
            <a:r>
              <a:rPr lang="zh-CN" altLang="zh-CN" sz="2400" dirty="0"/>
              <a:t>的创建及生命周期方法</a:t>
            </a:r>
          </a:p>
          <a:p>
            <a:pPr lvl="0"/>
            <a:r>
              <a:rPr lang="zh-CN" altLang="zh-CN" sz="2400" dirty="0"/>
              <a:t>能够访问</a:t>
            </a:r>
            <a:r>
              <a:rPr lang="en-US" altLang="zh-CN" sz="2400" dirty="0"/>
              <a:t>Android</a:t>
            </a:r>
            <a:r>
              <a:rPr lang="zh-CN" altLang="zh-CN" sz="2400" dirty="0"/>
              <a:t>中的各种资源</a:t>
            </a:r>
          </a:p>
          <a:p>
            <a:pPr lvl="0"/>
            <a:r>
              <a:rPr lang="zh-CN" altLang="zh-CN" sz="2400" dirty="0"/>
              <a:t>理解</a:t>
            </a:r>
            <a:r>
              <a:rPr lang="en-US" altLang="zh-CN" sz="2400" dirty="0"/>
              <a:t>AndroidManifest.xml</a:t>
            </a:r>
            <a:r>
              <a:rPr lang="zh-CN" altLang="zh-CN" sz="2400" dirty="0"/>
              <a:t>清单文件</a:t>
            </a:r>
          </a:p>
          <a:p>
            <a:pPr lvl="0"/>
            <a:r>
              <a:rPr lang="zh-CN" altLang="zh-CN" sz="2400" dirty="0"/>
              <a:t>掌握</a:t>
            </a:r>
            <a:r>
              <a:rPr lang="en-US" altLang="zh-CN" sz="2400" dirty="0"/>
              <a:t>Android</a:t>
            </a:r>
            <a:r>
              <a:rPr lang="zh-CN" altLang="zh-CN" sz="2400" dirty="0"/>
              <a:t>应用程序生命周期</a:t>
            </a:r>
          </a:p>
          <a:p>
            <a:pPr lvl="0"/>
            <a:r>
              <a:rPr lang="zh-CN" altLang="zh-CN" sz="2400" dirty="0"/>
              <a:t>掌握</a:t>
            </a:r>
            <a:r>
              <a:rPr lang="en-US" altLang="zh-CN" sz="2400" dirty="0"/>
              <a:t>Application</a:t>
            </a:r>
            <a:r>
              <a:rPr lang="zh-CN" altLang="zh-CN" sz="2400" dirty="0"/>
              <a:t>类及生命周期事件</a:t>
            </a:r>
          </a:p>
        </p:txBody>
      </p:sp>
    </p:spTree>
    <p:extLst>
      <p:ext uri="{BB962C8B-B14F-4D97-AF65-F5344CB8AC3E}">
        <p14:creationId xmlns:p14="http://schemas.microsoft.com/office/powerpoint/2010/main" xmlns="" val="997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1963" y="246223"/>
            <a:ext cx="7753773" cy="743373"/>
          </a:xfrm>
        </p:spPr>
        <p:txBody>
          <a:bodyPr/>
          <a:lstStyle/>
          <a:p>
            <a:r>
              <a:rPr dirty="0" err="1"/>
              <a:t>使用</a:t>
            </a:r>
            <a:r>
              <a:rPr lang="en-US" dirty="0" err="1"/>
              <a:t>BroadcaseReceiver</a:t>
            </a:r>
            <a:r>
              <a:rPr lang="zh-CN" altLang="en-US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步骤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46287" y="1239290"/>
            <a:ext cx="10382323" cy="29743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定义一个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BroadcaseReceiver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的子类，并重写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onReceive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方法，在接收到广播后进行相应的逻辑处理</a:t>
            </a:r>
            <a:endParaRPr lang="en-US" altLang="zh-CN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AndroidManifest.xml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文件中注册广播接收器对象，并指明触发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BroadcastReceiver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事件的条件</a:t>
            </a:r>
            <a:endParaRPr lang="en-US" altLang="zh-CN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AndroidManifest.xml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中添加接收和发送短信权限</a:t>
            </a:r>
            <a:endParaRPr lang="en-US" altLang="zh-CN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67579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0528" y="246223"/>
            <a:ext cx="7753773" cy="743373"/>
          </a:xfrm>
        </p:spPr>
        <p:txBody>
          <a:bodyPr/>
          <a:lstStyle/>
          <a:p>
            <a:r>
              <a:rPr lang="en-US" dirty="0" err="1"/>
              <a:t>Handler</a:t>
            </a:r>
            <a:r>
              <a:rPr dirty="0" err="1"/>
              <a:t>消息传递机制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286399" y="695762"/>
            <a:ext cx="10382323" cy="70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/>
              <a:t>Handler</a:t>
            </a:r>
            <a:r>
              <a:rPr lang="zh-CN" altLang="zh-CN" sz="2800" dirty="0"/>
              <a:t>常用方法</a:t>
            </a:r>
            <a:endParaRPr lang="en-US" altLang="zh-CN" sz="2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4333014"/>
              </p:ext>
            </p:extLst>
          </p:nvPr>
        </p:nvGraphicFramePr>
        <p:xfrm>
          <a:off x="571463" y="1395762"/>
          <a:ext cx="10858576" cy="523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5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功能描述</a:t>
                      </a:r>
                      <a:endParaRPr lang="zh-CN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024"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handleMessage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(Message </a:t>
                      </a: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msg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</a:t>
                      </a:r>
                      <a:endParaRPr lang="zh-CN" sz="2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通过重写该方法来处理消息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024"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hasMessage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what)</a:t>
                      </a:r>
                      <a:endParaRPr lang="zh-CN" sz="2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检查消息队列中是否包含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what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所指定的消息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024"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hasMessage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what</a:t>
                      </a:r>
                      <a:r>
                        <a:rPr lang="zh-CN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，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Object object)</a:t>
                      </a:r>
                      <a:endParaRPr lang="zh-CN" sz="2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检查队列中是否有指定的</a:t>
                      </a:r>
                      <a:r>
                        <a:rPr lang="en-US" sz="2000" kern="100" dirty="0">
                          <a:latin typeface="+mn-ea"/>
                          <a:ea typeface="+mn-ea"/>
                          <a:cs typeface="Times New Roman"/>
                        </a:rPr>
                        <a:t>what</a:t>
                      </a: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和指定对象的消息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024"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obtainMessage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()</a:t>
                      </a:r>
                      <a:endParaRPr lang="zh-CN" sz="2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用于获取消息，具有多个重载方法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3024"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sendEmptyMessage(int what)</a:t>
                      </a:r>
                      <a:endParaRPr lang="zh-CN" sz="2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用于发送空消息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3024"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sendEmptyMessageDelayed(int what,long delayMillis)</a:t>
                      </a:r>
                      <a:endParaRPr lang="zh-CN" sz="2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用于在指定的时间之后发送空消息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3024"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sendMessage(Message msg)</a:t>
                      </a:r>
                      <a:endParaRPr lang="zh-CN" sz="20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立即发送消息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99539"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sendMessageDelayed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(Message </a:t>
                      </a: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msg</a:t>
                      </a:r>
                      <a:r>
                        <a:rPr lang="zh-CN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，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long </a:t>
                      </a:r>
                      <a:r>
                        <a:rPr lang="en-US" sz="20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delayMillis</a:t>
                      </a:r>
                      <a:r>
                        <a:rPr lang="en-US" sz="20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</a:t>
                      </a:r>
                      <a:endParaRPr lang="zh-CN" sz="20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+mn-ea"/>
                          <a:ea typeface="+mn-ea"/>
                          <a:cs typeface="Times New Roman"/>
                        </a:rPr>
                        <a:t>用于在指定的时间之后发送空消息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30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777182"/>
            <a:ext cx="10943167" cy="5273993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400" b="0" i="0" dirty="0" err="1"/>
              <a:t>Looper.prepare</a:t>
            </a:r>
            <a:r>
              <a:rPr lang="en-US" sz="2400" b="0" i="0" dirty="0"/>
              <a:t>()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0" i="0" dirty="0"/>
              <a:t>在线程中保存一个</a:t>
            </a:r>
            <a:r>
              <a:rPr lang="en-US" sz="2400" b="0" i="0" dirty="0" err="1"/>
              <a:t>Looper</a:t>
            </a:r>
            <a:r>
              <a:rPr lang="zh-CN" altLang="en-US" sz="2400" b="0" i="0" dirty="0"/>
              <a:t>实例，其中保存一个</a:t>
            </a:r>
            <a:r>
              <a:rPr lang="en-US" sz="2400" b="0" i="0" dirty="0" err="1"/>
              <a:t>MessageQueue</a:t>
            </a:r>
            <a:r>
              <a:rPr lang="zh-CN" altLang="en-US" sz="2400" b="0" i="0" dirty="0"/>
              <a:t>对象</a:t>
            </a:r>
            <a:endParaRPr lang="en-US" altLang="zh-CN" sz="2400" b="0" i="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0" i="0" dirty="0" err="1"/>
              <a:t>Looper.prepare</a:t>
            </a:r>
            <a:r>
              <a:rPr lang="en-US" sz="2400" b="0" i="0" dirty="0"/>
              <a:t>()</a:t>
            </a:r>
            <a:r>
              <a:rPr lang="zh-CN" altLang="en-US" sz="2400" b="0" i="0" dirty="0"/>
              <a:t>方法在每个线程中只能调用一次，否则会抛出异常</a:t>
            </a:r>
            <a:endParaRPr lang="en-US" altLang="zh-CN" sz="2400" b="0" i="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0" i="0" dirty="0"/>
              <a:t>在一个线程中只会存在一个</a:t>
            </a:r>
            <a:r>
              <a:rPr lang="en-US" sz="2400" b="0" i="0" dirty="0" err="1"/>
              <a:t>MessageQueue</a:t>
            </a:r>
            <a:endParaRPr lang="en-US" sz="2400" b="0" i="0" dirty="0"/>
          </a:p>
          <a:p>
            <a:pPr lvl="1">
              <a:lnSpc>
                <a:spcPct val="150000"/>
              </a:lnSpc>
            </a:pPr>
            <a:r>
              <a:rPr lang="en-US" sz="2400" b="0" i="0" dirty="0" err="1"/>
              <a:t>Looper.loop</a:t>
            </a:r>
            <a:r>
              <a:rPr lang="en-US" sz="2400" b="0" i="0" dirty="0"/>
              <a:t>()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0" i="0" dirty="0"/>
              <a:t>当前线程通过无限循环的方式，不断从</a:t>
            </a:r>
            <a:r>
              <a:rPr lang="en-US" sz="2400" b="0" i="0" dirty="0" err="1"/>
              <a:t>MessageQueue</a:t>
            </a:r>
            <a:r>
              <a:rPr lang="zh-CN" altLang="en-US" sz="2400" b="0" i="0" dirty="0"/>
              <a:t>队列中读取消息</a:t>
            </a:r>
            <a:endParaRPr lang="en-US" altLang="zh-CN" sz="2400" b="0" i="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0" i="0" dirty="0"/>
              <a:t>回调</a:t>
            </a:r>
            <a:r>
              <a:rPr lang="en-US" sz="2400" b="0" i="0" dirty="0" err="1"/>
              <a:t>Message.target.dispatchMessage</a:t>
            </a:r>
            <a:r>
              <a:rPr lang="en-US" sz="2400" b="0" i="0" dirty="0"/>
              <a:t>(</a:t>
            </a:r>
            <a:r>
              <a:rPr lang="en-US" sz="2400" b="0" i="0" dirty="0" err="1"/>
              <a:t>msg</a:t>
            </a:r>
            <a:r>
              <a:rPr lang="en-US" sz="2400" b="0" i="0" dirty="0"/>
              <a:t>)</a:t>
            </a:r>
            <a:r>
              <a:rPr lang="zh-CN" altLang="en-US" sz="2400" b="0" i="0" dirty="0"/>
              <a:t>方法将消息分配给</a:t>
            </a:r>
            <a:r>
              <a:rPr lang="en-US" sz="2400" b="0" i="0" dirty="0"/>
              <a:t>Handler</a:t>
            </a:r>
            <a:r>
              <a:rPr lang="zh-CN" altLang="en-US" sz="2400" b="0" i="0" dirty="0"/>
              <a:t>对象并进行处理</a:t>
            </a:r>
            <a:endParaRPr lang="en-US" altLang="zh-CN" sz="2400" b="0" i="0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0" i="0" dirty="0"/>
              <a:t>Message</a:t>
            </a:r>
            <a:r>
              <a:rPr lang="zh-CN" altLang="en-US" sz="2400" b="0" i="0" dirty="0"/>
              <a:t>的</a:t>
            </a:r>
            <a:r>
              <a:rPr lang="en-US" sz="2400" b="0" i="0" dirty="0"/>
              <a:t>target</a:t>
            </a:r>
            <a:r>
              <a:rPr lang="zh-CN" altLang="en-US" sz="2400" b="0" i="0" dirty="0"/>
              <a:t>属性为所关联的</a:t>
            </a:r>
            <a:r>
              <a:rPr lang="en-US" sz="2400" b="0" i="0" dirty="0"/>
              <a:t>Handler</a:t>
            </a:r>
            <a:r>
              <a:rPr lang="zh-CN" altLang="en-US" sz="2400" b="0" i="0" dirty="0"/>
              <a:t>对象</a:t>
            </a:r>
            <a:endParaRPr lang="en-US" sz="2400" b="0" i="0" dirty="0"/>
          </a:p>
          <a:p>
            <a:pPr lvl="2">
              <a:lnSpc>
                <a:spcPct val="150000"/>
              </a:lnSpc>
              <a:buNone/>
            </a:pPr>
            <a:endParaRPr sz="1867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15942"/>
            <a:ext cx="11566313" cy="547793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Looper</a:t>
            </a:r>
            <a:r>
              <a:rPr lang="zh-CN" altLang="en-US" sz="3200" dirty="0"/>
              <a:t>类静态方法</a:t>
            </a:r>
            <a:endParaRPr sz="3200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5647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2122" y="170413"/>
            <a:ext cx="7753773" cy="743373"/>
          </a:xfrm>
        </p:spPr>
        <p:txBody>
          <a:bodyPr/>
          <a:lstStyle/>
          <a:p>
            <a:r>
              <a:rPr lang="en-US" dirty="0" err="1"/>
              <a:t>AsyncTask</a:t>
            </a:r>
            <a:r>
              <a:rPr dirty="0" err="1"/>
              <a:t>类</a:t>
            </a:r>
            <a:endParaRPr dirty="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582122" y="904556"/>
            <a:ext cx="10943167" cy="2762269"/>
          </a:xfrm>
        </p:spPr>
        <p:txBody>
          <a:bodyPr/>
          <a:lstStyle/>
          <a:p>
            <a:r>
              <a:rPr sz="2400" dirty="0"/>
              <a:t>AsyncTask</a:t>
            </a:r>
            <a:r>
              <a:rPr lang="zh-CN" sz="2400" dirty="0"/>
              <a:t>的语法格式</a:t>
            </a:r>
            <a:r>
              <a:rPr lang="zh-CN" altLang="en-US" sz="2400" dirty="0"/>
              <a:t>：</a:t>
            </a:r>
            <a:endParaRPr sz="2400" dirty="0"/>
          </a:p>
          <a:p>
            <a:pPr lvl="1"/>
            <a:endParaRPr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33" dirty="0" err="1"/>
              <a:t>Params</a:t>
            </a:r>
            <a:r>
              <a:rPr sz="2133" dirty="0"/>
              <a:t>是启动任务执行的输入参数</a:t>
            </a:r>
            <a:endParaRPr lang="en-US" sz="2133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33" dirty="0"/>
              <a:t>Progress</a:t>
            </a:r>
            <a:r>
              <a:rPr sz="2133" dirty="0"/>
              <a:t>是后台任务执行的进度</a:t>
            </a:r>
            <a:endParaRPr lang="en-US" sz="2133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33" dirty="0"/>
              <a:t>Result</a:t>
            </a:r>
            <a:r>
              <a:rPr sz="2133" dirty="0"/>
              <a:t>是后台计算结果的类型</a:t>
            </a:r>
          </a:p>
          <a:p>
            <a:pPr lvl="1"/>
            <a:endParaRPr sz="2133" dirty="0"/>
          </a:p>
          <a:p>
            <a:pPr lvl="1"/>
            <a:endParaRPr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1129518" y="1454881"/>
            <a:ext cx="9897070" cy="43088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AsyncTask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Progress,Result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内容占位符 4"/>
          <p:cNvSpPr txBox="1">
            <a:spLocks/>
          </p:cNvSpPr>
          <p:nvPr/>
        </p:nvSpPr>
        <p:spPr bwMode="auto">
          <a:xfrm>
            <a:off x="582122" y="3238499"/>
            <a:ext cx="10943167" cy="27622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执行异步任务步骤：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execute(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Params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... 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params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) 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onPreExecute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 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doInBackground</a:t>
            </a:r>
            <a:endParaRPr lang="en-US" altLang="en-US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onProgressUpdate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(Progress... values)</a:t>
            </a:r>
          </a:p>
          <a:p>
            <a:pPr marL="1066773" lvl="1" indent="-457189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onPostExecute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(Result 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result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)</a:t>
            </a:r>
            <a:endParaRPr lang="zh-CN" altLang="en-US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defTabSz="121917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endParaRPr lang="zh-CN" altLang="en-US" sz="24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9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8628" y="199795"/>
            <a:ext cx="7753773" cy="743373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AsyncTask</a:t>
            </a:r>
            <a:r>
              <a:rPr lang="zh-CN" altLang="en-US" dirty="0"/>
              <a:t>注意事项</a:t>
            </a:r>
            <a:endParaRPr dirty="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531121" y="1042128"/>
            <a:ext cx="10943167" cy="405430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sz="2800" dirty="0" err="1"/>
              <a:t>异步任务的实例必须在</a:t>
            </a:r>
            <a:r>
              <a:rPr lang="en-US" sz="2800" dirty="0" err="1"/>
              <a:t>UI</a:t>
            </a:r>
            <a:r>
              <a:rPr sz="2800" dirty="0" err="1"/>
              <a:t>线程中创建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execute(</a:t>
            </a:r>
            <a:r>
              <a:rPr lang="en-US" sz="2800" dirty="0" err="1"/>
              <a:t>Params</a:t>
            </a:r>
            <a:r>
              <a:rPr lang="en-US" sz="2800" dirty="0"/>
              <a:t>... </a:t>
            </a:r>
            <a:r>
              <a:rPr lang="en-US" sz="2800" dirty="0" err="1"/>
              <a:t>params</a:t>
            </a:r>
            <a:r>
              <a:rPr lang="en-US" sz="2800" dirty="0"/>
              <a:t>)</a:t>
            </a:r>
            <a:r>
              <a:rPr sz="2800" dirty="0"/>
              <a:t>方法必须在</a:t>
            </a:r>
            <a:r>
              <a:rPr lang="en-US" sz="2800" dirty="0"/>
              <a:t>UI</a:t>
            </a:r>
            <a:r>
              <a:rPr sz="2800" dirty="0"/>
              <a:t>线程中调用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sz="2800" dirty="0"/>
              <a:t>不能手动调用</a:t>
            </a:r>
            <a:r>
              <a:rPr lang="en-US" sz="2800" dirty="0" err="1"/>
              <a:t>onPreExecute</a:t>
            </a:r>
            <a:r>
              <a:rPr lang="en-US" sz="2800" dirty="0"/>
              <a:t>()</a:t>
            </a:r>
            <a:r>
              <a:rPr sz="2800" dirty="0"/>
              <a:t>、</a:t>
            </a:r>
            <a:r>
              <a:rPr lang="en-US" sz="2800" dirty="0" err="1"/>
              <a:t>doInBackground</a:t>
            </a:r>
            <a:r>
              <a:rPr lang="en-US" sz="2800" dirty="0"/>
              <a:t>() </a:t>
            </a:r>
            <a:r>
              <a:rPr sz="2800" dirty="0"/>
              <a:t>等方法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sz="2800" dirty="0"/>
              <a:t>不能在</a:t>
            </a:r>
            <a:r>
              <a:rPr lang="en-US" sz="2800" dirty="0" err="1"/>
              <a:t>doInBackground</a:t>
            </a:r>
            <a:r>
              <a:rPr lang="en-US" sz="2800" dirty="0"/>
              <a:t>(</a:t>
            </a:r>
            <a:r>
              <a:rPr lang="en-US" sz="2800" dirty="0" err="1"/>
              <a:t>Params</a:t>
            </a:r>
            <a:r>
              <a:rPr lang="en-US" sz="2800" dirty="0"/>
              <a:t>... </a:t>
            </a:r>
            <a:r>
              <a:rPr lang="en-US" sz="2800" dirty="0" err="1"/>
              <a:t>params</a:t>
            </a:r>
            <a:r>
              <a:rPr lang="en-US" sz="2800" dirty="0"/>
              <a:t>)</a:t>
            </a:r>
            <a:r>
              <a:rPr sz="2800" dirty="0"/>
              <a:t>方法中更改</a:t>
            </a:r>
            <a:r>
              <a:rPr lang="en-US" sz="2800" dirty="0"/>
              <a:t>UI</a:t>
            </a:r>
            <a:r>
              <a:rPr sz="2800" dirty="0"/>
              <a:t>组件的信息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sz="2800" dirty="0" err="1"/>
              <a:t>每个任务实例只能执行一次，当执行第二次时将会抛出异常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xmlns="" val="5576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2" y="857232"/>
            <a:ext cx="11334829" cy="5715013"/>
          </a:xfrm>
        </p:spPr>
        <p:txBody>
          <a:bodyPr/>
          <a:lstStyle/>
          <a:p>
            <a:pPr lvl="0"/>
            <a:r>
              <a:rPr sz="2400" dirty="0"/>
              <a:t>Intent</a:t>
            </a:r>
            <a:r>
              <a:rPr lang="zh-CN" altLang="en-US" sz="2400" dirty="0"/>
              <a:t>是</a:t>
            </a:r>
            <a:r>
              <a:rPr sz="2400" dirty="0"/>
              <a:t>Android</a:t>
            </a:r>
            <a:r>
              <a:rPr lang="zh-CN" altLang="en-US" sz="2400" dirty="0"/>
              <a:t>中的一个消息传递机制，提供了一种通用的消息系统，可以激活</a:t>
            </a:r>
            <a:r>
              <a:rPr sz="2400" dirty="0"/>
              <a:t>Android</a:t>
            </a:r>
            <a:r>
              <a:rPr lang="zh-CN" altLang="en-US" sz="2400" dirty="0"/>
              <a:t>应用的三个核心组件：</a:t>
            </a:r>
            <a:r>
              <a:rPr sz="2400" dirty="0"/>
              <a:t>Activity</a:t>
            </a:r>
            <a:r>
              <a:rPr lang="zh-CN" altLang="en-US" sz="2400" dirty="0"/>
              <a:t>、</a:t>
            </a:r>
            <a:r>
              <a:rPr sz="2400" dirty="0"/>
              <a:t>Service</a:t>
            </a:r>
            <a:r>
              <a:rPr lang="zh-CN" altLang="en-US" sz="2400" dirty="0"/>
              <a:t>和</a:t>
            </a:r>
            <a:r>
              <a:rPr sz="2400" dirty="0"/>
              <a:t>BroadcastReceiver</a:t>
            </a:r>
            <a:endParaRPr lang="zh-CN" altLang="en-US" sz="2400" dirty="0"/>
          </a:p>
          <a:p>
            <a:pPr lvl="0"/>
            <a:r>
              <a:rPr sz="2400" dirty="0"/>
              <a:t>Intent</a:t>
            </a:r>
            <a:r>
              <a:rPr lang="zh-CN" altLang="en-US" sz="2400" dirty="0"/>
              <a:t>对象是一个信息的捆绑包，包含了接收该</a:t>
            </a:r>
            <a:r>
              <a:rPr sz="2400" dirty="0"/>
              <a:t>Intent</a:t>
            </a:r>
            <a:r>
              <a:rPr lang="zh-CN" altLang="en-US" sz="2400" dirty="0"/>
              <a:t>的组件所需要的信息</a:t>
            </a:r>
          </a:p>
          <a:p>
            <a:pPr lvl="0"/>
            <a:r>
              <a:rPr lang="zh-CN" altLang="en-US" sz="2400" dirty="0"/>
              <a:t>广播是一种广泛运用的在应用程序之间传输信息的机制。而</a:t>
            </a:r>
            <a:r>
              <a:rPr sz="2400" dirty="0"/>
              <a:t>BroadcastReceiver</a:t>
            </a:r>
            <a:r>
              <a:rPr lang="zh-CN" altLang="en-US" sz="2400" dirty="0"/>
              <a:t>是对发送出来的广播进行过滤接收并响应的一类组件</a:t>
            </a:r>
          </a:p>
          <a:p>
            <a:pPr lvl="0"/>
            <a:r>
              <a:rPr sz="2400" dirty="0"/>
              <a:t>Intent</a:t>
            </a:r>
            <a:r>
              <a:rPr lang="zh-CN" altLang="en-US" sz="2400" dirty="0"/>
              <a:t>类提供了许多</a:t>
            </a:r>
            <a:r>
              <a:rPr sz="2400" dirty="0"/>
              <a:t>Action</a:t>
            </a:r>
            <a:r>
              <a:rPr lang="zh-CN" altLang="en-US" sz="2400" dirty="0"/>
              <a:t>，包括标准的</a:t>
            </a:r>
            <a:r>
              <a:rPr sz="2400" dirty="0"/>
              <a:t>Activity</a:t>
            </a:r>
            <a:r>
              <a:rPr lang="zh-CN" altLang="en-US" sz="2400" dirty="0"/>
              <a:t>动作、标准的</a:t>
            </a:r>
            <a:r>
              <a:rPr sz="2400" dirty="0"/>
              <a:t>Broadcast</a:t>
            </a:r>
            <a:r>
              <a:rPr lang="zh-CN" altLang="en-US" sz="2400" dirty="0"/>
              <a:t>动作、标准的类别动作和标准的附加数据动作</a:t>
            </a:r>
          </a:p>
          <a:p>
            <a:pPr lvl="0"/>
            <a:r>
              <a:rPr sz="2400" dirty="0"/>
              <a:t>Handler</a:t>
            </a:r>
            <a:r>
              <a:rPr lang="zh-CN" altLang="en-US" sz="2400" dirty="0"/>
              <a:t>类的作用包括：在新启动的线程中发送消息和在主线程中获取和处理消息</a:t>
            </a:r>
            <a:endParaRPr lang="en-US" altLang="zh-CN" sz="2400" dirty="0"/>
          </a:p>
          <a:p>
            <a:r>
              <a:rPr lang="en-US" altLang="zh-CN" sz="2400" dirty="0" err="1"/>
              <a:t>AsyncTask</a:t>
            </a:r>
            <a:r>
              <a:rPr lang="zh-CN" altLang="en-US" sz="2400" dirty="0"/>
              <a:t>使得创建异步任务变得更加简单，不再需要编写任务线程和</a:t>
            </a:r>
            <a:r>
              <a:rPr lang="en-US" altLang="zh-CN" sz="2400" dirty="0"/>
              <a:t>Handler</a:t>
            </a:r>
            <a:r>
              <a:rPr lang="zh-CN" altLang="en-US" sz="2400" dirty="0"/>
              <a:t>实例也可完成相同的任务</a:t>
            </a:r>
          </a:p>
          <a:p>
            <a:pPr lvl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xmlns="" val="305861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3043" y="246223"/>
            <a:ext cx="11746873" cy="54768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使用</a:t>
            </a:r>
            <a:r>
              <a:rPr lang="en-US" altLang="zh-CN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启动</a:t>
            </a:r>
            <a:r>
              <a:rPr lang="en-US" altLang="zh-CN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、</a:t>
            </a:r>
            <a:r>
              <a:rPr lang="en-US" altLang="zh-CN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Service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和</a:t>
            </a:r>
            <a:r>
              <a:rPr lang="en-US" altLang="zh-CN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BroadcastReceiver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三大组件</a:t>
            </a:r>
            <a:r>
              <a:rPr lang="en-US" altLang="zh-CN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/>
            </a:r>
            <a:br>
              <a:rPr lang="en-US" altLang="zh-CN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</a:b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413043" y="935672"/>
            <a:ext cx="11430037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启动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：通常需要调用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startActivity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(Intent intent)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或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startActivityForResult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(Intent 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intent,int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requestCode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)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方法，其中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参数用于封装目标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所需信息</a:t>
            </a:r>
            <a:endParaRPr lang="en-US" altLang="zh-CN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启动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Service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：通常需要调用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startService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(Intent 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)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或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bindService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(Intent 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intent,ServiceConnection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conn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,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flags)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方法，其中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参数用于封装目标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Service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所需信息</a:t>
            </a:r>
            <a:endParaRPr lang="en-US" altLang="zh-CN" sz="24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触发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BroadcastReceiver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时，调用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sendBroadcast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(Intent 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)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方法来发送广播信息，其中</a:t>
            </a:r>
            <a:r>
              <a:rPr lang="en-US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参数用于封装目标</a:t>
            </a:r>
            <a:r>
              <a:rPr lang="en-US" altLang="en-US" sz="2400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BroadcastReceiver</a:t>
            </a:r>
            <a:r>
              <a:rPr lang="zh-CN" altLang="en-US" sz="24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所需信息</a:t>
            </a: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5782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4421" y="246223"/>
            <a:ext cx="8351899" cy="547687"/>
          </a:xfrm>
        </p:spPr>
        <p:txBody>
          <a:bodyPr/>
          <a:lstStyle/>
          <a:p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意图类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761963" y="857232"/>
            <a:ext cx="10287072" cy="196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显式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en-US" altLang="zh-CN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——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明确指定需要启动或触发组件的类名</a:t>
            </a:r>
            <a:endParaRPr lang="en-US" altLang="zh-CN" sz="2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隐式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</a:t>
            </a:r>
            <a:r>
              <a:rPr lang="en-US" altLang="zh-CN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——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指定了需要启动或触发的组件应满足的条件</a:t>
            </a: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 altLang="en-US" sz="2133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402984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20869" y="246223"/>
            <a:ext cx="7753773" cy="743373"/>
          </a:xfrm>
        </p:spPr>
        <p:txBody>
          <a:bodyPr/>
          <a:lstStyle/>
          <a:p>
            <a:r>
              <a:rPr lang="en-US" dirty="0" err="1"/>
              <a:t>Intent</a:t>
            </a:r>
            <a:r>
              <a:rPr dirty="0" err="1"/>
              <a:t>属性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761963" y="1112855"/>
            <a:ext cx="10382323" cy="42592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Component</a:t>
            </a:r>
            <a:r>
              <a:rPr lang="zh-CN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组件</a:t>
            </a:r>
            <a:endParaRPr lang="en-US" altLang="zh-CN" sz="23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Action</a:t>
            </a:r>
            <a:r>
              <a:rPr lang="zh-CN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动作</a:t>
            </a:r>
            <a:endParaRPr lang="en-US" altLang="zh-CN" sz="23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Category</a:t>
            </a:r>
            <a:r>
              <a:rPr lang="zh-CN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类别</a:t>
            </a:r>
            <a:endParaRPr lang="en-US" altLang="zh-CN" sz="23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Data</a:t>
            </a:r>
            <a:r>
              <a:rPr lang="zh-CN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数据</a:t>
            </a:r>
            <a:endParaRPr lang="en-US" altLang="zh-CN" sz="23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Type</a:t>
            </a:r>
            <a:r>
              <a:rPr lang="zh-CN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数据类型</a:t>
            </a:r>
            <a:endParaRPr lang="en-US" altLang="zh-CN" sz="23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Extras</a:t>
            </a:r>
            <a:r>
              <a:rPr lang="zh-CN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扩展信息</a:t>
            </a:r>
            <a:endParaRPr lang="en-US" altLang="zh-CN" sz="23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990575" lvl="1" indent="-38099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Flags</a:t>
            </a:r>
            <a:r>
              <a:rPr lang="zh-CN" altLang="en-US" sz="23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标志位</a:t>
            </a:r>
            <a:endParaRPr lang="en-US" altLang="zh-CN" sz="23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43003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62" y="921103"/>
            <a:ext cx="11419377" cy="5291438"/>
          </a:xfrm>
        </p:spPr>
        <p:txBody>
          <a:bodyPr>
            <a:normAutofit fontScale="55000" lnSpcReduction="20000"/>
          </a:bodyPr>
          <a:lstStyle/>
          <a:p>
            <a:r>
              <a:rPr sz="4400" b="0" dirty="0"/>
              <a:t>Component</a:t>
            </a:r>
            <a:r>
              <a:rPr lang="zh-CN" sz="4400" b="0" dirty="0"/>
              <a:t>组件为目标组件，需要接受一个</a:t>
            </a:r>
            <a:r>
              <a:rPr sz="4400" b="0" dirty="0"/>
              <a:t>ComponentName</a:t>
            </a:r>
            <a:r>
              <a:rPr lang="zh-CN" sz="4400" b="0" dirty="0"/>
              <a:t>对象</a:t>
            </a:r>
            <a:endParaRPr sz="4400" b="0" dirty="0"/>
          </a:p>
          <a:p>
            <a:r>
              <a:rPr sz="4400" b="0" dirty="0"/>
              <a:t>ComponentName</a:t>
            </a:r>
            <a:r>
              <a:rPr lang="zh-CN" sz="4400" b="0" dirty="0"/>
              <a:t>对象的构造方法有以下几种方式：</a:t>
            </a:r>
            <a:endParaRPr sz="44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0" i="0" dirty="0" err="1"/>
              <a:t>ComponentName</a:t>
            </a:r>
            <a:r>
              <a:rPr lang="en-US" sz="4400" b="0" i="0" dirty="0"/>
              <a:t>(String </a:t>
            </a:r>
            <a:r>
              <a:rPr lang="en-US" sz="4400" b="0" i="0" dirty="0" err="1"/>
              <a:t>pkg,String</a:t>
            </a:r>
            <a:r>
              <a:rPr lang="en-US" sz="4400" b="0" i="0" dirty="0"/>
              <a:t> </a:t>
            </a:r>
            <a:r>
              <a:rPr lang="en-US" sz="4400" b="0" i="0" dirty="0" err="1"/>
              <a:t>className</a:t>
            </a:r>
            <a:r>
              <a:rPr lang="en-US" sz="4400" b="0" i="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0" i="0" dirty="0" err="1"/>
              <a:t>ComponentName</a:t>
            </a:r>
            <a:r>
              <a:rPr lang="en-US" sz="4400" b="0" i="0" dirty="0"/>
              <a:t>(Context </a:t>
            </a:r>
            <a:r>
              <a:rPr lang="en-US" sz="4400" b="0" i="0" dirty="0" err="1"/>
              <a:t>context,String</a:t>
            </a:r>
            <a:r>
              <a:rPr lang="en-US" sz="4400" b="0" i="0" dirty="0"/>
              <a:t> </a:t>
            </a:r>
            <a:r>
              <a:rPr lang="en-US" sz="4400" b="0" i="0" dirty="0" err="1"/>
              <a:t>className</a:t>
            </a:r>
            <a:r>
              <a:rPr lang="en-US" sz="4400" b="0" i="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0" i="0" dirty="0" err="1"/>
              <a:t>ComponentName</a:t>
            </a:r>
            <a:r>
              <a:rPr lang="en-US" sz="4400" b="0" i="0" dirty="0"/>
              <a:t>(Context </a:t>
            </a:r>
            <a:r>
              <a:rPr lang="en-US" sz="4400" b="0" i="0" dirty="0" err="1"/>
              <a:t>context,Class</a:t>
            </a:r>
            <a:r>
              <a:rPr lang="en-US" sz="4400" b="0" i="0" dirty="0"/>
              <a:t>&lt;?&gt; </a:t>
            </a:r>
            <a:r>
              <a:rPr lang="en-US" sz="4400" b="0" i="0" dirty="0" err="1"/>
              <a:t>className</a:t>
            </a:r>
            <a:r>
              <a:rPr lang="en-US" sz="4400" b="0" i="0" dirty="0"/>
              <a:t>)</a:t>
            </a:r>
            <a:endParaRPr sz="4400" b="0" dirty="0"/>
          </a:p>
          <a:p>
            <a:r>
              <a:rPr sz="4400" b="0" dirty="0"/>
              <a:t>Intent</a:t>
            </a:r>
            <a:r>
              <a:rPr lang="zh-CN" sz="4400" b="0" dirty="0"/>
              <a:t>还</a:t>
            </a:r>
            <a:r>
              <a:rPr lang="zh-CN" altLang="en-US" sz="4400" b="0" dirty="0"/>
              <a:t>可以</a:t>
            </a:r>
            <a:r>
              <a:rPr lang="zh-CN" sz="4400" b="0" dirty="0"/>
              <a:t>指定待启动组件的包名和类名</a:t>
            </a:r>
            <a:r>
              <a:rPr lang="zh-CN" altLang="en-US" sz="4400" b="0" dirty="0"/>
              <a:t>：</a:t>
            </a:r>
            <a:endParaRPr sz="44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0" i="0" dirty="0" err="1"/>
              <a:t>setClass</a:t>
            </a:r>
            <a:r>
              <a:rPr lang="en-US" sz="4400" b="0" i="0" dirty="0"/>
              <a:t>(Context </a:t>
            </a:r>
            <a:r>
              <a:rPr lang="en-US" sz="4400" b="0" i="0" dirty="0" err="1"/>
              <a:t>ctx,Class</a:t>
            </a:r>
            <a:r>
              <a:rPr lang="en-US" sz="4400" b="0" i="0" dirty="0"/>
              <a:t>&lt;?&gt; </a:t>
            </a:r>
            <a:r>
              <a:rPr lang="en-US" sz="4400" b="0" i="0" dirty="0" err="1"/>
              <a:t>cls</a:t>
            </a:r>
            <a:r>
              <a:rPr lang="en-US" sz="4400" b="0" i="0" dirty="0"/>
              <a:t>)</a:t>
            </a:r>
            <a:endParaRPr sz="4400" b="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0" i="0" dirty="0" err="1"/>
              <a:t>setClassName</a:t>
            </a:r>
            <a:r>
              <a:rPr lang="en-US" sz="4400" b="0" i="0" dirty="0"/>
              <a:t>(Context </a:t>
            </a:r>
            <a:r>
              <a:rPr lang="en-US" sz="4400" b="0" i="0" dirty="0" err="1"/>
              <a:t>ctx,String</a:t>
            </a:r>
            <a:r>
              <a:rPr lang="en-US" sz="4400" b="0" i="0" dirty="0"/>
              <a:t> </a:t>
            </a:r>
            <a:r>
              <a:rPr lang="en-US" sz="4400" b="0" i="0" dirty="0" err="1"/>
              <a:t>className</a:t>
            </a:r>
            <a:r>
              <a:rPr lang="en-US" sz="4400" b="0" i="0" dirty="0"/>
              <a:t>)</a:t>
            </a:r>
            <a:endParaRPr sz="4400" b="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0" i="0" dirty="0" err="1"/>
              <a:t>setClassName</a:t>
            </a:r>
            <a:r>
              <a:rPr lang="en-US" sz="4400" b="0" i="0" dirty="0"/>
              <a:t>(String </a:t>
            </a:r>
            <a:r>
              <a:rPr lang="en-US" sz="4400" b="0" i="0" dirty="0" err="1"/>
              <a:t>pkg,String</a:t>
            </a:r>
            <a:r>
              <a:rPr lang="en-US" sz="4400" b="0" i="0" dirty="0"/>
              <a:t> </a:t>
            </a:r>
            <a:r>
              <a:rPr lang="en-US" sz="4400" b="0" i="0" dirty="0" err="1"/>
              <a:t>className</a:t>
            </a:r>
            <a:r>
              <a:rPr lang="en-US" b="0" i="0" dirty="0"/>
              <a:t>)</a:t>
            </a:r>
            <a:endParaRPr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462" y="132130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</a:t>
            </a:r>
            <a:r>
              <a:rPr dirty="0"/>
              <a:t>组件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407974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1963" y="571480"/>
            <a:ext cx="10943167" cy="1238259"/>
          </a:xfrm>
        </p:spPr>
        <p:txBody>
          <a:bodyPr/>
          <a:lstStyle/>
          <a:p>
            <a:r>
              <a:rPr lang="zh-CN" b="0" dirty="0"/>
              <a:t>创建</a:t>
            </a:r>
            <a:r>
              <a:rPr b="0" dirty="0"/>
              <a:t>ComponentName</a:t>
            </a:r>
            <a:r>
              <a:rPr lang="zh-CN" b="0" dirty="0"/>
              <a:t>对象</a:t>
            </a:r>
            <a:endParaRPr b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047715" y="1201178"/>
            <a:ext cx="10287072" cy="1559722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=new Intent();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ComponentName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component = new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ComponentName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MainActivity.this</a:t>
            </a:r>
            <a:endParaRPr 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			          ,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SecondActivity.class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intent.setComponent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(component);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(intent);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内容占位符 4"/>
          <p:cNvSpPr txBox="1">
            <a:spLocks/>
          </p:cNvSpPr>
          <p:nvPr/>
        </p:nvSpPr>
        <p:spPr bwMode="auto">
          <a:xfrm>
            <a:off x="761963" y="2666995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使用</a:t>
            </a:r>
            <a:r>
              <a:rPr lang="en-US" altLang="zh-CN" sz="2667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setClass</a:t>
            </a:r>
            <a:r>
              <a:rPr lang="en-US" altLang="zh-CN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方法指定待启动组件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47715" y="3333653"/>
            <a:ext cx="10287072" cy="98507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= new Intent();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intent.setClass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MainActivity.this,SecondActivity.class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(intent);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428981" y="3619501"/>
            <a:ext cx="2571768" cy="1238258"/>
            <a:chOff x="2571736" y="2928940"/>
            <a:chExt cx="1928826" cy="928694"/>
          </a:xfrm>
        </p:grpSpPr>
        <p:sp>
          <p:nvSpPr>
            <p:cNvPr id="14" name="矩形 13"/>
            <p:cNvSpPr/>
            <p:nvPr/>
          </p:nvSpPr>
          <p:spPr bwMode="auto">
            <a:xfrm>
              <a:off x="2571736" y="2928940"/>
              <a:ext cx="1857388" cy="285752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5" name="线形标注 1 14"/>
            <p:cNvSpPr/>
            <p:nvPr/>
          </p:nvSpPr>
          <p:spPr bwMode="auto">
            <a:xfrm>
              <a:off x="3071802" y="3500444"/>
              <a:ext cx="1357322" cy="357190"/>
            </a:xfrm>
            <a:prstGeom prst="borderCallout1">
              <a:avLst>
                <a:gd name="adj1" fmla="val -1196"/>
                <a:gd name="adj2" fmla="val 50787"/>
                <a:gd name="adj3" fmla="val -83655"/>
                <a:gd name="adj4" fmla="val 62094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143240" y="3519104"/>
              <a:ext cx="1357322" cy="3385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33" dirty="0"/>
                <a:t>Context</a:t>
              </a:r>
              <a:r>
                <a:rPr lang="zh-CN" altLang="en-US" sz="2133" dirty="0"/>
                <a:t>对象</a:t>
              </a:r>
              <a:endParaRPr lang="zh-CN" altLang="en-US" sz="2133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00749" y="3619501"/>
            <a:ext cx="2952771" cy="1238258"/>
            <a:chOff x="2571736" y="2928940"/>
            <a:chExt cx="2214578" cy="928694"/>
          </a:xfrm>
        </p:grpSpPr>
        <p:sp>
          <p:nvSpPr>
            <p:cNvPr id="19" name="矩形 18"/>
            <p:cNvSpPr/>
            <p:nvPr/>
          </p:nvSpPr>
          <p:spPr bwMode="auto">
            <a:xfrm>
              <a:off x="2571736" y="2928940"/>
              <a:ext cx="2214578" cy="285752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0" name="线形标注 1 19"/>
            <p:cNvSpPr/>
            <p:nvPr/>
          </p:nvSpPr>
          <p:spPr bwMode="auto">
            <a:xfrm>
              <a:off x="3071802" y="3500444"/>
              <a:ext cx="1071570" cy="357190"/>
            </a:xfrm>
            <a:prstGeom prst="borderCallout1">
              <a:avLst>
                <a:gd name="adj1" fmla="val -1196"/>
                <a:gd name="adj2" fmla="val 50787"/>
                <a:gd name="adj3" fmla="val -77006"/>
                <a:gd name="adj4" fmla="val 25348"/>
              </a:avLst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21920" tIns="60960" rIns="121920" bIns="60960" numCol="1" rtlCol="0" anchor="t" anchorCtr="0" compatLnSpc="1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i="1"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143240" y="3519104"/>
              <a:ext cx="1214446" cy="3385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33" dirty="0"/>
                <a:t>Class</a:t>
              </a:r>
              <a:r>
                <a:rPr lang="zh-CN" altLang="en-US" sz="2133" dirty="0"/>
                <a:t>对象</a:t>
              </a:r>
              <a:endParaRPr lang="zh-CN" altLang="en-US" sz="2133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endParaRPr>
            </a:p>
          </p:txBody>
        </p:sp>
      </p:grpSp>
      <p:sp>
        <p:nvSpPr>
          <p:cNvPr id="23" name="内容占位符 4"/>
          <p:cNvSpPr txBox="1">
            <a:spLocks/>
          </p:cNvSpPr>
          <p:nvPr/>
        </p:nvSpPr>
        <p:spPr bwMode="auto">
          <a:xfrm>
            <a:off x="761963" y="4762509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使用</a:t>
            </a:r>
            <a:r>
              <a:rPr lang="en-US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Intent()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构造方法指定启动组件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1047715" y="5584310"/>
            <a:ext cx="10287072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MainActivity.this,SecondActivity.class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(intent);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36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4" grpId="0" animBg="1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1112</TotalTime>
  <Words>2335</Words>
  <Application>Microsoft Office PowerPoint</Application>
  <PresentationFormat>自定义</PresentationFormat>
  <Paragraphs>410</Paragraphs>
  <Slides>38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画廊</vt:lpstr>
      <vt:lpstr>幻灯片 1</vt:lpstr>
      <vt:lpstr>第六章   Intent与BroadcastReceiver</vt:lpstr>
      <vt:lpstr>本章目标</vt:lpstr>
      <vt:lpstr>幻灯片 4</vt:lpstr>
      <vt:lpstr>使用Intent启动Activity、Service和BroadcastReceiver三大组件 </vt:lpstr>
      <vt:lpstr>Intent意图类</vt:lpstr>
      <vt:lpstr>Intent属性</vt:lpstr>
      <vt:lpstr>Component组件</vt:lpstr>
      <vt:lpstr>幻灯片 9</vt:lpstr>
      <vt:lpstr>Action动作</vt:lpstr>
      <vt:lpstr>标准Action常量</vt:lpstr>
      <vt:lpstr>Category类别</vt:lpstr>
      <vt:lpstr>Data数据</vt:lpstr>
      <vt:lpstr>Type数据类型</vt:lpstr>
      <vt:lpstr>Extras扩展信息</vt:lpstr>
      <vt:lpstr>Flags标志位</vt:lpstr>
      <vt:lpstr>使用Intent启动Activity</vt:lpstr>
      <vt:lpstr>显式Intent启动Activity</vt:lpstr>
      <vt:lpstr>隐式Intent启动Activity</vt:lpstr>
      <vt:lpstr>使用Intent来启动内置应用程序</vt:lpstr>
      <vt:lpstr>幻灯片 21</vt:lpstr>
      <vt:lpstr>传递数据给其他Activity</vt:lpstr>
      <vt:lpstr>从Activity返回数据</vt:lpstr>
      <vt:lpstr>幻灯片 24</vt:lpstr>
      <vt:lpstr>处理从目标Activity返回的数据</vt:lpstr>
      <vt:lpstr>Intent Filter过滤器</vt:lpstr>
      <vt:lpstr>幻灯片 27</vt:lpstr>
      <vt:lpstr>幻灯片 28</vt:lpstr>
      <vt:lpstr>BroadCastReceiver</vt:lpstr>
      <vt:lpstr>幻灯片 30</vt:lpstr>
      <vt:lpstr>幻灯片 31</vt:lpstr>
      <vt:lpstr>使用BroadcaseReceiver步骤</vt:lpstr>
      <vt:lpstr>Handler消息传递机制</vt:lpstr>
      <vt:lpstr>幻灯片 34</vt:lpstr>
      <vt:lpstr>Looper类静态方法</vt:lpstr>
      <vt:lpstr>AsyncTask类</vt:lpstr>
      <vt:lpstr>使用AsyncTask注意事项</vt:lpstr>
      <vt:lpstr>本章总结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Programming in Python</dc:title>
  <dc:creator>zhaokl</dc:creator>
  <cp:lastModifiedBy>E73Fu</cp:lastModifiedBy>
  <cp:revision>167</cp:revision>
  <dcterms:created xsi:type="dcterms:W3CDTF">2017-12-12T07:08:44Z</dcterms:created>
  <dcterms:modified xsi:type="dcterms:W3CDTF">2023-05-08T07:50:39Z</dcterms:modified>
</cp:coreProperties>
</file>