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2"/>
  </p:notesMasterIdLst>
  <p:handoutMasterIdLst>
    <p:handoutMasterId r:id="rId13"/>
  </p:handoutMasterIdLst>
  <p:sldIdLst>
    <p:sldId id="461" r:id="rId2"/>
    <p:sldId id="299" r:id="rId3"/>
    <p:sldId id="295" r:id="rId4"/>
    <p:sldId id="455" r:id="rId5"/>
    <p:sldId id="456" r:id="rId6"/>
    <p:sldId id="457" r:id="rId7"/>
    <p:sldId id="458" r:id="rId8"/>
    <p:sldId id="459" r:id="rId9"/>
    <p:sldId id="460" r:id="rId10"/>
    <p:sldId id="45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ochen" initials="Z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1E4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3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5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A6D88BA8-8446-41FF-A7D4-0E781B0BD6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756F92EC-0FC2-45A6-A324-FA10BE8B69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463A4-E2FF-447B-8B1C-44D7D0F0E56C}" type="datetimeFigureOut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1969891-5E7D-4CF1-80F0-DEDC188580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2E858CA-C72D-48B6-B4AE-156CD65CE8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6C385-7942-460F-9619-E14E075BDE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73880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01D75-FC71-4938-910E-87791E7C5890}" type="datetimeFigureOut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7522D-86A9-45AD-93E5-45F67F78C8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7943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42336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789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88133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415B-3A06-45D6-924A-B02E068FB4A3}" type="datetime1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429000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8457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331" y="253317"/>
            <a:ext cx="9603275" cy="484458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330" y="941001"/>
            <a:ext cx="9603275" cy="3450613"/>
          </a:xfrm>
        </p:spPr>
        <p:txBody>
          <a:bodyPr anchor="t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1447330" y="737774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5121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37B5-3156-47C7-A4C5-F654B16E6475}" type="datetime1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9251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331" y="173004"/>
            <a:ext cx="9605635" cy="1059305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1369044"/>
            <a:ext cx="4645152" cy="3448595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1375509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249216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9479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E549-1B44-46FC-BCE8-49716BB3FD9C}" type="datetime1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534C902A-8D24-4D84-B01C-348A8ED16A4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2347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89AFD38-AAEA-4B59-9BE5-AEC5F8F047FF}" type="datetime1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534C902A-8D24-4D84-B01C-348A8ED16A4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115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3071-35F8-41A0-AB8C-D7D13532E687}" type="datetime1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534C902A-8D24-4D84-B01C-348A8ED16A4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5975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5077392"/>
          </a:xfrm>
        </p:spPr>
        <p:txBody>
          <a:bodyPr vert="eaVert"/>
          <a:lstStyle>
            <a:lvl1pPr algn="l"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D781-5D03-4C54-AF4C-246D15FA7110}" type="datetime1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534C902A-8D24-4D84-B01C-348A8ED16A4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8733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3955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712D5-4CF9-40BC-B8B4-CB12055E2D88}" type="datetime1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8480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7" r:id="rId5"/>
    <p:sldLayoutId id="2147483688" r:id="rId6"/>
    <p:sldLayoutId id="2147483689" r:id="rId7"/>
    <p:sldLayoutId id="2147483690" r:id="rId8"/>
    <p:sldLayoutId id="214748369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已出版图书\2023\！资源待上传_赵克玲-Android Studio程序设计案例教程-微课版（第2版）202204\BANNER-Android Studio程序设计案例教程-微课版（第2版）\BANNER-Android-Studio程序设计案例教程-微课版（第2版）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4839"/>
            <a:ext cx="12192000" cy="4486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53266" y="912586"/>
            <a:ext cx="10953820" cy="3982143"/>
          </a:xfrm>
        </p:spPr>
        <p:txBody>
          <a:bodyPr/>
          <a:lstStyle/>
          <a:p>
            <a:pPr lvl="0"/>
            <a:r>
              <a:rPr lang="en-US" altLang="zh-CN" sz="2400" dirty="0" err="1"/>
              <a:t>ContentProvider</a:t>
            </a:r>
            <a:r>
              <a:rPr lang="zh-CN" altLang="zh-CN" sz="2400" dirty="0"/>
              <a:t>是</a:t>
            </a:r>
            <a:r>
              <a:rPr lang="en-US" altLang="zh-CN" sz="2400" dirty="0"/>
              <a:t>Android</a:t>
            </a:r>
            <a:r>
              <a:rPr lang="zh-CN" altLang="zh-CN" sz="2400" dirty="0"/>
              <a:t>应用的四大组件之一</a:t>
            </a:r>
          </a:p>
          <a:p>
            <a:pPr lvl="0"/>
            <a:r>
              <a:rPr lang="en-US" altLang="zh-CN" sz="2400" dirty="0" err="1"/>
              <a:t>ContentProvider</a:t>
            </a:r>
            <a:r>
              <a:rPr lang="zh-CN" altLang="zh-CN" sz="2400" dirty="0"/>
              <a:t>类提供了</a:t>
            </a:r>
            <a:r>
              <a:rPr lang="en-US" altLang="zh-CN" sz="2400" dirty="0"/>
              <a:t>insert()</a:t>
            </a:r>
            <a:r>
              <a:rPr lang="zh-CN" altLang="zh-CN" sz="2400" dirty="0"/>
              <a:t>、</a:t>
            </a:r>
            <a:r>
              <a:rPr lang="en-US" altLang="zh-CN" sz="2400" dirty="0"/>
              <a:t>delete()</a:t>
            </a:r>
            <a:r>
              <a:rPr lang="zh-CN" altLang="zh-CN" sz="2400" dirty="0"/>
              <a:t>、</a:t>
            </a:r>
            <a:r>
              <a:rPr lang="en-US" altLang="zh-CN" sz="2400" dirty="0"/>
              <a:t>update()</a:t>
            </a:r>
            <a:r>
              <a:rPr lang="zh-CN" altLang="zh-CN" sz="2400" dirty="0"/>
              <a:t>、</a:t>
            </a:r>
            <a:r>
              <a:rPr lang="en-US" altLang="zh-CN" sz="2400" dirty="0"/>
              <a:t>query()</a:t>
            </a:r>
            <a:r>
              <a:rPr lang="zh-CN" altLang="zh-CN" sz="2400" dirty="0"/>
              <a:t>和</a:t>
            </a:r>
            <a:r>
              <a:rPr lang="en-US" altLang="zh-CN" sz="2400" dirty="0" err="1"/>
              <a:t>getType</a:t>
            </a:r>
            <a:r>
              <a:rPr lang="en-US" altLang="zh-CN" sz="2400" dirty="0"/>
              <a:t>()</a:t>
            </a:r>
            <a:r>
              <a:rPr lang="zh-CN" altLang="zh-CN" sz="2400" dirty="0"/>
              <a:t>等操作数据的抽象方法</a:t>
            </a:r>
          </a:p>
          <a:p>
            <a:pPr lvl="0"/>
            <a:r>
              <a:rPr lang="en-US" altLang="zh-CN" sz="2400" dirty="0"/>
              <a:t>Uri</a:t>
            </a:r>
            <a:r>
              <a:rPr lang="zh-CN" altLang="zh-CN" sz="2400" dirty="0"/>
              <a:t>是每一个</a:t>
            </a:r>
            <a:r>
              <a:rPr lang="en-US" altLang="zh-CN" sz="2400" dirty="0" err="1"/>
              <a:t>ContentProvider</a:t>
            </a:r>
            <a:r>
              <a:rPr lang="zh-CN" altLang="zh-CN" sz="2400" dirty="0"/>
              <a:t>都对外提供一个自身数据集的唯一标识</a:t>
            </a:r>
          </a:p>
          <a:p>
            <a:pPr lvl="0"/>
            <a:r>
              <a:rPr lang="zh-CN" altLang="zh-CN" sz="2400" dirty="0"/>
              <a:t>在开发过程中通过</a:t>
            </a:r>
            <a:r>
              <a:rPr lang="en-US" altLang="zh-CN" sz="2400" dirty="0" err="1"/>
              <a:t>ContentResolver</a:t>
            </a:r>
            <a:r>
              <a:rPr lang="zh-CN" altLang="zh-CN" sz="2400" dirty="0"/>
              <a:t>来间接操作</a:t>
            </a:r>
            <a:r>
              <a:rPr lang="en-US" altLang="zh-CN" sz="2400" dirty="0" err="1"/>
              <a:t>ContentProvider</a:t>
            </a:r>
            <a:r>
              <a:rPr lang="zh-CN" altLang="zh-CN" sz="2400" dirty="0"/>
              <a:t>所提供的数据</a:t>
            </a:r>
          </a:p>
          <a:p>
            <a:pPr lvl="0"/>
            <a:r>
              <a:rPr lang="zh-CN" altLang="zh-CN" sz="2400" dirty="0"/>
              <a:t>每个应用程序的上下文都有一个默认的</a:t>
            </a:r>
            <a:r>
              <a:rPr lang="en-US" altLang="zh-CN" sz="2400" dirty="0" err="1"/>
              <a:t>ContentResolver</a:t>
            </a:r>
            <a:r>
              <a:rPr lang="zh-CN" altLang="zh-CN" sz="2400" dirty="0"/>
              <a:t>实例对象，可以调用</a:t>
            </a:r>
            <a:r>
              <a:rPr lang="en-US" altLang="zh-CN" sz="2400" dirty="0" err="1"/>
              <a:t>getContentResolver</a:t>
            </a:r>
            <a:r>
              <a:rPr lang="en-US" altLang="zh-CN" sz="2400" dirty="0"/>
              <a:t>()</a:t>
            </a:r>
            <a:r>
              <a:rPr lang="zh-CN" altLang="zh-CN" sz="2400" dirty="0"/>
              <a:t>方法获取</a:t>
            </a:r>
            <a:r>
              <a:rPr lang="en-US" altLang="zh-CN" sz="2400" dirty="0" err="1"/>
              <a:t>ContentResolver</a:t>
            </a:r>
            <a:r>
              <a:rPr lang="zh-CN" altLang="zh-CN" sz="2400" dirty="0"/>
              <a:t>实例对象</a:t>
            </a:r>
          </a:p>
          <a:p>
            <a:pPr marL="0" lvl="0" indent="0">
              <a:buNone/>
            </a:pPr>
            <a:endParaRPr lang="zh-CN" altLang="en-US" sz="2400" dirty="0"/>
          </a:p>
          <a:p>
            <a:pPr lvl="0">
              <a:buNone/>
            </a:pPr>
            <a:endParaRPr lang="zh-CN" altLang="en-US" sz="2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本章总结</a:t>
            </a:r>
          </a:p>
        </p:txBody>
      </p:sp>
    </p:spTree>
    <p:extLst>
      <p:ext uri="{BB962C8B-B14F-4D97-AF65-F5344CB8AC3E}">
        <p14:creationId xmlns:p14="http://schemas.microsoft.com/office/powerpoint/2010/main" xmlns="" val="197275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dirty="0"/>
              <a:t>第七章  </a:t>
            </a:r>
            <a:r>
              <a:rPr lang="en-US" altLang="zh-CN" sz="4800" dirty="0"/>
              <a:t/>
            </a:r>
            <a:br>
              <a:rPr lang="en-US" altLang="zh-CN" sz="4800" dirty="0"/>
            </a:br>
            <a:r>
              <a:rPr lang="en-US" altLang="zh-CN" sz="4800" dirty="0" err="1"/>
              <a:t>ContentProvider</a:t>
            </a:r>
            <a:r>
              <a:rPr lang="zh-CN" altLang="en-US" sz="4800" dirty="0"/>
              <a:t>数据共享</a:t>
            </a:r>
            <a:endParaRPr sz="4800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417779" y="3737422"/>
            <a:ext cx="8637072" cy="977621"/>
          </a:xfrm>
        </p:spPr>
        <p:txBody>
          <a:bodyPr/>
          <a:lstStyle/>
          <a:p>
            <a:r>
              <a:rPr lang="zh-CN" altLang="en-US" dirty="0"/>
              <a:t>赵克玲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6256316B-953A-EBFB-0063-BC71049A124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59259" y="3737422"/>
            <a:ext cx="2187871" cy="22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768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48833" y="150440"/>
            <a:ext cx="9603275" cy="1049235"/>
          </a:xfrm>
        </p:spPr>
        <p:txBody>
          <a:bodyPr/>
          <a:lstStyle/>
          <a:p>
            <a:r>
              <a:rPr lang="zh-CN" altLang="en-US" dirty="0"/>
              <a:t>本章目标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248833" y="978821"/>
            <a:ext cx="10943167" cy="3905275"/>
          </a:xfrm>
        </p:spPr>
        <p:txBody>
          <a:bodyPr>
            <a:normAutofit/>
          </a:bodyPr>
          <a:lstStyle/>
          <a:p>
            <a:pPr lvl="0"/>
            <a:r>
              <a:rPr lang="zh-CN" altLang="zh-CN" dirty="0"/>
              <a:t>了解</a:t>
            </a:r>
            <a:r>
              <a:rPr lang="en-US" altLang="zh-CN" dirty="0" err="1"/>
              <a:t>ContentProvider</a:t>
            </a:r>
            <a:r>
              <a:rPr lang="zh-CN" altLang="zh-CN" dirty="0"/>
              <a:t>类和</a:t>
            </a:r>
            <a:r>
              <a:rPr lang="en-US" altLang="zh-CN" dirty="0" err="1"/>
              <a:t>ContentResovler</a:t>
            </a:r>
            <a:r>
              <a:rPr lang="zh-CN" altLang="zh-CN" dirty="0"/>
              <a:t>类</a:t>
            </a:r>
          </a:p>
          <a:p>
            <a:pPr lvl="0"/>
            <a:r>
              <a:rPr lang="zh-CN" altLang="zh-CN" dirty="0"/>
              <a:t>能够开发</a:t>
            </a:r>
            <a:r>
              <a:rPr lang="en-US" altLang="zh-CN" dirty="0" err="1"/>
              <a:t>ContentProvider</a:t>
            </a:r>
            <a:r>
              <a:rPr lang="zh-CN" altLang="zh-CN" dirty="0"/>
              <a:t>程序</a:t>
            </a:r>
          </a:p>
          <a:p>
            <a:pPr lvl="0"/>
            <a:r>
              <a:rPr lang="zh-CN" altLang="zh-CN" dirty="0"/>
              <a:t>能够操作系统的</a:t>
            </a:r>
            <a:r>
              <a:rPr lang="en-US" altLang="zh-CN" dirty="0" err="1"/>
              <a:t>ContentProvider</a:t>
            </a:r>
            <a:endParaRPr lang="zh-CN" altLang="zh-CN" dirty="0"/>
          </a:p>
          <a:p>
            <a:pPr lvl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975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ContentProvider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ContentProvider</a:t>
            </a:r>
            <a:r>
              <a:rPr lang="zh-CN" altLang="zh-CN" dirty="0"/>
              <a:t>是</a:t>
            </a:r>
            <a:r>
              <a:rPr lang="en-US" altLang="zh-CN" dirty="0"/>
              <a:t>Android</a:t>
            </a:r>
            <a:r>
              <a:rPr lang="zh-CN" altLang="zh-CN" dirty="0"/>
              <a:t>应用的四大组件之一</a:t>
            </a:r>
            <a:endParaRPr lang="en-US" altLang="zh-CN" dirty="0"/>
          </a:p>
          <a:p>
            <a:r>
              <a:rPr lang="zh-CN" altLang="zh-CN" dirty="0"/>
              <a:t>用于存储、检索数据，并向应用程序提供访问数据的接口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60689725"/>
              </p:ext>
            </p:extLst>
          </p:nvPr>
        </p:nvGraphicFramePr>
        <p:xfrm>
          <a:off x="514349" y="2005541"/>
          <a:ext cx="11444288" cy="4525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2144">
                  <a:extLst>
                    <a:ext uri="{9D8B030D-6E8A-4147-A177-3AD203B41FA5}">
                      <a16:colId xmlns:a16="http://schemas.microsoft.com/office/drawing/2014/main" xmlns="" val="2368774882"/>
                    </a:ext>
                  </a:extLst>
                </a:gridCol>
                <a:gridCol w="5722144">
                  <a:extLst>
                    <a:ext uri="{9D8B030D-6E8A-4147-A177-3AD203B41FA5}">
                      <a16:colId xmlns:a16="http://schemas.microsoft.com/office/drawing/2014/main" xmlns="" val="2475356779"/>
                    </a:ext>
                  </a:extLst>
                </a:gridCol>
              </a:tblGrid>
              <a:tr h="4779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方法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功能描述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663284640"/>
                  </a:ext>
                </a:extLst>
              </a:tr>
              <a:tr h="477942">
                <a:tc>
                  <a:txBody>
                    <a:bodyPr/>
                    <a:lstStyle/>
                    <a:p>
                      <a:pPr marL="66675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public abstract </a:t>
                      </a: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boolean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onCreate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创建</a:t>
                      </a: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ContentProviderh</a:t>
                      </a: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后会被调用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305897678"/>
                  </a:ext>
                </a:extLst>
              </a:tr>
              <a:tr h="477942">
                <a:tc>
                  <a:txBody>
                    <a:bodyPr/>
                    <a:lstStyle/>
                    <a:p>
                      <a:pPr marL="66675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public abstract Uri insert(Uri </a:t>
                      </a: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uri,ContentValues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values)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根据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Uri</a:t>
                      </a: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插入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values</a:t>
                      </a: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对应的数据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119023808"/>
                  </a:ext>
                </a:extLst>
              </a:tr>
              <a:tr h="477942">
                <a:tc>
                  <a:txBody>
                    <a:bodyPr/>
                    <a:lstStyle/>
                    <a:p>
                      <a:pPr marL="66675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public abstract </a:t>
                      </a: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delete(Uri </a:t>
                      </a: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uri,String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selection,String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[] </a:t>
                      </a: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selectionArgs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根据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Uri</a:t>
                      </a: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selection</a:t>
                      </a: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条件所匹配的全部记录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389924450"/>
                  </a:ext>
                </a:extLst>
              </a:tr>
              <a:tr h="699235">
                <a:tc>
                  <a:txBody>
                    <a:bodyPr/>
                    <a:lstStyle/>
                    <a:p>
                      <a:pPr marL="66675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public abstract </a:t>
                      </a: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update(Uri </a:t>
                      </a: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uri,ContentValues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values,String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selection,String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[] </a:t>
                      </a: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selectionArgs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根据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Uri</a:t>
                      </a: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selection</a:t>
                      </a: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条件所匹配的全部记录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33988609"/>
                  </a:ext>
                </a:extLst>
              </a:tr>
              <a:tr h="928386">
                <a:tc>
                  <a:txBody>
                    <a:bodyPr/>
                    <a:lstStyle/>
                    <a:p>
                      <a:pPr marL="66675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public abstract Cursor query(Uri </a:t>
                      </a: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uri,String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[] </a:t>
                      </a: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projection,String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selection,String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[] </a:t>
                      </a: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selectionArgs,String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sortOrder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根据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Uri</a:t>
                      </a: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查询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selection</a:t>
                      </a: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条件所匹配的全部记录，其中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projection</a:t>
                      </a: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是一个列名列表，表明只选出指定的数据列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564079431"/>
                  </a:ext>
                </a:extLst>
              </a:tr>
              <a:tr h="477942">
                <a:tc>
                  <a:txBody>
                    <a:bodyPr/>
                    <a:lstStyle/>
                    <a:p>
                      <a:pPr marL="66675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public abstract String getType(Uri uri)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获得当前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Uri</a:t>
                      </a: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所代表的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MIME</a:t>
                      </a: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数据类型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304171684"/>
                  </a:ext>
                </a:extLst>
              </a:tr>
              <a:tr h="477942">
                <a:tc>
                  <a:txBody>
                    <a:bodyPr/>
                    <a:lstStyle/>
                    <a:p>
                      <a:pPr marL="66675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public final Context getContext()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获得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Context</a:t>
                      </a: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934364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3114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Uri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7331" y="994788"/>
            <a:ext cx="9603275" cy="500259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Uri</a:t>
            </a:r>
            <a:r>
              <a:rPr lang="zh-CN" altLang="zh-CN" sz="2400" dirty="0"/>
              <a:t>是</a:t>
            </a:r>
            <a:r>
              <a:rPr lang="en-US" altLang="zh-CN" sz="2400" dirty="0" err="1"/>
              <a:t>ContentProvider</a:t>
            </a:r>
            <a:r>
              <a:rPr lang="zh-CN" altLang="zh-CN" sz="2400" dirty="0"/>
              <a:t>对外提供一个自身数据集的唯一标识</a:t>
            </a:r>
            <a:endParaRPr lang="en-US" altLang="zh-CN" sz="2400" dirty="0"/>
          </a:p>
          <a:p>
            <a:r>
              <a:rPr lang="zh-CN" altLang="zh-CN" sz="2400" b="1" dirty="0"/>
              <a:t>【语法】</a:t>
            </a: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endParaRPr lang="en-US" altLang="zh-CN" sz="800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zh-CN" dirty="0"/>
              <a:t>“</a:t>
            </a:r>
            <a:r>
              <a:rPr lang="en-US" altLang="zh-CN" sz="2000" dirty="0"/>
              <a:t>content://</a:t>
            </a:r>
            <a:r>
              <a:rPr lang="zh-CN" altLang="zh-CN" sz="2000" dirty="0"/>
              <a:t>”是</a:t>
            </a:r>
            <a:r>
              <a:rPr lang="en-US" altLang="zh-CN" sz="2000" dirty="0" err="1"/>
              <a:t>ContentProvider</a:t>
            </a:r>
            <a:r>
              <a:rPr lang="zh-CN" altLang="zh-CN" sz="2000" dirty="0"/>
              <a:t>规定的协议，用来标识</a:t>
            </a:r>
            <a:r>
              <a:rPr lang="en-US" altLang="zh-CN" sz="2000" dirty="0" err="1"/>
              <a:t>ContentProvider</a:t>
            </a:r>
            <a:r>
              <a:rPr lang="zh-CN" altLang="zh-CN" sz="2000" dirty="0"/>
              <a:t>所管理的</a:t>
            </a:r>
            <a:r>
              <a:rPr lang="en-US" altLang="zh-CN" sz="2000" dirty="0"/>
              <a:t>schema</a:t>
            </a:r>
            <a:r>
              <a:rPr lang="zh-CN" altLang="zh-CN" sz="2000" dirty="0"/>
              <a:t>；所有的</a:t>
            </a:r>
            <a:r>
              <a:rPr lang="en-US" altLang="zh-CN" sz="2000" dirty="0"/>
              <a:t>Uri</a:t>
            </a:r>
            <a:r>
              <a:rPr lang="zh-CN" altLang="zh-CN" sz="2000" dirty="0"/>
              <a:t>都以“</a:t>
            </a:r>
            <a:r>
              <a:rPr lang="en-US" altLang="zh-CN" sz="2000" dirty="0"/>
              <a:t>content://</a:t>
            </a:r>
            <a:r>
              <a:rPr lang="zh-CN" altLang="zh-CN" sz="2000" dirty="0"/>
              <a:t>”开头；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zh-CN" sz="2000" dirty="0"/>
              <a:t>“数据路径”用于查找所要操作的</a:t>
            </a:r>
            <a:r>
              <a:rPr lang="en-US" altLang="zh-CN" sz="2000" dirty="0" err="1"/>
              <a:t>ContentProvider</a:t>
            </a:r>
            <a:r>
              <a:rPr lang="zh-CN" altLang="zh-CN" sz="2000" dirty="0"/>
              <a:t>；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zh-CN" sz="2000" dirty="0"/>
              <a:t>“标识</a:t>
            </a:r>
            <a:r>
              <a:rPr lang="en-US" altLang="zh-CN" sz="2000" dirty="0"/>
              <a:t>ID</a:t>
            </a:r>
            <a:r>
              <a:rPr lang="zh-CN" altLang="zh-CN" sz="2000" dirty="0"/>
              <a:t>”是可选的，标识不同数据资源，当访问不同资源时，该</a:t>
            </a:r>
            <a:r>
              <a:rPr lang="en-US" altLang="zh-CN" sz="2000" dirty="0"/>
              <a:t>ID</a:t>
            </a:r>
            <a:r>
              <a:rPr lang="zh-CN" altLang="zh-CN" sz="2000" dirty="0"/>
              <a:t>是动态改变的。</a:t>
            </a:r>
            <a:endParaRPr lang="en-US" altLang="zh-CN" sz="2000" dirty="0"/>
          </a:p>
          <a:p>
            <a:pPr marL="228600" lvl="1">
              <a:spcBef>
                <a:spcPts val="1000"/>
              </a:spcBef>
            </a:pPr>
            <a:r>
              <a:rPr lang="zh-CN" altLang="zh-CN" sz="2400" b="1" dirty="0"/>
              <a:t>【示例】返回设备中存储的所有图片的</a:t>
            </a:r>
            <a:r>
              <a:rPr lang="en-US" altLang="zh-CN" sz="2400" b="1" dirty="0"/>
              <a:t>Uri</a:t>
            </a:r>
            <a:endParaRPr lang="zh-CN" altLang="zh-CN" sz="2400" b="1" dirty="0"/>
          </a:p>
          <a:p>
            <a:pPr marL="228600" lvl="1">
              <a:spcBef>
                <a:spcPts val="1000"/>
              </a:spcBef>
            </a:pPr>
            <a:endParaRPr lang="zh-CN" altLang="zh-CN" sz="2400" b="1" dirty="0"/>
          </a:p>
        </p:txBody>
      </p:sp>
      <p:sp>
        <p:nvSpPr>
          <p:cNvPr id="4" name="TextBox 8"/>
          <p:cNvSpPr txBox="1"/>
          <p:nvPr/>
        </p:nvSpPr>
        <p:spPr bwMode="auto">
          <a:xfrm>
            <a:off x="1916176" y="2193229"/>
            <a:ext cx="5923459" cy="492443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content://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数据路径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标识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ID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（可选）</a:t>
            </a:r>
          </a:p>
        </p:txBody>
      </p:sp>
      <p:sp>
        <p:nvSpPr>
          <p:cNvPr id="5" name="TextBox 8"/>
          <p:cNvSpPr txBox="1"/>
          <p:nvPr/>
        </p:nvSpPr>
        <p:spPr bwMode="auto">
          <a:xfrm>
            <a:off x="1916175" y="5561126"/>
            <a:ext cx="5923459" cy="492443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content://media/internal/images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044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ContentResolver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7330" y="846873"/>
            <a:ext cx="9767517" cy="1136818"/>
          </a:xfrm>
        </p:spPr>
        <p:txBody>
          <a:bodyPr>
            <a:normAutofit/>
          </a:bodyPr>
          <a:lstStyle/>
          <a:p>
            <a:r>
              <a:rPr lang="en-US" altLang="zh-CN" sz="2800" dirty="0" err="1"/>
              <a:t>ContentResolver</a:t>
            </a:r>
            <a:r>
              <a:rPr lang="zh-CN" altLang="zh-CN" sz="2800" dirty="0"/>
              <a:t>是内容解析器，提供了对</a:t>
            </a:r>
            <a:r>
              <a:rPr lang="en-US" altLang="zh-CN" sz="2800" dirty="0" err="1"/>
              <a:t>ContentProvider</a:t>
            </a:r>
            <a:r>
              <a:rPr lang="zh-CN" altLang="zh-CN" sz="2800" dirty="0"/>
              <a:t>数据进行查询、插入、修改和删除等操作的方法</a:t>
            </a:r>
            <a:endParaRPr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26700102"/>
              </p:ext>
            </p:extLst>
          </p:nvPr>
        </p:nvGraphicFramePr>
        <p:xfrm>
          <a:off x="618564" y="1983691"/>
          <a:ext cx="11174506" cy="3031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7253">
                  <a:extLst>
                    <a:ext uri="{9D8B030D-6E8A-4147-A177-3AD203B41FA5}">
                      <a16:colId xmlns:a16="http://schemas.microsoft.com/office/drawing/2014/main" xmlns="" val="3170874864"/>
                    </a:ext>
                  </a:extLst>
                </a:gridCol>
                <a:gridCol w="5587253">
                  <a:extLst>
                    <a:ext uri="{9D8B030D-6E8A-4147-A177-3AD203B41FA5}">
                      <a16:colId xmlns:a16="http://schemas.microsoft.com/office/drawing/2014/main" xmlns="" val="765048078"/>
                    </a:ext>
                  </a:extLst>
                </a:gridCol>
              </a:tblGrid>
              <a:tr h="699811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方法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功能描述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755259471"/>
                  </a:ext>
                </a:extLst>
              </a:tr>
              <a:tr h="543792">
                <a:tc>
                  <a:txBody>
                    <a:bodyPr/>
                    <a:lstStyle/>
                    <a:p>
                      <a:pPr marL="66675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insert(Uri uri,ContentValues values)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向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Uri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对应的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ContentProvide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中插入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values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对应的数据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798437326"/>
                  </a:ext>
                </a:extLst>
              </a:tr>
              <a:tr h="502887">
                <a:tc>
                  <a:txBody>
                    <a:bodyPr/>
                    <a:lstStyle/>
                    <a:p>
                      <a:pPr marL="66675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delete(Uri uri,String where,String[] selectionArgs)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Uri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对应的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ContentProvide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where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匹配的数据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484385347"/>
                  </a:ext>
                </a:extLst>
              </a:tr>
              <a:tr h="515770">
                <a:tc>
                  <a:txBody>
                    <a:bodyPr/>
                    <a:lstStyle/>
                    <a:p>
                      <a:pPr marL="66675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update(Uri uri,ContentValues values,String where,String[] selectionArgs)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更新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Uri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对应的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ContentProvide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where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匹配的数据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78386672"/>
                  </a:ext>
                </a:extLst>
              </a:tr>
              <a:tr h="407631">
                <a:tc>
                  <a:txBody>
                    <a:bodyPr/>
                    <a:lstStyle/>
                    <a:p>
                      <a:pPr marL="66675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query(Uri uri,String[] projection,String selection,String[] selectionArgs,String sortOder)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查询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Uri</a:t>
                      </a: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对应的</a:t>
                      </a: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ContentProvide</a:t>
                      </a: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where</a:t>
                      </a: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匹配的数据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428068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4145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330" y="186082"/>
            <a:ext cx="9603275" cy="484458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开发</a:t>
            </a:r>
            <a:r>
              <a:rPr lang="en-US" altLang="zh-CN" dirty="0" err="1"/>
              <a:t>ContentProvider</a:t>
            </a:r>
            <a:r>
              <a:rPr lang="zh-CN" altLang="zh-CN" dirty="0"/>
              <a:t>程序步骤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7330" y="941001"/>
            <a:ext cx="9996117" cy="4518505"/>
          </a:xfrm>
        </p:spPr>
        <p:txBody>
          <a:bodyPr/>
          <a:lstStyle/>
          <a:p>
            <a:pPr marL="457200" lvl="0" indent="-457200">
              <a:buFont typeface="+mj-ea"/>
              <a:buAutoNum type="circleNumDbPlain"/>
            </a:pPr>
            <a:r>
              <a:rPr lang="zh-CN" altLang="zh-CN" sz="2800" dirty="0"/>
              <a:t>创建一个</a:t>
            </a:r>
            <a:r>
              <a:rPr lang="en-US" altLang="zh-CN" sz="2800" dirty="0" err="1"/>
              <a:t>ContentProvider</a:t>
            </a:r>
            <a:r>
              <a:rPr lang="zh-CN" altLang="zh-CN" sz="2800" dirty="0"/>
              <a:t>子类，并实现</a:t>
            </a:r>
            <a:r>
              <a:rPr lang="en-US" altLang="zh-CN" sz="2800" dirty="0"/>
              <a:t>query()</a:t>
            </a:r>
            <a:r>
              <a:rPr lang="zh-CN" altLang="zh-CN" sz="2800" dirty="0"/>
              <a:t>、</a:t>
            </a:r>
            <a:r>
              <a:rPr lang="en-US" altLang="zh-CN" sz="2800" dirty="0"/>
              <a:t>insert()</a:t>
            </a:r>
            <a:r>
              <a:rPr lang="zh-CN" altLang="zh-CN" sz="2800" dirty="0"/>
              <a:t>、</a:t>
            </a:r>
            <a:r>
              <a:rPr lang="en-US" altLang="zh-CN" sz="2800" dirty="0"/>
              <a:t>update()</a:t>
            </a:r>
            <a:r>
              <a:rPr lang="zh-CN" altLang="zh-CN" sz="2800" dirty="0"/>
              <a:t>和</a:t>
            </a:r>
            <a:r>
              <a:rPr lang="en-US" altLang="zh-CN" sz="2800" dirty="0"/>
              <a:t>delete()</a:t>
            </a:r>
            <a:r>
              <a:rPr lang="zh-CN" altLang="zh-CN" sz="2800" dirty="0"/>
              <a:t>等方法；</a:t>
            </a:r>
          </a:p>
          <a:p>
            <a:pPr marL="457200" lvl="0" indent="-457200">
              <a:buFont typeface="+mj-ea"/>
              <a:buAutoNum type="circleNumDbPlain"/>
            </a:pPr>
            <a:r>
              <a:rPr lang="zh-CN" altLang="zh-CN" sz="2800" dirty="0"/>
              <a:t>在</a:t>
            </a:r>
            <a:r>
              <a:rPr lang="en-US" altLang="zh-CN" sz="2800" dirty="0"/>
              <a:t>AndroidManifest.xml</a:t>
            </a:r>
            <a:r>
              <a:rPr lang="zh-CN" altLang="zh-CN" sz="2800" dirty="0"/>
              <a:t>配置文件中注册</a:t>
            </a:r>
            <a:r>
              <a:rPr lang="en-US" altLang="zh-CN" sz="2800" dirty="0" err="1"/>
              <a:t>ContentProvider</a:t>
            </a:r>
            <a:r>
              <a:rPr lang="zh-CN" altLang="zh-CN" sz="2800" dirty="0"/>
              <a:t>，并指定</a:t>
            </a:r>
            <a:r>
              <a:rPr lang="en-US" altLang="zh-CN" sz="2800" dirty="0" err="1"/>
              <a:t>android:authorities</a:t>
            </a:r>
            <a:r>
              <a:rPr lang="zh-CN" altLang="zh-CN" sz="2800" dirty="0"/>
              <a:t>属性；</a:t>
            </a:r>
          </a:p>
          <a:p>
            <a:pPr marL="457200" lvl="0" indent="-457200">
              <a:buFont typeface="+mj-ea"/>
              <a:buAutoNum type="circleNumDbPlain"/>
            </a:pPr>
            <a:r>
              <a:rPr lang="zh-CN" altLang="zh-CN" sz="2800" dirty="0"/>
              <a:t>使用</a:t>
            </a:r>
            <a:r>
              <a:rPr lang="en-US" altLang="zh-CN" sz="2800" dirty="0" err="1"/>
              <a:t>ContentProvider</a:t>
            </a:r>
            <a:r>
              <a:rPr lang="zh-CN" altLang="zh-CN" sz="2800" dirty="0"/>
              <a:t>。</a:t>
            </a:r>
            <a:r>
              <a:rPr lang="en-US" altLang="zh-CN" sz="2800" dirty="0"/>
              <a:t>Activity</a:t>
            </a:r>
            <a:r>
              <a:rPr lang="zh-CN" altLang="zh-CN" sz="2800" dirty="0"/>
              <a:t>和</a:t>
            </a:r>
            <a:r>
              <a:rPr lang="en-US" altLang="zh-CN" sz="2800" dirty="0"/>
              <a:t>Service</a:t>
            </a:r>
            <a:r>
              <a:rPr lang="zh-CN" altLang="zh-CN" sz="2800" dirty="0"/>
              <a:t>等组件都可以获取</a:t>
            </a:r>
            <a:r>
              <a:rPr lang="en-US" altLang="zh-CN" sz="2800" dirty="0" err="1"/>
              <a:t>ContentProvider</a:t>
            </a:r>
            <a:r>
              <a:rPr lang="zh-CN" altLang="zh-CN" sz="2800" dirty="0"/>
              <a:t>对象，并调用该对象相应的方法进行操作。</a:t>
            </a:r>
          </a:p>
        </p:txBody>
      </p:sp>
    </p:spTree>
    <p:extLst>
      <p:ext uri="{BB962C8B-B14F-4D97-AF65-F5344CB8AC3E}">
        <p14:creationId xmlns:p14="http://schemas.microsoft.com/office/powerpoint/2010/main" xmlns="" val="829988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管理联系人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7330" y="1048578"/>
            <a:ext cx="9603275" cy="4424375"/>
          </a:xfrm>
        </p:spPr>
        <p:txBody>
          <a:bodyPr/>
          <a:lstStyle/>
          <a:p>
            <a:r>
              <a:rPr lang="en-US" altLang="zh-CN" sz="2400" dirty="0"/>
              <a:t>Android</a:t>
            </a:r>
            <a:r>
              <a:rPr lang="zh-CN" altLang="zh-CN" sz="2400" dirty="0"/>
              <a:t>系统用于管理联系人的</a:t>
            </a:r>
            <a:r>
              <a:rPr lang="en-US" altLang="zh-CN" sz="2400" dirty="0" err="1"/>
              <a:t>ContentProvider</a:t>
            </a:r>
            <a:r>
              <a:rPr lang="zh-CN" altLang="zh-CN" sz="2400" dirty="0"/>
              <a:t>的</a:t>
            </a:r>
            <a:r>
              <a:rPr lang="en-US" altLang="zh-CN" sz="2400" dirty="0"/>
              <a:t>Uri</a:t>
            </a:r>
            <a:r>
              <a:rPr lang="zh-CN" altLang="zh-CN" sz="2400" dirty="0"/>
              <a:t>有以下三种：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400" dirty="0" err="1"/>
              <a:t>ContactsContract.Contacts.CONTENT_URI</a:t>
            </a:r>
            <a:r>
              <a:rPr lang="zh-CN" altLang="zh-CN" sz="2400" dirty="0"/>
              <a:t>：管理联系人的</a:t>
            </a:r>
            <a:r>
              <a:rPr lang="en-US" altLang="zh-CN" sz="2400" dirty="0"/>
              <a:t>Uri</a:t>
            </a:r>
            <a:endParaRPr lang="zh-CN" altLang="zh-CN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400" dirty="0" err="1"/>
              <a:t>ContactsContract.CommonDataKinds.Phone.CONTENT_URI</a:t>
            </a:r>
            <a:r>
              <a:rPr lang="zh-CN" altLang="zh-CN" sz="2400" dirty="0"/>
              <a:t>：管理联系人的电话</a:t>
            </a:r>
            <a:r>
              <a:rPr lang="en-US" altLang="zh-CN" sz="2400" dirty="0"/>
              <a:t>Uri</a:t>
            </a:r>
            <a:endParaRPr lang="zh-CN" altLang="zh-CN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400" dirty="0" err="1"/>
              <a:t>ContactsContract.CommonDataKinds.Email.CONTENT_URI</a:t>
            </a:r>
            <a:r>
              <a:rPr lang="zh-CN" altLang="zh-CN" sz="2400" dirty="0"/>
              <a:t>：管理联系人的</a:t>
            </a:r>
            <a:r>
              <a:rPr lang="en-US" altLang="zh-CN" sz="2400" dirty="0"/>
              <a:t>E-mail</a:t>
            </a:r>
            <a:r>
              <a:rPr lang="zh-CN" altLang="zh-CN" sz="2400" dirty="0"/>
              <a:t>的</a:t>
            </a:r>
            <a:r>
              <a:rPr lang="en-US" altLang="zh-CN" sz="2400" dirty="0"/>
              <a:t>Uri</a:t>
            </a:r>
            <a:endParaRPr lang="zh-CN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71668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管理多媒体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7330" y="941001"/>
            <a:ext cx="9603275" cy="579597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API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来支持拍照、拍摄视频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多媒体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ContentProvider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MediaStore.Audio.Media.EXTERNAL_CONTENT_URI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：存储在外部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存储卡中的音频文件的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endParaRPr lang="zh-CN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MediaStore.Audio.Media.INTERNAL_CONTENT_URI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：存储在手机内存中的音频文件的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endParaRPr lang="zh-CN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MediaStore.Images.Media.EXTERNAL_CONTENT_URI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：存储在外部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存储卡中的图片文件的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endParaRPr lang="zh-CN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MediaStore.Images.Media.INTERNAL_CONTENT_URI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：存储在手机内存中的图片文件的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endParaRPr lang="zh-CN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MediaStore.Video.Media.EXTERNAL_CONTENT_URI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：存储在外部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存储卡中的视频文件的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endParaRPr lang="zh-CN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MediaStore.Video.Media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INTERNAL_CONTENT_URI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：存储在手机内存中的视频文件的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endParaRPr lang="zh-CN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02733522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1108</TotalTime>
  <Words>658</Words>
  <Application>Microsoft Office PowerPoint</Application>
  <PresentationFormat>自定义</PresentationFormat>
  <Paragraphs>75</Paragraphs>
  <Slides>10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画廊</vt:lpstr>
      <vt:lpstr>幻灯片 1</vt:lpstr>
      <vt:lpstr>第七章   ContentProvider数据共享</vt:lpstr>
      <vt:lpstr>本章目标</vt:lpstr>
      <vt:lpstr>ContentProvider类</vt:lpstr>
      <vt:lpstr>Uri</vt:lpstr>
      <vt:lpstr>ContentResolver类</vt:lpstr>
      <vt:lpstr>开发ContentProvider程序步骤</vt:lpstr>
      <vt:lpstr>管理联系人</vt:lpstr>
      <vt:lpstr>管理多媒体</vt:lpstr>
      <vt:lpstr>本章总结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 Programming in Python</dc:title>
  <dc:creator>zhaokl</dc:creator>
  <cp:lastModifiedBy>E73Fu</cp:lastModifiedBy>
  <cp:revision>138</cp:revision>
  <cp:lastPrinted>2018-07-27T08:44:25Z</cp:lastPrinted>
  <dcterms:created xsi:type="dcterms:W3CDTF">2017-12-12T07:08:44Z</dcterms:created>
  <dcterms:modified xsi:type="dcterms:W3CDTF">2023-05-08T07:50:47Z</dcterms:modified>
</cp:coreProperties>
</file>