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3"/>
  </p:notesMasterIdLst>
  <p:handoutMasterIdLst>
    <p:handoutMasterId r:id="rId24"/>
  </p:handoutMasterIdLst>
  <p:sldIdLst>
    <p:sldId id="442" r:id="rId2"/>
    <p:sldId id="299" r:id="rId3"/>
    <p:sldId id="295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2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chen" initials="Z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6D88BA8-8446-41FF-A7D4-0E781B0BD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56F92EC-0FC2-45A6-A324-FA10BE8B6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463A4-E2FF-447B-8B1C-44D7D0F0E56C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1969891-5E7D-4CF1-80F0-DEDC18858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E858CA-C72D-48B6-B4AE-156CD65CE8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C385-7942-460F-9619-E14E075BDE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388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1D75-FC71-4938-910E-87791E7C5890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522D-86A9-45AD-93E5-45F67F78C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94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233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90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415B-3A06-45D6-924A-B02E068FB4A3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42900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457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53317"/>
            <a:ext cx="9603275" cy="55169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0" y="995082"/>
            <a:ext cx="9603275" cy="3961309"/>
          </a:xfrm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447331" y="805012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12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37B5-3156-47C7-A4C5-F654B16E6475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5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173005"/>
            <a:ext cx="9605635" cy="51279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968188"/>
            <a:ext cx="4645152" cy="384945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968188"/>
            <a:ext cx="4645152" cy="384884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331" y="724782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47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9-1B44-46FC-BCE8-49716BB3FD9C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347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9AFD38-AAEA-4B59-9BE5-AEC5F8F047FF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071-35F8-41A0-AB8C-D7D13532E687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975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D781-5D03-4C54-AF4C-246D15FA7110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73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955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12D5-4CF9-40BC-B8B4-CB12055E2D88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8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已出版图书\2023\！资源待上传_赵克玲-Android Studio程序设计案例教程-微课版（第2版）202204\BANNER-Android Studio程序设计案例教程-微课版（第2版）\BANNER-Android-Studio程序设计案例教程-微课版（第2版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4839"/>
            <a:ext cx="12192000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zh-CN" dirty="0"/>
              <a:t>生命周期回调方法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36855747"/>
              </p:ext>
            </p:extLst>
          </p:nvPr>
        </p:nvGraphicFramePr>
        <p:xfrm>
          <a:off x="1447798" y="1210235"/>
          <a:ext cx="10573872" cy="28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936">
                  <a:extLst>
                    <a:ext uri="{9D8B030D-6E8A-4147-A177-3AD203B41FA5}">
                      <a16:colId xmlns:a16="http://schemas.microsoft.com/office/drawing/2014/main" xmlns="" val="3354051505"/>
                    </a:ext>
                  </a:extLst>
                </a:gridCol>
                <a:gridCol w="5286936">
                  <a:extLst>
                    <a:ext uri="{9D8B030D-6E8A-4147-A177-3AD203B41FA5}">
                      <a16:colId xmlns:a16="http://schemas.microsoft.com/office/drawing/2014/main" xmlns="" val="2002808723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功能描述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7182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onCreate()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用于创建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68092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onStartCommand(Intent intent, int flags, int started)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Start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方式启动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时调用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63614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onBind(Intent intent)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Bind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方式启动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Service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63024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onUnbind(Intent intent)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Bind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方式取消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绑定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99210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onRebind(Intent intent)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Bind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方式重新绑定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Service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0057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onDestroy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用于销毁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Service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15625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062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</a:t>
            </a:r>
            <a:r>
              <a:rPr lang="zh-CN" altLang="zh-CN" dirty="0"/>
              <a:t>方式启动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60612" y="672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310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</a:t>
            </a:r>
            <a:r>
              <a:rPr lang="zh-CN" altLang="zh-CN" dirty="0"/>
              <a:t>方式启动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6450" y="0"/>
            <a:ext cx="286870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004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混合方式的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599053"/>
            <a:ext cx="241308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157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进程类型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前台进程（</a:t>
            </a:r>
            <a:r>
              <a:rPr lang="en-US" altLang="zh-CN" sz="2800" dirty="0"/>
              <a:t>Foreground Process</a:t>
            </a:r>
            <a:r>
              <a:rPr lang="zh-CN" altLang="zh-CN" sz="2800" dirty="0"/>
              <a:t>）</a:t>
            </a:r>
            <a:endParaRPr lang="en-US" altLang="zh-CN" sz="2800" dirty="0"/>
          </a:p>
          <a:p>
            <a:r>
              <a:rPr lang="zh-CN" altLang="zh-CN" sz="2800" dirty="0"/>
              <a:t>可见进程（</a:t>
            </a:r>
            <a:r>
              <a:rPr lang="en-US" altLang="zh-CN" sz="2800" dirty="0"/>
              <a:t>Visible Process</a:t>
            </a:r>
            <a:r>
              <a:rPr lang="zh-CN" altLang="zh-CN" sz="2800" dirty="0"/>
              <a:t>）</a:t>
            </a:r>
            <a:endParaRPr lang="en-US" altLang="zh-CN" sz="2800" dirty="0"/>
          </a:p>
          <a:p>
            <a:r>
              <a:rPr lang="zh-CN" altLang="zh-CN" sz="2800" dirty="0"/>
              <a:t>服务进程（</a:t>
            </a:r>
            <a:r>
              <a:rPr lang="en-US" altLang="zh-CN" sz="2800" dirty="0"/>
              <a:t>Service Process</a:t>
            </a:r>
            <a:r>
              <a:rPr lang="zh-CN" altLang="zh-CN" sz="2800" dirty="0"/>
              <a:t>）</a:t>
            </a:r>
            <a:endParaRPr lang="en-US" altLang="zh-CN" sz="2800" dirty="0"/>
          </a:p>
          <a:p>
            <a:r>
              <a:rPr lang="zh-CN" altLang="zh-CN" sz="2800" dirty="0"/>
              <a:t>后台进程（</a:t>
            </a:r>
            <a:r>
              <a:rPr lang="en-US" altLang="zh-CN" sz="2800" dirty="0"/>
              <a:t>Background Process</a:t>
            </a:r>
            <a:r>
              <a:rPr lang="zh-CN" altLang="zh-CN" sz="2800" dirty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3169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前台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330" y="995082"/>
            <a:ext cx="9603275" cy="501315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Service</a:t>
            </a:r>
            <a:r>
              <a:rPr lang="zh-CN" altLang="zh-CN" sz="2400" dirty="0"/>
              <a:t>启动后，其所在进程默认是服务进程，优先级并不高</a:t>
            </a:r>
            <a:endParaRPr lang="en-US" altLang="zh-CN" sz="2400" dirty="0"/>
          </a:p>
          <a:p>
            <a:r>
              <a:rPr lang="zh-CN" altLang="zh-CN" sz="2400" dirty="0"/>
              <a:t>通过</a:t>
            </a:r>
            <a:r>
              <a:rPr lang="en-US" altLang="zh-CN" sz="2400" dirty="0"/>
              <a:t>Service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startForeground</a:t>
            </a:r>
            <a:r>
              <a:rPr lang="en-US" altLang="zh-CN" sz="2400" dirty="0"/>
              <a:t>()</a:t>
            </a:r>
            <a:r>
              <a:rPr lang="zh-CN" altLang="zh-CN" sz="2400" dirty="0"/>
              <a:t>方法将</a:t>
            </a:r>
            <a:r>
              <a:rPr lang="en-US" altLang="zh-CN" sz="2400" dirty="0"/>
              <a:t>Service</a:t>
            </a:r>
            <a:r>
              <a:rPr lang="zh-CN" altLang="zh-CN" sz="2400" dirty="0"/>
              <a:t>改为前台进程</a:t>
            </a:r>
            <a:endParaRPr lang="en-US" altLang="zh-CN" sz="2400" dirty="0"/>
          </a:p>
          <a:p>
            <a:r>
              <a:rPr lang="zh-CN" altLang="zh-CN" sz="2400" b="1" dirty="0"/>
              <a:t>【语法】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：通知的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notification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：需要显示的通知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>
              <a:lnSpc>
                <a:spcPct val="130000"/>
              </a:lnSpc>
              <a:spcBef>
                <a:spcPts val="1000"/>
              </a:spcBef>
            </a:pPr>
            <a:r>
              <a:rPr lang="zh-CN" altLang="zh-CN" sz="2400" dirty="0"/>
              <a:t>调用</a:t>
            </a:r>
            <a:r>
              <a:rPr lang="en-US" altLang="zh-CN" sz="2400" dirty="0" err="1"/>
              <a:t>stopForeground</a:t>
            </a:r>
            <a:r>
              <a:rPr lang="en-US" altLang="zh-CN" sz="2400" dirty="0"/>
              <a:t>()</a:t>
            </a:r>
            <a:r>
              <a:rPr lang="zh-CN" altLang="zh-CN" sz="2400" dirty="0"/>
              <a:t>方法取消其前台状态</a:t>
            </a:r>
            <a:endParaRPr lang="en-US" altLang="zh-CN" sz="2400" dirty="0"/>
          </a:p>
          <a:p>
            <a:pPr marL="228600" lvl="1">
              <a:lnSpc>
                <a:spcPct val="130000"/>
              </a:lnSpc>
              <a:spcBef>
                <a:spcPts val="1000"/>
              </a:spcBef>
            </a:pPr>
            <a:r>
              <a:rPr lang="zh-CN" altLang="zh-CN" sz="2400" b="1" dirty="0"/>
              <a:t>【语法】</a:t>
            </a:r>
            <a:endParaRPr lang="en-US" altLang="zh-CN" sz="2400" b="1" dirty="0"/>
          </a:p>
          <a:p>
            <a:pPr marL="228600" lvl="1">
              <a:lnSpc>
                <a:spcPct val="130000"/>
              </a:lnSpc>
              <a:spcBef>
                <a:spcPts val="1000"/>
              </a:spcBef>
            </a:pPr>
            <a:endParaRPr lang="zh-CN" altLang="zh-CN" sz="2400" dirty="0"/>
          </a:p>
        </p:txBody>
      </p:sp>
      <p:sp>
        <p:nvSpPr>
          <p:cNvPr id="4" name="TextBox 8"/>
          <p:cNvSpPr txBox="1"/>
          <p:nvPr/>
        </p:nvSpPr>
        <p:spPr bwMode="auto">
          <a:xfrm>
            <a:off x="1875835" y="2679320"/>
            <a:ext cx="9174770" cy="86177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startForeground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id, Notification notification)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8"/>
          <p:cNvSpPr txBox="1"/>
          <p:nvPr/>
        </p:nvSpPr>
        <p:spPr bwMode="auto">
          <a:xfrm>
            <a:off x="1768708" y="5949143"/>
            <a:ext cx="9389023" cy="86177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stopForeground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removeNotification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649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zh-CN" dirty="0"/>
              <a:t>中执行耗时任务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针对在</a:t>
            </a:r>
            <a:r>
              <a:rPr lang="en-US" altLang="zh-CN" dirty="0"/>
              <a:t>Service</a:t>
            </a:r>
            <a:r>
              <a:rPr lang="zh-CN" altLang="zh-CN" dirty="0"/>
              <a:t>中执行耗时任务，</a:t>
            </a:r>
            <a:r>
              <a:rPr lang="en-US" altLang="zh-CN" dirty="0"/>
              <a:t>Android</a:t>
            </a:r>
            <a:r>
              <a:rPr lang="zh-CN" altLang="zh-CN" dirty="0"/>
              <a:t>还专门提供了一种特殊的</a:t>
            </a:r>
            <a:r>
              <a:rPr lang="en-US" altLang="zh-CN" dirty="0"/>
              <a:t>Service</a:t>
            </a:r>
            <a:r>
              <a:rPr lang="zh-CN" altLang="zh-CN" dirty="0"/>
              <a:t>：</a:t>
            </a:r>
            <a:r>
              <a:rPr lang="en-US" altLang="zh-CN" dirty="0" err="1"/>
              <a:t>IntentService</a:t>
            </a:r>
            <a:endParaRPr lang="en-US" altLang="zh-CN" dirty="0"/>
          </a:p>
          <a:p>
            <a:r>
              <a:rPr lang="zh-CN" altLang="zh-CN" dirty="0"/>
              <a:t>抽象类</a:t>
            </a:r>
            <a:r>
              <a:rPr lang="en-US" altLang="zh-CN" dirty="0" err="1"/>
              <a:t>android.app.IntentService</a:t>
            </a:r>
            <a:r>
              <a:rPr lang="zh-CN" altLang="zh-CN" dirty="0"/>
              <a:t>是</a:t>
            </a:r>
            <a:r>
              <a:rPr lang="en-US" altLang="zh-CN" dirty="0"/>
              <a:t>Service</a:t>
            </a:r>
            <a:r>
              <a:rPr lang="zh-CN" altLang="zh-CN" dirty="0"/>
              <a:t>的子类</a:t>
            </a:r>
            <a:endParaRPr lang="en-US" altLang="zh-CN" dirty="0"/>
          </a:p>
          <a:p>
            <a:r>
              <a:rPr lang="en-US" altLang="zh-CN" dirty="0" err="1"/>
              <a:t>IntentService</a:t>
            </a:r>
            <a:r>
              <a:rPr lang="zh-CN" altLang="zh-CN" dirty="0"/>
              <a:t>会自动开始一个新线程来执行任务，并在任务执行完毕后停止</a:t>
            </a:r>
            <a:r>
              <a:rPr lang="en-US" altLang="zh-CN" dirty="0"/>
              <a:t>Service</a:t>
            </a:r>
          </a:p>
          <a:p>
            <a:r>
              <a:rPr lang="zh-CN" altLang="zh-CN" dirty="0"/>
              <a:t>使用</a:t>
            </a:r>
            <a:r>
              <a:rPr lang="en-US" altLang="zh-CN" dirty="0" err="1"/>
              <a:t>IntentService</a:t>
            </a:r>
            <a:r>
              <a:rPr lang="zh-CN" altLang="zh-CN" dirty="0"/>
              <a:t>非常简单，只需继承</a:t>
            </a:r>
            <a:r>
              <a:rPr lang="en-US" altLang="zh-CN" dirty="0" err="1"/>
              <a:t>IntentService</a:t>
            </a:r>
            <a:r>
              <a:rPr lang="zh-CN" altLang="zh-CN" dirty="0"/>
              <a:t>并重写</a:t>
            </a:r>
            <a:r>
              <a:rPr lang="en-US" altLang="zh-CN" dirty="0" err="1"/>
              <a:t>onHandleIntent</a:t>
            </a:r>
            <a:r>
              <a:rPr lang="en-US" altLang="zh-CN" dirty="0"/>
              <a:t>()</a:t>
            </a:r>
            <a:r>
              <a:rPr lang="zh-CN" altLang="zh-CN" dirty="0"/>
              <a:t>方法即可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786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远程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远程</a:t>
            </a:r>
            <a:r>
              <a:rPr lang="en-US" altLang="zh-CN" dirty="0"/>
              <a:t>Service</a:t>
            </a:r>
            <a:r>
              <a:rPr lang="zh-CN" altLang="zh-CN" dirty="0"/>
              <a:t>允许被另一个进程中的组件访问</a:t>
            </a:r>
            <a:endParaRPr lang="en-US" altLang="zh-CN" dirty="0"/>
          </a:p>
          <a:p>
            <a:r>
              <a:rPr lang="en-US" altLang="zh-CN" dirty="0"/>
              <a:t>AIDL</a:t>
            </a:r>
            <a:r>
              <a:rPr lang="zh-CN" altLang="zh-CN" dirty="0"/>
              <a:t>（</a:t>
            </a:r>
            <a:r>
              <a:rPr lang="en-US" altLang="zh-CN" dirty="0"/>
              <a:t>Android Interface Definition Language</a:t>
            </a:r>
            <a:r>
              <a:rPr lang="zh-CN" altLang="zh-CN" dirty="0"/>
              <a:t>，</a:t>
            </a:r>
            <a:r>
              <a:rPr lang="en-US" altLang="zh-CN" dirty="0"/>
              <a:t>Android</a:t>
            </a:r>
            <a:r>
              <a:rPr lang="zh-CN" altLang="zh-CN" dirty="0"/>
              <a:t>接口定义语言）是</a:t>
            </a:r>
            <a:r>
              <a:rPr lang="en-US" altLang="zh-CN" dirty="0"/>
              <a:t>Android</a:t>
            </a:r>
            <a:r>
              <a:rPr lang="zh-CN" altLang="zh-CN" dirty="0"/>
              <a:t>提供的一种专门用于描述进程间通信接口的语言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AIDL</a:t>
            </a:r>
            <a:r>
              <a:rPr lang="zh-CN" altLang="zh-CN" dirty="0"/>
              <a:t>可以简化在进程间交换数据的代码，使客户端可以像本地</a:t>
            </a:r>
            <a:r>
              <a:rPr lang="en-US" altLang="zh-CN" dirty="0"/>
              <a:t>Service</a:t>
            </a:r>
            <a:r>
              <a:rPr lang="zh-CN" altLang="zh-CN" dirty="0"/>
              <a:t>那样直接绑定远程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4424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系统自带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提供了许多系统级别的</a:t>
            </a:r>
            <a:r>
              <a:rPr lang="en-US" altLang="zh-CN" dirty="0"/>
              <a:t>Service</a:t>
            </a:r>
            <a:r>
              <a:rPr lang="zh-CN" altLang="zh-CN" dirty="0"/>
              <a:t>，通过这些服务应用程序可以方便的调用系统功能</a:t>
            </a:r>
            <a:endParaRPr lang="en-US" altLang="zh-CN" dirty="0"/>
          </a:p>
          <a:p>
            <a:r>
              <a:rPr lang="zh-CN" altLang="zh-CN" dirty="0"/>
              <a:t>系统服务都是通过</a:t>
            </a:r>
            <a:r>
              <a:rPr lang="en-US" altLang="zh-CN" dirty="0" err="1"/>
              <a:t>Context.getSystemService</a:t>
            </a:r>
            <a:r>
              <a:rPr lang="en-US" altLang="zh-CN" dirty="0"/>
              <a:t>(String </a:t>
            </a:r>
            <a:r>
              <a:rPr lang="en-US" altLang="zh-CN" dirty="0" err="1"/>
              <a:t>serviceName</a:t>
            </a:r>
            <a:r>
              <a:rPr lang="en-US" altLang="zh-CN" dirty="0"/>
              <a:t>)</a:t>
            </a:r>
            <a:r>
              <a:rPr lang="zh-CN" altLang="zh-CN" dirty="0"/>
              <a:t>方法获取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3257322"/>
              </p:ext>
            </p:extLst>
          </p:nvPr>
        </p:nvGraphicFramePr>
        <p:xfrm>
          <a:off x="605498" y="2427196"/>
          <a:ext cx="10946422" cy="4072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37">
                  <a:extLst>
                    <a:ext uri="{9D8B030D-6E8A-4147-A177-3AD203B41FA5}">
                      <a16:colId xmlns:a16="http://schemas.microsoft.com/office/drawing/2014/main" xmlns="" val="3414570265"/>
                    </a:ext>
                  </a:extLst>
                </a:gridCol>
                <a:gridCol w="3728383">
                  <a:extLst>
                    <a:ext uri="{9D8B030D-6E8A-4147-A177-3AD203B41FA5}">
                      <a16:colId xmlns:a16="http://schemas.microsoft.com/office/drawing/2014/main" xmlns="" val="4048978307"/>
                    </a:ext>
                  </a:extLst>
                </a:gridCol>
                <a:gridCol w="4633102">
                  <a:extLst>
                    <a:ext uri="{9D8B030D-6E8A-4147-A177-3AD203B41FA5}">
                      <a16:colId xmlns:a16="http://schemas.microsoft.com/office/drawing/2014/main" xmlns="" val="3949027813"/>
                    </a:ext>
                  </a:extLst>
                </a:gridCol>
              </a:tblGrid>
              <a:tr h="488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服务对象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Context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中对应的服务名称常量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2734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AccessibilityManager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ACCESSIBILITY_SERVICE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通过已注册的事件监听器将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UI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事件反馈给用户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663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AccountManager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ACCOUNT_SERVICE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账户服务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826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ActivityManager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ACTIVITY_SERVICE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管理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等各种组件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0525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AlarmManager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ALARM_SERVICE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闹钟服务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1944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AppOpsManager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APP_OPS_SERVICE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在设备操作时跟踪应用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6566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AudioManager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AUDIO_SERVICE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音频服务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37938623"/>
                  </a:ext>
                </a:extLst>
              </a:tr>
              <a:tr h="748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BluetoothAdapter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BLUETOOTH_SERVICE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蓝牙服务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916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ClipboardManager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CLIPBOARD_SERVICE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剪切板服务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2865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7451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1342900"/>
              </p:ext>
            </p:extLst>
          </p:nvPr>
        </p:nvGraphicFramePr>
        <p:xfrm>
          <a:off x="1187295" y="253317"/>
          <a:ext cx="10123346" cy="626422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038067">
                  <a:extLst>
                    <a:ext uri="{9D8B030D-6E8A-4147-A177-3AD203B41FA5}">
                      <a16:colId xmlns:a16="http://schemas.microsoft.com/office/drawing/2014/main" xmlns="" val="4262340018"/>
                    </a:ext>
                  </a:extLst>
                </a:gridCol>
                <a:gridCol w="3383717">
                  <a:extLst>
                    <a:ext uri="{9D8B030D-6E8A-4147-A177-3AD203B41FA5}">
                      <a16:colId xmlns:a16="http://schemas.microsoft.com/office/drawing/2014/main" xmlns="" val="2452470368"/>
                    </a:ext>
                  </a:extLst>
                </a:gridCol>
                <a:gridCol w="3701562">
                  <a:extLst>
                    <a:ext uri="{9D8B030D-6E8A-4147-A177-3AD203B41FA5}">
                      <a16:colId xmlns:a16="http://schemas.microsoft.com/office/drawing/2014/main" xmlns="" val="3364855705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服务对象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Context</a:t>
                      </a:r>
                      <a:r>
                        <a:rPr lang="zh-CN" sz="1400" kern="100" dirty="0">
                          <a:effectLst/>
                        </a:rPr>
                        <a:t>中对应的服务名称常量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功能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6939354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ConnectivityManager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CONNECTIVITY_SERVICE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网络连接服务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103847308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ConsumerIrManager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CONSUMER_IR_SERVICE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红外信号服务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1788285944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DevicePolicyManager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DEVICE_POLICY_SERVICE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设备监听服务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4045523890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显示设备管理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1149251312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DownloadManager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针对</a:t>
                      </a: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的下载服务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3219608684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DropBoxManager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DROPBOX_SERVICE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DropBoxManager </a:t>
                      </a: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实例以记录诊断日志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2508501162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InputMethodManager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INPUT_METHOD_SERVICE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输入法的管理服务程序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3083155656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输入设备管理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2356775052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NotificationManager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KEYGUARD_SERVICE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键盘锁服务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1581893547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LayoutInflater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LAYOUT_INFLATER_SERVICE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生成布局的服务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1987757920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定位服务等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1874035554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NfcManager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NFC_SERVICE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NFC</a:t>
                      </a: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服务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2530415902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NotificationManager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NOTIFICATION_SERVICE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通知服务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1875866245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电源服务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3968763748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打印服务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1122671388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搜索服务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2690066070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传感器服务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2673631240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系统存储服务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356991019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TelephonyManager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TELEPHONY_SERVICE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电话服务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3546489807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TextServicesManager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TEXT_SERVICES_MANAGER_SERVICE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文字服务，如拼写检查等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3505508251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UiModeManager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UI_MODE_SERVICE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界面模式服务，如夜间模式、驾车模式等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3383078737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管理服务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2646626671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用户管理服务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4173954777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Vibrator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VIBRATOR_SERVICE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振动器服务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1474790207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WallpaperService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WALLPAPER_SERVICE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壁纸服务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1506495605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WifiP2pManager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WIFI_P2P_SERVICE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WIFI-P2P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连接服务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3028252731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542057798"/>
                  </a:ext>
                </a:extLst>
              </a:tr>
              <a:tr h="1414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WindowManager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WINDOW_SERVICE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系统窗口服务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1" marR="59911" marT="0" marB="0" anchor="ctr"/>
                </a:tc>
                <a:extLst>
                  <a:ext uri="{0D108BD9-81ED-4DB2-BD59-A6C34878D82A}">
                    <a16:rowId xmlns:a16="http://schemas.microsoft.com/office/drawing/2014/main" xmlns="" val="226457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1724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第八章 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Service</a:t>
            </a:r>
            <a:r>
              <a:rPr lang="zh-CN" altLang="en-US" sz="4800" dirty="0"/>
              <a:t>服务</a:t>
            </a:r>
            <a:endParaRPr sz="4800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17779" y="3737422"/>
            <a:ext cx="8637072" cy="977621"/>
          </a:xfrm>
        </p:spPr>
        <p:txBody>
          <a:bodyPr/>
          <a:lstStyle/>
          <a:p>
            <a:r>
              <a:rPr lang="zh-CN" altLang="en-US" dirty="0"/>
              <a:t>赵克玲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C7B58C3-912A-A4E0-F33E-724F4824CD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9259" y="3737422"/>
            <a:ext cx="2187871" cy="2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68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NotificationManager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用于在界面顶部的通知栏显示消息，以一种标准的方式向用户显示提示信息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DownloadManager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提供了一种标准简洁的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下载解决方案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197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93011" y="217154"/>
            <a:ext cx="9603275" cy="603118"/>
          </a:xfrm>
        </p:spPr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1717" y="820272"/>
            <a:ext cx="11181860" cy="5457436"/>
          </a:xfrm>
        </p:spPr>
        <p:txBody>
          <a:bodyPr>
            <a:noAutofit/>
          </a:bodyPr>
          <a:lstStyle/>
          <a:p>
            <a:pPr lvl="0"/>
            <a:r>
              <a:rPr lang="zh-CN" altLang="zh-CN" sz="1400" dirty="0"/>
              <a:t>按照运行的进程不同，可以将</a:t>
            </a:r>
            <a:r>
              <a:rPr lang="en-US" altLang="zh-CN" sz="1400" dirty="0"/>
              <a:t>Service</a:t>
            </a:r>
            <a:r>
              <a:rPr lang="zh-CN" altLang="zh-CN" sz="1400" dirty="0"/>
              <a:t>分为本地</a:t>
            </a:r>
            <a:r>
              <a:rPr lang="en-US" altLang="zh-CN" sz="1400" dirty="0"/>
              <a:t>Service</a:t>
            </a:r>
            <a:r>
              <a:rPr lang="zh-CN" altLang="zh-CN" sz="1400" dirty="0"/>
              <a:t>和远程</a:t>
            </a:r>
            <a:r>
              <a:rPr lang="en-US" altLang="zh-CN" sz="1400" dirty="0"/>
              <a:t>Service</a:t>
            </a:r>
          </a:p>
          <a:p>
            <a:pPr lvl="0"/>
            <a:r>
              <a:rPr lang="zh-CN" altLang="zh-CN" sz="1400" dirty="0"/>
              <a:t>按照运行的形式分为前台</a:t>
            </a:r>
            <a:r>
              <a:rPr lang="en-US" altLang="zh-CN" sz="1400" dirty="0"/>
              <a:t>Service</a:t>
            </a:r>
            <a:r>
              <a:rPr lang="zh-CN" altLang="zh-CN" sz="1400" dirty="0"/>
              <a:t>和后台</a:t>
            </a:r>
            <a:r>
              <a:rPr lang="en-US" altLang="zh-CN" sz="1400" dirty="0"/>
              <a:t>Service</a:t>
            </a:r>
          </a:p>
          <a:p>
            <a:pPr lvl="0"/>
            <a:r>
              <a:rPr lang="zh-CN" altLang="zh-CN" sz="1400" dirty="0"/>
              <a:t>按照使用</a:t>
            </a:r>
            <a:r>
              <a:rPr lang="en-US" altLang="zh-CN" sz="1400" dirty="0"/>
              <a:t>Service</a:t>
            </a:r>
            <a:r>
              <a:rPr lang="zh-CN" altLang="zh-CN" sz="1400" dirty="0"/>
              <a:t>的方式可以分为启动方式</a:t>
            </a:r>
            <a:r>
              <a:rPr lang="en-US" altLang="zh-CN" sz="1400" dirty="0"/>
              <a:t>Service</a:t>
            </a:r>
            <a:r>
              <a:rPr lang="zh-CN" altLang="zh-CN" sz="1400" dirty="0"/>
              <a:t>、绑定方式</a:t>
            </a:r>
            <a:r>
              <a:rPr lang="en-US" altLang="zh-CN" sz="1400" dirty="0"/>
              <a:t>Service</a:t>
            </a:r>
            <a:r>
              <a:rPr lang="zh-CN" altLang="zh-CN" sz="1400" dirty="0"/>
              <a:t>、和混合式</a:t>
            </a:r>
            <a:r>
              <a:rPr lang="en-US" altLang="zh-CN" sz="1400" dirty="0"/>
              <a:t>Service</a:t>
            </a:r>
            <a:endParaRPr lang="zh-CN" altLang="zh-CN" sz="1400" dirty="0"/>
          </a:p>
          <a:p>
            <a:pPr lvl="0"/>
            <a:r>
              <a:rPr lang="en-US" altLang="zh-CN" sz="1400" dirty="0"/>
              <a:t>Service</a:t>
            </a:r>
            <a:r>
              <a:rPr lang="zh-CN" altLang="zh-CN" sz="1400" dirty="0"/>
              <a:t>组件需要通过</a:t>
            </a:r>
            <a:r>
              <a:rPr lang="en-US" altLang="zh-CN" sz="1400" dirty="0"/>
              <a:t>Context</a:t>
            </a:r>
            <a:r>
              <a:rPr lang="zh-CN" altLang="zh-CN" sz="1400" dirty="0"/>
              <a:t>对象启动，有两种启动方式，</a:t>
            </a:r>
            <a:r>
              <a:rPr lang="en-US" altLang="zh-CN" sz="1400" dirty="0"/>
              <a:t>Start</a:t>
            </a:r>
            <a:r>
              <a:rPr lang="zh-CN" altLang="zh-CN" sz="1400" dirty="0"/>
              <a:t>方式和</a:t>
            </a:r>
            <a:r>
              <a:rPr lang="en-US" altLang="zh-CN" sz="1400" dirty="0"/>
              <a:t>Bind</a:t>
            </a:r>
            <a:r>
              <a:rPr lang="zh-CN" altLang="zh-CN" sz="1400" dirty="0"/>
              <a:t>绑定方式，分别对应于</a:t>
            </a:r>
            <a:r>
              <a:rPr lang="en-US" altLang="zh-CN" sz="1400" dirty="0"/>
              <a:t>Context</a:t>
            </a:r>
            <a:r>
              <a:rPr lang="zh-CN" altLang="zh-CN" sz="1400" dirty="0"/>
              <a:t>的</a:t>
            </a:r>
            <a:r>
              <a:rPr lang="en-US" altLang="zh-CN" sz="1400" dirty="0" err="1"/>
              <a:t>startService</a:t>
            </a:r>
            <a:r>
              <a:rPr lang="en-US" altLang="zh-CN" sz="1400" dirty="0"/>
              <a:t>()</a:t>
            </a:r>
            <a:r>
              <a:rPr lang="zh-CN" altLang="zh-CN" sz="1400" dirty="0"/>
              <a:t>和</a:t>
            </a:r>
            <a:r>
              <a:rPr lang="en-US" altLang="zh-CN" sz="1400" dirty="0" err="1"/>
              <a:t>bindService</a:t>
            </a:r>
            <a:r>
              <a:rPr lang="en-US" altLang="zh-CN" sz="1400" dirty="0"/>
              <a:t>()</a:t>
            </a:r>
            <a:r>
              <a:rPr lang="zh-CN" altLang="zh-CN" sz="1400" dirty="0"/>
              <a:t>方法</a:t>
            </a:r>
          </a:p>
          <a:p>
            <a:pPr lvl="0"/>
            <a:r>
              <a:rPr lang="zh-CN" altLang="zh-CN" sz="1400" dirty="0"/>
              <a:t>无论是</a:t>
            </a:r>
            <a:r>
              <a:rPr lang="en-US" altLang="zh-CN" sz="1400" dirty="0"/>
              <a:t>Start</a:t>
            </a:r>
            <a:r>
              <a:rPr lang="zh-CN" altLang="zh-CN" sz="1400" dirty="0"/>
              <a:t>还是</a:t>
            </a:r>
            <a:r>
              <a:rPr lang="en-US" altLang="zh-CN" sz="1400" dirty="0"/>
              <a:t>Bind</a:t>
            </a:r>
            <a:r>
              <a:rPr lang="zh-CN" altLang="zh-CN" sz="1400" dirty="0"/>
              <a:t>方式启动</a:t>
            </a:r>
            <a:r>
              <a:rPr lang="en-US" altLang="zh-CN" sz="1400" dirty="0"/>
              <a:t>Service</a:t>
            </a:r>
            <a:r>
              <a:rPr lang="zh-CN" altLang="zh-CN" sz="1400" dirty="0"/>
              <a:t>，都会经历</a:t>
            </a:r>
            <a:r>
              <a:rPr lang="en-US" altLang="zh-CN" sz="1400" dirty="0" err="1"/>
              <a:t>onCreate</a:t>
            </a:r>
            <a:r>
              <a:rPr lang="en-US" altLang="zh-CN" sz="1400" dirty="0"/>
              <a:t>()</a:t>
            </a:r>
            <a:r>
              <a:rPr lang="zh-CN" altLang="zh-CN" sz="1400" dirty="0"/>
              <a:t>和</a:t>
            </a:r>
            <a:r>
              <a:rPr lang="en-US" altLang="zh-CN" sz="1400" dirty="0" err="1"/>
              <a:t>onDestroy</a:t>
            </a:r>
            <a:r>
              <a:rPr lang="en-US" altLang="zh-CN" sz="1400" dirty="0"/>
              <a:t>()</a:t>
            </a:r>
            <a:r>
              <a:rPr lang="zh-CN" altLang="zh-CN" sz="1400" dirty="0"/>
              <a:t>方法；如果是</a:t>
            </a:r>
            <a:r>
              <a:rPr lang="en-US" altLang="zh-CN" sz="1400" dirty="0"/>
              <a:t>Start</a:t>
            </a:r>
            <a:r>
              <a:rPr lang="zh-CN" altLang="zh-CN" sz="1400" dirty="0"/>
              <a:t>方式启动，在启动时会调用</a:t>
            </a:r>
            <a:r>
              <a:rPr lang="en-US" altLang="zh-CN" sz="1400" dirty="0" err="1"/>
              <a:t>onStartCommand</a:t>
            </a:r>
            <a:r>
              <a:rPr lang="en-US" altLang="zh-CN" sz="1400" dirty="0"/>
              <a:t>()</a:t>
            </a:r>
            <a:r>
              <a:rPr lang="zh-CN" altLang="zh-CN" sz="1400" dirty="0"/>
              <a:t>方法；如果是</a:t>
            </a:r>
            <a:r>
              <a:rPr lang="en-US" altLang="zh-CN" sz="1400" dirty="0"/>
              <a:t>Bind</a:t>
            </a:r>
            <a:r>
              <a:rPr lang="zh-CN" altLang="zh-CN" sz="1400" dirty="0"/>
              <a:t>方式启动，在启动时会调用</a:t>
            </a:r>
            <a:r>
              <a:rPr lang="en-US" altLang="zh-CN" sz="1400" dirty="0" err="1"/>
              <a:t>onBind</a:t>
            </a:r>
            <a:r>
              <a:rPr lang="en-US" altLang="zh-CN" sz="1400" dirty="0"/>
              <a:t>()</a:t>
            </a:r>
            <a:r>
              <a:rPr lang="zh-CN" altLang="zh-CN" sz="1400" dirty="0"/>
              <a:t>方法，取消绑定时会调用</a:t>
            </a:r>
            <a:r>
              <a:rPr lang="en-US" altLang="zh-CN" sz="1400" dirty="0" err="1"/>
              <a:t>onUnbind</a:t>
            </a:r>
            <a:r>
              <a:rPr lang="en-US" altLang="zh-CN" sz="1400" dirty="0"/>
              <a:t>()</a:t>
            </a:r>
            <a:r>
              <a:rPr lang="zh-CN" altLang="zh-CN" sz="1400" dirty="0"/>
              <a:t>方法，重新绑定时会调用</a:t>
            </a:r>
            <a:r>
              <a:rPr lang="en-US" altLang="zh-CN" sz="1400" dirty="0" err="1"/>
              <a:t>onRebind</a:t>
            </a:r>
            <a:r>
              <a:rPr lang="en-US" altLang="zh-CN" sz="1400" dirty="0"/>
              <a:t>()</a:t>
            </a:r>
            <a:r>
              <a:rPr lang="zh-CN" altLang="zh-CN" sz="1400" dirty="0"/>
              <a:t>方法</a:t>
            </a:r>
          </a:p>
          <a:p>
            <a:pPr lvl="0"/>
            <a:r>
              <a:rPr lang="en-US" altLang="zh-CN" sz="1400" dirty="0"/>
              <a:t>start</a:t>
            </a:r>
            <a:r>
              <a:rPr lang="zh-CN" altLang="zh-CN" sz="1400" dirty="0"/>
              <a:t>方式启动的</a:t>
            </a:r>
            <a:r>
              <a:rPr lang="en-US" altLang="zh-CN" sz="1400" dirty="0"/>
              <a:t>Service</a:t>
            </a:r>
            <a:r>
              <a:rPr lang="zh-CN" altLang="zh-CN" sz="1400" dirty="0"/>
              <a:t>必须自己管理生命周期，并会一直运行下去，除非</a:t>
            </a:r>
            <a:r>
              <a:rPr lang="en-US" altLang="zh-CN" sz="1400" dirty="0"/>
              <a:t>Service</a:t>
            </a:r>
            <a:r>
              <a:rPr lang="zh-CN" altLang="zh-CN" sz="1400" dirty="0"/>
              <a:t>调用自身的</a:t>
            </a:r>
            <a:r>
              <a:rPr lang="en-US" altLang="zh-CN" sz="1400" dirty="0" err="1"/>
              <a:t>stopSelf</a:t>
            </a:r>
            <a:r>
              <a:rPr lang="en-US" altLang="zh-CN" sz="1400" dirty="0"/>
              <a:t>()</a:t>
            </a:r>
            <a:r>
              <a:rPr lang="zh-CN" altLang="zh-CN" sz="1400" dirty="0"/>
              <a:t>方法，或其他组件对该</a:t>
            </a:r>
            <a:r>
              <a:rPr lang="en-US" altLang="zh-CN" sz="1400" dirty="0"/>
              <a:t>Service</a:t>
            </a:r>
            <a:r>
              <a:rPr lang="zh-CN" altLang="zh-CN" sz="1400" dirty="0"/>
              <a:t>调用</a:t>
            </a:r>
            <a:r>
              <a:rPr lang="en-US" altLang="zh-CN" sz="1400" dirty="0" err="1"/>
              <a:t>stopService</a:t>
            </a:r>
            <a:r>
              <a:rPr lang="en-US" altLang="zh-CN" sz="1400" dirty="0"/>
              <a:t>()</a:t>
            </a:r>
            <a:r>
              <a:rPr lang="zh-CN" altLang="zh-CN" sz="1400" dirty="0"/>
              <a:t>方法</a:t>
            </a:r>
          </a:p>
          <a:p>
            <a:pPr lvl="0"/>
            <a:r>
              <a:rPr lang="en-US" altLang="zh-CN" sz="1400" dirty="0"/>
              <a:t>bind</a:t>
            </a:r>
            <a:r>
              <a:rPr lang="zh-CN" altLang="zh-CN" sz="1400" dirty="0"/>
              <a:t>方式启动的</a:t>
            </a:r>
            <a:r>
              <a:rPr lang="en-US" altLang="zh-CN" sz="1400" dirty="0"/>
              <a:t>Service</a:t>
            </a:r>
            <a:r>
              <a:rPr lang="zh-CN" altLang="zh-CN" sz="1400" dirty="0"/>
              <a:t>会和启动它的组件关联在一起并可以进行通信</a:t>
            </a:r>
            <a:endParaRPr lang="en-US" altLang="zh-CN" sz="1400" dirty="0"/>
          </a:p>
          <a:p>
            <a:pPr lvl="0"/>
            <a:r>
              <a:rPr lang="en-US" altLang="zh-CN" sz="1400" dirty="0"/>
              <a:t>Service</a:t>
            </a:r>
            <a:r>
              <a:rPr lang="zh-CN" altLang="zh-CN" sz="1400" dirty="0"/>
              <a:t>启动后，其所在进程默认是服务进程，优先级并不高，如果是非常重要的</a:t>
            </a:r>
            <a:r>
              <a:rPr lang="en-US" altLang="zh-CN" sz="1400" dirty="0"/>
              <a:t>Service</a:t>
            </a:r>
            <a:r>
              <a:rPr lang="zh-CN" altLang="zh-CN" sz="1400" dirty="0"/>
              <a:t>，可以通过调用</a:t>
            </a:r>
            <a:r>
              <a:rPr lang="en-US" altLang="zh-CN" sz="1400" dirty="0"/>
              <a:t>Service</a:t>
            </a:r>
            <a:r>
              <a:rPr lang="zh-CN" altLang="zh-CN" sz="1400" dirty="0"/>
              <a:t>的</a:t>
            </a:r>
            <a:r>
              <a:rPr lang="en-US" altLang="zh-CN" sz="1400" dirty="0" err="1"/>
              <a:t>startForeground</a:t>
            </a:r>
            <a:r>
              <a:rPr lang="en-US" altLang="zh-CN" sz="1400" dirty="0"/>
              <a:t>()</a:t>
            </a:r>
            <a:r>
              <a:rPr lang="zh-CN" altLang="zh-CN" sz="1400" dirty="0"/>
              <a:t>方法将其改为前台进程</a:t>
            </a:r>
          </a:p>
          <a:p>
            <a:pPr lvl="0"/>
            <a:r>
              <a:rPr lang="en-US" altLang="zh-CN" sz="1400" dirty="0" err="1"/>
              <a:t>IntentService</a:t>
            </a:r>
            <a:r>
              <a:rPr lang="zh-CN" altLang="zh-CN" sz="1400" dirty="0"/>
              <a:t>是</a:t>
            </a:r>
            <a:r>
              <a:rPr lang="en-US" altLang="zh-CN" sz="1400" dirty="0"/>
              <a:t>Service</a:t>
            </a:r>
            <a:r>
              <a:rPr lang="zh-CN" altLang="zh-CN" sz="1400" dirty="0"/>
              <a:t>的子类，其内部会自动开始一个新线程执行任务，并在任务执行完毕后停止</a:t>
            </a:r>
            <a:r>
              <a:rPr lang="en-US" altLang="zh-CN" sz="1400" dirty="0"/>
              <a:t>Service</a:t>
            </a:r>
            <a:endParaRPr lang="zh-CN" altLang="zh-CN" sz="1400" dirty="0"/>
          </a:p>
          <a:p>
            <a:pPr lvl="0"/>
            <a:r>
              <a:rPr lang="zh-CN" altLang="zh-CN" sz="1400" dirty="0"/>
              <a:t>远程</a:t>
            </a:r>
            <a:r>
              <a:rPr lang="en-US" altLang="zh-CN" sz="1400" dirty="0"/>
              <a:t>Service</a:t>
            </a:r>
            <a:r>
              <a:rPr lang="zh-CN" altLang="zh-CN" sz="1400" dirty="0"/>
              <a:t>是指运行于独立的进程中，并为其他进程提供服务的</a:t>
            </a:r>
            <a:r>
              <a:rPr lang="en-US" altLang="zh-CN" sz="1400" dirty="0"/>
              <a:t>Service</a:t>
            </a:r>
            <a:r>
              <a:rPr lang="zh-CN" altLang="zh-CN" sz="1400" dirty="0"/>
              <a:t>。调用远程</a:t>
            </a:r>
            <a:r>
              <a:rPr lang="en-US" altLang="zh-CN" sz="1400" dirty="0"/>
              <a:t>Service</a:t>
            </a:r>
            <a:r>
              <a:rPr lang="zh-CN" altLang="zh-CN" sz="1400" dirty="0"/>
              <a:t>时需要使用</a:t>
            </a:r>
            <a:r>
              <a:rPr lang="en-US" altLang="zh-CN" sz="1400" dirty="0"/>
              <a:t>AIDL</a:t>
            </a:r>
            <a:endParaRPr lang="zh-CN" altLang="zh-CN" sz="1400" dirty="0"/>
          </a:p>
          <a:p>
            <a:pPr lvl="0"/>
            <a:r>
              <a:rPr lang="en-US" altLang="zh-CN" sz="1400" dirty="0"/>
              <a:t>Android</a:t>
            </a:r>
            <a:r>
              <a:rPr lang="zh-CN" altLang="zh-CN" sz="1400" dirty="0"/>
              <a:t>提供了许多系统级的</a:t>
            </a:r>
            <a:r>
              <a:rPr lang="en-US" altLang="zh-CN" sz="1400" dirty="0"/>
              <a:t>Service</a:t>
            </a:r>
            <a:r>
              <a:rPr lang="zh-CN" altLang="zh-CN" sz="1400" dirty="0"/>
              <a:t>，利用这些服务，应用程序可以方便的调用系统功能，通过</a:t>
            </a:r>
            <a:r>
              <a:rPr lang="en-US" altLang="zh-CN" sz="1400" dirty="0" err="1"/>
              <a:t>Context.getSystemService</a:t>
            </a:r>
            <a:r>
              <a:rPr lang="en-US" altLang="zh-CN" sz="1400" dirty="0"/>
              <a:t>(String </a:t>
            </a:r>
            <a:r>
              <a:rPr lang="en-US" altLang="zh-CN" sz="1400" dirty="0" err="1"/>
              <a:t>serviceName</a:t>
            </a:r>
            <a:r>
              <a:rPr lang="en-US" altLang="zh-CN" sz="1400" dirty="0"/>
              <a:t>)</a:t>
            </a:r>
            <a:r>
              <a:rPr lang="zh-CN" altLang="zh-CN" sz="1400" dirty="0"/>
              <a:t>方法可以获取这些服务对象</a:t>
            </a:r>
          </a:p>
        </p:txBody>
      </p:sp>
    </p:spTree>
    <p:extLst>
      <p:ext uri="{BB962C8B-B14F-4D97-AF65-F5344CB8AC3E}">
        <p14:creationId xmlns:p14="http://schemas.microsoft.com/office/powerpoint/2010/main" xmlns="" val="4639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8833" y="231122"/>
            <a:ext cx="9603275" cy="1049235"/>
          </a:xfrm>
        </p:spPr>
        <p:txBody>
          <a:bodyPr/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48833" y="1072950"/>
            <a:ext cx="10943167" cy="3905275"/>
          </a:xfrm>
        </p:spPr>
        <p:txBody>
          <a:bodyPr>
            <a:normAutofit/>
          </a:bodyPr>
          <a:lstStyle/>
          <a:p>
            <a:pPr lvl="0"/>
            <a:r>
              <a:rPr lang="zh-CN" altLang="zh-CN" sz="2800" dirty="0"/>
              <a:t>掌握</a:t>
            </a:r>
            <a:r>
              <a:rPr lang="en-US" altLang="zh-CN" sz="2800" dirty="0"/>
              <a:t>Activity</a:t>
            </a:r>
            <a:r>
              <a:rPr lang="zh-CN" altLang="zh-CN" sz="2800" dirty="0"/>
              <a:t>的创建及生命周期方法</a:t>
            </a:r>
          </a:p>
          <a:p>
            <a:pPr lvl="0"/>
            <a:r>
              <a:rPr lang="zh-CN" altLang="zh-CN" sz="2800" dirty="0"/>
              <a:t>能够访问</a:t>
            </a:r>
            <a:r>
              <a:rPr lang="en-US" altLang="zh-CN" sz="2800" dirty="0"/>
              <a:t>Android</a:t>
            </a:r>
            <a:r>
              <a:rPr lang="zh-CN" altLang="zh-CN" sz="2800" dirty="0"/>
              <a:t>中的各种资源</a:t>
            </a:r>
          </a:p>
          <a:p>
            <a:pPr lvl="0"/>
            <a:r>
              <a:rPr lang="zh-CN" altLang="zh-CN" sz="2800" dirty="0"/>
              <a:t>理解</a:t>
            </a:r>
            <a:r>
              <a:rPr lang="en-US" altLang="zh-CN" sz="2800" dirty="0"/>
              <a:t>AndroidManifest.xml</a:t>
            </a:r>
            <a:r>
              <a:rPr lang="zh-CN" altLang="zh-CN" sz="2800" dirty="0"/>
              <a:t>清单文件</a:t>
            </a:r>
          </a:p>
          <a:p>
            <a:pPr lvl="0"/>
            <a:r>
              <a:rPr lang="zh-CN" altLang="zh-CN" sz="2800" dirty="0"/>
              <a:t>掌握</a:t>
            </a:r>
            <a:r>
              <a:rPr lang="en-US" altLang="zh-CN" sz="2800" dirty="0"/>
              <a:t>Android</a:t>
            </a:r>
            <a:r>
              <a:rPr lang="zh-CN" altLang="zh-CN" sz="2800" dirty="0"/>
              <a:t>应用程序生命周期</a:t>
            </a:r>
          </a:p>
          <a:p>
            <a:pPr lvl="0"/>
            <a:r>
              <a:rPr lang="zh-CN" altLang="zh-CN" sz="2800" dirty="0"/>
              <a:t>掌握</a:t>
            </a:r>
            <a:r>
              <a:rPr lang="en-US" altLang="zh-CN" sz="2800" dirty="0"/>
              <a:t>Application</a:t>
            </a:r>
            <a:r>
              <a:rPr lang="zh-CN" altLang="zh-CN" sz="2800" dirty="0"/>
              <a:t>类及生命周期事件</a:t>
            </a:r>
          </a:p>
        </p:txBody>
      </p:sp>
    </p:spTree>
    <p:extLst>
      <p:ext uri="{BB962C8B-B14F-4D97-AF65-F5344CB8AC3E}">
        <p14:creationId xmlns:p14="http://schemas.microsoft.com/office/powerpoint/2010/main" xmlns="" val="997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Service</a:t>
            </a:r>
            <a:r>
              <a:rPr lang="zh-CN" altLang="zh-CN" b="1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Service</a:t>
            </a:r>
            <a:r>
              <a:rPr lang="zh-CN" altLang="zh-CN" sz="2400" dirty="0"/>
              <a:t>组件表示一种服务，专门用于执行一些持续性的、耗时长的并且无需与用户界面交互的操作</a:t>
            </a:r>
            <a:endParaRPr lang="en-US" altLang="zh-CN" sz="2400" dirty="0"/>
          </a:p>
          <a:p>
            <a:r>
              <a:rPr lang="en-US" altLang="zh-CN" sz="2400" dirty="0"/>
              <a:t>Service</a:t>
            </a:r>
            <a:r>
              <a:rPr lang="zh-CN" altLang="zh-CN" sz="2400" dirty="0"/>
              <a:t>的运行是不可见的，通常用于执行一些无需用户交互，并需要持续运行的任务</a:t>
            </a:r>
            <a:endParaRPr lang="en-US" altLang="zh-CN" sz="2400" dirty="0"/>
          </a:p>
          <a:p>
            <a:r>
              <a:rPr lang="en-US" altLang="zh-CN" sz="2400" dirty="0"/>
              <a:t>Service</a:t>
            </a:r>
            <a:r>
              <a:rPr lang="zh-CN" altLang="zh-CN" sz="2400" dirty="0"/>
              <a:t>拥有独立的生命周期</a:t>
            </a:r>
            <a:endParaRPr lang="en-US" altLang="zh-CN" sz="2400" dirty="0"/>
          </a:p>
          <a:p>
            <a:r>
              <a:rPr lang="en-US" altLang="zh-CN" sz="2400" dirty="0"/>
              <a:t>Service</a:t>
            </a:r>
            <a:r>
              <a:rPr lang="zh-CN" altLang="zh-CN" sz="2400" dirty="0"/>
              <a:t>没有界面（最多只能显示一个通知），当</a:t>
            </a:r>
            <a:r>
              <a:rPr lang="en-US" altLang="zh-CN" sz="2400" dirty="0"/>
              <a:t>Service</a:t>
            </a:r>
            <a:r>
              <a:rPr lang="zh-CN" altLang="zh-CN" sz="2400" dirty="0"/>
              <a:t>所对应的应用程序界面不可见时，</a:t>
            </a:r>
            <a:r>
              <a:rPr lang="en-US" altLang="zh-CN" sz="2400" dirty="0"/>
              <a:t>Service</a:t>
            </a:r>
            <a:r>
              <a:rPr lang="zh-CN" altLang="zh-CN" sz="2400" dirty="0"/>
              <a:t>仍运行于应用程序主线程中</a:t>
            </a:r>
            <a:endParaRPr lang="en-US" altLang="zh-CN" sz="2400" dirty="0"/>
          </a:p>
          <a:p>
            <a:r>
              <a:rPr lang="en-US" altLang="zh-CN" sz="2400" dirty="0"/>
              <a:t>Android</a:t>
            </a:r>
            <a:r>
              <a:rPr lang="zh-CN" altLang="zh-CN" sz="2400" dirty="0"/>
              <a:t>系统中提供了大量可以直接调用的系统</a:t>
            </a:r>
            <a:r>
              <a:rPr lang="en-US" altLang="zh-CN" sz="2400" dirty="0"/>
              <a:t>Service</a:t>
            </a:r>
            <a:r>
              <a:rPr lang="zh-CN" altLang="zh-CN" sz="2400" dirty="0"/>
              <a:t>，例如播放音乐、震动、闹钟、通知栏消息等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9615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zh-CN" dirty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330" y="995082"/>
            <a:ext cx="9603275" cy="5378824"/>
          </a:xfrm>
        </p:spPr>
        <p:txBody>
          <a:bodyPr>
            <a:normAutofit lnSpcReduction="10000"/>
          </a:bodyPr>
          <a:lstStyle/>
          <a:p>
            <a:r>
              <a:rPr lang="zh-CN" altLang="zh-CN" sz="2800" dirty="0"/>
              <a:t>按照运行的进程不同，可以将</a:t>
            </a:r>
            <a:r>
              <a:rPr lang="en-US" altLang="zh-CN" sz="2800" dirty="0"/>
              <a:t>Service</a:t>
            </a:r>
            <a:r>
              <a:rPr lang="zh-CN" altLang="zh-CN" sz="2800" dirty="0"/>
              <a:t>分为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本地（</a:t>
            </a:r>
            <a:r>
              <a:rPr lang="en-US" altLang="zh-CN" sz="2600" dirty="0"/>
              <a:t>Local</a:t>
            </a:r>
            <a:r>
              <a:rPr lang="zh-CN" altLang="zh-CN" sz="2600" dirty="0"/>
              <a:t>）</a:t>
            </a:r>
            <a:r>
              <a:rPr lang="en-US" altLang="zh-CN" sz="2600" dirty="0"/>
              <a:t>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远程（</a:t>
            </a:r>
            <a:r>
              <a:rPr lang="en-US" altLang="zh-CN" sz="2600" dirty="0"/>
              <a:t>Remote</a:t>
            </a:r>
            <a:r>
              <a:rPr lang="zh-CN" altLang="zh-CN" sz="2600" dirty="0"/>
              <a:t>）</a:t>
            </a:r>
            <a:r>
              <a:rPr lang="en-US" altLang="zh-CN" sz="2600" dirty="0"/>
              <a:t>Service</a:t>
            </a:r>
          </a:p>
          <a:p>
            <a:r>
              <a:rPr lang="zh-CN" altLang="zh-CN" sz="2800" dirty="0"/>
              <a:t>按照运行的形式分为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前台</a:t>
            </a:r>
            <a:r>
              <a:rPr lang="en-US" altLang="zh-CN" sz="2600" dirty="0"/>
              <a:t>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后台</a:t>
            </a:r>
            <a:r>
              <a:rPr lang="en-US" altLang="zh-CN" sz="2600" dirty="0"/>
              <a:t>Service</a:t>
            </a:r>
          </a:p>
          <a:p>
            <a:r>
              <a:rPr lang="zh-CN" altLang="zh-CN" sz="2800" dirty="0"/>
              <a:t>按照使用</a:t>
            </a:r>
            <a:r>
              <a:rPr lang="en-US" altLang="zh-CN" sz="2800" dirty="0"/>
              <a:t>Service</a:t>
            </a:r>
            <a:r>
              <a:rPr lang="zh-CN" altLang="zh-CN" sz="2800" dirty="0"/>
              <a:t>的方式可以分为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启动（</a:t>
            </a:r>
            <a:r>
              <a:rPr lang="en-US" altLang="zh-CN" sz="2600" dirty="0"/>
              <a:t>Start</a:t>
            </a:r>
            <a:r>
              <a:rPr lang="zh-CN" altLang="zh-CN" sz="2600" dirty="0"/>
              <a:t>）方式</a:t>
            </a:r>
            <a:r>
              <a:rPr lang="en-US" altLang="zh-CN" sz="2600" dirty="0"/>
              <a:t>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绑定（</a:t>
            </a:r>
            <a:r>
              <a:rPr lang="en-US" altLang="zh-CN" sz="2600" dirty="0"/>
              <a:t>Bind</a:t>
            </a:r>
            <a:r>
              <a:rPr lang="zh-CN" altLang="zh-CN" sz="2600" dirty="0"/>
              <a:t>）方式</a:t>
            </a:r>
            <a:r>
              <a:rPr lang="en-US" altLang="zh-CN" sz="2600" dirty="0"/>
              <a:t>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600" dirty="0"/>
              <a:t>混合方式</a:t>
            </a:r>
            <a:r>
              <a:rPr lang="en-US" altLang="zh-CN" sz="2600" dirty="0"/>
              <a:t>Service</a:t>
            </a:r>
            <a:endParaRPr lang="zh-CN" altLang="zh-CN" sz="2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15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</a:t>
            </a:r>
            <a:r>
              <a:rPr lang="en-US" altLang="zh-CN" dirty="0"/>
              <a:t>Service</a:t>
            </a:r>
            <a:r>
              <a:rPr lang="zh-CN" altLang="zh-CN" dirty="0"/>
              <a:t>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331" y="1169893"/>
            <a:ext cx="10144035" cy="3961309"/>
          </a:xfrm>
        </p:spPr>
        <p:txBody>
          <a:bodyPr/>
          <a:lstStyle/>
          <a:p>
            <a:pPr marL="457200" lvl="0" indent="-457200">
              <a:buFont typeface="+mj-ea"/>
              <a:buAutoNum type="circleNumDbPlain"/>
            </a:pPr>
            <a:r>
              <a:rPr lang="zh-CN" altLang="zh-CN" sz="3200" dirty="0"/>
              <a:t>通过继承</a:t>
            </a:r>
            <a:r>
              <a:rPr lang="en-US" altLang="zh-CN" sz="3200" dirty="0"/>
              <a:t>Service</a:t>
            </a:r>
            <a:r>
              <a:rPr lang="zh-CN" altLang="zh-CN" sz="3200" dirty="0"/>
              <a:t>的方式来定义一个</a:t>
            </a:r>
            <a:r>
              <a:rPr lang="en-US" altLang="zh-CN" sz="3200" dirty="0"/>
              <a:t>Service</a:t>
            </a:r>
            <a:r>
              <a:rPr lang="zh-CN" altLang="zh-CN" sz="3200" dirty="0"/>
              <a:t>的子类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3200" dirty="0"/>
              <a:t>在应用程序的</a:t>
            </a:r>
            <a:r>
              <a:rPr lang="en-US" altLang="zh-CN" sz="3200" dirty="0"/>
              <a:t>AndroidManifest.xml</a:t>
            </a:r>
            <a:r>
              <a:rPr lang="zh-CN" altLang="zh-CN" sz="3200" dirty="0"/>
              <a:t>中配置</a:t>
            </a:r>
            <a:r>
              <a:rPr lang="en-US" altLang="zh-CN" sz="3200" dirty="0"/>
              <a:t>Service</a:t>
            </a:r>
            <a:r>
              <a:rPr lang="zh-CN" altLang="zh-CN" sz="3200" dirty="0"/>
              <a:t>组件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6967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编写</a:t>
            </a:r>
            <a:r>
              <a:rPr lang="en-US" altLang="zh-CN" b="1" dirty="0"/>
              <a:t>Service</a:t>
            </a:r>
            <a:r>
              <a:rPr lang="zh-CN" altLang="zh-CN" b="1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b="1" dirty="0"/>
              <a:t>【语法】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r>
              <a:rPr lang="zh-CN" altLang="zh-CN" sz="2400" b="1" dirty="0"/>
              <a:t>【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8- 1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MyService1.java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4" name="TextBox 8"/>
          <p:cNvSpPr txBox="1"/>
          <p:nvPr/>
        </p:nvSpPr>
        <p:spPr bwMode="auto">
          <a:xfrm>
            <a:off x="1701022" y="1548896"/>
            <a:ext cx="9688637" cy="49244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public abstract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IBinder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onBind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(Intent intent);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8"/>
          <p:cNvSpPr txBox="1"/>
          <p:nvPr/>
        </p:nvSpPr>
        <p:spPr bwMode="auto">
          <a:xfrm>
            <a:off x="1848940" y="2936042"/>
            <a:ext cx="5923459" cy="350865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一个空的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示例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public class MyService1 extends Service 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@Override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IBinder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onBind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(Intent intent) 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    return null;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31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配置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7803" y="1116105"/>
            <a:ext cx="9942329" cy="3961309"/>
          </a:xfrm>
        </p:spPr>
        <p:txBody>
          <a:bodyPr/>
          <a:lstStyle/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中，每个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组件都需要在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&lt;application&gt;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元素的一个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&lt;service&gt;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子元素中进行配置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 bwMode="auto">
          <a:xfrm>
            <a:off x="1035425" y="2399653"/>
            <a:ext cx="10934262" cy="86177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&lt;service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="com.example.zhaokl.chapter08.MyService1" /&gt;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327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启动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两种方式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 bwMode="auto">
          <a:xfrm>
            <a:off x="781836" y="1888664"/>
            <a:ext cx="10934262" cy="86177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Intent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new Intent(this, MyService1.class);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startService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(intent);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6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1212</TotalTime>
  <Words>1225</Words>
  <Application>Microsoft Office PowerPoint</Application>
  <PresentationFormat>自定义</PresentationFormat>
  <Paragraphs>225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画廊</vt:lpstr>
      <vt:lpstr>幻灯片 1</vt:lpstr>
      <vt:lpstr>第八章   Service服务</vt:lpstr>
      <vt:lpstr>本章目标</vt:lpstr>
      <vt:lpstr>Service简介</vt:lpstr>
      <vt:lpstr>Service分类</vt:lpstr>
      <vt:lpstr>创建Service的步骤</vt:lpstr>
      <vt:lpstr>编写Service类</vt:lpstr>
      <vt:lpstr>配置Service</vt:lpstr>
      <vt:lpstr>启动Service</vt:lpstr>
      <vt:lpstr>Service生命周期回调方法</vt:lpstr>
      <vt:lpstr>Start方式启动Service</vt:lpstr>
      <vt:lpstr>Bind方式启动Service</vt:lpstr>
      <vt:lpstr>混合方式的Service</vt:lpstr>
      <vt:lpstr>进程类型</vt:lpstr>
      <vt:lpstr>前台Service</vt:lpstr>
      <vt:lpstr>Service中执行耗时任务</vt:lpstr>
      <vt:lpstr>远程Service</vt:lpstr>
      <vt:lpstr>系统自带Service</vt:lpstr>
      <vt:lpstr>幻灯片 19</vt:lpstr>
      <vt:lpstr>幻灯片 20</vt:lpstr>
      <vt:lpstr>本章总结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Programming in Python</dc:title>
  <dc:creator>zhaokl</dc:creator>
  <cp:lastModifiedBy>E73Fu</cp:lastModifiedBy>
  <cp:revision>158</cp:revision>
  <cp:lastPrinted>2018-07-27T08:45:36Z</cp:lastPrinted>
  <dcterms:created xsi:type="dcterms:W3CDTF">2017-12-12T07:08:44Z</dcterms:created>
  <dcterms:modified xsi:type="dcterms:W3CDTF">2023-05-08T07:50:56Z</dcterms:modified>
</cp:coreProperties>
</file>