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34"/>
  </p:notesMasterIdLst>
  <p:handoutMasterIdLst>
    <p:handoutMasterId r:id="rId35"/>
  </p:handoutMasterIdLst>
  <p:sldIdLst>
    <p:sldId id="455" r:id="rId2"/>
    <p:sldId id="299" r:id="rId3"/>
    <p:sldId id="295" r:id="rId4"/>
    <p:sldId id="426" r:id="rId5"/>
    <p:sldId id="427" r:id="rId6"/>
    <p:sldId id="428" r:id="rId7"/>
    <p:sldId id="429" r:id="rId8"/>
    <p:sldId id="430" r:id="rId9"/>
    <p:sldId id="431" r:id="rId10"/>
    <p:sldId id="432" r:id="rId11"/>
    <p:sldId id="433" r:id="rId12"/>
    <p:sldId id="434" r:id="rId13"/>
    <p:sldId id="435" r:id="rId14"/>
    <p:sldId id="436" r:id="rId15"/>
    <p:sldId id="437" r:id="rId16"/>
    <p:sldId id="438" r:id="rId17"/>
    <p:sldId id="439" r:id="rId18"/>
    <p:sldId id="440" r:id="rId19"/>
    <p:sldId id="441" r:id="rId20"/>
    <p:sldId id="442" r:id="rId21"/>
    <p:sldId id="443" r:id="rId22"/>
    <p:sldId id="444" r:id="rId23"/>
    <p:sldId id="445" r:id="rId24"/>
    <p:sldId id="446" r:id="rId25"/>
    <p:sldId id="447" r:id="rId26"/>
    <p:sldId id="448" r:id="rId27"/>
    <p:sldId id="449" r:id="rId28"/>
    <p:sldId id="450" r:id="rId29"/>
    <p:sldId id="451" r:id="rId30"/>
    <p:sldId id="452" r:id="rId31"/>
    <p:sldId id="453" r:id="rId32"/>
    <p:sldId id="45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ochen" initials="Z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63" autoAdjust="0"/>
    <p:restoredTop sz="94660"/>
  </p:normalViewPr>
  <p:slideViewPr>
    <p:cSldViewPr snapToGrid="0">
      <p:cViewPr varScale="1">
        <p:scale>
          <a:sx n="72" d="100"/>
          <a:sy n="72" d="100"/>
        </p:scale>
        <p:origin x="-654" y="-90"/>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3134" y="67"/>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xmlns="" id="{A6D88BA8-8446-41FF-A7D4-0E781B0BD6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xmlns="" id="{756F92EC-0FC2-45A6-A324-FA10BE8B69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6463A4-E2FF-447B-8B1C-44D7D0F0E56C}" type="datetimeFigureOut">
              <a:rPr lang="zh-CN" altLang="en-US" smtClean="0"/>
              <a:pPr/>
              <a:t>2023-05-08</a:t>
            </a:fld>
            <a:endParaRPr lang="zh-CN" altLang="en-US"/>
          </a:p>
        </p:txBody>
      </p:sp>
      <p:sp>
        <p:nvSpPr>
          <p:cNvPr id="4" name="页脚占位符 3">
            <a:extLst>
              <a:ext uri="{FF2B5EF4-FFF2-40B4-BE49-F238E27FC236}">
                <a16:creationId xmlns:a16="http://schemas.microsoft.com/office/drawing/2014/main" xmlns="" id="{C1969891-5E7D-4CF1-80F0-DEDC188580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xmlns="" id="{82E858CA-C72D-48B6-B4AE-156CD65CE86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A6C385-7942-460F-9619-E14E075BDE36}" type="slidenum">
              <a:rPr lang="zh-CN" altLang="en-US" smtClean="0"/>
              <a:pPr/>
              <a:t>‹#›</a:t>
            </a:fld>
            <a:endParaRPr lang="zh-CN" altLang="en-US"/>
          </a:p>
        </p:txBody>
      </p:sp>
    </p:spTree>
    <p:extLst>
      <p:ext uri="{BB962C8B-B14F-4D97-AF65-F5344CB8AC3E}">
        <p14:creationId xmlns:p14="http://schemas.microsoft.com/office/powerpoint/2010/main" xmlns="" val="25738802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F01D75-FC71-4938-910E-87791E7C5890}" type="datetimeFigureOut">
              <a:rPr lang="zh-CN" altLang="en-US" smtClean="0"/>
              <a:pPr/>
              <a:t>2023-05-08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A7522D-86A9-45AD-93E5-45F67F78C8E9}" type="slidenum">
              <a:rPr lang="zh-CN" altLang="en-US" smtClean="0"/>
              <a:pPr/>
              <a:t>‹#›</a:t>
            </a:fld>
            <a:endParaRPr lang="zh-CN" altLang="en-US"/>
          </a:p>
        </p:txBody>
      </p:sp>
    </p:spTree>
    <p:extLst>
      <p:ext uri="{BB962C8B-B14F-4D97-AF65-F5344CB8AC3E}">
        <p14:creationId xmlns:p14="http://schemas.microsoft.com/office/powerpoint/2010/main" xmlns="" val="2779437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2</a:t>
            </a:fld>
            <a:endParaRPr lang="zh-CN" altLang="en-US"/>
          </a:p>
        </p:txBody>
      </p:sp>
    </p:spTree>
    <p:extLst>
      <p:ext uri="{BB962C8B-B14F-4D97-AF65-F5344CB8AC3E}">
        <p14:creationId xmlns:p14="http://schemas.microsoft.com/office/powerpoint/2010/main" xmlns="" val="842336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11</a:t>
            </a:fld>
            <a:endParaRPr lang="zh-CN" altLang="en-US"/>
          </a:p>
        </p:txBody>
      </p:sp>
    </p:spTree>
    <p:extLst>
      <p:ext uri="{BB962C8B-B14F-4D97-AF65-F5344CB8AC3E}">
        <p14:creationId xmlns:p14="http://schemas.microsoft.com/office/powerpoint/2010/main" xmlns="" val="2834588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12</a:t>
            </a:fld>
            <a:endParaRPr lang="zh-CN" altLang="en-US"/>
          </a:p>
        </p:txBody>
      </p:sp>
    </p:spTree>
    <p:extLst>
      <p:ext uri="{BB962C8B-B14F-4D97-AF65-F5344CB8AC3E}">
        <p14:creationId xmlns:p14="http://schemas.microsoft.com/office/powerpoint/2010/main" xmlns="" val="1753945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13</a:t>
            </a:fld>
            <a:endParaRPr lang="zh-CN" altLang="en-US"/>
          </a:p>
        </p:txBody>
      </p:sp>
    </p:spTree>
    <p:extLst>
      <p:ext uri="{BB962C8B-B14F-4D97-AF65-F5344CB8AC3E}">
        <p14:creationId xmlns:p14="http://schemas.microsoft.com/office/powerpoint/2010/main" xmlns="" val="3984976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14</a:t>
            </a:fld>
            <a:endParaRPr lang="zh-CN" altLang="en-US"/>
          </a:p>
        </p:txBody>
      </p:sp>
    </p:spTree>
    <p:extLst>
      <p:ext uri="{BB962C8B-B14F-4D97-AF65-F5344CB8AC3E}">
        <p14:creationId xmlns:p14="http://schemas.microsoft.com/office/powerpoint/2010/main" xmlns="" val="24121505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15</a:t>
            </a:fld>
            <a:endParaRPr lang="zh-CN" altLang="en-US"/>
          </a:p>
        </p:txBody>
      </p:sp>
    </p:spTree>
    <p:extLst>
      <p:ext uri="{BB962C8B-B14F-4D97-AF65-F5344CB8AC3E}">
        <p14:creationId xmlns:p14="http://schemas.microsoft.com/office/powerpoint/2010/main" xmlns="" val="3605471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16</a:t>
            </a:fld>
            <a:endParaRPr lang="zh-CN" altLang="en-US"/>
          </a:p>
        </p:txBody>
      </p:sp>
    </p:spTree>
    <p:extLst>
      <p:ext uri="{BB962C8B-B14F-4D97-AF65-F5344CB8AC3E}">
        <p14:creationId xmlns:p14="http://schemas.microsoft.com/office/powerpoint/2010/main" xmlns="" val="31124127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17</a:t>
            </a:fld>
            <a:endParaRPr lang="zh-CN" altLang="en-US"/>
          </a:p>
        </p:txBody>
      </p:sp>
    </p:spTree>
    <p:extLst>
      <p:ext uri="{BB962C8B-B14F-4D97-AF65-F5344CB8AC3E}">
        <p14:creationId xmlns:p14="http://schemas.microsoft.com/office/powerpoint/2010/main" xmlns="" val="29240455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18</a:t>
            </a:fld>
            <a:endParaRPr lang="zh-CN" altLang="en-US"/>
          </a:p>
        </p:txBody>
      </p:sp>
    </p:spTree>
    <p:extLst>
      <p:ext uri="{BB962C8B-B14F-4D97-AF65-F5344CB8AC3E}">
        <p14:creationId xmlns:p14="http://schemas.microsoft.com/office/powerpoint/2010/main" xmlns="" val="21171320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19</a:t>
            </a:fld>
            <a:endParaRPr lang="zh-CN" altLang="en-US"/>
          </a:p>
        </p:txBody>
      </p:sp>
    </p:spTree>
    <p:extLst>
      <p:ext uri="{BB962C8B-B14F-4D97-AF65-F5344CB8AC3E}">
        <p14:creationId xmlns:p14="http://schemas.microsoft.com/office/powerpoint/2010/main" xmlns="" val="34361524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20</a:t>
            </a:fld>
            <a:endParaRPr lang="zh-CN" altLang="en-US"/>
          </a:p>
        </p:txBody>
      </p:sp>
    </p:spTree>
    <p:extLst>
      <p:ext uri="{BB962C8B-B14F-4D97-AF65-F5344CB8AC3E}">
        <p14:creationId xmlns:p14="http://schemas.microsoft.com/office/powerpoint/2010/main" xmlns="" val="4010995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3</a:t>
            </a:fld>
            <a:endParaRPr lang="zh-CN" altLang="en-US"/>
          </a:p>
        </p:txBody>
      </p:sp>
    </p:spTree>
    <p:extLst>
      <p:ext uri="{BB962C8B-B14F-4D97-AF65-F5344CB8AC3E}">
        <p14:creationId xmlns:p14="http://schemas.microsoft.com/office/powerpoint/2010/main" xmlns="" val="2678909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21</a:t>
            </a:fld>
            <a:endParaRPr lang="zh-CN" altLang="en-US"/>
          </a:p>
        </p:txBody>
      </p:sp>
    </p:spTree>
    <p:extLst>
      <p:ext uri="{BB962C8B-B14F-4D97-AF65-F5344CB8AC3E}">
        <p14:creationId xmlns:p14="http://schemas.microsoft.com/office/powerpoint/2010/main" xmlns="" val="34634081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22</a:t>
            </a:fld>
            <a:endParaRPr lang="zh-CN" altLang="en-US"/>
          </a:p>
        </p:txBody>
      </p:sp>
    </p:spTree>
    <p:extLst>
      <p:ext uri="{BB962C8B-B14F-4D97-AF65-F5344CB8AC3E}">
        <p14:creationId xmlns:p14="http://schemas.microsoft.com/office/powerpoint/2010/main" xmlns="" val="17509248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23</a:t>
            </a:fld>
            <a:endParaRPr lang="zh-CN" altLang="en-US"/>
          </a:p>
        </p:txBody>
      </p:sp>
    </p:spTree>
    <p:extLst>
      <p:ext uri="{BB962C8B-B14F-4D97-AF65-F5344CB8AC3E}">
        <p14:creationId xmlns:p14="http://schemas.microsoft.com/office/powerpoint/2010/main" xmlns="" val="40903838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24</a:t>
            </a:fld>
            <a:endParaRPr lang="zh-CN" altLang="en-US"/>
          </a:p>
        </p:txBody>
      </p:sp>
    </p:spTree>
    <p:extLst>
      <p:ext uri="{BB962C8B-B14F-4D97-AF65-F5344CB8AC3E}">
        <p14:creationId xmlns:p14="http://schemas.microsoft.com/office/powerpoint/2010/main" xmlns="" val="27197706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25</a:t>
            </a:fld>
            <a:endParaRPr lang="zh-CN" altLang="en-US"/>
          </a:p>
        </p:txBody>
      </p:sp>
    </p:spTree>
    <p:extLst>
      <p:ext uri="{BB962C8B-B14F-4D97-AF65-F5344CB8AC3E}">
        <p14:creationId xmlns:p14="http://schemas.microsoft.com/office/powerpoint/2010/main" xmlns="" val="5499932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26</a:t>
            </a:fld>
            <a:endParaRPr lang="zh-CN" altLang="en-US"/>
          </a:p>
        </p:txBody>
      </p:sp>
    </p:spTree>
    <p:extLst>
      <p:ext uri="{BB962C8B-B14F-4D97-AF65-F5344CB8AC3E}">
        <p14:creationId xmlns:p14="http://schemas.microsoft.com/office/powerpoint/2010/main" xmlns="" val="32122125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27</a:t>
            </a:fld>
            <a:endParaRPr lang="zh-CN" altLang="en-US"/>
          </a:p>
        </p:txBody>
      </p:sp>
    </p:spTree>
    <p:extLst>
      <p:ext uri="{BB962C8B-B14F-4D97-AF65-F5344CB8AC3E}">
        <p14:creationId xmlns:p14="http://schemas.microsoft.com/office/powerpoint/2010/main" xmlns="" val="20684546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28</a:t>
            </a:fld>
            <a:endParaRPr lang="zh-CN" altLang="en-US"/>
          </a:p>
        </p:txBody>
      </p:sp>
    </p:spTree>
    <p:extLst>
      <p:ext uri="{BB962C8B-B14F-4D97-AF65-F5344CB8AC3E}">
        <p14:creationId xmlns:p14="http://schemas.microsoft.com/office/powerpoint/2010/main" xmlns="" val="41608619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29</a:t>
            </a:fld>
            <a:endParaRPr lang="zh-CN" altLang="en-US"/>
          </a:p>
        </p:txBody>
      </p:sp>
    </p:spTree>
    <p:extLst>
      <p:ext uri="{BB962C8B-B14F-4D97-AF65-F5344CB8AC3E}">
        <p14:creationId xmlns:p14="http://schemas.microsoft.com/office/powerpoint/2010/main" xmlns="" val="9060937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30</a:t>
            </a:fld>
            <a:endParaRPr lang="zh-CN" altLang="en-US"/>
          </a:p>
        </p:txBody>
      </p:sp>
    </p:spTree>
    <p:extLst>
      <p:ext uri="{BB962C8B-B14F-4D97-AF65-F5344CB8AC3E}">
        <p14:creationId xmlns:p14="http://schemas.microsoft.com/office/powerpoint/2010/main" xmlns="" val="1467798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4</a:t>
            </a:fld>
            <a:endParaRPr lang="zh-CN" altLang="en-US"/>
          </a:p>
        </p:txBody>
      </p:sp>
    </p:spTree>
    <p:extLst>
      <p:ext uri="{BB962C8B-B14F-4D97-AF65-F5344CB8AC3E}">
        <p14:creationId xmlns:p14="http://schemas.microsoft.com/office/powerpoint/2010/main" xmlns="" val="8193183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32</a:t>
            </a:fld>
            <a:endParaRPr lang="zh-CN" altLang="en-US"/>
          </a:p>
        </p:txBody>
      </p:sp>
    </p:spTree>
    <p:extLst>
      <p:ext uri="{BB962C8B-B14F-4D97-AF65-F5344CB8AC3E}">
        <p14:creationId xmlns:p14="http://schemas.microsoft.com/office/powerpoint/2010/main" xmlns="" val="3000316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5</a:t>
            </a:fld>
            <a:endParaRPr lang="zh-CN" altLang="en-US"/>
          </a:p>
        </p:txBody>
      </p:sp>
    </p:spTree>
    <p:extLst>
      <p:ext uri="{BB962C8B-B14F-4D97-AF65-F5344CB8AC3E}">
        <p14:creationId xmlns:p14="http://schemas.microsoft.com/office/powerpoint/2010/main" xmlns="" val="2280128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6</a:t>
            </a:fld>
            <a:endParaRPr lang="zh-CN" altLang="en-US"/>
          </a:p>
        </p:txBody>
      </p:sp>
    </p:spTree>
    <p:extLst>
      <p:ext uri="{BB962C8B-B14F-4D97-AF65-F5344CB8AC3E}">
        <p14:creationId xmlns:p14="http://schemas.microsoft.com/office/powerpoint/2010/main" xmlns="" val="2699255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7</a:t>
            </a:fld>
            <a:endParaRPr lang="zh-CN" altLang="en-US"/>
          </a:p>
        </p:txBody>
      </p:sp>
    </p:spTree>
    <p:extLst>
      <p:ext uri="{BB962C8B-B14F-4D97-AF65-F5344CB8AC3E}">
        <p14:creationId xmlns:p14="http://schemas.microsoft.com/office/powerpoint/2010/main" xmlns="" val="3676643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8</a:t>
            </a:fld>
            <a:endParaRPr lang="zh-CN" altLang="en-US"/>
          </a:p>
        </p:txBody>
      </p:sp>
    </p:spTree>
    <p:extLst>
      <p:ext uri="{BB962C8B-B14F-4D97-AF65-F5344CB8AC3E}">
        <p14:creationId xmlns:p14="http://schemas.microsoft.com/office/powerpoint/2010/main" xmlns="" val="2274467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9</a:t>
            </a:fld>
            <a:endParaRPr lang="zh-CN" altLang="en-US"/>
          </a:p>
        </p:txBody>
      </p:sp>
    </p:spTree>
    <p:extLst>
      <p:ext uri="{BB962C8B-B14F-4D97-AF65-F5344CB8AC3E}">
        <p14:creationId xmlns:p14="http://schemas.microsoft.com/office/powerpoint/2010/main" xmlns="" val="1966553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10</a:t>
            </a:fld>
            <a:endParaRPr lang="zh-CN" altLang="en-US"/>
          </a:p>
        </p:txBody>
      </p:sp>
    </p:spTree>
    <p:extLst>
      <p:ext uri="{BB962C8B-B14F-4D97-AF65-F5344CB8AC3E}">
        <p14:creationId xmlns:p14="http://schemas.microsoft.com/office/powerpoint/2010/main" xmlns="" val="2679112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cap="none" baseline="0"/>
            </a:lvl1pPr>
          </a:lstStyle>
          <a:p>
            <a:r>
              <a:rPr lang="zh-CN" altLang="en-US" dirty="0"/>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A60415B-3A06-45D6-924A-B02E068FB4A3}" type="datetime1">
              <a:rPr lang="zh-CN" altLang="en-US" smtClean="0"/>
              <a:pPr/>
              <a:t>2023-05-08</a:t>
            </a:fld>
            <a:endParaRPr lang="zh-CN" altLang="en-US"/>
          </a:p>
        </p:txBody>
      </p:sp>
      <p:sp>
        <p:nvSpPr>
          <p:cNvPr id="5" name="Footer Placeholder 4"/>
          <p:cNvSpPr>
            <a:spLocks noGrp="1"/>
          </p:cNvSpPr>
          <p:nvPr>
            <p:ph type="ftr" sz="quarter" idx="11"/>
          </p:nvPr>
        </p:nvSpPr>
        <p:spPr>
          <a:xfrm>
            <a:off x="2416500" y="329307"/>
            <a:ext cx="4973915" cy="309201"/>
          </a:xfrm>
        </p:spPr>
        <p:txBody>
          <a:bodyPr/>
          <a:lstStyle/>
          <a:p>
            <a:endParaRPr lang="zh-CN" altLang="en-US" dirty="0"/>
          </a:p>
        </p:txBody>
      </p:sp>
      <p:cxnSp>
        <p:nvCxnSpPr>
          <p:cNvPr id="15" name="Straight Connector 14"/>
          <p:cNvCxnSpPr/>
          <p:nvPr/>
        </p:nvCxnSpPr>
        <p:spPr>
          <a:xfrm>
            <a:off x="2417780" y="3429000"/>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784575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439553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447331" y="253316"/>
            <a:ext cx="9603275" cy="1049235"/>
          </a:xfrm>
        </p:spPr>
        <p:txBody>
          <a:bodyPr/>
          <a:lstStyle>
            <a:lvl1pPr>
              <a:defRPr cap="none" baseline="0"/>
            </a:lvl1pPr>
          </a:lstStyle>
          <a:p>
            <a:r>
              <a:rPr lang="zh-CN" altLang="en-US" dirty="0"/>
              <a:t>单击此处编辑母版标题样式</a:t>
            </a:r>
            <a:endParaRPr lang="en-US" dirty="0"/>
          </a:p>
        </p:txBody>
      </p:sp>
      <p:sp>
        <p:nvSpPr>
          <p:cNvPr id="3" name="Content Placeholder 2"/>
          <p:cNvSpPr>
            <a:spLocks noGrp="1"/>
          </p:cNvSpPr>
          <p:nvPr>
            <p:ph idx="1"/>
          </p:nvPr>
        </p:nvSpPr>
        <p:spPr>
          <a:xfrm>
            <a:off x="1447331" y="878761"/>
            <a:ext cx="9603275" cy="3450613"/>
          </a:xfrm>
        </p:spPr>
        <p:txBody>
          <a:bodyPr anchor="t"/>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cxnSp>
        <p:nvCxnSpPr>
          <p:cNvPr id="33" name="Straight Connector 32"/>
          <p:cNvCxnSpPr/>
          <p:nvPr userDrawn="1"/>
        </p:nvCxnSpPr>
        <p:spPr>
          <a:xfrm>
            <a:off x="1447331" y="771312"/>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651219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cap="none" baseline="0"/>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D9237B5-3156-47C7-A4C5-F654B16E6475}" type="datetime1">
              <a:rPr lang="zh-CN" altLang="en-US" smtClean="0"/>
              <a:pPr/>
              <a:t>2023-05-08</a:t>
            </a:fld>
            <a:endParaRPr lang="zh-CN" altLang="en-US"/>
          </a:p>
        </p:txBody>
      </p:sp>
      <p:sp>
        <p:nvSpPr>
          <p:cNvPr id="5" name="Footer Placeholder 4"/>
          <p:cNvSpPr>
            <a:spLocks noGrp="1"/>
          </p:cNvSpPr>
          <p:nvPr>
            <p:ph type="ftr" sz="quarter" idx="11"/>
          </p:nvPr>
        </p:nvSpPr>
        <p:spPr/>
        <p:txBody>
          <a:bodyPr/>
          <a:lstStyle/>
          <a:p>
            <a:endParaRPr lang="zh-CN"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392510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7331" y="173004"/>
            <a:ext cx="9605635" cy="1059305"/>
          </a:xfrm>
        </p:spPr>
        <p:txBody>
          <a:bodyPr/>
          <a:lstStyle>
            <a:lvl1pPr>
              <a:defRPr cap="none" baseline="0"/>
            </a:lvl1pPr>
          </a:lstStyle>
          <a:p>
            <a:r>
              <a:rPr lang="zh-CN" altLang="en-US" dirty="0"/>
              <a:t>单击此处编辑母版标题样式</a:t>
            </a:r>
            <a:endParaRPr lang="en-US" dirty="0"/>
          </a:p>
        </p:txBody>
      </p:sp>
      <p:sp>
        <p:nvSpPr>
          <p:cNvPr id="3" name="Content Placeholder 2"/>
          <p:cNvSpPr>
            <a:spLocks noGrp="1"/>
          </p:cNvSpPr>
          <p:nvPr>
            <p:ph sz="half" idx="1"/>
          </p:nvPr>
        </p:nvSpPr>
        <p:spPr>
          <a:xfrm>
            <a:off x="1447331" y="1369044"/>
            <a:ext cx="4645152" cy="3448595"/>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6413771" y="1375509"/>
            <a:ext cx="4645152" cy="344152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cxnSp>
        <p:nvCxnSpPr>
          <p:cNvPr id="35" name="Straight Connector 34"/>
          <p:cNvCxnSpPr/>
          <p:nvPr/>
        </p:nvCxnSpPr>
        <p:spPr>
          <a:xfrm>
            <a:off x="1453896" y="691856"/>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894794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cap="none" baseline="0"/>
            </a:lvl1pPr>
          </a:lstStyle>
          <a:p>
            <a:r>
              <a:rPr lang="zh-CN" altLang="en-US" dirty="0"/>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A62E549-1B44-46FC-BCE8-49716BB3FD9C}" type="datetime1">
              <a:rPr lang="zh-CN" altLang="en-US" smtClean="0"/>
              <a:pPr/>
              <a:t>2023-05-08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480060" y="798973"/>
            <a:ext cx="811019" cy="503578"/>
          </a:xfrm>
          <a:prstGeom prst="rect">
            <a:avLst/>
          </a:prstGeom>
        </p:spPr>
        <p:txBody>
          <a:bodyPr/>
          <a:lstStyle/>
          <a:p>
            <a:fld id="{534C902A-8D24-4D84-B01C-348A8ED16A4A}" type="slidenum">
              <a:rPr lang="zh-CN" altLang="en-US" smtClean="0"/>
              <a:pPr/>
              <a:t>‹#›</a:t>
            </a:fld>
            <a:endParaRPr lang="zh-CN"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223473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cap="none" baseline="0"/>
            </a:lvl1pPr>
          </a:lstStyle>
          <a:p>
            <a:r>
              <a:rPr lang="zh-CN" altLang="en-US" dirty="0"/>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89AFD38-AAEA-4B59-9BE5-AEC5F8F047FF}" type="datetime1">
              <a:rPr lang="zh-CN" altLang="en-US" smtClean="0"/>
              <a:pPr/>
              <a:t>2023-05-08</a:t>
            </a:fld>
            <a:endParaRPr lang="zh-CN" altLang="en-US"/>
          </a:p>
        </p:txBody>
      </p:sp>
      <p:sp>
        <p:nvSpPr>
          <p:cNvPr id="6" name="Footer Placeholder 5"/>
          <p:cNvSpPr>
            <a:spLocks noGrp="1"/>
          </p:cNvSpPr>
          <p:nvPr>
            <p:ph type="ftr" sz="quarter" idx="11"/>
          </p:nvPr>
        </p:nvSpPr>
        <p:spPr>
          <a:xfrm>
            <a:off x="1447382" y="318640"/>
            <a:ext cx="5541004" cy="320931"/>
          </a:xfrm>
        </p:spPr>
        <p:txBody>
          <a:bodyPr/>
          <a:lstStyle/>
          <a:p>
            <a:endParaRPr lang="zh-CN" altLang="en-US"/>
          </a:p>
        </p:txBody>
      </p:sp>
      <p:sp>
        <p:nvSpPr>
          <p:cNvPr id="7" name="Slide Number Placeholder 6"/>
          <p:cNvSpPr>
            <a:spLocks noGrp="1"/>
          </p:cNvSpPr>
          <p:nvPr>
            <p:ph type="sldNum" sz="quarter" idx="12"/>
          </p:nvPr>
        </p:nvSpPr>
        <p:spPr>
          <a:xfrm>
            <a:off x="480060" y="798973"/>
            <a:ext cx="811019" cy="503578"/>
          </a:xfrm>
          <a:prstGeom prst="rect">
            <a:avLst/>
          </a:prstGeom>
        </p:spPr>
        <p:txBody>
          <a:bodyPr/>
          <a:lstStyle/>
          <a:p>
            <a:fld id="{534C902A-8D24-4D84-B01C-348A8ED16A4A}" type="slidenum">
              <a:rPr lang="zh-CN" altLang="en-US" smtClean="0"/>
              <a:pPr/>
              <a:t>‹#›</a:t>
            </a:fld>
            <a:endParaRPr lang="zh-CN"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91151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7353071-35F8-41A0-AB8C-D7D13532E687}" type="datetime1">
              <a:rPr lang="zh-CN" altLang="en-US" smtClean="0"/>
              <a:pPr/>
              <a:t>2023-05-08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480060" y="798973"/>
            <a:ext cx="811019" cy="503578"/>
          </a:xfrm>
          <a:prstGeom prst="rect">
            <a:avLst/>
          </a:prstGeom>
        </p:spPr>
        <p:txBody>
          <a:bodyPr/>
          <a:lstStyle/>
          <a:p>
            <a:fld id="{534C902A-8D24-4D84-B01C-348A8ED16A4A}" type="slidenum">
              <a:rPr lang="zh-CN" altLang="en-US" smtClean="0"/>
              <a:pPr/>
              <a:t>‹#›</a:t>
            </a:fld>
            <a:endParaRPr lang="zh-CN" altLang="en-US"/>
          </a:p>
        </p:txBody>
      </p:sp>
      <p:cxnSp>
        <p:nvCxnSpPr>
          <p:cNvPr id="26" name="Straight Connector 25"/>
          <p:cNvCxnSpPr/>
          <p:nvPr/>
        </p:nvCxnSpPr>
        <p:spPr>
          <a:xfrm>
            <a:off x="1453896" y="134199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259751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9B7D781-5D03-4C54-AF4C-246D15FA7110}" type="datetime1">
              <a:rPr lang="zh-CN" altLang="en-US" smtClean="0"/>
              <a:pPr/>
              <a:t>2023-05-08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480060" y="798973"/>
            <a:ext cx="811019" cy="503578"/>
          </a:xfrm>
          <a:prstGeom prst="rect">
            <a:avLst/>
          </a:prstGeom>
        </p:spPr>
        <p:txBody>
          <a:bodyPr/>
          <a:lstStyle/>
          <a:p>
            <a:fld id="{534C902A-8D24-4D84-B01C-348A8ED16A4A}" type="slidenum">
              <a:rPr lang="zh-CN" altLang="en-US" smtClean="0"/>
              <a:pPr/>
              <a:t>‹#›</a:t>
            </a:fld>
            <a:endParaRPr lang="zh-CN"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587337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66720" y="1142988"/>
            <a:ext cx="10419292" cy="3143269"/>
          </a:xfrm>
        </p:spPr>
        <p:txBody>
          <a:bodyPr/>
          <a:lstStyle>
            <a:lvl1pPr marL="457189" indent="-457189" algn="l" rtl="0" eaLnBrk="1" fontAlgn="base" hangingPunct="1">
              <a:lnSpc>
                <a:spcPct val="150000"/>
              </a:lnSpc>
              <a:spcBef>
                <a:spcPct val="20000"/>
              </a:spcBef>
              <a:spcAft>
                <a:spcPct val="0"/>
              </a:spcAft>
              <a:buClr>
                <a:schemeClr val="accent1"/>
              </a:buClr>
              <a:buFont typeface="Arial" panose="020B0604020202020204" pitchFamily="34" charset="0"/>
              <a:buChar char="•"/>
              <a:defRPr kumimoji="0" lang="en-US" altLang="zh-CN" sz="2667" b="1" kern="1200" dirty="0" smtClean="0">
                <a:solidFill>
                  <a:schemeClr val="tx1"/>
                </a:solidFill>
                <a:latin typeface="Adobe 宋体 Std L" pitchFamily="18" charset="-122"/>
                <a:ea typeface="Adobe 宋体 Std L" pitchFamily="18" charset="-122"/>
                <a:cs typeface="华文细黑"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itchFamily="2" charset="-122"/>
              </a:defRPr>
            </a:lvl2pPr>
            <a:lvl3pPr>
              <a:defRPr b="1" i="1">
                <a:ea typeface="Adobe 黑体 Std R"/>
              </a:defRPr>
            </a:lvl3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4" name="Rectangle 10"/>
          <p:cNvSpPr>
            <a:spLocks noGrp="1" noChangeArrowheads="1"/>
          </p:cNvSpPr>
          <p:nvPr>
            <p:ph type="sldNum" sz="quarter" idx="10"/>
          </p:nvPr>
        </p:nvSpPr>
        <p:spPr/>
        <p:txBody>
          <a:bodyPr/>
          <a:lstStyle>
            <a:lvl1pPr>
              <a:defRPr/>
            </a:lvl1pPr>
          </a:lstStyle>
          <a:p>
            <a:pPr>
              <a:defRPr/>
            </a:pPr>
            <a:endParaRPr lang="en-US" altLang="zh-CN" dirty="0"/>
          </a:p>
        </p:txBody>
      </p:sp>
      <p:sp>
        <p:nvSpPr>
          <p:cNvPr id="5" name="标题 4"/>
          <p:cNvSpPr>
            <a:spLocks noGrp="1"/>
          </p:cNvSpPr>
          <p:nvPr>
            <p:ph type="title"/>
          </p:nvPr>
        </p:nvSpPr>
        <p:spPr>
          <a:xfrm>
            <a:off x="554754" y="190133"/>
            <a:ext cx="6462183" cy="547687"/>
          </a:xfrm>
        </p:spPr>
        <p:txBody>
          <a:bodyPr>
            <a:normAutofit/>
          </a:bodyPr>
          <a:lstStyle>
            <a:lvl1pPr>
              <a:defRPr kumimoji="0" lang="zh-CN" altLang="en-US" sz="3200" b="0" kern="1200" cap="none" baseline="0" dirty="0">
                <a:solidFill>
                  <a:schemeClr val="tx1"/>
                </a:solidFill>
                <a:latin typeface="Adobe 黑体 Std R" pitchFamily="34" charset="-122"/>
                <a:ea typeface="Adobe 黑体 Std R" pitchFamily="34" charset="-122"/>
                <a:cs typeface="华文细黑" charset="0"/>
              </a:defRPr>
            </a:lvl1pPr>
          </a:lstStyle>
          <a:p>
            <a:r>
              <a:rPr lang="zh-CN" altLang="en-US" dirty="0"/>
              <a:t>单击此处编辑母版标题样式</a:t>
            </a:r>
          </a:p>
        </p:txBody>
      </p:sp>
      <p:cxnSp>
        <p:nvCxnSpPr>
          <p:cNvPr id="6" name="Straight Connector 25"/>
          <p:cNvCxnSpPr/>
          <p:nvPr userDrawn="1"/>
        </p:nvCxnSpPr>
        <p:spPr>
          <a:xfrm>
            <a:off x="624422" y="71169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912030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2" cstate="print">
            <a:extLst>
              <a:ext uri="{28A0092B-C50C-407E-A947-70E740481C1C}">
                <a14:useLocalDpi xmlns:a14="http://schemas.microsoft.com/office/drawing/2010/main" xmlns=""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91712D5-4CF9-40BC-B8B4-CB12055E2D88}" type="datetime1">
              <a:rPr lang="zh-CN" altLang="en-US" smtClean="0"/>
              <a:pPr/>
              <a:t>2023-05-08</a:t>
            </a:fld>
            <a:endParaRPr lang="zh-CN"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78480080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7" r:id="rId5"/>
    <p:sldLayoutId id="2147483688" r:id="rId6"/>
    <p:sldLayoutId id="2147483689" r:id="rId7"/>
    <p:sldLayoutId id="2147483690" r:id="rId8"/>
    <p:sldLayoutId id="2147483691" r:id="rId9"/>
    <p:sldLayoutId id="2147483692" r:id="rId10"/>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已出版图书\2023\！资源待上传_赵克玲-Android Studio程序设计案例教程-微课版（第2版）202204\BANNER-Android Studio程序设计案例教程-微课版（第2版）\BANNER-Android-Studio程序设计案例教程-微课版（第2版）.jpg"/>
          <p:cNvPicPr>
            <a:picLocks noChangeAspect="1" noChangeArrowheads="1"/>
          </p:cNvPicPr>
          <p:nvPr/>
        </p:nvPicPr>
        <p:blipFill>
          <a:blip r:embed="rId2" cstate="print"/>
          <a:srcRect/>
          <a:stretch>
            <a:fillRect/>
          </a:stretch>
        </p:blipFill>
        <p:spPr bwMode="auto">
          <a:xfrm>
            <a:off x="0" y="834839"/>
            <a:ext cx="12192000" cy="4486275"/>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71462" y="211054"/>
            <a:ext cx="7485380" cy="547793"/>
          </a:xfrm>
        </p:spPr>
        <p:txBody>
          <a:bodyPr>
            <a:normAutofit fontScale="90000"/>
          </a:bodyPr>
          <a:lstStyle/>
          <a:p>
            <a:r>
              <a:rPr lang="zh-CN" altLang="en-US" dirty="0"/>
              <a:t>读</a:t>
            </a:r>
            <a:r>
              <a:rPr lang="en-US" altLang="zh-CN" dirty="0"/>
              <a:t>SD</a:t>
            </a:r>
            <a:r>
              <a:rPr lang="zh-CN" altLang="en-US" dirty="0"/>
              <a:t>卡上的文件</a:t>
            </a:r>
            <a:br>
              <a:rPr lang="zh-CN" altLang="en-US" dirty="0"/>
            </a:br>
            <a:endParaRPr dirty="0"/>
          </a:p>
        </p:txBody>
      </p:sp>
      <p:sp>
        <p:nvSpPr>
          <p:cNvPr id="117763" name="Rectangle 3"/>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147458" name="Rectangle 2"/>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151554" name="Rectangle 2"/>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7" name="TextBox 6"/>
          <p:cNvSpPr txBox="1"/>
          <p:nvPr/>
        </p:nvSpPr>
        <p:spPr bwMode="auto">
          <a:xfrm>
            <a:off x="407380" y="875966"/>
            <a:ext cx="11430037" cy="2996333"/>
          </a:xfrm>
          <a:prstGeom prst="rect">
            <a:avLst/>
          </a:prstGeom>
          <a:solidFill>
            <a:srgbClr val="FFFF9B"/>
          </a:solidFill>
          <a:ln w="9525">
            <a:noFill/>
            <a:miter lim="800000"/>
          </a:ln>
        </p:spPr>
        <p:txBody>
          <a:bodyPr vert="horz" wrap="square" lIns="121920" tIns="60960" rIns="121920" bIns="60960" numCol="1" rtlCol="0" anchor="ctr" anchorCtr="0" compatLnSpc="1">
            <a:spAutoFit/>
          </a:bodyPr>
          <a:lstStyle/>
          <a:p>
            <a:r>
              <a:rPr lang="en-US" sz="1867" dirty="0">
                <a:latin typeface="Courier New" pitchFamily="49" charset="0"/>
                <a:cs typeface="Courier New" pitchFamily="49" charset="0"/>
              </a:rPr>
              <a:t>// 1</a:t>
            </a:r>
            <a:r>
              <a:rPr lang="zh-CN" altLang="en-US" sz="1867" dirty="0">
                <a:latin typeface="Courier New" pitchFamily="49" charset="0"/>
                <a:cs typeface="Courier New" pitchFamily="49" charset="0"/>
              </a:rPr>
              <a:t>、如果手机插入了</a:t>
            </a:r>
            <a:r>
              <a:rPr lang="en-US" sz="1867" dirty="0">
                <a:latin typeface="Courier New" pitchFamily="49" charset="0"/>
                <a:cs typeface="Courier New" pitchFamily="49" charset="0"/>
              </a:rPr>
              <a:t>SD</a:t>
            </a:r>
            <a:r>
              <a:rPr lang="zh-CN" altLang="en-US" sz="1867" dirty="0">
                <a:latin typeface="Courier New" pitchFamily="49" charset="0"/>
                <a:cs typeface="Courier New" pitchFamily="49" charset="0"/>
              </a:rPr>
              <a:t>卡，而且应用程序具有访问</a:t>
            </a:r>
            <a:r>
              <a:rPr lang="en-US" sz="1867" dirty="0">
                <a:latin typeface="Courier New" pitchFamily="49" charset="0"/>
                <a:cs typeface="Courier New" pitchFamily="49" charset="0"/>
              </a:rPr>
              <a:t>SD</a:t>
            </a:r>
            <a:r>
              <a:rPr lang="zh-CN" altLang="en-US" sz="1867" dirty="0">
                <a:latin typeface="Courier New" pitchFamily="49" charset="0"/>
                <a:cs typeface="Courier New" pitchFamily="49" charset="0"/>
              </a:rPr>
              <a:t>的权限</a:t>
            </a:r>
          </a:p>
          <a:p>
            <a:r>
              <a:rPr lang="en-US" sz="1867" dirty="0">
                <a:latin typeface="Courier New" pitchFamily="49" charset="0"/>
                <a:cs typeface="Courier New" pitchFamily="49" charset="0"/>
              </a:rPr>
              <a:t>if (</a:t>
            </a:r>
            <a:r>
              <a:rPr lang="en-US" sz="1867" dirty="0" err="1">
                <a:latin typeface="Courier New" pitchFamily="49" charset="0"/>
                <a:cs typeface="Courier New" pitchFamily="49" charset="0"/>
              </a:rPr>
              <a:t>Environment.getExternalStorageState</a:t>
            </a:r>
            <a:r>
              <a:rPr lang="en-US" sz="1867" dirty="0">
                <a:latin typeface="Courier New" pitchFamily="49" charset="0"/>
                <a:cs typeface="Courier New" pitchFamily="49" charset="0"/>
              </a:rPr>
              <a:t>().equals(</a:t>
            </a:r>
            <a:r>
              <a:rPr lang="en-US" sz="1867" dirty="0" err="1">
                <a:latin typeface="Courier New" pitchFamily="49" charset="0"/>
                <a:cs typeface="Courier New" pitchFamily="49" charset="0"/>
              </a:rPr>
              <a:t>Environment.MEDIA_MOUNTED</a:t>
            </a:r>
            <a:r>
              <a:rPr lang="en-US" sz="1867" dirty="0">
                <a:latin typeface="Courier New" pitchFamily="49" charset="0"/>
                <a:cs typeface="Courier New" pitchFamily="49" charset="0"/>
              </a:rPr>
              <a:t>)){</a:t>
            </a:r>
            <a:endParaRPr lang="zh-CN" altLang="en-US" sz="1867" dirty="0">
              <a:latin typeface="Courier New" pitchFamily="49" charset="0"/>
              <a:cs typeface="Courier New" pitchFamily="49" charset="0"/>
            </a:endParaRPr>
          </a:p>
          <a:p>
            <a:r>
              <a:rPr lang="en-US" sz="1867" dirty="0">
                <a:latin typeface="Courier New" pitchFamily="49" charset="0"/>
                <a:cs typeface="Courier New" pitchFamily="49" charset="0"/>
              </a:rPr>
              <a:t>    // 2</a:t>
            </a:r>
            <a:r>
              <a:rPr lang="zh-CN" altLang="en-US" sz="1867" dirty="0">
                <a:latin typeface="Courier New" pitchFamily="49" charset="0"/>
                <a:cs typeface="Courier New" pitchFamily="49" charset="0"/>
              </a:rPr>
              <a:t>、获取</a:t>
            </a:r>
            <a:r>
              <a:rPr lang="en-US" sz="1867" dirty="0">
                <a:latin typeface="Courier New" pitchFamily="49" charset="0"/>
                <a:cs typeface="Courier New" pitchFamily="49" charset="0"/>
              </a:rPr>
              <a:t>SD</a:t>
            </a:r>
            <a:r>
              <a:rPr lang="zh-CN" altLang="en-US" sz="1867" dirty="0">
                <a:latin typeface="Courier New" pitchFamily="49" charset="0"/>
                <a:cs typeface="Courier New" pitchFamily="49" charset="0"/>
              </a:rPr>
              <a:t>卡对应的存储目录</a:t>
            </a:r>
          </a:p>
          <a:p>
            <a:r>
              <a:rPr lang="en-US" sz="1867" dirty="0">
                <a:latin typeface="Courier New" pitchFamily="49" charset="0"/>
                <a:cs typeface="Courier New" pitchFamily="49" charset="0"/>
              </a:rPr>
              <a:t>    File </a:t>
            </a:r>
            <a:r>
              <a:rPr lang="en-US" sz="1867" dirty="0" err="1">
                <a:latin typeface="Courier New" pitchFamily="49" charset="0"/>
                <a:cs typeface="Courier New" pitchFamily="49" charset="0"/>
              </a:rPr>
              <a:t>sdCardDir</a:t>
            </a:r>
            <a:r>
              <a:rPr lang="en-US" sz="1867" dirty="0">
                <a:latin typeface="Courier New" pitchFamily="49" charset="0"/>
                <a:cs typeface="Courier New" pitchFamily="49" charset="0"/>
              </a:rPr>
              <a:t> = </a:t>
            </a:r>
            <a:r>
              <a:rPr lang="en-US" sz="1867" dirty="0" err="1">
                <a:latin typeface="Courier New" pitchFamily="49" charset="0"/>
                <a:cs typeface="Courier New" pitchFamily="49" charset="0"/>
              </a:rPr>
              <a:t>Environment.getExternalStorageDirectory</a:t>
            </a:r>
            <a:r>
              <a:rPr lang="en-US" sz="1867" dirty="0">
                <a:latin typeface="Courier New" pitchFamily="49" charset="0"/>
                <a:cs typeface="Courier New" pitchFamily="49" charset="0"/>
              </a:rPr>
              <a:t>();</a:t>
            </a:r>
            <a:endParaRPr lang="zh-CN" altLang="en-US" sz="1867" dirty="0">
              <a:latin typeface="Courier New" pitchFamily="49" charset="0"/>
              <a:cs typeface="Courier New" pitchFamily="49" charset="0"/>
            </a:endParaRPr>
          </a:p>
          <a:p>
            <a:r>
              <a:rPr lang="en-US" sz="1867" dirty="0">
                <a:latin typeface="Courier New" pitchFamily="49" charset="0"/>
                <a:cs typeface="Courier New" pitchFamily="49" charset="0"/>
              </a:rPr>
              <a:t>    </a:t>
            </a:r>
            <a:r>
              <a:rPr lang="en-US" sz="1867" dirty="0" err="1">
                <a:latin typeface="Courier New" pitchFamily="49" charset="0"/>
                <a:cs typeface="Courier New" pitchFamily="49" charset="0"/>
              </a:rPr>
              <a:t>Log.d</a:t>
            </a:r>
            <a:r>
              <a:rPr lang="en-US" sz="1867" dirty="0">
                <a:latin typeface="Courier New" pitchFamily="49" charset="0"/>
                <a:cs typeface="Courier New" pitchFamily="49" charset="0"/>
              </a:rPr>
              <a:t>("</a:t>
            </a:r>
            <a:r>
              <a:rPr lang="en-US" sz="1867" dirty="0" err="1">
                <a:latin typeface="Courier New" pitchFamily="49" charset="0"/>
                <a:cs typeface="Courier New" pitchFamily="49" charset="0"/>
              </a:rPr>
              <a:t>FileIO</a:t>
            </a:r>
            <a:r>
              <a:rPr lang="en-US" sz="1867" dirty="0">
                <a:latin typeface="Courier New" pitchFamily="49" charset="0"/>
                <a:cs typeface="Courier New" pitchFamily="49" charset="0"/>
              </a:rPr>
              <a:t>",""+ </a:t>
            </a:r>
            <a:r>
              <a:rPr lang="en-US" sz="1867" dirty="0" err="1">
                <a:latin typeface="Courier New" pitchFamily="49" charset="0"/>
                <a:cs typeface="Courier New" pitchFamily="49" charset="0"/>
              </a:rPr>
              <a:t>sdCardDir</a:t>
            </a:r>
            <a:r>
              <a:rPr lang="en-US" sz="1867" dirty="0">
                <a:latin typeface="Courier New" pitchFamily="49" charset="0"/>
                <a:cs typeface="Courier New" pitchFamily="49" charset="0"/>
              </a:rPr>
              <a:t>);</a:t>
            </a:r>
            <a:endParaRPr lang="zh-CN" altLang="en-US" sz="1867" dirty="0">
              <a:latin typeface="Courier New" pitchFamily="49" charset="0"/>
              <a:cs typeface="Courier New" pitchFamily="49" charset="0"/>
            </a:endParaRPr>
          </a:p>
          <a:p>
            <a:r>
              <a:rPr lang="en-US" sz="1867" dirty="0">
                <a:latin typeface="Courier New" pitchFamily="49" charset="0"/>
                <a:cs typeface="Courier New" pitchFamily="49" charset="0"/>
              </a:rPr>
              <a:t>    //3</a:t>
            </a:r>
            <a:r>
              <a:rPr lang="zh-CN" altLang="en-US" sz="1867" dirty="0">
                <a:latin typeface="Courier New" pitchFamily="49" charset="0"/>
                <a:cs typeface="Courier New" pitchFamily="49" charset="0"/>
              </a:rPr>
              <a:t>、 获取指定文件对应的输入流</a:t>
            </a:r>
          </a:p>
          <a:p>
            <a:r>
              <a:rPr lang="en-US" sz="1867" dirty="0">
                <a:latin typeface="Courier New" pitchFamily="49" charset="0"/>
                <a:cs typeface="Courier New" pitchFamily="49" charset="0"/>
              </a:rPr>
              <a:t>    </a:t>
            </a:r>
            <a:r>
              <a:rPr lang="en-US" sz="1867" dirty="0" err="1">
                <a:latin typeface="Courier New" pitchFamily="49" charset="0"/>
                <a:cs typeface="Courier New" pitchFamily="49" charset="0"/>
              </a:rPr>
              <a:t>FileInputStream</a:t>
            </a:r>
            <a:r>
              <a:rPr lang="en-US" sz="1867" dirty="0">
                <a:latin typeface="Courier New" pitchFamily="49" charset="0"/>
                <a:cs typeface="Courier New" pitchFamily="49" charset="0"/>
              </a:rPr>
              <a:t> </a:t>
            </a:r>
            <a:r>
              <a:rPr lang="en-US" sz="1867" dirty="0" err="1">
                <a:latin typeface="Courier New" pitchFamily="49" charset="0"/>
                <a:cs typeface="Courier New" pitchFamily="49" charset="0"/>
              </a:rPr>
              <a:t>fis</a:t>
            </a:r>
            <a:r>
              <a:rPr lang="en-US" sz="1867" dirty="0">
                <a:latin typeface="Courier New" pitchFamily="49" charset="0"/>
                <a:cs typeface="Courier New" pitchFamily="49" charset="0"/>
              </a:rPr>
              <a:t> = new </a:t>
            </a:r>
            <a:r>
              <a:rPr lang="en-US" sz="1867" dirty="0" err="1">
                <a:latin typeface="Courier New" pitchFamily="49" charset="0"/>
                <a:cs typeface="Courier New" pitchFamily="49" charset="0"/>
              </a:rPr>
              <a:t>FileInputStream</a:t>
            </a:r>
            <a:r>
              <a:rPr lang="en-US" sz="1867" dirty="0">
                <a:latin typeface="Courier New" pitchFamily="49" charset="0"/>
                <a:cs typeface="Courier New" pitchFamily="49" charset="0"/>
              </a:rPr>
              <a:t>(</a:t>
            </a:r>
            <a:r>
              <a:rPr lang="en-US" sz="1867" dirty="0" err="1">
                <a:latin typeface="Courier New" pitchFamily="49" charset="0"/>
                <a:cs typeface="Courier New" pitchFamily="49" charset="0"/>
              </a:rPr>
              <a:t>sdCardDir.getCanonicalPath</a:t>
            </a:r>
            <a:r>
              <a:rPr lang="en-US" sz="1867" dirty="0">
                <a:latin typeface="Courier New" pitchFamily="49" charset="0"/>
                <a:cs typeface="Courier New" pitchFamily="49" charset="0"/>
              </a:rPr>
              <a:t>() </a:t>
            </a:r>
            <a:endParaRPr lang="zh-CN" altLang="en-US" sz="1867" dirty="0">
              <a:latin typeface="Courier New" pitchFamily="49" charset="0"/>
              <a:cs typeface="Courier New" pitchFamily="49" charset="0"/>
            </a:endParaRPr>
          </a:p>
          <a:p>
            <a:r>
              <a:rPr lang="en-US" sz="1867" dirty="0">
                <a:latin typeface="Courier New" pitchFamily="49" charset="0"/>
                <a:cs typeface="Courier New" pitchFamily="49" charset="0"/>
              </a:rPr>
              <a:t>        + FILE_NAME);</a:t>
            </a:r>
            <a:endParaRPr lang="zh-CN" altLang="en-US" sz="1867" dirty="0">
              <a:latin typeface="Courier New" pitchFamily="49" charset="0"/>
              <a:cs typeface="Courier New" pitchFamily="49" charset="0"/>
            </a:endParaRPr>
          </a:p>
          <a:p>
            <a:r>
              <a:rPr lang="en-US" sz="1867" dirty="0">
                <a:latin typeface="Courier New" pitchFamily="49" charset="0"/>
                <a:cs typeface="Courier New" pitchFamily="49" charset="0"/>
              </a:rPr>
              <a:t>        ......//</a:t>
            </a:r>
            <a:r>
              <a:rPr lang="zh-CN" altLang="en-US" sz="1867" dirty="0">
                <a:latin typeface="Courier New" pitchFamily="49" charset="0"/>
                <a:cs typeface="Courier New" pitchFamily="49" charset="0"/>
              </a:rPr>
              <a:t>读文件</a:t>
            </a:r>
          </a:p>
          <a:p>
            <a:r>
              <a:rPr lang="en-US" sz="1867" dirty="0">
                <a:latin typeface="Courier New" pitchFamily="49" charset="0"/>
                <a:cs typeface="Courier New" pitchFamily="49" charset="0"/>
              </a:rPr>
              <a:t>}</a:t>
            </a:r>
            <a:endParaRPr lang="zh-CN" altLang="en-US" sz="1867" dirty="0">
              <a:latin typeface="Courier New" pitchFamily="49" charset="0"/>
              <a:cs typeface="Courier New" pitchFamily="49" charset="0"/>
            </a:endParaRPr>
          </a:p>
        </p:txBody>
      </p:sp>
      <p:sp>
        <p:nvSpPr>
          <p:cNvPr id="13" name="内容占位符 4"/>
          <p:cNvSpPr txBox="1">
            <a:spLocks/>
          </p:cNvSpPr>
          <p:nvPr/>
        </p:nvSpPr>
        <p:spPr bwMode="auto">
          <a:xfrm>
            <a:off x="571462" y="3989418"/>
            <a:ext cx="11419377" cy="1901428"/>
          </a:xfrm>
          <a:prstGeom prst="rect">
            <a:avLst/>
          </a:prstGeom>
          <a:noFill/>
          <a:ln w="9525">
            <a:noFill/>
            <a:miter lim="800000"/>
          </a:ln>
        </p:spPr>
        <p:txBody>
          <a:bodyPr vert="horz" wrap="square" lIns="121920" tIns="60960" rIns="121920" bIns="60960" numCol="1" anchor="t" anchorCtr="0" compatLnSpc="1"/>
          <a:lstStyle/>
          <a:p>
            <a:pPr marL="228600" indent="-228600" defTabSz="914400" fontAlgn="base">
              <a:lnSpc>
                <a:spcPct val="120000"/>
              </a:lnSpc>
              <a:spcBef>
                <a:spcPts val="1000"/>
              </a:spcBef>
              <a:spcAft>
                <a:spcPct val="0"/>
              </a:spcAft>
              <a:buClr>
                <a:schemeClr val="accent1"/>
              </a:buClr>
              <a:buSzPct val="100000"/>
              <a:buFont typeface="Arial" panose="020B0604020202020204" pitchFamily="34" charset="0"/>
              <a:buChar char="•"/>
            </a:pPr>
            <a:r>
              <a:rPr lang="en-US" altLang="zh-CN" sz="2400" dirty="0"/>
              <a:t>Android</a:t>
            </a:r>
            <a:r>
              <a:rPr lang="zh-CN" altLang="en-US" sz="2400" dirty="0"/>
              <a:t>应用程序读写</a:t>
            </a:r>
            <a:r>
              <a:rPr lang="en-US" altLang="zh-CN" sz="2400" dirty="0"/>
              <a:t>SD</a:t>
            </a:r>
            <a:r>
              <a:rPr lang="zh-CN" altLang="en-US" sz="2400" dirty="0"/>
              <a:t>卡中的文件时，需要注意以下两点：</a:t>
            </a:r>
            <a:endParaRPr lang="en-US" altLang="zh-CN" sz="2400" dirty="0"/>
          </a:p>
          <a:p>
            <a:pPr marL="990575" lvl="1" indent="-380990" fontAlgn="base">
              <a:lnSpc>
                <a:spcPct val="150000"/>
              </a:lnSpc>
              <a:spcBef>
                <a:spcPct val="20000"/>
              </a:spcBef>
              <a:spcAft>
                <a:spcPct val="0"/>
              </a:spcAft>
              <a:buClr>
                <a:schemeClr val="accent1"/>
              </a:buClr>
              <a:buFont typeface="Wingdings" panose="05000000000000000000" pitchFamily="2" charset="2"/>
              <a:buChar char="ü"/>
            </a:pPr>
            <a:r>
              <a:rPr lang="zh-CN" altLang="en-US" sz="2400" dirty="0">
                <a:latin typeface="Adobe 宋体 Std L" pitchFamily="18" charset="-122"/>
                <a:ea typeface="Adobe 宋体 Std L" pitchFamily="18" charset="-122"/>
                <a:cs typeface="华文细黑" pitchFamily="2" charset="-122"/>
              </a:rPr>
              <a:t>确保已插入</a:t>
            </a:r>
            <a:r>
              <a:rPr lang="en-US" altLang="en-US" sz="2400" dirty="0">
                <a:latin typeface="Adobe 宋体 Std L" pitchFamily="18" charset="-122"/>
                <a:ea typeface="Adobe 宋体 Std L" pitchFamily="18" charset="-122"/>
                <a:cs typeface="华文细黑" pitchFamily="2" charset="-122"/>
              </a:rPr>
              <a:t>SD</a:t>
            </a:r>
            <a:r>
              <a:rPr lang="zh-CN" altLang="en-US" sz="2400" dirty="0">
                <a:latin typeface="Adobe 宋体 Std L" pitchFamily="18" charset="-122"/>
                <a:ea typeface="Adobe 宋体 Std L" pitchFamily="18" charset="-122"/>
                <a:cs typeface="华文细黑" pitchFamily="2" charset="-122"/>
              </a:rPr>
              <a:t>卡</a:t>
            </a:r>
            <a:endParaRPr lang="en-US" altLang="zh-CN" sz="2400" dirty="0">
              <a:latin typeface="Adobe 宋体 Std L" pitchFamily="18" charset="-122"/>
              <a:ea typeface="Adobe 宋体 Std L" pitchFamily="18" charset="-122"/>
              <a:cs typeface="华文细黑" pitchFamily="2" charset="-122"/>
            </a:endParaRPr>
          </a:p>
          <a:p>
            <a:pPr marL="990575" lvl="1" indent="-380990" fontAlgn="base">
              <a:lnSpc>
                <a:spcPct val="150000"/>
              </a:lnSpc>
              <a:spcBef>
                <a:spcPct val="20000"/>
              </a:spcBef>
              <a:spcAft>
                <a:spcPct val="0"/>
              </a:spcAft>
              <a:buClr>
                <a:schemeClr val="accent1"/>
              </a:buClr>
              <a:buFont typeface="Wingdings" panose="05000000000000000000" pitchFamily="2" charset="2"/>
              <a:buChar char="ü"/>
            </a:pPr>
            <a:r>
              <a:rPr lang="zh-CN" altLang="en-US" sz="2400" dirty="0">
                <a:latin typeface="Adobe 宋体 Std L" pitchFamily="18" charset="-122"/>
                <a:ea typeface="Adobe 宋体 Std L" pitchFamily="18" charset="-122"/>
                <a:cs typeface="华文细黑" pitchFamily="2" charset="-122"/>
              </a:rPr>
              <a:t>在</a:t>
            </a:r>
            <a:r>
              <a:rPr lang="en-US" altLang="en-US" sz="2400" dirty="0">
                <a:latin typeface="Adobe 宋体 Std L" pitchFamily="18" charset="-122"/>
                <a:ea typeface="Adobe 宋体 Std L" pitchFamily="18" charset="-122"/>
                <a:cs typeface="华文细黑" pitchFamily="2" charset="-122"/>
              </a:rPr>
              <a:t>AndroidManifest.xml</a:t>
            </a:r>
            <a:r>
              <a:rPr lang="zh-CN" altLang="en-US" sz="2400" dirty="0">
                <a:latin typeface="Adobe 宋体 Std L" pitchFamily="18" charset="-122"/>
                <a:ea typeface="Adobe 宋体 Std L" pitchFamily="18" charset="-122"/>
                <a:cs typeface="华文细黑" pitchFamily="2" charset="-122"/>
              </a:rPr>
              <a:t>程序清单文件中配置</a:t>
            </a:r>
            <a:r>
              <a:rPr lang="en-US" altLang="en-US" sz="2400" dirty="0">
                <a:latin typeface="Adobe 宋体 Std L" pitchFamily="18" charset="-122"/>
                <a:ea typeface="Adobe 宋体 Std L" pitchFamily="18" charset="-122"/>
                <a:cs typeface="华文细黑" pitchFamily="2" charset="-122"/>
              </a:rPr>
              <a:t>SD</a:t>
            </a:r>
            <a:r>
              <a:rPr lang="zh-CN" altLang="en-US" sz="2400" dirty="0">
                <a:latin typeface="Adobe 宋体 Std L" pitchFamily="18" charset="-122"/>
                <a:ea typeface="Adobe 宋体 Std L" pitchFamily="18" charset="-122"/>
                <a:cs typeface="华文细黑" pitchFamily="2" charset="-122"/>
              </a:rPr>
              <a:t>卡的读写权限</a:t>
            </a:r>
            <a:endParaRPr lang="en-US" altLang="zh-CN" sz="2400" dirty="0">
              <a:latin typeface="Adobe 宋体 Std L" pitchFamily="18" charset="-122"/>
              <a:ea typeface="Adobe 宋体 Std L" pitchFamily="18" charset="-122"/>
              <a:cs typeface="华文细黑" pitchFamily="2" charset="-122"/>
            </a:endParaRPr>
          </a:p>
          <a:p>
            <a:pPr marL="457189" indent="-457189" fontAlgn="base">
              <a:lnSpc>
                <a:spcPct val="150000"/>
              </a:lnSpc>
              <a:spcBef>
                <a:spcPct val="20000"/>
              </a:spcBef>
              <a:spcAft>
                <a:spcPct val="0"/>
              </a:spcAft>
              <a:buClr>
                <a:schemeClr val="accent6"/>
              </a:buClr>
              <a:buFont typeface="Wingdings" pitchFamily="2" charset="2"/>
              <a:buChar char="l"/>
            </a:pPr>
            <a:endParaRPr lang="en-US" altLang="zh-CN" sz="2667" b="1" dirty="0">
              <a:latin typeface="Adobe 宋体 Std L" pitchFamily="18" charset="-122"/>
              <a:ea typeface="Adobe 宋体 Std L" pitchFamily="18" charset="-122"/>
              <a:cs typeface="华文细黑" pitchFamily="2" charset="-122"/>
            </a:endParaRPr>
          </a:p>
        </p:txBody>
      </p:sp>
    </p:spTree>
    <p:extLst>
      <p:ext uri="{BB962C8B-B14F-4D97-AF65-F5344CB8AC3E}">
        <p14:creationId xmlns:p14="http://schemas.microsoft.com/office/powerpoint/2010/main" xmlns="" val="4074499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 calcmode="lin" valueType="num">
                                      <p:cBhvr additive="base">
                                        <p:cTn id="1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xEl>
                                              <p:pRg st="1" end="1"/>
                                            </p:txEl>
                                          </p:spTgt>
                                        </p:tgtEl>
                                        <p:attrNameLst>
                                          <p:attrName>style.visibility</p:attrName>
                                        </p:attrNameLst>
                                      </p:cBhvr>
                                      <p:to>
                                        <p:strVal val="visible"/>
                                      </p:to>
                                    </p:set>
                                    <p:anim calcmode="lin" valueType="num">
                                      <p:cBhvr additive="base">
                                        <p:cTn id="19"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xEl>
                                              <p:pRg st="2" end="2"/>
                                            </p:txEl>
                                          </p:spTgt>
                                        </p:tgtEl>
                                        <p:attrNameLst>
                                          <p:attrName>style.visibility</p:attrName>
                                        </p:attrNameLst>
                                      </p:cBhvr>
                                      <p:to>
                                        <p:strVal val="visible"/>
                                      </p:to>
                                    </p:set>
                                    <p:anim calcmode="lin" valueType="num">
                                      <p:cBhvr additive="base">
                                        <p:cTn id="25"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02944" y="156268"/>
            <a:ext cx="7485380" cy="547793"/>
          </a:xfrm>
        </p:spPr>
        <p:txBody>
          <a:bodyPr>
            <a:normAutofit/>
          </a:bodyPr>
          <a:lstStyle/>
          <a:p>
            <a:r>
              <a:rPr lang="zh-CN" altLang="en-US" dirty="0"/>
              <a:t>配置</a:t>
            </a:r>
            <a:r>
              <a:rPr lang="en-US" altLang="zh-CN" dirty="0"/>
              <a:t>SD</a:t>
            </a:r>
            <a:r>
              <a:rPr lang="zh-CN" altLang="en-US" dirty="0"/>
              <a:t>卡的读写权限</a:t>
            </a:r>
            <a:endParaRPr dirty="0"/>
          </a:p>
        </p:txBody>
      </p:sp>
      <p:sp>
        <p:nvSpPr>
          <p:cNvPr id="117763" name="Rectangle 3"/>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147458" name="Rectangle 2"/>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151554" name="Rectangle 2"/>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7" name="TextBox 6"/>
          <p:cNvSpPr txBox="1"/>
          <p:nvPr/>
        </p:nvSpPr>
        <p:spPr bwMode="auto">
          <a:xfrm>
            <a:off x="380961" y="880566"/>
            <a:ext cx="11525329" cy="1272400"/>
          </a:xfrm>
          <a:prstGeom prst="rect">
            <a:avLst/>
          </a:prstGeom>
          <a:solidFill>
            <a:srgbClr val="FFFF9B"/>
          </a:solidFill>
          <a:ln w="9525">
            <a:noFill/>
            <a:miter lim="800000"/>
          </a:ln>
        </p:spPr>
        <p:txBody>
          <a:bodyPr vert="horz" wrap="square" lIns="121920" tIns="60960" rIns="121920" bIns="60960" numCol="1" rtlCol="0" anchor="ctr" anchorCtr="0" compatLnSpc="1">
            <a:spAutoFit/>
          </a:bodyPr>
          <a:lstStyle/>
          <a:p>
            <a:r>
              <a:rPr lang="en-US" sz="1867" dirty="0">
                <a:latin typeface="Courier New" pitchFamily="49" charset="0"/>
                <a:cs typeface="Courier New" pitchFamily="49" charset="0"/>
              </a:rPr>
              <a:t>&lt;!-- </a:t>
            </a:r>
            <a:r>
              <a:rPr lang="zh-CN" altLang="en-US" sz="1867" dirty="0">
                <a:latin typeface="Courier New" pitchFamily="49" charset="0"/>
                <a:cs typeface="Courier New" pitchFamily="49" charset="0"/>
              </a:rPr>
              <a:t>在</a:t>
            </a:r>
            <a:r>
              <a:rPr lang="en-US" sz="1867" dirty="0">
                <a:latin typeface="Courier New" pitchFamily="49" charset="0"/>
                <a:cs typeface="Courier New" pitchFamily="49" charset="0"/>
              </a:rPr>
              <a:t>SD</a:t>
            </a:r>
            <a:r>
              <a:rPr lang="zh-CN" altLang="en-US" sz="1867" dirty="0">
                <a:latin typeface="Courier New" pitchFamily="49" charset="0"/>
                <a:cs typeface="Courier New" pitchFamily="49" charset="0"/>
              </a:rPr>
              <a:t>卡中创建与删除文件权限</a:t>
            </a:r>
            <a:r>
              <a:rPr lang="en-US" sz="1867" dirty="0">
                <a:latin typeface="Courier New" pitchFamily="49" charset="0"/>
                <a:cs typeface="Courier New" pitchFamily="49" charset="0"/>
              </a:rPr>
              <a:t> --&gt;</a:t>
            </a:r>
            <a:endParaRPr lang="zh-CN" altLang="en-US" sz="1867" dirty="0">
              <a:latin typeface="Courier New" pitchFamily="49" charset="0"/>
              <a:cs typeface="Courier New" pitchFamily="49" charset="0"/>
            </a:endParaRPr>
          </a:p>
          <a:p>
            <a:r>
              <a:rPr lang="en-US" sz="1867" dirty="0">
                <a:latin typeface="Courier New" pitchFamily="49" charset="0"/>
                <a:cs typeface="Courier New" pitchFamily="49" charset="0"/>
              </a:rPr>
              <a:t>&lt;uses-permission </a:t>
            </a:r>
            <a:r>
              <a:rPr lang="en-US" sz="1867" dirty="0" err="1">
                <a:latin typeface="Courier New" pitchFamily="49" charset="0"/>
                <a:cs typeface="Courier New" pitchFamily="49" charset="0"/>
              </a:rPr>
              <a:t>android:name</a:t>
            </a:r>
            <a:r>
              <a:rPr lang="en-US" sz="1867" dirty="0">
                <a:latin typeface="Courier New" pitchFamily="49" charset="0"/>
                <a:cs typeface="Courier New" pitchFamily="49" charset="0"/>
              </a:rPr>
              <a:t>="</a:t>
            </a:r>
            <a:r>
              <a:rPr lang="en-US" sz="1867" dirty="0" err="1">
                <a:latin typeface="Courier New" pitchFamily="49" charset="0"/>
                <a:cs typeface="Courier New" pitchFamily="49" charset="0"/>
              </a:rPr>
              <a:t>android.permission.MOUNT_UNMOUNT_FILESYSTEMS</a:t>
            </a:r>
            <a:r>
              <a:rPr lang="en-US" sz="1867" dirty="0">
                <a:latin typeface="Courier New" pitchFamily="49" charset="0"/>
                <a:cs typeface="Courier New" pitchFamily="49" charset="0"/>
              </a:rPr>
              <a:t>"/&gt;</a:t>
            </a:r>
            <a:endParaRPr lang="zh-CN" altLang="en-US" sz="1867" dirty="0">
              <a:latin typeface="Courier New" pitchFamily="49" charset="0"/>
              <a:cs typeface="Courier New" pitchFamily="49" charset="0"/>
            </a:endParaRPr>
          </a:p>
          <a:p>
            <a:r>
              <a:rPr lang="en-US" sz="1867" dirty="0">
                <a:latin typeface="Courier New" pitchFamily="49" charset="0"/>
                <a:cs typeface="Courier New" pitchFamily="49" charset="0"/>
              </a:rPr>
              <a:t>&lt;!-- </a:t>
            </a:r>
            <a:r>
              <a:rPr lang="zh-CN" altLang="en-US" sz="1867" dirty="0">
                <a:latin typeface="Courier New" pitchFamily="49" charset="0"/>
                <a:cs typeface="Courier New" pitchFamily="49" charset="0"/>
              </a:rPr>
              <a:t>向</a:t>
            </a:r>
            <a:r>
              <a:rPr lang="en-US" sz="1867" dirty="0">
                <a:latin typeface="Courier New" pitchFamily="49" charset="0"/>
                <a:cs typeface="Courier New" pitchFamily="49" charset="0"/>
              </a:rPr>
              <a:t>SD</a:t>
            </a:r>
            <a:r>
              <a:rPr lang="zh-CN" altLang="en-US" sz="1867" dirty="0">
                <a:latin typeface="Courier New" pitchFamily="49" charset="0"/>
                <a:cs typeface="Courier New" pitchFamily="49" charset="0"/>
              </a:rPr>
              <a:t>卡写入数据权限</a:t>
            </a:r>
            <a:r>
              <a:rPr lang="en-US" sz="1867" dirty="0">
                <a:latin typeface="Courier New" pitchFamily="49" charset="0"/>
                <a:cs typeface="Courier New" pitchFamily="49" charset="0"/>
              </a:rPr>
              <a:t> --&gt;</a:t>
            </a:r>
            <a:endParaRPr lang="zh-CN" altLang="en-US" sz="1867" dirty="0">
              <a:latin typeface="Courier New" pitchFamily="49" charset="0"/>
              <a:cs typeface="Courier New" pitchFamily="49" charset="0"/>
            </a:endParaRPr>
          </a:p>
          <a:p>
            <a:r>
              <a:rPr lang="en-US" sz="1867" dirty="0">
                <a:latin typeface="Courier New" pitchFamily="49" charset="0"/>
                <a:cs typeface="Courier New" pitchFamily="49" charset="0"/>
              </a:rPr>
              <a:t>&lt;uses-permission </a:t>
            </a:r>
            <a:r>
              <a:rPr lang="en-US" sz="1867" dirty="0" err="1">
                <a:latin typeface="Courier New" pitchFamily="49" charset="0"/>
                <a:cs typeface="Courier New" pitchFamily="49" charset="0"/>
              </a:rPr>
              <a:t>android:name</a:t>
            </a:r>
            <a:r>
              <a:rPr lang="en-US" sz="1867" dirty="0">
                <a:latin typeface="Courier New" pitchFamily="49" charset="0"/>
                <a:cs typeface="Courier New" pitchFamily="49" charset="0"/>
              </a:rPr>
              <a:t>="</a:t>
            </a:r>
            <a:r>
              <a:rPr lang="en-US" sz="1867" dirty="0" err="1">
                <a:latin typeface="Courier New" pitchFamily="49" charset="0"/>
                <a:cs typeface="Courier New" pitchFamily="49" charset="0"/>
              </a:rPr>
              <a:t>android.permission.WRITE_EXTERNAL_STORAGE</a:t>
            </a:r>
            <a:r>
              <a:rPr lang="en-US" sz="1867" dirty="0">
                <a:latin typeface="Courier New" pitchFamily="49" charset="0"/>
                <a:cs typeface="Courier New" pitchFamily="49" charset="0"/>
              </a:rPr>
              <a:t>"/&gt;</a:t>
            </a:r>
            <a:endParaRPr lang="zh-CN" altLang="en-US" sz="1867" dirty="0">
              <a:latin typeface="Courier New" pitchFamily="49" charset="0"/>
              <a:cs typeface="Courier New" pitchFamily="49" charset="0"/>
            </a:endParaRPr>
          </a:p>
        </p:txBody>
      </p:sp>
      <p:grpSp>
        <p:nvGrpSpPr>
          <p:cNvPr id="27" name="组合 26"/>
          <p:cNvGrpSpPr/>
          <p:nvPr/>
        </p:nvGrpSpPr>
        <p:grpSpPr>
          <a:xfrm>
            <a:off x="1142966" y="2773793"/>
            <a:ext cx="9897173" cy="1600246"/>
            <a:chOff x="721020" y="3759525"/>
            <a:chExt cx="7422880" cy="1200185"/>
          </a:xfrm>
        </p:grpSpPr>
        <p:grpSp>
          <p:nvGrpSpPr>
            <p:cNvPr id="28" name="组合 7"/>
            <p:cNvGrpSpPr/>
            <p:nvPr/>
          </p:nvGrpSpPr>
          <p:grpSpPr>
            <a:xfrm>
              <a:off x="721020" y="4005718"/>
              <a:ext cx="636270" cy="759506"/>
              <a:chOff x="645787" y="4132211"/>
              <a:chExt cx="636270" cy="759506"/>
            </a:xfrm>
          </p:grpSpPr>
          <p:pic>
            <p:nvPicPr>
              <p:cNvPr id="30" name="图片 29"/>
              <p:cNvPicPr>
                <a:picLocks noChangeAspect="1"/>
              </p:cNvPicPr>
              <p:nvPr/>
            </p:nvPicPr>
            <p:blipFill>
              <a:blip r:embed="rId3" cstate="print">
                <a:duotone>
                  <a:schemeClr val="accent1">
                    <a:shade val="45000"/>
                    <a:satMod val="135000"/>
                  </a:schemeClr>
                  <a:prstClr val="white"/>
                </a:duotone>
              </a:blip>
              <a:stretch>
                <a:fillRect/>
              </a:stretch>
            </p:blipFill>
            <p:spPr>
              <a:xfrm>
                <a:off x="714348" y="4132211"/>
                <a:ext cx="484014" cy="484014"/>
              </a:xfrm>
              <a:prstGeom prst="rect">
                <a:avLst/>
              </a:prstGeom>
            </p:spPr>
          </p:pic>
          <p:sp>
            <p:nvSpPr>
              <p:cNvPr id="31" name="文本框 7"/>
              <p:cNvSpPr txBox="1"/>
              <p:nvPr/>
            </p:nvSpPr>
            <p:spPr>
              <a:xfrm rot="21540000">
                <a:off x="645787" y="4576294"/>
                <a:ext cx="636270" cy="315423"/>
              </a:xfrm>
              <a:prstGeom prst="rect">
                <a:avLst/>
              </a:prstGeom>
              <a:noFill/>
            </p:spPr>
            <p:txBody>
              <a:bodyPr wrap="square">
                <a:spAutoFit/>
              </a:bodyPr>
              <a:lstStyle/>
              <a:p>
                <a:pPr>
                  <a:defRPr/>
                </a:pPr>
                <a:r>
                  <a:rPr lang="zh-CN" altLang="en-US" sz="2133"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p>
            </p:txBody>
          </p:sp>
        </p:grpSp>
        <p:sp>
          <p:nvSpPr>
            <p:cNvPr id="29" name="TextBox 28"/>
            <p:cNvSpPr txBox="1"/>
            <p:nvPr/>
          </p:nvSpPr>
          <p:spPr bwMode="auto">
            <a:xfrm>
              <a:off x="1357290" y="3759525"/>
              <a:ext cx="6786610" cy="1200185"/>
            </a:xfrm>
            <a:prstGeom prst="rect">
              <a:avLst/>
            </a:prstGeom>
            <a:solidFill>
              <a:schemeClr val="accent1">
                <a:lumMod val="40000"/>
                <a:lumOff val="60000"/>
              </a:schemeClr>
            </a:solidFill>
            <a:ln w="9525">
              <a:noFill/>
              <a:miter lim="800000"/>
            </a:ln>
          </p:spPr>
          <p:txBody>
            <a:bodyPr vert="horz" wrap="square" lIns="121920" tIns="60960" rIns="121920" bIns="60960" numCol="1" rtlCol="0" anchor="ctr" anchorCtr="0" compatLnSpc="1">
              <a:spAutoFit/>
            </a:bodyPr>
            <a:lstStyle/>
            <a:p>
              <a:pPr eaLnBrk="0" fontAlgn="base" hangingPunct="0">
                <a:lnSpc>
                  <a:spcPct val="150000"/>
                </a:lnSpc>
                <a:spcBef>
                  <a:spcPct val="20000"/>
                </a:spcBef>
                <a:spcAft>
                  <a:spcPct val="0"/>
                </a:spcAft>
                <a:buClr>
                  <a:schemeClr val="accent1"/>
                </a:buClr>
              </a:pPr>
              <a:r>
                <a:rPr lang="zh-CN" altLang="en-US" sz="2133" dirty="0">
                  <a:latin typeface="Times New Roman" pitchFamily="18" charset="0"/>
                  <a:cs typeface="Times New Roman" pitchFamily="18" charset="0"/>
                </a:rPr>
                <a:t>除了使用</a:t>
              </a:r>
              <a:r>
                <a:rPr lang="en-US" sz="2133" dirty="0" err="1">
                  <a:latin typeface="Times New Roman" pitchFamily="18" charset="0"/>
                  <a:cs typeface="Times New Roman" pitchFamily="18" charset="0"/>
                </a:rPr>
                <a:t>Environment.getExternalStorageDirectory</a:t>
              </a:r>
              <a:r>
                <a:rPr lang="en-US" sz="2133" dirty="0">
                  <a:latin typeface="Times New Roman" pitchFamily="18" charset="0"/>
                  <a:cs typeface="Times New Roman" pitchFamily="18" charset="0"/>
                </a:rPr>
                <a:t>()</a:t>
              </a:r>
              <a:r>
                <a:rPr lang="zh-CN" altLang="en-US" sz="2133" dirty="0">
                  <a:latin typeface="Times New Roman" pitchFamily="18" charset="0"/>
                  <a:cs typeface="Times New Roman" pitchFamily="18" charset="0"/>
                </a:rPr>
                <a:t>方法来获取</a:t>
              </a:r>
              <a:r>
                <a:rPr lang="en-US" sz="2133" dirty="0">
                  <a:latin typeface="Times New Roman" pitchFamily="18" charset="0"/>
                  <a:cs typeface="Times New Roman" pitchFamily="18" charset="0"/>
                </a:rPr>
                <a:t>SD</a:t>
              </a:r>
              <a:r>
                <a:rPr lang="zh-CN" altLang="en-US" sz="2133" dirty="0">
                  <a:latin typeface="Times New Roman" pitchFamily="18" charset="0"/>
                  <a:cs typeface="Times New Roman" pitchFamily="18" charset="0"/>
                </a:rPr>
                <a:t>卡的路径外，还可以直接判断</a:t>
              </a:r>
              <a:r>
                <a:rPr lang="en-US" sz="2133" dirty="0">
                  <a:latin typeface="Times New Roman" pitchFamily="18" charset="0"/>
                  <a:cs typeface="Times New Roman" pitchFamily="18" charset="0"/>
                </a:rPr>
                <a:t>SD</a:t>
              </a:r>
              <a:r>
                <a:rPr lang="zh-CN" altLang="en-US" sz="2133" dirty="0">
                  <a:latin typeface="Times New Roman" pitchFamily="18" charset="0"/>
                  <a:cs typeface="Times New Roman" pitchFamily="18" charset="0"/>
                </a:rPr>
                <a:t>卡所对应的路径是否存在，这样也可以知道手机是否插入了</a:t>
              </a:r>
              <a:r>
                <a:rPr lang="en-US" sz="2133" dirty="0">
                  <a:latin typeface="Times New Roman" pitchFamily="18" charset="0"/>
                  <a:cs typeface="Times New Roman" pitchFamily="18" charset="0"/>
                </a:rPr>
                <a:t>SD</a:t>
              </a:r>
              <a:r>
                <a:rPr lang="zh-CN" altLang="en-US" sz="2133" dirty="0">
                  <a:latin typeface="Times New Roman" pitchFamily="18" charset="0"/>
                  <a:cs typeface="Times New Roman" pitchFamily="18" charset="0"/>
                </a:rPr>
                <a:t>卡</a:t>
              </a:r>
              <a:endParaRPr kumimoji="1" lang="zh-CN" altLang="en-US" sz="2133" dirty="0">
                <a:solidFill>
                  <a:srgbClr val="000000"/>
                </a:solidFill>
                <a:latin typeface="Times New Roman" pitchFamily="18" charset="0"/>
                <a:cs typeface="Times New Roman" pitchFamily="18" charset="0"/>
              </a:endParaRPr>
            </a:p>
          </p:txBody>
        </p:sp>
      </p:grpSp>
    </p:spTree>
    <p:extLst>
      <p:ext uri="{BB962C8B-B14F-4D97-AF65-F5344CB8AC3E}">
        <p14:creationId xmlns:p14="http://schemas.microsoft.com/office/powerpoint/2010/main" xmlns="" val="3089413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71462" y="761982"/>
            <a:ext cx="11419377" cy="2762269"/>
          </a:xfrm>
        </p:spPr>
        <p:txBody>
          <a:bodyPr>
            <a:normAutofit/>
          </a:bodyPr>
          <a:lstStyle/>
          <a:p>
            <a:pPr marL="228600" indent="-228600">
              <a:lnSpc>
                <a:spcPct val="120000"/>
              </a:lnSpc>
              <a:spcBef>
                <a:spcPts val="1000"/>
              </a:spcBef>
            </a:pPr>
            <a:r>
              <a:rPr lang="zh-CN" sz="2400" b="0" dirty="0">
                <a:latin typeface="+mn-lt"/>
                <a:ea typeface="+mn-ea"/>
                <a:cs typeface="+mn-cs"/>
              </a:rPr>
              <a:t>用于查看</a:t>
            </a:r>
            <a:r>
              <a:rPr sz="2400" b="0" dirty="0">
                <a:latin typeface="+mn-lt"/>
                <a:ea typeface="+mn-ea"/>
                <a:cs typeface="+mn-cs"/>
              </a:rPr>
              <a:t>SD</a:t>
            </a:r>
            <a:r>
              <a:rPr lang="zh-CN" sz="2400" b="0" dirty="0">
                <a:latin typeface="+mn-lt"/>
                <a:ea typeface="+mn-ea"/>
                <a:cs typeface="+mn-cs"/>
              </a:rPr>
              <a:t>卡中的文件信息</a:t>
            </a:r>
            <a:endParaRPr sz="2400" b="0" dirty="0">
              <a:latin typeface="+mn-lt"/>
              <a:ea typeface="+mn-ea"/>
              <a:cs typeface="+mn-cs"/>
            </a:endParaRPr>
          </a:p>
          <a:p>
            <a:pPr marL="228600" indent="-228600">
              <a:lnSpc>
                <a:spcPct val="120000"/>
              </a:lnSpc>
              <a:spcBef>
                <a:spcPts val="1000"/>
              </a:spcBef>
            </a:pPr>
            <a:r>
              <a:rPr lang="zh-CN" sz="2400" b="0" dirty="0">
                <a:latin typeface="+mn-lt"/>
                <a:ea typeface="+mn-ea"/>
                <a:cs typeface="+mn-cs"/>
              </a:rPr>
              <a:t>使用</a:t>
            </a:r>
            <a:r>
              <a:rPr sz="2400" b="0" dirty="0">
                <a:latin typeface="+mn-lt"/>
                <a:ea typeface="+mn-ea"/>
                <a:cs typeface="+mn-cs"/>
              </a:rPr>
              <a:t>ListView</a:t>
            </a:r>
            <a:r>
              <a:rPr lang="zh-CN" sz="2400" b="0" dirty="0">
                <a:latin typeface="+mn-lt"/>
                <a:ea typeface="+mn-ea"/>
                <a:cs typeface="+mn-cs"/>
              </a:rPr>
              <a:t>组件来显示指定目录中的全部文件和文件夹</a:t>
            </a:r>
            <a:endParaRPr sz="2400" b="0" dirty="0">
              <a:latin typeface="+mn-lt"/>
              <a:ea typeface="+mn-ea"/>
              <a:cs typeface="+mn-cs"/>
            </a:endParaRPr>
          </a:p>
        </p:txBody>
      </p:sp>
      <p:sp>
        <p:nvSpPr>
          <p:cNvPr id="4" name="标题 3"/>
          <p:cNvSpPr>
            <a:spLocks noGrp="1"/>
          </p:cNvSpPr>
          <p:nvPr>
            <p:ph type="title"/>
          </p:nvPr>
        </p:nvSpPr>
        <p:spPr>
          <a:xfrm>
            <a:off x="643271" y="179020"/>
            <a:ext cx="7485380" cy="547793"/>
          </a:xfrm>
        </p:spPr>
        <p:txBody>
          <a:bodyPr>
            <a:normAutofit/>
          </a:bodyPr>
          <a:lstStyle/>
          <a:p>
            <a:r>
              <a:rPr dirty="0"/>
              <a:t>文件浏览器</a:t>
            </a:r>
          </a:p>
        </p:txBody>
      </p:sp>
      <p:sp>
        <p:nvSpPr>
          <p:cNvPr id="117763" name="Rectangle 3"/>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147458" name="Rectangle 2"/>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151554" name="Rectangle 2"/>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Tree>
    <p:extLst>
      <p:ext uri="{BB962C8B-B14F-4D97-AF65-F5344CB8AC3E}">
        <p14:creationId xmlns:p14="http://schemas.microsoft.com/office/powerpoint/2010/main" xmlns="" val="4049404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90519" y="130061"/>
            <a:ext cx="12042609" cy="547793"/>
          </a:xfrm>
        </p:spPr>
        <p:txBody>
          <a:bodyPr>
            <a:normAutofit/>
          </a:bodyPr>
          <a:lstStyle/>
          <a:p>
            <a:r>
              <a:rPr lang="en-US" dirty="0" err="1"/>
              <a:t>SharedPreferences</a:t>
            </a:r>
            <a:r>
              <a:rPr dirty="0"/>
              <a:t>接口</a:t>
            </a:r>
          </a:p>
        </p:txBody>
      </p:sp>
      <p:sp>
        <p:nvSpPr>
          <p:cNvPr id="117763" name="Rectangle 3"/>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147458" name="Rectangle 2"/>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8" name="内容占位符 4"/>
          <p:cNvSpPr txBox="1">
            <a:spLocks/>
          </p:cNvSpPr>
          <p:nvPr/>
        </p:nvSpPr>
        <p:spPr bwMode="auto">
          <a:xfrm>
            <a:off x="761963" y="761981"/>
            <a:ext cx="10943167" cy="1238259"/>
          </a:xfrm>
          <a:prstGeom prst="rect">
            <a:avLst/>
          </a:prstGeom>
          <a:noFill/>
          <a:ln w="9525">
            <a:noFill/>
            <a:miter lim="800000"/>
          </a:ln>
        </p:spPr>
        <p:txBody>
          <a:bodyPr vert="horz" wrap="square" lIns="121920" tIns="60960" rIns="121920" bIns="60960" numCol="1" anchor="t" anchorCtr="0" compatLnSpc="1"/>
          <a:lstStyle/>
          <a:p>
            <a:pPr marL="228600" indent="-228600" defTabSz="914400" fontAlgn="base">
              <a:lnSpc>
                <a:spcPct val="120000"/>
              </a:lnSpc>
              <a:spcBef>
                <a:spcPts val="1000"/>
              </a:spcBef>
              <a:spcAft>
                <a:spcPct val="0"/>
              </a:spcAft>
              <a:buClr>
                <a:schemeClr val="accent1"/>
              </a:buClr>
              <a:buSzPct val="100000"/>
              <a:buFont typeface="Arial" panose="020B0604020202020204" pitchFamily="34" charset="0"/>
              <a:buChar char="•"/>
              <a:defRPr/>
            </a:pPr>
            <a:r>
              <a:rPr lang="en-US" altLang="zh-CN" sz="2400" dirty="0" err="1"/>
              <a:t>SharedPreferences</a:t>
            </a:r>
            <a:r>
              <a:rPr lang="zh-CN" altLang="zh-CN" sz="2400" dirty="0"/>
              <a:t>常用方法</a:t>
            </a:r>
            <a:endParaRPr lang="en-US" altLang="zh-CN" sz="2400" dirty="0"/>
          </a:p>
        </p:txBody>
      </p:sp>
      <p:graphicFrame>
        <p:nvGraphicFramePr>
          <p:cNvPr id="9" name="表格 8"/>
          <p:cNvGraphicFramePr>
            <a:graphicFrameLocks noGrp="1"/>
          </p:cNvGraphicFramePr>
          <p:nvPr/>
        </p:nvGraphicFramePr>
        <p:xfrm>
          <a:off x="666712" y="1619238"/>
          <a:ext cx="10953829" cy="3143271"/>
        </p:xfrm>
        <a:graphic>
          <a:graphicData uri="http://schemas.openxmlformats.org/drawingml/2006/table">
            <a:tbl>
              <a:tblPr firstRow="1" bandRow="1">
                <a:tableStyleId>{5C22544A-7EE6-4342-B048-85BDC9FD1C3A}</a:tableStyleId>
              </a:tblPr>
              <a:tblGrid>
                <a:gridCol w="3620349">
                  <a:extLst>
                    <a:ext uri="{9D8B030D-6E8A-4147-A177-3AD203B41FA5}">
                      <a16:colId xmlns:a16="http://schemas.microsoft.com/office/drawing/2014/main" xmlns="" val="20000"/>
                    </a:ext>
                  </a:extLst>
                </a:gridCol>
                <a:gridCol w="7333480">
                  <a:extLst>
                    <a:ext uri="{9D8B030D-6E8A-4147-A177-3AD203B41FA5}">
                      <a16:colId xmlns:a16="http://schemas.microsoft.com/office/drawing/2014/main" xmlns="" val="20001"/>
                    </a:ext>
                  </a:extLst>
                </a:gridCol>
              </a:tblGrid>
              <a:tr h="604405">
                <a:tc>
                  <a:txBody>
                    <a:bodyPr/>
                    <a:lstStyle/>
                    <a:p>
                      <a:pPr marL="0" algn="ctr" defTabSz="914400" rtl="0" eaLnBrk="1" latinLnBrk="0" hangingPunct="1">
                        <a:spcAft>
                          <a:spcPts val="0"/>
                        </a:spcAft>
                      </a:pPr>
                      <a:r>
                        <a:rPr lang="en-US" altLang="zh-CN" sz="2100" b="1" kern="100" baseline="0" dirty="0">
                          <a:solidFill>
                            <a:schemeClr val="lt1"/>
                          </a:solidFill>
                          <a:latin typeface="+mn-ea"/>
                          <a:ea typeface="+mn-ea"/>
                          <a:cs typeface="Times New Roman"/>
                        </a:rPr>
                        <a:t> </a:t>
                      </a:r>
                      <a:r>
                        <a:rPr lang="zh-CN" altLang="en-US" sz="2100" b="1" kern="100" baseline="0" dirty="0">
                          <a:solidFill>
                            <a:schemeClr val="lt1"/>
                          </a:solidFill>
                          <a:latin typeface="+mn-ea"/>
                          <a:ea typeface="+mn-ea"/>
                          <a:cs typeface="Times New Roman"/>
                        </a:rPr>
                        <a:t>方法</a:t>
                      </a:r>
                      <a:endParaRPr lang="zh-CN" sz="2100" b="1" kern="100" dirty="0">
                        <a:solidFill>
                          <a:schemeClr val="lt1"/>
                        </a:solidFill>
                        <a:latin typeface="+mn-ea"/>
                        <a:ea typeface="+mn-ea"/>
                        <a:cs typeface="Times New Roman"/>
                      </a:endParaRPr>
                    </a:p>
                  </a:txBody>
                  <a:tcPr marL="0" marR="0" marT="0" marB="0" anchor="ctr"/>
                </a:tc>
                <a:tc>
                  <a:txBody>
                    <a:bodyPr/>
                    <a:lstStyle/>
                    <a:p>
                      <a:pPr marL="0" algn="ctr" defTabSz="914400" rtl="0" eaLnBrk="1" latinLnBrk="0" hangingPunct="1">
                        <a:spcAft>
                          <a:spcPts val="0"/>
                        </a:spcAft>
                      </a:pPr>
                      <a:r>
                        <a:rPr lang="zh-CN" altLang="en-US" sz="2100" b="1" kern="100" dirty="0">
                          <a:solidFill>
                            <a:schemeClr val="lt1"/>
                          </a:solidFill>
                          <a:latin typeface="+mn-ea"/>
                          <a:ea typeface="+mn-ea"/>
                          <a:cs typeface="Times New Roman"/>
                        </a:rPr>
                        <a:t>功能描述</a:t>
                      </a:r>
                      <a:endParaRPr lang="zh-CN" sz="2100" b="1" kern="100" dirty="0">
                        <a:solidFill>
                          <a:schemeClr val="lt1"/>
                        </a:solidFill>
                        <a:latin typeface="+mn-ea"/>
                        <a:ea typeface="+mn-ea"/>
                        <a:cs typeface="Times New Roman"/>
                      </a:endParaRPr>
                    </a:p>
                  </a:txBody>
                  <a:tcPr marL="0" marR="0" marT="0" marB="0" anchor="ctr"/>
                </a:tc>
                <a:extLst>
                  <a:ext uri="{0D108BD9-81ED-4DB2-BD59-A6C34878D82A}">
                    <a16:rowId xmlns:a16="http://schemas.microsoft.com/office/drawing/2014/main" xmlns="" val="10000"/>
                  </a:ext>
                </a:extLst>
              </a:tr>
              <a:tr h="585164">
                <a:tc>
                  <a:txBody>
                    <a:bodyPr/>
                    <a:lstStyle/>
                    <a:p>
                      <a:pPr marL="66675">
                        <a:lnSpc>
                          <a:spcPts val="1350"/>
                        </a:lnSpc>
                        <a:spcAft>
                          <a:spcPts val="0"/>
                        </a:spcAft>
                      </a:pPr>
                      <a:r>
                        <a:rPr lang="en-US" sz="1900" kern="100">
                          <a:latin typeface="Times New Roman"/>
                          <a:ea typeface="宋体"/>
                          <a:cs typeface="宋体"/>
                        </a:rPr>
                        <a:t>boolean contains (String key)</a:t>
                      </a:r>
                      <a:endParaRPr lang="zh-CN" sz="1900" kern="100">
                        <a:latin typeface="Times New Roman"/>
                        <a:ea typeface="宋体"/>
                        <a:cs typeface="宋体"/>
                      </a:endParaRPr>
                    </a:p>
                  </a:txBody>
                  <a:tcPr marL="0" marR="0" marT="0" marB="0" anchor="ctr"/>
                </a:tc>
                <a:tc>
                  <a:txBody>
                    <a:bodyPr/>
                    <a:lstStyle/>
                    <a:p>
                      <a:pPr marL="66675">
                        <a:lnSpc>
                          <a:spcPts val="1350"/>
                        </a:lnSpc>
                        <a:spcAft>
                          <a:spcPts val="0"/>
                        </a:spcAft>
                      </a:pPr>
                      <a:r>
                        <a:rPr lang="zh-CN" sz="1900" kern="100">
                          <a:latin typeface="Times New Roman" pitchFamily="18" charset="0"/>
                          <a:ea typeface="+mn-ea"/>
                          <a:cs typeface="Times New Roman" pitchFamily="18" charset="0"/>
                        </a:rPr>
                        <a:t>判断</a:t>
                      </a:r>
                      <a:r>
                        <a:rPr lang="en-US" sz="1900" kern="100">
                          <a:latin typeface="Times New Roman" pitchFamily="18" charset="0"/>
                          <a:ea typeface="+mn-ea"/>
                          <a:cs typeface="Times New Roman" pitchFamily="18" charset="0"/>
                        </a:rPr>
                        <a:t>SharedPreferences</a:t>
                      </a:r>
                      <a:r>
                        <a:rPr lang="zh-CN" sz="1900" kern="100">
                          <a:latin typeface="Times New Roman" pitchFamily="18" charset="0"/>
                          <a:ea typeface="+mn-ea"/>
                          <a:cs typeface="Times New Roman" pitchFamily="18" charset="0"/>
                        </a:rPr>
                        <a:t>是否包含指定</a:t>
                      </a:r>
                      <a:r>
                        <a:rPr lang="en-US" sz="1900" kern="100">
                          <a:latin typeface="Times New Roman" pitchFamily="18" charset="0"/>
                          <a:ea typeface="+mn-ea"/>
                          <a:cs typeface="Times New Roman" pitchFamily="18" charset="0"/>
                        </a:rPr>
                        <a:t>key</a:t>
                      </a:r>
                      <a:r>
                        <a:rPr lang="zh-CN" sz="1900" kern="100">
                          <a:latin typeface="Times New Roman" pitchFamily="18" charset="0"/>
                          <a:ea typeface="+mn-ea"/>
                          <a:cs typeface="Times New Roman" pitchFamily="18" charset="0"/>
                        </a:rPr>
                        <a:t>的数据</a:t>
                      </a:r>
                    </a:p>
                  </a:txBody>
                  <a:tcPr marL="0" marR="0" marT="0" marB="0" anchor="ctr"/>
                </a:tc>
                <a:extLst>
                  <a:ext uri="{0D108BD9-81ED-4DB2-BD59-A6C34878D82A}">
                    <a16:rowId xmlns:a16="http://schemas.microsoft.com/office/drawing/2014/main" xmlns="" val="10001"/>
                  </a:ext>
                </a:extLst>
              </a:tr>
              <a:tr h="586043">
                <a:tc>
                  <a:txBody>
                    <a:bodyPr/>
                    <a:lstStyle/>
                    <a:p>
                      <a:pPr marL="66675">
                        <a:lnSpc>
                          <a:spcPts val="1350"/>
                        </a:lnSpc>
                        <a:spcAft>
                          <a:spcPts val="0"/>
                        </a:spcAft>
                      </a:pPr>
                      <a:r>
                        <a:rPr lang="en-US" sz="1900" kern="100">
                          <a:latin typeface="Times New Roman"/>
                          <a:ea typeface="宋体"/>
                          <a:cs typeface="宋体"/>
                        </a:rPr>
                        <a:t>SharedPreferences.Editor edit()</a:t>
                      </a:r>
                      <a:endParaRPr lang="zh-CN" sz="1900" kern="100">
                        <a:latin typeface="Times New Roman"/>
                        <a:ea typeface="宋体"/>
                        <a:cs typeface="宋体"/>
                      </a:endParaRPr>
                    </a:p>
                  </a:txBody>
                  <a:tcPr marL="0" marR="0" marT="0" marB="0" anchor="ctr"/>
                </a:tc>
                <a:tc>
                  <a:txBody>
                    <a:bodyPr/>
                    <a:lstStyle/>
                    <a:p>
                      <a:pPr marL="66675">
                        <a:lnSpc>
                          <a:spcPts val="1350"/>
                        </a:lnSpc>
                        <a:spcAft>
                          <a:spcPts val="0"/>
                        </a:spcAft>
                      </a:pPr>
                      <a:r>
                        <a:rPr lang="zh-CN" sz="1900" kern="100">
                          <a:latin typeface="Times New Roman" pitchFamily="18" charset="0"/>
                          <a:ea typeface="+mn-ea"/>
                          <a:cs typeface="Times New Roman" pitchFamily="18" charset="0"/>
                        </a:rPr>
                        <a:t>返回</a:t>
                      </a:r>
                      <a:r>
                        <a:rPr lang="en-US" sz="1900" kern="100">
                          <a:latin typeface="Times New Roman" pitchFamily="18" charset="0"/>
                          <a:ea typeface="+mn-ea"/>
                          <a:cs typeface="Times New Roman" pitchFamily="18" charset="0"/>
                        </a:rPr>
                        <a:t>SharedPreferences.Editor</a:t>
                      </a:r>
                      <a:r>
                        <a:rPr lang="zh-CN" sz="1900" kern="100">
                          <a:latin typeface="Times New Roman" pitchFamily="18" charset="0"/>
                          <a:ea typeface="+mn-ea"/>
                          <a:cs typeface="Times New Roman" pitchFamily="18" charset="0"/>
                        </a:rPr>
                        <a:t>编辑对象</a:t>
                      </a:r>
                    </a:p>
                  </a:txBody>
                  <a:tcPr marL="0" marR="0" marT="0" marB="0" anchor="ctr"/>
                </a:tc>
                <a:extLst>
                  <a:ext uri="{0D108BD9-81ED-4DB2-BD59-A6C34878D82A}">
                    <a16:rowId xmlns:a16="http://schemas.microsoft.com/office/drawing/2014/main" xmlns="" val="10002"/>
                  </a:ext>
                </a:extLst>
              </a:tr>
              <a:tr h="700904">
                <a:tc>
                  <a:txBody>
                    <a:bodyPr/>
                    <a:lstStyle/>
                    <a:p>
                      <a:pPr marL="66675">
                        <a:lnSpc>
                          <a:spcPts val="1350"/>
                        </a:lnSpc>
                        <a:spcAft>
                          <a:spcPts val="0"/>
                        </a:spcAft>
                      </a:pPr>
                      <a:r>
                        <a:rPr lang="en-US" sz="1900" kern="100">
                          <a:latin typeface="Times New Roman"/>
                          <a:ea typeface="宋体"/>
                          <a:cs typeface="宋体"/>
                        </a:rPr>
                        <a:t>Map&lt;String,?&gt; getAll()</a:t>
                      </a:r>
                      <a:endParaRPr lang="zh-CN" sz="1900" kern="100">
                        <a:latin typeface="Times New Roman"/>
                        <a:ea typeface="宋体"/>
                        <a:cs typeface="宋体"/>
                      </a:endParaRPr>
                    </a:p>
                  </a:txBody>
                  <a:tcPr marL="0" marR="0" marT="0" marB="0" anchor="ctr"/>
                </a:tc>
                <a:tc>
                  <a:txBody>
                    <a:bodyPr/>
                    <a:lstStyle/>
                    <a:p>
                      <a:pPr marL="66675">
                        <a:lnSpc>
                          <a:spcPts val="1350"/>
                        </a:lnSpc>
                        <a:spcAft>
                          <a:spcPts val="0"/>
                        </a:spcAft>
                      </a:pPr>
                      <a:r>
                        <a:rPr lang="zh-CN" sz="1900" kern="100" dirty="0">
                          <a:latin typeface="Times New Roman" pitchFamily="18" charset="0"/>
                          <a:ea typeface="+mn-ea"/>
                          <a:cs typeface="Times New Roman" pitchFamily="18" charset="0"/>
                        </a:rPr>
                        <a:t>获取</a:t>
                      </a:r>
                      <a:r>
                        <a:rPr lang="en-US" sz="1900" kern="100" dirty="0" err="1">
                          <a:latin typeface="Times New Roman" pitchFamily="18" charset="0"/>
                          <a:ea typeface="+mn-ea"/>
                          <a:cs typeface="Times New Roman" pitchFamily="18" charset="0"/>
                        </a:rPr>
                        <a:t>SharedPreferences</a:t>
                      </a:r>
                      <a:r>
                        <a:rPr lang="zh-CN" sz="1900" kern="100" dirty="0">
                          <a:latin typeface="Times New Roman" pitchFamily="18" charset="0"/>
                          <a:ea typeface="+mn-ea"/>
                          <a:cs typeface="Times New Roman" pitchFamily="18" charset="0"/>
                        </a:rPr>
                        <a:t>中所有</a:t>
                      </a:r>
                      <a:r>
                        <a:rPr lang="en-US" sz="1900" kern="100" dirty="0">
                          <a:latin typeface="Times New Roman" pitchFamily="18" charset="0"/>
                          <a:ea typeface="+mn-ea"/>
                          <a:cs typeface="Times New Roman" pitchFamily="18" charset="0"/>
                        </a:rPr>
                        <a:t>key-value</a:t>
                      </a:r>
                      <a:r>
                        <a:rPr lang="zh-CN" sz="1900" kern="100" dirty="0">
                          <a:latin typeface="Times New Roman" pitchFamily="18" charset="0"/>
                          <a:ea typeface="+mn-ea"/>
                          <a:cs typeface="Times New Roman" pitchFamily="18" charset="0"/>
                        </a:rPr>
                        <a:t>对，返回值的类型为</a:t>
                      </a:r>
                      <a:r>
                        <a:rPr lang="en-US" sz="1900" kern="100" dirty="0">
                          <a:latin typeface="Times New Roman" pitchFamily="18" charset="0"/>
                          <a:ea typeface="+mn-ea"/>
                          <a:cs typeface="Times New Roman" pitchFamily="18" charset="0"/>
                        </a:rPr>
                        <a:t>Map</a:t>
                      </a:r>
                      <a:r>
                        <a:rPr lang="zh-CN" sz="1900" kern="100" dirty="0">
                          <a:latin typeface="Times New Roman" pitchFamily="18" charset="0"/>
                          <a:ea typeface="+mn-ea"/>
                          <a:cs typeface="Times New Roman" pitchFamily="18" charset="0"/>
                        </a:rPr>
                        <a:t>类型</a:t>
                      </a:r>
                    </a:p>
                  </a:txBody>
                  <a:tcPr marL="0" marR="0" marT="0" marB="0" anchor="ctr"/>
                </a:tc>
                <a:extLst>
                  <a:ext uri="{0D108BD9-81ED-4DB2-BD59-A6C34878D82A}">
                    <a16:rowId xmlns:a16="http://schemas.microsoft.com/office/drawing/2014/main" xmlns="" val="10003"/>
                  </a:ext>
                </a:extLst>
              </a:tr>
              <a:tr h="666755">
                <a:tc>
                  <a:txBody>
                    <a:bodyPr/>
                    <a:lstStyle/>
                    <a:p>
                      <a:pPr marL="66675">
                        <a:lnSpc>
                          <a:spcPts val="1350"/>
                        </a:lnSpc>
                        <a:spcAft>
                          <a:spcPts val="0"/>
                        </a:spcAft>
                      </a:pPr>
                      <a:r>
                        <a:rPr lang="en-US" sz="1900" kern="100" dirty="0">
                          <a:latin typeface="Times New Roman"/>
                          <a:ea typeface="宋体"/>
                          <a:cs typeface="宋体"/>
                        </a:rPr>
                        <a:t>xxx </a:t>
                      </a:r>
                      <a:r>
                        <a:rPr lang="en-US" sz="1900" kern="100" dirty="0" err="1">
                          <a:latin typeface="Times New Roman"/>
                          <a:ea typeface="宋体"/>
                          <a:cs typeface="宋体"/>
                        </a:rPr>
                        <a:t>getXxx</a:t>
                      </a:r>
                      <a:r>
                        <a:rPr lang="en-US" sz="1900" kern="100" dirty="0">
                          <a:latin typeface="Times New Roman"/>
                          <a:ea typeface="宋体"/>
                          <a:cs typeface="宋体"/>
                        </a:rPr>
                        <a:t>(String </a:t>
                      </a:r>
                      <a:r>
                        <a:rPr lang="en-US" sz="1900" kern="100" dirty="0" err="1">
                          <a:latin typeface="Times New Roman"/>
                          <a:ea typeface="宋体"/>
                          <a:cs typeface="宋体"/>
                        </a:rPr>
                        <a:t>key,xxx</a:t>
                      </a:r>
                      <a:r>
                        <a:rPr lang="en-US" sz="1900" kern="100" dirty="0">
                          <a:latin typeface="Times New Roman"/>
                          <a:ea typeface="宋体"/>
                          <a:cs typeface="宋体"/>
                        </a:rPr>
                        <a:t> </a:t>
                      </a:r>
                      <a:r>
                        <a:rPr lang="en-US" sz="1900" kern="100" dirty="0" err="1">
                          <a:latin typeface="Times New Roman"/>
                          <a:ea typeface="宋体"/>
                          <a:cs typeface="宋体"/>
                        </a:rPr>
                        <a:t>defValue</a:t>
                      </a:r>
                      <a:r>
                        <a:rPr lang="en-US" sz="1900" kern="100" dirty="0">
                          <a:latin typeface="Times New Roman"/>
                          <a:ea typeface="宋体"/>
                          <a:cs typeface="宋体"/>
                        </a:rPr>
                        <a:t>)</a:t>
                      </a:r>
                      <a:endParaRPr lang="zh-CN" sz="1900" kern="100" dirty="0">
                        <a:latin typeface="Times New Roman"/>
                        <a:ea typeface="宋体"/>
                        <a:cs typeface="宋体"/>
                      </a:endParaRPr>
                    </a:p>
                  </a:txBody>
                  <a:tcPr marL="0" marR="0" marT="0" marB="0" anchor="ctr"/>
                </a:tc>
                <a:tc>
                  <a:txBody>
                    <a:bodyPr/>
                    <a:lstStyle/>
                    <a:p>
                      <a:pPr marL="66675">
                        <a:lnSpc>
                          <a:spcPts val="1350"/>
                        </a:lnSpc>
                        <a:spcAft>
                          <a:spcPts val="0"/>
                        </a:spcAft>
                      </a:pPr>
                      <a:r>
                        <a:rPr lang="zh-CN" sz="1900" kern="100" dirty="0">
                          <a:latin typeface="Times New Roman" pitchFamily="18" charset="0"/>
                          <a:ea typeface="+mn-ea"/>
                          <a:cs typeface="Times New Roman" pitchFamily="18" charset="0"/>
                        </a:rPr>
                        <a:t>返回</a:t>
                      </a:r>
                      <a:r>
                        <a:rPr lang="en-US" sz="1900" kern="100" dirty="0" err="1">
                          <a:latin typeface="Times New Roman" pitchFamily="18" charset="0"/>
                          <a:ea typeface="+mn-ea"/>
                          <a:cs typeface="Times New Roman" pitchFamily="18" charset="0"/>
                        </a:rPr>
                        <a:t>SharedPreferences</a:t>
                      </a:r>
                      <a:r>
                        <a:rPr lang="zh-CN" sz="1900" kern="100" dirty="0">
                          <a:latin typeface="Times New Roman" pitchFamily="18" charset="0"/>
                          <a:ea typeface="+mn-ea"/>
                          <a:cs typeface="Times New Roman" pitchFamily="18" charset="0"/>
                        </a:rPr>
                        <a:t>中指定</a:t>
                      </a:r>
                      <a:r>
                        <a:rPr lang="en-US" sz="1900" kern="100" dirty="0">
                          <a:latin typeface="Times New Roman" pitchFamily="18" charset="0"/>
                          <a:ea typeface="+mn-ea"/>
                          <a:cs typeface="Times New Roman" pitchFamily="18" charset="0"/>
                        </a:rPr>
                        <a:t>key</a:t>
                      </a:r>
                      <a:r>
                        <a:rPr lang="zh-CN" sz="1900" kern="100" dirty="0">
                          <a:latin typeface="Times New Roman" pitchFamily="18" charset="0"/>
                          <a:ea typeface="+mn-ea"/>
                          <a:cs typeface="Times New Roman" pitchFamily="18" charset="0"/>
                        </a:rPr>
                        <a:t>的数据值</a:t>
                      </a:r>
                    </a:p>
                  </a:txBody>
                  <a:tcPr marL="0" marR="0" marT="0" marB="0" anchor="ct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xmlns="" val="1908839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761963" y="761981"/>
            <a:ext cx="10943167" cy="1238259"/>
          </a:xfrm>
        </p:spPr>
        <p:txBody>
          <a:bodyPr>
            <a:normAutofit/>
          </a:bodyPr>
          <a:lstStyle/>
          <a:p>
            <a:pPr marL="228600" indent="-228600">
              <a:lnSpc>
                <a:spcPct val="120000"/>
              </a:lnSpc>
              <a:spcBef>
                <a:spcPts val="1000"/>
              </a:spcBef>
            </a:pPr>
            <a:r>
              <a:rPr sz="2400" b="0" dirty="0">
                <a:latin typeface="+mn-lt"/>
                <a:ea typeface="+mn-ea"/>
                <a:cs typeface="+mn-cs"/>
              </a:rPr>
              <a:t>SharedPreferences.Editor</a:t>
            </a:r>
            <a:r>
              <a:rPr lang="zh-CN" sz="2400" b="0" dirty="0">
                <a:latin typeface="+mn-lt"/>
                <a:ea typeface="+mn-ea"/>
                <a:cs typeface="+mn-cs"/>
              </a:rPr>
              <a:t>接口常用方法</a:t>
            </a:r>
            <a:endParaRPr sz="2400" b="0" dirty="0">
              <a:latin typeface="+mn-lt"/>
              <a:ea typeface="+mn-ea"/>
              <a:cs typeface="+mn-cs"/>
            </a:endParaRPr>
          </a:p>
        </p:txBody>
      </p:sp>
      <p:sp>
        <p:nvSpPr>
          <p:cNvPr id="4" name="标题 3"/>
          <p:cNvSpPr>
            <a:spLocks noGrp="1"/>
          </p:cNvSpPr>
          <p:nvPr>
            <p:ph type="title"/>
          </p:nvPr>
        </p:nvSpPr>
        <p:spPr>
          <a:xfrm>
            <a:off x="625687" y="24554"/>
            <a:ext cx="7485380" cy="547793"/>
          </a:xfrm>
        </p:spPr>
        <p:txBody>
          <a:bodyPr>
            <a:normAutofit/>
          </a:bodyPr>
          <a:lstStyle/>
          <a:p>
            <a:r>
              <a:rPr lang="en-US" dirty="0" err="1"/>
              <a:t>SharedPreferences.Editor</a:t>
            </a:r>
            <a:r>
              <a:rPr dirty="0"/>
              <a:t>接口</a:t>
            </a:r>
          </a:p>
        </p:txBody>
      </p:sp>
      <p:sp>
        <p:nvSpPr>
          <p:cNvPr id="117763" name="Rectangle 3"/>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147458" name="Rectangle 2"/>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151554" name="Rectangle 2"/>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graphicFrame>
        <p:nvGraphicFramePr>
          <p:cNvPr id="11" name="表格 10"/>
          <p:cNvGraphicFramePr>
            <a:graphicFrameLocks noGrp="1"/>
          </p:cNvGraphicFramePr>
          <p:nvPr/>
        </p:nvGraphicFramePr>
        <p:xfrm>
          <a:off x="666712" y="1619238"/>
          <a:ext cx="10953830" cy="3143271"/>
        </p:xfrm>
        <a:graphic>
          <a:graphicData uri="http://schemas.openxmlformats.org/drawingml/2006/table">
            <a:tbl>
              <a:tblPr firstRow="1" bandRow="1">
                <a:tableStyleId>{5C22544A-7EE6-4342-B048-85BDC9FD1C3A}</a:tableStyleId>
              </a:tblPr>
              <a:tblGrid>
                <a:gridCol w="5524539">
                  <a:extLst>
                    <a:ext uri="{9D8B030D-6E8A-4147-A177-3AD203B41FA5}">
                      <a16:colId xmlns:a16="http://schemas.microsoft.com/office/drawing/2014/main" xmlns="" val="20000"/>
                    </a:ext>
                  </a:extLst>
                </a:gridCol>
                <a:gridCol w="5429291">
                  <a:extLst>
                    <a:ext uri="{9D8B030D-6E8A-4147-A177-3AD203B41FA5}">
                      <a16:colId xmlns:a16="http://schemas.microsoft.com/office/drawing/2014/main" xmlns="" val="20001"/>
                    </a:ext>
                  </a:extLst>
                </a:gridCol>
              </a:tblGrid>
              <a:tr h="604405">
                <a:tc>
                  <a:txBody>
                    <a:bodyPr/>
                    <a:lstStyle/>
                    <a:p>
                      <a:pPr marL="0" algn="ctr" defTabSz="914400" rtl="0" eaLnBrk="1" latinLnBrk="0" hangingPunct="1">
                        <a:spcAft>
                          <a:spcPts val="0"/>
                        </a:spcAft>
                      </a:pPr>
                      <a:r>
                        <a:rPr lang="en-US" altLang="zh-CN" sz="2100" b="1" kern="100" baseline="0" dirty="0">
                          <a:solidFill>
                            <a:schemeClr val="lt1"/>
                          </a:solidFill>
                          <a:latin typeface="+mn-ea"/>
                          <a:ea typeface="+mn-ea"/>
                          <a:cs typeface="Times New Roman"/>
                        </a:rPr>
                        <a:t> </a:t>
                      </a:r>
                      <a:r>
                        <a:rPr lang="zh-CN" altLang="en-US" sz="2100" b="1" kern="100" baseline="0" dirty="0">
                          <a:solidFill>
                            <a:schemeClr val="lt1"/>
                          </a:solidFill>
                          <a:latin typeface="+mn-ea"/>
                          <a:ea typeface="+mn-ea"/>
                          <a:cs typeface="Times New Roman"/>
                        </a:rPr>
                        <a:t>方法</a:t>
                      </a:r>
                      <a:endParaRPr lang="zh-CN" sz="2100" b="1" kern="100" dirty="0">
                        <a:solidFill>
                          <a:schemeClr val="lt1"/>
                        </a:solidFill>
                        <a:latin typeface="+mn-ea"/>
                        <a:ea typeface="+mn-ea"/>
                        <a:cs typeface="Times New Roman"/>
                      </a:endParaRPr>
                    </a:p>
                  </a:txBody>
                  <a:tcPr marL="0" marR="0" marT="0" marB="0" anchor="ctr"/>
                </a:tc>
                <a:tc>
                  <a:txBody>
                    <a:bodyPr/>
                    <a:lstStyle/>
                    <a:p>
                      <a:pPr marL="0" algn="ctr" defTabSz="914400" rtl="0" eaLnBrk="1" latinLnBrk="0" hangingPunct="1">
                        <a:spcAft>
                          <a:spcPts val="0"/>
                        </a:spcAft>
                      </a:pPr>
                      <a:r>
                        <a:rPr lang="zh-CN" altLang="en-US" sz="2100" b="1" kern="100" dirty="0">
                          <a:solidFill>
                            <a:schemeClr val="lt1"/>
                          </a:solidFill>
                          <a:latin typeface="+mn-ea"/>
                          <a:ea typeface="+mn-ea"/>
                          <a:cs typeface="Times New Roman"/>
                        </a:rPr>
                        <a:t>功能描述</a:t>
                      </a:r>
                      <a:endParaRPr lang="zh-CN" sz="2100" b="1" kern="100" dirty="0">
                        <a:solidFill>
                          <a:schemeClr val="lt1"/>
                        </a:solidFill>
                        <a:latin typeface="+mn-ea"/>
                        <a:ea typeface="+mn-ea"/>
                        <a:cs typeface="Times New Roman"/>
                      </a:endParaRPr>
                    </a:p>
                  </a:txBody>
                  <a:tcPr marL="0" marR="0" marT="0" marB="0" anchor="ctr"/>
                </a:tc>
                <a:extLst>
                  <a:ext uri="{0D108BD9-81ED-4DB2-BD59-A6C34878D82A}">
                    <a16:rowId xmlns:a16="http://schemas.microsoft.com/office/drawing/2014/main" xmlns="" val="10000"/>
                  </a:ext>
                </a:extLst>
              </a:tr>
              <a:tr h="585164">
                <a:tc>
                  <a:txBody>
                    <a:bodyPr/>
                    <a:lstStyle/>
                    <a:p>
                      <a:pPr marL="66675">
                        <a:lnSpc>
                          <a:spcPts val="1350"/>
                        </a:lnSpc>
                        <a:spcAft>
                          <a:spcPts val="0"/>
                        </a:spcAft>
                      </a:pPr>
                      <a:r>
                        <a:rPr lang="en-US" sz="1900" kern="100">
                          <a:latin typeface="Times New Roman"/>
                          <a:ea typeface="宋体"/>
                          <a:cs typeface="宋体"/>
                        </a:rPr>
                        <a:t>SharedPreferences.Editor clear()</a:t>
                      </a:r>
                      <a:endParaRPr lang="zh-CN" sz="1900" kern="100">
                        <a:latin typeface="Times New Roman"/>
                        <a:ea typeface="宋体"/>
                        <a:cs typeface="宋体"/>
                      </a:endParaRPr>
                    </a:p>
                  </a:txBody>
                  <a:tcPr marL="0" marR="0" marT="0" marB="0" anchor="ctr"/>
                </a:tc>
                <a:tc>
                  <a:txBody>
                    <a:bodyPr/>
                    <a:lstStyle/>
                    <a:p>
                      <a:pPr marL="66675">
                        <a:lnSpc>
                          <a:spcPts val="1350"/>
                        </a:lnSpc>
                        <a:spcAft>
                          <a:spcPts val="0"/>
                        </a:spcAft>
                      </a:pPr>
                      <a:r>
                        <a:rPr lang="zh-CN" sz="1900" kern="100">
                          <a:latin typeface="Times New Roman"/>
                          <a:ea typeface="宋体"/>
                          <a:cs typeface="宋体"/>
                        </a:rPr>
                        <a:t>清除</a:t>
                      </a:r>
                      <a:r>
                        <a:rPr lang="en-US" sz="1900" kern="100">
                          <a:latin typeface="Times New Roman"/>
                          <a:ea typeface="宋体"/>
                          <a:cs typeface="宋体"/>
                        </a:rPr>
                        <a:t>SharedPreferences</a:t>
                      </a:r>
                      <a:r>
                        <a:rPr lang="zh-CN" sz="1900" kern="100">
                          <a:latin typeface="Times New Roman"/>
                          <a:ea typeface="宋体"/>
                          <a:cs typeface="宋体"/>
                        </a:rPr>
                        <a:t>中所有数据</a:t>
                      </a:r>
                    </a:p>
                  </a:txBody>
                  <a:tcPr marL="0" marR="0" marT="0" marB="0" anchor="ctr"/>
                </a:tc>
                <a:extLst>
                  <a:ext uri="{0D108BD9-81ED-4DB2-BD59-A6C34878D82A}">
                    <a16:rowId xmlns:a16="http://schemas.microsoft.com/office/drawing/2014/main" xmlns="" val="10001"/>
                  </a:ext>
                </a:extLst>
              </a:tr>
              <a:tr h="586043">
                <a:tc>
                  <a:txBody>
                    <a:bodyPr/>
                    <a:lstStyle/>
                    <a:p>
                      <a:pPr marL="66675">
                        <a:lnSpc>
                          <a:spcPts val="1350"/>
                        </a:lnSpc>
                        <a:spcAft>
                          <a:spcPts val="0"/>
                        </a:spcAft>
                      </a:pPr>
                      <a:r>
                        <a:rPr lang="en-US" sz="1900" kern="100">
                          <a:latin typeface="Times New Roman"/>
                          <a:ea typeface="宋体"/>
                          <a:cs typeface="宋体"/>
                        </a:rPr>
                        <a:t>SharedPreferences.Editor putXxx(String key,xxx value)</a:t>
                      </a:r>
                      <a:endParaRPr lang="zh-CN" sz="1900" kern="100">
                        <a:latin typeface="Times New Roman"/>
                        <a:ea typeface="宋体"/>
                        <a:cs typeface="宋体"/>
                      </a:endParaRPr>
                    </a:p>
                  </a:txBody>
                  <a:tcPr marL="0" marR="0" marT="0" marB="0" anchor="ctr"/>
                </a:tc>
                <a:tc>
                  <a:txBody>
                    <a:bodyPr/>
                    <a:lstStyle/>
                    <a:p>
                      <a:pPr marL="66675">
                        <a:lnSpc>
                          <a:spcPts val="1350"/>
                        </a:lnSpc>
                        <a:spcAft>
                          <a:spcPts val="0"/>
                        </a:spcAft>
                      </a:pPr>
                      <a:r>
                        <a:rPr lang="zh-CN" sz="1900" kern="100" dirty="0">
                          <a:latin typeface="Times New Roman"/>
                          <a:ea typeface="宋体"/>
                          <a:cs typeface="宋体"/>
                        </a:rPr>
                        <a:t>将指定</a:t>
                      </a:r>
                      <a:r>
                        <a:rPr lang="en-US" sz="1900" kern="100" dirty="0">
                          <a:latin typeface="Times New Roman"/>
                          <a:ea typeface="宋体"/>
                          <a:cs typeface="宋体"/>
                        </a:rPr>
                        <a:t>key</a:t>
                      </a:r>
                      <a:r>
                        <a:rPr lang="zh-CN" sz="1900" kern="100" dirty="0">
                          <a:latin typeface="Times New Roman"/>
                          <a:ea typeface="宋体"/>
                          <a:cs typeface="宋体"/>
                        </a:rPr>
                        <a:t>所对应的数据保存到</a:t>
                      </a:r>
                      <a:r>
                        <a:rPr lang="en-US" sz="1900" kern="100" dirty="0" err="1">
                          <a:latin typeface="Times New Roman"/>
                          <a:ea typeface="宋体"/>
                          <a:cs typeface="宋体"/>
                        </a:rPr>
                        <a:t>SharedPreferences</a:t>
                      </a:r>
                      <a:r>
                        <a:rPr lang="zh-CN" sz="1900" kern="100" dirty="0">
                          <a:latin typeface="Times New Roman"/>
                          <a:ea typeface="宋体"/>
                          <a:cs typeface="宋体"/>
                        </a:rPr>
                        <a:t>中</a:t>
                      </a:r>
                    </a:p>
                  </a:txBody>
                  <a:tcPr marL="0" marR="0" marT="0" marB="0" anchor="ctr"/>
                </a:tc>
                <a:extLst>
                  <a:ext uri="{0D108BD9-81ED-4DB2-BD59-A6C34878D82A}">
                    <a16:rowId xmlns:a16="http://schemas.microsoft.com/office/drawing/2014/main" xmlns="" val="10002"/>
                  </a:ext>
                </a:extLst>
              </a:tr>
              <a:tr h="700904">
                <a:tc>
                  <a:txBody>
                    <a:bodyPr/>
                    <a:lstStyle/>
                    <a:p>
                      <a:pPr marL="66675">
                        <a:lnSpc>
                          <a:spcPts val="1350"/>
                        </a:lnSpc>
                        <a:spcAft>
                          <a:spcPts val="0"/>
                        </a:spcAft>
                      </a:pPr>
                      <a:r>
                        <a:rPr lang="en-US" sz="1900" kern="100">
                          <a:latin typeface="Times New Roman"/>
                          <a:ea typeface="宋体"/>
                          <a:cs typeface="宋体"/>
                        </a:rPr>
                        <a:t>SharedPreferences.Editor remove(String key)</a:t>
                      </a:r>
                      <a:endParaRPr lang="zh-CN" sz="1900" kern="100">
                        <a:latin typeface="Times New Roman"/>
                        <a:ea typeface="宋体"/>
                        <a:cs typeface="宋体"/>
                      </a:endParaRPr>
                    </a:p>
                  </a:txBody>
                  <a:tcPr marL="0" marR="0" marT="0" marB="0" anchor="ctr"/>
                </a:tc>
                <a:tc>
                  <a:txBody>
                    <a:bodyPr/>
                    <a:lstStyle/>
                    <a:p>
                      <a:pPr marL="66675">
                        <a:lnSpc>
                          <a:spcPts val="1350"/>
                        </a:lnSpc>
                        <a:spcAft>
                          <a:spcPts val="0"/>
                        </a:spcAft>
                      </a:pPr>
                      <a:r>
                        <a:rPr lang="zh-CN" sz="1900" kern="100">
                          <a:latin typeface="Times New Roman"/>
                          <a:ea typeface="宋体"/>
                          <a:cs typeface="宋体"/>
                        </a:rPr>
                        <a:t>删除</a:t>
                      </a:r>
                      <a:r>
                        <a:rPr lang="en-US" sz="1900" kern="100">
                          <a:latin typeface="Times New Roman"/>
                          <a:ea typeface="宋体"/>
                          <a:cs typeface="宋体"/>
                        </a:rPr>
                        <a:t>SharedPreferences</a:t>
                      </a:r>
                      <a:r>
                        <a:rPr lang="zh-CN" sz="1900" kern="100">
                          <a:latin typeface="Times New Roman"/>
                          <a:ea typeface="宋体"/>
                          <a:cs typeface="宋体"/>
                        </a:rPr>
                        <a:t>中指定</a:t>
                      </a:r>
                      <a:r>
                        <a:rPr lang="en-US" sz="1900" kern="100">
                          <a:latin typeface="Times New Roman"/>
                          <a:ea typeface="宋体"/>
                          <a:cs typeface="宋体"/>
                        </a:rPr>
                        <a:t>key</a:t>
                      </a:r>
                      <a:r>
                        <a:rPr lang="zh-CN" sz="1900" kern="100">
                          <a:latin typeface="Times New Roman"/>
                          <a:ea typeface="宋体"/>
                          <a:cs typeface="宋体"/>
                        </a:rPr>
                        <a:t>所对应的数据</a:t>
                      </a:r>
                    </a:p>
                  </a:txBody>
                  <a:tcPr marL="0" marR="0" marT="0" marB="0" anchor="ctr"/>
                </a:tc>
                <a:extLst>
                  <a:ext uri="{0D108BD9-81ED-4DB2-BD59-A6C34878D82A}">
                    <a16:rowId xmlns:a16="http://schemas.microsoft.com/office/drawing/2014/main" xmlns="" val="10003"/>
                  </a:ext>
                </a:extLst>
              </a:tr>
              <a:tr h="666755">
                <a:tc>
                  <a:txBody>
                    <a:bodyPr/>
                    <a:lstStyle/>
                    <a:p>
                      <a:pPr marL="66675">
                        <a:lnSpc>
                          <a:spcPts val="1350"/>
                        </a:lnSpc>
                        <a:spcAft>
                          <a:spcPts val="0"/>
                        </a:spcAft>
                      </a:pPr>
                      <a:r>
                        <a:rPr lang="en-US" sz="1900" kern="100" dirty="0" err="1">
                          <a:latin typeface="Times New Roman"/>
                          <a:ea typeface="宋体"/>
                          <a:cs typeface="宋体"/>
                        </a:rPr>
                        <a:t>boolean</a:t>
                      </a:r>
                      <a:r>
                        <a:rPr lang="en-US" sz="1900" kern="100" dirty="0">
                          <a:latin typeface="Times New Roman"/>
                          <a:ea typeface="宋体"/>
                          <a:cs typeface="宋体"/>
                        </a:rPr>
                        <a:t> commit()</a:t>
                      </a:r>
                      <a:endParaRPr lang="zh-CN" sz="1900" kern="100" dirty="0">
                        <a:latin typeface="Times New Roman"/>
                        <a:ea typeface="宋体"/>
                        <a:cs typeface="宋体"/>
                      </a:endParaRPr>
                    </a:p>
                  </a:txBody>
                  <a:tcPr marL="0" marR="0" marT="0" marB="0" anchor="ctr"/>
                </a:tc>
                <a:tc>
                  <a:txBody>
                    <a:bodyPr/>
                    <a:lstStyle/>
                    <a:p>
                      <a:pPr marL="66675">
                        <a:lnSpc>
                          <a:spcPts val="1350"/>
                        </a:lnSpc>
                        <a:spcAft>
                          <a:spcPts val="0"/>
                        </a:spcAft>
                      </a:pPr>
                      <a:r>
                        <a:rPr lang="zh-CN" sz="1900" kern="100" dirty="0">
                          <a:latin typeface="Times New Roman"/>
                          <a:ea typeface="宋体"/>
                          <a:cs typeface="宋体"/>
                        </a:rPr>
                        <a:t>当</a:t>
                      </a:r>
                      <a:r>
                        <a:rPr lang="en-US" sz="1900" kern="100" dirty="0">
                          <a:latin typeface="Times New Roman"/>
                          <a:ea typeface="宋体"/>
                          <a:cs typeface="宋体"/>
                        </a:rPr>
                        <a:t>Editor</a:t>
                      </a:r>
                      <a:r>
                        <a:rPr lang="zh-CN" sz="1900" kern="100" dirty="0">
                          <a:latin typeface="Times New Roman"/>
                          <a:ea typeface="宋体"/>
                          <a:cs typeface="宋体"/>
                        </a:rPr>
                        <a:t>编辑完成后，使用该方法提交内容，以便数据保存到</a:t>
                      </a:r>
                      <a:r>
                        <a:rPr lang="en-US" sz="1900" kern="100" dirty="0" err="1">
                          <a:latin typeface="Times New Roman"/>
                          <a:ea typeface="宋体"/>
                          <a:cs typeface="宋体"/>
                        </a:rPr>
                        <a:t>SharedPreferences</a:t>
                      </a:r>
                      <a:r>
                        <a:rPr lang="zh-CN" sz="1900" kern="100" dirty="0">
                          <a:latin typeface="Times New Roman"/>
                          <a:ea typeface="宋体"/>
                          <a:cs typeface="宋体"/>
                        </a:rPr>
                        <a:t>中</a:t>
                      </a:r>
                    </a:p>
                  </a:txBody>
                  <a:tcPr marL="0" marR="0" marT="0" marB="0" anchor="ctr"/>
                </a:tc>
                <a:extLst>
                  <a:ext uri="{0D108BD9-81ED-4DB2-BD59-A6C34878D82A}">
                    <a16:rowId xmlns:a16="http://schemas.microsoft.com/office/drawing/2014/main" xmlns="" val="10004"/>
                  </a:ext>
                </a:extLst>
              </a:tr>
            </a:tbl>
          </a:graphicData>
        </a:graphic>
      </p:graphicFrame>
      <p:grpSp>
        <p:nvGrpSpPr>
          <p:cNvPr id="16" name="组合 15"/>
          <p:cNvGrpSpPr/>
          <p:nvPr/>
        </p:nvGrpSpPr>
        <p:grpSpPr>
          <a:xfrm>
            <a:off x="761963" y="5115225"/>
            <a:ext cx="10763325" cy="1107866"/>
            <a:chOff x="721020" y="3984226"/>
            <a:chExt cx="7422880" cy="830900"/>
          </a:xfrm>
        </p:grpSpPr>
        <p:grpSp>
          <p:nvGrpSpPr>
            <p:cNvPr id="17" name="组合 7"/>
            <p:cNvGrpSpPr/>
            <p:nvPr/>
          </p:nvGrpSpPr>
          <p:grpSpPr>
            <a:xfrm>
              <a:off x="721020" y="4005718"/>
              <a:ext cx="636270" cy="759506"/>
              <a:chOff x="645787" y="4132211"/>
              <a:chExt cx="636270" cy="759506"/>
            </a:xfrm>
          </p:grpSpPr>
          <p:pic>
            <p:nvPicPr>
              <p:cNvPr id="19" name="图片 18"/>
              <p:cNvPicPr>
                <a:picLocks noChangeAspect="1"/>
              </p:cNvPicPr>
              <p:nvPr/>
            </p:nvPicPr>
            <p:blipFill>
              <a:blip r:embed="rId3" cstate="print">
                <a:duotone>
                  <a:schemeClr val="accent1">
                    <a:shade val="45000"/>
                    <a:satMod val="135000"/>
                  </a:schemeClr>
                  <a:prstClr val="white"/>
                </a:duotone>
              </a:blip>
              <a:stretch>
                <a:fillRect/>
              </a:stretch>
            </p:blipFill>
            <p:spPr>
              <a:xfrm>
                <a:off x="714348" y="4132211"/>
                <a:ext cx="484014" cy="484014"/>
              </a:xfrm>
              <a:prstGeom prst="rect">
                <a:avLst/>
              </a:prstGeom>
            </p:spPr>
          </p:pic>
          <p:sp>
            <p:nvSpPr>
              <p:cNvPr id="20" name="文本框 7"/>
              <p:cNvSpPr txBox="1"/>
              <p:nvPr/>
            </p:nvSpPr>
            <p:spPr>
              <a:xfrm rot="21540000">
                <a:off x="645787" y="4576294"/>
                <a:ext cx="636270" cy="315423"/>
              </a:xfrm>
              <a:prstGeom prst="rect">
                <a:avLst/>
              </a:prstGeom>
              <a:noFill/>
            </p:spPr>
            <p:txBody>
              <a:bodyPr wrap="square">
                <a:spAutoFit/>
              </a:bodyPr>
              <a:lstStyle/>
              <a:p>
                <a:pPr>
                  <a:defRPr/>
                </a:pPr>
                <a:r>
                  <a:rPr lang="zh-CN" altLang="en-US" sz="2133"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p>
            </p:txBody>
          </p:sp>
        </p:grpSp>
        <p:sp>
          <p:nvSpPr>
            <p:cNvPr id="18" name="TextBox 17"/>
            <p:cNvSpPr txBox="1"/>
            <p:nvPr/>
          </p:nvSpPr>
          <p:spPr bwMode="auto">
            <a:xfrm>
              <a:off x="1357290" y="3984226"/>
              <a:ext cx="6786610" cy="830900"/>
            </a:xfrm>
            <a:prstGeom prst="rect">
              <a:avLst/>
            </a:prstGeom>
            <a:solidFill>
              <a:schemeClr val="accent1">
                <a:lumMod val="40000"/>
                <a:lumOff val="60000"/>
              </a:schemeClr>
            </a:solidFill>
            <a:ln w="9525">
              <a:noFill/>
              <a:miter lim="800000"/>
            </a:ln>
          </p:spPr>
          <p:txBody>
            <a:bodyPr vert="horz" wrap="square" lIns="121920" tIns="60960" rIns="121920" bIns="60960" numCol="1" rtlCol="0" anchor="ctr" anchorCtr="0" compatLnSpc="1">
              <a:spAutoFit/>
            </a:bodyPr>
            <a:lstStyle/>
            <a:p>
              <a:pPr eaLnBrk="0" fontAlgn="base" hangingPunct="0">
                <a:lnSpc>
                  <a:spcPct val="150000"/>
                </a:lnSpc>
                <a:spcBef>
                  <a:spcPct val="20000"/>
                </a:spcBef>
                <a:spcAft>
                  <a:spcPct val="0"/>
                </a:spcAft>
                <a:buClr>
                  <a:schemeClr val="accent1"/>
                </a:buClr>
              </a:pPr>
              <a:r>
                <a:rPr lang="en-US" sz="2133" dirty="0" err="1">
                  <a:latin typeface="Times New Roman" pitchFamily="18" charset="0"/>
                  <a:cs typeface="Times New Roman" pitchFamily="18" charset="0"/>
                </a:rPr>
                <a:t>SharedPreferences</a:t>
              </a:r>
              <a:r>
                <a:rPr lang="zh-CN" altLang="en-US" sz="2133" dirty="0">
                  <a:latin typeface="Times New Roman" pitchFamily="18" charset="0"/>
                  <a:cs typeface="Times New Roman" pitchFamily="18" charset="0"/>
                </a:rPr>
                <a:t>和</a:t>
              </a:r>
              <a:r>
                <a:rPr lang="en-US" sz="2133" dirty="0" err="1">
                  <a:latin typeface="Times New Roman" pitchFamily="18" charset="0"/>
                  <a:cs typeface="Times New Roman" pitchFamily="18" charset="0"/>
                </a:rPr>
                <a:t>SharedPreferences.Editor</a:t>
              </a:r>
              <a:r>
                <a:rPr lang="zh-CN" altLang="en-US" sz="2133" dirty="0">
                  <a:latin typeface="Times New Roman" pitchFamily="18" charset="0"/>
                  <a:cs typeface="Times New Roman" pitchFamily="18" charset="0"/>
                </a:rPr>
                <a:t>需要组合使用，</a:t>
              </a:r>
              <a:r>
                <a:rPr lang="en-US" sz="2133" dirty="0" err="1">
                  <a:latin typeface="Times New Roman" pitchFamily="18" charset="0"/>
                  <a:cs typeface="Times New Roman" pitchFamily="18" charset="0"/>
                </a:rPr>
                <a:t>SharedPreferences</a:t>
              </a:r>
              <a:r>
                <a:rPr lang="zh-CN" altLang="en-US" sz="2133" dirty="0">
                  <a:latin typeface="Times New Roman" pitchFamily="18" charset="0"/>
                  <a:cs typeface="Times New Roman" pitchFamily="18" charset="0"/>
                </a:rPr>
                <a:t>负责读取数据，而</a:t>
              </a:r>
              <a:r>
                <a:rPr lang="en-US" sz="2133" dirty="0" err="1">
                  <a:latin typeface="Times New Roman" pitchFamily="18" charset="0"/>
                  <a:cs typeface="Times New Roman" pitchFamily="18" charset="0"/>
                </a:rPr>
                <a:t>SharedPreferences.Editor</a:t>
              </a:r>
              <a:r>
                <a:rPr lang="zh-CN" altLang="en-US" sz="2133" dirty="0">
                  <a:latin typeface="Times New Roman" pitchFamily="18" charset="0"/>
                  <a:cs typeface="Times New Roman" pitchFamily="18" charset="0"/>
                </a:rPr>
                <a:t>负责保存数据。</a:t>
              </a:r>
              <a:endParaRPr kumimoji="1" lang="zh-CN" altLang="en-US" sz="2133" dirty="0">
                <a:solidFill>
                  <a:srgbClr val="000000"/>
                </a:solidFill>
                <a:latin typeface="Times New Roman" pitchFamily="18" charset="0"/>
                <a:cs typeface="Times New Roman" pitchFamily="18" charset="0"/>
              </a:endParaRPr>
            </a:p>
          </p:txBody>
        </p:sp>
      </p:grpSp>
    </p:spTree>
    <p:extLst>
      <p:ext uri="{BB962C8B-B14F-4D97-AF65-F5344CB8AC3E}">
        <p14:creationId xmlns:p14="http://schemas.microsoft.com/office/powerpoint/2010/main" xmlns="" val="324434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81828" y="743240"/>
            <a:ext cx="11419377" cy="3714776"/>
          </a:xfrm>
        </p:spPr>
        <p:txBody>
          <a:bodyPr>
            <a:noAutofit/>
          </a:bodyPr>
          <a:lstStyle/>
          <a:p>
            <a:pPr marL="228600" indent="-228600">
              <a:lnSpc>
                <a:spcPct val="120000"/>
              </a:lnSpc>
              <a:spcBef>
                <a:spcPts val="1000"/>
              </a:spcBef>
            </a:pPr>
            <a:r>
              <a:rPr sz="2400" dirty="0">
                <a:latin typeface="Times New Roman" panose="02020603050405020304" pitchFamily="18" charset="0"/>
                <a:ea typeface="宋体" panose="02010600030101010101" pitchFamily="2" charset="-122"/>
                <a:cs typeface="Times New Roman" panose="02020603050405020304" pitchFamily="18" charset="0"/>
              </a:rPr>
              <a:t>getSharedPreferences(String name,int mode)</a:t>
            </a:r>
            <a:r>
              <a:rPr lang="zh-CN" sz="2400" dirty="0">
                <a:latin typeface="Times New Roman" panose="02020603050405020304" pitchFamily="18" charset="0"/>
                <a:ea typeface="宋体" panose="02010600030101010101" pitchFamily="2" charset="-122"/>
                <a:cs typeface="Times New Roman" panose="02020603050405020304" pitchFamily="18" charset="0"/>
              </a:rPr>
              <a:t>方法的参数说</a:t>
            </a:r>
            <a:endParaRPr sz="2400" dirty="0">
              <a:latin typeface="Times New Roman" panose="02020603050405020304" pitchFamily="18" charset="0"/>
              <a:ea typeface="宋体" panose="02010600030101010101" pitchFamily="2" charset="-122"/>
              <a:cs typeface="Times New Roman" panose="02020603050405020304" pitchFamily="18" charset="0"/>
            </a:endParaRPr>
          </a:p>
          <a:p>
            <a:pPr lvl="1"/>
            <a:r>
              <a:rPr sz="2200" i="0" dirty="0">
                <a:latin typeface="Times New Roman" panose="02020603050405020304" pitchFamily="18" charset="0"/>
                <a:ea typeface="宋体" panose="02010600030101010101" pitchFamily="2" charset="-122"/>
                <a:cs typeface="Times New Roman" panose="02020603050405020304" pitchFamily="18" charset="0"/>
              </a:rPr>
              <a:t>参数</a:t>
            </a:r>
            <a:r>
              <a:rPr lang="en-US" sz="2200" i="0" dirty="0">
                <a:latin typeface="Times New Roman" panose="02020603050405020304" pitchFamily="18" charset="0"/>
                <a:ea typeface="宋体" panose="02010600030101010101" pitchFamily="2" charset="-122"/>
                <a:cs typeface="Times New Roman" panose="02020603050405020304" pitchFamily="18" charset="0"/>
              </a:rPr>
              <a:t>name</a:t>
            </a:r>
            <a:r>
              <a:rPr sz="2200" i="0" dirty="0">
                <a:latin typeface="Times New Roman" panose="02020603050405020304" pitchFamily="18" charset="0"/>
                <a:ea typeface="宋体" panose="02010600030101010101" pitchFamily="2" charset="-122"/>
                <a:cs typeface="Times New Roman" panose="02020603050405020304" pitchFamily="18" charset="0"/>
              </a:rPr>
              <a:t>用于指定存储数据的</a:t>
            </a:r>
            <a:r>
              <a:rPr lang="en-US" sz="2200" i="0" dirty="0">
                <a:latin typeface="Times New Roman" panose="02020603050405020304" pitchFamily="18" charset="0"/>
                <a:ea typeface="宋体" panose="02010600030101010101" pitchFamily="2" charset="-122"/>
                <a:cs typeface="Times New Roman" panose="02020603050405020304" pitchFamily="18" charset="0"/>
              </a:rPr>
              <a:t>XML</a:t>
            </a:r>
            <a:r>
              <a:rPr sz="2200" i="0" dirty="0">
                <a:latin typeface="Times New Roman" panose="02020603050405020304" pitchFamily="18" charset="0"/>
                <a:ea typeface="宋体" panose="02010600030101010101" pitchFamily="2" charset="-122"/>
                <a:cs typeface="Times New Roman" panose="02020603050405020304" pitchFamily="18" charset="0"/>
              </a:rPr>
              <a:t>文件名，该文件名无须后缀（</a:t>
            </a:r>
            <a:r>
              <a:rPr lang="en-US" sz="2200" i="0" dirty="0">
                <a:latin typeface="Times New Roman" panose="02020603050405020304" pitchFamily="18" charset="0"/>
                <a:ea typeface="宋体" panose="02010600030101010101" pitchFamily="2" charset="-122"/>
                <a:cs typeface="Times New Roman" panose="02020603050405020304" pitchFamily="18" charset="0"/>
              </a:rPr>
              <a:t>.xml</a:t>
            </a:r>
            <a:r>
              <a:rPr sz="2200" i="0" dirty="0">
                <a:latin typeface="Times New Roman" panose="02020603050405020304" pitchFamily="18" charset="0"/>
                <a:ea typeface="宋体" panose="02010600030101010101" pitchFamily="2" charset="-122"/>
                <a:cs typeface="Times New Roman" panose="02020603050405020304" pitchFamily="18" charset="0"/>
              </a:rPr>
              <a:t>），系统会自动添加</a:t>
            </a:r>
            <a:r>
              <a:rPr lang="en-US" sz="2200" i="0" dirty="0">
                <a:latin typeface="Times New Roman" panose="02020603050405020304" pitchFamily="18" charset="0"/>
                <a:ea typeface="宋体" panose="02010600030101010101" pitchFamily="2" charset="-122"/>
                <a:cs typeface="Times New Roman" panose="02020603050405020304" pitchFamily="18" charset="0"/>
              </a:rPr>
              <a:t>.xml</a:t>
            </a:r>
            <a:r>
              <a:rPr sz="2200" i="0" dirty="0">
                <a:latin typeface="Times New Roman" panose="02020603050405020304" pitchFamily="18" charset="0"/>
                <a:ea typeface="宋体" panose="02010600030101010101" pitchFamily="2" charset="-122"/>
                <a:cs typeface="Times New Roman" panose="02020603050405020304" pitchFamily="18" charset="0"/>
              </a:rPr>
              <a:t>后缀，并在“</a:t>
            </a:r>
            <a:r>
              <a:rPr lang="en-US" sz="2200" i="0" dirty="0">
                <a:latin typeface="Times New Roman" panose="02020603050405020304" pitchFamily="18" charset="0"/>
                <a:ea typeface="宋体" panose="02010600030101010101" pitchFamily="2" charset="-122"/>
                <a:cs typeface="Times New Roman" panose="02020603050405020304" pitchFamily="18" charset="0"/>
              </a:rPr>
              <a:t>/data/data/</a:t>
            </a:r>
            <a:r>
              <a:rPr sz="2200" i="0" dirty="0">
                <a:latin typeface="Times New Roman" panose="02020603050405020304" pitchFamily="18" charset="0"/>
                <a:ea typeface="宋体" panose="02010600030101010101" pitchFamily="2" charset="-122"/>
                <a:cs typeface="Times New Roman" panose="02020603050405020304" pitchFamily="18" charset="0"/>
              </a:rPr>
              <a:t>包名</a:t>
            </a:r>
            <a:r>
              <a:rPr lang="en-US" sz="2200" i="0" dirty="0">
                <a:latin typeface="Times New Roman" panose="02020603050405020304" pitchFamily="18" charset="0"/>
                <a:ea typeface="宋体" panose="02010600030101010101" pitchFamily="2" charset="-122"/>
                <a:cs typeface="Times New Roman" panose="02020603050405020304" pitchFamily="18" charset="0"/>
              </a:rPr>
              <a:t>/</a:t>
            </a:r>
            <a:r>
              <a:rPr lang="en-US" sz="2200" i="0" dirty="0" err="1">
                <a:latin typeface="Times New Roman" panose="02020603050405020304" pitchFamily="18" charset="0"/>
                <a:ea typeface="宋体" panose="02010600030101010101" pitchFamily="2" charset="-122"/>
                <a:cs typeface="Times New Roman" panose="02020603050405020304" pitchFamily="18" charset="0"/>
              </a:rPr>
              <a:t>shared_prefs</a:t>
            </a:r>
            <a:r>
              <a:rPr lang="en-US" sz="2200" i="0" dirty="0">
                <a:latin typeface="Times New Roman" panose="02020603050405020304" pitchFamily="18" charset="0"/>
                <a:ea typeface="宋体" panose="02010600030101010101" pitchFamily="2" charset="-122"/>
                <a:cs typeface="Times New Roman" panose="02020603050405020304" pitchFamily="18" charset="0"/>
              </a:rPr>
              <a:t>/</a:t>
            </a:r>
            <a:r>
              <a:rPr sz="2200" i="0" dirty="0">
                <a:latin typeface="Times New Roman" panose="02020603050405020304" pitchFamily="18" charset="0"/>
                <a:ea typeface="宋体" panose="02010600030101010101" pitchFamily="2" charset="-122"/>
                <a:cs typeface="Times New Roman" panose="02020603050405020304" pitchFamily="18" charset="0"/>
              </a:rPr>
              <a:t>”目录中创建该文件</a:t>
            </a:r>
            <a:endParaRPr lang="en-US" altLang="zh-CN" sz="2200" i="0" dirty="0">
              <a:latin typeface="Times New Roman" panose="02020603050405020304" pitchFamily="18" charset="0"/>
              <a:ea typeface="宋体" panose="02010600030101010101" pitchFamily="2" charset="-122"/>
              <a:cs typeface="Times New Roman" panose="02020603050405020304" pitchFamily="18" charset="0"/>
            </a:endParaRPr>
          </a:p>
          <a:p>
            <a:pPr lvl="1"/>
            <a:r>
              <a:rPr sz="2200" i="0" dirty="0">
                <a:latin typeface="Times New Roman" panose="02020603050405020304" pitchFamily="18" charset="0"/>
                <a:ea typeface="宋体" panose="02010600030101010101" pitchFamily="2" charset="-122"/>
                <a:cs typeface="Times New Roman" panose="02020603050405020304" pitchFamily="18" charset="0"/>
              </a:rPr>
              <a:t>参数</a:t>
            </a:r>
            <a:r>
              <a:rPr lang="en-US" sz="2200" i="0" dirty="0">
                <a:latin typeface="Times New Roman" panose="02020603050405020304" pitchFamily="18" charset="0"/>
                <a:ea typeface="宋体" panose="02010600030101010101" pitchFamily="2" charset="-122"/>
                <a:cs typeface="Times New Roman" panose="02020603050405020304" pitchFamily="18" charset="0"/>
              </a:rPr>
              <a:t>mode</a:t>
            </a:r>
            <a:r>
              <a:rPr sz="2200" i="0" dirty="0">
                <a:latin typeface="Times New Roman" panose="02020603050405020304" pitchFamily="18" charset="0"/>
                <a:ea typeface="宋体" panose="02010600030101010101" pitchFamily="2" charset="-122"/>
                <a:cs typeface="Times New Roman" panose="02020603050405020304" pitchFamily="18" charset="0"/>
              </a:rPr>
              <a:t>用于设定文件的操作模式，取值可以是三种：</a:t>
            </a:r>
            <a:endParaRPr lang="en-US" sz="2200" i="0" dirty="0">
              <a:latin typeface="Times New Roman" panose="02020603050405020304" pitchFamily="18" charset="0"/>
              <a:ea typeface="宋体" panose="02010600030101010101" pitchFamily="2" charset="-122"/>
              <a:cs typeface="Times New Roman" panose="02020603050405020304" pitchFamily="18" charset="0"/>
            </a:endParaRPr>
          </a:p>
          <a:p>
            <a:pPr lvl="2">
              <a:buFont typeface="Wingdings" pitchFamily="2" charset="2"/>
              <a:buChar char="ü"/>
            </a:pPr>
            <a:r>
              <a:rPr lang="en-US" sz="2000" i="0" dirty="0" err="1">
                <a:latin typeface="Times New Roman" panose="02020603050405020304" pitchFamily="18" charset="0"/>
                <a:ea typeface="宋体" panose="02010600030101010101" pitchFamily="2" charset="-122"/>
                <a:cs typeface="Times New Roman" panose="02020603050405020304" pitchFamily="18" charset="0"/>
              </a:rPr>
              <a:t>sanzhContext.MODE_WORLD_READABLE</a:t>
            </a:r>
            <a:r>
              <a:rPr sz="2000" i="0" dirty="0">
                <a:latin typeface="Times New Roman" panose="02020603050405020304" pitchFamily="18" charset="0"/>
                <a:ea typeface="宋体" panose="02010600030101010101" pitchFamily="2" charset="-122"/>
                <a:cs typeface="Times New Roman" panose="02020603050405020304" pitchFamily="18" charset="0"/>
              </a:rPr>
              <a:t>（可读）</a:t>
            </a:r>
            <a:endParaRPr lang="en-US" sz="2000" i="0" dirty="0">
              <a:latin typeface="Times New Roman" panose="02020603050405020304" pitchFamily="18" charset="0"/>
              <a:ea typeface="宋体" panose="02010600030101010101" pitchFamily="2" charset="-122"/>
              <a:cs typeface="Times New Roman" panose="02020603050405020304" pitchFamily="18" charset="0"/>
            </a:endParaRPr>
          </a:p>
          <a:p>
            <a:pPr lvl="2">
              <a:buFont typeface="Wingdings" pitchFamily="2" charset="2"/>
              <a:buChar char="ü"/>
            </a:pPr>
            <a:r>
              <a:rPr lang="en-US" sz="2000" i="0" dirty="0" err="1">
                <a:latin typeface="Times New Roman" panose="02020603050405020304" pitchFamily="18" charset="0"/>
                <a:ea typeface="宋体" panose="02010600030101010101" pitchFamily="2" charset="-122"/>
                <a:cs typeface="Times New Roman" panose="02020603050405020304" pitchFamily="18" charset="0"/>
              </a:rPr>
              <a:t>Context.MODE_WORLD_WRITEABLE</a:t>
            </a:r>
            <a:r>
              <a:rPr sz="2000" i="0" dirty="0">
                <a:latin typeface="Times New Roman" panose="02020603050405020304" pitchFamily="18" charset="0"/>
                <a:ea typeface="宋体" panose="02010600030101010101" pitchFamily="2" charset="-122"/>
                <a:cs typeface="Times New Roman" panose="02020603050405020304" pitchFamily="18" charset="0"/>
              </a:rPr>
              <a:t>（可写）</a:t>
            </a:r>
            <a:endParaRPr lang="en-US" sz="2000" i="0" dirty="0">
              <a:latin typeface="Times New Roman" panose="02020603050405020304" pitchFamily="18" charset="0"/>
              <a:ea typeface="宋体" panose="02010600030101010101" pitchFamily="2" charset="-122"/>
              <a:cs typeface="Times New Roman" panose="02020603050405020304" pitchFamily="18" charset="0"/>
            </a:endParaRPr>
          </a:p>
          <a:p>
            <a:pPr lvl="2">
              <a:buFont typeface="Wingdings" pitchFamily="2" charset="2"/>
              <a:buChar char="ü"/>
            </a:pPr>
            <a:r>
              <a:rPr lang="en-US" sz="2000" i="0" dirty="0" err="1">
                <a:latin typeface="Times New Roman" panose="02020603050405020304" pitchFamily="18" charset="0"/>
                <a:ea typeface="宋体" panose="02010600030101010101" pitchFamily="2" charset="-122"/>
                <a:cs typeface="Times New Roman" panose="02020603050405020304" pitchFamily="18" charset="0"/>
              </a:rPr>
              <a:t>Context.MODE_PRIVATE</a:t>
            </a:r>
            <a:r>
              <a:rPr lang="en-US" sz="2000" i="0" dirty="0">
                <a:latin typeface="Times New Roman" panose="02020603050405020304" pitchFamily="18" charset="0"/>
                <a:ea typeface="宋体" panose="02010600030101010101" pitchFamily="2" charset="-122"/>
                <a:cs typeface="Times New Roman" panose="02020603050405020304" pitchFamily="18" charset="0"/>
              </a:rPr>
              <a:t>(</a:t>
            </a:r>
            <a:r>
              <a:rPr sz="2000" i="0" dirty="0">
                <a:latin typeface="Times New Roman" panose="02020603050405020304" pitchFamily="18" charset="0"/>
                <a:ea typeface="宋体" panose="02010600030101010101" pitchFamily="2" charset="-122"/>
                <a:cs typeface="Times New Roman" panose="02020603050405020304" pitchFamily="18" charset="0"/>
              </a:rPr>
              <a:t>私有</a:t>
            </a:r>
            <a:r>
              <a:rPr lang="en-US" sz="2000" i="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i="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标题 3"/>
          <p:cNvSpPr>
            <a:spLocks noGrp="1"/>
          </p:cNvSpPr>
          <p:nvPr>
            <p:ph type="title"/>
          </p:nvPr>
        </p:nvSpPr>
        <p:spPr>
          <a:xfrm>
            <a:off x="625687" y="24554"/>
            <a:ext cx="7485380" cy="547793"/>
          </a:xfrm>
        </p:spPr>
        <p:txBody>
          <a:bodyPr>
            <a:normAutofit/>
          </a:bodyPr>
          <a:lstStyle/>
          <a:p>
            <a:endParaRPr dirty="0"/>
          </a:p>
        </p:txBody>
      </p:sp>
      <p:sp>
        <p:nvSpPr>
          <p:cNvPr id="117763" name="Rectangle 3"/>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147458" name="Rectangle 2"/>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151554" name="Rectangle 2"/>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grpSp>
        <p:nvGrpSpPr>
          <p:cNvPr id="14" name="组合 13"/>
          <p:cNvGrpSpPr/>
          <p:nvPr/>
        </p:nvGrpSpPr>
        <p:grpSpPr>
          <a:xfrm>
            <a:off x="761963" y="4737616"/>
            <a:ext cx="10763325" cy="1107867"/>
            <a:chOff x="721020" y="3987048"/>
            <a:chExt cx="7422880" cy="830900"/>
          </a:xfrm>
        </p:grpSpPr>
        <p:grpSp>
          <p:nvGrpSpPr>
            <p:cNvPr id="15" name="组合 7"/>
            <p:cNvGrpSpPr/>
            <p:nvPr/>
          </p:nvGrpSpPr>
          <p:grpSpPr>
            <a:xfrm>
              <a:off x="721020" y="4005718"/>
              <a:ext cx="636270" cy="759507"/>
              <a:chOff x="645787" y="4132211"/>
              <a:chExt cx="636270" cy="759507"/>
            </a:xfrm>
          </p:grpSpPr>
          <p:pic>
            <p:nvPicPr>
              <p:cNvPr id="17" name="图片 16"/>
              <p:cNvPicPr>
                <a:picLocks noChangeAspect="1"/>
              </p:cNvPicPr>
              <p:nvPr/>
            </p:nvPicPr>
            <p:blipFill>
              <a:blip r:embed="rId3" cstate="print">
                <a:duotone>
                  <a:schemeClr val="accent1">
                    <a:shade val="45000"/>
                    <a:satMod val="135000"/>
                  </a:schemeClr>
                  <a:prstClr val="white"/>
                </a:duotone>
              </a:blip>
              <a:stretch>
                <a:fillRect/>
              </a:stretch>
            </p:blipFill>
            <p:spPr>
              <a:xfrm>
                <a:off x="714348" y="4132211"/>
                <a:ext cx="484014" cy="484014"/>
              </a:xfrm>
              <a:prstGeom prst="rect">
                <a:avLst/>
              </a:prstGeom>
            </p:spPr>
          </p:pic>
          <p:sp>
            <p:nvSpPr>
              <p:cNvPr id="18" name="文本框 7"/>
              <p:cNvSpPr txBox="1"/>
              <p:nvPr/>
            </p:nvSpPr>
            <p:spPr>
              <a:xfrm rot="21540000">
                <a:off x="645787" y="4576295"/>
                <a:ext cx="636270" cy="315423"/>
              </a:xfrm>
              <a:prstGeom prst="rect">
                <a:avLst/>
              </a:prstGeom>
              <a:noFill/>
            </p:spPr>
            <p:txBody>
              <a:bodyPr wrap="square">
                <a:spAutoFit/>
              </a:bodyPr>
              <a:lstStyle/>
              <a:p>
                <a:pPr>
                  <a:defRPr/>
                </a:pPr>
                <a:r>
                  <a:rPr lang="zh-CN" altLang="en-US" sz="2133"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p>
            </p:txBody>
          </p:sp>
        </p:grpSp>
        <p:sp>
          <p:nvSpPr>
            <p:cNvPr id="16" name="TextBox 15"/>
            <p:cNvSpPr txBox="1"/>
            <p:nvPr/>
          </p:nvSpPr>
          <p:spPr bwMode="auto">
            <a:xfrm>
              <a:off x="1357290" y="3987048"/>
              <a:ext cx="6786610" cy="830900"/>
            </a:xfrm>
            <a:prstGeom prst="rect">
              <a:avLst/>
            </a:prstGeom>
            <a:solidFill>
              <a:schemeClr val="accent1">
                <a:lumMod val="40000"/>
                <a:lumOff val="60000"/>
              </a:schemeClr>
            </a:solidFill>
            <a:ln w="9525">
              <a:noFill/>
              <a:miter lim="800000"/>
            </a:ln>
          </p:spPr>
          <p:txBody>
            <a:bodyPr vert="horz" wrap="square" lIns="121920" tIns="60960" rIns="121920" bIns="60960" numCol="1" rtlCol="0" anchor="ctr" anchorCtr="0" compatLnSpc="1">
              <a:spAutoFit/>
            </a:bodyPr>
            <a:lstStyle/>
            <a:p>
              <a:pPr eaLnBrk="0" fontAlgn="base" hangingPunct="0">
                <a:lnSpc>
                  <a:spcPct val="150000"/>
                </a:lnSpc>
                <a:spcBef>
                  <a:spcPct val="20000"/>
                </a:spcBef>
                <a:spcAft>
                  <a:spcPct val="0"/>
                </a:spcAft>
                <a:buClr>
                  <a:schemeClr val="accent1"/>
                </a:buClr>
              </a:pPr>
              <a:r>
                <a:rPr lang="zh-CN" altLang="en-US" sz="2133" dirty="0">
                  <a:latin typeface="Times New Roman" pitchFamily="18" charset="0"/>
                  <a:cs typeface="Times New Roman" pitchFamily="18" charset="0"/>
                </a:rPr>
                <a:t>从</a:t>
              </a:r>
              <a:r>
                <a:rPr lang="en-US" sz="2133" dirty="0">
                  <a:latin typeface="Times New Roman" pitchFamily="18" charset="0"/>
                  <a:cs typeface="Times New Roman" pitchFamily="18" charset="0"/>
                </a:rPr>
                <a:t>Android 4.2</a:t>
              </a:r>
              <a:r>
                <a:rPr lang="zh-CN" altLang="en-US" sz="2133" dirty="0">
                  <a:latin typeface="Times New Roman" pitchFamily="18" charset="0"/>
                  <a:cs typeface="Times New Roman" pitchFamily="18" charset="0"/>
                </a:rPr>
                <a:t>开始不再推荐</a:t>
              </a:r>
              <a:r>
                <a:rPr lang="en-US" sz="2133" dirty="0">
                  <a:latin typeface="Times New Roman" pitchFamily="18" charset="0"/>
                  <a:cs typeface="Times New Roman" pitchFamily="18" charset="0"/>
                </a:rPr>
                <a:t>MODE_WORLD_READABLE</a:t>
              </a:r>
              <a:r>
                <a:rPr lang="zh-CN" altLang="en-US" sz="2133" dirty="0">
                  <a:latin typeface="Times New Roman" pitchFamily="18" charset="0"/>
                  <a:cs typeface="Times New Roman" pitchFamily="18" charset="0"/>
                </a:rPr>
                <a:t>（可读）和</a:t>
              </a:r>
              <a:r>
                <a:rPr lang="en-US" sz="2133" dirty="0">
                  <a:latin typeface="Times New Roman" pitchFamily="18" charset="0"/>
                  <a:cs typeface="Times New Roman" pitchFamily="18" charset="0"/>
                </a:rPr>
                <a:t>MODE_WORLD_WRITEABLE</a:t>
              </a:r>
              <a:r>
                <a:rPr lang="zh-CN" altLang="en-US" sz="2133" dirty="0">
                  <a:latin typeface="Times New Roman" pitchFamily="18" charset="0"/>
                  <a:cs typeface="Times New Roman" pitchFamily="18" charset="0"/>
                </a:rPr>
                <a:t>（可写）这两种模式</a:t>
              </a:r>
              <a:endParaRPr kumimoji="1" lang="zh-CN" altLang="en-US" sz="2133" dirty="0">
                <a:solidFill>
                  <a:srgbClr val="000000"/>
                </a:solidFill>
                <a:latin typeface="Times New Roman" pitchFamily="18" charset="0"/>
                <a:cs typeface="Times New Roman" pitchFamily="18" charset="0"/>
              </a:endParaRPr>
            </a:p>
          </p:txBody>
        </p:sp>
      </p:grpSp>
    </p:spTree>
    <p:extLst>
      <p:ext uri="{BB962C8B-B14F-4D97-AF65-F5344CB8AC3E}">
        <p14:creationId xmlns:p14="http://schemas.microsoft.com/office/powerpoint/2010/main" xmlns="" val="2647605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33714" y="975926"/>
            <a:ext cx="11525331" cy="2762269"/>
          </a:xfrm>
        </p:spPr>
        <p:txBody>
          <a:bodyPr>
            <a:normAutofit/>
          </a:bodyPr>
          <a:lstStyle/>
          <a:p>
            <a:pPr marL="1066773" lvl="1" indent="-457189">
              <a:lnSpc>
                <a:spcPct val="150000"/>
              </a:lnSpc>
              <a:buFont typeface="+mj-ea"/>
              <a:buAutoNum type="circleNumDbPlain"/>
            </a:pPr>
            <a:r>
              <a:rPr sz="2000" b="0" i="0" dirty="0"/>
              <a:t>使用</a:t>
            </a:r>
            <a:r>
              <a:rPr lang="en-US" sz="2000" b="0" i="0" dirty="0" err="1"/>
              <a:t>getSharedPreferences</a:t>
            </a:r>
            <a:r>
              <a:rPr lang="en-US" sz="2000" b="0" i="0" dirty="0"/>
              <a:t>()</a:t>
            </a:r>
            <a:r>
              <a:rPr sz="2000" b="0" i="0" dirty="0"/>
              <a:t>方法获取一个</a:t>
            </a:r>
            <a:r>
              <a:rPr lang="en-US" sz="2000" b="0" i="0" dirty="0" err="1"/>
              <a:t>SharedPreferences</a:t>
            </a:r>
            <a:r>
              <a:rPr sz="2000" b="0" i="0" dirty="0"/>
              <a:t>实例对象</a:t>
            </a:r>
            <a:endParaRPr lang="en-US" sz="2000" b="0" i="0" dirty="0"/>
          </a:p>
          <a:p>
            <a:pPr marL="1066773" lvl="1" indent="-457189">
              <a:lnSpc>
                <a:spcPct val="150000"/>
              </a:lnSpc>
              <a:buFont typeface="+mj-ea"/>
              <a:buAutoNum type="circleNumDbPlain"/>
            </a:pPr>
            <a:r>
              <a:rPr sz="2000" b="0" i="0" dirty="0"/>
              <a:t>使用</a:t>
            </a:r>
            <a:r>
              <a:rPr lang="en-US" sz="2000" b="0" i="0" dirty="0" err="1"/>
              <a:t>SharedPreferences</a:t>
            </a:r>
            <a:r>
              <a:rPr sz="2000" b="0" i="0" dirty="0"/>
              <a:t>实例对象的</a:t>
            </a:r>
            <a:r>
              <a:rPr lang="en-US" sz="2000" b="0" i="0" dirty="0"/>
              <a:t>edit()</a:t>
            </a:r>
            <a:r>
              <a:rPr sz="2000" b="0" i="0" dirty="0"/>
              <a:t>方法，获取</a:t>
            </a:r>
            <a:r>
              <a:rPr lang="en-US" sz="2000" b="0" i="0" dirty="0" err="1"/>
              <a:t>SharedPreferences.Editor</a:t>
            </a:r>
            <a:r>
              <a:rPr sz="2000" b="0" i="0" dirty="0"/>
              <a:t>编辑对象</a:t>
            </a:r>
            <a:endParaRPr lang="en-US" sz="2000" b="0" i="0" dirty="0"/>
          </a:p>
          <a:p>
            <a:pPr marL="1066773" lvl="1" indent="-457189">
              <a:lnSpc>
                <a:spcPct val="150000"/>
              </a:lnSpc>
              <a:buFont typeface="+mj-ea"/>
              <a:buAutoNum type="circleNumDbPlain"/>
            </a:pPr>
            <a:r>
              <a:rPr sz="2000" b="0" i="0" dirty="0"/>
              <a:t>使用</a:t>
            </a:r>
            <a:r>
              <a:rPr lang="en-US" sz="2000" b="0" i="0" dirty="0" err="1"/>
              <a:t>SharedPreferences.Editorr</a:t>
            </a:r>
            <a:r>
              <a:rPr sz="2000" b="0" i="0" dirty="0"/>
              <a:t>编辑对象的</a:t>
            </a:r>
            <a:r>
              <a:rPr lang="en-US" sz="2000" b="0" i="0" dirty="0" err="1"/>
              <a:t>putXxx</a:t>
            </a:r>
            <a:r>
              <a:rPr lang="en-US" sz="2000" b="0" i="0" dirty="0"/>
              <a:t>()</a:t>
            </a:r>
            <a:r>
              <a:rPr sz="2000" b="0" i="0" dirty="0"/>
              <a:t>方法来保存数据</a:t>
            </a:r>
            <a:endParaRPr lang="en-US" sz="2000" b="0" i="0" dirty="0"/>
          </a:p>
          <a:p>
            <a:pPr marL="1066773" lvl="1" indent="-457189">
              <a:lnSpc>
                <a:spcPct val="150000"/>
              </a:lnSpc>
              <a:buFont typeface="+mj-ea"/>
              <a:buAutoNum type="circleNumDbPlain"/>
            </a:pPr>
            <a:r>
              <a:rPr sz="2000" b="0" i="0" dirty="0"/>
              <a:t>使用</a:t>
            </a:r>
            <a:r>
              <a:rPr lang="en-US" sz="2000" b="0" i="0" dirty="0" err="1"/>
              <a:t>SharedPreferences.Editor</a:t>
            </a:r>
            <a:r>
              <a:rPr sz="2000" b="0" i="0" dirty="0"/>
              <a:t>编辑对象的</a:t>
            </a:r>
            <a:r>
              <a:rPr lang="en-US" sz="2000" b="0" i="0" dirty="0"/>
              <a:t>commit()</a:t>
            </a:r>
            <a:r>
              <a:rPr sz="2000" b="0" i="0" dirty="0"/>
              <a:t>方法将数据提交到</a:t>
            </a:r>
            <a:r>
              <a:rPr lang="en-US" sz="2000" b="0" i="0" dirty="0"/>
              <a:t>XML</a:t>
            </a:r>
            <a:r>
              <a:rPr sz="2000" b="0" i="0" dirty="0"/>
              <a:t>文件中</a:t>
            </a:r>
            <a:endParaRPr lang="en-US" sz="2000" b="0" i="0" dirty="0"/>
          </a:p>
          <a:p>
            <a:pPr marL="1066773" lvl="1" indent="-457189">
              <a:lnSpc>
                <a:spcPct val="150000"/>
              </a:lnSpc>
              <a:buFont typeface="+mj-ea"/>
              <a:buAutoNum type="circleNumDbPlain"/>
            </a:pPr>
            <a:r>
              <a:rPr sz="2000" b="0" i="0" dirty="0"/>
              <a:t>使用</a:t>
            </a:r>
            <a:r>
              <a:rPr lang="en-US" sz="2000" b="0" i="0" dirty="0" err="1"/>
              <a:t>SharedPreferences</a:t>
            </a:r>
            <a:r>
              <a:rPr sz="2000" b="0" i="0" dirty="0"/>
              <a:t>对象的</a:t>
            </a:r>
            <a:r>
              <a:rPr lang="en-US" sz="2000" b="0" i="0" dirty="0" err="1"/>
              <a:t>getXxx</a:t>
            </a:r>
            <a:r>
              <a:rPr lang="en-US" sz="2000" b="0" i="0" dirty="0"/>
              <a:t>()</a:t>
            </a:r>
            <a:r>
              <a:rPr sz="2000" b="0" i="0" dirty="0"/>
              <a:t>方法来读取数据</a:t>
            </a:r>
          </a:p>
        </p:txBody>
      </p:sp>
      <p:sp>
        <p:nvSpPr>
          <p:cNvPr id="4" name="标题 3"/>
          <p:cNvSpPr>
            <a:spLocks noGrp="1"/>
          </p:cNvSpPr>
          <p:nvPr>
            <p:ph type="title"/>
          </p:nvPr>
        </p:nvSpPr>
        <p:spPr>
          <a:xfrm>
            <a:off x="581726" y="138854"/>
            <a:ext cx="8899337" cy="547793"/>
          </a:xfrm>
        </p:spPr>
        <p:txBody>
          <a:bodyPr>
            <a:normAutofit/>
          </a:bodyPr>
          <a:lstStyle/>
          <a:p>
            <a:r>
              <a:rPr lang="en-US" dirty="0" err="1"/>
              <a:t>SharedPreferences</a:t>
            </a:r>
            <a:r>
              <a:rPr dirty="0"/>
              <a:t>操作步骤</a:t>
            </a:r>
          </a:p>
        </p:txBody>
      </p:sp>
      <p:sp>
        <p:nvSpPr>
          <p:cNvPr id="117763" name="Rectangle 3"/>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147458" name="Rectangle 2"/>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151554" name="Rectangle 2"/>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Tree>
    <p:extLst>
      <p:ext uri="{BB962C8B-B14F-4D97-AF65-F5344CB8AC3E}">
        <p14:creationId xmlns:p14="http://schemas.microsoft.com/office/powerpoint/2010/main" xmlns="" val="426227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57214" y="761982"/>
            <a:ext cx="11419377" cy="4232049"/>
          </a:xfrm>
        </p:spPr>
        <p:txBody>
          <a:bodyPr>
            <a:noAutofit/>
          </a:bodyPr>
          <a:lstStyle/>
          <a:p>
            <a:pPr lvl="1">
              <a:lnSpc>
                <a:spcPct val="150000"/>
              </a:lnSpc>
            </a:pPr>
            <a:r>
              <a:rPr sz="2000" b="0" i="0" dirty="0"/>
              <a:t>轻量级</a:t>
            </a:r>
            <a:endParaRPr lang="en-US" sz="2000" b="0" i="0" dirty="0"/>
          </a:p>
          <a:p>
            <a:pPr lvl="1">
              <a:lnSpc>
                <a:spcPct val="150000"/>
              </a:lnSpc>
            </a:pPr>
            <a:r>
              <a:rPr sz="2000" b="0" i="0" dirty="0"/>
              <a:t>独立</a:t>
            </a:r>
            <a:endParaRPr lang="en-US" sz="2000" b="0" i="0" dirty="0"/>
          </a:p>
          <a:p>
            <a:pPr lvl="1">
              <a:lnSpc>
                <a:spcPct val="150000"/>
              </a:lnSpc>
            </a:pPr>
            <a:r>
              <a:rPr sz="2000" b="0" i="0" dirty="0"/>
              <a:t>操作简单</a:t>
            </a:r>
            <a:endParaRPr lang="en-US" sz="2000" b="0" i="0" dirty="0"/>
          </a:p>
          <a:p>
            <a:pPr lvl="1">
              <a:lnSpc>
                <a:spcPct val="150000"/>
              </a:lnSpc>
            </a:pPr>
            <a:r>
              <a:rPr sz="2000" b="0" i="0" dirty="0"/>
              <a:t>便于管理和维护</a:t>
            </a:r>
            <a:endParaRPr lang="en-US" sz="2000" b="0" i="0" dirty="0"/>
          </a:p>
          <a:p>
            <a:pPr lvl="1">
              <a:lnSpc>
                <a:spcPct val="150000"/>
              </a:lnSpc>
            </a:pPr>
            <a:r>
              <a:rPr sz="2000" b="0" i="0" dirty="0"/>
              <a:t>可移植性</a:t>
            </a:r>
            <a:endParaRPr lang="en-US" sz="2000" b="0" i="0" dirty="0"/>
          </a:p>
          <a:p>
            <a:pPr lvl="1">
              <a:lnSpc>
                <a:spcPct val="150000"/>
              </a:lnSpc>
            </a:pPr>
            <a:r>
              <a:rPr sz="2000" b="0" i="0" dirty="0"/>
              <a:t>语言无关</a:t>
            </a:r>
            <a:endParaRPr lang="en-US" sz="2000" b="0" i="0" dirty="0"/>
          </a:p>
          <a:p>
            <a:pPr lvl="1">
              <a:lnSpc>
                <a:spcPct val="150000"/>
              </a:lnSpc>
            </a:pPr>
            <a:r>
              <a:rPr sz="2000" b="0" i="0" dirty="0"/>
              <a:t>事务性</a:t>
            </a:r>
            <a:endParaRPr lang="zh-CN" sz="2000" b="0" i="0" dirty="0"/>
          </a:p>
        </p:txBody>
      </p:sp>
      <p:sp>
        <p:nvSpPr>
          <p:cNvPr id="4" name="标题 3"/>
          <p:cNvSpPr>
            <a:spLocks noGrp="1"/>
          </p:cNvSpPr>
          <p:nvPr>
            <p:ph type="title"/>
          </p:nvPr>
        </p:nvSpPr>
        <p:spPr>
          <a:xfrm>
            <a:off x="625687" y="214189"/>
            <a:ext cx="7485380" cy="547793"/>
          </a:xfrm>
        </p:spPr>
        <p:txBody>
          <a:bodyPr>
            <a:normAutofit/>
          </a:bodyPr>
          <a:lstStyle/>
          <a:p>
            <a:r>
              <a:rPr lang="en-US" dirty="0"/>
              <a:t>SQLite</a:t>
            </a:r>
            <a:r>
              <a:rPr lang="zh-CN" altLang="en-US" dirty="0"/>
              <a:t>特征</a:t>
            </a:r>
            <a:endParaRPr dirty="0"/>
          </a:p>
        </p:txBody>
      </p:sp>
      <p:sp>
        <p:nvSpPr>
          <p:cNvPr id="117763" name="Rectangle 3"/>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147458" name="Rectangle 2"/>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151554" name="Rectangle 2"/>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Tree>
    <p:extLst>
      <p:ext uri="{BB962C8B-B14F-4D97-AF65-F5344CB8AC3E}">
        <p14:creationId xmlns:p14="http://schemas.microsoft.com/office/powerpoint/2010/main" xmlns="" val="3015744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71463" y="761982"/>
            <a:ext cx="9478146" cy="3836395"/>
          </a:xfrm>
        </p:spPr>
        <p:txBody>
          <a:bodyPr>
            <a:noAutofit/>
          </a:bodyPr>
          <a:lstStyle/>
          <a:p>
            <a:pPr marL="228600" indent="-228600">
              <a:lnSpc>
                <a:spcPct val="130000"/>
              </a:lnSpc>
              <a:spcBef>
                <a:spcPts val="1000"/>
              </a:spcBef>
            </a:pPr>
            <a:r>
              <a:rPr lang="zh-CN" sz="2000" b="0" dirty="0">
                <a:latin typeface="+mn-lt"/>
                <a:ea typeface="+mn-ea"/>
                <a:cs typeface="+mn-cs"/>
              </a:rPr>
              <a:t>打开数据库</a:t>
            </a:r>
            <a:r>
              <a:rPr lang="zh-CN" altLang="en-US" sz="2000" b="0" dirty="0">
                <a:latin typeface="+mn-lt"/>
                <a:ea typeface="+mn-ea"/>
                <a:cs typeface="+mn-cs"/>
              </a:rPr>
              <a:t>的方法：</a:t>
            </a:r>
            <a:endParaRPr sz="2000" b="0" dirty="0">
              <a:latin typeface="+mn-lt"/>
              <a:ea typeface="+mn-ea"/>
              <a:cs typeface="+mn-cs"/>
            </a:endParaRPr>
          </a:p>
          <a:p>
            <a:pPr lvl="1">
              <a:lnSpc>
                <a:spcPct val="150000"/>
              </a:lnSpc>
            </a:pPr>
            <a:r>
              <a:rPr lang="en-US" sz="2000" b="0" i="0" dirty="0" err="1"/>
              <a:t>openDatabase</a:t>
            </a:r>
            <a:r>
              <a:rPr lang="en-US" sz="2000" b="0" i="0" dirty="0"/>
              <a:t>(String path, </a:t>
            </a:r>
            <a:r>
              <a:rPr lang="en-US" sz="2000" b="0" i="0" dirty="0" err="1"/>
              <a:t>SQLiteDatabase.CursorFactory</a:t>
            </a:r>
            <a:r>
              <a:rPr lang="en-US" sz="2000" b="0" i="0" dirty="0"/>
              <a:t> factory, </a:t>
            </a:r>
            <a:r>
              <a:rPr lang="en-US" sz="2000" b="0" i="0" dirty="0" err="1"/>
              <a:t>int</a:t>
            </a:r>
            <a:r>
              <a:rPr lang="en-US" sz="2000" b="0" i="0" dirty="0"/>
              <a:t> flags)</a:t>
            </a:r>
            <a:r>
              <a:rPr sz="2000" b="0" i="0" dirty="0"/>
              <a:t>：打开</a:t>
            </a:r>
            <a:r>
              <a:rPr lang="en-US" sz="2000" b="0" i="0" dirty="0"/>
              <a:t>path</a:t>
            </a:r>
            <a:r>
              <a:rPr sz="2000" b="0" i="0" dirty="0"/>
              <a:t>所指定的</a:t>
            </a:r>
            <a:r>
              <a:rPr lang="en-US" sz="2000" b="0" i="0" dirty="0" err="1"/>
              <a:t>SQLite</a:t>
            </a:r>
            <a:r>
              <a:rPr sz="2000" b="0" i="0" dirty="0"/>
              <a:t>数据库</a:t>
            </a:r>
            <a:endParaRPr lang="en-US" sz="2000" b="0" i="0" dirty="0"/>
          </a:p>
          <a:p>
            <a:pPr lvl="1">
              <a:lnSpc>
                <a:spcPct val="150000"/>
              </a:lnSpc>
            </a:pPr>
            <a:r>
              <a:rPr lang="en-US" sz="2000" b="0" i="0" dirty="0" err="1"/>
              <a:t>openOrCreateDatabase</a:t>
            </a:r>
            <a:r>
              <a:rPr lang="en-US" sz="2000" b="0" i="0" dirty="0"/>
              <a:t>(String </a:t>
            </a:r>
            <a:r>
              <a:rPr lang="en-US" sz="2000" b="0" i="0" dirty="0" err="1"/>
              <a:t>path,SQLiteDatabase.CursorFactory</a:t>
            </a:r>
            <a:r>
              <a:rPr lang="en-US" sz="2000" b="0" i="0" dirty="0"/>
              <a:t> factory)</a:t>
            </a:r>
            <a:r>
              <a:rPr sz="2000" b="0" i="0" dirty="0"/>
              <a:t>：打开或创建（如果文件不存在）</a:t>
            </a:r>
            <a:r>
              <a:rPr lang="en-US" sz="2000" b="0" i="0" dirty="0"/>
              <a:t>path</a:t>
            </a:r>
            <a:r>
              <a:rPr sz="2000" b="0" i="0" dirty="0"/>
              <a:t>所指定的</a:t>
            </a:r>
            <a:r>
              <a:rPr lang="en-US" sz="2000" b="0" i="0" dirty="0" err="1"/>
              <a:t>SQLite</a:t>
            </a:r>
            <a:r>
              <a:rPr sz="2000" b="0" i="0" dirty="0"/>
              <a:t>数据库</a:t>
            </a:r>
            <a:endParaRPr lang="en-US" sz="2000" b="0" i="0" dirty="0"/>
          </a:p>
          <a:p>
            <a:pPr lvl="1">
              <a:lnSpc>
                <a:spcPct val="150000"/>
              </a:lnSpc>
            </a:pPr>
            <a:r>
              <a:rPr lang="en-US" sz="2000" b="0" i="0" dirty="0" err="1"/>
              <a:t>openOrCreateDatabase</a:t>
            </a:r>
            <a:r>
              <a:rPr lang="en-US" sz="2000" b="0" i="0" dirty="0"/>
              <a:t>(File </a:t>
            </a:r>
            <a:r>
              <a:rPr lang="en-US" sz="2000" b="0" i="0" dirty="0" err="1"/>
              <a:t>file,SQLiteDatabase.CursorFactory</a:t>
            </a:r>
            <a:r>
              <a:rPr lang="en-US" sz="2000" b="0" i="0" dirty="0"/>
              <a:t> factory)</a:t>
            </a:r>
            <a:r>
              <a:rPr sz="2000" b="0" i="0" dirty="0"/>
              <a:t>：打开或创建（如果文件不存在）</a:t>
            </a:r>
            <a:r>
              <a:rPr lang="en-US" sz="2000" b="0" i="0" dirty="0"/>
              <a:t>file</a:t>
            </a:r>
            <a:r>
              <a:rPr sz="2000" b="0" i="0" dirty="0"/>
              <a:t>所指定的</a:t>
            </a:r>
            <a:r>
              <a:rPr lang="en-US" sz="2000" b="0" i="0" dirty="0" err="1"/>
              <a:t>SQLite</a:t>
            </a:r>
            <a:r>
              <a:rPr sz="2000" b="0" i="0" dirty="0"/>
              <a:t>数据库</a:t>
            </a:r>
          </a:p>
        </p:txBody>
      </p:sp>
      <p:sp>
        <p:nvSpPr>
          <p:cNvPr id="4" name="标题 3"/>
          <p:cNvSpPr>
            <a:spLocks noGrp="1"/>
          </p:cNvSpPr>
          <p:nvPr>
            <p:ph type="title"/>
          </p:nvPr>
        </p:nvSpPr>
        <p:spPr>
          <a:xfrm>
            <a:off x="571462" y="205397"/>
            <a:ext cx="7485380" cy="547793"/>
          </a:xfrm>
        </p:spPr>
        <p:txBody>
          <a:bodyPr>
            <a:normAutofit/>
          </a:bodyPr>
          <a:lstStyle/>
          <a:p>
            <a:r>
              <a:rPr lang="en-US" dirty="0" err="1"/>
              <a:t>SQLiteDatabase</a:t>
            </a:r>
            <a:r>
              <a:rPr dirty="0"/>
              <a:t>类</a:t>
            </a:r>
          </a:p>
        </p:txBody>
      </p:sp>
      <p:sp>
        <p:nvSpPr>
          <p:cNvPr id="117763" name="Rectangle 3"/>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147458" name="Rectangle 2"/>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151554" name="Rectangle 2"/>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Tree>
    <p:extLst>
      <p:ext uri="{BB962C8B-B14F-4D97-AF65-F5344CB8AC3E}">
        <p14:creationId xmlns:p14="http://schemas.microsoft.com/office/powerpoint/2010/main" xmlns="" val="3046008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99310" y="211054"/>
            <a:ext cx="7485380" cy="547793"/>
          </a:xfrm>
        </p:spPr>
        <p:txBody>
          <a:bodyPr>
            <a:normAutofit fontScale="90000"/>
          </a:bodyPr>
          <a:lstStyle/>
          <a:p>
            <a:r>
              <a:rPr lang="en-US" altLang="zh-CN" dirty="0"/>
              <a:t>SQLiteDatabase</a:t>
            </a:r>
            <a:r>
              <a:rPr lang="zh-CN" altLang="en-US" dirty="0"/>
              <a:t>常用操作方法</a:t>
            </a:r>
            <a:br>
              <a:rPr lang="zh-CN" altLang="en-US" dirty="0"/>
            </a:br>
            <a:endParaRPr dirty="0"/>
          </a:p>
        </p:txBody>
      </p:sp>
      <p:sp>
        <p:nvSpPr>
          <p:cNvPr id="117763" name="Rectangle 3"/>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147458" name="Rectangle 2"/>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151554" name="Rectangle 2"/>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graphicFrame>
        <p:nvGraphicFramePr>
          <p:cNvPr id="11" name="表格 10"/>
          <p:cNvGraphicFramePr>
            <a:graphicFrameLocks noGrp="1"/>
          </p:cNvGraphicFramePr>
          <p:nvPr>
            <p:extLst>
              <p:ext uri="{D42A27DB-BD31-4B8C-83A1-F6EECF244321}">
                <p14:modId xmlns:p14="http://schemas.microsoft.com/office/powerpoint/2010/main" xmlns="" val="3628879557"/>
              </p:ext>
            </p:extLst>
          </p:nvPr>
        </p:nvGraphicFramePr>
        <p:xfrm>
          <a:off x="599310" y="918783"/>
          <a:ext cx="10953829" cy="5347996"/>
        </p:xfrm>
        <a:graphic>
          <a:graphicData uri="http://schemas.openxmlformats.org/drawingml/2006/table">
            <a:tbl>
              <a:tblPr firstRow="1" bandRow="1">
                <a:tableStyleId>{5C22544A-7EE6-4342-B048-85BDC9FD1C3A}</a:tableStyleId>
              </a:tblPr>
              <a:tblGrid>
                <a:gridCol w="7429552">
                  <a:extLst>
                    <a:ext uri="{9D8B030D-6E8A-4147-A177-3AD203B41FA5}">
                      <a16:colId xmlns:a16="http://schemas.microsoft.com/office/drawing/2014/main" xmlns="" val="20000"/>
                    </a:ext>
                  </a:extLst>
                </a:gridCol>
                <a:gridCol w="3524277">
                  <a:extLst>
                    <a:ext uri="{9D8B030D-6E8A-4147-A177-3AD203B41FA5}">
                      <a16:colId xmlns:a16="http://schemas.microsoft.com/office/drawing/2014/main" xmlns="" val="20001"/>
                    </a:ext>
                  </a:extLst>
                </a:gridCol>
              </a:tblGrid>
              <a:tr h="412380">
                <a:tc>
                  <a:txBody>
                    <a:bodyPr/>
                    <a:lstStyle/>
                    <a:p>
                      <a:pPr marL="0" algn="ctr" defTabSz="914400" rtl="0" eaLnBrk="1" latinLnBrk="0" hangingPunct="1">
                        <a:spcAft>
                          <a:spcPts val="0"/>
                        </a:spcAft>
                      </a:pPr>
                      <a:r>
                        <a:rPr lang="en-US" altLang="zh-CN" sz="2100" b="1" kern="100" baseline="0" dirty="0">
                          <a:solidFill>
                            <a:schemeClr val="lt1"/>
                          </a:solidFill>
                          <a:latin typeface="+mn-ea"/>
                          <a:ea typeface="+mn-ea"/>
                          <a:cs typeface="Times New Roman"/>
                        </a:rPr>
                        <a:t> </a:t>
                      </a:r>
                      <a:r>
                        <a:rPr lang="zh-CN" altLang="en-US" sz="2100" b="1" kern="100" baseline="0" dirty="0">
                          <a:solidFill>
                            <a:schemeClr val="lt1"/>
                          </a:solidFill>
                          <a:latin typeface="+mn-ea"/>
                          <a:ea typeface="+mn-ea"/>
                          <a:cs typeface="Times New Roman"/>
                        </a:rPr>
                        <a:t>方法</a:t>
                      </a:r>
                      <a:endParaRPr lang="zh-CN" sz="2100" b="1" kern="100" dirty="0">
                        <a:solidFill>
                          <a:schemeClr val="lt1"/>
                        </a:solidFill>
                        <a:latin typeface="+mn-ea"/>
                        <a:ea typeface="+mn-ea"/>
                        <a:cs typeface="Times New Roman"/>
                      </a:endParaRPr>
                    </a:p>
                  </a:txBody>
                  <a:tcPr marL="0" marR="0" marT="0" marB="0" anchor="ctr"/>
                </a:tc>
                <a:tc>
                  <a:txBody>
                    <a:bodyPr/>
                    <a:lstStyle/>
                    <a:p>
                      <a:pPr marL="0" algn="ctr" defTabSz="914400" rtl="0" eaLnBrk="1" latinLnBrk="0" hangingPunct="1">
                        <a:spcAft>
                          <a:spcPts val="0"/>
                        </a:spcAft>
                      </a:pPr>
                      <a:r>
                        <a:rPr lang="zh-CN" altLang="en-US" sz="2100" b="1" kern="100" dirty="0">
                          <a:solidFill>
                            <a:schemeClr val="lt1"/>
                          </a:solidFill>
                          <a:latin typeface="+mn-ea"/>
                          <a:ea typeface="+mn-ea"/>
                          <a:cs typeface="Times New Roman"/>
                        </a:rPr>
                        <a:t>功能描述</a:t>
                      </a:r>
                      <a:endParaRPr lang="zh-CN" sz="2100" b="1" kern="100" dirty="0">
                        <a:solidFill>
                          <a:schemeClr val="lt1"/>
                        </a:solidFill>
                        <a:latin typeface="+mn-ea"/>
                        <a:ea typeface="+mn-ea"/>
                        <a:cs typeface="Times New Roman"/>
                      </a:endParaRPr>
                    </a:p>
                  </a:txBody>
                  <a:tcPr marL="0" marR="0" marT="0" marB="0" anchor="ctr"/>
                </a:tc>
                <a:extLst>
                  <a:ext uri="{0D108BD9-81ED-4DB2-BD59-A6C34878D82A}">
                    <a16:rowId xmlns:a16="http://schemas.microsoft.com/office/drawing/2014/main" xmlns="" val="10000"/>
                  </a:ext>
                </a:extLst>
              </a:tr>
              <a:tr h="444876">
                <a:tc>
                  <a:txBody>
                    <a:bodyPr/>
                    <a:lstStyle/>
                    <a:p>
                      <a:pPr marL="66675">
                        <a:lnSpc>
                          <a:spcPts val="1350"/>
                        </a:lnSpc>
                        <a:spcAft>
                          <a:spcPts val="0"/>
                        </a:spcAft>
                      </a:pPr>
                      <a:r>
                        <a:rPr lang="en-US" sz="1900" kern="100" dirty="0">
                          <a:latin typeface="Times New Roman"/>
                          <a:ea typeface="宋体"/>
                          <a:cs typeface="宋体"/>
                        </a:rPr>
                        <a:t>insert(String </a:t>
                      </a:r>
                      <a:r>
                        <a:rPr lang="en-US" sz="1900" kern="100" dirty="0" err="1">
                          <a:latin typeface="Times New Roman"/>
                          <a:ea typeface="宋体"/>
                          <a:cs typeface="宋体"/>
                        </a:rPr>
                        <a:t>table,String</a:t>
                      </a:r>
                      <a:r>
                        <a:rPr lang="en-US" sz="1900" kern="100" dirty="0">
                          <a:latin typeface="Times New Roman"/>
                          <a:ea typeface="宋体"/>
                          <a:cs typeface="宋体"/>
                        </a:rPr>
                        <a:t> </a:t>
                      </a:r>
                      <a:r>
                        <a:rPr lang="en-US" sz="1900" kern="100" dirty="0" err="1">
                          <a:latin typeface="Times New Roman"/>
                          <a:ea typeface="宋体"/>
                          <a:cs typeface="宋体"/>
                        </a:rPr>
                        <a:t>nullColumnHack,ContentValues</a:t>
                      </a:r>
                      <a:r>
                        <a:rPr lang="en-US" sz="1900" kern="100" dirty="0">
                          <a:latin typeface="Times New Roman"/>
                          <a:ea typeface="宋体"/>
                          <a:cs typeface="宋体"/>
                        </a:rPr>
                        <a:t> values)</a:t>
                      </a:r>
                      <a:endParaRPr lang="zh-CN" sz="1900" kern="100" dirty="0">
                        <a:latin typeface="Times New Roman"/>
                        <a:ea typeface="宋体"/>
                        <a:cs typeface="宋体"/>
                      </a:endParaRPr>
                    </a:p>
                  </a:txBody>
                  <a:tcPr marL="0" marR="0" marT="0" marB="0" anchor="ctr"/>
                </a:tc>
                <a:tc>
                  <a:txBody>
                    <a:bodyPr/>
                    <a:lstStyle/>
                    <a:p>
                      <a:pPr marL="66675">
                        <a:lnSpc>
                          <a:spcPts val="1350"/>
                        </a:lnSpc>
                        <a:spcAft>
                          <a:spcPts val="0"/>
                        </a:spcAft>
                      </a:pPr>
                      <a:r>
                        <a:rPr lang="zh-CN" sz="1900" kern="100">
                          <a:latin typeface="+mn-ea"/>
                          <a:ea typeface="+mn-ea"/>
                          <a:cs typeface="宋体"/>
                        </a:rPr>
                        <a:t>插入一条记录</a:t>
                      </a:r>
                    </a:p>
                  </a:txBody>
                  <a:tcPr marL="0" marR="0" marT="0" marB="0" anchor="ctr"/>
                </a:tc>
                <a:extLst>
                  <a:ext uri="{0D108BD9-81ED-4DB2-BD59-A6C34878D82A}">
                    <a16:rowId xmlns:a16="http://schemas.microsoft.com/office/drawing/2014/main" xmlns="" val="10001"/>
                  </a:ext>
                </a:extLst>
              </a:tr>
              <a:tr h="453121">
                <a:tc>
                  <a:txBody>
                    <a:bodyPr/>
                    <a:lstStyle/>
                    <a:p>
                      <a:pPr marL="66675">
                        <a:lnSpc>
                          <a:spcPts val="1350"/>
                        </a:lnSpc>
                        <a:spcAft>
                          <a:spcPts val="0"/>
                        </a:spcAft>
                      </a:pPr>
                      <a:r>
                        <a:rPr lang="en-US" sz="1900" kern="100">
                          <a:latin typeface="Times New Roman"/>
                          <a:ea typeface="宋体"/>
                          <a:cs typeface="宋体"/>
                        </a:rPr>
                        <a:t>delete(String table,String whereClause,String[] whereArgs)</a:t>
                      </a:r>
                      <a:endParaRPr lang="zh-CN" sz="1900" kern="100">
                        <a:latin typeface="Times New Roman"/>
                        <a:ea typeface="宋体"/>
                        <a:cs typeface="宋体"/>
                      </a:endParaRPr>
                    </a:p>
                  </a:txBody>
                  <a:tcPr marL="0" marR="0" marT="0" marB="0" anchor="ctr"/>
                </a:tc>
                <a:tc>
                  <a:txBody>
                    <a:bodyPr/>
                    <a:lstStyle/>
                    <a:p>
                      <a:pPr marL="66675">
                        <a:lnSpc>
                          <a:spcPts val="1350"/>
                        </a:lnSpc>
                        <a:spcAft>
                          <a:spcPts val="0"/>
                        </a:spcAft>
                      </a:pPr>
                      <a:r>
                        <a:rPr lang="zh-CN" sz="1900" kern="100" dirty="0">
                          <a:latin typeface="+mn-ea"/>
                          <a:ea typeface="+mn-ea"/>
                          <a:cs typeface="宋体"/>
                        </a:rPr>
                        <a:t>删除一条记录</a:t>
                      </a:r>
                    </a:p>
                  </a:txBody>
                  <a:tcPr marL="0" marR="0" marT="0" marB="0" anchor="ctr"/>
                </a:tc>
                <a:extLst>
                  <a:ext uri="{0D108BD9-81ED-4DB2-BD59-A6C34878D82A}">
                    <a16:rowId xmlns:a16="http://schemas.microsoft.com/office/drawing/2014/main" xmlns="" val="10002"/>
                  </a:ext>
                </a:extLst>
              </a:tr>
              <a:tr h="842369">
                <a:tc>
                  <a:txBody>
                    <a:bodyPr/>
                    <a:lstStyle/>
                    <a:p>
                      <a:pPr marL="66675">
                        <a:lnSpc>
                          <a:spcPts val="1350"/>
                        </a:lnSpc>
                        <a:spcAft>
                          <a:spcPts val="0"/>
                        </a:spcAft>
                      </a:pPr>
                      <a:r>
                        <a:rPr lang="en-US" sz="1900" kern="100" dirty="0">
                          <a:latin typeface="Times New Roman"/>
                          <a:ea typeface="宋体"/>
                          <a:cs typeface="宋体"/>
                        </a:rPr>
                        <a:t>query (</a:t>
                      </a:r>
                      <a:r>
                        <a:rPr lang="en-US" sz="1900" kern="100" dirty="0" err="1">
                          <a:latin typeface="Times New Roman"/>
                          <a:ea typeface="宋体"/>
                          <a:cs typeface="宋体"/>
                        </a:rPr>
                        <a:t>boolean</a:t>
                      </a:r>
                      <a:r>
                        <a:rPr lang="en-US" sz="1900" kern="100" dirty="0">
                          <a:latin typeface="Times New Roman"/>
                          <a:ea typeface="宋体"/>
                          <a:cs typeface="宋体"/>
                        </a:rPr>
                        <a:t> distinct, String table, String[] columns, String selection, String[] </a:t>
                      </a:r>
                      <a:r>
                        <a:rPr lang="en-US" sz="1900" kern="100" dirty="0" err="1">
                          <a:latin typeface="Times New Roman"/>
                          <a:ea typeface="宋体"/>
                          <a:cs typeface="宋体"/>
                        </a:rPr>
                        <a:t>selectionArgs</a:t>
                      </a:r>
                      <a:r>
                        <a:rPr lang="en-US" sz="1900" kern="100" dirty="0">
                          <a:latin typeface="Times New Roman"/>
                          <a:ea typeface="宋体"/>
                          <a:cs typeface="宋体"/>
                        </a:rPr>
                        <a:t>, String </a:t>
                      </a:r>
                      <a:r>
                        <a:rPr lang="en-US" sz="1900" kern="100" dirty="0" err="1">
                          <a:latin typeface="Times New Roman"/>
                          <a:ea typeface="宋体"/>
                          <a:cs typeface="宋体"/>
                        </a:rPr>
                        <a:t>groupBy</a:t>
                      </a:r>
                      <a:r>
                        <a:rPr lang="en-US" sz="1900" kern="100" dirty="0">
                          <a:latin typeface="Times New Roman"/>
                          <a:ea typeface="宋体"/>
                          <a:cs typeface="宋体"/>
                        </a:rPr>
                        <a:t>, String having, String </a:t>
                      </a:r>
                      <a:r>
                        <a:rPr lang="en-US" sz="1900" kern="100" dirty="0" err="1">
                          <a:latin typeface="Times New Roman"/>
                          <a:ea typeface="宋体"/>
                          <a:cs typeface="宋体"/>
                        </a:rPr>
                        <a:t>orderBy</a:t>
                      </a:r>
                      <a:r>
                        <a:rPr lang="en-US" sz="1900" kern="100" dirty="0">
                          <a:latin typeface="Times New Roman"/>
                          <a:ea typeface="宋体"/>
                          <a:cs typeface="宋体"/>
                        </a:rPr>
                        <a:t>, String limit)</a:t>
                      </a:r>
                      <a:endParaRPr lang="zh-CN" sz="1900" kern="100" dirty="0">
                        <a:latin typeface="Times New Roman"/>
                        <a:ea typeface="宋体"/>
                        <a:cs typeface="宋体"/>
                      </a:endParaRPr>
                    </a:p>
                  </a:txBody>
                  <a:tcPr marL="0" marR="0" marT="0" marB="0" anchor="ctr"/>
                </a:tc>
                <a:tc>
                  <a:txBody>
                    <a:bodyPr/>
                    <a:lstStyle/>
                    <a:p>
                      <a:pPr marL="66675">
                        <a:lnSpc>
                          <a:spcPts val="1350"/>
                        </a:lnSpc>
                        <a:spcAft>
                          <a:spcPts val="0"/>
                        </a:spcAft>
                      </a:pPr>
                      <a:r>
                        <a:rPr lang="zh-CN" sz="1900" kern="100" dirty="0">
                          <a:latin typeface="+mn-ea"/>
                          <a:ea typeface="+mn-ea"/>
                          <a:cs typeface="宋体"/>
                        </a:rPr>
                        <a:t>查询记录</a:t>
                      </a:r>
                    </a:p>
                  </a:txBody>
                  <a:tcPr marL="0" marR="0" marT="0" marB="0" anchor="ctr"/>
                </a:tc>
                <a:extLst>
                  <a:ext uri="{0D108BD9-81ED-4DB2-BD59-A6C34878D82A}">
                    <a16:rowId xmlns:a16="http://schemas.microsoft.com/office/drawing/2014/main" xmlns="" val="10003"/>
                  </a:ext>
                </a:extLst>
              </a:tr>
              <a:tr h="702673">
                <a:tc>
                  <a:txBody>
                    <a:bodyPr/>
                    <a:lstStyle/>
                    <a:p>
                      <a:pPr marL="66675">
                        <a:lnSpc>
                          <a:spcPts val="1350"/>
                        </a:lnSpc>
                        <a:spcAft>
                          <a:spcPts val="0"/>
                        </a:spcAft>
                      </a:pPr>
                      <a:r>
                        <a:rPr lang="en-US" sz="1900" kern="100" dirty="0">
                          <a:latin typeface="Times New Roman"/>
                          <a:ea typeface="宋体"/>
                          <a:cs typeface="宋体"/>
                        </a:rPr>
                        <a:t>update(String </a:t>
                      </a:r>
                      <a:r>
                        <a:rPr lang="en-US" sz="1900" kern="100" dirty="0" err="1">
                          <a:latin typeface="Times New Roman"/>
                          <a:ea typeface="宋体"/>
                          <a:cs typeface="宋体"/>
                        </a:rPr>
                        <a:t>table,ContentValues</a:t>
                      </a:r>
                      <a:r>
                        <a:rPr lang="en-US" sz="1900" kern="100" dirty="0">
                          <a:latin typeface="Times New Roman"/>
                          <a:ea typeface="宋体"/>
                          <a:cs typeface="宋体"/>
                        </a:rPr>
                        <a:t> </a:t>
                      </a:r>
                      <a:r>
                        <a:rPr lang="en-US" sz="1900" kern="100" dirty="0" err="1">
                          <a:latin typeface="Times New Roman"/>
                          <a:ea typeface="宋体"/>
                          <a:cs typeface="宋体"/>
                        </a:rPr>
                        <a:t>value,String</a:t>
                      </a:r>
                      <a:r>
                        <a:rPr lang="en-US" sz="1900" kern="100" dirty="0">
                          <a:latin typeface="Times New Roman"/>
                          <a:ea typeface="宋体"/>
                          <a:cs typeface="宋体"/>
                        </a:rPr>
                        <a:t> </a:t>
                      </a:r>
                      <a:r>
                        <a:rPr lang="en-US" sz="1900" kern="100" dirty="0" err="1">
                          <a:latin typeface="Times New Roman"/>
                          <a:ea typeface="宋体"/>
                          <a:cs typeface="宋体"/>
                        </a:rPr>
                        <a:t>whereClause</a:t>
                      </a:r>
                      <a:r>
                        <a:rPr lang="en-US" sz="1900" kern="100" dirty="0">
                          <a:latin typeface="Times New Roman"/>
                          <a:ea typeface="宋体"/>
                          <a:cs typeface="宋体"/>
                        </a:rPr>
                        <a:t>, String[] </a:t>
                      </a:r>
                      <a:r>
                        <a:rPr lang="en-US" sz="1900" kern="100" dirty="0" err="1">
                          <a:latin typeface="Times New Roman"/>
                          <a:ea typeface="宋体"/>
                          <a:cs typeface="宋体"/>
                        </a:rPr>
                        <a:t>whereArgs</a:t>
                      </a:r>
                      <a:r>
                        <a:rPr lang="en-US" sz="1900" kern="100" dirty="0">
                          <a:latin typeface="Times New Roman"/>
                          <a:ea typeface="宋体"/>
                          <a:cs typeface="宋体"/>
                        </a:rPr>
                        <a:t>)</a:t>
                      </a:r>
                      <a:endParaRPr lang="zh-CN" sz="1900" kern="100" dirty="0">
                        <a:latin typeface="Times New Roman"/>
                        <a:ea typeface="宋体"/>
                        <a:cs typeface="宋体"/>
                      </a:endParaRPr>
                    </a:p>
                  </a:txBody>
                  <a:tcPr marL="0" marR="0" marT="0" marB="0" anchor="ctr"/>
                </a:tc>
                <a:tc>
                  <a:txBody>
                    <a:bodyPr/>
                    <a:lstStyle/>
                    <a:p>
                      <a:pPr marL="66675">
                        <a:lnSpc>
                          <a:spcPts val="1350"/>
                        </a:lnSpc>
                        <a:spcAft>
                          <a:spcPts val="0"/>
                        </a:spcAft>
                      </a:pPr>
                      <a:r>
                        <a:rPr lang="zh-CN" sz="1900" kern="100">
                          <a:latin typeface="+mn-ea"/>
                          <a:ea typeface="+mn-ea"/>
                          <a:cs typeface="宋体"/>
                        </a:rPr>
                        <a:t>修改记录</a:t>
                      </a:r>
                    </a:p>
                  </a:txBody>
                  <a:tcPr marL="0" marR="0" marT="0" marB="0" anchor="ctr"/>
                </a:tc>
                <a:extLst>
                  <a:ext uri="{0D108BD9-81ED-4DB2-BD59-A6C34878D82A}">
                    <a16:rowId xmlns:a16="http://schemas.microsoft.com/office/drawing/2014/main" xmlns="" val="10004"/>
                  </a:ext>
                </a:extLst>
              </a:tr>
              <a:tr h="569171">
                <a:tc>
                  <a:txBody>
                    <a:bodyPr/>
                    <a:lstStyle/>
                    <a:p>
                      <a:pPr marL="66675">
                        <a:lnSpc>
                          <a:spcPts val="1350"/>
                        </a:lnSpc>
                        <a:spcAft>
                          <a:spcPts val="0"/>
                        </a:spcAft>
                      </a:pPr>
                      <a:r>
                        <a:rPr lang="en-US" sz="1900" kern="100">
                          <a:latin typeface="Times New Roman"/>
                          <a:ea typeface="宋体"/>
                          <a:cs typeface="宋体"/>
                        </a:rPr>
                        <a:t>execSQL(String sql)</a:t>
                      </a:r>
                      <a:endParaRPr lang="zh-CN" sz="1900" kern="100">
                        <a:latin typeface="Times New Roman"/>
                        <a:ea typeface="宋体"/>
                        <a:cs typeface="宋体"/>
                      </a:endParaRPr>
                    </a:p>
                  </a:txBody>
                  <a:tcPr marL="0" marR="0" marT="0" marB="0" anchor="ctr"/>
                </a:tc>
                <a:tc>
                  <a:txBody>
                    <a:bodyPr/>
                    <a:lstStyle/>
                    <a:p>
                      <a:pPr marL="66675">
                        <a:lnSpc>
                          <a:spcPts val="1350"/>
                        </a:lnSpc>
                        <a:spcAft>
                          <a:spcPts val="0"/>
                        </a:spcAft>
                      </a:pPr>
                      <a:r>
                        <a:rPr lang="zh-CN" sz="1900" kern="100">
                          <a:latin typeface="+mn-ea"/>
                          <a:ea typeface="+mn-ea"/>
                          <a:cs typeface="宋体"/>
                        </a:rPr>
                        <a:t>执行一条</a:t>
                      </a:r>
                      <a:r>
                        <a:rPr lang="en-US" sz="1900" kern="100">
                          <a:latin typeface="+mn-ea"/>
                          <a:ea typeface="+mn-ea"/>
                          <a:cs typeface="宋体"/>
                        </a:rPr>
                        <a:t>SQL</a:t>
                      </a:r>
                      <a:r>
                        <a:rPr lang="zh-CN" sz="1900" kern="100">
                          <a:latin typeface="+mn-ea"/>
                          <a:ea typeface="+mn-ea"/>
                          <a:cs typeface="宋体"/>
                        </a:rPr>
                        <a:t>语句</a:t>
                      </a:r>
                    </a:p>
                  </a:txBody>
                  <a:tcPr marL="0" marR="0" marT="0" marB="0" anchor="ctr"/>
                </a:tc>
                <a:extLst>
                  <a:ext uri="{0D108BD9-81ED-4DB2-BD59-A6C34878D82A}">
                    <a16:rowId xmlns:a16="http://schemas.microsoft.com/office/drawing/2014/main" xmlns="" val="10005"/>
                  </a:ext>
                </a:extLst>
              </a:tr>
              <a:tr h="569171">
                <a:tc>
                  <a:txBody>
                    <a:bodyPr/>
                    <a:lstStyle/>
                    <a:p>
                      <a:pPr marL="66675">
                        <a:lnSpc>
                          <a:spcPts val="1350"/>
                        </a:lnSpc>
                        <a:spcAft>
                          <a:spcPts val="0"/>
                        </a:spcAft>
                      </a:pPr>
                      <a:r>
                        <a:rPr lang="en-US" sz="1900" kern="100">
                          <a:latin typeface="Times New Roman"/>
                          <a:ea typeface="宋体"/>
                          <a:cs typeface="宋体"/>
                        </a:rPr>
                        <a:t>rawQuery(String sql,String[] selectionArgs)</a:t>
                      </a:r>
                      <a:endParaRPr lang="zh-CN" sz="1900" kern="100">
                        <a:latin typeface="Times New Roman"/>
                        <a:ea typeface="宋体"/>
                        <a:cs typeface="宋体"/>
                      </a:endParaRPr>
                    </a:p>
                  </a:txBody>
                  <a:tcPr marL="0" marR="0" marT="0" marB="0" anchor="ctr"/>
                </a:tc>
                <a:tc>
                  <a:txBody>
                    <a:bodyPr/>
                    <a:lstStyle/>
                    <a:p>
                      <a:pPr marL="66675">
                        <a:lnSpc>
                          <a:spcPts val="1350"/>
                        </a:lnSpc>
                        <a:spcAft>
                          <a:spcPts val="0"/>
                        </a:spcAft>
                      </a:pPr>
                      <a:r>
                        <a:rPr lang="zh-CN" sz="1900" kern="100">
                          <a:latin typeface="+mn-ea"/>
                          <a:ea typeface="+mn-ea"/>
                          <a:cs typeface="宋体"/>
                        </a:rPr>
                        <a:t>执行带占位符的</a:t>
                      </a:r>
                      <a:r>
                        <a:rPr lang="en-US" sz="1900" kern="100">
                          <a:latin typeface="+mn-ea"/>
                          <a:ea typeface="+mn-ea"/>
                          <a:cs typeface="宋体"/>
                        </a:rPr>
                        <a:t>SQL</a:t>
                      </a:r>
                      <a:r>
                        <a:rPr lang="zh-CN" sz="1900" kern="100">
                          <a:latin typeface="+mn-ea"/>
                          <a:ea typeface="+mn-ea"/>
                          <a:cs typeface="宋体"/>
                        </a:rPr>
                        <a:t>查询</a:t>
                      </a:r>
                    </a:p>
                  </a:txBody>
                  <a:tcPr marL="0" marR="0" marT="0" marB="0" anchor="ctr"/>
                </a:tc>
                <a:extLst>
                  <a:ext uri="{0D108BD9-81ED-4DB2-BD59-A6C34878D82A}">
                    <a16:rowId xmlns:a16="http://schemas.microsoft.com/office/drawing/2014/main" xmlns="" val="10006"/>
                  </a:ext>
                </a:extLst>
              </a:tr>
              <a:tr h="483020">
                <a:tc>
                  <a:txBody>
                    <a:bodyPr/>
                    <a:lstStyle/>
                    <a:p>
                      <a:pPr marL="66675">
                        <a:lnSpc>
                          <a:spcPts val="1350"/>
                        </a:lnSpc>
                        <a:spcAft>
                          <a:spcPts val="0"/>
                        </a:spcAft>
                      </a:pPr>
                      <a:r>
                        <a:rPr lang="en-US" sz="1900" kern="100">
                          <a:latin typeface="Times New Roman"/>
                          <a:ea typeface="宋体"/>
                          <a:cs typeface="宋体"/>
                        </a:rPr>
                        <a:t>beginTransaction()</a:t>
                      </a:r>
                      <a:endParaRPr lang="zh-CN" sz="1900" kern="100">
                        <a:latin typeface="Times New Roman"/>
                        <a:ea typeface="宋体"/>
                        <a:cs typeface="宋体"/>
                      </a:endParaRPr>
                    </a:p>
                  </a:txBody>
                  <a:tcPr marL="0" marR="0" marT="0" marB="0" anchor="ctr"/>
                </a:tc>
                <a:tc>
                  <a:txBody>
                    <a:bodyPr/>
                    <a:lstStyle/>
                    <a:p>
                      <a:pPr marL="66675">
                        <a:lnSpc>
                          <a:spcPts val="1350"/>
                        </a:lnSpc>
                        <a:spcAft>
                          <a:spcPts val="0"/>
                        </a:spcAft>
                      </a:pPr>
                      <a:r>
                        <a:rPr lang="zh-CN" sz="1900" kern="100">
                          <a:latin typeface="+mn-ea"/>
                          <a:ea typeface="+mn-ea"/>
                          <a:cs typeface="宋体"/>
                        </a:rPr>
                        <a:t>开始事务</a:t>
                      </a:r>
                    </a:p>
                  </a:txBody>
                  <a:tcPr marL="0" marR="0" marT="0" marB="0" anchor="ctr"/>
                </a:tc>
                <a:extLst>
                  <a:ext uri="{0D108BD9-81ED-4DB2-BD59-A6C34878D82A}">
                    <a16:rowId xmlns:a16="http://schemas.microsoft.com/office/drawing/2014/main" xmlns="" val="10007"/>
                  </a:ext>
                </a:extLst>
              </a:tr>
              <a:tr h="446484">
                <a:tc>
                  <a:txBody>
                    <a:bodyPr/>
                    <a:lstStyle/>
                    <a:p>
                      <a:pPr marL="66675">
                        <a:lnSpc>
                          <a:spcPts val="1350"/>
                        </a:lnSpc>
                        <a:spcAft>
                          <a:spcPts val="0"/>
                        </a:spcAft>
                      </a:pPr>
                      <a:r>
                        <a:rPr lang="en-US" sz="1900" kern="100">
                          <a:latin typeface="Times New Roman"/>
                          <a:ea typeface="宋体"/>
                          <a:cs typeface="宋体"/>
                        </a:rPr>
                        <a:t>endTransaction()</a:t>
                      </a:r>
                      <a:endParaRPr lang="zh-CN" sz="1900" kern="100">
                        <a:latin typeface="Times New Roman"/>
                        <a:ea typeface="宋体"/>
                        <a:cs typeface="宋体"/>
                      </a:endParaRPr>
                    </a:p>
                  </a:txBody>
                  <a:tcPr marL="0" marR="0" marT="0" marB="0" anchor="ctr"/>
                </a:tc>
                <a:tc>
                  <a:txBody>
                    <a:bodyPr/>
                    <a:lstStyle/>
                    <a:p>
                      <a:pPr marL="66675">
                        <a:lnSpc>
                          <a:spcPts val="1350"/>
                        </a:lnSpc>
                        <a:spcAft>
                          <a:spcPts val="0"/>
                        </a:spcAft>
                      </a:pPr>
                      <a:r>
                        <a:rPr lang="zh-CN" sz="1900" kern="100">
                          <a:latin typeface="+mn-ea"/>
                          <a:ea typeface="+mn-ea"/>
                          <a:cs typeface="宋体"/>
                        </a:rPr>
                        <a:t>结束事务</a:t>
                      </a:r>
                    </a:p>
                  </a:txBody>
                  <a:tcPr marL="0" marR="0" marT="0" marB="0" anchor="ctr"/>
                </a:tc>
                <a:extLst>
                  <a:ext uri="{0D108BD9-81ED-4DB2-BD59-A6C34878D82A}">
                    <a16:rowId xmlns:a16="http://schemas.microsoft.com/office/drawing/2014/main" xmlns="" val="10008"/>
                  </a:ext>
                </a:extLst>
              </a:tr>
              <a:tr h="424731">
                <a:tc>
                  <a:txBody>
                    <a:bodyPr/>
                    <a:lstStyle/>
                    <a:p>
                      <a:pPr marL="66675">
                        <a:lnSpc>
                          <a:spcPts val="1350"/>
                        </a:lnSpc>
                        <a:spcAft>
                          <a:spcPts val="0"/>
                        </a:spcAft>
                      </a:pPr>
                      <a:r>
                        <a:rPr lang="en-US" sz="1900" kern="100" dirty="0">
                          <a:latin typeface="Times New Roman"/>
                          <a:ea typeface="宋体"/>
                          <a:cs typeface="宋体"/>
                        </a:rPr>
                        <a:t>close()</a:t>
                      </a:r>
                      <a:endParaRPr lang="zh-CN" sz="1900" kern="100" dirty="0">
                        <a:latin typeface="Times New Roman"/>
                        <a:ea typeface="宋体"/>
                        <a:cs typeface="宋体"/>
                      </a:endParaRPr>
                    </a:p>
                  </a:txBody>
                  <a:tcPr marL="0" marR="0" marT="0" marB="0" anchor="ctr"/>
                </a:tc>
                <a:tc>
                  <a:txBody>
                    <a:bodyPr/>
                    <a:lstStyle/>
                    <a:p>
                      <a:pPr marL="66675">
                        <a:lnSpc>
                          <a:spcPts val="1350"/>
                        </a:lnSpc>
                        <a:spcAft>
                          <a:spcPts val="0"/>
                        </a:spcAft>
                      </a:pPr>
                      <a:r>
                        <a:rPr lang="zh-CN" sz="1900" kern="100" dirty="0">
                          <a:latin typeface="+mn-ea"/>
                          <a:ea typeface="+mn-ea"/>
                          <a:cs typeface="宋体"/>
                        </a:rPr>
                        <a:t>关闭数据库</a:t>
                      </a:r>
                    </a:p>
                  </a:txBody>
                  <a:tcPr marL="0" marR="0" marT="0" marB="0" anchor="ct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xmlns="" val="324271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z="4800" dirty="0"/>
              <a:t>第九章  </a:t>
            </a:r>
            <a:r>
              <a:rPr lang="en-US" altLang="zh-CN" sz="4800" dirty="0"/>
              <a:t/>
            </a:r>
            <a:br>
              <a:rPr lang="en-US" altLang="zh-CN" sz="4800" dirty="0"/>
            </a:br>
            <a:r>
              <a:rPr lang="zh-CN" altLang="en-US" sz="4800" dirty="0"/>
              <a:t>数据存储</a:t>
            </a:r>
            <a:endParaRPr sz="4800" dirty="0"/>
          </a:p>
        </p:txBody>
      </p:sp>
      <p:sp>
        <p:nvSpPr>
          <p:cNvPr id="9" name="副标题 8"/>
          <p:cNvSpPr>
            <a:spLocks noGrp="1"/>
          </p:cNvSpPr>
          <p:nvPr>
            <p:ph type="subTitle" idx="1"/>
          </p:nvPr>
        </p:nvSpPr>
        <p:spPr>
          <a:xfrm>
            <a:off x="2417779" y="3737422"/>
            <a:ext cx="8637072" cy="977621"/>
          </a:xfrm>
        </p:spPr>
        <p:txBody>
          <a:bodyPr/>
          <a:lstStyle/>
          <a:p>
            <a:r>
              <a:rPr lang="zh-CN" altLang="en-US" dirty="0"/>
              <a:t>赵克玲</a:t>
            </a:r>
          </a:p>
        </p:txBody>
      </p:sp>
      <p:pic>
        <p:nvPicPr>
          <p:cNvPr id="2" name="图片 1">
            <a:extLst>
              <a:ext uri="{FF2B5EF4-FFF2-40B4-BE49-F238E27FC236}">
                <a16:creationId xmlns:a16="http://schemas.microsoft.com/office/drawing/2014/main" xmlns="" id="{4E394FEE-95F5-519B-62A4-F3AFF064F64F}"/>
              </a:ext>
            </a:extLst>
          </p:cNvPr>
          <p:cNvPicPr>
            <a:picLocks noChangeAspect="1"/>
          </p:cNvPicPr>
          <p:nvPr/>
        </p:nvPicPr>
        <p:blipFill>
          <a:blip r:embed="rId3" cstate="print"/>
          <a:stretch>
            <a:fillRect/>
          </a:stretch>
        </p:blipFill>
        <p:spPr>
          <a:xfrm>
            <a:off x="8959259" y="3737422"/>
            <a:ext cx="2187871" cy="2201212"/>
          </a:xfrm>
          <a:prstGeom prst="rect">
            <a:avLst/>
          </a:prstGeom>
        </p:spPr>
      </p:pic>
    </p:spTree>
    <p:extLst>
      <p:ext uri="{BB962C8B-B14F-4D97-AF65-F5344CB8AC3E}">
        <p14:creationId xmlns:p14="http://schemas.microsoft.com/office/powerpoint/2010/main" xmlns="" val="2307689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285709" y="952483"/>
            <a:ext cx="11811083" cy="3742609"/>
          </a:xfrm>
        </p:spPr>
        <p:txBody>
          <a:bodyPr>
            <a:normAutofit fontScale="70000" lnSpcReduction="20000"/>
          </a:bodyPr>
          <a:lstStyle/>
          <a:p>
            <a:pPr marL="228600" indent="-228600">
              <a:lnSpc>
                <a:spcPct val="140000"/>
              </a:lnSpc>
              <a:spcBef>
                <a:spcPts val="1000"/>
              </a:spcBef>
            </a:pPr>
            <a:r>
              <a:rPr lang="zh-CN" sz="2900" b="0" dirty="0">
                <a:latin typeface="Times New Roman" panose="02020603050405020304" pitchFamily="18" charset="0"/>
                <a:ea typeface="宋体" panose="02010600030101010101" pitchFamily="2" charset="-122"/>
                <a:cs typeface="Times New Roman" panose="02020603050405020304" pitchFamily="18" charset="0"/>
              </a:rPr>
              <a:t>创建或打开数据库</a:t>
            </a:r>
            <a:endParaRPr sz="2900" b="0" dirty="0">
              <a:latin typeface="Times New Roman" panose="02020603050405020304" pitchFamily="18" charset="0"/>
              <a:ea typeface="宋体" panose="02010600030101010101" pitchFamily="2" charset="-122"/>
              <a:cs typeface="Times New Roman" panose="02020603050405020304" pitchFamily="18" charset="0"/>
            </a:endParaRPr>
          </a:p>
          <a:p>
            <a:pPr lvl="1"/>
            <a:r>
              <a:rPr sz="2900" b="0" i="0" dirty="0">
                <a:latin typeface="Times New Roman" panose="02020603050405020304" pitchFamily="18" charset="0"/>
                <a:ea typeface="宋体" panose="02010600030101010101" pitchFamily="2" charset="-122"/>
                <a:cs typeface="Times New Roman" panose="02020603050405020304" pitchFamily="18" charset="0"/>
              </a:rPr>
              <a:t>使用</a:t>
            </a:r>
            <a:r>
              <a:rPr lang="en-US" sz="2900" b="0" i="0" dirty="0" err="1">
                <a:latin typeface="Times New Roman" panose="02020603050405020304" pitchFamily="18" charset="0"/>
                <a:ea typeface="宋体" panose="02010600030101010101" pitchFamily="2" charset="-122"/>
                <a:cs typeface="Times New Roman" panose="02020603050405020304" pitchFamily="18" charset="0"/>
              </a:rPr>
              <a:t>openDatabase</a:t>
            </a:r>
            <a:r>
              <a:rPr lang="en-US" sz="2900" b="0" i="0" dirty="0">
                <a:latin typeface="Times New Roman" panose="02020603050405020304" pitchFamily="18" charset="0"/>
                <a:ea typeface="宋体" panose="02010600030101010101" pitchFamily="2" charset="-122"/>
                <a:cs typeface="Times New Roman" panose="02020603050405020304" pitchFamily="18" charset="0"/>
              </a:rPr>
              <a:t>()</a:t>
            </a:r>
            <a:r>
              <a:rPr sz="2900" b="0" i="0" dirty="0">
                <a:latin typeface="Times New Roman" panose="02020603050405020304" pitchFamily="18" charset="0"/>
                <a:ea typeface="宋体" panose="02010600030101010101" pitchFamily="2" charset="-122"/>
                <a:cs typeface="Times New Roman" panose="02020603050405020304" pitchFamily="18" charset="0"/>
              </a:rPr>
              <a:t>方法打开指定的数据库时，需要三个参数：</a:t>
            </a:r>
            <a:endParaRPr lang="en-US" sz="2900" b="0" i="0" dirty="0">
              <a:latin typeface="Times New Roman" panose="02020603050405020304" pitchFamily="18" charset="0"/>
              <a:ea typeface="宋体" panose="02010600030101010101" pitchFamily="2" charset="-122"/>
              <a:cs typeface="Times New Roman" panose="02020603050405020304" pitchFamily="18" charset="0"/>
            </a:endParaRPr>
          </a:p>
          <a:p>
            <a:pPr lvl="2">
              <a:buFont typeface="Wingdings" pitchFamily="2" charset="2"/>
              <a:buChar char="ü"/>
            </a:pPr>
            <a:r>
              <a:rPr lang="en-US" sz="2900" b="0" i="0" dirty="0">
                <a:latin typeface="Times New Roman" panose="02020603050405020304" pitchFamily="18" charset="0"/>
                <a:ea typeface="宋体" panose="02010600030101010101" pitchFamily="2" charset="-122"/>
                <a:cs typeface="Times New Roman" panose="02020603050405020304" pitchFamily="18" charset="0"/>
              </a:rPr>
              <a:t>path</a:t>
            </a:r>
            <a:r>
              <a:rPr lang="zh-CN" altLang="en-US" sz="2900" b="0" i="0" dirty="0">
                <a:latin typeface="Times New Roman" panose="02020603050405020304" pitchFamily="18" charset="0"/>
                <a:ea typeface="宋体" panose="02010600030101010101" pitchFamily="2" charset="-122"/>
                <a:cs typeface="Times New Roman" panose="02020603050405020304" pitchFamily="18" charset="0"/>
              </a:rPr>
              <a:t>用于指定数据库的路径，若指定的数据库不存在，则抛出</a:t>
            </a:r>
            <a:r>
              <a:rPr lang="en-US" sz="2900" b="0" i="0" dirty="0" err="1">
                <a:latin typeface="Times New Roman" panose="02020603050405020304" pitchFamily="18" charset="0"/>
                <a:ea typeface="宋体" panose="02010600030101010101" pitchFamily="2" charset="-122"/>
                <a:cs typeface="Times New Roman" panose="02020603050405020304" pitchFamily="18" charset="0"/>
              </a:rPr>
              <a:t>FileNotFoundException</a:t>
            </a:r>
            <a:r>
              <a:rPr lang="zh-CN" altLang="en-US" sz="2900" b="0" i="0" dirty="0">
                <a:latin typeface="Times New Roman" panose="02020603050405020304" pitchFamily="18" charset="0"/>
                <a:ea typeface="宋体" panose="02010600030101010101" pitchFamily="2" charset="-122"/>
                <a:cs typeface="Times New Roman" panose="02020603050405020304" pitchFamily="18" charset="0"/>
              </a:rPr>
              <a:t>异常</a:t>
            </a:r>
            <a:endParaRPr lang="en-US" altLang="zh-CN" sz="2900" b="0" i="0" dirty="0">
              <a:latin typeface="Times New Roman" panose="02020603050405020304" pitchFamily="18" charset="0"/>
              <a:ea typeface="宋体" panose="02010600030101010101" pitchFamily="2" charset="-122"/>
              <a:cs typeface="Times New Roman" panose="02020603050405020304" pitchFamily="18" charset="0"/>
            </a:endParaRPr>
          </a:p>
          <a:p>
            <a:pPr lvl="2">
              <a:buFont typeface="Wingdings" pitchFamily="2" charset="2"/>
              <a:buChar char="ü"/>
            </a:pPr>
            <a:r>
              <a:rPr lang="en-US" sz="2900" b="0" i="0" dirty="0">
                <a:latin typeface="Times New Roman" panose="02020603050405020304" pitchFamily="18" charset="0"/>
                <a:ea typeface="宋体" panose="02010600030101010101" pitchFamily="2" charset="-122"/>
                <a:cs typeface="Times New Roman" panose="02020603050405020304" pitchFamily="18" charset="0"/>
              </a:rPr>
              <a:t>factory</a:t>
            </a:r>
            <a:r>
              <a:rPr lang="zh-CN" altLang="en-US" sz="2900" b="0" i="0" dirty="0">
                <a:latin typeface="Times New Roman" panose="02020603050405020304" pitchFamily="18" charset="0"/>
                <a:ea typeface="宋体" panose="02010600030101010101" pitchFamily="2" charset="-122"/>
                <a:cs typeface="Times New Roman" panose="02020603050405020304" pitchFamily="18" charset="0"/>
              </a:rPr>
              <a:t>用于构造查询时的游标，若</a:t>
            </a:r>
            <a:r>
              <a:rPr lang="en-US" sz="2900" b="0" i="0" dirty="0">
                <a:latin typeface="Times New Roman" panose="02020603050405020304" pitchFamily="18" charset="0"/>
                <a:ea typeface="宋体" panose="02010600030101010101" pitchFamily="2" charset="-122"/>
                <a:cs typeface="Times New Roman" panose="02020603050405020304" pitchFamily="18" charset="0"/>
              </a:rPr>
              <a:t>factory</a:t>
            </a:r>
            <a:r>
              <a:rPr lang="zh-CN" altLang="en-US" sz="2900" b="0" i="0" dirty="0">
                <a:latin typeface="Times New Roman" panose="02020603050405020304" pitchFamily="18" charset="0"/>
                <a:ea typeface="宋体" panose="02010600030101010101" pitchFamily="2" charset="-122"/>
                <a:cs typeface="Times New Roman" panose="02020603050405020304" pitchFamily="18" charset="0"/>
              </a:rPr>
              <a:t>为</a:t>
            </a:r>
            <a:r>
              <a:rPr lang="en-US" sz="2900" b="0" i="0" dirty="0">
                <a:latin typeface="Times New Roman" panose="02020603050405020304" pitchFamily="18" charset="0"/>
                <a:ea typeface="宋体" panose="02010600030101010101" pitchFamily="2" charset="-122"/>
                <a:cs typeface="Times New Roman" panose="02020603050405020304" pitchFamily="18" charset="0"/>
              </a:rPr>
              <a:t>null</a:t>
            </a:r>
            <a:r>
              <a:rPr lang="zh-CN" altLang="en-US" sz="2900" b="0" i="0" dirty="0">
                <a:latin typeface="Times New Roman" panose="02020603050405020304" pitchFamily="18" charset="0"/>
                <a:ea typeface="宋体" panose="02010600030101010101" pitchFamily="2" charset="-122"/>
                <a:cs typeface="Times New Roman" panose="02020603050405020304" pitchFamily="18" charset="0"/>
              </a:rPr>
              <a:t>，则表示使用默认的</a:t>
            </a:r>
            <a:r>
              <a:rPr lang="en-US" sz="2900" b="0" i="0" dirty="0">
                <a:latin typeface="Times New Roman" panose="02020603050405020304" pitchFamily="18" charset="0"/>
                <a:ea typeface="宋体" panose="02010600030101010101" pitchFamily="2" charset="-122"/>
                <a:cs typeface="Times New Roman" panose="02020603050405020304" pitchFamily="18" charset="0"/>
              </a:rPr>
              <a:t>factory</a:t>
            </a:r>
            <a:r>
              <a:rPr lang="zh-CN" altLang="en-US" sz="2900" b="0" i="0" dirty="0">
                <a:latin typeface="Times New Roman" panose="02020603050405020304" pitchFamily="18" charset="0"/>
                <a:ea typeface="宋体" panose="02010600030101010101" pitchFamily="2" charset="-122"/>
                <a:cs typeface="Times New Roman" panose="02020603050405020304" pitchFamily="18" charset="0"/>
              </a:rPr>
              <a:t>构造游标</a:t>
            </a:r>
            <a:endParaRPr lang="en-US" altLang="zh-CN" sz="2900" b="0" i="0" dirty="0">
              <a:latin typeface="Times New Roman" panose="02020603050405020304" pitchFamily="18" charset="0"/>
              <a:ea typeface="宋体" panose="02010600030101010101" pitchFamily="2" charset="-122"/>
              <a:cs typeface="Times New Roman" panose="02020603050405020304" pitchFamily="18" charset="0"/>
            </a:endParaRPr>
          </a:p>
          <a:p>
            <a:pPr lvl="2">
              <a:buFont typeface="Wingdings" pitchFamily="2" charset="2"/>
              <a:buChar char="ü"/>
            </a:pPr>
            <a:r>
              <a:rPr lang="en-US" sz="2900" b="0" i="0" dirty="0">
                <a:latin typeface="Times New Roman" panose="02020603050405020304" pitchFamily="18" charset="0"/>
                <a:ea typeface="宋体" panose="02010600030101010101" pitchFamily="2" charset="-122"/>
                <a:cs typeface="Times New Roman" panose="02020603050405020304" pitchFamily="18" charset="0"/>
              </a:rPr>
              <a:t>flags</a:t>
            </a:r>
            <a:r>
              <a:rPr lang="zh-CN" altLang="en-US" sz="2900" b="0" i="0" dirty="0">
                <a:latin typeface="Times New Roman" panose="02020603050405020304" pitchFamily="18" charset="0"/>
                <a:ea typeface="宋体" panose="02010600030101010101" pitchFamily="2" charset="-122"/>
                <a:cs typeface="Times New Roman" panose="02020603050405020304" pitchFamily="18" charset="0"/>
              </a:rPr>
              <a:t>指定了数据库打开的模式，</a:t>
            </a:r>
            <a:r>
              <a:rPr lang="en-US" sz="2900" b="0" i="0" dirty="0" err="1">
                <a:latin typeface="Times New Roman" panose="02020603050405020304" pitchFamily="18" charset="0"/>
                <a:ea typeface="宋体" panose="02010600030101010101" pitchFamily="2" charset="-122"/>
                <a:cs typeface="Times New Roman" panose="02020603050405020304" pitchFamily="18" charset="0"/>
              </a:rPr>
              <a:t>SQLite</a:t>
            </a:r>
            <a:r>
              <a:rPr lang="zh-CN" altLang="en-US" sz="2900" b="0" i="0" dirty="0">
                <a:latin typeface="Times New Roman" panose="02020603050405020304" pitchFamily="18" charset="0"/>
                <a:ea typeface="宋体" panose="02010600030101010101" pitchFamily="2" charset="-122"/>
                <a:cs typeface="Times New Roman" panose="02020603050405020304" pitchFamily="18" charset="0"/>
              </a:rPr>
              <a:t>定义了</a:t>
            </a:r>
            <a:r>
              <a:rPr lang="en-US" sz="2900" b="0" i="0" dirty="0">
                <a:latin typeface="Times New Roman" panose="02020603050405020304" pitchFamily="18" charset="0"/>
                <a:ea typeface="宋体" panose="02010600030101010101" pitchFamily="2" charset="-122"/>
                <a:cs typeface="Times New Roman" panose="02020603050405020304" pitchFamily="18" charset="0"/>
              </a:rPr>
              <a:t>4</a:t>
            </a:r>
            <a:r>
              <a:rPr lang="zh-CN" altLang="en-US" sz="2900" b="0" i="0" dirty="0">
                <a:latin typeface="Times New Roman" panose="02020603050405020304" pitchFamily="18" charset="0"/>
                <a:ea typeface="宋体" panose="02010600030101010101" pitchFamily="2" charset="-122"/>
                <a:cs typeface="Times New Roman" panose="02020603050405020304" pitchFamily="18" charset="0"/>
              </a:rPr>
              <a:t>种数据库打开模式：</a:t>
            </a:r>
            <a:endParaRPr lang="en-US" altLang="zh-CN" sz="2900" b="0" i="0" dirty="0">
              <a:latin typeface="Times New Roman" panose="02020603050405020304" pitchFamily="18" charset="0"/>
              <a:ea typeface="宋体" panose="02010600030101010101" pitchFamily="2" charset="-122"/>
              <a:cs typeface="Times New Roman" panose="02020603050405020304" pitchFamily="18" charset="0"/>
            </a:endParaRPr>
          </a:p>
          <a:p>
            <a:pPr lvl="3"/>
            <a:r>
              <a:rPr lang="en-US" altLang="en-US" sz="2300" dirty="0">
                <a:latin typeface="Times New Roman" panose="02020603050405020304" pitchFamily="18" charset="0"/>
                <a:ea typeface="宋体" panose="02010600030101010101" pitchFamily="2" charset="-122"/>
                <a:cs typeface="Times New Roman" panose="02020603050405020304" pitchFamily="18" charset="0"/>
              </a:rPr>
              <a:t>OPEN_READONLY</a:t>
            </a:r>
            <a:r>
              <a:rPr lang="zh-CN" altLang="en-US" sz="2300" dirty="0">
                <a:latin typeface="Times New Roman" panose="02020603050405020304" pitchFamily="18" charset="0"/>
                <a:ea typeface="宋体" panose="02010600030101010101" pitchFamily="2" charset="-122"/>
                <a:cs typeface="Times New Roman" panose="02020603050405020304" pitchFamily="18" charset="0"/>
              </a:rPr>
              <a:t>（只读）</a:t>
            </a:r>
            <a:endParaRPr lang="en-US" altLang="zh-CN" sz="2300" dirty="0">
              <a:latin typeface="Times New Roman" panose="02020603050405020304" pitchFamily="18" charset="0"/>
              <a:ea typeface="宋体" panose="02010600030101010101" pitchFamily="2" charset="-122"/>
              <a:cs typeface="Times New Roman" panose="02020603050405020304" pitchFamily="18" charset="0"/>
            </a:endParaRPr>
          </a:p>
          <a:p>
            <a:pPr lvl="3"/>
            <a:r>
              <a:rPr lang="en-US" altLang="en-US" sz="2300" dirty="0">
                <a:latin typeface="Times New Roman" panose="02020603050405020304" pitchFamily="18" charset="0"/>
                <a:ea typeface="宋体" panose="02010600030101010101" pitchFamily="2" charset="-122"/>
                <a:cs typeface="Times New Roman" panose="02020603050405020304" pitchFamily="18" charset="0"/>
              </a:rPr>
              <a:t>OPEN_READWRITE</a:t>
            </a:r>
            <a:r>
              <a:rPr lang="zh-CN" altLang="en-US" sz="2300" dirty="0">
                <a:latin typeface="Times New Roman" panose="02020603050405020304" pitchFamily="18" charset="0"/>
                <a:ea typeface="宋体" panose="02010600030101010101" pitchFamily="2" charset="-122"/>
                <a:cs typeface="Times New Roman" panose="02020603050405020304" pitchFamily="18" charset="0"/>
              </a:rPr>
              <a:t>（可读可写）</a:t>
            </a:r>
            <a:endParaRPr lang="en-US" altLang="zh-CN" sz="2300" dirty="0">
              <a:latin typeface="Times New Roman" panose="02020603050405020304" pitchFamily="18" charset="0"/>
              <a:ea typeface="宋体" panose="02010600030101010101" pitchFamily="2" charset="-122"/>
              <a:cs typeface="Times New Roman" panose="02020603050405020304" pitchFamily="18" charset="0"/>
            </a:endParaRPr>
          </a:p>
          <a:p>
            <a:pPr lvl="3"/>
            <a:r>
              <a:rPr lang="en-US" altLang="en-US" sz="2300" dirty="0">
                <a:latin typeface="Times New Roman" panose="02020603050405020304" pitchFamily="18" charset="0"/>
                <a:ea typeface="宋体" panose="02010600030101010101" pitchFamily="2" charset="-122"/>
                <a:cs typeface="Times New Roman" panose="02020603050405020304" pitchFamily="18" charset="0"/>
              </a:rPr>
              <a:t>CREATE_IF_NECESSARY</a:t>
            </a:r>
            <a:r>
              <a:rPr lang="zh-CN" altLang="en-US" sz="2300" dirty="0">
                <a:latin typeface="Times New Roman" panose="02020603050405020304" pitchFamily="18" charset="0"/>
                <a:ea typeface="宋体" panose="02010600030101010101" pitchFamily="2" charset="-122"/>
                <a:cs typeface="Times New Roman" panose="02020603050405020304" pitchFamily="18" charset="0"/>
              </a:rPr>
              <a:t>（若数据库不存在先创建数据库）</a:t>
            </a:r>
            <a:endParaRPr lang="en-US" altLang="zh-CN" sz="2300" dirty="0">
              <a:latin typeface="Times New Roman" panose="02020603050405020304" pitchFamily="18" charset="0"/>
              <a:ea typeface="宋体" panose="02010600030101010101" pitchFamily="2" charset="-122"/>
              <a:cs typeface="Times New Roman" panose="02020603050405020304" pitchFamily="18" charset="0"/>
            </a:endParaRPr>
          </a:p>
          <a:p>
            <a:pPr lvl="3"/>
            <a:r>
              <a:rPr lang="en-US" altLang="en-US" sz="2300" dirty="0">
                <a:latin typeface="Times New Roman" panose="02020603050405020304" pitchFamily="18" charset="0"/>
                <a:ea typeface="宋体" panose="02010600030101010101" pitchFamily="2" charset="-122"/>
                <a:cs typeface="Times New Roman" panose="02020603050405020304" pitchFamily="18" charset="0"/>
              </a:rPr>
              <a:t>NO_LOCALIZED_COLLATORS</a:t>
            </a:r>
            <a:r>
              <a:rPr lang="zh-CN" altLang="en-US" sz="2300" dirty="0">
                <a:latin typeface="Times New Roman" panose="02020603050405020304" pitchFamily="18" charset="0"/>
                <a:ea typeface="宋体" panose="02010600030101010101" pitchFamily="2" charset="-122"/>
                <a:cs typeface="Times New Roman" panose="02020603050405020304" pitchFamily="18" charset="0"/>
              </a:rPr>
              <a:t>（不按照本地化语言对数据进行排序）</a:t>
            </a:r>
          </a:p>
          <a:p>
            <a:pPr lvl="1">
              <a:buNone/>
            </a:pPr>
            <a:endParaRPr dirty="0"/>
          </a:p>
        </p:txBody>
      </p:sp>
      <p:sp>
        <p:nvSpPr>
          <p:cNvPr id="4" name="标题 3"/>
          <p:cNvSpPr>
            <a:spLocks noGrp="1"/>
          </p:cNvSpPr>
          <p:nvPr>
            <p:ph type="title"/>
          </p:nvPr>
        </p:nvSpPr>
        <p:spPr>
          <a:xfrm>
            <a:off x="581726" y="214125"/>
            <a:ext cx="7485380" cy="547793"/>
          </a:xfrm>
        </p:spPr>
        <p:txBody>
          <a:bodyPr>
            <a:normAutofit/>
          </a:bodyPr>
          <a:lstStyle/>
          <a:p>
            <a:r>
              <a:rPr lang="en-US" dirty="0"/>
              <a:t>SQLite</a:t>
            </a:r>
            <a:r>
              <a:rPr dirty="0"/>
              <a:t>数据库的创建和删除</a:t>
            </a:r>
          </a:p>
        </p:txBody>
      </p:sp>
      <p:sp>
        <p:nvSpPr>
          <p:cNvPr id="117763" name="Rectangle 3"/>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147458" name="Rectangle 2"/>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151554" name="Rectangle 2"/>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grpSp>
        <p:nvGrpSpPr>
          <p:cNvPr id="11" name="组合 10"/>
          <p:cNvGrpSpPr/>
          <p:nvPr/>
        </p:nvGrpSpPr>
        <p:grpSpPr>
          <a:xfrm>
            <a:off x="380960" y="5308802"/>
            <a:ext cx="10943167" cy="1333869"/>
            <a:chOff x="285720" y="3981603"/>
            <a:chExt cx="8207375" cy="1000402"/>
          </a:xfrm>
        </p:grpSpPr>
        <p:sp>
          <p:nvSpPr>
            <p:cNvPr id="9" name="内容占位符 4"/>
            <p:cNvSpPr txBox="1">
              <a:spLocks/>
            </p:cNvSpPr>
            <p:nvPr/>
          </p:nvSpPr>
          <p:spPr bwMode="auto">
            <a:xfrm>
              <a:off x="285720" y="3981603"/>
              <a:ext cx="8207375" cy="928694"/>
            </a:xfrm>
            <a:prstGeom prst="rect">
              <a:avLst/>
            </a:prstGeom>
            <a:noFill/>
            <a:ln w="9525">
              <a:noFill/>
              <a:miter lim="800000"/>
            </a:ln>
          </p:spPr>
          <p:txBody>
            <a:bodyPr vert="horz" wrap="square" lIns="121920" tIns="60960" rIns="121920" bIns="60960" numCol="1" anchor="t" anchorCtr="0" compatLnSpc="1"/>
            <a:lstStyle/>
            <a:p>
              <a:pPr marL="990575" lvl="1" indent="-380990" fontAlgn="base">
                <a:lnSpc>
                  <a:spcPct val="150000"/>
                </a:lnSpc>
                <a:spcBef>
                  <a:spcPct val="20000"/>
                </a:spcBef>
                <a:spcAft>
                  <a:spcPct val="0"/>
                </a:spcAft>
                <a:buClr>
                  <a:schemeClr val="accent1"/>
                </a:buClr>
                <a:buFont typeface="Wingdings" pitchFamily="2" charset="2"/>
                <a:buChar char="n"/>
              </a:pPr>
              <a:r>
                <a:rPr lang="zh-CN" altLang="en-US" sz="2000" b="1" dirty="0">
                  <a:latin typeface="Adobe 宋体 Std L" pitchFamily="18" charset="-122"/>
                  <a:ea typeface="Adobe 宋体 Std L" pitchFamily="18" charset="-122"/>
                  <a:cs typeface="华文细黑" pitchFamily="2" charset="-122"/>
                </a:rPr>
                <a:t>使用</a:t>
              </a:r>
              <a:r>
                <a:rPr lang="en-US" altLang="zh-CN" sz="2000" b="1" dirty="0" err="1">
                  <a:latin typeface="Adobe 宋体 Std L" pitchFamily="18" charset="-122"/>
                  <a:ea typeface="Adobe 宋体 Std L" pitchFamily="18" charset="-122"/>
                  <a:cs typeface="华文细黑" pitchFamily="2" charset="-122"/>
                </a:rPr>
                <a:t>openDatabase</a:t>
              </a:r>
              <a:r>
                <a:rPr lang="en-US" altLang="zh-CN" sz="2000" b="1" dirty="0">
                  <a:latin typeface="Adobe 宋体 Std L" pitchFamily="18" charset="-122"/>
                  <a:ea typeface="Adobe 宋体 Std L" pitchFamily="18" charset="-122"/>
                  <a:cs typeface="华文细黑" pitchFamily="2" charset="-122"/>
                </a:rPr>
                <a:t>()</a:t>
              </a:r>
              <a:r>
                <a:rPr lang="zh-CN" altLang="en-US" sz="2000" b="1" dirty="0">
                  <a:latin typeface="Adobe 宋体 Std L" pitchFamily="18" charset="-122"/>
                  <a:ea typeface="Adobe 宋体 Std L" pitchFamily="18" charset="-122"/>
                  <a:cs typeface="华文细黑" pitchFamily="2" charset="-122"/>
                </a:rPr>
                <a:t>方法打开指定的数据库</a:t>
              </a:r>
              <a:endParaRPr lang="en-US" altLang="zh-CN" sz="2000" b="1" dirty="0">
                <a:latin typeface="Adobe 宋体 Std L" pitchFamily="18" charset="-122"/>
                <a:ea typeface="Adobe 宋体 Std L" pitchFamily="18" charset="-122"/>
                <a:cs typeface="华文细黑" pitchFamily="2" charset="-122"/>
              </a:endParaRPr>
            </a:p>
          </p:txBody>
        </p:sp>
        <p:sp>
          <p:nvSpPr>
            <p:cNvPr id="10" name="TextBox 9"/>
            <p:cNvSpPr txBox="1"/>
            <p:nvPr/>
          </p:nvSpPr>
          <p:spPr bwMode="auto">
            <a:xfrm>
              <a:off x="714071" y="4458689"/>
              <a:ext cx="7779024" cy="523316"/>
            </a:xfrm>
            <a:prstGeom prst="rect">
              <a:avLst/>
            </a:prstGeom>
            <a:solidFill>
              <a:srgbClr val="FFFF9B"/>
            </a:solidFill>
            <a:ln w="9525">
              <a:noFill/>
              <a:miter lim="800000"/>
            </a:ln>
          </p:spPr>
          <p:txBody>
            <a:bodyPr vert="horz" wrap="square" lIns="121920" tIns="60960" rIns="121920" bIns="60960" numCol="1" rtlCol="0" anchor="ctr" anchorCtr="0" compatLnSpc="1">
              <a:spAutoFit/>
            </a:bodyPr>
            <a:lstStyle/>
            <a:p>
              <a:r>
                <a:rPr lang="en-US" sz="1867" dirty="0" err="1">
                  <a:latin typeface="Courier New" pitchFamily="49" charset="0"/>
                  <a:cs typeface="Courier New" pitchFamily="49" charset="0"/>
                </a:rPr>
                <a:t>SQLiteDatabase</a:t>
              </a:r>
              <a:r>
                <a:rPr lang="en-US" sz="1867" dirty="0">
                  <a:latin typeface="Courier New" pitchFamily="49" charset="0"/>
                  <a:cs typeface="Courier New" pitchFamily="49" charset="0"/>
                </a:rPr>
                <a:t> </a:t>
              </a:r>
              <a:r>
                <a:rPr lang="en-US" sz="1867" dirty="0" err="1">
                  <a:latin typeface="Courier New" pitchFamily="49" charset="0"/>
                  <a:cs typeface="Courier New" pitchFamily="49" charset="0"/>
                </a:rPr>
                <a:t>sqliteDatabase</a:t>
              </a:r>
              <a:r>
                <a:rPr lang="en-US" sz="1867" dirty="0">
                  <a:latin typeface="Courier New" pitchFamily="49" charset="0"/>
                  <a:cs typeface="Courier New" pitchFamily="49" charset="0"/>
                </a:rPr>
                <a:t> = </a:t>
              </a:r>
              <a:r>
                <a:rPr lang="en-US" sz="1867" dirty="0" err="1">
                  <a:latin typeface="Courier New" pitchFamily="49" charset="0"/>
                  <a:cs typeface="Courier New" pitchFamily="49" charset="0"/>
                </a:rPr>
                <a:t>SQLiteDatabase</a:t>
              </a:r>
              <a:endParaRPr lang="zh-CN" altLang="en-US" sz="1867" dirty="0">
                <a:latin typeface="Courier New" pitchFamily="49" charset="0"/>
                <a:cs typeface="Courier New" pitchFamily="49" charset="0"/>
              </a:endParaRPr>
            </a:p>
            <a:p>
              <a:r>
                <a:rPr lang="en-US" sz="1867" dirty="0">
                  <a:latin typeface="Courier New" pitchFamily="49" charset="0"/>
                  <a:cs typeface="Courier New" pitchFamily="49" charset="0"/>
                </a:rPr>
                <a:t>		.</a:t>
              </a:r>
              <a:r>
                <a:rPr lang="en-US" sz="1867" dirty="0" err="1">
                  <a:latin typeface="Courier New" pitchFamily="49" charset="0"/>
                  <a:cs typeface="Courier New" pitchFamily="49" charset="0"/>
                </a:rPr>
                <a:t>openDatabase</a:t>
              </a:r>
              <a:r>
                <a:rPr lang="en-US" sz="1867" dirty="0">
                  <a:latin typeface="Courier New" pitchFamily="49" charset="0"/>
                  <a:cs typeface="Courier New" pitchFamily="49" charset="0"/>
                </a:rPr>
                <a:t>("</a:t>
              </a:r>
              <a:r>
                <a:rPr lang="en-US" sz="1867" dirty="0" err="1">
                  <a:latin typeface="Courier New" pitchFamily="49" charset="0"/>
                  <a:cs typeface="Courier New" pitchFamily="49" charset="0"/>
                </a:rPr>
                <a:t>qst_Student.db</a:t>
              </a:r>
              <a:r>
                <a:rPr lang="en-US" sz="1867" dirty="0">
                  <a:latin typeface="Courier New" pitchFamily="49" charset="0"/>
                  <a:cs typeface="Courier New" pitchFamily="49" charset="0"/>
                </a:rPr>
                <a:t>", null, NO_LOCALIZED_COLLATORS);</a:t>
              </a:r>
              <a:endParaRPr lang="zh-CN" altLang="en-US" sz="1867" dirty="0">
                <a:latin typeface="Courier New" pitchFamily="49" charset="0"/>
                <a:cs typeface="Courier New" pitchFamily="49" charset="0"/>
              </a:endParaRPr>
            </a:p>
          </p:txBody>
        </p:sp>
      </p:grpSp>
      <p:grpSp>
        <p:nvGrpSpPr>
          <p:cNvPr id="12" name="组合 11"/>
          <p:cNvGrpSpPr/>
          <p:nvPr/>
        </p:nvGrpSpPr>
        <p:grpSpPr>
          <a:xfrm>
            <a:off x="285709" y="4046580"/>
            <a:ext cx="10943167" cy="1255245"/>
            <a:chOff x="214281" y="3034933"/>
            <a:chExt cx="8207375" cy="941433"/>
          </a:xfrm>
        </p:grpSpPr>
        <p:sp>
          <p:nvSpPr>
            <p:cNvPr id="13" name="内容占位符 4"/>
            <p:cNvSpPr txBox="1">
              <a:spLocks/>
            </p:cNvSpPr>
            <p:nvPr/>
          </p:nvSpPr>
          <p:spPr bwMode="auto">
            <a:xfrm>
              <a:off x="214281" y="3034933"/>
              <a:ext cx="8207375" cy="928694"/>
            </a:xfrm>
            <a:prstGeom prst="rect">
              <a:avLst/>
            </a:prstGeom>
            <a:noFill/>
            <a:ln w="9525">
              <a:noFill/>
              <a:miter lim="800000"/>
            </a:ln>
          </p:spPr>
          <p:txBody>
            <a:bodyPr vert="horz" wrap="square" lIns="121920" tIns="60960" rIns="121920" bIns="60960" numCol="1" anchor="t" anchorCtr="0" compatLnSpc="1"/>
            <a:lstStyle/>
            <a:p>
              <a:pPr marL="990575" lvl="1" indent="-380990" fontAlgn="base">
                <a:lnSpc>
                  <a:spcPct val="150000"/>
                </a:lnSpc>
                <a:spcBef>
                  <a:spcPct val="20000"/>
                </a:spcBef>
                <a:spcAft>
                  <a:spcPct val="0"/>
                </a:spcAft>
                <a:buClr>
                  <a:schemeClr val="accent1"/>
                </a:buClr>
                <a:buFont typeface="Wingdings" pitchFamily="2" charset="2"/>
                <a:buChar char="n"/>
              </a:pPr>
              <a:r>
                <a:rPr lang="zh-CN" altLang="en-US" sz="2000" b="1" dirty="0">
                  <a:latin typeface="Adobe 宋体 Std L" pitchFamily="18" charset="-122"/>
                  <a:ea typeface="Adobe 宋体 Std L" pitchFamily="18" charset="-122"/>
                  <a:cs typeface="华文细黑" pitchFamily="2" charset="-122"/>
                </a:rPr>
                <a:t>使用</a:t>
              </a:r>
              <a:r>
                <a:rPr lang="en-US" altLang="en-US" sz="2000" b="1" dirty="0" err="1">
                  <a:latin typeface="Adobe 宋体 Std L" pitchFamily="18" charset="-122"/>
                  <a:ea typeface="Adobe 宋体 Std L" pitchFamily="18" charset="-122"/>
                  <a:cs typeface="华文细黑" pitchFamily="2" charset="-122"/>
                </a:rPr>
                <a:t>openOrCreateDatabase</a:t>
              </a:r>
              <a:r>
                <a:rPr lang="en-US" altLang="en-US" sz="2000" b="1" dirty="0">
                  <a:latin typeface="Adobe 宋体 Std L" pitchFamily="18" charset="-122"/>
                  <a:ea typeface="Adobe 宋体 Std L" pitchFamily="18" charset="-122"/>
                  <a:cs typeface="华文细黑" pitchFamily="2" charset="-122"/>
                </a:rPr>
                <a:t>()</a:t>
              </a:r>
              <a:r>
                <a:rPr lang="zh-CN" altLang="en-US" sz="2000" b="1" dirty="0">
                  <a:latin typeface="Adobe 宋体 Std L" pitchFamily="18" charset="-122"/>
                  <a:ea typeface="Adobe 宋体 Std L" pitchFamily="18" charset="-122"/>
                  <a:cs typeface="华文细黑" pitchFamily="2" charset="-122"/>
                </a:rPr>
                <a:t>方法打开或创建指定的数据库</a:t>
              </a:r>
              <a:endParaRPr lang="en-US" altLang="zh-CN" sz="2000" b="1" dirty="0">
                <a:latin typeface="Adobe 宋体 Std L" pitchFamily="18" charset="-122"/>
                <a:ea typeface="Adobe 宋体 Std L" pitchFamily="18" charset="-122"/>
                <a:cs typeface="华文细黑" pitchFamily="2" charset="-122"/>
              </a:endParaRPr>
            </a:p>
          </p:txBody>
        </p:sp>
        <p:sp>
          <p:nvSpPr>
            <p:cNvPr id="14" name="TextBox 13"/>
            <p:cNvSpPr txBox="1"/>
            <p:nvPr/>
          </p:nvSpPr>
          <p:spPr bwMode="auto">
            <a:xfrm>
              <a:off x="710349" y="3453050"/>
              <a:ext cx="7215238" cy="523316"/>
            </a:xfrm>
            <a:prstGeom prst="rect">
              <a:avLst/>
            </a:prstGeom>
            <a:solidFill>
              <a:srgbClr val="FFFF9B"/>
            </a:solidFill>
            <a:ln w="9525">
              <a:noFill/>
              <a:miter lim="800000"/>
            </a:ln>
          </p:spPr>
          <p:txBody>
            <a:bodyPr vert="horz" wrap="square" lIns="121920" tIns="60960" rIns="121920" bIns="60960" numCol="1" rtlCol="0" anchor="ctr" anchorCtr="0" compatLnSpc="1">
              <a:spAutoFit/>
            </a:bodyPr>
            <a:lstStyle/>
            <a:p>
              <a:r>
                <a:rPr lang="en-US" sz="1867" dirty="0" err="1">
                  <a:latin typeface="Courier New" pitchFamily="49" charset="0"/>
                  <a:cs typeface="Courier New" pitchFamily="49" charset="0"/>
                </a:rPr>
                <a:t>SQLiteDatabase</a:t>
              </a:r>
              <a:r>
                <a:rPr lang="en-US" sz="1867" dirty="0">
                  <a:latin typeface="Courier New" pitchFamily="49" charset="0"/>
                  <a:cs typeface="Courier New" pitchFamily="49" charset="0"/>
                </a:rPr>
                <a:t> </a:t>
              </a:r>
              <a:r>
                <a:rPr lang="en-US" sz="1867" dirty="0" err="1">
                  <a:latin typeface="Courier New" pitchFamily="49" charset="0"/>
                  <a:cs typeface="Courier New" pitchFamily="49" charset="0"/>
                </a:rPr>
                <a:t>sqliteDatabase</a:t>
              </a:r>
              <a:r>
                <a:rPr lang="en-US" sz="1867" dirty="0">
                  <a:latin typeface="Courier New" pitchFamily="49" charset="0"/>
                  <a:cs typeface="Courier New" pitchFamily="49" charset="0"/>
                </a:rPr>
                <a:t> = </a:t>
              </a:r>
              <a:r>
                <a:rPr lang="en-US" sz="1867" dirty="0" err="1">
                  <a:latin typeface="Courier New" pitchFamily="49" charset="0"/>
                  <a:cs typeface="Courier New" pitchFamily="49" charset="0"/>
                </a:rPr>
                <a:t>SQLiteDatabase</a:t>
              </a:r>
              <a:endParaRPr lang="zh-CN" altLang="en-US" sz="1867" dirty="0">
                <a:latin typeface="Courier New" pitchFamily="49" charset="0"/>
                <a:cs typeface="Courier New" pitchFamily="49" charset="0"/>
              </a:endParaRPr>
            </a:p>
            <a:p>
              <a:r>
                <a:rPr lang="en-US" sz="1867" dirty="0">
                  <a:latin typeface="Courier New" pitchFamily="49" charset="0"/>
                  <a:cs typeface="Courier New" pitchFamily="49" charset="0"/>
                </a:rPr>
                <a:t>		.</a:t>
              </a:r>
              <a:r>
                <a:rPr lang="en-US" sz="1867" dirty="0" err="1">
                  <a:latin typeface="Courier New" pitchFamily="49" charset="0"/>
                  <a:cs typeface="Courier New" pitchFamily="49" charset="0"/>
                </a:rPr>
                <a:t>openOrCreateDatabase</a:t>
              </a:r>
              <a:r>
                <a:rPr lang="en-US" sz="1867" dirty="0">
                  <a:latin typeface="Courier New" pitchFamily="49" charset="0"/>
                  <a:cs typeface="Courier New" pitchFamily="49" charset="0"/>
                </a:rPr>
                <a:t> ("</a:t>
              </a:r>
              <a:r>
                <a:rPr lang="en-US" sz="1867" dirty="0" err="1">
                  <a:latin typeface="Courier New" pitchFamily="49" charset="0"/>
                  <a:cs typeface="Courier New" pitchFamily="49" charset="0"/>
                </a:rPr>
                <a:t>qst_Student.db</a:t>
              </a:r>
              <a:r>
                <a:rPr lang="en-US" sz="1867" dirty="0">
                  <a:latin typeface="Courier New" pitchFamily="49" charset="0"/>
                  <a:cs typeface="Courier New" pitchFamily="49" charset="0"/>
                </a:rPr>
                <a:t>", null);</a:t>
              </a:r>
              <a:endParaRPr lang="zh-CN" altLang="en-US" sz="1867" dirty="0">
                <a:latin typeface="Courier New" pitchFamily="49" charset="0"/>
                <a:cs typeface="Courier New" pitchFamily="49" charset="0"/>
              </a:endParaRPr>
            </a:p>
          </p:txBody>
        </p:sp>
      </p:grpSp>
    </p:spTree>
    <p:extLst>
      <p:ext uri="{BB962C8B-B14F-4D97-AF65-F5344CB8AC3E}">
        <p14:creationId xmlns:p14="http://schemas.microsoft.com/office/powerpoint/2010/main" xmlns="" val="440379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additive="base">
                                        <p:cTn id="61" dur="500" fill="hold"/>
                                        <p:tgtEl>
                                          <p:spTgt spid="11"/>
                                        </p:tgtEl>
                                        <p:attrNameLst>
                                          <p:attrName>ppt_x</p:attrName>
                                        </p:attrNameLst>
                                      </p:cBhvr>
                                      <p:tavLst>
                                        <p:tav tm="0">
                                          <p:val>
                                            <p:strVal val="#ppt_x"/>
                                          </p:val>
                                        </p:tav>
                                        <p:tav tm="100000">
                                          <p:val>
                                            <p:strVal val="#ppt_x"/>
                                          </p:val>
                                        </p:tav>
                                      </p:tavLst>
                                    </p:anim>
                                    <p:anim calcmode="lin" valueType="num">
                                      <p:cBhvr additive="base">
                                        <p:cTn id="6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xit" presetSubtype="4" fill="hold" nodeType="clickEffect">
                                  <p:stCondLst>
                                    <p:cond delay="0"/>
                                  </p:stCondLst>
                                  <p:childTnLst>
                                    <p:anim calcmode="lin" valueType="num">
                                      <p:cBhvr additive="base">
                                        <p:cTn id="66" dur="500"/>
                                        <p:tgtEl>
                                          <p:spTgt spid="11"/>
                                        </p:tgtEl>
                                        <p:attrNameLst>
                                          <p:attrName>ppt_x</p:attrName>
                                        </p:attrNameLst>
                                      </p:cBhvr>
                                      <p:tavLst>
                                        <p:tav tm="0">
                                          <p:val>
                                            <p:strVal val="ppt_x"/>
                                          </p:val>
                                        </p:tav>
                                        <p:tav tm="100000">
                                          <p:val>
                                            <p:strVal val="ppt_x"/>
                                          </p:val>
                                        </p:tav>
                                      </p:tavLst>
                                    </p:anim>
                                    <p:anim calcmode="lin" valueType="num">
                                      <p:cBhvr additive="base">
                                        <p:cTn id="67" dur="500"/>
                                        <p:tgtEl>
                                          <p:spTgt spid="11"/>
                                        </p:tgtEl>
                                        <p:attrNameLst>
                                          <p:attrName>ppt_y</p:attrName>
                                        </p:attrNameLst>
                                      </p:cBhvr>
                                      <p:tavLst>
                                        <p:tav tm="0">
                                          <p:val>
                                            <p:strVal val="ppt_y"/>
                                          </p:val>
                                        </p:tav>
                                        <p:tav tm="100000">
                                          <p:val>
                                            <p:strVal val="1+ppt_h/2"/>
                                          </p:val>
                                        </p:tav>
                                      </p:tavLst>
                                    </p:anim>
                                    <p:set>
                                      <p:cBhvr>
                                        <p:cTn id="68" dur="1" fill="hold">
                                          <p:stCondLst>
                                            <p:cond delay="499"/>
                                          </p:stCondLst>
                                        </p:cTn>
                                        <p:tgtEl>
                                          <p:spTgt spid="11"/>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2"/>
                                        </p:tgtEl>
                                        <p:attrNameLst>
                                          <p:attrName>style.visibility</p:attrName>
                                        </p:attrNameLst>
                                      </p:cBhvr>
                                      <p:to>
                                        <p:strVal val="visible"/>
                                      </p:to>
                                    </p:set>
                                    <p:anim calcmode="lin" valueType="num">
                                      <p:cBhvr additive="base">
                                        <p:cTn id="73" dur="500" fill="hold"/>
                                        <p:tgtEl>
                                          <p:spTgt spid="12"/>
                                        </p:tgtEl>
                                        <p:attrNameLst>
                                          <p:attrName>ppt_x</p:attrName>
                                        </p:attrNameLst>
                                      </p:cBhvr>
                                      <p:tavLst>
                                        <p:tav tm="0">
                                          <p:val>
                                            <p:strVal val="#ppt_x"/>
                                          </p:val>
                                        </p:tav>
                                        <p:tav tm="100000">
                                          <p:val>
                                            <p:strVal val="#ppt_x"/>
                                          </p:val>
                                        </p:tav>
                                      </p:tavLst>
                                    </p:anim>
                                    <p:anim calcmode="lin" valueType="num">
                                      <p:cBhvr additive="base">
                                        <p:cTn id="7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57214" y="761981"/>
            <a:ext cx="11419377" cy="1809763"/>
          </a:xfrm>
        </p:spPr>
        <p:txBody>
          <a:bodyPr/>
          <a:lstStyle/>
          <a:p>
            <a:pPr marL="228600" indent="-228600">
              <a:lnSpc>
                <a:spcPct val="120000"/>
              </a:lnSpc>
              <a:spcBef>
                <a:spcPts val="1000"/>
              </a:spcBef>
            </a:pPr>
            <a:r>
              <a:rPr lang="zh-CN" sz="2400" b="0" dirty="0">
                <a:latin typeface="+mn-lt"/>
                <a:ea typeface="+mn-ea"/>
                <a:cs typeface="+mn-cs"/>
              </a:rPr>
              <a:t>删除数据库</a:t>
            </a:r>
            <a:endParaRPr sz="2400" b="0" dirty="0">
              <a:latin typeface="+mn-lt"/>
              <a:ea typeface="+mn-ea"/>
              <a:cs typeface="+mn-cs"/>
            </a:endParaRPr>
          </a:p>
          <a:p>
            <a:pPr lvl="1"/>
            <a:r>
              <a:rPr sz="2000" b="0" i="0" dirty="0"/>
              <a:t>使用</a:t>
            </a:r>
            <a:r>
              <a:rPr lang="en-US" sz="2000" b="0" i="0" dirty="0" err="1"/>
              <a:t>deleteDatabase</a:t>
            </a:r>
            <a:r>
              <a:rPr lang="en-US" sz="2000" b="0" i="0" dirty="0"/>
              <a:t>()</a:t>
            </a:r>
            <a:r>
              <a:rPr sz="2000" b="0" i="0" dirty="0"/>
              <a:t>方法删除数据库</a:t>
            </a:r>
            <a:endParaRPr lang="en-US" sz="2000" b="0" i="0" dirty="0"/>
          </a:p>
          <a:p>
            <a:pPr lvl="1"/>
            <a:endParaRPr lang="en-US" b="0" i="0" dirty="0"/>
          </a:p>
        </p:txBody>
      </p:sp>
      <p:sp>
        <p:nvSpPr>
          <p:cNvPr id="4" name="标题 3"/>
          <p:cNvSpPr>
            <a:spLocks noGrp="1"/>
          </p:cNvSpPr>
          <p:nvPr>
            <p:ph type="title"/>
          </p:nvPr>
        </p:nvSpPr>
        <p:spPr>
          <a:xfrm>
            <a:off x="625687" y="24554"/>
            <a:ext cx="7485380" cy="547793"/>
          </a:xfrm>
        </p:spPr>
        <p:txBody>
          <a:bodyPr>
            <a:normAutofit/>
          </a:bodyPr>
          <a:lstStyle/>
          <a:p>
            <a:endParaRPr dirty="0"/>
          </a:p>
        </p:txBody>
      </p:sp>
      <p:sp>
        <p:nvSpPr>
          <p:cNvPr id="117763" name="Rectangle 3"/>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147458" name="Rectangle 2"/>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151554" name="Rectangle 2"/>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7" name="TextBox 6"/>
          <p:cNvSpPr txBox="1"/>
          <p:nvPr/>
        </p:nvSpPr>
        <p:spPr bwMode="auto">
          <a:xfrm>
            <a:off x="1358378" y="1941411"/>
            <a:ext cx="9144064" cy="410433"/>
          </a:xfrm>
          <a:prstGeom prst="rect">
            <a:avLst/>
          </a:prstGeom>
          <a:solidFill>
            <a:srgbClr val="FFFF9B"/>
          </a:solidFill>
          <a:ln w="9525">
            <a:noFill/>
            <a:miter lim="800000"/>
          </a:ln>
        </p:spPr>
        <p:txBody>
          <a:bodyPr vert="horz" wrap="square" lIns="121920" tIns="60960" rIns="121920" bIns="60960" numCol="1" rtlCol="0" anchor="ctr" anchorCtr="0" compatLnSpc="1">
            <a:spAutoFit/>
          </a:bodyPr>
          <a:lstStyle/>
          <a:p>
            <a:r>
              <a:rPr lang="en-US" sz="1867" dirty="0" err="1">
                <a:latin typeface="Courier New" pitchFamily="49" charset="0"/>
                <a:cs typeface="Courier New" pitchFamily="49" charset="0"/>
              </a:rPr>
              <a:t>deleteDatabase</a:t>
            </a:r>
            <a:r>
              <a:rPr lang="en-US" sz="1867" dirty="0">
                <a:latin typeface="Courier New" pitchFamily="49" charset="0"/>
                <a:cs typeface="Courier New" pitchFamily="49" charset="0"/>
              </a:rPr>
              <a:t>("</a:t>
            </a:r>
            <a:r>
              <a:rPr lang="en-US" sz="1867" dirty="0" err="1">
                <a:latin typeface="Courier New" pitchFamily="49" charset="0"/>
                <a:cs typeface="Courier New" pitchFamily="49" charset="0"/>
              </a:rPr>
              <a:t>qst_Student.db</a:t>
            </a:r>
            <a:r>
              <a:rPr lang="en-US" sz="1867" dirty="0">
                <a:latin typeface="Courier New" pitchFamily="49" charset="0"/>
                <a:cs typeface="Courier New" pitchFamily="49" charset="0"/>
              </a:rPr>
              <a:t>");  //</a:t>
            </a:r>
            <a:r>
              <a:rPr lang="zh-CN" altLang="en-US" sz="1867" dirty="0">
                <a:latin typeface="Courier New" pitchFamily="49" charset="0"/>
                <a:cs typeface="Courier New" pitchFamily="49" charset="0"/>
              </a:rPr>
              <a:t>删除数据库</a:t>
            </a:r>
            <a:r>
              <a:rPr lang="en-US" sz="1867" dirty="0" err="1">
                <a:latin typeface="Courier New" pitchFamily="49" charset="0"/>
                <a:cs typeface="Courier New" pitchFamily="49" charset="0"/>
              </a:rPr>
              <a:t>qst_Student.db</a:t>
            </a:r>
            <a:endParaRPr lang="zh-CN" altLang="en-US" sz="1867" dirty="0" err="1">
              <a:latin typeface="Courier New" pitchFamily="49" charset="0"/>
              <a:cs typeface="Courier New" pitchFamily="49" charset="0"/>
            </a:endParaRPr>
          </a:p>
        </p:txBody>
      </p:sp>
      <p:sp>
        <p:nvSpPr>
          <p:cNvPr id="8" name="内容占位符 4"/>
          <p:cNvSpPr txBox="1">
            <a:spLocks/>
          </p:cNvSpPr>
          <p:nvPr/>
        </p:nvSpPr>
        <p:spPr bwMode="auto">
          <a:xfrm>
            <a:off x="857214" y="2381243"/>
            <a:ext cx="11419377" cy="1809763"/>
          </a:xfrm>
          <a:prstGeom prst="rect">
            <a:avLst/>
          </a:prstGeom>
          <a:noFill/>
          <a:ln w="9525">
            <a:noFill/>
            <a:miter lim="800000"/>
          </a:ln>
        </p:spPr>
        <p:txBody>
          <a:bodyPr vert="horz" wrap="square" lIns="121920" tIns="60960" rIns="121920" bIns="60960" numCol="1" anchor="t" anchorCtr="0" compatLnSpc="1"/>
          <a:lstStyle/>
          <a:p>
            <a:pPr marL="228600" indent="-228600" defTabSz="914400" fontAlgn="base">
              <a:lnSpc>
                <a:spcPct val="120000"/>
              </a:lnSpc>
              <a:spcBef>
                <a:spcPts val="1000"/>
              </a:spcBef>
              <a:spcAft>
                <a:spcPct val="0"/>
              </a:spcAft>
              <a:buClr>
                <a:schemeClr val="accent1"/>
              </a:buClr>
              <a:buSzPct val="100000"/>
              <a:buFont typeface="Arial" panose="020B0604020202020204" pitchFamily="34" charset="0"/>
              <a:buChar char="•"/>
            </a:pPr>
            <a:r>
              <a:rPr lang="zh-CN" altLang="en-US" sz="2400" dirty="0"/>
              <a:t>关闭数据库</a:t>
            </a:r>
            <a:endParaRPr lang="en-US" altLang="zh-CN" sz="2400" dirty="0"/>
          </a:p>
          <a:p>
            <a:pPr marL="990575" lvl="1" indent="-380990" fontAlgn="base">
              <a:lnSpc>
                <a:spcPct val="150000"/>
              </a:lnSpc>
              <a:spcBef>
                <a:spcPct val="20000"/>
              </a:spcBef>
              <a:spcAft>
                <a:spcPct val="0"/>
              </a:spcAft>
              <a:buClr>
                <a:schemeClr val="accent1"/>
              </a:buClr>
              <a:buFont typeface="Wingdings" pitchFamily="2" charset="2"/>
              <a:buChar char="n"/>
            </a:pPr>
            <a:r>
              <a:rPr lang="zh-CN" altLang="en-US" sz="2000" dirty="0">
                <a:latin typeface="Adobe 宋体 Std L" pitchFamily="18" charset="-122"/>
                <a:ea typeface="Adobe 宋体 Std L" pitchFamily="18" charset="-122"/>
                <a:cs typeface="华文细黑" pitchFamily="2" charset="-122"/>
              </a:rPr>
              <a:t>使用</a:t>
            </a:r>
            <a:r>
              <a:rPr lang="en-US" altLang="en-US" sz="2000" dirty="0">
                <a:latin typeface="Adobe 宋体 Std L" pitchFamily="18" charset="-122"/>
                <a:ea typeface="Adobe 宋体 Std L" pitchFamily="18" charset="-122"/>
                <a:cs typeface="华文细黑" pitchFamily="2" charset="-122"/>
              </a:rPr>
              <a:t>close()</a:t>
            </a:r>
            <a:r>
              <a:rPr lang="zh-CN" altLang="en-US" sz="2000" dirty="0">
                <a:latin typeface="Adobe 宋体 Std L" pitchFamily="18" charset="-122"/>
                <a:ea typeface="Adobe 宋体 Std L" pitchFamily="18" charset="-122"/>
                <a:cs typeface="华文细黑" pitchFamily="2" charset="-122"/>
              </a:rPr>
              <a:t>方法关闭数据库</a:t>
            </a:r>
            <a:endParaRPr lang="en-US" altLang="en-US" sz="2000" dirty="0">
              <a:latin typeface="Adobe 宋体 Std L" pitchFamily="18" charset="-122"/>
              <a:ea typeface="Adobe 宋体 Std L" pitchFamily="18" charset="-122"/>
              <a:cs typeface="华文细黑" pitchFamily="2" charset="-122"/>
            </a:endParaRPr>
          </a:p>
        </p:txBody>
      </p:sp>
      <p:sp>
        <p:nvSpPr>
          <p:cNvPr id="9" name="TextBox 8"/>
          <p:cNvSpPr txBox="1"/>
          <p:nvPr/>
        </p:nvSpPr>
        <p:spPr bwMode="auto">
          <a:xfrm>
            <a:off x="1428717" y="3809972"/>
            <a:ext cx="9144064" cy="410433"/>
          </a:xfrm>
          <a:prstGeom prst="rect">
            <a:avLst/>
          </a:prstGeom>
          <a:solidFill>
            <a:srgbClr val="FFFF9B"/>
          </a:solidFill>
          <a:ln w="9525">
            <a:noFill/>
            <a:miter lim="800000"/>
          </a:ln>
        </p:spPr>
        <p:txBody>
          <a:bodyPr vert="horz" wrap="square" lIns="121920" tIns="60960" rIns="121920" bIns="60960" numCol="1" rtlCol="0" anchor="ctr" anchorCtr="0" compatLnSpc="1">
            <a:spAutoFit/>
          </a:bodyPr>
          <a:lstStyle/>
          <a:p>
            <a:r>
              <a:rPr lang="en-US" sz="1867" dirty="0" err="1">
                <a:latin typeface="Courier New" pitchFamily="49" charset="0"/>
                <a:cs typeface="Courier New" pitchFamily="49" charset="0"/>
              </a:rPr>
              <a:t>sqliteDatabase.close</a:t>
            </a:r>
            <a:r>
              <a:rPr lang="en-US" sz="1867" dirty="0">
                <a:latin typeface="Courier New" pitchFamily="49" charset="0"/>
                <a:cs typeface="Courier New" pitchFamily="49" charset="0"/>
              </a:rPr>
              <a:t>(); //</a:t>
            </a:r>
            <a:r>
              <a:rPr lang="zh-CN" altLang="en-US" sz="1867" dirty="0">
                <a:latin typeface="Courier New" pitchFamily="49" charset="0"/>
                <a:cs typeface="Courier New" pitchFamily="49" charset="0"/>
              </a:rPr>
              <a:t>关闭数据库，</a:t>
            </a:r>
            <a:r>
              <a:rPr lang="en-US" sz="1867" dirty="0" err="1">
                <a:latin typeface="Courier New" pitchFamily="49" charset="0"/>
                <a:cs typeface="Courier New" pitchFamily="49" charset="0"/>
              </a:rPr>
              <a:t>sqliteDatabase</a:t>
            </a:r>
            <a:r>
              <a:rPr lang="zh-CN" altLang="en-US" sz="1867" dirty="0">
                <a:latin typeface="Courier New" pitchFamily="49" charset="0"/>
                <a:cs typeface="Courier New" pitchFamily="49" charset="0"/>
              </a:rPr>
              <a:t>是一个实例对象</a:t>
            </a:r>
          </a:p>
        </p:txBody>
      </p:sp>
    </p:spTree>
    <p:extLst>
      <p:ext uri="{BB962C8B-B14F-4D97-AF65-F5344CB8AC3E}">
        <p14:creationId xmlns:p14="http://schemas.microsoft.com/office/powerpoint/2010/main" xmlns="" val="96295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 calcmode="lin" valueType="num">
                                      <p:cBhvr additive="base">
                                        <p:cTn id="25"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anim calcmode="lin" valueType="num">
                                      <p:cBhvr additive="base">
                                        <p:cTn id="31"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761963" y="720644"/>
            <a:ext cx="10943167" cy="1238259"/>
          </a:xfrm>
        </p:spPr>
        <p:txBody>
          <a:bodyPr/>
          <a:lstStyle/>
          <a:p>
            <a:pPr marL="228600" indent="-228600">
              <a:lnSpc>
                <a:spcPct val="120000"/>
              </a:lnSpc>
              <a:spcBef>
                <a:spcPts val="1000"/>
              </a:spcBef>
            </a:pPr>
            <a:r>
              <a:rPr lang="zh-CN" sz="2400" b="0" dirty="0">
                <a:latin typeface="+mn-lt"/>
                <a:ea typeface="+mn-ea"/>
                <a:cs typeface="+mn-cs"/>
              </a:rPr>
              <a:t>创建表</a:t>
            </a:r>
            <a:endParaRPr sz="2400" b="0" dirty="0">
              <a:latin typeface="+mn-lt"/>
              <a:ea typeface="+mn-ea"/>
              <a:cs typeface="+mn-cs"/>
            </a:endParaRPr>
          </a:p>
          <a:p>
            <a:pPr lvl="1"/>
            <a:r>
              <a:rPr b="0" i="0" dirty="0"/>
              <a:t>使用</a:t>
            </a:r>
            <a:r>
              <a:rPr lang="en-US" b="0" i="0" dirty="0" err="1"/>
              <a:t>execSQL</a:t>
            </a:r>
            <a:r>
              <a:rPr lang="en-US" b="0" i="0" dirty="0"/>
              <a:t>()</a:t>
            </a:r>
            <a:r>
              <a:rPr b="0" i="0" dirty="0"/>
              <a:t>方法创建表</a:t>
            </a:r>
          </a:p>
        </p:txBody>
      </p:sp>
      <p:sp>
        <p:nvSpPr>
          <p:cNvPr id="4" name="标题 3"/>
          <p:cNvSpPr>
            <a:spLocks noGrp="1"/>
          </p:cNvSpPr>
          <p:nvPr>
            <p:ph type="title"/>
          </p:nvPr>
        </p:nvSpPr>
        <p:spPr>
          <a:xfrm>
            <a:off x="599310" y="142632"/>
            <a:ext cx="7485380" cy="547793"/>
          </a:xfrm>
        </p:spPr>
        <p:txBody>
          <a:bodyPr>
            <a:normAutofit/>
          </a:bodyPr>
          <a:lstStyle/>
          <a:p>
            <a:r>
              <a:rPr dirty="0"/>
              <a:t>表的创建和删除</a:t>
            </a:r>
          </a:p>
        </p:txBody>
      </p:sp>
      <p:sp>
        <p:nvSpPr>
          <p:cNvPr id="117763" name="Rectangle 3"/>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147458" name="Rectangle 2"/>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151554" name="Rectangle 2"/>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7" name="TextBox 6"/>
          <p:cNvSpPr txBox="1"/>
          <p:nvPr/>
        </p:nvSpPr>
        <p:spPr bwMode="auto">
          <a:xfrm>
            <a:off x="1428718" y="1869439"/>
            <a:ext cx="8477309" cy="1559722"/>
          </a:xfrm>
          <a:prstGeom prst="rect">
            <a:avLst/>
          </a:prstGeom>
          <a:solidFill>
            <a:srgbClr val="FFFF9B"/>
          </a:solidFill>
          <a:ln w="9525">
            <a:noFill/>
            <a:miter lim="800000"/>
          </a:ln>
        </p:spPr>
        <p:txBody>
          <a:bodyPr vert="horz" wrap="square" lIns="121920" tIns="60960" rIns="121920" bIns="60960" numCol="1" rtlCol="0" anchor="ctr" anchorCtr="0" compatLnSpc="1">
            <a:spAutoFit/>
          </a:bodyPr>
          <a:lstStyle/>
          <a:p>
            <a:r>
              <a:rPr lang="en-US" sz="1867" dirty="0">
                <a:latin typeface="Courier New" pitchFamily="49" charset="0"/>
                <a:cs typeface="Courier New" pitchFamily="49" charset="0"/>
              </a:rPr>
              <a:t>//</a:t>
            </a:r>
            <a:r>
              <a:rPr lang="zh-CN" altLang="en-US" sz="1867" dirty="0">
                <a:latin typeface="Courier New" pitchFamily="49" charset="0"/>
                <a:cs typeface="Courier New" pitchFamily="49" charset="0"/>
              </a:rPr>
              <a:t>创建表的</a:t>
            </a:r>
            <a:r>
              <a:rPr lang="en-US" sz="1867" dirty="0">
                <a:latin typeface="Courier New" pitchFamily="49" charset="0"/>
                <a:cs typeface="Courier New" pitchFamily="49" charset="0"/>
              </a:rPr>
              <a:t>SQL</a:t>
            </a:r>
            <a:r>
              <a:rPr lang="zh-CN" altLang="en-US" sz="1867" dirty="0">
                <a:latin typeface="Courier New" pitchFamily="49" charset="0"/>
                <a:cs typeface="Courier New" pitchFamily="49" charset="0"/>
              </a:rPr>
              <a:t>语句</a:t>
            </a:r>
          </a:p>
          <a:p>
            <a:r>
              <a:rPr lang="en-US" sz="1867" dirty="0">
                <a:latin typeface="Courier New" pitchFamily="49" charset="0"/>
                <a:cs typeface="Courier New" pitchFamily="49" charset="0"/>
              </a:rPr>
              <a:t>String </a:t>
            </a:r>
            <a:r>
              <a:rPr lang="en-US" sz="1867" dirty="0" err="1">
                <a:latin typeface="Courier New" pitchFamily="49" charset="0"/>
                <a:cs typeface="Courier New" pitchFamily="49" charset="0"/>
              </a:rPr>
              <a:t>sql</a:t>
            </a:r>
            <a:r>
              <a:rPr lang="en-US" sz="1867" dirty="0">
                <a:latin typeface="Courier New" pitchFamily="49" charset="0"/>
                <a:cs typeface="Courier New" pitchFamily="49" charset="0"/>
              </a:rPr>
              <a:t>= "CREATE TABLE student(ID INTEGER PRIMARY KEY, age </a:t>
            </a:r>
            <a:r>
              <a:rPr lang="en-US" sz="1867" dirty="0" err="1">
                <a:latin typeface="Courier New" pitchFamily="49" charset="0"/>
                <a:cs typeface="Courier New" pitchFamily="49" charset="0"/>
              </a:rPr>
              <a:t>INTEGER,name</a:t>
            </a:r>
            <a:r>
              <a:rPr lang="en-US" sz="1867" dirty="0">
                <a:latin typeface="Courier New" pitchFamily="49" charset="0"/>
                <a:cs typeface="Courier New" pitchFamily="49" charset="0"/>
              </a:rPr>
              <a:t> TEXT)";</a:t>
            </a:r>
            <a:endParaRPr lang="zh-CN" altLang="en-US" sz="1867" dirty="0">
              <a:latin typeface="Courier New" pitchFamily="49" charset="0"/>
              <a:cs typeface="Courier New" pitchFamily="49" charset="0"/>
            </a:endParaRPr>
          </a:p>
          <a:p>
            <a:r>
              <a:rPr lang="en-US" sz="1867" dirty="0">
                <a:latin typeface="Courier New" pitchFamily="49" charset="0"/>
                <a:cs typeface="Courier New" pitchFamily="49" charset="0"/>
              </a:rPr>
              <a:t>//</a:t>
            </a:r>
            <a:r>
              <a:rPr lang="zh-CN" altLang="en-US" sz="1867" dirty="0">
                <a:latin typeface="Courier New" pitchFamily="49" charset="0"/>
                <a:cs typeface="Courier New" pitchFamily="49" charset="0"/>
              </a:rPr>
              <a:t>执行该</a:t>
            </a:r>
            <a:r>
              <a:rPr lang="en-US" sz="1867" dirty="0">
                <a:latin typeface="Courier New" pitchFamily="49" charset="0"/>
                <a:cs typeface="Courier New" pitchFamily="49" charset="0"/>
              </a:rPr>
              <a:t>SQL</a:t>
            </a:r>
            <a:r>
              <a:rPr lang="zh-CN" altLang="en-US" sz="1867" dirty="0">
                <a:latin typeface="Courier New" pitchFamily="49" charset="0"/>
                <a:cs typeface="Courier New" pitchFamily="49" charset="0"/>
              </a:rPr>
              <a:t>语句创建表</a:t>
            </a:r>
          </a:p>
          <a:p>
            <a:r>
              <a:rPr lang="en-US" sz="1867" dirty="0" err="1">
                <a:latin typeface="Courier New" pitchFamily="49" charset="0"/>
                <a:cs typeface="Courier New" pitchFamily="49" charset="0"/>
              </a:rPr>
              <a:t>sqliteDatabase.execSQL</a:t>
            </a:r>
            <a:r>
              <a:rPr lang="en-US" sz="1867" dirty="0">
                <a:latin typeface="Courier New" pitchFamily="49" charset="0"/>
                <a:cs typeface="Courier New" pitchFamily="49" charset="0"/>
              </a:rPr>
              <a:t>(</a:t>
            </a:r>
            <a:r>
              <a:rPr lang="en-US" sz="1867" dirty="0" err="1">
                <a:latin typeface="Courier New" pitchFamily="49" charset="0"/>
                <a:cs typeface="Courier New" pitchFamily="49" charset="0"/>
              </a:rPr>
              <a:t>sql</a:t>
            </a:r>
            <a:r>
              <a:rPr lang="en-US" sz="1867" dirty="0">
                <a:latin typeface="Courier New" pitchFamily="49" charset="0"/>
                <a:cs typeface="Courier New" pitchFamily="49" charset="0"/>
              </a:rPr>
              <a:t>);</a:t>
            </a:r>
            <a:endParaRPr lang="zh-CN" altLang="en-US" sz="1867" dirty="0">
              <a:latin typeface="Courier New" pitchFamily="49" charset="0"/>
              <a:cs typeface="Courier New" pitchFamily="49" charset="0"/>
            </a:endParaRPr>
          </a:p>
        </p:txBody>
      </p:sp>
      <p:sp>
        <p:nvSpPr>
          <p:cNvPr id="11" name="内容占位符 4"/>
          <p:cNvSpPr txBox="1">
            <a:spLocks/>
          </p:cNvSpPr>
          <p:nvPr/>
        </p:nvSpPr>
        <p:spPr bwMode="auto">
          <a:xfrm>
            <a:off x="761963" y="3429000"/>
            <a:ext cx="10943167" cy="1238259"/>
          </a:xfrm>
          <a:prstGeom prst="rect">
            <a:avLst/>
          </a:prstGeom>
          <a:noFill/>
          <a:ln w="9525">
            <a:noFill/>
            <a:miter lim="800000"/>
          </a:ln>
        </p:spPr>
        <p:txBody>
          <a:bodyPr vert="horz" wrap="square" lIns="121920" tIns="60960" rIns="121920" bIns="60960" numCol="1" anchor="t" anchorCtr="0" compatLnSpc="1"/>
          <a:lstStyle/>
          <a:p>
            <a:pPr marL="228600" indent="-228600" defTabSz="914400" fontAlgn="base">
              <a:lnSpc>
                <a:spcPct val="120000"/>
              </a:lnSpc>
              <a:spcBef>
                <a:spcPts val="1000"/>
              </a:spcBef>
              <a:spcAft>
                <a:spcPct val="0"/>
              </a:spcAft>
              <a:buClr>
                <a:schemeClr val="accent1"/>
              </a:buClr>
              <a:buSzPct val="100000"/>
              <a:buFont typeface="Arial" panose="020B0604020202020204" pitchFamily="34" charset="0"/>
              <a:buChar char="•"/>
            </a:pPr>
            <a:r>
              <a:rPr lang="zh-CN" altLang="en-US" sz="2400" dirty="0"/>
              <a:t>删除表</a:t>
            </a:r>
            <a:endParaRPr lang="en-US" altLang="zh-CN" sz="2400" dirty="0"/>
          </a:p>
          <a:p>
            <a:pPr marL="685800" lvl="1" indent="-228600" defTabSz="914400" fontAlgn="base">
              <a:lnSpc>
                <a:spcPct val="120000"/>
              </a:lnSpc>
              <a:spcBef>
                <a:spcPts val="500"/>
              </a:spcBef>
              <a:spcAft>
                <a:spcPct val="0"/>
              </a:spcAft>
              <a:buClr>
                <a:schemeClr val="accent1"/>
              </a:buClr>
              <a:buSzPct val="100000"/>
              <a:buFont typeface="Arial" panose="020B0604020202020204" pitchFamily="34" charset="0"/>
              <a:buChar char="•"/>
            </a:pPr>
            <a:r>
              <a:rPr lang="zh-CN" altLang="en-US" dirty="0">
                <a:latin typeface="Adobe 宋体 Std L" pitchFamily="18" charset="-122"/>
                <a:ea typeface="Adobe 宋体 Std L" pitchFamily="18" charset="-122"/>
                <a:cs typeface="华文细黑" pitchFamily="2" charset="-122"/>
              </a:rPr>
              <a:t>使用</a:t>
            </a:r>
            <a:r>
              <a:rPr lang="en-US" altLang="en-US" dirty="0" err="1">
                <a:latin typeface="Adobe 宋体 Std L" pitchFamily="18" charset="-122"/>
                <a:ea typeface="Adobe 宋体 Std L" pitchFamily="18" charset="-122"/>
                <a:cs typeface="华文细黑" pitchFamily="2" charset="-122"/>
              </a:rPr>
              <a:t>execSQL</a:t>
            </a:r>
            <a:r>
              <a:rPr lang="en-US" altLang="en-US" dirty="0">
                <a:latin typeface="Adobe 宋体 Std L" pitchFamily="18" charset="-122"/>
                <a:ea typeface="Adobe 宋体 Std L" pitchFamily="18" charset="-122"/>
                <a:cs typeface="华文细黑" pitchFamily="2" charset="-122"/>
              </a:rPr>
              <a:t>()</a:t>
            </a:r>
            <a:r>
              <a:rPr lang="zh-CN" altLang="en-US" dirty="0">
                <a:latin typeface="Adobe 宋体 Std L" pitchFamily="18" charset="-122"/>
                <a:ea typeface="Adobe 宋体 Std L" pitchFamily="18" charset="-122"/>
                <a:cs typeface="华文细黑" pitchFamily="2" charset="-122"/>
              </a:rPr>
              <a:t>方法删除表</a:t>
            </a:r>
          </a:p>
        </p:txBody>
      </p:sp>
      <p:sp>
        <p:nvSpPr>
          <p:cNvPr id="12" name="TextBox 11"/>
          <p:cNvSpPr txBox="1"/>
          <p:nvPr/>
        </p:nvSpPr>
        <p:spPr bwMode="auto">
          <a:xfrm>
            <a:off x="1428718" y="4505687"/>
            <a:ext cx="8477309" cy="1559722"/>
          </a:xfrm>
          <a:prstGeom prst="rect">
            <a:avLst/>
          </a:prstGeom>
          <a:solidFill>
            <a:srgbClr val="FFFF9B"/>
          </a:solidFill>
          <a:ln w="9525">
            <a:noFill/>
            <a:miter lim="800000"/>
          </a:ln>
        </p:spPr>
        <p:txBody>
          <a:bodyPr vert="horz" wrap="square" lIns="121920" tIns="60960" rIns="121920" bIns="60960" numCol="1" rtlCol="0" anchor="ctr" anchorCtr="0" compatLnSpc="1">
            <a:spAutoFit/>
          </a:bodyPr>
          <a:lstStyle/>
          <a:p>
            <a:r>
              <a:rPr lang="en-US" sz="1867" dirty="0">
                <a:latin typeface="Courier New" pitchFamily="49" charset="0"/>
                <a:cs typeface="Courier New" pitchFamily="49" charset="0"/>
              </a:rPr>
              <a:t>//</a:t>
            </a:r>
            <a:r>
              <a:rPr lang="zh-CN" altLang="en-US" sz="1867" dirty="0">
                <a:latin typeface="Courier New" pitchFamily="49" charset="0"/>
                <a:cs typeface="Courier New" pitchFamily="49" charset="0"/>
              </a:rPr>
              <a:t>创建表的</a:t>
            </a:r>
            <a:r>
              <a:rPr lang="en-US" sz="1867" dirty="0">
                <a:latin typeface="Courier New" pitchFamily="49" charset="0"/>
                <a:cs typeface="Courier New" pitchFamily="49" charset="0"/>
              </a:rPr>
              <a:t>SQL</a:t>
            </a:r>
            <a:r>
              <a:rPr lang="zh-CN" altLang="en-US" sz="1867" dirty="0">
                <a:latin typeface="Courier New" pitchFamily="49" charset="0"/>
                <a:cs typeface="Courier New" pitchFamily="49" charset="0"/>
              </a:rPr>
              <a:t>语句</a:t>
            </a:r>
          </a:p>
          <a:p>
            <a:r>
              <a:rPr lang="en-US" sz="1867" dirty="0">
                <a:latin typeface="Courier New" pitchFamily="49" charset="0"/>
                <a:cs typeface="Courier New" pitchFamily="49" charset="0"/>
              </a:rPr>
              <a:t>String </a:t>
            </a:r>
            <a:r>
              <a:rPr lang="en-US" sz="1867" dirty="0" err="1">
                <a:latin typeface="Courier New" pitchFamily="49" charset="0"/>
                <a:cs typeface="Courier New" pitchFamily="49" charset="0"/>
              </a:rPr>
              <a:t>sql</a:t>
            </a:r>
            <a:r>
              <a:rPr lang="en-US" sz="1867" dirty="0">
                <a:latin typeface="Courier New" pitchFamily="49" charset="0"/>
                <a:cs typeface="Courier New" pitchFamily="49" charset="0"/>
              </a:rPr>
              <a:t>= "CREATE TABLE student(ID INTEGER PRIMARY KEY, age </a:t>
            </a:r>
            <a:r>
              <a:rPr lang="en-US" sz="1867" dirty="0" err="1">
                <a:latin typeface="Courier New" pitchFamily="49" charset="0"/>
                <a:cs typeface="Courier New" pitchFamily="49" charset="0"/>
              </a:rPr>
              <a:t>INTEGER,name</a:t>
            </a:r>
            <a:r>
              <a:rPr lang="en-US" sz="1867" dirty="0">
                <a:latin typeface="Courier New" pitchFamily="49" charset="0"/>
                <a:cs typeface="Courier New" pitchFamily="49" charset="0"/>
              </a:rPr>
              <a:t> TEXT)";</a:t>
            </a:r>
            <a:endParaRPr lang="zh-CN" altLang="en-US" sz="1867" dirty="0">
              <a:latin typeface="Courier New" pitchFamily="49" charset="0"/>
              <a:cs typeface="Courier New" pitchFamily="49" charset="0"/>
            </a:endParaRPr>
          </a:p>
          <a:p>
            <a:r>
              <a:rPr lang="en-US" sz="1867" dirty="0">
                <a:latin typeface="Courier New" pitchFamily="49" charset="0"/>
                <a:cs typeface="Courier New" pitchFamily="49" charset="0"/>
              </a:rPr>
              <a:t>//</a:t>
            </a:r>
            <a:r>
              <a:rPr lang="zh-CN" altLang="en-US" sz="1867" dirty="0">
                <a:latin typeface="Courier New" pitchFamily="49" charset="0"/>
                <a:cs typeface="Courier New" pitchFamily="49" charset="0"/>
              </a:rPr>
              <a:t>执行该</a:t>
            </a:r>
            <a:r>
              <a:rPr lang="en-US" sz="1867" dirty="0">
                <a:latin typeface="Courier New" pitchFamily="49" charset="0"/>
                <a:cs typeface="Courier New" pitchFamily="49" charset="0"/>
              </a:rPr>
              <a:t>SQL</a:t>
            </a:r>
            <a:r>
              <a:rPr lang="zh-CN" altLang="en-US" sz="1867" dirty="0">
                <a:latin typeface="Courier New" pitchFamily="49" charset="0"/>
                <a:cs typeface="Courier New" pitchFamily="49" charset="0"/>
              </a:rPr>
              <a:t>语句创建表</a:t>
            </a:r>
          </a:p>
          <a:p>
            <a:r>
              <a:rPr lang="en-US" sz="1867" dirty="0" err="1">
                <a:latin typeface="Courier New" pitchFamily="49" charset="0"/>
                <a:cs typeface="Courier New" pitchFamily="49" charset="0"/>
              </a:rPr>
              <a:t>sqliteDatabase.execSQL</a:t>
            </a:r>
            <a:r>
              <a:rPr lang="en-US" sz="1867" dirty="0">
                <a:latin typeface="Courier New" pitchFamily="49" charset="0"/>
                <a:cs typeface="Courier New" pitchFamily="49" charset="0"/>
              </a:rPr>
              <a:t>(</a:t>
            </a:r>
            <a:r>
              <a:rPr lang="en-US" sz="1867" dirty="0" err="1">
                <a:latin typeface="Courier New" pitchFamily="49" charset="0"/>
                <a:cs typeface="Courier New" pitchFamily="49" charset="0"/>
              </a:rPr>
              <a:t>sql</a:t>
            </a:r>
            <a:r>
              <a:rPr lang="en-US" sz="1867" dirty="0">
                <a:latin typeface="Courier New" pitchFamily="49" charset="0"/>
                <a:cs typeface="Courier New" pitchFamily="49" charset="0"/>
              </a:rPr>
              <a:t>);</a:t>
            </a:r>
            <a:endParaRPr lang="zh-CN" altLang="en-US" sz="1867" dirty="0">
              <a:latin typeface="Courier New" pitchFamily="49" charset="0"/>
              <a:cs typeface="Courier New" pitchFamily="49" charset="0"/>
            </a:endParaRPr>
          </a:p>
        </p:txBody>
      </p:sp>
    </p:spTree>
    <p:extLst>
      <p:ext uri="{BB962C8B-B14F-4D97-AF65-F5344CB8AC3E}">
        <p14:creationId xmlns:p14="http://schemas.microsoft.com/office/powerpoint/2010/main" xmlns="" val="120902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anim calcmode="lin" valueType="num">
                                      <p:cBhvr additive="base">
                                        <p:cTn id="25"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xEl>
                                              <p:pRg st="1" end="1"/>
                                            </p:txEl>
                                          </p:spTgt>
                                        </p:tgtEl>
                                        <p:attrNameLst>
                                          <p:attrName>style.visibility</p:attrName>
                                        </p:attrNameLst>
                                      </p:cBhvr>
                                      <p:to>
                                        <p:strVal val="visible"/>
                                      </p:to>
                                    </p:set>
                                    <p:anim calcmode="lin" valueType="num">
                                      <p:cBhvr additive="base">
                                        <p:cTn id="31"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761961" y="713621"/>
            <a:ext cx="10943167" cy="5001379"/>
          </a:xfrm>
        </p:spPr>
        <p:txBody>
          <a:bodyPr>
            <a:normAutofit/>
          </a:bodyPr>
          <a:lstStyle/>
          <a:p>
            <a:pPr marL="228600" indent="-228600">
              <a:lnSpc>
                <a:spcPct val="140000"/>
              </a:lnSpc>
              <a:spcBef>
                <a:spcPts val="1000"/>
              </a:spcBef>
            </a:pPr>
            <a:r>
              <a:rPr lang="zh-CN" sz="2000" b="0" dirty="0">
                <a:latin typeface="+mn-lt"/>
                <a:ea typeface="+mn-ea"/>
                <a:cs typeface="+mn-cs"/>
              </a:rPr>
              <a:t>插入记录</a:t>
            </a:r>
            <a:endParaRPr sz="2000" b="0" dirty="0">
              <a:latin typeface="+mn-lt"/>
              <a:ea typeface="+mn-ea"/>
              <a:cs typeface="+mn-cs"/>
            </a:endParaRPr>
          </a:p>
          <a:p>
            <a:pPr lvl="1"/>
            <a:r>
              <a:rPr lang="zh-CN" sz="2000" b="0" i="0" dirty="0"/>
              <a:t>【语法】</a:t>
            </a:r>
            <a:endParaRPr lang="en-US" altLang="zh-CN" sz="2000" b="0" i="0" dirty="0"/>
          </a:p>
          <a:p>
            <a:pPr lvl="1">
              <a:buNone/>
            </a:pPr>
            <a:endParaRPr lang="en-US" altLang="zh-CN" b="0" i="0" dirty="0"/>
          </a:p>
          <a:p>
            <a:pPr lvl="2">
              <a:lnSpc>
                <a:spcPct val="150000"/>
              </a:lnSpc>
            </a:pPr>
            <a:r>
              <a:rPr lang="zh-CN" altLang="en-US" sz="1800" b="0" i="0" dirty="0"/>
              <a:t>第</a:t>
            </a:r>
            <a:r>
              <a:rPr lang="en-US" sz="1800" b="0" i="0" dirty="0"/>
              <a:t>1</a:t>
            </a:r>
            <a:r>
              <a:rPr lang="zh-CN" altLang="en-US" sz="1800" b="0" i="0" dirty="0"/>
              <a:t>个参数</a:t>
            </a:r>
            <a:r>
              <a:rPr lang="en-US" sz="1800" b="0" i="0" dirty="0"/>
              <a:t>table</a:t>
            </a:r>
            <a:r>
              <a:rPr lang="zh-CN" altLang="en-US" sz="1800" b="0" i="0" dirty="0"/>
              <a:t>是需要插入数据的表名称</a:t>
            </a:r>
            <a:endParaRPr lang="en-US" altLang="zh-CN" sz="1800" b="0" i="0" dirty="0"/>
          </a:p>
          <a:p>
            <a:pPr lvl="2">
              <a:lnSpc>
                <a:spcPct val="150000"/>
              </a:lnSpc>
            </a:pPr>
            <a:r>
              <a:rPr lang="zh-CN" altLang="en-US" sz="1800" b="0" i="0" dirty="0"/>
              <a:t>第</a:t>
            </a:r>
            <a:r>
              <a:rPr lang="en-US" sz="1800" b="0" i="0" dirty="0"/>
              <a:t>2</a:t>
            </a:r>
            <a:r>
              <a:rPr lang="zh-CN" altLang="en-US" sz="1800" b="0" i="0" dirty="0"/>
              <a:t>个参数</a:t>
            </a:r>
            <a:r>
              <a:rPr lang="en-US" sz="1800" b="0" i="0" dirty="0" err="1"/>
              <a:t>nullColumnHack</a:t>
            </a:r>
            <a:r>
              <a:rPr lang="zh-CN" altLang="en-US" sz="1800" b="0" i="0" dirty="0"/>
              <a:t>是空列的默认值</a:t>
            </a:r>
            <a:endParaRPr lang="en-US" altLang="zh-CN" sz="1800" b="0" i="0" dirty="0"/>
          </a:p>
          <a:p>
            <a:pPr lvl="2">
              <a:lnSpc>
                <a:spcPct val="150000"/>
              </a:lnSpc>
            </a:pPr>
            <a:r>
              <a:rPr lang="zh-CN" altLang="en-US" sz="1800" b="0" i="0" dirty="0"/>
              <a:t>第</a:t>
            </a:r>
            <a:r>
              <a:rPr lang="en-US" sz="1800" b="0" i="0" dirty="0"/>
              <a:t>3</a:t>
            </a:r>
            <a:r>
              <a:rPr lang="zh-CN" altLang="en-US" sz="1800" b="0" i="0" dirty="0"/>
              <a:t>个参数</a:t>
            </a:r>
            <a:r>
              <a:rPr lang="en-US" sz="1800" b="0" i="0" dirty="0"/>
              <a:t>values</a:t>
            </a:r>
            <a:r>
              <a:rPr lang="zh-CN" altLang="en-US" sz="1800" b="0" i="0" dirty="0"/>
              <a:t>是</a:t>
            </a:r>
            <a:r>
              <a:rPr lang="en-US" sz="1800" b="0" i="0" dirty="0" err="1"/>
              <a:t>ContentValues</a:t>
            </a:r>
            <a:r>
              <a:rPr lang="zh-CN" altLang="en-US" sz="1800" b="0" i="0" dirty="0"/>
              <a:t>类型的对象，用于封装列名和列值的</a:t>
            </a:r>
            <a:r>
              <a:rPr lang="en-US" sz="1800" b="0" i="0" dirty="0"/>
              <a:t>Map</a:t>
            </a:r>
            <a:r>
              <a:rPr lang="zh-CN" altLang="en-US" sz="1800" b="0" i="0" dirty="0"/>
              <a:t>集合，代表一条记录信息</a:t>
            </a:r>
            <a:endParaRPr lang="en-US" altLang="zh-CN" sz="1800" b="0" i="0" dirty="0"/>
          </a:p>
          <a:p>
            <a:pPr lvl="1">
              <a:lnSpc>
                <a:spcPct val="150000"/>
              </a:lnSpc>
            </a:pPr>
            <a:r>
              <a:rPr sz="2000" b="0" i="0" dirty="0"/>
              <a:t>使用</a:t>
            </a:r>
            <a:r>
              <a:rPr lang="en-US" sz="2000" b="0" i="0" dirty="0"/>
              <a:t>insert()</a:t>
            </a:r>
            <a:r>
              <a:rPr sz="2000" b="0" i="0" dirty="0"/>
              <a:t>方法插入记录</a:t>
            </a:r>
            <a:endParaRPr lang="en-US" altLang="zh-CN" sz="2000" b="0" i="0" dirty="0"/>
          </a:p>
        </p:txBody>
      </p:sp>
      <p:sp>
        <p:nvSpPr>
          <p:cNvPr id="4" name="标题 3"/>
          <p:cNvSpPr>
            <a:spLocks noGrp="1"/>
          </p:cNvSpPr>
          <p:nvPr>
            <p:ph type="title"/>
          </p:nvPr>
        </p:nvSpPr>
        <p:spPr>
          <a:xfrm>
            <a:off x="625687" y="95194"/>
            <a:ext cx="7485380" cy="547793"/>
          </a:xfrm>
        </p:spPr>
        <p:txBody>
          <a:bodyPr>
            <a:normAutofit/>
          </a:bodyPr>
          <a:lstStyle/>
          <a:p>
            <a:r>
              <a:rPr dirty="0"/>
              <a:t>记录的插入、修改和删除</a:t>
            </a:r>
          </a:p>
        </p:txBody>
      </p:sp>
      <p:sp>
        <p:nvSpPr>
          <p:cNvPr id="117763" name="Rectangle 3"/>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147458" name="Rectangle 2"/>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151554" name="Rectangle 2"/>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7" name="TextBox 6"/>
          <p:cNvSpPr txBox="1"/>
          <p:nvPr/>
        </p:nvSpPr>
        <p:spPr bwMode="auto">
          <a:xfrm>
            <a:off x="1566261" y="1641129"/>
            <a:ext cx="9334565" cy="410433"/>
          </a:xfrm>
          <a:prstGeom prst="rect">
            <a:avLst/>
          </a:prstGeom>
          <a:solidFill>
            <a:srgbClr val="FFFF9B"/>
          </a:solidFill>
          <a:ln w="9525">
            <a:noFill/>
            <a:miter lim="800000"/>
          </a:ln>
        </p:spPr>
        <p:txBody>
          <a:bodyPr vert="horz" wrap="square" lIns="121920" tIns="60960" rIns="121920" bIns="60960" numCol="1" rtlCol="0" anchor="ctr" anchorCtr="0" compatLnSpc="1">
            <a:spAutoFit/>
          </a:bodyPr>
          <a:lstStyle/>
          <a:p>
            <a:r>
              <a:rPr lang="en-US" sz="1867" dirty="0">
                <a:latin typeface="Courier New" pitchFamily="49" charset="0"/>
                <a:cs typeface="Courier New" pitchFamily="49" charset="0"/>
              </a:rPr>
              <a:t>insert(String </a:t>
            </a:r>
            <a:r>
              <a:rPr lang="en-US" sz="1867" dirty="0" err="1">
                <a:latin typeface="Courier New" pitchFamily="49" charset="0"/>
                <a:cs typeface="Courier New" pitchFamily="49" charset="0"/>
              </a:rPr>
              <a:t>table,String</a:t>
            </a:r>
            <a:r>
              <a:rPr lang="en-US" sz="1867" dirty="0">
                <a:latin typeface="Courier New" pitchFamily="49" charset="0"/>
                <a:cs typeface="Courier New" pitchFamily="49" charset="0"/>
              </a:rPr>
              <a:t> </a:t>
            </a:r>
            <a:r>
              <a:rPr lang="en-US" sz="1867" dirty="0" err="1">
                <a:latin typeface="Courier New" pitchFamily="49" charset="0"/>
                <a:cs typeface="Courier New" pitchFamily="49" charset="0"/>
              </a:rPr>
              <a:t>nullColumnHack,ContentValues</a:t>
            </a:r>
            <a:r>
              <a:rPr lang="en-US" sz="1867" dirty="0">
                <a:latin typeface="Courier New" pitchFamily="49" charset="0"/>
                <a:cs typeface="Courier New" pitchFamily="49" charset="0"/>
              </a:rPr>
              <a:t> values)</a:t>
            </a:r>
            <a:endParaRPr lang="zh-CN" altLang="en-US" sz="1867" dirty="0">
              <a:latin typeface="Courier New" pitchFamily="49" charset="0"/>
              <a:cs typeface="Courier New" pitchFamily="49" charset="0"/>
            </a:endParaRPr>
          </a:p>
        </p:txBody>
      </p:sp>
      <p:sp>
        <p:nvSpPr>
          <p:cNvPr id="10" name="TextBox 9"/>
          <p:cNvSpPr txBox="1"/>
          <p:nvPr/>
        </p:nvSpPr>
        <p:spPr bwMode="auto">
          <a:xfrm>
            <a:off x="1244079" y="4421871"/>
            <a:ext cx="9334565" cy="1847044"/>
          </a:xfrm>
          <a:prstGeom prst="rect">
            <a:avLst/>
          </a:prstGeom>
          <a:solidFill>
            <a:srgbClr val="FFFF9B"/>
          </a:solidFill>
          <a:ln w="9525">
            <a:noFill/>
            <a:miter lim="800000"/>
          </a:ln>
        </p:spPr>
        <p:txBody>
          <a:bodyPr vert="horz" wrap="square" lIns="121920" tIns="60960" rIns="121920" bIns="60960" numCol="1" rtlCol="0" anchor="ctr" anchorCtr="0" compatLnSpc="1">
            <a:spAutoFit/>
          </a:bodyPr>
          <a:lstStyle/>
          <a:p>
            <a:r>
              <a:rPr lang="en-US" sz="1867" dirty="0" err="1">
                <a:latin typeface="Courier New" pitchFamily="49" charset="0"/>
                <a:cs typeface="Courier New" pitchFamily="49" charset="0"/>
              </a:rPr>
              <a:t>ContentValues</a:t>
            </a:r>
            <a:r>
              <a:rPr lang="en-US" sz="1867" dirty="0">
                <a:latin typeface="Courier New" pitchFamily="49" charset="0"/>
                <a:cs typeface="Courier New" pitchFamily="49" charset="0"/>
              </a:rPr>
              <a:t> </a:t>
            </a:r>
            <a:r>
              <a:rPr lang="en-US" sz="1867" dirty="0" err="1">
                <a:latin typeface="Courier New" pitchFamily="49" charset="0"/>
                <a:cs typeface="Courier New" pitchFamily="49" charset="0"/>
              </a:rPr>
              <a:t>contentValues</a:t>
            </a:r>
            <a:r>
              <a:rPr lang="en-US" sz="1867" dirty="0">
                <a:latin typeface="Courier New" pitchFamily="49" charset="0"/>
                <a:cs typeface="Courier New" pitchFamily="49" charset="0"/>
              </a:rPr>
              <a:t> = new </a:t>
            </a:r>
            <a:r>
              <a:rPr lang="en-US" sz="1867" dirty="0" err="1">
                <a:latin typeface="Courier New" pitchFamily="49" charset="0"/>
                <a:cs typeface="Courier New" pitchFamily="49" charset="0"/>
              </a:rPr>
              <a:t>ContentValues</a:t>
            </a:r>
            <a:r>
              <a:rPr lang="en-US" sz="1867" dirty="0">
                <a:latin typeface="Courier New" pitchFamily="49" charset="0"/>
                <a:cs typeface="Courier New" pitchFamily="49" charset="0"/>
              </a:rPr>
              <a:t>();</a:t>
            </a:r>
            <a:endParaRPr lang="zh-CN" altLang="en-US" sz="1867" dirty="0">
              <a:latin typeface="Courier New" pitchFamily="49" charset="0"/>
              <a:cs typeface="Courier New" pitchFamily="49" charset="0"/>
            </a:endParaRPr>
          </a:p>
          <a:p>
            <a:r>
              <a:rPr lang="en-US" sz="1867" dirty="0" err="1">
                <a:latin typeface="Courier New" pitchFamily="49" charset="0"/>
                <a:cs typeface="Courier New" pitchFamily="49" charset="0"/>
              </a:rPr>
              <a:t>contentValues.put</a:t>
            </a:r>
            <a:r>
              <a:rPr lang="en-US" sz="1867" dirty="0">
                <a:latin typeface="Courier New" pitchFamily="49" charset="0"/>
                <a:cs typeface="Courier New" pitchFamily="49" charset="0"/>
              </a:rPr>
              <a:t>("ID", 1);</a:t>
            </a:r>
            <a:endParaRPr lang="zh-CN" altLang="en-US" sz="1867" dirty="0">
              <a:latin typeface="Courier New" pitchFamily="49" charset="0"/>
              <a:cs typeface="Courier New" pitchFamily="49" charset="0"/>
            </a:endParaRPr>
          </a:p>
          <a:p>
            <a:r>
              <a:rPr lang="en-US" sz="1867" dirty="0" err="1">
                <a:latin typeface="Courier New" pitchFamily="49" charset="0"/>
                <a:cs typeface="Courier New" pitchFamily="49" charset="0"/>
              </a:rPr>
              <a:t>contentValues.put</a:t>
            </a:r>
            <a:r>
              <a:rPr lang="en-US" sz="1867" dirty="0">
                <a:latin typeface="Courier New" pitchFamily="49" charset="0"/>
                <a:cs typeface="Courier New" pitchFamily="49" charset="0"/>
              </a:rPr>
              <a:t>("age", 26);</a:t>
            </a:r>
            <a:endParaRPr lang="zh-CN" altLang="en-US" sz="1867" dirty="0">
              <a:latin typeface="Courier New" pitchFamily="49" charset="0"/>
              <a:cs typeface="Courier New" pitchFamily="49" charset="0"/>
            </a:endParaRPr>
          </a:p>
          <a:p>
            <a:r>
              <a:rPr lang="en-US" sz="1867" dirty="0" err="1">
                <a:latin typeface="Courier New" pitchFamily="49" charset="0"/>
                <a:cs typeface="Courier New" pitchFamily="49" charset="0"/>
              </a:rPr>
              <a:t>contentValues.put</a:t>
            </a:r>
            <a:r>
              <a:rPr lang="en-US" sz="1867" dirty="0">
                <a:latin typeface="Courier New" pitchFamily="49" charset="0"/>
                <a:cs typeface="Courier New" pitchFamily="49" charset="0"/>
              </a:rPr>
              <a:t>("name", "</a:t>
            </a:r>
            <a:r>
              <a:rPr lang="en-US" sz="1867" dirty="0" err="1">
                <a:latin typeface="Courier New" pitchFamily="49" charset="0"/>
                <a:cs typeface="Courier New" pitchFamily="49" charset="0"/>
              </a:rPr>
              <a:t>StudentA</a:t>
            </a:r>
            <a:r>
              <a:rPr lang="en-US" sz="1867" dirty="0">
                <a:latin typeface="Courier New" pitchFamily="49" charset="0"/>
                <a:cs typeface="Courier New" pitchFamily="49" charset="0"/>
              </a:rPr>
              <a:t>");</a:t>
            </a:r>
            <a:endParaRPr lang="zh-CN" altLang="en-US" sz="1867" dirty="0">
              <a:latin typeface="Courier New" pitchFamily="49" charset="0"/>
              <a:cs typeface="Courier New" pitchFamily="49" charset="0"/>
            </a:endParaRPr>
          </a:p>
          <a:p>
            <a:r>
              <a:rPr lang="en-US" sz="1867" dirty="0">
                <a:latin typeface="Courier New" pitchFamily="49" charset="0"/>
                <a:cs typeface="Courier New" pitchFamily="49" charset="0"/>
              </a:rPr>
              <a:t>//</a:t>
            </a:r>
            <a:r>
              <a:rPr lang="zh-CN" altLang="en-US" sz="1867" dirty="0">
                <a:latin typeface="Courier New" pitchFamily="49" charset="0"/>
                <a:cs typeface="Courier New" pitchFamily="49" charset="0"/>
              </a:rPr>
              <a:t>调用</a:t>
            </a:r>
            <a:r>
              <a:rPr lang="en-US" sz="1867" dirty="0">
                <a:latin typeface="Courier New" pitchFamily="49" charset="0"/>
                <a:cs typeface="Courier New" pitchFamily="49" charset="0"/>
              </a:rPr>
              <a:t>insert()</a:t>
            </a:r>
            <a:r>
              <a:rPr lang="zh-CN" altLang="en-US" sz="1867" dirty="0">
                <a:latin typeface="Courier New" pitchFamily="49" charset="0"/>
                <a:cs typeface="Courier New" pitchFamily="49" charset="0"/>
              </a:rPr>
              <a:t>方法将</a:t>
            </a:r>
            <a:r>
              <a:rPr lang="en-US" sz="1867" dirty="0" err="1">
                <a:latin typeface="Courier New" pitchFamily="49" charset="0"/>
                <a:cs typeface="Courier New" pitchFamily="49" charset="0"/>
              </a:rPr>
              <a:t>contentValues</a:t>
            </a:r>
            <a:r>
              <a:rPr lang="zh-CN" altLang="en-US" sz="1867" dirty="0">
                <a:latin typeface="Courier New" pitchFamily="49" charset="0"/>
                <a:cs typeface="Courier New" pitchFamily="49" charset="0"/>
              </a:rPr>
              <a:t>对象封装的数据插入到</a:t>
            </a:r>
            <a:r>
              <a:rPr lang="en-US" sz="1867" dirty="0">
                <a:latin typeface="Courier New" pitchFamily="49" charset="0"/>
                <a:cs typeface="Courier New" pitchFamily="49" charset="0"/>
              </a:rPr>
              <a:t>student</a:t>
            </a:r>
            <a:r>
              <a:rPr lang="zh-CN" altLang="en-US" sz="1867" dirty="0">
                <a:latin typeface="Courier New" pitchFamily="49" charset="0"/>
                <a:cs typeface="Courier New" pitchFamily="49" charset="0"/>
              </a:rPr>
              <a:t>表中</a:t>
            </a:r>
          </a:p>
          <a:p>
            <a:r>
              <a:rPr lang="en-US" sz="1867" dirty="0" err="1">
                <a:latin typeface="Courier New" pitchFamily="49" charset="0"/>
                <a:cs typeface="Courier New" pitchFamily="49" charset="0"/>
              </a:rPr>
              <a:t>sqliteDatabase.insert</a:t>
            </a:r>
            <a:r>
              <a:rPr lang="en-US" sz="1867" dirty="0">
                <a:latin typeface="Courier New" pitchFamily="49" charset="0"/>
                <a:cs typeface="Courier New" pitchFamily="49" charset="0"/>
              </a:rPr>
              <a:t>("student" , null, </a:t>
            </a:r>
            <a:r>
              <a:rPr lang="en-US" sz="1867" dirty="0" err="1">
                <a:latin typeface="Courier New" pitchFamily="49" charset="0"/>
                <a:cs typeface="Courier New" pitchFamily="49" charset="0"/>
              </a:rPr>
              <a:t>contentValues</a:t>
            </a:r>
            <a:r>
              <a:rPr lang="en-US" sz="1867" dirty="0">
                <a:latin typeface="Courier New" pitchFamily="49" charset="0"/>
                <a:cs typeface="Courier New" pitchFamily="49" charset="0"/>
              </a:rPr>
              <a:t>);</a:t>
            </a:r>
            <a:endParaRPr lang="zh-CN" altLang="en-US" sz="1867" dirty="0">
              <a:latin typeface="Courier New" pitchFamily="49" charset="0"/>
              <a:cs typeface="Courier New" pitchFamily="49" charset="0"/>
            </a:endParaRPr>
          </a:p>
        </p:txBody>
      </p:sp>
    </p:spTree>
    <p:extLst>
      <p:ext uri="{BB962C8B-B14F-4D97-AF65-F5344CB8AC3E}">
        <p14:creationId xmlns:p14="http://schemas.microsoft.com/office/powerpoint/2010/main" xmlns="" val="46833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25687" y="24554"/>
            <a:ext cx="7485380" cy="547793"/>
          </a:xfrm>
        </p:spPr>
        <p:txBody>
          <a:bodyPr>
            <a:normAutofit/>
          </a:bodyPr>
          <a:lstStyle/>
          <a:p>
            <a:endParaRPr dirty="0"/>
          </a:p>
        </p:txBody>
      </p:sp>
      <p:sp>
        <p:nvSpPr>
          <p:cNvPr id="117763" name="Rectangle 3"/>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147458" name="Rectangle 2"/>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151554" name="Rectangle 2"/>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10" name="内容占位符 4"/>
          <p:cNvSpPr>
            <a:spLocks noGrp="1"/>
          </p:cNvSpPr>
          <p:nvPr>
            <p:ph idx="1"/>
          </p:nvPr>
        </p:nvSpPr>
        <p:spPr>
          <a:xfrm>
            <a:off x="761963" y="476229"/>
            <a:ext cx="10943167" cy="1238259"/>
          </a:xfrm>
        </p:spPr>
        <p:txBody>
          <a:bodyPr/>
          <a:lstStyle/>
          <a:p>
            <a:pPr lvl="1"/>
            <a:endParaRPr lang="en-US" altLang="zh-CN" i="0" dirty="0"/>
          </a:p>
          <a:p>
            <a:pPr marL="228600" lvl="1" fontAlgn="base">
              <a:spcBef>
                <a:spcPts val="1000"/>
              </a:spcBef>
              <a:spcAft>
                <a:spcPct val="0"/>
              </a:spcAft>
            </a:pPr>
            <a:r>
              <a:rPr sz="2400" b="0" i="0" dirty="0">
                <a:latin typeface="+mn-lt"/>
                <a:ea typeface="+mn-ea"/>
                <a:cs typeface="+mn-cs"/>
              </a:rPr>
              <a:t>使用</a:t>
            </a:r>
            <a:r>
              <a:rPr lang="en-US" sz="2400" b="0" i="0" dirty="0" err="1">
                <a:latin typeface="+mn-lt"/>
                <a:ea typeface="+mn-ea"/>
                <a:cs typeface="+mn-cs"/>
              </a:rPr>
              <a:t>execSQL</a:t>
            </a:r>
            <a:r>
              <a:rPr lang="en-US" sz="2400" b="0" i="0" dirty="0">
                <a:latin typeface="+mn-lt"/>
                <a:ea typeface="+mn-ea"/>
                <a:cs typeface="+mn-cs"/>
              </a:rPr>
              <a:t>()</a:t>
            </a:r>
            <a:r>
              <a:rPr sz="2400" b="0" i="0" dirty="0">
                <a:latin typeface="+mn-lt"/>
                <a:ea typeface="+mn-ea"/>
                <a:cs typeface="+mn-cs"/>
              </a:rPr>
              <a:t>方法插入记录</a:t>
            </a:r>
            <a:endParaRPr lang="en-US" altLang="zh-CN" sz="2400" b="0" i="0" dirty="0">
              <a:latin typeface="+mn-lt"/>
              <a:ea typeface="+mn-ea"/>
              <a:cs typeface="+mn-cs"/>
            </a:endParaRPr>
          </a:p>
        </p:txBody>
      </p:sp>
      <p:sp>
        <p:nvSpPr>
          <p:cNvPr id="12" name="TextBox 11"/>
          <p:cNvSpPr txBox="1"/>
          <p:nvPr/>
        </p:nvSpPr>
        <p:spPr bwMode="auto">
          <a:xfrm>
            <a:off x="952507" y="1380197"/>
            <a:ext cx="10763283" cy="1559722"/>
          </a:xfrm>
          <a:prstGeom prst="rect">
            <a:avLst/>
          </a:prstGeom>
          <a:solidFill>
            <a:srgbClr val="FFFF9B"/>
          </a:solidFill>
          <a:ln w="9525">
            <a:noFill/>
            <a:miter lim="800000"/>
          </a:ln>
        </p:spPr>
        <p:txBody>
          <a:bodyPr vert="horz" wrap="square" lIns="121920" tIns="60960" rIns="121920" bIns="60960" numCol="1" rtlCol="0" anchor="ctr" anchorCtr="0" compatLnSpc="1">
            <a:spAutoFit/>
          </a:bodyPr>
          <a:lstStyle/>
          <a:p>
            <a:r>
              <a:rPr lang="en-US" sz="1867" dirty="0">
                <a:latin typeface="Courier New" pitchFamily="49" charset="0"/>
                <a:cs typeface="Courier New" pitchFamily="49" charset="0"/>
              </a:rPr>
              <a:t>//</a:t>
            </a:r>
            <a:r>
              <a:rPr lang="zh-CN" altLang="en-US" sz="1867" dirty="0">
                <a:latin typeface="Courier New" pitchFamily="49" charset="0"/>
                <a:cs typeface="Courier New" pitchFamily="49" charset="0"/>
              </a:rPr>
              <a:t>定义插入</a:t>
            </a:r>
            <a:r>
              <a:rPr lang="en-US" sz="1867" dirty="0">
                <a:latin typeface="Courier New" pitchFamily="49" charset="0"/>
                <a:cs typeface="Courier New" pitchFamily="49" charset="0"/>
              </a:rPr>
              <a:t>SQL</a:t>
            </a:r>
            <a:r>
              <a:rPr lang="zh-CN" altLang="en-US" sz="1867" dirty="0">
                <a:latin typeface="Courier New" pitchFamily="49" charset="0"/>
                <a:cs typeface="Courier New" pitchFamily="49" charset="0"/>
              </a:rPr>
              <a:t>语句</a:t>
            </a:r>
          </a:p>
          <a:p>
            <a:r>
              <a:rPr lang="en-US" sz="1867" dirty="0">
                <a:latin typeface="Courier New" pitchFamily="49" charset="0"/>
                <a:cs typeface="Courier New" pitchFamily="49" charset="0"/>
              </a:rPr>
              <a:t>String </a:t>
            </a:r>
            <a:r>
              <a:rPr lang="en-US" sz="1867" dirty="0" err="1">
                <a:latin typeface="Courier New" pitchFamily="49" charset="0"/>
                <a:cs typeface="Courier New" pitchFamily="49" charset="0"/>
              </a:rPr>
              <a:t>sql</a:t>
            </a:r>
            <a:r>
              <a:rPr lang="en-US" sz="1867" dirty="0">
                <a:latin typeface="Courier New" pitchFamily="49" charset="0"/>
                <a:cs typeface="Courier New" pitchFamily="49" charset="0"/>
              </a:rPr>
              <a:t>= "INSERT INTO student (</a:t>
            </a:r>
            <a:r>
              <a:rPr lang="en-US" sz="1867" dirty="0" err="1">
                <a:latin typeface="Courier New" pitchFamily="49" charset="0"/>
                <a:cs typeface="Courier New" pitchFamily="49" charset="0"/>
              </a:rPr>
              <a:t>ID,age,name</a:t>
            </a:r>
            <a:r>
              <a:rPr lang="en-US" sz="1867" dirty="0">
                <a:latin typeface="Courier New" pitchFamily="49" charset="0"/>
                <a:cs typeface="Courier New" pitchFamily="49" charset="0"/>
              </a:rPr>
              <a:t>) values (1, 26,'StudentA')";</a:t>
            </a:r>
            <a:endParaRPr lang="zh-CN" altLang="en-US" sz="1867" dirty="0">
              <a:latin typeface="Courier New" pitchFamily="49" charset="0"/>
              <a:cs typeface="Courier New" pitchFamily="49" charset="0"/>
            </a:endParaRPr>
          </a:p>
          <a:p>
            <a:r>
              <a:rPr lang="en-US" sz="1867" dirty="0">
                <a:latin typeface="Courier New" pitchFamily="49" charset="0"/>
                <a:cs typeface="Courier New" pitchFamily="49" charset="0"/>
              </a:rPr>
              <a:t>//</a:t>
            </a:r>
            <a:r>
              <a:rPr lang="zh-CN" altLang="en-US" sz="1867" dirty="0">
                <a:latin typeface="Courier New" pitchFamily="49" charset="0"/>
                <a:cs typeface="Courier New" pitchFamily="49" charset="0"/>
              </a:rPr>
              <a:t>调用</a:t>
            </a:r>
            <a:r>
              <a:rPr lang="en-US" sz="1867" dirty="0" err="1">
                <a:latin typeface="Courier New" pitchFamily="49" charset="0"/>
                <a:cs typeface="Courier New" pitchFamily="49" charset="0"/>
              </a:rPr>
              <a:t>execSQL</a:t>
            </a:r>
            <a:r>
              <a:rPr lang="en-US" sz="1867" dirty="0">
                <a:latin typeface="Courier New" pitchFamily="49" charset="0"/>
                <a:cs typeface="Courier New" pitchFamily="49" charset="0"/>
              </a:rPr>
              <a:t>()</a:t>
            </a:r>
            <a:r>
              <a:rPr lang="zh-CN" altLang="en-US" sz="1867" dirty="0">
                <a:latin typeface="Courier New" pitchFamily="49" charset="0"/>
                <a:cs typeface="Courier New" pitchFamily="49" charset="0"/>
              </a:rPr>
              <a:t>方法执行</a:t>
            </a:r>
            <a:r>
              <a:rPr lang="en-US" sz="1867" dirty="0">
                <a:latin typeface="Courier New" pitchFamily="49" charset="0"/>
                <a:cs typeface="Courier New" pitchFamily="49" charset="0"/>
              </a:rPr>
              <a:t>SQL</a:t>
            </a:r>
            <a:r>
              <a:rPr lang="zh-CN" altLang="en-US" sz="1867" dirty="0">
                <a:latin typeface="Courier New" pitchFamily="49" charset="0"/>
                <a:cs typeface="Courier New" pitchFamily="49" charset="0"/>
              </a:rPr>
              <a:t>语句，将数据插入到</a:t>
            </a:r>
            <a:r>
              <a:rPr lang="en-US" sz="1867" dirty="0">
                <a:latin typeface="Courier New" pitchFamily="49" charset="0"/>
                <a:cs typeface="Courier New" pitchFamily="49" charset="0"/>
              </a:rPr>
              <a:t>student</a:t>
            </a:r>
            <a:r>
              <a:rPr lang="zh-CN" altLang="en-US" sz="1867" dirty="0">
                <a:latin typeface="Courier New" pitchFamily="49" charset="0"/>
                <a:cs typeface="Courier New" pitchFamily="49" charset="0"/>
              </a:rPr>
              <a:t>表中</a:t>
            </a:r>
          </a:p>
          <a:p>
            <a:r>
              <a:rPr lang="en-US" sz="1867" dirty="0" err="1">
                <a:latin typeface="Courier New" pitchFamily="49" charset="0"/>
                <a:cs typeface="Courier New" pitchFamily="49" charset="0"/>
              </a:rPr>
              <a:t>sqliteDatabase.execSQL</a:t>
            </a:r>
            <a:r>
              <a:rPr lang="en-US" sz="1867" dirty="0">
                <a:latin typeface="Courier New" pitchFamily="49" charset="0"/>
                <a:cs typeface="Courier New" pitchFamily="49" charset="0"/>
              </a:rPr>
              <a:t>(</a:t>
            </a:r>
            <a:r>
              <a:rPr lang="en-US" sz="1867" dirty="0" err="1">
                <a:latin typeface="Courier New" pitchFamily="49" charset="0"/>
                <a:cs typeface="Courier New" pitchFamily="49" charset="0"/>
              </a:rPr>
              <a:t>sql</a:t>
            </a:r>
            <a:r>
              <a:rPr lang="en-US" sz="1867" dirty="0">
                <a:latin typeface="Courier New" pitchFamily="49" charset="0"/>
                <a:cs typeface="Courier New" pitchFamily="49" charset="0"/>
              </a:rPr>
              <a:t>);</a:t>
            </a:r>
            <a:endParaRPr lang="zh-CN" altLang="en-US" sz="1867" dirty="0">
              <a:latin typeface="Courier New" pitchFamily="49" charset="0"/>
              <a:cs typeface="Courier New" pitchFamily="49" charset="0"/>
            </a:endParaRPr>
          </a:p>
        </p:txBody>
      </p:sp>
      <p:sp>
        <p:nvSpPr>
          <p:cNvPr id="13" name="内容占位符 4"/>
          <p:cNvSpPr txBox="1">
            <a:spLocks/>
          </p:cNvSpPr>
          <p:nvPr/>
        </p:nvSpPr>
        <p:spPr bwMode="auto">
          <a:xfrm>
            <a:off x="761963" y="2857496"/>
            <a:ext cx="10943167" cy="1238259"/>
          </a:xfrm>
          <a:prstGeom prst="rect">
            <a:avLst/>
          </a:prstGeom>
          <a:noFill/>
          <a:ln w="9525">
            <a:noFill/>
            <a:miter lim="800000"/>
          </a:ln>
        </p:spPr>
        <p:txBody>
          <a:bodyPr vert="horz" wrap="square" lIns="121920" tIns="60960" rIns="121920" bIns="60960" numCol="1" anchor="t" anchorCtr="0" compatLnSpc="1"/>
          <a:lstStyle/>
          <a:p>
            <a:pPr marL="228600" lvl="1" indent="-228600" defTabSz="914400" fontAlgn="base">
              <a:lnSpc>
                <a:spcPct val="120000"/>
              </a:lnSpc>
              <a:spcBef>
                <a:spcPts val="1000"/>
              </a:spcBef>
              <a:spcAft>
                <a:spcPct val="0"/>
              </a:spcAft>
              <a:buClr>
                <a:schemeClr val="accent1"/>
              </a:buClr>
              <a:buSzPct val="100000"/>
              <a:buFont typeface="Arial" panose="020B0604020202020204" pitchFamily="34" charset="0"/>
              <a:buChar char="•"/>
              <a:defRPr/>
            </a:pPr>
            <a:r>
              <a:rPr lang="zh-CN" altLang="zh-CN" sz="2400" dirty="0"/>
              <a:t>插入记录</a:t>
            </a:r>
            <a:endParaRPr lang="en-US" altLang="zh-CN" sz="2400" dirty="0"/>
          </a:p>
          <a:p>
            <a:pPr marL="990575" lvl="1" indent="-380990" defTabSz="1219170" fontAlgn="base">
              <a:spcBef>
                <a:spcPct val="20000"/>
              </a:spcBef>
              <a:spcAft>
                <a:spcPct val="0"/>
              </a:spcAft>
              <a:buClr>
                <a:schemeClr val="accent1"/>
              </a:buClr>
              <a:buFont typeface="Wingdings" pitchFamily="2" charset="2"/>
              <a:buChar char="n"/>
              <a:defRPr/>
            </a:pPr>
            <a:r>
              <a:rPr lang="zh-CN" altLang="en-US" sz="2400" b="1" dirty="0">
                <a:latin typeface="Adobe 宋体 Std L" pitchFamily="18" charset="-122"/>
                <a:ea typeface="Adobe 宋体 Std L" pitchFamily="18" charset="-122"/>
                <a:cs typeface="华文细黑" pitchFamily="2" charset="-122"/>
              </a:rPr>
              <a:t>【语法】</a:t>
            </a:r>
            <a:endParaRPr lang="en-US" altLang="zh-CN" sz="2400" b="1" dirty="0">
              <a:latin typeface="Adobe 宋体 Std L" pitchFamily="18" charset="-122"/>
              <a:ea typeface="Adobe 宋体 Std L" pitchFamily="18" charset="-122"/>
              <a:cs typeface="华文细黑" pitchFamily="2" charset="-122"/>
            </a:endParaRPr>
          </a:p>
          <a:p>
            <a:pPr marL="990575" lvl="1" indent="-380990" defTabSz="1219170" fontAlgn="base">
              <a:spcBef>
                <a:spcPct val="20000"/>
              </a:spcBef>
              <a:spcAft>
                <a:spcPct val="0"/>
              </a:spcAft>
              <a:buClr>
                <a:schemeClr val="accent1"/>
              </a:buClr>
              <a:defRPr/>
            </a:pPr>
            <a:endParaRPr lang="en-US" altLang="zh-CN" sz="2400" b="1" dirty="0">
              <a:latin typeface="Adobe 宋体 Std L" pitchFamily="18" charset="-122"/>
              <a:ea typeface="Adobe 宋体 Std L" pitchFamily="18" charset="-122"/>
              <a:cs typeface="华文细黑" pitchFamily="2" charset="-122"/>
            </a:endParaRPr>
          </a:p>
          <a:p>
            <a:pPr marL="1523962" lvl="2" indent="-304792" fontAlgn="base">
              <a:lnSpc>
                <a:spcPct val="150000"/>
              </a:lnSpc>
              <a:spcBef>
                <a:spcPct val="20000"/>
              </a:spcBef>
              <a:spcAft>
                <a:spcPct val="0"/>
              </a:spcAft>
              <a:buClr>
                <a:schemeClr val="accent2"/>
              </a:buClr>
              <a:buFont typeface="Wingdings" pitchFamily="2" charset="2"/>
              <a:buChar char="n"/>
            </a:pPr>
            <a:r>
              <a:rPr kumimoji="1" lang="zh-CN" altLang="en-US" sz="2133" b="1" dirty="0">
                <a:latin typeface="宋体" panose="02010600030101010101" pitchFamily="2" charset="-122"/>
                <a:ea typeface="宋体" panose="02010600030101010101" pitchFamily="2" charset="-122"/>
                <a:cs typeface="华文细黑" charset="0"/>
              </a:rPr>
              <a:t>第</a:t>
            </a:r>
            <a:r>
              <a:rPr kumimoji="1" lang="en-US" altLang="en-US" sz="2133" b="1" dirty="0">
                <a:latin typeface="宋体" panose="02010600030101010101" pitchFamily="2" charset="-122"/>
                <a:ea typeface="宋体" panose="02010600030101010101" pitchFamily="2" charset="-122"/>
                <a:cs typeface="华文细黑" charset="0"/>
              </a:rPr>
              <a:t>1</a:t>
            </a:r>
            <a:r>
              <a:rPr kumimoji="1" lang="zh-CN" altLang="en-US" sz="2133" b="1" dirty="0">
                <a:latin typeface="宋体" panose="02010600030101010101" pitchFamily="2" charset="-122"/>
                <a:ea typeface="宋体" panose="02010600030101010101" pitchFamily="2" charset="-122"/>
                <a:cs typeface="华文细黑" charset="0"/>
              </a:rPr>
              <a:t>个参数</a:t>
            </a:r>
            <a:r>
              <a:rPr kumimoji="1" lang="en-US" altLang="en-US" sz="2133" b="1" dirty="0">
                <a:latin typeface="宋体" panose="02010600030101010101" pitchFamily="2" charset="-122"/>
                <a:ea typeface="宋体" panose="02010600030101010101" pitchFamily="2" charset="-122"/>
                <a:cs typeface="华文细黑" charset="0"/>
              </a:rPr>
              <a:t>table</a:t>
            </a:r>
            <a:r>
              <a:rPr kumimoji="1" lang="zh-CN" altLang="en-US" sz="2133" b="1" dirty="0">
                <a:latin typeface="宋体" panose="02010600030101010101" pitchFamily="2" charset="-122"/>
                <a:ea typeface="宋体" panose="02010600030101010101" pitchFamily="2" charset="-122"/>
                <a:cs typeface="华文细黑" charset="0"/>
              </a:rPr>
              <a:t>是需要删除数据的表名称</a:t>
            </a:r>
            <a:endParaRPr kumimoji="1" lang="en-US" altLang="zh-CN" sz="2133" b="1" dirty="0">
              <a:latin typeface="宋体" panose="02010600030101010101" pitchFamily="2" charset="-122"/>
              <a:ea typeface="宋体" panose="02010600030101010101" pitchFamily="2" charset="-122"/>
              <a:cs typeface="华文细黑" charset="0"/>
            </a:endParaRPr>
          </a:p>
          <a:p>
            <a:pPr marL="1523962" lvl="2" indent="-304792" fontAlgn="base">
              <a:lnSpc>
                <a:spcPct val="150000"/>
              </a:lnSpc>
              <a:spcBef>
                <a:spcPct val="20000"/>
              </a:spcBef>
              <a:spcAft>
                <a:spcPct val="0"/>
              </a:spcAft>
              <a:buClr>
                <a:schemeClr val="accent2"/>
              </a:buClr>
              <a:buFont typeface="Wingdings" pitchFamily="2" charset="2"/>
              <a:buChar char="n"/>
            </a:pPr>
            <a:r>
              <a:rPr kumimoji="1" lang="zh-CN" altLang="en-US" sz="2133" b="1" dirty="0">
                <a:latin typeface="宋体" panose="02010600030101010101" pitchFamily="2" charset="-122"/>
                <a:ea typeface="宋体" panose="02010600030101010101" pitchFamily="2" charset="-122"/>
                <a:cs typeface="华文细黑" charset="0"/>
              </a:rPr>
              <a:t>第</a:t>
            </a:r>
            <a:r>
              <a:rPr kumimoji="1" lang="en-US" altLang="en-US" sz="2133" b="1" dirty="0">
                <a:latin typeface="宋体" panose="02010600030101010101" pitchFamily="2" charset="-122"/>
                <a:ea typeface="宋体" panose="02010600030101010101" pitchFamily="2" charset="-122"/>
                <a:cs typeface="华文细黑" charset="0"/>
              </a:rPr>
              <a:t>2</a:t>
            </a:r>
            <a:r>
              <a:rPr kumimoji="1" lang="zh-CN" altLang="en-US" sz="2133" b="1" dirty="0">
                <a:latin typeface="宋体" panose="02010600030101010101" pitchFamily="2" charset="-122"/>
                <a:ea typeface="宋体" panose="02010600030101010101" pitchFamily="2" charset="-122"/>
                <a:cs typeface="华文细黑" charset="0"/>
              </a:rPr>
              <a:t>个参数</a:t>
            </a:r>
            <a:r>
              <a:rPr kumimoji="1" lang="en-US" altLang="en-US" sz="2133" b="1" dirty="0" err="1">
                <a:latin typeface="宋体" panose="02010600030101010101" pitchFamily="2" charset="-122"/>
                <a:ea typeface="宋体" panose="02010600030101010101" pitchFamily="2" charset="-122"/>
                <a:cs typeface="华文细黑" charset="0"/>
              </a:rPr>
              <a:t>whereClause</a:t>
            </a:r>
            <a:r>
              <a:rPr kumimoji="1" lang="zh-CN" altLang="en-US" sz="2133" b="1" dirty="0">
                <a:latin typeface="宋体" panose="02010600030101010101" pitchFamily="2" charset="-122"/>
                <a:ea typeface="宋体" panose="02010600030101010101" pitchFamily="2" charset="-122"/>
                <a:cs typeface="华文细黑" charset="0"/>
              </a:rPr>
              <a:t>是删除条件</a:t>
            </a:r>
            <a:endParaRPr kumimoji="1" lang="en-US" altLang="zh-CN" sz="2133" b="1" dirty="0">
              <a:latin typeface="宋体" panose="02010600030101010101" pitchFamily="2" charset="-122"/>
              <a:ea typeface="宋体" panose="02010600030101010101" pitchFamily="2" charset="-122"/>
              <a:cs typeface="华文细黑" charset="0"/>
            </a:endParaRPr>
          </a:p>
          <a:p>
            <a:pPr marL="1523962" lvl="2" indent="-304792" fontAlgn="base">
              <a:lnSpc>
                <a:spcPct val="150000"/>
              </a:lnSpc>
              <a:spcBef>
                <a:spcPct val="20000"/>
              </a:spcBef>
              <a:spcAft>
                <a:spcPct val="0"/>
              </a:spcAft>
              <a:buClr>
                <a:schemeClr val="accent2"/>
              </a:buClr>
              <a:buFont typeface="Wingdings" pitchFamily="2" charset="2"/>
              <a:buChar char="n"/>
            </a:pPr>
            <a:r>
              <a:rPr kumimoji="1" lang="zh-CN" altLang="en-US" sz="2133" b="1" dirty="0">
                <a:latin typeface="宋体" panose="02010600030101010101" pitchFamily="2" charset="-122"/>
                <a:ea typeface="宋体" panose="02010600030101010101" pitchFamily="2" charset="-122"/>
                <a:cs typeface="华文细黑" charset="0"/>
              </a:rPr>
              <a:t>第</a:t>
            </a:r>
            <a:r>
              <a:rPr kumimoji="1" lang="en-US" altLang="en-US" sz="2133" b="1" dirty="0">
                <a:latin typeface="宋体" panose="02010600030101010101" pitchFamily="2" charset="-122"/>
                <a:ea typeface="宋体" panose="02010600030101010101" pitchFamily="2" charset="-122"/>
                <a:cs typeface="华文细黑" charset="0"/>
              </a:rPr>
              <a:t>3</a:t>
            </a:r>
            <a:r>
              <a:rPr kumimoji="1" lang="zh-CN" altLang="en-US" sz="2133" b="1" dirty="0">
                <a:latin typeface="宋体" panose="02010600030101010101" pitchFamily="2" charset="-122"/>
                <a:ea typeface="宋体" panose="02010600030101010101" pitchFamily="2" charset="-122"/>
                <a:cs typeface="华文细黑" charset="0"/>
              </a:rPr>
              <a:t>个参数</a:t>
            </a:r>
            <a:r>
              <a:rPr kumimoji="1" lang="en-US" altLang="en-US" sz="2133" b="1" dirty="0" err="1">
                <a:latin typeface="宋体" panose="02010600030101010101" pitchFamily="2" charset="-122"/>
                <a:ea typeface="宋体" panose="02010600030101010101" pitchFamily="2" charset="-122"/>
                <a:cs typeface="华文细黑" charset="0"/>
              </a:rPr>
              <a:t>whereArgs</a:t>
            </a:r>
            <a:r>
              <a:rPr kumimoji="1" lang="zh-CN" altLang="en-US" sz="2133" b="1" dirty="0">
                <a:latin typeface="宋体" panose="02010600030101010101" pitchFamily="2" charset="-122"/>
                <a:ea typeface="宋体" panose="02010600030101010101" pitchFamily="2" charset="-122"/>
                <a:cs typeface="华文细黑" charset="0"/>
              </a:rPr>
              <a:t>是删除条件所需的参数数组</a:t>
            </a:r>
            <a:endParaRPr kumimoji="1" lang="en-US" altLang="zh-CN" sz="2133" b="1" dirty="0">
              <a:latin typeface="宋体" panose="02010600030101010101" pitchFamily="2" charset="-122"/>
              <a:ea typeface="宋体" panose="02010600030101010101" pitchFamily="2" charset="-122"/>
              <a:cs typeface="华文细黑" charset="0"/>
            </a:endParaRPr>
          </a:p>
        </p:txBody>
      </p:sp>
      <p:sp>
        <p:nvSpPr>
          <p:cNvPr id="14" name="TextBox 13"/>
          <p:cNvSpPr txBox="1"/>
          <p:nvPr/>
        </p:nvSpPr>
        <p:spPr bwMode="auto">
          <a:xfrm>
            <a:off x="1428717" y="3843887"/>
            <a:ext cx="8858312" cy="410433"/>
          </a:xfrm>
          <a:prstGeom prst="rect">
            <a:avLst/>
          </a:prstGeom>
          <a:solidFill>
            <a:srgbClr val="FFFF9B"/>
          </a:solidFill>
          <a:ln w="9525">
            <a:noFill/>
            <a:miter lim="800000"/>
          </a:ln>
        </p:spPr>
        <p:txBody>
          <a:bodyPr vert="horz" wrap="square" lIns="121920" tIns="60960" rIns="121920" bIns="60960" numCol="1" rtlCol="0" anchor="ctr" anchorCtr="0" compatLnSpc="1">
            <a:spAutoFit/>
          </a:bodyPr>
          <a:lstStyle/>
          <a:p>
            <a:r>
              <a:rPr lang="en-US" sz="1867" dirty="0">
                <a:latin typeface="Courier New" pitchFamily="49" charset="0"/>
                <a:cs typeface="Courier New" pitchFamily="49" charset="0"/>
              </a:rPr>
              <a:t>delete(String </a:t>
            </a:r>
            <a:r>
              <a:rPr lang="en-US" sz="1867" dirty="0" err="1">
                <a:latin typeface="Courier New" pitchFamily="49" charset="0"/>
                <a:cs typeface="Courier New" pitchFamily="49" charset="0"/>
              </a:rPr>
              <a:t>table,String</a:t>
            </a:r>
            <a:r>
              <a:rPr lang="en-US" sz="1867" dirty="0">
                <a:latin typeface="Courier New" pitchFamily="49" charset="0"/>
                <a:cs typeface="Courier New" pitchFamily="49" charset="0"/>
              </a:rPr>
              <a:t> </a:t>
            </a:r>
            <a:r>
              <a:rPr lang="en-US" sz="1867" dirty="0" err="1">
                <a:latin typeface="Courier New" pitchFamily="49" charset="0"/>
                <a:cs typeface="Courier New" pitchFamily="49" charset="0"/>
              </a:rPr>
              <a:t>whereClause,String</a:t>
            </a:r>
            <a:r>
              <a:rPr lang="en-US" sz="1867" dirty="0">
                <a:latin typeface="Courier New" pitchFamily="49" charset="0"/>
                <a:cs typeface="Courier New" pitchFamily="49" charset="0"/>
              </a:rPr>
              <a:t>[] </a:t>
            </a:r>
            <a:r>
              <a:rPr lang="en-US" sz="1867" dirty="0" err="1">
                <a:latin typeface="Courier New" pitchFamily="49" charset="0"/>
                <a:cs typeface="Courier New" pitchFamily="49" charset="0"/>
              </a:rPr>
              <a:t>whereArgs</a:t>
            </a:r>
            <a:r>
              <a:rPr lang="en-US" sz="1867" dirty="0">
                <a:latin typeface="Courier New" pitchFamily="49" charset="0"/>
                <a:cs typeface="Courier New" pitchFamily="49" charset="0"/>
              </a:rPr>
              <a:t>)</a:t>
            </a:r>
            <a:endParaRPr lang="zh-CN" altLang="en-US" sz="1867" dirty="0" err="1">
              <a:latin typeface="Courier New" pitchFamily="49" charset="0"/>
              <a:cs typeface="Courier New" pitchFamily="49" charset="0"/>
            </a:endParaRPr>
          </a:p>
        </p:txBody>
      </p:sp>
    </p:spTree>
    <p:extLst>
      <p:ext uri="{BB962C8B-B14F-4D97-AF65-F5344CB8AC3E}">
        <p14:creationId xmlns:p14="http://schemas.microsoft.com/office/powerpoint/2010/main" xmlns="" val="3466300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 calcmode="lin" valueType="num">
                                      <p:cBhvr additive="base">
                                        <p:cTn id="7"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anim calcmode="lin" valueType="num">
                                      <p:cBhvr additive="base">
                                        <p:cTn id="19"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xEl>
                                              <p:pRg st="1" end="1"/>
                                            </p:txEl>
                                          </p:spTgt>
                                        </p:tgtEl>
                                        <p:attrNameLst>
                                          <p:attrName>style.visibility</p:attrName>
                                        </p:attrNameLst>
                                      </p:cBhvr>
                                      <p:to>
                                        <p:strVal val="visible"/>
                                      </p:to>
                                    </p:set>
                                    <p:anim calcmode="lin" valueType="num">
                                      <p:cBhvr additive="base">
                                        <p:cTn id="25"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
                                            <p:txEl>
                                              <p:pRg st="3" end="3"/>
                                            </p:txEl>
                                          </p:spTgt>
                                        </p:tgtEl>
                                        <p:attrNameLst>
                                          <p:attrName>style.visibility</p:attrName>
                                        </p:attrNameLst>
                                      </p:cBhvr>
                                      <p:to>
                                        <p:strVal val="visible"/>
                                      </p:to>
                                    </p:set>
                                    <p:anim calcmode="lin" valueType="num">
                                      <p:cBhvr additive="base">
                                        <p:cTn id="37"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xEl>
                                              <p:pRg st="4" end="4"/>
                                            </p:txEl>
                                          </p:spTgt>
                                        </p:tgtEl>
                                        <p:attrNameLst>
                                          <p:attrName>style.visibility</p:attrName>
                                        </p:attrNameLst>
                                      </p:cBhvr>
                                      <p:to>
                                        <p:strVal val="visible"/>
                                      </p:to>
                                    </p:set>
                                    <p:anim calcmode="lin" valueType="num">
                                      <p:cBhvr additive="base">
                                        <p:cTn id="43"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3">
                                            <p:txEl>
                                              <p:pRg st="5" end="5"/>
                                            </p:txEl>
                                          </p:spTgt>
                                        </p:tgtEl>
                                        <p:attrNameLst>
                                          <p:attrName>style.visibility</p:attrName>
                                        </p:attrNameLst>
                                      </p:cBhvr>
                                      <p:to>
                                        <p:strVal val="visible"/>
                                      </p:to>
                                    </p:set>
                                    <p:anim calcmode="lin" valueType="num">
                                      <p:cBhvr additive="base">
                                        <p:cTn id="49" dur="500" fill="hold"/>
                                        <p:tgtEl>
                                          <p:spTgt spid="1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25687" y="24554"/>
            <a:ext cx="7485380" cy="547793"/>
          </a:xfrm>
        </p:spPr>
        <p:txBody>
          <a:bodyPr>
            <a:normAutofit/>
          </a:bodyPr>
          <a:lstStyle/>
          <a:p>
            <a:endParaRPr dirty="0"/>
          </a:p>
        </p:txBody>
      </p:sp>
      <p:sp>
        <p:nvSpPr>
          <p:cNvPr id="117763" name="Rectangle 3"/>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147458" name="Rectangle 2"/>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151554" name="Rectangle 2"/>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10" name="内容占位符 4"/>
          <p:cNvSpPr>
            <a:spLocks noGrp="1"/>
          </p:cNvSpPr>
          <p:nvPr>
            <p:ph idx="1"/>
          </p:nvPr>
        </p:nvSpPr>
        <p:spPr>
          <a:xfrm>
            <a:off x="761963" y="766375"/>
            <a:ext cx="10943167" cy="4122148"/>
          </a:xfrm>
        </p:spPr>
        <p:txBody>
          <a:bodyPr>
            <a:normAutofit/>
          </a:bodyPr>
          <a:lstStyle/>
          <a:p>
            <a:pPr marL="228600" lvl="1" fontAlgn="base">
              <a:lnSpc>
                <a:spcPct val="140000"/>
              </a:lnSpc>
              <a:spcBef>
                <a:spcPts val="1000"/>
              </a:spcBef>
              <a:spcAft>
                <a:spcPct val="0"/>
              </a:spcAft>
            </a:pPr>
            <a:r>
              <a:rPr lang="zh-CN" altLang="en-US" sz="2400" b="0" i="0" dirty="0">
                <a:latin typeface="+mn-lt"/>
                <a:ea typeface="+mn-ea"/>
                <a:cs typeface="+mn-cs"/>
              </a:rPr>
              <a:t>使用</a:t>
            </a:r>
            <a:r>
              <a:rPr lang="en-US" altLang="en-US" sz="2400" b="0" i="0" dirty="0">
                <a:latin typeface="+mn-lt"/>
                <a:ea typeface="+mn-ea"/>
                <a:cs typeface="+mn-cs"/>
              </a:rPr>
              <a:t>delete()</a:t>
            </a:r>
            <a:r>
              <a:rPr lang="zh-CN" altLang="en-US" sz="2400" b="0" i="0" dirty="0">
                <a:latin typeface="+mn-lt"/>
                <a:ea typeface="+mn-ea"/>
                <a:cs typeface="+mn-cs"/>
              </a:rPr>
              <a:t>方法删除记录</a:t>
            </a:r>
            <a:endParaRPr lang="en-US" altLang="en-US" sz="2400" b="0" i="0" dirty="0">
              <a:latin typeface="+mn-lt"/>
              <a:ea typeface="+mn-ea"/>
              <a:cs typeface="+mn-cs"/>
            </a:endParaRPr>
          </a:p>
          <a:p>
            <a:pPr lvl="1"/>
            <a:endParaRPr lang="en-US" altLang="zh-CN" sz="2400" b="0" i="0" dirty="0"/>
          </a:p>
          <a:p>
            <a:pPr lvl="1"/>
            <a:endParaRPr lang="en-US" sz="2400" b="0" i="0" dirty="0"/>
          </a:p>
          <a:p>
            <a:pPr marL="228600" lvl="1" fontAlgn="base">
              <a:lnSpc>
                <a:spcPct val="140000"/>
              </a:lnSpc>
              <a:spcBef>
                <a:spcPts val="1000"/>
              </a:spcBef>
              <a:spcAft>
                <a:spcPct val="0"/>
              </a:spcAft>
            </a:pPr>
            <a:r>
              <a:rPr lang="zh-CN" altLang="en-US" sz="2400" b="0" i="0" dirty="0">
                <a:latin typeface="+mn-lt"/>
                <a:ea typeface="+mn-ea"/>
                <a:cs typeface="+mn-cs"/>
              </a:rPr>
              <a:t>使用</a:t>
            </a:r>
            <a:r>
              <a:rPr lang="en-US" altLang="en-US" sz="2400" b="0" i="0" dirty="0" err="1">
                <a:latin typeface="+mn-lt"/>
                <a:ea typeface="+mn-ea"/>
                <a:cs typeface="+mn-cs"/>
              </a:rPr>
              <a:t>execSQL</a:t>
            </a:r>
            <a:r>
              <a:rPr lang="en-US" altLang="en-US" sz="2400" b="0" i="0" dirty="0">
                <a:latin typeface="+mn-lt"/>
                <a:ea typeface="+mn-ea"/>
                <a:cs typeface="+mn-cs"/>
              </a:rPr>
              <a:t>()</a:t>
            </a:r>
            <a:r>
              <a:rPr lang="zh-CN" altLang="en-US" sz="2400" b="0" i="0" dirty="0">
                <a:latin typeface="+mn-lt"/>
                <a:ea typeface="+mn-ea"/>
                <a:cs typeface="+mn-cs"/>
              </a:rPr>
              <a:t>方法删除记录</a:t>
            </a:r>
            <a:endParaRPr lang="en-US" altLang="zh-CN" sz="2400" b="0" i="0" dirty="0">
              <a:latin typeface="+mn-lt"/>
              <a:ea typeface="+mn-ea"/>
              <a:cs typeface="+mn-cs"/>
            </a:endParaRPr>
          </a:p>
        </p:txBody>
      </p:sp>
      <p:sp>
        <p:nvSpPr>
          <p:cNvPr id="12" name="TextBox 11"/>
          <p:cNvSpPr txBox="1"/>
          <p:nvPr/>
        </p:nvSpPr>
        <p:spPr bwMode="auto">
          <a:xfrm>
            <a:off x="1143009" y="1370675"/>
            <a:ext cx="9810776" cy="697755"/>
          </a:xfrm>
          <a:prstGeom prst="rect">
            <a:avLst/>
          </a:prstGeom>
          <a:solidFill>
            <a:srgbClr val="FFFF9B"/>
          </a:solidFill>
          <a:ln w="9525">
            <a:noFill/>
            <a:miter lim="800000"/>
          </a:ln>
        </p:spPr>
        <p:txBody>
          <a:bodyPr vert="horz" wrap="square" lIns="121920" tIns="60960" rIns="121920" bIns="60960" numCol="1" rtlCol="0" anchor="ctr" anchorCtr="0" compatLnSpc="1">
            <a:spAutoFit/>
          </a:bodyPr>
          <a:lstStyle/>
          <a:p>
            <a:r>
              <a:rPr lang="en-US" sz="1867" dirty="0" err="1">
                <a:latin typeface="Courier New" pitchFamily="49" charset="0"/>
                <a:cs typeface="Courier New" pitchFamily="49" charset="0"/>
              </a:rPr>
              <a:t>sqliteDatabase.delete</a:t>
            </a:r>
            <a:r>
              <a:rPr lang="en-US" sz="1867" dirty="0">
                <a:latin typeface="Courier New" pitchFamily="49" charset="0"/>
                <a:cs typeface="Courier New" pitchFamily="49" charset="0"/>
              </a:rPr>
              <a:t>("</a:t>
            </a:r>
            <a:r>
              <a:rPr lang="en-US" sz="1867" dirty="0" err="1">
                <a:latin typeface="Courier New" pitchFamily="49" charset="0"/>
                <a:cs typeface="Courier New" pitchFamily="49" charset="0"/>
              </a:rPr>
              <a:t>student","name</a:t>
            </a:r>
            <a:r>
              <a:rPr lang="en-US" sz="1867" dirty="0">
                <a:latin typeface="Courier New" pitchFamily="49" charset="0"/>
                <a:cs typeface="Courier New" pitchFamily="49" charset="0"/>
              </a:rPr>
              <a:t>=?",new String[]{"</a:t>
            </a:r>
            <a:r>
              <a:rPr lang="en-US" sz="1867" dirty="0" err="1">
                <a:latin typeface="Courier New" pitchFamily="49" charset="0"/>
                <a:cs typeface="Courier New" pitchFamily="49" charset="0"/>
              </a:rPr>
              <a:t>StudentA</a:t>
            </a:r>
            <a:r>
              <a:rPr lang="en-US" sz="1867" dirty="0">
                <a:latin typeface="Courier New" pitchFamily="49" charset="0"/>
                <a:cs typeface="Courier New" pitchFamily="49" charset="0"/>
              </a:rPr>
              <a:t>"});</a:t>
            </a:r>
            <a:endParaRPr lang="zh-CN" altLang="en-US" sz="1867" dirty="0">
              <a:latin typeface="Courier New" pitchFamily="49" charset="0"/>
              <a:cs typeface="Courier New" pitchFamily="49" charset="0"/>
            </a:endParaRPr>
          </a:p>
        </p:txBody>
      </p:sp>
      <p:sp>
        <p:nvSpPr>
          <p:cNvPr id="11" name="TextBox 10"/>
          <p:cNvSpPr txBox="1"/>
          <p:nvPr/>
        </p:nvSpPr>
        <p:spPr bwMode="auto">
          <a:xfrm>
            <a:off x="1220674" y="3015629"/>
            <a:ext cx="9810776" cy="1272400"/>
          </a:xfrm>
          <a:prstGeom prst="rect">
            <a:avLst/>
          </a:prstGeom>
          <a:solidFill>
            <a:srgbClr val="FFFF9B"/>
          </a:solidFill>
          <a:ln w="9525">
            <a:noFill/>
            <a:miter lim="800000"/>
          </a:ln>
        </p:spPr>
        <p:txBody>
          <a:bodyPr vert="horz" wrap="square" lIns="121920" tIns="60960" rIns="121920" bIns="60960" numCol="1" rtlCol="0" anchor="ctr" anchorCtr="0" compatLnSpc="1">
            <a:spAutoFit/>
          </a:bodyPr>
          <a:lstStyle/>
          <a:p>
            <a:r>
              <a:rPr lang="en-US" sz="1867" dirty="0">
                <a:latin typeface="Courier New" pitchFamily="49" charset="0"/>
                <a:cs typeface="Courier New" pitchFamily="49" charset="0"/>
              </a:rPr>
              <a:t>//</a:t>
            </a:r>
            <a:r>
              <a:rPr lang="zh-CN" altLang="en-US" sz="1867" dirty="0">
                <a:latin typeface="Courier New" pitchFamily="49" charset="0"/>
                <a:cs typeface="Courier New" pitchFamily="49" charset="0"/>
              </a:rPr>
              <a:t>定义更新</a:t>
            </a:r>
            <a:r>
              <a:rPr lang="en-US" sz="1867" dirty="0">
                <a:latin typeface="Courier New" pitchFamily="49" charset="0"/>
                <a:cs typeface="Courier New" pitchFamily="49" charset="0"/>
              </a:rPr>
              <a:t>SQL</a:t>
            </a:r>
            <a:r>
              <a:rPr lang="zh-CN" altLang="en-US" sz="1867" dirty="0">
                <a:latin typeface="Courier New" pitchFamily="49" charset="0"/>
                <a:cs typeface="Courier New" pitchFamily="49" charset="0"/>
              </a:rPr>
              <a:t>语句</a:t>
            </a:r>
          </a:p>
          <a:p>
            <a:r>
              <a:rPr lang="en-US" sz="1867" dirty="0">
                <a:latin typeface="Courier New" pitchFamily="49" charset="0"/>
                <a:cs typeface="Courier New" pitchFamily="49" charset="0"/>
              </a:rPr>
              <a:t>String </a:t>
            </a:r>
            <a:r>
              <a:rPr lang="en-US" sz="1867" dirty="0" err="1">
                <a:latin typeface="Courier New" pitchFamily="49" charset="0"/>
                <a:cs typeface="Courier New" pitchFamily="49" charset="0"/>
              </a:rPr>
              <a:t>sql</a:t>
            </a:r>
            <a:r>
              <a:rPr lang="en-US" sz="1867" dirty="0">
                <a:latin typeface="Courier New" pitchFamily="49" charset="0"/>
                <a:cs typeface="Courier New" pitchFamily="49" charset="0"/>
              </a:rPr>
              <a:t>= "DELETE FORM student where name='</a:t>
            </a:r>
            <a:r>
              <a:rPr lang="en-US" sz="1867" dirty="0" err="1">
                <a:latin typeface="Courier New" pitchFamily="49" charset="0"/>
                <a:cs typeface="Courier New" pitchFamily="49" charset="0"/>
              </a:rPr>
              <a:t>StudentA</a:t>
            </a:r>
            <a:r>
              <a:rPr lang="en-US" sz="1867" dirty="0">
                <a:latin typeface="Courier New" pitchFamily="49" charset="0"/>
                <a:cs typeface="Courier New" pitchFamily="49" charset="0"/>
              </a:rPr>
              <a:t>'";</a:t>
            </a:r>
            <a:endParaRPr lang="zh-CN" altLang="en-US" sz="1867" dirty="0">
              <a:latin typeface="Courier New" pitchFamily="49" charset="0"/>
              <a:cs typeface="Courier New" pitchFamily="49" charset="0"/>
            </a:endParaRPr>
          </a:p>
          <a:p>
            <a:r>
              <a:rPr lang="en-US" sz="1867" dirty="0">
                <a:latin typeface="Courier New" pitchFamily="49" charset="0"/>
                <a:cs typeface="Courier New" pitchFamily="49" charset="0"/>
              </a:rPr>
              <a:t>//</a:t>
            </a:r>
            <a:r>
              <a:rPr lang="zh-CN" altLang="en-US" sz="1867" dirty="0">
                <a:latin typeface="Courier New" pitchFamily="49" charset="0"/>
                <a:cs typeface="Courier New" pitchFamily="49" charset="0"/>
              </a:rPr>
              <a:t>调用</a:t>
            </a:r>
            <a:r>
              <a:rPr lang="en-US" sz="1867" dirty="0" err="1">
                <a:latin typeface="Courier New" pitchFamily="49" charset="0"/>
                <a:cs typeface="Courier New" pitchFamily="49" charset="0"/>
              </a:rPr>
              <a:t>execSQL</a:t>
            </a:r>
            <a:r>
              <a:rPr lang="en-US" sz="1867" dirty="0">
                <a:latin typeface="Courier New" pitchFamily="49" charset="0"/>
                <a:cs typeface="Courier New" pitchFamily="49" charset="0"/>
              </a:rPr>
              <a:t>()</a:t>
            </a:r>
            <a:r>
              <a:rPr lang="zh-CN" altLang="en-US" sz="1867" dirty="0">
                <a:latin typeface="Courier New" pitchFamily="49" charset="0"/>
                <a:cs typeface="Courier New" pitchFamily="49" charset="0"/>
              </a:rPr>
              <a:t>方法执行</a:t>
            </a:r>
            <a:r>
              <a:rPr lang="en-US" sz="1867" dirty="0">
                <a:latin typeface="Courier New" pitchFamily="49" charset="0"/>
                <a:cs typeface="Courier New" pitchFamily="49" charset="0"/>
              </a:rPr>
              <a:t>SQL</a:t>
            </a:r>
            <a:r>
              <a:rPr lang="zh-CN" altLang="en-US" sz="1867" dirty="0">
                <a:latin typeface="Courier New" pitchFamily="49" charset="0"/>
                <a:cs typeface="Courier New" pitchFamily="49" charset="0"/>
              </a:rPr>
              <a:t>语句更新</a:t>
            </a:r>
            <a:r>
              <a:rPr lang="en-US" sz="1867" dirty="0">
                <a:latin typeface="Courier New" pitchFamily="49" charset="0"/>
                <a:cs typeface="Courier New" pitchFamily="49" charset="0"/>
              </a:rPr>
              <a:t>student</a:t>
            </a:r>
            <a:r>
              <a:rPr lang="zh-CN" altLang="en-US" sz="1867" dirty="0">
                <a:latin typeface="Courier New" pitchFamily="49" charset="0"/>
                <a:cs typeface="Courier New" pitchFamily="49" charset="0"/>
              </a:rPr>
              <a:t>表中的记录</a:t>
            </a:r>
          </a:p>
          <a:p>
            <a:r>
              <a:rPr lang="en-US" sz="1867" dirty="0" err="1">
                <a:latin typeface="Courier New" pitchFamily="49" charset="0"/>
                <a:cs typeface="Courier New" pitchFamily="49" charset="0"/>
              </a:rPr>
              <a:t>sqliteDatabase.execSQL</a:t>
            </a:r>
            <a:r>
              <a:rPr lang="en-US" sz="1867" dirty="0">
                <a:latin typeface="Courier New" pitchFamily="49" charset="0"/>
                <a:cs typeface="Courier New" pitchFamily="49" charset="0"/>
              </a:rPr>
              <a:t>(</a:t>
            </a:r>
            <a:r>
              <a:rPr lang="en-US" sz="1867" dirty="0" err="1">
                <a:latin typeface="Courier New" pitchFamily="49" charset="0"/>
                <a:cs typeface="Courier New" pitchFamily="49" charset="0"/>
              </a:rPr>
              <a:t>sql</a:t>
            </a:r>
            <a:r>
              <a:rPr lang="en-US" sz="1867" dirty="0">
                <a:latin typeface="Courier New" pitchFamily="49" charset="0"/>
                <a:cs typeface="Courier New" pitchFamily="49" charset="0"/>
              </a:rPr>
              <a:t>);</a:t>
            </a:r>
            <a:endParaRPr lang="zh-CN" altLang="en-US" sz="1867" dirty="0">
              <a:latin typeface="Courier New" pitchFamily="49" charset="0"/>
              <a:cs typeface="Courier New" pitchFamily="49" charset="0"/>
            </a:endParaRPr>
          </a:p>
        </p:txBody>
      </p:sp>
    </p:spTree>
    <p:extLst>
      <p:ext uri="{BB962C8B-B14F-4D97-AF65-F5344CB8AC3E}">
        <p14:creationId xmlns:p14="http://schemas.microsoft.com/office/powerpoint/2010/main" xmlns="" val="1061253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 calcmode="lin" valueType="num">
                                      <p:cBhvr additive="base">
                                        <p:cTn id="19"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761963" y="666731"/>
            <a:ext cx="10943167" cy="5356000"/>
          </a:xfrm>
        </p:spPr>
        <p:txBody>
          <a:bodyPr>
            <a:noAutofit/>
          </a:bodyPr>
          <a:lstStyle/>
          <a:p>
            <a:pPr marL="228600" lvl="1" fontAlgn="base">
              <a:lnSpc>
                <a:spcPct val="140000"/>
              </a:lnSpc>
              <a:spcBef>
                <a:spcPts val="1000"/>
              </a:spcBef>
              <a:spcAft>
                <a:spcPct val="0"/>
              </a:spcAft>
            </a:pPr>
            <a:r>
              <a:rPr lang="zh-CN" altLang="en-US" sz="2000" b="0" i="0" dirty="0">
                <a:latin typeface="+mn-lt"/>
                <a:ea typeface="+mn-ea"/>
                <a:cs typeface="+mn-cs"/>
              </a:rPr>
              <a:t>使用SQLiteDatabase的query()方法可以查询记录</a:t>
            </a:r>
          </a:p>
          <a:p>
            <a:pPr lvl="1"/>
            <a:r>
              <a:rPr lang="zh-CN" sz="2000" i="0" dirty="0"/>
              <a:t>【语法】</a:t>
            </a:r>
            <a:endParaRPr lang="en-US" altLang="zh-CN" sz="2000" i="0" dirty="0"/>
          </a:p>
          <a:p>
            <a:pPr lvl="2"/>
            <a:endParaRPr lang="en-US" altLang="zh-CN" sz="2000" i="0" dirty="0"/>
          </a:p>
          <a:p>
            <a:pPr lvl="2"/>
            <a:endParaRPr lang="en-US" altLang="zh-CN" sz="2000" i="0" dirty="0"/>
          </a:p>
          <a:p>
            <a:pPr lvl="2"/>
            <a:endParaRPr lang="en-US" altLang="zh-CN" sz="2000" i="0" dirty="0"/>
          </a:p>
          <a:p>
            <a:pPr lvl="2">
              <a:buFont typeface="Wingdings" panose="05000000000000000000" pitchFamily="2" charset="2"/>
              <a:buChar char="ü"/>
            </a:pPr>
            <a:r>
              <a:rPr lang="en-US" sz="2000" b="0" i="0" dirty="0"/>
              <a:t>distinct</a:t>
            </a:r>
            <a:r>
              <a:rPr lang="zh-CN" altLang="en-US" sz="2000" b="0" i="0" dirty="0"/>
              <a:t>是一个可选的布尔值，用来说明返回的值是否只包含唯一的值</a:t>
            </a:r>
            <a:endParaRPr lang="en-US" altLang="zh-CN" sz="2000" b="0" i="0" dirty="0"/>
          </a:p>
          <a:p>
            <a:pPr lvl="2">
              <a:buFont typeface="Wingdings" panose="05000000000000000000" pitchFamily="2" charset="2"/>
              <a:buChar char="ü"/>
            </a:pPr>
            <a:r>
              <a:rPr lang="en-US" sz="2000" b="0" i="0" dirty="0"/>
              <a:t>table</a:t>
            </a:r>
            <a:r>
              <a:rPr lang="zh-CN" altLang="en-US" sz="2000" b="0" i="0" dirty="0"/>
              <a:t>是表名称</a:t>
            </a:r>
            <a:endParaRPr lang="en-US" altLang="zh-CN" sz="2000" b="0" i="0" dirty="0"/>
          </a:p>
          <a:p>
            <a:pPr lvl="2">
              <a:buFont typeface="Wingdings" panose="05000000000000000000" pitchFamily="2" charset="2"/>
              <a:buChar char="ü"/>
            </a:pPr>
            <a:r>
              <a:rPr lang="en-US" sz="2000" b="0" i="0" dirty="0"/>
              <a:t>columns</a:t>
            </a:r>
            <a:r>
              <a:rPr lang="zh-CN" altLang="en-US" sz="2000" b="0" i="0" dirty="0"/>
              <a:t>是由列名称构成的数组</a:t>
            </a:r>
            <a:endParaRPr lang="en-US" altLang="zh-CN" sz="2000" b="0" i="0" dirty="0"/>
          </a:p>
          <a:p>
            <a:pPr lvl="2">
              <a:buFont typeface="Wingdings" panose="05000000000000000000" pitchFamily="2" charset="2"/>
              <a:buChar char="ü"/>
            </a:pPr>
            <a:r>
              <a:rPr lang="en-US" sz="2000" b="0" i="0" dirty="0"/>
              <a:t>selection</a:t>
            </a:r>
            <a:r>
              <a:rPr lang="zh-CN" altLang="en-US" sz="2000" b="0" i="0" dirty="0"/>
              <a:t>是条件</a:t>
            </a:r>
            <a:r>
              <a:rPr lang="en-US" sz="2000" b="0" i="0" dirty="0"/>
              <a:t>where</a:t>
            </a:r>
            <a:r>
              <a:rPr lang="zh-CN" altLang="en-US" sz="2000" b="0" i="0" dirty="0"/>
              <a:t>子句，可以包含“</a:t>
            </a:r>
            <a:r>
              <a:rPr lang="en-US" sz="2000" b="0" i="0" dirty="0"/>
              <a:t>?</a:t>
            </a:r>
            <a:r>
              <a:rPr lang="zh-CN" altLang="en-US" sz="2000" b="0" i="0" dirty="0"/>
              <a:t>”通配符，在子句中用作占位符</a:t>
            </a:r>
            <a:endParaRPr lang="en-US" altLang="zh-CN" sz="2000" b="0" i="0" dirty="0"/>
          </a:p>
          <a:p>
            <a:pPr lvl="2">
              <a:buFont typeface="Wingdings" panose="05000000000000000000" pitchFamily="2" charset="2"/>
              <a:buChar char="ü"/>
            </a:pPr>
            <a:r>
              <a:rPr lang="en-US" sz="2000" b="0" i="0" dirty="0" err="1"/>
              <a:t>selectionArgs</a:t>
            </a:r>
            <a:r>
              <a:rPr lang="zh-CN" altLang="en-US" sz="2000" b="0" i="0" dirty="0"/>
              <a:t>是参数数组，替换</a:t>
            </a:r>
            <a:r>
              <a:rPr lang="en-US" sz="2000" b="0" i="0" dirty="0"/>
              <a:t>where</a:t>
            </a:r>
            <a:r>
              <a:rPr lang="zh-CN" altLang="en-US" sz="2000" b="0" i="0" dirty="0"/>
              <a:t>子句中的“</a:t>
            </a:r>
            <a:r>
              <a:rPr lang="en-US" sz="2000" b="0" i="0" dirty="0"/>
              <a:t>?</a:t>
            </a:r>
            <a:r>
              <a:rPr lang="zh-CN" altLang="en-US" sz="2000" b="0" i="0" dirty="0"/>
              <a:t>”占位符</a:t>
            </a:r>
            <a:endParaRPr lang="en-US" altLang="zh-CN" sz="2000" b="0" i="0" dirty="0"/>
          </a:p>
          <a:p>
            <a:pPr lvl="2">
              <a:buFont typeface="Wingdings" panose="05000000000000000000" pitchFamily="2" charset="2"/>
              <a:buChar char="ü"/>
            </a:pPr>
            <a:r>
              <a:rPr lang="en-US" sz="2000" b="0" i="0" dirty="0" err="1"/>
              <a:t>groupBy</a:t>
            </a:r>
            <a:r>
              <a:rPr lang="zh-CN" altLang="en-US" sz="2000" b="0" i="0" dirty="0"/>
              <a:t>表示分组列</a:t>
            </a:r>
            <a:endParaRPr lang="en-US" altLang="zh-CN" sz="2000" b="0" i="0" dirty="0"/>
          </a:p>
          <a:p>
            <a:pPr lvl="2">
              <a:buFont typeface="Wingdings" panose="05000000000000000000" pitchFamily="2" charset="2"/>
              <a:buChar char="ü"/>
            </a:pPr>
            <a:r>
              <a:rPr lang="en-US" sz="2000" b="0" i="0" dirty="0"/>
              <a:t>having</a:t>
            </a:r>
            <a:r>
              <a:rPr lang="zh-CN" altLang="en-US" sz="2000" b="0" i="0" dirty="0"/>
              <a:t>是分组条件</a:t>
            </a:r>
            <a:endParaRPr lang="en-US" altLang="zh-CN" sz="2000" b="0" i="0" dirty="0"/>
          </a:p>
          <a:p>
            <a:pPr lvl="2">
              <a:buFont typeface="Wingdings" panose="05000000000000000000" pitchFamily="2" charset="2"/>
              <a:buChar char="ü"/>
            </a:pPr>
            <a:r>
              <a:rPr lang="en-US" sz="2000" b="0" i="0" dirty="0" err="1"/>
              <a:t>orderBy</a:t>
            </a:r>
            <a:r>
              <a:rPr lang="zh-CN" altLang="en-US" sz="2000" b="0" i="0" dirty="0"/>
              <a:t>是排序列</a:t>
            </a:r>
            <a:endParaRPr lang="en-US" altLang="zh-CN" sz="2000" b="0" i="0" dirty="0"/>
          </a:p>
          <a:p>
            <a:pPr lvl="2">
              <a:buFont typeface="Wingdings" panose="05000000000000000000" pitchFamily="2" charset="2"/>
              <a:buChar char="ü"/>
            </a:pPr>
            <a:r>
              <a:rPr lang="en-US" sz="2000" b="0" i="0" dirty="0"/>
              <a:t>limit</a:t>
            </a:r>
            <a:r>
              <a:rPr lang="zh-CN" altLang="en-US" sz="2000" b="0" i="0" dirty="0"/>
              <a:t>是一个可选的字符串，用来对返回的行数进行限制</a:t>
            </a:r>
            <a:endParaRPr lang="en-US" altLang="zh-CN" sz="2000" b="0" i="0" dirty="0"/>
          </a:p>
        </p:txBody>
      </p:sp>
      <p:sp>
        <p:nvSpPr>
          <p:cNvPr id="4" name="标题 3"/>
          <p:cNvSpPr>
            <a:spLocks noGrp="1"/>
          </p:cNvSpPr>
          <p:nvPr>
            <p:ph type="title"/>
          </p:nvPr>
        </p:nvSpPr>
        <p:spPr>
          <a:xfrm>
            <a:off x="627290" y="118938"/>
            <a:ext cx="7485380" cy="547793"/>
          </a:xfrm>
        </p:spPr>
        <p:txBody>
          <a:bodyPr>
            <a:normAutofit/>
          </a:bodyPr>
          <a:lstStyle/>
          <a:p>
            <a:r>
              <a:rPr dirty="0"/>
              <a:t>数据查询与</a:t>
            </a:r>
            <a:r>
              <a:rPr lang="en-US" dirty="0"/>
              <a:t>Cursor</a:t>
            </a:r>
            <a:r>
              <a:rPr dirty="0"/>
              <a:t>接口</a:t>
            </a:r>
          </a:p>
        </p:txBody>
      </p:sp>
      <p:sp>
        <p:nvSpPr>
          <p:cNvPr id="117763" name="Rectangle 3"/>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147458" name="Rectangle 2"/>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151554" name="Rectangle 2"/>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7" name="TextBox 6"/>
          <p:cNvSpPr txBox="1"/>
          <p:nvPr/>
        </p:nvSpPr>
        <p:spPr bwMode="auto">
          <a:xfrm>
            <a:off x="476211" y="1633797"/>
            <a:ext cx="11715789" cy="985078"/>
          </a:xfrm>
          <a:prstGeom prst="rect">
            <a:avLst/>
          </a:prstGeom>
          <a:solidFill>
            <a:srgbClr val="FFFF9B"/>
          </a:solidFill>
          <a:ln w="9525">
            <a:noFill/>
            <a:miter lim="800000"/>
          </a:ln>
        </p:spPr>
        <p:txBody>
          <a:bodyPr vert="horz" wrap="square" lIns="121920" tIns="60960" rIns="121920" bIns="60960" numCol="1" rtlCol="0" anchor="ctr" anchorCtr="0" compatLnSpc="1">
            <a:spAutoFit/>
          </a:bodyPr>
          <a:lstStyle/>
          <a:p>
            <a:r>
              <a:rPr lang="en-US" sz="1867" dirty="0">
                <a:latin typeface="Courier New" pitchFamily="49" charset="0"/>
                <a:cs typeface="Courier New" pitchFamily="49" charset="0"/>
              </a:rPr>
              <a:t>public Cursor query (</a:t>
            </a:r>
            <a:r>
              <a:rPr lang="en-US" sz="1867" dirty="0" err="1">
                <a:latin typeface="Courier New" pitchFamily="49" charset="0"/>
                <a:cs typeface="Courier New" pitchFamily="49" charset="0"/>
              </a:rPr>
              <a:t>boolean</a:t>
            </a:r>
            <a:r>
              <a:rPr lang="en-US" sz="1867" dirty="0">
                <a:latin typeface="Courier New" pitchFamily="49" charset="0"/>
                <a:cs typeface="Courier New" pitchFamily="49" charset="0"/>
              </a:rPr>
              <a:t> distinct, String table, String[] columns,</a:t>
            </a:r>
            <a:endParaRPr lang="zh-CN" altLang="en-US" sz="1867" dirty="0">
              <a:latin typeface="Courier New" pitchFamily="49" charset="0"/>
              <a:cs typeface="Courier New" pitchFamily="49" charset="0"/>
            </a:endParaRPr>
          </a:p>
          <a:p>
            <a:r>
              <a:rPr lang="en-US" sz="1867" dirty="0">
                <a:latin typeface="Courier New" pitchFamily="49" charset="0"/>
                <a:cs typeface="Courier New" pitchFamily="49" charset="0"/>
              </a:rPr>
              <a:t>	String selection, String[] </a:t>
            </a:r>
            <a:r>
              <a:rPr lang="en-US" sz="1867" dirty="0" err="1">
                <a:latin typeface="Courier New" pitchFamily="49" charset="0"/>
                <a:cs typeface="Courier New" pitchFamily="49" charset="0"/>
              </a:rPr>
              <a:t>selectionArgs</a:t>
            </a:r>
            <a:r>
              <a:rPr lang="en-US" sz="1867" dirty="0">
                <a:latin typeface="Courier New" pitchFamily="49" charset="0"/>
                <a:cs typeface="Courier New" pitchFamily="49" charset="0"/>
              </a:rPr>
              <a:t>, String </a:t>
            </a:r>
            <a:r>
              <a:rPr lang="en-US" sz="1867" dirty="0" err="1">
                <a:latin typeface="Courier New" pitchFamily="49" charset="0"/>
                <a:cs typeface="Courier New" pitchFamily="49" charset="0"/>
              </a:rPr>
              <a:t>groupBy</a:t>
            </a:r>
            <a:r>
              <a:rPr lang="en-US" sz="1867" dirty="0">
                <a:latin typeface="Courier New" pitchFamily="49" charset="0"/>
                <a:cs typeface="Courier New" pitchFamily="49" charset="0"/>
              </a:rPr>
              <a:t>, String having,</a:t>
            </a:r>
            <a:endParaRPr lang="zh-CN" altLang="en-US" sz="1867" dirty="0">
              <a:latin typeface="Courier New" pitchFamily="49" charset="0"/>
              <a:cs typeface="Courier New" pitchFamily="49" charset="0"/>
            </a:endParaRPr>
          </a:p>
          <a:p>
            <a:r>
              <a:rPr lang="en-US" sz="1867" dirty="0">
                <a:latin typeface="Courier New" pitchFamily="49" charset="0"/>
                <a:cs typeface="Courier New" pitchFamily="49" charset="0"/>
              </a:rPr>
              <a:t>	String </a:t>
            </a:r>
            <a:r>
              <a:rPr lang="en-US" sz="1867" dirty="0" err="1">
                <a:latin typeface="Courier New" pitchFamily="49" charset="0"/>
                <a:cs typeface="Courier New" pitchFamily="49" charset="0"/>
              </a:rPr>
              <a:t>orderBy</a:t>
            </a:r>
            <a:r>
              <a:rPr lang="en-US" sz="1867" dirty="0">
                <a:latin typeface="Courier New" pitchFamily="49" charset="0"/>
                <a:cs typeface="Courier New" pitchFamily="49" charset="0"/>
              </a:rPr>
              <a:t>, String limit); </a:t>
            </a:r>
            <a:endParaRPr lang="zh-CN" altLang="en-US" sz="1867" dirty="0">
              <a:latin typeface="Courier New" pitchFamily="49" charset="0"/>
              <a:cs typeface="Courier New" pitchFamily="49" charset="0"/>
            </a:endParaRPr>
          </a:p>
        </p:txBody>
      </p:sp>
    </p:spTree>
    <p:extLst>
      <p:ext uri="{BB962C8B-B14F-4D97-AF65-F5344CB8AC3E}">
        <p14:creationId xmlns:p14="http://schemas.microsoft.com/office/powerpoint/2010/main" xmlns="" val="587689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 calcmode="lin" valueType="num">
                                      <p:cBhvr additive="base">
                                        <p:cTn id="4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9" end="9"/>
                                            </p:txEl>
                                          </p:spTgt>
                                        </p:tgtEl>
                                        <p:attrNameLst>
                                          <p:attrName>style.visibility</p:attrName>
                                        </p:attrNameLst>
                                      </p:cBhvr>
                                      <p:to>
                                        <p:strVal val="visible"/>
                                      </p:to>
                                    </p:set>
                                    <p:anim calcmode="lin" valueType="num">
                                      <p:cBhvr additive="base">
                                        <p:cTn id="49"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10" end="10"/>
                                            </p:txEl>
                                          </p:spTgt>
                                        </p:tgtEl>
                                        <p:attrNameLst>
                                          <p:attrName>style.visibility</p:attrName>
                                        </p:attrNameLst>
                                      </p:cBhvr>
                                      <p:to>
                                        <p:strVal val="visible"/>
                                      </p:to>
                                    </p:set>
                                    <p:anim calcmode="lin" valueType="num">
                                      <p:cBhvr additive="base">
                                        <p:cTn id="5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
                                            <p:txEl>
                                              <p:pRg st="11" end="11"/>
                                            </p:txEl>
                                          </p:spTgt>
                                        </p:tgtEl>
                                        <p:attrNameLst>
                                          <p:attrName>style.visibility</p:attrName>
                                        </p:attrNameLst>
                                      </p:cBhvr>
                                      <p:to>
                                        <p:strVal val="visible"/>
                                      </p:to>
                                    </p:set>
                                    <p:anim calcmode="lin" valueType="num">
                                      <p:cBhvr additive="base">
                                        <p:cTn id="61"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5">
                                            <p:txEl>
                                              <p:pRg st="12" end="12"/>
                                            </p:txEl>
                                          </p:spTgt>
                                        </p:tgtEl>
                                        <p:attrNameLst>
                                          <p:attrName>style.visibility</p:attrName>
                                        </p:attrNameLst>
                                      </p:cBhvr>
                                      <p:to>
                                        <p:strVal val="visible"/>
                                      </p:to>
                                    </p:set>
                                    <p:anim calcmode="lin" valueType="num">
                                      <p:cBhvr additive="base">
                                        <p:cTn id="67"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5">
                                            <p:txEl>
                                              <p:pRg st="13" end="13"/>
                                            </p:txEl>
                                          </p:spTgt>
                                        </p:tgtEl>
                                        <p:attrNameLst>
                                          <p:attrName>style.visibility</p:attrName>
                                        </p:attrNameLst>
                                      </p:cBhvr>
                                      <p:to>
                                        <p:strVal val="visible"/>
                                      </p:to>
                                    </p:set>
                                    <p:anim calcmode="lin" valueType="num">
                                      <p:cBhvr additive="base">
                                        <p:cTn id="73"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761963" y="761981"/>
            <a:ext cx="10943167" cy="1238259"/>
          </a:xfrm>
        </p:spPr>
        <p:txBody>
          <a:bodyPr>
            <a:normAutofit/>
          </a:bodyPr>
          <a:lstStyle/>
          <a:p>
            <a:pPr marL="228600" lvl="1" fontAlgn="base">
              <a:spcBef>
                <a:spcPts val="1000"/>
              </a:spcBef>
              <a:spcAft>
                <a:spcPct val="0"/>
              </a:spcAft>
            </a:pPr>
            <a:endParaRPr lang="zh-CN" altLang="en-US" sz="2400" b="0" i="0" dirty="0">
              <a:latin typeface="+mn-lt"/>
              <a:ea typeface="+mn-ea"/>
              <a:cs typeface="+mn-cs"/>
            </a:endParaRPr>
          </a:p>
        </p:txBody>
      </p:sp>
      <p:sp>
        <p:nvSpPr>
          <p:cNvPr id="4" name="标题 3"/>
          <p:cNvSpPr>
            <a:spLocks noGrp="1"/>
          </p:cNvSpPr>
          <p:nvPr>
            <p:ph type="title"/>
          </p:nvPr>
        </p:nvSpPr>
        <p:spPr>
          <a:xfrm>
            <a:off x="625687" y="207728"/>
            <a:ext cx="7485380" cy="547793"/>
          </a:xfrm>
        </p:spPr>
        <p:txBody>
          <a:bodyPr>
            <a:normAutofit/>
          </a:bodyPr>
          <a:lstStyle/>
          <a:p>
            <a:r>
              <a:rPr lang="zh-CN" altLang="en-US" dirty="0"/>
              <a:t>Cursor游标常用方法</a:t>
            </a:r>
            <a:endParaRPr dirty="0"/>
          </a:p>
        </p:txBody>
      </p:sp>
      <p:sp>
        <p:nvSpPr>
          <p:cNvPr id="117763" name="Rectangle 3"/>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147458" name="Rectangle 2"/>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151554" name="Rectangle 2"/>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graphicFrame>
        <p:nvGraphicFramePr>
          <p:cNvPr id="11" name="表格 10"/>
          <p:cNvGraphicFramePr>
            <a:graphicFrameLocks noGrp="1"/>
          </p:cNvGraphicFramePr>
          <p:nvPr>
            <p:extLst>
              <p:ext uri="{D42A27DB-BD31-4B8C-83A1-F6EECF244321}">
                <p14:modId xmlns:p14="http://schemas.microsoft.com/office/powerpoint/2010/main" xmlns="" val="3522008146"/>
              </p:ext>
            </p:extLst>
          </p:nvPr>
        </p:nvGraphicFramePr>
        <p:xfrm>
          <a:off x="625687" y="1296853"/>
          <a:ext cx="10668074" cy="5238783"/>
        </p:xfrm>
        <a:graphic>
          <a:graphicData uri="http://schemas.openxmlformats.org/drawingml/2006/table">
            <a:tbl>
              <a:tblPr firstRow="1" bandRow="1">
                <a:tableStyleId>{5C22544A-7EE6-4342-B048-85BDC9FD1C3A}</a:tableStyleId>
              </a:tblPr>
              <a:tblGrid>
                <a:gridCol w="3710633">
                  <a:extLst>
                    <a:ext uri="{9D8B030D-6E8A-4147-A177-3AD203B41FA5}">
                      <a16:colId xmlns:a16="http://schemas.microsoft.com/office/drawing/2014/main" xmlns="" val="20000"/>
                    </a:ext>
                  </a:extLst>
                </a:gridCol>
                <a:gridCol w="6957441">
                  <a:extLst>
                    <a:ext uri="{9D8B030D-6E8A-4147-A177-3AD203B41FA5}">
                      <a16:colId xmlns:a16="http://schemas.microsoft.com/office/drawing/2014/main" xmlns="" val="20001"/>
                    </a:ext>
                  </a:extLst>
                </a:gridCol>
              </a:tblGrid>
              <a:tr h="449185">
                <a:tc>
                  <a:txBody>
                    <a:bodyPr/>
                    <a:lstStyle/>
                    <a:p>
                      <a:pPr marL="0" algn="ctr" defTabSz="914400" rtl="0" eaLnBrk="1" latinLnBrk="0" hangingPunct="1">
                        <a:spcAft>
                          <a:spcPts val="0"/>
                        </a:spcAft>
                      </a:pPr>
                      <a:r>
                        <a:rPr lang="en-US" altLang="zh-CN" sz="2100" b="1" kern="100" baseline="0" dirty="0">
                          <a:solidFill>
                            <a:schemeClr val="lt1"/>
                          </a:solidFill>
                          <a:latin typeface="+mn-ea"/>
                          <a:ea typeface="+mn-ea"/>
                          <a:cs typeface="Times New Roman"/>
                        </a:rPr>
                        <a:t> </a:t>
                      </a:r>
                      <a:r>
                        <a:rPr lang="zh-CN" altLang="en-US" sz="2100" b="1" kern="100" baseline="0" dirty="0">
                          <a:solidFill>
                            <a:schemeClr val="lt1"/>
                          </a:solidFill>
                          <a:latin typeface="+mn-ea"/>
                          <a:ea typeface="+mn-ea"/>
                          <a:cs typeface="Times New Roman"/>
                        </a:rPr>
                        <a:t>方法</a:t>
                      </a:r>
                      <a:endParaRPr lang="zh-CN" sz="2100" b="1" kern="100" dirty="0">
                        <a:solidFill>
                          <a:schemeClr val="lt1"/>
                        </a:solidFill>
                        <a:latin typeface="+mn-ea"/>
                        <a:ea typeface="+mn-ea"/>
                        <a:cs typeface="Times New Roman"/>
                      </a:endParaRPr>
                    </a:p>
                  </a:txBody>
                  <a:tcPr marL="0" marR="0" marT="0" marB="0" anchor="ctr"/>
                </a:tc>
                <a:tc>
                  <a:txBody>
                    <a:bodyPr/>
                    <a:lstStyle/>
                    <a:p>
                      <a:pPr marL="0" algn="ctr" defTabSz="914400" rtl="0" eaLnBrk="1" latinLnBrk="0" hangingPunct="1">
                        <a:spcAft>
                          <a:spcPts val="0"/>
                        </a:spcAft>
                      </a:pPr>
                      <a:r>
                        <a:rPr lang="zh-CN" altLang="en-US" sz="2100" b="1" kern="100" dirty="0">
                          <a:solidFill>
                            <a:schemeClr val="lt1"/>
                          </a:solidFill>
                          <a:latin typeface="+mn-ea"/>
                          <a:ea typeface="+mn-ea"/>
                          <a:cs typeface="Times New Roman"/>
                        </a:rPr>
                        <a:t>功能描述</a:t>
                      </a:r>
                      <a:endParaRPr lang="zh-CN" sz="2100" b="1" kern="100" dirty="0">
                        <a:solidFill>
                          <a:schemeClr val="lt1"/>
                        </a:solidFill>
                        <a:latin typeface="+mn-ea"/>
                        <a:ea typeface="+mn-ea"/>
                        <a:cs typeface="Times New Roman"/>
                      </a:endParaRPr>
                    </a:p>
                  </a:txBody>
                  <a:tcPr marL="0" marR="0" marT="0" marB="0" anchor="ctr"/>
                </a:tc>
                <a:extLst>
                  <a:ext uri="{0D108BD9-81ED-4DB2-BD59-A6C34878D82A}">
                    <a16:rowId xmlns:a16="http://schemas.microsoft.com/office/drawing/2014/main" xmlns="" val="10000"/>
                  </a:ext>
                </a:extLst>
              </a:tr>
              <a:tr h="327531">
                <a:tc>
                  <a:txBody>
                    <a:bodyPr/>
                    <a:lstStyle/>
                    <a:p>
                      <a:pPr marL="66675">
                        <a:lnSpc>
                          <a:spcPts val="1350"/>
                        </a:lnSpc>
                        <a:spcAft>
                          <a:spcPts val="0"/>
                        </a:spcAft>
                      </a:pPr>
                      <a:r>
                        <a:rPr lang="en-US" sz="1900" kern="100" dirty="0">
                          <a:latin typeface="Times New Roman"/>
                          <a:ea typeface="宋体"/>
                          <a:cs typeface="宋体"/>
                        </a:rPr>
                        <a:t>move(</a:t>
                      </a:r>
                      <a:r>
                        <a:rPr lang="en-US" sz="1900" kern="100" dirty="0" err="1">
                          <a:latin typeface="Times New Roman"/>
                          <a:ea typeface="宋体"/>
                          <a:cs typeface="宋体"/>
                        </a:rPr>
                        <a:t>int</a:t>
                      </a:r>
                      <a:r>
                        <a:rPr lang="en-US" sz="1900" kern="100" dirty="0">
                          <a:latin typeface="Times New Roman"/>
                          <a:ea typeface="宋体"/>
                          <a:cs typeface="宋体"/>
                        </a:rPr>
                        <a:t> offset)</a:t>
                      </a:r>
                      <a:endParaRPr lang="zh-CN" sz="1900" kern="100" dirty="0">
                        <a:latin typeface="Times New Roman"/>
                        <a:ea typeface="宋体"/>
                        <a:cs typeface="宋体"/>
                      </a:endParaRPr>
                    </a:p>
                  </a:txBody>
                  <a:tcPr marL="0" marR="0" marT="0" marB="0" anchor="ctr"/>
                </a:tc>
                <a:tc>
                  <a:txBody>
                    <a:bodyPr/>
                    <a:lstStyle/>
                    <a:p>
                      <a:pPr marL="66675">
                        <a:lnSpc>
                          <a:spcPts val="1350"/>
                        </a:lnSpc>
                        <a:spcAft>
                          <a:spcPts val="0"/>
                        </a:spcAft>
                      </a:pPr>
                      <a:r>
                        <a:rPr lang="zh-CN" sz="1900" kern="100" dirty="0">
                          <a:latin typeface="Times New Roman"/>
                          <a:ea typeface="宋体"/>
                          <a:cs typeface="宋体"/>
                        </a:rPr>
                        <a:t>以当前的位置为基准，将</a:t>
                      </a:r>
                      <a:r>
                        <a:rPr lang="en-US" sz="1900" kern="100" dirty="0">
                          <a:latin typeface="Times New Roman"/>
                          <a:ea typeface="宋体"/>
                          <a:cs typeface="宋体"/>
                        </a:rPr>
                        <a:t>Cursor</a:t>
                      </a:r>
                      <a:r>
                        <a:rPr lang="zh-CN" sz="1900" kern="100" dirty="0">
                          <a:latin typeface="Times New Roman"/>
                          <a:ea typeface="宋体"/>
                          <a:cs typeface="宋体"/>
                        </a:rPr>
                        <a:t>移动到偏移量为</a:t>
                      </a:r>
                      <a:r>
                        <a:rPr lang="en-US" sz="1900" kern="100" dirty="0">
                          <a:latin typeface="Times New Roman"/>
                          <a:ea typeface="宋体"/>
                          <a:cs typeface="宋体"/>
                        </a:rPr>
                        <a:t>offset</a:t>
                      </a:r>
                      <a:r>
                        <a:rPr lang="zh-CN" sz="1900" kern="100" dirty="0">
                          <a:latin typeface="Times New Roman"/>
                          <a:ea typeface="宋体"/>
                          <a:cs typeface="宋体"/>
                        </a:rPr>
                        <a:t>的位置</a:t>
                      </a:r>
                    </a:p>
                  </a:txBody>
                  <a:tcPr marL="0" marR="0" marT="0" marB="0" anchor="ctr"/>
                </a:tc>
                <a:extLst>
                  <a:ext uri="{0D108BD9-81ED-4DB2-BD59-A6C34878D82A}">
                    <a16:rowId xmlns:a16="http://schemas.microsoft.com/office/drawing/2014/main" xmlns="" val="10001"/>
                  </a:ext>
                </a:extLst>
              </a:tr>
              <a:tr h="327531">
                <a:tc>
                  <a:txBody>
                    <a:bodyPr/>
                    <a:lstStyle/>
                    <a:p>
                      <a:pPr marL="66675">
                        <a:lnSpc>
                          <a:spcPts val="1350"/>
                        </a:lnSpc>
                        <a:spcAft>
                          <a:spcPts val="0"/>
                        </a:spcAft>
                      </a:pPr>
                      <a:r>
                        <a:rPr lang="en-US" sz="1900" kern="100" dirty="0" err="1">
                          <a:latin typeface="Times New Roman"/>
                          <a:ea typeface="宋体"/>
                          <a:cs typeface="宋体"/>
                        </a:rPr>
                        <a:t>moveToPosition</a:t>
                      </a:r>
                      <a:r>
                        <a:rPr lang="en-US" sz="1900" kern="100" dirty="0">
                          <a:latin typeface="Times New Roman"/>
                          <a:ea typeface="宋体"/>
                          <a:cs typeface="宋体"/>
                        </a:rPr>
                        <a:t>(</a:t>
                      </a:r>
                      <a:r>
                        <a:rPr lang="en-US" sz="1900" kern="100" dirty="0" err="1">
                          <a:latin typeface="Times New Roman"/>
                          <a:ea typeface="宋体"/>
                          <a:cs typeface="宋体"/>
                        </a:rPr>
                        <a:t>int</a:t>
                      </a:r>
                      <a:r>
                        <a:rPr lang="en-US" sz="1900" kern="100" dirty="0">
                          <a:latin typeface="Times New Roman"/>
                          <a:ea typeface="宋体"/>
                          <a:cs typeface="宋体"/>
                        </a:rPr>
                        <a:t> position)</a:t>
                      </a:r>
                      <a:endParaRPr lang="zh-CN" sz="1900" kern="100" dirty="0">
                        <a:latin typeface="Times New Roman"/>
                        <a:ea typeface="宋体"/>
                        <a:cs typeface="宋体"/>
                      </a:endParaRPr>
                    </a:p>
                  </a:txBody>
                  <a:tcPr marL="0" marR="0" marT="0" marB="0" anchor="ctr"/>
                </a:tc>
                <a:tc>
                  <a:txBody>
                    <a:bodyPr/>
                    <a:lstStyle/>
                    <a:p>
                      <a:pPr marL="66675">
                        <a:lnSpc>
                          <a:spcPts val="1350"/>
                        </a:lnSpc>
                        <a:spcAft>
                          <a:spcPts val="0"/>
                        </a:spcAft>
                      </a:pPr>
                      <a:r>
                        <a:rPr lang="zh-CN" sz="1900" kern="100" dirty="0">
                          <a:latin typeface="Times New Roman"/>
                          <a:ea typeface="宋体"/>
                          <a:cs typeface="宋体"/>
                        </a:rPr>
                        <a:t>将</a:t>
                      </a:r>
                      <a:r>
                        <a:rPr lang="en-US" sz="1900" kern="100" dirty="0">
                          <a:latin typeface="Times New Roman"/>
                          <a:ea typeface="宋体"/>
                          <a:cs typeface="宋体"/>
                        </a:rPr>
                        <a:t>Cursor</a:t>
                      </a:r>
                      <a:r>
                        <a:rPr lang="zh-CN" sz="1900" kern="100" dirty="0">
                          <a:latin typeface="Times New Roman"/>
                          <a:ea typeface="宋体"/>
                          <a:cs typeface="宋体"/>
                        </a:rPr>
                        <a:t>移动到绝对位置</a:t>
                      </a:r>
                      <a:r>
                        <a:rPr lang="en-US" sz="1900" kern="100" dirty="0">
                          <a:latin typeface="Times New Roman"/>
                          <a:ea typeface="宋体"/>
                          <a:cs typeface="宋体"/>
                        </a:rPr>
                        <a:t>position</a:t>
                      </a:r>
                      <a:r>
                        <a:rPr lang="zh-CN" sz="1900" kern="100" dirty="0">
                          <a:latin typeface="Times New Roman"/>
                          <a:ea typeface="宋体"/>
                          <a:cs typeface="宋体"/>
                        </a:rPr>
                        <a:t>处</a:t>
                      </a:r>
                    </a:p>
                  </a:txBody>
                  <a:tcPr marL="0" marR="0" marT="0" marB="0" anchor="ctr"/>
                </a:tc>
                <a:extLst>
                  <a:ext uri="{0D108BD9-81ED-4DB2-BD59-A6C34878D82A}">
                    <a16:rowId xmlns:a16="http://schemas.microsoft.com/office/drawing/2014/main" xmlns="" val="10002"/>
                  </a:ext>
                </a:extLst>
              </a:tr>
              <a:tr h="327531">
                <a:tc>
                  <a:txBody>
                    <a:bodyPr/>
                    <a:lstStyle/>
                    <a:p>
                      <a:pPr marL="66675">
                        <a:lnSpc>
                          <a:spcPts val="1350"/>
                        </a:lnSpc>
                        <a:spcAft>
                          <a:spcPts val="0"/>
                        </a:spcAft>
                      </a:pPr>
                      <a:r>
                        <a:rPr lang="en-US" sz="1900" kern="100" dirty="0" err="1">
                          <a:latin typeface="Times New Roman"/>
                          <a:ea typeface="宋体"/>
                          <a:cs typeface="宋体"/>
                        </a:rPr>
                        <a:t>moveToNext</a:t>
                      </a:r>
                      <a:r>
                        <a:rPr lang="en-US" sz="1900" kern="100" dirty="0">
                          <a:latin typeface="Times New Roman"/>
                          <a:ea typeface="宋体"/>
                          <a:cs typeface="宋体"/>
                        </a:rPr>
                        <a:t>()</a:t>
                      </a:r>
                      <a:endParaRPr lang="zh-CN" sz="1900" kern="100" dirty="0">
                        <a:latin typeface="Times New Roman"/>
                        <a:ea typeface="宋体"/>
                        <a:cs typeface="宋体"/>
                      </a:endParaRPr>
                    </a:p>
                  </a:txBody>
                  <a:tcPr marL="0" marR="0" marT="0" marB="0" anchor="ctr"/>
                </a:tc>
                <a:tc>
                  <a:txBody>
                    <a:bodyPr/>
                    <a:lstStyle/>
                    <a:p>
                      <a:pPr marL="66675">
                        <a:lnSpc>
                          <a:spcPts val="1350"/>
                        </a:lnSpc>
                        <a:spcAft>
                          <a:spcPts val="0"/>
                        </a:spcAft>
                      </a:pPr>
                      <a:r>
                        <a:rPr lang="zh-CN" sz="1900" kern="100" dirty="0">
                          <a:latin typeface="Times New Roman"/>
                          <a:ea typeface="宋体"/>
                          <a:cs typeface="宋体"/>
                        </a:rPr>
                        <a:t>将</a:t>
                      </a:r>
                      <a:r>
                        <a:rPr lang="en-US" sz="1900" kern="100" dirty="0">
                          <a:latin typeface="Times New Roman"/>
                          <a:ea typeface="宋体"/>
                          <a:cs typeface="宋体"/>
                        </a:rPr>
                        <a:t>Cursor</a:t>
                      </a:r>
                      <a:r>
                        <a:rPr lang="zh-CN" sz="1900" kern="100" dirty="0">
                          <a:latin typeface="Times New Roman"/>
                          <a:ea typeface="宋体"/>
                          <a:cs typeface="宋体"/>
                        </a:rPr>
                        <a:t>向前移动一个位置</a:t>
                      </a:r>
                    </a:p>
                  </a:txBody>
                  <a:tcPr marL="0" marR="0" marT="0" marB="0" anchor="ctr"/>
                </a:tc>
                <a:extLst>
                  <a:ext uri="{0D108BD9-81ED-4DB2-BD59-A6C34878D82A}">
                    <a16:rowId xmlns:a16="http://schemas.microsoft.com/office/drawing/2014/main" xmlns="" val="10003"/>
                  </a:ext>
                </a:extLst>
              </a:tr>
              <a:tr h="327531">
                <a:tc>
                  <a:txBody>
                    <a:bodyPr/>
                    <a:lstStyle/>
                    <a:p>
                      <a:pPr marL="66675">
                        <a:lnSpc>
                          <a:spcPts val="1350"/>
                        </a:lnSpc>
                        <a:spcAft>
                          <a:spcPts val="0"/>
                        </a:spcAft>
                      </a:pPr>
                      <a:r>
                        <a:rPr lang="en-US" sz="1900" kern="100" dirty="0" err="1">
                          <a:latin typeface="Times New Roman"/>
                          <a:ea typeface="宋体"/>
                          <a:cs typeface="宋体"/>
                        </a:rPr>
                        <a:t>moveToLast</a:t>
                      </a:r>
                      <a:r>
                        <a:rPr lang="en-US" sz="1900" kern="100" dirty="0">
                          <a:latin typeface="Times New Roman"/>
                          <a:ea typeface="宋体"/>
                          <a:cs typeface="宋体"/>
                        </a:rPr>
                        <a:t>()</a:t>
                      </a:r>
                      <a:endParaRPr lang="zh-CN" sz="1900" kern="100" dirty="0">
                        <a:latin typeface="Times New Roman"/>
                        <a:ea typeface="宋体"/>
                        <a:cs typeface="宋体"/>
                      </a:endParaRPr>
                    </a:p>
                  </a:txBody>
                  <a:tcPr marL="0" marR="0" marT="0" marB="0" anchor="ctr"/>
                </a:tc>
                <a:tc>
                  <a:txBody>
                    <a:bodyPr/>
                    <a:lstStyle/>
                    <a:p>
                      <a:pPr marL="66675">
                        <a:lnSpc>
                          <a:spcPts val="1350"/>
                        </a:lnSpc>
                        <a:spcAft>
                          <a:spcPts val="0"/>
                        </a:spcAft>
                      </a:pPr>
                      <a:r>
                        <a:rPr lang="zh-CN" sz="1900" kern="100" dirty="0">
                          <a:latin typeface="Times New Roman"/>
                          <a:ea typeface="宋体"/>
                          <a:cs typeface="宋体"/>
                        </a:rPr>
                        <a:t>将</a:t>
                      </a:r>
                      <a:r>
                        <a:rPr lang="en-US" sz="1900" kern="100" dirty="0">
                          <a:latin typeface="Times New Roman"/>
                          <a:ea typeface="宋体"/>
                          <a:cs typeface="宋体"/>
                        </a:rPr>
                        <a:t>Cursor</a:t>
                      </a:r>
                      <a:r>
                        <a:rPr lang="zh-CN" sz="1900" kern="100" dirty="0">
                          <a:latin typeface="Times New Roman"/>
                          <a:ea typeface="宋体"/>
                          <a:cs typeface="宋体"/>
                        </a:rPr>
                        <a:t>移动到最后一条记录</a:t>
                      </a:r>
                    </a:p>
                  </a:txBody>
                  <a:tcPr marL="0" marR="0" marT="0" marB="0" anchor="ctr"/>
                </a:tc>
                <a:extLst>
                  <a:ext uri="{0D108BD9-81ED-4DB2-BD59-A6C34878D82A}">
                    <a16:rowId xmlns:a16="http://schemas.microsoft.com/office/drawing/2014/main" xmlns="" val="10004"/>
                  </a:ext>
                </a:extLst>
              </a:tr>
              <a:tr h="327531">
                <a:tc>
                  <a:txBody>
                    <a:bodyPr/>
                    <a:lstStyle/>
                    <a:p>
                      <a:pPr marL="66675">
                        <a:lnSpc>
                          <a:spcPts val="1350"/>
                        </a:lnSpc>
                        <a:spcAft>
                          <a:spcPts val="0"/>
                        </a:spcAft>
                      </a:pPr>
                      <a:r>
                        <a:rPr lang="en-US" sz="1900" kern="100" dirty="0" err="1">
                          <a:latin typeface="Times New Roman"/>
                          <a:ea typeface="宋体"/>
                          <a:cs typeface="宋体"/>
                        </a:rPr>
                        <a:t>moveToFisrt</a:t>
                      </a:r>
                      <a:r>
                        <a:rPr lang="en-US" sz="1900" kern="100" dirty="0">
                          <a:latin typeface="Times New Roman"/>
                          <a:ea typeface="宋体"/>
                          <a:cs typeface="宋体"/>
                        </a:rPr>
                        <a:t>()</a:t>
                      </a:r>
                      <a:endParaRPr lang="zh-CN" sz="1900" kern="100" dirty="0">
                        <a:latin typeface="Times New Roman"/>
                        <a:ea typeface="宋体"/>
                        <a:cs typeface="宋体"/>
                      </a:endParaRPr>
                    </a:p>
                  </a:txBody>
                  <a:tcPr marL="0" marR="0" marT="0" marB="0" anchor="ctr"/>
                </a:tc>
                <a:tc>
                  <a:txBody>
                    <a:bodyPr/>
                    <a:lstStyle/>
                    <a:p>
                      <a:pPr marL="66675">
                        <a:lnSpc>
                          <a:spcPts val="1350"/>
                        </a:lnSpc>
                        <a:spcAft>
                          <a:spcPts val="0"/>
                        </a:spcAft>
                      </a:pPr>
                      <a:r>
                        <a:rPr lang="zh-CN" sz="1900" kern="100" dirty="0">
                          <a:latin typeface="Times New Roman"/>
                          <a:ea typeface="宋体"/>
                          <a:cs typeface="宋体"/>
                        </a:rPr>
                        <a:t>将</a:t>
                      </a:r>
                      <a:r>
                        <a:rPr lang="en-US" sz="1900" kern="100" dirty="0">
                          <a:latin typeface="Times New Roman"/>
                          <a:ea typeface="宋体"/>
                          <a:cs typeface="宋体"/>
                        </a:rPr>
                        <a:t>Cursor</a:t>
                      </a:r>
                      <a:r>
                        <a:rPr lang="zh-CN" sz="1900" kern="100" dirty="0">
                          <a:latin typeface="Times New Roman"/>
                          <a:ea typeface="宋体"/>
                          <a:cs typeface="宋体"/>
                        </a:rPr>
                        <a:t>移动到第一条记录</a:t>
                      </a:r>
                    </a:p>
                  </a:txBody>
                  <a:tcPr marL="0" marR="0" marT="0" marB="0" anchor="ctr"/>
                </a:tc>
                <a:extLst>
                  <a:ext uri="{0D108BD9-81ED-4DB2-BD59-A6C34878D82A}">
                    <a16:rowId xmlns:a16="http://schemas.microsoft.com/office/drawing/2014/main" xmlns="" val="10005"/>
                  </a:ext>
                </a:extLst>
              </a:tr>
              <a:tr h="327531">
                <a:tc>
                  <a:txBody>
                    <a:bodyPr/>
                    <a:lstStyle/>
                    <a:p>
                      <a:pPr marL="66675">
                        <a:lnSpc>
                          <a:spcPts val="1350"/>
                        </a:lnSpc>
                        <a:spcAft>
                          <a:spcPts val="0"/>
                        </a:spcAft>
                      </a:pPr>
                      <a:r>
                        <a:rPr lang="en-US" sz="1900" kern="100" dirty="0" err="1">
                          <a:latin typeface="Times New Roman"/>
                          <a:ea typeface="宋体"/>
                          <a:cs typeface="宋体"/>
                        </a:rPr>
                        <a:t>isBeforeFirst</a:t>
                      </a:r>
                      <a:r>
                        <a:rPr lang="en-US" sz="1900" kern="100" dirty="0">
                          <a:latin typeface="Times New Roman"/>
                          <a:ea typeface="宋体"/>
                          <a:cs typeface="宋体"/>
                        </a:rPr>
                        <a:t>()</a:t>
                      </a:r>
                      <a:endParaRPr lang="zh-CN" sz="1900" kern="100" dirty="0">
                        <a:latin typeface="Times New Roman"/>
                        <a:ea typeface="宋体"/>
                        <a:cs typeface="宋体"/>
                      </a:endParaRPr>
                    </a:p>
                  </a:txBody>
                  <a:tcPr marL="0" marR="0" marT="0" marB="0" anchor="ctr"/>
                </a:tc>
                <a:tc>
                  <a:txBody>
                    <a:bodyPr/>
                    <a:lstStyle/>
                    <a:p>
                      <a:pPr marL="66675">
                        <a:lnSpc>
                          <a:spcPts val="1350"/>
                        </a:lnSpc>
                        <a:spcAft>
                          <a:spcPts val="0"/>
                        </a:spcAft>
                      </a:pPr>
                      <a:r>
                        <a:rPr lang="zh-CN" sz="1900" kern="100" dirty="0">
                          <a:latin typeface="Times New Roman"/>
                          <a:ea typeface="宋体"/>
                          <a:cs typeface="宋体"/>
                        </a:rPr>
                        <a:t>判断</a:t>
                      </a:r>
                      <a:r>
                        <a:rPr lang="en-US" sz="1900" kern="100" dirty="0">
                          <a:latin typeface="Times New Roman"/>
                          <a:ea typeface="宋体"/>
                          <a:cs typeface="宋体"/>
                        </a:rPr>
                        <a:t>Cursor</a:t>
                      </a:r>
                      <a:r>
                        <a:rPr lang="zh-CN" sz="1900" kern="100" dirty="0">
                          <a:latin typeface="Times New Roman"/>
                          <a:ea typeface="宋体"/>
                          <a:cs typeface="宋体"/>
                        </a:rPr>
                        <a:t>是否指向第一项数据之前</a:t>
                      </a:r>
                    </a:p>
                  </a:txBody>
                  <a:tcPr marL="0" marR="0" marT="0" marB="0" anchor="ctr"/>
                </a:tc>
                <a:extLst>
                  <a:ext uri="{0D108BD9-81ED-4DB2-BD59-A6C34878D82A}">
                    <a16:rowId xmlns:a16="http://schemas.microsoft.com/office/drawing/2014/main" xmlns="" val="10006"/>
                  </a:ext>
                </a:extLst>
              </a:tr>
              <a:tr h="327531">
                <a:tc>
                  <a:txBody>
                    <a:bodyPr/>
                    <a:lstStyle/>
                    <a:p>
                      <a:pPr marL="66675">
                        <a:lnSpc>
                          <a:spcPts val="1350"/>
                        </a:lnSpc>
                        <a:spcAft>
                          <a:spcPts val="0"/>
                        </a:spcAft>
                      </a:pPr>
                      <a:r>
                        <a:rPr lang="en-US" sz="1900" kern="100" dirty="0" err="1">
                          <a:latin typeface="Times New Roman"/>
                          <a:ea typeface="宋体"/>
                          <a:cs typeface="宋体"/>
                        </a:rPr>
                        <a:t>isAfterLast</a:t>
                      </a:r>
                      <a:r>
                        <a:rPr lang="en-US" sz="1900" kern="100" dirty="0">
                          <a:latin typeface="Times New Roman"/>
                          <a:ea typeface="宋体"/>
                          <a:cs typeface="宋体"/>
                        </a:rPr>
                        <a:t>()</a:t>
                      </a:r>
                      <a:endParaRPr lang="zh-CN" sz="1900" kern="100" dirty="0">
                        <a:latin typeface="Times New Roman"/>
                        <a:ea typeface="宋体"/>
                        <a:cs typeface="宋体"/>
                      </a:endParaRPr>
                    </a:p>
                  </a:txBody>
                  <a:tcPr marL="0" marR="0" marT="0" marB="0" anchor="ctr"/>
                </a:tc>
                <a:tc>
                  <a:txBody>
                    <a:bodyPr/>
                    <a:lstStyle/>
                    <a:p>
                      <a:pPr marL="66675">
                        <a:lnSpc>
                          <a:spcPts val="1350"/>
                        </a:lnSpc>
                        <a:spcAft>
                          <a:spcPts val="0"/>
                        </a:spcAft>
                      </a:pPr>
                      <a:r>
                        <a:rPr lang="zh-CN" sz="1900" kern="100" dirty="0">
                          <a:latin typeface="Times New Roman"/>
                          <a:ea typeface="宋体"/>
                          <a:cs typeface="宋体"/>
                        </a:rPr>
                        <a:t>判断</a:t>
                      </a:r>
                      <a:r>
                        <a:rPr lang="en-US" sz="1900" kern="100" dirty="0">
                          <a:latin typeface="Times New Roman"/>
                          <a:ea typeface="宋体"/>
                          <a:cs typeface="宋体"/>
                        </a:rPr>
                        <a:t>Cursor</a:t>
                      </a:r>
                      <a:r>
                        <a:rPr lang="zh-CN" sz="1900" kern="100" dirty="0">
                          <a:latin typeface="Times New Roman"/>
                          <a:ea typeface="宋体"/>
                          <a:cs typeface="宋体"/>
                        </a:rPr>
                        <a:t>是否指向最后一项数据之后</a:t>
                      </a:r>
                    </a:p>
                  </a:txBody>
                  <a:tcPr marL="0" marR="0" marT="0" marB="0" anchor="ctr"/>
                </a:tc>
                <a:extLst>
                  <a:ext uri="{0D108BD9-81ED-4DB2-BD59-A6C34878D82A}">
                    <a16:rowId xmlns:a16="http://schemas.microsoft.com/office/drawing/2014/main" xmlns="" val="10007"/>
                  </a:ext>
                </a:extLst>
              </a:tr>
              <a:tr h="468457">
                <a:tc>
                  <a:txBody>
                    <a:bodyPr/>
                    <a:lstStyle/>
                    <a:p>
                      <a:pPr marL="66675">
                        <a:lnSpc>
                          <a:spcPts val="1350"/>
                        </a:lnSpc>
                        <a:spcAft>
                          <a:spcPts val="0"/>
                        </a:spcAft>
                      </a:pPr>
                      <a:r>
                        <a:rPr lang="en-US" sz="1900" kern="100" dirty="0" err="1">
                          <a:latin typeface="Times New Roman"/>
                          <a:ea typeface="宋体"/>
                          <a:cs typeface="宋体"/>
                        </a:rPr>
                        <a:t>isClosed</a:t>
                      </a:r>
                      <a:r>
                        <a:rPr lang="en-US" sz="1900" kern="100" dirty="0">
                          <a:latin typeface="Times New Roman"/>
                          <a:ea typeface="宋体"/>
                          <a:cs typeface="宋体"/>
                        </a:rPr>
                        <a:t>()</a:t>
                      </a:r>
                      <a:endParaRPr lang="zh-CN" sz="1900" kern="100" dirty="0">
                        <a:latin typeface="Times New Roman"/>
                        <a:ea typeface="宋体"/>
                        <a:cs typeface="宋体"/>
                      </a:endParaRPr>
                    </a:p>
                  </a:txBody>
                  <a:tcPr marL="0" marR="0" marT="0" marB="0" anchor="ctr"/>
                </a:tc>
                <a:tc>
                  <a:txBody>
                    <a:bodyPr/>
                    <a:lstStyle/>
                    <a:p>
                      <a:pPr marL="66675">
                        <a:lnSpc>
                          <a:spcPts val="1350"/>
                        </a:lnSpc>
                        <a:spcAft>
                          <a:spcPts val="0"/>
                        </a:spcAft>
                      </a:pPr>
                      <a:r>
                        <a:rPr lang="zh-CN" sz="1900" kern="100" dirty="0">
                          <a:latin typeface="Times New Roman"/>
                          <a:ea typeface="宋体"/>
                          <a:cs typeface="宋体"/>
                        </a:rPr>
                        <a:t>判断</a:t>
                      </a:r>
                      <a:r>
                        <a:rPr lang="en-US" sz="1900" kern="100" dirty="0">
                          <a:latin typeface="Times New Roman"/>
                          <a:ea typeface="宋体"/>
                          <a:cs typeface="宋体"/>
                        </a:rPr>
                        <a:t>Cursor</a:t>
                      </a:r>
                      <a:r>
                        <a:rPr lang="zh-CN" sz="1900" kern="100" dirty="0">
                          <a:latin typeface="Times New Roman"/>
                          <a:ea typeface="宋体"/>
                          <a:cs typeface="宋体"/>
                        </a:rPr>
                        <a:t>是否关闭</a:t>
                      </a:r>
                    </a:p>
                  </a:txBody>
                  <a:tcPr marL="0" marR="0" marT="0" marB="0" anchor="ctr"/>
                </a:tc>
                <a:extLst>
                  <a:ext uri="{0D108BD9-81ED-4DB2-BD59-A6C34878D82A}">
                    <a16:rowId xmlns:a16="http://schemas.microsoft.com/office/drawing/2014/main" xmlns="" val="10008"/>
                  </a:ext>
                </a:extLst>
              </a:tr>
              <a:tr h="390769">
                <a:tc>
                  <a:txBody>
                    <a:bodyPr/>
                    <a:lstStyle/>
                    <a:p>
                      <a:pPr marL="66675">
                        <a:lnSpc>
                          <a:spcPts val="1350"/>
                        </a:lnSpc>
                        <a:spcAft>
                          <a:spcPts val="0"/>
                        </a:spcAft>
                      </a:pPr>
                      <a:r>
                        <a:rPr lang="en-US" sz="1900" kern="100" dirty="0" err="1">
                          <a:latin typeface="Times New Roman"/>
                          <a:ea typeface="宋体"/>
                          <a:cs typeface="宋体"/>
                        </a:rPr>
                        <a:t>isFirst</a:t>
                      </a:r>
                      <a:r>
                        <a:rPr lang="en-US" sz="1900" kern="100" dirty="0">
                          <a:latin typeface="Times New Roman"/>
                          <a:ea typeface="宋体"/>
                          <a:cs typeface="宋体"/>
                        </a:rPr>
                        <a:t>()</a:t>
                      </a:r>
                      <a:endParaRPr lang="zh-CN" sz="1900" kern="100" dirty="0">
                        <a:latin typeface="Times New Roman"/>
                        <a:ea typeface="宋体"/>
                        <a:cs typeface="宋体"/>
                      </a:endParaRPr>
                    </a:p>
                  </a:txBody>
                  <a:tcPr marL="0" marR="0" marT="0" marB="0" anchor="ctr"/>
                </a:tc>
                <a:tc>
                  <a:txBody>
                    <a:bodyPr/>
                    <a:lstStyle/>
                    <a:p>
                      <a:pPr marL="66675">
                        <a:lnSpc>
                          <a:spcPts val="1350"/>
                        </a:lnSpc>
                        <a:spcAft>
                          <a:spcPts val="0"/>
                        </a:spcAft>
                      </a:pPr>
                      <a:r>
                        <a:rPr lang="zh-CN" sz="1900" kern="100" dirty="0">
                          <a:latin typeface="Times New Roman"/>
                          <a:ea typeface="宋体"/>
                          <a:cs typeface="宋体"/>
                        </a:rPr>
                        <a:t>判断</a:t>
                      </a:r>
                      <a:r>
                        <a:rPr lang="en-US" sz="1900" kern="100" dirty="0">
                          <a:latin typeface="Times New Roman"/>
                          <a:ea typeface="宋体"/>
                          <a:cs typeface="宋体"/>
                        </a:rPr>
                        <a:t>Cursor</a:t>
                      </a:r>
                      <a:r>
                        <a:rPr lang="zh-CN" sz="1900" kern="100" dirty="0">
                          <a:latin typeface="Times New Roman"/>
                          <a:ea typeface="宋体"/>
                          <a:cs typeface="宋体"/>
                        </a:rPr>
                        <a:t>是否指向第一项记录</a:t>
                      </a:r>
                    </a:p>
                  </a:txBody>
                  <a:tcPr marL="0" marR="0" marT="0" marB="0" anchor="ctr"/>
                </a:tc>
                <a:extLst>
                  <a:ext uri="{0D108BD9-81ED-4DB2-BD59-A6C34878D82A}">
                    <a16:rowId xmlns:a16="http://schemas.microsoft.com/office/drawing/2014/main" xmlns="" val="10009"/>
                  </a:ext>
                </a:extLst>
              </a:tr>
              <a:tr h="327531">
                <a:tc>
                  <a:txBody>
                    <a:bodyPr/>
                    <a:lstStyle/>
                    <a:p>
                      <a:pPr marL="66675">
                        <a:lnSpc>
                          <a:spcPts val="1350"/>
                        </a:lnSpc>
                        <a:spcAft>
                          <a:spcPts val="0"/>
                        </a:spcAft>
                      </a:pPr>
                      <a:r>
                        <a:rPr lang="en-US" sz="1900" kern="100" dirty="0" err="1">
                          <a:latin typeface="Times New Roman"/>
                          <a:ea typeface="宋体"/>
                          <a:cs typeface="宋体"/>
                        </a:rPr>
                        <a:t>isLast</a:t>
                      </a:r>
                      <a:r>
                        <a:rPr lang="en-US" sz="1900" kern="100" dirty="0">
                          <a:latin typeface="Times New Roman"/>
                          <a:ea typeface="宋体"/>
                          <a:cs typeface="宋体"/>
                        </a:rPr>
                        <a:t>()</a:t>
                      </a:r>
                      <a:endParaRPr lang="zh-CN" sz="1900" kern="100" dirty="0">
                        <a:latin typeface="Times New Roman"/>
                        <a:ea typeface="宋体"/>
                        <a:cs typeface="宋体"/>
                      </a:endParaRPr>
                    </a:p>
                  </a:txBody>
                  <a:tcPr marL="0" marR="0" marT="0" marB="0" anchor="ctr"/>
                </a:tc>
                <a:tc>
                  <a:txBody>
                    <a:bodyPr/>
                    <a:lstStyle/>
                    <a:p>
                      <a:pPr marL="66675">
                        <a:lnSpc>
                          <a:spcPts val="1350"/>
                        </a:lnSpc>
                        <a:spcAft>
                          <a:spcPts val="0"/>
                        </a:spcAft>
                      </a:pPr>
                      <a:r>
                        <a:rPr lang="zh-CN" sz="1900" kern="100">
                          <a:latin typeface="Times New Roman"/>
                          <a:ea typeface="宋体"/>
                          <a:cs typeface="宋体"/>
                        </a:rPr>
                        <a:t>判断</a:t>
                      </a:r>
                      <a:r>
                        <a:rPr lang="en-US" sz="1900" kern="100">
                          <a:latin typeface="Times New Roman"/>
                          <a:ea typeface="宋体"/>
                          <a:cs typeface="宋体"/>
                        </a:rPr>
                        <a:t>Cursor</a:t>
                      </a:r>
                      <a:r>
                        <a:rPr lang="zh-CN" sz="1900" kern="100">
                          <a:latin typeface="Times New Roman"/>
                          <a:ea typeface="宋体"/>
                          <a:cs typeface="宋体"/>
                        </a:rPr>
                        <a:t>是否指向最后一条记录</a:t>
                      </a:r>
                    </a:p>
                  </a:txBody>
                  <a:tcPr marL="0" marR="0" marT="0" marB="0" anchor="ctr"/>
                </a:tc>
                <a:extLst>
                  <a:ext uri="{0D108BD9-81ED-4DB2-BD59-A6C34878D82A}">
                    <a16:rowId xmlns:a16="http://schemas.microsoft.com/office/drawing/2014/main" xmlns="" val="10010"/>
                  </a:ext>
                </a:extLst>
              </a:tr>
              <a:tr h="327531">
                <a:tc>
                  <a:txBody>
                    <a:bodyPr/>
                    <a:lstStyle/>
                    <a:p>
                      <a:pPr marL="66675">
                        <a:lnSpc>
                          <a:spcPts val="1350"/>
                        </a:lnSpc>
                        <a:spcAft>
                          <a:spcPts val="0"/>
                        </a:spcAft>
                      </a:pPr>
                      <a:r>
                        <a:rPr lang="en-US" sz="1900" kern="100" dirty="0" err="1">
                          <a:latin typeface="Times New Roman"/>
                          <a:ea typeface="宋体"/>
                          <a:cs typeface="宋体"/>
                        </a:rPr>
                        <a:t>isNull</a:t>
                      </a:r>
                      <a:r>
                        <a:rPr lang="en-US" sz="1900" kern="100" dirty="0">
                          <a:latin typeface="Times New Roman"/>
                          <a:ea typeface="宋体"/>
                          <a:cs typeface="宋体"/>
                        </a:rPr>
                        <a:t>(</a:t>
                      </a:r>
                      <a:r>
                        <a:rPr lang="en-US" sz="1900" kern="100" dirty="0" err="1">
                          <a:latin typeface="Times New Roman"/>
                          <a:ea typeface="宋体"/>
                          <a:cs typeface="宋体"/>
                        </a:rPr>
                        <a:t>int</a:t>
                      </a:r>
                      <a:r>
                        <a:rPr lang="en-US" sz="1900" kern="100" dirty="0">
                          <a:latin typeface="Times New Roman"/>
                          <a:ea typeface="宋体"/>
                          <a:cs typeface="宋体"/>
                        </a:rPr>
                        <a:t> </a:t>
                      </a:r>
                      <a:r>
                        <a:rPr lang="en-US" sz="1900" kern="100" dirty="0" err="1">
                          <a:latin typeface="Times New Roman"/>
                          <a:ea typeface="宋体"/>
                          <a:cs typeface="宋体"/>
                        </a:rPr>
                        <a:t>columnIndex</a:t>
                      </a:r>
                      <a:r>
                        <a:rPr lang="en-US" sz="1900" kern="100" dirty="0">
                          <a:latin typeface="Times New Roman"/>
                          <a:ea typeface="宋体"/>
                          <a:cs typeface="宋体"/>
                        </a:rPr>
                        <a:t>)</a:t>
                      </a:r>
                      <a:endParaRPr lang="zh-CN" sz="1900" kern="100" dirty="0">
                        <a:latin typeface="Times New Roman"/>
                        <a:ea typeface="宋体"/>
                        <a:cs typeface="宋体"/>
                      </a:endParaRPr>
                    </a:p>
                  </a:txBody>
                  <a:tcPr marL="0" marR="0" marT="0" marB="0" anchor="ctr"/>
                </a:tc>
                <a:tc>
                  <a:txBody>
                    <a:bodyPr/>
                    <a:lstStyle/>
                    <a:p>
                      <a:pPr marL="66675">
                        <a:lnSpc>
                          <a:spcPts val="1350"/>
                        </a:lnSpc>
                        <a:spcAft>
                          <a:spcPts val="0"/>
                        </a:spcAft>
                      </a:pPr>
                      <a:r>
                        <a:rPr lang="zh-CN" sz="1900" kern="100">
                          <a:latin typeface="Times New Roman"/>
                          <a:ea typeface="宋体"/>
                          <a:cs typeface="宋体"/>
                        </a:rPr>
                        <a:t>判断指定的位置</a:t>
                      </a:r>
                      <a:r>
                        <a:rPr lang="en-US" sz="1900" kern="100">
                          <a:latin typeface="Times New Roman"/>
                          <a:ea typeface="宋体"/>
                          <a:cs typeface="宋体"/>
                        </a:rPr>
                        <a:t>columnIndex</a:t>
                      </a:r>
                      <a:r>
                        <a:rPr lang="zh-CN" sz="1900" kern="100">
                          <a:latin typeface="Times New Roman"/>
                          <a:ea typeface="宋体"/>
                          <a:cs typeface="宋体"/>
                        </a:rPr>
                        <a:t>的记录是否存在</a:t>
                      </a:r>
                    </a:p>
                  </a:txBody>
                  <a:tcPr marL="0" marR="0" marT="0" marB="0" anchor="ctr"/>
                </a:tc>
                <a:extLst>
                  <a:ext uri="{0D108BD9-81ED-4DB2-BD59-A6C34878D82A}">
                    <a16:rowId xmlns:a16="http://schemas.microsoft.com/office/drawing/2014/main" xmlns="" val="10011"/>
                  </a:ext>
                </a:extLst>
              </a:tr>
              <a:tr h="327531">
                <a:tc>
                  <a:txBody>
                    <a:bodyPr/>
                    <a:lstStyle/>
                    <a:p>
                      <a:pPr marL="66675">
                        <a:lnSpc>
                          <a:spcPts val="1350"/>
                        </a:lnSpc>
                        <a:spcAft>
                          <a:spcPts val="0"/>
                        </a:spcAft>
                      </a:pPr>
                      <a:r>
                        <a:rPr lang="en-US" sz="1900" kern="100" dirty="0" err="1">
                          <a:latin typeface="Times New Roman"/>
                          <a:ea typeface="宋体"/>
                          <a:cs typeface="宋体"/>
                        </a:rPr>
                        <a:t>getCount</a:t>
                      </a:r>
                      <a:r>
                        <a:rPr lang="en-US" sz="1900" kern="100" dirty="0">
                          <a:latin typeface="Times New Roman"/>
                          <a:ea typeface="宋体"/>
                          <a:cs typeface="宋体"/>
                        </a:rPr>
                        <a:t>()</a:t>
                      </a:r>
                      <a:endParaRPr lang="zh-CN" sz="1900" kern="100" dirty="0">
                        <a:latin typeface="Times New Roman"/>
                        <a:ea typeface="宋体"/>
                        <a:cs typeface="宋体"/>
                      </a:endParaRPr>
                    </a:p>
                  </a:txBody>
                  <a:tcPr marL="0" marR="0" marT="0" marB="0" anchor="ctr"/>
                </a:tc>
                <a:tc>
                  <a:txBody>
                    <a:bodyPr/>
                    <a:lstStyle/>
                    <a:p>
                      <a:pPr marL="66675">
                        <a:lnSpc>
                          <a:spcPts val="1350"/>
                        </a:lnSpc>
                        <a:spcAft>
                          <a:spcPts val="0"/>
                        </a:spcAft>
                      </a:pPr>
                      <a:r>
                        <a:rPr lang="zh-CN" sz="1900" kern="100">
                          <a:latin typeface="Times New Roman"/>
                          <a:ea typeface="宋体"/>
                          <a:cs typeface="宋体"/>
                        </a:rPr>
                        <a:t>获取当前表的行数（即记录总数）</a:t>
                      </a:r>
                    </a:p>
                  </a:txBody>
                  <a:tcPr marL="0" marR="0" marT="0" marB="0" anchor="ctr"/>
                </a:tc>
                <a:extLst>
                  <a:ext uri="{0D108BD9-81ED-4DB2-BD59-A6C34878D82A}">
                    <a16:rowId xmlns:a16="http://schemas.microsoft.com/office/drawing/2014/main" xmlns="" val="10012"/>
                  </a:ext>
                </a:extLst>
              </a:tr>
              <a:tr h="327531">
                <a:tc>
                  <a:txBody>
                    <a:bodyPr/>
                    <a:lstStyle/>
                    <a:p>
                      <a:pPr marL="66675">
                        <a:lnSpc>
                          <a:spcPts val="1350"/>
                        </a:lnSpc>
                        <a:spcAft>
                          <a:spcPts val="0"/>
                        </a:spcAft>
                      </a:pPr>
                      <a:r>
                        <a:rPr lang="en-US" sz="1900" kern="100">
                          <a:latin typeface="Times New Roman"/>
                          <a:ea typeface="宋体"/>
                          <a:cs typeface="宋体"/>
                        </a:rPr>
                        <a:t>getInt(int columnIndex)</a:t>
                      </a:r>
                      <a:endParaRPr lang="zh-CN" sz="1900" kern="100">
                        <a:latin typeface="Times New Roman"/>
                        <a:ea typeface="宋体"/>
                        <a:cs typeface="宋体"/>
                      </a:endParaRPr>
                    </a:p>
                  </a:txBody>
                  <a:tcPr marL="0" marR="0" marT="0" marB="0" anchor="ctr"/>
                </a:tc>
                <a:tc>
                  <a:txBody>
                    <a:bodyPr/>
                    <a:lstStyle/>
                    <a:p>
                      <a:pPr marL="66675">
                        <a:lnSpc>
                          <a:spcPts val="1350"/>
                        </a:lnSpc>
                        <a:spcAft>
                          <a:spcPts val="0"/>
                        </a:spcAft>
                      </a:pPr>
                      <a:r>
                        <a:rPr lang="zh-CN" sz="1900" kern="100">
                          <a:latin typeface="Times New Roman"/>
                          <a:ea typeface="宋体"/>
                          <a:cs typeface="宋体"/>
                        </a:rPr>
                        <a:t>获取指定列索引的</a:t>
                      </a:r>
                      <a:r>
                        <a:rPr lang="en-US" sz="1900" kern="100">
                          <a:latin typeface="Times New Roman"/>
                          <a:ea typeface="宋体"/>
                          <a:cs typeface="宋体"/>
                        </a:rPr>
                        <a:t>int</a:t>
                      </a:r>
                      <a:r>
                        <a:rPr lang="zh-CN" sz="1900" kern="100">
                          <a:latin typeface="Times New Roman"/>
                          <a:ea typeface="宋体"/>
                          <a:cs typeface="宋体"/>
                        </a:rPr>
                        <a:t>类型值</a:t>
                      </a:r>
                    </a:p>
                  </a:txBody>
                  <a:tcPr marL="0" marR="0" marT="0" marB="0" anchor="ctr"/>
                </a:tc>
                <a:extLst>
                  <a:ext uri="{0D108BD9-81ED-4DB2-BD59-A6C34878D82A}">
                    <a16:rowId xmlns:a16="http://schemas.microsoft.com/office/drawing/2014/main" xmlns="" val="10013"/>
                  </a:ext>
                </a:extLst>
              </a:tr>
              <a:tr h="327531">
                <a:tc>
                  <a:txBody>
                    <a:bodyPr/>
                    <a:lstStyle/>
                    <a:p>
                      <a:pPr marL="66675">
                        <a:lnSpc>
                          <a:spcPts val="1350"/>
                        </a:lnSpc>
                        <a:spcAft>
                          <a:spcPts val="0"/>
                        </a:spcAft>
                      </a:pPr>
                      <a:r>
                        <a:rPr lang="en-US" sz="1900" kern="100" dirty="0" err="1">
                          <a:latin typeface="Times New Roman"/>
                          <a:ea typeface="宋体"/>
                          <a:cs typeface="宋体"/>
                        </a:rPr>
                        <a:t>getString</a:t>
                      </a:r>
                      <a:r>
                        <a:rPr lang="en-US" sz="1900" kern="100" dirty="0">
                          <a:latin typeface="Times New Roman"/>
                          <a:ea typeface="宋体"/>
                          <a:cs typeface="宋体"/>
                        </a:rPr>
                        <a:t>(</a:t>
                      </a:r>
                      <a:r>
                        <a:rPr lang="en-US" sz="1900" kern="100" dirty="0" err="1">
                          <a:latin typeface="Times New Roman"/>
                          <a:ea typeface="宋体"/>
                          <a:cs typeface="宋体"/>
                        </a:rPr>
                        <a:t>int</a:t>
                      </a:r>
                      <a:r>
                        <a:rPr lang="en-US" sz="1900" kern="100" dirty="0">
                          <a:latin typeface="Times New Roman"/>
                          <a:ea typeface="宋体"/>
                          <a:cs typeface="宋体"/>
                        </a:rPr>
                        <a:t> </a:t>
                      </a:r>
                      <a:r>
                        <a:rPr lang="en-US" sz="1900" kern="100" dirty="0" err="1">
                          <a:latin typeface="Times New Roman"/>
                          <a:ea typeface="宋体"/>
                          <a:cs typeface="宋体"/>
                        </a:rPr>
                        <a:t>columnIndex</a:t>
                      </a:r>
                      <a:r>
                        <a:rPr lang="en-US" sz="1900" kern="100" dirty="0">
                          <a:latin typeface="Times New Roman"/>
                          <a:ea typeface="宋体"/>
                          <a:cs typeface="宋体"/>
                        </a:rPr>
                        <a:t>)</a:t>
                      </a:r>
                      <a:endParaRPr lang="zh-CN" sz="1900" kern="100" dirty="0">
                        <a:latin typeface="Times New Roman"/>
                        <a:ea typeface="宋体"/>
                        <a:cs typeface="宋体"/>
                      </a:endParaRPr>
                    </a:p>
                  </a:txBody>
                  <a:tcPr marL="0" marR="0" marT="0" marB="0" anchor="ctr"/>
                </a:tc>
                <a:tc>
                  <a:txBody>
                    <a:bodyPr/>
                    <a:lstStyle/>
                    <a:p>
                      <a:pPr marL="66675">
                        <a:lnSpc>
                          <a:spcPts val="1350"/>
                        </a:lnSpc>
                        <a:spcAft>
                          <a:spcPts val="0"/>
                        </a:spcAft>
                      </a:pPr>
                      <a:r>
                        <a:rPr lang="zh-CN" sz="1900" kern="100" dirty="0">
                          <a:latin typeface="Times New Roman"/>
                          <a:ea typeface="宋体"/>
                          <a:cs typeface="宋体"/>
                        </a:rPr>
                        <a:t>获取指定列索引的</a:t>
                      </a:r>
                      <a:r>
                        <a:rPr lang="en-US" sz="1900" kern="100" dirty="0">
                          <a:latin typeface="Times New Roman"/>
                          <a:ea typeface="宋体"/>
                          <a:cs typeface="宋体"/>
                        </a:rPr>
                        <a:t>String</a:t>
                      </a:r>
                      <a:r>
                        <a:rPr lang="zh-CN" sz="1900" kern="100" dirty="0">
                          <a:latin typeface="Times New Roman"/>
                          <a:ea typeface="宋体"/>
                          <a:cs typeface="宋体"/>
                        </a:rPr>
                        <a:t>类型值</a:t>
                      </a:r>
                    </a:p>
                  </a:txBody>
                  <a:tcPr marL="0" marR="0" marT="0" marB="0" anchor="ctr"/>
                </a:tc>
                <a:extLst>
                  <a:ext uri="{0D108BD9-81ED-4DB2-BD59-A6C34878D82A}">
                    <a16:rowId xmlns:a16="http://schemas.microsoft.com/office/drawing/2014/main" xmlns="" val="10014"/>
                  </a:ext>
                </a:extLst>
              </a:tr>
            </a:tbl>
          </a:graphicData>
        </a:graphic>
      </p:graphicFrame>
    </p:spTree>
    <p:extLst>
      <p:ext uri="{BB962C8B-B14F-4D97-AF65-F5344CB8AC3E}">
        <p14:creationId xmlns:p14="http://schemas.microsoft.com/office/powerpoint/2010/main" xmlns="" val="967698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71462" y="157227"/>
            <a:ext cx="7753773" cy="743373"/>
          </a:xfrm>
        </p:spPr>
        <p:txBody>
          <a:bodyPr>
            <a:normAutofit/>
          </a:bodyPr>
          <a:lstStyle/>
          <a:p>
            <a:r>
              <a:rPr lang="zh-CN" altLang="en-US" dirty="0"/>
              <a:t>使用query()方法查询记录</a:t>
            </a:r>
            <a:endParaRPr dirty="0"/>
          </a:p>
        </p:txBody>
      </p:sp>
      <p:sp>
        <p:nvSpPr>
          <p:cNvPr id="233474" name="Rectangle 2"/>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369666" name="Rectangle 2"/>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384002" name="Rectangle 2"/>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388098" name="Rectangle 2"/>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11" name="内容占位符 4"/>
          <p:cNvSpPr>
            <a:spLocks noGrp="1"/>
          </p:cNvSpPr>
          <p:nvPr>
            <p:ph idx="1"/>
          </p:nvPr>
        </p:nvSpPr>
        <p:spPr>
          <a:xfrm>
            <a:off x="571462" y="571481"/>
            <a:ext cx="10943167" cy="4572031"/>
          </a:xfrm>
        </p:spPr>
        <p:txBody>
          <a:bodyPr/>
          <a:lstStyle/>
          <a:p>
            <a:pPr lvl="1"/>
            <a:endParaRPr sz="2133" dirty="0"/>
          </a:p>
          <a:p>
            <a:pPr lvl="1"/>
            <a:endParaRPr dirty="0"/>
          </a:p>
        </p:txBody>
      </p:sp>
      <p:sp>
        <p:nvSpPr>
          <p:cNvPr id="12" name="TextBox 11"/>
          <p:cNvSpPr txBox="1"/>
          <p:nvPr/>
        </p:nvSpPr>
        <p:spPr bwMode="auto">
          <a:xfrm>
            <a:off x="476211" y="1229719"/>
            <a:ext cx="11334829" cy="3858300"/>
          </a:xfrm>
          <a:prstGeom prst="rect">
            <a:avLst/>
          </a:prstGeom>
          <a:solidFill>
            <a:srgbClr val="FFFF9B"/>
          </a:solidFill>
          <a:ln w="9525">
            <a:noFill/>
            <a:miter lim="800000"/>
          </a:ln>
        </p:spPr>
        <p:txBody>
          <a:bodyPr vert="horz" wrap="square" lIns="121920" tIns="60960" rIns="121920" bIns="60960" numCol="1" rtlCol="0" anchor="ctr" anchorCtr="0" compatLnSpc="1">
            <a:spAutoFit/>
          </a:bodyPr>
          <a:lstStyle/>
          <a:p>
            <a:r>
              <a:rPr lang="en-US" sz="1867" dirty="0">
                <a:latin typeface="Courier New" pitchFamily="49" charset="0"/>
                <a:cs typeface="Courier New" pitchFamily="49" charset="0"/>
              </a:rPr>
              <a:t>//</a:t>
            </a:r>
            <a:r>
              <a:rPr lang="zh-CN" altLang="en-US" sz="1867" dirty="0">
                <a:latin typeface="Courier New" pitchFamily="49" charset="0"/>
                <a:cs typeface="Courier New" pitchFamily="49" charset="0"/>
              </a:rPr>
              <a:t>创建隐式</a:t>
            </a:r>
            <a:r>
              <a:rPr lang="en-US" sz="1867" dirty="0">
                <a:latin typeface="Courier New" pitchFamily="49" charset="0"/>
                <a:cs typeface="Courier New" pitchFamily="49" charset="0"/>
              </a:rPr>
              <a:t>Intent</a:t>
            </a:r>
            <a:r>
              <a:rPr lang="zh-CN" altLang="en-US" sz="1867" dirty="0">
                <a:latin typeface="Courier New" pitchFamily="49" charset="0"/>
                <a:cs typeface="Courier New" pitchFamily="49" charset="0"/>
              </a:rPr>
              <a:t>来启动新的</a:t>
            </a:r>
            <a:r>
              <a:rPr lang="en-US" sz="1867" dirty="0">
                <a:latin typeface="Courier New" pitchFamily="49" charset="0"/>
                <a:cs typeface="Courier New" pitchFamily="49" charset="0"/>
              </a:rPr>
              <a:t>Activity</a:t>
            </a:r>
            <a:endParaRPr lang="zh-CN" altLang="en-US" sz="1867" dirty="0">
              <a:latin typeface="Courier New" pitchFamily="49" charset="0"/>
              <a:cs typeface="Courier New" pitchFamily="49" charset="0"/>
            </a:endParaRPr>
          </a:p>
          <a:p>
            <a:r>
              <a:rPr lang="en-US" sz="1867" dirty="0">
                <a:latin typeface="Courier New" pitchFamily="49" charset="0"/>
                <a:cs typeface="Courier New" pitchFamily="49" charset="0"/>
              </a:rPr>
              <a:t>Cursor </a:t>
            </a:r>
            <a:r>
              <a:rPr lang="en-US" sz="1867" dirty="0" err="1">
                <a:latin typeface="Courier New" pitchFamily="49" charset="0"/>
                <a:cs typeface="Courier New" pitchFamily="49" charset="0"/>
              </a:rPr>
              <a:t>cursor</a:t>
            </a:r>
            <a:r>
              <a:rPr lang="en-US" sz="1867" dirty="0">
                <a:latin typeface="Courier New" pitchFamily="49" charset="0"/>
                <a:cs typeface="Courier New" pitchFamily="49" charset="0"/>
              </a:rPr>
              <a:t>=</a:t>
            </a:r>
            <a:r>
              <a:rPr lang="en-US" sz="1867" dirty="0" err="1">
                <a:latin typeface="Courier New" pitchFamily="49" charset="0"/>
                <a:cs typeface="Courier New" pitchFamily="49" charset="0"/>
              </a:rPr>
              <a:t>sqliteDatabase.query</a:t>
            </a:r>
            <a:r>
              <a:rPr lang="en-US" sz="1867" dirty="0">
                <a:latin typeface="Courier New" pitchFamily="49" charset="0"/>
                <a:cs typeface="Courier New" pitchFamily="49" charset="0"/>
              </a:rPr>
              <a:t>(true, "student", null, "name=</a:t>
            </a:r>
            <a:r>
              <a:rPr lang="en-US" sz="1867" dirty="0" err="1">
                <a:latin typeface="Courier New" pitchFamily="49" charset="0"/>
                <a:cs typeface="Courier New" pitchFamily="49" charset="0"/>
              </a:rPr>
              <a:t>StudentA</a:t>
            </a:r>
            <a:r>
              <a:rPr lang="en-US" sz="1867" dirty="0">
                <a:latin typeface="Courier New" pitchFamily="49" charset="0"/>
                <a:cs typeface="Courier New" pitchFamily="49" charset="0"/>
              </a:rPr>
              <a:t>",     </a:t>
            </a:r>
          </a:p>
          <a:p>
            <a:r>
              <a:rPr lang="en-US" sz="1867" dirty="0">
                <a:latin typeface="Courier New" pitchFamily="49" charset="0"/>
                <a:cs typeface="Courier New" pitchFamily="49" charset="0"/>
              </a:rPr>
              <a:t>                                                   </a:t>
            </a:r>
            <a:r>
              <a:rPr lang="en-US" sz="1867" dirty="0" err="1">
                <a:latin typeface="Courier New" pitchFamily="49" charset="0"/>
                <a:cs typeface="Courier New" pitchFamily="49" charset="0"/>
              </a:rPr>
              <a:t>null,null</a:t>
            </a:r>
            <a:r>
              <a:rPr lang="en-US" sz="1867" dirty="0">
                <a:latin typeface="Courier New" pitchFamily="49" charset="0"/>
                <a:cs typeface="Courier New" pitchFamily="49" charset="0"/>
              </a:rPr>
              <a:t>, </a:t>
            </a:r>
            <a:r>
              <a:rPr lang="en-US" sz="1867" dirty="0" err="1">
                <a:latin typeface="Courier New" pitchFamily="49" charset="0"/>
                <a:cs typeface="Courier New" pitchFamily="49" charset="0"/>
              </a:rPr>
              <a:t>null,null,null</a:t>
            </a:r>
            <a:r>
              <a:rPr lang="en-US" sz="1867" dirty="0">
                <a:latin typeface="Courier New" pitchFamily="49" charset="0"/>
                <a:cs typeface="Courier New" pitchFamily="49" charset="0"/>
              </a:rPr>
              <a:t>);</a:t>
            </a:r>
            <a:endParaRPr lang="zh-CN" altLang="en-US" sz="1867" dirty="0">
              <a:latin typeface="Courier New" pitchFamily="49" charset="0"/>
              <a:cs typeface="Courier New" pitchFamily="49" charset="0"/>
            </a:endParaRPr>
          </a:p>
          <a:p>
            <a:r>
              <a:rPr lang="en-US" sz="1867" dirty="0">
                <a:latin typeface="Courier New" pitchFamily="49" charset="0"/>
                <a:cs typeface="Courier New" pitchFamily="49" charset="0"/>
              </a:rPr>
              <a:t>//</a:t>
            </a:r>
            <a:r>
              <a:rPr lang="zh-CN" altLang="en-US" sz="1867" dirty="0">
                <a:latin typeface="Courier New" pitchFamily="49" charset="0"/>
                <a:cs typeface="Courier New" pitchFamily="49" charset="0"/>
              </a:rPr>
              <a:t>将游标移动到第一条记录，并判断</a:t>
            </a:r>
          </a:p>
          <a:p>
            <a:r>
              <a:rPr lang="en-US" sz="1867" dirty="0">
                <a:latin typeface="Courier New" pitchFamily="49" charset="0"/>
                <a:cs typeface="Courier New" pitchFamily="49" charset="0"/>
              </a:rPr>
              <a:t>if(</a:t>
            </a:r>
            <a:r>
              <a:rPr lang="en-US" sz="1867" dirty="0" err="1">
                <a:latin typeface="Courier New" pitchFamily="49" charset="0"/>
                <a:cs typeface="Courier New" pitchFamily="49" charset="0"/>
              </a:rPr>
              <a:t>cursor.moveToFirst</a:t>
            </a:r>
            <a:r>
              <a:rPr lang="en-US" sz="1867" dirty="0">
                <a:latin typeface="Courier New" pitchFamily="49" charset="0"/>
                <a:cs typeface="Courier New" pitchFamily="49" charset="0"/>
              </a:rPr>
              <a:t>()){</a:t>
            </a:r>
            <a:endParaRPr lang="zh-CN" altLang="en-US" sz="1867" dirty="0">
              <a:latin typeface="Courier New" pitchFamily="49" charset="0"/>
              <a:cs typeface="Courier New" pitchFamily="49" charset="0"/>
            </a:endParaRPr>
          </a:p>
          <a:p>
            <a:r>
              <a:rPr lang="en-US" sz="1867" dirty="0">
                <a:latin typeface="Courier New" pitchFamily="49" charset="0"/>
                <a:cs typeface="Courier New" pitchFamily="49" charset="0"/>
              </a:rPr>
              <a:t>   //</a:t>
            </a:r>
            <a:r>
              <a:rPr lang="zh-CN" altLang="en-US" sz="1867" dirty="0">
                <a:latin typeface="Courier New" pitchFamily="49" charset="0"/>
                <a:cs typeface="Courier New" pitchFamily="49" charset="0"/>
              </a:rPr>
              <a:t>获得列信息</a:t>
            </a:r>
          </a:p>
          <a:p>
            <a:r>
              <a:rPr lang="en-US" sz="1867" dirty="0">
                <a:latin typeface="Courier New" pitchFamily="49" charset="0"/>
                <a:cs typeface="Courier New" pitchFamily="49" charset="0"/>
              </a:rPr>
              <a:t>    </a:t>
            </a:r>
            <a:r>
              <a:rPr lang="en-US" sz="1867" dirty="0" err="1">
                <a:latin typeface="Courier New" pitchFamily="49" charset="0"/>
                <a:cs typeface="Courier New" pitchFamily="49" charset="0"/>
              </a:rPr>
              <a:t>int</a:t>
            </a:r>
            <a:r>
              <a:rPr lang="en-US" sz="1867" dirty="0">
                <a:latin typeface="Courier New" pitchFamily="49" charset="0"/>
                <a:cs typeface="Courier New" pitchFamily="49" charset="0"/>
              </a:rPr>
              <a:t> id=</a:t>
            </a:r>
            <a:r>
              <a:rPr lang="en-US" sz="1867" dirty="0" err="1">
                <a:latin typeface="Courier New" pitchFamily="49" charset="0"/>
                <a:cs typeface="Courier New" pitchFamily="49" charset="0"/>
              </a:rPr>
              <a:t>cursor.getInt</a:t>
            </a:r>
            <a:r>
              <a:rPr lang="en-US" sz="1867" dirty="0">
                <a:latin typeface="Courier New" pitchFamily="49" charset="0"/>
                <a:cs typeface="Courier New" pitchFamily="49" charset="0"/>
              </a:rPr>
              <a:t>(0);</a:t>
            </a:r>
            <a:endParaRPr lang="zh-CN" altLang="en-US" sz="1867" dirty="0">
              <a:latin typeface="Courier New" pitchFamily="49" charset="0"/>
              <a:cs typeface="Courier New" pitchFamily="49" charset="0"/>
            </a:endParaRPr>
          </a:p>
          <a:p>
            <a:r>
              <a:rPr lang="en-US" sz="1867" dirty="0">
                <a:latin typeface="Courier New" pitchFamily="49" charset="0"/>
                <a:cs typeface="Courier New" pitchFamily="49" charset="0"/>
              </a:rPr>
              <a:t>    </a:t>
            </a:r>
            <a:r>
              <a:rPr lang="en-US" sz="1867" dirty="0" err="1">
                <a:latin typeface="Courier New" pitchFamily="49" charset="0"/>
                <a:cs typeface="Courier New" pitchFamily="49" charset="0"/>
              </a:rPr>
              <a:t>int</a:t>
            </a:r>
            <a:r>
              <a:rPr lang="en-US" sz="1867" dirty="0">
                <a:latin typeface="Courier New" pitchFamily="49" charset="0"/>
                <a:cs typeface="Courier New" pitchFamily="49" charset="0"/>
              </a:rPr>
              <a:t> age=</a:t>
            </a:r>
            <a:r>
              <a:rPr lang="en-US" sz="1867" dirty="0" err="1">
                <a:latin typeface="Courier New" pitchFamily="49" charset="0"/>
                <a:cs typeface="Courier New" pitchFamily="49" charset="0"/>
              </a:rPr>
              <a:t>cursor.getInt</a:t>
            </a:r>
            <a:r>
              <a:rPr lang="en-US" sz="1867" dirty="0">
                <a:latin typeface="Courier New" pitchFamily="49" charset="0"/>
                <a:cs typeface="Courier New" pitchFamily="49" charset="0"/>
              </a:rPr>
              <a:t>(1);</a:t>
            </a:r>
            <a:endParaRPr lang="zh-CN" altLang="en-US" sz="1867" dirty="0">
              <a:latin typeface="Courier New" pitchFamily="49" charset="0"/>
              <a:cs typeface="Courier New" pitchFamily="49" charset="0"/>
            </a:endParaRPr>
          </a:p>
          <a:p>
            <a:r>
              <a:rPr lang="en-US" sz="1867" dirty="0">
                <a:latin typeface="Courier New" pitchFamily="49" charset="0"/>
                <a:cs typeface="Courier New" pitchFamily="49" charset="0"/>
              </a:rPr>
              <a:t>    String name=</a:t>
            </a:r>
            <a:r>
              <a:rPr lang="en-US" sz="1867" dirty="0" err="1">
                <a:latin typeface="Courier New" pitchFamily="49" charset="0"/>
                <a:cs typeface="Courier New" pitchFamily="49" charset="0"/>
              </a:rPr>
              <a:t>cursor.getString</a:t>
            </a:r>
            <a:r>
              <a:rPr lang="en-US" sz="1867" dirty="0">
                <a:latin typeface="Courier New" pitchFamily="49" charset="0"/>
                <a:cs typeface="Courier New" pitchFamily="49" charset="0"/>
              </a:rPr>
              <a:t>(3);</a:t>
            </a:r>
            <a:endParaRPr lang="zh-CN" altLang="en-US" sz="1867" dirty="0">
              <a:latin typeface="Courier New" pitchFamily="49" charset="0"/>
              <a:cs typeface="Courier New" pitchFamily="49" charset="0"/>
            </a:endParaRPr>
          </a:p>
          <a:p>
            <a:r>
              <a:rPr lang="en-US" sz="1867" dirty="0">
                <a:latin typeface="Courier New" pitchFamily="49" charset="0"/>
                <a:cs typeface="Courier New" pitchFamily="49" charset="0"/>
              </a:rPr>
              <a:t>    //</a:t>
            </a:r>
            <a:r>
              <a:rPr lang="zh-CN" altLang="en-US" sz="1867" dirty="0">
                <a:latin typeface="Courier New" pitchFamily="49" charset="0"/>
                <a:cs typeface="Courier New" pitchFamily="49" charset="0"/>
              </a:rPr>
              <a:t>输出</a:t>
            </a:r>
          </a:p>
          <a:p>
            <a:r>
              <a:rPr lang="en-US" sz="1867" dirty="0">
                <a:latin typeface="Courier New" pitchFamily="49" charset="0"/>
                <a:cs typeface="Courier New" pitchFamily="49" charset="0"/>
              </a:rPr>
              <a:t>    </a:t>
            </a:r>
            <a:r>
              <a:rPr lang="en-US" sz="1867" dirty="0" err="1">
                <a:latin typeface="Courier New" pitchFamily="49" charset="0"/>
                <a:cs typeface="Courier New" pitchFamily="49" charset="0"/>
              </a:rPr>
              <a:t>Log.debug</a:t>
            </a:r>
            <a:r>
              <a:rPr lang="en-US" sz="1867" dirty="0">
                <a:latin typeface="Courier New" pitchFamily="49" charset="0"/>
                <a:cs typeface="Courier New" pitchFamily="49" charset="0"/>
              </a:rPr>
              <a:t>("id+":"+age+":"+name ");</a:t>
            </a:r>
            <a:endParaRPr lang="zh-CN" altLang="en-US" sz="1867" dirty="0">
              <a:latin typeface="Courier New" pitchFamily="49" charset="0"/>
              <a:cs typeface="Courier New" pitchFamily="49" charset="0"/>
            </a:endParaRPr>
          </a:p>
          <a:p>
            <a:r>
              <a:rPr lang="en-US" sz="1867" dirty="0">
                <a:latin typeface="Courier New" pitchFamily="49" charset="0"/>
                <a:cs typeface="Courier New" pitchFamily="49" charset="0"/>
              </a:rPr>
              <a:t>}</a:t>
            </a:r>
            <a:endParaRPr lang="zh-CN" altLang="en-US" sz="1867" dirty="0">
              <a:latin typeface="Courier New" pitchFamily="49" charset="0"/>
              <a:cs typeface="Courier New" pitchFamily="49" charset="0"/>
            </a:endParaRPr>
          </a:p>
        </p:txBody>
      </p:sp>
    </p:spTree>
    <p:extLst>
      <p:ext uri="{BB962C8B-B14F-4D97-AF65-F5344CB8AC3E}">
        <p14:creationId xmlns:p14="http://schemas.microsoft.com/office/powerpoint/2010/main" xmlns="" val="312758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751304" y="659403"/>
            <a:ext cx="10943167" cy="2286016"/>
          </a:xfrm>
        </p:spPr>
        <p:txBody>
          <a:bodyPr>
            <a:normAutofit lnSpcReduction="10000"/>
          </a:bodyPr>
          <a:lstStyle/>
          <a:p>
            <a:pPr marL="228600" lvl="1" fontAlgn="base">
              <a:lnSpc>
                <a:spcPct val="140000"/>
              </a:lnSpc>
              <a:spcBef>
                <a:spcPts val="1000"/>
              </a:spcBef>
              <a:spcAft>
                <a:spcPct val="0"/>
              </a:spcAft>
            </a:pPr>
            <a:r>
              <a:rPr lang="zh-CN" altLang="en-US" sz="2400" b="0" i="0" dirty="0">
                <a:latin typeface="+mn-lt"/>
                <a:ea typeface="+mn-ea"/>
                <a:cs typeface="+mn-cs"/>
              </a:rPr>
              <a:t>SQLiteDatabase提供以下几个方法来控制事务： </a:t>
            </a:r>
          </a:p>
          <a:p>
            <a:pPr lvl="1"/>
            <a:r>
              <a:rPr lang="en-US" sz="2000" b="0" i="0" dirty="0" err="1"/>
              <a:t>beginTransaction</a:t>
            </a:r>
            <a:r>
              <a:rPr lang="en-US" sz="2000" b="0" i="0" dirty="0"/>
              <a:t>()</a:t>
            </a:r>
            <a:r>
              <a:rPr sz="2000" b="0" i="0" dirty="0"/>
              <a:t>方法用于开始事务</a:t>
            </a:r>
            <a:endParaRPr lang="en-US" sz="2000" b="0" i="0" dirty="0"/>
          </a:p>
          <a:p>
            <a:pPr lvl="1"/>
            <a:r>
              <a:rPr lang="en-US" sz="2000" b="0" i="0" dirty="0" err="1"/>
              <a:t>endTransaction</a:t>
            </a:r>
            <a:r>
              <a:rPr lang="en-US" sz="2000" b="0" i="0" dirty="0"/>
              <a:t>()</a:t>
            </a:r>
            <a:r>
              <a:rPr sz="2000" b="0" i="0" dirty="0"/>
              <a:t>方法用于结束事务</a:t>
            </a:r>
            <a:endParaRPr lang="en-US" sz="2000" b="0" i="0" dirty="0"/>
          </a:p>
          <a:p>
            <a:pPr lvl="1"/>
            <a:r>
              <a:rPr lang="en-US" sz="2000" b="0" i="0" dirty="0" err="1"/>
              <a:t>inTransaction</a:t>
            </a:r>
            <a:r>
              <a:rPr lang="en-US" sz="2000" b="0" i="0" dirty="0"/>
              <a:t>()</a:t>
            </a:r>
            <a:r>
              <a:rPr sz="2000" b="0" i="0" dirty="0"/>
              <a:t>方法用于判断当前上下文是否处于事务环境中</a:t>
            </a:r>
            <a:endParaRPr lang="en-US" sz="2000" b="0" i="0" dirty="0"/>
          </a:p>
          <a:p>
            <a:pPr lvl="1"/>
            <a:r>
              <a:rPr lang="en-US" sz="2000" b="0" i="0" dirty="0" err="1"/>
              <a:t>setTransactionSuccessful</a:t>
            </a:r>
            <a:r>
              <a:rPr lang="en-US" sz="2000" b="0" i="0" dirty="0"/>
              <a:t>()</a:t>
            </a:r>
            <a:r>
              <a:rPr sz="2000" b="0" i="0" dirty="0"/>
              <a:t>方法来设置事务成功标志</a:t>
            </a:r>
            <a:endParaRPr lang="en-US" altLang="zh-CN" sz="2000" b="0" i="0" dirty="0"/>
          </a:p>
        </p:txBody>
      </p:sp>
      <p:sp>
        <p:nvSpPr>
          <p:cNvPr id="4" name="标题 3"/>
          <p:cNvSpPr>
            <a:spLocks noGrp="1"/>
          </p:cNvSpPr>
          <p:nvPr>
            <p:ph type="title"/>
          </p:nvPr>
        </p:nvSpPr>
        <p:spPr>
          <a:xfrm>
            <a:off x="625687" y="24554"/>
            <a:ext cx="7485380" cy="547793"/>
          </a:xfrm>
        </p:spPr>
        <p:txBody>
          <a:bodyPr>
            <a:normAutofit/>
          </a:bodyPr>
          <a:lstStyle/>
          <a:p>
            <a:r>
              <a:rPr dirty="0"/>
              <a:t>事务处理</a:t>
            </a:r>
          </a:p>
        </p:txBody>
      </p:sp>
      <p:sp>
        <p:nvSpPr>
          <p:cNvPr id="117763" name="Rectangle 3"/>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147458" name="Rectangle 2"/>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151554" name="Rectangle 2"/>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8" name="内容占位符 4"/>
          <p:cNvSpPr txBox="1">
            <a:spLocks/>
          </p:cNvSpPr>
          <p:nvPr/>
        </p:nvSpPr>
        <p:spPr bwMode="auto">
          <a:xfrm>
            <a:off x="761963" y="2857496"/>
            <a:ext cx="10943167" cy="1238259"/>
          </a:xfrm>
          <a:prstGeom prst="rect">
            <a:avLst/>
          </a:prstGeom>
          <a:noFill/>
          <a:ln w="9525">
            <a:noFill/>
            <a:miter lim="800000"/>
          </a:ln>
        </p:spPr>
        <p:txBody>
          <a:bodyPr vert="horz" wrap="square" lIns="121920" tIns="60960" rIns="121920" bIns="60960" numCol="1" anchor="t" anchorCtr="0" compatLnSpc="1"/>
          <a:lstStyle/>
          <a:p>
            <a:pPr marL="228600" lvl="1" indent="-228600" defTabSz="914400" fontAlgn="base">
              <a:lnSpc>
                <a:spcPct val="120000"/>
              </a:lnSpc>
              <a:spcBef>
                <a:spcPts val="1000"/>
              </a:spcBef>
              <a:spcAft>
                <a:spcPct val="0"/>
              </a:spcAft>
              <a:buClr>
                <a:schemeClr val="accent1"/>
              </a:buClr>
              <a:buSzPct val="100000"/>
              <a:buFont typeface="Arial" panose="020B0604020202020204" pitchFamily="34" charset="0"/>
              <a:buChar char="•"/>
            </a:pPr>
            <a:r>
              <a:rPr lang="zh-CN" altLang="en-US" sz="2400" dirty="0"/>
              <a:t>事务处理过程</a:t>
            </a:r>
            <a:endParaRPr lang="en-US" altLang="zh-CN" sz="2400" dirty="0"/>
          </a:p>
        </p:txBody>
      </p:sp>
      <p:sp>
        <p:nvSpPr>
          <p:cNvPr id="9" name="TextBox 8"/>
          <p:cNvSpPr txBox="1"/>
          <p:nvPr/>
        </p:nvSpPr>
        <p:spPr bwMode="auto">
          <a:xfrm>
            <a:off x="952464" y="3533684"/>
            <a:ext cx="10763325" cy="3283656"/>
          </a:xfrm>
          <a:prstGeom prst="rect">
            <a:avLst/>
          </a:prstGeom>
          <a:solidFill>
            <a:srgbClr val="FFFF9B"/>
          </a:solidFill>
          <a:ln w="9525">
            <a:noFill/>
            <a:miter lim="800000"/>
          </a:ln>
        </p:spPr>
        <p:txBody>
          <a:bodyPr vert="horz" wrap="square" lIns="121920" tIns="60960" rIns="121920" bIns="60960" numCol="1" rtlCol="0" anchor="ctr" anchorCtr="0" compatLnSpc="1">
            <a:spAutoFit/>
          </a:bodyPr>
          <a:lstStyle/>
          <a:p>
            <a:r>
              <a:rPr lang="en-US" sz="1867" dirty="0">
                <a:latin typeface="Courier New" pitchFamily="49" charset="0"/>
                <a:cs typeface="Courier New" pitchFamily="49" charset="0"/>
              </a:rPr>
              <a:t>//</a:t>
            </a:r>
            <a:r>
              <a:rPr lang="zh-CN" altLang="en-US" sz="1867" dirty="0">
                <a:latin typeface="Courier New" pitchFamily="49" charset="0"/>
                <a:cs typeface="Courier New" pitchFamily="49" charset="0"/>
              </a:rPr>
              <a:t>开始事务</a:t>
            </a:r>
          </a:p>
          <a:p>
            <a:r>
              <a:rPr lang="en-US" sz="1867" dirty="0" err="1">
                <a:latin typeface="Courier New" pitchFamily="49" charset="0"/>
                <a:cs typeface="Courier New" pitchFamily="49" charset="0"/>
              </a:rPr>
              <a:t>sqliteDatabase.beginTransaction</a:t>
            </a:r>
            <a:r>
              <a:rPr lang="en-US" sz="1867" dirty="0">
                <a:latin typeface="Courier New" pitchFamily="49" charset="0"/>
                <a:cs typeface="Courier New" pitchFamily="49" charset="0"/>
              </a:rPr>
              <a:t>();</a:t>
            </a:r>
            <a:endParaRPr lang="zh-CN" altLang="en-US" sz="1867" dirty="0">
              <a:latin typeface="Courier New" pitchFamily="49" charset="0"/>
              <a:cs typeface="Courier New" pitchFamily="49" charset="0"/>
            </a:endParaRPr>
          </a:p>
          <a:p>
            <a:r>
              <a:rPr lang="en-US" sz="1867" dirty="0">
                <a:latin typeface="Courier New" pitchFamily="49" charset="0"/>
                <a:cs typeface="Courier New" pitchFamily="49" charset="0"/>
              </a:rPr>
              <a:t>try{</a:t>
            </a:r>
            <a:endParaRPr lang="zh-CN" altLang="en-US" sz="1867" dirty="0">
              <a:latin typeface="Courier New" pitchFamily="49" charset="0"/>
              <a:cs typeface="Courier New" pitchFamily="49" charset="0"/>
            </a:endParaRPr>
          </a:p>
          <a:p>
            <a:r>
              <a:rPr lang="en-US" sz="1867" dirty="0">
                <a:latin typeface="Courier New" pitchFamily="49" charset="0"/>
                <a:cs typeface="Courier New" pitchFamily="49" charset="0"/>
              </a:rPr>
              <a:t>   ......//</a:t>
            </a:r>
            <a:r>
              <a:rPr lang="zh-CN" altLang="en-US" sz="1867" dirty="0">
                <a:latin typeface="Courier New" pitchFamily="49" charset="0"/>
                <a:cs typeface="Courier New" pitchFamily="49" charset="0"/>
              </a:rPr>
              <a:t>执行</a:t>
            </a:r>
            <a:r>
              <a:rPr lang="en-US" sz="1867" dirty="0">
                <a:latin typeface="Courier New" pitchFamily="49" charset="0"/>
                <a:cs typeface="Courier New" pitchFamily="49" charset="0"/>
              </a:rPr>
              <a:t>DML</a:t>
            </a:r>
            <a:r>
              <a:rPr lang="zh-CN" altLang="en-US" sz="1867" dirty="0">
                <a:latin typeface="Courier New" pitchFamily="49" charset="0"/>
                <a:cs typeface="Courier New" pitchFamily="49" charset="0"/>
              </a:rPr>
              <a:t>语句</a:t>
            </a:r>
          </a:p>
          <a:p>
            <a:r>
              <a:rPr lang="en-US" sz="1867" dirty="0">
                <a:latin typeface="Courier New" pitchFamily="49" charset="0"/>
                <a:cs typeface="Courier New" pitchFamily="49" charset="0"/>
              </a:rPr>
              <a:t>   //</a:t>
            </a:r>
            <a:r>
              <a:rPr lang="zh-CN" altLang="en-US" sz="1867" dirty="0">
                <a:latin typeface="Courier New" pitchFamily="49" charset="0"/>
                <a:cs typeface="Courier New" pitchFamily="49" charset="0"/>
              </a:rPr>
              <a:t>调用</a:t>
            </a:r>
            <a:r>
              <a:rPr lang="en-US" sz="1867" dirty="0" err="1">
                <a:latin typeface="Courier New" pitchFamily="49" charset="0"/>
                <a:cs typeface="Courier New" pitchFamily="49" charset="0"/>
              </a:rPr>
              <a:t>setTransactionSuccessful</a:t>
            </a:r>
            <a:r>
              <a:rPr lang="en-US" sz="1867" dirty="0">
                <a:latin typeface="Courier New" pitchFamily="49" charset="0"/>
                <a:cs typeface="Courier New" pitchFamily="49" charset="0"/>
              </a:rPr>
              <a:t>()</a:t>
            </a:r>
            <a:r>
              <a:rPr lang="zh-CN" altLang="en-US" sz="1867" dirty="0">
                <a:latin typeface="Courier New" pitchFamily="49" charset="0"/>
                <a:cs typeface="Courier New" pitchFamily="49" charset="0"/>
              </a:rPr>
              <a:t>方法设置事务成功，</a:t>
            </a:r>
          </a:p>
          <a:p>
            <a:r>
              <a:rPr lang="en-US" sz="1867" dirty="0">
                <a:latin typeface="Courier New" pitchFamily="49" charset="0"/>
                <a:cs typeface="Courier New" pitchFamily="49" charset="0"/>
              </a:rPr>
              <a:t>   //</a:t>
            </a:r>
            <a:r>
              <a:rPr lang="zh-CN" altLang="en-US" sz="1867" dirty="0">
                <a:latin typeface="Courier New" pitchFamily="49" charset="0"/>
                <a:cs typeface="Courier New" pitchFamily="49" charset="0"/>
              </a:rPr>
              <a:t>否则</a:t>
            </a:r>
            <a:r>
              <a:rPr lang="en-US" sz="1867" dirty="0" err="1">
                <a:latin typeface="Courier New" pitchFamily="49" charset="0"/>
                <a:cs typeface="Courier New" pitchFamily="49" charset="0"/>
              </a:rPr>
              <a:t>endTransaction</a:t>
            </a:r>
            <a:r>
              <a:rPr lang="en-US" sz="1867" dirty="0">
                <a:latin typeface="Courier New" pitchFamily="49" charset="0"/>
                <a:cs typeface="Courier New" pitchFamily="49" charset="0"/>
              </a:rPr>
              <a:t>()</a:t>
            </a:r>
            <a:r>
              <a:rPr lang="zh-CN" altLang="en-US" sz="1867" dirty="0">
                <a:latin typeface="Courier New" pitchFamily="49" charset="0"/>
                <a:cs typeface="Courier New" pitchFamily="49" charset="0"/>
              </a:rPr>
              <a:t>方法将回滚事务</a:t>
            </a:r>
          </a:p>
          <a:p>
            <a:r>
              <a:rPr lang="en-US" sz="1867" dirty="0">
                <a:latin typeface="Courier New" pitchFamily="49" charset="0"/>
                <a:cs typeface="Courier New" pitchFamily="49" charset="0"/>
              </a:rPr>
              <a:t>   </a:t>
            </a:r>
            <a:r>
              <a:rPr lang="en-US" sz="1867" dirty="0" err="1">
                <a:latin typeface="Courier New" pitchFamily="49" charset="0"/>
                <a:cs typeface="Courier New" pitchFamily="49" charset="0"/>
              </a:rPr>
              <a:t>sqliteDatabase.setTransactionSuccessful</a:t>
            </a:r>
            <a:r>
              <a:rPr lang="en-US" sz="1867" dirty="0">
                <a:latin typeface="Courier New" pitchFamily="49" charset="0"/>
                <a:cs typeface="Courier New" pitchFamily="49" charset="0"/>
              </a:rPr>
              <a:t>();</a:t>
            </a:r>
            <a:endParaRPr lang="zh-CN" altLang="en-US" sz="1867" dirty="0">
              <a:latin typeface="Courier New" pitchFamily="49" charset="0"/>
              <a:cs typeface="Courier New" pitchFamily="49" charset="0"/>
            </a:endParaRPr>
          </a:p>
          <a:p>
            <a:r>
              <a:rPr lang="en-US" sz="1867" dirty="0">
                <a:latin typeface="Courier New" pitchFamily="49" charset="0"/>
                <a:cs typeface="Courier New" pitchFamily="49" charset="0"/>
              </a:rPr>
              <a:t>}finally{</a:t>
            </a:r>
            <a:endParaRPr lang="zh-CN" altLang="en-US" sz="1867" dirty="0">
              <a:latin typeface="Courier New" pitchFamily="49" charset="0"/>
              <a:cs typeface="Courier New" pitchFamily="49" charset="0"/>
            </a:endParaRPr>
          </a:p>
          <a:p>
            <a:r>
              <a:rPr lang="en-US" sz="1867" dirty="0">
                <a:latin typeface="Courier New" pitchFamily="49" charset="0"/>
                <a:cs typeface="Courier New" pitchFamily="49" charset="0"/>
              </a:rPr>
              <a:t>   //</a:t>
            </a:r>
            <a:r>
              <a:rPr lang="zh-CN" altLang="en-US" sz="1867" dirty="0">
                <a:latin typeface="Courier New" pitchFamily="49" charset="0"/>
                <a:cs typeface="Courier New" pitchFamily="49" charset="0"/>
              </a:rPr>
              <a:t>由事务标志决定是提交事务，还是回滚事务</a:t>
            </a:r>
          </a:p>
          <a:p>
            <a:r>
              <a:rPr lang="en-US" sz="1867" dirty="0">
                <a:latin typeface="Courier New" pitchFamily="49" charset="0"/>
                <a:cs typeface="Courier New" pitchFamily="49" charset="0"/>
              </a:rPr>
              <a:t>   </a:t>
            </a:r>
            <a:r>
              <a:rPr lang="en-US" sz="1867" dirty="0" err="1">
                <a:latin typeface="Courier New" pitchFamily="49" charset="0"/>
                <a:cs typeface="Courier New" pitchFamily="49" charset="0"/>
              </a:rPr>
              <a:t>sqliteDatabase.endTransaction</a:t>
            </a:r>
            <a:r>
              <a:rPr lang="en-US" sz="1867" dirty="0">
                <a:latin typeface="Courier New" pitchFamily="49" charset="0"/>
                <a:cs typeface="Courier New" pitchFamily="49" charset="0"/>
              </a:rPr>
              <a:t>();</a:t>
            </a:r>
            <a:endParaRPr lang="zh-CN" altLang="en-US" sz="1867" dirty="0">
              <a:latin typeface="Courier New" pitchFamily="49" charset="0"/>
              <a:cs typeface="Courier New" pitchFamily="49" charset="0"/>
            </a:endParaRPr>
          </a:p>
          <a:p>
            <a:r>
              <a:rPr lang="en-US" sz="1867" dirty="0">
                <a:latin typeface="Courier New" pitchFamily="49" charset="0"/>
                <a:cs typeface="Courier New" pitchFamily="49" charset="0"/>
              </a:rPr>
              <a:t>}</a:t>
            </a:r>
            <a:endParaRPr lang="zh-CN" altLang="en-US" sz="1867" dirty="0">
              <a:latin typeface="Courier New" pitchFamily="49" charset="0"/>
              <a:cs typeface="Courier New" pitchFamily="49" charset="0"/>
            </a:endParaRPr>
          </a:p>
        </p:txBody>
      </p:sp>
    </p:spTree>
    <p:extLst>
      <p:ext uri="{BB962C8B-B14F-4D97-AF65-F5344CB8AC3E}">
        <p14:creationId xmlns:p14="http://schemas.microsoft.com/office/powerpoint/2010/main" xmlns="" val="1351744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 calcmode="lin" valueType="num">
                                      <p:cBhvr additive="base">
                                        <p:cTn id="3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248834" y="213537"/>
            <a:ext cx="9603275" cy="1049235"/>
          </a:xfrm>
        </p:spPr>
        <p:txBody>
          <a:bodyPr/>
          <a:lstStyle/>
          <a:p>
            <a:r>
              <a:rPr lang="zh-CN" altLang="en-US" dirty="0"/>
              <a:t>本章目标</a:t>
            </a:r>
          </a:p>
        </p:txBody>
      </p:sp>
      <p:sp>
        <p:nvSpPr>
          <p:cNvPr id="5" name="内容占位符 4"/>
          <p:cNvSpPr>
            <a:spLocks noGrp="1"/>
          </p:cNvSpPr>
          <p:nvPr>
            <p:ph idx="1"/>
          </p:nvPr>
        </p:nvSpPr>
        <p:spPr>
          <a:xfrm>
            <a:off x="1248834" y="983993"/>
            <a:ext cx="9803098" cy="3905275"/>
          </a:xfrm>
        </p:spPr>
        <p:txBody>
          <a:bodyPr>
            <a:normAutofit/>
          </a:bodyPr>
          <a:lstStyle/>
          <a:p>
            <a:pPr lvl="0"/>
            <a:r>
              <a:rPr lang="zh-CN" altLang="zh-CN" dirty="0"/>
              <a:t>了解</a:t>
            </a:r>
            <a:r>
              <a:rPr lang="en-US" altLang="zh-CN" dirty="0"/>
              <a:t>Android</a:t>
            </a:r>
            <a:r>
              <a:rPr lang="zh-CN" altLang="zh-CN" dirty="0"/>
              <a:t>数据存储方式</a:t>
            </a:r>
          </a:p>
          <a:p>
            <a:pPr lvl="0"/>
            <a:r>
              <a:rPr lang="zh-CN" altLang="zh-CN" dirty="0"/>
              <a:t>能够使用</a:t>
            </a:r>
            <a:r>
              <a:rPr lang="en-US" altLang="zh-CN" dirty="0"/>
              <a:t>I/O</a:t>
            </a:r>
            <a:r>
              <a:rPr lang="zh-CN" altLang="zh-CN" dirty="0"/>
              <a:t>流操作文件</a:t>
            </a:r>
          </a:p>
          <a:p>
            <a:pPr lvl="0"/>
            <a:r>
              <a:rPr lang="zh-CN" altLang="zh-CN" dirty="0"/>
              <a:t>能够读写</a:t>
            </a:r>
            <a:r>
              <a:rPr lang="en-US" altLang="zh-CN" dirty="0"/>
              <a:t>SD</a:t>
            </a:r>
            <a:r>
              <a:rPr lang="zh-CN" altLang="zh-CN" dirty="0"/>
              <a:t>卡文件</a:t>
            </a:r>
          </a:p>
          <a:p>
            <a:pPr lvl="0"/>
            <a:r>
              <a:rPr lang="zh-CN" altLang="zh-CN" dirty="0"/>
              <a:t>能够使用</a:t>
            </a:r>
            <a:r>
              <a:rPr lang="en-US" altLang="zh-CN" dirty="0" err="1"/>
              <a:t>SharedPreferences</a:t>
            </a:r>
            <a:r>
              <a:rPr lang="zh-CN" altLang="zh-CN" dirty="0"/>
              <a:t>存储</a:t>
            </a:r>
          </a:p>
          <a:p>
            <a:pPr lvl="0"/>
            <a:r>
              <a:rPr lang="zh-CN" altLang="zh-CN" dirty="0"/>
              <a:t>能够熟练使用</a:t>
            </a:r>
            <a:r>
              <a:rPr lang="en-US" altLang="zh-CN" dirty="0"/>
              <a:t>SQLite</a:t>
            </a:r>
            <a:r>
              <a:rPr lang="zh-CN" altLang="zh-CN" dirty="0"/>
              <a:t>进行数据的增删改查</a:t>
            </a:r>
          </a:p>
        </p:txBody>
      </p:sp>
    </p:spTree>
    <p:extLst>
      <p:ext uri="{BB962C8B-B14F-4D97-AF65-F5344CB8AC3E}">
        <p14:creationId xmlns:p14="http://schemas.microsoft.com/office/powerpoint/2010/main" xmlns="" val="99757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 calcmode="lin" valueType="num">
                                      <p:cBhvr additive="base">
                                        <p:cTn id="22"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25687" y="24554"/>
            <a:ext cx="7485380" cy="547793"/>
          </a:xfrm>
        </p:spPr>
        <p:txBody>
          <a:bodyPr>
            <a:normAutofit/>
          </a:bodyPr>
          <a:lstStyle/>
          <a:p>
            <a:r>
              <a:rPr lang="en-US" dirty="0" err="1"/>
              <a:t>SQLiteOpenHelper</a:t>
            </a:r>
            <a:r>
              <a:rPr dirty="0"/>
              <a:t>类</a:t>
            </a:r>
          </a:p>
        </p:txBody>
      </p:sp>
      <p:sp>
        <p:nvSpPr>
          <p:cNvPr id="117763" name="Rectangle 3"/>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147458" name="Rectangle 2"/>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151554" name="Rectangle 2"/>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graphicFrame>
        <p:nvGraphicFramePr>
          <p:cNvPr id="17" name="表格 16"/>
          <p:cNvGraphicFramePr>
            <a:graphicFrameLocks noGrp="1"/>
          </p:cNvGraphicFramePr>
          <p:nvPr>
            <p:extLst>
              <p:ext uri="{D42A27DB-BD31-4B8C-83A1-F6EECF244321}">
                <p14:modId xmlns:p14="http://schemas.microsoft.com/office/powerpoint/2010/main" xmlns="" val="1490336909"/>
              </p:ext>
            </p:extLst>
          </p:nvPr>
        </p:nvGraphicFramePr>
        <p:xfrm>
          <a:off x="552596" y="939878"/>
          <a:ext cx="10953830" cy="3728435"/>
        </p:xfrm>
        <a:graphic>
          <a:graphicData uri="http://schemas.openxmlformats.org/drawingml/2006/table">
            <a:tbl>
              <a:tblPr firstRow="1" bandRow="1">
                <a:tableStyleId>{5C22544A-7EE6-4342-B048-85BDC9FD1C3A}</a:tableStyleId>
              </a:tblPr>
              <a:tblGrid>
                <a:gridCol w="6381795">
                  <a:extLst>
                    <a:ext uri="{9D8B030D-6E8A-4147-A177-3AD203B41FA5}">
                      <a16:colId xmlns:a16="http://schemas.microsoft.com/office/drawing/2014/main" xmlns="" val="20000"/>
                    </a:ext>
                  </a:extLst>
                </a:gridCol>
                <a:gridCol w="4572035">
                  <a:extLst>
                    <a:ext uri="{9D8B030D-6E8A-4147-A177-3AD203B41FA5}">
                      <a16:colId xmlns:a16="http://schemas.microsoft.com/office/drawing/2014/main" xmlns="" val="20001"/>
                    </a:ext>
                  </a:extLst>
                </a:gridCol>
              </a:tblGrid>
              <a:tr h="604405">
                <a:tc>
                  <a:txBody>
                    <a:bodyPr/>
                    <a:lstStyle/>
                    <a:p>
                      <a:pPr marL="0" algn="ctr" defTabSz="914400" rtl="0" eaLnBrk="1" latinLnBrk="0" hangingPunct="1">
                        <a:spcAft>
                          <a:spcPts val="0"/>
                        </a:spcAft>
                      </a:pPr>
                      <a:r>
                        <a:rPr lang="en-US" altLang="zh-CN" sz="2100" b="1" kern="100" baseline="0" dirty="0">
                          <a:solidFill>
                            <a:schemeClr val="lt1"/>
                          </a:solidFill>
                          <a:latin typeface="+mn-ea"/>
                          <a:ea typeface="+mn-ea"/>
                          <a:cs typeface="Times New Roman"/>
                        </a:rPr>
                        <a:t> </a:t>
                      </a:r>
                      <a:r>
                        <a:rPr lang="zh-CN" altLang="en-US" sz="2100" b="1" kern="100" baseline="0" dirty="0">
                          <a:solidFill>
                            <a:schemeClr val="lt1"/>
                          </a:solidFill>
                          <a:latin typeface="+mn-ea"/>
                          <a:ea typeface="+mn-ea"/>
                          <a:cs typeface="Times New Roman"/>
                        </a:rPr>
                        <a:t>方法</a:t>
                      </a:r>
                      <a:endParaRPr lang="zh-CN" sz="2100" b="1" kern="100" dirty="0">
                        <a:solidFill>
                          <a:schemeClr val="lt1"/>
                        </a:solidFill>
                        <a:latin typeface="+mn-ea"/>
                        <a:ea typeface="+mn-ea"/>
                        <a:cs typeface="Times New Roman"/>
                      </a:endParaRPr>
                    </a:p>
                  </a:txBody>
                  <a:tcPr marL="0" marR="0" marT="0" marB="0" anchor="ctr"/>
                </a:tc>
                <a:tc>
                  <a:txBody>
                    <a:bodyPr/>
                    <a:lstStyle/>
                    <a:p>
                      <a:pPr marL="0" algn="ctr" defTabSz="914400" rtl="0" eaLnBrk="1" latinLnBrk="0" hangingPunct="1">
                        <a:spcAft>
                          <a:spcPts val="0"/>
                        </a:spcAft>
                      </a:pPr>
                      <a:r>
                        <a:rPr lang="zh-CN" altLang="en-US" sz="2100" b="1" kern="100" dirty="0">
                          <a:solidFill>
                            <a:schemeClr val="lt1"/>
                          </a:solidFill>
                          <a:latin typeface="+mn-ea"/>
                          <a:ea typeface="+mn-ea"/>
                          <a:cs typeface="Times New Roman"/>
                        </a:rPr>
                        <a:t>功能描述</a:t>
                      </a:r>
                      <a:endParaRPr lang="zh-CN" sz="2100" b="1" kern="100" dirty="0">
                        <a:solidFill>
                          <a:schemeClr val="lt1"/>
                        </a:solidFill>
                        <a:latin typeface="+mn-ea"/>
                        <a:ea typeface="+mn-ea"/>
                        <a:cs typeface="Times New Roman"/>
                      </a:endParaRPr>
                    </a:p>
                  </a:txBody>
                  <a:tcPr marL="0" marR="0" marT="0" marB="0" anchor="ctr"/>
                </a:tc>
                <a:extLst>
                  <a:ext uri="{0D108BD9-81ED-4DB2-BD59-A6C34878D82A}">
                    <a16:rowId xmlns:a16="http://schemas.microsoft.com/office/drawing/2014/main" xmlns="" val="10000"/>
                  </a:ext>
                </a:extLst>
              </a:tr>
              <a:tr h="585164">
                <a:tc>
                  <a:txBody>
                    <a:bodyPr/>
                    <a:lstStyle/>
                    <a:p>
                      <a:pPr marL="66675">
                        <a:lnSpc>
                          <a:spcPts val="1350"/>
                        </a:lnSpc>
                        <a:spcAft>
                          <a:spcPts val="0"/>
                        </a:spcAft>
                      </a:pPr>
                      <a:r>
                        <a:rPr lang="en-US" sz="1900" kern="100" dirty="0" err="1">
                          <a:latin typeface="Times New Roman" pitchFamily="18" charset="0"/>
                          <a:ea typeface="宋体"/>
                          <a:cs typeface="Times New Roman" pitchFamily="18" charset="0"/>
                        </a:rPr>
                        <a:t>SQLiteOpenHelper</a:t>
                      </a:r>
                      <a:r>
                        <a:rPr lang="en-US" sz="1900" kern="100" dirty="0">
                          <a:latin typeface="Times New Roman" pitchFamily="18" charset="0"/>
                          <a:ea typeface="宋体"/>
                          <a:cs typeface="Times New Roman" pitchFamily="18" charset="0"/>
                        </a:rPr>
                        <a:t>(Context </a:t>
                      </a:r>
                      <a:r>
                        <a:rPr lang="en-US" sz="1900" kern="100" dirty="0" err="1">
                          <a:latin typeface="Times New Roman" pitchFamily="18" charset="0"/>
                          <a:ea typeface="宋体"/>
                          <a:cs typeface="Times New Roman" pitchFamily="18" charset="0"/>
                        </a:rPr>
                        <a:t>context,String</a:t>
                      </a:r>
                      <a:r>
                        <a:rPr lang="en-US" sz="1900" kern="100" dirty="0">
                          <a:latin typeface="Times New Roman" pitchFamily="18" charset="0"/>
                          <a:ea typeface="宋体"/>
                          <a:cs typeface="Times New Roman" pitchFamily="18" charset="0"/>
                        </a:rPr>
                        <a:t> name,</a:t>
                      </a:r>
                    </a:p>
                    <a:p>
                      <a:pPr marL="66675">
                        <a:lnSpc>
                          <a:spcPts val="1350"/>
                        </a:lnSpc>
                        <a:spcAft>
                          <a:spcPts val="0"/>
                        </a:spcAft>
                      </a:pPr>
                      <a:r>
                        <a:rPr lang="en-US" sz="1900" kern="100" dirty="0" err="1">
                          <a:latin typeface="Times New Roman" pitchFamily="18" charset="0"/>
                          <a:ea typeface="宋体"/>
                          <a:cs typeface="Times New Roman" pitchFamily="18" charset="0"/>
                        </a:rPr>
                        <a:t>SQLiteDatabase.CursorFactory,int</a:t>
                      </a:r>
                      <a:r>
                        <a:rPr lang="en-US" sz="1900" kern="100" dirty="0">
                          <a:latin typeface="Times New Roman" pitchFamily="18" charset="0"/>
                          <a:ea typeface="宋体"/>
                          <a:cs typeface="Times New Roman" pitchFamily="18" charset="0"/>
                        </a:rPr>
                        <a:t> version)</a:t>
                      </a:r>
                      <a:endParaRPr lang="zh-CN" sz="1900" kern="100" dirty="0">
                        <a:latin typeface="Times New Roman" pitchFamily="18" charset="0"/>
                        <a:ea typeface="宋体"/>
                        <a:cs typeface="Times New Roman" pitchFamily="18" charset="0"/>
                      </a:endParaRPr>
                    </a:p>
                  </a:txBody>
                  <a:tcPr marL="0" marR="0" marT="0" marB="0" anchor="ctr"/>
                </a:tc>
                <a:tc>
                  <a:txBody>
                    <a:bodyPr/>
                    <a:lstStyle/>
                    <a:p>
                      <a:pPr marL="66675">
                        <a:lnSpc>
                          <a:spcPts val="1350"/>
                        </a:lnSpc>
                        <a:spcAft>
                          <a:spcPts val="0"/>
                        </a:spcAft>
                      </a:pPr>
                      <a:r>
                        <a:rPr lang="zh-CN" sz="1900" kern="100">
                          <a:latin typeface="+mn-ea"/>
                          <a:ea typeface="+mn-ea"/>
                          <a:cs typeface="宋体"/>
                        </a:rPr>
                        <a:t>构造函数，第二个参数是数据库名称</a:t>
                      </a:r>
                    </a:p>
                  </a:txBody>
                  <a:tcPr marL="0" marR="0" marT="0" marB="0" anchor="ctr"/>
                </a:tc>
                <a:extLst>
                  <a:ext uri="{0D108BD9-81ED-4DB2-BD59-A6C34878D82A}">
                    <a16:rowId xmlns:a16="http://schemas.microsoft.com/office/drawing/2014/main" xmlns="" val="10001"/>
                  </a:ext>
                </a:extLst>
              </a:tr>
              <a:tr h="585164">
                <a:tc>
                  <a:txBody>
                    <a:bodyPr/>
                    <a:lstStyle/>
                    <a:p>
                      <a:pPr marL="66675">
                        <a:lnSpc>
                          <a:spcPts val="1350"/>
                        </a:lnSpc>
                        <a:spcAft>
                          <a:spcPts val="0"/>
                        </a:spcAft>
                      </a:pPr>
                      <a:r>
                        <a:rPr lang="en-US" sz="1900" kern="100" dirty="0" err="1">
                          <a:latin typeface="Times New Roman" pitchFamily="18" charset="0"/>
                          <a:ea typeface="宋体"/>
                          <a:cs typeface="Times New Roman" pitchFamily="18" charset="0"/>
                        </a:rPr>
                        <a:t>onCreate</a:t>
                      </a:r>
                      <a:r>
                        <a:rPr lang="en-US" sz="1900" kern="100" dirty="0">
                          <a:latin typeface="Times New Roman" pitchFamily="18" charset="0"/>
                          <a:ea typeface="宋体"/>
                          <a:cs typeface="Times New Roman" pitchFamily="18" charset="0"/>
                        </a:rPr>
                        <a:t>(</a:t>
                      </a:r>
                      <a:r>
                        <a:rPr lang="en-US" sz="1900" kern="100" dirty="0" err="1">
                          <a:latin typeface="Times New Roman" pitchFamily="18" charset="0"/>
                          <a:ea typeface="宋体"/>
                          <a:cs typeface="Times New Roman" pitchFamily="18" charset="0"/>
                        </a:rPr>
                        <a:t>SQLiteDatabase</a:t>
                      </a:r>
                      <a:r>
                        <a:rPr lang="en-US" sz="1900" kern="100" dirty="0">
                          <a:latin typeface="Times New Roman" pitchFamily="18" charset="0"/>
                          <a:ea typeface="宋体"/>
                          <a:cs typeface="Times New Roman" pitchFamily="18" charset="0"/>
                        </a:rPr>
                        <a:t> db)</a:t>
                      </a:r>
                      <a:endParaRPr lang="zh-CN" sz="1900" kern="100" dirty="0">
                        <a:latin typeface="Times New Roman" pitchFamily="18" charset="0"/>
                        <a:ea typeface="宋体"/>
                        <a:cs typeface="Times New Roman" pitchFamily="18" charset="0"/>
                      </a:endParaRPr>
                    </a:p>
                  </a:txBody>
                  <a:tcPr marL="0" marR="0" marT="0" marB="0" anchor="ctr"/>
                </a:tc>
                <a:tc>
                  <a:txBody>
                    <a:bodyPr/>
                    <a:lstStyle/>
                    <a:p>
                      <a:pPr marL="66675">
                        <a:lnSpc>
                          <a:spcPts val="1350"/>
                        </a:lnSpc>
                        <a:spcAft>
                          <a:spcPts val="0"/>
                        </a:spcAft>
                      </a:pPr>
                      <a:r>
                        <a:rPr lang="zh-CN" sz="1900" kern="100" dirty="0">
                          <a:latin typeface="+mn-ea"/>
                          <a:ea typeface="+mn-ea"/>
                          <a:cs typeface="宋体"/>
                        </a:rPr>
                        <a:t>创建数据库时调用</a:t>
                      </a:r>
                    </a:p>
                  </a:txBody>
                  <a:tcPr marL="0" marR="0" marT="0" marB="0" anchor="ctr"/>
                </a:tc>
                <a:extLst>
                  <a:ext uri="{0D108BD9-81ED-4DB2-BD59-A6C34878D82A}">
                    <a16:rowId xmlns:a16="http://schemas.microsoft.com/office/drawing/2014/main" xmlns="" val="10002"/>
                  </a:ext>
                </a:extLst>
              </a:tr>
              <a:tr h="586043">
                <a:tc>
                  <a:txBody>
                    <a:bodyPr/>
                    <a:lstStyle/>
                    <a:p>
                      <a:pPr marL="66675">
                        <a:lnSpc>
                          <a:spcPts val="1350"/>
                        </a:lnSpc>
                        <a:spcAft>
                          <a:spcPts val="0"/>
                        </a:spcAft>
                      </a:pPr>
                      <a:r>
                        <a:rPr lang="en-US" sz="1900" kern="100" dirty="0" err="1">
                          <a:latin typeface="Times New Roman" pitchFamily="18" charset="0"/>
                          <a:ea typeface="宋体"/>
                          <a:cs typeface="Times New Roman" pitchFamily="18" charset="0"/>
                        </a:rPr>
                        <a:t>onUpgrade</a:t>
                      </a:r>
                      <a:r>
                        <a:rPr lang="en-US" sz="1900" kern="100" dirty="0">
                          <a:latin typeface="Times New Roman" pitchFamily="18" charset="0"/>
                          <a:ea typeface="宋体"/>
                          <a:cs typeface="Times New Roman" pitchFamily="18" charset="0"/>
                        </a:rPr>
                        <a:t>(</a:t>
                      </a:r>
                      <a:r>
                        <a:rPr lang="en-US" sz="1900" kern="100" dirty="0" err="1">
                          <a:latin typeface="Times New Roman" pitchFamily="18" charset="0"/>
                          <a:ea typeface="宋体"/>
                          <a:cs typeface="Times New Roman" pitchFamily="18" charset="0"/>
                        </a:rPr>
                        <a:t>SQLiteDatabase</a:t>
                      </a:r>
                      <a:r>
                        <a:rPr lang="en-US" sz="1900" kern="100" dirty="0">
                          <a:latin typeface="Times New Roman" pitchFamily="18" charset="0"/>
                          <a:ea typeface="宋体"/>
                          <a:cs typeface="Times New Roman" pitchFamily="18" charset="0"/>
                        </a:rPr>
                        <a:t> </a:t>
                      </a:r>
                      <a:r>
                        <a:rPr lang="en-US" sz="1900" kern="100" dirty="0" err="1">
                          <a:latin typeface="Times New Roman" pitchFamily="18" charset="0"/>
                          <a:ea typeface="宋体"/>
                          <a:cs typeface="Times New Roman" pitchFamily="18" charset="0"/>
                        </a:rPr>
                        <a:t>db,int</a:t>
                      </a:r>
                      <a:r>
                        <a:rPr lang="en-US" sz="1900" kern="100" dirty="0">
                          <a:latin typeface="Times New Roman" pitchFamily="18" charset="0"/>
                          <a:ea typeface="宋体"/>
                          <a:cs typeface="Times New Roman" pitchFamily="18" charset="0"/>
                        </a:rPr>
                        <a:t> </a:t>
                      </a:r>
                      <a:r>
                        <a:rPr lang="en-US" sz="1900" kern="100" dirty="0" err="1">
                          <a:latin typeface="Times New Roman" pitchFamily="18" charset="0"/>
                          <a:ea typeface="宋体"/>
                          <a:cs typeface="Times New Roman" pitchFamily="18" charset="0"/>
                        </a:rPr>
                        <a:t>oldVersion,int</a:t>
                      </a:r>
                      <a:r>
                        <a:rPr lang="en-US" sz="1900" kern="100" dirty="0">
                          <a:latin typeface="Times New Roman" pitchFamily="18" charset="0"/>
                          <a:ea typeface="宋体"/>
                          <a:cs typeface="Times New Roman" pitchFamily="18" charset="0"/>
                        </a:rPr>
                        <a:t> </a:t>
                      </a:r>
                      <a:r>
                        <a:rPr lang="en-US" sz="1900" kern="100" dirty="0" err="1">
                          <a:latin typeface="Times New Roman" pitchFamily="18" charset="0"/>
                          <a:ea typeface="宋体"/>
                          <a:cs typeface="Times New Roman" pitchFamily="18" charset="0"/>
                        </a:rPr>
                        <a:t>newVersion</a:t>
                      </a:r>
                      <a:r>
                        <a:rPr lang="en-US" sz="1900" kern="100" dirty="0">
                          <a:latin typeface="Times New Roman" pitchFamily="18" charset="0"/>
                          <a:ea typeface="宋体"/>
                          <a:cs typeface="Times New Roman" pitchFamily="18" charset="0"/>
                        </a:rPr>
                        <a:t>)</a:t>
                      </a:r>
                      <a:endParaRPr lang="zh-CN" sz="1900" kern="100" dirty="0">
                        <a:latin typeface="Times New Roman" pitchFamily="18" charset="0"/>
                        <a:ea typeface="宋体"/>
                        <a:cs typeface="Times New Roman" pitchFamily="18" charset="0"/>
                      </a:endParaRPr>
                    </a:p>
                  </a:txBody>
                  <a:tcPr marL="0" marR="0" marT="0" marB="0" anchor="ctr"/>
                </a:tc>
                <a:tc>
                  <a:txBody>
                    <a:bodyPr/>
                    <a:lstStyle/>
                    <a:p>
                      <a:pPr marL="66675">
                        <a:lnSpc>
                          <a:spcPts val="1350"/>
                        </a:lnSpc>
                        <a:spcAft>
                          <a:spcPts val="0"/>
                        </a:spcAft>
                      </a:pPr>
                      <a:r>
                        <a:rPr lang="zh-CN" sz="1900" kern="100">
                          <a:latin typeface="+mn-ea"/>
                          <a:ea typeface="+mn-ea"/>
                          <a:cs typeface="宋体"/>
                        </a:rPr>
                        <a:t>版本更新时调用</a:t>
                      </a:r>
                    </a:p>
                  </a:txBody>
                  <a:tcPr marL="0" marR="0" marT="0" marB="0" anchor="ctr"/>
                </a:tc>
                <a:extLst>
                  <a:ext uri="{0D108BD9-81ED-4DB2-BD59-A6C34878D82A}">
                    <a16:rowId xmlns:a16="http://schemas.microsoft.com/office/drawing/2014/main" xmlns="" val="10003"/>
                  </a:ext>
                </a:extLst>
              </a:tr>
              <a:tr h="700904">
                <a:tc>
                  <a:txBody>
                    <a:bodyPr/>
                    <a:lstStyle/>
                    <a:p>
                      <a:pPr marL="66675">
                        <a:lnSpc>
                          <a:spcPts val="1350"/>
                        </a:lnSpc>
                        <a:spcAft>
                          <a:spcPts val="0"/>
                        </a:spcAft>
                      </a:pPr>
                      <a:r>
                        <a:rPr lang="en-US" sz="1900" kern="100">
                          <a:latin typeface="Times New Roman" pitchFamily="18" charset="0"/>
                          <a:ea typeface="宋体"/>
                          <a:cs typeface="Times New Roman" pitchFamily="18" charset="0"/>
                        </a:rPr>
                        <a:t>getReadableDatabase()</a:t>
                      </a:r>
                      <a:endParaRPr lang="zh-CN" sz="1900" kern="100">
                        <a:latin typeface="Times New Roman" pitchFamily="18" charset="0"/>
                        <a:ea typeface="宋体"/>
                        <a:cs typeface="Times New Roman" pitchFamily="18" charset="0"/>
                      </a:endParaRPr>
                    </a:p>
                  </a:txBody>
                  <a:tcPr marL="0" marR="0" marT="0" marB="0" anchor="ctr"/>
                </a:tc>
                <a:tc>
                  <a:txBody>
                    <a:bodyPr/>
                    <a:lstStyle/>
                    <a:p>
                      <a:pPr marL="66675">
                        <a:lnSpc>
                          <a:spcPts val="1350"/>
                        </a:lnSpc>
                        <a:spcAft>
                          <a:spcPts val="0"/>
                        </a:spcAft>
                      </a:pPr>
                      <a:r>
                        <a:rPr lang="zh-CN" sz="1900" kern="100">
                          <a:latin typeface="+mn-ea"/>
                          <a:ea typeface="+mn-ea"/>
                          <a:cs typeface="宋体"/>
                        </a:rPr>
                        <a:t>创建或打开一个只读数据库</a:t>
                      </a:r>
                    </a:p>
                  </a:txBody>
                  <a:tcPr marL="0" marR="0" marT="0" marB="0" anchor="ctr"/>
                </a:tc>
                <a:extLst>
                  <a:ext uri="{0D108BD9-81ED-4DB2-BD59-A6C34878D82A}">
                    <a16:rowId xmlns:a16="http://schemas.microsoft.com/office/drawing/2014/main" xmlns="" val="10004"/>
                  </a:ext>
                </a:extLst>
              </a:tr>
              <a:tr h="666755">
                <a:tc>
                  <a:txBody>
                    <a:bodyPr/>
                    <a:lstStyle/>
                    <a:p>
                      <a:pPr marL="66675">
                        <a:lnSpc>
                          <a:spcPts val="1350"/>
                        </a:lnSpc>
                        <a:spcAft>
                          <a:spcPts val="0"/>
                        </a:spcAft>
                      </a:pPr>
                      <a:r>
                        <a:rPr lang="en-US" sz="1900" kern="100" dirty="0" err="1">
                          <a:latin typeface="Times New Roman" pitchFamily="18" charset="0"/>
                          <a:ea typeface="宋体"/>
                          <a:cs typeface="Times New Roman" pitchFamily="18" charset="0"/>
                        </a:rPr>
                        <a:t>getWritableDatabase</a:t>
                      </a:r>
                      <a:r>
                        <a:rPr lang="en-US" sz="1900" kern="100" dirty="0">
                          <a:latin typeface="Times New Roman" pitchFamily="18" charset="0"/>
                          <a:ea typeface="宋体"/>
                          <a:cs typeface="Times New Roman" pitchFamily="18" charset="0"/>
                        </a:rPr>
                        <a:t>()</a:t>
                      </a:r>
                      <a:endParaRPr lang="zh-CN" sz="1900" kern="100" dirty="0">
                        <a:latin typeface="Times New Roman" pitchFamily="18" charset="0"/>
                        <a:ea typeface="宋体"/>
                        <a:cs typeface="Times New Roman" pitchFamily="18" charset="0"/>
                      </a:endParaRPr>
                    </a:p>
                  </a:txBody>
                  <a:tcPr marL="0" marR="0" marT="0" marB="0" anchor="ctr"/>
                </a:tc>
                <a:tc>
                  <a:txBody>
                    <a:bodyPr/>
                    <a:lstStyle/>
                    <a:p>
                      <a:pPr marL="66675">
                        <a:lnSpc>
                          <a:spcPts val="1350"/>
                        </a:lnSpc>
                        <a:spcAft>
                          <a:spcPts val="0"/>
                        </a:spcAft>
                      </a:pPr>
                      <a:r>
                        <a:rPr lang="zh-CN" sz="1900" kern="100" dirty="0">
                          <a:latin typeface="+mn-ea"/>
                          <a:ea typeface="+mn-ea"/>
                          <a:cs typeface="宋体"/>
                        </a:rPr>
                        <a:t>创建或打开一个读写数据库</a:t>
                      </a:r>
                    </a:p>
                  </a:txBody>
                  <a:tcPr marL="0" marR="0" marT="0" marB="0" anchor="ct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xmlns="" val="395552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666712" y="777933"/>
            <a:ext cx="11334829" cy="5715013"/>
          </a:xfrm>
        </p:spPr>
        <p:txBody>
          <a:bodyPr>
            <a:normAutofit fontScale="92500" lnSpcReduction="10000"/>
          </a:bodyPr>
          <a:lstStyle/>
          <a:p>
            <a:pPr lvl="0"/>
            <a:r>
              <a:rPr lang="en-US" altLang="zh-CN" dirty="0"/>
              <a:t>Android</a:t>
            </a:r>
            <a:r>
              <a:rPr lang="zh-CN" altLang="zh-CN" dirty="0"/>
              <a:t>提供了多种数据存储方式，包括：文件存储、</a:t>
            </a:r>
            <a:r>
              <a:rPr lang="en-US" altLang="zh-CN" dirty="0" err="1"/>
              <a:t>SharedPreferences</a:t>
            </a:r>
            <a:r>
              <a:rPr lang="zh-CN" altLang="zh-CN" dirty="0"/>
              <a:t>和</a:t>
            </a:r>
            <a:r>
              <a:rPr lang="en-US" altLang="zh-CN" dirty="0"/>
              <a:t>SQLite</a:t>
            </a:r>
            <a:endParaRPr lang="zh-CN" altLang="zh-CN" dirty="0"/>
          </a:p>
          <a:p>
            <a:pPr lvl="0"/>
            <a:r>
              <a:rPr lang="zh-CN" altLang="zh-CN" dirty="0"/>
              <a:t>文件存储方式不受类型限制，可以将一些数据直接以文件的形式保存在设备中</a:t>
            </a:r>
          </a:p>
          <a:p>
            <a:pPr lvl="0"/>
            <a:r>
              <a:rPr lang="en-US" altLang="zh-CN" dirty="0"/>
              <a:t>Android</a:t>
            </a:r>
            <a:r>
              <a:rPr lang="zh-CN" altLang="zh-CN" dirty="0"/>
              <a:t>支持使用</a:t>
            </a:r>
            <a:r>
              <a:rPr lang="en-US" altLang="zh-CN" dirty="0"/>
              <a:t>I/O</a:t>
            </a:r>
            <a:r>
              <a:rPr lang="zh-CN" altLang="zh-CN" dirty="0"/>
              <a:t>流方式来访问手机等移动设备上存储的文件</a:t>
            </a:r>
          </a:p>
          <a:p>
            <a:pPr lvl="0"/>
            <a:r>
              <a:rPr lang="zh-CN" altLang="zh-CN" dirty="0"/>
              <a:t>在</a:t>
            </a:r>
            <a:r>
              <a:rPr lang="en-US" altLang="zh-CN" dirty="0"/>
              <a:t>Android</a:t>
            </a:r>
            <a:r>
              <a:rPr lang="zh-CN" altLang="zh-CN" dirty="0"/>
              <a:t>应用程序中，可以通过</a:t>
            </a:r>
            <a:r>
              <a:rPr lang="en-US" altLang="zh-CN" dirty="0"/>
              <a:t>Context</a:t>
            </a:r>
            <a:r>
              <a:rPr lang="zh-CN" altLang="zh-CN" dirty="0"/>
              <a:t>上下文环境提供的</a:t>
            </a:r>
            <a:r>
              <a:rPr lang="en-US" altLang="zh-CN" dirty="0" err="1"/>
              <a:t>openFileInput</a:t>
            </a:r>
            <a:r>
              <a:rPr lang="en-US" altLang="zh-CN" dirty="0"/>
              <a:t>()</a:t>
            </a:r>
            <a:r>
              <a:rPr lang="zh-CN" altLang="zh-CN" dirty="0"/>
              <a:t>和</a:t>
            </a:r>
            <a:r>
              <a:rPr lang="en-US" altLang="zh-CN" dirty="0" err="1"/>
              <a:t>openFileOuput</a:t>
            </a:r>
            <a:r>
              <a:rPr lang="en-US" altLang="zh-CN" dirty="0"/>
              <a:t>()</a:t>
            </a:r>
            <a:r>
              <a:rPr lang="zh-CN" altLang="zh-CN" dirty="0"/>
              <a:t>方法分别来获得文件的输入流和输出流</a:t>
            </a:r>
          </a:p>
          <a:p>
            <a:pPr lvl="0"/>
            <a:r>
              <a:rPr lang="en-US" altLang="zh-CN" dirty="0"/>
              <a:t>SD</a:t>
            </a:r>
            <a:r>
              <a:rPr lang="zh-CN" altLang="zh-CN" dirty="0"/>
              <a:t>卡是一种基于半导体快闪记忆器的多功能存储卡，扩充了手机的存储能力</a:t>
            </a:r>
          </a:p>
          <a:p>
            <a:pPr lvl="0"/>
            <a:r>
              <a:rPr lang="en-US" altLang="zh-CN" dirty="0" err="1"/>
              <a:t>SharedPreferences</a:t>
            </a:r>
            <a:r>
              <a:rPr lang="zh-CN" altLang="zh-CN" dirty="0"/>
              <a:t>保存的数据都以“</a:t>
            </a:r>
            <a:r>
              <a:rPr lang="en-US" altLang="zh-CN" dirty="0"/>
              <a:t>key-value</a:t>
            </a:r>
            <a:r>
              <a:rPr lang="zh-CN" altLang="zh-CN" dirty="0"/>
              <a:t>”键值对的方式存储在</a:t>
            </a:r>
            <a:r>
              <a:rPr lang="en-US" altLang="zh-CN" dirty="0"/>
              <a:t>XML</a:t>
            </a:r>
            <a:r>
              <a:rPr lang="zh-CN" altLang="zh-CN" dirty="0"/>
              <a:t>文件中</a:t>
            </a:r>
          </a:p>
          <a:p>
            <a:pPr lvl="0"/>
            <a:r>
              <a:rPr lang="zh-CN" altLang="zh-CN" dirty="0"/>
              <a:t>使用</a:t>
            </a:r>
            <a:r>
              <a:rPr lang="en-US" altLang="zh-CN" dirty="0" err="1"/>
              <a:t>SharedPreferences</a:t>
            </a:r>
            <a:r>
              <a:rPr lang="zh-CN" altLang="zh-CN" dirty="0"/>
              <a:t>中的</a:t>
            </a:r>
            <a:r>
              <a:rPr lang="en-US" altLang="zh-CN" dirty="0" err="1"/>
              <a:t>getXxx</a:t>
            </a:r>
            <a:r>
              <a:rPr lang="en-US" altLang="zh-CN" dirty="0"/>
              <a:t>()</a:t>
            </a:r>
            <a:r>
              <a:rPr lang="zh-CN" altLang="zh-CN" dirty="0"/>
              <a:t>方法获取数据，使用</a:t>
            </a:r>
            <a:r>
              <a:rPr lang="en-US" altLang="zh-CN" dirty="0" err="1"/>
              <a:t>SharedPreferences.Editor</a:t>
            </a:r>
            <a:r>
              <a:rPr lang="zh-CN" altLang="zh-CN" dirty="0"/>
              <a:t>的</a:t>
            </a:r>
            <a:r>
              <a:rPr lang="en-US" altLang="zh-CN" dirty="0" err="1"/>
              <a:t>putXxx</a:t>
            </a:r>
            <a:r>
              <a:rPr lang="en-US" altLang="zh-CN" dirty="0"/>
              <a:t>()</a:t>
            </a:r>
            <a:r>
              <a:rPr lang="zh-CN" altLang="zh-CN" dirty="0"/>
              <a:t>方法保存数据</a:t>
            </a:r>
          </a:p>
          <a:p>
            <a:pPr lvl="0"/>
            <a:r>
              <a:rPr lang="en-US" altLang="zh-CN" dirty="0"/>
              <a:t>SQLite</a:t>
            </a:r>
            <a:r>
              <a:rPr lang="zh-CN" altLang="zh-CN" dirty="0"/>
              <a:t>是一种免费开源、支持很多语言的数据库</a:t>
            </a:r>
          </a:p>
          <a:p>
            <a:pPr lvl="0"/>
            <a:r>
              <a:rPr lang="en-US" altLang="zh-CN" dirty="0" err="1"/>
              <a:t>SQLiteDatabase</a:t>
            </a:r>
            <a:r>
              <a:rPr lang="zh-CN" altLang="zh-CN" dirty="0"/>
              <a:t>代表一个数据库对象，提供了操作数据库的一些方法</a:t>
            </a:r>
          </a:p>
          <a:p>
            <a:pPr lvl="0"/>
            <a:r>
              <a:rPr lang="en-US" altLang="zh-CN" dirty="0" err="1"/>
              <a:t>SQLiteDatabase</a:t>
            </a:r>
            <a:r>
              <a:rPr lang="zh-CN" altLang="zh-CN" dirty="0"/>
              <a:t>的</a:t>
            </a:r>
            <a:r>
              <a:rPr lang="en-US" altLang="zh-CN" dirty="0"/>
              <a:t>query()</a:t>
            </a:r>
            <a:r>
              <a:rPr lang="zh-CN" altLang="zh-CN" dirty="0"/>
              <a:t>方法的返回值是一个</a:t>
            </a:r>
            <a:r>
              <a:rPr lang="en-US" altLang="zh-CN" dirty="0"/>
              <a:t>Cursor</a:t>
            </a:r>
            <a:r>
              <a:rPr lang="zh-CN" altLang="zh-CN" dirty="0"/>
              <a:t>游标对象，可以查询记录</a:t>
            </a:r>
          </a:p>
          <a:p>
            <a:pPr lvl="0"/>
            <a:r>
              <a:rPr lang="en-US" altLang="zh-CN" dirty="0" err="1"/>
              <a:t>SQLiteOpenHelper</a:t>
            </a:r>
            <a:r>
              <a:rPr lang="zh-CN" altLang="zh-CN" dirty="0"/>
              <a:t>是</a:t>
            </a:r>
            <a:r>
              <a:rPr lang="en-US" altLang="zh-CN" dirty="0" err="1"/>
              <a:t>SQLiteDatabase</a:t>
            </a:r>
            <a:r>
              <a:rPr lang="zh-CN" altLang="zh-CN" dirty="0"/>
              <a:t>的一个帮助类，用来管理数据库的创建和版本更新</a:t>
            </a:r>
          </a:p>
          <a:p>
            <a:pPr lvl="0"/>
            <a:r>
              <a:rPr lang="zh-CN" altLang="zh-CN" dirty="0"/>
              <a:t>使用</a:t>
            </a:r>
            <a:r>
              <a:rPr lang="en-US" altLang="zh-CN" dirty="0" err="1"/>
              <a:t>ListView</a:t>
            </a:r>
            <a:r>
              <a:rPr lang="zh-CN" altLang="zh-CN" dirty="0"/>
              <a:t>控件可以实现滑动分页</a:t>
            </a:r>
          </a:p>
          <a:p>
            <a:pPr lvl="0"/>
            <a:endParaRPr lang="zh-CN" altLang="en-US" sz="2400" dirty="0"/>
          </a:p>
          <a:p>
            <a:pPr lvl="0">
              <a:buNone/>
            </a:pPr>
            <a:endParaRPr lang="zh-CN" altLang="en-US" sz="2400" dirty="0"/>
          </a:p>
        </p:txBody>
      </p:sp>
      <p:sp>
        <p:nvSpPr>
          <p:cNvPr id="4" name="标题 3"/>
          <p:cNvSpPr>
            <a:spLocks noGrp="1"/>
          </p:cNvSpPr>
          <p:nvPr>
            <p:ph type="title"/>
          </p:nvPr>
        </p:nvSpPr>
        <p:spPr/>
        <p:txBody>
          <a:bodyPr/>
          <a:lstStyle/>
          <a:p>
            <a:r>
              <a:rPr lang="zh-CN" altLang="en-US" dirty="0"/>
              <a:t>本章总结</a:t>
            </a:r>
          </a:p>
        </p:txBody>
      </p:sp>
    </p:spTree>
    <p:extLst>
      <p:ext uri="{BB962C8B-B14F-4D97-AF65-F5344CB8AC3E}">
        <p14:creationId xmlns:p14="http://schemas.microsoft.com/office/powerpoint/2010/main" xmlns="" val="9119801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666713" y="857259"/>
            <a:ext cx="10953820" cy="5715013"/>
          </a:xfrm>
        </p:spPr>
        <p:txBody>
          <a:bodyPr/>
          <a:lstStyle/>
          <a:p>
            <a:pPr lvl="0"/>
            <a:r>
              <a:rPr lang="zh-CN" altLang="en-US" sz="2400" dirty="0"/>
              <a:t>使用</a:t>
            </a:r>
            <a:r>
              <a:rPr sz="2400" dirty="0"/>
              <a:t>SharedPreferences</a:t>
            </a:r>
            <a:r>
              <a:rPr lang="zh-CN" altLang="en-US" sz="2400" dirty="0"/>
              <a:t>中的</a:t>
            </a:r>
            <a:r>
              <a:rPr sz="2400" dirty="0"/>
              <a:t>getXxx()</a:t>
            </a:r>
            <a:r>
              <a:rPr lang="zh-CN" altLang="en-US" sz="2400" dirty="0"/>
              <a:t>方法获取数据，使用</a:t>
            </a:r>
            <a:r>
              <a:rPr sz="2400" dirty="0"/>
              <a:t>SharedPreferences.Editor</a:t>
            </a:r>
            <a:r>
              <a:rPr lang="zh-CN" altLang="en-US" sz="2400" dirty="0"/>
              <a:t>的</a:t>
            </a:r>
            <a:r>
              <a:rPr sz="2400" dirty="0"/>
              <a:t>putXxx()</a:t>
            </a:r>
            <a:r>
              <a:rPr lang="zh-CN" altLang="en-US" sz="2400" dirty="0"/>
              <a:t>方法保存数据</a:t>
            </a:r>
            <a:endParaRPr sz="2400" dirty="0"/>
          </a:p>
          <a:p>
            <a:r>
              <a:rPr sz="2400" dirty="0"/>
              <a:t>SQLite</a:t>
            </a:r>
            <a:r>
              <a:rPr lang="zh-CN" altLang="en-US" sz="2400" dirty="0"/>
              <a:t>是一种免费开源、支持很多语言的数据库</a:t>
            </a:r>
          </a:p>
          <a:p>
            <a:r>
              <a:rPr sz="2400" dirty="0"/>
              <a:t>SQLiteDatabase</a:t>
            </a:r>
            <a:r>
              <a:rPr lang="zh-CN" altLang="en-US" sz="2400" dirty="0"/>
              <a:t>代表一个数据库对象，提供了操作数据库的一些方法</a:t>
            </a:r>
          </a:p>
          <a:p>
            <a:r>
              <a:rPr sz="2400" dirty="0"/>
              <a:t>SQLiteDatabase</a:t>
            </a:r>
            <a:r>
              <a:rPr lang="zh-CN" altLang="en-US" sz="2400" dirty="0"/>
              <a:t>的</a:t>
            </a:r>
            <a:r>
              <a:rPr sz="2400" dirty="0"/>
              <a:t>query()</a:t>
            </a:r>
            <a:r>
              <a:rPr lang="zh-CN" altLang="en-US" sz="2400" dirty="0"/>
              <a:t>方法的返回值是一个</a:t>
            </a:r>
            <a:r>
              <a:rPr sz="2400" dirty="0"/>
              <a:t>Cursor</a:t>
            </a:r>
            <a:r>
              <a:rPr lang="zh-CN" altLang="en-US" sz="2400" dirty="0"/>
              <a:t>游标对象，可以查询记录</a:t>
            </a:r>
          </a:p>
          <a:p>
            <a:r>
              <a:rPr sz="2400" dirty="0"/>
              <a:t>SQLiteOpenHelper</a:t>
            </a:r>
            <a:r>
              <a:rPr lang="zh-CN" altLang="en-US" sz="2400" dirty="0"/>
              <a:t>是</a:t>
            </a:r>
            <a:r>
              <a:rPr sz="2400" dirty="0"/>
              <a:t>SQLiteDatabase</a:t>
            </a:r>
            <a:r>
              <a:rPr lang="zh-CN" altLang="en-US" sz="2400" dirty="0"/>
              <a:t>的一个帮助类，用来管理数据库的创建和版本更新</a:t>
            </a:r>
          </a:p>
          <a:p>
            <a:r>
              <a:rPr lang="zh-CN" altLang="en-US" sz="2400" dirty="0"/>
              <a:t>使用</a:t>
            </a:r>
            <a:r>
              <a:rPr sz="2400" dirty="0"/>
              <a:t>ListView</a:t>
            </a:r>
            <a:r>
              <a:rPr lang="zh-CN" altLang="en-US" sz="2400" dirty="0"/>
              <a:t>控件可以实现滑动分页</a:t>
            </a:r>
          </a:p>
          <a:p>
            <a:pPr lvl="0"/>
            <a:endParaRPr lang="zh-CN" altLang="en-US" sz="2400" dirty="0"/>
          </a:p>
          <a:p>
            <a:pPr lvl="0">
              <a:buNone/>
            </a:pPr>
            <a:endParaRPr lang="zh-CN" altLang="en-US" sz="2400" dirty="0"/>
          </a:p>
        </p:txBody>
      </p:sp>
      <p:sp>
        <p:nvSpPr>
          <p:cNvPr id="4" name="标题 3"/>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xmlns="" val="1274494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1345390" y="927570"/>
            <a:ext cx="9176277" cy="4567622"/>
          </a:xfrm>
        </p:spPr>
        <p:txBody>
          <a:bodyPr/>
          <a:lstStyle/>
          <a:p>
            <a:pPr lvl="0"/>
            <a:r>
              <a:rPr dirty="0"/>
              <a:t>Android</a:t>
            </a:r>
            <a:r>
              <a:rPr lang="zh-CN" dirty="0"/>
              <a:t>提供了以下</a:t>
            </a:r>
            <a:r>
              <a:rPr dirty="0"/>
              <a:t> </a:t>
            </a:r>
            <a:r>
              <a:rPr lang="zh-CN" altLang="en-US" dirty="0"/>
              <a:t>三</a:t>
            </a:r>
            <a:r>
              <a:rPr lang="zh-CN" dirty="0"/>
              <a:t>种数据存储方式：</a:t>
            </a:r>
            <a:endParaRPr dirty="0"/>
          </a:p>
          <a:p>
            <a:pPr lvl="1">
              <a:lnSpc>
                <a:spcPct val="150000"/>
              </a:lnSpc>
              <a:buFont typeface="Wingdings" panose="05000000000000000000" pitchFamily="2" charset="2"/>
              <a:buChar char="ü"/>
            </a:pPr>
            <a:r>
              <a:rPr i="0" dirty="0"/>
              <a:t>文件存储：少量数据需要保存，且数据格式无需结构化</a:t>
            </a:r>
            <a:endParaRPr lang="en-US" i="0" dirty="0"/>
          </a:p>
          <a:p>
            <a:pPr lvl="1">
              <a:lnSpc>
                <a:spcPct val="150000"/>
              </a:lnSpc>
              <a:buFont typeface="Wingdings" panose="05000000000000000000" pitchFamily="2" charset="2"/>
              <a:buChar char="ü"/>
            </a:pPr>
            <a:r>
              <a:rPr lang="en-US" i="0" dirty="0" err="1"/>
              <a:t>SharedPreferences</a:t>
            </a:r>
            <a:r>
              <a:rPr i="0" dirty="0"/>
              <a:t>存储：数据是以“</a:t>
            </a:r>
            <a:r>
              <a:rPr lang="en-US" i="0" dirty="0"/>
              <a:t>key-value</a:t>
            </a:r>
            <a:r>
              <a:rPr i="0" dirty="0"/>
              <a:t>”键值对的方式进行组织和管理，并保存到</a:t>
            </a:r>
            <a:r>
              <a:rPr lang="en-US" i="0" dirty="0"/>
              <a:t>XML</a:t>
            </a:r>
            <a:r>
              <a:rPr i="0" dirty="0"/>
              <a:t>文件中</a:t>
            </a:r>
            <a:endParaRPr lang="en-US" i="0" dirty="0"/>
          </a:p>
          <a:p>
            <a:pPr lvl="1">
              <a:lnSpc>
                <a:spcPct val="150000"/>
              </a:lnSpc>
              <a:buFont typeface="Wingdings" panose="05000000000000000000" pitchFamily="2" charset="2"/>
              <a:buChar char="ü"/>
            </a:pPr>
            <a:r>
              <a:rPr lang="en-US" i="0" dirty="0" err="1"/>
              <a:t>SQLite</a:t>
            </a:r>
            <a:r>
              <a:rPr i="0" dirty="0"/>
              <a:t>数据库存储：用于数据量较多，且需要进行结构化存储</a:t>
            </a:r>
            <a:endParaRPr lang="zh-CN" altLang="en-US" sz="2400" dirty="0"/>
          </a:p>
          <a:p>
            <a:pPr marL="0" indent="0">
              <a:buNone/>
            </a:pPr>
            <a:endParaRPr lang="zh-CN" dirty="0"/>
          </a:p>
        </p:txBody>
      </p:sp>
      <p:sp>
        <p:nvSpPr>
          <p:cNvPr id="4" name="标题 3"/>
          <p:cNvSpPr>
            <a:spLocks noGrp="1"/>
          </p:cNvSpPr>
          <p:nvPr>
            <p:ph type="title"/>
          </p:nvPr>
        </p:nvSpPr>
        <p:spPr>
          <a:xfrm>
            <a:off x="1345390" y="237431"/>
            <a:ext cx="8351899" cy="547687"/>
          </a:xfrm>
        </p:spPr>
        <p:txBody>
          <a:bodyPr/>
          <a:lstStyle/>
          <a:p>
            <a:r>
              <a:rPr dirty="0" err="1"/>
              <a:t>数据存储</a:t>
            </a:r>
            <a:endParaRPr dirty="0"/>
          </a:p>
        </p:txBody>
      </p:sp>
      <p:sp>
        <p:nvSpPr>
          <p:cNvPr id="133122" name="Rectangle 2"/>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237570" name="Rectangle 2"/>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237572" name="Rectangle 4"/>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237573" name="Rectangle 5"/>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Tree>
    <p:extLst>
      <p:ext uri="{BB962C8B-B14F-4D97-AF65-F5344CB8AC3E}">
        <p14:creationId xmlns:p14="http://schemas.microsoft.com/office/powerpoint/2010/main" xmlns="" val="265757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310221" y="246223"/>
            <a:ext cx="8351899" cy="547687"/>
          </a:xfrm>
        </p:spPr>
        <p:txBody>
          <a:bodyPr/>
          <a:lstStyle/>
          <a:p>
            <a:r>
              <a:rPr lang="en-US" dirty="0"/>
              <a:t>I/</a:t>
            </a:r>
            <a:r>
              <a:rPr lang="en-US" dirty="0" err="1"/>
              <a:t>O</a:t>
            </a:r>
            <a:r>
              <a:rPr dirty="0" err="1"/>
              <a:t>流操作文件</a:t>
            </a:r>
            <a:endParaRPr dirty="0"/>
          </a:p>
        </p:txBody>
      </p:sp>
      <p:sp>
        <p:nvSpPr>
          <p:cNvPr id="5" name="矩形 4"/>
          <p:cNvSpPr/>
          <p:nvPr/>
        </p:nvSpPr>
        <p:spPr>
          <a:xfrm>
            <a:off x="624216" y="860162"/>
            <a:ext cx="11430037" cy="4118050"/>
          </a:xfrm>
          <a:prstGeom prst="rect">
            <a:avLst/>
          </a:prstGeom>
        </p:spPr>
        <p:txBody>
          <a:bodyPr wrap="square">
            <a:spAutoFit/>
          </a:bodyPr>
          <a:lstStyle/>
          <a:p>
            <a:pPr marL="457200" indent="-457200" fontAlgn="base">
              <a:lnSpc>
                <a:spcPct val="150000"/>
              </a:lnSpc>
              <a:spcBef>
                <a:spcPct val="20000"/>
              </a:spcBef>
              <a:spcAft>
                <a:spcPct val="0"/>
              </a:spcAft>
              <a:buClr>
                <a:schemeClr val="accent1"/>
              </a:buClr>
              <a:buFont typeface="Arial" panose="020B0604020202020204" pitchFamily="34" charset="0"/>
              <a:buChar char="•"/>
            </a:pPr>
            <a:r>
              <a:rPr lang="zh-CN" altLang="en-US" sz="2400" dirty="0">
                <a:latin typeface="Adobe 宋体 Std L" pitchFamily="18" charset="-122"/>
                <a:ea typeface="Adobe 宋体 Std L" pitchFamily="18" charset="-122"/>
                <a:cs typeface="华文细黑" pitchFamily="2" charset="-122"/>
              </a:rPr>
              <a:t>通过</a:t>
            </a:r>
            <a:r>
              <a:rPr lang="en-US" altLang="en-US" sz="2400" dirty="0">
                <a:latin typeface="Adobe 宋体 Std L" pitchFamily="18" charset="-122"/>
                <a:ea typeface="Adobe 宋体 Std L" pitchFamily="18" charset="-122"/>
                <a:cs typeface="华文细黑" pitchFamily="2" charset="-122"/>
              </a:rPr>
              <a:t>Context</a:t>
            </a:r>
            <a:r>
              <a:rPr lang="zh-CN" altLang="en-US" sz="2400" dirty="0">
                <a:latin typeface="Adobe 宋体 Std L" pitchFamily="18" charset="-122"/>
                <a:ea typeface="Adobe 宋体 Std L" pitchFamily="18" charset="-122"/>
                <a:cs typeface="华文细黑" pitchFamily="2" charset="-122"/>
              </a:rPr>
              <a:t>对象提供的</a:t>
            </a:r>
            <a:r>
              <a:rPr lang="en-US" altLang="en-US" sz="2400" dirty="0" err="1">
                <a:latin typeface="Adobe 宋体 Std L" pitchFamily="18" charset="-122"/>
                <a:ea typeface="Adobe 宋体 Std L" pitchFamily="18" charset="-122"/>
                <a:cs typeface="华文细黑" pitchFamily="2" charset="-122"/>
              </a:rPr>
              <a:t>openFileInput</a:t>
            </a:r>
            <a:r>
              <a:rPr lang="en-US" altLang="en-US" sz="2400" dirty="0">
                <a:latin typeface="Adobe 宋体 Std L" pitchFamily="18" charset="-122"/>
                <a:ea typeface="Adobe 宋体 Std L" pitchFamily="18" charset="-122"/>
                <a:cs typeface="华文细黑" pitchFamily="2" charset="-122"/>
              </a:rPr>
              <a:t>()</a:t>
            </a:r>
            <a:r>
              <a:rPr lang="zh-CN" altLang="en-US" sz="2400" dirty="0">
                <a:latin typeface="Adobe 宋体 Std L" pitchFamily="18" charset="-122"/>
                <a:ea typeface="Adobe 宋体 Std L" pitchFamily="18" charset="-122"/>
                <a:cs typeface="华文细黑" pitchFamily="2" charset="-122"/>
              </a:rPr>
              <a:t>和</a:t>
            </a:r>
            <a:r>
              <a:rPr lang="en-US" altLang="en-US" sz="2400" dirty="0" err="1">
                <a:latin typeface="Adobe 宋体 Std L" pitchFamily="18" charset="-122"/>
                <a:ea typeface="Adobe 宋体 Std L" pitchFamily="18" charset="-122"/>
                <a:cs typeface="华文细黑" pitchFamily="2" charset="-122"/>
              </a:rPr>
              <a:t>openFileOuput</a:t>
            </a:r>
            <a:r>
              <a:rPr lang="en-US" altLang="en-US" sz="2400" dirty="0">
                <a:latin typeface="Adobe 宋体 Std L" pitchFamily="18" charset="-122"/>
                <a:ea typeface="Adobe 宋体 Std L" pitchFamily="18" charset="-122"/>
                <a:cs typeface="华文细黑" pitchFamily="2" charset="-122"/>
              </a:rPr>
              <a:t>()</a:t>
            </a:r>
            <a:r>
              <a:rPr lang="zh-CN" altLang="en-US" sz="2400" dirty="0">
                <a:latin typeface="Adobe 宋体 Std L" pitchFamily="18" charset="-122"/>
                <a:ea typeface="Adobe 宋体 Std L" pitchFamily="18" charset="-122"/>
                <a:cs typeface="华文细黑" pitchFamily="2" charset="-122"/>
              </a:rPr>
              <a:t>两个方法分别来获得文件的输入流和输出流：</a:t>
            </a:r>
            <a:endParaRPr lang="en-US" altLang="zh-CN" sz="2400" dirty="0">
              <a:latin typeface="Adobe 宋体 Std L" pitchFamily="18" charset="-122"/>
              <a:ea typeface="Adobe 宋体 Std L" pitchFamily="18" charset="-122"/>
              <a:cs typeface="华文细黑" pitchFamily="2" charset="-122"/>
            </a:endParaRPr>
          </a:p>
          <a:p>
            <a:pPr marL="990575" lvl="1" indent="-380990" fontAlgn="base">
              <a:lnSpc>
                <a:spcPct val="150000"/>
              </a:lnSpc>
              <a:spcBef>
                <a:spcPct val="20000"/>
              </a:spcBef>
              <a:spcAft>
                <a:spcPct val="0"/>
              </a:spcAft>
              <a:buClr>
                <a:schemeClr val="accent1"/>
              </a:buClr>
              <a:buFont typeface="Wingdings" panose="05000000000000000000" pitchFamily="2" charset="2"/>
              <a:buChar char="ü"/>
            </a:pPr>
            <a:r>
              <a:rPr lang="en-US" altLang="en-US" sz="2400" dirty="0" err="1">
                <a:latin typeface="Adobe 宋体 Std L" pitchFamily="18" charset="-122"/>
                <a:ea typeface="Adobe 宋体 Std L" pitchFamily="18" charset="-122"/>
                <a:cs typeface="华文细黑" pitchFamily="2" charset="-122"/>
              </a:rPr>
              <a:t>FileInputStream</a:t>
            </a:r>
            <a:r>
              <a:rPr lang="en-US" altLang="en-US" sz="2400" dirty="0">
                <a:latin typeface="Adobe 宋体 Std L" pitchFamily="18" charset="-122"/>
                <a:ea typeface="Adobe 宋体 Std L" pitchFamily="18" charset="-122"/>
                <a:cs typeface="华文细黑" pitchFamily="2" charset="-122"/>
              </a:rPr>
              <a:t> </a:t>
            </a:r>
            <a:r>
              <a:rPr lang="en-US" altLang="en-US" sz="2400" dirty="0" err="1">
                <a:latin typeface="Adobe 宋体 Std L" pitchFamily="18" charset="-122"/>
                <a:ea typeface="Adobe 宋体 Std L" pitchFamily="18" charset="-122"/>
                <a:cs typeface="华文细黑" pitchFamily="2" charset="-122"/>
              </a:rPr>
              <a:t>openFileInput</a:t>
            </a:r>
            <a:r>
              <a:rPr lang="en-US" altLang="en-US" sz="2400" dirty="0">
                <a:latin typeface="Adobe 宋体 Std L" pitchFamily="18" charset="-122"/>
                <a:ea typeface="Adobe 宋体 Std L" pitchFamily="18" charset="-122"/>
                <a:cs typeface="华文细黑" pitchFamily="2" charset="-122"/>
              </a:rPr>
              <a:t>(String name)</a:t>
            </a:r>
            <a:r>
              <a:rPr lang="zh-CN" altLang="en-US" sz="2400" dirty="0">
                <a:latin typeface="Adobe 宋体 Std L" pitchFamily="18" charset="-122"/>
                <a:ea typeface="Adobe 宋体 Std L" pitchFamily="18" charset="-122"/>
                <a:cs typeface="华文细黑" pitchFamily="2" charset="-122"/>
              </a:rPr>
              <a:t>：用于获取应用程序的数据文件夹下指定“</a:t>
            </a:r>
            <a:r>
              <a:rPr lang="en-US" altLang="en-US" sz="2400" dirty="0">
                <a:latin typeface="Adobe 宋体 Std L" pitchFamily="18" charset="-122"/>
                <a:ea typeface="Adobe 宋体 Std L" pitchFamily="18" charset="-122"/>
                <a:cs typeface="华文细黑" pitchFamily="2" charset="-122"/>
              </a:rPr>
              <a:t>name</a:t>
            </a:r>
            <a:r>
              <a:rPr lang="zh-CN" altLang="en-US" sz="2400" dirty="0">
                <a:latin typeface="Adobe 宋体 Std L" pitchFamily="18" charset="-122"/>
                <a:ea typeface="Adobe 宋体 Std L" pitchFamily="18" charset="-122"/>
                <a:cs typeface="华文细黑" pitchFamily="2" charset="-122"/>
              </a:rPr>
              <a:t>”文件名的标准文件输入流，以便读取设备中的文件</a:t>
            </a:r>
            <a:endParaRPr lang="en-US" altLang="zh-CN" sz="2400" dirty="0" err="1">
              <a:latin typeface="Adobe 宋体 Std L" pitchFamily="18" charset="-122"/>
              <a:ea typeface="Adobe 宋体 Std L" pitchFamily="18" charset="-122"/>
              <a:cs typeface="华文细黑" pitchFamily="2" charset="-122"/>
            </a:endParaRPr>
          </a:p>
          <a:p>
            <a:pPr marL="990575" lvl="1" indent="-380990" fontAlgn="base">
              <a:lnSpc>
                <a:spcPct val="150000"/>
              </a:lnSpc>
              <a:spcBef>
                <a:spcPct val="20000"/>
              </a:spcBef>
              <a:spcAft>
                <a:spcPct val="0"/>
              </a:spcAft>
              <a:buClr>
                <a:schemeClr val="accent1"/>
              </a:buClr>
              <a:buFont typeface="Wingdings" panose="05000000000000000000" pitchFamily="2" charset="2"/>
              <a:buChar char="ü"/>
            </a:pPr>
            <a:r>
              <a:rPr lang="en-US" altLang="en-US" sz="2400" dirty="0" err="1">
                <a:latin typeface="Adobe 宋体 Std L" pitchFamily="18" charset="-122"/>
                <a:ea typeface="Adobe 宋体 Std L" pitchFamily="18" charset="-122"/>
                <a:cs typeface="华文细黑" pitchFamily="2" charset="-122"/>
              </a:rPr>
              <a:t>FileOutputStream</a:t>
            </a:r>
            <a:r>
              <a:rPr lang="en-US" altLang="en-US" sz="2400" dirty="0">
                <a:latin typeface="Adobe 宋体 Std L" pitchFamily="18" charset="-122"/>
                <a:ea typeface="Adobe 宋体 Std L" pitchFamily="18" charset="-122"/>
                <a:cs typeface="华文细黑" pitchFamily="2" charset="-122"/>
              </a:rPr>
              <a:t> </a:t>
            </a:r>
            <a:r>
              <a:rPr lang="en-US" altLang="en-US" sz="2400" dirty="0" err="1">
                <a:latin typeface="Adobe 宋体 Std L" pitchFamily="18" charset="-122"/>
                <a:ea typeface="Adobe 宋体 Std L" pitchFamily="18" charset="-122"/>
                <a:cs typeface="华文细黑" pitchFamily="2" charset="-122"/>
              </a:rPr>
              <a:t>openFileOuput</a:t>
            </a:r>
            <a:r>
              <a:rPr lang="en-US" altLang="en-US" sz="2400" dirty="0">
                <a:latin typeface="Adobe 宋体 Std L" pitchFamily="18" charset="-122"/>
                <a:ea typeface="Adobe 宋体 Std L" pitchFamily="18" charset="-122"/>
                <a:cs typeface="华文细黑" pitchFamily="2" charset="-122"/>
              </a:rPr>
              <a:t>(String </a:t>
            </a:r>
            <a:r>
              <a:rPr lang="en-US" altLang="en-US" sz="2400" dirty="0" err="1">
                <a:latin typeface="Adobe 宋体 Std L" pitchFamily="18" charset="-122"/>
                <a:ea typeface="Adobe 宋体 Std L" pitchFamily="18" charset="-122"/>
                <a:cs typeface="华文细黑" pitchFamily="2" charset="-122"/>
              </a:rPr>
              <a:t>name,int</a:t>
            </a:r>
            <a:r>
              <a:rPr lang="en-US" altLang="en-US" sz="2400" dirty="0">
                <a:latin typeface="Adobe 宋体 Std L" pitchFamily="18" charset="-122"/>
                <a:ea typeface="Adobe 宋体 Std L" pitchFamily="18" charset="-122"/>
                <a:cs typeface="华文细黑" pitchFamily="2" charset="-122"/>
              </a:rPr>
              <a:t> mode)</a:t>
            </a:r>
            <a:r>
              <a:rPr lang="zh-CN" altLang="en-US" sz="2400" dirty="0">
                <a:latin typeface="Adobe 宋体 Std L" pitchFamily="18" charset="-122"/>
                <a:ea typeface="Adobe 宋体 Std L" pitchFamily="18" charset="-122"/>
                <a:cs typeface="华文细黑" pitchFamily="2" charset="-122"/>
              </a:rPr>
              <a:t>：用于获取应用程序的数据文件夹下指定“</a:t>
            </a:r>
            <a:r>
              <a:rPr lang="en-US" altLang="en-US" sz="2400" dirty="0">
                <a:latin typeface="Adobe 宋体 Std L" pitchFamily="18" charset="-122"/>
                <a:ea typeface="Adobe 宋体 Std L" pitchFamily="18" charset="-122"/>
                <a:cs typeface="华文细黑" pitchFamily="2" charset="-122"/>
              </a:rPr>
              <a:t>name</a:t>
            </a:r>
            <a:r>
              <a:rPr lang="zh-CN" altLang="en-US" sz="2400" dirty="0">
                <a:latin typeface="Adobe 宋体 Std L" pitchFamily="18" charset="-122"/>
                <a:ea typeface="Adobe 宋体 Std L" pitchFamily="18" charset="-122"/>
                <a:cs typeface="华文细黑" pitchFamily="2" charset="-122"/>
              </a:rPr>
              <a:t>”文件名的标准文件输出流，以便将数据写入设备的文件中</a:t>
            </a:r>
          </a:p>
        </p:txBody>
      </p:sp>
      <p:sp>
        <p:nvSpPr>
          <p:cNvPr id="235522" name="Rectangle 2"/>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Tree>
    <p:extLst>
      <p:ext uri="{BB962C8B-B14F-4D97-AF65-F5344CB8AC3E}">
        <p14:creationId xmlns:p14="http://schemas.microsoft.com/office/powerpoint/2010/main" xmlns="" val="398674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24421" y="1"/>
            <a:ext cx="8351899" cy="547687"/>
          </a:xfrm>
        </p:spPr>
        <p:txBody>
          <a:bodyPr/>
          <a:lstStyle/>
          <a:p>
            <a:endParaRPr dirty="0"/>
          </a:p>
        </p:txBody>
      </p:sp>
      <p:sp>
        <p:nvSpPr>
          <p:cNvPr id="235522" name="Rectangle 2"/>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graphicFrame>
        <p:nvGraphicFramePr>
          <p:cNvPr id="6" name="表格 5"/>
          <p:cNvGraphicFramePr>
            <a:graphicFrameLocks noGrp="1"/>
          </p:cNvGraphicFramePr>
          <p:nvPr>
            <p:extLst>
              <p:ext uri="{D42A27DB-BD31-4B8C-83A1-F6EECF244321}">
                <p14:modId xmlns:p14="http://schemas.microsoft.com/office/powerpoint/2010/main" xmlns="" val="2285312878"/>
              </p:ext>
            </p:extLst>
          </p:nvPr>
        </p:nvGraphicFramePr>
        <p:xfrm>
          <a:off x="624421" y="1332748"/>
          <a:ext cx="10953829" cy="3143271"/>
        </p:xfrm>
        <a:graphic>
          <a:graphicData uri="http://schemas.openxmlformats.org/drawingml/2006/table">
            <a:tbl>
              <a:tblPr firstRow="1" bandRow="1">
                <a:tableStyleId>{5C22544A-7EE6-4342-B048-85BDC9FD1C3A}</a:tableStyleId>
              </a:tblPr>
              <a:tblGrid>
                <a:gridCol w="4321237">
                  <a:extLst>
                    <a:ext uri="{9D8B030D-6E8A-4147-A177-3AD203B41FA5}">
                      <a16:colId xmlns:a16="http://schemas.microsoft.com/office/drawing/2014/main" xmlns="" val="20000"/>
                    </a:ext>
                  </a:extLst>
                </a:gridCol>
                <a:gridCol w="6632592">
                  <a:extLst>
                    <a:ext uri="{9D8B030D-6E8A-4147-A177-3AD203B41FA5}">
                      <a16:colId xmlns:a16="http://schemas.microsoft.com/office/drawing/2014/main" xmlns="" val="20001"/>
                    </a:ext>
                  </a:extLst>
                </a:gridCol>
              </a:tblGrid>
              <a:tr h="604405">
                <a:tc>
                  <a:txBody>
                    <a:bodyPr/>
                    <a:lstStyle/>
                    <a:p>
                      <a:pPr marL="0" algn="ctr" defTabSz="914400" rtl="0" eaLnBrk="1" latinLnBrk="0" hangingPunct="1">
                        <a:spcAft>
                          <a:spcPts val="0"/>
                        </a:spcAft>
                      </a:pPr>
                      <a:r>
                        <a:rPr lang="zh-CN" altLang="en-US" sz="2100" b="1" kern="100" dirty="0">
                          <a:solidFill>
                            <a:schemeClr val="lt1"/>
                          </a:solidFill>
                          <a:latin typeface="+mn-ea"/>
                          <a:ea typeface="+mn-ea"/>
                          <a:cs typeface="Times New Roman"/>
                        </a:rPr>
                        <a:t>模式</a:t>
                      </a:r>
                      <a:endParaRPr lang="zh-CN" sz="2100" b="1" kern="100" dirty="0">
                        <a:solidFill>
                          <a:schemeClr val="lt1"/>
                        </a:solidFill>
                        <a:latin typeface="+mn-ea"/>
                        <a:ea typeface="+mn-ea"/>
                        <a:cs typeface="Times New Roman"/>
                      </a:endParaRPr>
                    </a:p>
                  </a:txBody>
                  <a:tcPr marL="0" marR="0" marT="0" marB="0" anchor="ctr"/>
                </a:tc>
                <a:tc>
                  <a:txBody>
                    <a:bodyPr/>
                    <a:lstStyle/>
                    <a:p>
                      <a:pPr marL="0" algn="ctr" defTabSz="914400" rtl="0" eaLnBrk="1" latinLnBrk="0" hangingPunct="1">
                        <a:spcAft>
                          <a:spcPts val="0"/>
                        </a:spcAft>
                      </a:pPr>
                      <a:r>
                        <a:rPr lang="zh-CN" altLang="en-US" sz="2100" b="1" kern="100" dirty="0">
                          <a:solidFill>
                            <a:schemeClr val="lt1"/>
                          </a:solidFill>
                          <a:latin typeface="+mn-ea"/>
                          <a:ea typeface="+mn-ea"/>
                          <a:cs typeface="Times New Roman"/>
                        </a:rPr>
                        <a:t>功能描述</a:t>
                      </a:r>
                      <a:endParaRPr lang="zh-CN" sz="2100" b="1" kern="100" dirty="0">
                        <a:solidFill>
                          <a:schemeClr val="lt1"/>
                        </a:solidFill>
                        <a:latin typeface="+mn-ea"/>
                        <a:ea typeface="+mn-ea"/>
                        <a:cs typeface="Times New Roman"/>
                      </a:endParaRPr>
                    </a:p>
                  </a:txBody>
                  <a:tcPr marL="0" marR="0" marT="0" marB="0" anchor="ctr"/>
                </a:tc>
                <a:extLst>
                  <a:ext uri="{0D108BD9-81ED-4DB2-BD59-A6C34878D82A}">
                    <a16:rowId xmlns:a16="http://schemas.microsoft.com/office/drawing/2014/main" xmlns="" val="10000"/>
                  </a:ext>
                </a:extLst>
              </a:tr>
              <a:tr h="585164">
                <a:tc>
                  <a:txBody>
                    <a:bodyPr/>
                    <a:lstStyle/>
                    <a:p>
                      <a:pPr marL="66675">
                        <a:lnSpc>
                          <a:spcPts val="1350"/>
                        </a:lnSpc>
                        <a:spcAft>
                          <a:spcPts val="0"/>
                        </a:spcAft>
                      </a:pPr>
                      <a:r>
                        <a:rPr lang="en-US" sz="1900" kern="100" dirty="0" err="1">
                          <a:latin typeface="Times New Roman"/>
                          <a:ea typeface="宋体"/>
                          <a:cs typeface="宋体"/>
                        </a:rPr>
                        <a:t>Context.MODE_PRIVATE</a:t>
                      </a:r>
                      <a:endParaRPr lang="zh-CN" sz="1900" kern="100" dirty="0">
                        <a:latin typeface="Times New Roman"/>
                        <a:ea typeface="宋体"/>
                        <a:cs typeface="宋体"/>
                      </a:endParaRPr>
                    </a:p>
                  </a:txBody>
                  <a:tcPr marL="0" marR="0" marT="0" marB="0" anchor="ctr"/>
                </a:tc>
                <a:tc>
                  <a:txBody>
                    <a:bodyPr/>
                    <a:lstStyle/>
                    <a:p>
                      <a:pPr marL="66675">
                        <a:lnSpc>
                          <a:spcPct val="100000"/>
                        </a:lnSpc>
                        <a:spcAft>
                          <a:spcPts val="0"/>
                        </a:spcAft>
                      </a:pPr>
                      <a:r>
                        <a:rPr lang="zh-CN" sz="1900" kern="100" dirty="0">
                          <a:latin typeface="Times New Roman"/>
                          <a:ea typeface="宋体"/>
                          <a:cs typeface="宋体"/>
                        </a:rPr>
                        <a:t>私有模式所创建的文件都是私有文件，只能被应用本身所访问</a:t>
                      </a:r>
                    </a:p>
                  </a:txBody>
                  <a:tcPr marL="0" marR="0" marT="0" marB="0" anchor="ctr"/>
                </a:tc>
                <a:extLst>
                  <a:ext uri="{0D108BD9-81ED-4DB2-BD59-A6C34878D82A}">
                    <a16:rowId xmlns:a16="http://schemas.microsoft.com/office/drawing/2014/main" xmlns="" val="10001"/>
                  </a:ext>
                </a:extLst>
              </a:tr>
              <a:tr h="586043">
                <a:tc>
                  <a:txBody>
                    <a:bodyPr/>
                    <a:lstStyle/>
                    <a:p>
                      <a:pPr marL="66675">
                        <a:lnSpc>
                          <a:spcPts val="1350"/>
                        </a:lnSpc>
                        <a:spcAft>
                          <a:spcPts val="0"/>
                        </a:spcAft>
                      </a:pPr>
                      <a:r>
                        <a:rPr lang="en-US" sz="1900" kern="100" dirty="0" err="1">
                          <a:latin typeface="Times New Roman"/>
                          <a:ea typeface="宋体"/>
                          <a:cs typeface="宋体"/>
                        </a:rPr>
                        <a:t>Context.MODE_APPEND</a:t>
                      </a:r>
                      <a:endParaRPr lang="zh-CN" sz="1900" kern="100" dirty="0">
                        <a:latin typeface="Times New Roman"/>
                        <a:ea typeface="宋体"/>
                        <a:cs typeface="宋体"/>
                      </a:endParaRPr>
                    </a:p>
                  </a:txBody>
                  <a:tcPr marL="0" marR="0" marT="0" marB="0" anchor="ctr"/>
                </a:tc>
                <a:tc>
                  <a:txBody>
                    <a:bodyPr/>
                    <a:lstStyle/>
                    <a:p>
                      <a:pPr marL="66675">
                        <a:lnSpc>
                          <a:spcPct val="100000"/>
                        </a:lnSpc>
                        <a:spcAft>
                          <a:spcPts val="0"/>
                        </a:spcAft>
                      </a:pPr>
                      <a:r>
                        <a:rPr lang="zh-CN" sz="1900" kern="100" dirty="0">
                          <a:latin typeface="Times New Roman"/>
                          <a:ea typeface="宋体"/>
                          <a:cs typeface="宋体"/>
                        </a:rPr>
                        <a:t>附加模式首先会检查文件是否存在，若文件不存在，则创建新文件；若文件存在，则在原文件的末尾追加内容</a:t>
                      </a:r>
                    </a:p>
                  </a:txBody>
                  <a:tcPr marL="0" marR="0" marT="0" marB="0" anchor="ctr"/>
                </a:tc>
                <a:extLst>
                  <a:ext uri="{0D108BD9-81ED-4DB2-BD59-A6C34878D82A}">
                    <a16:rowId xmlns:a16="http://schemas.microsoft.com/office/drawing/2014/main" xmlns="" val="10002"/>
                  </a:ext>
                </a:extLst>
              </a:tr>
              <a:tr h="700904">
                <a:tc>
                  <a:txBody>
                    <a:bodyPr/>
                    <a:lstStyle/>
                    <a:p>
                      <a:pPr marL="66675">
                        <a:lnSpc>
                          <a:spcPts val="1350"/>
                        </a:lnSpc>
                        <a:spcAft>
                          <a:spcPts val="0"/>
                        </a:spcAft>
                      </a:pPr>
                      <a:r>
                        <a:rPr lang="en-US" sz="1900" kern="100" dirty="0" err="1">
                          <a:latin typeface="Times New Roman"/>
                          <a:ea typeface="宋体"/>
                          <a:cs typeface="宋体"/>
                        </a:rPr>
                        <a:t>Context.MODE_WORLD_READABLE</a:t>
                      </a:r>
                      <a:endParaRPr lang="zh-CN" sz="1900" kern="100" dirty="0">
                        <a:latin typeface="Times New Roman"/>
                        <a:ea typeface="宋体"/>
                        <a:cs typeface="宋体"/>
                      </a:endParaRPr>
                    </a:p>
                  </a:txBody>
                  <a:tcPr marL="0" marR="0" marT="0" marB="0" anchor="ctr"/>
                </a:tc>
                <a:tc>
                  <a:txBody>
                    <a:bodyPr/>
                    <a:lstStyle/>
                    <a:p>
                      <a:pPr marL="66675">
                        <a:lnSpc>
                          <a:spcPts val="1350"/>
                        </a:lnSpc>
                        <a:spcAft>
                          <a:spcPts val="0"/>
                        </a:spcAft>
                      </a:pPr>
                      <a:r>
                        <a:rPr lang="zh-CN" sz="1900" kern="100" dirty="0">
                          <a:latin typeface="Times New Roman"/>
                          <a:ea typeface="宋体"/>
                          <a:cs typeface="宋体"/>
                        </a:rPr>
                        <a:t>可读模式，该模式的文件可以被其他应用程序读取</a:t>
                      </a:r>
                    </a:p>
                  </a:txBody>
                  <a:tcPr marL="0" marR="0" marT="0" marB="0" anchor="ctr"/>
                </a:tc>
                <a:extLst>
                  <a:ext uri="{0D108BD9-81ED-4DB2-BD59-A6C34878D82A}">
                    <a16:rowId xmlns:a16="http://schemas.microsoft.com/office/drawing/2014/main" xmlns="" val="10003"/>
                  </a:ext>
                </a:extLst>
              </a:tr>
              <a:tr h="666755">
                <a:tc>
                  <a:txBody>
                    <a:bodyPr/>
                    <a:lstStyle/>
                    <a:p>
                      <a:pPr marL="66675">
                        <a:lnSpc>
                          <a:spcPts val="1350"/>
                        </a:lnSpc>
                        <a:spcAft>
                          <a:spcPts val="0"/>
                        </a:spcAft>
                      </a:pPr>
                      <a:r>
                        <a:rPr lang="en-US" sz="1900" kern="100" dirty="0" err="1">
                          <a:latin typeface="Times New Roman"/>
                          <a:ea typeface="宋体"/>
                          <a:cs typeface="宋体"/>
                        </a:rPr>
                        <a:t>Context.MODE_WORLD_WRITABLE</a:t>
                      </a:r>
                      <a:endParaRPr lang="zh-CN" sz="1900" kern="100" dirty="0">
                        <a:latin typeface="Times New Roman"/>
                        <a:ea typeface="宋体"/>
                        <a:cs typeface="宋体"/>
                      </a:endParaRPr>
                    </a:p>
                  </a:txBody>
                  <a:tcPr marL="0" marR="0" marT="0" marB="0" anchor="ctr"/>
                </a:tc>
                <a:tc>
                  <a:txBody>
                    <a:bodyPr/>
                    <a:lstStyle/>
                    <a:p>
                      <a:pPr marL="66675">
                        <a:lnSpc>
                          <a:spcPts val="1350"/>
                        </a:lnSpc>
                        <a:spcAft>
                          <a:spcPts val="0"/>
                        </a:spcAft>
                      </a:pPr>
                      <a:r>
                        <a:rPr lang="zh-CN" sz="1900" kern="100" dirty="0">
                          <a:latin typeface="Times New Roman"/>
                          <a:ea typeface="宋体"/>
                          <a:cs typeface="宋体"/>
                        </a:rPr>
                        <a:t>可写模式，该模式的文件可以被其他应用程序读写</a:t>
                      </a:r>
                    </a:p>
                  </a:txBody>
                  <a:tcPr marL="0" marR="0" marT="0" marB="0" anchor="ctr"/>
                </a:tc>
                <a:extLst>
                  <a:ext uri="{0D108BD9-81ED-4DB2-BD59-A6C34878D82A}">
                    <a16:rowId xmlns:a16="http://schemas.microsoft.com/office/drawing/2014/main" xmlns="" val="10004"/>
                  </a:ext>
                </a:extLst>
              </a:tr>
            </a:tbl>
          </a:graphicData>
        </a:graphic>
      </p:graphicFrame>
      <p:grpSp>
        <p:nvGrpSpPr>
          <p:cNvPr id="7" name="组合 6"/>
          <p:cNvGrpSpPr/>
          <p:nvPr/>
        </p:nvGrpSpPr>
        <p:grpSpPr>
          <a:xfrm>
            <a:off x="1142966" y="4698149"/>
            <a:ext cx="9897173" cy="2092624"/>
            <a:chOff x="721020" y="3759548"/>
            <a:chExt cx="7422880" cy="1569468"/>
          </a:xfrm>
        </p:grpSpPr>
        <p:grpSp>
          <p:nvGrpSpPr>
            <p:cNvPr id="8" name="组合 7"/>
            <p:cNvGrpSpPr/>
            <p:nvPr/>
          </p:nvGrpSpPr>
          <p:grpSpPr>
            <a:xfrm>
              <a:off x="721020" y="4220032"/>
              <a:ext cx="636270" cy="759507"/>
              <a:chOff x="645787" y="4346525"/>
              <a:chExt cx="636270" cy="759507"/>
            </a:xfrm>
          </p:grpSpPr>
          <p:pic>
            <p:nvPicPr>
              <p:cNvPr id="10" name="图片 9"/>
              <p:cNvPicPr>
                <a:picLocks noChangeAspect="1"/>
              </p:cNvPicPr>
              <p:nvPr/>
            </p:nvPicPr>
            <p:blipFill>
              <a:blip r:embed="rId3" cstate="print">
                <a:duotone>
                  <a:schemeClr val="accent1">
                    <a:shade val="45000"/>
                    <a:satMod val="135000"/>
                  </a:schemeClr>
                  <a:prstClr val="white"/>
                </a:duotone>
              </a:blip>
              <a:stretch>
                <a:fillRect/>
              </a:stretch>
            </p:blipFill>
            <p:spPr>
              <a:xfrm>
                <a:off x="714348" y="4346525"/>
                <a:ext cx="484014" cy="484014"/>
              </a:xfrm>
              <a:prstGeom prst="rect">
                <a:avLst/>
              </a:prstGeom>
            </p:spPr>
          </p:pic>
          <p:sp>
            <p:nvSpPr>
              <p:cNvPr id="11" name="文本框 7"/>
              <p:cNvSpPr txBox="1"/>
              <p:nvPr/>
            </p:nvSpPr>
            <p:spPr>
              <a:xfrm rot="21540000">
                <a:off x="645787" y="4790609"/>
                <a:ext cx="636270" cy="315423"/>
              </a:xfrm>
              <a:prstGeom prst="rect">
                <a:avLst/>
              </a:prstGeom>
              <a:noFill/>
            </p:spPr>
            <p:txBody>
              <a:bodyPr wrap="square">
                <a:spAutoFit/>
              </a:bodyPr>
              <a:lstStyle/>
              <a:p>
                <a:pPr>
                  <a:defRPr/>
                </a:pPr>
                <a:r>
                  <a:rPr lang="zh-CN" altLang="en-US" sz="2133"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p>
            </p:txBody>
          </p:sp>
        </p:grpSp>
        <p:sp>
          <p:nvSpPr>
            <p:cNvPr id="9" name="TextBox 8"/>
            <p:cNvSpPr txBox="1"/>
            <p:nvPr/>
          </p:nvSpPr>
          <p:spPr bwMode="auto">
            <a:xfrm>
              <a:off x="1357290" y="3759548"/>
              <a:ext cx="6786610" cy="1569468"/>
            </a:xfrm>
            <a:prstGeom prst="rect">
              <a:avLst/>
            </a:prstGeom>
            <a:solidFill>
              <a:schemeClr val="accent1">
                <a:lumMod val="40000"/>
                <a:lumOff val="60000"/>
              </a:schemeClr>
            </a:solidFill>
            <a:ln w="9525">
              <a:noFill/>
              <a:miter lim="800000"/>
            </a:ln>
          </p:spPr>
          <p:txBody>
            <a:bodyPr vert="horz" wrap="square" lIns="121920" tIns="60960" rIns="121920" bIns="60960" numCol="1" rtlCol="0" anchor="ctr" anchorCtr="0" compatLnSpc="1">
              <a:spAutoFit/>
            </a:bodyPr>
            <a:lstStyle/>
            <a:p>
              <a:pPr eaLnBrk="0" fontAlgn="base" hangingPunct="0">
                <a:lnSpc>
                  <a:spcPct val="150000"/>
                </a:lnSpc>
                <a:spcBef>
                  <a:spcPct val="20000"/>
                </a:spcBef>
                <a:spcAft>
                  <a:spcPct val="0"/>
                </a:spcAft>
                <a:buClr>
                  <a:schemeClr val="accent1"/>
                </a:buClr>
              </a:pPr>
              <a:r>
                <a:rPr lang="zh-CN" altLang="en-US" sz="2133" dirty="0">
                  <a:latin typeface="Times New Roman" pitchFamily="18" charset="0"/>
                  <a:cs typeface="Times New Roman" pitchFamily="18" charset="0"/>
                </a:rPr>
                <a:t>从</a:t>
              </a:r>
              <a:r>
                <a:rPr lang="en-US" sz="2133" dirty="0">
                  <a:latin typeface="Times New Roman" pitchFamily="18" charset="0"/>
                  <a:cs typeface="Times New Roman" pitchFamily="18" charset="0"/>
                </a:rPr>
                <a:t>Android 4.2</a:t>
              </a:r>
              <a:r>
                <a:rPr lang="zh-CN" altLang="en-US" sz="2133" dirty="0">
                  <a:latin typeface="Times New Roman" pitchFamily="18" charset="0"/>
                  <a:cs typeface="Times New Roman" pitchFamily="18" charset="0"/>
                </a:rPr>
                <a:t>开始，不推荐使用</a:t>
              </a:r>
              <a:r>
                <a:rPr lang="en-US" sz="2133" dirty="0" err="1">
                  <a:latin typeface="Times New Roman" pitchFamily="18" charset="0"/>
                  <a:cs typeface="Times New Roman" pitchFamily="18" charset="0"/>
                </a:rPr>
                <a:t>Context.MODE_WORLD_WRITABLE</a:t>
              </a:r>
              <a:r>
                <a:rPr lang="zh-CN" altLang="en-US" sz="2133" dirty="0">
                  <a:latin typeface="Times New Roman" pitchFamily="18" charset="0"/>
                  <a:cs typeface="Times New Roman" pitchFamily="18" charset="0"/>
                </a:rPr>
                <a:t>可读模式和</a:t>
              </a:r>
              <a:r>
                <a:rPr lang="en-US" sz="2133" dirty="0" err="1">
                  <a:latin typeface="Times New Roman" pitchFamily="18" charset="0"/>
                  <a:cs typeface="Times New Roman" pitchFamily="18" charset="0"/>
                </a:rPr>
                <a:t>Context.MODE_WORLD_READABLE</a:t>
              </a:r>
              <a:r>
                <a:rPr lang="zh-CN" altLang="en-US" sz="2133" dirty="0">
                  <a:latin typeface="Times New Roman" pitchFamily="18" charset="0"/>
                  <a:cs typeface="Times New Roman" pitchFamily="18" charset="0"/>
                </a:rPr>
                <a:t>可写模式，由于这两种模式允许其他应用程序操作本应用程序所创建的文件数据，很容易会引起安全漏洞，因此在高版本的</a:t>
              </a:r>
              <a:r>
                <a:rPr lang="en-US" sz="2133" dirty="0">
                  <a:latin typeface="Times New Roman" pitchFamily="18" charset="0"/>
                  <a:cs typeface="Times New Roman" pitchFamily="18" charset="0"/>
                </a:rPr>
                <a:t>Android</a:t>
              </a:r>
              <a:r>
                <a:rPr lang="zh-CN" altLang="en-US" sz="2133" dirty="0">
                  <a:latin typeface="Times New Roman" pitchFamily="18" charset="0"/>
                  <a:cs typeface="Times New Roman" pitchFamily="18" charset="0"/>
                </a:rPr>
                <a:t>系统中尽量不要采用这两种模式。</a:t>
              </a:r>
              <a:endParaRPr kumimoji="1" lang="zh-CN" altLang="en-US" sz="2133" dirty="0">
                <a:solidFill>
                  <a:srgbClr val="000000"/>
                </a:solidFill>
                <a:latin typeface="Times New Roman" pitchFamily="18" charset="0"/>
                <a:cs typeface="Times New Roman" pitchFamily="18" charset="0"/>
              </a:endParaRPr>
            </a:p>
          </p:txBody>
        </p:sp>
      </p:grpSp>
      <p:sp>
        <p:nvSpPr>
          <p:cNvPr id="12" name="内容占位符 4"/>
          <p:cNvSpPr>
            <a:spLocks noGrp="1"/>
          </p:cNvSpPr>
          <p:nvPr>
            <p:ph idx="1"/>
          </p:nvPr>
        </p:nvSpPr>
        <p:spPr>
          <a:xfrm>
            <a:off x="380961" y="807408"/>
            <a:ext cx="10943167" cy="5715040"/>
          </a:xfrm>
        </p:spPr>
        <p:txBody>
          <a:bodyPr>
            <a:normAutofit/>
          </a:bodyPr>
          <a:lstStyle/>
          <a:p>
            <a:pPr lvl="0"/>
            <a:r>
              <a:rPr sz="2400" dirty="0"/>
              <a:t>Context</a:t>
            </a:r>
            <a:r>
              <a:rPr lang="zh-CN" sz="2400" dirty="0"/>
              <a:t>类中提供</a:t>
            </a:r>
            <a:r>
              <a:rPr sz="2400" dirty="0"/>
              <a:t>4</a:t>
            </a:r>
            <a:r>
              <a:rPr lang="zh-CN" sz="2400" dirty="0"/>
              <a:t>个静态常量用于表示不同的输出模式</a:t>
            </a:r>
          </a:p>
        </p:txBody>
      </p:sp>
    </p:spTree>
    <p:extLst>
      <p:ext uri="{BB962C8B-B14F-4D97-AF65-F5344CB8AC3E}">
        <p14:creationId xmlns:p14="http://schemas.microsoft.com/office/powerpoint/2010/main" xmlns="" val="2667363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24840" y="23707"/>
            <a:ext cx="7753773" cy="743373"/>
          </a:xfrm>
        </p:spPr>
        <p:txBody>
          <a:bodyPr/>
          <a:lstStyle/>
          <a:p>
            <a:endParaRPr dirty="0"/>
          </a:p>
        </p:txBody>
      </p:sp>
      <p:sp>
        <p:nvSpPr>
          <p:cNvPr id="233474" name="Rectangle 2"/>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graphicFrame>
        <p:nvGraphicFramePr>
          <p:cNvPr id="6" name="表格 5"/>
          <p:cNvGraphicFramePr>
            <a:graphicFrameLocks noGrp="1"/>
          </p:cNvGraphicFramePr>
          <p:nvPr/>
        </p:nvGraphicFramePr>
        <p:xfrm>
          <a:off x="952461" y="1904991"/>
          <a:ext cx="10287074" cy="3143271"/>
        </p:xfrm>
        <a:graphic>
          <a:graphicData uri="http://schemas.openxmlformats.org/drawingml/2006/table">
            <a:tbl>
              <a:tblPr firstRow="1" bandRow="1">
                <a:tableStyleId>{5C22544A-7EE6-4342-B048-85BDC9FD1C3A}</a:tableStyleId>
              </a:tblPr>
              <a:tblGrid>
                <a:gridCol w="3810029">
                  <a:extLst>
                    <a:ext uri="{9D8B030D-6E8A-4147-A177-3AD203B41FA5}">
                      <a16:colId xmlns:a16="http://schemas.microsoft.com/office/drawing/2014/main" xmlns="" val="20000"/>
                    </a:ext>
                  </a:extLst>
                </a:gridCol>
                <a:gridCol w="6477045">
                  <a:extLst>
                    <a:ext uri="{9D8B030D-6E8A-4147-A177-3AD203B41FA5}">
                      <a16:colId xmlns:a16="http://schemas.microsoft.com/office/drawing/2014/main" xmlns="" val="20001"/>
                    </a:ext>
                  </a:extLst>
                </a:gridCol>
              </a:tblGrid>
              <a:tr h="604405">
                <a:tc>
                  <a:txBody>
                    <a:bodyPr/>
                    <a:lstStyle/>
                    <a:p>
                      <a:pPr marL="0" algn="ctr" defTabSz="914400" rtl="0" eaLnBrk="1" latinLnBrk="0" hangingPunct="1">
                        <a:spcAft>
                          <a:spcPts val="0"/>
                        </a:spcAft>
                      </a:pPr>
                      <a:r>
                        <a:rPr lang="en-US" altLang="zh-CN" sz="2100" b="1" kern="100" baseline="0" dirty="0">
                          <a:solidFill>
                            <a:schemeClr val="lt1"/>
                          </a:solidFill>
                          <a:latin typeface="+mn-ea"/>
                          <a:ea typeface="+mn-ea"/>
                          <a:cs typeface="Times New Roman"/>
                        </a:rPr>
                        <a:t> </a:t>
                      </a:r>
                      <a:r>
                        <a:rPr lang="zh-CN" altLang="en-US" sz="2100" b="1" kern="100" baseline="0" dirty="0">
                          <a:solidFill>
                            <a:schemeClr val="lt1"/>
                          </a:solidFill>
                          <a:latin typeface="+mn-ea"/>
                          <a:ea typeface="+mn-ea"/>
                          <a:cs typeface="Times New Roman"/>
                        </a:rPr>
                        <a:t>方法</a:t>
                      </a:r>
                      <a:endParaRPr lang="zh-CN" sz="2100" b="1" kern="100" dirty="0">
                        <a:solidFill>
                          <a:schemeClr val="lt1"/>
                        </a:solidFill>
                        <a:latin typeface="+mn-ea"/>
                        <a:ea typeface="+mn-ea"/>
                        <a:cs typeface="Times New Roman"/>
                      </a:endParaRPr>
                    </a:p>
                  </a:txBody>
                  <a:tcPr marL="0" marR="0" marT="0" marB="0" anchor="ctr"/>
                </a:tc>
                <a:tc>
                  <a:txBody>
                    <a:bodyPr/>
                    <a:lstStyle/>
                    <a:p>
                      <a:pPr marL="0" algn="ctr" defTabSz="914400" rtl="0" eaLnBrk="1" latinLnBrk="0" hangingPunct="1">
                        <a:spcAft>
                          <a:spcPts val="0"/>
                        </a:spcAft>
                      </a:pPr>
                      <a:r>
                        <a:rPr lang="zh-CN" altLang="en-US" sz="2100" b="1" kern="100" dirty="0">
                          <a:solidFill>
                            <a:schemeClr val="lt1"/>
                          </a:solidFill>
                          <a:latin typeface="+mn-ea"/>
                          <a:ea typeface="+mn-ea"/>
                          <a:cs typeface="Times New Roman"/>
                        </a:rPr>
                        <a:t>功能描述</a:t>
                      </a:r>
                      <a:endParaRPr lang="zh-CN" sz="2100" b="1" kern="100" dirty="0">
                        <a:solidFill>
                          <a:schemeClr val="lt1"/>
                        </a:solidFill>
                        <a:latin typeface="+mn-ea"/>
                        <a:ea typeface="+mn-ea"/>
                        <a:cs typeface="Times New Roman"/>
                      </a:endParaRPr>
                    </a:p>
                  </a:txBody>
                  <a:tcPr marL="0" marR="0" marT="0" marB="0" anchor="ctr"/>
                </a:tc>
                <a:extLst>
                  <a:ext uri="{0D108BD9-81ED-4DB2-BD59-A6C34878D82A}">
                    <a16:rowId xmlns:a16="http://schemas.microsoft.com/office/drawing/2014/main" xmlns="" val="10000"/>
                  </a:ext>
                </a:extLst>
              </a:tr>
              <a:tr h="585164">
                <a:tc>
                  <a:txBody>
                    <a:bodyPr/>
                    <a:lstStyle/>
                    <a:p>
                      <a:pPr marL="66675">
                        <a:lnSpc>
                          <a:spcPts val="1350"/>
                        </a:lnSpc>
                        <a:spcAft>
                          <a:spcPts val="0"/>
                        </a:spcAft>
                      </a:pPr>
                      <a:r>
                        <a:rPr lang="en-US" sz="1900" kern="100" dirty="0">
                          <a:latin typeface="Times New Roman"/>
                          <a:ea typeface="宋体"/>
                          <a:cs typeface="宋体"/>
                        </a:rPr>
                        <a:t>File </a:t>
                      </a:r>
                      <a:r>
                        <a:rPr lang="en-US" sz="1900" kern="100" dirty="0" err="1">
                          <a:latin typeface="Times New Roman"/>
                          <a:ea typeface="宋体"/>
                          <a:cs typeface="宋体"/>
                        </a:rPr>
                        <a:t>getDir</a:t>
                      </a:r>
                      <a:r>
                        <a:rPr lang="en-US" sz="1900" kern="100" dirty="0">
                          <a:latin typeface="Times New Roman"/>
                          <a:ea typeface="宋体"/>
                          <a:cs typeface="宋体"/>
                        </a:rPr>
                        <a:t>(String </a:t>
                      </a:r>
                      <a:r>
                        <a:rPr lang="en-US" sz="1900" kern="100" dirty="0" err="1">
                          <a:latin typeface="Times New Roman"/>
                          <a:ea typeface="宋体"/>
                          <a:cs typeface="宋体"/>
                        </a:rPr>
                        <a:t>name,int</a:t>
                      </a:r>
                      <a:r>
                        <a:rPr lang="en-US" sz="1900" kern="100" dirty="0">
                          <a:latin typeface="Times New Roman"/>
                          <a:ea typeface="宋体"/>
                          <a:cs typeface="宋体"/>
                        </a:rPr>
                        <a:t> mode)</a:t>
                      </a:r>
                      <a:endParaRPr lang="zh-CN" sz="1900" kern="100" dirty="0">
                        <a:latin typeface="Times New Roman"/>
                        <a:ea typeface="宋体"/>
                        <a:cs typeface="宋体"/>
                      </a:endParaRPr>
                    </a:p>
                  </a:txBody>
                  <a:tcPr marL="0" marR="0" marT="0" marB="0" anchor="ctr"/>
                </a:tc>
                <a:tc>
                  <a:txBody>
                    <a:bodyPr/>
                    <a:lstStyle/>
                    <a:p>
                      <a:pPr marL="66675">
                        <a:lnSpc>
                          <a:spcPts val="1350"/>
                        </a:lnSpc>
                        <a:spcAft>
                          <a:spcPts val="0"/>
                        </a:spcAft>
                      </a:pPr>
                      <a:r>
                        <a:rPr lang="zh-CN" sz="1900" kern="100">
                          <a:latin typeface="Times New Roman"/>
                          <a:ea typeface="宋体"/>
                          <a:cs typeface="宋体"/>
                        </a:rPr>
                        <a:t>在应用程序的数据文件夹下获取或创建</a:t>
                      </a:r>
                      <a:r>
                        <a:rPr lang="en-US" sz="1900" kern="100">
                          <a:latin typeface="Times New Roman"/>
                          <a:ea typeface="宋体"/>
                          <a:cs typeface="宋体"/>
                        </a:rPr>
                        <a:t>name</a:t>
                      </a:r>
                      <a:r>
                        <a:rPr lang="zh-CN" sz="1900" kern="100">
                          <a:latin typeface="Times New Roman"/>
                          <a:ea typeface="宋体"/>
                          <a:cs typeface="宋体"/>
                        </a:rPr>
                        <a:t>对应的子目录</a:t>
                      </a:r>
                    </a:p>
                  </a:txBody>
                  <a:tcPr marL="0" marR="0" marT="0" marB="0" anchor="ctr"/>
                </a:tc>
                <a:extLst>
                  <a:ext uri="{0D108BD9-81ED-4DB2-BD59-A6C34878D82A}">
                    <a16:rowId xmlns:a16="http://schemas.microsoft.com/office/drawing/2014/main" xmlns="" val="10001"/>
                  </a:ext>
                </a:extLst>
              </a:tr>
              <a:tr h="586043">
                <a:tc>
                  <a:txBody>
                    <a:bodyPr/>
                    <a:lstStyle/>
                    <a:p>
                      <a:pPr marL="66675">
                        <a:lnSpc>
                          <a:spcPts val="1350"/>
                        </a:lnSpc>
                        <a:spcAft>
                          <a:spcPts val="0"/>
                        </a:spcAft>
                      </a:pPr>
                      <a:r>
                        <a:rPr lang="en-US" sz="1900" kern="100">
                          <a:latin typeface="Times New Roman"/>
                          <a:ea typeface="宋体"/>
                          <a:cs typeface="宋体"/>
                        </a:rPr>
                        <a:t>File getFilesDir()</a:t>
                      </a:r>
                      <a:endParaRPr lang="zh-CN" sz="1900" kern="100">
                        <a:latin typeface="Times New Roman"/>
                        <a:ea typeface="宋体"/>
                        <a:cs typeface="宋体"/>
                      </a:endParaRPr>
                    </a:p>
                  </a:txBody>
                  <a:tcPr marL="0" marR="0" marT="0" marB="0" anchor="ctr"/>
                </a:tc>
                <a:tc>
                  <a:txBody>
                    <a:bodyPr/>
                    <a:lstStyle/>
                    <a:p>
                      <a:pPr marL="66675">
                        <a:lnSpc>
                          <a:spcPts val="1350"/>
                        </a:lnSpc>
                        <a:spcAft>
                          <a:spcPts val="0"/>
                        </a:spcAft>
                      </a:pPr>
                      <a:r>
                        <a:rPr lang="zh-CN" sz="1900" kern="100" dirty="0">
                          <a:latin typeface="Times New Roman"/>
                          <a:ea typeface="宋体"/>
                          <a:cs typeface="宋体"/>
                        </a:rPr>
                        <a:t>获取应用程序的数据文件夹的绝对路径</a:t>
                      </a:r>
                    </a:p>
                  </a:txBody>
                  <a:tcPr marL="0" marR="0" marT="0" marB="0" anchor="ctr"/>
                </a:tc>
                <a:extLst>
                  <a:ext uri="{0D108BD9-81ED-4DB2-BD59-A6C34878D82A}">
                    <a16:rowId xmlns:a16="http://schemas.microsoft.com/office/drawing/2014/main" xmlns="" val="10002"/>
                  </a:ext>
                </a:extLst>
              </a:tr>
              <a:tr h="700904">
                <a:tc>
                  <a:txBody>
                    <a:bodyPr/>
                    <a:lstStyle/>
                    <a:p>
                      <a:pPr marL="66675">
                        <a:lnSpc>
                          <a:spcPts val="1350"/>
                        </a:lnSpc>
                        <a:spcAft>
                          <a:spcPts val="0"/>
                        </a:spcAft>
                      </a:pPr>
                      <a:r>
                        <a:rPr lang="en-US" sz="1900" kern="100">
                          <a:latin typeface="Times New Roman"/>
                          <a:ea typeface="宋体"/>
                          <a:cs typeface="宋体"/>
                        </a:rPr>
                        <a:t>String[] fileList()</a:t>
                      </a:r>
                      <a:endParaRPr lang="zh-CN" sz="1900" kern="100">
                        <a:latin typeface="Times New Roman"/>
                        <a:ea typeface="宋体"/>
                        <a:cs typeface="宋体"/>
                      </a:endParaRPr>
                    </a:p>
                  </a:txBody>
                  <a:tcPr marL="0" marR="0" marT="0" marB="0" anchor="ctr"/>
                </a:tc>
                <a:tc>
                  <a:txBody>
                    <a:bodyPr/>
                    <a:lstStyle/>
                    <a:p>
                      <a:pPr marL="66675">
                        <a:lnSpc>
                          <a:spcPts val="1350"/>
                        </a:lnSpc>
                        <a:spcAft>
                          <a:spcPts val="0"/>
                        </a:spcAft>
                      </a:pPr>
                      <a:r>
                        <a:rPr lang="zh-CN" sz="1900" kern="100" dirty="0">
                          <a:latin typeface="Times New Roman"/>
                          <a:ea typeface="宋体"/>
                          <a:cs typeface="宋体"/>
                        </a:rPr>
                        <a:t>返回应用程序的数据文件夹下的所有文件</a:t>
                      </a:r>
                    </a:p>
                  </a:txBody>
                  <a:tcPr marL="0" marR="0" marT="0" marB="0" anchor="ctr"/>
                </a:tc>
                <a:extLst>
                  <a:ext uri="{0D108BD9-81ED-4DB2-BD59-A6C34878D82A}">
                    <a16:rowId xmlns:a16="http://schemas.microsoft.com/office/drawing/2014/main" xmlns="" val="10003"/>
                  </a:ext>
                </a:extLst>
              </a:tr>
              <a:tr h="666755">
                <a:tc>
                  <a:txBody>
                    <a:bodyPr/>
                    <a:lstStyle/>
                    <a:p>
                      <a:pPr marL="66675">
                        <a:lnSpc>
                          <a:spcPts val="1350"/>
                        </a:lnSpc>
                        <a:spcAft>
                          <a:spcPts val="0"/>
                        </a:spcAft>
                      </a:pPr>
                      <a:r>
                        <a:rPr lang="en-US" sz="1900" kern="100" dirty="0" err="1">
                          <a:latin typeface="Times New Roman"/>
                          <a:ea typeface="宋体"/>
                          <a:cs typeface="宋体"/>
                        </a:rPr>
                        <a:t>boolean</a:t>
                      </a:r>
                      <a:r>
                        <a:rPr lang="en-US" sz="1900" kern="100" dirty="0">
                          <a:latin typeface="Times New Roman"/>
                          <a:ea typeface="宋体"/>
                          <a:cs typeface="宋体"/>
                        </a:rPr>
                        <a:t> </a:t>
                      </a:r>
                      <a:r>
                        <a:rPr lang="en-US" sz="1900" kern="100" dirty="0" err="1">
                          <a:latin typeface="Times New Roman"/>
                          <a:ea typeface="宋体"/>
                          <a:cs typeface="宋体"/>
                        </a:rPr>
                        <a:t>deleteFile</a:t>
                      </a:r>
                      <a:r>
                        <a:rPr lang="en-US" sz="1900" kern="100" dirty="0">
                          <a:latin typeface="Times New Roman"/>
                          <a:ea typeface="宋体"/>
                          <a:cs typeface="宋体"/>
                        </a:rPr>
                        <a:t>(String name)</a:t>
                      </a:r>
                      <a:endParaRPr lang="zh-CN" sz="1900" kern="100" dirty="0">
                        <a:latin typeface="Times New Roman"/>
                        <a:ea typeface="宋体"/>
                        <a:cs typeface="宋体"/>
                      </a:endParaRPr>
                    </a:p>
                  </a:txBody>
                  <a:tcPr marL="0" marR="0" marT="0" marB="0" anchor="ctr"/>
                </a:tc>
                <a:tc>
                  <a:txBody>
                    <a:bodyPr/>
                    <a:lstStyle/>
                    <a:p>
                      <a:pPr marL="66675">
                        <a:lnSpc>
                          <a:spcPts val="1350"/>
                        </a:lnSpc>
                        <a:spcAft>
                          <a:spcPts val="0"/>
                        </a:spcAft>
                      </a:pPr>
                      <a:r>
                        <a:rPr lang="zh-CN" sz="1900" kern="100" dirty="0">
                          <a:latin typeface="Times New Roman"/>
                          <a:ea typeface="宋体"/>
                          <a:cs typeface="宋体"/>
                        </a:rPr>
                        <a:t>删除应用程序的数据文件夹下的指定文件</a:t>
                      </a:r>
                    </a:p>
                  </a:txBody>
                  <a:tcPr marL="0" marR="0" marT="0" marB="0" anchor="ctr"/>
                </a:tc>
                <a:extLst>
                  <a:ext uri="{0D108BD9-81ED-4DB2-BD59-A6C34878D82A}">
                    <a16:rowId xmlns:a16="http://schemas.microsoft.com/office/drawing/2014/main" xmlns="" val="10004"/>
                  </a:ext>
                </a:extLst>
              </a:tr>
            </a:tbl>
          </a:graphicData>
        </a:graphic>
      </p:graphicFrame>
      <p:sp>
        <p:nvSpPr>
          <p:cNvPr id="7" name="矩形 6"/>
          <p:cNvSpPr/>
          <p:nvPr/>
        </p:nvSpPr>
        <p:spPr>
          <a:xfrm>
            <a:off x="571462" y="1048323"/>
            <a:ext cx="11430037" cy="505010"/>
          </a:xfrm>
          <a:prstGeom prst="rect">
            <a:avLst/>
          </a:prstGeom>
        </p:spPr>
        <p:txBody>
          <a:bodyPr wrap="square">
            <a:spAutoFit/>
          </a:bodyPr>
          <a:lstStyle/>
          <a:p>
            <a:pPr marL="228600" indent="-228600" defTabSz="914400" fontAlgn="base">
              <a:lnSpc>
                <a:spcPct val="120000"/>
              </a:lnSpc>
              <a:spcBef>
                <a:spcPts val="1000"/>
              </a:spcBef>
              <a:spcAft>
                <a:spcPct val="0"/>
              </a:spcAft>
              <a:buClr>
                <a:schemeClr val="accent1"/>
              </a:buClr>
              <a:buSzPct val="100000"/>
              <a:buFont typeface="Arial" panose="020B0604020202020204" pitchFamily="34" charset="0"/>
              <a:buChar char="•"/>
            </a:pPr>
            <a:r>
              <a:rPr lang="en-US" altLang="en-US" sz="2400" dirty="0"/>
              <a:t>Context</a:t>
            </a:r>
            <a:r>
              <a:rPr lang="zh-CN" altLang="en-US" sz="2400" dirty="0"/>
              <a:t>上下文对象还提供了一些方法来访问应用程序的数据文件夹</a:t>
            </a:r>
          </a:p>
        </p:txBody>
      </p:sp>
    </p:spTree>
    <p:extLst>
      <p:ext uri="{BB962C8B-B14F-4D97-AF65-F5344CB8AC3E}">
        <p14:creationId xmlns:p14="http://schemas.microsoft.com/office/powerpoint/2010/main" xmlns="" val="3577463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71462" y="721091"/>
            <a:ext cx="11419377" cy="2762269"/>
          </a:xfrm>
        </p:spPr>
        <p:txBody>
          <a:bodyPr>
            <a:normAutofit/>
          </a:bodyPr>
          <a:lstStyle/>
          <a:p>
            <a:pPr marL="228600" indent="-228600">
              <a:lnSpc>
                <a:spcPct val="120000"/>
              </a:lnSpc>
              <a:spcBef>
                <a:spcPts val="1000"/>
              </a:spcBef>
            </a:pPr>
            <a:r>
              <a:rPr lang="zh-CN" sz="2400" b="0" dirty="0">
                <a:latin typeface="+mn-lt"/>
                <a:ea typeface="+mn-ea"/>
                <a:cs typeface="+mn-cs"/>
              </a:rPr>
              <a:t>获取文件输入流进行读取文件</a:t>
            </a:r>
            <a:endParaRPr sz="2400" b="0" dirty="0">
              <a:latin typeface="+mn-lt"/>
              <a:ea typeface="+mn-ea"/>
              <a:cs typeface="+mn-cs"/>
            </a:endParaRPr>
          </a:p>
        </p:txBody>
      </p:sp>
      <p:sp>
        <p:nvSpPr>
          <p:cNvPr id="4" name="标题 3"/>
          <p:cNvSpPr>
            <a:spLocks noGrp="1"/>
          </p:cNvSpPr>
          <p:nvPr>
            <p:ph type="title"/>
          </p:nvPr>
        </p:nvSpPr>
        <p:spPr>
          <a:xfrm>
            <a:off x="625687" y="24554"/>
            <a:ext cx="7485380" cy="547793"/>
          </a:xfrm>
        </p:spPr>
        <p:txBody>
          <a:bodyPr>
            <a:normAutofit/>
          </a:bodyPr>
          <a:lstStyle/>
          <a:p>
            <a:endParaRPr dirty="0"/>
          </a:p>
        </p:txBody>
      </p:sp>
      <p:sp>
        <p:nvSpPr>
          <p:cNvPr id="117763" name="Rectangle 3"/>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147458" name="Rectangle 2"/>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151554" name="Rectangle 2"/>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7" name="TextBox 6"/>
          <p:cNvSpPr txBox="1"/>
          <p:nvPr/>
        </p:nvSpPr>
        <p:spPr bwMode="auto">
          <a:xfrm>
            <a:off x="1047715" y="1201018"/>
            <a:ext cx="8953563" cy="2996333"/>
          </a:xfrm>
          <a:prstGeom prst="rect">
            <a:avLst/>
          </a:prstGeom>
          <a:solidFill>
            <a:srgbClr val="FFFF9B"/>
          </a:solidFill>
          <a:ln w="9525">
            <a:noFill/>
            <a:miter lim="800000"/>
          </a:ln>
        </p:spPr>
        <p:txBody>
          <a:bodyPr vert="horz" wrap="square" lIns="121920" tIns="60960" rIns="121920" bIns="60960" numCol="1" rtlCol="0" anchor="ctr" anchorCtr="0" compatLnSpc="1">
            <a:spAutoFit/>
          </a:bodyPr>
          <a:lstStyle/>
          <a:p>
            <a:r>
              <a:rPr lang="en-US" sz="1867" dirty="0">
                <a:latin typeface="Courier New" pitchFamily="49" charset="0"/>
                <a:cs typeface="Courier New" pitchFamily="49" charset="0"/>
              </a:rPr>
              <a:t>//</a:t>
            </a:r>
            <a:r>
              <a:rPr lang="zh-CN" altLang="en-US" sz="1867" dirty="0">
                <a:latin typeface="Courier New" pitchFamily="49" charset="0"/>
                <a:cs typeface="Courier New" pitchFamily="49" charset="0"/>
              </a:rPr>
              <a:t>定义文件名</a:t>
            </a:r>
          </a:p>
          <a:p>
            <a:r>
              <a:rPr lang="en-US" sz="1867" dirty="0">
                <a:latin typeface="Courier New" pitchFamily="49" charset="0"/>
                <a:cs typeface="Courier New" pitchFamily="49" charset="0"/>
              </a:rPr>
              <a:t>String file = "qst.txt"; </a:t>
            </a:r>
            <a:endParaRPr lang="zh-CN" altLang="en-US" sz="1867" dirty="0">
              <a:latin typeface="Courier New" pitchFamily="49" charset="0"/>
              <a:cs typeface="Courier New" pitchFamily="49" charset="0"/>
            </a:endParaRPr>
          </a:p>
          <a:p>
            <a:r>
              <a:rPr lang="en-US" sz="1867" dirty="0">
                <a:latin typeface="Courier New" pitchFamily="49" charset="0"/>
                <a:cs typeface="Courier New" pitchFamily="49" charset="0"/>
              </a:rPr>
              <a:t>//</a:t>
            </a:r>
            <a:r>
              <a:rPr lang="zh-CN" altLang="en-US" sz="1867" dirty="0">
                <a:latin typeface="Courier New" pitchFamily="49" charset="0"/>
                <a:cs typeface="Courier New" pitchFamily="49" charset="0"/>
              </a:rPr>
              <a:t>获取指定文件的文件输入流</a:t>
            </a:r>
          </a:p>
          <a:p>
            <a:r>
              <a:rPr lang="en-US" sz="1867" dirty="0" err="1">
                <a:latin typeface="Courier New" pitchFamily="49" charset="0"/>
                <a:cs typeface="Courier New" pitchFamily="49" charset="0"/>
              </a:rPr>
              <a:t>FileInputStream</a:t>
            </a:r>
            <a:r>
              <a:rPr lang="en-US" sz="1867" dirty="0">
                <a:latin typeface="Courier New" pitchFamily="49" charset="0"/>
                <a:cs typeface="Courier New" pitchFamily="49" charset="0"/>
              </a:rPr>
              <a:t> </a:t>
            </a:r>
            <a:r>
              <a:rPr lang="en-US" sz="1867" dirty="0" err="1">
                <a:latin typeface="Courier New" pitchFamily="49" charset="0"/>
                <a:cs typeface="Courier New" pitchFamily="49" charset="0"/>
              </a:rPr>
              <a:t>fileInputStream</a:t>
            </a:r>
            <a:r>
              <a:rPr lang="en-US" sz="1867" dirty="0">
                <a:latin typeface="Courier New" pitchFamily="49" charset="0"/>
                <a:cs typeface="Courier New" pitchFamily="49" charset="0"/>
              </a:rPr>
              <a:t> = </a:t>
            </a:r>
            <a:r>
              <a:rPr lang="en-US" sz="1867" dirty="0" err="1">
                <a:latin typeface="Courier New" pitchFamily="49" charset="0"/>
                <a:cs typeface="Courier New" pitchFamily="49" charset="0"/>
              </a:rPr>
              <a:t>openFileInput</a:t>
            </a:r>
            <a:r>
              <a:rPr lang="en-US" sz="1867" dirty="0">
                <a:latin typeface="Courier New" pitchFamily="49" charset="0"/>
                <a:cs typeface="Courier New" pitchFamily="49" charset="0"/>
              </a:rPr>
              <a:t>(file);</a:t>
            </a:r>
            <a:endParaRPr lang="zh-CN" altLang="en-US" sz="1867" dirty="0">
              <a:latin typeface="Courier New" pitchFamily="49" charset="0"/>
              <a:cs typeface="Courier New" pitchFamily="49" charset="0"/>
            </a:endParaRPr>
          </a:p>
          <a:p>
            <a:r>
              <a:rPr lang="en-US" sz="1867" dirty="0">
                <a:latin typeface="Courier New" pitchFamily="49" charset="0"/>
                <a:cs typeface="Courier New" pitchFamily="49" charset="0"/>
              </a:rPr>
              <a:t>//</a:t>
            </a:r>
            <a:r>
              <a:rPr lang="zh-CN" altLang="en-US" sz="1867" dirty="0">
                <a:latin typeface="Courier New" pitchFamily="49" charset="0"/>
                <a:cs typeface="Courier New" pitchFamily="49" charset="0"/>
              </a:rPr>
              <a:t>定义一个字节缓存数组</a:t>
            </a:r>
          </a:p>
          <a:p>
            <a:r>
              <a:rPr lang="en-US" sz="1867" dirty="0">
                <a:latin typeface="Courier New" pitchFamily="49" charset="0"/>
                <a:cs typeface="Courier New" pitchFamily="49" charset="0"/>
              </a:rPr>
              <a:t>byte[] buffer=new byte[</a:t>
            </a:r>
            <a:r>
              <a:rPr lang="en-US" sz="1867" dirty="0" err="1">
                <a:latin typeface="Courier New" pitchFamily="49" charset="0"/>
                <a:cs typeface="Courier New" pitchFamily="49" charset="0"/>
              </a:rPr>
              <a:t>fileInputStream.available</a:t>
            </a:r>
            <a:r>
              <a:rPr lang="en-US" sz="1867" dirty="0">
                <a:latin typeface="Courier New" pitchFamily="49" charset="0"/>
                <a:cs typeface="Courier New" pitchFamily="49" charset="0"/>
              </a:rPr>
              <a:t>()];</a:t>
            </a:r>
            <a:endParaRPr lang="zh-CN" altLang="en-US" sz="1867" dirty="0">
              <a:latin typeface="Courier New" pitchFamily="49" charset="0"/>
              <a:cs typeface="Courier New" pitchFamily="49" charset="0"/>
            </a:endParaRPr>
          </a:p>
          <a:p>
            <a:r>
              <a:rPr lang="en-US" sz="1867" dirty="0">
                <a:latin typeface="Courier New" pitchFamily="49" charset="0"/>
                <a:cs typeface="Courier New" pitchFamily="49" charset="0"/>
              </a:rPr>
              <a:t>//</a:t>
            </a:r>
            <a:r>
              <a:rPr lang="zh-CN" altLang="en-US" sz="1867" dirty="0">
                <a:latin typeface="Courier New" pitchFamily="49" charset="0"/>
                <a:cs typeface="Courier New" pitchFamily="49" charset="0"/>
              </a:rPr>
              <a:t>将数据读到缓存区</a:t>
            </a:r>
          </a:p>
          <a:p>
            <a:r>
              <a:rPr lang="en-US" sz="1867" dirty="0" err="1">
                <a:latin typeface="Courier New" pitchFamily="49" charset="0"/>
                <a:cs typeface="Courier New" pitchFamily="49" charset="0"/>
              </a:rPr>
              <a:t>fileInputStream.read</a:t>
            </a:r>
            <a:r>
              <a:rPr lang="en-US" sz="1867" dirty="0">
                <a:latin typeface="Courier New" pitchFamily="49" charset="0"/>
                <a:cs typeface="Courier New" pitchFamily="49" charset="0"/>
              </a:rPr>
              <a:t>(buffer);</a:t>
            </a:r>
            <a:endParaRPr lang="zh-CN" altLang="en-US" sz="1867" dirty="0">
              <a:latin typeface="Courier New" pitchFamily="49" charset="0"/>
              <a:cs typeface="Courier New" pitchFamily="49" charset="0"/>
            </a:endParaRPr>
          </a:p>
          <a:p>
            <a:r>
              <a:rPr lang="en-US" sz="1867" dirty="0">
                <a:latin typeface="Courier New" pitchFamily="49" charset="0"/>
                <a:cs typeface="Courier New" pitchFamily="49" charset="0"/>
              </a:rPr>
              <a:t>//</a:t>
            </a:r>
            <a:r>
              <a:rPr lang="zh-CN" altLang="en-US" sz="1867" dirty="0">
                <a:latin typeface="Courier New" pitchFamily="49" charset="0"/>
                <a:cs typeface="Courier New" pitchFamily="49" charset="0"/>
              </a:rPr>
              <a:t>关闭文件输入流</a:t>
            </a:r>
          </a:p>
          <a:p>
            <a:r>
              <a:rPr lang="en-US" sz="1867" dirty="0" err="1">
                <a:latin typeface="Courier New" pitchFamily="49" charset="0"/>
                <a:cs typeface="Courier New" pitchFamily="49" charset="0"/>
              </a:rPr>
              <a:t>fileInputStream.close</a:t>
            </a:r>
            <a:r>
              <a:rPr lang="en-US" sz="1867" dirty="0">
                <a:latin typeface="Courier New" pitchFamily="49" charset="0"/>
                <a:cs typeface="Courier New" pitchFamily="49" charset="0"/>
              </a:rPr>
              <a:t>();</a:t>
            </a:r>
            <a:endParaRPr lang="zh-CN" altLang="en-US" sz="1867" dirty="0">
              <a:latin typeface="Courier New" pitchFamily="49" charset="0"/>
              <a:cs typeface="Courier New" pitchFamily="49" charset="0"/>
            </a:endParaRPr>
          </a:p>
        </p:txBody>
      </p:sp>
      <p:sp>
        <p:nvSpPr>
          <p:cNvPr id="8" name="内容占位符 4"/>
          <p:cNvSpPr txBox="1">
            <a:spLocks/>
          </p:cNvSpPr>
          <p:nvPr/>
        </p:nvSpPr>
        <p:spPr bwMode="auto">
          <a:xfrm>
            <a:off x="571462" y="4197351"/>
            <a:ext cx="11419377" cy="2762269"/>
          </a:xfrm>
          <a:prstGeom prst="rect">
            <a:avLst/>
          </a:prstGeom>
          <a:noFill/>
          <a:ln w="9525">
            <a:noFill/>
            <a:miter lim="800000"/>
          </a:ln>
        </p:spPr>
        <p:txBody>
          <a:bodyPr vert="horz" wrap="square" lIns="121920" tIns="60960" rIns="121920" bIns="60960" numCol="1" anchor="t" anchorCtr="0" compatLnSpc="1"/>
          <a:lstStyle/>
          <a:p>
            <a:pPr marL="228600" indent="-228600" defTabSz="914400" fontAlgn="base">
              <a:lnSpc>
                <a:spcPct val="120000"/>
              </a:lnSpc>
              <a:spcBef>
                <a:spcPts val="1000"/>
              </a:spcBef>
              <a:spcAft>
                <a:spcPct val="0"/>
              </a:spcAft>
              <a:buClr>
                <a:schemeClr val="accent1"/>
              </a:buClr>
              <a:buSzPct val="100000"/>
              <a:buFont typeface="Arial" panose="020B0604020202020204" pitchFamily="34" charset="0"/>
              <a:buChar char="•"/>
              <a:defRPr/>
            </a:pPr>
            <a:r>
              <a:rPr lang="zh-CN" altLang="zh-CN" sz="2400" dirty="0"/>
              <a:t>获取文件输</a:t>
            </a:r>
            <a:r>
              <a:rPr lang="zh-CN" altLang="en-US" sz="2400" dirty="0"/>
              <a:t>出</a:t>
            </a:r>
            <a:r>
              <a:rPr lang="zh-CN" altLang="zh-CN" sz="2400" dirty="0"/>
              <a:t>流进行</a:t>
            </a:r>
            <a:r>
              <a:rPr lang="zh-CN" altLang="en-US" sz="2400" dirty="0"/>
              <a:t>写</a:t>
            </a:r>
            <a:r>
              <a:rPr lang="zh-CN" altLang="zh-CN" sz="2400" dirty="0"/>
              <a:t>文件</a:t>
            </a:r>
            <a:endParaRPr lang="en-US" altLang="zh-CN" sz="2400" dirty="0"/>
          </a:p>
        </p:txBody>
      </p:sp>
      <p:sp>
        <p:nvSpPr>
          <p:cNvPr id="9" name="TextBox 8"/>
          <p:cNvSpPr txBox="1"/>
          <p:nvPr/>
        </p:nvSpPr>
        <p:spPr bwMode="auto">
          <a:xfrm>
            <a:off x="1047715" y="4723883"/>
            <a:ext cx="8953563" cy="2134367"/>
          </a:xfrm>
          <a:prstGeom prst="rect">
            <a:avLst/>
          </a:prstGeom>
          <a:solidFill>
            <a:srgbClr val="FFFF9B"/>
          </a:solidFill>
          <a:ln w="9525">
            <a:noFill/>
            <a:miter lim="800000"/>
          </a:ln>
        </p:spPr>
        <p:txBody>
          <a:bodyPr vert="horz" wrap="square" lIns="121920" tIns="60960" rIns="121920" bIns="60960" numCol="1" rtlCol="0" anchor="ctr" anchorCtr="0" compatLnSpc="1">
            <a:spAutoFit/>
          </a:bodyPr>
          <a:lstStyle/>
          <a:p>
            <a:r>
              <a:rPr lang="en-US" sz="1867" dirty="0">
                <a:latin typeface="Courier New" pitchFamily="49" charset="0"/>
                <a:cs typeface="Courier New" pitchFamily="49" charset="0"/>
              </a:rPr>
              <a:t>//</a:t>
            </a:r>
            <a:r>
              <a:rPr lang="zh-CN" altLang="en-US" sz="1867" dirty="0">
                <a:latin typeface="Courier New" pitchFamily="49" charset="0"/>
                <a:cs typeface="Courier New" pitchFamily="49" charset="0"/>
              </a:rPr>
              <a:t>获取文件输出流，操作模式是私有</a:t>
            </a:r>
          </a:p>
          <a:p>
            <a:r>
              <a:rPr lang="en-US" sz="1867" dirty="0" err="1">
                <a:latin typeface="Courier New" pitchFamily="49" charset="0"/>
                <a:cs typeface="Courier New" pitchFamily="49" charset="0"/>
              </a:rPr>
              <a:t>FileOutputStream</a:t>
            </a:r>
            <a:r>
              <a:rPr lang="en-US" sz="1867" dirty="0">
                <a:latin typeface="Courier New" pitchFamily="49" charset="0"/>
                <a:cs typeface="Courier New" pitchFamily="49" charset="0"/>
              </a:rPr>
              <a:t> </a:t>
            </a:r>
            <a:r>
              <a:rPr lang="en-US" sz="1867" dirty="0" err="1">
                <a:latin typeface="Courier New" pitchFamily="49" charset="0"/>
                <a:cs typeface="Courier New" pitchFamily="49" charset="0"/>
              </a:rPr>
              <a:t>fileOutputStream</a:t>
            </a:r>
            <a:r>
              <a:rPr lang="en-US" sz="1867" dirty="0">
                <a:latin typeface="Courier New" pitchFamily="49" charset="0"/>
                <a:cs typeface="Courier New" pitchFamily="49" charset="0"/>
              </a:rPr>
              <a:t> = </a:t>
            </a:r>
            <a:r>
              <a:rPr lang="en-US" sz="1867" dirty="0" err="1">
                <a:latin typeface="Courier New" pitchFamily="49" charset="0"/>
                <a:cs typeface="Courier New" pitchFamily="49" charset="0"/>
              </a:rPr>
              <a:t>openFileOutput</a:t>
            </a:r>
            <a:r>
              <a:rPr lang="en-US" sz="1867" dirty="0">
                <a:latin typeface="Courier New" pitchFamily="49" charset="0"/>
                <a:cs typeface="Courier New" pitchFamily="49" charset="0"/>
              </a:rPr>
              <a:t>(</a:t>
            </a:r>
            <a:r>
              <a:rPr lang="en-US" sz="1867" dirty="0" err="1">
                <a:latin typeface="Courier New" pitchFamily="49" charset="0"/>
                <a:cs typeface="Courier New" pitchFamily="49" charset="0"/>
              </a:rPr>
              <a:t>file,Context.MODE_PRIVATE</a:t>
            </a:r>
            <a:r>
              <a:rPr lang="en-US" sz="1867" dirty="0">
                <a:latin typeface="Courier New" pitchFamily="49" charset="0"/>
                <a:cs typeface="Courier New" pitchFamily="49" charset="0"/>
              </a:rPr>
              <a:t>);</a:t>
            </a:r>
            <a:endParaRPr lang="zh-CN" altLang="en-US" sz="1867" dirty="0">
              <a:latin typeface="Courier New" pitchFamily="49" charset="0"/>
              <a:cs typeface="Courier New" pitchFamily="49" charset="0"/>
            </a:endParaRPr>
          </a:p>
          <a:p>
            <a:r>
              <a:rPr lang="en-US" sz="1867" dirty="0">
                <a:latin typeface="Courier New" pitchFamily="49" charset="0"/>
                <a:cs typeface="Courier New" pitchFamily="49" charset="0"/>
              </a:rPr>
              <a:t>String </a:t>
            </a:r>
            <a:r>
              <a:rPr lang="en-US" sz="1867" dirty="0" err="1">
                <a:latin typeface="Courier New" pitchFamily="49" charset="0"/>
                <a:cs typeface="Courier New" pitchFamily="49" charset="0"/>
              </a:rPr>
              <a:t>strContent</a:t>
            </a:r>
            <a:r>
              <a:rPr lang="en-US" sz="1867" dirty="0">
                <a:latin typeface="Courier New" pitchFamily="49" charset="0"/>
                <a:cs typeface="Courier New" pitchFamily="49" charset="0"/>
              </a:rPr>
              <a:t> = "QST</a:t>
            </a:r>
            <a:r>
              <a:rPr lang="zh-CN" altLang="en-US" sz="1867" dirty="0">
                <a:latin typeface="Courier New" pitchFamily="49" charset="0"/>
                <a:cs typeface="Courier New" pitchFamily="49" charset="0"/>
              </a:rPr>
              <a:t>青软实训</a:t>
            </a:r>
            <a:r>
              <a:rPr lang="en-US" sz="1867" dirty="0">
                <a:latin typeface="Courier New" pitchFamily="49" charset="0"/>
                <a:cs typeface="Courier New" pitchFamily="49" charset="0"/>
              </a:rPr>
              <a:t>";</a:t>
            </a:r>
            <a:endParaRPr lang="zh-CN" altLang="en-US" sz="1867" dirty="0">
              <a:latin typeface="Courier New" pitchFamily="49" charset="0"/>
              <a:cs typeface="Courier New" pitchFamily="49" charset="0"/>
            </a:endParaRPr>
          </a:p>
          <a:p>
            <a:r>
              <a:rPr lang="en-US" sz="1867" dirty="0">
                <a:latin typeface="Courier New" pitchFamily="49" charset="0"/>
                <a:cs typeface="Courier New" pitchFamily="49" charset="0"/>
              </a:rPr>
              <a:t>//</a:t>
            </a:r>
            <a:r>
              <a:rPr lang="zh-CN" altLang="en-US" sz="1867" dirty="0">
                <a:latin typeface="Courier New" pitchFamily="49" charset="0"/>
                <a:cs typeface="Courier New" pitchFamily="49" charset="0"/>
              </a:rPr>
              <a:t>将内容写入文件</a:t>
            </a:r>
          </a:p>
          <a:p>
            <a:r>
              <a:rPr lang="en-US" sz="1867" dirty="0" err="1">
                <a:latin typeface="Courier New" pitchFamily="49" charset="0"/>
                <a:cs typeface="Courier New" pitchFamily="49" charset="0"/>
              </a:rPr>
              <a:t>fileOutputStream.write</a:t>
            </a:r>
            <a:r>
              <a:rPr lang="en-US" sz="1867" dirty="0">
                <a:latin typeface="Courier New" pitchFamily="49" charset="0"/>
                <a:cs typeface="Courier New" pitchFamily="49" charset="0"/>
              </a:rPr>
              <a:t>(</a:t>
            </a:r>
            <a:r>
              <a:rPr lang="en-US" sz="1867" dirty="0" err="1">
                <a:latin typeface="Courier New" pitchFamily="49" charset="0"/>
                <a:cs typeface="Courier New" pitchFamily="49" charset="0"/>
              </a:rPr>
              <a:t>strContent.getBytes</a:t>
            </a:r>
            <a:r>
              <a:rPr lang="en-US" sz="1867" dirty="0">
                <a:latin typeface="Courier New" pitchFamily="49" charset="0"/>
                <a:cs typeface="Courier New" pitchFamily="49" charset="0"/>
              </a:rPr>
              <a:t>());</a:t>
            </a:r>
            <a:endParaRPr lang="zh-CN" altLang="en-US" sz="1867" dirty="0">
              <a:latin typeface="Courier New" pitchFamily="49" charset="0"/>
              <a:cs typeface="Courier New" pitchFamily="49" charset="0"/>
            </a:endParaRPr>
          </a:p>
          <a:p>
            <a:r>
              <a:rPr lang="en-US" sz="1867" dirty="0" err="1">
                <a:latin typeface="Courier New" pitchFamily="49" charset="0"/>
                <a:cs typeface="Courier New" pitchFamily="49" charset="0"/>
              </a:rPr>
              <a:t>fileOutputStream.close</a:t>
            </a:r>
            <a:r>
              <a:rPr lang="en-US" sz="1867" dirty="0">
                <a:latin typeface="Courier New" pitchFamily="49" charset="0"/>
                <a:cs typeface="Courier New" pitchFamily="49" charset="0"/>
              </a:rPr>
              <a:t>();</a:t>
            </a:r>
            <a:endParaRPr lang="zh-CN" altLang="en-US" sz="1867" dirty="0">
              <a:latin typeface="Courier New" pitchFamily="49" charset="0"/>
              <a:cs typeface="Courier New" pitchFamily="49" charset="0"/>
            </a:endParaRPr>
          </a:p>
        </p:txBody>
      </p:sp>
    </p:spTree>
    <p:extLst>
      <p:ext uri="{BB962C8B-B14F-4D97-AF65-F5344CB8AC3E}">
        <p14:creationId xmlns:p14="http://schemas.microsoft.com/office/powerpoint/2010/main" xmlns="" val="2713005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234381" y="211167"/>
            <a:ext cx="8351899" cy="547687"/>
          </a:xfrm>
        </p:spPr>
        <p:txBody>
          <a:bodyPr/>
          <a:lstStyle/>
          <a:p>
            <a:r>
              <a:rPr dirty="0" err="1"/>
              <a:t>读写</a:t>
            </a:r>
            <a:r>
              <a:rPr lang="en-US" dirty="0" err="1"/>
              <a:t>SD</a:t>
            </a:r>
            <a:r>
              <a:rPr dirty="0" err="1"/>
              <a:t>卡</a:t>
            </a:r>
            <a:r>
              <a:rPr lang="zh-CN" altLang="en-US" dirty="0"/>
              <a:t>步骤</a:t>
            </a:r>
            <a:endParaRPr dirty="0"/>
          </a:p>
        </p:txBody>
      </p:sp>
      <p:sp>
        <p:nvSpPr>
          <p:cNvPr id="5" name="矩形 4"/>
          <p:cNvSpPr/>
          <p:nvPr/>
        </p:nvSpPr>
        <p:spPr>
          <a:xfrm>
            <a:off x="631186" y="847321"/>
            <a:ext cx="11620539" cy="2943563"/>
          </a:xfrm>
          <a:prstGeom prst="rect">
            <a:avLst/>
          </a:prstGeom>
        </p:spPr>
        <p:txBody>
          <a:bodyPr wrap="square">
            <a:spAutoFit/>
          </a:bodyPr>
          <a:lstStyle/>
          <a:p>
            <a:pPr marL="1066773" lvl="1" indent="-457189" fontAlgn="base">
              <a:lnSpc>
                <a:spcPct val="150000"/>
              </a:lnSpc>
              <a:spcBef>
                <a:spcPct val="20000"/>
              </a:spcBef>
              <a:spcAft>
                <a:spcPct val="0"/>
              </a:spcAft>
              <a:buClr>
                <a:schemeClr val="accent1"/>
              </a:buClr>
              <a:buFont typeface="+mj-ea"/>
              <a:buAutoNum type="circleNumDbPlain"/>
            </a:pPr>
            <a:r>
              <a:rPr lang="zh-CN" altLang="en-US" sz="2400" dirty="0">
                <a:latin typeface="Adobe 宋体 Std L" pitchFamily="18" charset="-122"/>
                <a:ea typeface="Adobe 宋体 Std L" pitchFamily="18" charset="-122"/>
                <a:cs typeface="华文细黑" pitchFamily="2" charset="-122"/>
              </a:rPr>
              <a:t>使用</a:t>
            </a:r>
            <a:r>
              <a:rPr lang="en-US" altLang="en-US" sz="2400" dirty="0" err="1">
                <a:latin typeface="Adobe 宋体 Std L" pitchFamily="18" charset="-122"/>
                <a:ea typeface="Adobe 宋体 Std L" pitchFamily="18" charset="-122"/>
                <a:cs typeface="华文细黑" pitchFamily="2" charset="-122"/>
              </a:rPr>
              <a:t>Environment.getExternalStorageState</a:t>
            </a:r>
            <a:r>
              <a:rPr lang="en-US" altLang="en-US" sz="2400" dirty="0">
                <a:latin typeface="Adobe 宋体 Std L" pitchFamily="18" charset="-122"/>
                <a:ea typeface="Adobe 宋体 Std L" pitchFamily="18" charset="-122"/>
                <a:cs typeface="华文细黑" pitchFamily="2" charset="-122"/>
              </a:rPr>
              <a:t>()</a:t>
            </a:r>
            <a:r>
              <a:rPr lang="zh-CN" altLang="en-US" sz="2400" dirty="0">
                <a:latin typeface="Adobe 宋体 Std L" pitchFamily="18" charset="-122"/>
                <a:ea typeface="Adobe 宋体 Std L" pitchFamily="18" charset="-122"/>
                <a:cs typeface="华文细黑" pitchFamily="2" charset="-122"/>
              </a:rPr>
              <a:t>方法判断是否插入</a:t>
            </a:r>
            <a:r>
              <a:rPr lang="en-US" altLang="en-US" sz="2400" dirty="0">
                <a:latin typeface="Adobe 宋体 Std L" pitchFamily="18" charset="-122"/>
                <a:ea typeface="Adobe 宋体 Std L" pitchFamily="18" charset="-122"/>
                <a:cs typeface="华文细黑" pitchFamily="2" charset="-122"/>
              </a:rPr>
              <a:t>SD</a:t>
            </a:r>
            <a:r>
              <a:rPr lang="zh-CN" altLang="en-US" sz="2400" dirty="0">
                <a:latin typeface="Adobe 宋体 Std L" pitchFamily="18" charset="-122"/>
                <a:ea typeface="Adobe 宋体 Std L" pitchFamily="18" charset="-122"/>
                <a:cs typeface="华文细黑" pitchFamily="2" charset="-122"/>
              </a:rPr>
              <a:t>卡，且应用程序具有读写</a:t>
            </a:r>
            <a:r>
              <a:rPr lang="en-US" altLang="en-US" sz="2400" dirty="0">
                <a:latin typeface="Adobe 宋体 Std L" pitchFamily="18" charset="-122"/>
                <a:ea typeface="Adobe 宋体 Std L" pitchFamily="18" charset="-122"/>
                <a:cs typeface="华文细黑" pitchFamily="2" charset="-122"/>
              </a:rPr>
              <a:t>SD</a:t>
            </a:r>
            <a:r>
              <a:rPr lang="zh-CN" altLang="en-US" sz="2400" dirty="0">
                <a:latin typeface="Adobe 宋体 Std L" pitchFamily="18" charset="-122"/>
                <a:ea typeface="Adobe 宋体 Std L" pitchFamily="18" charset="-122"/>
                <a:cs typeface="华文细黑" pitchFamily="2" charset="-122"/>
              </a:rPr>
              <a:t>卡的权限</a:t>
            </a:r>
            <a:endParaRPr lang="en-US" altLang="zh-CN" sz="2400" dirty="0">
              <a:latin typeface="Adobe 宋体 Std L" pitchFamily="18" charset="-122"/>
              <a:ea typeface="Adobe 宋体 Std L" pitchFamily="18" charset="-122"/>
              <a:cs typeface="华文细黑" pitchFamily="2" charset="-122"/>
            </a:endParaRPr>
          </a:p>
          <a:p>
            <a:pPr marL="1066773" lvl="1" indent="-457189" fontAlgn="base">
              <a:lnSpc>
                <a:spcPct val="150000"/>
              </a:lnSpc>
              <a:spcBef>
                <a:spcPct val="20000"/>
              </a:spcBef>
              <a:spcAft>
                <a:spcPct val="0"/>
              </a:spcAft>
              <a:buClr>
                <a:schemeClr val="accent1"/>
              </a:buClr>
              <a:buFont typeface="+mj-ea"/>
              <a:buAutoNum type="circleNumDbPlain"/>
            </a:pPr>
            <a:r>
              <a:rPr lang="zh-CN" altLang="en-US" sz="2400" dirty="0">
                <a:latin typeface="Adobe 宋体 Std L" pitchFamily="18" charset="-122"/>
                <a:ea typeface="Adobe 宋体 Std L" pitchFamily="18" charset="-122"/>
                <a:cs typeface="华文细黑" pitchFamily="2" charset="-122"/>
              </a:rPr>
              <a:t>使用</a:t>
            </a:r>
            <a:r>
              <a:rPr lang="en-US" altLang="en-US" sz="2400" dirty="0" err="1">
                <a:latin typeface="Adobe 宋体 Std L" pitchFamily="18" charset="-122"/>
                <a:ea typeface="Adobe 宋体 Std L" pitchFamily="18" charset="-122"/>
                <a:cs typeface="华文细黑" pitchFamily="2" charset="-122"/>
              </a:rPr>
              <a:t>Environment.getExternalStorageDirectory</a:t>
            </a:r>
            <a:r>
              <a:rPr lang="en-US" altLang="en-US" sz="2400" dirty="0">
                <a:latin typeface="Adobe 宋体 Std L" pitchFamily="18" charset="-122"/>
                <a:ea typeface="Adobe 宋体 Std L" pitchFamily="18" charset="-122"/>
                <a:cs typeface="华文细黑" pitchFamily="2" charset="-122"/>
              </a:rPr>
              <a:t>()</a:t>
            </a:r>
            <a:r>
              <a:rPr lang="zh-CN" altLang="en-US" sz="2400" dirty="0">
                <a:latin typeface="Adobe 宋体 Std L" pitchFamily="18" charset="-122"/>
                <a:ea typeface="Adobe 宋体 Std L" pitchFamily="18" charset="-122"/>
                <a:cs typeface="华文细黑" pitchFamily="2" charset="-122"/>
              </a:rPr>
              <a:t>方法获取</a:t>
            </a:r>
            <a:r>
              <a:rPr lang="en-US" altLang="en-US" sz="2400" dirty="0">
                <a:latin typeface="Adobe 宋体 Std L" pitchFamily="18" charset="-122"/>
                <a:ea typeface="Adobe 宋体 Std L" pitchFamily="18" charset="-122"/>
                <a:cs typeface="华文细黑" pitchFamily="2" charset="-122"/>
              </a:rPr>
              <a:t>SD</a:t>
            </a:r>
            <a:r>
              <a:rPr lang="zh-CN" altLang="en-US" sz="2400" dirty="0">
                <a:latin typeface="Adobe 宋体 Std L" pitchFamily="18" charset="-122"/>
                <a:ea typeface="Adobe 宋体 Std L" pitchFamily="18" charset="-122"/>
                <a:cs typeface="华文细黑" pitchFamily="2" charset="-122"/>
              </a:rPr>
              <a:t>卡的目录</a:t>
            </a:r>
            <a:endParaRPr lang="en-US" altLang="zh-CN" sz="2400" dirty="0">
              <a:latin typeface="Adobe 宋体 Std L" pitchFamily="18" charset="-122"/>
              <a:ea typeface="Adobe 宋体 Std L" pitchFamily="18" charset="-122"/>
              <a:cs typeface="华文细黑" pitchFamily="2" charset="-122"/>
            </a:endParaRPr>
          </a:p>
          <a:p>
            <a:pPr marL="1066773" lvl="1" indent="-457189" fontAlgn="base">
              <a:lnSpc>
                <a:spcPct val="150000"/>
              </a:lnSpc>
              <a:spcBef>
                <a:spcPct val="20000"/>
              </a:spcBef>
              <a:spcAft>
                <a:spcPct val="0"/>
              </a:spcAft>
              <a:buClr>
                <a:schemeClr val="accent1"/>
              </a:buClr>
              <a:buFont typeface="+mj-ea"/>
              <a:buAutoNum type="circleNumDbPlain"/>
            </a:pPr>
            <a:r>
              <a:rPr lang="zh-CN" altLang="en-US" sz="2400" dirty="0">
                <a:latin typeface="Adobe 宋体 Std L" pitchFamily="18" charset="-122"/>
                <a:ea typeface="Adobe 宋体 Std L" pitchFamily="18" charset="-122"/>
                <a:cs typeface="华文细黑" pitchFamily="2" charset="-122"/>
              </a:rPr>
              <a:t>使用文件输入流（</a:t>
            </a:r>
            <a:r>
              <a:rPr lang="en-US" altLang="en-US" sz="2400" dirty="0" err="1">
                <a:latin typeface="Adobe 宋体 Std L" pitchFamily="18" charset="-122"/>
                <a:ea typeface="Adobe 宋体 Std L" pitchFamily="18" charset="-122"/>
                <a:cs typeface="华文细黑" pitchFamily="2" charset="-122"/>
              </a:rPr>
              <a:t>FileInputStream</a:t>
            </a:r>
            <a:r>
              <a:rPr lang="zh-CN" altLang="en-US" sz="2400" dirty="0">
                <a:latin typeface="Adobe 宋体 Std L" pitchFamily="18" charset="-122"/>
                <a:ea typeface="Adobe 宋体 Std L" pitchFamily="18" charset="-122"/>
                <a:cs typeface="华文细黑" pitchFamily="2" charset="-122"/>
              </a:rPr>
              <a:t>、</a:t>
            </a:r>
            <a:r>
              <a:rPr lang="en-US" altLang="en-US" sz="2400" dirty="0" err="1">
                <a:latin typeface="Adobe 宋体 Std L" pitchFamily="18" charset="-122"/>
                <a:ea typeface="Adobe 宋体 Std L" pitchFamily="18" charset="-122"/>
                <a:cs typeface="华文细黑" pitchFamily="2" charset="-122"/>
              </a:rPr>
              <a:t>FileReader</a:t>
            </a:r>
            <a:r>
              <a:rPr lang="zh-CN" altLang="en-US" sz="2400" dirty="0">
                <a:latin typeface="Adobe 宋体 Std L" pitchFamily="18" charset="-122"/>
                <a:ea typeface="Adobe 宋体 Std L" pitchFamily="18" charset="-122"/>
                <a:cs typeface="华文细黑" pitchFamily="2" charset="-122"/>
              </a:rPr>
              <a:t>）或输出流（</a:t>
            </a:r>
            <a:r>
              <a:rPr lang="en-US" altLang="en-US" sz="2400" dirty="0" err="1">
                <a:latin typeface="Adobe 宋体 Std L" pitchFamily="18" charset="-122"/>
                <a:ea typeface="Adobe 宋体 Std L" pitchFamily="18" charset="-122"/>
                <a:cs typeface="华文细黑" pitchFamily="2" charset="-122"/>
              </a:rPr>
              <a:t>FileOutputStream</a:t>
            </a:r>
            <a:r>
              <a:rPr lang="zh-CN" altLang="en-US" sz="2400" dirty="0">
                <a:latin typeface="Adobe 宋体 Std L" pitchFamily="18" charset="-122"/>
                <a:ea typeface="Adobe 宋体 Std L" pitchFamily="18" charset="-122"/>
                <a:cs typeface="华文细黑" pitchFamily="2" charset="-122"/>
              </a:rPr>
              <a:t>、</a:t>
            </a:r>
            <a:r>
              <a:rPr lang="en-US" altLang="en-US" sz="2400" dirty="0" err="1">
                <a:latin typeface="Adobe 宋体 Std L" pitchFamily="18" charset="-122"/>
                <a:ea typeface="Adobe 宋体 Std L" pitchFamily="18" charset="-122"/>
                <a:cs typeface="华文细黑" pitchFamily="2" charset="-122"/>
              </a:rPr>
              <a:t>FileWriter</a:t>
            </a:r>
            <a:r>
              <a:rPr lang="zh-CN" altLang="en-US" sz="2400" dirty="0">
                <a:latin typeface="Adobe 宋体 Std L" pitchFamily="18" charset="-122"/>
                <a:ea typeface="Adobe 宋体 Std L" pitchFamily="18" charset="-122"/>
                <a:cs typeface="华文细黑" pitchFamily="2" charset="-122"/>
              </a:rPr>
              <a:t>）来读写</a:t>
            </a:r>
            <a:r>
              <a:rPr lang="en-US" altLang="en-US" sz="2400" dirty="0">
                <a:latin typeface="Adobe 宋体 Std L" pitchFamily="18" charset="-122"/>
                <a:ea typeface="Adobe 宋体 Std L" pitchFamily="18" charset="-122"/>
                <a:cs typeface="华文细黑" pitchFamily="2" charset="-122"/>
              </a:rPr>
              <a:t>SD</a:t>
            </a:r>
            <a:r>
              <a:rPr lang="zh-CN" altLang="en-US" sz="2400" dirty="0">
                <a:latin typeface="Adobe 宋体 Std L" pitchFamily="18" charset="-122"/>
                <a:ea typeface="Adobe 宋体 Std L" pitchFamily="18" charset="-122"/>
                <a:cs typeface="华文细黑" pitchFamily="2" charset="-122"/>
              </a:rPr>
              <a:t>卡中的文件</a:t>
            </a:r>
          </a:p>
        </p:txBody>
      </p:sp>
      <p:sp>
        <p:nvSpPr>
          <p:cNvPr id="235522" name="Rectangle 2"/>
          <p:cNvSpPr>
            <a:spLocks noChangeArrowheads="1"/>
          </p:cNvSpPr>
          <p:nvPr/>
        </p:nvSpPr>
        <p:spPr bwMode="auto">
          <a:xfrm>
            <a:off x="1" y="-246220"/>
            <a:ext cx="246286" cy="492443"/>
          </a:xfrm>
          <a:prstGeom prst="rect">
            <a:avLst/>
          </a:prstGeom>
          <a:noFill/>
          <a:ln w="9525">
            <a:noFill/>
            <a:miter lim="800000"/>
            <a:headEnd/>
            <a:tailEnd/>
          </a:ln>
          <a:effectLst/>
        </p:spPr>
        <p:txBody>
          <a:bodyPr vert="horz" wrap="none" lIns="121920" tIns="60960" rIns="121920" bIns="60960" numCol="1" anchor="ctr" anchorCtr="0" compatLnSpc="1">
            <a:prstTxWarp prst="textNoShape">
              <a:avLst/>
            </a:prstTxWarp>
            <a:spAutoFit/>
          </a:bodyPr>
          <a:lstStyle/>
          <a:p>
            <a:endParaRPr lang="zh-CN" altLang="en-US" sz="2400"/>
          </a:p>
        </p:txBody>
      </p:sp>
      <p:grpSp>
        <p:nvGrpSpPr>
          <p:cNvPr id="6" name="组合 5"/>
          <p:cNvGrpSpPr/>
          <p:nvPr/>
        </p:nvGrpSpPr>
        <p:grpSpPr>
          <a:xfrm>
            <a:off x="1142966" y="4445724"/>
            <a:ext cx="9897173" cy="2092624"/>
            <a:chOff x="721020" y="3757272"/>
            <a:chExt cx="7422880" cy="1569468"/>
          </a:xfrm>
        </p:grpSpPr>
        <p:grpSp>
          <p:nvGrpSpPr>
            <p:cNvPr id="7" name="组合 7"/>
            <p:cNvGrpSpPr/>
            <p:nvPr/>
          </p:nvGrpSpPr>
          <p:grpSpPr>
            <a:xfrm>
              <a:off x="721020" y="4220032"/>
              <a:ext cx="636270" cy="759507"/>
              <a:chOff x="645787" y="4346525"/>
              <a:chExt cx="636270" cy="759507"/>
            </a:xfrm>
          </p:grpSpPr>
          <p:pic>
            <p:nvPicPr>
              <p:cNvPr id="9" name="图片 8"/>
              <p:cNvPicPr>
                <a:picLocks noChangeAspect="1"/>
              </p:cNvPicPr>
              <p:nvPr/>
            </p:nvPicPr>
            <p:blipFill>
              <a:blip r:embed="rId3" cstate="print">
                <a:duotone>
                  <a:schemeClr val="accent1">
                    <a:shade val="45000"/>
                    <a:satMod val="135000"/>
                  </a:schemeClr>
                  <a:prstClr val="white"/>
                </a:duotone>
              </a:blip>
              <a:stretch>
                <a:fillRect/>
              </a:stretch>
            </p:blipFill>
            <p:spPr>
              <a:xfrm>
                <a:off x="714348" y="4346525"/>
                <a:ext cx="484014" cy="484014"/>
              </a:xfrm>
              <a:prstGeom prst="rect">
                <a:avLst/>
              </a:prstGeom>
            </p:spPr>
          </p:pic>
          <p:sp>
            <p:nvSpPr>
              <p:cNvPr id="10" name="文本框 7"/>
              <p:cNvSpPr txBox="1"/>
              <p:nvPr/>
            </p:nvSpPr>
            <p:spPr>
              <a:xfrm rot="21540000">
                <a:off x="645787" y="4790609"/>
                <a:ext cx="636270" cy="315423"/>
              </a:xfrm>
              <a:prstGeom prst="rect">
                <a:avLst/>
              </a:prstGeom>
              <a:noFill/>
            </p:spPr>
            <p:txBody>
              <a:bodyPr wrap="square">
                <a:spAutoFit/>
              </a:bodyPr>
              <a:lstStyle/>
              <a:p>
                <a:pPr>
                  <a:defRPr/>
                </a:pPr>
                <a:r>
                  <a:rPr lang="zh-CN" altLang="en-US" sz="2133"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p>
            </p:txBody>
          </p:sp>
        </p:grpSp>
        <p:sp>
          <p:nvSpPr>
            <p:cNvPr id="8" name="TextBox 7"/>
            <p:cNvSpPr txBox="1"/>
            <p:nvPr/>
          </p:nvSpPr>
          <p:spPr bwMode="auto">
            <a:xfrm>
              <a:off x="1357290" y="3757272"/>
              <a:ext cx="6786610" cy="1569468"/>
            </a:xfrm>
            <a:prstGeom prst="rect">
              <a:avLst/>
            </a:prstGeom>
            <a:solidFill>
              <a:schemeClr val="accent1">
                <a:lumMod val="40000"/>
                <a:lumOff val="60000"/>
              </a:schemeClr>
            </a:solidFill>
            <a:ln w="9525">
              <a:noFill/>
              <a:miter lim="800000"/>
            </a:ln>
          </p:spPr>
          <p:txBody>
            <a:bodyPr vert="horz" wrap="square" lIns="121920" tIns="60960" rIns="121920" bIns="60960" numCol="1" rtlCol="0" anchor="ctr" anchorCtr="0" compatLnSpc="1">
              <a:spAutoFit/>
            </a:bodyPr>
            <a:lstStyle/>
            <a:p>
              <a:pPr eaLnBrk="0" fontAlgn="base" hangingPunct="0">
                <a:lnSpc>
                  <a:spcPct val="150000"/>
                </a:lnSpc>
                <a:spcBef>
                  <a:spcPct val="20000"/>
                </a:spcBef>
                <a:spcAft>
                  <a:spcPct val="0"/>
                </a:spcAft>
                <a:buClr>
                  <a:schemeClr val="accent1"/>
                </a:buClr>
              </a:pPr>
              <a:r>
                <a:rPr lang="en-US" sz="2133" dirty="0">
                  <a:latin typeface="Times New Roman" pitchFamily="18" charset="0"/>
                  <a:cs typeface="Times New Roman" pitchFamily="18" charset="0"/>
                </a:rPr>
                <a:t>SD</a:t>
              </a:r>
              <a:r>
                <a:rPr lang="zh-CN" altLang="en-US" sz="2133" dirty="0">
                  <a:latin typeface="Times New Roman" pitchFamily="18" charset="0"/>
                  <a:cs typeface="Times New Roman" pitchFamily="18" charset="0"/>
                </a:rPr>
                <a:t>卡（</a:t>
              </a:r>
              <a:r>
                <a:rPr lang="en-US" sz="2133" dirty="0">
                  <a:latin typeface="Times New Roman" pitchFamily="18" charset="0"/>
                  <a:cs typeface="Times New Roman" pitchFamily="18" charset="0"/>
                </a:rPr>
                <a:t>Secure Digital Memory Card</a:t>
              </a:r>
              <a:r>
                <a:rPr lang="zh-CN" altLang="en-US" sz="2133" dirty="0">
                  <a:latin typeface="Times New Roman" pitchFamily="18" charset="0"/>
                  <a:cs typeface="Times New Roman" pitchFamily="18" charset="0"/>
                </a:rPr>
                <a:t>）是一种基于半导体快闪记忆器的多功能存储卡，具有大容量、高性能、安全高等多种特点，被广泛地用于便携式移动设备，例如手机、数码相机、</a:t>
              </a:r>
              <a:r>
                <a:rPr lang="en-US" sz="2133" dirty="0">
                  <a:latin typeface="Times New Roman" pitchFamily="18" charset="0"/>
                  <a:cs typeface="Times New Roman" pitchFamily="18" charset="0"/>
                </a:rPr>
                <a:t>PDA</a:t>
              </a:r>
              <a:r>
                <a:rPr lang="zh-CN" altLang="en-US" sz="2133" dirty="0">
                  <a:latin typeface="Times New Roman" pitchFamily="18" charset="0"/>
                  <a:cs typeface="Times New Roman" pitchFamily="18" charset="0"/>
                </a:rPr>
                <a:t>等。</a:t>
              </a:r>
              <a:r>
                <a:rPr lang="en-US" sz="2133" dirty="0">
                  <a:latin typeface="Times New Roman" pitchFamily="18" charset="0"/>
                  <a:cs typeface="Times New Roman" pitchFamily="18" charset="0"/>
                </a:rPr>
                <a:t>SD</a:t>
              </a:r>
              <a:r>
                <a:rPr lang="zh-CN" altLang="en-US" sz="2133" dirty="0">
                  <a:latin typeface="Times New Roman" pitchFamily="18" charset="0"/>
                  <a:cs typeface="Times New Roman" pitchFamily="18" charset="0"/>
                </a:rPr>
                <a:t>卡极大地扩充了手机的存储能力。</a:t>
              </a:r>
              <a:endParaRPr kumimoji="1" lang="zh-CN" altLang="en-US" sz="2133" dirty="0">
                <a:solidFill>
                  <a:srgbClr val="000000"/>
                </a:solidFill>
                <a:latin typeface="Times New Roman" pitchFamily="18" charset="0"/>
                <a:cs typeface="Times New Roman" pitchFamily="18" charset="0"/>
              </a:endParaRPr>
            </a:p>
          </p:txBody>
        </p:sp>
      </p:grpSp>
    </p:spTree>
    <p:extLst>
      <p:ext uri="{BB962C8B-B14F-4D97-AF65-F5344CB8AC3E}">
        <p14:creationId xmlns:p14="http://schemas.microsoft.com/office/powerpoint/2010/main" xmlns="" val="3814485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1170</TotalTime>
  <Words>2528</Words>
  <Application>Microsoft Office PowerPoint</Application>
  <PresentationFormat>自定义</PresentationFormat>
  <Paragraphs>378</Paragraphs>
  <Slides>32</Slides>
  <Notes>30</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画廊</vt:lpstr>
      <vt:lpstr>幻灯片 1</vt:lpstr>
      <vt:lpstr>第九章   数据存储</vt:lpstr>
      <vt:lpstr>本章目标</vt:lpstr>
      <vt:lpstr>数据存储</vt:lpstr>
      <vt:lpstr>I/O流操作文件</vt:lpstr>
      <vt:lpstr>幻灯片 6</vt:lpstr>
      <vt:lpstr>幻灯片 7</vt:lpstr>
      <vt:lpstr>幻灯片 8</vt:lpstr>
      <vt:lpstr>读写SD卡步骤</vt:lpstr>
      <vt:lpstr>读SD卡上的文件 </vt:lpstr>
      <vt:lpstr>配置SD卡的读写权限</vt:lpstr>
      <vt:lpstr>文件浏览器</vt:lpstr>
      <vt:lpstr>SharedPreferences接口</vt:lpstr>
      <vt:lpstr>SharedPreferences.Editor接口</vt:lpstr>
      <vt:lpstr>幻灯片 15</vt:lpstr>
      <vt:lpstr>SharedPreferences操作步骤</vt:lpstr>
      <vt:lpstr>SQLite特征</vt:lpstr>
      <vt:lpstr>SQLiteDatabase类</vt:lpstr>
      <vt:lpstr>SQLiteDatabase常用操作方法 </vt:lpstr>
      <vt:lpstr>SQLite数据库的创建和删除</vt:lpstr>
      <vt:lpstr>幻灯片 21</vt:lpstr>
      <vt:lpstr>表的创建和删除</vt:lpstr>
      <vt:lpstr>记录的插入、修改和删除</vt:lpstr>
      <vt:lpstr>幻灯片 24</vt:lpstr>
      <vt:lpstr>幻灯片 25</vt:lpstr>
      <vt:lpstr>数据查询与Cursor接口</vt:lpstr>
      <vt:lpstr>Cursor游标常用方法</vt:lpstr>
      <vt:lpstr>使用query()方法查询记录</vt:lpstr>
      <vt:lpstr>事务处理</vt:lpstr>
      <vt:lpstr>SQLiteOpenHelper类</vt:lpstr>
      <vt:lpstr>本章总结</vt:lpstr>
      <vt:lpstr>幻灯片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Python程序设计 Programming in Python</dc:title>
  <dc:creator>zhaokl</dc:creator>
  <cp:lastModifiedBy>E73Fu</cp:lastModifiedBy>
  <cp:revision>149</cp:revision>
  <dcterms:created xsi:type="dcterms:W3CDTF">2017-12-12T07:08:44Z</dcterms:created>
  <dcterms:modified xsi:type="dcterms:W3CDTF">2023-05-08T07:51:02Z</dcterms:modified>
</cp:coreProperties>
</file>