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2"/>
  </p:notesMasterIdLst>
  <p:handoutMasterIdLst>
    <p:handoutMasterId r:id="rId23"/>
  </p:handoutMasterIdLst>
  <p:sldIdLst>
    <p:sldId id="442" r:id="rId2"/>
    <p:sldId id="299" r:id="rId3"/>
    <p:sldId id="295" r:id="rId4"/>
    <p:sldId id="425"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24" r:id="rId20"/>
    <p:sldId id="44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chen" initials="Z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3" autoAdjust="0"/>
    <p:restoredTop sz="94660"/>
  </p:normalViewPr>
  <p:slideViewPr>
    <p:cSldViewPr snapToGrid="0">
      <p:cViewPr varScale="1">
        <p:scale>
          <a:sx n="72" d="100"/>
          <a:sy n="72" d="100"/>
        </p:scale>
        <p:origin x="-654" y="-90"/>
      </p:cViewPr>
      <p:guideLst>
        <p:guide orient="horz" pos="2160"/>
        <p:guide pos="3840"/>
      </p:guideLst>
    </p:cSldViewPr>
  </p:slideViewPr>
  <p:notesTextViewPr>
    <p:cViewPr>
      <p:scale>
        <a:sx n="1" d="1"/>
        <a:sy n="1" d="1"/>
      </p:scale>
      <p:origin x="0" y="0"/>
    </p:cViewPr>
  </p:notesTextViewPr>
  <p:notesViewPr>
    <p:cSldViewPr snapToGrid="0">
      <p:cViewPr varScale="1">
        <p:scale>
          <a:sx n="43" d="100"/>
          <a:sy n="43" d="100"/>
        </p:scale>
        <p:origin x="2482" y="5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A6D88BA8-8446-41FF-A7D4-0E781B0BD6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756F92EC-0FC2-45A6-A324-FA10BE8B69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6463A4-E2FF-447B-8B1C-44D7D0F0E56C}" type="datetimeFigureOut">
              <a:rPr lang="zh-CN" altLang="en-US" smtClean="0"/>
              <a:pPr/>
              <a:t>2023-05-08</a:t>
            </a:fld>
            <a:endParaRPr lang="zh-CN" altLang="en-US"/>
          </a:p>
        </p:txBody>
      </p:sp>
      <p:sp>
        <p:nvSpPr>
          <p:cNvPr id="4" name="页脚占位符 3">
            <a:extLst>
              <a:ext uri="{FF2B5EF4-FFF2-40B4-BE49-F238E27FC236}">
                <a16:creationId xmlns:a16="http://schemas.microsoft.com/office/drawing/2014/main" xmlns="" id="{C1969891-5E7D-4CF1-80F0-DEDC188580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82E858CA-C72D-48B6-B4AE-156CD65CE8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A6C385-7942-460F-9619-E14E075BDE36}" type="slidenum">
              <a:rPr lang="zh-CN" altLang="en-US" smtClean="0"/>
              <a:pPr/>
              <a:t>‹#›</a:t>
            </a:fld>
            <a:endParaRPr lang="zh-CN" altLang="en-US"/>
          </a:p>
        </p:txBody>
      </p:sp>
    </p:spTree>
    <p:extLst>
      <p:ext uri="{BB962C8B-B14F-4D97-AF65-F5344CB8AC3E}">
        <p14:creationId xmlns:p14="http://schemas.microsoft.com/office/powerpoint/2010/main" xmlns="" val="2573880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01D75-FC71-4938-910E-87791E7C5890}" type="datetimeFigureOut">
              <a:rPr lang="zh-CN" altLang="en-US" smtClean="0"/>
              <a:pPr/>
              <a:t>2023-05-08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7522D-86A9-45AD-93E5-45F67F78C8E9}" type="slidenum">
              <a:rPr lang="zh-CN" altLang="en-US" smtClean="0"/>
              <a:pPr/>
              <a:t>‹#›</a:t>
            </a:fld>
            <a:endParaRPr lang="zh-CN" altLang="en-US"/>
          </a:p>
        </p:txBody>
      </p:sp>
    </p:spTree>
    <p:extLst>
      <p:ext uri="{BB962C8B-B14F-4D97-AF65-F5344CB8AC3E}">
        <p14:creationId xmlns:p14="http://schemas.microsoft.com/office/powerpoint/2010/main" xmlns="" val="277943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a:t>
            </a:fld>
            <a:endParaRPr lang="zh-CN" altLang="en-US"/>
          </a:p>
        </p:txBody>
      </p:sp>
    </p:spTree>
    <p:extLst>
      <p:ext uri="{BB962C8B-B14F-4D97-AF65-F5344CB8AC3E}">
        <p14:creationId xmlns:p14="http://schemas.microsoft.com/office/powerpoint/2010/main" xmlns="" val="842336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a:t>
            </a:fld>
            <a:endParaRPr lang="zh-CN" altLang="en-US"/>
          </a:p>
        </p:txBody>
      </p:sp>
    </p:spTree>
    <p:extLst>
      <p:ext uri="{BB962C8B-B14F-4D97-AF65-F5344CB8AC3E}">
        <p14:creationId xmlns:p14="http://schemas.microsoft.com/office/powerpoint/2010/main" xmlns="" val="267890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cap="none"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A60415B-3A06-45D6-924A-B02E068FB4A3}" type="datetime1">
              <a:rPr lang="zh-CN" altLang="en-US" smtClean="0"/>
              <a:pPr/>
              <a:t>2023-05-08</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dirty="0"/>
          </a:p>
        </p:txBody>
      </p:sp>
      <p:cxnSp>
        <p:nvCxnSpPr>
          <p:cNvPr id="15" name="Straight Connector 14"/>
          <p:cNvCxnSpPr/>
          <p:nvPr/>
        </p:nvCxnSpPr>
        <p:spPr>
          <a:xfrm>
            <a:off x="2417780" y="3429000"/>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78457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447331" y="253317"/>
            <a:ext cx="9603275" cy="551696"/>
          </a:xfrm>
        </p:spPr>
        <p:txBody>
          <a:bodyPr/>
          <a:lstStyle>
            <a:lvl1pPr>
              <a:defRPr b="0" cap="none" baseline="0"/>
            </a:lvl1pPr>
          </a:lstStyle>
          <a:p>
            <a:r>
              <a:rPr lang="zh-CN" altLang="en-US" dirty="0"/>
              <a:t>单击此处编辑母版标题样式</a:t>
            </a:r>
            <a:endParaRPr lang="en-US" dirty="0"/>
          </a:p>
        </p:txBody>
      </p:sp>
      <p:sp>
        <p:nvSpPr>
          <p:cNvPr id="3" name="Content Placeholder 2"/>
          <p:cNvSpPr>
            <a:spLocks noGrp="1"/>
          </p:cNvSpPr>
          <p:nvPr>
            <p:ph idx="1"/>
          </p:nvPr>
        </p:nvSpPr>
        <p:spPr>
          <a:xfrm>
            <a:off x="1447330" y="995082"/>
            <a:ext cx="9603275" cy="3961309"/>
          </a:xfrm>
        </p:spPr>
        <p:txBody>
          <a:bodyPr ancho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cxnSp>
        <p:nvCxnSpPr>
          <p:cNvPr id="33" name="Straight Connector 32"/>
          <p:cNvCxnSpPr/>
          <p:nvPr userDrawn="1"/>
        </p:nvCxnSpPr>
        <p:spPr>
          <a:xfrm>
            <a:off x="1447331" y="805012"/>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65121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D9237B5-3156-47C7-A4C5-F654B16E6475}" type="datetime1">
              <a:rPr lang="zh-CN" altLang="en-US" smtClean="0"/>
              <a:pPr/>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9251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7331" y="173005"/>
            <a:ext cx="9605635" cy="512796"/>
          </a:xfrm>
        </p:spPr>
        <p:txBody>
          <a:bodyPr/>
          <a:lstStyle>
            <a:lvl1pPr>
              <a:defRPr cap="none" baseline="0"/>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447331" y="968188"/>
            <a:ext cx="4645152" cy="3849451"/>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413771" y="968188"/>
            <a:ext cx="4645152" cy="3848841"/>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cxnSp>
        <p:nvCxnSpPr>
          <p:cNvPr id="35" name="Straight Connector 34"/>
          <p:cNvCxnSpPr/>
          <p:nvPr/>
        </p:nvCxnSpPr>
        <p:spPr>
          <a:xfrm>
            <a:off x="1447331" y="724782"/>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89479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cap="none" baseline="0"/>
            </a:lvl1pPr>
          </a:lstStyle>
          <a:p>
            <a:r>
              <a:rPr lang="zh-CN" altLang="en-US" dirty="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A62E549-1B44-46FC-BCE8-49716BB3FD9C}" type="datetime1">
              <a:rPr lang="zh-CN" altLang="en-US" smtClean="0"/>
              <a:pPr/>
              <a:t>2023-05-08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534C902A-8D24-4D84-B01C-348A8ED16A4A}" type="slidenum">
              <a:rPr lang="zh-CN" altLang="en-US" smtClean="0"/>
              <a:pPr/>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2347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cap="none" baseline="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89AFD38-AAEA-4B59-9BE5-AEC5F8F047FF}" type="datetime1">
              <a:rPr lang="zh-CN" altLang="en-US" smtClean="0"/>
              <a:pPr/>
              <a:t>2023-05-08</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534C902A-8D24-4D84-B01C-348A8ED16A4A}" type="slidenum">
              <a:rPr lang="zh-CN" altLang="en-US" smtClean="0"/>
              <a:pPr/>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9115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7353071-35F8-41A0-AB8C-D7D13532E687}" type="datetime1">
              <a:rPr lang="zh-CN" altLang="en-US" smtClean="0"/>
              <a:pPr/>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534C902A-8D24-4D84-B01C-348A8ED16A4A}" type="slidenum">
              <a:rPr lang="zh-CN" altLang="en-US" smtClean="0"/>
              <a:pPr/>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25975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cap="none" baseline="0"/>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B7D781-5D03-4C54-AF4C-246D15FA7110}" type="datetime1">
              <a:rPr lang="zh-CN" altLang="en-US" smtClean="0"/>
              <a:pPr/>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534C902A-8D24-4D84-B01C-348A8ED16A4A}" type="slidenum">
              <a:rPr lang="zh-CN" altLang="en-US" smtClean="0"/>
              <a:pPr/>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8733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3955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1" cstate="print">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1712D5-4CF9-40BC-B8B4-CB12055E2D88}" type="datetime1">
              <a:rPr lang="zh-CN" altLang="en-US" smtClean="0"/>
              <a:pPr/>
              <a:t>2023-05-08</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848008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7" r:id="rId5"/>
    <p:sldLayoutId id="2147483688" r:id="rId6"/>
    <p:sldLayoutId id="2147483689" r:id="rId7"/>
    <p:sldLayoutId id="2147483690" r:id="rId8"/>
    <p:sldLayoutId id="2147483691" r:id="rId9"/>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已出版图书\2023\！资源待上传_赵克玲-Android Studio程序设计案例教程-微课版（第2版）202204\BANNER-Android Studio程序设计案例教程-微课版（第2版）\BANNER-Android-Studio程序设计案例教程-微课版（第2版）.jpg"/>
          <p:cNvPicPr>
            <a:picLocks noChangeAspect="1" noChangeArrowheads="1"/>
          </p:cNvPicPr>
          <p:nvPr/>
        </p:nvPicPr>
        <p:blipFill>
          <a:blip r:embed="rId2" cstate="print"/>
          <a:srcRect/>
          <a:stretch>
            <a:fillRect/>
          </a:stretch>
        </p:blipFill>
        <p:spPr bwMode="auto">
          <a:xfrm>
            <a:off x="0" y="834839"/>
            <a:ext cx="12192000" cy="44862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ServerSocket</a:t>
            </a:r>
            <a:r>
              <a:rPr lang="zh-CN" altLang="zh-CN" dirty="0"/>
              <a:t>类常用的方法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704889253"/>
              </p:ext>
            </p:extLst>
          </p:nvPr>
        </p:nvGraphicFramePr>
        <p:xfrm>
          <a:off x="628649" y="995361"/>
          <a:ext cx="11244263" cy="3625104"/>
        </p:xfrm>
        <a:graphic>
          <a:graphicData uri="http://schemas.openxmlformats.org/drawingml/2006/table">
            <a:tbl>
              <a:tblPr firstRow="1" bandRow="1">
                <a:tableStyleId>{5C22544A-7EE6-4342-B048-85BDC9FD1C3A}</a:tableStyleId>
              </a:tblPr>
              <a:tblGrid>
                <a:gridCol w="3943351">
                  <a:extLst>
                    <a:ext uri="{9D8B030D-6E8A-4147-A177-3AD203B41FA5}">
                      <a16:colId xmlns:a16="http://schemas.microsoft.com/office/drawing/2014/main" xmlns="" val="2948972838"/>
                    </a:ext>
                  </a:extLst>
                </a:gridCol>
                <a:gridCol w="7300912">
                  <a:extLst>
                    <a:ext uri="{9D8B030D-6E8A-4147-A177-3AD203B41FA5}">
                      <a16:colId xmlns:a16="http://schemas.microsoft.com/office/drawing/2014/main" xmlns="" val="4118684004"/>
                    </a:ext>
                  </a:extLst>
                </a:gridCol>
              </a:tblGrid>
              <a:tr h="677676">
                <a:tc>
                  <a:txBody>
                    <a:bodyPr/>
                    <a:lstStyle/>
                    <a:p>
                      <a:pPr algn="ctr">
                        <a:spcAft>
                          <a:spcPts val="0"/>
                        </a:spcAft>
                      </a:pPr>
                      <a:r>
                        <a:rPr lang="zh-CN" sz="2000" b="1" kern="100" dirty="0">
                          <a:effectLst/>
                          <a:latin typeface="Times New Roman" panose="02020603050405020304" pitchFamily="18" charset="0"/>
                          <a:ea typeface="宋体" panose="02010600030101010101" pitchFamily="2" charset="-122"/>
                        </a:rPr>
                        <a:t>方法</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b="1" kern="100" dirty="0">
                          <a:effectLst/>
                          <a:latin typeface="Times New Roman" panose="02020603050405020304" pitchFamily="18" charset="0"/>
                          <a:ea typeface="宋体" panose="02010600030101010101" pitchFamily="2" charset="-122"/>
                        </a:rPr>
                        <a:t>功能说明</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620860526"/>
                  </a:ext>
                </a:extLst>
              </a:tr>
              <a:tr h="67767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public Socket accept()</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接收客户端</a:t>
                      </a:r>
                      <a:r>
                        <a:rPr lang="en-US" sz="2000" kern="100" dirty="0">
                          <a:effectLst/>
                          <a:latin typeface="Times New Roman" panose="02020603050405020304" pitchFamily="18" charset="0"/>
                          <a:ea typeface="宋体" panose="02010600030101010101" pitchFamily="2" charset="-122"/>
                        </a:rPr>
                        <a:t>Socket</a:t>
                      </a:r>
                      <a:r>
                        <a:rPr lang="zh-CN" sz="2000" kern="100" dirty="0">
                          <a:effectLst/>
                          <a:latin typeface="Times New Roman" panose="02020603050405020304" pitchFamily="18" charset="0"/>
                          <a:ea typeface="宋体" panose="02010600030101010101" pitchFamily="2" charset="-122"/>
                        </a:rPr>
                        <a:t>连接请求，并返回一个与客户端</a:t>
                      </a:r>
                      <a:r>
                        <a:rPr lang="en-US" sz="2000" kern="100" dirty="0">
                          <a:effectLst/>
                          <a:latin typeface="Times New Roman" panose="02020603050405020304" pitchFamily="18" charset="0"/>
                          <a:ea typeface="宋体" panose="02010600030101010101" pitchFamily="2" charset="-122"/>
                        </a:rPr>
                        <a:t>Socket</a:t>
                      </a:r>
                      <a:r>
                        <a:rPr lang="zh-CN" sz="2000" kern="100" dirty="0">
                          <a:effectLst/>
                          <a:latin typeface="Times New Roman" panose="02020603050405020304" pitchFamily="18" charset="0"/>
                          <a:ea typeface="宋体" panose="02010600030101010101" pitchFamily="2" charset="-122"/>
                        </a:rPr>
                        <a:t>对应的</a:t>
                      </a:r>
                      <a:r>
                        <a:rPr lang="en-US" sz="2000" kern="100" dirty="0">
                          <a:effectLst/>
                          <a:latin typeface="Times New Roman" panose="02020603050405020304" pitchFamily="18" charset="0"/>
                          <a:ea typeface="宋体" panose="02010600030101010101" pitchFamily="2" charset="-122"/>
                        </a:rPr>
                        <a:t>Socket</a:t>
                      </a:r>
                      <a:r>
                        <a:rPr lang="zh-CN" sz="2000" kern="100" dirty="0">
                          <a:effectLst/>
                          <a:latin typeface="Times New Roman" panose="02020603050405020304" pitchFamily="18" charset="0"/>
                          <a:ea typeface="宋体" panose="02010600030101010101" pitchFamily="2" charset="-122"/>
                        </a:rPr>
                        <a:t>实例，该方法是一个阻塞方法，如果没有接收到客户端发送的</a:t>
                      </a:r>
                      <a:r>
                        <a:rPr lang="en-US" sz="2000" kern="100" dirty="0">
                          <a:effectLst/>
                          <a:latin typeface="Times New Roman" panose="02020603050405020304" pitchFamily="18" charset="0"/>
                          <a:ea typeface="宋体" panose="02010600030101010101" pitchFamily="2" charset="-122"/>
                        </a:rPr>
                        <a:t>Socket</a:t>
                      </a:r>
                      <a:r>
                        <a:rPr lang="zh-CN" sz="2000" kern="100" dirty="0">
                          <a:effectLst/>
                          <a:latin typeface="Times New Roman" panose="02020603050405020304" pitchFamily="18" charset="0"/>
                          <a:ea typeface="宋体" panose="02010600030101010101" pitchFamily="2" charset="-122"/>
                        </a:rPr>
                        <a:t>，则一直处于等待状态，线程也会被阻塞</a:t>
                      </a:r>
                    </a:p>
                  </a:txBody>
                  <a:tcPr marL="68580" marR="68580" marT="0" marB="0" anchor="ctr"/>
                </a:tc>
                <a:extLst>
                  <a:ext uri="{0D108BD9-81ED-4DB2-BD59-A6C34878D82A}">
                    <a16:rowId xmlns:a16="http://schemas.microsoft.com/office/drawing/2014/main" xmlns="" val="2866280755"/>
                  </a:ext>
                </a:extLst>
              </a:tr>
              <a:tr h="67767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public InetAddress getInetAddress()</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返回当前</a:t>
                      </a:r>
                      <a:r>
                        <a:rPr lang="en-US" sz="2000" kern="100" dirty="0" err="1">
                          <a:effectLst/>
                          <a:latin typeface="Times New Roman" panose="02020603050405020304" pitchFamily="18" charset="0"/>
                          <a:ea typeface="宋体" panose="02010600030101010101" pitchFamily="2" charset="-122"/>
                        </a:rPr>
                        <a:t>ServerSocket</a:t>
                      </a:r>
                      <a:r>
                        <a:rPr lang="zh-CN" sz="2000" kern="100" dirty="0">
                          <a:effectLst/>
                          <a:latin typeface="Times New Roman" panose="02020603050405020304" pitchFamily="18" charset="0"/>
                          <a:ea typeface="宋体" panose="02010600030101010101" pitchFamily="2" charset="-122"/>
                        </a:rPr>
                        <a:t>实例的地址信息</a:t>
                      </a:r>
                    </a:p>
                  </a:txBody>
                  <a:tcPr marL="68580" marR="68580" marT="0" marB="0" anchor="ctr"/>
                </a:tc>
                <a:extLst>
                  <a:ext uri="{0D108BD9-81ED-4DB2-BD59-A6C34878D82A}">
                    <a16:rowId xmlns:a16="http://schemas.microsoft.com/office/drawing/2014/main" xmlns="" val="3297897071"/>
                  </a:ext>
                </a:extLst>
              </a:tr>
              <a:tr h="677676">
                <a:tc>
                  <a:txBody>
                    <a:bodyPr/>
                    <a:lstStyle/>
                    <a:p>
                      <a:pPr algn="just">
                        <a:spcAft>
                          <a:spcPts val="0"/>
                        </a:spcAft>
                      </a:pPr>
                      <a:r>
                        <a:rPr lang="en-US" sz="2000" kern="100" dirty="0">
                          <a:effectLst/>
                          <a:latin typeface="Times New Roman" panose="02020603050405020304" pitchFamily="18" charset="0"/>
                          <a:ea typeface="宋体" panose="02010600030101010101" pitchFamily="2" charset="-122"/>
                        </a:rPr>
                        <a:t>public </a:t>
                      </a:r>
                      <a:r>
                        <a:rPr lang="en-US" sz="2000" kern="100" dirty="0" err="1">
                          <a:effectLst/>
                          <a:latin typeface="Times New Roman" panose="02020603050405020304" pitchFamily="18" charset="0"/>
                          <a:ea typeface="宋体" panose="02010600030101010101" pitchFamily="2" charset="-122"/>
                        </a:rPr>
                        <a:t>int</a:t>
                      </a:r>
                      <a:r>
                        <a:rPr lang="en-US" sz="2000" kern="100" dirty="0">
                          <a:effectLst/>
                          <a:latin typeface="Times New Roman" panose="02020603050405020304" pitchFamily="18" charset="0"/>
                          <a:ea typeface="宋体" panose="02010600030101010101" pitchFamily="2" charset="-122"/>
                        </a:rPr>
                        <a:t> </a:t>
                      </a:r>
                      <a:r>
                        <a:rPr lang="en-US" sz="2000" kern="100" dirty="0" err="1">
                          <a:effectLst/>
                          <a:latin typeface="Times New Roman" panose="02020603050405020304" pitchFamily="18" charset="0"/>
                          <a:ea typeface="宋体" panose="02010600030101010101" pitchFamily="2" charset="-122"/>
                        </a:rPr>
                        <a:t>getLocalPort</a:t>
                      </a:r>
                      <a:r>
                        <a:rPr lang="en-US" sz="2000" kern="100" dirty="0">
                          <a:effectLst/>
                          <a:latin typeface="Times New Roman" panose="02020603050405020304" pitchFamily="18" charset="0"/>
                          <a:ea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返回当前</a:t>
                      </a:r>
                      <a:r>
                        <a:rPr lang="en-US" sz="2000" kern="100" dirty="0" err="1">
                          <a:effectLst/>
                          <a:latin typeface="Times New Roman" panose="02020603050405020304" pitchFamily="18" charset="0"/>
                          <a:ea typeface="宋体" panose="02010600030101010101" pitchFamily="2" charset="-122"/>
                        </a:rPr>
                        <a:t>ServerSocket</a:t>
                      </a:r>
                      <a:r>
                        <a:rPr lang="zh-CN" sz="2000" kern="100" dirty="0">
                          <a:effectLst/>
                          <a:latin typeface="Times New Roman" panose="02020603050405020304" pitchFamily="18" charset="0"/>
                          <a:ea typeface="宋体" panose="02010600030101010101" pitchFamily="2" charset="-122"/>
                        </a:rPr>
                        <a:t>实例的服务端口</a:t>
                      </a:r>
                    </a:p>
                  </a:txBody>
                  <a:tcPr marL="68580" marR="68580" marT="0" marB="0" anchor="ctr"/>
                </a:tc>
                <a:extLst>
                  <a:ext uri="{0D108BD9-81ED-4DB2-BD59-A6C34878D82A}">
                    <a16:rowId xmlns:a16="http://schemas.microsoft.com/office/drawing/2014/main" xmlns="" val="3347227200"/>
                  </a:ext>
                </a:extLst>
              </a:tr>
              <a:tr h="677676">
                <a:tc>
                  <a:txBody>
                    <a:bodyPr/>
                    <a:lstStyle/>
                    <a:p>
                      <a:pPr algn="just">
                        <a:spcAft>
                          <a:spcPts val="0"/>
                        </a:spcAft>
                      </a:pPr>
                      <a:r>
                        <a:rPr lang="en-US" sz="2000" kern="100">
                          <a:effectLst/>
                          <a:latin typeface="Times New Roman" panose="02020603050405020304" pitchFamily="18" charset="0"/>
                          <a:ea typeface="宋体" panose="02010600030101010101" pitchFamily="2" charset="-122"/>
                        </a:rPr>
                        <a:t>public void close()</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kern="100" dirty="0">
                          <a:effectLst/>
                          <a:latin typeface="Times New Roman" panose="02020603050405020304" pitchFamily="18" charset="0"/>
                          <a:ea typeface="宋体" panose="02010600030101010101" pitchFamily="2" charset="-122"/>
                        </a:rPr>
                        <a:t>关闭当前</a:t>
                      </a:r>
                      <a:r>
                        <a:rPr lang="en-US" sz="2000" kern="100" dirty="0" err="1">
                          <a:effectLst/>
                          <a:latin typeface="Times New Roman" panose="02020603050405020304" pitchFamily="18" charset="0"/>
                          <a:ea typeface="宋体" panose="02010600030101010101" pitchFamily="2" charset="-122"/>
                        </a:rPr>
                        <a:t>ServerSocket</a:t>
                      </a:r>
                      <a:r>
                        <a:rPr lang="zh-CN" sz="2000" kern="100" dirty="0">
                          <a:effectLst/>
                          <a:latin typeface="Times New Roman" panose="02020603050405020304" pitchFamily="18" charset="0"/>
                          <a:ea typeface="宋体" panose="02010600030101010101" pitchFamily="2" charset="-122"/>
                        </a:rPr>
                        <a:t>实例</a:t>
                      </a:r>
                    </a:p>
                  </a:txBody>
                  <a:tcPr marL="68580" marR="68580" marT="0" marB="0" anchor="ctr"/>
                </a:tc>
                <a:extLst>
                  <a:ext uri="{0D108BD9-81ED-4DB2-BD59-A6C34878D82A}">
                    <a16:rowId xmlns:a16="http://schemas.microsoft.com/office/drawing/2014/main" xmlns="" val="3171316975"/>
                  </a:ext>
                </a:extLst>
              </a:tr>
            </a:tbl>
          </a:graphicData>
        </a:graphic>
      </p:graphicFrame>
    </p:spTree>
    <p:extLst>
      <p:ext uri="{BB962C8B-B14F-4D97-AF65-F5344CB8AC3E}">
        <p14:creationId xmlns:p14="http://schemas.microsoft.com/office/powerpoint/2010/main" xmlns="" val="294370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a:t>
            </a:r>
            <a:r>
              <a:rPr lang="en-US" altLang="zh-CN" dirty="0" err="1"/>
              <a:t>ServerSocket</a:t>
            </a:r>
            <a:r>
              <a:rPr lang="zh-CN" altLang="zh-CN" dirty="0"/>
              <a:t>进行网络通信的步骤</a:t>
            </a:r>
            <a:endParaRPr lang="zh-CN" altLang="en-US" dirty="0"/>
          </a:p>
        </p:txBody>
      </p:sp>
      <p:sp>
        <p:nvSpPr>
          <p:cNvPr id="3" name="内容占位符 2"/>
          <p:cNvSpPr>
            <a:spLocks noGrp="1"/>
          </p:cNvSpPr>
          <p:nvPr>
            <p:ph idx="1"/>
          </p:nvPr>
        </p:nvSpPr>
        <p:spPr>
          <a:xfrm>
            <a:off x="1129554" y="995082"/>
            <a:ext cx="10623176" cy="5607424"/>
          </a:xfrm>
        </p:spPr>
        <p:txBody>
          <a:bodyPr>
            <a:normAutofit/>
          </a:bodyPr>
          <a:lstStyle/>
          <a:p>
            <a:pPr marL="457200" lvl="0" indent="-457200">
              <a:buFont typeface="+mj-ea"/>
              <a:buAutoNum type="circleNumDbPlain"/>
            </a:pPr>
            <a:r>
              <a:rPr lang="zh-CN" altLang="zh-CN" sz="2400" dirty="0"/>
              <a:t>根据指定端口实例化一个</a:t>
            </a:r>
            <a:r>
              <a:rPr lang="en-US" altLang="zh-CN" sz="2400" dirty="0" err="1"/>
              <a:t>ServerSocket</a:t>
            </a:r>
            <a:r>
              <a:rPr lang="zh-CN" altLang="zh-CN" sz="2400" dirty="0"/>
              <a:t>对象</a:t>
            </a:r>
          </a:p>
          <a:p>
            <a:pPr marL="457200" lvl="0" indent="-457200">
              <a:buFont typeface="+mj-ea"/>
              <a:buAutoNum type="circleNumDbPlain"/>
            </a:pPr>
            <a:r>
              <a:rPr lang="zh-CN" altLang="zh-CN" sz="2400" dirty="0"/>
              <a:t>调用</a:t>
            </a:r>
            <a:r>
              <a:rPr lang="en-US" altLang="zh-CN" sz="2400" dirty="0" err="1"/>
              <a:t>ServerSocket</a:t>
            </a:r>
            <a:r>
              <a:rPr lang="zh-CN" altLang="zh-CN" sz="2400" dirty="0"/>
              <a:t>对象的</a:t>
            </a:r>
            <a:r>
              <a:rPr lang="en-US" altLang="zh-CN" sz="2400" dirty="0"/>
              <a:t>accept()</a:t>
            </a:r>
            <a:r>
              <a:rPr lang="zh-CN" altLang="zh-CN" sz="2400" dirty="0"/>
              <a:t>方法接收客户端发送的</a:t>
            </a:r>
            <a:r>
              <a:rPr lang="en-US" altLang="zh-CN" sz="2400" dirty="0"/>
              <a:t>Socket</a:t>
            </a:r>
            <a:r>
              <a:rPr lang="zh-CN" altLang="zh-CN" sz="2400" dirty="0"/>
              <a:t>对象</a:t>
            </a:r>
          </a:p>
          <a:p>
            <a:pPr marL="457200" lvl="0" indent="-457200">
              <a:buFont typeface="+mj-ea"/>
              <a:buAutoNum type="circleNumDbPlain"/>
            </a:pPr>
            <a:r>
              <a:rPr lang="zh-CN" altLang="zh-CN" sz="2400" dirty="0"/>
              <a:t>调用</a:t>
            </a:r>
            <a:r>
              <a:rPr lang="en-US" altLang="zh-CN" sz="2400" dirty="0"/>
              <a:t>Socket</a:t>
            </a:r>
            <a:r>
              <a:rPr lang="zh-CN" altLang="zh-CN" sz="2400" dirty="0"/>
              <a:t>对象的</a:t>
            </a:r>
            <a:r>
              <a:rPr lang="en-US" altLang="zh-CN" sz="2400" dirty="0" err="1"/>
              <a:t>getInputStream</a:t>
            </a:r>
            <a:r>
              <a:rPr lang="en-US" altLang="zh-CN" sz="2400" dirty="0"/>
              <a:t>()/</a:t>
            </a:r>
            <a:r>
              <a:rPr lang="en-US" altLang="zh-CN" sz="2400" dirty="0" err="1"/>
              <a:t>getOutputStream</a:t>
            </a:r>
            <a:r>
              <a:rPr lang="en-US" altLang="zh-CN" sz="2400" dirty="0"/>
              <a:t>()</a:t>
            </a:r>
            <a:r>
              <a:rPr lang="zh-CN" altLang="zh-CN" sz="2400" dirty="0"/>
              <a:t>方法建立与客户端进行交互的</a:t>
            </a:r>
            <a:r>
              <a:rPr lang="en-US" altLang="zh-CN" sz="2400" dirty="0"/>
              <a:t>IO</a:t>
            </a:r>
            <a:r>
              <a:rPr lang="zh-CN" altLang="zh-CN" sz="2400" dirty="0"/>
              <a:t>流</a:t>
            </a:r>
          </a:p>
          <a:p>
            <a:pPr marL="457200" lvl="0" indent="-457200">
              <a:buFont typeface="+mj-ea"/>
              <a:buAutoNum type="circleNumDbPlain"/>
            </a:pPr>
            <a:r>
              <a:rPr lang="zh-CN" altLang="zh-CN" sz="2400" dirty="0"/>
              <a:t>服务器与客户端根据一定的协议进行交互，直到关闭连接</a:t>
            </a:r>
          </a:p>
          <a:p>
            <a:pPr marL="457200" lvl="0" indent="-457200">
              <a:buFont typeface="+mj-ea"/>
              <a:buAutoNum type="circleNumDbPlain"/>
            </a:pPr>
            <a:r>
              <a:rPr lang="zh-CN" altLang="zh-CN" sz="2400" dirty="0"/>
              <a:t>关闭服务器端的</a:t>
            </a:r>
            <a:r>
              <a:rPr lang="en-US" altLang="zh-CN" sz="2400" dirty="0"/>
              <a:t>Socket</a:t>
            </a:r>
            <a:endParaRPr lang="zh-CN" altLang="zh-CN" sz="2400" dirty="0"/>
          </a:p>
          <a:p>
            <a:pPr marL="457200" lvl="0" indent="-457200">
              <a:buFont typeface="+mj-ea"/>
              <a:buAutoNum type="circleNumDbPlain"/>
            </a:pPr>
            <a:r>
              <a:rPr lang="zh-CN" altLang="zh-CN" sz="2400" dirty="0"/>
              <a:t>回到第</a:t>
            </a:r>
            <a:r>
              <a:rPr lang="en-US" altLang="zh-CN" sz="2400" dirty="0"/>
              <a:t>2</a:t>
            </a:r>
            <a:r>
              <a:rPr lang="zh-CN" altLang="zh-CN" sz="2400" dirty="0"/>
              <a:t>步，继续监听下一次客户端发送的</a:t>
            </a:r>
            <a:r>
              <a:rPr lang="en-US" altLang="zh-CN" sz="2400" dirty="0"/>
              <a:t>Socket</a:t>
            </a:r>
            <a:r>
              <a:rPr lang="zh-CN" altLang="zh-CN" sz="2400" dirty="0"/>
              <a:t>请求连接</a:t>
            </a:r>
          </a:p>
        </p:txBody>
      </p:sp>
    </p:spTree>
    <p:extLst>
      <p:ext uri="{BB962C8B-B14F-4D97-AF65-F5344CB8AC3E}">
        <p14:creationId xmlns:p14="http://schemas.microsoft.com/office/powerpoint/2010/main" xmlns="" val="103998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授权应用程序能够访问网络</a:t>
            </a:r>
            <a:endParaRPr lang="zh-CN" altLang="en-US" dirty="0"/>
          </a:p>
        </p:txBody>
      </p:sp>
      <p:sp>
        <p:nvSpPr>
          <p:cNvPr id="3" name="内容占位符 2"/>
          <p:cNvSpPr>
            <a:spLocks noGrp="1"/>
          </p:cNvSpPr>
          <p:nvPr>
            <p:ph idx="1"/>
          </p:nvPr>
        </p:nvSpPr>
        <p:spPr/>
        <p:txBody>
          <a:bodyPr/>
          <a:lstStyle/>
          <a:p>
            <a:r>
              <a:rPr lang="zh-CN" altLang="zh-CN" dirty="0"/>
              <a:t>要</a:t>
            </a:r>
            <a:r>
              <a:rPr lang="zh-CN" altLang="zh-CN" sz="2400" dirty="0"/>
              <a:t>让客户端能够访问服务器，必须在</a:t>
            </a:r>
            <a:r>
              <a:rPr lang="en-US" altLang="zh-CN" sz="2400" dirty="0"/>
              <a:t>AndroidManifest.xml</a:t>
            </a:r>
            <a:r>
              <a:rPr lang="zh-CN" altLang="zh-CN" sz="2400" dirty="0"/>
              <a:t>配置文件中增加如下权限</a:t>
            </a:r>
            <a:endParaRPr lang="zh-CN" altLang="en-US" sz="2400" dirty="0"/>
          </a:p>
        </p:txBody>
      </p:sp>
      <p:sp>
        <p:nvSpPr>
          <p:cNvPr id="4" name="TextBox 8"/>
          <p:cNvSpPr txBox="1"/>
          <p:nvPr/>
        </p:nvSpPr>
        <p:spPr bwMode="auto">
          <a:xfrm>
            <a:off x="1727917" y="2201541"/>
            <a:ext cx="8182566" cy="1231106"/>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altLang="zh-CN" sz="2400" dirty="0">
                <a:latin typeface="Courier New" pitchFamily="49" charset="0"/>
                <a:cs typeface="Courier New" pitchFamily="49" charset="0"/>
              </a:rPr>
              <a:t>&lt;uses-permission </a:t>
            </a:r>
            <a:r>
              <a:rPr lang="en-US" altLang="zh-CN" sz="2400" dirty="0" err="1">
                <a:latin typeface="Courier New" pitchFamily="49" charset="0"/>
                <a:cs typeface="Courier New" pitchFamily="49" charset="0"/>
              </a:rPr>
              <a:t>android:name</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android.permission.</a:t>
            </a:r>
            <a:r>
              <a:rPr lang="en-US" altLang="zh-CN" sz="2400" b="1" dirty="0" err="1">
                <a:latin typeface="Courier New" pitchFamily="49" charset="0"/>
                <a:cs typeface="Courier New" pitchFamily="49" charset="0"/>
              </a:rPr>
              <a:t>INTERNET</a:t>
            </a:r>
            <a:r>
              <a:rPr lang="en-US" altLang="zh-CN" sz="2400" dirty="0">
                <a:latin typeface="Courier New" pitchFamily="49" charset="0"/>
                <a:cs typeface="Courier New" pitchFamily="49" charset="0"/>
              </a:rPr>
              <a:t>"&gt;&lt;/uses-permission&gt;</a:t>
            </a:r>
            <a:endParaRPr lang="zh-CN" altLang="zh-CN" sz="2400" dirty="0">
              <a:latin typeface="Courier New" pitchFamily="49" charset="0"/>
              <a:cs typeface="Courier New" pitchFamily="49" charset="0"/>
            </a:endParaRPr>
          </a:p>
        </p:txBody>
      </p:sp>
    </p:spTree>
    <p:extLst>
      <p:ext uri="{BB962C8B-B14F-4D97-AF65-F5344CB8AC3E}">
        <p14:creationId xmlns:p14="http://schemas.microsoft.com/office/powerpoint/2010/main" xmlns="" val="155688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URL</a:t>
            </a:r>
            <a:endParaRPr lang="zh-CN" altLang="en-US" dirty="0"/>
          </a:p>
        </p:txBody>
      </p:sp>
      <p:sp>
        <p:nvSpPr>
          <p:cNvPr id="3" name="内容占位符 2"/>
          <p:cNvSpPr>
            <a:spLocks noGrp="1"/>
          </p:cNvSpPr>
          <p:nvPr>
            <p:ph idx="1"/>
          </p:nvPr>
        </p:nvSpPr>
        <p:spPr/>
        <p:txBody>
          <a:bodyPr/>
          <a:lstStyle/>
          <a:p>
            <a:r>
              <a:rPr lang="en-US" altLang="zh-CN" dirty="0"/>
              <a:t>URL</a:t>
            </a:r>
            <a:r>
              <a:rPr lang="zh-CN" altLang="zh-CN" dirty="0"/>
              <a:t>（</a:t>
            </a:r>
            <a:r>
              <a:rPr lang="en-US" altLang="zh-CN" dirty="0"/>
              <a:t>Uniform Resource Locator</a:t>
            </a:r>
            <a:r>
              <a:rPr lang="zh-CN" altLang="zh-CN" dirty="0"/>
              <a:t>，统一资源定位器）用于表示互联网上资源的唯一地址</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707750281"/>
              </p:ext>
            </p:extLst>
          </p:nvPr>
        </p:nvGraphicFramePr>
        <p:xfrm>
          <a:off x="1447330" y="1748118"/>
          <a:ext cx="9471682" cy="4908180"/>
        </p:xfrm>
        <a:graphic>
          <a:graphicData uri="http://schemas.openxmlformats.org/drawingml/2006/table">
            <a:tbl>
              <a:tblPr firstRow="1" firstCol="1" lastRow="1" lastCol="1" bandRow="1" bandCol="1">
                <a:tableStyleId>{B301B821-A1FF-4177-AEE7-76D212191A09}</a:tableStyleId>
              </a:tblPr>
              <a:tblGrid>
                <a:gridCol w="4631653">
                  <a:extLst>
                    <a:ext uri="{9D8B030D-6E8A-4147-A177-3AD203B41FA5}">
                      <a16:colId xmlns:a16="http://schemas.microsoft.com/office/drawing/2014/main" xmlns="" val="2913775969"/>
                    </a:ext>
                  </a:extLst>
                </a:gridCol>
                <a:gridCol w="4840029">
                  <a:extLst>
                    <a:ext uri="{9D8B030D-6E8A-4147-A177-3AD203B41FA5}">
                      <a16:colId xmlns:a16="http://schemas.microsoft.com/office/drawing/2014/main" xmlns="" val="2395791319"/>
                    </a:ext>
                  </a:extLst>
                </a:gridCol>
              </a:tblGrid>
              <a:tr h="511954">
                <a:tc>
                  <a:txBody>
                    <a:bodyPr/>
                    <a:lstStyle/>
                    <a:p>
                      <a:pPr algn="ctr">
                        <a:spcAft>
                          <a:spcPts val="0"/>
                        </a:spcAft>
                      </a:pPr>
                      <a:r>
                        <a:rPr lang="zh-CN" sz="1600" kern="100" dirty="0">
                          <a:effectLst/>
                          <a:latin typeface="Times New Roman" panose="02020603050405020304" pitchFamily="18" charset="0"/>
                          <a:cs typeface="Times New Roman" panose="02020603050405020304" pitchFamily="18" charset="0"/>
                        </a:rPr>
                        <a:t>方法</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latin typeface="Times New Roman" panose="02020603050405020304" pitchFamily="18" charset="0"/>
                          <a:cs typeface="Times New Roman" panose="02020603050405020304" pitchFamily="18" charset="0"/>
                        </a:rPr>
                        <a:t>功能描述</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286061961"/>
                  </a:ext>
                </a:extLst>
              </a:tr>
              <a:tr h="307595">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URL(String spec)</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构造方法，根据指定的字符串创建一个</a:t>
                      </a:r>
                      <a:r>
                        <a:rPr lang="en-US" sz="1600" kern="100">
                          <a:effectLst/>
                          <a:latin typeface="Times New Roman" panose="02020603050405020304" pitchFamily="18" charset="0"/>
                          <a:cs typeface="Times New Roman" panose="02020603050405020304" pitchFamily="18" charset="0"/>
                        </a:rPr>
                        <a:t>URL</a:t>
                      </a:r>
                      <a:r>
                        <a:rPr lang="zh-CN" sz="1600" kern="100">
                          <a:effectLst/>
                          <a:latin typeface="Times New Roman" panose="02020603050405020304" pitchFamily="18" charset="0"/>
                          <a:cs typeface="Times New Roman" panose="02020603050405020304" pitchFamily="18" charset="0"/>
                        </a:rPr>
                        <a:t>对象</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75289761"/>
                  </a:ext>
                </a:extLst>
              </a:tr>
              <a:tr h="615189">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URL(String protocol,String host,int port,String file)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构造方法，根据指定的协议、主机名、端口号和文件资源创建一个</a:t>
                      </a:r>
                      <a:r>
                        <a:rPr lang="en-US" sz="1600" kern="100">
                          <a:effectLst/>
                          <a:latin typeface="Times New Roman" panose="02020603050405020304" pitchFamily="18" charset="0"/>
                          <a:cs typeface="Times New Roman" panose="02020603050405020304" pitchFamily="18" charset="0"/>
                        </a:rPr>
                        <a:t>URL</a:t>
                      </a:r>
                      <a:r>
                        <a:rPr lang="zh-CN" sz="1600" kern="100">
                          <a:effectLst/>
                          <a:latin typeface="Times New Roman" panose="02020603050405020304" pitchFamily="18" charset="0"/>
                          <a:cs typeface="Times New Roman" panose="02020603050405020304" pitchFamily="18" charset="0"/>
                        </a:rPr>
                        <a:t>对象</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609208955"/>
                  </a:ext>
                </a:extLst>
              </a:tr>
              <a:tr h="615189">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URL(String protocol, String host, String file)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构造方法，根据指定的协议、主机名、和文件资源创建</a:t>
                      </a:r>
                      <a:r>
                        <a:rPr lang="en-US" sz="1600" kern="100">
                          <a:effectLst/>
                          <a:latin typeface="Times New Roman" panose="02020603050405020304" pitchFamily="18" charset="0"/>
                          <a:cs typeface="Times New Roman" panose="02020603050405020304" pitchFamily="18" charset="0"/>
                        </a:rPr>
                        <a:t>URL</a:t>
                      </a:r>
                      <a:r>
                        <a:rPr lang="zh-CN" sz="1600" kern="100">
                          <a:effectLst/>
                          <a:latin typeface="Times New Roman" panose="02020603050405020304" pitchFamily="18" charset="0"/>
                          <a:cs typeface="Times New Roman" panose="02020603050405020304" pitchFamily="18" charset="0"/>
                        </a:rPr>
                        <a:t>对象</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145085944"/>
                  </a:ext>
                </a:extLst>
              </a:tr>
              <a:tr h="307595">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String getProtocol()</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返回协议名</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670508488"/>
                  </a:ext>
                </a:extLst>
              </a:tr>
              <a:tr h="307595">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String getHost()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返回主机名</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4282641724"/>
                  </a:ext>
                </a:extLst>
              </a:tr>
              <a:tr h="307595">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int getPort()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返回端口号，如果没有设置端口，则返回</a:t>
                      </a:r>
                      <a:r>
                        <a:rPr lang="en-US" sz="1600" kern="100">
                          <a:effectLst/>
                          <a:latin typeface="Times New Roman" panose="02020603050405020304" pitchFamily="18" charset="0"/>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990706981"/>
                  </a:ext>
                </a:extLst>
              </a:tr>
              <a:tr h="307595">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String getFile()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返回文件名</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617059712"/>
                  </a:ext>
                </a:extLst>
              </a:tr>
              <a:tr h="307595">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String getRef()</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返回</a:t>
                      </a:r>
                      <a:r>
                        <a:rPr lang="en-US" sz="1600" kern="100">
                          <a:effectLst/>
                          <a:latin typeface="Times New Roman" panose="02020603050405020304" pitchFamily="18" charset="0"/>
                          <a:cs typeface="Times New Roman" panose="02020603050405020304" pitchFamily="18" charset="0"/>
                        </a:rPr>
                        <a:t>URL</a:t>
                      </a:r>
                      <a:r>
                        <a:rPr lang="zh-CN" sz="1600" kern="100">
                          <a:effectLst/>
                          <a:latin typeface="Times New Roman" panose="02020603050405020304" pitchFamily="18" charset="0"/>
                          <a:cs typeface="Times New Roman" panose="02020603050405020304" pitchFamily="18" charset="0"/>
                        </a:rPr>
                        <a:t>的锚</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041850768"/>
                  </a:ext>
                </a:extLst>
              </a:tr>
              <a:tr h="307595">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String getQuery()</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返回</a:t>
                      </a:r>
                      <a:r>
                        <a:rPr lang="en-US" sz="1600" kern="100">
                          <a:effectLst/>
                          <a:latin typeface="Times New Roman" panose="02020603050405020304" pitchFamily="18" charset="0"/>
                          <a:cs typeface="Times New Roman" panose="02020603050405020304" pitchFamily="18" charset="0"/>
                        </a:rPr>
                        <a:t>URL</a:t>
                      </a:r>
                      <a:r>
                        <a:rPr lang="zh-CN" sz="1600" kern="100">
                          <a:effectLst/>
                          <a:latin typeface="Times New Roman" panose="02020603050405020304" pitchFamily="18" charset="0"/>
                          <a:cs typeface="Times New Roman" panose="02020603050405020304" pitchFamily="18" charset="0"/>
                        </a:rPr>
                        <a:t>的查询信息</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638779273"/>
                  </a:ext>
                </a:extLst>
              </a:tr>
              <a:tr h="307595">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String getPath()</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返回</a:t>
                      </a:r>
                      <a:r>
                        <a:rPr lang="en-US" sz="1600" kern="100">
                          <a:effectLst/>
                          <a:latin typeface="Times New Roman" panose="02020603050405020304" pitchFamily="18" charset="0"/>
                          <a:cs typeface="Times New Roman" panose="02020603050405020304" pitchFamily="18" charset="0"/>
                        </a:rPr>
                        <a:t>URL</a:t>
                      </a:r>
                      <a:r>
                        <a:rPr lang="zh-CN" sz="1600" kern="100">
                          <a:effectLst/>
                          <a:latin typeface="Times New Roman" panose="02020603050405020304" pitchFamily="18" charset="0"/>
                          <a:cs typeface="Times New Roman" panose="02020603050405020304" pitchFamily="18" charset="0"/>
                        </a:rPr>
                        <a:t>的路径</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993371597"/>
                  </a:ext>
                </a:extLst>
              </a:tr>
              <a:tr h="397493">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URLConnection openConnection()</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latin typeface="Times New Roman" panose="02020603050405020304" pitchFamily="18" charset="0"/>
                          <a:cs typeface="Times New Roman" panose="02020603050405020304" pitchFamily="18" charset="0"/>
                        </a:rPr>
                        <a:t>返回一个</a:t>
                      </a:r>
                      <a:r>
                        <a:rPr lang="en-US" sz="1600" kern="100">
                          <a:effectLst/>
                          <a:latin typeface="Times New Roman" panose="02020603050405020304" pitchFamily="18" charset="0"/>
                          <a:cs typeface="Times New Roman" panose="02020603050405020304" pitchFamily="18" charset="0"/>
                        </a:rPr>
                        <a:t>URLConnection</a:t>
                      </a:r>
                      <a:r>
                        <a:rPr lang="zh-CN" sz="1600" kern="100">
                          <a:effectLst/>
                          <a:latin typeface="Times New Roman" panose="02020603050405020304" pitchFamily="18" charset="0"/>
                          <a:cs typeface="Times New Roman" panose="02020603050405020304" pitchFamily="18" charset="0"/>
                        </a:rPr>
                        <a:t>对象</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384914615"/>
                  </a:ext>
                </a:extLst>
              </a:tr>
              <a:tr h="307595">
                <a:tc>
                  <a:txBody>
                    <a:bodyPr/>
                    <a:lstStyle/>
                    <a:p>
                      <a:pPr algn="just">
                        <a:spcAft>
                          <a:spcPts val="0"/>
                        </a:spcAft>
                      </a:pPr>
                      <a:r>
                        <a:rPr lang="en-US" sz="1600" kern="100">
                          <a:effectLst/>
                          <a:latin typeface="Times New Roman" panose="02020603050405020304" pitchFamily="18" charset="0"/>
                          <a:cs typeface="Times New Roman" panose="02020603050405020304" pitchFamily="18" charset="0"/>
                        </a:rPr>
                        <a:t>public final InputStream openStream()</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latin typeface="Times New Roman" panose="02020603050405020304" pitchFamily="18" charset="0"/>
                          <a:cs typeface="Times New Roman" panose="02020603050405020304" pitchFamily="18" charset="0"/>
                        </a:rPr>
                        <a:t>返回一个用于读取该</a:t>
                      </a:r>
                      <a:r>
                        <a:rPr lang="en-US" sz="1600" kern="100" dirty="0">
                          <a:effectLst/>
                          <a:latin typeface="Times New Roman" panose="02020603050405020304" pitchFamily="18" charset="0"/>
                          <a:cs typeface="Times New Roman" panose="02020603050405020304" pitchFamily="18" charset="0"/>
                        </a:rPr>
                        <a:t>URL</a:t>
                      </a:r>
                      <a:r>
                        <a:rPr lang="zh-CN" sz="1600" kern="100" dirty="0">
                          <a:effectLst/>
                          <a:latin typeface="Times New Roman" panose="02020603050405020304" pitchFamily="18" charset="0"/>
                          <a:cs typeface="Times New Roman" panose="02020603050405020304" pitchFamily="18" charset="0"/>
                        </a:rPr>
                        <a:t>资源的</a:t>
                      </a:r>
                      <a:r>
                        <a:rPr lang="en-US" sz="1600" kern="100" dirty="0" err="1">
                          <a:effectLst/>
                          <a:latin typeface="Times New Roman" panose="02020603050405020304" pitchFamily="18" charset="0"/>
                          <a:cs typeface="Times New Roman" panose="02020603050405020304" pitchFamily="18" charset="0"/>
                        </a:rPr>
                        <a:t>InputStream</a:t>
                      </a:r>
                      <a:r>
                        <a:rPr lang="zh-CN" sz="1600" kern="100" dirty="0">
                          <a:effectLst/>
                          <a:latin typeface="Times New Roman" panose="02020603050405020304" pitchFamily="18" charset="0"/>
                          <a:cs typeface="Times New Roman" panose="02020603050405020304" pitchFamily="18" charset="0"/>
                        </a:rPr>
                        <a:t>流</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4260468499"/>
                  </a:ext>
                </a:extLst>
              </a:tr>
            </a:tbl>
          </a:graphicData>
        </a:graphic>
      </p:graphicFrame>
    </p:spTree>
    <p:extLst>
      <p:ext uri="{BB962C8B-B14F-4D97-AF65-F5344CB8AC3E}">
        <p14:creationId xmlns:p14="http://schemas.microsoft.com/office/powerpoint/2010/main" xmlns="" val="365863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URLConnection</a:t>
            </a:r>
            <a:endParaRPr lang="zh-CN" altLang="en-US" dirty="0"/>
          </a:p>
        </p:txBody>
      </p:sp>
      <p:sp>
        <p:nvSpPr>
          <p:cNvPr id="3" name="内容占位符 2"/>
          <p:cNvSpPr>
            <a:spLocks noGrp="1"/>
          </p:cNvSpPr>
          <p:nvPr>
            <p:ph idx="1"/>
          </p:nvPr>
        </p:nvSpPr>
        <p:spPr/>
        <p:txBody>
          <a:bodyPr>
            <a:normAutofit/>
          </a:bodyPr>
          <a:lstStyle/>
          <a:p>
            <a:r>
              <a:rPr lang="en-US" altLang="zh-CN" sz="2400" dirty="0" err="1"/>
              <a:t>URLConnection</a:t>
            </a:r>
            <a:r>
              <a:rPr lang="zh-CN" altLang="zh-CN" sz="2400" dirty="0"/>
              <a:t>是一个抽象类</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xmlns="" val="3266433683"/>
              </p:ext>
            </p:extLst>
          </p:nvPr>
        </p:nvGraphicFramePr>
        <p:xfrm>
          <a:off x="605118" y="1657924"/>
          <a:ext cx="10892117" cy="3617549"/>
        </p:xfrm>
        <a:graphic>
          <a:graphicData uri="http://schemas.openxmlformats.org/drawingml/2006/table">
            <a:tbl>
              <a:tblPr firstRow="1" firstCol="1" lastRow="1" lastCol="1" bandRow="1" bandCol="1">
                <a:tableStyleId>{B301B821-A1FF-4177-AEE7-76D212191A09}</a:tableStyleId>
              </a:tblPr>
              <a:tblGrid>
                <a:gridCol w="6589058">
                  <a:extLst>
                    <a:ext uri="{9D8B030D-6E8A-4147-A177-3AD203B41FA5}">
                      <a16:colId xmlns:a16="http://schemas.microsoft.com/office/drawing/2014/main" xmlns="" val="3142839613"/>
                    </a:ext>
                  </a:extLst>
                </a:gridCol>
                <a:gridCol w="4303059">
                  <a:extLst>
                    <a:ext uri="{9D8B030D-6E8A-4147-A177-3AD203B41FA5}">
                      <a16:colId xmlns:a16="http://schemas.microsoft.com/office/drawing/2014/main" xmlns="" val="1886868124"/>
                    </a:ext>
                  </a:extLst>
                </a:gridCol>
              </a:tblGrid>
              <a:tr h="408951">
                <a:tc>
                  <a:txBody>
                    <a:bodyPr/>
                    <a:lstStyle/>
                    <a:p>
                      <a:pPr algn="ctr">
                        <a:spcAft>
                          <a:spcPts val="0"/>
                        </a:spcAft>
                      </a:pPr>
                      <a:r>
                        <a:rPr lang="zh-CN" sz="2000" kern="100">
                          <a:effectLst/>
                          <a:latin typeface="Times New Roman" panose="02020603050405020304" pitchFamily="18" charset="0"/>
                          <a:cs typeface="Times New Roman" panose="02020603050405020304" pitchFamily="18" charset="0"/>
                        </a:rPr>
                        <a:t>方法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Times New Roman" panose="02020603050405020304" pitchFamily="18" charset="0"/>
                          <a:cs typeface="Times New Roman" panose="02020603050405020304" pitchFamily="18" charset="0"/>
                        </a:rPr>
                        <a:t>功能描述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719043892"/>
                  </a:ext>
                </a:extLst>
              </a:tr>
              <a:tr h="408951">
                <a:tc>
                  <a:txBody>
                    <a:bodyPr/>
                    <a:lstStyle/>
                    <a:p>
                      <a:pPr marL="108000" algn="just">
                        <a:spcAft>
                          <a:spcPts val="0"/>
                        </a:spcAft>
                      </a:pPr>
                      <a:r>
                        <a:rPr lang="en-US" sz="2000" kern="100" dirty="0">
                          <a:effectLst/>
                          <a:latin typeface="Times New Roman" panose="02020603050405020304" pitchFamily="18" charset="0"/>
                          <a:cs typeface="Times New Roman" panose="02020603050405020304" pitchFamily="18" charset="0"/>
                        </a:rPr>
                        <a:t>public </a:t>
                      </a:r>
                      <a:r>
                        <a:rPr lang="en-US" sz="2000" kern="100" dirty="0" err="1">
                          <a:effectLst/>
                          <a:latin typeface="Times New Roman" panose="02020603050405020304" pitchFamily="18" charset="0"/>
                          <a:cs typeface="Times New Roman" panose="02020603050405020304" pitchFamily="18" charset="0"/>
                        </a:rPr>
                        <a:t>int</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getContentLength</a:t>
                      </a:r>
                      <a:r>
                        <a:rPr lang="en-US" sz="2000" kern="100" dirty="0">
                          <a:effectLst/>
                          <a:latin typeface="Times New Roman" panose="02020603050405020304" pitchFamily="18" charset="0"/>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108000" algn="just">
                        <a:spcAft>
                          <a:spcPts val="0"/>
                        </a:spcAft>
                      </a:pPr>
                      <a:r>
                        <a:rPr lang="zh-CN" sz="2000" kern="100">
                          <a:effectLst/>
                          <a:latin typeface="Times New Roman" panose="02020603050405020304" pitchFamily="18" charset="0"/>
                          <a:cs typeface="Times New Roman" panose="02020603050405020304" pitchFamily="18" charset="0"/>
                        </a:rPr>
                        <a:t>获得文件的长度</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181495311"/>
                  </a:ext>
                </a:extLst>
              </a:tr>
              <a:tr h="408951">
                <a:tc>
                  <a:txBody>
                    <a:bodyPr/>
                    <a:lstStyle/>
                    <a:p>
                      <a:pPr marL="108000" algn="just">
                        <a:spcAft>
                          <a:spcPts val="0"/>
                        </a:spcAft>
                      </a:pPr>
                      <a:r>
                        <a:rPr lang="en-US" sz="2000" kern="100" dirty="0">
                          <a:effectLst/>
                          <a:latin typeface="Times New Roman" panose="02020603050405020304" pitchFamily="18" charset="0"/>
                          <a:cs typeface="Times New Roman" panose="02020603050405020304" pitchFamily="18" charset="0"/>
                        </a:rPr>
                        <a:t>public String </a:t>
                      </a:r>
                      <a:r>
                        <a:rPr lang="en-US" sz="2000" kern="100" dirty="0" err="1">
                          <a:effectLst/>
                          <a:latin typeface="Times New Roman" panose="02020603050405020304" pitchFamily="18" charset="0"/>
                          <a:cs typeface="Times New Roman" panose="02020603050405020304" pitchFamily="18" charset="0"/>
                        </a:rPr>
                        <a:t>getContentType</a:t>
                      </a:r>
                      <a:r>
                        <a:rPr lang="en-US" sz="2000" kern="100" dirty="0">
                          <a:effectLst/>
                          <a:latin typeface="Times New Roman" panose="02020603050405020304" pitchFamily="18" charset="0"/>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108000" algn="just">
                        <a:spcAft>
                          <a:spcPts val="0"/>
                        </a:spcAft>
                      </a:pPr>
                      <a:r>
                        <a:rPr lang="zh-CN" sz="2000" kern="100">
                          <a:effectLst/>
                          <a:latin typeface="Times New Roman" panose="02020603050405020304" pitchFamily="18" charset="0"/>
                          <a:cs typeface="Times New Roman" panose="02020603050405020304" pitchFamily="18" charset="0"/>
                        </a:rPr>
                        <a:t>获得文件的类型</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3436073"/>
                  </a:ext>
                </a:extLst>
              </a:tr>
              <a:tr h="408951">
                <a:tc>
                  <a:txBody>
                    <a:bodyPr/>
                    <a:lstStyle/>
                    <a:p>
                      <a:pPr marL="108000" algn="just">
                        <a:spcAft>
                          <a:spcPts val="0"/>
                        </a:spcAft>
                      </a:pPr>
                      <a:r>
                        <a:rPr lang="en-US" sz="2000" kern="100" dirty="0">
                          <a:effectLst/>
                          <a:latin typeface="Times New Roman" panose="02020603050405020304" pitchFamily="18" charset="0"/>
                          <a:cs typeface="Times New Roman" panose="02020603050405020304" pitchFamily="18" charset="0"/>
                        </a:rPr>
                        <a:t>public long </a:t>
                      </a:r>
                      <a:r>
                        <a:rPr lang="en-US" sz="2000" kern="100" dirty="0" err="1">
                          <a:effectLst/>
                          <a:latin typeface="Times New Roman" panose="02020603050405020304" pitchFamily="18" charset="0"/>
                          <a:cs typeface="Times New Roman" panose="02020603050405020304" pitchFamily="18" charset="0"/>
                        </a:rPr>
                        <a:t>getDate</a:t>
                      </a:r>
                      <a:r>
                        <a:rPr lang="en-US" sz="2000" kern="100" dirty="0">
                          <a:effectLst/>
                          <a:latin typeface="Times New Roman" panose="02020603050405020304" pitchFamily="18" charset="0"/>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108000" algn="just">
                        <a:spcAft>
                          <a:spcPts val="0"/>
                        </a:spcAft>
                      </a:pPr>
                      <a:r>
                        <a:rPr lang="zh-CN" sz="2000" kern="100" dirty="0">
                          <a:effectLst/>
                          <a:latin typeface="Times New Roman" panose="02020603050405020304" pitchFamily="18" charset="0"/>
                          <a:cs typeface="Times New Roman" panose="02020603050405020304" pitchFamily="18" charset="0"/>
                        </a:rPr>
                        <a:t>获得文件创建的时间</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27471029"/>
                  </a:ext>
                </a:extLst>
              </a:tr>
              <a:tr h="408951">
                <a:tc>
                  <a:txBody>
                    <a:bodyPr/>
                    <a:lstStyle/>
                    <a:p>
                      <a:pPr marL="108000" algn="just">
                        <a:spcAft>
                          <a:spcPts val="0"/>
                        </a:spcAft>
                      </a:pPr>
                      <a:r>
                        <a:rPr lang="en-US" sz="2000" kern="100" dirty="0">
                          <a:effectLst/>
                          <a:latin typeface="Times New Roman" panose="02020603050405020304" pitchFamily="18" charset="0"/>
                          <a:cs typeface="Times New Roman" panose="02020603050405020304" pitchFamily="18" charset="0"/>
                        </a:rPr>
                        <a:t>public long </a:t>
                      </a:r>
                      <a:r>
                        <a:rPr lang="en-US" sz="2000" kern="100" dirty="0" err="1">
                          <a:effectLst/>
                          <a:latin typeface="Times New Roman" panose="02020603050405020304" pitchFamily="18" charset="0"/>
                          <a:cs typeface="Times New Roman" panose="02020603050405020304" pitchFamily="18" charset="0"/>
                        </a:rPr>
                        <a:t>getLastModified</a:t>
                      </a:r>
                      <a:r>
                        <a:rPr lang="en-US" sz="2000" kern="100" dirty="0">
                          <a:effectLst/>
                          <a:latin typeface="Times New Roman" panose="02020603050405020304" pitchFamily="18" charset="0"/>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108000" algn="just">
                        <a:spcAft>
                          <a:spcPts val="0"/>
                        </a:spcAft>
                      </a:pPr>
                      <a:r>
                        <a:rPr lang="zh-CN" sz="2000" kern="100" dirty="0">
                          <a:effectLst/>
                          <a:latin typeface="Times New Roman" panose="02020603050405020304" pitchFamily="18" charset="0"/>
                          <a:cs typeface="Times New Roman" panose="02020603050405020304" pitchFamily="18" charset="0"/>
                        </a:rPr>
                        <a:t>获得文件最后修改的时间</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354324445"/>
                  </a:ext>
                </a:extLst>
              </a:tr>
              <a:tr h="519697">
                <a:tc>
                  <a:txBody>
                    <a:bodyPr/>
                    <a:lstStyle/>
                    <a:p>
                      <a:pPr marL="108000" algn="just">
                        <a:spcAft>
                          <a:spcPts val="0"/>
                        </a:spcAft>
                      </a:pPr>
                      <a:r>
                        <a:rPr lang="en-US" sz="2000" kern="100">
                          <a:effectLst/>
                          <a:latin typeface="Times New Roman" panose="02020603050405020304" pitchFamily="18" charset="0"/>
                          <a:cs typeface="Times New Roman" panose="02020603050405020304" pitchFamily="18" charset="0"/>
                        </a:rPr>
                        <a:t>public InputStream getInputStream()</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108000" algn="just">
                        <a:spcAft>
                          <a:spcPts val="0"/>
                        </a:spcAft>
                      </a:pPr>
                      <a:r>
                        <a:rPr lang="zh-CN" sz="2000" kern="100" dirty="0">
                          <a:effectLst/>
                          <a:latin typeface="Times New Roman" panose="02020603050405020304" pitchFamily="18" charset="0"/>
                          <a:cs typeface="Times New Roman" panose="02020603050405020304" pitchFamily="18" charset="0"/>
                        </a:rPr>
                        <a:t>获得输入流，以便读取文件的数据</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491158642"/>
                  </a:ext>
                </a:extLst>
              </a:tr>
              <a:tr h="408951">
                <a:tc>
                  <a:txBody>
                    <a:bodyPr/>
                    <a:lstStyle/>
                    <a:p>
                      <a:pPr marL="108000" algn="just">
                        <a:spcAft>
                          <a:spcPts val="0"/>
                        </a:spcAft>
                      </a:pPr>
                      <a:r>
                        <a:rPr lang="en-US" sz="2000" kern="100">
                          <a:effectLst/>
                          <a:latin typeface="Times New Roman" panose="02020603050405020304" pitchFamily="18" charset="0"/>
                          <a:cs typeface="Times New Roman" panose="02020603050405020304" pitchFamily="18" charset="0"/>
                        </a:rPr>
                        <a:t>public OutputStream getOutputStream()</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108000" algn="just">
                        <a:spcAft>
                          <a:spcPts val="0"/>
                        </a:spcAft>
                      </a:pPr>
                      <a:r>
                        <a:rPr lang="zh-CN" sz="2000" kern="100" dirty="0">
                          <a:effectLst/>
                          <a:latin typeface="Times New Roman" panose="02020603050405020304" pitchFamily="18" charset="0"/>
                          <a:cs typeface="Times New Roman" panose="02020603050405020304" pitchFamily="18" charset="0"/>
                        </a:rPr>
                        <a:t>获得输出流，以便输出数据</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80296900"/>
                  </a:ext>
                </a:extLst>
              </a:tr>
              <a:tr h="644146">
                <a:tc>
                  <a:txBody>
                    <a:bodyPr/>
                    <a:lstStyle/>
                    <a:p>
                      <a:pPr marL="108000" algn="just">
                        <a:spcAft>
                          <a:spcPts val="0"/>
                        </a:spcAft>
                      </a:pPr>
                      <a:r>
                        <a:rPr lang="en-US" sz="2000" kern="100">
                          <a:effectLst/>
                          <a:latin typeface="Times New Roman" panose="02020603050405020304" pitchFamily="18" charset="0"/>
                          <a:cs typeface="Times New Roman" panose="02020603050405020304" pitchFamily="18" charset="0"/>
                        </a:rPr>
                        <a:t>public void setRequestProperty(String key,String value)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108000" algn="just">
                        <a:spcAft>
                          <a:spcPts val="0"/>
                        </a:spcAft>
                      </a:pPr>
                      <a:r>
                        <a:rPr lang="zh-CN" sz="2000" kern="100" dirty="0">
                          <a:effectLst/>
                          <a:latin typeface="Times New Roman" panose="02020603050405020304" pitchFamily="18" charset="0"/>
                          <a:cs typeface="Times New Roman" panose="02020603050405020304" pitchFamily="18" charset="0"/>
                        </a:rPr>
                        <a:t>设置请求属性值</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2021323777"/>
                  </a:ext>
                </a:extLst>
              </a:tr>
            </a:tbl>
          </a:graphicData>
        </a:graphic>
      </p:graphicFrame>
    </p:spTree>
    <p:extLst>
      <p:ext uri="{BB962C8B-B14F-4D97-AF65-F5344CB8AC3E}">
        <p14:creationId xmlns:p14="http://schemas.microsoft.com/office/powerpoint/2010/main" xmlns="" val="319595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HttpURLConnection</a:t>
            </a:r>
            <a:endParaRPr lang="zh-CN" altLang="en-US" dirty="0"/>
          </a:p>
        </p:txBody>
      </p:sp>
      <p:sp>
        <p:nvSpPr>
          <p:cNvPr id="3" name="内容占位符 2"/>
          <p:cNvSpPr>
            <a:spLocks noGrp="1"/>
          </p:cNvSpPr>
          <p:nvPr>
            <p:ph idx="1"/>
          </p:nvPr>
        </p:nvSpPr>
        <p:spPr/>
        <p:txBody>
          <a:bodyPr>
            <a:normAutofit/>
          </a:bodyPr>
          <a:lstStyle/>
          <a:p>
            <a:r>
              <a:rPr lang="en-US" altLang="zh-CN" dirty="0"/>
              <a:t>Java</a:t>
            </a:r>
            <a:r>
              <a:rPr lang="zh-CN" altLang="zh-CN" dirty="0"/>
              <a:t>提供了</a:t>
            </a:r>
            <a:r>
              <a:rPr lang="en-US" altLang="zh-CN" dirty="0" err="1"/>
              <a:t>java.net.HttpURLConnection</a:t>
            </a:r>
            <a:r>
              <a:rPr lang="zh-CN" altLang="zh-CN" dirty="0"/>
              <a:t>类专门用于处理</a:t>
            </a:r>
            <a:r>
              <a:rPr lang="en-US" altLang="zh-CN" dirty="0"/>
              <a:t>HTTP</a:t>
            </a:r>
            <a:r>
              <a:rPr lang="zh-CN" altLang="zh-CN" dirty="0"/>
              <a:t>的请求和响应</a:t>
            </a:r>
            <a:endParaRPr lang="en-US" altLang="zh-CN" dirty="0"/>
          </a:p>
          <a:p>
            <a:r>
              <a:rPr lang="en-US" altLang="zh-CN" dirty="0" err="1"/>
              <a:t>HttpURLConnection</a:t>
            </a:r>
            <a:r>
              <a:rPr lang="zh-CN" altLang="zh-CN" dirty="0"/>
              <a:t>继承自</a:t>
            </a:r>
            <a:r>
              <a:rPr lang="en-US" altLang="zh-CN" dirty="0" err="1"/>
              <a:t>URLConnection</a:t>
            </a:r>
            <a:r>
              <a:rPr lang="zh-CN" altLang="zh-CN" dirty="0"/>
              <a:t>类</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1692404988"/>
              </p:ext>
            </p:extLst>
          </p:nvPr>
        </p:nvGraphicFramePr>
        <p:xfrm>
          <a:off x="856696" y="1889145"/>
          <a:ext cx="10784542" cy="4858375"/>
        </p:xfrm>
        <a:graphic>
          <a:graphicData uri="http://schemas.openxmlformats.org/drawingml/2006/table">
            <a:tbl>
              <a:tblPr firstRow="1" bandRow="1">
                <a:tableStyleId>{5C22544A-7EE6-4342-B048-85BDC9FD1C3A}</a:tableStyleId>
              </a:tblPr>
              <a:tblGrid>
                <a:gridCol w="4222378">
                  <a:extLst>
                    <a:ext uri="{9D8B030D-6E8A-4147-A177-3AD203B41FA5}">
                      <a16:colId xmlns:a16="http://schemas.microsoft.com/office/drawing/2014/main" xmlns="" val="3689916601"/>
                    </a:ext>
                  </a:extLst>
                </a:gridCol>
                <a:gridCol w="6562164">
                  <a:extLst>
                    <a:ext uri="{9D8B030D-6E8A-4147-A177-3AD203B41FA5}">
                      <a16:colId xmlns:a16="http://schemas.microsoft.com/office/drawing/2014/main" xmlns="" val="297527188"/>
                    </a:ext>
                  </a:extLst>
                </a:gridCol>
              </a:tblGrid>
              <a:tr h="562877">
                <a:tc>
                  <a:txBody>
                    <a:bodyPr/>
                    <a:lstStyle/>
                    <a:p>
                      <a:pPr marL="66675" algn="ctr">
                        <a:lnSpc>
                          <a:spcPts val="1350"/>
                        </a:lnSpc>
                        <a:spcAft>
                          <a:spcPts val="0"/>
                        </a:spcAft>
                      </a:pPr>
                      <a:r>
                        <a:rPr lang="zh-CN" sz="2000" b="1" kern="100" dirty="0">
                          <a:effectLst/>
                          <a:latin typeface="Times New Roman" panose="02020603050405020304" pitchFamily="18" charset="0"/>
                          <a:ea typeface="方正黑体简体"/>
                          <a:cs typeface="宋体" panose="02010600030101010101" pitchFamily="2" charset="-122"/>
                        </a:rPr>
                        <a:t>方法</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gn="ctr">
                        <a:lnSpc>
                          <a:spcPts val="1350"/>
                        </a:lnSpc>
                        <a:spcAft>
                          <a:spcPts val="0"/>
                        </a:spcAft>
                      </a:pPr>
                      <a:r>
                        <a:rPr lang="zh-CN" sz="2000" b="1" kern="100">
                          <a:effectLst/>
                          <a:latin typeface="Times New Roman" panose="02020603050405020304" pitchFamily="18" charset="0"/>
                          <a:ea typeface="方正黑体简体"/>
                          <a:cs typeface="宋体" panose="02010600030101010101" pitchFamily="2" charset="-122"/>
                        </a:rPr>
                        <a:t>功能描述</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xmlns="" val="4001965082"/>
                  </a:ext>
                </a:extLst>
              </a:tr>
              <a:tr h="429163">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InputStream getInputStream()</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返回从此处打开的连接读取的输入流</a:t>
                      </a:r>
                    </a:p>
                  </a:txBody>
                  <a:tcPr marL="0" marR="0" marT="0" marB="0" anchor="ctr"/>
                </a:tc>
                <a:extLst>
                  <a:ext uri="{0D108BD9-81ED-4DB2-BD59-A6C34878D82A}">
                    <a16:rowId xmlns:a16="http://schemas.microsoft.com/office/drawing/2014/main" xmlns="" val="1632715601"/>
                  </a:ext>
                </a:extLst>
              </a:tr>
              <a:tr h="417701">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OutputStream getOutputStream()</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返回写入到此连接的输出流</a:t>
                      </a:r>
                    </a:p>
                  </a:txBody>
                  <a:tcPr marL="0" marR="0" marT="0" marB="0" anchor="ctr"/>
                </a:tc>
                <a:extLst>
                  <a:ext uri="{0D108BD9-81ED-4DB2-BD59-A6C34878D82A}">
                    <a16:rowId xmlns:a16="http://schemas.microsoft.com/office/drawing/2014/main" xmlns="" val="862813733"/>
                  </a:ext>
                </a:extLst>
              </a:tr>
              <a:tr h="430754">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String getRequestMethod()</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获取请求方法</a:t>
                      </a:r>
                    </a:p>
                  </a:txBody>
                  <a:tcPr marL="0" marR="0" marT="0" marB="0" anchor="ctr"/>
                </a:tc>
                <a:extLst>
                  <a:ext uri="{0D108BD9-81ED-4DB2-BD59-A6C34878D82A}">
                    <a16:rowId xmlns:a16="http://schemas.microsoft.com/office/drawing/2014/main" xmlns="" val="90813310"/>
                  </a:ext>
                </a:extLst>
              </a:tr>
              <a:tr h="519631">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int getResponseCode()</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获取状态码，如</a:t>
                      </a:r>
                      <a:r>
                        <a:rPr lang="en-US" sz="2000" kern="100">
                          <a:effectLst/>
                          <a:latin typeface="Times New Roman" panose="02020603050405020304" pitchFamily="18" charset="0"/>
                          <a:ea typeface="宋体" panose="02010600030101010101" pitchFamily="2" charset="-122"/>
                          <a:cs typeface="宋体" panose="02010600030101010101" pitchFamily="2" charset="-122"/>
                        </a:rPr>
                        <a:t>HTTP_OK</a:t>
                      </a:r>
                      <a:r>
                        <a:rPr lang="zh-CN" sz="2000" kern="100">
                          <a:effectLst/>
                          <a:latin typeface="Times New Roman" panose="02020603050405020304" pitchFamily="18" charset="0"/>
                          <a:ea typeface="宋体" panose="02010600030101010101" pitchFamily="2" charset="-122"/>
                          <a:cs typeface="宋体" panose="02010600030101010101" pitchFamily="2" charset="-122"/>
                        </a:rPr>
                        <a:t>、</a:t>
                      </a:r>
                      <a:r>
                        <a:rPr lang="en-US" sz="2000" kern="100">
                          <a:effectLst/>
                          <a:latin typeface="Times New Roman" panose="02020603050405020304" pitchFamily="18" charset="0"/>
                          <a:ea typeface="宋体" panose="02010600030101010101" pitchFamily="2" charset="-122"/>
                          <a:cs typeface="宋体" panose="02010600030101010101" pitchFamily="2" charset="-122"/>
                        </a:rPr>
                        <a:t>HTTP_UNAUTHORIZED</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xmlns="" val="2908000024"/>
                  </a:ext>
                </a:extLst>
              </a:tr>
              <a:tr h="562877">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void setRequestMethod(String method)</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设置</a:t>
                      </a:r>
                      <a:r>
                        <a:rPr lang="en-US" sz="2000" kern="100">
                          <a:effectLst/>
                          <a:latin typeface="Times New Roman" panose="02020603050405020304" pitchFamily="18" charset="0"/>
                          <a:ea typeface="宋体" panose="02010600030101010101" pitchFamily="2" charset="-122"/>
                          <a:cs typeface="宋体" panose="02010600030101010101" pitchFamily="2" charset="-122"/>
                        </a:rPr>
                        <a:t>URL</a:t>
                      </a:r>
                      <a:r>
                        <a:rPr lang="zh-CN" sz="2000" kern="100">
                          <a:effectLst/>
                          <a:latin typeface="Times New Roman" panose="02020603050405020304" pitchFamily="18" charset="0"/>
                          <a:ea typeface="宋体" panose="02010600030101010101" pitchFamily="2" charset="-122"/>
                          <a:cs typeface="宋体" panose="02010600030101010101" pitchFamily="2" charset="-122"/>
                        </a:rPr>
                        <a:t>请求的方法</a:t>
                      </a:r>
                    </a:p>
                  </a:txBody>
                  <a:tcPr marL="0" marR="0" marT="0" marB="0" anchor="ctr"/>
                </a:tc>
                <a:extLst>
                  <a:ext uri="{0D108BD9-81ED-4DB2-BD59-A6C34878D82A}">
                    <a16:rowId xmlns:a16="http://schemas.microsoft.com/office/drawing/2014/main" xmlns="" val="331502599"/>
                  </a:ext>
                </a:extLst>
              </a:tr>
              <a:tr h="809618">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void setDoInput(boolean doinput)</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设置输入流，如果使用</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URL</a:t>
                      </a: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连接进行输入，则将</a:t>
                      </a:r>
                      <a:r>
                        <a:rPr lang="en-US" sz="2000" kern="100" dirty="0" err="1">
                          <a:effectLst/>
                          <a:latin typeface="Times New Roman" panose="02020603050405020304" pitchFamily="18" charset="0"/>
                          <a:ea typeface="宋体" panose="02010600030101010101" pitchFamily="2" charset="-122"/>
                          <a:cs typeface="宋体" panose="02010600030101010101" pitchFamily="2" charset="-122"/>
                        </a:rPr>
                        <a:t>DoInput</a:t>
                      </a: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标志设置为</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true</a:t>
                      </a: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（默认值）；如果不打算使用，则设置为</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false</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xmlns="" val="3715202707"/>
                  </a:ext>
                </a:extLst>
              </a:tr>
              <a:tr h="562877">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void setUseCaches(boolean usecaches)</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设置连接是否使用任何可用的缓存</a:t>
                      </a:r>
                    </a:p>
                  </a:txBody>
                  <a:tcPr marL="0" marR="0" marT="0" marB="0" anchor="ctr"/>
                </a:tc>
                <a:extLst>
                  <a:ext uri="{0D108BD9-81ED-4DB2-BD59-A6C34878D82A}">
                    <a16:rowId xmlns:a16="http://schemas.microsoft.com/office/drawing/2014/main" xmlns="" val="3368752608"/>
                  </a:ext>
                </a:extLst>
              </a:tr>
              <a:tr h="562877">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void disconnect()</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关闭连接</a:t>
                      </a:r>
                    </a:p>
                  </a:txBody>
                  <a:tcPr marL="0" marR="0" marT="0" marB="0" anchor="ctr"/>
                </a:tc>
                <a:extLst>
                  <a:ext uri="{0D108BD9-81ED-4DB2-BD59-A6C34878D82A}">
                    <a16:rowId xmlns:a16="http://schemas.microsoft.com/office/drawing/2014/main" xmlns="" val="622697664"/>
                  </a:ext>
                </a:extLst>
              </a:tr>
            </a:tbl>
          </a:graphicData>
        </a:graphic>
      </p:graphicFrame>
    </p:spTree>
    <p:extLst>
      <p:ext uri="{BB962C8B-B14F-4D97-AF65-F5344CB8AC3E}">
        <p14:creationId xmlns:p14="http://schemas.microsoft.com/office/powerpoint/2010/main" xmlns="" val="339685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06127" y="786033"/>
            <a:ext cx="9603275" cy="3961309"/>
          </a:xfrm>
        </p:spPr>
        <p:txBody>
          <a:bodyPr/>
          <a:lstStyle/>
          <a:p>
            <a:r>
              <a:rPr lang="en-US" altLang="zh-CN" dirty="0" err="1"/>
              <a:t>HttpURLConnection</a:t>
            </a:r>
            <a:r>
              <a:rPr lang="zh-CN" altLang="zh-CN" dirty="0"/>
              <a:t>是一个抽象类，无法直接实例化</a:t>
            </a:r>
            <a:endParaRPr lang="en-US" altLang="zh-CN" dirty="0"/>
          </a:p>
          <a:p>
            <a:r>
              <a:rPr lang="zh-CN" altLang="zh-CN" dirty="0"/>
              <a:t>使用</a:t>
            </a:r>
            <a:r>
              <a:rPr lang="en-US" altLang="zh-CN" dirty="0"/>
              <a:t>URL</a:t>
            </a:r>
            <a:r>
              <a:rPr lang="zh-CN" altLang="zh-CN" dirty="0"/>
              <a:t>的</a:t>
            </a:r>
            <a:r>
              <a:rPr lang="en-US" altLang="zh-CN" dirty="0" err="1"/>
              <a:t>openConnection</a:t>
            </a:r>
            <a:r>
              <a:rPr lang="en-US" altLang="zh-CN" dirty="0"/>
              <a:t>()</a:t>
            </a:r>
            <a:r>
              <a:rPr lang="zh-CN" altLang="zh-CN" dirty="0"/>
              <a:t>方法获得</a:t>
            </a:r>
            <a:r>
              <a:rPr lang="en-US" altLang="zh-CN" dirty="0" err="1"/>
              <a:t>HttpURLConnection</a:t>
            </a:r>
            <a:r>
              <a:rPr lang="zh-CN" altLang="zh-CN" dirty="0"/>
              <a:t>实例</a:t>
            </a:r>
            <a:endParaRPr lang="en-US" altLang="zh-CN" dirty="0"/>
          </a:p>
          <a:p>
            <a:r>
              <a:rPr lang="zh-CN" altLang="zh-CN" dirty="0"/>
              <a:t>【示例】获取</a:t>
            </a:r>
            <a:r>
              <a:rPr lang="en-US" altLang="zh-CN" dirty="0" err="1"/>
              <a:t>HttpURLConnection</a:t>
            </a:r>
            <a:r>
              <a:rPr lang="zh-CN" altLang="zh-CN" dirty="0"/>
              <a:t>对象</a:t>
            </a:r>
          </a:p>
          <a:p>
            <a:endParaRPr lang="zh-CN" altLang="en-US" dirty="0"/>
          </a:p>
        </p:txBody>
      </p:sp>
      <p:sp>
        <p:nvSpPr>
          <p:cNvPr id="4" name="TextBox 8"/>
          <p:cNvSpPr txBox="1"/>
          <p:nvPr/>
        </p:nvSpPr>
        <p:spPr bwMode="auto">
          <a:xfrm>
            <a:off x="1689377" y="2210984"/>
            <a:ext cx="8182566" cy="1354217"/>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altLang="zh-CN" sz="1600" dirty="0">
                <a:latin typeface="Courier New" pitchFamily="49" charset="0"/>
                <a:cs typeface="Courier New" pitchFamily="49" charset="0"/>
              </a:rPr>
              <a:t>//</a:t>
            </a:r>
            <a:r>
              <a:rPr lang="zh-CN" altLang="zh-CN" sz="1600" dirty="0">
                <a:latin typeface="Courier New" pitchFamily="49" charset="0"/>
                <a:cs typeface="Courier New" pitchFamily="49" charset="0"/>
              </a:rPr>
              <a:t>创建</a:t>
            </a:r>
            <a:r>
              <a:rPr lang="en-US" altLang="zh-CN" sz="1600" dirty="0">
                <a:latin typeface="Courier New" pitchFamily="49" charset="0"/>
                <a:cs typeface="Courier New" pitchFamily="49" charset="0"/>
              </a:rPr>
              <a:t>URL</a:t>
            </a:r>
            <a:endParaRPr lang="zh-CN" altLang="zh-CN" sz="1600" dirty="0">
              <a:latin typeface="Courier New" pitchFamily="49" charset="0"/>
              <a:cs typeface="Courier New" pitchFamily="49" charset="0"/>
            </a:endParaRPr>
          </a:p>
          <a:p>
            <a:r>
              <a:rPr lang="en-US" altLang="zh-CN" sz="1600" dirty="0">
                <a:latin typeface="Courier New" pitchFamily="49" charset="0"/>
                <a:cs typeface="Courier New" pitchFamily="49" charset="0"/>
              </a:rPr>
              <a:t>URL </a:t>
            </a:r>
            <a:r>
              <a:rPr lang="en-US" altLang="zh-CN" sz="1600" dirty="0" err="1">
                <a:latin typeface="Courier New" pitchFamily="49" charset="0"/>
                <a:cs typeface="Courier New" pitchFamily="49" charset="0"/>
              </a:rPr>
              <a:t>url</a:t>
            </a:r>
            <a:r>
              <a:rPr lang="en-US" altLang="zh-CN" sz="1600" dirty="0">
                <a:latin typeface="Courier New" pitchFamily="49" charset="0"/>
                <a:cs typeface="Courier New" pitchFamily="49" charset="0"/>
              </a:rPr>
              <a:t>=new URL("http://www.google.com/");</a:t>
            </a:r>
            <a:endParaRPr lang="zh-CN" altLang="zh-CN" sz="16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zh-CN" altLang="zh-CN" sz="1600" dirty="0">
                <a:latin typeface="Courier New" pitchFamily="49" charset="0"/>
                <a:cs typeface="Courier New" pitchFamily="49" charset="0"/>
              </a:rPr>
              <a:t>获取</a:t>
            </a:r>
            <a:r>
              <a:rPr lang="en-US" altLang="zh-CN" sz="1600" dirty="0" err="1">
                <a:latin typeface="Courier New" pitchFamily="49" charset="0"/>
                <a:cs typeface="Courier New" pitchFamily="49" charset="0"/>
              </a:rPr>
              <a:t>HttpURLConnection</a:t>
            </a:r>
            <a:r>
              <a:rPr lang="zh-CN" altLang="zh-CN" sz="1600" dirty="0">
                <a:latin typeface="Courier New" pitchFamily="49" charset="0"/>
                <a:cs typeface="Courier New" pitchFamily="49" charset="0"/>
              </a:rPr>
              <a:t>连接</a:t>
            </a:r>
          </a:p>
          <a:p>
            <a:r>
              <a:rPr lang="en-US" altLang="zh-CN" sz="1600" dirty="0" err="1">
                <a:latin typeface="Courier New" pitchFamily="49" charset="0"/>
                <a:cs typeface="Courier New" pitchFamily="49" charset="0"/>
              </a:rPr>
              <a:t>HttpURLConnection</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urlConn</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HttpURLConnection</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url.openConnection</a:t>
            </a:r>
            <a:r>
              <a:rPr lang="en-US" altLang="zh-CN" sz="1600" dirty="0">
                <a:latin typeface="Courier New" pitchFamily="49" charset="0"/>
                <a:cs typeface="Courier New" pitchFamily="49" charset="0"/>
              </a:rPr>
              <a:t>();</a:t>
            </a:r>
            <a:endParaRPr lang="zh-CN" altLang="zh-CN" sz="1600" dirty="0">
              <a:latin typeface="Courier New" pitchFamily="49" charset="0"/>
              <a:cs typeface="Courier New" pitchFamily="49" charset="0"/>
            </a:endParaRPr>
          </a:p>
        </p:txBody>
      </p:sp>
      <p:sp>
        <p:nvSpPr>
          <p:cNvPr id="5" name="矩形 4"/>
          <p:cNvSpPr/>
          <p:nvPr/>
        </p:nvSpPr>
        <p:spPr>
          <a:xfrm>
            <a:off x="1364923" y="3515350"/>
            <a:ext cx="4639412" cy="436273"/>
          </a:xfrm>
          <a:prstGeom prst="rect">
            <a:avLst/>
          </a:prstGeom>
        </p:spPr>
        <p:txBody>
          <a:bodyPr wrap="none">
            <a:spAutoFit/>
          </a:bodyPr>
          <a:lstStyle/>
          <a:p>
            <a:pPr marL="228600" indent="-228600" defTabSz="914400">
              <a:lnSpc>
                <a:spcPct val="120000"/>
              </a:lnSpc>
              <a:spcBef>
                <a:spcPts val="1000"/>
              </a:spcBef>
              <a:buClr>
                <a:schemeClr val="accent1"/>
              </a:buClr>
              <a:buSzPct val="100000"/>
              <a:buFont typeface="Arial" panose="020B0604020202020204" pitchFamily="34" charset="0"/>
              <a:buChar char="•"/>
            </a:pPr>
            <a:r>
              <a:rPr lang="zh-CN" altLang="zh-CN" sz="2000" dirty="0"/>
              <a:t>【示例】设置</a:t>
            </a:r>
            <a:r>
              <a:rPr lang="en-US" altLang="zh-CN" sz="2000" dirty="0" err="1"/>
              <a:t>HttpURLConnection</a:t>
            </a:r>
            <a:r>
              <a:rPr lang="zh-CN" altLang="zh-CN" sz="2000" dirty="0"/>
              <a:t>属性</a:t>
            </a:r>
            <a:endParaRPr lang="zh-CN" altLang="en-US" sz="2000" dirty="0"/>
          </a:p>
        </p:txBody>
      </p:sp>
      <p:sp>
        <p:nvSpPr>
          <p:cNvPr id="6" name="TextBox 8"/>
          <p:cNvSpPr txBox="1"/>
          <p:nvPr/>
        </p:nvSpPr>
        <p:spPr bwMode="auto">
          <a:xfrm>
            <a:off x="1689377" y="3929470"/>
            <a:ext cx="8182566" cy="1846659"/>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altLang="zh-CN" sz="1600" dirty="0">
                <a:latin typeface="Courier New" pitchFamily="49" charset="0"/>
                <a:cs typeface="Courier New" pitchFamily="49" charset="0"/>
              </a:rPr>
              <a:t>//</a:t>
            </a:r>
            <a:r>
              <a:rPr lang="zh-CN" altLang="zh-CN" sz="1600" dirty="0">
                <a:latin typeface="Courier New" pitchFamily="49" charset="0"/>
                <a:cs typeface="Courier New" pitchFamily="49" charset="0"/>
              </a:rPr>
              <a:t>设置输出、输入流</a:t>
            </a:r>
          </a:p>
          <a:p>
            <a:r>
              <a:rPr lang="en-US" altLang="zh-CN" sz="1600" dirty="0" err="1">
                <a:latin typeface="Courier New" pitchFamily="49" charset="0"/>
                <a:cs typeface="Courier New" pitchFamily="49" charset="0"/>
              </a:rPr>
              <a:t>urlConn.setDoOutput</a:t>
            </a:r>
            <a:r>
              <a:rPr lang="en-US" altLang="zh-CN" sz="1600" dirty="0">
                <a:latin typeface="Courier New" pitchFamily="49" charset="0"/>
                <a:cs typeface="Courier New" pitchFamily="49" charset="0"/>
              </a:rPr>
              <a:t>(true);</a:t>
            </a:r>
            <a:endParaRPr lang="zh-CN" altLang="zh-CN" sz="1600" dirty="0">
              <a:latin typeface="Courier New" pitchFamily="49" charset="0"/>
              <a:cs typeface="Courier New" pitchFamily="49" charset="0"/>
            </a:endParaRPr>
          </a:p>
          <a:p>
            <a:r>
              <a:rPr lang="en-US" altLang="zh-CN" sz="1600" dirty="0" err="1">
                <a:latin typeface="Courier New" pitchFamily="49" charset="0"/>
                <a:cs typeface="Courier New" pitchFamily="49" charset="0"/>
              </a:rPr>
              <a:t>urlConn.setDoInput</a:t>
            </a:r>
            <a:r>
              <a:rPr lang="en-US" altLang="zh-CN" sz="1600" dirty="0">
                <a:latin typeface="Courier New" pitchFamily="49" charset="0"/>
                <a:cs typeface="Courier New" pitchFamily="49" charset="0"/>
              </a:rPr>
              <a:t>(true);</a:t>
            </a:r>
            <a:endParaRPr lang="zh-CN" altLang="zh-CN" sz="16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zh-CN" altLang="zh-CN" sz="1600" dirty="0">
                <a:latin typeface="Courier New" pitchFamily="49" charset="0"/>
                <a:cs typeface="Courier New" pitchFamily="49" charset="0"/>
              </a:rPr>
              <a:t>设置方式为</a:t>
            </a:r>
            <a:r>
              <a:rPr lang="en-US" altLang="zh-CN" sz="1600" dirty="0">
                <a:latin typeface="Courier New" pitchFamily="49" charset="0"/>
                <a:cs typeface="Courier New" pitchFamily="49" charset="0"/>
              </a:rPr>
              <a:t>POST</a:t>
            </a:r>
            <a:endParaRPr lang="zh-CN" altLang="zh-CN" sz="1600" dirty="0">
              <a:latin typeface="Courier New" pitchFamily="49" charset="0"/>
              <a:cs typeface="Courier New" pitchFamily="49" charset="0"/>
            </a:endParaRPr>
          </a:p>
          <a:p>
            <a:r>
              <a:rPr lang="en-US" altLang="zh-CN" sz="1600" dirty="0" err="1">
                <a:latin typeface="Courier New" pitchFamily="49" charset="0"/>
                <a:cs typeface="Courier New" pitchFamily="49" charset="0"/>
              </a:rPr>
              <a:t>urlConn.setRequestMethod</a:t>
            </a:r>
            <a:r>
              <a:rPr lang="en-US" altLang="zh-CN" sz="1600" dirty="0">
                <a:latin typeface="Courier New" pitchFamily="49" charset="0"/>
                <a:cs typeface="Courier New" pitchFamily="49" charset="0"/>
              </a:rPr>
              <a:t>("POST");</a:t>
            </a:r>
            <a:endParaRPr lang="zh-CN" altLang="zh-CN" sz="16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zh-CN" altLang="zh-CN" sz="1600" dirty="0">
                <a:latin typeface="Courier New" pitchFamily="49" charset="0"/>
                <a:cs typeface="Courier New" pitchFamily="49" charset="0"/>
              </a:rPr>
              <a:t>请求不能使用缓存</a:t>
            </a:r>
          </a:p>
          <a:p>
            <a:r>
              <a:rPr lang="en-US" altLang="zh-CN" sz="1600" dirty="0" err="1">
                <a:latin typeface="Courier New" pitchFamily="49" charset="0"/>
                <a:cs typeface="Courier New" pitchFamily="49" charset="0"/>
              </a:rPr>
              <a:t>urlConn.setUseCaches</a:t>
            </a:r>
            <a:r>
              <a:rPr lang="en-US" altLang="zh-CN" sz="1600" dirty="0">
                <a:latin typeface="Courier New" pitchFamily="49" charset="0"/>
                <a:cs typeface="Courier New" pitchFamily="49" charset="0"/>
              </a:rPr>
              <a:t>(false);</a:t>
            </a:r>
            <a:endParaRPr lang="zh-CN" altLang="zh-CN" sz="1600" dirty="0">
              <a:latin typeface="Courier New" pitchFamily="49" charset="0"/>
              <a:cs typeface="Courier New" pitchFamily="49" charset="0"/>
            </a:endParaRPr>
          </a:p>
        </p:txBody>
      </p:sp>
      <p:sp>
        <p:nvSpPr>
          <p:cNvPr id="7" name="矩形 6"/>
          <p:cNvSpPr/>
          <p:nvPr/>
        </p:nvSpPr>
        <p:spPr>
          <a:xfrm>
            <a:off x="1406127" y="5753975"/>
            <a:ext cx="4639412" cy="436273"/>
          </a:xfrm>
          <a:prstGeom prst="rect">
            <a:avLst/>
          </a:prstGeom>
        </p:spPr>
        <p:txBody>
          <a:bodyPr wrap="none">
            <a:spAutoFit/>
          </a:bodyPr>
          <a:lstStyle/>
          <a:p>
            <a:pPr marL="228600" indent="-228600" defTabSz="914400">
              <a:lnSpc>
                <a:spcPct val="120000"/>
              </a:lnSpc>
              <a:spcBef>
                <a:spcPts val="1000"/>
              </a:spcBef>
              <a:spcAft>
                <a:spcPts val="0"/>
              </a:spcAft>
              <a:buClr>
                <a:schemeClr val="accent1"/>
              </a:buClr>
              <a:buSzPct val="100000"/>
              <a:buFont typeface="Arial" panose="020B0604020202020204" pitchFamily="34" charset="0"/>
              <a:buChar char="•"/>
            </a:pPr>
            <a:r>
              <a:rPr lang="zh-CN" altLang="zh-CN" sz="2000" dirty="0"/>
              <a:t>【示例】关闭</a:t>
            </a:r>
            <a:r>
              <a:rPr lang="en-US" altLang="zh-CN" sz="2000" dirty="0" err="1"/>
              <a:t>HttpURLConnection</a:t>
            </a:r>
            <a:r>
              <a:rPr lang="zh-CN" altLang="zh-CN" sz="2000" dirty="0"/>
              <a:t>连接</a:t>
            </a:r>
          </a:p>
        </p:txBody>
      </p:sp>
      <p:sp>
        <p:nvSpPr>
          <p:cNvPr id="8" name="TextBox 8"/>
          <p:cNvSpPr txBox="1"/>
          <p:nvPr/>
        </p:nvSpPr>
        <p:spPr bwMode="auto">
          <a:xfrm>
            <a:off x="1689377" y="6190248"/>
            <a:ext cx="8182566" cy="369332"/>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altLang="zh-CN" sz="1600" dirty="0" err="1">
                <a:latin typeface="Courier New" pitchFamily="49" charset="0"/>
                <a:cs typeface="Courier New" pitchFamily="49" charset="0"/>
              </a:rPr>
              <a:t>urlConn.disconnect</a:t>
            </a:r>
            <a:r>
              <a:rPr lang="en-US" altLang="zh-CN" sz="1600" dirty="0">
                <a:latin typeface="Courier New" pitchFamily="49" charset="0"/>
                <a:cs typeface="Courier New" pitchFamily="49" charset="0"/>
              </a:rPr>
              <a:t>();</a:t>
            </a:r>
            <a:endParaRPr lang="zh-CN" altLang="zh-CN" sz="1600" dirty="0">
              <a:latin typeface="Courier New" pitchFamily="49" charset="0"/>
              <a:cs typeface="Courier New" pitchFamily="49" charset="0"/>
            </a:endParaRPr>
          </a:p>
        </p:txBody>
      </p:sp>
    </p:spTree>
    <p:extLst>
      <p:ext uri="{BB962C8B-B14F-4D97-AF65-F5344CB8AC3E}">
        <p14:creationId xmlns:p14="http://schemas.microsoft.com/office/powerpoint/2010/main" xmlns="" val="115897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WebView</a:t>
            </a:r>
            <a:r>
              <a:rPr lang="zh-CN" altLang="zh-CN" dirty="0"/>
              <a:t>组件</a:t>
            </a:r>
            <a:endParaRPr lang="zh-CN" altLang="en-US" dirty="0"/>
          </a:p>
        </p:txBody>
      </p:sp>
      <p:sp>
        <p:nvSpPr>
          <p:cNvPr id="3" name="内容占位符 2"/>
          <p:cNvSpPr>
            <a:spLocks noGrp="1"/>
          </p:cNvSpPr>
          <p:nvPr>
            <p:ph idx="1"/>
          </p:nvPr>
        </p:nvSpPr>
        <p:spPr/>
        <p:txBody>
          <a:bodyPr>
            <a:normAutofit/>
          </a:bodyPr>
          <a:lstStyle/>
          <a:p>
            <a:r>
              <a:rPr lang="en-US" altLang="zh-CN" sz="2400" dirty="0" err="1"/>
              <a:t>WebView</a:t>
            </a:r>
            <a:r>
              <a:rPr lang="zh-CN" altLang="zh-CN" sz="2400" dirty="0"/>
              <a:t>专门用来浏览网页的视图组件</a:t>
            </a:r>
            <a:endParaRPr lang="en-US" altLang="zh-CN" sz="2400" dirty="0"/>
          </a:p>
          <a:p>
            <a:r>
              <a:rPr lang="en-US" altLang="zh-CN" sz="2400" dirty="0" err="1"/>
              <a:t>WebView</a:t>
            </a:r>
            <a:r>
              <a:rPr lang="zh-CN" altLang="zh-CN" sz="2400" dirty="0"/>
              <a:t>优点：</a:t>
            </a:r>
          </a:p>
          <a:p>
            <a:pPr lvl="1">
              <a:buFont typeface="Wingdings" panose="05000000000000000000" pitchFamily="2" charset="2"/>
              <a:buChar char="ü"/>
            </a:pPr>
            <a:r>
              <a:rPr lang="zh-CN" altLang="zh-CN" dirty="0"/>
              <a:t>功能强大，支持</a:t>
            </a:r>
            <a:r>
              <a:rPr lang="en-US" altLang="zh-CN" dirty="0"/>
              <a:t>CSS</a:t>
            </a:r>
            <a:r>
              <a:rPr lang="zh-CN" altLang="zh-CN" dirty="0"/>
              <a:t>、</a:t>
            </a:r>
            <a:r>
              <a:rPr lang="en-US" altLang="zh-CN" dirty="0"/>
              <a:t>JavaScript</a:t>
            </a:r>
            <a:r>
              <a:rPr lang="zh-CN" altLang="zh-CN" dirty="0"/>
              <a:t>和</a:t>
            </a:r>
            <a:r>
              <a:rPr lang="en-US" altLang="zh-CN" dirty="0"/>
              <a:t>HTML</a:t>
            </a:r>
            <a:r>
              <a:rPr lang="zh-CN" altLang="zh-CN" dirty="0"/>
              <a:t>，并很好地融入布局，使页面更加美观</a:t>
            </a:r>
          </a:p>
          <a:p>
            <a:pPr lvl="1">
              <a:buFont typeface="Wingdings" panose="05000000000000000000" pitchFamily="2" charset="2"/>
              <a:buChar char="ü"/>
            </a:pPr>
            <a:r>
              <a:rPr lang="zh-CN" altLang="zh-CN" dirty="0"/>
              <a:t>能够对浏览器控件进行详细的设置，例如字体、背景颜色、滚动条样式</a:t>
            </a:r>
          </a:p>
          <a:p>
            <a:pPr lvl="1">
              <a:buFont typeface="Wingdings" panose="05000000000000000000" pitchFamily="2" charset="2"/>
              <a:buChar char="ü"/>
            </a:pPr>
            <a:r>
              <a:rPr lang="zh-CN" altLang="zh-CN" dirty="0"/>
              <a:t>能够捕捉到所有浏览器的操作，例如单击、打开或关闭</a:t>
            </a:r>
            <a:r>
              <a:rPr lang="en-US" altLang="zh-CN" dirty="0"/>
              <a:t>URL</a:t>
            </a:r>
          </a:p>
          <a:p>
            <a:pPr marL="457200" lvl="1" indent="0">
              <a:buNone/>
            </a:pP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xmlns="" val="3096354865"/>
              </p:ext>
            </p:extLst>
          </p:nvPr>
        </p:nvGraphicFramePr>
        <p:xfrm>
          <a:off x="618564" y="2050921"/>
          <a:ext cx="11161059" cy="3758220"/>
        </p:xfrm>
        <a:graphic>
          <a:graphicData uri="http://schemas.openxmlformats.org/drawingml/2006/table">
            <a:tbl>
              <a:tblPr firstRow="1" bandRow="1">
                <a:tableStyleId>{5C22544A-7EE6-4342-B048-85BDC9FD1C3A}</a:tableStyleId>
              </a:tblPr>
              <a:tblGrid>
                <a:gridCol w="4814048">
                  <a:extLst>
                    <a:ext uri="{9D8B030D-6E8A-4147-A177-3AD203B41FA5}">
                      <a16:colId xmlns:a16="http://schemas.microsoft.com/office/drawing/2014/main" xmlns="" val="2777150292"/>
                    </a:ext>
                  </a:extLst>
                </a:gridCol>
                <a:gridCol w="6347011">
                  <a:extLst>
                    <a:ext uri="{9D8B030D-6E8A-4147-A177-3AD203B41FA5}">
                      <a16:colId xmlns:a16="http://schemas.microsoft.com/office/drawing/2014/main" xmlns="" val="2447897695"/>
                    </a:ext>
                  </a:extLst>
                </a:gridCol>
              </a:tblGrid>
              <a:tr h="467646">
                <a:tc>
                  <a:txBody>
                    <a:bodyPr/>
                    <a:lstStyle/>
                    <a:p>
                      <a:pPr marL="66675" algn="ctr">
                        <a:lnSpc>
                          <a:spcPts val="2000"/>
                        </a:lnSpc>
                        <a:spcAft>
                          <a:spcPts val="0"/>
                        </a:spcAft>
                      </a:pPr>
                      <a:r>
                        <a:rPr lang="zh-CN" sz="2000" b="1" kern="100">
                          <a:effectLst/>
                          <a:latin typeface="Times New Roman" panose="02020603050405020304" pitchFamily="18" charset="0"/>
                          <a:ea typeface="方正黑体简体"/>
                          <a:cs typeface="宋体" panose="02010600030101010101" pitchFamily="2" charset="-122"/>
                        </a:rPr>
                        <a:t>方法</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gn="ctr">
                        <a:lnSpc>
                          <a:spcPts val="2000"/>
                        </a:lnSpc>
                        <a:spcAft>
                          <a:spcPts val="0"/>
                        </a:spcAft>
                      </a:pPr>
                      <a:r>
                        <a:rPr lang="zh-CN" sz="2000" b="1" kern="100">
                          <a:effectLst/>
                          <a:latin typeface="Times New Roman" panose="02020603050405020304" pitchFamily="18" charset="0"/>
                          <a:ea typeface="方正黑体简体"/>
                          <a:cs typeface="宋体" panose="02010600030101010101" pitchFamily="2" charset="-122"/>
                        </a:rPr>
                        <a:t>功能描述</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xmlns="" val="3235597130"/>
                  </a:ext>
                </a:extLst>
              </a:tr>
              <a:tr h="467646">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loadUrl(String url)</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打开一个指定的</a:t>
                      </a:r>
                      <a:r>
                        <a:rPr lang="en-US" sz="2000" kern="100">
                          <a:effectLst/>
                          <a:latin typeface="Times New Roman" panose="02020603050405020304" pitchFamily="18" charset="0"/>
                          <a:ea typeface="宋体" panose="02010600030101010101" pitchFamily="2" charset="-122"/>
                          <a:cs typeface="宋体" panose="02010600030101010101" pitchFamily="2" charset="-122"/>
                        </a:rPr>
                        <a:t>Web</a:t>
                      </a:r>
                      <a:r>
                        <a:rPr lang="zh-CN" sz="2000" kern="100">
                          <a:effectLst/>
                          <a:latin typeface="Times New Roman" panose="02020603050405020304" pitchFamily="18" charset="0"/>
                          <a:ea typeface="宋体" panose="02010600030101010101" pitchFamily="2" charset="-122"/>
                          <a:cs typeface="宋体" panose="02010600030101010101" pitchFamily="2" charset="-122"/>
                        </a:rPr>
                        <a:t>资源页面</a:t>
                      </a:r>
                    </a:p>
                  </a:txBody>
                  <a:tcPr marL="0" marR="0" marT="0" marB="0" anchor="ctr"/>
                </a:tc>
                <a:extLst>
                  <a:ext uri="{0D108BD9-81ED-4DB2-BD59-A6C34878D82A}">
                    <a16:rowId xmlns:a16="http://schemas.microsoft.com/office/drawing/2014/main" xmlns="" val="766335432"/>
                  </a:ext>
                </a:extLst>
              </a:tr>
              <a:tr h="467646">
                <a:tc>
                  <a:txBody>
                    <a:bodyPr/>
                    <a:lstStyle/>
                    <a:p>
                      <a:pPr marL="66675">
                        <a:lnSpc>
                          <a:spcPts val="2000"/>
                        </a:lnSpc>
                        <a:spcAft>
                          <a:spcPts val="0"/>
                        </a:spcAft>
                      </a:pPr>
                      <a:r>
                        <a:rPr lang="en-US" sz="2000" kern="100" dirty="0" err="1">
                          <a:effectLst/>
                          <a:latin typeface="Times New Roman" panose="02020603050405020304" pitchFamily="18" charset="0"/>
                          <a:ea typeface="宋体" panose="02010600030101010101" pitchFamily="2" charset="-122"/>
                          <a:cs typeface="宋体" panose="02010600030101010101" pitchFamily="2" charset="-122"/>
                        </a:rPr>
                        <a:t>loadData</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(String data, </a:t>
                      </a:r>
                      <a:r>
                        <a:rPr lang="en-US" sz="2000" kern="100" dirty="0" err="1">
                          <a:effectLst/>
                          <a:latin typeface="Times New Roman" panose="02020603050405020304" pitchFamily="18" charset="0"/>
                          <a:ea typeface="宋体" panose="02010600030101010101" pitchFamily="2" charset="-122"/>
                          <a:cs typeface="宋体" panose="02010600030101010101" pitchFamily="2" charset="-122"/>
                        </a:rPr>
                        <a:t>StringmimeType,String</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 encoding)</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显示</a:t>
                      </a:r>
                      <a:r>
                        <a:rPr lang="en-US" sz="2000" kern="100">
                          <a:effectLst/>
                          <a:latin typeface="Times New Roman" panose="02020603050405020304" pitchFamily="18" charset="0"/>
                          <a:ea typeface="宋体" panose="02010600030101010101" pitchFamily="2" charset="-122"/>
                          <a:cs typeface="宋体" panose="02010600030101010101" pitchFamily="2" charset="-122"/>
                        </a:rPr>
                        <a:t>HTML</a:t>
                      </a:r>
                      <a:r>
                        <a:rPr lang="zh-CN" sz="2000" kern="100">
                          <a:effectLst/>
                          <a:latin typeface="Times New Roman" panose="02020603050405020304" pitchFamily="18" charset="0"/>
                          <a:ea typeface="宋体" panose="02010600030101010101" pitchFamily="2" charset="-122"/>
                          <a:cs typeface="宋体" panose="02010600030101010101" pitchFamily="2" charset="-122"/>
                        </a:rPr>
                        <a:t>格式的网页内容</a:t>
                      </a:r>
                    </a:p>
                  </a:txBody>
                  <a:tcPr marL="0" marR="0" marT="0" marB="0" anchor="ctr"/>
                </a:tc>
                <a:extLst>
                  <a:ext uri="{0D108BD9-81ED-4DB2-BD59-A6C34878D82A}">
                    <a16:rowId xmlns:a16="http://schemas.microsoft.com/office/drawing/2014/main" xmlns="" val="609140903"/>
                  </a:ext>
                </a:extLst>
              </a:tr>
              <a:tr h="467646">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getSettings()</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获取</a:t>
                      </a:r>
                      <a:r>
                        <a:rPr lang="en-US" sz="2000" kern="100">
                          <a:effectLst/>
                          <a:latin typeface="Times New Roman" panose="02020603050405020304" pitchFamily="18" charset="0"/>
                          <a:ea typeface="宋体" panose="02010600030101010101" pitchFamily="2" charset="-122"/>
                          <a:cs typeface="宋体" panose="02010600030101010101" pitchFamily="2" charset="-122"/>
                        </a:rPr>
                        <a:t>WebView</a:t>
                      </a:r>
                      <a:r>
                        <a:rPr lang="zh-CN" sz="2000" kern="100">
                          <a:effectLst/>
                          <a:latin typeface="Times New Roman" panose="02020603050405020304" pitchFamily="18" charset="0"/>
                          <a:ea typeface="宋体" panose="02010600030101010101" pitchFamily="2" charset="-122"/>
                          <a:cs typeface="宋体" panose="02010600030101010101" pitchFamily="2" charset="-122"/>
                        </a:rPr>
                        <a:t>的设置对象</a:t>
                      </a:r>
                    </a:p>
                  </a:txBody>
                  <a:tcPr marL="0" marR="0" marT="0" marB="0" anchor="ctr"/>
                </a:tc>
                <a:extLst>
                  <a:ext uri="{0D108BD9-81ED-4DB2-BD59-A6C34878D82A}">
                    <a16:rowId xmlns:a16="http://schemas.microsoft.com/office/drawing/2014/main" xmlns="" val="4261083715"/>
                  </a:ext>
                </a:extLst>
              </a:tr>
              <a:tr h="911990">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addJavascriptInterface()</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将一个对象添加到</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JavaScript</a:t>
                      </a: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的全局对象</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Window</a:t>
                      </a: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中，这样可以通过</a:t>
                      </a:r>
                      <a:r>
                        <a:rPr lang="en-US" sz="2000" kern="100" dirty="0" err="1">
                          <a:effectLst/>
                          <a:latin typeface="Times New Roman" panose="02020603050405020304" pitchFamily="18" charset="0"/>
                          <a:ea typeface="宋体" panose="02010600030101010101" pitchFamily="2" charset="-122"/>
                          <a:cs typeface="宋体" panose="02010600030101010101" pitchFamily="2" charset="-122"/>
                        </a:rPr>
                        <a:t>Window.</a:t>
                      </a:r>
                      <a:r>
                        <a:rPr lang="en-US" sz="2000" i="1" kern="100" dirty="0" err="1">
                          <a:effectLst/>
                          <a:latin typeface="Times New Roman" panose="02020603050405020304" pitchFamily="18" charset="0"/>
                          <a:ea typeface="宋体" panose="02010600030101010101" pitchFamily="2" charset="-122"/>
                          <a:cs typeface="宋体" panose="02010600030101010101" pitchFamily="2" charset="-122"/>
                        </a:rPr>
                        <a:t>XXX</a:t>
                      </a: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进行调用，与</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JavaScript</a:t>
                      </a: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进行交互</a:t>
                      </a:r>
                    </a:p>
                  </a:txBody>
                  <a:tcPr marL="0" marR="0" marT="0" marB="0" anchor="ctr"/>
                </a:tc>
                <a:extLst>
                  <a:ext uri="{0D108BD9-81ED-4DB2-BD59-A6C34878D82A}">
                    <a16:rowId xmlns:a16="http://schemas.microsoft.com/office/drawing/2014/main" xmlns="" val="3955133061"/>
                  </a:ext>
                </a:extLst>
              </a:tr>
              <a:tr h="467646">
                <a:tc>
                  <a:txBody>
                    <a:bodyPr/>
                    <a:lstStyle/>
                    <a:p>
                      <a:pPr marL="66675">
                        <a:lnSpc>
                          <a:spcPts val="2000"/>
                        </a:lnSpc>
                        <a:spcAft>
                          <a:spcPts val="0"/>
                        </a:spcAft>
                      </a:pPr>
                      <a:r>
                        <a:rPr lang="en-US" sz="2000" kern="100" dirty="0" err="1">
                          <a:effectLst/>
                          <a:latin typeface="Times New Roman" panose="02020603050405020304" pitchFamily="18" charset="0"/>
                          <a:ea typeface="宋体" panose="02010600030101010101" pitchFamily="2" charset="-122"/>
                          <a:cs typeface="宋体" panose="02010600030101010101" pitchFamily="2" charset="-122"/>
                        </a:rPr>
                        <a:t>clearCache</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清除缓存</a:t>
                      </a:r>
                    </a:p>
                  </a:txBody>
                  <a:tcPr marL="0" marR="0" marT="0" marB="0" anchor="ctr"/>
                </a:tc>
                <a:extLst>
                  <a:ext uri="{0D108BD9-81ED-4DB2-BD59-A6C34878D82A}">
                    <a16:rowId xmlns:a16="http://schemas.microsoft.com/office/drawing/2014/main" xmlns="" val="1639974909"/>
                  </a:ext>
                </a:extLst>
              </a:tr>
              <a:tr h="467646">
                <a:tc>
                  <a:txBody>
                    <a:bodyPr/>
                    <a:lstStyle/>
                    <a:p>
                      <a:pPr marL="66675">
                        <a:lnSpc>
                          <a:spcPts val="20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destory()</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tc>
                  <a:txBody>
                    <a:bodyPr/>
                    <a:lstStyle/>
                    <a:p>
                      <a:pPr marL="66675">
                        <a:lnSpc>
                          <a:spcPts val="2000"/>
                        </a:lnSpc>
                        <a:spcAft>
                          <a:spcPts val="0"/>
                        </a:spcAft>
                      </a:pP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销毁</a:t>
                      </a:r>
                      <a:r>
                        <a:rPr lang="en-US" sz="2000" kern="100" dirty="0" err="1">
                          <a:effectLst/>
                          <a:latin typeface="Times New Roman" panose="02020603050405020304" pitchFamily="18" charset="0"/>
                          <a:ea typeface="宋体" panose="02010600030101010101" pitchFamily="2" charset="-122"/>
                          <a:cs typeface="宋体" panose="02010600030101010101" pitchFamily="2" charset="-122"/>
                        </a:rPr>
                        <a:t>WebView</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tc>
                <a:extLst>
                  <a:ext uri="{0D108BD9-81ED-4DB2-BD59-A6C34878D82A}">
                    <a16:rowId xmlns:a16="http://schemas.microsoft.com/office/drawing/2014/main" xmlns="" val="2028123983"/>
                  </a:ext>
                </a:extLst>
              </a:tr>
            </a:tbl>
          </a:graphicData>
        </a:graphic>
      </p:graphicFrame>
    </p:spTree>
    <p:extLst>
      <p:ext uri="{BB962C8B-B14F-4D97-AF65-F5344CB8AC3E}">
        <p14:creationId xmlns:p14="http://schemas.microsoft.com/office/powerpoint/2010/main" xmlns="" val="37783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WebView</a:t>
            </a:r>
            <a:r>
              <a:rPr lang="zh-CN" altLang="zh-CN" dirty="0"/>
              <a:t>组件的基本步骤</a:t>
            </a:r>
            <a:endParaRPr lang="zh-CN" altLang="en-US" dirty="0"/>
          </a:p>
        </p:txBody>
      </p:sp>
      <p:sp>
        <p:nvSpPr>
          <p:cNvPr id="3" name="内容占位符 2"/>
          <p:cNvSpPr>
            <a:spLocks noGrp="1"/>
          </p:cNvSpPr>
          <p:nvPr>
            <p:ph idx="1"/>
          </p:nvPr>
        </p:nvSpPr>
        <p:spPr/>
        <p:txBody>
          <a:bodyPr/>
          <a:lstStyle/>
          <a:p>
            <a:pPr lvl="0"/>
            <a:r>
              <a:rPr lang="zh-CN" altLang="zh-CN" sz="2800" dirty="0"/>
              <a:t>在</a:t>
            </a:r>
            <a:r>
              <a:rPr lang="en-US" altLang="zh-CN" sz="2800" dirty="0"/>
              <a:t>AndroidManifest.xml</a:t>
            </a:r>
            <a:r>
              <a:rPr lang="zh-CN" altLang="zh-CN" sz="2800" dirty="0"/>
              <a:t>中配置访问权限</a:t>
            </a:r>
            <a:endParaRPr lang="en-US" altLang="zh-CN" sz="2800" dirty="0"/>
          </a:p>
          <a:p>
            <a:pPr lvl="0"/>
            <a:r>
              <a:rPr lang="zh-CN" altLang="zh-CN" sz="2800" dirty="0"/>
              <a:t>在布局文件中创建</a:t>
            </a:r>
            <a:r>
              <a:rPr lang="en-US" altLang="zh-CN" sz="2800" dirty="0" err="1"/>
              <a:t>WebView</a:t>
            </a:r>
            <a:r>
              <a:rPr lang="zh-CN" altLang="zh-CN" sz="2800" dirty="0"/>
              <a:t>元素</a:t>
            </a:r>
          </a:p>
          <a:p>
            <a:pPr lvl="0"/>
            <a:r>
              <a:rPr lang="zh-CN" altLang="zh-CN" sz="2800" dirty="0"/>
              <a:t>在代码中加载网页</a:t>
            </a:r>
          </a:p>
        </p:txBody>
      </p:sp>
    </p:spTree>
    <p:extLst>
      <p:ext uri="{BB962C8B-B14F-4D97-AF65-F5344CB8AC3E}">
        <p14:creationId xmlns:p14="http://schemas.microsoft.com/office/powerpoint/2010/main" xmlns="" val="1270120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93011" y="217154"/>
            <a:ext cx="9603275" cy="603118"/>
          </a:xfrm>
        </p:spPr>
        <p:txBody>
          <a:bodyPr/>
          <a:lstStyle/>
          <a:p>
            <a:r>
              <a:rPr lang="zh-CN" altLang="en-US" dirty="0"/>
              <a:t>本章总结</a:t>
            </a:r>
          </a:p>
        </p:txBody>
      </p:sp>
      <p:sp>
        <p:nvSpPr>
          <p:cNvPr id="5" name="内容占位符 4"/>
          <p:cNvSpPr>
            <a:spLocks noGrp="1"/>
          </p:cNvSpPr>
          <p:nvPr>
            <p:ph idx="1"/>
          </p:nvPr>
        </p:nvSpPr>
        <p:spPr>
          <a:xfrm>
            <a:off x="731717" y="820271"/>
            <a:ext cx="10953820" cy="5888259"/>
          </a:xfrm>
        </p:spPr>
        <p:txBody>
          <a:bodyPr>
            <a:normAutofit/>
          </a:bodyPr>
          <a:lstStyle/>
          <a:p>
            <a:pPr lvl="0"/>
            <a:r>
              <a:rPr lang="en-US" altLang="zh-CN" sz="2400" dirty="0"/>
              <a:t>Java</a:t>
            </a:r>
            <a:r>
              <a:rPr lang="zh-CN" altLang="zh-CN" sz="2400" dirty="0"/>
              <a:t>中的网络编程经验完全适用于</a:t>
            </a:r>
            <a:r>
              <a:rPr lang="en-US" altLang="zh-CN" sz="2400" dirty="0"/>
              <a:t>Android</a:t>
            </a:r>
            <a:r>
              <a:rPr lang="zh-CN" altLang="zh-CN" sz="2400" dirty="0"/>
              <a:t>应用的网络编程</a:t>
            </a:r>
          </a:p>
          <a:p>
            <a:pPr lvl="0"/>
            <a:r>
              <a:rPr lang="en-US" altLang="zh-CN" sz="2400" dirty="0"/>
              <a:t>Android</a:t>
            </a:r>
            <a:r>
              <a:rPr lang="zh-CN" altLang="zh-CN" sz="2400" dirty="0"/>
              <a:t>完全支持</a:t>
            </a:r>
            <a:r>
              <a:rPr lang="en-US" altLang="zh-CN" sz="2400" dirty="0"/>
              <a:t>JDK</a:t>
            </a:r>
            <a:r>
              <a:rPr lang="zh-CN" altLang="zh-CN" sz="2400" dirty="0"/>
              <a:t>本身的</a:t>
            </a:r>
            <a:r>
              <a:rPr lang="en-US" altLang="zh-CN" sz="2400" dirty="0"/>
              <a:t>TCP</a:t>
            </a:r>
            <a:r>
              <a:rPr lang="zh-CN" altLang="zh-CN" sz="2400" dirty="0"/>
              <a:t>、</a:t>
            </a:r>
            <a:r>
              <a:rPr lang="en-US" altLang="zh-CN" sz="2400" dirty="0"/>
              <a:t>UDP</a:t>
            </a:r>
            <a:r>
              <a:rPr lang="zh-CN" altLang="zh-CN" sz="2400" dirty="0"/>
              <a:t>网络通信的</a:t>
            </a:r>
            <a:r>
              <a:rPr lang="en-US" altLang="zh-CN" sz="2400" dirty="0"/>
              <a:t>API</a:t>
            </a:r>
            <a:r>
              <a:rPr lang="zh-CN" altLang="zh-CN" sz="2400" dirty="0"/>
              <a:t>，也支持</a:t>
            </a:r>
            <a:r>
              <a:rPr lang="en-US" altLang="zh-CN" sz="2400" dirty="0"/>
              <a:t>URL</a:t>
            </a:r>
            <a:r>
              <a:rPr lang="zh-CN" altLang="zh-CN" sz="2400" dirty="0"/>
              <a:t>、</a:t>
            </a:r>
            <a:r>
              <a:rPr lang="en-US" altLang="zh-CN" sz="2400" dirty="0" err="1"/>
              <a:t>URLConnection</a:t>
            </a:r>
            <a:r>
              <a:rPr lang="zh-CN" altLang="zh-CN" sz="2400" dirty="0"/>
              <a:t>等网络通信</a:t>
            </a:r>
            <a:r>
              <a:rPr lang="en-US" altLang="zh-CN" sz="2400" dirty="0"/>
              <a:t>API</a:t>
            </a:r>
            <a:endParaRPr lang="zh-CN" altLang="zh-CN" sz="2400" dirty="0"/>
          </a:p>
          <a:p>
            <a:pPr lvl="0"/>
            <a:r>
              <a:rPr lang="zh-CN" altLang="zh-CN" sz="2400" dirty="0"/>
              <a:t>通讯协议是用来管理数据通信的一组规则，用于规范传输速率、传输代码、代码结构、传输控制步骤、出错控制等</a:t>
            </a:r>
          </a:p>
          <a:p>
            <a:pPr lvl="0"/>
            <a:r>
              <a:rPr lang="zh-CN" altLang="zh-CN" sz="2400" dirty="0"/>
              <a:t>通信协议规定了通信的内容、方式和通信时间，其核心要素由语义、语法和时序三部分组成</a:t>
            </a:r>
          </a:p>
          <a:p>
            <a:pPr lvl="0"/>
            <a:r>
              <a:rPr lang="en-US" altLang="zh-CN" sz="2400" dirty="0"/>
              <a:t>TCP/IP</a:t>
            </a:r>
            <a:r>
              <a:rPr lang="zh-CN" altLang="zh-CN" sz="2400" dirty="0"/>
              <a:t>（</a:t>
            </a:r>
            <a:r>
              <a:rPr lang="en-US" altLang="zh-CN" sz="2400" dirty="0"/>
              <a:t>Transmission Control Protocol/Internet Protocol</a:t>
            </a:r>
            <a:r>
              <a:rPr lang="zh-CN" altLang="zh-CN" sz="2400" dirty="0"/>
              <a:t>，传输控制协议</a:t>
            </a:r>
            <a:r>
              <a:rPr lang="en-US" altLang="zh-CN" sz="2400" dirty="0"/>
              <a:t>/</a:t>
            </a:r>
            <a:r>
              <a:rPr lang="zh-CN" altLang="zh-CN" sz="2400" dirty="0"/>
              <a:t>互联网络协议）是最基本的通信协议，也是网络中最常用的协议</a:t>
            </a:r>
          </a:p>
          <a:p>
            <a:pPr lvl="0"/>
            <a:r>
              <a:rPr lang="en-US" altLang="zh-CN" sz="2400" dirty="0"/>
              <a:t>TCP/IP</a:t>
            </a:r>
            <a:r>
              <a:rPr lang="zh-CN" altLang="zh-CN" sz="2400" dirty="0"/>
              <a:t>通信协议是一种可靠的、双向的、持续的、点对点的网络协议</a:t>
            </a:r>
          </a:p>
        </p:txBody>
      </p:sp>
    </p:spTree>
    <p:extLst>
      <p:ext uri="{BB962C8B-B14F-4D97-AF65-F5344CB8AC3E}">
        <p14:creationId xmlns:p14="http://schemas.microsoft.com/office/powerpoint/2010/main" xmlns="" val="46396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additive="base">
                                        <p:cTn id="3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z="4800" dirty="0"/>
              <a:t>第十章  </a:t>
            </a:r>
            <a:r>
              <a:rPr lang="en-US" altLang="zh-CN" sz="4800" dirty="0"/>
              <a:t/>
            </a:r>
            <a:br>
              <a:rPr lang="en-US" altLang="zh-CN" sz="4800" dirty="0"/>
            </a:br>
            <a:r>
              <a:rPr lang="zh-CN" altLang="en-US" sz="4800" dirty="0"/>
              <a:t>网络编程</a:t>
            </a:r>
            <a:endParaRPr sz="4800" dirty="0"/>
          </a:p>
        </p:txBody>
      </p:sp>
      <p:sp>
        <p:nvSpPr>
          <p:cNvPr id="9" name="副标题 8"/>
          <p:cNvSpPr>
            <a:spLocks noGrp="1"/>
          </p:cNvSpPr>
          <p:nvPr>
            <p:ph type="subTitle" idx="1"/>
          </p:nvPr>
        </p:nvSpPr>
        <p:spPr>
          <a:xfrm>
            <a:off x="2417779" y="3737422"/>
            <a:ext cx="8637072" cy="977621"/>
          </a:xfrm>
        </p:spPr>
        <p:txBody>
          <a:bodyPr/>
          <a:lstStyle/>
          <a:p>
            <a:r>
              <a:rPr lang="zh-CN" altLang="en-US" dirty="0"/>
              <a:t>赵克玲</a:t>
            </a:r>
          </a:p>
        </p:txBody>
      </p:sp>
      <p:pic>
        <p:nvPicPr>
          <p:cNvPr id="2" name="图片 1">
            <a:extLst>
              <a:ext uri="{FF2B5EF4-FFF2-40B4-BE49-F238E27FC236}">
                <a16:creationId xmlns:a16="http://schemas.microsoft.com/office/drawing/2014/main" xmlns="" id="{4073B95F-2AE4-6300-BF81-FF0CAF4E5883}"/>
              </a:ext>
            </a:extLst>
          </p:cNvPr>
          <p:cNvPicPr>
            <a:picLocks noChangeAspect="1"/>
          </p:cNvPicPr>
          <p:nvPr/>
        </p:nvPicPr>
        <p:blipFill>
          <a:blip r:embed="rId3" cstate="print"/>
          <a:stretch>
            <a:fillRect/>
          </a:stretch>
        </p:blipFill>
        <p:spPr>
          <a:xfrm>
            <a:off x="8959259" y="3737422"/>
            <a:ext cx="2187871" cy="2201212"/>
          </a:xfrm>
          <a:prstGeom prst="rect">
            <a:avLst/>
          </a:prstGeom>
        </p:spPr>
      </p:pic>
    </p:spTree>
    <p:extLst>
      <p:ext uri="{BB962C8B-B14F-4D97-AF65-F5344CB8AC3E}">
        <p14:creationId xmlns:p14="http://schemas.microsoft.com/office/powerpoint/2010/main" xmlns="" val="2307689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p>
        </p:txBody>
      </p:sp>
      <p:sp>
        <p:nvSpPr>
          <p:cNvPr id="3" name="内容占位符 2"/>
          <p:cNvSpPr>
            <a:spLocks noGrp="1"/>
          </p:cNvSpPr>
          <p:nvPr>
            <p:ph idx="1"/>
          </p:nvPr>
        </p:nvSpPr>
        <p:spPr>
          <a:xfrm>
            <a:off x="1447330" y="995082"/>
            <a:ext cx="10480211" cy="4867836"/>
          </a:xfrm>
        </p:spPr>
        <p:txBody>
          <a:bodyPr>
            <a:normAutofit/>
          </a:bodyPr>
          <a:lstStyle/>
          <a:p>
            <a:pPr lvl="0"/>
            <a:r>
              <a:rPr lang="en-US" altLang="zh-CN" sz="2400" dirty="0" err="1"/>
              <a:t>ServerSocket</a:t>
            </a:r>
            <a:r>
              <a:rPr lang="zh-CN" altLang="zh-CN" sz="2400" dirty="0"/>
              <a:t>是服务器套接字，用于监听并接收来自客户端的</a:t>
            </a:r>
            <a:r>
              <a:rPr lang="en-US" altLang="zh-CN" sz="2400" dirty="0"/>
              <a:t>Socket</a:t>
            </a:r>
            <a:r>
              <a:rPr lang="zh-CN" altLang="zh-CN" sz="2400" dirty="0"/>
              <a:t>连接</a:t>
            </a:r>
          </a:p>
          <a:p>
            <a:pPr lvl="0"/>
            <a:r>
              <a:rPr lang="en-US" altLang="zh-CN" sz="2400" dirty="0"/>
              <a:t>Socket</a:t>
            </a:r>
            <a:r>
              <a:rPr lang="zh-CN" altLang="zh-CN" sz="2400" dirty="0"/>
              <a:t>是客户端套接字，用于实现两台计算机之间的通信</a:t>
            </a:r>
          </a:p>
          <a:p>
            <a:pPr lvl="0"/>
            <a:r>
              <a:rPr lang="en-US" altLang="zh-CN" sz="2400" dirty="0"/>
              <a:t>URL</a:t>
            </a:r>
            <a:r>
              <a:rPr lang="zh-CN" altLang="zh-CN" sz="2400" dirty="0"/>
              <a:t>（</a:t>
            </a:r>
            <a:r>
              <a:rPr lang="en-US" altLang="zh-CN" sz="2400" dirty="0"/>
              <a:t>Uniform Resource Locator</a:t>
            </a:r>
            <a:r>
              <a:rPr lang="zh-CN" altLang="zh-CN" sz="2400" dirty="0"/>
              <a:t>，统一资源定位器）表示互联网上某一资源的地址</a:t>
            </a:r>
          </a:p>
          <a:p>
            <a:pPr lvl="0"/>
            <a:r>
              <a:rPr lang="en-US" altLang="zh-CN" sz="2400" dirty="0"/>
              <a:t>URL</a:t>
            </a:r>
            <a:r>
              <a:rPr lang="zh-CN" altLang="zh-CN" sz="2400" dirty="0"/>
              <a:t>的</a:t>
            </a:r>
            <a:r>
              <a:rPr lang="en-US" altLang="zh-CN" sz="2400" dirty="0" err="1"/>
              <a:t>openConnection</a:t>
            </a:r>
            <a:r>
              <a:rPr lang="en-US" altLang="zh-CN" sz="2400" dirty="0"/>
              <a:t>()</a:t>
            </a:r>
            <a:r>
              <a:rPr lang="zh-CN" altLang="zh-CN" sz="2400" dirty="0"/>
              <a:t>方法返回一个</a:t>
            </a:r>
            <a:r>
              <a:rPr lang="en-US" altLang="zh-CN" sz="2400" dirty="0" err="1"/>
              <a:t>URLConnection</a:t>
            </a:r>
            <a:r>
              <a:rPr lang="zh-CN" altLang="zh-CN" sz="2400" dirty="0"/>
              <a:t>对象</a:t>
            </a:r>
          </a:p>
          <a:p>
            <a:pPr lvl="0"/>
            <a:r>
              <a:rPr lang="en-US" altLang="zh-CN" sz="2400" dirty="0" err="1"/>
              <a:t>HttpURLConnection</a:t>
            </a:r>
            <a:r>
              <a:rPr lang="zh-CN" altLang="zh-CN" sz="2400" dirty="0"/>
              <a:t>继承</a:t>
            </a:r>
            <a:r>
              <a:rPr lang="en-US" altLang="zh-CN" sz="2400" dirty="0" err="1"/>
              <a:t>URLConnection</a:t>
            </a:r>
            <a:r>
              <a:rPr lang="zh-CN" altLang="zh-CN" sz="2400" dirty="0"/>
              <a:t>，每个</a:t>
            </a:r>
            <a:r>
              <a:rPr lang="en-US" altLang="zh-CN" sz="2400" dirty="0" err="1"/>
              <a:t>HttpURLConnection</a:t>
            </a:r>
            <a:r>
              <a:rPr lang="zh-CN" altLang="zh-CN" sz="2400" dirty="0"/>
              <a:t>实例都可用于生成单个请求，可以透明地共享连接到</a:t>
            </a:r>
            <a:r>
              <a:rPr lang="en-US" altLang="zh-CN" sz="2400" dirty="0"/>
              <a:t>HTTP</a:t>
            </a:r>
            <a:r>
              <a:rPr lang="zh-CN" altLang="zh-CN" sz="2400" dirty="0"/>
              <a:t>服务器的基础网络</a:t>
            </a:r>
          </a:p>
          <a:p>
            <a:pPr lvl="0"/>
            <a:r>
              <a:rPr lang="en-US" altLang="zh-CN" sz="2400" dirty="0" err="1"/>
              <a:t>WebView</a:t>
            </a:r>
            <a:r>
              <a:rPr lang="zh-CN" altLang="zh-CN" sz="2400" dirty="0"/>
              <a:t>是专门用来浏览网页的视图组件，为用户提供了一系列的网页浏览、用户交互接口，通过这些接口显示和处理请求的网络资源</a:t>
            </a:r>
          </a:p>
          <a:p>
            <a:endParaRPr lang="zh-CN" altLang="en-US" dirty="0"/>
          </a:p>
        </p:txBody>
      </p:sp>
    </p:spTree>
    <p:extLst>
      <p:ext uri="{BB962C8B-B14F-4D97-AF65-F5344CB8AC3E}">
        <p14:creationId xmlns:p14="http://schemas.microsoft.com/office/powerpoint/2010/main" xmlns="" val="342065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48833" y="231122"/>
            <a:ext cx="9603275" cy="1049235"/>
          </a:xfrm>
        </p:spPr>
        <p:txBody>
          <a:bodyPr/>
          <a:lstStyle/>
          <a:p>
            <a:r>
              <a:rPr lang="zh-CN" altLang="en-US" dirty="0"/>
              <a:t>本章目标</a:t>
            </a:r>
          </a:p>
        </p:txBody>
      </p:sp>
      <p:sp>
        <p:nvSpPr>
          <p:cNvPr id="5" name="内容占位符 4"/>
          <p:cNvSpPr>
            <a:spLocks noGrp="1"/>
          </p:cNvSpPr>
          <p:nvPr>
            <p:ph idx="1"/>
          </p:nvPr>
        </p:nvSpPr>
        <p:spPr>
          <a:xfrm>
            <a:off x="1248833" y="1072950"/>
            <a:ext cx="10943167" cy="3905275"/>
          </a:xfrm>
        </p:spPr>
        <p:txBody>
          <a:bodyPr>
            <a:normAutofit/>
          </a:bodyPr>
          <a:lstStyle/>
          <a:p>
            <a:pPr lvl="0"/>
            <a:r>
              <a:rPr lang="zh-CN" altLang="zh-CN" sz="2400" dirty="0"/>
              <a:t>了解网络编程原理</a:t>
            </a:r>
          </a:p>
          <a:p>
            <a:pPr lvl="0"/>
            <a:r>
              <a:rPr lang="zh-CN" altLang="zh-CN" sz="2400" dirty="0"/>
              <a:t>了解基于</a:t>
            </a:r>
            <a:r>
              <a:rPr lang="en-US" altLang="zh-CN" sz="2400" dirty="0"/>
              <a:t>TCP</a:t>
            </a:r>
            <a:r>
              <a:rPr lang="zh-CN" altLang="zh-CN" sz="2400" dirty="0"/>
              <a:t>协议的网络通信机制</a:t>
            </a:r>
          </a:p>
          <a:p>
            <a:pPr lvl="0"/>
            <a:r>
              <a:rPr lang="zh-CN" altLang="zh-CN" sz="2400" dirty="0"/>
              <a:t>能够熟练使用</a:t>
            </a:r>
            <a:r>
              <a:rPr lang="en-US" altLang="zh-CN" sz="2400" dirty="0" err="1"/>
              <a:t>HttpURLConnection</a:t>
            </a:r>
            <a:r>
              <a:rPr lang="zh-CN" altLang="zh-CN" sz="2400" dirty="0"/>
              <a:t>进行网络通信</a:t>
            </a:r>
          </a:p>
          <a:p>
            <a:pPr lvl="0"/>
            <a:r>
              <a:rPr lang="zh-CN" altLang="zh-CN" sz="2400" dirty="0"/>
              <a:t>能够使用</a:t>
            </a:r>
            <a:r>
              <a:rPr lang="en-US" altLang="zh-CN" sz="2400" dirty="0" err="1"/>
              <a:t>WebView</a:t>
            </a:r>
            <a:r>
              <a:rPr lang="zh-CN" altLang="zh-CN" sz="2400" dirty="0"/>
              <a:t>组件浏览网页</a:t>
            </a:r>
          </a:p>
        </p:txBody>
      </p:sp>
    </p:spTree>
    <p:extLst>
      <p:ext uri="{BB962C8B-B14F-4D97-AF65-F5344CB8AC3E}">
        <p14:creationId xmlns:p14="http://schemas.microsoft.com/office/powerpoint/2010/main" xmlns="" val="9975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网络编程</a:t>
            </a:r>
            <a:endParaRPr lang="zh-CN" altLang="en-US" dirty="0"/>
          </a:p>
        </p:txBody>
      </p:sp>
      <p:sp>
        <p:nvSpPr>
          <p:cNvPr id="3" name="内容占位符 2"/>
          <p:cNvSpPr>
            <a:spLocks noGrp="1"/>
          </p:cNvSpPr>
          <p:nvPr>
            <p:ph idx="1"/>
          </p:nvPr>
        </p:nvSpPr>
        <p:spPr/>
        <p:txBody>
          <a:bodyPr>
            <a:normAutofit/>
          </a:bodyPr>
          <a:lstStyle/>
          <a:p>
            <a:r>
              <a:rPr lang="en-US" altLang="zh-CN" sz="2400" dirty="0"/>
              <a:t>Android</a:t>
            </a:r>
            <a:r>
              <a:rPr lang="zh-CN" altLang="zh-CN" sz="2400" dirty="0"/>
              <a:t>完全支持</a:t>
            </a:r>
            <a:r>
              <a:rPr lang="en-US" altLang="zh-CN" sz="2400" dirty="0"/>
              <a:t>JDK</a:t>
            </a:r>
            <a:r>
              <a:rPr lang="zh-CN" altLang="zh-CN" sz="2400" dirty="0"/>
              <a:t>本身所提供的</a:t>
            </a:r>
            <a:r>
              <a:rPr lang="en-US" altLang="zh-CN" sz="2400" dirty="0"/>
              <a:t>TCP</a:t>
            </a:r>
            <a:r>
              <a:rPr lang="zh-CN" altLang="zh-CN" sz="2400" dirty="0"/>
              <a:t>、</a:t>
            </a:r>
            <a:r>
              <a:rPr lang="en-US" altLang="zh-CN" sz="2400" dirty="0"/>
              <a:t>UDP</a:t>
            </a:r>
            <a:r>
              <a:rPr lang="zh-CN" altLang="zh-CN" sz="2400" dirty="0"/>
              <a:t>网络通信的</a:t>
            </a:r>
            <a:r>
              <a:rPr lang="en-US" altLang="zh-CN" sz="2400" dirty="0"/>
              <a:t>API</a:t>
            </a:r>
            <a:r>
              <a:rPr lang="zh-CN" altLang="zh-CN" sz="2400" dirty="0"/>
              <a:t>，也支持</a:t>
            </a:r>
            <a:r>
              <a:rPr lang="en-US" altLang="zh-CN" sz="2400" dirty="0"/>
              <a:t>URL</a:t>
            </a:r>
            <a:r>
              <a:rPr lang="zh-CN" altLang="zh-CN" sz="2400" dirty="0"/>
              <a:t>、</a:t>
            </a:r>
            <a:r>
              <a:rPr lang="en-US" altLang="zh-CN" sz="2400" dirty="0" err="1"/>
              <a:t>URLConnection</a:t>
            </a:r>
            <a:r>
              <a:rPr lang="zh-CN" altLang="zh-CN" sz="2400" dirty="0"/>
              <a:t>等网络通信</a:t>
            </a:r>
            <a:r>
              <a:rPr lang="en-US" altLang="zh-CN" sz="2400" dirty="0"/>
              <a:t>API</a:t>
            </a:r>
          </a:p>
          <a:p>
            <a:r>
              <a:rPr lang="en-US" altLang="zh-CN" sz="2400" dirty="0"/>
              <a:t>Android</a:t>
            </a:r>
            <a:r>
              <a:rPr lang="zh-CN" altLang="zh-CN" sz="2400" dirty="0"/>
              <a:t>中常用的网络编程方式：</a:t>
            </a:r>
          </a:p>
          <a:p>
            <a:pPr lvl="1">
              <a:buFont typeface="Wingdings" panose="05000000000000000000" pitchFamily="2" charset="2"/>
              <a:buChar char="ü"/>
            </a:pPr>
            <a:r>
              <a:rPr lang="zh-CN" altLang="zh-CN" sz="2400" dirty="0"/>
              <a:t>针对</a:t>
            </a:r>
            <a:r>
              <a:rPr lang="en-US" altLang="zh-CN" sz="2400" dirty="0"/>
              <a:t>TCP/IP</a:t>
            </a:r>
            <a:r>
              <a:rPr lang="zh-CN" altLang="zh-CN" sz="2400" dirty="0"/>
              <a:t>协议的</a:t>
            </a:r>
            <a:r>
              <a:rPr lang="en-US" altLang="zh-CN" sz="2400" dirty="0"/>
              <a:t>Socket</a:t>
            </a:r>
            <a:r>
              <a:rPr lang="zh-CN" altLang="zh-CN" sz="2400" dirty="0"/>
              <a:t>和</a:t>
            </a:r>
            <a:r>
              <a:rPr lang="en-US" altLang="zh-CN" sz="2400" dirty="0" err="1"/>
              <a:t>ServerSocket</a:t>
            </a:r>
            <a:endParaRPr lang="zh-CN" altLang="zh-CN" sz="2400" dirty="0"/>
          </a:p>
          <a:p>
            <a:pPr lvl="1">
              <a:buFont typeface="Wingdings" panose="05000000000000000000" pitchFamily="2" charset="2"/>
              <a:buChar char="ü"/>
            </a:pPr>
            <a:r>
              <a:rPr lang="zh-CN" altLang="zh-CN" sz="2400" dirty="0"/>
              <a:t>针对</a:t>
            </a:r>
            <a:r>
              <a:rPr lang="en-US" altLang="zh-CN" sz="2400" dirty="0"/>
              <a:t>HTTP</a:t>
            </a:r>
            <a:r>
              <a:rPr lang="zh-CN" altLang="zh-CN" sz="2400" dirty="0"/>
              <a:t>协议的网络编程，如</a:t>
            </a:r>
            <a:r>
              <a:rPr lang="en-US" altLang="zh-CN" sz="2400" dirty="0" err="1"/>
              <a:t>HttpURLConnection</a:t>
            </a:r>
            <a:r>
              <a:rPr lang="zh-CN" altLang="zh-CN" sz="2400" dirty="0"/>
              <a:t>和</a:t>
            </a:r>
            <a:r>
              <a:rPr lang="en-US" altLang="zh-CN" sz="2400" dirty="0" err="1"/>
              <a:t>HttpClient</a:t>
            </a:r>
            <a:endParaRPr lang="zh-CN" altLang="zh-CN" sz="2400" dirty="0"/>
          </a:p>
          <a:p>
            <a:pPr lvl="1">
              <a:buFont typeface="Wingdings" panose="05000000000000000000" pitchFamily="2" charset="2"/>
              <a:buChar char="ü"/>
            </a:pPr>
            <a:r>
              <a:rPr lang="zh-CN" altLang="zh-CN" sz="2400" dirty="0"/>
              <a:t>直接使用</a:t>
            </a:r>
            <a:r>
              <a:rPr lang="en-US" altLang="zh-CN" sz="2400" dirty="0" err="1"/>
              <a:t>WebKit</a:t>
            </a:r>
            <a:r>
              <a:rPr lang="zh-CN" altLang="zh-CN" sz="2400" dirty="0"/>
              <a:t>访问网络</a:t>
            </a:r>
            <a:endParaRPr lang="zh-CN" altLang="en-US" sz="2400" dirty="0"/>
          </a:p>
        </p:txBody>
      </p:sp>
    </p:spTree>
    <p:extLst>
      <p:ext uri="{BB962C8B-B14F-4D97-AF65-F5344CB8AC3E}">
        <p14:creationId xmlns:p14="http://schemas.microsoft.com/office/powerpoint/2010/main" xmlns="" val="219615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zh-CN" dirty="0"/>
              <a:t>协议</a:t>
            </a:r>
            <a:endParaRPr lang="zh-CN" altLang="en-US" dirty="0"/>
          </a:p>
        </p:txBody>
      </p:sp>
      <p:sp>
        <p:nvSpPr>
          <p:cNvPr id="3" name="内容占位符 2"/>
          <p:cNvSpPr>
            <a:spLocks noGrp="1"/>
          </p:cNvSpPr>
          <p:nvPr>
            <p:ph idx="1"/>
          </p:nvPr>
        </p:nvSpPr>
        <p:spPr>
          <a:xfrm>
            <a:off x="1165177" y="926036"/>
            <a:ext cx="10695363" cy="3961309"/>
          </a:xfrm>
        </p:spPr>
        <p:txBody>
          <a:bodyPr>
            <a:normAutofit/>
          </a:bodyPr>
          <a:lstStyle/>
          <a:p>
            <a:r>
              <a:rPr lang="en-US" altLang="zh-CN" sz="2400" dirty="0"/>
              <a:t>TCP/IP</a:t>
            </a:r>
            <a:r>
              <a:rPr lang="zh-CN" altLang="zh-CN" sz="2400" dirty="0"/>
              <a:t>协议规范了网络上的所有通信设备之间的数据往来格式以及传送方式</a:t>
            </a:r>
            <a:endParaRPr lang="en-US" altLang="zh-CN" sz="2400" dirty="0"/>
          </a:p>
          <a:p>
            <a:r>
              <a:rPr lang="en-US" altLang="zh-CN" sz="2400" dirty="0"/>
              <a:t>TCP/IP</a:t>
            </a:r>
            <a:r>
              <a:rPr lang="zh-CN" altLang="zh-CN" sz="2400" dirty="0"/>
              <a:t>协议提供一种数据打包和寻址的标准方法，可以在</a:t>
            </a:r>
            <a:r>
              <a:rPr lang="en-US" altLang="zh-CN" sz="2400" dirty="0"/>
              <a:t>Internet</a:t>
            </a:r>
            <a:r>
              <a:rPr lang="zh-CN" altLang="zh-CN" sz="2400" dirty="0"/>
              <a:t>中无差错地传送数据</a:t>
            </a:r>
            <a:endParaRPr lang="en-US" altLang="zh-CN" sz="2400" dirty="0"/>
          </a:p>
          <a:p>
            <a:r>
              <a:rPr lang="en-US" altLang="zh-CN" sz="2400" dirty="0"/>
              <a:t>TCP/IP</a:t>
            </a:r>
            <a:r>
              <a:rPr lang="zh-CN" altLang="zh-CN" sz="2400" dirty="0"/>
              <a:t>通信协议是一种可靠的、双向的、持续的、点对点的网络协议</a:t>
            </a:r>
            <a:endParaRPr lang="zh-CN" altLang="en-US" sz="2400" dirty="0"/>
          </a:p>
        </p:txBody>
      </p:sp>
      <p:sp>
        <p:nvSpPr>
          <p:cNvPr id="4" name="Rectangle 2"/>
          <p:cNvSpPr>
            <a:spLocks noChangeArrowheads="1"/>
          </p:cNvSpPr>
          <p:nvPr/>
        </p:nvSpPr>
        <p:spPr bwMode="auto">
          <a:xfrm>
            <a:off x="416859" y="132293"/>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187018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网络通信的两种</a:t>
            </a:r>
            <a:r>
              <a:rPr lang="en-US" altLang="zh-CN" dirty="0"/>
              <a:t>Socket</a:t>
            </a:r>
            <a:endParaRPr lang="zh-CN" altLang="en-US" dirty="0"/>
          </a:p>
        </p:txBody>
      </p:sp>
      <p:sp>
        <p:nvSpPr>
          <p:cNvPr id="3" name="内容占位符 2"/>
          <p:cNvSpPr>
            <a:spLocks noGrp="1"/>
          </p:cNvSpPr>
          <p:nvPr>
            <p:ph idx="1"/>
          </p:nvPr>
        </p:nvSpPr>
        <p:spPr/>
        <p:txBody>
          <a:bodyPr/>
          <a:lstStyle/>
          <a:p>
            <a:r>
              <a:rPr lang="en-US" altLang="zh-CN" sz="2800" dirty="0"/>
              <a:t>java.net</a:t>
            </a:r>
            <a:r>
              <a:rPr lang="zh-CN" altLang="zh-CN" sz="2800" dirty="0"/>
              <a:t>包中包含了网络编程所需的类型，其中基于</a:t>
            </a:r>
            <a:r>
              <a:rPr lang="en-US" altLang="zh-CN" sz="2800" dirty="0"/>
              <a:t>TCP</a:t>
            </a:r>
            <a:r>
              <a:rPr lang="zh-CN" altLang="zh-CN" sz="2800" dirty="0"/>
              <a:t>协议的网络编程主要使用以下两种</a:t>
            </a:r>
            <a:r>
              <a:rPr lang="en-US" altLang="zh-CN" sz="2800" dirty="0"/>
              <a:t>Socket</a:t>
            </a:r>
            <a:r>
              <a:rPr lang="zh-CN" altLang="zh-CN" sz="2800" dirty="0"/>
              <a:t>：</a:t>
            </a:r>
          </a:p>
          <a:p>
            <a:pPr lvl="1">
              <a:buFont typeface="Wingdings" panose="05000000000000000000" pitchFamily="2" charset="2"/>
              <a:buChar char="ü"/>
            </a:pPr>
            <a:r>
              <a:rPr lang="en-US" altLang="zh-CN" sz="2400" dirty="0" err="1"/>
              <a:t>ServerSocket</a:t>
            </a:r>
            <a:r>
              <a:rPr lang="zh-CN" altLang="zh-CN" sz="2400" dirty="0"/>
              <a:t>是服务器套接字，用于监听并接收来自客户端的</a:t>
            </a:r>
            <a:r>
              <a:rPr lang="en-US" altLang="zh-CN" sz="2400" dirty="0"/>
              <a:t>Socket</a:t>
            </a:r>
            <a:r>
              <a:rPr lang="zh-CN" altLang="zh-CN" sz="2400" dirty="0"/>
              <a:t>连接</a:t>
            </a:r>
          </a:p>
          <a:p>
            <a:pPr lvl="1">
              <a:buFont typeface="Wingdings" panose="05000000000000000000" pitchFamily="2" charset="2"/>
              <a:buChar char="ü"/>
            </a:pPr>
            <a:r>
              <a:rPr lang="en-US" altLang="zh-CN" sz="2400" dirty="0"/>
              <a:t>Socket</a:t>
            </a:r>
            <a:r>
              <a:rPr lang="zh-CN" altLang="zh-CN" sz="2400" dirty="0"/>
              <a:t>是客户端套接字，用于实现两台计算机之间的通信</a:t>
            </a:r>
          </a:p>
          <a:p>
            <a:endParaRPr lang="zh-CN" altLang="en-US" dirty="0"/>
          </a:p>
        </p:txBody>
      </p:sp>
    </p:spTree>
    <p:extLst>
      <p:ext uri="{BB962C8B-B14F-4D97-AF65-F5344CB8AC3E}">
        <p14:creationId xmlns:p14="http://schemas.microsoft.com/office/powerpoint/2010/main" xmlns="" val="238269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endParaRPr lang="zh-CN" altLang="en-US" dirty="0"/>
          </a:p>
        </p:txBody>
      </p:sp>
      <p:sp>
        <p:nvSpPr>
          <p:cNvPr id="3" name="内容占位符 2"/>
          <p:cNvSpPr>
            <a:spLocks noGrp="1"/>
          </p:cNvSpPr>
          <p:nvPr>
            <p:ph idx="1"/>
          </p:nvPr>
        </p:nvSpPr>
        <p:spPr/>
        <p:txBody>
          <a:bodyPr>
            <a:normAutofit/>
          </a:bodyPr>
          <a:lstStyle/>
          <a:p>
            <a:r>
              <a:rPr lang="en-US" altLang="zh-CN" sz="2400" dirty="0"/>
              <a:t>Socket</a:t>
            </a:r>
            <a:r>
              <a:rPr lang="zh-CN" altLang="zh-CN" sz="2400" dirty="0"/>
              <a:t>的构造方法两种：</a:t>
            </a:r>
          </a:p>
          <a:p>
            <a:pPr lvl="1">
              <a:buFont typeface="Wingdings" panose="05000000000000000000" pitchFamily="2" charset="2"/>
              <a:buChar char="ü"/>
            </a:pPr>
            <a:r>
              <a:rPr lang="en-US" altLang="zh-CN" sz="2400" dirty="0"/>
              <a:t>Socket(String </a:t>
            </a:r>
            <a:r>
              <a:rPr lang="en-US" altLang="zh-CN" sz="2400" dirty="0" err="1"/>
              <a:t>host,int</a:t>
            </a:r>
            <a:r>
              <a:rPr lang="en-US" altLang="zh-CN" sz="2400" dirty="0"/>
              <a:t> port)</a:t>
            </a:r>
          </a:p>
          <a:p>
            <a:pPr lvl="1">
              <a:buFont typeface="Wingdings" panose="05000000000000000000" pitchFamily="2" charset="2"/>
              <a:buChar char="ü"/>
            </a:pPr>
            <a:r>
              <a:rPr lang="zh-CN" altLang="zh-CN" sz="2400" dirty="0"/>
              <a:t> </a:t>
            </a:r>
            <a:r>
              <a:rPr lang="en-US" altLang="zh-CN" sz="2400" dirty="0"/>
              <a:t>Socket (String </a:t>
            </a:r>
            <a:r>
              <a:rPr lang="en-US" altLang="zh-CN" sz="2400" dirty="0" err="1"/>
              <a:t>host,int</a:t>
            </a:r>
            <a:r>
              <a:rPr lang="en-US" altLang="zh-CN" sz="2400" dirty="0"/>
              <a:t> </a:t>
            </a:r>
            <a:r>
              <a:rPr lang="en-US" altLang="zh-CN" sz="2400" dirty="0" err="1"/>
              <a:t>port,InetAddress</a:t>
            </a:r>
            <a:r>
              <a:rPr lang="en-US" altLang="zh-CN" sz="2400" dirty="0"/>
              <a:t> </a:t>
            </a:r>
            <a:r>
              <a:rPr lang="en-US" altLang="zh-CN" sz="2400" dirty="0" err="1"/>
              <a:t>localAddr,int</a:t>
            </a:r>
            <a:r>
              <a:rPr lang="en-US" altLang="zh-CN" sz="2400" dirty="0"/>
              <a:t> </a:t>
            </a:r>
            <a:r>
              <a:rPr lang="en-US" altLang="zh-CN" sz="2400" dirty="0" err="1"/>
              <a:t>localPort</a:t>
            </a:r>
            <a:r>
              <a:rPr lang="en-US" altLang="zh-CN" sz="2400" dirty="0"/>
              <a:t>)</a:t>
            </a:r>
          </a:p>
          <a:p>
            <a:pPr marL="228600" lvl="1">
              <a:spcBef>
                <a:spcPts val="1000"/>
              </a:spcBef>
            </a:pPr>
            <a:r>
              <a:rPr lang="zh-CN" altLang="zh-CN" sz="2400" dirty="0"/>
              <a:t>【示例】创建</a:t>
            </a:r>
            <a:r>
              <a:rPr lang="en-US" altLang="zh-CN" sz="2400" dirty="0"/>
              <a:t>Socket</a:t>
            </a:r>
            <a:r>
              <a:rPr lang="zh-CN" altLang="zh-CN" sz="2400" dirty="0"/>
              <a:t>对象</a:t>
            </a:r>
          </a:p>
          <a:p>
            <a:pPr marL="457200" lvl="1" indent="0">
              <a:buNone/>
            </a:pPr>
            <a:endParaRPr lang="en-US" altLang="zh-CN" sz="2400" dirty="0"/>
          </a:p>
          <a:p>
            <a:pPr marL="457200" lvl="1" indent="0">
              <a:buNone/>
            </a:pPr>
            <a:endParaRPr lang="zh-CN" altLang="en-US" sz="2400" dirty="0"/>
          </a:p>
        </p:txBody>
      </p:sp>
      <p:sp>
        <p:nvSpPr>
          <p:cNvPr id="4" name="TextBox 8"/>
          <p:cNvSpPr txBox="1"/>
          <p:nvPr/>
        </p:nvSpPr>
        <p:spPr bwMode="auto">
          <a:xfrm>
            <a:off x="1943069" y="3190123"/>
            <a:ext cx="9675190" cy="2339102"/>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altLang="zh-CN" sz="2400" dirty="0">
                <a:latin typeface="Courier New" pitchFamily="49" charset="0"/>
                <a:cs typeface="Courier New" pitchFamily="49" charset="0"/>
              </a:rPr>
              <a:t>try{</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	</a:t>
            </a:r>
            <a:r>
              <a:rPr lang="en-US" altLang="zh-CN" sz="2400" b="1" dirty="0">
                <a:latin typeface="Courier New" pitchFamily="49" charset="0"/>
                <a:cs typeface="Courier New" pitchFamily="49" charset="0"/>
              </a:rPr>
              <a:t>Socket s= new Socket("192.168.1.128" , 28888);</a:t>
            </a:r>
            <a:endParaRPr lang="zh-CN" altLang="zh-CN" sz="2400" b="1" dirty="0">
              <a:latin typeface="Courier New" pitchFamily="49" charset="0"/>
              <a:cs typeface="Courier New" pitchFamily="49" charset="0"/>
            </a:endParaRPr>
          </a:p>
          <a:p>
            <a:r>
              <a:rPr lang="en-US" altLang="zh-CN" sz="2400" dirty="0">
                <a:latin typeface="Courier New" pitchFamily="49" charset="0"/>
                <a:cs typeface="Courier New" pitchFamily="49" charset="0"/>
              </a:rPr>
              <a:t>	...//Socket</a:t>
            </a:r>
            <a:r>
              <a:rPr lang="zh-CN" altLang="zh-CN" sz="2400" dirty="0">
                <a:latin typeface="Courier New" pitchFamily="49" charset="0"/>
                <a:cs typeface="Courier New" pitchFamily="49" charset="0"/>
              </a:rPr>
              <a:t>通信</a:t>
            </a:r>
          </a:p>
          <a:p>
            <a:r>
              <a:rPr lang="en-US" altLang="zh-CN" sz="2400" dirty="0">
                <a:latin typeface="Courier New" pitchFamily="49" charset="0"/>
                <a:cs typeface="Courier New" pitchFamily="49" charset="0"/>
              </a:rPr>
              <a:t>}catch (</a:t>
            </a:r>
            <a:r>
              <a:rPr lang="en-US" altLang="zh-CN" sz="2400" dirty="0" err="1">
                <a:latin typeface="Courier New" pitchFamily="49" charset="0"/>
                <a:cs typeface="Courier New" pitchFamily="49" charset="0"/>
              </a:rPr>
              <a:t>IOException</a:t>
            </a:r>
            <a:r>
              <a:rPr lang="en-US" altLang="zh-CN" sz="2400" dirty="0">
                <a:latin typeface="Courier New" pitchFamily="49" charset="0"/>
                <a:cs typeface="Courier New" pitchFamily="49" charset="0"/>
              </a:rPr>
              <a:t> e) {</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e.printStackTrace</a:t>
            </a: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p:txBody>
      </p:sp>
    </p:spTree>
    <p:extLst>
      <p:ext uri="{BB962C8B-B14F-4D97-AF65-F5344CB8AC3E}">
        <p14:creationId xmlns:p14="http://schemas.microsoft.com/office/powerpoint/2010/main" xmlns="" val="261781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zh-CN" dirty="0"/>
              <a:t>类常用方法</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626299341"/>
              </p:ext>
            </p:extLst>
          </p:nvPr>
        </p:nvGraphicFramePr>
        <p:xfrm>
          <a:off x="443752" y="995361"/>
          <a:ext cx="11322424" cy="4477589"/>
        </p:xfrm>
        <a:graphic>
          <a:graphicData uri="http://schemas.openxmlformats.org/drawingml/2006/table">
            <a:tbl>
              <a:tblPr firstRow="1" bandRow="1">
                <a:tableStyleId>{5C22544A-7EE6-4342-B048-85BDC9FD1C3A}</a:tableStyleId>
              </a:tblPr>
              <a:tblGrid>
                <a:gridCol w="5661212">
                  <a:extLst>
                    <a:ext uri="{9D8B030D-6E8A-4147-A177-3AD203B41FA5}">
                      <a16:colId xmlns:a16="http://schemas.microsoft.com/office/drawing/2014/main" xmlns="" val="3421379150"/>
                    </a:ext>
                  </a:extLst>
                </a:gridCol>
                <a:gridCol w="5661212">
                  <a:extLst>
                    <a:ext uri="{9D8B030D-6E8A-4147-A177-3AD203B41FA5}">
                      <a16:colId xmlns:a16="http://schemas.microsoft.com/office/drawing/2014/main" xmlns="" val="1718819235"/>
                    </a:ext>
                  </a:extLst>
                </a:gridCol>
              </a:tblGrid>
              <a:tr h="561622">
                <a:tc>
                  <a:txBody>
                    <a:bodyPr/>
                    <a:lstStyle/>
                    <a:p>
                      <a:pPr algn="ctr">
                        <a:spcAft>
                          <a:spcPts val="0"/>
                        </a:spcAft>
                      </a:pPr>
                      <a:r>
                        <a:rPr lang="zh-CN" sz="2400" b="1" kern="100" dirty="0">
                          <a:effectLst/>
                          <a:latin typeface="Times New Roman" panose="02020603050405020304" pitchFamily="18" charset="0"/>
                          <a:ea typeface="宋体" panose="02010600030101010101" pitchFamily="2" charset="-122"/>
                        </a:rPr>
                        <a:t>方法</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400" b="1" kern="100">
                          <a:effectLst/>
                          <a:latin typeface="Times New Roman" panose="02020603050405020304" pitchFamily="18" charset="0"/>
                          <a:ea typeface="宋体" panose="02010600030101010101" pitchFamily="2" charset="-122"/>
                        </a:rPr>
                        <a:t>功能描述</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2256461673"/>
                  </a:ext>
                </a:extLst>
              </a:tr>
              <a:tr h="1107857">
                <a:tc>
                  <a:txBody>
                    <a:bodyPr/>
                    <a:lstStyle/>
                    <a:p>
                      <a:pPr marL="108000" algn="just">
                        <a:spcAft>
                          <a:spcPts val="0"/>
                        </a:spcAft>
                      </a:pPr>
                      <a:r>
                        <a:rPr lang="en-US" sz="2400" kern="100" dirty="0">
                          <a:effectLst/>
                          <a:latin typeface="Times New Roman" panose="02020603050405020304" pitchFamily="18" charset="0"/>
                          <a:ea typeface="宋体" panose="02010600030101010101" pitchFamily="2" charset="-122"/>
                        </a:rPr>
                        <a:t>public </a:t>
                      </a:r>
                      <a:r>
                        <a:rPr lang="en-US" sz="2400" kern="100" dirty="0" err="1">
                          <a:effectLst/>
                          <a:latin typeface="Times New Roman" panose="02020603050405020304" pitchFamily="18" charset="0"/>
                          <a:ea typeface="宋体" panose="02010600030101010101" pitchFamily="2" charset="-122"/>
                        </a:rPr>
                        <a:t>InetAddress</a:t>
                      </a:r>
                      <a:r>
                        <a:rPr lang="en-US" sz="2400" kern="100" dirty="0">
                          <a:effectLst/>
                          <a:latin typeface="Times New Roman" panose="02020603050405020304" pitchFamily="18" charset="0"/>
                          <a:ea typeface="宋体" panose="02010600030101010101" pitchFamily="2" charset="-122"/>
                        </a:rPr>
                        <a:t> </a:t>
                      </a:r>
                      <a:r>
                        <a:rPr lang="en-US" sz="2400" kern="100" dirty="0" err="1">
                          <a:effectLst/>
                          <a:latin typeface="Times New Roman" panose="02020603050405020304" pitchFamily="18" charset="0"/>
                          <a:ea typeface="宋体" panose="02010600030101010101" pitchFamily="2" charset="-122"/>
                        </a:rPr>
                        <a:t>getInetAddress</a:t>
                      </a:r>
                      <a:r>
                        <a:rPr lang="en-US" sz="2400" kern="100" dirty="0">
                          <a:effectLst/>
                          <a:latin typeface="Times New Roman" panose="02020603050405020304" pitchFamily="18" charset="0"/>
                          <a:ea typeface="宋体" panose="02010600030101010101" pitchFamily="2" charset="-122"/>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08000" algn="just">
                        <a:spcAft>
                          <a:spcPts val="0"/>
                        </a:spcAft>
                      </a:pPr>
                      <a:r>
                        <a:rPr lang="zh-CN" sz="2400" kern="100">
                          <a:effectLst/>
                          <a:latin typeface="Times New Roman" panose="02020603050405020304" pitchFamily="18" charset="0"/>
                          <a:ea typeface="宋体" panose="02010600030101010101" pitchFamily="2" charset="-122"/>
                        </a:rPr>
                        <a:t>返回连接到远程主机的地址，如果连接失败则返回以前连接的主机</a:t>
                      </a:r>
                    </a:p>
                  </a:txBody>
                  <a:tcPr marL="68580" marR="68580" marT="0" marB="0" anchor="ctr"/>
                </a:tc>
                <a:extLst>
                  <a:ext uri="{0D108BD9-81ED-4DB2-BD59-A6C34878D82A}">
                    <a16:rowId xmlns:a16="http://schemas.microsoft.com/office/drawing/2014/main" xmlns="" val="1407653358"/>
                  </a:ext>
                </a:extLst>
              </a:tr>
              <a:tr h="561622">
                <a:tc>
                  <a:txBody>
                    <a:bodyPr/>
                    <a:lstStyle/>
                    <a:p>
                      <a:pPr marL="108000" algn="just">
                        <a:spcAft>
                          <a:spcPts val="0"/>
                        </a:spcAft>
                      </a:pPr>
                      <a:r>
                        <a:rPr lang="en-US" sz="2400" kern="100" dirty="0">
                          <a:effectLst/>
                          <a:latin typeface="Times New Roman" panose="02020603050405020304" pitchFamily="18" charset="0"/>
                          <a:ea typeface="宋体" panose="02010600030101010101" pitchFamily="2" charset="-122"/>
                        </a:rPr>
                        <a:t>public </a:t>
                      </a:r>
                      <a:r>
                        <a:rPr lang="en-US" sz="2400" kern="100" dirty="0" err="1">
                          <a:effectLst/>
                          <a:latin typeface="Times New Roman" panose="02020603050405020304" pitchFamily="18" charset="0"/>
                          <a:ea typeface="宋体" panose="02010600030101010101" pitchFamily="2" charset="-122"/>
                        </a:rPr>
                        <a:t>int</a:t>
                      </a:r>
                      <a:r>
                        <a:rPr lang="en-US" sz="2400" kern="100" dirty="0">
                          <a:effectLst/>
                          <a:latin typeface="Times New Roman" panose="02020603050405020304" pitchFamily="18" charset="0"/>
                          <a:ea typeface="宋体" panose="02010600030101010101" pitchFamily="2" charset="-122"/>
                        </a:rPr>
                        <a:t> </a:t>
                      </a:r>
                      <a:r>
                        <a:rPr lang="en-US" sz="2400" kern="100" dirty="0" err="1">
                          <a:effectLst/>
                          <a:latin typeface="Times New Roman" panose="02020603050405020304" pitchFamily="18" charset="0"/>
                          <a:ea typeface="宋体" panose="02010600030101010101" pitchFamily="2" charset="-122"/>
                        </a:rPr>
                        <a:t>getPort</a:t>
                      </a:r>
                      <a:r>
                        <a:rPr lang="en-US" sz="2400" kern="100" dirty="0">
                          <a:effectLst/>
                          <a:latin typeface="Times New Roman" panose="02020603050405020304" pitchFamily="18" charset="0"/>
                          <a:ea typeface="宋体" panose="02010600030101010101" pitchFamily="2" charset="-122"/>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08000" algn="just">
                        <a:spcAft>
                          <a:spcPts val="0"/>
                        </a:spcAft>
                      </a:pPr>
                      <a:r>
                        <a:rPr lang="zh-CN" sz="2400" kern="100">
                          <a:effectLst/>
                          <a:latin typeface="Times New Roman" panose="02020603050405020304" pitchFamily="18" charset="0"/>
                          <a:ea typeface="宋体" panose="02010600030101010101" pitchFamily="2" charset="-122"/>
                        </a:rPr>
                        <a:t>返回</a:t>
                      </a:r>
                      <a:r>
                        <a:rPr lang="en-US" sz="2400" kern="100">
                          <a:effectLst/>
                          <a:latin typeface="Times New Roman" panose="02020603050405020304" pitchFamily="18" charset="0"/>
                          <a:ea typeface="宋体" panose="02010600030101010101" pitchFamily="2" charset="-122"/>
                        </a:rPr>
                        <a:t>Socket</a:t>
                      </a:r>
                      <a:r>
                        <a:rPr lang="zh-CN" sz="2400" kern="100">
                          <a:effectLst/>
                          <a:latin typeface="Times New Roman" panose="02020603050405020304" pitchFamily="18" charset="0"/>
                          <a:ea typeface="宋体" panose="02010600030101010101" pitchFamily="2" charset="-122"/>
                        </a:rPr>
                        <a:t>连接到远程主机的端口号</a:t>
                      </a:r>
                    </a:p>
                  </a:txBody>
                  <a:tcPr marL="68580" marR="68580" marT="0" marB="0" anchor="ctr"/>
                </a:tc>
                <a:extLst>
                  <a:ext uri="{0D108BD9-81ED-4DB2-BD59-A6C34878D82A}">
                    <a16:rowId xmlns:a16="http://schemas.microsoft.com/office/drawing/2014/main" xmlns="" val="661042545"/>
                  </a:ext>
                </a:extLst>
              </a:tr>
              <a:tr h="561622">
                <a:tc>
                  <a:txBody>
                    <a:bodyPr/>
                    <a:lstStyle/>
                    <a:p>
                      <a:pPr marL="108000" algn="just">
                        <a:spcAft>
                          <a:spcPts val="0"/>
                        </a:spcAft>
                      </a:pPr>
                      <a:r>
                        <a:rPr lang="en-US" sz="2400" kern="100" dirty="0">
                          <a:effectLst/>
                          <a:latin typeface="Times New Roman" panose="02020603050405020304" pitchFamily="18" charset="0"/>
                          <a:ea typeface="宋体" panose="02010600030101010101" pitchFamily="2" charset="-122"/>
                        </a:rPr>
                        <a:t>public </a:t>
                      </a:r>
                      <a:r>
                        <a:rPr lang="en-US" sz="2400" kern="100" dirty="0" err="1">
                          <a:effectLst/>
                          <a:latin typeface="Times New Roman" panose="02020603050405020304" pitchFamily="18" charset="0"/>
                          <a:ea typeface="宋体" panose="02010600030101010101" pitchFamily="2" charset="-122"/>
                        </a:rPr>
                        <a:t>int</a:t>
                      </a:r>
                      <a:r>
                        <a:rPr lang="en-US" sz="2400" kern="100" dirty="0">
                          <a:effectLst/>
                          <a:latin typeface="Times New Roman" panose="02020603050405020304" pitchFamily="18" charset="0"/>
                          <a:ea typeface="宋体" panose="02010600030101010101" pitchFamily="2" charset="-122"/>
                        </a:rPr>
                        <a:t> </a:t>
                      </a:r>
                      <a:r>
                        <a:rPr lang="en-US" sz="2400" kern="100" dirty="0" err="1">
                          <a:effectLst/>
                          <a:latin typeface="Times New Roman" panose="02020603050405020304" pitchFamily="18" charset="0"/>
                          <a:ea typeface="宋体" panose="02010600030101010101" pitchFamily="2" charset="-122"/>
                        </a:rPr>
                        <a:t>getLocalPort</a:t>
                      </a:r>
                      <a:r>
                        <a:rPr lang="en-US" sz="2400" kern="100" dirty="0">
                          <a:effectLst/>
                          <a:latin typeface="Times New Roman" panose="02020603050405020304" pitchFamily="18" charset="0"/>
                          <a:ea typeface="宋体" panose="02010600030101010101" pitchFamily="2" charset="-122"/>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08000" algn="just">
                        <a:spcAft>
                          <a:spcPts val="0"/>
                        </a:spcAft>
                      </a:pPr>
                      <a:r>
                        <a:rPr lang="zh-CN" sz="2400" kern="100">
                          <a:effectLst/>
                          <a:latin typeface="Times New Roman" panose="02020603050405020304" pitchFamily="18" charset="0"/>
                          <a:ea typeface="宋体" panose="02010600030101010101" pitchFamily="2" charset="-122"/>
                        </a:rPr>
                        <a:t>返回本地连接终端的端口号</a:t>
                      </a:r>
                    </a:p>
                  </a:txBody>
                  <a:tcPr marL="68580" marR="68580" marT="0" marB="0" anchor="ctr"/>
                </a:tc>
                <a:extLst>
                  <a:ext uri="{0D108BD9-81ED-4DB2-BD59-A6C34878D82A}">
                    <a16:rowId xmlns:a16="http://schemas.microsoft.com/office/drawing/2014/main" xmlns="" val="384136613"/>
                  </a:ext>
                </a:extLst>
              </a:tr>
              <a:tr h="561622">
                <a:tc>
                  <a:txBody>
                    <a:bodyPr/>
                    <a:lstStyle/>
                    <a:p>
                      <a:pPr marL="108000" algn="just">
                        <a:spcAft>
                          <a:spcPts val="0"/>
                        </a:spcAft>
                      </a:pPr>
                      <a:r>
                        <a:rPr lang="en-US" sz="2400" kern="100" dirty="0">
                          <a:effectLst/>
                          <a:latin typeface="Times New Roman" panose="02020603050405020304" pitchFamily="18" charset="0"/>
                          <a:ea typeface="宋体" panose="02010600030101010101" pitchFamily="2" charset="-122"/>
                        </a:rPr>
                        <a:t>public </a:t>
                      </a:r>
                      <a:r>
                        <a:rPr lang="en-US" sz="2400" kern="100" dirty="0" err="1">
                          <a:effectLst/>
                          <a:latin typeface="Times New Roman" panose="02020603050405020304" pitchFamily="18" charset="0"/>
                          <a:ea typeface="宋体" panose="02010600030101010101" pitchFamily="2" charset="-122"/>
                        </a:rPr>
                        <a:t>InputStream</a:t>
                      </a:r>
                      <a:r>
                        <a:rPr lang="en-US" sz="2400" kern="100" dirty="0">
                          <a:effectLst/>
                          <a:latin typeface="Times New Roman" panose="02020603050405020304" pitchFamily="18" charset="0"/>
                          <a:ea typeface="宋体" panose="02010600030101010101" pitchFamily="2" charset="-122"/>
                        </a:rPr>
                        <a:t> </a:t>
                      </a:r>
                      <a:r>
                        <a:rPr lang="en-US" sz="2400" kern="100" dirty="0" err="1">
                          <a:effectLst/>
                          <a:latin typeface="Times New Roman" panose="02020603050405020304" pitchFamily="18" charset="0"/>
                          <a:ea typeface="宋体" panose="02010600030101010101" pitchFamily="2" charset="-122"/>
                        </a:rPr>
                        <a:t>getInputStream</a:t>
                      </a:r>
                      <a:r>
                        <a:rPr lang="en-US" sz="2400" kern="100" dirty="0">
                          <a:effectLst/>
                          <a:latin typeface="Times New Roman" panose="02020603050405020304" pitchFamily="18" charset="0"/>
                          <a:ea typeface="宋体" panose="02010600030101010101" pitchFamily="2" charset="-122"/>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08000" algn="just">
                        <a:spcAft>
                          <a:spcPts val="0"/>
                        </a:spcAft>
                      </a:pPr>
                      <a:r>
                        <a:rPr lang="zh-CN" sz="2400" kern="100">
                          <a:effectLst/>
                          <a:latin typeface="Times New Roman" panose="02020603050405020304" pitchFamily="18" charset="0"/>
                          <a:ea typeface="宋体" panose="02010600030101010101" pitchFamily="2" charset="-122"/>
                        </a:rPr>
                        <a:t>返回一个输入流，从</a:t>
                      </a:r>
                      <a:r>
                        <a:rPr lang="en-US" sz="2400" kern="100">
                          <a:effectLst/>
                          <a:latin typeface="Times New Roman" panose="02020603050405020304" pitchFamily="18" charset="0"/>
                          <a:ea typeface="宋体" panose="02010600030101010101" pitchFamily="2" charset="-122"/>
                        </a:rPr>
                        <a:t>Socket</a:t>
                      </a:r>
                      <a:r>
                        <a:rPr lang="zh-CN" sz="2400" kern="100">
                          <a:effectLst/>
                          <a:latin typeface="Times New Roman" panose="02020603050405020304" pitchFamily="18" charset="0"/>
                          <a:ea typeface="宋体" panose="02010600030101010101" pitchFamily="2" charset="-122"/>
                        </a:rPr>
                        <a:t>读取数据</a:t>
                      </a:r>
                    </a:p>
                  </a:txBody>
                  <a:tcPr marL="68580" marR="68580" marT="0" marB="0" anchor="ctr"/>
                </a:tc>
                <a:extLst>
                  <a:ext uri="{0D108BD9-81ED-4DB2-BD59-A6C34878D82A}">
                    <a16:rowId xmlns:a16="http://schemas.microsoft.com/office/drawing/2014/main" xmlns="" val="3128551113"/>
                  </a:ext>
                </a:extLst>
              </a:tr>
              <a:tr h="561622">
                <a:tc>
                  <a:txBody>
                    <a:bodyPr/>
                    <a:lstStyle/>
                    <a:p>
                      <a:pPr marL="108000" algn="just">
                        <a:spcAft>
                          <a:spcPts val="0"/>
                        </a:spcAft>
                      </a:pPr>
                      <a:r>
                        <a:rPr lang="en-US" sz="2400" kern="100" dirty="0">
                          <a:effectLst/>
                          <a:latin typeface="Times New Roman" panose="02020603050405020304" pitchFamily="18" charset="0"/>
                          <a:ea typeface="宋体" panose="02010600030101010101" pitchFamily="2" charset="-122"/>
                        </a:rPr>
                        <a:t>public </a:t>
                      </a:r>
                      <a:r>
                        <a:rPr lang="en-US" sz="2400" kern="100" dirty="0" err="1">
                          <a:effectLst/>
                          <a:latin typeface="Times New Roman" panose="02020603050405020304" pitchFamily="18" charset="0"/>
                          <a:ea typeface="宋体" panose="02010600030101010101" pitchFamily="2" charset="-122"/>
                        </a:rPr>
                        <a:t>OutputStream</a:t>
                      </a:r>
                      <a:r>
                        <a:rPr lang="en-US" sz="2400" kern="100" dirty="0">
                          <a:effectLst/>
                          <a:latin typeface="Times New Roman" panose="02020603050405020304" pitchFamily="18" charset="0"/>
                          <a:ea typeface="宋体" panose="02010600030101010101" pitchFamily="2" charset="-122"/>
                        </a:rPr>
                        <a:t> </a:t>
                      </a:r>
                      <a:r>
                        <a:rPr lang="en-US" sz="2400" kern="100" dirty="0" err="1">
                          <a:effectLst/>
                          <a:latin typeface="Times New Roman" panose="02020603050405020304" pitchFamily="18" charset="0"/>
                          <a:ea typeface="宋体" panose="02010600030101010101" pitchFamily="2" charset="-122"/>
                        </a:rPr>
                        <a:t>getOutputStream</a:t>
                      </a:r>
                      <a:r>
                        <a:rPr lang="en-US" sz="2400" kern="100" dirty="0">
                          <a:effectLst/>
                          <a:latin typeface="Times New Roman" panose="02020603050405020304" pitchFamily="18" charset="0"/>
                          <a:ea typeface="宋体" panose="02010600030101010101" pitchFamily="2" charset="-122"/>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08000" algn="just">
                        <a:spcAft>
                          <a:spcPts val="0"/>
                        </a:spcAft>
                      </a:pPr>
                      <a:r>
                        <a:rPr lang="zh-CN" sz="2400" kern="100" dirty="0">
                          <a:effectLst/>
                          <a:latin typeface="Times New Roman" panose="02020603050405020304" pitchFamily="18" charset="0"/>
                          <a:ea typeface="宋体" panose="02010600030101010101" pitchFamily="2" charset="-122"/>
                        </a:rPr>
                        <a:t>返回一个输出流，往</a:t>
                      </a:r>
                      <a:r>
                        <a:rPr lang="en-US" sz="2400" kern="100" dirty="0">
                          <a:effectLst/>
                          <a:latin typeface="Times New Roman" panose="02020603050405020304" pitchFamily="18" charset="0"/>
                          <a:ea typeface="宋体" panose="02010600030101010101" pitchFamily="2" charset="-122"/>
                        </a:rPr>
                        <a:t>Socket</a:t>
                      </a:r>
                      <a:r>
                        <a:rPr lang="zh-CN" sz="2400" kern="100" dirty="0">
                          <a:effectLst/>
                          <a:latin typeface="Times New Roman" panose="02020603050405020304" pitchFamily="18" charset="0"/>
                          <a:ea typeface="宋体" panose="02010600030101010101" pitchFamily="2" charset="-122"/>
                        </a:rPr>
                        <a:t>中写数据</a:t>
                      </a:r>
                    </a:p>
                  </a:txBody>
                  <a:tcPr marL="68580" marR="68580" marT="0" marB="0" anchor="ctr"/>
                </a:tc>
                <a:extLst>
                  <a:ext uri="{0D108BD9-81ED-4DB2-BD59-A6C34878D82A}">
                    <a16:rowId xmlns:a16="http://schemas.microsoft.com/office/drawing/2014/main" xmlns="" val="3764567503"/>
                  </a:ext>
                </a:extLst>
              </a:tr>
              <a:tr h="561622">
                <a:tc>
                  <a:txBody>
                    <a:bodyPr/>
                    <a:lstStyle/>
                    <a:p>
                      <a:pPr marL="108000" algn="just">
                        <a:spcAft>
                          <a:spcPts val="0"/>
                        </a:spcAft>
                      </a:pPr>
                      <a:r>
                        <a:rPr lang="en-US" sz="2400" kern="100">
                          <a:effectLst/>
                          <a:latin typeface="Times New Roman" panose="02020603050405020304" pitchFamily="18" charset="0"/>
                          <a:ea typeface="宋体" panose="02010600030101010101" pitchFamily="2" charset="-122"/>
                        </a:rPr>
                        <a:t>public synchronized void close()</a:t>
                      </a:r>
                      <a:endParaRPr lang="zh-CN" sz="2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108000" algn="just">
                        <a:spcAft>
                          <a:spcPts val="0"/>
                        </a:spcAft>
                      </a:pPr>
                      <a:r>
                        <a:rPr lang="zh-CN" sz="2400" kern="100" dirty="0">
                          <a:effectLst/>
                          <a:latin typeface="Times New Roman" panose="02020603050405020304" pitchFamily="18" charset="0"/>
                          <a:ea typeface="宋体" panose="02010600030101010101" pitchFamily="2" charset="-122"/>
                        </a:rPr>
                        <a:t>关闭当前</a:t>
                      </a:r>
                      <a:r>
                        <a:rPr lang="en-US" sz="2400" kern="100" dirty="0">
                          <a:effectLst/>
                          <a:latin typeface="Times New Roman" panose="02020603050405020304" pitchFamily="18" charset="0"/>
                          <a:ea typeface="宋体" panose="02010600030101010101" pitchFamily="2" charset="-122"/>
                        </a:rPr>
                        <a:t>Socket</a:t>
                      </a:r>
                      <a:r>
                        <a:rPr lang="zh-CN" sz="2400" kern="100" dirty="0">
                          <a:effectLst/>
                          <a:latin typeface="Times New Roman" panose="02020603050405020304" pitchFamily="18" charset="0"/>
                          <a:ea typeface="宋体" panose="02010600030101010101" pitchFamily="2" charset="-122"/>
                        </a:rPr>
                        <a:t>连接</a:t>
                      </a:r>
                    </a:p>
                  </a:txBody>
                  <a:tcPr marL="68580" marR="68580" marT="0" marB="0" anchor="ctr"/>
                </a:tc>
                <a:extLst>
                  <a:ext uri="{0D108BD9-81ED-4DB2-BD59-A6C34878D82A}">
                    <a16:rowId xmlns:a16="http://schemas.microsoft.com/office/drawing/2014/main" xmlns="" val="69310002"/>
                  </a:ext>
                </a:extLst>
              </a:tr>
            </a:tbl>
          </a:graphicData>
        </a:graphic>
      </p:graphicFrame>
    </p:spTree>
    <p:extLst>
      <p:ext uri="{BB962C8B-B14F-4D97-AF65-F5344CB8AC3E}">
        <p14:creationId xmlns:p14="http://schemas.microsoft.com/office/powerpoint/2010/main" xmlns="" val="237338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ServerSocket</a:t>
            </a:r>
            <a:endParaRPr lang="zh-CN" altLang="en-US" dirty="0"/>
          </a:p>
        </p:txBody>
      </p:sp>
      <p:sp>
        <p:nvSpPr>
          <p:cNvPr id="3" name="内容占位符 2"/>
          <p:cNvSpPr>
            <a:spLocks noGrp="1"/>
          </p:cNvSpPr>
          <p:nvPr>
            <p:ph idx="1"/>
          </p:nvPr>
        </p:nvSpPr>
        <p:spPr/>
        <p:txBody>
          <a:bodyPr>
            <a:normAutofit/>
          </a:bodyPr>
          <a:lstStyle/>
          <a:p>
            <a:r>
              <a:rPr lang="en-US" altLang="zh-CN" sz="2400" dirty="0" err="1"/>
              <a:t>ServerSocket</a:t>
            </a:r>
            <a:r>
              <a:rPr lang="zh-CN" altLang="zh-CN" sz="2400" dirty="0"/>
              <a:t>是服务器套接字，运行在服务器端，在指定的端口上主动监听来自客户端的</a:t>
            </a:r>
            <a:r>
              <a:rPr lang="en-US" altLang="zh-CN" sz="2400" dirty="0"/>
              <a:t>Socket</a:t>
            </a:r>
            <a:r>
              <a:rPr lang="zh-CN" altLang="zh-CN" sz="2400" dirty="0"/>
              <a:t>连接</a:t>
            </a:r>
            <a:endParaRPr lang="en-US" altLang="zh-CN" sz="2400" dirty="0"/>
          </a:p>
          <a:p>
            <a:r>
              <a:rPr lang="en-US" altLang="zh-CN" sz="2400" dirty="0" err="1"/>
              <a:t>ServerSocket</a:t>
            </a:r>
            <a:r>
              <a:rPr lang="zh-CN" altLang="zh-CN" sz="2400" dirty="0"/>
              <a:t>类的构造方法：</a:t>
            </a:r>
          </a:p>
          <a:p>
            <a:pPr lvl="1">
              <a:buFont typeface="Wingdings" panose="05000000000000000000" pitchFamily="2" charset="2"/>
              <a:buChar char="ü"/>
            </a:pPr>
            <a:r>
              <a:rPr lang="en-US" altLang="zh-CN" sz="2400" dirty="0" err="1"/>
              <a:t>ServerSocket</a:t>
            </a:r>
            <a:r>
              <a:rPr lang="en-US" altLang="zh-CN" sz="2400" dirty="0"/>
              <a:t>(</a:t>
            </a:r>
            <a:r>
              <a:rPr lang="en-US" altLang="zh-CN" sz="2400" dirty="0" err="1"/>
              <a:t>int</a:t>
            </a:r>
            <a:r>
              <a:rPr lang="en-US" altLang="zh-CN" sz="2400" dirty="0"/>
              <a:t> port)</a:t>
            </a:r>
          </a:p>
          <a:p>
            <a:pPr lvl="1">
              <a:buFont typeface="Wingdings" panose="05000000000000000000" pitchFamily="2" charset="2"/>
              <a:buChar char="ü"/>
            </a:pPr>
            <a:r>
              <a:rPr lang="zh-CN" altLang="zh-CN" sz="2400" dirty="0"/>
              <a:t> </a:t>
            </a:r>
            <a:r>
              <a:rPr lang="en-US" altLang="zh-CN" sz="2400" dirty="0" err="1"/>
              <a:t>ServerSocket</a:t>
            </a:r>
            <a:r>
              <a:rPr lang="en-US" altLang="zh-CN" sz="2400" dirty="0"/>
              <a:t>(</a:t>
            </a:r>
            <a:r>
              <a:rPr lang="en-US" altLang="zh-CN" sz="2400" dirty="0" err="1"/>
              <a:t>int</a:t>
            </a:r>
            <a:r>
              <a:rPr lang="en-US" altLang="zh-CN" sz="2400" dirty="0"/>
              <a:t> </a:t>
            </a:r>
            <a:r>
              <a:rPr lang="en-US" altLang="zh-CN" sz="2400" dirty="0" err="1"/>
              <a:t>port,int</a:t>
            </a:r>
            <a:r>
              <a:rPr lang="en-US" altLang="zh-CN" sz="2400" dirty="0"/>
              <a:t> backlog)</a:t>
            </a:r>
          </a:p>
          <a:p>
            <a:pPr lvl="1">
              <a:buFont typeface="Wingdings" panose="05000000000000000000" pitchFamily="2" charset="2"/>
              <a:buChar char="ü"/>
            </a:pPr>
            <a:r>
              <a:rPr lang="zh-CN" altLang="zh-CN" sz="2400" dirty="0"/>
              <a:t> </a:t>
            </a:r>
            <a:r>
              <a:rPr lang="en-US" altLang="zh-CN" sz="2400" dirty="0" err="1"/>
              <a:t>ServerSocket</a:t>
            </a:r>
            <a:r>
              <a:rPr lang="en-US" altLang="zh-CN" sz="2400" dirty="0"/>
              <a:t>(</a:t>
            </a:r>
            <a:r>
              <a:rPr lang="en-US" altLang="zh-CN" sz="2400" dirty="0" err="1"/>
              <a:t>int</a:t>
            </a:r>
            <a:r>
              <a:rPr lang="en-US" altLang="zh-CN" sz="2400" dirty="0"/>
              <a:t> </a:t>
            </a:r>
            <a:r>
              <a:rPr lang="en-US" altLang="zh-CN" sz="2400" dirty="0" err="1"/>
              <a:t>port,int</a:t>
            </a:r>
            <a:r>
              <a:rPr lang="en-US" altLang="zh-CN" sz="2400" dirty="0"/>
              <a:t> </a:t>
            </a:r>
            <a:r>
              <a:rPr lang="en-US" altLang="zh-CN" sz="2400" dirty="0" err="1"/>
              <a:t>backlog,InetAddress</a:t>
            </a:r>
            <a:r>
              <a:rPr lang="en-US" altLang="zh-CN" sz="2400" dirty="0"/>
              <a:t> </a:t>
            </a:r>
            <a:r>
              <a:rPr lang="en-US" altLang="zh-CN" sz="2400" dirty="0" err="1"/>
              <a:t>localAddr</a:t>
            </a:r>
            <a:r>
              <a:rPr lang="en-US" altLang="zh-CN" sz="2400" dirty="0"/>
              <a:t>)</a:t>
            </a:r>
          </a:p>
          <a:p>
            <a:pPr marL="228600" lvl="1">
              <a:spcBef>
                <a:spcPts val="1000"/>
              </a:spcBef>
            </a:pPr>
            <a:r>
              <a:rPr lang="zh-CN" altLang="zh-CN" sz="2400" dirty="0"/>
              <a:t>【示例】创建</a:t>
            </a:r>
            <a:r>
              <a:rPr lang="en-US" altLang="zh-CN" sz="2400" dirty="0" err="1"/>
              <a:t>ServerSocket</a:t>
            </a:r>
            <a:r>
              <a:rPr lang="zh-CN" altLang="zh-CN" sz="2400" dirty="0"/>
              <a:t>对象</a:t>
            </a:r>
          </a:p>
          <a:p>
            <a:pPr marL="457200" lvl="1" indent="0">
              <a:buNone/>
            </a:pPr>
            <a:endParaRPr lang="zh-CN" altLang="en-US" sz="2400" dirty="0"/>
          </a:p>
        </p:txBody>
      </p:sp>
      <p:sp>
        <p:nvSpPr>
          <p:cNvPr id="5" name="TextBox 8"/>
          <p:cNvSpPr txBox="1"/>
          <p:nvPr/>
        </p:nvSpPr>
        <p:spPr bwMode="auto">
          <a:xfrm>
            <a:off x="1599093" y="4661230"/>
            <a:ext cx="9299747" cy="1969770"/>
          </a:xfrm>
          <a:prstGeom prst="rect">
            <a:avLst/>
          </a:prstGeom>
          <a:solidFill>
            <a:srgbClr val="FFFF9B"/>
          </a:solidFill>
          <a:ln w="9525">
            <a:noFill/>
            <a:miter lim="800000"/>
          </a:ln>
        </p:spPr>
        <p:txBody>
          <a:bodyPr vert="horz" wrap="square" lIns="121920" tIns="60960" rIns="121920" bIns="60960" numCol="1" rtlCol="0" anchor="ctr" anchorCtr="0" compatLnSpc="1">
            <a:spAutoFit/>
          </a:bodyPr>
          <a:lstStyle/>
          <a:p>
            <a:r>
              <a:rPr lang="en-US" altLang="zh-CN" sz="2400" dirty="0">
                <a:latin typeface="Courier New" pitchFamily="49" charset="0"/>
                <a:cs typeface="Courier New" pitchFamily="49" charset="0"/>
              </a:rPr>
              <a:t>try {</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ServerSocket</a:t>
            </a:r>
            <a:r>
              <a:rPr lang="en-US" altLang="zh-CN" sz="2400" dirty="0">
                <a:latin typeface="Courier New" pitchFamily="49" charset="0"/>
                <a:cs typeface="Courier New" pitchFamily="49" charset="0"/>
              </a:rPr>
              <a:t> server = new </a:t>
            </a:r>
            <a:r>
              <a:rPr lang="en-US" altLang="zh-CN" sz="2400" dirty="0" err="1">
                <a:latin typeface="Courier New" pitchFamily="49" charset="0"/>
                <a:cs typeface="Courier New" pitchFamily="49" charset="0"/>
              </a:rPr>
              <a:t>ServerSocket</a:t>
            </a:r>
            <a:r>
              <a:rPr lang="en-US" altLang="zh-CN" sz="2400" dirty="0">
                <a:latin typeface="Courier New" pitchFamily="49" charset="0"/>
                <a:cs typeface="Courier New" pitchFamily="49" charset="0"/>
              </a:rPr>
              <a:t>(28888);</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 catch (</a:t>
            </a:r>
            <a:r>
              <a:rPr lang="en-US" altLang="zh-CN" sz="2400" dirty="0" err="1">
                <a:latin typeface="Courier New" pitchFamily="49" charset="0"/>
                <a:cs typeface="Courier New" pitchFamily="49" charset="0"/>
              </a:rPr>
              <a:t>IOException</a:t>
            </a:r>
            <a:r>
              <a:rPr lang="en-US" altLang="zh-CN" sz="2400" dirty="0">
                <a:latin typeface="Courier New" pitchFamily="49" charset="0"/>
                <a:cs typeface="Courier New" pitchFamily="49" charset="0"/>
              </a:rPr>
              <a:t> e) {</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e.printStackTrace</a:t>
            </a: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p:txBody>
      </p:sp>
    </p:spTree>
    <p:extLst>
      <p:ext uri="{BB962C8B-B14F-4D97-AF65-F5344CB8AC3E}">
        <p14:creationId xmlns:p14="http://schemas.microsoft.com/office/powerpoint/2010/main" xmlns="" val="193419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1201</TotalTime>
  <Words>1432</Words>
  <Application>Microsoft Office PowerPoint</Application>
  <PresentationFormat>自定义</PresentationFormat>
  <Paragraphs>204</Paragraphs>
  <Slides>20</Slides>
  <Notes>2</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画廊</vt:lpstr>
      <vt:lpstr>幻灯片 1</vt:lpstr>
      <vt:lpstr>第十章   网络编程</vt:lpstr>
      <vt:lpstr>本章目标</vt:lpstr>
      <vt:lpstr>网络编程</vt:lpstr>
      <vt:lpstr>TCP协议</vt:lpstr>
      <vt:lpstr>网络通信的两种Socket</vt:lpstr>
      <vt:lpstr>Socket</vt:lpstr>
      <vt:lpstr>Socket类常用方法</vt:lpstr>
      <vt:lpstr>ServerSocket</vt:lpstr>
      <vt:lpstr>ServerSocket类常用的方法</vt:lpstr>
      <vt:lpstr>用ServerSocket进行网络通信的步骤</vt:lpstr>
      <vt:lpstr>授权应用程序能够访问网络</vt:lpstr>
      <vt:lpstr>URL</vt:lpstr>
      <vt:lpstr>URLConnection</vt:lpstr>
      <vt:lpstr>HttpURLConnection</vt:lpstr>
      <vt:lpstr>幻灯片 16</vt:lpstr>
      <vt:lpstr>WebView组件</vt:lpstr>
      <vt:lpstr>WebView组件的基本步骤</vt:lpstr>
      <vt:lpstr>本章总结</vt:lpstr>
      <vt:lpstr>本章总结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 Programming in Python</dc:title>
  <dc:creator>zhaokl</dc:creator>
  <cp:lastModifiedBy>E73Fu</cp:lastModifiedBy>
  <cp:revision>182</cp:revision>
  <cp:lastPrinted>2018-07-27T08:49:18Z</cp:lastPrinted>
  <dcterms:created xsi:type="dcterms:W3CDTF">2017-12-12T07:08:44Z</dcterms:created>
  <dcterms:modified xsi:type="dcterms:W3CDTF">2023-05-08T07:51:09Z</dcterms:modified>
</cp:coreProperties>
</file>