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Source Sans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4" name="Shengchen Liu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Sans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 dt="2017-03-16T20:34:33.038">
    <p:pos x="6000" y="0"/>
    <p:text>This is an alternative way of Page.2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2" dt="2017-03-16T20:31:23.871">
    <p:pos x="6000" y="0"/>
    <p:text>I add this page to give a concrete scenario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3" dt="2017-03-17T20:19:20.229">
    <p:pos x="6000" y="0"/>
    <p:text>Zeppelin 
Interaction: node.js
Play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4" dt="2017-03-17T20:14:35.799">
    <p:pos x="6000" y="0"/>
    <p:text>Log loss,0.3 normalized.  
Classifying: rebound outcomes.  3 possibilities 
Prcesission of Reco 60%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85750" lvl="0" marL="457200" rtl="0">
              <a:lnSpc>
                <a:spcPct val="133333"/>
              </a:lnSpc>
              <a:spcBef>
                <a:spcPts val="1100"/>
              </a:spcBef>
              <a:spcAft>
                <a:spcPts val="1100"/>
              </a:spcAft>
              <a:buClr>
                <a:srgbClr val="444444"/>
              </a:buClr>
              <a:buSzPct val="100000"/>
            </a:pPr>
            <a:r>
              <a:rPr lang="en" sz="900">
                <a:solidFill>
                  <a:srgbClr val="444444"/>
                </a:solidFill>
                <a:highlight>
                  <a:srgbClr val="FFFFFF"/>
                </a:highlight>
              </a:rPr>
              <a:t>Project title with team members (and team number);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3333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800">
                <a:solidFill>
                  <a:srgbClr val="444444"/>
                </a:solidFill>
                <a:latin typeface="Impact"/>
                <a:ea typeface="Impact"/>
                <a:cs typeface="Impact"/>
                <a:sym typeface="Impact"/>
              </a:rPr>
              <a:t>(how/what do you propose to do)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3333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</a:rPr>
              <a:t>enumerating the magnitude of the data that you will process;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85750" lvl="0" marL="457200" rtl="0">
              <a:lnSpc>
                <a:spcPct val="133333"/>
              </a:lnSpc>
              <a:spcBef>
                <a:spcPts val="1100"/>
              </a:spcBef>
              <a:spcAft>
                <a:spcPts val="1100"/>
              </a:spcAft>
              <a:buClr>
                <a:srgbClr val="444444"/>
              </a:buClr>
              <a:buSzPct val="100000"/>
            </a:pPr>
            <a:r>
              <a:rPr lang="en" sz="900">
                <a:solidFill>
                  <a:srgbClr val="444444"/>
                </a:solidFill>
                <a:highlight>
                  <a:srgbClr val="FFFFFF"/>
                </a:highlight>
              </a:rPr>
              <a:t>(how will I know that you have achieved what you set out to do?).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4229100" y="228600"/>
            <a:ext cx="4114800" cy="18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Impact"/>
              <a:buNone/>
              <a:defRPr b="0" i="0" sz="41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229100" y="2171700"/>
            <a:ext cx="4114800" cy="68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rgbClr val="E78544"/>
              </a:buClr>
              <a:buFont typeface="Arial"/>
              <a:buNone/>
              <a:defRPr b="1" i="0" sz="1800" u="none" cap="none" strike="noStrike">
                <a:solidFill>
                  <a:srgbClr val="E7854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900"/>
              </a:spcBef>
              <a:buClr>
                <a:schemeClr val="lt1"/>
              </a:buClr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00100" y="228600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Impact"/>
              <a:buNone/>
              <a:defRPr b="0" i="0" sz="27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 rot="5400000">
            <a:off x="2943150" y="-885750"/>
            <a:ext cx="32577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63500" lvl="0" marL="177800" marR="0" rtl="0" algn="l">
              <a:lnSpc>
                <a:spcPct val="90000"/>
              </a:lnSpc>
              <a:spcBef>
                <a:spcPts val="1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381000" marR="0" rtl="0" algn="l">
              <a:lnSpc>
                <a:spcPct val="90000"/>
              </a:lnSpc>
              <a:spcBef>
                <a:spcPts val="9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584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01600" lvl="3" marL="78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990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01600" lvl="5" marL="12065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01600" lvl="6" marL="14097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01600" lvl="7" marL="16129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01600" lvl="8" marL="18161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6400800" y="4794421"/>
            <a:ext cx="9717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803188" y="4794421"/>
            <a:ext cx="53118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7543800" y="4794421"/>
            <a:ext cx="8001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 rot="5400000">
            <a:off x="5537550" y="1708593"/>
            <a:ext cx="42411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Impact"/>
              <a:buNone/>
              <a:defRPr b="0" i="0" sz="27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1679850" y="-606056"/>
            <a:ext cx="4241100" cy="60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63500" lvl="0" marL="177800" marR="0" rtl="0" algn="l">
              <a:lnSpc>
                <a:spcPct val="90000"/>
              </a:lnSpc>
              <a:spcBef>
                <a:spcPts val="1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381000" marR="0" rtl="0" algn="l">
              <a:lnSpc>
                <a:spcPct val="90000"/>
              </a:lnSpc>
              <a:spcBef>
                <a:spcPts val="9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584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01600" lvl="3" marL="78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990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01600" lvl="5" marL="12065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01600" lvl="6" marL="14097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01600" lvl="7" marL="16129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01600" lvl="8" marL="18161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6400800" y="4794421"/>
            <a:ext cx="9717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803188" y="4794421"/>
            <a:ext cx="53118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7543800" y="4794421"/>
            <a:ext cx="8001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68575" lIns="68575" rIns="68575" tIns="6857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rIns="68575" tIns="6857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5429250" y="0"/>
            <a:ext cx="171600" cy="51435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5943600" y="628650"/>
            <a:ext cx="2743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Impact"/>
              <a:buNone/>
              <a:defRPr b="0" i="0" sz="27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5943600" y="2343150"/>
            <a:ext cx="27432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900"/>
              </a:spcBef>
              <a:buClr>
                <a:schemeClr val="lt1"/>
              </a:buClr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" name="Shape 18"/>
          <p:cNvSpPr/>
          <p:nvPr>
            <p:ph idx="2" type="pic"/>
          </p:nvPr>
        </p:nvSpPr>
        <p:spPr>
          <a:xfrm>
            <a:off x="0" y="0"/>
            <a:ext cx="5429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1400"/>
              </a:spcBef>
              <a:buClr>
                <a:schemeClr val="lt1"/>
              </a:buClr>
              <a:buSzPct val="61111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900"/>
              </a:spcBef>
              <a:buClr>
                <a:schemeClr val="lt1"/>
              </a:buClr>
              <a:buSzPct val="5238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61111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800100" y="228600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Impact"/>
              <a:buNone/>
              <a:defRPr b="0" i="0" sz="27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800100" y="1257300"/>
            <a:ext cx="75438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63500" lvl="0" marL="177800" marR="0" rtl="0" algn="l">
              <a:lnSpc>
                <a:spcPct val="90000"/>
              </a:lnSpc>
              <a:spcBef>
                <a:spcPts val="1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381000" marR="0" rtl="0" algn="l">
              <a:lnSpc>
                <a:spcPct val="90000"/>
              </a:lnSpc>
              <a:spcBef>
                <a:spcPts val="9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584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01600" lvl="3" marL="78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990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01600" lvl="5" marL="12065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01600" lvl="6" marL="14097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01600" lvl="7" marL="16129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01600" lvl="8" marL="18161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6400800" y="4794421"/>
            <a:ext cx="9717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803188" y="4794421"/>
            <a:ext cx="53118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7543800" y="4794421"/>
            <a:ext cx="8001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0"/>
            <a:ext cx="5600700" cy="51435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5943600" y="628650"/>
            <a:ext cx="2743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Impact"/>
              <a:buNone/>
              <a:defRPr b="0" i="0" sz="27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57200" y="628650"/>
            <a:ext cx="46290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63500" lvl="0" marL="177800" marR="0" rtl="0" algn="l">
              <a:lnSpc>
                <a:spcPct val="90000"/>
              </a:lnSpc>
              <a:spcBef>
                <a:spcPts val="1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381000" marR="0" rtl="0" algn="l">
              <a:lnSpc>
                <a:spcPct val="90000"/>
              </a:lnSpc>
              <a:spcBef>
                <a:spcPts val="9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584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01600" lvl="3" marL="78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990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76200" lvl="5" marL="12065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14097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76200" lvl="7" marL="16129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76200" lvl="8" marL="18161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5943601" y="2343150"/>
            <a:ext cx="27432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900"/>
              </a:spcBef>
              <a:buClr>
                <a:schemeClr val="lt1"/>
              </a:buClr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800100" y="228600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Impact"/>
              <a:buNone/>
              <a:defRPr b="0" i="0" sz="27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800100" y="1257300"/>
            <a:ext cx="36348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63500" lvl="0" marL="177800" marR="0" rtl="0" algn="l">
              <a:lnSpc>
                <a:spcPct val="90000"/>
              </a:lnSpc>
              <a:spcBef>
                <a:spcPts val="1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381000" marR="0" rtl="0" algn="l">
              <a:lnSpc>
                <a:spcPct val="90000"/>
              </a:lnSpc>
              <a:spcBef>
                <a:spcPts val="9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584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01600" lvl="3" marL="78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990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01600" lvl="5" marL="12065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01600" lvl="6" marL="14097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01600" lvl="7" marL="16129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01600" lvl="8" marL="18161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709160" y="1257300"/>
            <a:ext cx="3634799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63500" lvl="0" marL="177800" marR="0" rtl="0" algn="l">
              <a:lnSpc>
                <a:spcPct val="90000"/>
              </a:lnSpc>
              <a:spcBef>
                <a:spcPts val="1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381000" marR="0" rtl="0" algn="l">
              <a:lnSpc>
                <a:spcPct val="90000"/>
              </a:lnSpc>
              <a:spcBef>
                <a:spcPts val="9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584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01600" lvl="3" marL="78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990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01600" lvl="5" marL="12065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01600" lvl="6" marL="14097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01600" lvl="7" marL="16129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01600" lvl="8" marL="18161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6400800" y="4794421"/>
            <a:ext cx="9717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803188" y="4794421"/>
            <a:ext cx="53118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7543800" y="4794421"/>
            <a:ext cx="8001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795337" y="1257300"/>
            <a:ext cx="7543800" cy="13145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Impact"/>
              <a:buNone/>
              <a:defRPr b="0" i="0" sz="36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795337" y="2686050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900"/>
              </a:spcBef>
              <a:buClr>
                <a:schemeClr val="lt1"/>
              </a:buClr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6400800" y="4794421"/>
            <a:ext cx="9717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803188" y="4794421"/>
            <a:ext cx="53118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7543800" y="4794421"/>
            <a:ext cx="8001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800100" y="228600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Impact"/>
              <a:buNone/>
              <a:defRPr b="0" i="0" sz="27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800100" y="1260872"/>
            <a:ext cx="3634800" cy="61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1400"/>
              </a:spcBef>
              <a:buClr>
                <a:srgbClr val="E78544"/>
              </a:buClr>
              <a:buFont typeface="Arial"/>
              <a:buNone/>
              <a:defRPr b="0" i="0" sz="1800" u="none" cap="none" strike="noStrike">
                <a:solidFill>
                  <a:srgbClr val="E7854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900"/>
              </a:spcBef>
              <a:buClr>
                <a:schemeClr val="lt1"/>
              </a:buClr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800100" y="1878806"/>
            <a:ext cx="3634800" cy="26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63500" lvl="0" marL="177800" marR="0" rtl="0" algn="l">
              <a:lnSpc>
                <a:spcPct val="90000"/>
              </a:lnSpc>
              <a:spcBef>
                <a:spcPts val="1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381000" marR="0" rtl="0" algn="l">
              <a:lnSpc>
                <a:spcPct val="90000"/>
              </a:lnSpc>
              <a:spcBef>
                <a:spcPts val="9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584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01600" lvl="3" marL="78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990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01600" lvl="5" marL="12065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01600" lvl="6" marL="14097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01600" lvl="7" marL="16129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01600" lvl="8" marL="18161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4709160" y="1260872"/>
            <a:ext cx="3634799" cy="61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1400"/>
              </a:spcBef>
              <a:buClr>
                <a:srgbClr val="E78544"/>
              </a:buClr>
              <a:buFont typeface="Arial"/>
              <a:buNone/>
              <a:defRPr b="0" i="0" sz="1800" u="none" cap="none" strike="noStrike">
                <a:solidFill>
                  <a:srgbClr val="E7854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900"/>
              </a:spcBef>
              <a:buClr>
                <a:schemeClr val="lt1"/>
              </a:buClr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4" type="body"/>
          </p:nvPr>
        </p:nvSpPr>
        <p:spPr>
          <a:xfrm>
            <a:off x="4709160" y="1878806"/>
            <a:ext cx="3634799" cy="26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63500" lvl="0" marL="177800" marR="0" rtl="0" algn="l">
              <a:lnSpc>
                <a:spcPct val="90000"/>
              </a:lnSpc>
              <a:spcBef>
                <a:spcPts val="1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381000" marR="0" rtl="0" algn="l">
              <a:lnSpc>
                <a:spcPct val="90000"/>
              </a:lnSpc>
              <a:spcBef>
                <a:spcPts val="9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584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01600" lvl="3" marL="78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990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01600" lvl="5" marL="12065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01600" lvl="6" marL="14097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01600" lvl="7" marL="16129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01600" lvl="8" marL="18161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6400800" y="4794421"/>
            <a:ext cx="9717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803188" y="4794421"/>
            <a:ext cx="53118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7543800" y="4794421"/>
            <a:ext cx="8001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800100" y="228600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Impact"/>
              <a:buNone/>
              <a:defRPr b="0" i="0" sz="27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6400800" y="4794421"/>
            <a:ext cx="9717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803188" y="4794421"/>
            <a:ext cx="53118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7543800" y="4794421"/>
            <a:ext cx="8001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0" type="dt"/>
          </p:nvPr>
        </p:nvSpPr>
        <p:spPr>
          <a:xfrm>
            <a:off x="6400800" y="4794421"/>
            <a:ext cx="9717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803188" y="4794421"/>
            <a:ext cx="53118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7543800" y="4794421"/>
            <a:ext cx="8001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00100" y="228600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40740"/>
              <a:buFont typeface="Impact"/>
              <a:buNone/>
              <a:defRPr b="0" i="0" sz="27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00100" y="1257300"/>
            <a:ext cx="75438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63500" lvl="0" marL="177800" marR="0" rtl="0" algn="l">
              <a:lnSpc>
                <a:spcPct val="90000"/>
              </a:lnSpc>
              <a:spcBef>
                <a:spcPts val="1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381000" marR="0" rtl="0" algn="l">
              <a:lnSpc>
                <a:spcPct val="90000"/>
              </a:lnSpc>
              <a:spcBef>
                <a:spcPts val="9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584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01600" lvl="3" marL="78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990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01600" lvl="5" marL="12065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01600" lvl="6" marL="14097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01600" lvl="7" marL="16129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01600" lvl="8" marL="18161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400800" y="4794421"/>
            <a:ext cx="9717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SzPct val="183333"/>
              <a:buNone/>
              <a:defRPr b="0" i="0" sz="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803188" y="4794421"/>
            <a:ext cx="53118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SzPct val="183333"/>
              <a:buNone/>
              <a:defRPr b="0" i="0" sz="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7543800" y="4794421"/>
            <a:ext cx="8001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Relationship Id="rId4" Type="http://schemas.openxmlformats.org/officeDocument/2006/relationships/image" Target="../media/image02.jpg"/><Relationship Id="rId5" Type="http://schemas.openxmlformats.org/officeDocument/2006/relationships/image" Target="../media/image0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3.xml"/><Relationship Id="rId4" Type="http://schemas.openxmlformats.org/officeDocument/2006/relationships/image" Target="../media/image08.png"/><Relationship Id="rId9" Type="http://schemas.openxmlformats.org/officeDocument/2006/relationships/image" Target="../media/image09.jpg"/><Relationship Id="rId5" Type="http://schemas.openxmlformats.org/officeDocument/2006/relationships/image" Target="../media/image04.jpg"/><Relationship Id="rId6" Type="http://schemas.openxmlformats.org/officeDocument/2006/relationships/image" Target="../media/image07.png"/><Relationship Id="rId7" Type="http://schemas.openxmlformats.org/officeDocument/2006/relationships/image" Target="../media/image03.jpg"/><Relationship Id="rId8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zeppelin.apache.or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dansbecker/nba-shot-log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zeppelin.apache.or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901650" y="280725"/>
            <a:ext cx="7340700" cy="15750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“Nice Shot”: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a Big Data project for analyzing NBA shot logs based on Scala</a:t>
            </a:r>
          </a:p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4296125" y="1981875"/>
            <a:ext cx="4487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CSYE7200 Big-Data Sys Engr Team Project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Team 6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Mentor: Dr. Robin Hillyard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Teaching Assistant: Jiawei Li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Team Members: Cuican Wang, Nan Deng, Shengchen Liu and Xun Wang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4294967295" type="body"/>
          </p:nvPr>
        </p:nvSpPr>
        <p:spPr>
          <a:xfrm>
            <a:off x="311700" y="468750"/>
            <a:ext cx="8520600" cy="41001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480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2819500" y="1213500"/>
            <a:ext cx="4978800" cy="14523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b="1" lang="en"/>
              <a:t>Head coaches: Shooting strategy assignment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b="1" lang="en"/>
              <a:t>General managers: salary negotiation</a:t>
            </a:r>
          </a:p>
          <a:p>
            <a:pPr indent="-228600" lvl="0" marL="9144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b="1" lang="en">
                <a:solidFill>
                  <a:schemeClr val="dk1"/>
                </a:solidFill>
              </a:rPr>
              <a:t>Fans : MVP prediction, fantasy draft, all-star voting, etc.</a:t>
            </a:r>
            <a:br>
              <a:rPr lang="en">
                <a:solidFill>
                  <a:schemeClr val="dk1"/>
                </a:solidFill>
              </a:rPr>
            </a:b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2736450" y="2665975"/>
            <a:ext cx="5079900" cy="1088700"/>
          </a:xfrm>
          <a:prstGeom prst="rect">
            <a:avLst/>
          </a:prstGeom>
          <a:solidFill>
            <a:srgbClr val="6D9EEB"/>
          </a:solid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28600" lvl="0" marL="2286000" rtl="0">
              <a:spcBef>
                <a:spcPts val="0"/>
              </a:spcBef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FG percentage prediction</a:t>
            </a:r>
          </a:p>
          <a:p>
            <a:pPr indent="-228600" lvl="0" marL="2286000" rtl="0">
              <a:spcBef>
                <a:spcPts val="0"/>
              </a:spcBef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Hot zone detection</a:t>
            </a:r>
          </a:p>
          <a:p>
            <a:pPr indent="-228600" lvl="0" marL="9144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4598750" y="3754675"/>
            <a:ext cx="3908700" cy="10377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914400" rtl="0">
              <a:spcBef>
                <a:spcPts val="1000"/>
              </a:spcBef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Rookie scouting</a:t>
            </a:r>
          </a:p>
          <a:p>
            <a:pPr indent="-228600" lvl="0" marL="914400" rtl="0">
              <a:spcBef>
                <a:spcPts val="0"/>
              </a:spcBef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Player evaluation</a:t>
            </a:r>
          </a:p>
          <a:p>
            <a:pPr indent="-228600" lvl="0" marL="914400" rtl="0">
              <a:spcBef>
                <a:spcPts val="0"/>
              </a:spcBef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Team playing style</a:t>
            </a:r>
          </a:p>
          <a:p>
            <a:pPr indent="-228600" lvl="0" marL="914400" rtl="0">
              <a:spcBef>
                <a:spcPts val="0"/>
              </a:spcBef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League developing trend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 of the project</a:t>
            </a:r>
          </a:p>
        </p:txBody>
      </p:sp>
      <p:grpSp>
        <p:nvGrpSpPr>
          <p:cNvPr id="91" name="Shape 91"/>
          <p:cNvGrpSpPr/>
          <p:nvPr/>
        </p:nvGrpSpPr>
        <p:grpSpPr>
          <a:xfrm>
            <a:off x="311687" y="1213488"/>
            <a:ext cx="4978670" cy="3579007"/>
            <a:chOff x="1288350" y="1017725"/>
            <a:chExt cx="6567300" cy="3922200"/>
          </a:xfrm>
        </p:grpSpPr>
        <p:sp>
          <p:nvSpPr>
            <p:cNvPr id="92" name="Shape 92"/>
            <p:cNvSpPr/>
            <p:nvPr/>
          </p:nvSpPr>
          <p:spPr>
            <a:xfrm>
              <a:off x="1288350" y="1017725"/>
              <a:ext cx="6567300" cy="39222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path path="circle">
                <a:fillToRect b="50%" l="50%" r="50%" t="50%"/>
              </a:path>
              <a:tileRect/>
            </a:gradFill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chemeClr val="lt1"/>
                  </a:solidFill>
                </a:rPr>
                <a:t>Descriptive analysis</a:t>
              </a:r>
            </a:p>
          </p:txBody>
        </p:sp>
        <p:sp>
          <p:nvSpPr>
            <p:cNvPr id="93" name="Shape 93"/>
            <p:cNvSpPr/>
            <p:nvPr/>
          </p:nvSpPr>
          <p:spPr>
            <a:xfrm>
              <a:off x="2239500" y="1017725"/>
              <a:ext cx="4665000" cy="2792700"/>
            </a:xfrm>
            <a:prstGeom prst="triangle">
              <a:avLst>
                <a:gd fmla="val 50000" name="adj"/>
              </a:avLst>
            </a:prstGeom>
            <a:solidFill>
              <a:srgbClr val="6AA84F"/>
            </a:solidFill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>
                  <a:solidFill>
                    <a:schemeClr val="lt1"/>
                  </a:solidFill>
                </a:rPr>
                <a:t>Predictive analysis</a:t>
              </a:r>
            </a:p>
          </p:txBody>
        </p:sp>
        <p:sp>
          <p:nvSpPr>
            <p:cNvPr id="94" name="Shape 94"/>
            <p:cNvSpPr/>
            <p:nvPr/>
          </p:nvSpPr>
          <p:spPr>
            <a:xfrm>
              <a:off x="3279923" y="1017737"/>
              <a:ext cx="2614500" cy="15765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lin ang="5400012" scaled="0"/>
            </a:gradFill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/>
          <p:nvPr/>
        </p:nvSpPr>
        <p:spPr>
          <a:xfrm>
            <a:off x="7816475" y="3754675"/>
            <a:ext cx="690900" cy="10377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96" name="Shape 96"/>
          <p:cNvSpPr/>
          <p:nvPr/>
        </p:nvSpPr>
        <p:spPr>
          <a:xfrm>
            <a:off x="7811375" y="2665975"/>
            <a:ext cx="690900" cy="1088700"/>
          </a:xfrm>
          <a:prstGeom prst="rect">
            <a:avLst/>
          </a:prstGeom>
          <a:solidFill>
            <a:srgbClr val="6D9EEB"/>
          </a:solid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2349900" y="1759800"/>
            <a:ext cx="10608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Decision making</a:t>
            </a:r>
          </a:p>
        </p:txBody>
      </p:sp>
      <p:sp>
        <p:nvSpPr>
          <p:cNvPr id="98" name="Shape 98"/>
          <p:cNvSpPr/>
          <p:nvPr/>
        </p:nvSpPr>
        <p:spPr>
          <a:xfrm>
            <a:off x="7808525" y="1213500"/>
            <a:ext cx="699000" cy="14526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3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cases to be satisfied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699" y="1152475"/>
            <a:ext cx="6103800" cy="12177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Imagine the following scenario: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 is Game 7 of the NBA Finals, Warriors vs. </a:t>
            </a:r>
            <a:r>
              <a:rPr lang="en"/>
              <a:t>Cavaliers</a:t>
            </a:r>
            <a:r>
              <a:rPr lang="en"/>
              <a:t>. 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g25468808.jpg"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5575" y="1098062"/>
            <a:ext cx="2647225" cy="1654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xresdefault.jpg" id="106" name="Shape 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5568" y="2832925"/>
            <a:ext cx="2647244" cy="16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/>
          <p:nvPr/>
        </p:nvSpPr>
        <p:spPr>
          <a:xfrm>
            <a:off x="5979574" y="601999"/>
            <a:ext cx="2796873" cy="4960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Who is my "Mr. Big Shot"?</a:t>
            </a:r>
          </a:p>
        </p:txBody>
      </p:sp>
      <p:sp>
        <p:nvSpPr>
          <p:cNvPr id="108" name="Shape 108"/>
          <p:cNvSpPr/>
          <p:nvPr/>
        </p:nvSpPr>
        <p:spPr>
          <a:xfrm rot="-1181978">
            <a:off x="7434297" y="1115426"/>
            <a:ext cx="165799" cy="3617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?</a:t>
            </a:r>
          </a:p>
        </p:txBody>
      </p:sp>
      <p:sp>
        <p:nvSpPr>
          <p:cNvPr id="109" name="Shape 109"/>
          <p:cNvSpPr/>
          <p:nvPr/>
        </p:nvSpPr>
        <p:spPr>
          <a:xfrm rot="978256">
            <a:off x="7939246" y="1111476"/>
            <a:ext cx="137083" cy="29049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?</a:t>
            </a:r>
          </a:p>
        </p:txBody>
      </p:sp>
      <p:sp>
        <p:nvSpPr>
          <p:cNvPr id="110" name="Shape 110"/>
          <p:cNvSpPr/>
          <p:nvPr/>
        </p:nvSpPr>
        <p:spPr>
          <a:xfrm rot="978204">
            <a:off x="8061417" y="1200669"/>
            <a:ext cx="99839" cy="20481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?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311700" y="1849525"/>
            <a:ext cx="5667900" cy="15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1400"/>
              </a:spcBef>
              <a:buClr>
                <a:schemeClr val="lt1"/>
              </a:buClr>
              <a:buSzPct val="100000"/>
              <a:buChar char="•"/>
            </a:pPr>
            <a:r>
              <a:rPr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are the </a:t>
            </a:r>
            <a:r>
              <a:rPr b="1"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head coach</a:t>
            </a:r>
            <a:r>
              <a:rPr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the Warriors .</a:t>
            </a:r>
          </a:p>
          <a:p>
            <a:pPr indent="-342900" lvl="0" marL="457200" rtl="0">
              <a:lnSpc>
                <a:spcPct val="115000"/>
              </a:lnSpc>
              <a:spcBef>
                <a:spcPts val="1400"/>
              </a:spcBef>
              <a:buClr>
                <a:schemeClr val="lt1"/>
              </a:buClr>
              <a:buSzPct val="100000"/>
              <a:buChar char="•"/>
            </a:pPr>
            <a:r>
              <a:rPr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are down by</a:t>
            </a:r>
            <a:r>
              <a:rPr b="1"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1 point</a:t>
            </a:r>
            <a:r>
              <a:rPr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with the ball and </a:t>
            </a:r>
            <a:r>
              <a:rPr b="1"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 seconds </a:t>
            </a:r>
            <a:r>
              <a:rPr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remaining on the clock.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519425" y="445025"/>
            <a:ext cx="8313000" cy="5727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case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905425" y="1152475"/>
            <a:ext cx="7926900" cy="3416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As a User he can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Open the web page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Choose the location of the players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Choose who is the shooter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Choose who is the defender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Our system is able to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Predict the shooting accuracy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3507" y="1152475"/>
            <a:ext cx="3943342" cy="373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5">
            <a:alphaModFix/>
          </a:blip>
          <a:srcRect b="25155" l="47534" r="0" t="0"/>
          <a:stretch/>
        </p:blipFill>
        <p:spPr>
          <a:xfrm>
            <a:off x="7750750" y="1229137"/>
            <a:ext cx="1286100" cy="10275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29500" y="2256625"/>
            <a:ext cx="228145" cy="3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7">
            <a:alphaModFix/>
          </a:blip>
          <a:srcRect b="60191" l="7526" r="7526" t="11565"/>
          <a:stretch/>
        </p:blipFill>
        <p:spPr>
          <a:xfrm>
            <a:off x="7349100" y="2788175"/>
            <a:ext cx="1574400" cy="785100"/>
          </a:xfrm>
          <a:prstGeom prst="wedgeRoundRectCallout">
            <a:avLst>
              <a:gd fmla="val -23573" name="adj1"/>
              <a:gd fmla="val -71555" name="adj2"/>
              <a:gd fmla="val 0" name="adj3"/>
            </a:avLst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50750" y="2468027"/>
            <a:ext cx="228150" cy="314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8575" y="2256625"/>
            <a:ext cx="228145" cy="3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 rotWithShape="1">
          <a:blip r:embed="rId5">
            <a:alphaModFix/>
          </a:blip>
          <a:srcRect b="25155" l="47534" r="0" t="0"/>
          <a:stretch/>
        </p:blipFill>
        <p:spPr>
          <a:xfrm>
            <a:off x="5093500" y="1229137"/>
            <a:ext cx="1286100" cy="1027500"/>
          </a:xfrm>
          <a:prstGeom prst="wedgeEllipseCallout">
            <a:avLst>
              <a:gd fmla="val 25109" name="adj1"/>
              <a:gd fmla="val 64505" name="adj2"/>
            </a:avLst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9">
            <a:alphaModFix/>
          </a:blip>
          <a:srcRect b="60807" l="37314" r="37443" t="10199"/>
          <a:stretch/>
        </p:blipFill>
        <p:spPr>
          <a:xfrm>
            <a:off x="5797750" y="2886000"/>
            <a:ext cx="1101900" cy="850200"/>
          </a:xfrm>
          <a:prstGeom prst="wedgeRoundRectCallout">
            <a:avLst>
              <a:gd fmla="val -14402" name="adj1"/>
              <a:gd fmla="val -68526" name="adj2"/>
              <a:gd fmla="val 0" name="adj3"/>
            </a:avLst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51450" y="2473477"/>
            <a:ext cx="228150" cy="314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Methodology 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868000" y="1182275"/>
            <a:ext cx="7505400" cy="32850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Data scraper: Scraper, API, etc (C.C.)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Data ingestion: Missing contents (name, time, distance,...) (N.D.)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Cloud environment deployment: AWS (N.D.)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Data predictive analysis: Spark ML library (S.C)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A linear regression model is trained; the output is the FG percentage at a given spot.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Data visualization: Zeppelin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https://zeppelin.apache.org/</a:t>
            </a:r>
            <a:r>
              <a:rPr lang="en"/>
              <a:t>) (S.C &amp; X.W.)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UI design: web, console </a:t>
            </a:r>
            <a:r>
              <a:rPr lang="en"/>
              <a:t>(X.W.)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sources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868000" y="1152475"/>
            <a:ext cx="7964400" cy="3416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63500" lvl="0" marL="177800" rtl="0">
              <a:spcBef>
                <a:spcPts val="0"/>
              </a:spcBef>
            </a:pPr>
            <a:r>
              <a:rPr lang="en"/>
              <a:t>‘NBA-shot-logs’ on Kaggle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https://www.kaggle.com/dansbecker /nba-shot-logs</a:t>
            </a:r>
            <a:r>
              <a:rPr lang="en"/>
              <a:t>)</a:t>
            </a:r>
          </a:p>
          <a:p>
            <a:pPr indent="-63500" lvl="0" marL="635000" rtl="0">
              <a:spcBef>
                <a:spcPts val="0"/>
              </a:spcBef>
            </a:pPr>
            <a:r>
              <a:rPr lang="en"/>
              <a:t>Data on shots taken during the 2014-2015 season</a:t>
            </a:r>
          </a:p>
          <a:p>
            <a:pPr indent="-63500" lvl="0" marL="635000" rtl="0">
              <a:spcBef>
                <a:spcPts val="0"/>
              </a:spcBef>
            </a:pPr>
            <a:r>
              <a:rPr lang="en"/>
              <a:t>21 features including: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“GAME_CLOCK ”, “SHOT_CLOCK DRIBBLES”, “TOUCH_TIME”, “SHOT_DIST”, “PTS_TYPE”, “CLOSEST_DEFENDER”, “CLOSEST_DEFENDER_PLAYER_ID”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size :16.4 MB (128070 rows of separate data)</a:t>
            </a:r>
          </a:p>
          <a:p>
            <a:pPr indent="-63500" lvl="0" marL="177800" rtl="0">
              <a:spcBef>
                <a:spcPts val="0"/>
              </a:spcBef>
            </a:pPr>
            <a:r>
              <a:rPr lang="en"/>
              <a:t>NBA API (http://stats.nba.com)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684100" y="445025"/>
            <a:ext cx="8148000" cy="5727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Workflow/Milestones</a:t>
            </a:r>
          </a:p>
        </p:txBody>
      </p:sp>
      <p:sp>
        <p:nvSpPr>
          <p:cNvPr id="144" name="Shape 144"/>
          <p:cNvSpPr/>
          <p:nvPr/>
        </p:nvSpPr>
        <p:spPr>
          <a:xfrm>
            <a:off x="1151712" y="1165900"/>
            <a:ext cx="1355400" cy="77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Acquisition</a:t>
            </a:r>
          </a:p>
        </p:txBody>
      </p:sp>
      <p:sp>
        <p:nvSpPr>
          <p:cNvPr id="145" name="Shape 145"/>
          <p:cNvSpPr/>
          <p:nvPr/>
        </p:nvSpPr>
        <p:spPr>
          <a:xfrm>
            <a:off x="3166412" y="1169400"/>
            <a:ext cx="1355400" cy="77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FF19">
              <a:alpha val="938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Ingestion</a:t>
            </a:r>
          </a:p>
        </p:txBody>
      </p:sp>
      <p:sp>
        <p:nvSpPr>
          <p:cNvPr id="146" name="Shape 146"/>
          <p:cNvSpPr/>
          <p:nvPr/>
        </p:nvSpPr>
        <p:spPr>
          <a:xfrm>
            <a:off x="5181112" y="1165900"/>
            <a:ext cx="1355400" cy="7728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Analysis</a:t>
            </a:r>
          </a:p>
        </p:txBody>
      </p:sp>
      <p:sp>
        <p:nvSpPr>
          <p:cNvPr id="147" name="Shape 147"/>
          <p:cNvSpPr/>
          <p:nvPr/>
        </p:nvSpPr>
        <p:spPr>
          <a:xfrm>
            <a:off x="7132475" y="1169400"/>
            <a:ext cx="1406100" cy="77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Visualization</a:t>
            </a:r>
          </a:p>
        </p:txBody>
      </p:sp>
      <p:sp>
        <p:nvSpPr>
          <p:cNvPr id="148" name="Shape 148"/>
          <p:cNvSpPr/>
          <p:nvPr/>
        </p:nvSpPr>
        <p:spPr>
          <a:xfrm>
            <a:off x="1166625" y="2005925"/>
            <a:ext cx="1890600" cy="2060700"/>
          </a:xfrm>
          <a:prstGeom prst="wedgeRectCallout">
            <a:avLst>
              <a:gd fmla="val -21157" name="adj1"/>
              <a:gd fmla="val -58751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Continue to read Coding in Scala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Write code to call NBA Stat API to get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Work on Spark Streaming (Optional)</a:t>
            </a:r>
            <a:br>
              <a:rPr lang="en" sz="1200">
                <a:solidFill>
                  <a:schemeClr val="lt1"/>
                </a:solidFill>
              </a:rPr>
            </a:br>
          </a:p>
        </p:txBody>
      </p:sp>
      <p:sp>
        <p:nvSpPr>
          <p:cNvPr id="149" name="Shape 149"/>
          <p:cNvSpPr/>
          <p:nvPr/>
        </p:nvSpPr>
        <p:spPr>
          <a:xfrm>
            <a:off x="3166425" y="2014900"/>
            <a:ext cx="1890600" cy="2060700"/>
          </a:xfrm>
          <a:prstGeom prst="wedgeRectCallout">
            <a:avLst>
              <a:gd fmla="val -20215" name="adj1"/>
              <a:gd fmla="val -58957" name="adj2"/>
            </a:avLst>
          </a:prstGeom>
          <a:solidFill>
            <a:srgbClr val="F6FF19">
              <a:alpha val="938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Configure &amp; Deploy AWS + Hadoop + Spark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lvl="0" rtl="0">
              <a:spcBef>
                <a:spcPts val="0"/>
              </a:spcBef>
              <a:buNone/>
            </a:pPr>
            <a:r>
              <a:rPr b="1" lang="en" sz="1200"/>
              <a:t>Write Ingestion code and test locally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lvl="0" rtl="0">
              <a:spcBef>
                <a:spcPts val="0"/>
              </a:spcBef>
              <a:buNone/>
            </a:pPr>
            <a:r>
              <a:rPr b="1" lang="en" sz="1200"/>
              <a:t>Test online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7132475" y="2005925"/>
            <a:ext cx="1641900" cy="2060700"/>
          </a:xfrm>
          <a:prstGeom prst="wedgeRectCallout">
            <a:avLst>
              <a:gd fmla="val -21157" name="adj1"/>
              <a:gd fmla="val -5875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Study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Zeppelin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Search  and study framework for UI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Website Frontend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Design court graph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Work on Zeppelin and court graph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5181125" y="2005925"/>
            <a:ext cx="1827300" cy="2060700"/>
          </a:xfrm>
          <a:prstGeom prst="wedgeRectCallout">
            <a:avLst>
              <a:gd fmla="val -21157" name="adj1"/>
              <a:gd fmla="val -58751" name="adj2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Exploratory analysis &amp;</a:t>
            </a:r>
            <a:br>
              <a:rPr lang="en" sz="1200"/>
            </a:br>
            <a:r>
              <a:rPr lang="en" sz="1200"/>
              <a:t>descriptive statistics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Build predictive model (</a:t>
            </a:r>
            <a:r>
              <a:rPr b="1" lang="en" sz="1200"/>
              <a:t>linear &amp; logistic regression</a:t>
            </a:r>
            <a:r>
              <a:rPr lang="en" sz="1200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Data communication</a:t>
            </a:r>
            <a:br>
              <a:rPr lang="en" sz="1200"/>
            </a:br>
          </a:p>
        </p:txBody>
      </p:sp>
      <p:sp>
        <p:nvSpPr>
          <p:cNvPr id="152" name="Shape 152"/>
          <p:cNvSpPr/>
          <p:nvPr/>
        </p:nvSpPr>
        <p:spPr>
          <a:xfrm>
            <a:off x="1183275" y="4150450"/>
            <a:ext cx="75879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Merge Codes</a:t>
            </a:r>
          </a:p>
        </p:txBody>
      </p:sp>
      <p:cxnSp>
        <p:nvCxnSpPr>
          <p:cNvPr id="153" name="Shape 153"/>
          <p:cNvCxnSpPr/>
          <p:nvPr/>
        </p:nvCxnSpPr>
        <p:spPr>
          <a:xfrm flipH="1" rot="10800000">
            <a:off x="1185225" y="2726700"/>
            <a:ext cx="7599300" cy="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54" name="Shape 154"/>
          <p:cNvCxnSpPr/>
          <p:nvPr/>
        </p:nvCxnSpPr>
        <p:spPr>
          <a:xfrm flipH="1" rot="10800000">
            <a:off x="1185225" y="3294075"/>
            <a:ext cx="7599300" cy="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155" name="Shape 155"/>
          <p:cNvSpPr/>
          <p:nvPr/>
        </p:nvSpPr>
        <p:spPr>
          <a:xfrm>
            <a:off x="172025" y="1866000"/>
            <a:ext cx="732300" cy="7200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000">
                <a:solidFill>
                  <a:schemeClr val="lt1"/>
                </a:solidFill>
              </a:rPr>
              <a:t>03/17   ~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 sz="1000">
                <a:solidFill>
                  <a:schemeClr val="lt1"/>
                </a:solidFill>
              </a:rPr>
              <a:t>03/25</a:t>
            </a:r>
          </a:p>
        </p:txBody>
      </p:sp>
      <p:sp>
        <p:nvSpPr>
          <p:cNvPr id="156" name="Shape 156"/>
          <p:cNvSpPr/>
          <p:nvPr/>
        </p:nvSpPr>
        <p:spPr>
          <a:xfrm>
            <a:off x="172025" y="2640460"/>
            <a:ext cx="732300" cy="7200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solidFill>
                  <a:schemeClr val="lt1"/>
                </a:solidFill>
              </a:rPr>
              <a:t>03/17   ~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solidFill>
                  <a:schemeClr val="lt1"/>
                </a:solidFill>
              </a:rPr>
              <a:t>03/25</a:t>
            </a:r>
          </a:p>
        </p:txBody>
      </p:sp>
      <p:sp>
        <p:nvSpPr>
          <p:cNvPr id="157" name="Shape 157"/>
          <p:cNvSpPr/>
          <p:nvPr/>
        </p:nvSpPr>
        <p:spPr>
          <a:xfrm>
            <a:off x="172025" y="3414920"/>
            <a:ext cx="732300" cy="7200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solidFill>
                  <a:schemeClr val="lt1"/>
                </a:solidFill>
              </a:rPr>
              <a:t>03/17   ~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solidFill>
                  <a:schemeClr val="lt1"/>
                </a:solidFill>
              </a:rPr>
              <a:t>03/25</a:t>
            </a:r>
          </a:p>
        </p:txBody>
      </p:sp>
      <p:sp>
        <p:nvSpPr>
          <p:cNvPr id="158" name="Shape 158"/>
          <p:cNvSpPr/>
          <p:nvPr/>
        </p:nvSpPr>
        <p:spPr>
          <a:xfrm>
            <a:off x="172025" y="4155495"/>
            <a:ext cx="732300" cy="7200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solidFill>
                  <a:schemeClr val="lt1"/>
                </a:solidFill>
              </a:rPr>
              <a:t>03/17   ~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solidFill>
                  <a:schemeClr val="lt1"/>
                </a:solidFill>
              </a:rPr>
              <a:t>03/25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will you program in Scala and where will your code repository be?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Scraper, API, etc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Data ingestion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Data predictive analysis: Spark ML library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Data visualization: Zeppelin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https://zeppelin.apache.org/</a:t>
            </a:r>
            <a:r>
              <a:rPr lang="en"/>
              <a:t>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Repo:Github (https://github.com/NEUScalaTeam6)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Acceptance criteria 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Descriptive Analysis:</a:t>
            </a:r>
            <a:r>
              <a:rPr b="1" lang="en"/>
              <a:t> Logarithmic Loss</a:t>
            </a:r>
            <a:r>
              <a:rPr lang="en"/>
              <a:t> function will be used.  The normalized discrepancy should be smaller than </a:t>
            </a:r>
            <a:r>
              <a:rPr b="1" lang="en"/>
              <a:t>5%</a:t>
            </a:r>
            <a:r>
              <a:rPr lang="en"/>
              <a:t>.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Predictive Analysis: split the data into training set and test set. Study it with our shooting/defending model. Prediction accuracy using </a:t>
            </a:r>
            <a:r>
              <a:rPr b="1" lang="en"/>
              <a:t>Precision of Recall </a:t>
            </a:r>
            <a:r>
              <a:rPr lang="en"/>
              <a:t>should be no less than 70%.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Unit tests will be used before the codes are imported into Spark.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ketball 16x9">
  <a:themeElements>
    <a:clrScheme name="Basketball">
      <a:dk1>
        <a:srgbClr val="000000"/>
      </a:dk1>
      <a:lt1>
        <a:srgbClr val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