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8" r:id="rId19"/>
    <p:sldId id="274" r:id="rId20"/>
    <p:sldId id="275" r:id="rId21"/>
    <p:sldId id="276" r:id="rId22"/>
    <p:sldId id="277" r:id="rId23"/>
    <p:sldId id="279" r:id="rId24"/>
    <p:sldId id="280" r:id="rId25"/>
    <p:sldId id="281" r:id="rId26"/>
    <p:sldId id="285" r:id="rId27"/>
    <p:sldId id="286" r:id="rId28"/>
    <p:sldId id="287" r:id="rId29"/>
    <p:sldId id="288" r:id="rId30"/>
    <p:sldId id="289" r:id="rId31"/>
    <p:sldId id="290" r:id="rId32"/>
    <p:sldId id="291" r:id="rId33"/>
    <p:sldId id="292" r:id="rId34"/>
    <p:sldId id="293" r:id="rId35"/>
    <p:sldId id="294"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7B57-53A6-5593-3E73-8757D1CDEB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A9D62D-FC26-0676-8984-A90855A08F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B09068-26D0-9AD6-4E42-4327302F1929}"/>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5" name="Footer Placeholder 4">
            <a:extLst>
              <a:ext uri="{FF2B5EF4-FFF2-40B4-BE49-F238E27FC236}">
                <a16:creationId xmlns:a16="http://schemas.microsoft.com/office/drawing/2014/main" id="{63868746-5C66-D79B-81BC-FD7462F20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81E65A-5D86-39FB-B624-0ABDA144886A}"/>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162426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10CB-27CD-6D6C-0D7F-8C4C7A9561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85B19F-817C-FD66-BE17-1641F1FC3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3151F-A592-4626-E512-59D9468E9EB4}"/>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5" name="Footer Placeholder 4">
            <a:extLst>
              <a:ext uri="{FF2B5EF4-FFF2-40B4-BE49-F238E27FC236}">
                <a16:creationId xmlns:a16="http://schemas.microsoft.com/office/drawing/2014/main" id="{16FB51B0-18A0-C745-371B-0826028F5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5E20E2-82A5-8603-0787-4C35DC9E3217}"/>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2468534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F90177-0688-8697-1AA5-59BB1BA152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9BE8C9-466B-77F3-FC34-DCC86D623C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73238-85C1-1EDA-C68A-40D5B6B8D715}"/>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5" name="Footer Placeholder 4">
            <a:extLst>
              <a:ext uri="{FF2B5EF4-FFF2-40B4-BE49-F238E27FC236}">
                <a16:creationId xmlns:a16="http://schemas.microsoft.com/office/drawing/2014/main" id="{BA3C12D6-4388-40BA-5E5B-636116E5D3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D9942-9AEC-F44D-4439-B2F00C4CA0D9}"/>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3873887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E820-072F-56F5-3BBA-CFEB920B22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32A13-BCDA-7469-9F76-9F023D1B6E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6E2A5-5531-74C4-A661-4CC00243D395}"/>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5" name="Footer Placeholder 4">
            <a:extLst>
              <a:ext uri="{FF2B5EF4-FFF2-40B4-BE49-F238E27FC236}">
                <a16:creationId xmlns:a16="http://schemas.microsoft.com/office/drawing/2014/main" id="{E94084AA-F263-00F6-9E76-C34CEE6CF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F721D-4AFD-E3AF-CB9B-C3387823936A}"/>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149510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1B92-6236-6660-C513-1073BB7210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5CEBA-A0BB-5E16-7F79-0A042B877B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C90F3F-EDA4-5EE8-22B5-DAE12290AF88}"/>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5" name="Footer Placeholder 4">
            <a:extLst>
              <a:ext uri="{FF2B5EF4-FFF2-40B4-BE49-F238E27FC236}">
                <a16:creationId xmlns:a16="http://schemas.microsoft.com/office/drawing/2014/main" id="{68BC5DE4-43B4-15BC-88A9-228A100713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199F97-1C9B-B309-6C21-B9D92B1A7906}"/>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3973641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029-D3A6-C92A-5876-005E209883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BA53C8-4A18-8F4A-2F2F-ECF7435ED2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24487E-5E25-E4D6-B450-48D396C0E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18E8C4-CFEE-7BCA-E238-9836CF52A871}"/>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6" name="Footer Placeholder 5">
            <a:extLst>
              <a:ext uri="{FF2B5EF4-FFF2-40B4-BE49-F238E27FC236}">
                <a16:creationId xmlns:a16="http://schemas.microsoft.com/office/drawing/2014/main" id="{558C2235-3B70-6EB0-0B0E-36518532B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7FD20D-DF1F-0340-2692-E70F5BA48FE2}"/>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277336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E2E9-AE21-79C5-06F5-D1C464D4BE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566252-1418-B5CB-BD56-2865C30B3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13B12-F776-662F-CDF7-E02104046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322D4-5205-E5B7-3031-002D63289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D3B22-39B1-2321-5CB7-4DEC6B6BB0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539643-EB21-EA76-3E65-44EC10385123}"/>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8" name="Footer Placeholder 7">
            <a:extLst>
              <a:ext uri="{FF2B5EF4-FFF2-40B4-BE49-F238E27FC236}">
                <a16:creationId xmlns:a16="http://schemas.microsoft.com/office/drawing/2014/main" id="{57FAD47B-84AE-B451-534A-F9790BA7A0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5E5117-8E2C-6EFA-16AC-0FEFECBEC7A9}"/>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3964345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4A0E7-5EB8-2B31-7D87-7C1CA18C2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F8F9AF-51BC-0ED3-1BE2-83C8CDA62055}"/>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4" name="Footer Placeholder 3">
            <a:extLst>
              <a:ext uri="{FF2B5EF4-FFF2-40B4-BE49-F238E27FC236}">
                <a16:creationId xmlns:a16="http://schemas.microsoft.com/office/drawing/2014/main" id="{800EE8BD-8018-EF0C-EB82-09813455BF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82063F-FE76-F2B6-84CB-EF9F9BF0A244}"/>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304368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B214A5-D0E0-834F-987B-7DF50E825D4C}"/>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3" name="Footer Placeholder 2">
            <a:extLst>
              <a:ext uri="{FF2B5EF4-FFF2-40B4-BE49-F238E27FC236}">
                <a16:creationId xmlns:a16="http://schemas.microsoft.com/office/drawing/2014/main" id="{64BB973F-4ED7-C219-6249-26A9EAAB6A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5594C0-0633-1A69-15E7-E126020A39A6}"/>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3225847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B722-0116-78D7-18B3-666B1BA44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048AC2-C05B-47DF-02CA-36DCC3F2E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EA0368-B559-A4BE-63A9-82581D9C7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8AB0F-09BF-1590-691C-0FCDD2AB572A}"/>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6" name="Footer Placeholder 5">
            <a:extLst>
              <a:ext uri="{FF2B5EF4-FFF2-40B4-BE49-F238E27FC236}">
                <a16:creationId xmlns:a16="http://schemas.microsoft.com/office/drawing/2014/main" id="{C39E8AB8-D6F2-115E-E1B0-8550D69B18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39A80-927C-86A6-98AF-A951F0F3CAB8}"/>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290115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6A02-A530-234A-4AA1-F308AC9B0C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827B3D-551A-8144-DD85-2824282EA7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5B722F-72F3-F918-2303-2F95FD9F0A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BAE52C-3CB9-B3CA-D1CB-0F2ABDAB0BCB}"/>
              </a:ext>
            </a:extLst>
          </p:cNvPr>
          <p:cNvSpPr>
            <a:spLocks noGrp="1"/>
          </p:cNvSpPr>
          <p:nvPr>
            <p:ph type="dt" sz="half" idx="10"/>
          </p:nvPr>
        </p:nvSpPr>
        <p:spPr/>
        <p:txBody>
          <a:bodyPr/>
          <a:lstStyle/>
          <a:p>
            <a:fld id="{B8618D87-AE76-4EDA-A9D4-3292679FDC0B}" type="datetimeFigureOut">
              <a:rPr lang="en-US" smtClean="0"/>
              <a:t>10/4/2024</a:t>
            </a:fld>
            <a:endParaRPr lang="en-US"/>
          </a:p>
        </p:txBody>
      </p:sp>
      <p:sp>
        <p:nvSpPr>
          <p:cNvPr id="6" name="Footer Placeholder 5">
            <a:extLst>
              <a:ext uri="{FF2B5EF4-FFF2-40B4-BE49-F238E27FC236}">
                <a16:creationId xmlns:a16="http://schemas.microsoft.com/office/drawing/2014/main" id="{6242C617-0DC3-63DC-81E0-216A2C71BA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5AAD8-E2D0-91EE-5C0E-227A86C1C8E9}"/>
              </a:ext>
            </a:extLst>
          </p:cNvPr>
          <p:cNvSpPr>
            <a:spLocks noGrp="1"/>
          </p:cNvSpPr>
          <p:nvPr>
            <p:ph type="sldNum" sz="quarter" idx="12"/>
          </p:nvPr>
        </p:nvSpPr>
        <p:spPr/>
        <p:txBody>
          <a:bodyPr/>
          <a:lstStyle/>
          <a:p>
            <a:fld id="{8530D567-C08B-4E46-A9CF-4C06EBC114EE}" type="slidenum">
              <a:rPr lang="en-US" smtClean="0"/>
              <a:t>‹#›</a:t>
            </a:fld>
            <a:endParaRPr lang="en-US"/>
          </a:p>
        </p:txBody>
      </p:sp>
    </p:spTree>
    <p:extLst>
      <p:ext uri="{BB962C8B-B14F-4D97-AF65-F5344CB8AC3E}">
        <p14:creationId xmlns:p14="http://schemas.microsoft.com/office/powerpoint/2010/main" val="3131762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232364-373F-716F-260D-7B83F1340E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6B67915-E54A-2CC1-33E6-0221B98B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FB896-C218-31E8-8A37-4BF5D7F74D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18D87-AE76-4EDA-A9D4-3292679FDC0B}" type="datetimeFigureOut">
              <a:rPr lang="en-US" smtClean="0"/>
              <a:t>10/4/2024</a:t>
            </a:fld>
            <a:endParaRPr lang="en-US"/>
          </a:p>
        </p:txBody>
      </p:sp>
      <p:sp>
        <p:nvSpPr>
          <p:cNvPr id="5" name="Footer Placeholder 4">
            <a:extLst>
              <a:ext uri="{FF2B5EF4-FFF2-40B4-BE49-F238E27FC236}">
                <a16:creationId xmlns:a16="http://schemas.microsoft.com/office/drawing/2014/main" id="{B98A0DA2-6885-1CED-05A1-5B1461509E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3EBE3A-765B-BE84-24BE-B20397EEB9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0D567-C08B-4E46-A9CF-4C06EBC114EE}" type="slidenum">
              <a:rPr lang="en-US" smtClean="0"/>
              <a:t>‹#›</a:t>
            </a:fld>
            <a:endParaRPr lang="en-US"/>
          </a:p>
        </p:txBody>
      </p:sp>
    </p:spTree>
    <p:extLst>
      <p:ext uri="{BB962C8B-B14F-4D97-AF65-F5344CB8AC3E}">
        <p14:creationId xmlns:p14="http://schemas.microsoft.com/office/powerpoint/2010/main" val="281452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B29A3-D315-F435-B63A-A908DA7CD509}"/>
              </a:ext>
            </a:extLst>
          </p:cNvPr>
          <p:cNvSpPr>
            <a:spLocks noGrp="1"/>
          </p:cNvSpPr>
          <p:nvPr>
            <p:ph type="ctrTitle"/>
          </p:nvPr>
        </p:nvSpPr>
        <p:spPr/>
        <p:txBody>
          <a:bodyPr>
            <a:normAutofit/>
          </a:bodyPr>
          <a:lstStyle/>
          <a:p>
            <a:r>
              <a:rPr lang="en-US" sz="5400" b="1" i="0" u="none" strike="noStrike" dirty="0">
                <a:solidFill>
                  <a:srgbClr val="000000"/>
                </a:solidFill>
                <a:effectLst/>
                <a:latin typeface="Times New Roman" panose="02020603050405020304" pitchFamily="18" charset="0"/>
              </a:rPr>
              <a:t>Finance: Loan Default Prediction</a:t>
            </a:r>
            <a:endParaRPr lang="en-US" sz="19900" dirty="0"/>
          </a:p>
        </p:txBody>
      </p:sp>
      <p:sp>
        <p:nvSpPr>
          <p:cNvPr id="3" name="Subtitle 2">
            <a:extLst>
              <a:ext uri="{FF2B5EF4-FFF2-40B4-BE49-F238E27FC236}">
                <a16:creationId xmlns:a16="http://schemas.microsoft.com/office/drawing/2014/main" id="{EFB9CFB2-E10A-6184-0BC2-7B3F1513E120}"/>
              </a:ext>
            </a:extLst>
          </p:cNvPr>
          <p:cNvSpPr>
            <a:spLocks noGrp="1"/>
          </p:cNvSpPr>
          <p:nvPr>
            <p:ph type="subTitle" idx="1"/>
          </p:nvPr>
        </p:nvSpPr>
        <p:spPr>
          <a:xfrm>
            <a:off x="1524000" y="4182894"/>
            <a:ext cx="9144000" cy="1074906"/>
          </a:xfrm>
        </p:spPr>
        <p:txBody>
          <a:bodyPr/>
          <a:lstStyle/>
          <a:p>
            <a:r>
              <a:rPr lang="en-US" dirty="0"/>
              <a:t>Final Project</a:t>
            </a:r>
          </a:p>
        </p:txBody>
      </p:sp>
    </p:spTree>
    <p:extLst>
      <p:ext uri="{BB962C8B-B14F-4D97-AF65-F5344CB8AC3E}">
        <p14:creationId xmlns:p14="http://schemas.microsoft.com/office/powerpoint/2010/main" val="1245896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085D7-8112-4213-58E2-C370A12C3949}"/>
              </a:ext>
            </a:extLst>
          </p:cNvPr>
          <p:cNvSpPr>
            <a:spLocks noGrp="1"/>
          </p:cNvSpPr>
          <p:nvPr>
            <p:ph type="title"/>
          </p:nvPr>
        </p:nvSpPr>
        <p:spPr/>
        <p:txBody>
          <a:bodyPr>
            <a:normAutofit/>
          </a:bodyPr>
          <a:lstStyle/>
          <a:p>
            <a:r>
              <a:rPr lang="en-US" sz="4000" b="1" u="sng" dirty="0"/>
              <a:t>Train Test Split</a:t>
            </a:r>
          </a:p>
        </p:txBody>
      </p:sp>
      <p:pic>
        <p:nvPicPr>
          <p:cNvPr id="5" name="Content Placeholder 4">
            <a:extLst>
              <a:ext uri="{FF2B5EF4-FFF2-40B4-BE49-F238E27FC236}">
                <a16:creationId xmlns:a16="http://schemas.microsoft.com/office/drawing/2014/main" id="{6437CA8A-3284-0BAF-9C68-EAC26CFF4E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524029"/>
            <a:ext cx="10397247" cy="3047972"/>
          </a:xfrm>
        </p:spPr>
      </p:pic>
      <p:sp>
        <p:nvSpPr>
          <p:cNvPr id="9" name="TextBox 8">
            <a:extLst>
              <a:ext uri="{FF2B5EF4-FFF2-40B4-BE49-F238E27FC236}">
                <a16:creationId xmlns:a16="http://schemas.microsoft.com/office/drawing/2014/main" id="{DE789D24-FDB9-D5BC-16A9-AFA9354C5F67}"/>
              </a:ext>
            </a:extLst>
          </p:cNvPr>
          <p:cNvSpPr txBox="1"/>
          <p:nvPr/>
        </p:nvSpPr>
        <p:spPr>
          <a:xfrm>
            <a:off x="1058835" y="5084574"/>
            <a:ext cx="9731190" cy="646331"/>
          </a:xfrm>
          <a:prstGeom prst="rect">
            <a:avLst/>
          </a:prstGeom>
          <a:noFill/>
        </p:spPr>
        <p:txBody>
          <a:bodyPr wrap="none" rtlCol="0">
            <a:spAutoFit/>
          </a:bodyPr>
          <a:lstStyle/>
          <a:p>
            <a:pPr algn="ctr"/>
            <a:r>
              <a:rPr lang="en-US" dirty="0"/>
              <a:t>After that, I used the TrainTestSplit function to divide the data into X_train, X_test, y_train, and y_test </a:t>
            </a:r>
          </a:p>
          <a:p>
            <a:pPr algn="ctr"/>
            <a:r>
              <a:rPr lang="en-US" dirty="0"/>
              <a:t>for training and testing with separate datasets.</a:t>
            </a:r>
          </a:p>
        </p:txBody>
      </p:sp>
    </p:spTree>
    <p:extLst>
      <p:ext uri="{BB962C8B-B14F-4D97-AF65-F5344CB8AC3E}">
        <p14:creationId xmlns:p14="http://schemas.microsoft.com/office/powerpoint/2010/main" val="378790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B69F-F1A4-553D-CCE5-952A77348535}"/>
              </a:ext>
            </a:extLst>
          </p:cNvPr>
          <p:cNvSpPr>
            <a:spLocks noGrp="1"/>
          </p:cNvSpPr>
          <p:nvPr>
            <p:ph type="title"/>
          </p:nvPr>
        </p:nvSpPr>
        <p:spPr>
          <a:xfrm>
            <a:off x="838200" y="287304"/>
            <a:ext cx="10515600" cy="880015"/>
          </a:xfrm>
        </p:spPr>
        <p:txBody>
          <a:bodyPr>
            <a:normAutofit/>
          </a:bodyPr>
          <a:lstStyle/>
          <a:p>
            <a:r>
              <a:rPr lang="en-US" sz="4000" b="1" u="sng" dirty="0"/>
              <a:t>Feature Importance</a:t>
            </a:r>
          </a:p>
        </p:txBody>
      </p:sp>
      <p:pic>
        <p:nvPicPr>
          <p:cNvPr id="5" name="Content Placeholder 4">
            <a:extLst>
              <a:ext uri="{FF2B5EF4-FFF2-40B4-BE49-F238E27FC236}">
                <a16:creationId xmlns:a16="http://schemas.microsoft.com/office/drawing/2014/main" id="{4365ECDE-4279-A2FB-EE24-67516CA92C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125" y="1245140"/>
            <a:ext cx="9247386" cy="5166824"/>
          </a:xfrm>
        </p:spPr>
      </p:pic>
    </p:spTree>
    <p:extLst>
      <p:ext uri="{BB962C8B-B14F-4D97-AF65-F5344CB8AC3E}">
        <p14:creationId xmlns:p14="http://schemas.microsoft.com/office/powerpoint/2010/main" val="2133741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186C6-FC9B-496C-CDB3-420E438EF805}"/>
              </a:ext>
            </a:extLst>
          </p:cNvPr>
          <p:cNvSpPr>
            <a:spLocks noGrp="1"/>
          </p:cNvSpPr>
          <p:nvPr>
            <p:ph type="title"/>
          </p:nvPr>
        </p:nvSpPr>
        <p:spPr/>
        <p:txBody>
          <a:bodyPr>
            <a:normAutofit/>
          </a:bodyPr>
          <a:lstStyle/>
          <a:p>
            <a:pPr algn="ctr"/>
            <a:r>
              <a:rPr lang="en-US" sz="4000" b="1" u="sng" dirty="0"/>
              <a:t>Feature importance</a:t>
            </a:r>
          </a:p>
        </p:txBody>
      </p:sp>
      <p:sp>
        <p:nvSpPr>
          <p:cNvPr id="3" name="Content Placeholder 2">
            <a:extLst>
              <a:ext uri="{FF2B5EF4-FFF2-40B4-BE49-F238E27FC236}">
                <a16:creationId xmlns:a16="http://schemas.microsoft.com/office/drawing/2014/main" id="{F03C9B1A-3AD6-9DFC-6D1D-B97F6003CC04}"/>
              </a:ext>
            </a:extLst>
          </p:cNvPr>
          <p:cNvSpPr>
            <a:spLocks noGrp="1"/>
          </p:cNvSpPr>
          <p:nvPr>
            <p:ph idx="1"/>
          </p:nvPr>
        </p:nvSpPr>
        <p:spPr/>
        <p:txBody>
          <a:bodyPr/>
          <a:lstStyle/>
          <a:p>
            <a:pPr marL="0" indent="0" algn="ctr">
              <a:buNone/>
            </a:pPr>
            <a:r>
              <a:rPr lang="en-US" dirty="0"/>
              <a:t>The feature importance plot reveals that features such as Debt_to_Income_Ratio, Existing_Loan_Balance, Credit Score, Monthly_Loan_Payment, Income, and Age hold more significance. In contrast, the features DTI Group, Age Group, and Credit Score Group are less important. However, when I removed the less important features, the accuracy of the model decreased significantly. Therefore, I decided to retain all columns to ensure better accuracy and did not drop any features.</a:t>
            </a:r>
          </a:p>
        </p:txBody>
      </p:sp>
    </p:spTree>
    <p:extLst>
      <p:ext uri="{BB962C8B-B14F-4D97-AF65-F5344CB8AC3E}">
        <p14:creationId xmlns:p14="http://schemas.microsoft.com/office/powerpoint/2010/main" val="2962813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E0FD9-91CA-7E2A-4BF8-30EBC9C43D53}"/>
              </a:ext>
            </a:extLst>
          </p:cNvPr>
          <p:cNvSpPr>
            <a:spLocks noGrp="1"/>
          </p:cNvSpPr>
          <p:nvPr>
            <p:ph type="title"/>
          </p:nvPr>
        </p:nvSpPr>
        <p:spPr>
          <a:xfrm>
            <a:off x="838200" y="501312"/>
            <a:ext cx="10515600" cy="1325563"/>
          </a:xfrm>
        </p:spPr>
        <p:txBody>
          <a:bodyPr>
            <a:normAutofit/>
          </a:bodyPr>
          <a:lstStyle/>
          <a:p>
            <a:r>
              <a:rPr lang="en-US" sz="4000" b="1" u="sng" dirty="0"/>
              <a:t>Model Training and Evaluation</a:t>
            </a:r>
          </a:p>
        </p:txBody>
      </p:sp>
      <p:sp>
        <p:nvSpPr>
          <p:cNvPr id="3" name="Content Placeholder 2">
            <a:extLst>
              <a:ext uri="{FF2B5EF4-FFF2-40B4-BE49-F238E27FC236}">
                <a16:creationId xmlns:a16="http://schemas.microsoft.com/office/drawing/2014/main" id="{F677E5CE-9ABD-77C1-2343-9BC6AF8D9971}"/>
              </a:ext>
            </a:extLst>
          </p:cNvPr>
          <p:cNvSpPr>
            <a:spLocks noGrp="1"/>
          </p:cNvSpPr>
          <p:nvPr>
            <p:ph idx="1"/>
          </p:nvPr>
        </p:nvSpPr>
        <p:spPr>
          <a:xfrm>
            <a:off x="838200" y="1826875"/>
            <a:ext cx="10515600" cy="4351338"/>
          </a:xfrm>
        </p:spPr>
        <p:txBody>
          <a:bodyPr/>
          <a:lstStyle/>
          <a:p>
            <a:pPr marL="0" indent="0">
              <a:buNone/>
            </a:pPr>
            <a:r>
              <a:rPr lang="en-US" dirty="0"/>
              <a:t>Using the cleaned dataset, I trained </a:t>
            </a:r>
          </a:p>
          <a:p>
            <a:r>
              <a:rPr lang="en-US" dirty="0"/>
              <a:t>Logistic Regression</a:t>
            </a:r>
          </a:p>
          <a:p>
            <a:r>
              <a:rPr lang="en-US" dirty="0"/>
              <a:t>Decision Tree</a:t>
            </a:r>
          </a:p>
          <a:p>
            <a:r>
              <a:rPr lang="en-US" dirty="0"/>
              <a:t>Random Forest</a:t>
            </a:r>
          </a:p>
          <a:p>
            <a:r>
              <a:rPr lang="en-US" dirty="0"/>
              <a:t>SVM. </a:t>
            </a:r>
          </a:p>
          <a:p>
            <a:pPr marL="0" indent="0">
              <a:buNone/>
            </a:pPr>
            <a:r>
              <a:rPr lang="en-US" dirty="0"/>
              <a:t>I found that Random Forest provided the best accuracy and a favorable ROC curve. After hyper-tuning the models for optimal parameters, the hyper-tuned Random Forest still yielded the highest accuracy and an impressive ROC curve.</a:t>
            </a:r>
          </a:p>
        </p:txBody>
      </p:sp>
    </p:spTree>
    <p:extLst>
      <p:ext uri="{BB962C8B-B14F-4D97-AF65-F5344CB8AC3E}">
        <p14:creationId xmlns:p14="http://schemas.microsoft.com/office/powerpoint/2010/main" val="2356957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Default Logistic Regression</a:t>
            </a:r>
          </a:p>
        </p:txBody>
      </p:sp>
      <p:pic>
        <p:nvPicPr>
          <p:cNvPr id="5" name="Content Placeholder 4">
            <a:extLst>
              <a:ext uri="{FF2B5EF4-FFF2-40B4-BE49-F238E27FC236}">
                <a16:creationId xmlns:a16="http://schemas.microsoft.com/office/drawing/2014/main" id="{9034AAD0-93E2-F607-DE31-4246C73A72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1196" y="1813420"/>
            <a:ext cx="4671465" cy="3231160"/>
          </a:xfrm>
        </p:spPr>
      </p:pic>
      <p:pic>
        <p:nvPicPr>
          <p:cNvPr id="7" name="Picture 6">
            <a:extLst>
              <a:ext uri="{FF2B5EF4-FFF2-40B4-BE49-F238E27FC236}">
                <a16:creationId xmlns:a16="http://schemas.microsoft.com/office/drawing/2014/main" id="{D3429ECC-0C51-4483-6826-C81A4004D9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665" y="1189212"/>
            <a:ext cx="6670107" cy="5204297"/>
          </a:xfrm>
          <a:prstGeom prst="rect">
            <a:avLst/>
          </a:prstGeom>
        </p:spPr>
      </p:pic>
    </p:spTree>
    <p:extLst>
      <p:ext uri="{BB962C8B-B14F-4D97-AF65-F5344CB8AC3E}">
        <p14:creationId xmlns:p14="http://schemas.microsoft.com/office/powerpoint/2010/main" val="220783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Default </a:t>
            </a:r>
            <a:r>
              <a:rPr lang="en-US" sz="4000" b="1" u="sng" dirty="0" err="1"/>
              <a:t>DecisionTree</a:t>
            </a:r>
            <a:endParaRPr lang="en-US" sz="4000" b="1" u="sng" dirty="0"/>
          </a:p>
        </p:txBody>
      </p:sp>
      <p:pic>
        <p:nvPicPr>
          <p:cNvPr id="4" name="Picture 3">
            <a:extLst>
              <a:ext uri="{FF2B5EF4-FFF2-40B4-BE49-F238E27FC236}">
                <a16:creationId xmlns:a16="http://schemas.microsoft.com/office/drawing/2014/main" id="{65E9A921-BA77-54F7-CAE8-DEE17CE0F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468" y="1952446"/>
            <a:ext cx="4671465" cy="3124471"/>
          </a:xfrm>
          <a:prstGeom prst="rect">
            <a:avLst/>
          </a:prstGeom>
        </p:spPr>
      </p:pic>
      <p:pic>
        <p:nvPicPr>
          <p:cNvPr id="10" name="Picture 9">
            <a:extLst>
              <a:ext uri="{FF2B5EF4-FFF2-40B4-BE49-F238E27FC236}">
                <a16:creationId xmlns:a16="http://schemas.microsoft.com/office/drawing/2014/main" id="{AB92D1E4-503F-CC76-36FF-C51EC640B4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937" y="986226"/>
            <a:ext cx="6336057" cy="4885547"/>
          </a:xfrm>
          <a:prstGeom prst="rect">
            <a:avLst/>
          </a:prstGeom>
        </p:spPr>
      </p:pic>
    </p:spTree>
    <p:extLst>
      <p:ext uri="{BB962C8B-B14F-4D97-AF65-F5344CB8AC3E}">
        <p14:creationId xmlns:p14="http://schemas.microsoft.com/office/powerpoint/2010/main" val="327642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Default </a:t>
            </a:r>
            <a:r>
              <a:rPr lang="en-US" sz="4000" b="1" u="sng" dirty="0" err="1"/>
              <a:t>RandomForest</a:t>
            </a:r>
            <a:endParaRPr lang="en-US" sz="4000" b="1" u="sng" dirty="0"/>
          </a:p>
        </p:txBody>
      </p:sp>
      <p:pic>
        <p:nvPicPr>
          <p:cNvPr id="8" name="Picture 7">
            <a:extLst>
              <a:ext uri="{FF2B5EF4-FFF2-40B4-BE49-F238E27FC236}">
                <a16:creationId xmlns:a16="http://schemas.microsoft.com/office/drawing/2014/main" id="{1A61CD13-8BB0-3F63-04FE-883F195A89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83" y="2122502"/>
            <a:ext cx="4640982" cy="3276884"/>
          </a:xfrm>
          <a:prstGeom prst="rect">
            <a:avLst/>
          </a:prstGeom>
        </p:spPr>
      </p:pic>
      <p:pic>
        <p:nvPicPr>
          <p:cNvPr id="10" name="Picture 9">
            <a:extLst>
              <a:ext uri="{FF2B5EF4-FFF2-40B4-BE49-F238E27FC236}">
                <a16:creationId xmlns:a16="http://schemas.microsoft.com/office/drawing/2014/main" id="{74725BA3-B1BF-8C99-5DC1-2A59BBDAF4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8300" y="1108954"/>
            <a:ext cx="6637595" cy="5303980"/>
          </a:xfrm>
          <a:prstGeom prst="rect">
            <a:avLst/>
          </a:prstGeom>
        </p:spPr>
      </p:pic>
    </p:spTree>
    <p:extLst>
      <p:ext uri="{BB962C8B-B14F-4D97-AF65-F5344CB8AC3E}">
        <p14:creationId xmlns:p14="http://schemas.microsoft.com/office/powerpoint/2010/main" val="3686839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Default SVM</a:t>
            </a:r>
          </a:p>
        </p:txBody>
      </p:sp>
      <p:pic>
        <p:nvPicPr>
          <p:cNvPr id="8" name="Picture 7">
            <a:extLst>
              <a:ext uri="{FF2B5EF4-FFF2-40B4-BE49-F238E27FC236}">
                <a16:creationId xmlns:a16="http://schemas.microsoft.com/office/drawing/2014/main" id="{D2D83C46-A26C-57AB-71FB-B6D2B95A4F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411" y="2104846"/>
            <a:ext cx="4496190" cy="3193057"/>
          </a:xfrm>
          <a:prstGeom prst="rect">
            <a:avLst/>
          </a:prstGeom>
        </p:spPr>
      </p:pic>
      <p:pic>
        <p:nvPicPr>
          <p:cNvPr id="10" name="Picture 9">
            <a:extLst>
              <a:ext uri="{FF2B5EF4-FFF2-40B4-BE49-F238E27FC236}">
                <a16:creationId xmlns:a16="http://schemas.microsoft.com/office/drawing/2014/main" id="{7B0F3901-834E-9770-316D-23A13DC98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3199" y="826544"/>
            <a:ext cx="6629975" cy="5204911"/>
          </a:xfrm>
          <a:prstGeom prst="rect">
            <a:avLst/>
          </a:prstGeom>
        </p:spPr>
      </p:pic>
    </p:spTree>
    <p:extLst>
      <p:ext uri="{BB962C8B-B14F-4D97-AF65-F5344CB8AC3E}">
        <p14:creationId xmlns:p14="http://schemas.microsoft.com/office/powerpoint/2010/main" val="394066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3624-633B-4D50-6C9B-4F89C8415086}"/>
              </a:ext>
            </a:extLst>
          </p:cNvPr>
          <p:cNvSpPr>
            <a:spLocks noGrp="1"/>
          </p:cNvSpPr>
          <p:nvPr>
            <p:ph type="title"/>
          </p:nvPr>
        </p:nvSpPr>
        <p:spPr/>
        <p:txBody>
          <a:bodyPr>
            <a:normAutofit/>
          </a:bodyPr>
          <a:lstStyle/>
          <a:p>
            <a:r>
              <a:rPr lang="en-US" sz="4000" b="1" u="sng" dirty="0"/>
              <a:t>Hyper Tuned Values</a:t>
            </a:r>
          </a:p>
        </p:txBody>
      </p:sp>
      <p:pic>
        <p:nvPicPr>
          <p:cNvPr id="5" name="Picture 4">
            <a:extLst>
              <a:ext uri="{FF2B5EF4-FFF2-40B4-BE49-F238E27FC236}">
                <a16:creationId xmlns:a16="http://schemas.microsoft.com/office/drawing/2014/main" id="{13A2DB90-B9FF-E068-4474-4AAC8157DA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67" y="1963063"/>
            <a:ext cx="10646233" cy="3503882"/>
          </a:xfrm>
          <a:prstGeom prst="rect">
            <a:avLst/>
          </a:prstGeom>
        </p:spPr>
      </p:pic>
      <p:sp>
        <p:nvSpPr>
          <p:cNvPr id="6" name="Rectangle 5">
            <a:extLst>
              <a:ext uri="{FF2B5EF4-FFF2-40B4-BE49-F238E27FC236}">
                <a16:creationId xmlns:a16="http://schemas.microsoft.com/office/drawing/2014/main" id="{64BB06DD-B583-94AD-EF73-FFBDE421CB0F}"/>
              </a:ext>
            </a:extLst>
          </p:cNvPr>
          <p:cNvSpPr/>
          <p:nvPr/>
        </p:nvSpPr>
        <p:spPr>
          <a:xfrm>
            <a:off x="603115" y="1848255"/>
            <a:ext cx="10881318" cy="12256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D4A015B-18F2-6276-8FBF-376640CC2D31}"/>
              </a:ext>
            </a:extLst>
          </p:cNvPr>
          <p:cNvSpPr/>
          <p:nvPr/>
        </p:nvSpPr>
        <p:spPr>
          <a:xfrm>
            <a:off x="599752" y="3110571"/>
            <a:ext cx="10881318" cy="12256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82C3D1-6B51-6AEE-6A27-11FF630FFE86}"/>
              </a:ext>
            </a:extLst>
          </p:cNvPr>
          <p:cNvSpPr/>
          <p:nvPr/>
        </p:nvSpPr>
        <p:spPr>
          <a:xfrm>
            <a:off x="603115" y="4393660"/>
            <a:ext cx="10881318" cy="1225685"/>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92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Hyper tuned Logistic Regression</a:t>
            </a:r>
          </a:p>
        </p:txBody>
      </p:sp>
      <p:pic>
        <p:nvPicPr>
          <p:cNvPr id="8" name="Picture 7">
            <a:extLst>
              <a:ext uri="{FF2B5EF4-FFF2-40B4-BE49-F238E27FC236}">
                <a16:creationId xmlns:a16="http://schemas.microsoft.com/office/drawing/2014/main" id="{F7F27235-266D-2E5C-FC13-9D2A14104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76" y="2109955"/>
            <a:ext cx="4359018" cy="3124471"/>
          </a:xfrm>
          <a:prstGeom prst="rect">
            <a:avLst/>
          </a:prstGeom>
        </p:spPr>
      </p:pic>
      <p:pic>
        <p:nvPicPr>
          <p:cNvPr id="10" name="Picture 9">
            <a:extLst>
              <a:ext uri="{FF2B5EF4-FFF2-40B4-BE49-F238E27FC236}">
                <a16:creationId xmlns:a16="http://schemas.microsoft.com/office/drawing/2014/main" id="{89865939-A375-C3A7-68AC-A38AF15A2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376" y="1108954"/>
            <a:ext cx="6622354" cy="5189670"/>
          </a:xfrm>
          <a:prstGeom prst="rect">
            <a:avLst/>
          </a:prstGeom>
        </p:spPr>
      </p:pic>
    </p:spTree>
    <p:extLst>
      <p:ext uri="{BB962C8B-B14F-4D97-AF65-F5344CB8AC3E}">
        <p14:creationId xmlns:p14="http://schemas.microsoft.com/office/powerpoint/2010/main" val="3612159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90CC2-5CFD-5F52-830F-0DA3638AF779}"/>
              </a:ext>
            </a:extLst>
          </p:cNvPr>
          <p:cNvSpPr>
            <a:spLocks noGrp="1"/>
          </p:cNvSpPr>
          <p:nvPr>
            <p:ph type="title"/>
          </p:nvPr>
        </p:nvSpPr>
        <p:spPr>
          <a:xfrm>
            <a:off x="838200" y="783414"/>
            <a:ext cx="10515600" cy="1325563"/>
          </a:xfrm>
        </p:spPr>
        <p:txBody>
          <a:bodyPr/>
          <a:lstStyle/>
          <a:p>
            <a:r>
              <a:rPr lang="en-US" b="1" u="sng" dirty="0"/>
              <a:t>The Dataset</a:t>
            </a:r>
          </a:p>
        </p:txBody>
      </p:sp>
      <p:graphicFrame>
        <p:nvGraphicFramePr>
          <p:cNvPr id="4" name="Content Placeholder 3">
            <a:extLst>
              <a:ext uri="{FF2B5EF4-FFF2-40B4-BE49-F238E27FC236}">
                <a16:creationId xmlns:a16="http://schemas.microsoft.com/office/drawing/2014/main" id="{EA4538D2-1510-A3DE-618B-8E6F5EBE88C2}"/>
              </a:ext>
            </a:extLst>
          </p:cNvPr>
          <p:cNvGraphicFramePr>
            <a:graphicFrameLocks noGrp="1"/>
          </p:cNvGraphicFramePr>
          <p:nvPr>
            <p:ph idx="1"/>
            <p:extLst>
              <p:ext uri="{D42A27DB-BD31-4B8C-83A1-F6EECF244321}">
                <p14:modId xmlns:p14="http://schemas.microsoft.com/office/powerpoint/2010/main" val="2917114867"/>
              </p:ext>
            </p:extLst>
          </p:nvPr>
        </p:nvGraphicFramePr>
        <p:xfrm>
          <a:off x="525288" y="2477378"/>
          <a:ext cx="10828512" cy="2656840"/>
        </p:xfrm>
        <a:graphic>
          <a:graphicData uri="http://schemas.openxmlformats.org/drawingml/2006/table">
            <a:tbl>
              <a:tblPr firstRow="1" bandRow="1">
                <a:tableStyleId>{5C22544A-7EE6-4342-B048-85BDC9FD1C3A}</a:tableStyleId>
              </a:tblPr>
              <a:tblGrid>
                <a:gridCol w="651753">
                  <a:extLst>
                    <a:ext uri="{9D8B030D-6E8A-4147-A177-3AD203B41FA5}">
                      <a16:colId xmlns:a16="http://schemas.microsoft.com/office/drawing/2014/main" val="3814445241"/>
                    </a:ext>
                  </a:extLst>
                </a:gridCol>
                <a:gridCol w="778213">
                  <a:extLst>
                    <a:ext uri="{9D8B030D-6E8A-4147-A177-3AD203B41FA5}">
                      <a16:colId xmlns:a16="http://schemas.microsoft.com/office/drawing/2014/main" val="1597861181"/>
                    </a:ext>
                  </a:extLst>
                </a:gridCol>
                <a:gridCol w="1089497">
                  <a:extLst>
                    <a:ext uri="{9D8B030D-6E8A-4147-A177-3AD203B41FA5}">
                      <a16:colId xmlns:a16="http://schemas.microsoft.com/office/drawing/2014/main" val="3728646885"/>
                    </a:ext>
                  </a:extLst>
                </a:gridCol>
                <a:gridCol w="1157598">
                  <a:extLst>
                    <a:ext uri="{9D8B030D-6E8A-4147-A177-3AD203B41FA5}">
                      <a16:colId xmlns:a16="http://schemas.microsoft.com/office/drawing/2014/main" val="3234405253"/>
                    </a:ext>
                  </a:extLst>
                </a:gridCol>
                <a:gridCol w="904672">
                  <a:extLst>
                    <a:ext uri="{9D8B030D-6E8A-4147-A177-3AD203B41FA5}">
                      <a16:colId xmlns:a16="http://schemas.microsoft.com/office/drawing/2014/main" val="2739039219"/>
                    </a:ext>
                  </a:extLst>
                </a:gridCol>
                <a:gridCol w="700392">
                  <a:extLst>
                    <a:ext uri="{9D8B030D-6E8A-4147-A177-3AD203B41FA5}">
                      <a16:colId xmlns:a16="http://schemas.microsoft.com/office/drawing/2014/main" val="1363076903"/>
                    </a:ext>
                  </a:extLst>
                </a:gridCol>
                <a:gridCol w="914400">
                  <a:extLst>
                    <a:ext uri="{9D8B030D-6E8A-4147-A177-3AD203B41FA5}">
                      <a16:colId xmlns:a16="http://schemas.microsoft.com/office/drawing/2014/main" val="741644466"/>
                    </a:ext>
                  </a:extLst>
                </a:gridCol>
                <a:gridCol w="1022483">
                  <a:extLst>
                    <a:ext uri="{9D8B030D-6E8A-4147-A177-3AD203B41FA5}">
                      <a16:colId xmlns:a16="http://schemas.microsoft.com/office/drawing/2014/main" val="1070190880"/>
                    </a:ext>
                  </a:extLst>
                </a:gridCol>
                <a:gridCol w="902376">
                  <a:extLst>
                    <a:ext uri="{9D8B030D-6E8A-4147-A177-3AD203B41FA5}">
                      <a16:colId xmlns:a16="http://schemas.microsoft.com/office/drawing/2014/main" val="104532634"/>
                    </a:ext>
                  </a:extLst>
                </a:gridCol>
                <a:gridCol w="902376">
                  <a:extLst>
                    <a:ext uri="{9D8B030D-6E8A-4147-A177-3AD203B41FA5}">
                      <a16:colId xmlns:a16="http://schemas.microsoft.com/office/drawing/2014/main" val="2942243487"/>
                    </a:ext>
                  </a:extLst>
                </a:gridCol>
                <a:gridCol w="902376">
                  <a:extLst>
                    <a:ext uri="{9D8B030D-6E8A-4147-A177-3AD203B41FA5}">
                      <a16:colId xmlns:a16="http://schemas.microsoft.com/office/drawing/2014/main" val="319413147"/>
                    </a:ext>
                  </a:extLst>
                </a:gridCol>
                <a:gridCol w="902376">
                  <a:extLst>
                    <a:ext uri="{9D8B030D-6E8A-4147-A177-3AD203B41FA5}">
                      <a16:colId xmlns:a16="http://schemas.microsoft.com/office/drawing/2014/main" val="59073171"/>
                    </a:ext>
                  </a:extLst>
                </a:gridCol>
              </a:tblGrid>
              <a:tr h="370840">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US" sz="1400" b="1" dirty="0">
                          <a:effectLst/>
                        </a:rPr>
                        <a:t>Age</a:t>
                      </a:r>
                    </a:p>
                  </a:txBody>
                  <a:tcPr anchor="ctr"/>
                </a:tc>
                <a:tc>
                  <a:txBody>
                    <a:bodyPr/>
                    <a:lstStyle/>
                    <a:p>
                      <a:pPr algn="r" fontAlgn="ctr"/>
                      <a:r>
                        <a:rPr lang="en-US" sz="1400" b="1" dirty="0">
                          <a:effectLst/>
                        </a:rPr>
                        <a:t>Gender</a:t>
                      </a:r>
                    </a:p>
                  </a:txBody>
                  <a:tcPr anchor="ctr"/>
                </a:tc>
                <a:tc>
                  <a:txBody>
                    <a:bodyPr/>
                    <a:lstStyle/>
                    <a:p>
                      <a:pPr algn="r" fontAlgn="ctr"/>
                      <a:r>
                        <a:rPr lang="en-US" sz="1400" b="1" dirty="0">
                          <a:effectLst/>
                        </a:rPr>
                        <a:t>Income</a:t>
                      </a:r>
                    </a:p>
                  </a:txBody>
                  <a:tcPr anchor="ctr"/>
                </a:tc>
                <a:tc>
                  <a:txBody>
                    <a:bodyPr/>
                    <a:lstStyle/>
                    <a:p>
                      <a:pPr algn="r" fontAlgn="ctr"/>
                      <a:r>
                        <a:rPr lang="en-US" sz="1400" b="1" dirty="0">
                          <a:effectLst/>
                        </a:rPr>
                        <a:t>Employment</a:t>
                      </a:r>
                    </a:p>
                    <a:p>
                      <a:pPr algn="r" fontAlgn="ctr"/>
                      <a:r>
                        <a:rPr lang="en-US" sz="1400" b="1" dirty="0">
                          <a:effectLst/>
                        </a:rPr>
                        <a:t> Status</a:t>
                      </a:r>
                    </a:p>
                  </a:txBody>
                  <a:tcPr anchor="ctr"/>
                </a:tc>
                <a:tc>
                  <a:txBody>
                    <a:bodyPr/>
                    <a:lstStyle/>
                    <a:p>
                      <a:pPr algn="r" fontAlgn="ctr"/>
                      <a:r>
                        <a:rPr lang="en-US" sz="1400" b="1" dirty="0">
                          <a:effectLst/>
                        </a:rPr>
                        <a:t>Location</a:t>
                      </a:r>
                    </a:p>
                  </a:txBody>
                  <a:tcPr anchor="ctr"/>
                </a:tc>
                <a:tc>
                  <a:txBody>
                    <a:bodyPr/>
                    <a:lstStyle/>
                    <a:p>
                      <a:pPr algn="r" fontAlgn="ctr"/>
                      <a:r>
                        <a:rPr lang="en-US" sz="1400" b="1" dirty="0">
                          <a:effectLst/>
                        </a:rPr>
                        <a:t>Credit Score</a:t>
                      </a:r>
                    </a:p>
                  </a:txBody>
                  <a:tcPr anchor="ctr"/>
                </a:tc>
                <a:tc>
                  <a:txBody>
                    <a:bodyPr/>
                    <a:lstStyle/>
                    <a:p>
                      <a:pPr algn="r" fontAlgn="ctr"/>
                      <a:r>
                        <a:rPr lang="en-US" sz="1400" b="1" dirty="0">
                          <a:effectLst/>
                        </a:rPr>
                        <a:t>Debt to Income Ratio</a:t>
                      </a:r>
                    </a:p>
                  </a:txBody>
                  <a:tcPr anchor="ctr"/>
                </a:tc>
                <a:tc>
                  <a:txBody>
                    <a:bodyPr/>
                    <a:lstStyle/>
                    <a:p>
                      <a:pPr algn="r" fontAlgn="ctr"/>
                      <a:r>
                        <a:rPr lang="en-US" sz="1400" b="1" dirty="0">
                          <a:effectLst/>
                        </a:rPr>
                        <a:t>Existing Loan Balance</a:t>
                      </a:r>
                    </a:p>
                  </a:txBody>
                  <a:tcPr anchor="ctr"/>
                </a:tc>
                <a:tc>
                  <a:txBody>
                    <a:bodyPr/>
                    <a:lstStyle/>
                    <a:p>
                      <a:pPr algn="r" fontAlgn="ctr"/>
                      <a:r>
                        <a:rPr lang="en-US" sz="1400" b="1" dirty="0">
                          <a:effectLst/>
                        </a:rPr>
                        <a:t>Loan Status</a:t>
                      </a:r>
                    </a:p>
                  </a:txBody>
                  <a:tcPr anchor="ctr"/>
                </a:tc>
                <a:tc>
                  <a:txBody>
                    <a:bodyPr/>
                    <a:lstStyle/>
                    <a:p>
                      <a:pPr algn="r" fontAlgn="ctr"/>
                      <a:r>
                        <a:rPr lang="en-US" sz="1400" b="1" dirty="0">
                          <a:effectLst/>
                        </a:rPr>
                        <a:t>Loan Amount</a:t>
                      </a:r>
                    </a:p>
                  </a:txBody>
                  <a:tcPr anchor="ctr"/>
                </a:tc>
                <a:tc>
                  <a:txBody>
                    <a:bodyPr/>
                    <a:lstStyle/>
                    <a:p>
                      <a:pPr algn="r" fontAlgn="ctr"/>
                      <a:r>
                        <a:rPr lang="en-US" sz="1400" b="1" dirty="0">
                          <a:effectLst/>
                        </a:rPr>
                        <a:t>Interest Rate</a:t>
                      </a:r>
                    </a:p>
                  </a:txBody>
                  <a:tcPr anchor="ctr"/>
                </a:tc>
                <a:tc>
                  <a:txBody>
                    <a:bodyPr/>
                    <a:lstStyle/>
                    <a:p>
                      <a:pPr algn="r" fontAlgn="ctr"/>
                      <a:r>
                        <a:rPr lang="en-US" sz="1400" b="1" dirty="0">
                          <a:effectLst/>
                        </a:rPr>
                        <a:t>Loan Duration Months</a:t>
                      </a:r>
                    </a:p>
                  </a:txBody>
                  <a:tcPr anchor="ctr"/>
                </a:tc>
                <a:extLst>
                  <a:ext uri="{0D108BD9-81ED-4DB2-BD59-A6C34878D82A}">
                    <a16:rowId xmlns:a16="http://schemas.microsoft.com/office/drawing/2014/main" val="3125212639"/>
                  </a:ext>
                </a:extLst>
              </a:tr>
              <a:tr h="370840">
                <a:tc>
                  <a:txBody>
                    <a:bodyPr/>
                    <a:lstStyle/>
                    <a:p>
                      <a:pPr algn="r" fontAlgn="ctr"/>
                      <a:r>
                        <a:rPr lang="en-US" sz="1400">
                          <a:effectLst/>
                        </a:rPr>
                        <a:t>56</a:t>
                      </a:r>
                    </a:p>
                  </a:txBody>
                  <a:tcPr anchor="ctr"/>
                </a:tc>
                <a:tc>
                  <a:txBody>
                    <a:bodyPr/>
                    <a:lstStyle/>
                    <a:p>
                      <a:pPr algn="r" fontAlgn="ctr"/>
                      <a:r>
                        <a:rPr lang="en-US" sz="1400">
                          <a:effectLst/>
                        </a:rPr>
                        <a:t>Male</a:t>
                      </a:r>
                    </a:p>
                  </a:txBody>
                  <a:tcPr anchor="ctr"/>
                </a:tc>
                <a:tc>
                  <a:txBody>
                    <a:bodyPr/>
                    <a:lstStyle/>
                    <a:p>
                      <a:pPr algn="r" fontAlgn="ctr"/>
                      <a:r>
                        <a:rPr lang="en-US" sz="1400">
                          <a:effectLst/>
                        </a:rPr>
                        <a:t>71266.105175</a:t>
                      </a:r>
                    </a:p>
                  </a:txBody>
                  <a:tcPr anchor="ctr"/>
                </a:tc>
                <a:tc>
                  <a:txBody>
                    <a:bodyPr/>
                    <a:lstStyle/>
                    <a:p>
                      <a:pPr algn="r" fontAlgn="ctr"/>
                      <a:r>
                        <a:rPr lang="en-US" sz="1400">
                          <a:effectLst/>
                        </a:rPr>
                        <a:t>Employed</a:t>
                      </a:r>
                    </a:p>
                  </a:txBody>
                  <a:tcPr anchor="ctr"/>
                </a:tc>
                <a:tc>
                  <a:txBody>
                    <a:bodyPr/>
                    <a:lstStyle/>
                    <a:p>
                      <a:pPr algn="r" fontAlgn="ctr"/>
                      <a:r>
                        <a:rPr lang="en-US" sz="1400">
                          <a:effectLst/>
                        </a:rPr>
                        <a:t>Suburban</a:t>
                      </a:r>
                    </a:p>
                  </a:txBody>
                  <a:tcPr anchor="ctr"/>
                </a:tc>
                <a:tc>
                  <a:txBody>
                    <a:bodyPr/>
                    <a:lstStyle/>
                    <a:p>
                      <a:pPr algn="r" fontAlgn="ctr"/>
                      <a:r>
                        <a:rPr lang="en-US" sz="1400">
                          <a:effectLst/>
                        </a:rPr>
                        <a:t>639</a:t>
                      </a:r>
                    </a:p>
                  </a:txBody>
                  <a:tcPr anchor="ctr"/>
                </a:tc>
                <a:tc>
                  <a:txBody>
                    <a:bodyPr/>
                    <a:lstStyle/>
                    <a:p>
                      <a:pPr algn="r" fontAlgn="ctr"/>
                      <a:r>
                        <a:rPr lang="en-US" sz="1400">
                          <a:effectLst/>
                        </a:rPr>
                        <a:t>0.007142</a:t>
                      </a:r>
                    </a:p>
                  </a:txBody>
                  <a:tcPr anchor="ctr"/>
                </a:tc>
                <a:tc>
                  <a:txBody>
                    <a:bodyPr/>
                    <a:lstStyle/>
                    <a:p>
                      <a:pPr algn="r" fontAlgn="ctr"/>
                      <a:r>
                        <a:rPr lang="en-US" sz="1400">
                          <a:effectLst/>
                        </a:rPr>
                        <a:t>27060.188289</a:t>
                      </a:r>
                    </a:p>
                  </a:txBody>
                  <a:tcPr anchor="ctr"/>
                </a:tc>
                <a:tc>
                  <a:txBody>
                    <a:bodyPr/>
                    <a:lstStyle/>
                    <a:p>
                      <a:pPr algn="r" fontAlgn="ctr"/>
                      <a:r>
                        <a:rPr lang="en-US" sz="1400">
                          <a:effectLst/>
                        </a:rPr>
                        <a:t>Non-Default</a:t>
                      </a:r>
                    </a:p>
                  </a:txBody>
                  <a:tcPr anchor="ctr"/>
                </a:tc>
                <a:tc>
                  <a:txBody>
                    <a:bodyPr/>
                    <a:lstStyle/>
                    <a:p>
                      <a:pPr algn="r" fontAlgn="ctr"/>
                      <a:r>
                        <a:rPr lang="en-US" sz="1400" dirty="0">
                          <a:effectLst/>
                        </a:rPr>
                        <a:t>13068.330587</a:t>
                      </a:r>
                    </a:p>
                  </a:txBody>
                  <a:tcPr anchor="ctr"/>
                </a:tc>
                <a:tc>
                  <a:txBody>
                    <a:bodyPr/>
                    <a:lstStyle/>
                    <a:p>
                      <a:pPr algn="r" fontAlgn="ctr"/>
                      <a:r>
                        <a:rPr lang="en-US" sz="1400" dirty="0">
                          <a:effectLst/>
                        </a:rPr>
                        <a:t>18.185533</a:t>
                      </a:r>
                    </a:p>
                  </a:txBody>
                  <a:tcPr anchor="ctr"/>
                </a:tc>
                <a:tc>
                  <a:txBody>
                    <a:bodyPr/>
                    <a:lstStyle/>
                    <a:p>
                      <a:pPr algn="r" fontAlgn="ctr"/>
                      <a:r>
                        <a:rPr lang="en-US" sz="1400">
                          <a:effectLst/>
                        </a:rPr>
                        <a:t>59</a:t>
                      </a:r>
                    </a:p>
                  </a:txBody>
                  <a:tcPr anchor="ctr"/>
                </a:tc>
                <a:extLst>
                  <a:ext uri="{0D108BD9-81ED-4DB2-BD59-A6C34878D82A}">
                    <a16:rowId xmlns:a16="http://schemas.microsoft.com/office/drawing/2014/main" val="1252717504"/>
                  </a:ext>
                </a:extLst>
              </a:tr>
              <a:tr h="370840">
                <a:tc>
                  <a:txBody>
                    <a:bodyPr/>
                    <a:lstStyle/>
                    <a:p>
                      <a:pPr algn="r" fontAlgn="ctr"/>
                      <a:r>
                        <a:rPr lang="en-US" sz="1400">
                          <a:effectLst/>
                        </a:rPr>
                        <a:t>46</a:t>
                      </a:r>
                    </a:p>
                  </a:txBody>
                  <a:tcPr anchor="ctr"/>
                </a:tc>
                <a:tc>
                  <a:txBody>
                    <a:bodyPr/>
                    <a:lstStyle/>
                    <a:p>
                      <a:pPr algn="r" fontAlgn="ctr"/>
                      <a:r>
                        <a:rPr lang="en-US" sz="1400">
                          <a:effectLst/>
                        </a:rPr>
                        <a:t>NaN</a:t>
                      </a:r>
                    </a:p>
                  </a:txBody>
                  <a:tcPr anchor="ctr"/>
                </a:tc>
                <a:tc>
                  <a:txBody>
                    <a:bodyPr/>
                    <a:lstStyle/>
                    <a:p>
                      <a:pPr algn="r" fontAlgn="ctr"/>
                      <a:r>
                        <a:rPr lang="en-US" sz="1400">
                          <a:effectLst/>
                        </a:rPr>
                        <a:t>37283.054601</a:t>
                      </a:r>
                    </a:p>
                  </a:txBody>
                  <a:tcPr anchor="ctr"/>
                </a:tc>
                <a:tc>
                  <a:txBody>
                    <a:bodyPr/>
                    <a:lstStyle/>
                    <a:p>
                      <a:pPr algn="r" fontAlgn="ctr"/>
                      <a:r>
                        <a:rPr lang="en-US" sz="1400" dirty="0">
                          <a:effectLst/>
                        </a:rPr>
                        <a:t>Employed</a:t>
                      </a:r>
                    </a:p>
                  </a:txBody>
                  <a:tcPr anchor="ctr"/>
                </a:tc>
                <a:tc>
                  <a:txBody>
                    <a:bodyPr/>
                    <a:lstStyle/>
                    <a:p>
                      <a:pPr algn="r" fontAlgn="ctr"/>
                      <a:r>
                        <a:rPr lang="en-US" sz="1400">
                          <a:effectLst/>
                        </a:rPr>
                        <a:t>Suburban</a:t>
                      </a:r>
                    </a:p>
                  </a:txBody>
                  <a:tcPr anchor="ctr"/>
                </a:tc>
                <a:tc>
                  <a:txBody>
                    <a:bodyPr/>
                    <a:lstStyle/>
                    <a:p>
                      <a:pPr algn="r" fontAlgn="ctr"/>
                      <a:r>
                        <a:rPr lang="en-US" sz="1400">
                          <a:effectLst/>
                        </a:rPr>
                        <a:t>474</a:t>
                      </a:r>
                    </a:p>
                  </a:txBody>
                  <a:tcPr anchor="ctr"/>
                </a:tc>
                <a:tc>
                  <a:txBody>
                    <a:bodyPr/>
                    <a:lstStyle/>
                    <a:p>
                      <a:pPr algn="r" fontAlgn="ctr"/>
                      <a:r>
                        <a:rPr lang="en-US" sz="1400">
                          <a:effectLst/>
                        </a:rPr>
                        <a:t>0.456731</a:t>
                      </a:r>
                    </a:p>
                  </a:txBody>
                  <a:tcPr anchor="ctr"/>
                </a:tc>
                <a:tc>
                  <a:txBody>
                    <a:bodyPr/>
                    <a:lstStyle/>
                    <a:p>
                      <a:pPr algn="r" fontAlgn="ctr"/>
                      <a:r>
                        <a:rPr lang="en-US" sz="1400">
                          <a:effectLst/>
                        </a:rPr>
                        <a:t>40192.994312</a:t>
                      </a:r>
                    </a:p>
                  </a:txBody>
                  <a:tcPr anchor="ctr"/>
                </a:tc>
                <a:tc>
                  <a:txBody>
                    <a:bodyPr/>
                    <a:lstStyle/>
                    <a:p>
                      <a:pPr algn="r" fontAlgn="ctr"/>
                      <a:r>
                        <a:rPr lang="en-US" sz="1400">
                          <a:effectLst/>
                        </a:rPr>
                        <a:t>Default</a:t>
                      </a:r>
                    </a:p>
                  </a:txBody>
                  <a:tcPr anchor="ctr"/>
                </a:tc>
                <a:tc>
                  <a:txBody>
                    <a:bodyPr/>
                    <a:lstStyle/>
                    <a:p>
                      <a:pPr algn="r" fontAlgn="ctr"/>
                      <a:r>
                        <a:rPr lang="en-US" sz="1400">
                          <a:effectLst/>
                        </a:rPr>
                        <a:t>15159.338369</a:t>
                      </a:r>
                    </a:p>
                  </a:txBody>
                  <a:tcPr anchor="ctr"/>
                </a:tc>
                <a:tc>
                  <a:txBody>
                    <a:bodyPr/>
                    <a:lstStyle/>
                    <a:p>
                      <a:pPr algn="r" fontAlgn="ctr"/>
                      <a:r>
                        <a:rPr lang="en-US" sz="1400" dirty="0">
                          <a:effectLst/>
                        </a:rPr>
                        <a:t>11.727471</a:t>
                      </a:r>
                    </a:p>
                  </a:txBody>
                  <a:tcPr anchor="ctr"/>
                </a:tc>
                <a:tc>
                  <a:txBody>
                    <a:bodyPr/>
                    <a:lstStyle/>
                    <a:p>
                      <a:pPr algn="r" fontAlgn="ctr"/>
                      <a:r>
                        <a:rPr lang="en-US" sz="1400">
                          <a:effectLst/>
                        </a:rPr>
                        <a:t>69</a:t>
                      </a:r>
                    </a:p>
                  </a:txBody>
                  <a:tcPr anchor="ctr"/>
                </a:tc>
                <a:extLst>
                  <a:ext uri="{0D108BD9-81ED-4DB2-BD59-A6C34878D82A}">
                    <a16:rowId xmlns:a16="http://schemas.microsoft.com/office/drawing/2014/main" val="3382706426"/>
                  </a:ext>
                </a:extLst>
              </a:tr>
              <a:tr h="370840">
                <a:tc>
                  <a:txBody>
                    <a:bodyPr/>
                    <a:lstStyle/>
                    <a:p>
                      <a:pPr algn="r" fontAlgn="ctr"/>
                      <a:r>
                        <a:rPr lang="en-US" sz="1400">
                          <a:effectLst/>
                        </a:rPr>
                        <a:t>32</a:t>
                      </a:r>
                    </a:p>
                  </a:txBody>
                  <a:tcPr anchor="ctr"/>
                </a:tc>
                <a:tc>
                  <a:txBody>
                    <a:bodyPr/>
                    <a:lstStyle/>
                    <a:p>
                      <a:pPr algn="r" fontAlgn="ctr"/>
                      <a:r>
                        <a:rPr lang="en-US" sz="1400">
                          <a:effectLst/>
                        </a:rPr>
                        <a:t>Male</a:t>
                      </a:r>
                    </a:p>
                  </a:txBody>
                  <a:tcPr anchor="ctr"/>
                </a:tc>
                <a:tc>
                  <a:txBody>
                    <a:bodyPr/>
                    <a:lstStyle/>
                    <a:p>
                      <a:pPr algn="r" fontAlgn="ctr"/>
                      <a:r>
                        <a:rPr lang="en-US" sz="1400">
                          <a:effectLst/>
                        </a:rPr>
                        <a:t>69567.036392</a:t>
                      </a:r>
                    </a:p>
                  </a:txBody>
                  <a:tcPr anchor="ctr"/>
                </a:tc>
                <a:tc>
                  <a:txBody>
                    <a:bodyPr/>
                    <a:lstStyle/>
                    <a:p>
                      <a:pPr algn="r" fontAlgn="ctr"/>
                      <a:r>
                        <a:rPr lang="en-US" sz="1400">
                          <a:effectLst/>
                        </a:rPr>
                        <a:t>Employed</a:t>
                      </a:r>
                    </a:p>
                  </a:txBody>
                  <a:tcPr anchor="ctr"/>
                </a:tc>
                <a:tc>
                  <a:txBody>
                    <a:bodyPr/>
                    <a:lstStyle/>
                    <a:p>
                      <a:pPr algn="r" fontAlgn="ctr"/>
                      <a:r>
                        <a:rPr lang="en-US" sz="1400">
                          <a:effectLst/>
                        </a:rPr>
                        <a:t>Urban</a:t>
                      </a:r>
                    </a:p>
                  </a:txBody>
                  <a:tcPr anchor="ctr"/>
                </a:tc>
                <a:tc>
                  <a:txBody>
                    <a:bodyPr/>
                    <a:lstStyle/>
                    <a:p>
                      <a:pPr algn="r" fontAlgn="ctr"/>
                      <a:r>
                        <a:rPr lang="en-US" sz="1400">
                          <a:effectLst/>
                        </a:rPr>
                        <a:t>750</a:t>
                      </a:r>
                    </a:p>
                  </a:txBody>
                  <a:tcPr anchor="ctr"/>
                </a:tc>
                <a:tc>
                  <a:txBody>
                    <a:bodyPr/>
                    <a:lstStyle/>
                    <a:p>
                      <a:pPr algn="r" fontAlgn="ctr"/>
                      <a:r>
                        <a:rPr lang="en-US" sz="1400">
                          <a:effectLst/>
                        </a:rPr>
                        <a:t>0.329231</a:t>
                      </a:r>
                    </a:p>
                  </a:txBody>
                  <a:tcPr anchor="ctr"/>
                </a:tc>
                <a:tc>
                  <a:txBody>
                    <a:bodyPr/>
                    <a:lstStyle/>
                    <a:p>
                      <a:pPr algn="r" fontAlgn="ctr"/>
                      <a:r>
                        <a:rPr lang="en-US" sz="1400">
                          <a:effectLst/>
                        </a:rPr>
                        <a:t>25444.262759</a:t>
                      </a:r>
                    </a:p>
                  </a:txBody>
                  <a:tcPr anchor="ctr"/>
                </a:tc>
                <a:tc>
                  <a:txBody>
                    <a:bodyPr/>
                    <a:lstStyle/>
                    <a:p>
                      <a:pPr algn="r" fontAlgn="ctr"/>
                      <a:r>
                        <a:rPr lang="en-US" sz="1400">
                          <a:effectLst/>
                        </a:rPr>
                        <a:t>Default</a:t>
                      </a:r>
                    </a:p>
                  </a:txBody>
                  <a:tcPr anchor="ctr"/>
                </a:tc>
                <a:tc>
                  <a:txBody>
                    <a:bodyPr/>
                    <a:lstStyle/>
                    <a:p>
                      <a:pPr algn="r" fontAlgn="ctr"/>
                      <a:r>
                        <a:rPr lang="en-US" sz="1400">
                          <a:effectLst/>
                        </a:rPr>
                        <a:t>6131.287659</a:t>
                      </a:r>
                    </a:p>
                  </a:txBody>
                  <a:tcPr anchor="ctr"/>
                </a:tc>
                <a:tc>
                  <a:txBody>
                    <a:bodyPr/>
                    <a:lstStyle/>
                    <a:p>
                      <a:pPr algn="r" fontAlgn="ctr"/>
                      <a:r>
                        <a:rPr lang="en-US" sz="1400">
                          <a:effectLst/>
                        </a:rPr>
                        <a:t>17.030462</a:t>
                      </a:r>
                    </a:p>
                  </a:txBody>
                  <a:tcPr anchor="ctr"/>
                </a:tc>
                <a:tc>
                  <a:txBody>
                    <a:bodyPr/>
                    <a:lstStyle/>
                    <a:p>
                      <a:pPr algn="r" fontAlgn="ctr"/>
                      <a:r>
                        <a:rPr lang="en-US" sz="1400" dirty="0">
                          <a:effectLst/>
                        </a:rPr>
                        <a:t>69</a:t>
                      </a:r>
                    </a:p>
                  </a:txBody>
                  <a:tcPr anchor="ctr"/>
                </a:tc>
                <a:extLst>
                  <a:ext uri="{0D108BD9-81ED-4DB2-BD59-A6C34878D82A}">
                    <a16:rowId xmlns:a16="http://schemas.microsoft.com/office/drawing/2014/main" val="429072093"/>
                  </a:ext>
                </a:extLst>
              </a:tr>
              <a:tr h="370840">
                <a:tc>
                  <a:txBody>
                    <a:bodyPr/>
                    <a:lstStyle/>
                    <a:p>
                      <a:endParaRPr lang="en-US" sz="1400" dirty="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3210463705"/>
                  </a:ext>
                </a:extLst>
              </a:tr>
            </a:tbl>
          </a:graphicData>
        </a:graphic>
      </p:graphicFrame>
    </p:spTree>
    <p:extLst>
      <p:ext uri="{BB962C8B-B14F-4D97-AF65-F5344CB8AC3E}">
        <p14:creationId xmlns:p14="http://schemas.microsoft.com/office/powerpoint/2010/main" val="2211461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Hyper tuned </a:t>
            </a:r>
            <a:r>
              <a:rPr lang="en-US" sz="4000" b="1" u="sng" dirty="0" err="1"/>
              <a:t>DecisionTree</a:t>
            </a:r>
            <a:endParaRPr lang="en-US" sz="4000" b="1" u="sng" dirty="0"/>
          </a:p>
        </p:txBody>
      </p:sp>
      <p:pic>
        <p:nvPicPr>
          <p:cNvPr id="8" name="Picture 7">
            <a:extLst>
              <a:ext uri="{FF2B5EF4-FFF2-40B4-BE49-F238E27FC236}">
                <a16:creationId xmlns:a16="http://schemas.microsoft.com/office/drawing/2014/main" id="{EEC292AC-BCBE-A2DA-1E81-4B8B3B0D83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193" y="2185267"/>
            <a:ext cx="4465707" cy="3071126"/>
          </a:xfrm>
          <a:prstGeom prst="rect">
            <a:avLst/>
          </a:prstGeom>
        </p:spPr>
      </p:pic>
      <p:pic>
        <p:nvPicPr>
          <p:cNvPr id="10" name="Picture 9">
            <a:extLst>
              <a:ext uri="{FF2B5EF4-FFF2-40B4-BE49-F238E27FC236}">
                <a16:creationId xmlns:a16="http://schemas.microsoft.com/office/drawing/2014/main" id="{3BCAFB91-3625-C23D-A626-597847EA0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5789" y="1108954"/>
            <a:ext cx="6584251" cy="5174428"/>
          </a:xfrm>
          <a:prstGeom prst="rect">
            <a:avLst/>
          </a:prstGeom>
        </p:spPr>
      </p:pic>
    </p:spTree>
    <p:extLst>
      <p:ext uri="{BB962C8B-B14F-4D97-AF65-F5344CB8AC3E}">
        <p14:creationId xmlns:p14="http://schemas.microsoft.com/office/powerpoint/2010/main" val="366957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Hyper tuned </a:t>
            </a:r>
            <a:r>
              <a:rPr lang="en-US" sz="4000" b="1" u="sng" dirty="0" err="1"/>
              <a:t>RandomForest</a:t>
            </a:r>
            <a:endParaRPr lang="en-US" sz="4000" b="1" u="sng" dirty="0"/>
          </a:p>
        </p:txBody>
      </p:sp>
      <p:pic>
        <p:nvPicPr>
          <p:cNvPr id="8" name="Picture 7">
            <a:extLst>
              <a:ext uri="{FF2B5EF4-FFF2-40B4-BE49-F238E27FC236}">
                <a16:creationId xmlns:a16="http://schemas.microsoft.com/office/drawing/2014/main" id="{35DD2F7F-30CA-122C-C5B1-9DAC8CB8C1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8166" y="1180551"/>
            <a:ext cx="6591871" cy="5197290"/>
          </a:xfrm>
          <a:prstGeom prst="rect">
            <a:avLst/>
          </a:prstGeom>
        </p:spPr>
      </p:pic>
      <p:pic>
        <p:nvPicPr>
          <p:cNvPr id="10" name="Picture 9">
            <a:extLst>
              <a:ext uri="{FF2B5EF4-FFF2-40B4-BE49-F238E27FC236}">
                <a16:creationId xmlns:a16="http://schemas.microsoft.com/office/drawing/2014/main" id="{5A912EFC-E851-5013-4F9F-7FBC85F52F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487" y="2224581"/>
            <a:ext cx="4480948" cy="3109229"/>
          </a:xfrm>
          <a:prstGeom prst="rect">
            <a:avLst/>
          </a:prstGeom>
        </p:spPr>
      </p:pic>
    </p:spTree>
    <p:extLst>
      <p:ext uri="{BB962C8B-B14F-4D97-AF65-F5344CB8AC3E}">
        <p14:creationId xmlns:p14="http://schemas.microsoft.com/office/powerpoint/2010/main" val="3517296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0C2CD-6066-0786-E2A4-0F9A5BD34388}"/>
              </a:ext>
            </a:extLst>
          </p:cNvPr>
          <p:cNvSpPr>
            <a:spLocks noGrp="1"/>
          </p:cNvSpPr>
          <p:nvPr>
            <p:ph type="title"/>
          </p:nvPr>
        </p:nvSpPr>
        <p:spPr>
          <a:xfrm>
            <a:off x="838200" y="365126"/>
            <a:ext cx="10515600" cy="743828"/>
          </a:xfrm>
        </p:spPr>
        <p:txBody>
          <a:bodyPr>
            <a:normAutofit/>
          </a:bodyPr>
          <a:lstStyle/>
          <a:p>
            <a:r>
              <a:rPr lang="en-US" sz="4000" b="1" u="sng" dirty="0"/>
              <a:t>Hyper tuned SVM</a:t>
            </a:r>
          </a:p>
        </p:txBody>
      </p:sp>
      <p:pic>
        <p:nvPicPr>
          <p:cNvPr id="8" name="Picture 7">
            <a:extLst>
              <a:ext uri="{FF2B5EF4-FFF2-40B4-BE49-F238E27FC236}">
                <a16:creationId xmlns:a16="http://schemas.microsoft.com/office/drawing/2014/main" id="{623F0521-906D-8E0B-B757-6E41C19DF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874" y="2036348"/>
            <a:ext cx="4503810" cy="3154953"/>
          </a:xfrm>
          <a:prstGeom prst="rect">
            <a:avLst/>
          </a:prstGeom>
        </p:spPr>
      </p:pic>
      <p:pic>
        <p:nvPicPr>
          <p:cNvPr id="10" name="Picture 9">
            <a:extLst>
              <a:ext uri="{FF2B5EF4-FFF2-40B4-BE49-F238E27FC236}">
                <a16:creationId xmlns:a16="http://schemas.microsoft.com/office/drawing/2014/main" id="{F323960D-F610-8D40-BBEA-686EF932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951" y="1108954"/>
            <a:ext cx="6652837" cy="5212532"/>
          </a:xfrm>
          <a:prstGeom prst="rect">
            <a:avLst/>
          </a:prstGeom>
        </p:spPr>
      </p:pic>
    </p:spTree>
    <p:extLst>
      <p:ext uri="{BB962C8B-B14F-4D97-AF65-F5344CB8AC3E}">
        <p14:creationId xmlns:p14="http://schemas.microsoft.com/office/powerpoint/2010/main" val="925447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FFAE-35BB-6F0C-F377-D167C3286721}"/>
              </a:ext>
            </a:extLst>
          </p:cNvPr>
          <p:cNvSpPr>
            <a:spLocks noGrp="1"/>
          </p:cNvSpPr>
          <p:nvPr>
            <p:ph type="title"/>
          </p:nvPr>
        </p:nvSpPr>
        <p:spPr/>
        <p:txBody>
          <a:bodyPr/>
          <a:lstStyle/>
          <a:p>
            <a:r>
              <a:rPr lang="en-US" b="1" u="sng" dirty="0"/>
              <a:t>Saving the most accurate model</a:t>
            </a:r>
          </a:p>
        </p:txBody>
      </p:sp>
      <p:sp>
        <p:nvSpPr>
          <p:cNvPr id="3" name="Content Placeholder 2">
            <a:extLst>
              <a:ext uri="{FF2B5EF4-FFF2-40B4-BE49-F238E27FC236}">
                <a16:creationId xmlns:a16="http://schemas.microsoft.com/office/drawing/2014/main" id="{226EA6B1-8618-B064-44C6-9353EA740E42}"/>
              </a:ext>
            </a:extLst>
          </p:cNvPr>
          <p:cNvSpPr>
            <a:spLocks noGrp="1"/>
          </p:cNvSpPr>
          <p:nvPr>
            <p:ph idx="1"/>
          </p:nvPr>
        </p:nvSpPr>
        <p:spPr>
          <a:xfrm>
            <a:off x="838200" y="1825625"/>
            <a:ext cx="10515600" cy="1044035"/>
          </a:xfrm>
        </p:spPr>
        <p:txBody>
          <a:bodyPr/>
          <a:lstStyle/>
          <a:p>
            <a:r>
              <a:rPr lang="en-US" dirty="0"/>
              <a:t>Since the hyper-tuned Random Forest is the most accurate model, </a:t>
            </a:r>
          </a:p>
          <a:p>
            <a:pPr marL="0" indent="0">
              <a:buNone/>
            </a:pPr>
            <a:r>
              <a:rPr lang="en-US" dirty="0"/>
              <a:t>I saved it using the following code.</a:t>
            </a:r>
          </a:p>
        </p:txBody>
      </p:sp>
      <p:pic>
        <p:nvPicPr>
          <p:cNvPr id="5" name="Picture 4">
            <a:extLst>
              <a:ext uri="{FF2B5EF4-FFF2-40B4-BE49-F238E27FC236}">
                <a16:creationId xmlns:a16="http://schemas.microsoft.com/office/drawing/2014/main" id="{759DD821-02BA-5FF0-3FAA-41C6A53FD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162" y="2869660"/>
            <a:ext cx="3543607" cy="883997"/>
          </a:xfrm>
          <a:prstGeom prst="rect">
            <a:avLst/>
          </a:prstGeom>
        </p:spPr>
      </p:pic>
      <p:pic>
        <p:nvPicPr>
          <p:cNvPr id="7" name="Picture 6">
            <a:extLst>
              <a:ext uri="{FF2B5EF4-FFF2-40B4-BE49-F238E27FC236}">
                <a16:creationId xmlns:a16="http://schemas.microsoft.com/office/drawing/2014/main" id="{EF66F3B8-CC62-7286-A7C5-896E167112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191" y="3796821"/>
            <a:ext cx="9891617" cy="2545301"/>
          </a:xfrm>
          <a:prstGeom prst="rect">
            <a:avLst/>
          </a:prstGeom>
        </p:spPr>
      </p:pic>
    </p:spTree>
    <p:extLst>
      <p:ext uri="{BB962C8B-B14F-4D97-AF65-F5344CB8AC3E}">
        <p14:creationId xmlns:p14="http://schemas.microsoft.com/office/powerpoint/2010/main" val="428226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952A-895B-0C59-3872-4A58EC0EE5B0}"/>
              </a:ext>
            </a:extLst>
          </p:cNvPr>
          <p:cNvSpPr>
            <a:spLocks noGrp="1"/>
          </p:cNvSpPr>
          <p:nvPr>
            <p:ph type="title"/>
          </p:nvPr>
        </p:nvSpPr>
        <p:spPr>
          <a:xfrm>
            <a:off x="838200" y="2766218"/>
            <a:ext cx="10515600" cy="1325563"/>
          </a:xfrm>
        </p:spPr>
        <p:txBody>
          <a:bodyPr>
            <a:normAutofit/>
          </a:bodyPr>
          <a:lstStyle/>
          <a:p>
            <a:pPr algn="ctr"/>
            <a:r>
              <a:rPr lang="en-US" sz="5400" b="1" dirty="0"/>
              <a:t>Findings after model building</a:t>
            </a:r>
          </a:p>
        </p:txBody>
      </p:sp>
    </p:spTree>
    <p:extLst>
      <p:ext uri="{BB962C8B-B14F-4D97-AF65-F5344CB8AC3E}">
        <p14:creationId xmlns:p14="http://schemas.microsoft.com/office/powerpoint/2010/main" val="476641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08BA0-4BAF-19C7-FA60-CEA90E409A0B}"/>
              </a:ext>
            </a:extLst>
          </p:cNvPr>
          <p:cNvSpPr>
            <a:spLocks noGrp="1"/>
          </p:cNvSpPr>
          <p:nvPr>
            <p:ph type="title"/>
          </p:nvPr>
        </p:nvSpPr>
        <p:spPr>
          <a:xfrm>
            <a:off x="838200" y="151113"/>
            <a:ext cx="10515600" cy="1325563"/>
          </a:xfrm>
        </p:spPr>
        <p:txBody>
          <a:bodyPr>
            <a:normAutofit/>
          </a:bodyPr>
          <a:lstStyle/>
          <a:p>
            <a:r>
              <a:rPr lang="en-US" sz="4000" b="1" u="sng" dirty="0"/>
              <a:t>Age Group VS Loan Status</a:t>
            </a:r>
          </a:p>
        </p:txBody>
      </p:sp>
      <p:pic>
        <p:nvPicPr>
          <p:cNvPr id="5" name="Picture 4">
            <a:extLst>
              <a:ext uri="{FF2B5EF4-FFF2-40B4-BE49-F238E27FC236}">
                <a16:creationId xmlns:a16="http://schemas.microsoft.com/office/drawing/2014/main" id="{2DD16893-5FA6-1DB3-BBC4-674FA92C4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20" y="1778233"/>
            <a:ext cx="5221234" cy="4160528"/>
          </a:xfrm>
          <a:prstGeom prst="rect">
            <a:avLst/>
          </a:prstGeom>
        </p:spPr>
      </p:pic>
      <p:sp>
        <p:nvSpPr>
          <p:cNvPr id="6" name="TextBox 5">
            <a:extLst>
              <a:ext uri="{FF2B5EF4-FFF2-40B4-BE49-F238E27FC236}">
                <a16:creationId xmlns:a16="http://schemas.microsoft.com/office/drawing/2014/main" id="{6AF98FBA-81FE-5E2F-BD3F-4994D435837E}"/>
              </a:ext>
            </a:extLst>
          </p:cNvPr>
          <p:cNvSpPr txBox="1"/>
          <p:nvPr/>
        </p:nvSpPr>
        <p:spPr>
          <a:xfrm>
            <a:off x="5817141" y="1710280"/>
            <a:ext cx="5963055" cy="4247317"/>
          </a:xfrm>
          <a:prstGeom prst="rect">
            <a:avLst/>
          </a:prstGeom>
          <a:noFill/>
        </p:spPr>
        <p:txBody>
          <a:bodyPr wrap="square" rtlCol="0">
            <a:spAutoFit/>
          </a:bodyPr>
          <a:lstStyle/>
          <a:p>
            <a:r>
              <a:rPr lang="en-US" dirty="0">
                <a:highlight>
                  <a:srgbClr val="00FF00"/>
                </a:highlight>
              </a:rPr>
              <a:t>Middle-aged individuals are accessing more loans</a:t>
            </a:r>
            <a:r>
              <a:rPr lang="en-US" dirty="0"/>
              <a:t>, with only 18% of them defaulting.</a:t>
            </a:r>
          </a:p>
          <a:p>
            <a:endParaRPr lang="en-US" dirty="0"/>
          </a:p>
          <a:p>
            <a:r>
              <a:rPr lang="en-US" b="1" dirty="0"/>
              <a:t>The loan default percentages are as follows:</a:t>
            </a:r>
          </a:p>
          <a:p>
            <a:endParaRPr lang="en-US" dirty="0"/>
          </a:p>
          <a:p>
            <a:pPr marL="285750" indent="-285750">
              <a:buFont typeface="Arial" panose="020B0604020202020204" pitchFamily="34" charset="0"/>
              <a:buChar char="•"/>
            </a:pPr>
            <a:r>
              <a:rPr lang="en-US" dirty="0"/>
              <a:t>Young		: 19%	- (Age : 17 - 30)</a:t>
            </a:r>
          </a:p>
          <a:p>
            <a:pPr marL="285750" indent="-285750">
              <a:buFont typeface="Arial" panose="020B0604020202020204" pitchFamily="34" charset="0"/>
              <a:buChar char="•"/>
            </a:pPr>
            <a:r>
              <a:rPr lang="en-US" dirty="0"/>
              <a:t>Middle age	: 18% 	- (Age : 30 - 50)</a:t>
            </a:r>
          </a:p>
          <a:p>
            <a:pPr marL="285750" indent="-285750">
              <a:buFont typeface="Arial" panose="020B0604020202020204" pitchFamily="34" charset="0"/>
              <a:buChar char="•"/>
            </a:pPr>
            <a:r>
              <a:rPr lang="en-US" dirty="0">
                <a:highlight>
                  <a:srgbClr val="FFFF00"/>
                </a:highlight>
              </a:rPr>
              <a:t>Senior 	: 21%	- (Age : 50 - 65)</a:t>
            </a:r>
          </a:p>
          <a:p>
            <a:pPr marL="285750" indent="-285750">
              <a:buFont typeface="Arial" panose="020B0604020202020204" pitchFamily="34" charset="0"/>
              <a:buChar char="•"/>
            </a:pPr>
            <a:r>
              <a:rPr lang="en-US" dirty="0"/>
              <a:t>Elderly	: __% 	- (Age : 65 - 100)</a:t>
            </a:r>
          </a:p>
          <a:p>
            <a:endParaRPr lang="en-US" dirty="0"/>
          </a:p>
          <a:p>
            <a:pPr algn="just"/>
            <a:r>
              <a:rPr lang="en-US" dirty="0"/>
              <a:t>There is no data on elderly individuals accessing loans, so bank can avoid targeting them for loan advertisements. </a:t>
            </a:r>
          </a:p>
          <a:p>
            <a:pPr algn="just"/>
            <a:endParaRPr lang="en-US" dirty="0"/>
          </a:p>
          <a:p>
            <a:pPr algn="just"/>
            <a:r>
              <a:rPr lang="en-US" dirty="0"/>
              <a:t>Additionally, extra caution is needed when approving loans for seniors, as their default rate is higher, which is 21%.</a:t>
            </a:r>
          </a:p>
        </p:txBody>
      </p:sp>
    </p:spTree>
    <p:extLst>
      <p:ext uri="{BB962C8B-B14F-4D97-AF65-F5344CB8AC3E}">
        <p14:creationId xmlns:p14="http://schemas.microsoft.com/office/powerpoint/2010/main" val="2831755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98414-A5A5-9B27-E95A-C577824F9A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75AEB6-6EAC-09A8-60EA-B6FC805AA1DD}"/>
              </a:ext>
            </a:extLst>
          </p:cNvPr>
          <p:cNvSpPr>
            <a:spLocks noGrp="1"/>
          </p:cNvSpPr>
          <p:nvPr>
            <p:ph type="title"/>
          </p:nvPr>
        </p:nvSpPr>
        <p:spPr>
          <a:xfrm>
            <a:off x="838200" y="151113"/>
            <a:ext cx="10515600" cy="1325563"/>
          </a:xfrm>
        </p:spPr>
        <p:txBody>
          <a:bodyPr>
            <a:normAutofit/>
          </a:bodyPr>
          <a:lstStyle/>
          <a:p>
            <a:r>
              <a:rPr lang="en-US" sz="4000" b="1" u="sng" dirty="0"/>
              <a:t>Credit Score VS Loan Status</a:t>
            </a:r>
          </a:p>
        </p:txBody>
      </p:sp>
      <p:pic>
        <p:nvPicPr>
          <p:cNvPr id="5" name="Picture 4">
            <a:extLst>
              <a:ext uri="{FF2B5EF4-FFF2-40B4-BE49-F238E27FC236}">
                <a16:creationId xmlns:a16="http://schemas.microsoft.com/office/drawing/2014/main" id="{C6573A08-3926-2FDA-D4A9-2C64645DA9D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620" y="1778233"/>
            <a:ext cx="5221234" cy="4160528"/>
          </a:xfrm>
          <a:prstGeom prst="rect">
            <a:avLst/>
          </a:prstGeom>
        </p:spPr>
      </p:pic>
      <p:sp>
        <p:nvSpPr>
          <p:cNvPr id="3" name="TextBox 2">
            <a:extLst>
              <a:ext uri="{FF2B5EF4-FFF2-40B4-BE49-F238E27FC236}">
                <a16:creationId xmlns:a16="http://schemas.microsoft.com/office/drawing/2014/main" id="{B0FA99DB-B582-6899-81D6-329FCFE3F25B}"/>
              </a:ext>
            </a:extLst>
          </p:cNvPr>
          <p:cNvSpPr txBox="1"/>
          <p:nvPr/>
        </p:nvSpPr>
        <p:spPr>
          <a:xfrm>
            <a:off x="5749047" y="1943744"/>
            <a:ext cx="5963055" cy="3693319"/>
          </a:xfrm>
          <a:prstGeom prst="rect">
            <a:avLst/>
          </a:prstGeom>
          <a:noFill/>
        </p:spPr>
        <p:txBody>
          <a:bodyPr wrap="square" rtlCol="0">
            <a:spAutoFit/>
          </a:bodyPr>
          <a:lstStyle/>
          <a:p>
            <a:r>
              <a:rPr lang="en-US" dirty="0"/>
              <a:t>People with </a:t>
            </a:r>
            <a:r>
              <a:rPr lang="en-US" dirty="0">
                <a:highlight>
                  <a:srgbClr val="00FF00"/>
                </a:highlight>
              </a:rPr>
              <a:t>poor credit scores are taking more loans</a:t>
            </a:r>
            <a:r>
              <a:rPr lang="en-US" dirty="0"/>
              <a:t>, with only 16% of them defaulting.</a:t>
            </a:r>
          </a:p>
          <a:p>
            <a:endParaRPr lang="en-US" dirty="0"/>
          </a:p>
          <a:p>
            <a:r>
              <a:rPr lang="en-US" b="1" dirty="0"/>
              <a:t>The loan default percentages based on credit score are as follows:</a:t>
            </a:r>
          </a:p>
          <a:p>
            <a:endParaRPr lang="en-US" dirty="0"/>
          </a:p>
          <a:p>
            <a:pPr marL="285750" indent="-285750">
              <a:buFont typeface="Arial" panose="020B0604020202020204" pitchFamily="34" charset="0"/>
              <a:buChar char="•"/>
            </a:pPr>
            <a:r>
              <a:rPr lang="en-US" dirty="0"/>
              <a:t>Poor 		: 16%	- (Credit Score : 125 to 580)</a:t>
            </a:r>
          </a:p>
          <a:p>
            <a:pPr marL="285750" indent="-285750">
              <a:buFont typeface="Arial" panose="020B0604020202020204" pitchFamily="34" charset="0"/>
              <a:buChar char="•"/>
            </a:pPr>
            <a:r>
              <a:rPr lang="en-US" dirty="0">
                <a:highlight>
                  <a:srgbClr val="FFFF00"/>
                </a:highlight>
              </a:rPr>
              <a:t>Fair 		: 24%	- (Credit Score : 580 to 670)</a:t>
            </a:r>
          </a:p>
          <a:p>
            <a:pPr marL="285750" indent="-285750">
              <a:buFont typeface="Arial" panose="020B0604020202020204" pitchFamily="34" charset="0"/>
              <a:buChar char="•"/>
            </a:pPr>
            <a:r>
              <a:rPr lang="en-US" dirty="0"/>
              <a:t>Good 		: 17%	- (Credit Score : 670 to 740)</a:t>
            </a:r>
          </a:p>
          <a:p>
            <a:pPr marL="285750" indent="-285750">
              <a:buFont typeface="Arial" panose="020B0604020202020204" pitchFamily="34" charset="0"/>
              <a:buChar char="•"/>
            </a:pPr>
            <a:r>
              <a:rPr lang="en-US" dirty="0">
                <a:highlight>
                  <a:srgbClr val="FFFF00"/>
                </a:highlight>
              </a:rPr>
              <a:t>Excellent 	: 23%	- (Credit Score : 740 to 850)</a:t>
            </a:r>
          </a:p>
          <a:p>
            <a:endParaRPr lang="en-US" dirty="0"/>
          </a:p>
          <a:p>
            <a:r>
              <a:rPr lang="en-US" dirty="0"/>
              <a:t>Therefore, the bank should exercise caution when approving loans for individuals with Excellent and Fair credit scores.</a:t>
            </a:r>
          </a:p>
        </p:txBody>
      </p:sp>
    </p:spTree>
    <p:extLst>
      <p:ext uri="{BB962C8B-B14F-4D97-AF65-F5344CB8AC3E}">
        <p14:creationId xmlns:p14="http://schemas.microsoft.com/office/powerpoint/2010/main" val="3807777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FA55E-8A98-2EBD-83F9-2A376B150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26CA5C-39B0-7C9D-7B85-A43A01D1655C}"/>
              </a:ext>
            </a:extLst>
          </p:cNvPr>
          <p:cNvSpPr>
            <a:spLocks noGrp="1"/>
          </p:cNvSpPr>
          <p:nvPr>
            <p:ph type="title"/>
          </p:nvPr>
        </p:nvSpPr>
        <p:spPr>
          <a:xfrm>
            <a:off x="838200" y="151113"/>
            <a:ext cx="10515600" cy="1325563"/>
          </a:xfrm>
        </p:spPr>
        <p:txBody>
          <a:bodyPr>
            <a:normAutofit/>
          </a:bodyPr>
          <a:lstStyle/>
          <a:p>
            <a:r>
              <a:rPr lang="en-US" sz="4000" b="1" u="sng" dirty="0"/>
              <a:t>DTI Group VS Loan Status</a:t>
            </a:r>
          </a:p>
        </p:txBody>
      </p:sp>
      <p:pic>
        <p:nvPicPr>
          <p:cNvPr id="5" name="Picture 4">
            <a:extLst>
              <a:ext uri="{FF2B5EF4-FFF2-40B4-BE49-F238E27FC236}">
                <a16:creationId xmlns:a16="http://schemas.microsoft.com/office/drawing/2014/main" id="{A49ECAF1-3DE5-9CF8-031B-FF913F56AE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620" y="1778233"/>
            <a:ext cx="5221234" cy="4160528"/>
          </a:xfrm>
          <a:prstGeom prst="rect">
            <a:avLst/>
          </a:prstGeom>
        </p:spPr>
      </p:pic>
      <p:sp>
        <p:nvSpPr>
          <p:cNvPr id="3" name="TextBox 2">
            <a:extLst>
              <a:ext uri="{FF2B5EF4-FFF2-40B4-BE49-F238E27FC236}">
                <a16:creationId xmlns:a16="http://schemas.microsoft.com/office/drawing/2014/main" id="{1AA4599D-229D-6D45-ED4B-EE59D88A7EFE}"/>
              </a:ext>
            </a:extLst>
          </p:cNvPr>
          <p:cNvSpPr txBox="1"/>
          <p:nvPr/>
        </p:nvSpPr>
        <p:spPr>
          <a:xfrm>
            <a:off x="5749047" y="1943744"/>
            <a:ext cx="5963055" cy="4247317"/>
          </a:xfrm>
          <a:prstGeom prst="rect">
            <a:avLst/>
          </a:prstGeom>
          <a:noFill/>
        </p:spPr>
        <p:txBody>
          <a:bodyPr wrap="square" rtlCol="0">
            <a:spAutoFit/>
          </a:bodyPr>
          <a:lstStyle/>
          <a:p>
            <a:pPr algn="just"/>
            <a:r>
              <a:rPr lang="en-US" dirty="0"/>
              <a:t>The plot indicates that DTI scores are almost evenly distributed, with people having </a:t>
            </a:r>
            <a:r>
              <a:rPr lang="en-US" dirty="0">
                <a:highlight>
                  <a:srgbClr val="FFFF00"/>
                </a:highlight>
              </a:rPr>
              <a:t>very low DTI values defaulting more frequently</a:t>
            </a:r>
            <a:r>
              <a:rPr lang="en-US" dirty="0"/>
              <a:t>.</a:t>
            </a:r>
          </a:p>
          <a:p>
            <a:pPr algn="just"/>
            <a:endParaRPr lang="en-US" dirty="0"/>
          </a:p>
          <a:p>
            <a:pPr algn="just"/>
            <a:r>
              <a:rPr lang="en-US" b="1" dirty="0"/>
              <a:t>The loan default percentages based on DTI score are as follows:</a:t>
            </a:r>
          </a:p>
          <a:p>
            <a:pPr algn="just"/>
            <a:endParaRPr lang="en-US" dirty="0"/>
          </a:p>
          <a:p>
            <a:pPr marL="285750" indent="-285750" algn="just">
              <a:buFont typeface="Arial" panose="020B0604020202020204" pitchFamily="34" charset="0"/>
              <a:buChar char="•"/>
            </a:pPr>
            <a:r>
              <a:rPr lang="en-US" dirty="0">
                <a:highlight>
                  <a:srgbClr val="FFFF00"/>
                </a:highlight>
              </a:rPr>
              <a:t>Very low	: 22% 	- (DTI score: 0.0 to 0.2)</a:t>
            </a:r>
          </a:p>
          <a:p>
            <a:pPr marL="285750" indent="-285750" algn="just">
              <a:buFont typeface="Arial" panose="020B0604020202020204" pitchFamily="34" charset="0"/>
              <a:buChar char="•"/>
            </a:pPr>
            <a:r>
              <a:rPr lang="en-US" dirty="0"/>
              <a:t>Low		: 13% 	- (DTI score: 0.2 to 0.4)</a:t>
            </a:r>
          </a:p>
          <a:p>
            <a:pPr marL="285750" indent="-285750" algn="just">
              <a:buFont typeface="Arial" panose="020B0604020202020204" pitchFamily="34" charset="0"/>
              <a:buChar char="•"/>
            </a:pPr>
            <a:r>
              <a:rPr lang="en-US" dirty="0"/>
              <a:t>Moderate	: 21% 	- (DTI score: 0.4 to 0.6)</a:t>
            </a:r>
          </a:p>
          <a:p>
            <a:pPr marL="285750" indent="-285750" algn="just">
              <a:buFont typeface="Arial" panose="020B0604020202020204" pitchFamily="34" charset="0"/>
              <a:buChar char="•"/>
            </a:pPr>
            <a:r>
              <a:rPr lang="en-US" dirty="0"/>
              <a:t>High		: 20% 	- (DTI score: 0.6 to 0.8)</a:t>
            </a:r>
          </a:p>
          <a:p>
            <a:pPr marL="285750" indent="-285750" algn="just">
              <a:buFont typeface="Arial" panose="020B0604020202020204" pitchFamily="34" charset="0"/>
              <a:buChar char="•"/>
            </a:pPr>
            <a:r>
              <a:rPr lang="en-US" dirty="0"/>
              <a:t>Very High	: 19% 	- (DTI score: 0.8 to 1.0)</a:t>
            </a:r>
          </a:p>
          <a:p>
            <a:pPr algn="just"/>
            <a:endParaRPr lang="en-US" dirty="0"/>
          </a:p>
          <a:p>
            <a:pPr algn="just"/>
            <a:r>
              <a:rPr lang="en-US" dirty="0"/>
              <a:t>As a result, the bank should be cautious when approving loans for individuals with very low and moderate DTI groups.</a:t>
            </a:r>
          </a:p>
        </p:txBody>
      </p:sp>
    </p:spTree>
    <p:extLst>
      <p:ext uri="{BB962C8B-B14F-4D97-AF65-F5344CB8AC3E}">
        <p14:creationId xmlns:p14="http://schemas.microsoft.com/office/powerpoint/2010/main" val="35764954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F2E41-AA7A-189B-DCC2-B24534C8CD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1D639-D48D-9110-A85E-3433314502C4}"/>
              </a:ext>
            </a:extLst>
          </p:cNvPr>
          <p:cNvSpPr>
            <a:spLocks noGrp="1"/>
          </p:cNvSpPr>
          <p:nvPr>
            <p:ph type="title"/>
          </p:nvPr>
        </p:nvSpPr>
        <p:spPr>
          <a:xfrm>
            <a:off x="838200" y="151113"/>
            <a:ext cx="10515600" cy="1325563"/>
          </a:xfrm>
        </p:spPr>
        <p:txBody>
          <a:bodyPr>
            <a:normAutofit/>
          </a:bodyPr>
          <a:lstStyle/>
          <a:p>
            <a:r>
              <a:rPr lang="en-US" sz="4000" b="1" u="sng" dirty="0"/>
              <a:t>Gender VS Loan Status</a:t>
            </a:r>
          </a:p>
        </p:txBody>
      </p:sp>
      <p:pic>
        <p:nvPicPr>
          <p:cNvPr id="5" name="Picture 4">
            <a:extLst>
              <a:ext uri="{FF2B5EF4-FFF2-40B4-BE49-F238E27FC236}">
                <a16:creationId xmlns:a16="http://schemas.microsoft.com/office/drawing/2014/main" id="{71C613AB-25DA-A469-A0F9-5B4B5B53F1B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620" y="1778233"/>
            <a:ext cx="5221234" cy="4160528"/>
          </a:xfrm>
          <a:prstGeom prst="rect">
            <a:avLst/>
          </a:prstGeom>
        </p:spPr>
      </p:pic>
      <p:sp>
        <p:nvSpPr>
          <p:cNvPr id="3" name="TextBox 2">
            <a:extLst>
              <a:ext uri="{FF2B5EF4-FFF2-40B4-BE49-F238E27FC236}">
                <a16:creationId xmlns:a16="http://schemas.microsoft.com/office/drawing/2014/main" id="{6B3AC6B2-6379-59CE-47DC-10A011DC0FA1}"/>
              </a:ext>
            </a:extLst>
          </p:cNvPr>
          <p:cNvSpPr txBox="1"/>
          <p:nvPr/>
        </p:nvSpPr>
        <p:spPr>
          <a:xfrm>
            <a:off x="5749047" y="1943744"/>
            <a:ext cx="5963055" cy="3139321"/>
          </a:xfrm>
          <a:prstGeom prst="rect">
            <a:avLst/>
          </a:prstGeom>
          <a:noFill/>
        </p:spPr>
        <p:txBody>
          <a:bodyPr wrap="square" rtlCol="0">
            <a:spAutoFit/>
          </a:bodyPr>
          <a:lstStyle/>
          <a:p>
            <a:pPr algn="just"/>
            <a:r>
              <a:rPr lang="en-US" dirty="0"/>
              <a:t>The plot shows that both males and females are accessing loans in nearly equal numbers. However, the loan default rate is higher among female borrowers.</a:t>
            </a:r>
          </a:p>
          <a:p>
            <a:pPr algn="just"/>
            <a:endParaRPr lang="en-US" dirty="0"/>
          </a:p>
          <a:p>
            <a:pPr algn="just"/>
            <a:r>
              <a:rPr lang="en-US" b="1" dirty="0"/>
              <a:t>The loan default percentages by gender are as follows:</a:t>
            </a:r>
          </a:p>
          <a:p>
            <a:pPr algn="just"/>
            <a:endParaRPr lang="en-US" dirty="0"/>
          </a:p>
          <a:p>
            <a:pPr marL="285750" indent="-285750" algn="just">
              <a:buFont typeface="Arial" panose="020B0604020202020204" pitchFamily="34" charset="0"/>
              <a:buChar char="•"/>
            </a:pPr>
            <a:r>
              <a:rPr lang="en-US" dirty="0"/>
              <a:t>Male: 17%</a:t>
            </a:r>
          </a:p>
          <a:p>
            <a:pPr marL="285750" indent="-285750" algn="just">
              <a:buFont typeface="Arial" panose="020B0604020202020204" pitchFamily="34" charset="0"/>
              <a:buChar char="•"/>
            </a:pPr>
            <a:r>
              <a:rPr lang="en-US" dirty="0">
                <a:highlight>
                  <a:srgbClr val="FFFF00"/>
                </a:highlight>
              </a:rPr>
              <a:t>Female: 21%</a:t>
            </a:r>
          </a:p>
          <a:p>
            <a:pPr algn="just"/>
            <a:endParaRPr lang="en-US" dirty="0"/>
          </a:p>
          <a:p>
            <a:pPr algn="just"/>
            <a:r>
              <a:rPr lang="en-US" dirty="0"/>
              <a:t>Therefore, the bank should exercise extra caution when approving loans for female borrowers.</a:t>
            </a:r>
          </a:p>
        </p:txBody>
      </p:sp>
    </p:spTree>
    <p:extLst>
      <p:ext uri="{BB962C8B-B14F-4D97-AF65-F5344CB8AC3E}">
        <p14:creationId xmlns:p14="http://schemas.microsoft.com/office/powerpoint/2010/main" val="4012493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0E5CC-C3BF-ACF6-5333-6AD5F6F61E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401907-C087-3465-0A68-0CC9070C5A0C}"/>
              </a:ext>
            </a:extLst>
          </p:cNvPr>
          <p:cNvSpPr>
            <a:spLocks noGrp="1"/>
          </p:cNvSpPr>
          <p:nvPr>
            <p:ph type="title"/>
          </p:nvPr>
        </p:nvSpPr>
        <p:spPr>
          <a:xfrm>
            <a:off x="838200" y="151113"/>
            <a:ext cx="10515600" cy="1325563"/>
          </a:xfrm>
        </p:spPr>
        <p:txBody>
          <a:bodyPr>
            <a:normAutofit/>
          </a:bodyPr>
          <a:lstStyle/>
          <a:p>
            <a:r>
              <a:rPr lang="en-US" sz="4000" b="1" u="sng" dirty="0"/>
              <a:t>Employment Status VS Loan Status</a:t>
            </a:r>
          </a:p>
        </p:txBody>
      </p:sp>
      <p:pic>
        <p:nvPicPr>
          <p:cNvPr id="5" name="Picture 4">
            <a:extLst>
              <a:ext uri="{FF2B5EF4-FFF2-40B4-BE49-F238E27FC236}">
                <a16:creationId xmlns:a16="http://schemas.microsoft.com/office/drawing/2014/main" id="{8F7275C1-AB35-71CC-998A-1FAB9948A5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620" y="1778233"/>
            <a:ext cx="5221234" cy="4160528"/>
          </a:xfrm>
          <a:prstGeom prst="rect">
            <a:avLst/>
          </a:prstGeom>
        </p:spPr>
      </p:pic>
      <p:sp>
        <p:nvSpPr>
          <p:cNvPr id="3" name="TextBox 2">
            <a:extLst>
              <a:ext uri="{FF2B5EF4-FFF2-40B4-BE49-F238E27FC236}">
                <a16:creationId xmlns:a16="http://schemas.microsoft.com/office/drawing/2014/main" id="{15FFF135-E6DB-FD77-5936-BCFD8B4939D0}"/>
              </a:ext>
            </a:extLst>
          </p:cNvPr>
          <p:cNvSpPr txBox="1"/>
          <p:nvPr/>
        </p:nvSpPr>
        <p:spPr>
          <a:xfrm>
            <a:off x="5749047" y="1943744"/>
            <a:ext cx="5963055" cy="3139321"/>
          </a:xfrm>
          <a:prstGeom prst="rect">
            <a:avLst/>
          </a:prstGeom>
          <a:noFill/>
        </p:spPr>
        <p:txBody>
          <a:bodyPr wrap="square" rtlCol="0">
            <a:spAutoFit/>
          </a:bodyPr>
          <a:lstStyle/>
          <a:p>
            <a:pPr algn="just"/>
            <a:r>
              <a:rPr lang="en-US" dirty="0"/>
              <a:t>The plot indicates that </a:t>
            </a:r>
            <a:r>
              <a:rPr lang="en-US" dirty="0">
                <a:highlight>
                  <a:srgbClr val="00FF00"/>
                </a:highlight>
              </a:rPr>
              <a:t>employed individuals are taking more loans</a:t>
            </a:r>
            <a:r>
              <a:rPr lang="en-US" dirty="0"/>
              <a:t>, and the </a:t>
            </a:r>
            <a:r>
              <a:rPr lang="en-US" dirty="0">
                <a:highlight>
                  <a:srgbClr val="FFFF00"/>
                </a:highlight>
              </a:rPr>
              <a:t>loan default rate is higher among employed borrowers.</a:t>
            </a:r>
          </a:p>
          <a:p>
            <a:pPr algn="just"/>
            <a:endParaRPr lang="en-US" dirty="0"/>
          </a:p>
          <a:p>
            <a:pPr algn="just"/>
            <a:r>
              <a:rPr lang="en-US" b="1" dirty="0"/>
              <a:t>The loan default percentages are as follows:</a:t>
            </a:r>
          </a:p>
          <a:p>
            <a:pPr algn="just"/>
            <a:endParaRPr lang="en-US" dirty="0"/>
          </a:p>
          <a:p>
            <a:pPr marL="285750" indent="-285750" algn="just">
              <a:buFont typeface="Arial" panose="020B0604020202020204" pitchFamily="34" charset="0"/>
              <a:buChar char="•"/>
            </a:pPr>
            <a:r>
              <a:rPr lang="en-US" dirty="0">
                <a:highlight>
                  <a:srgbClr val="FFFF00"/>
                </a:highlight>
              </a:rPr>
              <a:t>Employed: 20%</a:t>
            </a:r>
          </a:p>
          <a:p>
            <a:pPr marL="285750" indent="-285750" algn="just">
              <a:buFont typeface="Arial" panose="020B0604020202020204" pitchFamily="34" charset="0"/>
              <a:buChar char="•"/>
            </a:pPr>
            <a:r>
              <a:rPr lang="en-US" dirty="0"/>
              <a:t>Unemployed: 18%</a:t>
            </a:r>
          </a:p>
          <a:p>
            <a:pPr algn="just"/>
            <a:endParaRPr lang="en-US" dirty="0"/>
          </a:p>
          <a:p>
            <a:pPr algn="just"/>
            <a:r>
              <a:rPr lang="en-US" dirty="0"/>
              <a:t>As a result, the bank should exercise extra caution when approving loans for employed borrowers.</a:t>
            </a:r>
          </a:p>
        </p:txBody>
      </p:sp>
    </p:spTree>
    <p:extLst>
      <p:ext uri="{BB962C8B-B14F-4D97-AF65-F5344CB8AC3E}">
        <p14:creationId xmlns:p14="http://schemas.microsoft.com/office/powerpoint/2010/main" val="195309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A3D0D2-D4DF-94C2-EDBF-0E2D4489B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5394" y="448254"/>
            <a:ext cx="6744497" cy="6020640"/>
          </a:xfrm>
        </p:spPr>
      </p:pic>
      <p:sp>
        <p:nvSpPr>
          <p:cNvPr id="6" name="TextBox 5">
            <a:extLst>
              <a:ext uri="{FF2B5EF4-FFF2-40B4-BE49-F238E27FC236}">
                <a16:creationId xmlns:a16="http://schemas.microsoft.com/office/drawing/2014/main" id="{B42C9E2D-50AD-60C1-E730-221E0C7FCCDF}"/>
              </a:ext>
            </a:extLst>
          </p:cNvPr>
          <p:cNvSpPr txBox="1"/>
          <p:nvPr/>
        </p:nvSpPr>
        <p:spPr>
          <a:xfrm>
            <a:off x="8182086" y="651754"/>
            <a:ext cx="3622851" cy="646331"/>
          </a:xfrm>
          <a:prstGeom prst="rect">
            <a:avLst/>
          </a:prstGeom>
          <a:noFill/>
        </p:spPr>
        <p:txBody>
          <a:bodyPr wrap="none" rtlCol="0">
            <a:spAutoFit/>
          </a:bodyPr>
          <a:lstStyle/>
          <a:p>
            <a:pPr algn="ctr"/>
            <a:r>
              <a:rPr lang="en-US" dirty="0"/>
              <a:t>The Gender and Employment Status </a:t>
            </a:r>
          </a:p>
          <a:p>
            <a:pPr algn="ctr"/>
            <a:r>
              <a:rPr lang="en-US" dirty="0"/>
              <a:t>Column had null values.</a:t>
            </a:r>
          </a:p>
        </p:txBody>
      </p:sp>
      <p:sp>
        <p:nvSpPr>
          <p:cNvPr id="7" name="Rectangle 6">
            <a:extLst>
              <a:ext uri="{FF2B5EF4-FFF2-40B4-BE49-F238E27FC236}">
                <a16:creationId xmlns:a16="http://schemas.microsoft.com/office/drawing/2014/main" id="{9D9ABE7E-29EF-8832-8F9D-7377C4570300}"/>
              </a:ext>
            </a:extLst>
          </p:cNvPr>
          <p:cNvSpPr/>
          <p:nvPr/>
        </p:nvSpPr>
        <p:spPr>
          <a:xfrm>
            <a:off x="8171234" y="535021"/>
            <a:ext cx="3599234" cy="88521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0542C5-C590-5EF6-EF35-60E1AA1172DE}"/>
              </a:ext>
            </a:extLst>
          </p:cNvPr>
          <p:cNvSpPr/>
          <p:nvPr/>
        </p:nvSpPr>
        <p:spPr>
          <a:xfrm>
            <a:off x="972766" y="2743200"/>
            <a:ext cx="6089515" cy="2431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48F43C-CF5E-6BAA-6E3D-3FB262597BCE}"/>
              </a:ext>
            </a:extLst>
          </p:cNvPr>
          <p:cNvSpPr/>
          <p:nvPr/>
        </p:nvSpPr>
        <p:spPr>
          <a:xfrm>
            <a:off x="972766" y="3317132"/>
            <a:ext cx="6089515" cy="2431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C81B442-18A3-4C3A-55FE-403BD5C1A156}"/>
              </a:ext>
            </a:extLst>
          </p:cNvPr>
          <p:cNvSpPr txBox="1"/>
          <p:nvPr/>
        </p:nvSpPr>
        <p:spPr>
          <a:xfrm>
            <a:off x="7717263" y="2322757"/>
            <a:ext cx="4202754" cy="646331"/>
          </a:xfrm>
          <a:prstGeom prst="rect">
            <a:avLst/>
          </a:prstGeom>
          <a:noFill/>
        </p:spPr>
        <p:txBody>
          <a:bodyPr wrap="none" rtlCol="0">
            <a:spAutoFit/>
          </a:bodyPr>
          <a:lstStyle/>
          <a:p>
            <a:pPr algn="ctr"/>
            <a:r>
              <a:rPr lang="en-US" dirty="0"/>
              <a:t>I filled the Gender null values alternatively </a:t>
            </a:r>
          </a:p>
          <a:p>
            <a:pPr algn="ctr"/>
            <a:r>
              <a:rPr lang="en-US" dirty="0"/>
              <a:t>with Male and Female</a:t>
            </a:r>
          </a:p>
        </p:txBody>
      </p:sp>
      <p:pic>
        <p:nvPicPr>
          <p:cNvPr id="13" name="Picture 12">
            <a:extLst>
              <a:ext uri="{FF2B5EF4-FFF2-40B4-BE49-F238E27FC236}">
                <a16:creationId xmlns:a16="http://schemas.microsoft.com/office/drawing/2014/main" id="{25E15961-B2B5-090D-A2A1-7555CEF1AD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7263" y="3125659"/>
            <a:ext cx="4053205" cy="1893710"/>
          </a:xfrm>
          <a:prstGeom prst="rect">
            <a:avLst/>
          </a:prstGeom>
        </p:spPr>
      </p:pic>
      <p:sp>
        <p:nvSpPr>
          <p:cNvPr id="14" name="Rectangle 13">
            <a:extLst>
              <a:ext uri="{FF2B5EF4-FFF2-40B4-BE49-F238E27FC236}">
                <a16:creationId xmlns:a16="http://schemas.microsoft.com/office/drawing/2014/main" id="{D58012C2-1AD9-10F4-D0BC-D1B2247A747E}"/>
              </a:ext>
            </a:extLst>
          </p:cNvPr>
          <p:cNvSpPr/>
          <p:nvPr/>
        </p:nvSpPr>
        <p:spPr>
          <a:xfrm>
            <a:off x="7717263" y="2322757"/>
            <a:ext cx="4286669" cy="27842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2687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8FB5F-E042-6BE7-0629-84382DF39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46E10-0A04-ED5D-4F09-12C56621A8E8}"/>
              </a:ext>
            </a:extLst>
          </p:cNvPr>
          <p:cNvSpPr>
            <a:spLocks noGrp="1"/>
          </p:cNvSpPr>
          <p:nvPr>
            <p:ph type="title"/>
          </p:nvPr>
        </p:nvSpPr>
        <p:spPr>
          <a:xfrm>
            <a:off x="838200" y="151113"/>
            <a:ext cx="10873902" cy="1325563"/>
          </a:xfrm>
        </p:spPr>
        <p:txBody>
          <a:bodyPr>
            <a:normAutofit/>
          </a:bodyPr>
          <a:lstStyle/>
          <a:p>
            <a:r>
              <a:rPr lang="en-US" sz="4000" b="1" u="sng" dirty="0"/>
              <a:t>Employment Status and Loan Amount VS Loan Status </a:t>
            </a:r>
          </a:p>
        </p:txBody>
      </p:sp>
      <p:pic>
        <p:nvPicPr>
          <p:cNvPr id="5" name="Picture 4">
            <a:extLst>
              <a:ext uri="{FF2B5EF4-FFF2-40B4-BE49-F238E27FC236}">
                <a16:creationId xmlns:a16="http://schemas.microsoft.com/office/drawing/2014/main" id="{4EAA5ED1-6286-0ADD-4F91-AD0C25E03A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95453" y="1250290"/>
            <a:ext cx="8034097" cy="5062961"/>
          </a:xfrm>
          <a:prstGeom prst="rect">
            <a:avLst/>
          </a:prstGeom>
        </p:spPr>
      </p:pic>
      <p:sp>
        <p:nvSpPr>
          <p:cNvPr id="3" name="TextBox 2">
            <a:extLst>
              <a:ext uri="{FF2B5EF4-FFF2-40B4-BE49-F238E27FC236}">
                <a16:creationId xmlns:a16="http://schemas.microsoft.com/office/drawing/2014/main" id="{C3B7318A-1820-0704-F5ED-A54E2D7985BD}"/>
              </a:ext>
            </a:extLst>
          </p:cNvPr>
          <p:cNvSpPr txBox="1"/>
          <p:nvPr/>
        </p:nvSpPr>
        <p:spPr>
          <a:xfrm>
            <a:off x="8906484" y="2721556"/>
            <a:ext cx="2805618" cy="1754326"/>
          </a:xfrm>
          <a:prstGeom prst="rect">
            <a:avLst/>
          </a:prstGeom>
          <a:noFill/>
        </p:spPr>
        <p:txBody>
          <a:bodyPr wrap="square" rtlCol="0">
            <a:spAutoFit/>
          </a:bodyPr>
          <a:lstStyle/>
          <a:p>
            <a:pPr algn="just"/>
            <a:r>
              <a:rPr lang="en-US" dirty="0"/>
              <a:t>The swarm plot shows that loan defaults occur across all loan amounts, with no distinct differentiation between employed and unemployed individuals.</a:t>
            </a:r>
          </a:p>
        </p:txBody>
      </p:sp>
    </p:spTree>
    <p:extLst>
      <p:ext uri="{BB962C8B-B14F-4D97-AF65-F5344CB8AC3E}">
        <p14:creationId xmlns:p14="http://schemas.microsoft.com/office/powerpoint/2010/main" val="38968906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EC116-0468-B429-D74C-59A0724B77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9F855C-387D-73A3-E863-C058FDC6ABD9}"/>
              </a:ext>
            </a:extLst>
          </p:cNvPr>
          <p:cNvSpPr>
            <a:spLocks noGrp="1"/>
          </p:cNvSpPr>
          <p:nvPr>
            <p:ph type="title"/>
          </p:nvPr>
        </p:nvSpPr>
        <p:spPr>
          <a:xfrm>
            <a:off x="838200" y="151113"/>
            <a:ext cx="10515600" cy="1325563"/>
          </a:xfrm>
        </p:spPr>
        <p:txBody>
          <a:bodyPr>
            <a:normAutofit/>
          </a:bodyPr>
          <a:lstStyle/>
          <a:p>
            <a:r>
              <a:rPr lang="en-US" sz="4000" b="1" u="sng" dirty="0"/>
              <a:t>Credit Score VS Loan Status</a:t>
            </a:r>
          </a:p>
        </p:txBody>
      </p:sp>
      <p:pic>
        <p:nvPicPr>
          <p:cNvPr id="5" name="Picture 4">
            <a:extLst>
              <a:ext uri="{FF2B5EF4-FFF2-40B4-BE49-F238E27FC236}">
                <a16:creationId xmlns:a16="http://schemas.microsoft.com/office/drawing/2014/main" id="{6E8544D6-876F-6EF3-541A-30321C24D5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9081" y="1969325"/>
            <a:ext cx="7722482" cy="3721524"/>
          </a:xfrm>
          <a:prstGeom prst="rect">
            <a:avLst/>
          </a:prstGeom>
        </p:spPr>
      </p:pic>
      <p:sp>
        <p:nvSpPr>
          <p:cNvPr id="4" name="TextBox 3">
            <a:extLst>
              <a:ext uri="{FF2B5EF4-FFF2-40B4-BE49-F238E27FC236}">
                <a16:creationId xmlns:a16="http://schemas.microsoft.com/office/drawing/2014/main" id="{4F7503A0-2744-66CD-6DA4-8E5CC1B43215}"/>
              </a:ext>
            </a:extLst>
          </p:cNvPr>
          <p:cNvSpPr txBox="1"/>
          <p:nvPr/>
        </p:nvSpPr>
        <p:spPr>
          <a:xfrm>
            <a:off x="7742234" y="2073525"/>
            <a:ext cx="4143910"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highlight>
                  <a:srgbClr val="FFFF00"/>
                </a:highlight>
              </a:rPr>
              <a:t>Individuals with higher credit scores are defaulting more frequently </a:t>
            </a:r>
            <a:r>
              <a:rPr lang="en-US" dirty="0"/>
              <a:t>compared to those with lower credit scores.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highlight>
                  <a:srgbClr val="00FF00"/>
                </a:highlight>
              </a:rPr>
              <a:t>Individuals with credit scores between 350 and 450 are taking out more loans</a:t>
            </a:r>
            <a:r>
              <a:rPr lang="en-US" dirty="0"/>
              <a:t>, yet their default rate is lower compared to those with credit scores above 550.</a:t>
            </a:r>
          </a:p>
          <a:p>
            <a:pPr algn="just"/>
            <a:endParaRPr lang="en-US" dirty="0"/>
          </a:p>
          <a:p>
            <a:pPr algn="just"/>
            <a:endParaRPr lang="en-US" dirty="0"/>
          </a:p>
        </p:txBody>
      </p:sp>
      <p:sp>
        <p:nvSpPr>
          <p:cNvPr id="6" name="TextBox 5">
            <a:extLst>
              <a:ext uri="{FF2B5EF4-FFF2-40B4-BE49-F238E27FC236}">
                <a16:creationId xmlns:a16="http://schemas.microsoft.com/office/drawing/2014/main" id="{EC66AF7C-30B6-93A3-BC52-1FE8EC251DE0}"/>
              </a:ext>
            </a:extLst>
          </p:cNvPr>
          <p:cNvSpPr txBox="1"/>
          <p:nvPr/>
        </p:nvSpPr>
        <p:spPr>
          <a:xfrm>
            <a:off x="838200" y="5871044"/>
            <a:ext cx="7986409" cy="646331"/>
          </a:xfrm>
          <a:prstGeom prst="rect">
            <a:avLst/>
          </a:prstGeom>
          <a:noFill/>
        </p:spPr>
        <p:txBody>
          <a:bodyPr wrap="square" rtlCol="0">
            <a:spAutoFit/>
          </a:bodyPr>
          <a:lstStyle/>
          <a:p>
            <a:r>
              <a:rPr lang="en-US" dirty="0"/>
              <a:t>Therefore, the bank should focus more on individuals with credit scores between 350 and 450, as they are accessing more loans and exhibiting a lower default rate.</a:t>
            </a:r>
          </a:p>
        </p:txBody>
      </p:sp>
      <p:sp>
        <p:nvSpPr>
          <p:cNvPr id="7" name="Rectangle 6">
            <a:extLst>
              <a:ext uri="{FF2B5EF4-FFF2-40B4-BE49-F238E27FC236}">
                <a16:creationId xmlns:a16="http://schemas.microsoft.com/office/drawing/2014/main" id="{1DB10622-5011-DB9E-9E24-0634A6ABE257}"/>
              </a:ext>
            </a:extLst>
          </p:cNvPr>
          <p:cNvSpPr/>
          <p:nvPr/>
        </p:nvSpPr>
        <p:spPr>
          <a:xfrm>
            <a:off x="1322962" y="2334637"/>
            <a:ext cx="1089498" cy="29863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02ED557-D8AE-AD72-B70A-3A07665B24FA}"/>
              </a:ext>
            </a:extLst>
          </p:cNvPr>
          <p:cNvSpPr/>
          <p:nvPr/>
        </p:nvSpPr>
        <p:spPr>
          <a:xfrm>
            <a:off x="6021421" y="3754877"/>
            <a:ext cx="1494817" cy="156615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914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4A796-63CA-F5DA-8152-FAABB73C1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E4EF0F-8B07-1760-8076-2C2748D2B94E}"/>
              </a:ext>
            </a:extLst>
          </p:cNvPr>
          <p:cNvSpPr>
            <a:spLocks noGrp="1"/>
          </p:cNvSpPr>
          <p:nvPr>
            <p:ph type="title"/>
          </p:nvPr>
        </p:nvSpPr>
        <p:spPr>
          <a:xfrm>
            <a:off x="838200" y="151113"/>
            <a:ext cx="10515600" cy="1325563"/>
          </a:xfrm>
        </p:spPr>
        <p:txBody>
          <a:bodyPr>
            <a:normAutofit/>
          </a:bodyPr>
          <a:lstStyle/>
          <a:p>
            <a:r>
              <a:rPr lang="en-US" sz="4000" b="1" u="sng" dirty="0"/>
              <a:t>Loan Amount VS Loan Status</a:t>
            </a:r>
          </a:p>
        </p:txBody>
      </p:sp>
      <p:pic>
        <p:nvPicPr>
          <p:cNvPr id="5" name="Picture 4">
            <a:extLst>
              <a:ext uri="{FF2B5EF4-FFF2-40B4-BE49-F238E27FC236}">
                <a16:creationId xmlns:a16="http://schemas.microsoft.com/office/drawing/2014/main" id="{825ECEDF-2A5E-171A-18BF-11DC70AECF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9082" y="1969325"/>
            <a:ext cx="7722480" cy="3721524"/>
          </a:xfrm>
          <a:prstGeom prst="rect">
            <a:avLst/>
          </a:prstGeom>
        </p:spPr>
      </p:pic>
      <p:sp>
        <p:nvSpPr>
          <p:cNvPr id="4" name="TextBox 3">
            <a:extLst>
              <a:ext uri="{FF2B5EF4-FFF2-40B4-BE49-F238E27FC236}">
                <a16:creationId xmlns:a16="http://schemas.microsoft.com/office/drawing/2014/main" id="{8F9AC1B4-AA48-2BC0-A33B-452A4F2ECEDE}"/>
              </a:ext>
            </a:extLst>
          </p:cNvPr>
          <p:cNvSpPr txBox="1"/>
          <p:nvPr/>
        </p:nvSpPr>
        <p:spPr>
          <a:xfrm>
            <a:off x="7771419" y="1985986"/>
            <a:ext cx="4143910" cy="3416320"/>
          </a:xfrm>
          <a:prstGeom prst="rect">
            <a:avLst/>
          </a:prstGeom>
          <a:noFill/>
        </p:spPr>
        <p:txBody>
          <a:bodyPr wrap="square" rtlCol="0">
            <a:spAutoFit/>
          </a:bodyPr>
          <a:lstStyle/>
          <a:p>
            <a:pPr marL="285750" indent="-285750" algn="just">
              <a:buFont typeface="Arial" panose="020B0604020202020204" pitchFamily="34" charset="0"/>
              <a:buChar char="•"/>
            </a:pPr>
            <a:r>
              <a:rPr lang="en-US" dirty="0"/>
              <a:t>The plot indicates that a </a:t>
            </a:r>
            <a:r>
              <a:rPr lang="en-US" dirty="0">
                <a:highlight>
                  <a:srgbClr val="00FF00"/>
                </a:highlight>
              </a:rPr>
              <a:t>greater number of individuals are seeking loans between INR 25,000 and INR 45,000</a:t>
            </a:r>
            <a:r>
              <a:rPr lang="en-US" dirty="0"/>
              <a:t>.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Therefore, the bank can concentrate more on offering loans within the above range.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Loan default rate is nearly equally distributed regardless of the loan amount.</a:t>
            </a:r>
          </a:p>
        </p:txBody>
      </p:sp>
      <p:sp>
        <p:nvSpPr>
          <p:cNvPr id="3" name="Rectangle 2">
            <a:extLst>
              <a:ext uri="{FF2B5EF4-FFF2-40B4-BE49-F238E27FC236}">
                <a16:creationId xmlns:a16="http://schemas.microsoft.com/office/drawing/2014/main" id="{60FFCB25-27E5-B778-E11B-359DCEA4D08C}"/>
              </a:ext>
            </a:extLst>
          </p:cNvPr>
          <p:cNvSpPr/>
          <p:nvPr/>
        </p:nvSpPr>
        <p:spPr>
          <a:xfrm>
            <a:off x="2130357" y="2324911"/>
            <a:ext cx="1488332" cy="30350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601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CFF2-00DC-5813-939F-164C2374D44B}"/>
              </a:ext>
            </a:extLst>
          </p:cNvPr>
          <p:cNvSpPr>
            <a:spLocks noGrp="1"/>
          </p:cNvSpPr>
          <p:nvPr>
            <p:ph type="title"/>
          </p:nvPr>
        </p:nvSpPr>
        <p:spPr>
          <a:xfrm>
            <a:off x="838200" y="365125"/>
            <a:ext cx="10515600" cy="889743"/>
          </a:xfrm>
        </p:spPr>
        <p:txBody>
          <a:bodyPr/>
          <a:lstStyle/>
          <a:p>
            <a:r>
              <a:rPr lang="en-US" b="1" u="sng" dirty="0"/>
              <a:t>Conclusion</a:t>
            </a:r>
          </a:p>
        </p:txBody>
      </p:sp>
      <p:sp>
        <p:nvSpPr>
          <p:cNvPr id="3" name="Content Placeholder 2">
            <a:extLst>
              <a:ext uri="{FF2B5EF4-FFF2-40B4-BE49-F238E27FC236}">
                <a16:creationId xmlns:a16="http://schemas.microsoft.com/office/drawing/2014/main" id="{ECAF182E-39C4-A0F1-B0D7-8D892415AEEF}"/>
              </a:ext>
            </a:extLst>
          </p:cNvPr>
          <p:cNvSpPr>
            <a:spLocks noGrp="1"/>
          </p:cNvSpPr>
          <p:nvPr>
            <p:ph idx="1"/>
          </p:nvPr>
        </p:nvSpPr>
        <p:spPr>
          <a:xfrm>
            <a:off x="838200" y="1896895"/>
            <a:ext cx="10515600" cy="3861881"/>
          </a:xfrm>
        </p:spPr>
        <p:txBody>
          <a:bodyPr>
            <a:normAutofit/>
          </a:bodyPr>
          <a:lstStyle/>
          <a:p>
            <a:pPr algn="just"/>
            <a:r>
              <a:rPr lang="en-US" sz="2400" b="1" dirty="0">
                <a:latin typeface="Arial" panose="020B0604020202020204" pitchFamily="34" charset="0"/>
                <a:cs typeface="Arial" panose="020B0604020202020204" pitchFamily="34" charset="0"/>
              </a:rPr>
              <a:t>Targeting Middle-aged Borrowers:</a:t>
            </a:r>
            <a:r>
              <a:rPr lang="en-US" sz="2400" dirty="0">
                <a:latin typeface="Arial" panose="020B0604020202020204" pitchFamily="34" charset="0"/>
                <a:cs typeface="Arial" panose="020B0604020202020204" pitchFamily="34" charset="0"/>
              </a:rPr>
              <a:t> </a:t>
            </a:r>
          </a:p>
          <a:p>
            <a:pPr marL="457200" lvl="1" indent="0" algn="just">
              <a:buNone/>
            </a:pPr>
            <a:r>
              <a:rPr lang="en-US" sz="2000" dirty="0">
                <a:latin typeface="Arial" panose="020B0604020202020204" pitchFamily="34" charset="0"/>
                <a:cs typeface="Arial" panose="020B0604020202020204" pitchFamily="34" charset="0"/>
              </a:rPr>
              <a:t>Middle-aged individuals (ages 30-50) show a relatively low default rate of 18%, making them a suitable demographic for loan approval. However, seniors (ages 50-65) present a higher risk with a default rate of 21%, indicating that extra caution should be exercised in this age group.</a:t>
            </a:r>
          </a:p>
          <a:p>
            <a:pPr lvl="1" algn="just"/>
            <a:endParaRPr lang="en-US" sz="20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Avoiding the Elderly: </a:t>
            </a:r>
          </a:p>
          <a:p>
            <a:pPr marL="457200" lvl="1" indent="0" algn="just">
              <a:buNone/>
            </a:pPr>
            <a:r>
              <a:rPr lang="en-US" sz="2000" dirty="0">
                <a:latin typeface="Arial" panose="020B0604020202020204" pitchFamily="34" charset="0"/>
                <a:cs typeface="Arial" panose="020B0604020202020204" pitchFamily="34" charset="0"/>
              </a:rPr>
              <a:t>There is no data indicating elderly individuals (ages 65 and above) are accessing loans. Consequently, the bank can avoid targeting this demographic for loan advertisements, focusing on younger, more active borrowers.</a:t>
            </a: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610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E8A69-48F5-F2BF-C7D1-63FDDB873A43}"/>
              </a:ext>
            </a:extLst>
          </p:cNvPr>
          <p:cNvSpPr>
            <a:spLocks noGrp="1"/>
          </p:cNvSpPr>
          <p:nvPr>
            <p:ph idx="1"/>
          </p:nvPr>
        </p:nvSpPr>
        <p:spPr>
          <a:xfrm>
            <a:off x="838200" y="719844"/>
            <a:ext cx="10515600" cy="5700408"/>
          </a:xfrm>
        </p:spPr>
        <p:txBody>
          <a:bodyPr>
            <a:normAutofit/>
          </a:bodyPr>
          <a:lstStyle/>
          <a:p>
            <a:pPr algn="just"/>
            <a:r>
              <a:rPr lang="en-US" sz="2400" b="1" dirty="0">
                <a:latin typeface="Arial" panose="020B0604020202020204" pitchFamily="34" charset="0"/>
                <a:cs typeface="Arial" panose="020B0604020202020204" pitchFamily="34" charset="0"/>
              </a:rPr>
              <a:t>Caution with Credit Scores: </a:t>
            </a:r>
          </a:p>
          <a:p>
            <a:pPr marL="457200" lvl="1" indent="0" algn="just">
              <a:buNone/>
            </a:pPr>
            <a:r>
              <a:rPr lang="en-US" sz="2000" dirty="0">
                <a:latin typeface="Arial" panose="020B0604020202020204" pitchFamily="34" charset="0"/>
                <a:cs typeface="Arial" panose="020B0604020202020204" pitchFamily="34" charset="0"/>
              </a:rPr>
              <a:t>Borrowers with poor credit scores (125-580) have a lower default rate of 16%, suggesting that this group can be considered for loans. However, those with fair (24% default rate) and excellent (23% default rate) credit scores present a higher risk, necessitating additional scrutiny before loan approval.</a:t>
            </a:r>
          </a:p>
          <a:p>
            <a:pPr marL="457200" lvl="1" indent="0" algn="just">
              <a:buNone/>
            </a:pPr>
            <a:endParaRPr lang="en-US" sz="20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Attention to Debt-to-Income Ratios: </a:t>
            </a:r>
          </a:p>
          <a:p>
            <a:pPr marL="457200" lvl="1" indent="0" algn="just">
              <a:buNone/>
            </a:pPr>
            <a:r>
              <a:rPr lang="en-US" sz="2000" dirty="0">
                <a:latin typeface="Arial" panose="020B0604020202020204" pitchFamily="34" charset="0"/>
                <a:cs typeface="Arial" panose="020B0604020202020204" pitchFamily="34" charset="0"/>
              </a:rPr>
              <a:t>Individuals with very low DTI scores (0.0 to 0.2) exhibit a high default rate of 22%, indicating a significant risk. The bank should be cautious with this group while also paying attention to those with moderate DTI scores (0.4 to 0.6) who also show a high default rate of 21%.</a:t>
            </a:r>
          </a:p>
          <a:p>
            <a:pPr marL="457200" lvl="1" indent="0" algn="just">
              <a:buNone/>
            </a:pPr>
            <a:endParaRPr lang="en-US" sz="24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Gender Considerations: </a:t>
            </a:r>
          </a:p>
          <a:p>
            <a:pPr marL="457200" lvl="1" indent="0" algn="just">
              <a:buNone/>
            </a:pPr>
            <a:r>
              <a:rPr lang="en-US" sz="2000" dirty="0">
                <a:latin typeface="Arial" panose="020B0604020202020204" pitchFamily="34" charset="0"/>
                <a:cs typeface="Arial" panose="020B0604020202020204" pitchFamily="34" charset="0"/>
              </a:rPr>
              <a:t>While male and female borrowers access loans in nearly equal numbers, female borrowers have a higher default rate of 21% compared to 17% for males. Therefore, the bank should exercise extra caution when approving loans for female applicants.</a:t>
            </a:r>
          </a:p>
        </p:txBody>
      </p:sp>
    </p:spTree>
    <p:extLst>
      <p:ext uri="{BB962C8B-B14F-4D97-AF65-F5344CB8AC3E}">
        <p14:creationId xmlns:p14="http://schemas.microsoft.com/office/powerpoint/2010/main" val="3069366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0FC2A-EBD3-9810-1F6A-6C3DCB02153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09B37-F4A7-3641-07FB-0337709B5284}"/>
              </a:ext>
            </a:extLst>
          </p:cNvPr>
          <p:cNvSpPr>
            <a:spLocks noGrp="1"/>
          </p:cNvSpPr>
          <p:nvPr>
            <p:ph idx="1"/>
          </p:nvPr>
        </p:nvSpPr>
        <p:spPr>
          <a:xfrm>
            <a:off x="838200" y="710116"/>
            <a:ext cx="10515600" cy="5700408"/>
          </a:xfrm>
        </p:spPr>
        <p:txBody>
          <a:bodyPr>
            <a:normAutofit/>
          </a:bodyPr>
          <a:lstStyle/>
          <a:p>
            <a:pPr algn="just"/>
            <a:r>
              <a:rPr lang="en-US" sz="2400" b="1" dirty="0">
                <a:latin typeface="Arial" panose="020B0604020202020204" pitchFamily="34" charset="0"/>
                <a:cs typeface="Arial" panose="020B0604020202020204" pitchFamily="34" charset="0"/>
              </a:rPr>
              <a:t>Employed Borrowers: </a:t>
            </a:r>
          </a:p>
          <a:p>
            <a:pPr marL="457200" lvl="1" indent="0" algn="just">
              <a:buNone/>
            </a:pPr>
            <a:r>
              <a:rPr lang="en-US" sz="2000" dirty="0">
                <a:latin typeface="Arial" panose="020B0604020202020204" pitchFamily="34" charset="0"/>
                <a:cs typeface="Arial" panose="020B0604020202020204" pitchFamily="34" charset="0"/>
              </a:rPr>
              <a:t>Employed individuals have a higher default rate of 20% compared to 18% for unemployed individuals. Hence, the bank should be vigilant in assessing the creditworthiness of employed borrowers.</a:t>
            </a:r>
          </a:p>
          <a:p>
            <a:pPr marL="457200" lvl="1" indent="0" algn="just">
              <a:buNone/>
            </a:pPr>
            <a:endParaRPr lang="en-US" sz="20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Loan Amounts: </a:t>
            </a:r>
          </a:p>
          <a:p>
            <a:pPr marL="457200" lvl="1" indent="0" algn="just">
              <a:buNone/>
            </a:pPr>
            <a:r>
              <a:rPr lang="en-US" sz="2000" dirty="0">
                <a:latin typeface="Arial" panose="020B0604020202020204" pitchFamily="34" charset="0"/>
                <a:cs typeface="Arial" panose="020B0604020202020204" pitchFamily="34" charset="0"/>
              </a:rPr>
              <a:t>Despite varied demand for loan amounts, with a higher concentration between INR 25,000 and INR 45,000, the default rates are nearly equally distributed across all loan amounts. The bank should prioritize offering loans in this range but remain cautious, as the default risk does not significantly vary with the loan amount.</a:t>
            </a:r>
          </a:p>
          <a:p>
            <a:pPr marL="457200" lvl="1" indent="0" algn="just">
              <a:buNone/>
            </a:pPr>
            <a:endParaRPr lang="en-US" sz="20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In summary:</a:t>
            </a:r>
          </a:p>
          <a:p>
            <a:pPr marL="457200" lvl="2" indent="0" algn="just">
              <a:spcBef>
                <a:spcPts val="1000"/>
              </a:spcBef>
              <a:buNone/>
            </a:pPr>
            <a:r>
              <a:rPr lang="en-US" dirty="0">
                <a:latin typeface="Arial" panose="020B0604020202020204" pitchFamily="34" charset="0"/>
                <a:cs typeface="Arial" panose="020B0604020202020204" pitchFamily="34" charset="0"/>
              </a:rPr>
              <a:t>while middle-aged individuals and those with poor credit scores can be targeted for loan approvals, seniors and female borrowers require careful assessment due to their higher default rates. The bank should also be vigilant about employed borrowers and those with very low DTI ratios. By adopting these strategies, the bank can optimize its lending practices and minimize potential risks associated with loan defaults.</a:t>
            </a:r>
          </a:p>
        </p:txBody>
      </p:sp>
    </p:spTree>
    <p:extLst>
      <p:ext uri="{BB962C8B-B14F-4D97-AF65-F5344CB8AC3E}">
        <p14:creationId xmlns:p14="http://schemas.microsoft.com/office/powerpoint/2010/main" val="17923929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33294-83A6-068A-6C4A-783F0D2D91A4}"/>
              </a:ext>
            </a:extLst>
          </p:cNvPr>
          <p:cNvSpPr>
            <a:spLocks noGrp="1"/>
          </p:cNvSpPr>
          <p:nvPr>
            <p:ph type="title"/>
          </p:nvPr>
        </p:nvSpPr>
        <p:spPr>
          <a:xfrm>
            <a:off x="1037617" y="2103437"/>
            <a:ext cx="10116766" cy="1325563"/>
          </a:xfrm>
        </p:spPr>
        <p:txBody>
          <a:bodyPr>
            <a:normAutofit/>
          </a:bodyPr>
          <a:lstStyle/>
          <a:p>
            <a:r>
              <a:rPr lang="en-US" sz="3600" b="1" dirty="0"/>
              <a:t>Thank you for taking the time to review this report…</a:t>
            </a:r>
          </a:p>
        </p:txBody>
      </p:sp>
      <p:sp>
        <p:nvSpPr>
          <p:cNvPr id="3" name="Content Placeholder 2">
            <a:extLst>
              <a:ext uri="{FF2B5EF4-FFF2-40B4-BE49-F238E27FC236}">
                <a16:creationId xmlns:a16="http://schemas.microsoft.com/office/drawing/2014/main" id="{74F667DF-8846-AB41-51B1-8B173D669702}"/>
              </a:ext>
            </a:extLst>
          </p:cNvPr>
          <p:cNvSpPr>
            <a:spLocks noGrp="1"/>
          </p:cNvSpPr>
          <p:nvPr>
            <p:ph idx="1"/>
          </p:nvPr>
        </p:nvSpPr>
        <p:spPr>
          <a:xfrm>
            <a:off x="838200" y="4393727"/>
            <a:ext cx="10515600" cy="1695788"/>
          </a:xfrm>
          <a:ln w="28575">
            <a:solidFill>
              <a:schemeClr val="tx1"/>
            </a:solidFill>
          </a:ln>
        </p:spPr>
        <p:txBody>
          <a:bodyPr/>
          <a:lstStyle/>
          <a:p>
            <a:r>
              <a:rPr lang="en-US" dirty="0"/>
              <a:t>Disclaimer:</a:t>
            </a:r>
          </a:p>
          <a:p>
            <a:pPr marL="457200" lvl="1" indent="0">
              <a:buNone/>
            </a:pPr>
            <a:r>
              <a:rPr lang="en-US" dirty="0"/>
              <a:t>The findings presented in this report are based solely on statistical data analysis and are not intended to discriminate against any demographic or gender, emphasizing the need for fair and equitable loan approval practices.</a:t>
            </a:r>
          </a:p>
        </p:txBody>
      </p:sp>
    </p:spTree>
    <p:extLst>
      <p:ext uri="{BB962C8B-B14F-4D97-AF65-F5344CB8AC3E}">
        <p14:creationId xmlns:p14="http://schemas.microsoft.com/office/powerpoint/2010/main" val="413720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2594-EAB0-E085-D678-AFDCA37A5601}"/>
              </a:ext>
            </a:extLst>
          </p:cNvPr>
          <p:cNvSpPr>
            <a:spLocks noGrp="1"/>
          </p:cNvSpPr>
          <p:nvPr>
            <p:ph type="title"/>
          </p:nvPr>
        </p:nvSpPr>
        <p:spPr>
          <a:xfrm>
            <a:off x="361545" y="151117"/>
            <a:ext cx="10515600" cy="1325563"/>
          </a:xfrm>
        </p:spPr>
        <p:txBody>
          <a:bodyPr>
            <a:normAutofit/>
          </a:bodyPr>
          <a:lstStyle/>
          <a:p>
            <a:r>
              <a:rPr lang="en-US" sz="4000" b="1" u="sng" dirty="0"/>
              <a:t>Filling Employment Status Nan Cells</a:t>
            </a:r>
          </a:p>
        </p:txBody>
      </p:sp>
      <p:sp>
        <p:nvSpPr>
          <p:cNvPr id="6" name="TextBox 5">
            <a:extLst>
              <a:ext uri="{FF2B5EF4-FFF2-40B4-BE49-F238E27FC236}">
                <a16:creationId xmlns:a16="http://schemas.microsoft.com/office/drawing/2014/main" id="{FF7A280B-1A55-1485-66B3-BF2ABD25273C}"/>
              </a:ext>
            </a:extLst>
          </p:cNvPr>
          <p:cNvSpPr txBox="1"/>
          <p:nvPr/>
        </p:nvSpPr>
        <p:spPr>
          <a:xfrm>
            <a:off x="7964717" y="1476680"/>
            <a:ext cx="3865738" cy="1200329"/>
          </a:xfrm>
          <a:prstGeom prst="rect">
            <a:avLst/>
          </a:prstGeom>
          <a:noFill/>
        </p:spPr>
        <p:txBody>
          <a:bodyPr wrap="none" rtlCol="0">
            <a:spAutoFit/>
          </a:bodyPr>
          <a:lstStyle/>
          <a:p>
            <a:pPr algn="ctr"/>
            <a:r>
              <a:rPr lang="en-US" dirty="0"/>
              <a:t>Using this code, </a:t>
            </a:r>
          </a:p>
          <a:p>
            <a:pPr algn="ctr"/>
            <a:r>
              <a:rPr lang="en-US" dirty="0"/>
              <a:t>I discovered that the minimum income </a:t>
            </a:r>
          </a:p>
          <a:p>
            <a:pPr algn="ctr"/>
            <a:r>
              <a:rPr lang="en-US" dirty="0"/>
              <a:t>for unemployed individuals is higher </a:t>
            </a:r>
          </a:p>
          <a:p>
            <a:pPr algn="ctr"/>
            <a:r>
              <a:rPr lang="en-US" dirty="0"/>
              <a:t>than that of employed individuals.</a:t>
            </a:r>
          </a:p>
        </p:txBody>
      </p:sp>
      <p:sp>
        <p:nvSpPr>
          <p:cNvPr id="7" name="Rectangle 6">
            <a:extLst>
              <a:ext uri="{FF2B5EF4-FFF2-40B4-BE49-F238E27FC236}">
                <a16:creationId xmlns:a16="http://schemas.microsoft.com/office/drawing/2014/main" id="{FCF7918F-09C6-AE4F-BF24-A3B14DFE38B9}"/>
              </a:ext>
            </a:extLst>
          </p:cNvPr>
          <p:cNvSpPr/>
          <p:nvPr/>
        </p:nvSpPr>
        <p:spPr>
          <a:xfrm>
            <a:off x="7964717" y="1381328"/>
            <a:ext cx="3865738" cy="1488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5F5E3EE-ABBE-A036-62F7-119E915105E3}"/>
              </a:ext>
            </a:extLst>
          </p:cNvPr>
          <p:cNvSpPr txBox="1"/>
          <p:nvPr/>
        </p:nvSpPr>
        <p:spPr>
          <a:xfrm>
            <a:off x="7828533" y="3842425"/>
            <a:ext cx="4110356" cy="2031325"/>
          </a:xfrm>
          <a:prstGeom prst="rect">
            <a:avLst/>
          </a:prstGeom>
          <a:noFill/>
        </p:spPr>
        <p:txBody>
          <a:bodyPr wrap="none" rtlCol="0">
            <a:spAutoFit/>
          </a:bodyPr>
          <a:lstStyle/>
          <a:p>
            <a:pPr algn="ctr"/>
            <a:r>
              <a:rPr lang="en-US" dirty="0"/>
              <a:t>I used the average of the median salaries </a:t>
            </a:r>
          </a:p>
          <a:p>
            <a:pPr algn="ctr"/>
            <a:r>
              <a:rPr lang="en-US" dirty="0"/>
              <a:t>of unemployed and employed individuals </a:t>
            </a:r>
          </a:p>
          <a:p>
            <a:pPr algn="ctr"/>
            <a:r>
              <a:rPr lang="en-US" dirty="0"/>
              <a:t>as a threshold. </a:t>
            </a:r>
          </a:p>
          <a:p>
            <a:pPr algn="ctr"/>
            <a:endParaRPr lang="en-US" dirty="0"/>
          </a:p>
          <a:p>
            <a:pPr algn="ctr"/>
            <a:r>
              <a:rPr lang="en-US" dirty="0"/>
              <a:t>Then, I classified those </a:t>
            </a:r>
          </a:p>
          <a:p>
            <a:pPr algn="ctr"/>
            <a:r>
              <a:rPr lang="en-US" dirty="0"/>
              <a:t>below the threshold as unemployed and </a:t>
            </a:r>
          </a:p>
          <a:p>
            <a:pPr algn="ctr"/>
            <a:r>
              <a:rPr lang="en-US" dirty="0"/>
              <a:t>those above it as employed</a:t>
            </a:r>
          </a:p>
        </p:txBody>
      </p:sp>
      <p:sp>
        <p:nvSpPr>
          <p:cNvPr id="9" name="Rectangle 8">
            <a:extLst>
              <a:ext uri="{FF2B5EF4-FFF2-40B4-BE49-F238E27FC236}">
                <a16:creationId xmlns:a16="http://schemas.microsoft.com/office/drawing/2014/main" id="{1CA58D96-8628-EBD0-F650-6034AA5AFBE5}"/>
              </a:ext>
            </a:extLst>
          </p:cNvPr>
          <p:cNvSpPr/>
          <p:nvPr/>
        </p:nvSpPr>
        <p:spPr>
          <a:xfrm>
            <a:off x="7838253" y="3706238"/>
            <a:ext cx="4110356" cy="23930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a:extLst>
              <a:ext uri="{FF2B5EF4-FFF2-40B4-BE49-F238E27FC236}">
                <a16:creationId xmlns:a16="http://schemas.microsoft.com/office/drawing/2014/main" id="{159A96BC-C8C6-7FFF-1947-E1421697DB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45" y="1201588"/>
            <a:ext cx="7201524" cy="5004659"/>
          </a:xfrm>
        </p:spPr>
      </p:pic>
    </p:spTree>
    <p:extLst>
      <p:ext uri="{BB962C8B-B14F-4D97-AF65-F5344CB8AC3E}">
        <p14:creationId xmlns:p14="http://schemas.microsoft.com/office/powerpoint/2010/main" val="200760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77ACA-653A-8EAA-78F3-08DAFCD7EF9C}"/>
              </a:ext>
            </a:extLst>
          </p:cNvPr>
          <p:cNvSpPr>
            <a:spLocks noGrp="1"/>
          </p:cNvSpPr>
          <p:nvPr>
            <p:ph type="title"/>
          </p:nvPr>
        </p:nvSpPr>
        <p:spPr>
          <a:xfrm>
            <a:off x="838200" y="365126"/>
            <a:ext cx="10515600" cy="792466"/>
          </a:xfrm>
        </p:spPr>
        <p:txBody>
          <a:bodyPr>
            <a:normAutofit/>
          </a:bodyPr>
          <a:lstStyle/>
          <a:p>
            <a:r>
              <a:rPr lang="en-US" sz="4000" b="1" u="sng" dirty="0"/>
              <a:t>Outliers</a:t>
            </a:r>
          </a:p>
        </p:txBody>
      </p:sp>
      <p:pic>
        <p:nvPicPr>
          <p:cNvPr id="5" name="Content Placeholder 4">
            <a:extLst>
              <a:ext uri="{FF2B5EF4-FFF2-40B4-BE49-F238E27FC236}">
                <a16:creationId xmlns:a16="http://schemas.microsoft.com/office/drawing/2014/main" id="{312FED6D-34DC-1C1F-36FD-B26186568D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668" y="1280800"/>
            <a:ext cx="4740051" cy="5061633"/>
          </a:xfrm>
        </p:spPr>
      </p:pic>
      <p:sp>
        <p:nvSpPr>
          <p:cNvPr id="6" name="Rectangle 5">
            <a:extLst>
              <a:ext uri="{FF2B5EF4-FFF2-40B4-BE49-F238E27FC236}">
                <a16:creationId xmlns:a16="http://schemas.microsoft.com/office/drawing/2014/main" id="{FCAFCBBE-EF5F-7FA9-0225-FC5BC8052F87}"/>
              </a:ext>
            </a:extLst>
          </p:cNvPr>
          <p:cNvSpPr/>
          <p:nvPr/>
        </p:nvSpPr>
        <p:spPr>
          <a:xfrm>
            <a:off x="593668" y="1157592"/>
            <a:ext cx="5058102" cy="53352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6FBA46A-2B6A-E3A7-6518-17BB701E4FA3}"/>
              </a:ext>
            </a:extLst>
          </p:cNvPr>
          <p:cNvSpPr txBox="1"/>
          <p:nvPr/>
        </p:nvSpPr>
        <p:spPr>
          <a:xfrm>
            <a:off x="6399088" y="1517516"/>
            <a:ext cx="5199244" cy="1477328"/>
          </a:xfrm>
          <a:prstGeom prst="rect">
            <a:avLst/>
          </a:prstGeom>
          <a:noFill/>
        </p:spPr>
        <p:txBody>
          <a:bodyPr wrap="none" rtlCol="0">
            <a:spAutoFit/>
          </a:bodyPr>
          <a:lstStyle/>
          <a:p>
            <a:r>
              <a:rPr lang="en-US" dirty="0"/>
              <a:t>Using the IQR values, </a:t>
            </a:r>
          </a:p>
          <a:p>
            <a:r>
              <a:rPr lang="en-US" dirty="0"/>
              <a:t>I identified 10 outliers in the Income column. </a:t>
            </a:r>
          </a:p>
          <a:p>
            <a:r>
              <a:rPr lang="en-US" dirty="0"/>
              <a:t>However, after removing them, </a:t>
            </a:r>
          </a:p>
          <a:p>
            <a:r>
              <a:rPr lang="en-US" dirty="0"/>
              <a:t>I noticed a significant drop in the model's accuracy. </a:t>
            </a:r>
          </a:p>
          <a:p>
            <a:r>
              <a:rPr lang="en-US" dirty="0"/>
              <a:t>As a result, I decided to leave the outliers unchanged.</a:t>
            </a:r>
          </a:p>
        </p:txBody>
      </p:sp>
      <p:sp>
        <p:nvSpPr>
          <p:cNvPr id="8" name="Rectangle 7">
            <a:extLst>
              <a:ext uri="{FF2B5EF4-FFF2-40B4-BE49-F238E27FC236}">
                <a16:creationId xmlns:a16="http://schemas.microsoft.com/office/drawing/2014/main" id="{F03D9E02-3905-5472-C046-1D5972B06F45}"/>
              </a:ext>
            </a:extLst>
          </p:cNvPr>
          <p:cNvSpPr/>
          <p:nvPr/>
        </p:nvSpPr>
        <p:spPr>
          <a:xfrm>
            <a:off x="6225702" y="1371600"/>
            <a:ext cx="5544766" cy="191634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8129E74-E1E4-40A0-416A-FD52CF050977}"/>
              </a:ext>
            </a:extLst>
          </p:cNvPr>
          <p:cNvSpPr txBox="1"/>
          <p:nvPr/>
        </p:nvSpPr>
        <p:spPr>
          <a:xfrm>
            <a:off x="7088459" y="4435813"/>
            <a:ext cx="3819251" cy="369332"/>
          </a:xfrm>
          <a:prstGeom prst="rect">
            <a:avLst/>
          </a:prstGeom>
          <a:noFill/>
        </p:spPr>
        <p:txBody>
          <a:bodyPr wrap="none" rtlCol="0">
            <a:spAutoFit/>
          </a:bodyPr>
          <a:lstStyle/>
          <a:p>
            <a:r>
              <a:rPr lang="en-US" dirty="0"/>
              <a:t>No other columns contain any outliers.</a:t>
            </a:r>
          </a:p>
        </p:txBody>
      </p:sp>
      <p:sp>
        <p:nvSpPr>
          <p:cNvPr id="10" name="Rectangle 9">
            <a:extLst>
              <a:ext uri="{FF2B5EF4-FFF2-40B4-BE49-F238E27FC236}">
                <a16:creationId xmlns:a16="http://schemas.microsoft.com/office/drawing/2014/main" id="{A5C83895-3847-A7A6-9FB0-D3307CEAB69E}"/>
              </a:ext>
            </a:extLst>
          </p:cNvPr>
          <p:cNvSpPr/>
          <p:nvPr/>
        </p:nvSpPr>
        <p:spPr>
          <a:xfrm>
            <a:off x="7088459" y="4435813"/>
            <a:ext cx="3819251" cy="369332"/>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746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6749-0446-4C9A-95E7-E4475322EDEB}"/>
              </a:ext>
            </a:extLst>
          </p:cNvPr>
          <p:cNvSpPr>
            <a:spLocks noGrp="1"/>
          </p:cNvSpPr>
          <p:nvPr>
            <p:ph type="title"/>
          </p:nvPr>
        </p:nvSpPr>
        <p:spPr/>
        <p:txBody>
          <a:bodyPr>
            <a:normAutofit/>
          </a:bodyPr>
          <a:lstStyle/>
          <a:p>
            <a:r>
              <a:rPr lang="en-US" sz="4000" b="1" u="sng" dirty="0"/>
              <a:t>10 Outliers in Income</a:t>
            </a:r>
          </a:p>
        </p:txBody>
      </p:sp>
      <p:pic>
        <p:nvPicPr>
          <p:cNvPr id="5" name="Content Placeholder 4">
            <a:extLst>
              <a:ext uri="{FF2B5EF4-FFF2-40B4-BE49-F238E27FC236}">
                <a16:creationId xmlns:a16="http://schemas.microsoft.com/office/drawing/2014/main" id="{A53CB2BA-FDFE-BB06-9B9A-1204B201B3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5552" y="1639448"/>
            <a:ext cx="10853943" cy="5021397"/>
          </a:xfrm>
        </p:spPr>
      </p:pic>
      <p:sp>
        <p:nvSpPr>
          <p:cNvPr id="6" name="TextBox 5">
            <a:extLst>
              <a:ext uri="{FF2B5EF4-FFF2-40B4-BE49-F238E27FC236}">
                <a16:creationId xmlns:a16="http://schemas.microsoft.com/office/drawing/2014/main" id="{E9335C8A-57CD-AF06-F739-2F79A0CB8E84}"/>
              </a:ext>
            </a:extLst>
          </p:cNvPr>
          <p:cNvSpPr txBox="1"/>
          <p:nvPr/>
        </p:nvSpPr>
        <p:spPr>
          <a:xfrm>
            <a:off x="6352162" y="3688481"/>
            <a:ext cx="5191421" cy="923330"/>
          </a:xfrm>
          <a:prstGeom prst="rect">
            <a:avLst/>
          </a:prstGeom>
          <a:noFill/>
        </p:spPr>
        <p:txBody>
          <a:bodyPr wrap="none" rtlCol="0">
            <a:spAutoFit/>
          </a:bodyPr>
          <a:lstStyle/>
          <a:p>
            <a:pPr algn="ctr"/>
            <a:r>
              <a:rPr lang="en-US" dirty="0"/>
              <a:t>This makes it clear that the outliers are nearly </a:t>
            </a:r>
          </a:p>
          <a:p>
            <a:pPr algn="ctr"/>
            <a:r>
              <a:rPr lang="en-US" dirty="0"/>
              <a:t>evenly distributed across employed and unemployed </a:t>
            </a:r>
          </a:p>
          <a:p>
            <a:pPr algn="ctr"/>
            <a:r>
              <a:rPr lang="en-US" dirty="0"/>
              <a:t>individuals, as well as by gender and location.</a:t>
            </a:r>
          </a:p>
        </p:txBody>
      </p:sp>
      <p:sp>
        <p:nvSpPr>
          <p:cNvPr id="7" name="Rectangle 6">
            <a:extLst>
              <a:ext uri="{FF2B5EF4-FFF2-40B4-BE49-F238E27FC236}">
                <a16:creationId xmlns:a16="http://schemas.microsoft.com/office/drawing/2014/main" id="{46B4B0C8-0044-BE4F-C064-C9BE268FBD3F}"/>
              </a:ext>
            </a:extLst>
          </p:cNvPr>
          <p:cNvSpPr/>
          <p:nvPr/>
        </p:nvSpPr>
        <p:spPr>
          <a:xfrm>
            <a:off x="6254885" y="3560323"/>
            <a:ext cx="5466945" cy="121595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5581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AD6CE-F921-CA5A-D4A2-874CFAD04CAD}"/>
              </a:ext>
            </a:extLst>
          </p:cNvPr>
          <p:cNvSpPr>
            <a:spLocks noGrp="1"/>
          </p:cNvSpPr>
          <p:nvPr>
            <p:ph type="title"/>
          </p:nvPr>
        </p:nvSpPr>
        <p:spPr>
          <a:xfrm>
            <a:off x="682557" y="326216"/>
            <a:ext cx="10515600" cy="918926"/>
          </a:xfrm>
        </p:spPr>
        <p:txBody>
          <a:bodyPr>
            <a:normAutofit/>
          </a:bodyPr>
          <a:lstStyle/>
          <a:p>
            <a:r>
              <a:rPr lang="en-US" sz="4000" b="1" u="sng" dirty="0"/>
              <a:t>Adding extra features for better prediction</a:t>
            </a:r>
          </a:p>
        </p:txBody>
      </p:sp>
      <p:pic>
        <p:nvPicPr>
          <p:cNvPr id="5" name="Content Placeholder 4">
            <a:extLst>
              <a:ext uri="{FF2B5EF4-FFF2-40B4-BE49-F238E27FC236}">
                <a16:creationId xmlns:a16="http://schemas.microsoft.com/office/drawing/2014/main" id="{308A5B6B-2360-BE23-A871-E3E1CD26E2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2557" y="1352147"/>
            <a:ext cx="6652837" cy="883997"/>
          </a:xfrm>
        </p:spPr>
      </p:pic>
      <p:pic>
        <p:nvPicPr>
          <p:cNvPr id="7" name="Picture 6">
            <a:extLst>
              <a:ext uri="{FF2B5EF4-FFF2-40B4-BE49-F238E27FC236}">
                <a16:creationId xmlns:a16="http://schemas.microsoft.com/office/drawing/2014/main" id="{2C268DF0-2ABA-3192-B160-1DB81356D9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557" y="2343149"/>
            <a:ext cx="6751905" cy="906859"/>
          </a:xfrm>
          <a:prstGeom prst="rect">
            <a:avLst/>
          </a:prstGeom>
          <a:ln w="28575">
            <a:solidFill>
              <a:schemeClr val="tx1"/>
            </a:solidFill>
          </a:ln>
        </p:spPr>
      </p:pic>
      <p:pic>
        <p:nvPicPr>
          <p:cNvPr id="9" name="Picture 8">
            <a:extLst>
              <a:ext uri="{FF2B5EF4-FFF2-40B4-BE49-F238E27FC236}">
                <a16:creationId xmlns:a16="http://schemas.microsoft.com/office/drawing/2014/main" id="{2851872D-2A0D-83F6-F391-F870E008F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557" y="3357013"/>
            <a:ext cx="7262489" cy="891617"/>
          </a:xfrm>
          <a:prstGeom prst="rect">
            <a:avLst/>
          </a:prstGeom>
          <a:ln w="28575">
            <a:solidFill>
              <a:schemeClr val="tx1"/>
            </a:solidFill>
          </a:ln>
        </p:spPr>
      </p:pic>
      <p:pic>
        <p:nvPicPr>
          <p:cNvPr id="11" name="Picture 10">
            <a:extLst>
              <a:ext uri="{FF2B5EF4-FFF2-40B4-BE49-F238E27FC236}">
                <a16:creationId xmlns:a16="http://schemas.microsoft.com/office/drawing/2014/main" id="{9E2BB4B2-6B78-6680-8A07-1F4E48C698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557" y="4355635"/>
            <a:ext cx="10265030" cy="480102"/>
          </a:xfrm>
          <a:prstGeom prst="rect">
            <a:avLst/>
          </a:prstGeom>
          <a:ln w="28575">
            <a:solidFill>
              <a:schemeClr val="tx1"/>
            </a:solidFill>
          </a:ln>
        </p:spPr>
      </p:pic>
      <p:pic>
        <p:nvPicPr>
          <p:cNvPr id="13" name="Picture 12">
            <a:extLst>
              <a:ext uri="{FF2B5EF4-FFF2-40B4-BE49-F238E27FC236}">
                <a16:creationId xmlns:a16="http://schemas.microsoft.com/office/drawing/2014/main" id="{5F6BF654-F0FC-C916-9D9F-B1A8346C43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557" y="4942742"/>
            <a:ext cx="9541067" cy="502964"/>
          </a:xfrm>
          <a:prstGeom prst="rect">
            <a:avLst/>
          </a:prstGeom>
          <a:ln w="28575">
            <a:solidFill>
              <a:schemeClr val="tx1"/>
            </a:solidFill>
          </a:ln>
        </p:spPr>
      </p:pic>
      <p:pic>
        <p:nvPicPr>
          <p:cNvPr id="15" name="Picture 14">
            <a:extLst>
              <a:ext uri="{FF2B5EF4-FFF2-40B4-BE49-F238E27FC236}">
                <a16:creationId xmlns:a16="http://schemas.microsoft.com/office/drawing/2014/main" id="{497B9379-243A-DF84-9759-E3C0C06E56A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2557" y="5552711"/>
            <a:ext cx="7605419" cy="487722"/>
          </a:xfrm>
          <a:prstGeom prst="rect">
            <a:avLst/>
          </a:prstGeom>
          <a:ln w="28575">
            <a:solidFill>
              <a:schemeClr val="tx1"/>
            </a:solidFill>
          </a:ln>
        </p:spPr>
      </p:pic>
      <p:sp>
        <p:nvSpPr>
          <p:cNvPr id="16" name="Rectangle 15">
            <a:extLst>
              <a:ext uri="{FF2B5EF4-FFF2-40B4-BE49-F238E27FC236}">
                <a16:creationId xmlns:a16="http://schemas.microsoft.com/office/drawing/2014/main" id="{246A1FAE-DA9F-3D5D-7466-43789D747C1C}"/>
              </a:ext>
            </a:extLst>
          </p:cNvPr>
          <p:cNvSpPr/>
          <p:nvPr/>
        </p:nvSpPr>
        <p:spPr>
          <a:xfrm>
            <a:off x="682557" y="1352147"/>
            <a:ext cx="6652837" cy="88399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08BB78D-5C01-189B-4844-5550E006C99E}"/>
              </a:ext>
            </a:extLst>
          </p:cNvPr>
          <p:cNvSpPr txBox="1"/>
          <p:nvPr/>
        </p:nvSpPr>
        <p:spPr>
          <a:xfrm>
            <a:off x="7822165" y="1663430"/>
            <a:ext cx="3992568" cy="1200329"/>
          </a:xfrm>
          <a:prstGeom prst="rect">
            <a:avLst/>
          </a:prstGeom>
          <a:noFill/>
        </p:spPr>
        <p:txBody>
          <a:bodyPr wrap="none" rtlCol="0">
            <a:spAutoFit/>
          </a:bodyPr>
          <a:lstStyle/>
          <a:p>
            <a:pPr algn="ctr"/>
            <a:r>
              <a:rPr lang="en-US" dirty="0"/>
              <a:t>With these codes, </a:t>
            </a:r>
          </a:p>
          <a:p>
            <a:pPr algn="ctr"/>
            <a:r>
              <a:rPr lang="en-US" dirty="0"/>
              <a:t>I have added six new features (columns) </a:t>
            </a:r>
          </a:p>
          <a:p>
            <a:pPr algn="ctr"/>
            <a:r>
              <a:rPr lang="en-US" dirty="0"/>
              <a:t>to the DataFrame </a:t>
            </a:r>
          </a:p>
          <a:p>
            <a:pPr algn="ctr"/>
            <a:r>
              <a:rPr lang="en-US" dirty="0"/>
              <a:t>to enhance prediction accuracy.</a:t>
            </a:r>
          </a:p>
        </p:txBody>
      </p:sp>
      <p:sp>
        <p:nvSpPr>
          <p:cNvPr id="20" name="Rectangle 19">
            <a:extLst>
              <a:ext uri="{FF2B5EF4-FFF2-40B4-BE49-F238E27FC236}">
                <a16:creationId xmlns:a16="http://schemas.microsoft.com/office/drawing/2014/main" id="{AB66EDD8-09CE-F6F6-C9B2-FAE16FE47DE5}"/>
              </a:ext>
            </a:extLst>
          </p:cNvPr>
          <p:cNvSpPr/>
          <p:nvPr/>
        </p:nvSpPr>
        <p:spPr>
          <a:xfrm>
            <a:off x="7822165" y="1590261"/>
            <a:ext cx="3992568" cy="146105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276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DEA9-28DC-570A-E1AC-AD4C126BA551}"/>
              </a:ext>
            </a:extLst>
          </p:cNvPr>
          <p:cNvSpPr>
            <a:spLocks noGrp="1"/>
          </p:cNvSpPr>
          <p:nvPr>
            <p:ph type="title"/>
          </p:nvPr>
        </p:nvSpPr>
        <p:spPr>
          <a:xfrm>
            <a:off x="838200" y="365126"/>
            <a:ext cx="10515600" cy="967564"/>
          </a:xfrm>
        </p:spPr>
        <p:txBody>
          <a:bodyPr>
            <a:normAutofit/>
          </a:bodyPr>
          <a:lstStyle/>
          <a:p>
            <a:r>
              <a:rPr lang="en-US" sz="4000" b="1" u="sng" dirty="0"/>
              <a:t>Label Encoding</a:t>
            </a:r>
          </a:p>
        </p:txBody>
      </p:sp>
      <p:pic>
        <p:nvPicPr>
          <p:cNvPr id="5" name="Content Placeholder 4">
            <a:extLst>
              <a:ext uri="{FF2B5EF4-FFF2-40B4-BE49-F238E27FC236}">
                <a16:creationId xmlns:a16="http://schemas.microsoft.com/office/drawing/2014/main" id="{65F8E868-AA5B-D4FD-0FCB-F2D07AD02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53330"/>
            <a:ext cx="6288629" cy="5239543"/>
          </a:xfrm>
        </p:spPr>
      </p:pic>
      <p:sp>
        <p:nvSpPr>
          <p:cNvPr id="6" name="TextBox 5">
            <a:extLst>
              <a:ext uri="{FF2B5EF4-FFF2-40B4-BE49-F238E27FC236}">
                <a16:creationId xmlns:a16="http://schemas.microsoft.com/office/drawing/2014/main" id="{E5C30B8B-D2DC-A6DB-4BF0-466829D8837A}"/>
              </a:ext>
            </a:extLst>
          </p:cNvPr>
          <p:cNvSpPr txBox="1"/>
          <p:nvPr/>
        </p:nvSpPr>
        <p:spPr>
          <a:xfrm>
            <a:off x="7392388" y="2949771"/>
            <a:ext cx="4627870" cy="923330"/>
          </a:xfrm>
          <a:prstGeom prst="rect">
            <a:avLst/>
          </a:prstGeom>
          <a:noFill/>
        </p:spPr>
        <p:txBody>
          <a:bodyPr wrap="none" rtlCol="0">
            <a:spAutoFit/>
          </a:bodyPr>
          <a:lstStyle/>
          <a:p>
            <a:pPr algn="ctr"/>
            <a:r>
              <a:rPr lang="en-US" dirty="0"/>
              <a:t>With these codes, </a:t>
            </a:r>
          </a:p>
          <a:p>
            <a:pPr algn="ctr"/>
            <a:r>
              <a:rPr lang="en-US" dirty="0"/>
              <a:t>I have </a:t>
            </a:r>
            <a:r>
              <a:rPr lang="en-US" dirty="0" err="1"/>
              <a:t>LabelEncoded</a:t>
            </a:r>
            <a:r>
              <a:rPr lang="en-US" dirty="0"/>
              <a:t> the non-numeric columns </a:t>
            </a:r>
          </a:p>
          <a:p>
            <a:pPr algn="ctr"/>
            <a:r>
              <a:rPr lang="en-US" dirty="0"/>
              <a:t>to improve the model's prediction accuracy.</a:t>
            </a:r>
          </a:p>
        </p:txBody>
      </p:sp>
      <p:sp>
        <p:nvSpPr>
          <p:cNvPr id="7" name="Rectangle 6">
            <a:extLst>
              <a:ext uri="{FF2B5EF4-FFF2-40B4-BE49-F238E27FC236}">
                <a16:creationId xmlns:a16="http://schemas.microsoft.com/office/drawing/2014/main" id="{C02DB699-B649-4114-3D2A-8A1E0180FDE7}"/>
              </a:ext>
            </a:extLst>
          </p:cNvPr>
          <p:cNvSpPr/>
          <p:nvPr/>
        </p:nvSpPr>
        <p:spPr>
          <a:xfrm>
            <a:off x="7392388" y="2733472"/>
            <a:ext cx="4627870" cy="14105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398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8D778-3750-0EFF-4878-0D1B39332BC9}"/>
              </a:ext>
            </a:extLst>
          </p:cNvPr>
          <p:cNvSpPr>
            <a:spLocks noGrp="1"/>
          </p:cNvSpPr>
          <p:nvPr>
            <p:ph type="title"/>
          </p:nvPr>
        </p:nvSpPr>
        <p:spPr>
          <a:xfrm>
            <a:off x="3746770" y="747729"/>
            <a:ext cx="4249366" cy="1325563"/>
          </a:xfrm>
        </p:spPr>
        <p:txBody>
          <a:bodyPr>
            <a:normAutofit/>
          </a:bodyPr>
          <a:lstStyle/>
          <a:p>
            <a:r>
              <a:rPr lang="en-US" sz="4000" b="1" u="sng" dirty="0"/>
              <a:t>Data Normalization</a:t>
            </a:r>
          </a:p>
        </p:txBody>
      </p:sp>
      <p:sp>
        <p:nvSpPr>
          <p:cNvPr id="3" name="Content Placeholder 2">
            <a:extLst>
              <a:ext uri="{FF2B5EF4-FFF2-40B4-BE49-F238E27FC236}">
                <a16:creationId xmlns:a16="http://schemas.microsoft.com/office/drawing/2014/main" id="{0A344739-4FAF-8F9A-DD4C-4EBBA9A29DB6}"/>
              </a:ext>
            </a:extLst>
          </p:cNvPr>
          <p:cNvSpPr>
            <a:spLocks noGrp="1"/>
          </p:cNvSpPr>
          <p:nvPr>
            <p:ph idx="1"/>
          </p:nvPr>
        </p:nvSpPr>
        <p:spPr>
          <a:xfrm>
            <a:off x="838200" y="2506561"/>
            <a:ext cx="10515600" cy="2940928"/>
          </a:xfrm>
        </p:spPr>
        <p:txBody>
          <a:bodyPr>
            <a:normAutofit/>
          </a:bodyPr>
          <a:lstStyle/>
          <a:p>
            <a:r>
              <a:rPr lang="en-US" sz="2000" dirty="0"/>
              <a:t>I used OneHotEncoder to convert categorical values into 0's and 1's, followed by MinMaxScaler to normalize the data between 0 and 1, enhancing model prediction.</a:t>
            </a:r>
          </a:p>
          <a:p>
            <a:endParaRPr lang="en-US" sz="2000" dirty="0"/>
          </a:p>
          <a:p>
            <a:r>
              <a:rPr lang="en-US" sz="2000" b="1" dirty="0"/>
              <a:t>OneHotEncoder</a:t>
            </a:r>
            <a:r>
              <a:rPr lang="en-US" sz="2000" dirty="0"/>
              <a:t> is used for </a:t>
            </a:r>
            <a:r>
              <a:rPr lang="en-US" sz="2000" b="1" dirty="0"/>
              <a:t>categorical data</a:t>
            </a:r>
            <a:r>
              <a:rPr lang="en-US" sz="2000" dirty="0"/>
              <a:t>, turning categories into numbers that models can use.</a:t>
            </a:r>
          </a:p>
          <a:p>
            <a:endParaRPr lang="en-US" sz="2000" dirty="0"/>
          </a:p>
          <a:p>
            <a:r>
              <a:rPr lang="en-US" sz="2000" b="1" dirty="0"/>
              <a:t>MinMaxScaler</a:t>
            </a:r>
            <a:r>
              <a:rPr lang="en-US" sz="2000" dirty="0"/>
              <a:t> is used for </a:t>
            </a:r>
            <a:r>
              <a:rPr lang="en-US" sz="2000" b="1" dirty="0"/>
              <a:t>numeric data</a:t>
            </a:r>
            <a:r>
              <a:rPr lang="en-US" sz="2000" dirty="0"/>
              <a:t>, scaling it to a range (like 0 to 1) for consistency and to help models perform better.</a:t>
            </a:r>
          </a:p>
        </p:txBody>
      </p:sp>
    </p:spTree>
    <p:extLst>
      <p:ext uri="{BB962C8B-B14F-4D97-AF65-F5344CB8AC3E}">
        <p14:creationId xmlns:p14="http://schemas.microsoft.com/office/powerpoint/2010/main" val="28899532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1761</Words>
  <Application>Microsoft Office PowerPoint</Application>
  <PresentationFormat>Widescreen</PresentationFormat>
  <Paragraphs>214</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Times New Roman</vt:lpstr>
      <vt:lpstr>Office Theme</vt:lpstr>
      <vt:lpstr>Finance: Loan Default Prediction</vt:lpstr>
      <vt:lpstr>The Dataset</vt:lpstr>
      <vt:lpstr>PowerPoint Presentation</vt:lpstr>
      <vt:lpstr>Filling Employment Status Nan Cells</vt:lpstr>
      <vt:lpstr>Outliers</vt:lpstr>
      <vt:lpstr>10 Outliers in Income</vt:lpstr>
      <vt:lpstr>Adding extra features for better prediction</vt:lpstr>
      <vt:lpstr>Label Encoding</vt:lpstr>
      <vt:lpstr>Data Normalization</vt:lpstr>
      <vt:lpstr>Train Test Split</vt:lpstr>
      <vt:lpstr>Feature Importance</vt:lpstr>
      <vt:lpstr>Feature importance</vt:lpstr>
      <vt:lpstr>Model Training and Evaluation</vt:lpstr>
      <vt:lpstr>Default Logistic Regression</vt:lpstr>
      <vt:lpstr>Default DecisionTree</vt:lpstr>
      <vt:lpstr>Default RandomForest</vt:lpstr>
      <vt:lpstr>Default SVM</vt:lpstr>
      <vt:lpstr>Hyper Tuned Values</vt:lpstr>
      <vt:lpstr>Hyper tuned Logistic Regression</vt:lpstr>
      <vt:lpstr>Hyper tuned DecisionTree</vt:lpstr>
      <vt:lpstr>Hyper tuned RandomForest</vt:lpstr>
      <vt:lpstr>Hyper tuned SVM</vt:lpstr>
      <vt:lpstr>Saving the most accurate model</vt:lpstr>
      <vt:lpstr>Findings after model building</vt:lpstr>
      <vt:lpstr>Age Group VS Loan Status</vt:lpstr>
      <vt:lpstr>Credit Score VS Loan Status</vt:lpstr>
      <vt:lpstr>DTI Group VS Loan Status</vt:lpstr>
      <vt:lpstr>Gender VS Loan Status</vt:lpstr>
      <vt:lpstr>Employment Status VS Loan Status</vt:lpstr>
      <vt:lpstr>Employment Status and Loan Amount VS Loan Status </vt:lpstr>
      <vt:lpstr>Credit Score VS Loan Status</vt:lpstr>
      <vt:lpstr>Loan Amount VS Loan Status</vt:lpstr>
      <vt:lpstr>Conclusion</vt:lpstr>
      <vt:lpstr>PowerPoint Presentation</vt:lpstr>
      <vt:lpstr>PowerPoint Presentation</vt:lpstr>
      <vt:lpstr>Thank you for taking the time to review this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NEVIL K JOSEPH</dc:creator>
  <cp:lastModifiedBy>NEVIL K JOSEPH</cp:lastModifiedBy>
  <cp:revision>5</cp:revision>
  <dcterms:created xsi:type="dcterms:W3CDTF">2024-10-01T01:09:45Z</dcterms:created>
  <dcterms:modified xsi:type="dcterms:W3CDTF">2024-10-04T06:22:16Z</dcterms:modified>
</cp:coreProperties>
</file>