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B810C-F4C9-4AB5-BB6B-8D7877207254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7F6D128E-910A-4CE0-81C6-7FFA8E4588DB}">
      <dgm:prSet phldrT="[Text]" phldr="0"/>
      <dgm:spPr/>
      <dgm:t>
        <a:bodyPr/>
        <a:lstStyle/>
        <a:p>
          <a:pPr rtl="0"/>
          <a:r>
            <a:rPr lang="en-US">
              <a:latin typeface="Arial"/>
              <a:ea typeface="맑은 고딕"/>
            </a:rPr>
            <a:t> Data Scrap</a:t>
          </a:r>
          <a:endParaRPr lang="en-US"/>
        </a:p>
      </dgm:t>
    </dgm:pt>
    <dgm:pt modelId="{A17C2840-5F5D-4DA2-A324-F9EDBBDAA9B1}" type="parTrans" cxnId="{70D9C688-D33B-4F93-B1DB-604543C79F1D}">
      <dgm:prSet/>
      <dgm:spPr/>
      <dgm:t>
        <a:bodyPr/>
        <a:lstStyle/>
        <a:p>
          <a:pPr latinLnBrk="1"/>
          <a:endParaRPr lang="ko-KR" altLang="en-US"/>
        </a:p>
      </dgm:t>
    </dgm:pt>
    <dgm:pt modelId="{70E6D8A4-26AB-43AF-84A7-BF750A2F1CE1}" type="sibTrans" cxnId="{70D9C688-D33B-4F93-B1DB-604543C79F1D}">
      <dgm:prSet/>
      <dgm:spPr/>
      <dgm:t>
        <a:bodyPr/>
        <a:lstStyle/>
        <a:p>
          <a:pPr latinLnBrk="1"/>
          <a:endParaRPr lang="ko-KR" altLang="en-US"/>
        </a:p>
      </dgm:t>
    </dgm:pt>
    <dgm:pt modelId="{CE6B1387-ABCD-4A5D-B40B-DAB9F5A2D42F}">
      <dgm:prSet phldrT="[Text]" phldr="0"/>
      <dgm:spPr/>
      <dgm:t>
        <a:bodyPr/>
        <a:lstStyle/>
        <a:p>
          <a:pPr rtl="0"/>
          <a:r>
            <a:rPr lang="en-US">
              <a:latin typeface="Arial"/>
              <a:ea typeface="맑은 고딕"/>
            </a:rPr>
            <a:t> Store Vector Database</a:t>
          </a:r>
          <a:endParaRPr lang="en-US"/>
        </a:p>
      </dgm:t>
    </dgm:pt>
    <dgm:pt modelId="{D0B4514A-9076-41CE-ABF8-ABD91D53340C}" type="parTrans" cxnId="{71A36EF5-A528-45EA-9CA4-0817ACFC0011}">
      <dgm:prSet/>
      <dgm:spPr/>
      <dgm:t>
        <a:bodyPr/>
        <a:lstStyle/>
        <a:p>
          <a:pPr latinLnBrk="1"/>
          <a:endParaRPr lang="ko-KR" altLang="en-US"/>
        </a:p>
      </dgm:t>
    </dgm:pt>
    <dgm:pt modelId="{5A1D7508-D6EA-4D3E-989C-6033B5DCF608}" type="sibTrans" cxnId="{71A36EF5-A528-45EA-9CA4-0817ACFC0011}">
      <dgm:prSet/>
      <dgm:spPr/>
      <dgm:t>
        <a:bodyPr/>
        <a:lstStyle/>
        <a:p>
          <a:pPr latinLnBrk="1"/>
          <a:endParaRPr lang="ko-KR" altLang="en-US"/>
        </a:p>
      </dgm:t>
    </dgm:pt>
    <dgm:pt modelId="{DE45786F-30BB-4C7F-AB5B-113034C14C94}">
      <dgm:prSet phldrT="[Text]" phldr="0"/>
      <dgm:spPr/>
      <dgm:t>
        <a:bodyPr/>
        <a:lstStyle/>
        <a:p>
          <a:pPr rtl="0"/>
          <a:r>
            <a:rPr lang="en-US">
              <a:latin typeface="Arial"/>
              <a:ea typeface="맑은 고딕"/>
            </a:rPr>
            <a:t> Search Data</a:t>
          </a:r>
          <a:endParaRPr lang="en-US"/>
        </a:p>
      </dgm:t>
    </dgm:pt>
    <dgm:pt modelId="{14ACDBC7-94D2-4507-84A2-AC79D939C625}" type="parTrans" cxnId="{1368A5DF-60EB-4146-B8C2-135B86D7DACB}">
      <dgm:prSet/>
      <dgm:spPr/>
      <dgm:t>
        <a:bodyPr/>
        <a:lstStyle/>
        <a:p>
          <a:pPr latinLnBrk="1"/>
          <a:endParaRPr lang="ko-KR" altLang="en-US"/>
        </a:p>
      </dgm:t>
    </dgm:pt>
    <dgm:pt modelId="{D8A431C6-CE9B-46DB-A9FB-ACA72F30DDEF}" type="sibTrans" cxnId="{1368A5DF-60EB-4146-B8C2-135B86D7DACB}">
      <dgm:prSet/>
      <dgm:spPr/>
      <dgm:t>
        <a:bodyPr/>
        <a:lstStyle/>
        <a:p>
          <a:pPr latinLnBrk="1"/>
          <a:endParaRPr lang="ko-KR" altLang="en-US"/>
        </a:p>
      </dgm:t>
    </dgm:pt>
    <dgm:pt modelId="{F345E384-30A0-440B-B723-D4CE90941F99}">
      <dgm:prSet phldr="0"/>
      <dgm:spPr/>
      <dgm:t>
        <a:bodyPr/>
        <a:lstStyle/>
        <a:p>
          <a:pPr rtl="0"/>
          <a:r>
            <a:rPr lang="en-US">
              <a:latin typeface="Arial"/>
              <a:ea typeface="맑은 고딕"/>
            </a:rPr>
            <a:t> Using Chatbot </a:t>
          </a:r>
        </a:p>
      </dgm:t>
    </dgm:pt>
    <dgm:pt modelId="{BD38FCA8-46C6-4136-9263-A894BCCA8483}" type="parTrans" cxnId="{58528B60-308A-4EEA-80B2-D77922017C68}">
      <dgm:prSet/>
      <dgm:spPr/>
      <dgm:t>
        <a:bodyPr/>
        <a:lstStyle/>
        <a:p>
          <a:pPr latinLnBrk="1"/>
          <a:endParaRPr lang="ko-KR" altLang="en-US"/>
        </a:p>
      </dgm:t>
    </dgm:pt>
    <dgm:pt modelId="{1AB7FD28-D706-46B8-A206-685ECD688ECF}" type="sibTrans" cxnId="{58528B60-308A-4EEA-80B2-D77922017C68}">
      <dgm:prSet/>
      <dgm:spPr/>
      <dgm:t>
        <a:bodyPr/>
        <a:lstStyle/>
        <a:p>
          <a:pPr latinLnBrk="1"/>
          <a:endParaRPr lang="ko-KR" altLang="en-US"/>
        </a:p>
      </dgm:t>
    </dgm:pt>
    <dgm:pt modelId="{CBD9348F-99A2-4968-BD8B-8D61203740DF}" type="pres">
      <dgm:prSet presAssocID="{BD5B810C-F4C9-4AB5-BB6B-8D7877207254}" presName="Name0" presStyleCnt="0">
        <dgm:presLayoutVars>
          <dgm:dir/>
          <dgm:resizeHandles val="exact"/>
        </dgm:presLayoutVars>
      </dgm:prSet>
      <dgm:spPr/>
    </dgm:pt>
    <dgm:pt modelId="{0C0598DE-7EC0-4C52-825B-DE2B68349F54}" type="pres">
      <dgm:prSet presAssocID="{7F6D128E-910A-4CE0-81C6-7FFA8E4588DB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7BCF64-5F09-40B1-9C8A-B6CB1512CE54}" type="pres">
      <dgm:prSet presAssocID="{70E6D8A4-26AB-43AF-84A7-BF750A2F1CE1}" presName="parSpace" presStyleCnt="0"/>
      <dgm:spPr/>
    </dgm:pt>
    <dgm:pt modelId="{E98A56F4-61EE-4DF3-A7A5-F73B666206CC}" type="pres">
      <dgm:prSet presAssocID="{CE6B1387-ABCD-4A5D-B40B-DAB9F5A2D42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4AFBB0-D4C0-418F-AEB5-5038528C94A0}" type="pres">
      <dgm:prSet presAssocID="{5A1D7508-D6EA-4D3E-989C-6033B5DCF608}" presName="parSpace" presStyleCnt="0"/>
      <dgm:spPr/>
    </dgm:pt>
    <dgm:pt modelId="{92C92802-DAA5-4204-86D1-490BAA1D2091}" type="pres">
      <dgm:prSet presAssocID="{DE45786F-30BB-4C7F-AB5B-113034C14C9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A76D06-3D9B-49D1-A830-026ABB10E6EA}" type="pres">
      <dgm:prSet presAssocID="{D8A431C6-CE9B-46DB-A9FB-ACA72F30DDEF}" presName="parSpace" presStyleCnt="0"/>
      <dgm:spPr/>
    </dgm:pt>
    <dgm:pt modelId="{5016B603-CC46-4F24-9647-9115D5F38CA1}" type="pres">
      <dgm:prSet presAssocID="{F345E384-30A0-440B-B723-D4CE90941F9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368A5DF-60EB-4146-B8C2-135B86D7DACB}" srcId="{BD5B810C-F4C9-4AB5-BB6B-8D7877207254}" destId="{DE45786F-30BB-4C7F-AB5B-113034C14C94}" srcOrd="2" destOrd="0" parTransId="{14ACDBC7-94D2-4507-84A2-AC79D939C625}" sibTransId="{D8A431C6-CE9B-46DB-A9FB-ACA72F30DDEF}"/>
    <dgm:cxn modelId="{233105C3-4695-45C2-956B-8E596CD984A4}" type="presOf" srcId="{DE45786F-30BB-4C7F-AB5B-113034C14C94}" destId="{92C92802-DAA5-4204-86D1-490BAA1D2091}" srcOrd="0" destOrd="0" presId="urn:microsoft.com/office/officeart/2005/8/layout/hChevron3"/>
    <dgm:cxn modelId="{5D0B8945-15CE-4D00-BFC0-3BE9CE4E6E08}" type="presOf" srcId="{F345E384-30A0-440B-B723-D4CE90941F99}" destId="{5016B603-CC46-4F24-9647-9115D5F38CA1}" srcOrd="0" destOrd="0" presId="urn:microsoft.com/office/officeart/2005/8/layout/hChevron3"/>
    <dgm:cxn modelId="{167EF1B9-9CD8-421F-8EFB-7E42456AA496}" type="presOf" srcId="{CE6B1387-ABCD-4A5D-B40B-DAB9F5A2D42F}" destId="{E98A56F4-61EE-4DF3-A7A5-F73B666206CC}" srcOrd="0" destOrd="0" presId="urn:microsoft.com/office/officeart/2005/8/layout/hChevron3"/>
    <dgm:cxn modelId="{58528B60-308A-4EEA-80B2-D77922017C68}" srcId="{BD5B810C-F4C9-4AB5-BB6B-8D7877207254}" destId="{F345E384-30A0-440B-B723-D4CE90941F99}" srcOrd="3" destOrd="0" parTransId="{BD38FCA8-46C6-4136-9263-A894BCCA8483}" sibTransId="{1AB7FD28-D706-46B8-A206-685ECD688ECF}"/>
    <dgm:cxn modelId="{735D6C37-B907-4F3B-825C-CBED7AA58EFD}" type="presOf" srcId="{BD5B810C-F4C9-4AB5-BB6B-8D7877207254}" destId="{CBD9348F-99A2-4968-BD8B-8D61203740DF}" srcOrd="0" destOrd="0" presId="urn:microsoft.com/office/officeart/2005/8/layout/hChevron3"/>
    <dgm:cxn modelId="{AB89808E-70F0-4E33-9970-6BDBEB278E95}" type="presOf" srcId="{7F6D128E-910A-4CE0-81C6-7FFA8E4588DB}" destId="{0C0598DE-7EC0-4C52-825B-DE2B68349F54}" srcOrd="0" destOrd="0" presId="urn:microsoft.com/office/officeart/2005/8/layout/hChevron3"/>
    <dgm:cxn modelId="{70D9C688-D33B-4F93-B1DB-604543C79F1D}" srcId="{BD5B810C-F4C9-4AB5-BB6B-8D7877207254}" destId="{7F6D128E-910A-4CE0-81C6-7FFA8E4588DB}" srcOrd="0" destOrd="0" parTransId="{A17C2840-5F5D-4DA2-A324-F9EDBBDAA9B1}" sibTransId="{70E6D8A4-26AB-43AF-84A7-BF750A2F1CE1}"/>
    <dgm:cxn modelId="{71A36EF5-A528-45EA-9CA4-0817ACFC0011}" srcId="{BD5B810C-F4C9-4AB5-BB6B-8D7877207254}" destId="{CE6B1387-ABCD-4A5D-B40B-DAB9F5A2D42F}" srcOrd="1" destOrd="0" parTransId="{D0B4514A-9076-41CE-ABF8-ABD91D53340C}" sibTransId="{5A1D7508-D6EA-4D3E-989C-6033B5DCF608}"/>
    <dgm:cxn modelId="{2F7CA82C-7D1B-41EA-8DEA-6ABDAF6CD587}" type="presParOf" srcId="{CBD9348F-99A2-4968-BD8B-8D61203740DF}" destId="{0C0598DE-7EC0-4C52-825B-DE2B68349F54}" srcOrd="0" destOrd="0" presId="urn:microsoft.com/office/officeart/2005/8/layout/hChevron3"/>
    <dgm:cxn modelId="{221F49B6-C3E9-43CE-B192-6D785B65397B}" type="presParOf" srcId="{CBD9348F-99A2-4968-BD8B-8D61203740DF}" destId="{DA7BCF64-5F09-40B1-9C8A-B6CB1512CE54}" srcOrd="1" destOrd="0" presId="urn:microsoft.com/office/officeart/2005/8/layout/hChevron3"/>
    <dgm:cxn modelId="{9F607F68-DD75-42F2-A9FB-982BDD1C735B}" type="presParOf" srcId="{CBD9348F-99A2-4968-BD8B-8D61203740DF}" destId="{E98A56F4-61EE-4DF3-A7A5-F73B666206CC}" srcOrd="2" destOrd="0" presId="urn:microsoft.com/office/officeart/2005/8/layout/hChevron3"/>
    <dgm:cxn modelId="{F5A0277B-775E-4C9F-AFBD-5C23AACF6944}" type="presParOf" srcId="{CBD9348F-99A2-4968-BD8B-8D61203740DF}" destId="{FF4AFBB0-D4C0-418F-AEB5-5038528C94A0}" srcOrd="3" destOrd="0" presId="urn:microsoft.com/office/officeart/2005/8/layout/hChevron3"/>
    <dgm:cxn modelId="{C6FBB6D3-B073-4096-B3BB-4D9607F378C5}" type="presParOf" srcId="{CBD9348F-99A2-4968-BD8B-8D61203740DF}" destId="{92C92802-DAA5-4204-86D1-490BAA1D2091}" srcOrd="4" destOrd="0" presId="urn:microsoft.com/office/officeart/2005/8/layout/hChevron3"/>
    <dgm:cxn modelId="{B9322E89-5EC0-4D8B-9B24-CA616CC697F2}" type="presParOf" srcId="{CBD9348F-99A2-4968-BD8B-8D61203740DF}" destId="{5CA76D06-3D9B-49D1-A830-026ABB10E6EA}" srcOrd="5" destOrd="0" presId="urn:microsoft.com/office/officeart/2005/8/layout/hChevron3"/>
    <dgm:cxn modelId="{B325ECDD-405F-400E-A439-74D640167876}" type="presParOf" srcId="{CBD9348F-99A2-4968-BD8B-8D61203740DF}" destId="{5016B603-CC46-4F24-9647-9115D5F38CA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84ED0-2C40-49FC-81EE-89C7E1B3C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BC00EA-3408-437C-8CF2-D86C163048A2}">
      <dgm:prSet phldrT="[텍스트]"/>
      <dgm:spPr/>
      <dgm:t>
        <a:bodyPr/>
        <a:lstStyle/>
        <a:p>
          <a:pPr latinLnBrk="1"/>
          <a:r>
            <a:rPr lang="ko-KR" altLang="en-US"/>
            <a:t>내부 데이터</a:t>
          </a:r>
        </a:p>
      </dgm:t>
    </dgm:pt>
    <dgm:pt modelId="{812D083A-84A9-49E1-B156-91327BFDD66A}" type="parTrans" cxnId="{ED66A501-1124-46D6-BEFA-668CFBC38A1A}">
      <dgm:prSet/>
      <dgm:spPr/>
      <dgm:t>
        <a:bodyPr/>
        <a:lstStyle/>
        <a:p>
          <a:pPr latinLnBrk="1"/>
          <a:endParaRPr lang="ko-KR" altLang="en-US"/>
        </a:p>
      </dgm:t>
    </dgm:pt>
    <dgm:pt modelId="{6EC74A4D-E660-4C54-B4E4-AA9A5A6BF490}" type="sibTrans" cxnId="{ED66A501-1124-46D6-BEFA-668CFBC38A1A}">
      <dgm:prSet/>
      <dgm:spPr/>
      <dgm:t>
        <a:bodyPr/>
        <a:lstStyle/>
        <a:p>
          <a:pPr latinLnBrk="1"/>
          <a:endParaRPr lang="ko-KR" altLang="en-US"/>
        </a:p>
      </dgm:t>
    </dgm:pt>
    <dgm:pt modelId="{AAFF0A28-1E23-4C9B-B13E-CDCB8F195CBB}">
      <dgm:prSet phldrT="[텍스트]"/>
      <dgm:spPr/>
      <dgm:t>
        <a:bodyPr/>
        <a:lstStyle/>
        <a:p>
          <a:pPr latinLnBrk="1"/>
          <a:r>
            <a:rPr lang="ko-KR" altLang="en-US"/>
            <a:t>고객 </a:t>
          </a:r>
          <a:r>
            <a:rPr lang="en-US" altLang="ko-KR"/>
            <a:t>/ </a:t>
          </a:r>
          <a:r>
            <a:rPr lang="ko-KR" altLang="en-US"/>
            <a:t>사내 일반 정보</a:t>
          </a:r>
        </a:p>
      </dgm:t>
    </dgm:pt>
    <dgm:pt modelId="{EAD6E321-DD3F-4AD8-B5B7-AEEEF201FCCB}" type="parTrans" cxnId="{B2E6F8B6-78FD-4853-9E15-62198069D9BF}">
      <dgm:prSet/>
      <dgm:spPr/>
      <dgm:t>
        <a:bodyPr/>
        <a:lstStyle/>
        <a:p>
          <a:pPr latinLnBrk="1"/>
          <a:endParaRPr lang="ko-KR" altLang="en-US"/>
        </a:p>
      </dgm:t>
    </dgm:pt>
    <dgm:pt modelId="{E4864284-D198-406D-B7DE-446AC551BD43}" type="sibTrans" cxnId="{B2E6F8B6-78FD-4853-9E15-62198069D9BF}">
      <dgm:prSet/>
      <dgm:spPr/>
      <dgm:t>
        <a:bodyPr/>
        <a:lstStyle/>
        <a:p>
          <a:pPr latinLnBrk="1"/>
          <a:endParaRPr lang="ko-KR" altLang="en-US"/>
        </a:p>
      </dgm:t>
    </dgm:pt>
    <dgm:pt modelId="{5D3E80F9-E9DB-49F6-BF8D-0CB4D9255552}">
      <dgm:prSet phldrT="[텍스트]"/>
      <dgm:spPr/>
      <dgm:t>
        <a:bodyPr/>
        <a:lstStyle/>
        <a:p>
          <a:pPr latinLnBrk="1"/>
          <a:r>
            <a:rPr lang="ko-KR" altLang="en-US"/>
            <a:t>외부 데이터 </a:t>
          </a:r>
          <a:r>
            <a:rPr lang="en-US" altLang="ko-KR"/>
            <a:t>(+</a:t>
          </a:r>
          <a:r>
            <a:rPr lang="ko-KR" altLang="en-US" err="1"/>
            <a:t>내외부</a:t>
          </a:r>
          <a:r>
            <a:rPr lang="en-US" altLang="ko-KR"/>
            <a:t>)</a:t>
          </a:r>
          <a:endParaRPr lang="ko-KR" altLang="en-US"/>
        </a:p>
      </dgm:t>
    </dgm:pt>
    <dgm:pt modelId="{3FDCC314-BF2F-4924-83B0-EDD82F11FC8C}" type="parTrans" cxnId="{49022197-54F8-4B21-9AB9-D4CCD45A5313}">
      <dgm:prSet/>
      <dgm:spPr/>
      <dgm:t>
        <a:bodyPr/>
        <a:lstStyle/>
        <a:p>
          <a:pPr latinLnBrk="1"/>
          <a:endParaRPr lang="ko-KR" altLang="en-US"/>
        </a:p>
      </dgm:t>
    </dgm:pt>
    <dgm:pt modelId="{68CE76D9-F0DE-4DF0-82F2-2DE663EC7283}" type="sibTrans" cxnId="{49022197-54F8-4B21-9AB9-D4CCD45A5313}">
      <dgm:prSet/>
      <dgm:spPr/>
      <dgm:t>
        <a:bodyPr/>
        <a:lstStyle/>
        <a:p>
          <a:pPr latinLnBrk="1"/>
          <a:endParaRPr lang="ko-KR" altLang="en-US"/>
        </a:p>
      </dgm:t>
    </dgm:pt>
    <dgm:pt modelId="{EE9093E9-0430-448A-9347-6C8308B09F66}">
      <dgm:prSet phldrT="[텍스트]"/>
      <dgm:spPr/>
      <dgm:t>
        <a:bodyPr/>
        <a:lstStyle/>
        <a:p>
          <a:pPr latinLnBrk="1"/>
          <a:r>
            <a:rPr lang="ko-KR" altLang="en-US"/>
            <a:t>시장 동향 </a:t>
          </a:r>
          <a:r>
            <a:rPr lang="en-US" altLang="ko-KR"/>
            <a:t>/ </a:t>
          </a:r>
          <a:r>
            <a:rPr lang="ko-KR" altLang="en-US"/>
            <a:t>전망</a:t>
          </a:r>
        </a:p>
      </dgm:t>
    </dgm:pt>
    <dgm:pt modelId="{D8896B41-B9EE-4CF5-8180-1DE8EF5AFDA3}" type="parTrans" cxnId="{ADD93936-8C88-4793-BCAA-8264D1E784CB}">
      <dgm:prSet/>
      <dgm:spPr/>
      <dgm:t>
        <a:bodyPr/>
        <a:lstStyle/>
        <a:p>
          <a:pPr latinLnBrk="1"/>
          <a:endParaRPr lang="ko-KR" altLang="en-US"/>
        </a:p>
      </dgm:t>
    </dgm:pt>
    <dgm:pt modelId="{88DE2602-6EF2-4F21-8308-B3B0F70FE469}" type="sibTrans" cxnId="{ADD93936-8C88-4793-BCAA-8264D1E784CB}">
      <dgm:prSet/>
      <dgm:spPr/>
      <dgm:t>
        <a:bodyPr/>
        <a:lstStyle/>
        <a:p>
          <a:pPr latinLnBrk="1"/>
          <a:endParaRPr lang="ko-KR" altLang="en-US"/>
        </a:p>
      </dgm:t>
    </dgm:pt>
    <dgm:pt modelId="{53494737-1CBB-49AC-BBD5-D4BC808722BE}">
      <dgm:prSet phldrT="[텍스트]"/>
      <dgm:spPr/>
      <dgm:t>
        <a:bodyPr/>
        <a:lstStyle/>
        <a:p>
          <a:pPr latinLnBrk="1"/>
          <a:r>
            <a:rPr lang="en-US" altLang="ko-KR"/>
            <a:t>Warning </a:t>
          </a:r>
          <a:r>
            <a:rPr lang="ko-KR" altLang="en-US"/>
            <a:t>체계 구축</a:t>
          </a:r>
        </a:p>
      </dgm:t>
    </dgm:pt>
    <dgm:pt modelId="{FABAB60A-50A0-4843-AA29-0D574C8684E6}" type="parTrans" cxnId="{5A23CF81-BC41-4CFE-AEBF-D3B44B3FA540}">
      <dgm:prSet/>
      <dgm:spPr/>
      <dgm:t>
        <a:bodyPr/>
        <a:lstStyle/>
        <a:p>
          <a:pPr latinLnBrk="1"/>
          <a:endParaRPr lang="ko-KR" altLang="en-US"/>
        </a:p>
      </dgm:t>
    </dgm:pt>
    <dgm:pt modelId="{A53D16C3-0C16-479D-9A31-993CFDE998E1}" type="sibTrans" cxnId="{5A23CF81-BC41-4CFE-AEBF-D3B44B3FA540}">
      <dgm:prSet/>
      <dgm:spPr/>
      <dgm:t>
        <a:bodyPr/>
        <a:lstStyle/>
        <a:p>
          <a:pPr latinLnBrk="1"/>
          <a:endParaRPr lang="ko-KR" altLang="en-US"/>
        </a:p>
      </dgm:t>
    </dgm:pt>
    <dgm:pt modelId="{182DB61F-1C10-4EDB-905A-05A4E4B59AC4}">
      <dgm:prSet phldrT="[텍스트]"/>
      <dgm:spPr/>
      <dgm:t>
        <a:bodyPr/>
        <a:lstStyle/>
        <a:p>
          <a:pPr latinLnBrk="1"/>
          <a:r>
            <a:rPr lang="ko-KR" altLang="en-US"/>
            <a:t>수요 예측</a:t>
          </a:r>
        </a:p>
      </dgm:t>
    </dgm:pt>
    <dgm:pt modelId="{852FBD03-426D-4C63-8AC0-8DE2DC6C1486}" type="parTrans" cxnId="{041A4DC4-7B0A-4B87-93C4-F6813BDBA8CD}">
      <dgm:prSet/>
      <dgm:spPr/>
      <dgm:t>
        <a:bodyPr/>
        <a:lstStyle/>
        <a:p>
          <a:pPr latinLnBrk="1"/>
          <a:endParaRPr lang="ko-KR" altLang="en-US"/>
        </a:p>
      </dgm:t>
    </dgm:pt>
    <dgm:pt modelId="{121CBA81-A2ED-4EC0-AAB6-9813D7A6E961}" type="sibTrans" cxnId="{041A4DC4-7B0A-4B87-93C4-F6813BDBA8CD}">
      <dgm:prSet/>
      <dgm:spPr/>
      <dgm:t>
        <a:bodyPr/>
        <a:lstStyle/>
        <a:p>
          <a:pPr latinLnBrk="1"/>
          <a:endParaRPr lang="ko-KR" altLang="en-US"/>
        </a:p>
      </dgm:t>
    </dgm:pt>
    <dgm:pt modelId="{D6BED4E5-EFA3-4516-A109-002231337FE5}">
      <dgm:prSet phldrT="[텍스트]"/>
      <dgm:spPr/>
      <dgm:t>
        <a:bodyPr/>
        <a:lstStyle/>
        <a:p>
          <a:pPr latinLnBrk="1"/>
          <a:r>
            <a:rPr lang="ko-KR" altLang="en-US"/>
            <a:t>생산 이슈 </a:t>
          </a:r>
          <a:r>
            <a:rPr lang="en-US" altLang="ko-KR"/>
            <a:t>Tracking</a:t>
          </a:r>
          <a:endParaRPr lang="ko-KR" altLang="en-US"/>
        </a:p>
      </dgm:t>
    </dgm:pt>
    <dgm:pt modelId="{8116C2FB-9FA2-49F8-B22E-FD53AA9644AA}" type="parTrans" cxnId="{5FE06E99-50BC-4D21-889F-8CE58C545532}">
      <dgm:prSet/>
      <dgm:spPr/>
      <dgm:t>
        <a:bodyPr/>
        <a:lstStyle/>
        <a:p>
          <a:pPr latinLnBrk="1"/>
          <a:endParaRPr lang="ko-KR" altLang="en-US"/>
        </a:p>
      </dgm:t>
    </dgm:pt>
    <dgm:pt modelId="{BB4919BE-F2A3-4895-BD27-FB586F554968}" type="sibTrans" cxnId="{5FE06E99-50BC-4D21-889F-8CE58C545532}">
      <dgm:prSet/>
      <dgm:spPr/>
      <dgm:t>
        <a:bodyPr/>
        <a:lstStyle/>
        <a:p>
          <a:pPr latinLnBrk="1"/>
          <a:endParaRPr lang="ko-KR" altLang="en-US"/>
        </a:p>
      </dgm:t>
    </dgm:pt>
    <dgm:pt modelId="{C1F4C84D-920C-4B52-8275-9DACC4DF95A5}">
      <dgm:prSet phldrT="[텍스트]"/>
      <dgm:spPr/>
      <dgm:t>
        <a:bodyPr/>
        <a:lstStyle/>
        <a:p>
          <a:pPr latinLnBrk="1"/>
          <a:r>
            <a:rPr lang="ko-KR" altLang="en-US"/>
            <a:t>판매 정보 생성 및 생산 계획 수립 등 반복 업무 수행</a:t>
          </a:r>
        </a:p>
      </dgm:t>
    </dgm:pt>
    <dgm:pt modelId="{98C79510-4158-4DB6-A922-EF169D07F2E0}" type="parTrans" cxnId="{F9C8C9BC-BCAD-4634-B8E1-DF1F2BAD2469}">
      <dgm:prSet/>
      <dgm:spPr/>
      <dgm:t>
        <a:bodyPr/>
        <a:lstStyle/>
        <a:p>
          <a:pPr latinLnBrk="1"/>
          <a:endParaRPr lang="ko-KR" altLang="en-US"/>
        </a:p>
      </dgm:t>
    </dgm:pt>
    <dgm:pt modelId="{A7C6B38B-6677-46AF-B314-8B78687B3900}" type="sibTrans" cxnId="{F9C8C9BC-BCAD-4634-B8E1-DF1F2BAD2469}">
      <dgm:prSet/>
      <dgm:spPr/>
      <dgm:t>
        <a:bodyPr/>
        <a:lstStyle/>
        <a:p>
          <a:pPr latinLnBrk="1"/>
          <a:endParaRPr lang="ko-KR" altLang="en-US"/>
        </a:p>
      </dgm:t>
    </dgm:pt>
    <dgm:pt modelId="{ADD99C71-9505-4F57-AE1C-AF1F375600D2}">
      <dgm:prSet phldrT="[텍스트]"/>
      <dgm:spPr/>
      <dgm:t>
        <a:bodyPr/>
        <a:lstStyle/>
        <a:p>
          <a:pPr latinLnBrk="1"/>
          <a:r>
            <a:rPr lang="ko-KR" altLang="en-US"/>
            <a:t>사원 일정 관리</a:t>
          </a:r>
        </a:p>
      </dgm:t>
    </dgm:pt>
    <dgm:pt modelId="{ECA53325-D243-4FE2-9E14-7162A3848CA9}" type="parTrans" cxnId="{53DCD46A-E8FB-44D0-97C0-7F3C867699F5}">
      <dgm:prSet/>
      <dgm:spPr/>
      <dgm:t>
        <a:bodyPr/>
        <a:lstStyle/>
        <a:p>
          <a:pPr latinLnBrk="1"/>
          <a:endParaRPr lang="ko-KR" altLang="en-US"/>
        </a:p>
      </dgm:t>
    </dgm:pt>
    <dgm:pt modelId="{9B6EAF0B-C66A-44FC-9408-7F585A83203C}" type="sibTrans" cxnId="{53DCD46A-E8FB-44D0-97C0-7F3C867699F5}">
      <dgm:prSet/>
      <dgm:spPr/>
      <dgm:t>
        <a:bodyPr/>
        <a:lstStyle/>
        <a:p>
          <a:pPr latinLnBrk="1"/>
          <a:endParaRPr lang="ko-KR" altLang="en-US"/>
        </a:p>
      </dgm:t>
    </dgm:pt>
    <dgm:pt modelId="{FBEAEA67-C0DA-4440-A5E5-D3D5BAE3145B}">
      <dgm:prSet phldrT="[텍스트]"/>
      <dgm:spPr/>
      <dgm:t>
        <a:bodyPr/>
        <a:lstStyle/>
        <a:p>
          <a:pPr latinLnBrk="1"/>
          <a:r>
            <a:rPr lang="ko-KR" altLang="en-US"/>
            <a:t>환경 규제 </a:t>
          </a:r>
          <a:r>
            <a:rPr lang="en-US" altLang="ko-KR"/>
            <a:t>/ </a:t>
          </a:r>
          <a:r>
            <a:rPr lang="ko-KR" altLang="en-US"/>
            <a:t>정책 파악 </a:t>
          </a:r>
        </a:p>
      </dgm:t>
    </dgm:pt>
    <dgm:pt modelId="{B4C66E4D-0C37-4416-A33B-43D8E4D1EC28}" type="parTrans" cxnId="{6823494F-ED34-4592-B725-88B47674A42E}">
      <dgm:prSet/>
      <dgm:spPr/>
      <dgm:t>
        <a:bodyPr/>
        <a:lstStyle/>
        <a:p>
          <a:pPr latinLnBrk="1"/>
          <a:endParaRPr lang="ko-KR" altLang="en-US"/>
        </a:p>
      </dgm:t>
    </dgm:pt>
    <dgm:pt modelId="{185B389D-E7AD-4D18-8F0F-6E534402C099}" type="sibTrans" cxnId="{6823494F-ED34-4592-B725-88B47674A42E}">
      <dgm:prSet/>
      <dgm:spPr/>
      <dgm:t>
        <a:bodyPr/>
        <a:lstStyle/>
        <a:p>
          <a:pPr latinLnBrk="1"/>
          <a:endParaRPr lang="ko-KR" altLang="en-US"/>
        </a:p>
      </dgm:t>
    </dgm:pt>
    <dgm:pt modelId="{7FB89A28-4A2C-47FD-A4B1-A76AA340D66E}">
      <dgm:prSet phldrT="[텍스트]"/>
      <dgm:spPr/>
      <dgm:t>
        <a:bodyPr/>
        <a:lstStyle/>
        <a:p>
          <a:pPr latinLnBrk="1"/>
          <a:r>
            <a:rPr lang="ko-KR" altLang="en-US"/>
            <a:t>보고서 작성 지원 </a:t>
          </a:r>
        </a:p>
      </dgm:t>
    </dgm:pt>
    <dgm:pt modelId="{D4810A08-E860-4648-9662-40B99CF9EB55}" type="parTrans" cxnId="{4654CB1A-BD81-47CC-8F1C-B253CAEEB948}">
      <dgm:prSet/>
      <dgm:spPr/>
      <dgm:t>
        <a:bodyPr/>
        <a:lstStyle/>
        <a:p>
          <a:pPr latinLnBrk="1"/>
          <a:endParaRPr lang="ko-KR" altLang="en-US"/>
        </a:p>
      </dgm:t>
    </dgm:pt>
    <dgm:pt modelId="{4C6183D4-DE0D-4059-AF71-CDB47E33F8E8}" type="sibTrans" cxnId="{4654CB1A-BD81-47CC-8F1C-B253CAEEB948}">
      <dgm:prSet/>
      <dgm:spPr/>
      <dgm:t>
        <a:bodyPr/>
        <a:lstStyle/>
        <a:p>
          <a:pPr latinLnBrk="1"/>
          <a:endParaRPr lang="ko-KR" altLang="en-US"/>
        </a:p>
      </dgm:t>
    </dgm:pt>
    <dgm:pt modelId="{4CBBC71C-5872-47C9-B917-551E7C79FF23}" type="pres">
      <dgm:prSet presAssocID="{60A84ED0-2C40-49FC-81EE-89C7E1B3CD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6FC8D9-1974-4857-9907-17A70EB106B5}" type="pres">
      <dgm:prSet presAssocID="{75BC00EA-3408-437C-8CF2-D86C163048A2}" presName="parentText" presStyleLbl="node1" presStyleIdx="0" presStyleCnt="2" custScaleY="7499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76369C-40DC-42D3-BC8B-DD28D8A0A6C5}" type="pres">
      <dgm:prSet presAssocID="{75BC00EA-3408-437C-8CF2-D86C163048A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6981FD-B9A5-4DCE-82E0-CB993E3BAAB5}" type="pres">
      <dgm:prSet presAssocID="{5D3E80F9-E9DB-49F6-BF8D-0CB4D9255552}" presName="parentText" presStyleLbl="node1" presStyleIdx="1" presStyleCnt="2" custScaleY="7499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45595-6993-4178-8FD9-756DDC0BAD94}" type="pres">
      <dgm:prSet presAssocID="{5D3E80F9-E9DB-49F6-BF8D-0CB4D925555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073537E-DD1C-4443-A9A5-7EEEDA56F357}" type="presOf" srcId="{60A84ED0-2C40-49FC-81EE-89C7E1B3CDB8}" destId="{4CBBC71C-5872-47C9-B917-551E7C79FF23}" srcOrd="0" destOrd="0" presId="urn:microsoft.com/office/officeart/2005/8/layout/vList2"/>
    <dgm:cxn modelId="{63F82DF1-FCC0-437F-885C-C1503B2787FC}" type="presOf" srcId="{D6BED4E5-EFA3-4516-A109-002231337FE5}" destId="{8476369C-40DC-42D3-BC8B-DD28D8A0A6C5}" srcOrd="0" destOrd="2" presId="urn:microsoft.com/office/officeart/2005/8/layout/vList2"/>
    <dgm:cxn modelId="{FA9F992F-C8F2-4A47-9843-95775B486E79}" type="presOf" srcId="{53494737-1CBB-49AC-BBD5-D4BC808722BE}" destId="{8476369C-40DC-42D3-BC8B-DD28D8A0A6C5}" srcOrd="0" destOrd="1" presId="urn:microsoft.com/office/officeart/2005/8/layout/vList2"/>
    <dgm:cxn modelId="{5C9F6B45-738B-44DD-B414-BBFD55C29DB0}" type="presOf" srcId="{7FB89A28-4A2C-47FD-A4B1-A76AA340D66E}" destId="{29145595-6993-4178-8FD9-756DDC0BAD94}" srcOrd="0" destOrd="2" presId="urn:microsoft.com/office/officeart/2005/8/layout/vList2"/>
    <dgm:cxn modelId="{F9C8C9BC-BCAD-4634-B8E1-DF1F2BAD2469}" srcId="{75BC00EA-3408-437C-8CF2-D86C163048A2}" destId="{C1F4C84D-920C-4B52-8275-9DACC4DF95A5}" srcOrd="4" destOrd="0" parTransId="{98C79510-4158-4DB6-A922-EF169D07F2E0}" sibTransId="{A7C6B38B-6677-46AF-B314-8B78687B3900}"/>
    <dgm:cxn modelId="{6823494F-ED34-4592-B725-88B47674A42E}" srcId="{5D3E80F9-E9DB-49F6-BF8D-0CB4D9255552}" destId="{FBEAEA67-C0DA-4440-A5E5-D3D5BAE3145B}" srcOrd="1" destOrd="0" parTransId="{B4C66E4D-0C37-4416-A33B-43D8E4D1EC28}" sibTransId="{185B389D-E7AD-4D18-8F0F-6E534402C099}"/>
    <dgm:cxn modelId="{E18AC56E-44BD-4371-B7F8-89A02DFE6514}" type="presOf" srcId="{C1F4C84D-920C-4B52-8275-9DACC4DF95A5}" destId="{8476369C-40DC-42D3-BC8B-DD28D8A0A6C5}" srcOrd="0" destOrd="4" presId="urn:microsoft.com/office/officeart/2005/8/layout/vList2"/>
    <dgm:cxn modelId="{7B1411E3-18AF-4A78-B868-1C4326FEEA47}" type="presOf" srcId="{ADD99C71-9505-4F57-AE1C-AF1F375600D2}" destId="{8476369C-40DC-42D3-BC8B-DD28D8A0A6C5}" srcOrd="0" destOrd="3" presId="urn:microsoft.com/office/officeart/2005/8/layout/vList2"/>
    <dgm:cxn modelId="{A767DEBC-33FC-40A3-8591-29A041B46631}" type="presOf" srcId="{EE9093E9-0430-448A-9347-6C8308B09F66}" destId="{29145595-6993-4178-8FD9-756DDC0BAD94}" srcOrd="0" destOrd="0" presId="urn:microsoft.com/office/officeart/2005/8/layout/vList2"/>
    <dgm:cxn modelId="{49022197-54F8-4B21-9AB9-D4CCD45A5313}" srcId="{60A84ED0-2C40-49FC-81EE-89C7E1B3CDB8}" destId="{5D3E80F9-E9DB-49F6-BF8D-0CB4D9255552}" srcOrd="1" destOrd="0" parTransId="{3FDCC314-BF2F-4924-83B0-EDD82F11FC8C}" sibTransId="{68CE76D9-F0DE-4DF0-82F2-2DE663EC7283}"/>
    <dgm:cxn modelId="{67F6B1B0-7251-49EF-AA77-CB17E1297F65}" type="presOf" srcId="{182DB61F-1C10-4EDB-905A-05A4E4B59AC4}" destId="{29145595-6993-4178-8FD9-756DDC0BAD94}" srcOrd="0" destOrd="3" presId="urn:microsoft.com/office/officeart/2005/8/layout/vList2"/>
    <dgm:cxn modelId="{ADD93936-8C88-4793-BCAA-8264D1E784CB}" srcId="{5D3E80F9-E9DB-49F6-BF8D-0CB4D9255552}" destId="{EE9093E9-0430-448A-9347-6C8308B09F66}" srcOrd="0" destOrd="0" parTransId="{D8896B41-B9EE-4CF5-8180-1DE8EF5AFDA3}" sibTransId="{88DE2602-6EF2-4F21-8308-B3B0F70FE469}"/>
    <dgm:cxn modelId="{5FE06E99-50BC-4D21-889F-8CE58C545532}" srcId="{75BC00EA-3408-437C-8CF2-D86C163048A2}" destId="{D6BED4E5-EFA3-4516-A109-002231337FE5}" srcOrd="2" destOrd="0" parTransId="{8116C2FB-9FA2-49F8-B22E-FD53AA9644AA}" sibTransId="{BB4919BE-F2A3-4895-BD27-FB586F554968}"/>
    <dgm:cxn modelId="{53DCD46A-E8FB-44D0-97C0-7F3C867699F5}" srcId="{75BC00EA-3408-437C-8CF2-D86C163048A2}" destId="{ADD99C71-9505-4F57-AE1C-AF1F375600D2}" srcOrd="3" destOrd="0" parTransId="{ECA53325-D243-4FE2-9E14-7162A3848CA9}" sibTransId="{9B6EAF0B-C66A-44FC-9408-7F585A83203C}"/>
    <dgm:cxn modelId="{041A4DC4-7B0A-4B87-93C4-F6813BDBA8CD}" srcId="{5D3E80F9-E9DB-49F6-BF8D-0CB4D9255552}" destId="{182DB61F-1C10-4EDB-905A-05A4E4B59AC4}" srcOrd="3" destOrd="0" parTransId="{852FBD03-426D-4C63-8AC0-8DE2DC6C1486}" sibTransId="{121CBA81-A2ED-4EC0-AAB6-9813D7A6E961}"/>
    <dgm:cxn modelId="{49EB0F32-673F-476A-9BCE-9E7E3727D240}" type="presOf" srcId="{AAFF0A28-1E23-4C9B-B13E-CDCB8F195CBB}" destId="{8476369C-40DC-42D3-BC8B-DD28D8A0A6C5}" srcOrd="0" destOrd="0" presId="urn:microsoft.com/office/officeart/2005/8/layout/vList2"/>
    <dgm:cxn modelId="{ED66A501-1124-46D6-BEFA-668CFBC38A1A}" srcId="{60A84ED0-2C40-49FC-81EE-89C7E1B3CDB8}" destId="{75BC00EA-3408-437C-8CF2-D86C163048A2}" srcOrd="0" destOrd="0" parTransId="{812D083A-84A9-49E1-B156-91327BFDD66A}" sibTransId="{6EC74A4D-E660-4C54-B4E4-AA9A5A6BF490}"/>
    <dgm:cxn modelId="{E0469AB3-5CFC-4411-A57D-87C5E9BD4B93}" type="presOf" srcId="{FBEAEA67-C0DA-4440-A5E5-D3D5BAE3145B}" destId="{29145595-6993-4178-8FD9-756DDC0BAD94}" srcOrd="0" destOrd="1" presId="urn:microsoft.com/office/officeart/2005/8/layout/vList2"/>
    <dgm:cxn modelId="{07DF1715-3EB1-4A4F-B2A7-3E8F88EDE746}" type="presOf" srcId="{75BC00EA-3408-437C-8CF2-D86C163048A2}" destId="{7D6FC8D9-1974-4857-9907-17A70EB106B5}" srcOrd="0" destOrd="0" presId="urn:microsoft.com/office/officeart/2005/8/layout/vList2"/>
    <dgm:cxn modelId="{5A23CF81-BC41-4CFE-AEBF-D3B44B3FA540}" srcId="{75BC00EA-3408-437C-8CF2-D86C163048A2}" destId="{53494737-1CBB-49AC-BBD5-D4BC808722BE}" srcOrd="1" destOrd="0" parTransId="{FABAB60A-50A0-4843-AA29-0D574C8684E6}" sibTransId="{A53D16C3-0C16-479D-9A31-993CFDE998E1}"/>
    <dgm:cxn modelId="{4654CB1A-BD81-47CC-8F1C-B253CAEEB948}" srcId="{5D3E80F9-E9DB-49F6-BF8D-0CB4D9255552}" destId="{7FB89A28-4A2C-47FD-A4B1-A76AA340D66E}" srcOrd="2" destOrd="0" parTransId="{D4810A08-E860-4648-9662-40B99CF9EB55}" sibTransId="{4C6183D4-DE0D-4059-AF71-CDB47E33F8E8}"/>
    <dgm:cxn modelId="{732D6D36-43F0-456B-ABCC-C5DCED010E84}" type="presOf" srcId="{5D3E80F9-E9DB-49F6-BF8D-0CB4D9255552}" destId="{0B6981FD-B9A5-4DCE-82E0-CB993E3BAAB5}" srcOrd="0" destOrd="0" presId="urn:microsoft.com/office/officeart/2005/8/layout/vList2"/>
    <dgm:cxn modelId="{B2E6F8B6-78FD-4853-9E15-62198069D9BF}" srcId="{75BC00EA-3408-437C-8CF2-D86C163048A2}" destId="{AAFF0A28-1E23-4C9B-B13E-CDCB8F195CBB}" srcOrd="0" destOrd="0" parTransId="{EAD6E321-DD3F-4AD8-B5B7-AEEEF201FCCB}" sibTransId="{E4864284-D198-406D-B7DE-446AC551BD43}"/>
    <dgm:cxn modelId="{80E8FB3E-4829-491F-BE52-C903430F5340}" type="presParOf" srcId="{4CBBC71C-5872-47C9-B917-551E7C79FF23}" destId="{7D6FC8D9-1974-4857-9907-17A70EB106B5}" srcOrd="0" destOrd="0" presId="urn:microsoft.com/office/officeart/2005/8/layout/vList2"/>
    <dgm:cxn modelId="{C39844E8-16F0-4324-ABBF-95C77DD1C7BC}" type="presParOf" srcId="{4CBBC71C-5872-47C9-B917-551E7C79FF23}" destId="{8476369C-40DC-42D3-BC8B-DD28D8A0A6C5}" srcOrd="1" destOrd="0" presId="urn:microsoft.com/office/officeart/2005/8/layout/vList2"/>
    <dgm:cxn modelId="{5629F803-DEBA-42D7-90F0-2B5F8CA897C7}" type="presParOf" srcId="{4CBBC71C-5872-47C9-B917-551E7C79FF23}" destId="{0B6981FD-B9A5-4DCE-82E0-CB993E3BAAB5}" srcOrd="2" destOrd="0" presId="urn:microsoft.com/office/officeart/2005/8/layout/vList2"/>
    <dgm:cxn modelId="{D9C51D22-C886-49C9-85AE-0E730747E9B1}" type="presParOf" srcId="{4CBBC71C-5872-47C9-B917-551E7C79FF23}" destId="{29145595-6993-4178-8FD9-756DDC0BAD9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F7497-315F-4148-A492-3574BBAFF2D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A9ED83-9EC8-417F-B94F-AD5861139D11}">
      <dgm:prSet phldrT="[텍스트]" custT="1"/>
      <dgm:spPr/>
      <dgm:t>
        <a:bodyPr/>
        <a:lstStyle/>
        <a:p>
          <a:pPr rtl="0" latinLnBrk="1"/>
          <a:r>
            <a:rPr lang="ko-KR" altLang="en-US" sz="1800">
              <a:latin typeface="Arial"/>
              <a:ea typeface="맑은 고딕"/>
            </a:rPr>
            <a:t>사용자 만족도</a:t>
          </a:r>
          <a:r>
            <a:rPr lang="ko-KR" altLang="en-US" sz="1800"/>
            <a:t> 상승</a:t>
          </a:r>
        </a:p>
      </dgm:t>
    </dgm:pt>
    <dgm:pt modelId="{DB6866AD-AAC0-4558-97B8-660E771085BF}" type="parTrans" cxnId="{AA41B449-E546-408B-BF84-176F10FC4A46}">
      <dgm:prSet/>
      <dgm:spPr/>
      <dgm:t>
        <a:bodyPr/>
        <a:lstStyle/>
        <a:p>
          <a:pPr latinLnBrk="1"/>
          <a:endParaRPr lang="ko-KR" altLang="en-US"/>
        </a:p>
      </dgm:t>
    </dgm:pt>
    <dgm:pt modelId="{81D82590-9DB1-49B1-A3B0-CAB2CC285DBD}" type="sibTrans" cxnId="{AA41B449-E546-408B-BF84-176F10FC4A46}">
      <dgm:prSet/>
      <dgm:spPr/>
      <dgm:t>
        <a:bodyPr/>
        <a:lstStyle/>
        <a:p>
          <a:pPr latinLnBrk="1"/>
          <a:endParaRPr lang="ko-KR" altLang="en-US"/>
        </a:p>
      </dgm:t>
    </dgm:pt>
    <dgm:pt modelId="{177DA574-C562-4823-95A2-C152217091F7}">
      <dgm:prSet phldrT="[텍스트]"/>
      <dgm:spPr/>
      <dgm:t>
        <a:bodyPr anchor="ctr"/>
        <a:lstStyle/>
        <a:p>
          <a:pPr rtl="0" latinLnBrk="1"/>
          <a:r>
            <a:rPr lang="en-US" altLang="ko-KR" b="1">
              <a:latin typeface="Arial"/>
              <a:ea typeface="맑은 고딕"/>
            </a:rPr>
            <a:t> </a:t>
          </a:r>
          <a:r>
            <a:rPr lang="ko-KR" altLang="en-US" b="1">
              <a:latin typeface="Arial"/>
              <a:ea typeface="맑은 고딕"/>
            </a:rPr>
            <a:t>데이터 가시성 향상</a:t>
          </a:r>
          <a:endParaRPr lang="ko-KR" altLang="en-US" b="1"/>
        </a:p>
      </dgm:t>
    </dgm:pt>
    <dgm:pt modelId="{0C908589-6127-4E50-92AB-6D5FF8669DE1}" type="parTrans" cxnId="{A37DDF9E-26B9-4C2A-8EC5-7AF04E07C4D0}">
      <dgm:prSet/>
      <dgm:spPr/>
      <dgm:t>
        <a:bodyPr/>
        <a:lstStyle/>
        <a:p>
          <a:pPr latinLnBrk="1"/>
          <a:endParaRPr lang="ko-KR" altLang="en-US"/>
        </a:p>
      </dgm:t>
    </dgm:pt>
    <dgm:pt modelId="{9439C5C0-7760-4542-844D-597EA1D8988F}" type="sibTrans" cxnId="{A37DDF9E-26B9-4C2A-8EC5-7AF04E07C4D0}">
      <dgm:prSet/>
      <dgm:spPr/>
      <dgm:t>
        <a:bodyPr/>
        <a:lstStyle/>
        <a:p>
          <a:pPr latinLnBrk="1"/>
          <a:endParaRPr lang="ko-KR" altLang="en-US"/>
        </a:p>
      </dgm:t>
    </dgm:pt>
    <dgm:pt modelId="{3B20196B-7993-4BF6-BFE9-1181984DAF48}">
      <dgm:prSet phldrT="[텍스트]" custT="1"/>
      <dgm:spPr/>
      <dgm:t>
        <a:bodyPr/>
        <a:lstStyle/>
        <a:p>
          <a:pPr latinLnBrk="1"/>
          <a:r>
            <a:rPr lang="ko-KR" altLang="en-US" sz="1800"/>
            <a:t>여러 사용자와 동시 대화 진행</a:t>
          </a:r>
        </a:p>
      </dgm:t>
    </dgm:pt>
    <dgm:pt modelId="{46EA6184-1B52-4D7E-AB4B-465EC225DA04}" type="sibTrans" cxnId="{C989C680-EB7B-4071-928D-8B00A945FE64}">
      <dgm:prSet/>
      <dgm:spPr/>
      <dgm:t>
        <a:bodyPr/>
        <a:lstStyle/>
        <a:p>
          <a:pPr latinLnBrk="1"/>
          <a:endParaRPr lang="ko-KR" altLang="en-US"/>
        </a:p>
      </dgm:t>
    </dgm:pt>
    <dgm:pt modelId="{C4CD363C-B22C-487D-B288-1EE3EE11903E}" type="parTrans" cxnId="{C989C680-EB7B-4071-928D-8B00A945FE64}">
      <dgm:prSet/>
      <dgm:spPr/>
      <dgm:t>
        <a:bodyPr/>
        <a:lstStyle/>
        <a:p>
          <a:pPr latinLnBrk="1"/>
          <a:endParaRPr lang="ko-KR" altLang="en-US"/>
        </a:p>
      </dgm:t>
    </dgm:pt>
    <dgm:pt modelId="{087050CA-8B3F-4EA6-9DC4-A83250F67A2E}">
      <dgm:prSet/>
      <dgm:spPr/>
      <dgm:t>
        <a:bodyPr anchor="ctr"/>
        <a:lstStyle/>
        <a:p>
          <a:pPr rtl="0" latinLnBrk="1"/>
          <a:r>
            <a:rPr lang="ko-KR" altLang="en-US" b="1">
              <a:latin typeface="Arial"/>
              <a:ea typeface="맑은 고딕"/>
            </a:rPr>
            <a:t> </a:t>
          </a:r>
          <a:r>
            <a:rPr lang="ko-KR" altLang="en-US" b="1"/>
            <a:t>비즈니스 생산성 향상</a:t>
          </a:r>
        </a:p>
      </dgm:t>
    </dgm:pt>
    <dgm:pt modelId="{771C0F68-969B-4CEF-AC96-124FD4B48A3D}" type="parTrans" cxnId="{4C94E416-08DC-470C-9FEC-45D76CA560F0}">
      <dgm:prSet/>
      <dgm:spPr/>
      <dgm:t>
        <a:bodyPr/>
        <a:lstStyle/>
        <a:p>
          <a:pPr latinLnBrk="1"/>
          <a:endParaRPr lang="ko-KR" altLang="en-US"/>
        </a:p>
      </dgm:t>
    </dgm:pt>
    <dgm:pt modelId="{1451ED03-BF63-4DE8-B4D2-080D40829C09}" type="sibTrans" cxnId="{4C94E416-08DC-470C-9FEC-45D76CA560F0}">
      <dgm:prSet/>
      <dgm:spPr/>
      <dgm:t>
        <a:bodyPr/>
        <a:lstStyle/>
        <a:p>
          <a:pPr latinLnBrk="1"/>
          <a:endParaRPr lang="ko-KR" altLang="en-US"/>
        </a:p>
      </dgm:t>
    </dgm:pt>
    <dgm:pt modelId="{51EFFBE4-C5D0-4963-9FDC-B63EAF8775C5}">
      <dgm:prSet/>
      <dgm:spPr/>
      <dgm:t>
        <a:bodyPr anchor="ctr"/>
        <a:lstStyle/>
        <a:p>
          <a:pPr rtl="0" latinLnBrk="1"/>
          <a:r>
            <a:rPr lang="ko-KR" altLang="en-US" b="1">
              <a:latin typeface="Arial"/>
              <a:ea typeface="맑은 고딕"/>
            </a:rPr>
            <a:t> 여러</a:t>
          </a:r>
          <a:r>
            <a:rPr lang="ko-KR" altLang="en-US" b="1"/>
            <a:t> </a:t>
          </a:r>
          <a:r>
            <a:rPr lang="ko-KR" altLang="en-US" b="1">
              <a:latin typeface="Arial"/>
              <a:ea typeface="맑은 고딕"/>
            </a:rPr>
            <a:t>사용자의 업무시간</a:t>
          </a:r>
          <a:r>
            <a:rPr lang="ko-KR" altLang="en-US" b="1"/>
            <a:t> 단축</a:t>
          </a:r>
        </a:p>
      </dgm:t>
    </dgm:pt>
    <dgm:pt modelId="{58508C5D-FA9C-40B3-9C23-82E1BB4BB55E}" type="parTrans" cxnId="{DA348D3E-3C49-4713-A62D-E27D07FB72D4}">
      <dgm:prSet/>
      <dgm:spPr/>
      <dgm:t>
        <a:bodyPr/>
        <a:lstStyle/>
        <a:p>
          <a:pPr latinLnBrk="1"/>
          <a:endParaRPr lang="ko-KR" altLang="en-US"/>
        </a:p>
      </dgm:t>
    </dgm:pt>
    <dgm:pt modelId="{1EB45F2B-CF57-40B9-8C2C-9386DCCE7CF2}" type="sibTrans" cxnId="{DA348D3E-3C49-4713-A62D-E27D07FB72D4}">
      <dgm:prSet/>
      <dgm:spPr/>
      <dgm:t>
        <a:bodyPr/>
        <a:lstStyle/>
        <a:p>
          <a:pPr latinLnBrk="1"/>
          <a:endParaRPr lang="ko-KR" altLang="en-US"/>
        </a:p>
      </dgm:t>
    </dgm:pt>
    <dgm:pt modelId="{1BF0F194-0E0C-4668-B085-A905674FCE6F}">
      <dgm:prSet custT="1"/>
      <dgm:spPr/>
      <dgm:t>
        <a:bodyPr/>
        <a:lstStyle/>
        <a:p>
          <a:pPr latinLnBrk="1"/>
          <a:r>
            <a:rPr lang="ko-KR" altLang="en-US" sz="1800"/>
            <a:t>특정 시간 수행 작업 자동화</a:t>
          </a:r>
        </a:p>
      </dgm:t>
    </dgm:pt>
    <dgm:pt modelId="{527B56D9-1004-4C60-B349-FD9B5D805D17}" type="parTrans" cxnId="{555445AB-DB4A-4D2C-B599-BA4E102FE616}">
      <dgm:prSet/>
      <dgm:spPr/>
      <dgm:t>
        <a:bodyPr/>
        <a:lstStyle/>
        <a:p>
          <a:pPr latinLnBrk="1"/>
          <a:endParaRPr lang="ko-KR" altLang="en-US"/>
        </a:p>
      </dgm:t>
    </dgm:pt>
    <dgm:pt modelId="{ABF0C270-BADE-4BFC-B75A-399D84957963}" type="sibTrans" cxnId="{555445AB-DB4A-4D2C-B599-BA4E102FE616}">
      <dgm:prSet/>
      <dgm:spPr/>
      <dgm:t>
        <a:bodyPr/>
        <a:lstStyle/>
        <a:p>
          <a:pPr latinLnBrk="1"/>
          <a:endParaRPr lang="ko-KR" altLang="en-US"/>
        </a:p>
      </dgm:t>
    </dgm:pt>
    <dgm:pt modelId="{E355F317-B9C2-4C8C-928A-44F00A04AA38}">
      <dgm:prSet/>
      <dgm:spPr/>
      <dgm:t>
        <a:bodyPr anchor="ctr"/>
        <a:lstStyle/>
        <a:p>
          <a:pPr rtl="0" latinLnBrk="1"/>
          <a:r>
            <a:rPr lang="ko-KR" altLang="en-US" b="1">
              <a:latin typeface="Arial"/>
              <a:ea typeface="맑은 고딕"/>
            </a:rPr>
            <a:t> </a:t>
          </a:r>
          <a:r>
            <a:rPr lang="ko-KR" altLang="en-US" b="1"/>
            <a:t>타 업무 시간 증대</a:t>
          </a:r>
          <a:r>
            <a:rPr lang="ko-KR" altLang="en-US" b="1">
              <a:latin typeface="Arial"/>
              <a:ea typeface="맑은 고딕"/>
            </a:rPr>
            <a:t> </a:t>
          </a:r>
          <a:endParaRPr lang="ko-KR" altLang="en-US" b="1"/>
        </a:p>
      </dgm:t>
    </dgm:pt>
    <dgm:pt modelId="{4661C4B4-1535-43ED-8445-FEBA30CA588A}" type="parTrans" cxnId="{DEF2D3DB-8463-4B6C-ABFF-295464450C22}">
      <dgm:prSet/>
      <dgm:spPr/>
      <dgm:t>
        <a:bodyPr/>
        <a:lstStyle/>
        <a:p>
          <a:pPr latinLnBrk="1"/>
          <a:endParaRPr lang="ko-KR" altLang="en-US"/>
        </a:p>
      </dgm:t>
    </dgm:pt>
    <dgm:pt modelId="{A261693F-0C8A-47F3-84DC-9E217C6CD947}" type="sibTrans" cxnId="{DEF2D3DB-8463-4B6C-ABFF-295464450C22}">
      <dgm:prSet/>
      <dgm:spPr/>
      <dgm:t>
        <a:bodyPr/>
        <a:lstStyle/>
        <a:p>
          <a:pPr latinLnBrk="1"/>
          <a:endParaRPr lang="ko-KR" altLang="en-US"/>
        </a:p>
      </dgm:t>
    </dgm:pt>
    <dgm:pt modelId="{219B8E59-1431-4497-9480-8CD2968C8DB3}">
      <dgm:prSet/>
      <dgm:spPr/>
      <dgm:t>
        <a:bodyPr anchor="ctr"/>
        <a:lstStyle/>
        <a:p>
          <a:pPr rtl="0" latinLnBrk="1"/>
          <a:r>
            <a:rPr lang="ko-KR" altLang="en-US" b="1">
              <a:latin typeface="Arial"/>
              <a:ea typeface="맑은 고딕"/>
            </a:rPr>
            <a:t> </a:t>
          </a:r>
          <a:r>
            <a:rPr lang="ko-KR" altLang="en-US" b="1"/>
            <a:t>고객 응답 대기 시간 단축</a:t>
          </a:r>
        </a:p>
      </dgm:t>
    </dgm:pt>
    <dgm:pt modelId="{B01CD90A-E535-424D-B5C1-29BCB9D0CFFA}" type="parTrans" cxnId="{0FBDCD6F-A382-4F22-A8C4-9395FAE5202B}">
      <dgm:prSet/>
      <dgm:spPr/>
      <dgm:t>
        <a:bodyPr/>
        <a:lstStyle/>
        <a:p>
          <a:pPr latinLnBrk="1"/>
          <a:endParaRPr lang="ko-KR" altLang="en-US"/>
        </a:p>
      </dgm:t>
    </dgm:pt>
    <dgm:pt modelId="{11F4A757-F32C-4CC0-BB72-A8AF838B2105}" type="sibTrans" cxnId="{0FBDCD6F-A382-4F22-A8C4-9395FAE5202B}">
      <dgm:prSet/>
      <dgm:spPr/>
      <dgm:t>
        <a:bodyPr/>
        <a:lstStyle/>
        <a:p>
          <a:pPr latinLnBrk="1"/>
          <a:endParaRPr lang="ko-KR" altLang="en-US"/>
        </a:p>
      </dgm:t>
    </dgm:pt>
    <dgm:pt modelId="{73D652A2-2352-4D34-8C60-A6A55C8CEBC8}">
      <dgm:prSet custT="1"/>
      <dgm:spPr/>
      <dgm:t>
        <a:bodyPr/>
        <a:lstStyle/>
        <a:p>
          <a:pPr rtl="0" latinLnBrk="1"/>
          <a:r>
            <a:rPr lang="ko-KR" altLang="en-US" sz="1800"/>
            <a:t>적극적인</a:t>
          </a:r>
          <a:r>
            <a:rPr lang="ko-KR" altLang="en-US" sz="1800">
              <a:latin typeface="Arial"/>
              <a:ea typeface="맑은 고딕"/>
            </a:rPr>
            <a:t> 사용자</a:t>
          </a:r>
          <a:r>
            <a:rPr lang="ko-KR" altLang="en-US" sz="1800"/>
            <a:t> 상호작용</a:t>
          </a:r>
        </a:p>
      </dgm:t>
    </dgm:pt>
    <dgm:pt modelId="{30C09634-C134-4694-BC3A-0DA2344960A7}" type="parTrans" cxnId="{7891E169-568A-4AB2-A157-725E3D8F1902}">
      <dgm:prSet/>
      <dgm:spPr/>
      <dgm:t>
        <a:bodyPr/>
        <a:lstStyle/>
        <a:p>
          <a:pPr latinLnBrk="1"/>
          <a:endParaRPr lang="ko-KR" altLang="en-US"/>
        </a:p>
      </dgm:t>
    </dgm:pt>
    <dgm:pt modelId="{39E94F3A-F29A-43DC-9F4D-3F0BA0C12F55}" type="sibTrans" cxnId="{7891E169-568A-4AB2-A157-725E3D8F1902}">
      <dgm:prSet/>
      <dgm:spPr/>
      <dgm:t>
        <a:bodyPr/>
        <a:lstStyle/>
        <a:p>
          <a:pPr latinLnBrk="1"/>
          <a:endParaRPr lang="ko-KR" altLang="en-US"/>
        </a:p>
      </dgm:t>
    </dgm:pt>
    <dgm:pt modelId="{0810091E-A2D5-460A-AEB3-181F2D84CE57}">
      <dgm:prSet/>
      <dgm:spPr/>
      <dgm:t>
        <a:bodyPr anchor="ctr"/>
        <a:lstStyle/>
        <a:p>
          <a:pPr rtl="0" latinLnBrk="1"/>
          <a:r>
            <a:rPr lang="ko-KR" altLang="en-US" b="1">
              <a:latin typeface="Arial"/>
              <a:ea typeface="맑은 고딕"/>
            </a:rPr>
            <a:t> 사용자</a:t>
          </a:r>
          <a:r>
            <a:rPr lang="ko-KR" altLang="en-US" b="1"/>
            <a:t> 모니터링 및 정보 수집으로 </a:t>
          </a:r>
          <a:r>
            <a:rPr lang="ko-KR" altLang="en-US" b="1">
              <a:latin typeface="Arial"/>
              <a:ea typeface="맑은 고딕"/>
            </a:rPr>
            <a:t>지속적 학습</a:t>
          </a:r>
          <a:endParaRPr lang="ko-KR" altLang="en-US" b="1"/>
        </a:p>
      </dgm:t>
    </dgm:pt>
    <dgm:pt modelId="{E6934DED-64C8-4A24-AFC0-2B27289E5C18}" type="parTrans" cxnId="{7E6A830C-B8C4-4E84-B5F7-102ACD419BB5}">
      <dgm:prSet/>
      <dgm:spPr/>
      <dgm:t>
        <a:bodyPr/>
        <a:lstStyle/>
        <a:p>
          <a:pPr latinLnBrk="1"/>
          <a:endParaRPr lang="ko-KR" altLang="en-US"/>
        </a:p>
      </dgm:t>
    </dgm:pt>
    <dgm:pt modelId="{353AFB47-3959-4D38-B2BB-9C2C8B7C2D50}" type="sibTrans" cxnId="{7E6A830C-B8C4-4E84-B5F7-102ACD419BB5}">
      <dgm:prSet/>
      <dgm:spPr/>
      <dgm:t>
        <a:bodyPr/>
        <a:lstStyle/>
        <a:p>
          <a:pPr latinLnBrk="1"/>
          <a:endParaRPr lang="ko-KR" altLang="en-US"/>
        </a:p>
      </dgm:t>
    </dgm:pt>
    <dgm:pt modelId="{9F5361CA-AEA3-4828-8929-C70FD3F08044}">
      <dgm:prSet/>
      <dgm:spPr/>
      <dgm:t>
        <a:bodyPr anchor="ctr"/>
        <a:lstStyle/>
        <a:p>
          <a:pPr rtl="0" latinLnBrk="1"/>
          <a:r>
            <a:rPr lang="ko-KR" altLang="en-US" b="1">
              <a:latin typeface="Arial"/>
              <a:ea typeface="맑은 고딕"/>
            </a:rPr>
            <a:t> 사용자와의 질의를 통한 커뮤니케이션 확대</a:t>
          </a:r>
          <a:endParaRPr lang="ko-KR" altLang="en-US" b="1"/>
        </a:p>
      </dgm:t>
    </dgm:pt>
    <dgm:pt modelId="{7E8CA625-DDEA-4EF7-A74E-BC07A44011D1}" type="parTrans" cxnId="{2C034D3C-7A3B-439B-8A2C-C9F9D80D130F}">
      <dgm:prSet/>
      <dgm:spPr/>
      <dgm:t>
        <a:bodyPr/>
        <a:lstStyle/>
        <a:p>
          <a:pPr latinLnBrk="1"/>
          <a:endParaRPr lang="ko-KR" altLang="en-US"/>
        </a:p>
      </dgm:t>
    </dgm:pt>
    <dgm:pt modelId="{7F07D21E-CBBA-4BC8-AD72-0C06811D41F3}" type="sibTrans" cxnId="{2C034D3C-7A3B-439B-8A2C-C9F9D80D130F}">
      <dgm:prSet/>
      <dgm:spPr/>
      <dgm:t>
        <a:bodyPr/>
        <a:lstStyle/>
        <a:p>
          <a:pPr latinLnBrk="1"/>
          <a:endParaRPr lang="ko-KR" altLang="en-US"/>
        </a:p>
      </dgm:t>
    </dgm:pt>
    <dgm:pt modelId="{4ECB22E2-7C63-43AB-B75D-B233A30400CE}">
      <dgm:prSet custT="1"/>
      <dgm:spPr/>
      <dgm:t>
        <a:bodyPr/>
        <a:lstStyle/>
        <a:p>
          <a:pPr latinLnBrk="1"/>
          <a:r>
            <a:rPr lang="ko-KR" altLang="en-US" sz="1800"/>
            <a:t>리드 자격 측정</a:t>
          </a:r>
        </a:p>
      </dgm:t>
    </dgm:pt>
    <dgm:pt modelId="{323D9A45-D4E2-4C5D-AA05-55785B61350C}" type="parTrans" cxnId="{06F79923-1606-4301-95E8-6AB64FA3B3BE}">
      <dgm:prSet/>
      <dgm:spPr/>
      <dgm:t>
        <a:bodyPr/>
        <a:lstStyle/>
        <a:p>
          <a:pPr latinLnBrk="1"/>
          <a:endParaRPr lang="ko-KR" altLang="en-US"/>
        </a:p>
      </dgm:t>
    </dgm:pt>
    <dgm:pt modelId="{EAB4B2F0-3499-4294-ACBD-F389BA837260}" type="sibTrans" cxnId="{06F79923-1606-4301-95E8-6AB64FA3B3BE}">
      <dgm:prSet/>
      <dgm:spPr/>
      <dgm:t>
        <a:bodyPr/>
        <a:lstStyle/>
        <a:p>
          <a:pPr latinLnBrk="1"/>
          <a:endParaRPr lang="ko-KR" altLang="en-US"/>
        </a:p>
      </dgm:t>
    </dgm:pt>
    <dgm:pt modelId="{05F5FC41-C261-402A-95B8-C17929F4E2CC}">
      <dgm:prSet/>
      <dgm:spPr/>
      <dgm:t>
        <a:bodyPr anchor="ctr"/>
        <a:lstStyle/>
        <a:p>
          <a:pPr rtl="0" latinLnBrk="1"/>
          <a:r>
            <a:rPr lang="ko-KR" altLang="en-US" b="1">
              <a:latin typeface="Arial"/>
              <a:ea typeface="맑은 고딕"/>
            </a:rPr>
            <a:t> </a:t>
          </a:r>
          <a:r>
            <a:rPr lang="ko-KR" altLang="en-US" b="1"/>
            <a:t>예산 </a:t>
          </a:r>
          <a:r>
            <a:rPr lang="en-US" altLang="ko-KR" b="1"/>
            <a:t>/ </a:t>
          </a:r>
          <a:r>
            <a:rPr lang="ko-KR" altLang="en-US" b="1"/>
            <a:t>일정 </a:t>
          </a:r>
          <a:r>
            <a:rPr lang="en-US" altLang="ko-KR" b="1"/>
            <a:t>/ </a:t>
          </a:r>
          <a:r>
            <a:rPr lang="ko-KR" altLang="en-US" b="1"/>
            <a:t>리소스 등 핵심 성과 지표 활용하여 의사결정 지원</a:t>
          </a:r>
        </a:p>
      </dgm:t>
    </dgm:pt>
    <dgm:pt modelId="{C46BFAE1-B1FB-454B-A357-769035738BB6}" type="parTrans" cxnId="{F84F8E94-D4D4-4A28-8BF7-E695C1DAD29D}">
      <dgm:prSet/>
      <dgm:spPr/>
      <dgm:t>
        <a:bodyPr/>
        <a:lstStyle/>
        <a:p>
          <a:pPr latinLnBrk="1"/>
          <a:endParaRPr lang="ko-KR" altLang="en-US"/>
        </a:p>
      </dgm:t>
    </dgm:pt>
    <dgm:pt modelId="{0858B3F7-CEFB-4B82-A403-3B9CC87A7253}" type="sibTrans" cxnId="{F84F8E94-D4D4-4A28-8BF7-E695C1DAD29D}">
      <dgm:prSet/>
      <dgm:spPr/>
      <dgm:t>
        <a:bodyPr/>
        <a:lstStyle/>
        <a:p>
          <a:pPr latinLnBrk="1"/>
          <a:endParaRPr lang="ko-KR" altLang="en-US"/>
        </a:p>
      </dgm:t>
    </dgm:pt>
    <dgm:pt modelId="{279FAD3E-AA0C-4CB3-B75E-F1A203D487F4}">
      <dgm:prSet/>
      <dgm:spPr/>
      <dgm:t>
        <a:bodyPr anchor="ctr"/>
        <a:lstStyle/>
        <a:p>
          <a:pPr rtl="0" latinLnBrk="1"/>
          <a:r>
            <a:rPr lang="ko-KR" altLang="en-US" b="1">
              <a:latin typeface="Arial"/>
              <a:ea typeface="맑은 고딕"/>
            </a:rPr>
            <a:t> </a:t>
          </a:r>
          <a:r>
            <a:rPr lang="ko-KR" altLang="en-US" b="1"/>
            <a:t>자격 없는 리드와 대응이 느린 고객에게 시간 투자 방지</a:t>
          </a:r>
        </a:p>
      </dgm:t>
    </dgm:pt>
    <dgm:pt modelId="{2ACBF104-B9FC-4837-9662-783C322600E2}" type="parTrans" cxnId="{C28B9232-5204-459D-8F08-4B71103A939A}">
      <dgm:prSet/>
      <dgm:spPr/>
      <dgm:t>
        <a:bodyPr/>
        <a:lstStyle/>
        <a:p>
          <a:pPr latinLnBrk="1"/>
          <a:endParaRPr lang="ko-KR" altLang="en-US"/>
        </a:p>
      </dgm:t>
    </dgm:pt>
    <dgm:pt modelId="{96D868A1-3EE9-4926-9154-8CABB690F26E}" type="sibTrans" cxnId="{C28B9232-5204-459D-8F08-4B71103A939A}">
      <dgm:prSet/>
      <dgm:spPr/>
      <dgm:t>
        <a:bodyPr/>
        <a:lstStyle/>
        <a:p>
          <a:pPr latinLnBrk="1"/>
          <a:endParaRPr lang="ko-KR" altLang="en-US"/>
        </a:p>
      </dgm:t>
    </dgm:pt>
    <dgm:pt modelId="{2072831D-DA41-4E74-8066-B44C57F44B88}">
      <dgm:prSet phldrT="[텍스트]"/>
      <dgm:spPr/>
      <dgm:t>
        <a:bodyPr anchor="ctr"/>
        <a:lstStyle/>
        <a:p>
          <a:pPr rtl="0" latinLnBrk="1"/>
          <a:r>
            <a:rPr lang="en-US" altLang="ko-KR" b="1">
              <a:latin typeface="Arial"/>
              <a:ea typeface="맑은 고딕"/>
            </a:rPr>
            <a:t> </a:t>
          </a:r>
          <a:r>
            <a:rPr lang="en-US" altLang="ko-KR" b="1" err="1">
              <a:latin typeface="Arial"/>
              <a:ea typeface="맑은 고딕"/>
            </a:rPr>
            <a:t>기존</a:t>
          </a:r>
          <a:r>
            <a:rPr lang="en-US" altLang="ko-KR" b="1">
              <a:latin typeface="Arial"/>
              <a:ea typeface="맑은 고딕"/>
            </a:rPr>
            <a:t> </a:t>
          </a:r>
          <a:r>
            <a:rPr lang="en-US" altLang="ko-KR" b="1" err="1">
              <a:latin typeface="Arial"/>
              <a:ea typeface="맑은 고딕"/>
            </a:rPr>
            <a:t>데이터에서</a:t>
          </a:r>
          <a:r>
            <a:rPr lang="en-US" altLang="ko-KR" b="1">
              <a:latin typeface="Arial"/>
              <a:ea typeface="맑은 고딕"/>
            </a:rPr>
            <a:t> </a:t>
          </a:r>
          <a:r>
            <a:rPr lang="en-US" altLang="ko-KR" b="1" err="1">
              <a:latin typeface="Arial"/>
              <a:ea typeface="맑은 고딕"/>
            </a:rPr>
            <a:t>보지</a:t>
          </a:r>
          <a:r>
            <a:rPr lang="en-US" altLang="ko-KR" b="1">
              <a:latin typeface="Arial"/>
              <a:ea typeface="맑은 고딕"/>
            </a:rPr>
            <a:t> </a:t>
          </a:r>
          <a:r>
            <a:rPr lang="en-US" altLang="ko-KR" b="1" err="1">
              <a:latin typeface="Arial"/>
              <a:ea typeface="맑은 고딕"/>
            </a:rPr>
            <a:t>못한</a:t>
          </a:r>
          <a:r>
            <a:rPr lang="en-US" altLang="ko-KR" b="1">
              <a:latin typeface="Arial"/>
              <a:ea typeface="맑은 고딕"/>
            </a:rPr>
            <a:t> Insight </a:t>
          </a:r>
          <a:r>
            <a:rPr lang="en-US" altLang="ko-KR" b="1" err="1">
              <a:latin typeface="Arial"/>
              <a:ea typeface="맑은 고딕"/>
            </a:rPr>
            <a:t>발굴</a:t>
          </a:r>
          <a:r>
            <a:rPr lang="en-US" altLang="ko-KR" b="1">
              <a:latin typeface="Arial"/>
              <a:ea typeface="맑은 고딕"/>
            </a:rPr>
            <a:t> 및 </a:t>
          </a:r>
          <a:r>
            <a:rPr lang="en-US" altLang="ko-KR" b="1" err="1">
              <a:latin typeface="Arial"/>
              <a:ea typeface="맑은 고딕"/>
            </a:rPr>
            <a:t>이슈와</a:t>
          </a:r>
          <a:r>
            <a:rPr lang="en-US" altLang="ko-KR" b="1">
              <a:latin typeface="Arial"/>
              <a:ea typeface="맑은 고딕"/>
            </a:rPr>
            <a:t> </a:t>
          </a:r>
          <a:r>
            <a:rPr lang="en-US" altLang="ko-KR" b="1" err="1">
              <a:latin typeface="Arial"/>
              <a:ea typeface="맑은 고딕"/>
            </a:rPr>
            <a:t>문제</a:t>
          </a:r>
          <a:r>
            <a:rPr lang="en-US" altLang="ko-KR" b="1">
              <a:latin typeface="Arial"/>
              <a:ea typeface="맑은 고딕"/>
            </a:rPr>
            <a:t> </a:t>
          </a:r>
          <a:r>
            <a:rPr lang="en-US" altLang="ko-KR" b="1" err="1">
              <a:latin typeface="Arial"/>
              <a:ea typeface="맑은 고딕"/>
            </a:rPr>
            <a:t>발견</a:t>
          </a:r>
          <a:r>
            <a:rPr lang="en-US" altLang="ko-KR" b="1">
              <a:latin typeface="Arial"/>
              <a:ea typeface="맑은 고딕"/>
            </a:rPr>
            <a:t> 및 </a:t>
          </a:r>
          <a:r>
            <a:rPr lang="en-US" altLang="ko-KR" b="1" err="1">
              <a:latin typeface="Arial"/>
              <a:ea typeface="맑은 고딕"/>
            </a:rPr>
            <a:t>예방</a:t>
          </a:r>
          <a:r>
            <a:rPr lang="en-US" altLang="ko-KR" b="1">
              <a:latin typeface="Arial"/>
              <a:ea typeface="맑은 고딕"/>
            </a:rPr>
            <a:t> </a:t>
          </a:r>
        </a:p>
      </dgm:t>
    </dgm:pt>
    <dgm:pt modelId="{2AAE2CC8-34AF-41A8-8DC6-08F2816D14E0}" type="parTrans" cxnId="{74301186-CABC-47CE-AF42-731178E1FFFC}">
      <dgm:prSet/>
      <dgm:spPr/>
      <dgm:t>
        <a:bodyPr/>
        <a:lstStyle/>
        <a:p>
          <a:pPr latinLnBrk="1"/>
          <a:endParaRPr lang="ko-KR" altLang="en-US"/>
        </a:p>
      </dgm:t>
    </dgm:pt>
    <dgm:pt modelId="{29DAD6AC-61A6-42A8-AF85-2CDF23A1EE3E}" type="sibTrans" cxnId="{74301186-CABC-47CE-AF42-731178E1FFFC}">
      <dgm:prSet/>
      <dgm:spPr/>
      <dgm:t>
        <a:bodyPr/>
        <a:lstStyle/>
        <a:p>
          <a:pPr latinLnBrk="1"/>
          <a:endParaRPr lang="ko-KR" altLang="en-US"/>
        </a:p>
      </dgm:t>
    </dgm:pt>
    <dgm:pt modelId="{0AEAC75D-A835-4495-8C04-1E264C30E0DF}" type="pres">
      <dgm:prSet presAssocID="{A8EF7497-315F-4148-A492-3574BBAFF2D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89F69-B579-472B-8F91-0F760B39F84B}" type="pres">
      <dgm:prSet presAssocID="{7DA9ED83-9EC8-417F-B94F-AD5861139D11}" presName="linNode" presStyleCnt="0"/>
      <dgm:spPr/>
    </dgm:pt>
    <dgm:pt modelId="{A1EF4BA5-E545-4D89-80A8-088E123D200A}" type="pres">
      <dgm:prSet presAssocID="{7DA9ED83-9EC8-417F-B94F-AD5861139D11}" presName="parentShp" presStyleLbl="node1" presStyleIdx="0" presStyleCnt="5">
        <dgm:presLayoutVars>
          <dgm:bulletEnabled val="1"/>
        </dgm:presLayoutVars>
      </dgm:prSet>
      <dgm:spPr>
        <a:solidFill>
          <a:srgbClr val="003366"/>
        </a:solidFill>
      </dgm:spPr>
      <dgm:t>
        <a:bodyPr/>
        <a:lstStyle/>
        <a:p>
          <a:pPr latinLnBrk="1"/>
          <a:endParaRPr lang="ko-KR" altLang="en-US"/>
        </a:p>
      </dgm:t>
    </dgm:pt>
    <dgm:pt modelId="{89805F2B-BCD4-486C-B9A7-3AFAEE195520}" type="pres">
      <dgm:prSet presAssocID="{7DA9ED83-9EC8-417F-B94F-AD5861139D11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633BE-71EE-4AFB-8303-17DB012D4BFF}" type="pres">
      <dgm:prSet presAssocID="{81D82590-9DB1-49B1-A3B0-CAB2CC285DBD}" presName="spacing" presStyleCnt="0"/>
      <dgm:spPr/>
    </dgm:pt>
    <dgm:pt modelId="{69A5E463-8B10-4C6D-9D15-0071B7551FD2}" type="pres">
      <dgm:prSet presAssocID="{3B20196B-7993-4BF6-BFE9-1181984DAF48}" presName="linNode" presStyleCnt="0"/>
      <dgm:spPr/>
    </dgm:pt>
    <dgm:pt modelId="{E44BF84B-5FF0-4605-9641-A8C2534CEC63}" type="pres">
      <dgm:prSet presAssocID="{3B20196B-7993-4BF6-BFE9-1181984DAF48}" presName="parentShp" presStyleLbl="node1" presStyleIdx="1" presStyleCnt="5">
        <dgm:presLayoutVars>
          <dgm:bulletEnabled val="1"/>
        </dgm:presLayoutVars>
      </dgm:prSet>
      <dgm:spPr>
        <a:solidFill>
          <a:srgbClr val="003366"/>
        </a:solidFill>
      </dgm:spPr>
      <dgm:t>
        <a:bodyPr/>
        <a:lstStyle/>
        <a:p>
          <a:pPr latinLnBrk="1"/>
          <a:endParaRPr lang="ko-KR" altLang="en-US"/>
        </a:p>
      </dgm:t>
    </dgm:pt>
    <dgm:pt modelId="{82E9F3CA-1268-4864-BCF4-8F15983FB31F}" type="pres">
      <dgm:prSet presAssocID="{3B20196B-7993-4BF6-BFE9-1181984DAF48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0CDFA8-7E2A-4F08-B1DE-737940C1F451}" type="pres">
      <dgm:prSet presAssocID="{46EA6184-1B52-4D7E-AB4B-465EC225DA04}" presName="spacing" presStyleCnt="0"/>
      <dgm:spPr/>
    </dgm:pt>
    <dgm:pt modelId="{C702ECEE-3722-4ABF-95F9-649FB72F72AF}" type="pres">
      <dgm:prSet presAssocID="{1BF0F194-0E0C-4668-B085-A905674FCE6F}" presName="linNode" presStyleCnt="0"/>
      <dgm:spPr/>
    </dgm:pt>
    <dgm:pt modelId="{C61284C2-8F2A-4D5B-82EF-F0E244B6D764}" type="pres">
      <dgm:prSet presAssocID="{1BF0F194-0E0C-4668-B085-A905674FCE6F}" presName="parentShp" presStyleLbl="node1" presStyleIdx="2" presStyleCnt="5">
        <dgm:presLayoutVars>
          <dgm:bulletEnabled val="1"/>
        </dgm:presLayoutVars>
      </dgm:prSet>
      <dgm:spPr>
        <a:solidFill>
          <a:srgbClr val="003366"/>
        </a:solidFill>
      </dgm:spPr>
      <dgm:t>
        <a:bodyPr/>
        <a:lstStyle/>
        <a:p>
          <a:pPr latinLnBrk="1"/>
          <a:endParaRPr lang="ko-KR" altLang="en-US"/>
        </a:p>
      </dgm:t>
    </dgm:pt>
    <dgm:pt modelId="{A66778F4-6054-40E8-BE0D-8EB08D53011C}" type="pres">
      <dgm:prSet presAssocID="{1BF0F194-0E0C-4668-B085-A905674FCE6F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1EBC2E-80EA-4774-99B4-7098098E20A2}" type="pres">
      <dgm:prSet presAssocID="{ABF0C270-BADE-4BFC-B75A-399D84957963}" presName="spacing" presStyleCnt="0"/>
      <dgm:spPr/>
    </dgm:pt>
    <dgm:pt modelId="{EE4B53DE-D6FE-4840-93AD-89BFE43AF4A8}" type="pres">
      <dgm:prSet presAssocID="{73D652A2-2352-4D34-8C60-A6A55C8CEBC8}" presName="linNode" presStyleCnt="0"/>
      <dgm:spPr/>
    </dgm:pt>
    <dgm:pt modelId="{FB390CFC-B75D-4D3F-8D67-CCEADEC54D24}" type="pres">
      <dgm:prSet presAssocID="{73D652A2-2352-4D34-8C60-A6A55C8CEBC8}" presName="parentShp" presStyleLbl="node1" presStyleIdx="3" presStyleCnt="5">
        <dgm:presLayoutVars>
          <dgm:bulletEnabled val="1"/>
        </dgm:presLayoutVars>
      </dgm:prSet>
      <dgm:spPr>
        <a:solidFill>
          <a:srgbClr val="003366"/>
        </a:solidFill>
      </dgm:spPr>
      <dgm:t>
        <a:bodyPr/>
        <a:lstStyle/>
        <a:p>
          <a:pPr latinLnBrk="1"/>
          <a:endParaRPr lang="ko-KR" altLang="en-US"/>
        </a:p>
      </dgm:t>
    </dgm:pt>
    <dgm:pt modelId="{EE9AB9FC-BFC1-4918-9082-14CF454C45DC}" type="pres">
      <dgm:prSet presAssocID="{73D652A2-2352-4D34-8C60-A6A55C8CEBC8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1C0ADE-DF10-43C3-86E1-CB3923DAA1B3}" type="pres">
      <dgm:prSet presAssocID="{39E94F3A-F29A-43DC-9F4D-3F0BA0C12F55}" presName="spacing" presStyleCnt="0"/>
      <dgm:spPr/>
    </dgm:pt>
    <dgm:pt modelId="{AB9FC479-9691-40D4-8529-921E5CCB1969}" type="pres">
      <dgm:prSet presAssocID="{4ECB22E2-7C63-43AB-B75D-B233A30400CE}" presName="linNode" presStyleCnt="0"/>
      <dgm:spPr/>
    </dgm:pt>
    <dgm:pt modelId="{EFF08750-8A4E-46FB-8AAE-05CA0451BA05}" type="pres">
      <dgm:prSet presAssocID="{4ECB22E2-7C63-43AB-B75D-B233A30400CE}" presName="parentShp" presStyleLbl="node1" presStyleIdx="4" presStyleCnt="5">
        <dgm:presLayoutVars>
          <dgm:bulletEnabled val="1"/>
        </dgm:presLayoutVars>
      </dgm:prSet>
      <dgm:spPr>
        <a:solidFill>
          <a:srgbClr val="003366"/>
        </a:solidFill>
      </dgm:spPr>
      <dgm:t>
        <a:bodyPr/>
        <a:lstStyle/>
        <a:p>
          <a:pPr latinLnBrk="1"/>
          <a:endParaRPr lang="ko-KR" altLang="en-US"/>
        </a:p>
      </dgm:t>
    </dgm:pt>
    <dgm:pt modelId="{0805B379-5B55-41F4-A7AB-1F39EF6FC482}" type="pres">
      <dgm:prSet presAssocID="{4ECB22E2-7C63-43AB-B75D-B233A30400CE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291289-A653-4FCF-A97C-6C346659CB57}" type="presOf" srcId="{E355F317-B9C2-4C8C-928A-44F00A04AA38}" destId="{A66778F4-6054-40E8-BE0D-8EB08D53011C}" srcOrd="0" destOrd="0" presId="urn:microsoft.com/office/officeart/2005/8/layout/vList6"/>
    <dgm:cxn modelId="{F84F8E94-D4D4-4A28-8BF7-E695C1DAD29D}" srcId="{4ECB22E2-7C63-43AB-B75D-B233A30400CE}" destId="{05F5FC41-C261-402A-95B8-C17929F4E2CC}" srcOrd="0" destOrd="0" parTransId="{C46BFAE1-B1FB-454B-A357-769035738BB6}" sibTransId="{0858B3F7-CEFB-4B82-A403-3B9CC87A7253}"/>
    <dgm:cxn modelId="{555445AB-DB4A-4D2C-B599-BA4E102FE616}" srcId="{A8EF7497-315F-4148-A492-3574BBAFF2D5}" destId="{1BF0F194-0E0C-4668-B085-A905674FCE6F}" srcOrd="2" destOrd="0" parTransId="{527B56D9-1004-4C60-B349-FD9B5D805D17}" sibTransId="{ABF0C270-BADE-4BFC-B75A-399D84957963}"/>
    <dgm:cxn modelId="{D973167D-3820-4823-BE9B-86377E1424DE}" type="presOf" srcId="{279FAD3E-AA0C-4CB3-B75E-F1A203D487F4}" destId="{0805B379-5B55-41F4-A7AB-1F39EF6FC482}" srcOrd="0" destOrd="1" presId="urn:microsoft.com/office/officeart/2005/8/layout/vList6"/>
    <dgm:cxn modelId="{DC6E0F7D-AF14-44EE-8BE9-DB8DF944A38B}" type="presOf" srcId="{1BF0F194-0E0C-4668-B085-A905674FCE6F}" destId="{C61284C2-8F2A-4D5B-82EF-F0E244B6D764}" srcOrd="0" destOrd="0" presId="urn:microsoft.com/office/officeart/2005/8/layout/vList6"/>
    <dgm:cxn modelId="{945DD020-12E4-497E-A1C4-F7FE6B8452E2}" type="presOf" srcId="{05F5FC41-C261-402A-95B8-C17929F4E2CC}" destId="{0805B379-5B55-41F4-A7AB-1F39EF6FC482}" srcOrd="0" destOrd="0" presId="urn:microsoft.com/office/officeart/2005/8/layout/vList6"/>
    <dgm:cxn modelId="{7856FA13-F2F8-461E-AABA-17504295612C}" type="presOf" srcId="{7DA9ED83-9EC8-417F-B94F-AD5861139D11}" destId="{A1EF4BA5-E545-4D89-80A8-088E123D200A}" srcOrd="0" destOrd="0" presId="urn:microsoft.com/office/officeart/2005/8/layout/vList6"/>
    <dgm:cxn modelId="{8A39C5D5-8EB9-46CD-8141-1B330358FAAB}" type="presOf" srcId="{177DA574-C562-4823-95A2-C152217091F7}" destId="{89805F2B-BCD4-486C-B9A7-3AFAEE195520}" srcOrd="0" destOrd="0" presId="urn:microsoft.com/office/officeart/2005/8/layout/vList6"/>
    <dgm:cxn modelId="{DEF2D3DB-8463-4B6C-ABFF-295464450C22}" srcId="{1BF0F194-0E0C-4668-B085-A905674FCE6F}" destId="{E355F317-B9C2-4C8C-928A-44F00A04AA38}" srcOrd="0" destOrd="0" parTransId="{4661C4B4-1535-43ED-8445-FEBA30CA588A}" sibTransId="{A261693F-0C8A-47F3-84DC-9E217C6CD947}"/>
    <dgm:cxn modelId="{0D6B3558-FE79-48D2-BF6E-5E954A5D0767}" type="presOf" srcId="{73D652A2-2352-4D34-8C60-A6A55C8CEBC8}" destId="{FB390CFC-B75D-4D3F-8D67-CCEADEC54D24}" srcOrd="0" destOrd="0" presId="urn:microsoft.com/office/officeart/2005/8/layout/vList6"/>
    <dgm:cxn modelId="{C28B9232-5204-459D-8F08-4B71103A939A}" srcId="{4ECB22E2-7C63-43AB-B75D-B233A30400CE}" destId="{279FAD3E-AA0C-4CB3-B75E-F1A203D487F4}" srcOrd="1" destOrd="0" parTransId="{2ACBF104-B9FC-4837-9662-783C322600E2}" sibTransId="{96D868A1-3EE9-4926-9154-8CABB690F26E}"/>
    <dgm:cxn modelId="{06F79923-1606-4301-95E8-6AB64FA3B3BE}" srcId="{A8EF7497-315F-4148-A492-3574BBAFF2D5}" destId="{4ECB22E2-7C63-43AB-B75D-B233A30400CE}" srcOrd="4" destOrd="0" parTransId="{323D9A45-D4E2-4C5D-AA05-55785B61350C}" sibTransId="{EAB4B2F0-3499-4294-ACBD-F389BA837260}"/>
    <dgm:cxn modelId="{DA348D3E-3C49-4713-A62D-E27D07FB72D4}" srcId="{3B20196B-7993-4BF6-BFE9-1181984DAF48}" destId="{51EFFBE4-C5D0-4963-9FDC-B63EAF8775C5}" srcOrd="1" destOrd="0" parTransId="{58508C5D-FA9C-40B3-9C23-82E1BB4BB55E}" sibTransId="{1EB45F2B-CF57-40B9-8C2C-9386DCCE7CF2}"/>
    <dgm:cxn modelId="{2C034D3C-7A3B-439B-8A2C-C9F9D80D130F}" srcId="{73D652A2-2352-4D34-8C60-A6A55C8CEBC8}" destId="{9F5361CA-AEA3-4828-8929-C70FD3F08044}" srcOrd="1" destOrd="0" parTransId="{7E8CA625-DDEA-4EF7-A74E-BC07A44011D1}" sibTransId="{7F07D21E-CBBA-4BC8-AD72-0C06811D41F3}"/>
    <dgm:cxn modelId="{ED5B9044-2617-48F1-959A-8C653E19764F}" type="presOf" srcId="{4ECB22E2-7C63-43AB-B75D-B233A30400CE}" destId="{EFF08750-8A4E-46FB-8AAE-05CA0451BA05}" srcOrd="0" destOrd="0" presId="urn:microsoft.com/office/officeart/2005/8/layout/vList6"/>
    <dgm:cxn modelId="{AA41B449-E546-408B-BF84-176F10FC4A46}" srcId="{A8EF7497-315F-4148-A492-3574BBAFF2D5}" destId="{7DA9ED83-9EC8-417F-B94F-AD5861139D11}" srcOrd="0" destOrd="0" parTransId="{DB6866AD-AAC0-4558-97B8-660E771085BF}" sibTransId="{81D82590-9DB1-49B1-A3B0-CAB2CC285DBD}"/>
    <dgm:cxn modelId="{E20BAABC-BE94-4A62-B794-F17EEDB6BD4D}" type="presOf" srcId="{9F5361CA-AEA3-4828-8929-C70FD3F08044}" destId="{EE9AB9FC-BFC1-4918-9082-14CF454C45DC}" srcOrd="0" destOrd="1" presId="urn:microsoft.com/office/officeart/2005/8/layout/vList6"/>
    <dgm:cxn modelId="{C989C680-EB7B-4071-928D-8B00A945FE64}" srcId="{A8EF7497-315F-4148-A492-3574BBAFF2D5}" destId="{3B20196B-7993-4BF6-BFE9-1181984DAF48}" srcOrd="1" destOrd="0" parTransId="{C4CD363C-B22C-487D-B288-1EE3EE11903E}" sibTransId="{46EA6184-1B52-4D7E-AB4B-465EC225DA04}"/>
    <dgm:cxn modelId="{5546FBA4-B069-4957-9C9B-34C5AE4D8303}" type="presOf" srcId="{3B20196B-7993-4BF6-BFE9-1181984DAF48}" destId="{E44BF84B-5FF0-4605-9641-A8C2534CEC63}" srcOrd="0" destOrd="0" presId="urn:microsoft.com/office/officeart/2005/8/layout/vList6"/>
    <dgm:cxn modelId="{A37DDF9E-26B9-4C2A-8EC5-7AF04E07C4D0}" srcId="{7DA9ED83-9EC8-417F-B94F-AD5861139D11}" destId="{177DA574-C562-4823-95A2-C152217091F7}" srcOrd="0" destOrd="0" parTransId="{0C908589-6127-4E50-92AB-6D5FF8669DE1}" sibTransId="{9439C5C0-7760-4542-844D-597EA1D8988F}"/>
    <dgm:cxn modelId="{B7FB8123-96DB-40B7-ADE1-883BF9BE352A}" type="presOf" srcId="{51EFFBE4-C5D0-4963-9FDC-B63EAF8775C5}" destId="{82E9F3CA-1268-4864-BCF4-8F15983FB31F}" srcOrd="0" destOrd="1" presId="urn:microsoft.com/office/officeart/2005/8/layout/vList6"/>
    <dgm:cxn modelId="{4C94E416-08DC-470C-9FEC-45D76CA560F0}" srcId="{3B20196B-7993-4BF6-BFE9-1181984DAF48}" destId="{087050CA-8B3F-4EA6-9DC4-A83250F67A2E}" srcOrd="0" destOrd="0" parTransId="{771C0F68-969B-4CEF-AC96-124FD4B48A3D}" sibTransId="{1451ED03-BF63-4DE8-B4D2-080D40829C09}"/>
    <dgm:cxn modelId="{00567F9D-A016-48FD-98F2-4D9940C3514D}" type="presOf" srcId="{0810091E-A2D5-460A-AEB3-181F2D84CE57}" destId="{EE9AB9FC-BFC1-4918-9082-14CF454C45DC}" srcOrd="0" destOrd="0" presId="urn:microsoft.com/office/officeart/2005/8/layout/vList6"/>
    <dgm:cxn modelId="{3668631A-DCBE-4429-8CA8-8D989E454AE9}" type="presOf" srcId="{087050CA-8B3F-4EA6-9DC4-A83250F67A2E}" destId="{82E9F3CA-1268-4864-BCF4-8F15983FB31F}" srcOrd="0" destOrd="0" presId="urn:microsoft.com/office/officeart/2005/8/layout/vList6"/>
    <dgm:cxn modelId="{F9A593AE-EFBB-4552-8B88-54F25BA8AD82}" type="presOf" srcId="{A8EF7497-315F-4148-A492-3574BBAFF2D5}" destId="{0AEAC75D-A835-4495-8C04-1E264C30E0DF}" srcOrd="0" destOrd="0" presId="urn:microsoft.com/office/officeart/2005/8/layout/vList6"/>
    <dgm:cxn modelId="{7891E169-568A-4AB2-A157-725E3D8F1902}" srcId="{A8EF7497-315F-4148-A492-3574BBAFF2D5}" destId="{73D652A2-2352-4D34-8C60-A6A55C8CEBC8}" srcOrd="3" destOrd="0" parTransId="{30C09634-C134-4694-BC3A-0DA2344960A7}" sibTransId="{39E94F3A-F29A-43DC-9F4D-3F0BA0C12F55}"/>
    <dgm:cxn modelId="{7E6A830C-B8C4-4E84-B5F7-102ACD419BB5}" srcId="{73D652A2-2352-4D34-8C60-A6A55C8CEBC8}" destId="{0810091E-A2D5-460A-AEB3-181F2D84CE57}" srcOrd="0" destOrd="0" parTransId="{E6934DED-64C8-4A24-AFC0-2B27289E5C18}" sibTransId="{353AFB47-3959-4D38-B2BB-9C2C8B7C2D50}"/>
    <dgm:cxn modelId="{0FBDCD6F-A382-4F22-A8C4-9395FAE5202B}" srcId="{1BF0F194-0E0C-4668-B085-A905674FCE6F}" destId="{219B8E59-1431-4497-9480-8CD2968C8DB3}" srcOrd="1" destOrd="0" parTransId="{B01CD90A-E535-424D-B5C1-29BCB9D0CFFA}" sibTransId="{11F4A757-F32C-4CC0-BB72-A8AF838B2105}"/>
    <dgm:cxn modelId="{D67C5258-C9A6-4329-8856-E08DA8329819}" type="presOf" srcId="{219B8E59-1431-4497-9480-8CD2968C8DB3}" destId="{A66778F4-6054-40E8-BE0D-8EB08D53011C}" srcOrd="0" destOrd="1" presId="urn:microsoft.com/office/officeart/2005/8/layout/vList6"/>
    <dgm:cxn modelId="{716810B7-B087-4DF9-A001-29CA234184B6}" type="presOf" srcId="{2072831D-DA41-4E74-8066-B44C57F44B88}" destId="{89805F2B-BCD4-486C-B9A7-3AFAEE195520}" srcOrd="0" destOrd="1" presId="urn:microsoft.com/office/officeart/2005/8/layout/vList6"/>
    <dgm:cxn modelId="{74301186-CABC-47CE-AF42-731178E1FFFC}" srcId="{7DA9ED83-9EC8-417F-B94F-AD5861139D11}" destId="{2072831D-DA41-4E74-8066-B44C57F44B88}" srcOrd="1" destOrd="0" parTransId="{2AAE2CC8-34AF-41A8-8DC6-08F2816D14E0}" sibTransId="{29DAD6AC-61A6-42A8-AF85-2CDF23A1EE3E}"/>
    <dgm:cxn modelId="{CD76788C-76AF-449A-B1BE-405D99542D39}" type="presParOf" srcId="{0AEAC75D-A835-4495-8C04-1E264C30E0DF}" destId="{97689F69-B579-472B-8F91-0F760B39F84B}" srcOrd="0" destOrd="0" presId="urn:microsoft.com/office/officeart/2005/8/layout/vList6"/>
    <dgm:cxn modelId="{47D21E68-7D1F-4EF2-A495-1B8BDFBBB6D7}" type="presParOf" srcId="{97689F69-B579-472B-8F91-0F760B39F84B}" destId="{A1EF4BA5-E545-4D89-80A8-088E123D200A}" srcOrd="0" destOrd="0" presId="urn:microsoft.com/office/officeart/2005/8/layout/vList6"/>
    <dgm:cxn modelId="{94483841-A4F9-41A4-B26E-EC0EF4442731}" type="presParOf" srcId="{97689F69-B579-472B-8F91-0F760B39F84B}" destId="{89805F2B-BCD4-486C-B9A7-3AFAEE195520}" srcOrd="1" destOrd="0" presId="urn:microsoft.com/office/officeart/2005/8/layout/vList6"/>
    <dgm:cxn modelId="{99705CEC-2575-4262-BEE7-043B97605D55}" type="presParOf" srcId="{0AEAC75D-A835-4495-8C04-1E264C30E0DF}" destId="{0CD633BE-71EE-4AFB-8303-17DB012D4BFF}" srcOrd="1" destOrd="0" presId="urn:microsoft.com/office/officeart/2005/8/layout/vList6"/>
    <dgm:cxn modelId="{8612E400-0536-4D60-B698-4984FBDED3C4}" type="presParOf" srcId="{0AEAC75D-A835-4495-8C04-1E264C30E0DF}" destId="{69A5E463-8B10-4C6D-9D15-0071B7551FD2}" srcOrd="2" destOrd="0" presId="urn:microsoft.com/office/officeart/2005/8/layout/vList6"/>
    <dgm:cxn modelId="{472B2871-E775-406B-9837-952D4D27DBAB}" type="presParOf" srcId="{69A5E463-8B10-4C6D-9D15-0071B7551FD2}" destId="{E44BF84B-5FF0-4605-9641-A8C2534CEC63}" srcOrd="0" destOrd="0" presId="urn:microsoft.com/office/officeart/2005/8/layout/vList6"/>
    <dgm:cxn modelId="{2CA715A7-77B2-471D-AA99-573F1BCE7C88}" type="presParOf" srcId="{69A5E463-8B10-4C6D-9D15-0071B7551FD2}" destId="{82E9F3CA-1268-4864-BCF4-8F15983FB31F}" srcOrd="1" destOrd="0" presId="urn:microsoft.com/office/officeart/2005/8/layout/vList6"/>
    <dgm:cxn modelId="{88269F64-489B-4A58-AD3F-445A97C27C44}" type="presParOf" srcId="{0AEAC75D-A835-4495-8C04-1E264C30E0DF}" destId="{1B0CDFA8-7E2A-4F08-B1DE-737940C1F451}" srcOrd="3" destOrd="0" presId="urn:microsoft.com/office/officeart/2005/8/layout/vList6"/>
    <dgm:cxn modelId="{77C50D17-910B-4FAA-BA26-9AA9D98F9DA2}" type="presParOf" srcId="{0AEAC75D-A835-4495-8C04-1E264C30E0DF}" destId="{C702ECEE-3722-4ABF-95F9-649FB72F72AF}" srcOrd="4" destOrd="0" presId="urn:microsoft.com/office/officeart/2005/8/layout/vList6"/>
    <dgm:cxn modelId="{DBA427E8-CD44-44D6-8D6B-DDE3468BB947}" type="presParOf" srcId="{C702ECEE-3722-4ABF-95F9-649FB72F72AF}" destId="{C61284C2-8F2A-4D5B-82EF-F0E244B6D764}" srcOrd="0" destOrd="0" presId="urn:microsoft.com/office/officeart/2005/8/layout/vList6"/>
    <dgm:cxn modelId="{EDB25EA9-16B9-4BC6-AA14-001A047741CC}" type="presParOf" srcId="{C702ECEE-3722-4ABF-95F9-649FB72F72AF}" destId="{A66778F4-6054-40E8-BE0D-8EB08D53011C}" srcOrd="1" destOrd="0" presId="urn:microsoft.com/office/officeart/2005/8/layout/vList6"/>
    <dgm:cxn modelId="{B5A8E7E2-0B23-4712-85F5-53EF360B4718}" type="presParOf" srcId="{0AEAC75D-A835-4495-8C04-1E264C30E0DF}" destId="{7D1EBC2E-80EA-4774-99B4-7098098E20A2}" srcOrd="5" destOrd="0" presId="urn:microsoft.com/office/officeart/2005/8/layout/vList6"/>
    <dgm:cxn modelId="{1425AB86-0788-45CD-AF02-901528B81B57}" type="presParOf" srcId="{0AEAC75D-A835-4495-8C04-1E264C30E0DF}" destId="{EE4B53DE-D6FE-4840-93AD-89BFE43AF4A8}" srcOrd="6" destOrd="0" presId="urn:microsoft.com/office/officeart/2005/8/layout/vList6"/>
    <dgm:cxn modelId="{F11C3506-E288-4CA3-AEDB-4A38D569ED27}" type="presParOf" srcId="{EE4B53DE-D6FE-4840-93AD-89BFE43AF4A8}" destId="{FB390CFC-B75D-4D3F-8D67-CCEADEC54D24}" srcOrd="0" destOrd="0" presId="urn:microsoft.com/office/officeart/2005/8/layout/vList6"/>
    <dgm:cxn modelId="{9BCDAE83-1C2A-4541-B08D-EC7D68B340DF}" type="presParOf" srcId="{EE4B53DE-D6FE-4840-93AD-89BFE43AF4A8}" destId="{EE9AB9FC-BFC1-4918-9082-14CF454C45DC}" srcOrd="1" destOrd="0" presId="urn:microsoft.com/office/officeart/2005/8/layout/vList6"/>
    <dgm:cxn modelId="{B262FDD1-83D0-42B2-973B-DEF4AC3FAC54}" type="presParOf" srcId="{0AEAC75D-A835-4495-8C04-1E264C30E0DF}" destId="{DC1C0ADE-DF10-43C3-86E1-CB3923DAA1B3}" srcOrd="7" destOrd="0" presId="urn:microsoft.com/office/officeart/2005/8/layout/vList6"/>
    <dgm:cxn modelId="{5A6E1A34-0B75-4D63-A656-8E3460AEC948}" type="presParOf" srcId="{0AEAC75D-A835-4495-8C04-1E264C30E0DF}" destId="{AB9FC479-9691-40D4-8529-921E5CCB1969}" srcOrd="8" destOrd="0" presId="urn:microsoft.com/office/officeart/2005/8/layout/vList6"/>
    <dgm:cxn modelId="{4C20BEB6-BB6E-4676-AA02-57CE8B40BA54}" type="presParOf" srcId="{AB9FC479-9691-40D4-8529-921E5CCB1969}" destId="{EFF08750-8A4E-46FB-8AAE-05CA0451BA05}" srcOrd="0" destOrd="0" presId="urn:microsoft.com/office/officeart/2005/8/layout/vList6"/>
    <dgm:cxn modelId="{31871C81-0474-4710-9F2C-80A41A3B6F4D}" type="presParOf" srcId="{AB9FC479-9691-40D4-8529-921E5CCB1969}" destId="{0805B379-5B55-41F4-A7AB-1F39EF6FC48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598DE-7EC0-4C52-825B-DE2B68349F54}">
      <dsp:nvSpPr>
        <dsp:cNvPr id="0" name=""/>
        <dsp:cNvSpPr/>
      </dsp:nvSpPr>
      <dsp:spPr>
        <a:xfrm>
          <a:off x="2358" y="1382033"/>
          <a:ext cx="2366568" cy="94662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Arial"/>
              <a:ea typeface="맑은 고딕"/>
            </a:rPr>
            <a:t> Data Scrap</a:t>
          </a:r>
          <a:endParaRPr lang="en-US" sz="1800" kern="1200"/>
        </a:p>
      </dsp:txBody>
      <dsp:txXfrm>
        <a:off x="2358" y="1382033"/>
        <a:ext cx="2129911" cy="946627"/>
      </dsp:txXfrm>
    </dsp:sp>
    <dsp:sp modelId="{E98A56F4-61EE-4DF3-A7A5-F73B666206CC}">
      <dsp:nvSpPr>
        <dsp:cNvPr id="0" name=""/>
        <dsp:cNvSpPr/>
      </dsp:nvSpPr>
      <dsp:spPr>
        <a:xfrm>
          <a:off x="1895613" y="1382033"/>
          <a:ext cx="2366568" cy="94662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Arial"/>
              <a:ea typeface="맑은 고딕"/>
            </a:rPr>
            <a:t> Store Vector Database</a:t>
          </a:r>
          <a:endParaRPr lang="en-US" sz="1800" kern="1200"/>
        </a:p>
      </dsp:txBody>
      <dsp:txXfrm>
        <a:off x="2368927" y="1382033"/>
        <a:ext cx="1419941" cy="946627"/>
      </dsp:txXfrm>
    </dsp:sp>
    <dsp:sp modelId="{92C92802-DAA5-4204-86D1-490BAA1D2091}">
      <dsp:nvSpPr>
        <dsp:cNvPr id="0" name=""/>
        <dsp:cNvSpPr/>
      </dsp:nvSpPr>
      <dsp:spPr>
        <a:xfrm>
          <a:off x="3788868" y="1382033"/>
          <a:ext cx="2366568" cy="94662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Arial"/>
              <a:ea typeface="맑은 고딕"/>
            </a:rPr>
            <a:t> Search Data</a:t>
          </a:r>
          <a:endParaRPr lang="en-US" sz="1800" kern="1200"/>
        </a:p>
      </dsp:txBody>
      <dsp:txXfrm>
        <a:off x="4262182" y="1382033"/>
        <a:ext cx="1419941" cy="946627"/>
      </dsp:txXfrm>
    </dsp:sp>
    <dsp:sp modelId="{5016B603-CC46-4F24-9647-9115D5F38CA1}">
      <dsp:nvSpPr>
        <dsp:cNvPr id="0" name=""/>
        <dsp:cNvSpPr/>
      </dsp:nvSpPr>
      <dsp:spPr>
        <a:xfrm>
          <a:off x="5682122" y="1382033"/>
          <a:ext cx="2366568" cy="94662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Arial"/>
              <a:ea typeface="맑은 고딕"/>
            </a:rPr>
            <a:t> Using Chatbot </a:t>
          </a:r>
        </a:p>
      </dsp:txBody>
      <dsp:txXfrm>
        <a:off x="6155436" y="1382033"/>
        <a:ext cx="1419941" cy="946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FC8D9-1974-4857-9907-17A70EB106B5}">
      <dsp:nvSpPr>
        <dsp:cNvPr id="0" name=""/>
        <dsp:cNvSpPr/>
      </dsp:nvSpPr>
      <dsp:spPr>
        <a:xfrm>
          <a:off x="0" y="130285"/>
          <a:ext cx="8020729" cy="564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내부 데이터</a:t>
          </a:r>
        </a:p>
      </dsp:txBody>
      <dsp:txXfrm>
        <a:off x="27565" y="157850"/>
        <a:ext cx="7965599" cy="509533"/>
      </dsp:txXfrm>
    </dsp:sp>
    <dsp:sp modelId="{8476369C-40DC-42D3-BC8B-DD28D8A0A6C5}">
      <dsp:nvSpPr>
        <dsp:cNvPr id="0" name=""/>
        <dsp:cNvSpPr/>
      </dsp:nvSpPr>
      <dsp:spPr>
        <a:xfrm>
          <a:off x="0" y="694949"/>
          <a:ext cx="8020729" cy="22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658" tIns="22860" rIns="128016" bIns="2286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400" kern="1200"/>
            <a:t>고객 </a:t>
          </a:r>
          <a:r>
            <a:rPr lang="en-US" altLang="ko-KR" sz="1400" kern="1200"/>
            <a:t>/ </a:t>
          </a:r>
          <a:r>
            <a:rPr lang="ko-KR" altLang="en-US" sz="1400" kern="1200"/>
            <a:t>사내 일반 정보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400" kern="1200"/>
            <a:t>Warning </a:t>
          </a:r>
          <a:r>
            <a:rPr lang="ko-KR" altLang="en-US" sz="1400" kern="1200"/>
            <a:t>체계 구축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400" kern="1200"/>
            <a:t>생산 이슈 </a:t>
          </a:r>
          <a:r>
            <a:rPr lang="en-US" altLang="ko-KR" sz="1400" kern="1200"/>
            <a:t>Tracking</a:t>
          </a:r>
          <a:endParaRPr lang="ko-KR" altLang="en-US" sz="14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400" kern="1200"/>
            <a:t>사원 일정 관리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400" kern="1200"/>
            <a:t>판매 정보 생성 및 생산 계획 수립 등 반복 업무 수행</a:t>
          </a:r>
        </a:p>
      </dsp:txBody>
      <dsp:txXfrm>
        <a:off x="0" y="694949"/>
        <a:ext cx="8020729" cy="2285280"/>
      </dsp:txXfrm>
    </dsp:sp>
    <dsp:sp modelId="{0B6981FD-B9A5-4DCE-82E0-CB993E3BAAB5}">
      <dsp:nvSpPr>
        <dsp:cNvPr id="0" name=""/>
        <dsp:cNvSpPr/>
      </dsp:nvSpPr>
      <dsp:spPr>
        <a:xfrm>
          <a:off x="0" y="2980229"/>
          <a:ext cx="8020729" cy="564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외부 데이터 </a:t>
          </a:r>
          <a:r>
            <a:rPr lang="en-US" altLang="ko-KR" sz="1800" kern="1200"/>
            <a:t>(+</a:t>
          </a:r>
          <a:r>
            <a:rPr lang="ko-KR" altLang="en-US" sz="1800" kern="1200" err="1"/>
            <a:t>내외부</a:t>
          </a:r>
          <a:r>
            <a:rPr lang="en-US" altLang="ko-KR" sz="1800" kern="1200"/>
            <a:t>)</a:t>
          </a:r>
          <a:endParaRPr lang="ko-KR" altLang="en-US" sz="1800" kern="1200"/>
        </a:p>
      </dsp:txBody>
      <dsp:txXfrm>
        <a:off x="27565" y="3007794"/>
        <a:ext cx="7965599" cy="509533"/>
      </dsp:txXfrm>
    </dsp:sp>
    <dsp:sp modelId="{29145595-6993-4178-8FD9-756DDC0BAD94}">
      <dsp:nvSpPr>
        <dsp:cNvPr id="0" name=""/>
        <dsp:cNvSpPr/>
      </dsp:nvSpPr>
      <dsp:spPr>
        <a:xfrm>
          <a:off x="0" y="3544893"/>
          <a:ext cx="8020729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658" tIns="22860" rIns="128016" bIns="2286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400" kern="1200"/>
            <a:t>시장 동향 </a:t>
          </a:r>
          <a:r>
            <a:rPr lang="en-US" altLang="ko-KR" sz="1400" kern="1200"/>
            <a:t>/ </a:t>
          </a:r>
          <a:r>
            <a:rPr lang="ko-KR" altLang="en-US" sz="1400" kern="1200"/>
            <a:t>전망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400" kern="1200"/>
            <a:t>환경 규제 </a:t>
          </a:r>
          <a:r>
            <a:rPr lang="en-US" altLang="ko-KR" sz="1400" kern="1200"/>
            <a:t>/ </a:t>
          </a:r>
          <a:r>
            <a:rPr lang="ko-KR" altLang="en-US" sz="1400" kern="1200"/>
            <a:t>정책 파악 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400" kern="1200"/>
            <a:t>보고서 작성 지원 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400" kern="1200"/>
            <a:t>수요 예측</a:t>
          </a:r>
        </a:p>
      </dsp:txBody>
      <dsp:txXfrm>
        <a:off x="0" y="3544893"/>
        <a:ext cx="8020729" cy="183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05F2B-BCD4-486C-B9A7-3AFAEE195520}">
      <dsp:nvSpPr>
        <dsp:cNvPr id="0" name=""/>
        <dsp:cNvSpPr/>
      </dsp:nvSpPr>
      <dsp:spPr>
        <a:xfrm>
          <a:off x="3575100" y="1718"/>
          <a:ext cx="5362651" cy="930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>
              <a:latin typeface="Arial"/>
              <a:ea typeface="맑은 고딕"/>
            </a:rPr>
            <a:t> </a:t>
          </a:r>
          <a:r>
            <a:rPr lang="ko-KR" altLang="en-US" sz="1200" b="1" kern="1200">
              <a:latin typeface="Arial"/>
              <a:ea typeface="맑은 고딕"/>
            </a:rPr>
            <a:t>데이터 가시성 향상</a:t>
          </a:r>
          <a:endParaRPr lang="ko-KR" altLang="en-US" sz="1200" b="1" kern="1200"/>
        </a:p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>
              <a:latin typeface="Arial"/>
              <a:ea typeface="맑은 고딕"/>
            </a:rPr>
            <a:t> </a:t>
          </a:r>
          <a:r>
            <a:rPr lang="en-US" altLang="ko-KR" sz="1200" b="1" kern="1200" err="1">
              <a:latin typeface="Arial"/>
              <a:ea typeface="맑은 고딕"/>
            </a:rPr>
            <a:t>기존</a:t>
          </a:r>
          <a:r>
            <a:rPr lang="en-US" altLang="ko-KR" sz="1200" b="1" kern="1200">
              <a:latin typeface="Arial"/>
              <a:ea typeface="맑은 고딕"/>
            </a:rPr>
            <a:t> </a:t>
          </a:r>
          <a:r>
            <a:rPr lang="en-US" altLang="ko-KR" sz="1200" b="1" kern="1200" err="1">
              <a:latin typeface="Arial"/>
              <a:ea typeface="맑은 고딕"/>
            </a:rPr>
            <a:t>데이터에서</a:t>
          </a:r>
          <a:r>
            <a:rPr lang="en-US" altLang="ko-KR" sz="1200" b="1" kern="1200">
              <a:latin typeface="Arial"/>
              <a:ea typeface="맑은 고딕"/>
            </a:rPr>
            <a:t> </a:t>
          </a:r>
          <a:r>
            <a:rPr lang="en-US" altLang="ko-KR" sz="1200" b="1" kern="1200" err="1">
              <a:latin typeface="Arial"/>
              <a:ea typeface="맑은 고딕"/>
            </a:rPr>
            <a:t>보지</a:t>
          </a:r>
          <a:r>
            <a:rPr lang="en-US" altLang="ko-KR" sz="1200" b="1" kern="1200">
              <a:latin typeface="Arial"/>
              <a:ea typeface="맑은 고딕"/>
            </a:rPr>
            <a:t> </a:t>
          </a:r>
          <a:r>
            <a:rPr lang="en-US" altLang="ko-KR" sz="1200" b="1" kern="1200" err="1">
              <a:latin typeface="Arial"/>
              <a:ea typeface="맑은 고딕"/>
            </a:rPr>
            <a:t>못한</a:t>
          </a:r>
          <a:r>
            <a:rPr lang="en-US" altLang="ko-KR" sz="1200" b="1" kern="1200">
              <a:latin typeface="Arial"/>
              <a:ea typeface="맑은 고딕"/>
            </a:rPr>
            <a:t> Insight </a:t>
          </a:r>
          <a:r>
            <a:rPr lang="en-US" altLang="ko-KR" sz="1200" b="1" kern="1200" err="1">
              <a:latin typeface="Arial"/>
              <a:ea typeface="맑은 고딕"/>
            </a:rPr>
            <a:t>발굴</a:t>
          </a:r>
          <a:r>
            <a:rPr lang="en-US" altLang="ko-KR" sz="1200" b="1" kern="1200">
              <a:latin typeface="Arial"/>
              <a:ea typeface="맑은 고딕"/>
            </a:rPr>
            <a:t> 및 </a:t>
          </a:r>
          <a:r>
            <a:rPr lang="en-US" altLang="ko-KR" sz="1200" b="1" kern="1200" err="1">
              <a:latin typeface="Arial"/>
              <a:ea typeface="맑은 고딕"/>
            </a:rPr>
            <a:t>이슈와</a:t>
          </a:r>
          <a:r>
            <a:rPr lang="en-US" altLang="ko-KR" sz="1200" b="1" kern="1200">
              <a:latin typeface="Arial"/>
              <a:ea typeface="맑은 고딕"/>
            </a:rPr>
            <a:t> </a:t>
          </a:r>
          <a:r>
            <a:rPr lang="en-US" altLang="ko-KR" sz="1200" b="1" kern="1200" err="1">
              <a:latin typeface="Arial"/>
              <a:ea typeface="맑은 고딕"/>
            </a:rPr>
            <a:t>문제</a:t>
          </a:r>
          <a:r>
            <a:rPr lang="en-US" altLang="ko-KR" sz="1200" b="1" kern="1200">
              <a:latin typeface="Arial"/>
              <a:ea typeface="맑은 고딕"/>
            </a:rPr>
            <a:t> </a:t>
          </a:r>
          <a:r>
            <a:rPr lang="en-US" altLang="ko-KR" sz="1200" b="1" kern="1200" err="1">
              <a:latin typeface="Arial"/>
              <a:ea typeface="맑은 고딕"/>
            </a:rPr>
            <a:t>발견</a:t>
          </a:r>
          <a:r>
            <a:rPr lang="en-US" altLang="ko-KR" sz="1200" b="1" kern="1200">
              <a:latin typeface="Arial"/>
              <a:ea typeface="맑은 고딕"/>
            </a:rPr>
            <a:t> 및 </a:t>
          </a:r>
          <a:r>
            <a:rPr lang="en-US" altLang="ko-KR" sz="1200" b="1" kern="1200" err="1">
              <a:latin typeface="Arial"/>
              <a:ea typeface="맑은 고딕"/>
            </a:rPr>
            <a:t>예방</a:t>
          </a:r>
          <a:r>
            <a:rPr lang="en-US" altLang="ko-KR" sz="1200" b="1" kern="1200">
              <a:latin typeface="Arial"/>
              <a:ea typeface="맑은 고딕"/>
            </a:rPr>
            <a:t> </a:t>
          </a:r>
        </a:p>
      </dsp:txBody>
      <dsp:txXfrm>
        <a:off x="3575100" y="118014"/>
        <a:ext cx="5013765" cy="697773"/>
      </dsp:txXfrm>
    </dsp:sp>
    <dsp:sp modelId="{A1EF4BA5-E545-4D89-80A8-088E123D200A}">
      <dsp:nvSpPr>
        <dsp:cNvPr id="0" name=""/>
        <dsp:cNvSpPr/>
      </dsp:nvSpPr>
      <dsp:spPr>
        <a:xfrm>
          <a:off x="0" y="1718"/>
          <a:ext cx="3575100" cy="930364"/>
        </a:xfrm>
        <a:prstGeom prst="roundRect">
          <a:avLst/>
        </a:prstGeom>
        <a:solidFill>
          <a:srgbClr val="00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>
              <a:latin typeface="Arial"/>
              <a:ea typeface="맑은 고딕"/>
            </a:rPr>
            <a:t>사용자 만족도</a:t>
          </a:r>
          <a:r>
            <a:rPr lang="ko-KR" altLang="en-US" sz="1800" kern="1200"/>
            <a:t> 상승</a:t>
          </a:r>
        </a:p>
      </dsp:txBody>
      <dsp:txXfrm>
        <a:off x="45417" y="47135"/>
        <a:ext cx="3484266" cy="839530"/>
      </dsp:txXfrm>
    </dsp:sp>
    <dsp:sp modelId="{82E9F3CA-1268-4864-BCF4-8F15983FB31F}">
      <dsp:nvSpPr>
        <dsp:cNvPr id="0" name=""/>
        <dsp:cNvSpPr/>
      </dsp:nvSpPr>
      <dsp:spPr>
        <a:xfrm>
          <a:off x="3575100" y="1025119"/>
          <a:ext cx="5362651" cy="930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kern="1200">
              <a:latin typeface="Arial"/>
              <a:ea typeface="맑은 고딕"/>
            </a:rPr>
            <a:t> </a:t>
          </a:r>
          <a:r>
            <a:rPr lang="ko-KR" altLang="en-US" sz="1200" b="1" kern="1200"/>
            <a:t>비즈니스 생산성 향상</a:t>
          </a:r>
        </a:p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kern="1200">
              <a:latin typeface="Arial"/>
              <a:ea typeface="맑은 고딕"/>
            </a:rPr>
            <a:t> 여러</a:t>
          </a:r>
          <a:r>
            <a:rPr lang="ko-KR" altLang="en-US" sz="1200" b="1" kern="1200"/>
            <a:t> </a:t>
          </a:r>
          <a:r>
            <a:rPr lang="ko-KR" altLang="en-US" sz="1200" b="1" kern="1200">
              <a:latin typeface="Arial"/>
              <a:ea typeface="맑은 고딕"/>
            </a:rPr>
            <a:t>사용자의 업무시간</a:t>
          </a:r>
          <a:r>
            <a:rPr lang="ko-KR" altLang="en-US" sz="1200" b="1" kern="1200"/>
            <a:t> 단축</a:t>
          </a:r>
        </a:p>
      </dsp:txBody>
      <dsp:txXfrm>
        <a:off x="3575100" y="1141415"/>
        <a:ext cx="5013765" cy="697773"/>
      </dsp:txXfrm>
    </dsp:sp>
    <dsp:sp modelId="{E44BF84B-5FF0-4605-9641-A8C2534CEC63}">
      <dsp:nvSpPr>
        <dsp:cNvPr id="0" name=""/>
        <dsp:cNvSpPr/>
      </dsp:nvSpPr>
      <dsp:spPr>
        <a:xfrm>
          <a:off x="0" y="1025119"/>
          <a:ext cx="3575100" cy="930364"/>
        </a:xfrm>
        <a:prstGeom prst="roundRect">
          <a:avLst/>
        </a:prstGeom>
        <a:solidFill>
          <a:srgbClr val="00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여러 사용자와 동시 대화 진행</a:t>
          </a:r>
        </a:p>
      </dsp:txBody>
      <dsp:txXfrm>
        <a:off x="45417" y="1070536"/>
        <a:ext cx="3484266" cy="839530"/>
      </dsp:txXfrm>
    </dsp:sp>
    <dsp:sp modelId="{A66778F4-6054-40E8-BE0D-8EB08D53011C}">
      <dsp:nvSpPr>
        <dsp:cNvPr id="0" name=""/>
        <dsp:cNvSpPr/>
      </dsp:nvSpPr>
      <dsp:spPr>
        <a:xfrm>
          <a:off x="3575100" y="2048520"/>
          <a:ext cx="5362651" cy="930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kern="1200">
              <a:latin typeface="Arial"/>
              <a:ea typeface="맑은 고딕"/>
            </a:rPr>
            <a:t> </a:t>
          </a:r>
          <a:r>
            <a:rPr lang="ko-KR" altLang="en-US" sz="1200" b="1" kern="1200"/>
            <a:t>타 업무 시간 증대</a:t>
          </a:r>
          <a:r>
            <a:rPr lang="ko-KR" altLang="en-US" sz="1200" b="1" kern="1200">
              <a:latin typeface="Arial"/>
              <a:ea typeface="맑은 고딕"/>
            </a:rPr>
            <a:t> </a:t>
          </a:r>
          <a:endParaRPr lang="ko-KR" altLang="en-US" sz="1200" b="1" kern="1200"/>
        </a:p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kern="1200">
              <a:latin typeface="Arial"/>
              <a:ea typeface="맑은 고딕"/>
            </a:rPr>
            <a:t> </a:t>
          </a:r>
          <a:r>
            <a:rPr lang="ko-KR" altLang="en-US" sz="1200" b="1" kern="1200"/>
            <a:t>고객 응답 대기 시간 단축</a:t>
          </a:r>
        </a:p>
      </dsp:txBody>
      <dsp:txXfrm>
        <a:off x="3575100" y="2164816"/>
        <a:ext cx="5013765" cy="697773"/>
      </dsp:txXfrm>
    </dsp:sp>
    <dsp:sp modelId="{C61284C2-8F2A-4D5B-82EF-F0E244B6D764}">
      <dsp:nvSpPr>
        <dsp:cNvPr id="0" name=""/>
        <dsp:cNvSpPr/>
      </dsp:nvSpPr>
      <dsp:spPr>
        <a:xfrm>
          <a:off x="0" y="2048520"/>
          <a:ext cx="3575100" cy="930364"/>
        </a:xfrm>
        <a:prstGeom prst="roundRect">
          <a:avLst/>
        </a:prstGeom>
        <a:solidFill>
          <a:srgbClr val="00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특정 시간 수행 작업 자동화</a:t>
          </a:r>
        </a:p>
      </dsp:txBody>
      <dsp:txXfrm>
        <a:off x="45417" y="2093937"/>
        <a:ext cx="3484266" cy="839530"/>
      </dsp:txXfrm>
    </dsp:sp>
    <dsp:sp modelId="{EE9AB9FC-BFC1-4918-9082-14CF454C45DC}">
      <dsp:nvSpPr>
        <dsp:cNvPr id="0" name=""/>
        <dsp:cNvSpPr/>
      </dsp:nvSpPr>
      <dsp:spPr>
        <a:xfrm>
          <a:off x="3575100" y="3071921"/>
          <a:ext cx="5362651" cy="930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kern="1200">
              <a:latin typeface="Arial"/>
              <a:ea typeface="맑은 고딕"/>
            </a:rPr>
            <a:t> 사용자</a:t>
          </a:r>
          <a:r>
            <a:rPr lang="ko-KR" altLang="en-US" sz="1200" b="1" kern="1200"/>
            <a:t> 모니터링 및 정보 수집으로 </a:t>
          </a:r>
          <a:r>
            <a:rPr lang="ko-KR" altLang="en-US" sz="1200" b="1" kern="1200">
              <a:latin typeface="Arial"/>
              <a:ea typeface="맑은 고딕"/>
            </a:rPr>
            <a:t>지속적 학습</a:t>
          </a:r>
          <a:endParaRPr lang="ko-KR" altLang="en-US" sz="1200" b="1" kern="1200"/>
        </a:p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kern="1200">
              <a:latin typeface="Arial"/>
              <a:ea typeface="맑은 고딕"/>
            </a:rPr>
            <a:t> 사용자와의 질의를 통한 커뮤니케이션 확대</a:t>
          </a:r>
          <a:endParaRPr lang="ko-KR" altLang="en-US" sz="1200" b="1" kern="1200"/>
        </a:p>
      </dsp:txBody>
      <dsp:txXfrm>
        <a:off x="3575100" y="3188217"/>
        <a:ext cx="5013765" cy="697773"/>
      </dsp:txXfrm>
    </dsp:sp>
    <dsp:sp modelId="{FB390CFC-B75D-4D3F-8D67-CCEADEC54D24}">
      <dsp:nvSpPr>
        <dsp:cNvPr id="0" name=""/>
        <dsp:cNvSpPr/>
      </dsp:nvSpPr>
      <dsp:spPr>
        <a:xfrm>
          <a:off x="0" y="3071921"/>
          <a:ext cx="3575100" cy="930364"/>
        </a:xfrm>
        <a:prstGeom prst="roundRect">
          <a:avLst/>
        </a:prstGeom>
        <a:solidFill>
          <a:srgbClr val="00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적극적인</a:t>
          </a:r>
          <a:r>
            <a:rPr lang="ko-KR" altLang="en-US" sz="1800" kern="1200">
              <a:latin typeface="Arial"/>
              <a:ea typeface="맑은 고딕"/>
            </a:rPr>
            <a:t> 사용자</a:t>
          </a:r>
          <a:r>
            <a:rPr lang="ko-KR" altLang="en-US" sz="1800" kern="1200"/>
            <a:t> 상호작용</a:t>
          </a:r>
        </a:p>
      </dsp:txBody>
      <dsp:txXfrm>
        <a:off x="45417" y="3117338"/>
        <a:ext cx="3484266" cy="839530"/>
      </dsp:txXfrm>
    </dsp:sp>
    <dsp:sp modelId="{0805B379-5B55-41F4-A7AB-1F39EF6FC482}">
      <dsp:nvSpPr>
        <dsp:cNvPr id="0" name=""/>
        <dsp:cNvSpPr/>
      </dsp:nvSpPr>
      <dsp:spPr>
        <a:xfrm>
          <a:off x="3575100" y="4095322"/>
          <a:ext cx="5362651" cy="930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kern="1200">
              <a:latin typeface="Arial"/>
              <a:ea typeface="맑은 고딕"/>
            </a:rPr>
            <a:t> </a:t>
          </a:r>
          <a:r>
            <a:rPr lang="ko-KR" altLang="en-US" sz="1200" b="1" kern="1200"/>
            <a:t>예산 </a:t>
          </a:r>
          <a:r>
            <a:rPr lang="en-US" altLang="ko-KR" sz="1200" b="1" kern="1200"/>
            <a:t>/ </a:t>
          </a:r>
          <a:r>
            <a:rPr lang="ko-KR" altLang="en-US" sz="1200" b="1" kern="1200"/>
            <a:t>일정 </a:t>
          </a:r>
          <a:r>
            <a:rPr lang="en-US" altLang="ko-KR" sz="1200" b="1" kern="1200"/>
            <a:t>/ </a:t>
          </a:r>
          <a:r>
            <a:rPr lang="ko-KR" altLang="en-US" sz="1200" b="1" kern="1200"/>
            <a:t>리소스 등 핵심 성과 지표 활용하여 의사결정 지원</a:t>
          </a:r>
        </a:p>
        <a:p>
          <a:pPr marL="114300" lvl="1" indent="-114300" algn="l" defTabSz="5334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1" kern="1200">
              <a:latin typeface="Arial"/>
              <a:ea typeface="맑은 고딕"/>
            </a:rPr>
            <a:t> </a:t>
          </a:r>
          <a:r>
            <a:rPr lang="ko-KR" altLang="en-US" sz="1200" b="1" kern="1200"/>
            <a:t>자격 없는 리드와 대응이 느린 고객에게 시간 투자 방지</a:t>
          </a:r>
        </a:p>
      </dsp:txBody>
      <dsp:txXfrm>
        <a:off x="3575100" y="4211618"/>
        <a:ext cx="5013765" cy="697773"/>
      </dsp:txXfrm>
    </dsp:sp>
    <dsp:sp modelId="{EFF08750-8A4E-46FB-8AAE-05CA0451BA05}">
      <dsp:nvSpPr>
        <dsp:cNvPr id="0" name=""/>
        <dsp:cNvSpPr/>
      </dsp:nvSpPr>
      <dsp:spPr>
        <a:xfrm>
          <a:off x="0" y="4095322"/>
          <a:ext cx="3575100" cy="930364"/>
        </a:xfrm>
        <a:prstGeom prst="roundRect">
          <a:avLst/>
        </a:prstGeom>
        <a:solidFill>
          <a:srgbClr val="00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리드 자격 측정</a:t>
          </a:r>
        </a:p>
      </dsp:txBody>
      <dsp:txXfrm>
        <a:off x="45417" y="4140739"/>
        <a:ext cx="3484266" cy="839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5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3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6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7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8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8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2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1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D2BE-4AFB-449C-9E14-7CF5ECB3A99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B872-955C-4FD9-B3AA-C6816EC4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image" Target="../media/image5.gif"/><Relationship Id="rId16" Type="http://schemas.openxmlformats.org/officeDocument/2006/relationships/image" Target="../media/image14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jpeg"/><Relationship Id="rId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1.jpeg"/><Relationship Id="rId2" Type="http://schemas.openxmlformats.org/officeDocument/2006/relationships/image" Target="../media/image21.png"/><Relationship Id="rId16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Relationship Id="rId1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12" Type="http://schemas.openxmlformats.org/officeDocument/2006/relationships/image" Target="../media/image1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33.png"/><Relationship Id="rId5" Type="http://schemas.openxmlformats.org/officeDocument/2006/relationships/image" Target="../media/image11.jpeg"/><Relationship Id="rId10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31.png"/><Relationship Id="rId1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MVP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0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B0DC523-F5FF-C6BF-1C0E-73047B77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en-US" altLang="ko-KR">
                <a:latin typeface="맑은 고딕"/>
                <a:ea typeface="맑은 고딕"/>
              </a:rPr>
              <a:t>Example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8C74B-040E-D16F-6B7F-0C6AD8813E7C}"/>
              </a:ext>
            </a:extLst>
          </p:cNvPr>
          <p:cNvSpPr txBox="1">
            <a:spLocks/>
          </p:cNvSpPr>
          <p:nvPr/>
        </p:nvSpPr>
        <p:spPr>
          <a:xfrm>
            <a:off x="437662" y="797169"/>
            <a:ext cx="9104923" cy="56036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90000"/>
              <a:buFontTx/>
              <a:buBlip>
                <a:blip r:embed="rId2"/>
              </a:buBlip>
              <a:defRPr kumimoji="1" lang="ko-KR" altLang="en-US" sz="1500" b="1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92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4C8A"/>
              </a:buClr>
              <a:buSzPct val="100000"/>
              <a:buFont typeface="Wingdings" panose="05000000000000000000" pitchFamily="2" charset="2"/>
              <a:buChar char="§"/>
              <a:defRPr kumimoji="0" lang="ko-KR" altLang="en-US" sz="13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70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11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48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–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81075" indent="-92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7323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421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608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79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ko-KR" altLang="en-US" b="0">
                <a:latin typeface="맑은 고딕"/>
                <a:ea typeface="맑은 고딕"/>
              </a:rPr>
              <a:t>동일한 질문을 중복하여 던졌을 경우,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04853F-38DF-2349-3715-96D61344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9" y="1289986"/>
            <a:ext cx="3568784" cy="2413627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C50FD2E-C3A9-FD22-78A1-F869F722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300" y="1286424"/>
            <a:ext cx="4074861" cy="2467595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38C4B9B-24EC-4668-00AA-E8A90EFB9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32" y="3760788"/>
            <a:ext cx="6820801" cy="2727949"/>
          </a:xfrm>
          <a:prstGeom prst="rect">
            <a:avLst/>
          </a:prstGeom>
        </p:spPr>
      </p:pic>
      <p:sp>
        <p:nvSpPr>
          <p:cNvPr id="8" name="화살표: 오른쪽 6">
            <a:extLst>
              <a:ext uri="{FF2B5EF4-FFF2-40B4-BE49-F238E27FC236}">
                <a16:creationId xmlns:a16="http://schemas.microsoft.com/office/drawing/2014/main" id="{2E8EF88B-9312-7A1B-34A8-0D2EDC113271}"/>
              </a:ext>
            </a:extLst>
          </p:cNvPr>
          <p:cNvSpPr/>
          <p:nvPr/>
        </p:nvSpPr>
        <p:spPr bwMode="auto">
          <a:xfrm>
            <a:off x="4051436" y="2277905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C6A76-C34A-1F08-F4F9-D2B6180DB5EE}"/>
              </a:ext>
            </a:extLst>
          </p:cNvPr>
          <p:cNvSpPr txBox="1"/>
          <p:nvPr/>
        </p:nvSpPr>
        <p:spPr>
          <a:xfrm>
            <a:off x="6239431" y="1321008"/>
            <a:ext cx="2398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 err="1">
                <a:latin typeface="맑은 고딕"/>
                <a:cs typeface="Arial"/>
              </a:rPr>
              <a:t>Different</a:t>
            </a:r>
            <a:r>
              <a:rPr lang="ko-KR" altLang="en-US" kern="0" dirty="0">
                <a:latin typeface="맑은 고딕"/>
                <a:cs typeface="Arial"/>
              </a:rPr>
              <a:t> </a:t>
            </a:r>
            <a:r>
              <a:rPr lang="ko-KR" altLang="en-US" kern="0" dirty="0" err="1">
                <a:latin typeface="맑은 고딕"/>
                <a:cs typeface="Arial"/>
              </a:rPr>
              <a:t>Session</a:t>
            </a:r>
            <a:endParaRPr kumimoji="0" lang="ko-KR" altLang="en-US" kern="0" dirty="0" err="1"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82C09-7703-BBB6-E728-6B06C70F6A50}"/>
              </a:ext>
            </a:extLst>
          </p:cNvPr>
          <p:cNvSpPr txBox="1"/>
          <p:nvPr/>
        </p:nvSpPr>
        <p:spPr>
          <a:xfrm>
            <a:off x="2095081" y="3859966"/>
            <a:ext cx="2398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 err="1">
                <a:latin typeface="맑은 고딕"/>
                <a:cs typeface="Arial"/>
              </a:rPr>
              <a:t>Same</a:t>
            </a:r>
            <a:r>
              <a:rPr lang="ko-KR" altLang="en-US" kern="0" dirty="0">
                <a:latin typeface="맑은 고딕"/>
                <a:cs typeface="Arial"/>
              </a:rPr>
              <a:t> </a:t>
            </a:r>
            <a:r>
              <a:rPr lang="ko-KR" altLang="en-US" kern="0" dirty="0" err="1">
                <a:latin typeface="맑은 고딕"/>
                <a:cs typeface="Arial"/>
              </a:rPr>
              <a:t>Session</a:t>
            </a:r>
            <a:endParaRPr kumimoji="0" lang="ko-KR" altLang="en-US" kern="0" dirty="0" err="1">
              <a:latin typeface="맑은 고딕" panose="020B0503020000020004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0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7B7167C-F8A8-BBC3-91D2-39E6D9D8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활용 범위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513615330"/>
              </p:ext>
            </p:extLst>
          </p:nvPr>
        </p:nvGraphicFramePr>
        <p:xfrm>
          <a:off x="931247" y="896604"/>
          <a:ext cx="8020729" cy="5513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2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12099" y="1712009"/>
          <a:ext cx="7692725" cy="3435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7020">
                  <a:extLst>
                    <a:ext uri="{9D8B030D-6E8A-4147-A177-3AD203B41FA5}">
                      <a16:colId xmlns:a16="http://schemas.microsoft.com/office/drawing/2014/main" val="1043379062"/>
                    </a:ext>
                  </a:extLst>
                </a:gridCol>
                <a:gridCol w="3903986">
                  <a:extLst>
                    <a:ext uri="{9D8B030D-6E8A-4147-A177-3AD203B41FA5}">
                      <a16:colId xmlns:a16="http://schemas.microsoft.com/office/drawing/2014/main" val="1107432445"/>
                    </a:ext>
                  </a:extLst>
                </a:gridCol>
                <a:gridCol w="1296527">
                  <a:extLst>
                    <a:ext uri="{9D8B030D-6E8A-4147-A177-3AD203B41FA5}">
                      <a16:colId xmlns:a16="http://schemas.microsoft.com/office/drawing/2014/main" val="1097148639"/>
                    </a:ext>
                  </a:extLst>
                </a:gridCol>
                <a:gridCol w="965192">
                  <a:extLst>
                    <a:ext uri="{9D8B030D-6E8A-4147-A177-3AD203B41FA5}">
                      <a16:colId xmlns:a16="http://schemas.microsoft.com/office/drawing/2014/main" val="112465790"/>
                    </a:ext>
                  </a:extLst>
                </a:gridCol>
              </a:tblGrid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기업명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모델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서비스구분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232958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Khan Academy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AI </a:t>
                      </a:r>
                      <a:r>
                        <a:rPr lang="ko-KR" altLang="en-US" sz="1100" u="none" strike="noStrike">
                          <a:effectLst/>
                        </a:rPr>
                        <a:t>기반 학습 어시스턴트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altLang="ko-KR" sz="1100" u="none" strike="noStrike" err="1">
                          <a:effectLst/>
                        </a:rPr>
                        <a:t>Khanmigo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GPT-4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097164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Salesforce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CRM</a:t>
                      </a:r>
                      <a:r>
                        <a:rPr lang="ko-KR" altLang="en-US" sz="1100" u="none" strike="noStrike">
                          <a:effectLst/>
                        </a:rPr>
                        <a:t>에 </a:t>
                      </a:r>
                      <a:r>
                        <a:rPr lang="en-US" altLang="ko-KR" sz="1100" u="none" strike="noStrike">
                          <a:effectLst/>
                        </a:rPr>
                        <a:t>GPT</a:t>
                      </a:r>
                      <a:r>
                        <a:rPr lang="ko-KR" altLang="en-US" sz="1100" u="none" strike="noStrike" err="1">
                          <a:effectLst/>
                        </a:rPr>
                        <a:t>를</a:t>
                      </a:r>
                      <a:r>
                        <a:rPr lang="ko-KR" altLang="en-US" sz="1100" u="none" strike="noStrike">
                          <a:effectLst/>
                        </a:rPr>
                        <a:t> 탑재하여 </a:t>
                      </a:r>
                      <a:r>
                        <a:rPr lang="en-US" altLang="ko-KR" sz="1100" u="none" strike="noStrike">
                          <a:effectLst/>
                        </a:rPr>
                        <a:t>AI</a:t>
                      </a:r>
                      <a:r>
                        <a:rPr lang="ko-KR" altLang="en-US" sz="1100" u="none" strike="noStrike">
                          <a:effectLst/>
                        </a:rPr>
                        <a:t>컨텐츠 자동 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964793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master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고객에게 맞춤형 추천 밑 지원</a:t>
                      </a:r>
                      <a:r>
                        <a:rPr lang="en-US" altLang="ko-KR" sz="1100" u="none" strike="noStrike">
                          <a:effectLst/>
                        </a:rPr>
                        <a:t>(KAI)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110942"/>
                  </a:ext>
                </a:extLst>
              </a:tr>
              <a:tr h="2454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모건스탠리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</a:t>
                      </a:r>
                      <a:r>
                        <a:rPr lang="en-US" sz="1100" u="none" strike="noStrike">
                          <a:effectLst/>
                        </a:rPr>
                        <a:t>AI </a:t>
                      </a:r>
                      <a:r>
                        <a:rPr lang="ko-KR" altLang="en-US" sz="1100" u="none" strike="noStrike" err="1">
                          <a:effectLst/>
                        </a:rPr>
                        <a:t>챗봇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GPT-4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3179"/>
                  </a:ext>
                </a:extLst>
              </a:tr>
              <a:tr h="24541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AI </a:t>
                      </a:r>
                      <a:r>
                        <a:rPr lang="ko-KR" altLang="en-US" sz="1100" u="none" strike="noStrike">
                          <a:effectLst/>
                        </a:rPr>
                        <a:t>자산관리 </a:t>
                      </a:r>
                      <a:r>
                        <a:rPr lang="ko-KR" altLang="en-US" sz="1100" u="none" strike="noStrike" err="1">
                          <a:effectLst/>
                        </a:rPr>
                        <a:t>챗봇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GPT-4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07876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듀오링고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상황형 외국어 레슨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GPT-4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683548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비마이아이즈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시각장애인을 위한 이미지 인식 및 해석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GPT-4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069979"/>
                  </a:ext>
                </a:extLst>
              </a:tr>
              <a:tr h="49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MUFJ, </a:t>
                      </a:r>
                      <a:r>
                        <a:rPr lang="en-US" altLang="ko-KR" sz="1100" u="none" strike="noStrike" err="1">
                          <a:effectLst/>
                        </a:rPr>
                        <a:t>SMBC,Mizuho</a:t>
                      </a:r>
                      <a:r>
                        <a:rPr lang="en-US" altLang="ko-KR" sz="1100" u="none" strike="noStrike">
                          <a:effectLst/>
                        </a:rPr>
                        <a:t/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일본 </a:t>
                      </a:r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대 은행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행 내 업무 활용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검색용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561726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Keeper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은행 거래 데이터를 분석하여 자동으로 세금관리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477101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Stripe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개발자 대상 질의 시스템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07317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코카콜라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자체 프로모션 강화 용도로 생성형 </a:t>
                      </a:r>
                      <a:r>
                        <a:rPr lang="en-US" altLang="ko-KR" sz="1100" u="none" strike="noStrike">
                          <a:effectLst/>
                        </a:rPr>
                        <a:t>ai </a:t>
                      </a:r>
                      <a:r>
                        <a:rPr lang="ko-KR" altLang="en-US" sz="1100" u="none" strike="noStrike">
                          <a:effectLst/>
                        </a:rPr>
                        <a:t>도입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ChatGPT, DALEE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476165"/>
                  </a:ext>
                </a:extLst>
              </a:tr>
              <a:tr h="245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r>
                        <a:rPr lang="ko-KR" altLang="en-US" sz="1100" u="none" strike="noStrike">
                          <a:effectLst/>
                        </a:rPr>
                        <a:t>모건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연방준비은행의 정책 방향을 예측하는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GPT-4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13631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2301" y="996696"/>
            <a:ext cx="9212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[</a:t>
            </a:r>
            <a:r>
              <a:rPr lang="ko-KR" altLang="en-US" b="1"/>
              <a:t>해외</a:t>
            </a:r>
            <a:r>
              <a:rPr lang="en-US" altLang="ko-KR" b="1"/>
              <a:t>] Microsoft AI </a:t>
            </a:r>
            <a:r>
              <a:rPr lang="ko-KR" altLang="en-US" b="1"/>
              <a:t>고객 도입 사례</a:t>
            </a:r>
            <a:endParaRPr lang="en-US" altLang="ko-KR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3E408DC-94EF-DCA8-9A45-303DB5FD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활용 범위 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en-US" altLang="ko-KR" dirty="0" err="1">
                <a:latin typeface="맑은 고딕"/>
                <a:ea typeface="맑은 고딕"/>
              </a:rPr>
              <a:t>해외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챗봇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도입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사례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87549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5DB6D-D3BB-7D9C-890C-179C34D7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ko-KR" altLang="en-US">
                <a:latin typeface="맑은 고딕"/>
                <a:ea typeface="맑은 고딕"/>
              </a:rPr>
              <a:t>활용 범위 </a:t>
            </a:r>
            <a:r>
              <a:rPr lang="en-US" altLang="ko-KR">
                <a:latin typeface="맑은 고딕"/>
                <a:ea typeface="맑은 고딕"/>
              </a:rPr>
              <a:t>: </a:t>
            </a:r>
            <a:r>
              <a:rPr lang="en-US" altLang="ko-KR" err="1">
                <a:latin typeface="맑은 고딕"/>
                <a:ea typeface="맑은 고딕"/>
              </a:rPr>
              <a:t>국내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en-US" altLang="ko-KR" err="1">
                <a:latin typeface="맑은 고딕"/>
                <a:ea typeface="맑은 고딕"/>
              </a:rPr>
              <a:t>챗봇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도입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사례</a:t>
            </a:r>
            <a:endParaRPr lang="ko-KR" err="1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93637" y="1703447"/>
          <a:ext cx="7712528" cy="3452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951">
                  <a:extLst>
                    <a:ext uri="{9D8B030D-6E8A-4147-A177-3AD203B41FA5}">
                      <a16:colId xmlns:a16="http://schemas.microsoft.com/office/drawing/2014/main" val="3252931170"/>
                    </a:ext>
                  </a:extLst>
                </a:gridCol>
                <a:gridCol w="3914036">
                  <a:extLst>
                    <a:ext uri="{9D8B030D-6E8A-4147-A177-3AD203B41FA5}">
                      <a16:colId xmlns:a16="http://schemas.microsoft.com/office/drawing/2014/main" val="3959920596"/>
                    </a:ext>
                  </a:extLst>
                </a:gridCol>
                <a:gridCol w="1299864">
                  <a:extLst>
                    <a:ext uri="{9D8B030D-6E8A-4147-A177-3AD203B41FA5}">
                      <a16:colId xmlns:a16="http://schemas.microsoft.com/office/drawing/2014/main" val="2716245970"/>
                    </a:ext>
                  </a:extLst>
                </a:gridCol>
                <a:gridCol w="967677">
                  <a:extLst>
                    <a:ext uri="{9D8B030D-6E8A-4147-A177-3AD203B41FA5}">
                      <a16:colId xmlns:a16="http://schemas.microsoft.com/office/drawing/2014/main" val="1307870197"/>
                    </a:ext>
                  </a:extLst>
                </a:gridCol>
              </a:tblGrid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기업명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모델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서비스구분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0225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SKT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SKT A.(</a:t>
                      </a:r>
                      <a:r>
                        <a:rPr lang="ko-KR" altLang="en-US" sz="1100" u="none" strike="noStrike" err="1">
                          <a:effectLst/>
                        </a:rPr>
                        <a:t>에이닷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062013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신한은행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API </a:t>
                      </a:r>
                      <a:r>
                        <a:rPr lang="ko-KR" altLang="en-US" sz="1100" u="none" strike="noStrike">
                          <a:effectLst/>
                        </a:rPr>
                        <a:t>기반 서비스 개발 및 데이터 정비 사업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 err="1">
                          <a:effectLst/>
                        </a:rPr>
                        <a:t>개발중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0118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포스코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협업 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55386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LG CNS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</a:t>
                      </a:r>
                      <a:r>
                        <a:rPr lang="en-US" sz="1100" u="none" strike="noStrike">
                          <a:effectLst/>
                        </a:rPr>
                        <a:t>AI</a:t>
                      </a:r>
                      <a:r>
                        <a:rPr lang="ko-KR" altLang="en-US" sz="1100" u="none" strike="noStrike" err="1">
                          <a:effectLst/>
                        </a:rPr>
                        <a:t>챗봇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95887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교보생명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교보</a:t>
                      </a:r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GPT</a:t>
                      </a:r>
                      <a:r>
                        <a:rPr lang="ko-KR" altLang="en-US" sz="1100" u="none" strike="noStrike">
                          <a:effectLst/>
                        </a:rPr>
                        <a:t>서비스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보험약관 서비스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408932"/>
                  </a:ext>
                </a:extLst>
              </a:tr>
              <a:tr h="2655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DL ENC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고객응대 서비스 </a:t>
                      </a:r>
                      <a:r>
                        <a:rPr lang="en-US" altLang="ko-KR" sz="1100" u="none" strike="noStrike">
                          <a:effectLst/>
                        </a:rPr>
                        <a:t>D-VOICE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GPT-4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22459"/>
                  </a:ext>
                </a:extLst>
              </a:tr>
              <a:tr h="26554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보도 자료 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4236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정육각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검색엔진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GPT-4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99508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삼성전자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</a:t>
                      </a:r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r>
                        <a:rPr lang="ko-KR" altLang="en-US" sz="1100" u="none" strike="noStrike" err="1">
                          <a:effectLst/>
                        </a:rPr>
                        <a:t>검토중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210916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삼성</a:t>
                      </a:r>
                      <a:r>
                        <a:rPr lang="en-US" sz="1100" u="none" strike="noStrike">
                          <a:effectLst/>
                        </a:rPr>
                        <a:t>SDS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RPA</a:t>
                      </a:r>
                      <a:r>
                        <a:rPr lang="ko-KR" altLang="en-US" sz="1100" u="none" strike="noStrike">
                          <a:effectLst/>
                        </a:rPr>
                        <a:t>에 </a:t>
                      </a:r>
                      <a:r>
                        <a:rPr lang="en-US" altLang="ko-KR" sz="1100" u="none" strike="noStrike">
                          <a:effectLst/>
                        </a:rPr>
                        <a:t>ChatGPT </a:t>
                      </a:r>
                      <a:r>
                        <a:rPr lang="ko-KR" altLang="en-US" sz="1100" u="none" strike="noStrike">
                          <a:effectLst/>
                        </a:rPr>
                        <a:t>기능 도입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447444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경상북도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행정업무 효율화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66654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겟차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차량추천 </a:t>
                      </a:r>
                      <a:r>
                        <a:rPr lang="en-US" sz="1100" u="none" strike="noStrike">
                          <a:effectLst/>
                        </a:rPr>
                        <a:t>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ChatGPT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2983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2301" y="996696"/>
            <a:ext cx="9212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[</a:t>
            </a:r>
            <a:r>
              <a:rPr lang="ko-KR" altLang="en-US" b="1"/>
              <a:t>국내</a:t>
            </a:r>
            <a:r>
              <a:rPr lang="en-US" altLang="ko-KR" b="1"/>
              <a:t>] Microsoft AI </a:t>
            </a:r>
            <a:r>
              <a:rPr lang="ko-KR" altLang="en-US" b="1"/>
              <a:t>고객 도입 사례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25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5DB6D-D3BB-7D9C-890C-179C34D7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ko-KR" altLang="en-US">
                <a:latin typeface="맑은 고딕"/>
                <a:ea typeface="맑은 고딕"/>
              </a:rPr>
              <a:t>활용 범위 </a:t>
            </a:r>
            <a:r>
              <a:rPr lang="en-US" altLang="ko-KR">
                <a:latin typeface="맑은 고딕"/>
                <a:ea typeface="맑은 고딕"/>
              </a:rPr>
              <a:t>: </a:t>
            </a:r>
            <a:r>
              <a:rPr lang="en-US" altLang="ko-KR" err="1">
                <a:latin typeface="맑은 고딕"/>
                <a:ea typeface="맑은 고딕"/>
              </a:rPr>
              <a:t>국내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en-US" altLang="ko-KR" err="1">
                <a:latin typeface="맑은 고딕"/>
                <a:ea typeface="맑은 고딕"/>
              </a:rPr>
              <a:t>챗봇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도입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사례</a:t>
            </a:r>
            <a:endParaRPr lang="ko-KR" err="1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62826" y="1626391"/>
          <a:ext cx="6377900" cy="3602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660">
                  <a:extLst>
                    <a:ext uri="{9D8B030D-6E8A-4147-A177-3AD203B41FA5}">
                      <a16:colId xmlns:a16="http://schemas.microsoft.com/office/drawing/2014/main" val="3373176452"/>
                    </a:ext>
                  </a:extLst>
                </a:gridCol>
                <a:gridCol w="3701095">
                  <a:extLst>
                    <a:ext uri="{9D8B030D-6E8A-4147-A177-3AD203B41FA5}">
                      <a16:colId xmlns:a16="http://schemas.microsoft.com/office/drawing/2014/main" val="1281182526"/>
                    </a:ext>
                  </a:extLst>
                </a:gridCol>
                <a:gridCol w="1229145">
                  <a:extLst>
                    <a:ext uri="{9D8B030D-6E8A-4147-A177-3AD203B41FA5}">
                      <a16:colId xmlns:a16="http://schemas.microsoft.com/office/drawing/2014/main" val="1608942935"/>
                    </a:ext>
                  </a:extLst>
                </a:gridCol>
              </a:tblGrid>
              <a:tr h="2375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기업명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B w="12700">
                      <a:solidFill>
                        <a:schemeClr val="tx1"/>
                      </a:solidFill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서비스구분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201617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스타트업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GTP</a:t>
                      </a:r>
                      <a:r>
                        <a:rPr lang="ko-KR" altLang="en-US" sz="1100" u="none" strike="noStrike" err="1">
                          <a:effectLst/>
                        </a:rPr>
                        <a:t>를</a:t>
                      </a:r>
                      <a:r>
                        <a:rPr lang="ko-KR" altLang="en-US" sz="1100" u="none" strike="noStrike">
                          <a:effectLst/>
                        </a:rPr>
                        <a:t> 이용한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41170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리튼</a:t>
                      </a:r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ko-KR" altLang="en-US" sz="1100" u="none" strike="noStrike" err="1">
                          <a:effectLst/>
                        </a:rPr>
                        <a:t>테크놀로지스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GPT-4</a:t>
                      </a:r>
                      <a:r>
                        <a:rPr lang="ko-KR" altLang="en-US" sz="1100" u="none" strike="noStrike" err="1">
                          <a:effectLst/>
                        </a:rPr>
                        <a:t>를</a:t>
                      </a:r>
                      <a:r>
                        <a:rPr lang="ko-KR" altLang="en-US" sz="1100" u="none" strike="noStrike">
                          <a:effectLst/>
                        </a:rPr>
                        <a:t> 이용한 대화용 </a:t>
                      </a:r>
                      <a:r>
                        <a:rPr lang="en-US" altLang="ko-KR" sz="1100" u="none" strike="noStrike">
                          <a:effectLst/>
                        </a:rPr>
                        <a:t>AI </a:t>
                      </a:r>
                      <a:r>
                        <a:rPr lang="ko-KR" altLang="en-US" sz="1100" u="none" strike="noStrike" err="1">
                          <a:effectLst/>
                        </a:rPr>
                        <a:t>챗봇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문장생성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701061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업무에서 활용 가능한 문장생성 툴 </a:t>
                      </a:r>
                      <a:r>
                        <a:rPr lang="en-US" altLang="ko-KR" sz="1100" u="none" strike="noStrike">
                          <a:effectLst/>
                        </a:rPr>
                        <a:t>'</a:t>
                      </a:r>
                      <a:r>
                        <a:rPr lang="ko-KR" altLang="en-US" sz="1100" u="none" strike="noStrike" err="1">
                          <a:effectLst/>
                        </a:rPr>
                        <a:t>뤼튼</a:t>
                      </a:r>
                      <a:r>
                        <a:rPr lang="en-US" altLang="ko-KR" sz="1100" u="none" strike="noStrike">
                          <a:effectLst/>
                        </a:rPr>
                        <a:t>'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81683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업스테이지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ChatGPT </a:t>
                      </a:r>
                      <a:r>
                        <a:rPr lang="ko-KR" altLang="en-US" sz="1100" u="none" strike="noStrike">
                          <a:effectLst/>
                        </a:rPr>
                        <a:t>기반 </a:t>
                      </a:r>
                      <a:r>
                        <a:rPr lang="en-US" altLang="ko-KR" sz="1100" u="none" strike="noStrike">
                          <a:effectLst/>
                        </a:rPr>
                        <a:t>OCR</a:t>
                      </a:r>
                      <a:r>
                        <a:rPr lang="ko-KR" altLang="en-US" sz="1100" u="none" strike="noStrike">
                          <a:effectLst/>
                        </a:rPr>
                        <a:t>기술 결합한 </a:t>
                      </a:r>
                      <a:r>
                        <a:rPr lang="en-US" altLang="ko-KR" sz="1100" u="none" strike="noStrike">
                          <a:effectLst/>
                        </a:rPr>
                        <a:t>AI</a:t>
                      </a:r>
                      <a:r>
                        <a:rPr lang="ko-KR" altLang="en-US" sz="1100" u="none" strike="noStrike" err="1">
                          <a:effectLst/>
                        </a:rPr>
                        <a:t>챗봇</a:t>
                      </a:r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'</a:t>
                      </a:r>
                      <a:r>
                        <a:rPr lang="en-US" altLang="ko-KR" sz="1100" u="none" strike="noStrike" err="1">
                          <a:effectLst/>
                        </a:rPr>
                        <a:t>AskUp</a:t>
                      </a:r>
                      <a:r>
                        <a:rPr lang="en-US" altLang="ko-KR" sz="1100" u="none" strike="noStrike">
                          <a:effectLst/>
                        </a:rPr>
                        <a:t>'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520003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스켈티랩스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대화형 </a:t>
                      </a:r>
                      <a:r>
                        <a:rPr lang="en-US" altLang="ko-KR" sz="1100" u="none" strike="noStrike">
                          <a:effectLst/>
                        </a:rPr>
                        <a:t>AI </a:t>
                      </a:r>
                      <a:r>
                        <a:rPr lang="ko-KR" altLang="en-US" sz="1100" u="none" strike="noStrike">
                          <a:effectLst/>
                        </a:rPr>
                        <a:t>솔루션 연동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34260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라이너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ChatGPT</a:t>
                      </a:r>
                      <a:r>
                        <a:rPr lang="ko-KR" altLang="en-US" sz="1100" u="none" strike="noStrike" err="1">
                          <a:effectLst/>
                        </a:rPr>
                        <a:t>를</a:t>
                      </a:r>
                      <a:r>
                        <a:rPr lang="ko-KR" altLang="en-US" sz="1100" u="none" strike="noStrike">
                          <a:effectLst/>
                        </a:rPr>
                        <a:t> 이용한 </a:t>
                      </a:r>
                      <a:r>
                        <a:rPr lang="en-US" altLang="ko-KR" sz="1100" u="none" strike="noStrike">
                          <a:effectLst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</a:rPr>
                        <a:t>라이너 </a:t>
                      </a:r>
                      <a:r>
                        <a:rPr lang="en-US" altLang="ko-KR" sz="1100" u="none" strike="noStrike">
                          <a:effectLst/>
                        </a:rPr>
                        <a:t>AI'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63707"/>
                  </a:ext>
                </a:extLst>
              </a:tr>
              <a:tr h="37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카카오브레인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검색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요약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이미지 생성 가능한 카톡 기반 </a:t>
                      </a:r>
                      <a:r>
                        <a:rPr lang="ko-KR" altLang="en-US" sz="1100" u="none" strike="noStrike" err="1">
                          <a:effectLst/>
                        </a:rPr>
                        <a:t>챗봇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문장생성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707150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클라썸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사내 데이터 바탕의 질문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답변 </a:t>
                      </a:r>
                      <a:r>
                        <a:rPr lang="en-US" altLang="ko-KR" sz="1100" u="none" strike="noStrike">
                          <a:effectLst/>
                        </a:rPr>
                        <a:t>'AI </a:t>
                      </a:r>
                      <a:r>
                        <a:rPr lang="ko-KR" altLang="en-US" sz="1100" u="none" strike="noStrike">
                          <a:effectLst/>
                        </a:rPr>
                        <a:t>도트 </a:t>
                      </a:r>
                      <a:r>
                        <a:rPr lang="en-US" altLang="ko-KR" sz="1100" u="none" strike="noStrike">
                          <a:effectLst/>
                        </a:rPr>
                        <a:t>2.0'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15307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굿닥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건강 </a:t>
                      </a:r>
                      <a:r>
                        <a:rPr lang="en-US" sz="1100" u="none" strike="noStrike">
                          <a:effectLst/>
                        </a:rPr>
                        <a:t>AI</a:t>
                      </a:r>
                      <a:r>
                        <a:rPr lang="ko-KR" altLang="en-US" sz="1100" u="none" strike="noStrike" err="1">
                          <a:effectLst/>
                        </a:rPr>
                        <a:t>챗봇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286685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원티드랩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인공지능 </a:t>
                      </a:r>
                      <a:r>
                        <a:rPr lang="ko-KR" altLang="en-US" sz="1100" u="none" strike="noStrike" err="1">
                          <a:effectLst/>
                        </a:rPr>
                        <a:t>면접코칭</a:t>
                      </a:r>
                      <a:r>
                        <a:rPr lang="ko-KR" altLang="en-US" sz="1100" u="none" strike="noStrike">
                          <a:effectLst/>
                        </a:rPr>
                        <a:t>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문장생성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692553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마이리얼트립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AI </a:t>
                      </a:r>
                      <a:r>
                        <a:rPr lang="ko-KR" altLang="en-US" sz="1100" u="none" strike="noStrike">
                          <a:effectLst/>
                        </a:rPr>
                        <a:t>여행 </a:t>
                      </a:r>
                      <a:r>
                        <a:rPr lang="ko-KR" altLang="en-US" sz="1100" u="none" strike="noStrike" err="1">
                          <a:effectLst/>
                        </a:rPr>
                        <a:t>플래너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040163"/>
                  </a:ext>
                </a:extLst>
              </a:tr>
              <a:tr h="23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삼쩜삼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AI </a:t>
                      </a:r>
                      <a:r>
                        <a:rPr lang="ko-KR" altLang="en-US" sz="1100" u="none" strike="noStrike">
                          <a:effectLst/>
                        </a:rPr>
                        <a:t>연말정산 </a:t>
                      </a:r>
                      <a:r>
                        <a:rPr lang="en-US" altLang="ko-KR" sz="1100" u="none" strike="noStrike">
                          <a:effectLst/>
                        </a:rPr>
                        <a:t>'AI </a:t>
                      </a:r>
                      <a:r>
                        <a:rPr lang="ko-KR" altLang="en-US" sz="1100" u="none" strike="noStrike" err="1">
                          <a:effectLst/>
                        </a:rPr>
                        <a:t>점삼이</a:t>
                      </a:r>
                      <a:r>
                        <a:rPr lang="en-US" altLang="ko-KR" sz="1100" u="none" strike="noStrike">
                          <a:effectLst/>
                        </a:rPr>
                        <a:t>'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438065"/>
                  </a:ext>
                </a:extLst>
              </a:tr>
              <a:tr h="375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err="1">
                          <a:effectLst/>
                        </a:rPr>
                        <a:t>뉴지스탁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자산 포트폴리오 매니저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개인 서비스 제공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u="none" strike="noStrike">
                          <a:effectLst/>
                        </a:rPr>
                        <a:t>정보검색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문장생성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2666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2301" y="996696"/>
            <a:ext cx="9212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[</a:t>
            </a:r>
            <a:r>
              <a:rPr lang="ko-KR" altLang="en-US" b="1"/>
              <a:t>국내 </a:t>
            </a:r>
            <a:r>
              <a:rPr lang="en-US" altLang="ko-KR" b="1" err="1"/>
              <a:t>StartUp</a:t>
            </a:r>
            <a:r>
              <a:rPr lang="en-US" altLang="ko-KR" b="1"/>
              <a:t>] Microsoft AI </a:t>
            </a:r>
            <a:r>
              <a:rPr lang="ko-KR" altLang="en-US" b="1"/>
              <a:t>고객 도입 사례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01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EDD92-78B4-BF97-5FC4-B4430089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기대 효과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DC9FE0B-0907-D87F-D0A3-CA4790D86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069287"/>
              </p:ext>
            </p:extLst>
          </p:nvPr>
        </p:nvGraphicFramePr>
        <p:xfrm>
          <a:off x="439454" y="1035147"/>
          <a:ext cx="8937752" cy="502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42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5F61C-5BC5-B147-BC66-8887F45941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7662" y="797169"/>
            <a:ext cx="9104923" cy="5603630"/>
          </a:xfrm>
        </p:spPr>
        <p:txBody>
          <a:bodyPr lIns="91440" tIns="45720" rIns="91440" bIns="45720" anchor="t"/>
          <a:lstStyle/>
          <a:p>
            <a:r>
              <a:rPr lang="ko-KR" altLang="en-US" b="0"/>
              <a:t>사용자를 대상으로 하여</a:t>
            </a:r>
            <a:r>
              <a:rPr lang="en-US" altLang="ko-KR" b="0"/>
              <a:t>, </a:t>
            </a:r>
            <a:r>
              <a:rPr lang="ko-KR" altLang="en-US" b="0"/>
              <a:t>사용자의 목적에 맞는 데이터를 수집하고 해당 데이터를 </a:t>
            </a:r>
            <a:r>
              <a:rPr lang="ko-KR" altLang="en-US" b="0" err="1"/>
              <a:t>전처리하여</a:t>
            </a:r>
            <a:r>
              <a:rPr lang="ko-KR" altLang="en-US" b="0"/>
              <a:t> 사용자에게 최적의 답변을 제공해줄 수 있도록 하는 </a:t>
            </a:r>
            <a:r>
              <a:rPr lang="ko-KR" altLang="en-US" b="0" err="1"/>
              <a:t>챗봇</a:t>
            </a:r>
            <a:endParaRPr lang="en-US" altLang="ko-KR" b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>
                <a:latin typeface="Malgun Gothic"/>
                <a:ea typeface="Malgun Gothic"/>
                <a:cs typeface="Arial"/>
              </a:rPr>
              <a:t>: B2C (</a:t>
            </a:r>
            <a:r>
              <a:rPr lang="ko-KR" sz="1400" b="0">
                <a:latin typeface="Malgun Gothic"/>
                <a:ea typeface="Malgun Gothic"/>
                <a:cs typeface="Arial"/>
              </a:rPr>
              <a:t>기업</a:t>
            </a:r>
            <a:r>
              <a:rPr lang="en-US" altLang="ko-KR" sz="1400" b="0">
                <a:latin typeface="Malgun Gothic"/>
                <a:ea typeface="Malgun Gothic"/>
                <a:cs typeface="Arial"/>
              </a:rPr>
              <a:t>-</a:t>
            </a:r>
            <a:r>
              <a:rPr lang="ko-KR" sz="1400" b="0">
                <a:latin typeface="Malgun Gothic"/>
                <a:ea typeface="Malgun Gothic"/>
                <a:cs typeface="Arial"/>
              </a:rPr>
              <a:t>소비자</a:t>
            </a:r>
            <a:r>
              <a:rPr lang="en-US" altLang="ko-KR" sz="1400" b="0">
                <a:latin typeface="Malgun Gothic"/>
                <a:ea typeface="Malgun Gothic"/>
                <a:cs typeface="Arial"/>
              </a:rPr>
              <a:t>) / B2B(</a:t>
            </a:r>
            <a:r>
              <a:rPr lang="ko-KR" sz="1400" b="0">
                <a:latin typeface="Malgun Gothic"/>
                <a:ea typeface="Malgun Gothic"/>
                <a:cs typeface="Arial"/>
              </a:rPr>
              <a:t>기업</a:t>
            </a:r>
            <a:r>
              <a:rPr lang="en-US" altLang="ko-KR" sz="1400" b="0">
                <a:latin typeface="Malgun Gothic"/>
                <a:ea typeface="Malgun Gothic"/>
                <a:cs typeface="Arial"/>
              </a:rPr>
              <a:t>-</a:t>
            </a:r>
            <a:r>
              <a:rPr lang="ko-KR" sz="1400" b="0">
                <a:latin typeface="Malgun Gothic"/>
                <a:ea typeface="Malgun Gothic"/>
                <a:cs typeface="Arial"/>
              </a:rPr>
              <a:t>기업</a:t>
            </a:r>
            <a:r>
              <a:rPr lang="en-US" altLang="ko-KR" sz="1400" b="0">
                <a:latin typeface="Malgun Gothic"/>
                <a:ea typeface="Malgun Gothic"/>
                <a:cs typeface="Arial"/>
              </a:rPr>
              <a:t>) </a:t>
            </a:r>
            <a:r>
              <a:rPr lang="ko-KR" sz="1400" b="0">
                <a:latin typeface="Malgun Gothic"/>
                <a:ea typeface="Malgun Gothic"/>
                <a:cs typeface="Arial"/>
              </a:rPr>
              <a:t>의 의사소통을 하는 사용자가 더 간단한 의사소통을 통해 작업을 </a:t>
            </a:r>
            <a:r>
              <a:rPr lang="ko-KR" altLang="en-US" sz="1400" b="0">
                <a:latin typeface="Malgun Gothic"/>
                <a:ea typeface="Malgun Gothic"/>
                <a:cs typeface="Arial"/>
              </a:rPr>
              <a:t>처리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>
                <a:latin typeface="Malgun Gothic"/>
                <a:ea typeface="Malgun Gothic"/>
                <a:cs typeface="Arial"/>
              </a:rPr>
              <a:t>: </a:t>
            </a:r>
            <a:r>
              <a:rPr lang="ko-KR" sz="1400" b="0">
                <a:latin typeface="Malgun Gothic"/>
                <a:ea typeface="Malgun Gothic"/>
                <a:cs typeface="Arial"/>
              </a:rPr>
              <a:t>인간</a:t>
            </a:r>
            <a:r>
              <a:rPr lang="en-US" altLang="ko-KR" sz="1400" b="0">
                <a:latin typeface="Malgun Gothic"/>
                <a:ea typeface="Malgun Gothic"/>
                <a:cs typeface="Arial"/>
              </a:rPr>
              <a:t>-</a:t>
            </a:r>
            <a:r>
              <a:rPr lang="ko-KR" sz="1400" b="0">
                <a:latin typeface="Malgun Gothic"/>
                <a:ea typeface="Malgun Gothic"/>
                <a:cs typeface="Arial"/>
              </a:rPr>
              <a:t>인간의 소통에서 간접비를 줄이고</a:t>
            </a:r>
            <a:r>
              <a:rPr lang="en-US" altLang="ko-KR" sz="1400" b="0">
                <a:latin typeface="Malgun Gothic"/>
                <a:ea typeface="Malgun Gothic"/>
                <a:cs typeface="Arial"/>
              </a:rPr>
              <a:t>, </a:t>
            </a:r>
            <a:r>
              <a:rPr lang="ko-KR" sz="1400" b="0">
                <a:latin typeface="Malgun Gothic"/>
                <a:ea typeface="Malgun Gothic"/>
                <a:cs typeface="Arial"/>
              </a:rPr>
              <a:t>의사소통 시간을 다른 작업 시간에 할애하여 비즈니스 효율성을 </a:t>
            </a:r>
            <a:r>
              <a:rPr lang="ko-KR" altLang="en-US" sz="1400" b="0">
                <a:latin typeface="Malgun Gothic"/>
                <a:ea typeface="Malgun Gothic"/>
                <a:cs typeface="Arial"/>
              </a:rPr>
              <a:t>증대</a:t>
            </a:r>
            <a:endParaRPr lang="ko-KR" sz="1400" b="0">
              <a:latin typeface="Malgun Gothic"/>
              <a:ea typeface="Malgun Gothic"/>
              <a:cs typeface="Arial"/>
            </a:endParaRPr>
          </a:p>
          <a:p>
            <a:endParaRPr lang="ko-KR" altLang="en-US" b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A4179AF-53E9-6358-8950-3623C30B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MVP </a:t>
            </a:r>
            <a:r>
              <a:rPr lang="ko-KR" altLang="en-US"/>
              <a:t>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43" y="2768907"/>
            <a:ext cx="1631950" cy="163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79" y="2292657"/>
            <a:ext cx="952500" cy="952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79" y="3729789"/>
            <a:ext cx="952500" cy="95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79" y="5166921"/>
            <a:ext cx="952500" cy="95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4" y="4505505"/>
            <a:ext cx="952500" cy="95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4" y="3108632"/>
            <a:ext cx="952500" cy="952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411" y="3360622"/>
            <a:ext cx="952500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957" y="3108632"/>
            <a:ext cx="952500" cy="95250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cxnSpLocks/>
          </p:cNvCxnSpPr>
          <p:nvPr/>
        </p:nvCxnSpPr>
        <p:spPr bwMode="auto">
          <a:xfrm>
            <a:off x="6603393" y="3584882"/>
            <a:ext cx="135956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47712" y="2584241"/>
            <a:ext cx="227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kern="0">
                <a:latin typeface="맑은 고딕" panose="020B0503020000020004" pitchFamily="50" charset="-127"/>
                <a:cs typeface="Arial"/>
              </a:rPr>
              <a:t>조사</a:t>
            </a:r>
            <a:r>
              <a:rPr lang="en-US" altLang="ko-KR" kern="0">
                <a:latin typeface="맑은 고딕" panose="020B0503020000020004" pitchFamily="50" charset="-127"/>
                <a:cs typeface="Arial"/>
              </a:rPr>
              <a:t>/</a:t>
            </a:r>
            <a:r>
              <a:rPr lang="ko-KR" altLang="en-US" kern="0">
                <a:latin typeface="맑은 고딕" panose="020B0503020000020004" pitchFamily="50" charset="-127"/>
                <a:cs typeface="Arial"/>
              </a:rPr>
              <a:t>분석 시간 절감</a:t>
            </a:r>
            <a:endParaRPr kumimoji="0" lang="ko-KR" altLang="en-US" kern="0"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3731" y="4540486"/>
            <a:ext cx="227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kern="0">
                <a:latin typeface="맑은 고딕" panose="020B0503020000020004" pitchFamily="50" charset="-127"/>
                <a:cs typeface="Arial"/>
              </a:rPr>
              <a:t>실시간 정보 확보</a:t>
            </a:r>
            <a:endParaRPr kumimoji="0" lang="ko-KR" altLang="en-US" kern="0"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89653" y="5458673"/>
            <a:ext cx="5624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u="sng"/>
              <a:t>업무 지원 </a:t>
            </a:r>
            <a:r>
              <a:rPr lang="en-US" altLang="ko-KR" b="1" u="sng">
                <a:sym typeface="Wingdings" panose="05000000000000000000" pitchFamily="2" charset="2"/>
              </a:rPr>
              <a:t> </a:t>
            </a:r>
            <a:r>
              <a:rPr lang="ko-KR" altLang="en-US" b="1" u="sng">
                <a:sym typeface="Wingdings" panose="05000000000000000000" pitchFamily="2" charset="2"/>
              </a:rPr>
              <a:t>업무 분석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의사 결정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업무 대행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4415CC-D7AC-FB47-4C6F-578EBBDC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ko-KR" altLang="en-US" err="1">
                <a:latin typeface="맑은 고딕"/>
                <a:ea typeface="맑은 고딕"/>
              </a:rPr>
              <a:t>Architecture</a:t>
            </a:r>
            <a:endParaRPr lang="en-US" altLang="en-US" err="1">
              <a:latin typeface="맑은 고딕"/>
              <a:ea typeface="맑은 고딕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E5C5F61C-5BC5-B147-BC66-8887F45941CD}"/>
              </a:ext>
            </a:extLst>
          </p:cNvPr>
          <p:cNvSpPr txBox="1">
            <a:spLocks/>
          </p:cNvSpPr>
          <p:nvPr/>
        </p:nvSpPr>
        <p:spPr>
          <a:xfrm>
            <a:off x="437662" y="797169"/>
            <a:ext cx="9104923" cy="56036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90000"/>
              <a:buFontTx/>
              <a:buBlip>
                <a:blip r:embed="rId2"/>
              </a:buBlip>
              <a:defRPr kumimoji="1" lang="ko-KR" altLang="en-US" sz="1500" b="1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92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4C8A"/>
              </a:buClr>
              <a:buSzPct val="100000"/>
              <a:buFont typeface="Wingdings" panose="05000000000000000000" pitchFamily="2" charset="2"/>
              <a:buChar char="§"/>
              <a:defRPr kumimoji="0" lang="ko-KR" altLang="en-US" sz="13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70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11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48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–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81075" indent="-92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7323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421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608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79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altLang="ko-KR" b="0">
                <a:latin typeface="맑은 고딕"/>
                <a:ea typeface="맑은 고딕"/>
              </a:rPr>
              <a:t>MVP </a:t>
            </a:r>
            <a:r>
              <a:rPr lang="en-US" altLang="ko-KR" b="0" err="1">
                <a:latin typeface="맑은 고딕"/>
                <a:ea typeface="맑은 고딕"/>
              </a:rPr>
              <a:t>구성을</a:t>
            </a:r>
            <a:r>
              <a:rPr lang="en-US" altLang="ko-KR" b="0">
                <a:latin typeface="맑은 고딕"/>
                <a:ea typeface="맑은 고딕"/>
              </a:rPr>
              <a:t> </a:t>
            </a:r>
            <a:r>
              <a:rPr lang="en-US" altLang="ko-KR" b="0" err="1">
                <a:latin typeface="맑은 고딕"/>
                <a:ea typeface="맑은 고딕"/>
              </a:rPr>
              <a:t>위한</a:t>
            </a:r>
            <a:r>
              <a:rPr lang="en-US" altLang="ko-KR" b="0">
                <a:latin typeface="맑은 고딕"/>
                <a:ea typeface="맑은 고딕"/>
              </a:rPr>
              <a:t> </a:t>
            </a:r>
            <a:r>
              <a:rPr lang="en-US" altLang="ko-KR" b="0" err="1">
                <a:latin typeface="맑은 고딕"/>
                <a:ea typeface="맑은 고딕"/>
              </a:rPr>
              <a:t>아키텍처</a:t>
            </a:r>
            <a:endParaRPr lang="ko-KR" b="0" err="1"/>
          </a:p>
        </p:txBody>
      </p:sp>
      <p:graphicFrame>
        <p:nvGraphicFramePr>
          <p:cNvPr id="7" name="Diagram 3">
            <a:extLst>
              <a:ext uri="{FF2B5EF4-FFF2-40B4-BE49-F238E27FC236}">
                <a16:creationId xmlns:a16="http://schemas.microsoft.com/office/drawing/2014/main" id="{2C830967-F58F-A6FB-66F9-76324B415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194370"/>
              </p:ext>
            </p:extLst>
          </p:nvPr>
        </p:nvGraphicFramePr>
        <p:xfrm>
          <a:off x="983207" y="3429"/>
          <a:ext cx="8051050" cy="371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5">
            <a:extLst>
              <a:ext uri="{FF2B5EF4-FFF2-40B4-BE49-F238E27FC236}">
                <a16:creationId xmlns:a16="http://schemas.microsoft.com/office/drawing/2014/main" id="{AC7C8253-A5A0-F898-420D-E94239FF36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0" y="3266042"/>
            <a:ext cx="1474062" cy="435437"/>
          </a:xfrm>
          <a:prstGeom prst="rect">
            <a:avLst/>
          </a:prstGeom>
        </p:spPr>
      </p:pic>
      <p:pic>
        <p:nvPicPr>
          <p:cNvPr id="9" name="그림 15">
            <a:extLst>
              <a:ext uri="{FF2B5EF4-FFF2-40B4-BE49-F238E27FC236}">
                <a16:creationId xmlns:a16="http://schemas.microsoft.com/office/drawing/2014/main" id="{78356475-E1A8-EC0D-A7EF-E06E7F9549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05" y="3006687"/>
            <a:ext cx="1478553" cy="433709"/>
          </a:xfrm>
          <a:prstGeom prst="rect">
            <a:avLst/>
          </a:prstGeom>
        </p:spPr>
      </p:pic>
      <p:pic>
        <p:nvPicPr>
          <p:cNvPr id="10" name="그림 29">
            <a:extLst>
              <a:ext uri="{FF2B5EF4-FFF2-40B4-BE49-F238E27FC236}">
                <a16:creationId xmlns:a16="http://schemas.microsoft.com/office/drawing/2014/main" id="{CCD18CA1-F007-AEB5-81C3-950565CA7AD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4" y="5893260"/>
            <a:ext cx="1651438" cy="435438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5F99E3B8-CA78-864A-EEEE-715C6D101FA5}"/>
              </a:ext>
            </a:extLst>
          </p:cNvPr>
          <p:cNvSpPr/>
          <p:nvPr/>
        </p:nvSpPr>
        <p:spPr>
          <a:xfrm>
            <a:off x="1248064" y="4519298"/>
            <a:ext cx="1462388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Web Content </a:t>
            </a:r>
            <a:b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Crawler</a:t>
            </a:r>
          </a:p>
        </p:txBody>
      </p:sp>
      <p:pic>
        <p:nvPicPr>
          <p:cNvPr id="12" name="그림 40">
            <a:extLst>
              <a:ext uri="{FF2B5EF4-FFF2-40B4-BE49-F238E27FC236}">
                <a16:creationId xmlns:a16="http://schemas.microsoft.com/office/drawing/2014/main" id="{65D54DB1-1F37-26F3-FFB8-60179A6F58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56" y="2488964"/>
            <a:ext cx="1597489" cy="520301"/>
          </a:xfrm>
          <a:prstGeom prst="rect">
            <a:avLst/>
          </a:prstGeom>
        </p:spPr>
      </p:pic>
      <p:pic>
        <p:nvPicPr>
          <p:cNvPr id="13" name="그림 48">
            <a:extLst>
              <a:ext uri="{FF2B5EF4-FFF2-40B4-BE49-F238E27FC236}">
                <a16:creationId xmlns:a16="http://schemas.microsoft.com/office/drawing/2014/main" id="{8020B6D4-3BB9-38BC-5317-92B052C22A2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16" y="2493186"/>
            <a:ext cx="1478553" cy="416938"/>
          </a:xfrm>
          <a:prstGeom prst="rect">
            <a:avLst/>
          </a:prstGeom>
        </p:spPr>
      </p:pic>
      <p:pic>
        <p:nvPicPr>
          <p:cNvPr id="14" name="그림 32">
            <a:extLst>
              <a:ext uri="{FF2B5EF4-FFF2-40B4-BE49-F238E27FC236}">
                <a16:creationId xmlns:a16="http://schemas.microsoft.com/office/drawing/2014/main" id="{DA0B23E2-3FC7-F935-5B7E-051267EC18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6" y="4536364"/>
            <a:ext cx="433568" cy="43356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5F188B-7F3D-648D-8246-2C2CD75CDF3A}"/>
              </a:ext>
            </a:extLst>
          </p:cNvPr>
          <p:cNvSpPr/>
          <p:nvPr/>
        </p:nvSpPr>
        <p:spPr>
          <a:xfrm>
            <a:off x="1211809" y="3869089"/>
            <a:ext cx="1580433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Google Search </a:t>
            </a:r>
            <a:b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Results Scraper</a:t>
            </a:r>
          </a:p>
        </p:txBody>
      </p:sp>
      <p:pic>
        <p:nvPicPr>
          <p:cNvPr id="16" name="그림 34">
            <a:extLst>
              <a:ext uri="{FF2B5EF4-FFF2-40B4-BE49-F238E27FC236}">
                <a16:creationId xmlns:a16="http://schemas.microsoft.com/office/drawing/2014/main" id="{8FAC9708-74BC-5064-CD29-46D71C1296D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2" y="3782792"/>
            <a:ext cx="640295" cy="640295"/>
          </a:xfrm>
          <a:prstGeom prst="rect">
            <a:avLst/>
          </a:prstGeom>
        </p:spPr>
      </p:pic>
      <p:pic>
        <p:nvPicPr>
          <p:cNvPr id="17" name="그림 11">
            <a:extLst>
              <a:ext uri="{FF2B5EF4-FFF2-40B4-BE49-F238E27FC236}">
                <a16:creationId xmlns:a16="http://schemas.microsoft.com/office/drawing/2014/main" id="{A4015485-BE88-5885-2FD7-BC75D22437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47" y="2399919"/>
            <a:ext cx="697221" cy="697221"/>
          </a:xfrm>
          <a:prstGeom prst="rect">
            <a:avLst/>
          </a:prstGeom>
        </p:spPr>
      </p:pic>
      <p:pic>
        <p:nvPicPr>
          <p:cNvPr id="18" name="그림 13">
            <a:extLst>
              <a:ext uri="{FF2B5EF4-FFF2-40B4-BE49-F238E27FC236}">
                <a16:creationId xmlns:a16="http://schemas.microsoft.com/office/drawing/2014/main" id="{1EE3438B-A0CC-39DB-34D2-411029D0F20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46" y="5126575"/>
            <a:ext cx="563007" cy="563007"/>
          </a:xfrm>
          <a:prstGeom prst="rect">
            <a:avLst/>
          </a:prstGeom>
        </p:spPr>
      </p:pic>
      <p:pic>
        <p:nvPicPr>
          <p:cNvPr id="19" name="그림 16">
            <a:extLst>
              <a:ext uri="{FF2B5EF4-FFF2-40B4-BE49-F238E27FC236}">
                <a16:creationId xmlns:a16="http://schemas.microsoft.com/office/drawing/2014/main" id="{7DA0F486-CB07-90C6-DBE5-1FB838E3EBC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60" y="5167731"/>
            <a:ext cx="581152" cy="516041"/>
          </a:xfrm>
          <a:prstGeom prst="rect">
            <a:avLst/>
          </a:prstGeom>
        </p:spPr>
      </p:pic>
      <p:pic>
        <p:nvPicPr>
          <p:cNvPr id="20" name="그림 17">
            <a:extLst>
              <a:ext uri="{FF2B5EF4-FFF2-40B4-BE49-F238E27FC236}">
                <a16:creationId xmlns:a16="http://schemas.microsoft.com/office/drawing/2014/main" id="{45ED2D4B-DC86-92A5-D41D-A4EE8B19C87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38" y="2399988"/>
            <a:ext cx="615250" cy="795682"/>
          </a:xfrm>
          <a:prstGeom prst="rect">
            <a:avLst/>
          </a:prstGeom>
        </p:spPr>
      </p:pic>
      <p:pic>
        <p:nvPicPr>
          <p:cNvPr id="21" name="그림 18">
            <a:extLst>
              <a:ext uri="{FF2B5EF4-FFF2-40B4-BE49-F238E27FC236}">
                <a16:creationId xmlns:a16="http://schemas.microsoft.com/office/drawing/2014/main" id="{D356E0E1-887F-2F50-7206-62FB94C9C6B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08" y="5164386"/>
            <a:ext cx="550238" cy="560264"/>
          </a:xfrm>
          <a:prstGeom prst="rect">
            <a:avLst/>
          </a:prstGeom>
        </p:spPr>
      </p:pic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62341CC5-8660-CBD8-C293-F556523AEF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41852" y="2446896"/>
            <a:ext cx="671764" cy="701843"/>
          </a:xfrm>
          <a:prstGeom prst="rect">
            <a:avLst/>
          </a:prstGeom>
        </p:spPr>
      </p:pic>
      <p:sp>
        <p:nvSpPr>
          <p:cNvPr id="23" name="직사각형 30">
            <a:extLst>
              <a:ext uri="{FF2B5EF4-FFF2-40B4-BE49-F238E27FC236}">
                <a16:creationId xmlns:a16="http://schemas.microsoft.com/office/drawing/2014/main" id="{4334EC75-F69B-082F-F43E-B5B950CD7675}"/>
              </a:ext>
            </a:extLst>
          </p:cNvPr>
          <p:cNvSpPr/>
          <p:nvPr/>
        </p:nvSpPr>
        <p:spPr>
          <a:xfrm>
            <a:off x="7594722" y="3205850"/>
            <a:ext cx="551754" cy="3231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>
                <a:solidFill>
                  <a:srgbClr val="000000"/>
                </a:solidFill>
                <a:latin typeface="-apple-system"/>
              </a:rPr>
              <a:t>User</a:t>
            </a:r>
            <a:endParaRPr lang="en-US" altLang="ko-KR" sz="1500" b="1" i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0497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4415CC-D7AC-FB47-4C6F-578EBBDC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10024778" cy="836081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Architecture</a:t>
            </a:r>
            <a:r>
              <a:rPr lang="ko-KR" altLang="en-US" dirty="0">
                <a:latin typeface="맑은 고딕"/>
                <a:ea typeface="맑은 고딕"/>
              </a:rPr>
              <a:t> – Google </a:t>
            </a:r>
            <a:r>
              <a:rPr lang="ko-KR" altLang="en-US" dirty="0" err="1">
                <a:latin typeface="맑은 고딕"/>
                <a:ea typeface="맑은 고딕"/>
              </a:rPr>
              <a:t>Contents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Scraper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662" y="1584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800" b="1" kern="0">
                <a:solidFill>
                  <a:schemeClr val="bg1"/>
                </a:solidFill>
                <a:latin typeface="맑은 고딕" panose="020B0503020000020004" pitchFamily="50" charset="-127"/>
                <a:cs typeface="Arial"/>
              </a:rPr>
              <a:t>2</a:t>
            </a:r>
            <a:endParaRPr kumimoji="0" lang="ko-KR" altLang="en-US" sz="2800" b="1" kern="0">
              <a:solidFill>
                <a:schemeClr val="bg1"/>
              </a:solidFill>
              <a:latin typeface="맑은 고딕" panose="020B0503020000020004" pitchFamily="50" charset="-127"/>
              <a:cs typeface="Arial"/>
            </a:endParaRPr>
          </a:p>
        </p:txBody>
      </p:sp>
      <p:pic>
        <p:nvPicPr>
          <p:cNvPr id="6" name="그림 12">
            <a:extLst>
              <a:ext uri="{FF2B5EF4-FFF2-40B4-BE49-F238E27FC236}">
                <a16:creationId xmlns:a16="http://schemas.microsoft.com/office/drawing/2014/main" id="{63A64EEE-3F76-B105-C3D2-0DEB654263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2" y="2982873"/>
            <a:ext cx="1651438" cy="435438"/>
          </a:xfrm>
          <a:prstGeom prst="rect">
            <a:avLst/>
          </a:prstGeom>
        </p:spPr>
      </p:pic>
      <p:sp>
        <p:nvSpPr>
          <p:cNvPr id="7" name="직사각형 14">
            <a:extLst>
              <a:ext uri="{FF2B5EF4-FFF2-40B4-BE49-F238E27FC236}">
                <a16:creationId xmlns:a16="http://schemas.microsoft.com/office/drawing/2014/main" id="{8E6C2C0D-0A0E-0E60-F426-A7BDA130C594}"/>
              </a:ext>
            </a:extLst>
          </p:cNvPr>
          <p:cNvSpPr/>
          <p:nvPr/>
        </p:nvSpPr>
        <p:spPr>
          <a:xfrm>
            <a:off x="1044982" y="3503885"/>
            <a:ext cx="1580433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Google Search </a:t>
            </a:r>
            <a:b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Results Scraper</a:t>
            </a:r>
          </a:p>
        </p:txBody>
      </p:sp>
      <p:pic>
        <p:nvPicPr>
          <p:cNvPr id="8" name="그림 15">
            <a:extLst>
              <a:ext uri="{FF2B5EF4-FFF2-40B4-BE49-F238E27FC236}">
                <a16:creationId xmlns:a16="http://schemas.microsoft.com/office/drawing/2014/main" id="{CCA7A1F1-5B52-A7D2-8126-CCC1A34AD9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54" y="2983879"/>
            <a:ext cx="1478553" cy="433709"/>
          </a:xfrm>
          <a:prstGeom prst="rect">
            <a:avLst/>
          </a:prstGeom>
        </p:spPr>
      </p:pic>
      <p:pic>
        <p:nvPicPr>
          <p:cNvPr id="9" name="그림 29">
            <a:extLst>
              <a:ext uri="{FF2B5EF4-FFF2-40B4-BE49-F238E27FC236}">
                <a16:creationId xmlns:a16="http://schemas.microsoft.com/office/drawing/2014/main" id="{95597B41-2287-5686-EBD7-2C634EAA1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4" y="2982873"/>
            <a:ext cx="1651438" cy="435438"/>
          </a:xfrm>
          <a:prstGeom prst="rect">
            <a:avLst/>
          </a:prstGeom>
        </p:spPr>
      </p:pic>
      <p:sp>
        <p:nvSpPr>
          <p:cNvPr id="10" name="직사각형 30">
            <a:extLst>
              <a:ext uri="{FF2B5EF4-FFF2-40B4-BE49-F238E27FC236}">
                <a16:creationId xmlns:a16="http://schemas.microsoft.com/office/drawing/2014/main" id="{4512D560-54A6-C466-FC4E-1113E413EDE1}"/>
              </a:ext>
            </a:extLst>
          </p:cNvPr>
          <p:cNvSpPr/>
          <p:nvPr/>
        </p:nvSpPr>
        <p:spPr>
          <a:xfrm>
            <a:off x="3382194" y="3503885"/>
            <a:ext cx="1462388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Web Content </a:t>
            </a:r>
            <a:b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Crawler</a:t>
            </a:r>
          </a:p>
        </p:txBody>
      </p:sp>
      <p:pic>
        <p:nvPicPr>
          <p:cNvPr id="11" name="그림 32">
            <a:extLst>
              <a:ext uri="{FF2B5EF4-FFF2-40B4-BE49-F238E27FC236}">
                <a16:creationId xmlns:a16="http://schemas.microsoft.com/office/drawing/2014/main" id="{55DF562A-3BE2-335D-7F05-E9530A961F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26" y="3520951"/>
            <a:ext cx="433568" cy="433568"/>
          </a:xfrm>
          <a:prstGeom prst="rect">
            <a:avLst/>
          </a:prstGeom>
        </p:spPr>
      </p:pic>
      <p:pic>
        <p:nvPicPr>
          <p:cNvPr id="12" name="그림 34">
            <a:extLst>
              <a:ext uri="{FF2B5EF4-FFF2-40B4-BE49-F238E27FC236}">
                <a16:creationId xmlns:a16="http://schemas.microsoft.com/office/drawing/2014/main" id="{640F0EAB-A36F-97F9-3ADF-7CB277DEE9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5" y="3417588"/>
            <a:ext cx="640295" cy="640295"/>
          </a:xfrm>
          <a:prstGeom prst="rect">
            <a:avLst/>
          </a:prstGeom>
        </p:spPr>
      </p:pic>
      <p:cxnSp>
        <p:nvCxnSpPr>
          <p:cNvPr id="13" name="직선 화살표 연결선 35">
            <a:extLst>
              <a:ext uri="{FF2B5EF4-FFF2-40B4-BE49-F238E27FC236}">
                <a16:creationId xmlns:a16="http://schemas.microsoft.com/office/drawing/2014/main" id="{866138D3-7A62-EEF6-A1A6-57202A9DAA4A}"/>
              </a:ext>
            </a:extLst>
          </p:cNvPr>
          <p:cNvCxnSpPr>
            <a:cxnSpLocks/>
          </p:cNvCxnSpPr>
          <p:nvPr/>
        </p:nvCxnSpPr>
        <p:spPr>
          <a:xfrm>
            <a:off x="2570080" y="3200592"/>
            <a:ext cx="59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38">
            <a:extLst>
              <a:ext uri="{FF2B5EF4-FFF2-40B4-BE49-F238E27FC236}">
                <a16:creationId xmlns:a16="http://schemas.microsoft.com/office/drawing/2014/main" id="{23CD9360-2F89-DFA1-AC47-6CB9698A622F}"/>
              </a:ext>
            </a:extLst>
          </p:cNvPr>
          <p:cNvCxnSpPr/>
          <p:nvPr/>
        </p:nvCxnSpPr>
        <p:spPr>
          <a:xfrm>
            <a:off x="4844582" y="3200592"/>
            <a:ext cx="59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40">
            <a:extLst>
              <a:ext uri="{FF2B5EF4-FFF2-40B4-BE49-F238E27FC236}">
                <a16:creationId xmlns:a16="http://schemas.microsoft.com/office/drawing/2014/main" id="{34CA06AD-07B4-31E2-401F-39E56AA397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79" y="2897287"/>
            <a:ext cx="1597489" cy="520301"/>
          </a:xfrm>
          <a:prstGeom prst="rect">
            <a:avLst/>
          </a:prstGeom>
        </p:spPr>
      </p:pic>
      <p:cxnSp>
        <p:nvCxnSpPr>
          <p:cNvPr id="16" name="직선 화살표 연결선 41">
            <a:extLst>
              <a:ext uri="{FF2B5EF4-FFF2-40B4-BE49-F238E27FC236}">
                <a16:creationId xmlns:a16="http://schemas.microsoft.com/office/drawing/2014/main" id="{27BABD8C-87B0-33A6-5D28-BAA00FC9980C}"/>
              </a:ext>
            </a:extLst>
          </p:cNvPr>
          <p:cNvCxnSpPr/>
          <p:nvPr/>
        </p:nvCxnSpPr>
        <p:spPr>
          <a:xfrm>
            <a:off x="6915807" y="3157437"/>
            <a:ext cx="59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DA2F638C-DFF7-F8E4-F67B-A0DC91C1CED4}"/>
              </a:ext>
            </a:extLst>
          </p:cNvPr>
          <p:cNvSpPr txBox="1"/>
          <p:nvPr/>
        </p:nvSpPr>
        <p:spPr>
          <a:xfrm>
            <a:off x="1175366" y="1903164"/>
            <a:ext cx="1221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Select </a:t>
            </a:r>
            <a:br>
              <a:rPr lang="en-US" altLang="ko-KR"/>
            </a:br>
            <a:r>
              <a:rPr lang="en-US" altLang="ko-KR"/>
              <a:t>relevant </a:t>
            </a:r>
            <a:br>
              <a:rPr lang="en-US" altLang="ko-KR"/>
            </a:br>
            <a:r>
              <a:rPr lang="en-US" altLang="ko-KR"/>
              <a:t>search list</a:t>
            </a:r>
            <a:endParaRPr lang="ko-KR" altLang="en-US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A5CAE719-9C89-17FD-58F7-7B2B846F3DB7}"/>
              </a:ext>
            </a:extLst>
          </p:cNvPr>
          <p:cNvSpPr txBox="1"/>
          <p:nvPr/>
        </p:nvSpPr>
        <p:spPr>
          <a:xfrm>
            <a:off x="3317080" y="1907177"/>
            <a:ext cx="1369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Search URL</a:t>
            </a:r>
            <a:br>
              <a:rPr lang="en-US" altLang="ko-KR"/>
            </a:br>
            <a:r>
              <a:rPr lang="en-US" altLang="ko-KR"/>
              <a:t>body</a:t>
            </a:r>
            <a:br>
              <a:rPr lang="en-US" altLang="ko-KR"/>
            </a:br>
            <a:r>
              <a:rPr lang="en-US" altLang="ko-KR"/>
              <a:t>extraction</a:t>
            </a:r>
            <a:endParaRPr lang="ko-KR" alt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88E5FD08-78BB-6464-7FEA-C22CC42B9FDC}"/>
              </a:ext>
            </a:extLst>
          </p:cNvPr>
          <p:cNvSpPr txBox="1"/>
          <p:nvPr/>
        </p:nvSpPr>
        <p:spPr>
          <a:xfrm>
            <a:off x="5599881" y="1896283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vectorization</a:t>
            </a:r>
            <a:br>
              <a:rPr lang="en-US" altLang="ko-KR"/>
            </a:br>
            <a:r>
              <a:rPr lang="en-US" altLang="ko-KR"/>
              <a:t>and summarize</a:t>
            </a:r>
            <a:br>
              <a:rPr lang="en-US" altLang="ko-KR"/>
            </a:br>
            <a:r>
              <a:rPr lang="en-US" altLang="ko-KR"/>
              <a:t>news content</a:t>
            </a:r>
            <a:endParaRPr lang="ko-KR" altLang="en-US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DB2AA384-C4F9-A7FD-FB0B-781F45A2438A}"/>
              </a:ext>
            </a:extLst>
          </p:cNvPr>
          <p:cNvSpPr txBox="1"/>
          <p:nvPr/>
        </p:nvSpPr>
        <p:spPr>
          <a:xfrm>
            <a:off x="7627155" y="4487082"/>
            <a:ext cx="1974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Store </a:t>
            </a:r>
            <a:br>
              <a:rPr lang="en-US" altLang="ko-KR"/>
            </a:br>
            <a:r>
              <a:rPr lang="en-US" altLang="ko-KR"/>
              <a:t>similarity </a:t>
            </a:r>
            <a:br>
              <a:rPr lang="en-US" altLang="ko-KR"/>
            </a:br>
            <a:r>
              <a:rPr lang="en-US" altLang="ko-KR"/>
              <a:t>reference vectors</a:t>
            </a:r>
            <a:endParaRPr lang="ko-KR" altLang="en-US"/>
          </a:p>
        </p:txBody>
      </p:sp>
      <p:pic>
        <p:nvPicPr>
          <p:cNvPr id="21" name="그림 17">
            <a:extLst>
              <a:ext uri="{FF2B5EF4-FFF2-40B4-BE49-F238E27FC236}">
                <a16:creationId xmlns:a16="http://schemas.microsoft.com/office/drawing/2014/main" id="{B073A98A-EEBD-F1F5-72F6-D26109D329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54" y="4145834"/>
            <a:ext cx="1478553" cy="416938"/>
          </a:xfrm>
          <a:prstGeom prst="rect">
            <a:avLst/>
          </a:prstGeom>
        </p:spPr>
      </p:pic>
      <p:cxnSp>
        <p:nvCxnSpPr>
          <p:cNvPr id="22" name="직선 화살표 연결선 18">
            <a:extLst>
              <a:ext uri="{FF2B5EF4-FFF2-40B4-BE49-F238E27FC236}">
                <a16:creationId xmlns:a16="http://schemas.microsoft.com/office/drawing/2014/main" id="{271E18EB-261C-4D5E-26D0-3F75555B3E8B}"/>
              </a:ext>
            </a:extLst>
          </p:cNvPr>
          <p:cNvCxnSpPr>
            <a:cxnSpLocks/>
          </p:cNvCxnSpPr>
          <p:nvPr/>
        </p:nvCxnSpPr>
        <p:spPr>
          <a:xfrm>
            <a:off x="6176531" y="3417588"/>
            <a:ext cx="0" cy="7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9">
            <a:extLst>
              <a:ext uri="{FF2B5EF4-FFF2-40B4-BE49-F238E27FC236}">
                <a16:creationId xmlns:a16="http://schemas.microsoft.com/office/drawing/2014/main" id="{658B4674-ED42-DD03-A227-5695302A6353}"/>
              </a:ext>
            </a:extLst>
          </p:cNvPr>
          <p:cNvCxnSpPr>
            <a:cxnSpLocks/>
          </p:cNvCxnSpPr>
          <p:nvPr/>
        </p:nvCxnSpPr>
        <p:spPr>
          <a:xfrm flipV="1">
            <a:off x="6915807" y="3417588"/>
            <a:ext cx="1391417" cy="936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A52665CB-1584-D089-202D-20E9463E9844}"/>
              </a:ext>
            </a:extLst>
          </p:cNvPr>
          <p:cNvSpPr/>
          <p:nvPr/>
        </p:nvSpPr>
        <p:spPr>
          <a:xfrm>
            <a:off x="904722" y="22229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①</a:t>
            </a:r>
            <a:endParaRPr lang="ko-KR" altLang="en-US"/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79C6EF1-10D7-4C70-DE69-CF0B1CBD0E97}"/>
              </a:ext>
            </a:extLst>
          </p:cNvPr>
          <p:cNvSpPr/>
          <p:nvPr/>
        </p:nvSpPr>
        <p:spPr>
          <a:xfrm>
            <a:off x="3010378" y="22223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②</a:t>
            </a:r>
            <a:endParaRPr lang="ko-KR" altLang="en-US"/>
          </a:p>
        </p:txBody>
      </p:sp>
      <p:sp>
        <p:nvSpPr>
          <p:cNvPr id="26" name="직사각형 22">
            <a:extLst>
              <a:ext uri="{FF2B5EF4-FFF2-40B4-BE49-F238E27FC236}">
                <a16:creationId xmlns:a16="http://schemas.microsoft.com/office/drawing/2014/main" id="{DF0C6243-E6CA-61C1-DD0A-D1614C03A3D5}"/>
              </a:ext>
            </a:extLst>
          </p:cNvPr>
          <p:cNvSpPr/>
          <p:nvPr/>
        </p:nvSpPr>
        <p:spPr>
          <a:xfrm>
            <a:off x="5293179" y="22046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③</a:t>
            </a:r>
            <a:endParaRPr lang="ko-KR" altLang="en-US"/>
          </a:p>
        </p:txBody>
      </p:sp>
      <p:sp>
        <p:nvSpPr>
          <p:cNvPr id="27" name="직사각형 23">
            <a:extLst>
              <a:ext uri="{FF2B5EF4-FFF2-40B4-BE49-F238E27FC236}">
                <a16:creationId xmlns:a16="http://schemas.microsoft.com/office/drawing/2014/main" id="{1F919DC6-B153-7D8A-ADF6-0FFBBD1A7DBD}"/>
              </a:ext>
            </a:extLst>
          </p:cNvPr>
          <p:cNvSpPr/>
          <p:nvPr/>
        </p:nvSpPr>
        <p:spPr>
          <a:xfrm>
            <a:off x="7329405" y="48064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④</a:t>
            </a:r>
            <a:endParaRPr lang="ko-KR" altLang="en-US"/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E5C5F61C-5BC5-B147-BC66-8887F45941CD}"/>
              </a:ext>
            </a:extLst>
          </p:cNvPr>
          <p:cNvSpPr txBox="1">
            <a:spLocks/>
          </p:cNvSpPr>
          <p:nvPr/>
        </p:nvSpPr>
        <p:spPr>
          <a:xfrm>
            <a:off x="437662" y="797169"/>
            <a:ext cx="9104923" cy="56036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90000"/>
              <a:buFontTx/>
              <a:buBlip>
                <a:blip r:embed="rId8"/>
              </a:buBlip>
              <a:defRPr kumimoji="1" lang="ko-KR" altLang="en-US" sz="1500" b="1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92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4C8A"/>
              </a:buClr>
              <a:buSzPct val="100000"/>
              <a:buFont typeface="Wingdings" panose="05000000000000000000" pitchFamily="2" charset="2"/>
              <a:buChar char="§"/>
              <a:defRPr kumimoji="0" lang="ko-KR" altLang="en-US" sz="13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70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11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48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–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81075" indent="-92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7323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421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608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79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ko-KR" altLang="en-US" b="0" dirty="0">
                <a:latin typeface="맑은 고딕"/>
                <a:ea typeface="맑은 고딕"/>
              </a:rPr>
              <a:t>Data </a:t>
            </a:r>
            <a:r>
              <a:rPr lang="ko-KR" altLang="en-US" b="0" dirty="0" err="1">
                <a:latin typeface="맑은 고딕"/>
                <a:ea typeface="맑은 고딕"/>
              </a:rPr>
              <a:t>Ingestion</a:t>
            </a:r>
            <a:r>
              <a:rPr lang="ko-KR" altLang="en-US" b="0" dirty="0">
                <a:latin typeface="맑은 고딕"/>
                <a:ea typeface="맑은 고딕"/>
              </a:rPr>
              <a:t> and </a:t>
            </a:r>
            <a:r>
              <a:rPr lang="ko-KR" altLang="en-US" b="0" dirty="0" err="1">
                <a:latin typeface="맑은 고딕"/>
                <a:ea typeface="맑은 고딕"/>
              </a:rPr>
              <a:t>Indexing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27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4415CC-D7AC-FB47-4C6F-578EBBDC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ko-KR" altLang="en-US" err="1">
                <a:latin typeface="맑은 고딕"/>
                <a:ea typeface="맑은 고딕"/>
              </a:rPr>
              <a:t>Architecture</a:t>
            </a:r>
            <a:r>
              <a:rPr lang="ko-KR" altLang="en-US">
                <a:latin typeface="맑은 고딕"/>
                <a:ea typeface="맑은 고딕"/>
              </a:rPr>
              <a:t> - News </a:t>
            </a:r>
            <a:r>
              <a:rPr lang="ko-KR" altLang="en-US" err="1">
                <a:latin typeface="맑은 고딕"/>
                <a:ea typeface="맑은 고딕"/>
              </a:rPr>
              <a:t>Scraper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BF8128-FBD0-5C30-8029-0023F1EE0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5" y="3266042"/>
            <a:ext cx="1474062" cy="435437"/>
          </a:xfrm>
          <a:prstGeom prst="rect">
            <a:avLst/>
          </a:prstGeom>
        </p:spPr>
      </p:pic>
      <p:cxnSp>
        <p:nvCxnSpPr>
          <p:cNvPr id="7" name="직선 화살표 연결선 7">
            <a:extLst>
              <a:ext uri="{FF2B5EF4-FFF2-40B4-BE49-F238E27FC236}">
                <a16:creationId xmlns:a16="http://schemas.microsoft.com/office/drawing/2014/main" id="{94098040-A01B-7E7F-9C35-11855B1F0B02}"/>
              </a:ext>
            </a:extLst>
          </p:cNvPr>
          <p:cNvCxnSpPr>
            <a:cxnSpLocks/>
          </p:cNvCxnSpPr>
          <p:nvPr/>
        </p:nvCxnSpPr>
        <p:spPr>
          <a:xfrm>
            <a:off x="2317717" y="3483761"/>
            <a:ext cx="577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5">
            <a:extLst>
              <a:ext uri="{FF2B5EF4-FFF2-40B4-BE49-F238E27FC236}">
                <a16:creationId xmlns:a16="http://schemas.microsoft.com/office/drawing/2014/main" id="{717F5A01-B01D-F873-B5D7-2DA4D3FB7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84" y="3257345"/>
            <a:ext cx="1478553" cy="433709"/>
          </a:xfrm>
          <a:prstGeom prst="rect">
            <a:avLst/>
          </a:prstGeom>
        </p:spPr>
      </p:pic>
      <p:pic>
        <p:nvPicPr>
          <p:cNvPr id="9" name="그림 29">
            <a:extLst>
              <a:ext uri="{FF2B5EF4-FFF2-40B4-BE49-F238E27FC236}">
                <a16:creationId xmlns:a16="http://schemas.microsoft.com/office/drawing/2014/main" id="{312C1AF3-A984-9B07-2519-EABF205CA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74" y="3256339"/>
            <a:ext cx="1651438" cy="435438"/>
          </a:xfrm>
          <a:prstGeom prst="rect">
            <a:avLst/>
          </a:prstGeom>
        </p:spPr>
      </p:pic>
      <p:sp>
        <p:nvSpPr>
          <p:cNvPr id="10" name="직사각형 30">
            <a:extLst>
              <a:ext uri="{FF2B5EF4-FFF2-40B4-BE49-F238E27FC236}">
                <a16:creationId xmlns:a16="http://schemas.microsoft.com/office/drawing/2014/main" id="{795A22B8-09CB-000A-40FC-BA50C505C940}"/>
              </a:ext>
            </a:extLst>
          </p:cNvPr>
          <p:cNvSpPr/>
          <p:nvPr/>
        </p:nvSpPr>
        <p:spPr>
          <a:xfrm>
            <a:off x="3333538" y="3777351"/>
            <a:ext cx="1462388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Web Content </a:t>
            </a:r>
            <a:b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Crawler</a:t>
            </a:r>
          </a:p>
        </p:txBody>
      </p:sp>
      <p:pic>
        <p:nvPicPr>
          <p:cNvPr id="11" name="그림 32">
            <a:extLst>
              <a:ext uri="{FF2B5EF4-FFF2-40B4-BE49-F238E27FC236}">
                <a16:creationId xmlns:a16="http://schemas.microsoft.com/office/drawing/2014/main" id="{DA3A3EC7-16A4-1A18-856D-A766A902CB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70" y="3794417"/>
            <a:ext cx="433568" cy="433568"/>
          </a:xfrm>
          <a:prstGeom prst="rect">
            <a:avLst/>
          </a:prstGeom>
        </p:spPr>
      </p:pic>
      <p:cxnSp>
        <p:nvCxnSpPr>
          <p:cNvPr id="12" name="직선 화살표 연결선 38">
            <a:extLst>
              <a:ext uri="{FF2B5EF4-FFF2-40B4-BE49-F238E27FC236}">
                <a16:creationId xmlns:a16="http://schemas.microsoft.com/office/drawing/2014/main" id="{ED2AF26A-645C-9C89-A2D9-566BFAADD942}"/>
              </a:ext>
            </a:extLst>
          </p:cNvPr>
          <p:cNvCxnSpPr/>
          <p:nvPr/>
        </p:nvCxnSpPr>
        <p:spPr>
          <a:xfrm>
            <a:off x="4574612" y="3474058"/>
            <a:ext cx="59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40">
            <a:extLst>
              <a:ext uri="{FF2B5EF4-FFF2-40B4-BE49-F238E27FC236}">
                <a16:creationId xmlns:a16="http://schemas.microsoft.com/office/drawing/2014/main" id="{CE72C1A0-8683-5579-189D-674FC242FD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09" y="3170753"/>
            <a:ext cx="1597489" cy="520301"/>
          </a:xfrm>
          <a:prstGeom prst="rect">
            <a:avLst/>
          </a:prstGeom>
        </p:spPr>
      </p:pic>
      <p:cxnSp>
        <p:nvCxnSpPr>
          <p:cNvPr id="14" name="직선 화살표 연결선 41">
            <a:extLst>
              <a:ext uri="{FF2B5EF4-FFF2-40B4-BE49-F238E27FC236}">
                <a16:creationId xmlns:a16="http://schemas.microsoft.com/office/drawing/2014/main" id="{A3598ADA-8919-3172-6B67-8C922A7E5F5C}"/>
              </a:ext>
            </a:extLst>
          </p:cNvPr>
          <p:cNvCxnSpPr/>
          <p:nvPr/>
        </p:nvCxnSpPr>
        <p:spPr>
          <a:xfrm>
            <a:off x="6645837" y="3430903"/>
            <a:ext cx="59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0">
            <a:extLst>
              <a:ext uri="{FF2B5EF4-FFF2-40B4-BE49-F238E27FC236}">
                <a16:creationId xmlns:a16="http://schemas.microsoft.com/office/drawing/2014/main" id="{4E2AB10B-5A82-9967-36CB-C543795D39BB}"/>
              </a:ext>
            </a:extLst>
          </p:cNvPr>
          <p:cNvSpPr txBox="1"/>
          <p:nvPr/>
        </p:nvSpPr>
        <p:spPr>
          <a:xfrm>
            <a:off x="870213" y="1766304"/>
            <a:ext cx="1757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Get a list of </a:t>
            </a:r>
            <a:br>
              <a:rPr lang="en-US" altLang="ko-KR"/>
            </a:br>
            <a:r>
              <a:rPr lang="en-US" altLang="ko-KR"/>
              <a:t>news articles </a:t>
            </a:r>
            <a:br>
              <a:rPr lang="en-US" altLang="ko-KR"/>
            </a:br>
            <a:r>
              <a:rPr lang="en-US" altLang="ko-KR"/>
              <a:t>with titles and </a:t>
            </a:r>
            <a:br>
              <a:rPr lang="en-US" altLang="ko-KR"/>
            </a:br>
            <a:r>
              <a:rPr lang="en-US" altLang="ko-KR"/>
              <a:t>descriptions</a:t>
            </a:r>
            <a:endParaRPr lang="ko-KR" altLang="en-US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41E9268D-6701-352E-6779-E82865315546}"/>
              </a:ext>
            </a:extLst>
          </p:cNvPr>
          <p:cNvSpPr txBox="1"/>
          <p:nvPr/>
        </p:nvSpPr>
        <p:spPr>
          <a:xfrm>
            <a:off x="2949732" y="2043303"/>
            <a:ext cx="1213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News</a:t>
            </a:r>
            <a:br>
              <a:rPr lang="en-US" altLang="ko-KR"/>
            </a:br>
            <a:r>
              <a:rPr lang="en-US" altLang="ko-KR"/>
              <a:t>body</a:t>
            </a:r>
            <a:br>
              <a:rPr lang="en-US" altLang="ko-KR"/>
            </a:br>
            <a:r>
              <a:rPr lang="en-US" altLang="ko-KR"/>
              <a:t>extraction</a:t>
            </a:r>
            <a:endParaRPr lang="ko-KR" altLang="en-US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8018708-2541-565A-CFD1-1B2C53C74B77}"/>
              </a:ext>
            </a:extLst>
          </p:cNvPr>
          <p:cNvSpPr txBox="1"/>
          <p:nvPr/>
        </p:nvSpPr>
        <p:spPr>
          <a:xfrm>
            <a:off x="5050118" y="1990801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vectorization</a:t>
            </a:r>
            <a:br>
              <a:rPr lang="en-US" altLang="ko-KR"/>
            </a:br>
            <a:r>
              <a:rPr lang="en-US" altLang="ko-KR"/>
              <a:t>and summarize</a:t>
            </a:r>
            <a:br>
              <a:rPr lang="en-US" altLang="ko-KR"/>
            </a:br>
            <a:r>
              <a:rPr lang="en-US" altLang="ko-KR"/>
              <a:t>news content</a:t>
            </a:r>
            <a:endParaRPr lang="ko-KR" altLang="en-US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B11BD2A5-C070-1E53-8AF0-50110D4AC424}"/>
              </a:ext>
            </a:extLst>
          </p:cNvPr>
          <p:cNvSpPr txBox="1"/>
          <p:nvPr/>
        </p:nvSpPr>
        <p:spPr>
          <a:xfrm>
            <a:off x="7170828" y="1990801"/>
            <a:ext cx="1974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Store </a:t>
            </a:r>
            <a:br>
              <a:rPr lang="en-US" altLang="ko-KR"/>
            </a:br>
            <a:r>
              <a:rPr lang="en-US" altLang="ko-KR"/>
              <a:t>similarity </a:t>
            </a:r>
            <a:br>
              <a:rPr lang="en-US" altLang="ko-KR"/>
            </a:br>
            <a:r>
              <a:rPr lang="en-US" altLang="ko-KR"/>
              <a:t>reference vectors</a:t>
            </a:r>
            <a:endParaRPr lang="ko-KR" altLang="en-US"/>
          </a:p>
        </p:txBody>
      </p:sp>
      <p:pic>
        <p:nvPicPr>
          <p:cNvPr id="19" name="그림 48">
            <a:extLst>
              <a:ext uri="{FF2B5EF4-FFF2-40B4-BE49-F238E27FC236}">
                <a16:creationId xmlns:a16="http://schemas.microsoft.com/office/drawing/2014/main" id="{20D8905A-C736-E8E1-5C39-47F1A42E97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95" y="4428265"/>
            <a:ext cx="1478553" cy="416938"/>
          </a:xfrm>
          <a:prstGeom prst="rect">
            <a:avLst/>
          </a:prstGeom>
        </p:spPr>
      </p:pic>
      <p:cxnSp>
        <p:nvCxnSpPr>
          <p:cNvPr id="20" name="직선 화살표 연결선 49">
            <a:extLst>
              <a:ext uri="{FF2B5EF4-FFF2-40B4-BE49-F238E27FC236}">
                <a16:creationId xmlns:a16="http://schemas.microsoft.com/office/drawing/2014/main" id="{2F88A27D-2D10-A4EF-62CE-DB760403D926}"/>
              </a:ext>
            </a:extLst>
          </p:cNvPr>
          <p:cNvCxnSpPr>
            <a:cxnSpLocks/>
          </p:cNvCxnSpPr>
          <p:nvPr/>
        </p:nvCxnSpPr>
        <p:spPr>
          <a:xfrm flipH="1">
            <a:off x="5904174" y="3691054"/>
            <a:ext cx="2387" cy="73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50">
            <a:extLst>
              <a:ext uri="{FF2B5EF4-FFF2-40B4-BE49-F238E27FC236}">
                <a16:creationId xmlns:a16="http://schemas.microsoft.com/office/drawing/2014/main" id="{F26D5201-E2BB-FB31-F948-22F28688AF25}"/>
              </a:ext>
            </a:extLst>
          </p:cNvPr>
          <p:cNvCxnSpPr>
            <a:cxnSpLocks/>
          </p:cNvCxnSpPr>
          <p:nvPr/>
        </p:nvCxnSpPr>
        <p:spPr>
          <a:xfrm flipV="1">
            <a:off x="6657148" y="3691054"/>
            <a:ext cx="1380106" cy="945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56">
            <a:extLst>
              <a:ext uri="{FF2B5EF4-FFF2-40B4-BE49-F238E27FC236}">
                <a16:creationId xmlns:a16="http://schemas.microsoft.com/office/drawing/2014/main" id="{D2E9C688-873A-87F5-2C47-7B166141E462}"/>
              </a:ext>
            </a:extLst>
          </p:cNvPr>
          <p:cNvSpPr/>
          <p:nvPr/>
        </p:nvSpPr>
        <p:spPr>
          <a:xfrm>
            <a:off x="515210" y="23203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①</a:t>
            </a:r>
            <a:endParaRPr lang="ko-KR" altLang="en-US"/>
          </a:p>
        </p:txBody>
      </p:sp>
      <p:sp>
        <p:nvSpPr>
          <p:cNvPr id="23" name="직사각형 57">
            <a:extLst>
              <a:ext uri="{FF2B5EF4-FFF2-40B4-BE49-F238E27FC236}">
                <a16:creationId xmlns:a16="http://schemas.microsoft.com/office/drawing/2014/main" id="{CFC77437-6601-1038-47CB-A0DA03B7BC4B}"/>
              </a:ext>
            </a:extLst>
          </p:cNvPr>
          <p:cNvSpPr/>
          <p:nvPr/>
        </p:nvSpPr>
        <p:spPr>
          <a:xfrm>
            <a:off x="2655223" y="23203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②</a:t>
            </a:r>
            <a:endParaRPr lang="ko-KR" altLang="en-US"/>
          </a:p>
        </p:txBody>
      </p:sp>
      <p:sp>
        <p:nvSpPr>
          <p:cNvPr id="24" name="직사각형 58">
            <a:extLst>
              <a:ext uri="{FF2B5EF4-FFF2-40B4-BE49-F238E27FC236}">
                <a16:creationId xmlns:a16="http://schemas.microsoft.com/office/drawing/2014/main" id="{D5978D23-20A9-07B0-F862-3BC61E97D900}"/>
              </a:ext>
            </a:extLst>
          </p:cNvPr>
          <p:cNvSpPr/>
          <p:nvPr/>
        </p:nvSpPr>
        <p:spPr>
          <a:xfrm>
            <a:off x="4778344" y="23203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③</a:t>
            </a:r>
            <a:endParaRPr lang="ko-KR" altLang="en-US"/>
          </a:p>
        </p:txBody>
      </p:sp>
      <p:sp>
        <p:nvSpPr>
          <p:cNvPr id="25" name="직사각형 59">
            <a:extLst>
              <a:ext uri="{FF2B5EF4-FFF2-40B4-BE49-F238E27FC236}">
                <a16:creationId xmlns:a16="http://schemas.microsoft.com/office/drawing/2014/main" id="{2C408843-E74F-CB87-A679-D2D7B1971BF8}"/>
              </a:ext>
            </a:extLst>
          </p:cNvPr>
          <p:cNvSpPr/>
          <p:nvPr/>
        </p:nvSpPr>
        <p:spPr>
          <a:xfrm>
            <a:off x="6901812" y="22874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④</a:t>
            </a:r>
            <a:endParaRPr lang="ko-KR" altLang="en-US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E5C5F61C-5BC5-B147-BC66-8887F45941CD}"/>
              </a:ext>
            </a:extLst>
          </p:cNvPr>
          <p:cNvSpPr txBox="1">
            <a:spLocks/>
          </p:cNvSpPr>
          <p:nvPr/>
        </p:nvSpPr>
        <p:spPr>
          <a:xfrm>
            <a:off x="437662" y="797169"/>
            <a:ext cx="9104923" cy="56036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90000"/>
              <a:buFontTx/>
              <a:buBlip>
                <a:blip r:embed="rId8"/>
              </a:buBlip>
              <a:defRPr kumimoji="1" lang="ko-KR" altLang="en-US" sz="1500" b="1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92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4C8A"/>
              </a:buClr>
              <a:buSzPct val="100000"/>
              <a:buFont typeface="Wingdings" panose="05000000000000000000" pitchFamily="2" charset="2"/>
              <a:buChar char="§"/>
              <a:defRPr kumimoji="0" lang="ko-KR" altLang="en-US" sz="13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70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11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48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–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81075" indent="-92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7323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421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608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79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ko-KR" altLang="en-US" b="0" dirty="0">
                <a:latin typeface="맑은 고딕"/>
                <a:ea typeface="맑은 고딕"/>
              </a:rPr>
              <a:t>Data </a:t>
            </a:r>
            <a:r>
              <a:rPr lang="ko-KR" altLang="en-US" b="0" dirty="0" err="1">
                <a:latin typeface="맑은 고딕"/>
                <a:ea typeface="맑은 고딕"/>
              </a:rPr>
              <a:t>Ingestion</a:t>
            </a:r>
            <a:r>
              <a:rPr lang="ko-KR" altLang="en-US" b="0" dirty="0">
                <a:latin typeface="맑은 고딕"/>
                <a:ea typeface="맑은 고딕"/>
              </a:rPr>
              <a:t> and </a:t>
            </a:r>
            <a:r>
              <a:rPr lang="ko-KR" altLang="en-US" b="0" dirty="0" err="1">
                <a:latin typeface="맑은 고딕"/>
                <a:ea typeface="맑은 고딕"/>
              </a:rPr>
              <a:t>Indexing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49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15CC-D7AC-FB47-4C6F-578EBBDC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ko-KR" altLang="en-US" err="1">
                <a:latin typeface="맑은 고딕"/>
                <a:ea typeface="맑은 고딕"/>
              </a:rPr>
              <a:t>Architecture</a:t>
            </a:r>
            <a:r>
              <a:rPr lang="ko-KR" altLang="en-US">
                <a:latin typeface="맑은 고딕"/>
                <a:ea typeface="맑은 고딕"/>
              </a:rPr>
              <a:t> – </a:t>
            </a:r>
            <a:r>
              <a:rPr lang="ko-KR" altLang="en-US" err="1">
                <a:latin typeface="맑은 고딕"/>
                <a:ea typeface="맑은 고딕"/>
              </a:rPr>
              <a:t>Documents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Scraper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AF510E-3591-F830-FA8D-C349946F7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83" y="2597301"/>
            <a:ext cx="1919710" cy="5640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1456DE-2D29-1E63-A295-5BE1D150F7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51" y="2584083"/>
            <a:ext cx="1597489" cy="52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BF11A-53C0-D931-802C-11A5E4AC3D1C}"/>
              </a:ext>
            </a:extLst>
          </p:cNvPr>
          <p:cNvSpPr txBox="1"/>
          <p:nvPr/>
        </p:nvSpPr>
        <p:spPr>
          <a:xfrm>
            <a:off x="806074" y="1824418"/>
            <a:ext cx="234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Prompt LLM with</a:t>
            </a:r>
            <a:br>
              <a:rPr lang="en-US" altLang="ko-KR"/>
            </a:br>
            <a:r>
              <a:rPr lang="en-US" altLang="ko-KR"/>
              <a:t>retrieved documents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EBD4C-4161-F68E-59FA-05B720E2CC8B}"/>
              </a:ext>
            </a:extLst>
          </p:cNvPr>
          <p:cNvSpPr txBox="1"/>
          <p:nvPr/>
        </p:nvSpPr>
        <p:spPr>
          <a:xfrm>
            <a:off x="4085846" y="1822364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Prompt LLM</a:t>
            </a:r>
            <a:br>
              <a:rPr lang="en-US" altLang="ko-KR"/>
            </a:br>
            <a:r>
              <a:rPr lang="en-US" altLang="ko-KR"/>
              <a:t>querying vector store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3A34DF-2708-1DBB-F769-E3CDDD02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6" y="2560986"/>
            <a:ext cx="2506701" cy="7068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0B696C-2F24-1364-EFE8-D514DCE6380F}"/>
              </a:ext>
            </a:extLst>
          </p:cNvPr>
          <p:cNvSpPr/>
          <p:nvPr/>
        </p:nvSpPr>
        <p:spPr>
          <a:xfrm>
            <a:off x="774936" y="3573645"/>
            <a:ext cx="152097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Ask question</a:t>
            </a:r>
            <a:br>
              <a:rPr lang="en-US" altLang="ko-KR"/>
            </a:br>
            <a:r>
              <a:rPr lang="en-US" altLang="ko-KR"/>
              <a:t>in natural language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7A44C-7F2D-2BB8-5CF8-FBB69DB0068B}"/>
              </a:ext>
            </a:extLst>
          </p:cNvPr>
          <p:cNvSpPr/>
          <p:nvPr/>
        </p:nvSpPr>
        <p:spPr>
          <a:xfrm>
            <a:off x="391266" y="19613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②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E6D9DD-86B8-1E13-0BB1-59ACE8C085F3}"/>
              </a:ext>
            </a:extLst>
          </p:cNvPr>
          <p:cNvSpPr/>
          <p:nvPr/>
        </p:nvSpPr>
        <p:spPr>
          <a:xfrm>
            <a:off x="3676206" y="19681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③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7831D5-003D-A69E-BC18-5634B3518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88" y="4769808"/>
            <a:ext cx="1123533" cy="112353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76F744-BFED-7FEB-08C5-E9F048D32368}"/>
              </a:ext>
            </a:extLst>
          </p:cNvPr>
          <p:cNvSpPr/>
          <p:nvPr/>
        </p:nvSpPr>
        <p:spPr>
          <a:xfrm>
            <a:off x="359438" y="3850644"/>
            <a:ext cx="28987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①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F14DFC-D4C5-08AF-7CD7-B35F04CF8278}"/>
              </a:ext>
            </a:extLst>
          </p:cNvPr>
          <p:cNvSpPr/>
          <p:nvPr/>
        </p:nvSpPr>
        <p:spPr>
          <a:xfrm>
            <a:off x="3066189" y="3593697"/>
            <a:ext cx="188191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Answer question</a:t>
            </a:r>
            <a:br>
              <a:rPr lang="en-US" altLang="ko-KR"/>
            </a:br>
            <a:r>
              <a:rPr lang="en-US" altLang="ko-KR"/>
              <a:t>in natural language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303CF0-FB7D-2288-6E05-8A47CF861505}"/>
              </a:ext>
            </a:extLst>
          </p:cNvPr>
          <p:cNvCxnSpPr>
            <a:cxnSpLocks/>
          </p:cNvCxnSpPr>
          <p:nvPr/>
        </p:nvCxnSpPr>
        <p:spPr>
          <a:xfrm flipH="1" flipV="1">
            <a:off x="2456447" y="3543465"/>
            <a:ext cx="10026" cy="984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E28BE8-F736-794F-CD3D-47BD72C9F0FB}"/>
              </a:ext>
            </a:extLst>
          </p:cNvPr>
          <p:cNvSpPr/>
          <p:nvPr/>
        </p:nvSpPr>
        <p:spPr>
          <a:xfrm>
            <a:off x="2649925" y="38506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④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711207-1880-98BB-7593-9980F3E6D650}"/>
              </a:ext>
            </a:extLst>
          </p:cNvPr>
          <p:cNvCxnSpPr>
            <a:cxnSpLocks/>
          </p:cNvCxnSpPr>
          <p:nvPr/>
        </p:nvCxnSpPr>
        <p:spPr>
          <a:xfrm>
            <a:off x="3008256" y="2894366"/>
            <a:ext cx="810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8927D1-B1F8-8EB2-6393-9D51D19A3A1F}"/>
              </a:ext>
            </a:extLst>
          </p:cNvPr>
          <p:cNvCxnSpPr>
            <a:cxnSpLocks/>
          </p:cNvCxnSpPr>
          <p:nvPr/>
        </p:nvCxnSpPr>
        <p:spPr>
          <a:xfrm flipV="1">
            <a:off x="5938556" y="2864286"/>
            <a:ext cx="81006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FC70EC4-875C-BF55-A039-7D93D1BF93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6" y="3708888"/>
            <a:ext cx="1474062" cy="4354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A11E583-EF8B-58E8-96DD-71409403E2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65" y="4250820"/>
            <a:ext cx="697221" cy="6972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37CE6A-F542-4246-E4D0-7B47AA1BB0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42" y="4242954"/>
            <a:ext cx="803638" cy="8036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F66C06E-D78F-E897-426F-5E2F21DC48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460" y="4281605"/>
            <a:ext cx="751598" cy="6263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6576AE-1E14-D21E-B0BB-D38EE54F66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57" y="4223970"/>
            <a:ext cx="665382" cy="8257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5A5739C-371C-54BF-8CFD-F815F293ED8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52" y="3674930"/>
            <a:ext cx="510133" cy="510133"/>
          </a:xfrm>
          <a:prstGeom prst="rect">
            <a:avLst/>
          </a:prstGeom>
        </p:spPr>
      </p:pic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0102ECDF-76E5-1585-6104-3BA3BA4483ED}"/>
              </a:ext>
            </a:extLst>
          </p:cNvPr>
          <p:cNvSpPr/>
          <p:nvPr/>
        </p:nvSpPr>
        <p:spPr>
          <a:xfrm rot="5400000">
            <a:off x="7421595" y="1744769"/>
            <a:ext cx="438151" cy="3482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E5C5F61C-5BC5-B147-BC66-8887F45941CD}"/>
              </a:ext>
            </a:extLst>
          </p:cNvPr>
          <p:cNvSpPr txBox="1">
            <a:spLocks/>
          </p:cNvSpPr>
          <p:nvPr/>
        </p:nvSpPr>
        <p:spPr>
          <a:xfrm>
            <a:off x="437662" y="797169"/>
            <a:ext cx="9104923" cy="56036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90000"/>
              <a:buFontTx/>
              <a:buBlip>
                <a:blip r:embed="rId12"/>
              </a:buBlip>
              <a:defRPr kumimoji="1" lang="ko-KR" altLang="en-US" sz="1500" b="1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92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4C8A"/>
              </a:buClr>
              <a:buSzPct val="100000"/>
              <a:buFont typeface="Wingdings" panose="05000000000000000000" pitchFamily="2" charset="2"/>
              <a:buChar char="§"/>
              <a:defRPr kumimoji="0" lang="ko-KR" altLang="en-US" sz="13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70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11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48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–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81075" indent="-92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7323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421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608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79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ko-KR" altLang="en-US" b="0" dirty="0" err="1">
                <a:latin typeface="맑은 고딕"/>
                <a:ea typeface="맑은 고딕"/>
              </a:rPr>
              <a:t>Document</a:t>
            </a:r>
            <a:r>
              <a:rPr lang="ko-KR" altLang="en-US" b="0" dirty="0">
                <a:latin typeface="맑은 고딕"/>
                <a:ea typeface="맑은 고딕"/>
              </a:rPr>
              <a:t> </a:t>
            </a:r>
            <a:r>
              <a:rPr lang="ko-KR" altLang="en-US" b="0" dirty="0" err="1">
                <a:latin typeface="맑은 고딕"/>
                <a:ea typeface="맑은 고딕"/>
              </a:rPr>
              <a:t>based</a:t>
            </a:r>
            <a:r>
              <a:rPr lang="ko-KR" altLang="en-US" b="0" dirty="0">
                <a:latin typeface="맑은 고딕"/>
                <a:ea typeface="맑은 고딕"/>
              </a:rPr>
              <a:t> Data </a:t>
            </a:r>
            <a:r>
              <a:rPr lang="ko-KR" altLang="en-US" b="0" dirty="0" err="1">
                <a:latin typeface="맑은 고딕"/>
                <a:ea typeface="맑은 고딕"/>
              </a:rPr>
              <a:t>Querying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0735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F8D2BC-9BD6-B56A-3856-240865F0F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797300" y="6499244"/>
            <a:ext cx="23114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87A254-4C0D-40EA-B659-A4023886A971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Picture 3" descr="Techmeme Leaderboards">
            <a:extLst>
              <a:ext uri="{FF2B5EF4-FFF2-40B4-BE49-F238E27FC236}">
                <a16:creationId xmlns:a16="http://schemas.microsoft.com/office/drawing/2014/main" id="{467D94C9-1527-FA67-B003-E09579B2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9" y="1650080"/>
            <a:ext cx="1734355" cy="413907"/>
          </a:xfrm>
          <a:prstGeom prst="rect">
            <a:avLst/>
          </a:prstGeom>
        </p:spPr>
      </p:pic>
      <p:pic>
        <p:nvPicPr>
          <p:cNvPr id="4" name="Picture 4" descr="S&amp;P Global Homepage | S&amp;P Global">
            <a:extLst>
              <a:ext uri="{FF2B5EF4-FFF2-40B4-BE49-F238E27FC236}">
                <a16:creationId xmlns:a16="http://schemas.microsoft.com/office/drawing/2014/main" id="{8D1ABB3E-2D6C-F152-36C1-368FEDE8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1" y="1992720"/>
            <a:ext cx="2163651" cy="838465"/>
          </a:xfrm>
          <a:prstGeom prst="rect">
            <a:avLst/>
          </a:prstGeom>
        </p:spPr>
      </p:pic>
      <p:pic>
        <p:nvPicPr>
          <p:cNvPr id="5" name="Picture 5" descr="Send Press Releases With GlobeNews Wire | GlobeNewswire">
            <a:extLst>
              <a:ext uri="{FF2B5EF4-FFF2-40B4-BE49-F238E27FC236}">
                <a16:creationId xmlns:a16="http://schemas.microsoft.com/office/drawing/2014/main" id="{CDB16940-4DA4-86BB-FA39-2F281F978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78" y="2697637"/>
            <a:ext cx="2088525" cy="675850"/>
          </a:xfrm>
          <a:prstGeom prst="rect">
            <a:avLst/>
          </a:prstGeom>
        </p:spPr>
      </p:pic>
      <p:pic>
        <p:nvPicPr>
          <p:cNvPr id="6" name="Picture 6" descr="ComputerWorld - Bristol Based IT - Helping Businesses Define Tomorrow">
            <a:extLst>
              <a:ext uri="{FF2B5EF4-FFF2-40B4-BE49-F238E27FC236}">
                <a16:creationId xmlns:a16="http://schemas.microsoft.com/office/drawing/2014/main" id="{526E15C3-CBB7-ED3F-030F-DD42A873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09" y="3450177"/>
            <a:ext cx="1924008" cy="539716"/>
          </a:xfrm>
          <a:prstGeom prst="rect">
            <a:avLst/>
          </a:prstGeom>
        </p:spPr>
      </p:pic>
      <p:pic>
        <p:nvPicPr>
          <p:cNvPr id="7" name="Picture 7" descr="prnewswire.com 웹사이트용 프록시 구매 - FineProxy">
            <a:extLst>
              <a:ext uri="{FF2B5EF4-FFF2-40B4-BE49-F238E27FC236}">
                <a16:creationId xmlns:a16="http://schemas.microsoft.com/office/drawing/2014/main" id="{E7EBFEA5-C1C0-00D1-1B54-CDAB6596F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913" y="5538368"/>
            <a:ext cx="1230872" cy="1230872"/>
          </a:xfrm>
          <a:prstGeom prst="rect">
            <a:avLst/>
          </a:prstGeom>
        </p:spPr>
      </p:pic>
      <p:pic>
        <p:nvPicPr>
          <p:cNvPr id="8" name="Picture 8" descr="Gartner | Delivering Actionable, Objective Insight to Executives and Their  Teams">
            <a:extLst>
              <a:ext uri="{FF2B5EF4-FFF2-40B4-BE49-F238E27FC236}">
                <a16:creationId xmlns:a16="http://schemas.microsoft.com/office/drawing/2014/main" id="{87F32EB9-C346-BF9C-3589-909B18180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24" y="5041635"/>
            <a:ext cx="1508976" cy="836637"/>
          </a:xfrm>
          <a:prstGeom prst="rect">
            <a:avLst/>
          </a:prstGeom>
        </p:spPr>
      </p:pic>
      <p:pic>
        <p:nvPicPr>
          <p:cNvPr id="9" name="Picture 9" descr="2021 World Digital Textile Forum">
            <a:extLst>
              <a:ext uri="{FF2B5EF4-FFF2-40B4-BE49-F238E27FC236}">
                <a16:creationId xmlns:a16="http://schemas.microsoft.com/office/drawing/2014/main" id="{5555FB6A-35B7-87A3-DFBB-46F28AE50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960" y="4667859"/>
            <a:ext cx="1605567" cy="610648"/>
          </a:xfrm>
          <a:prstGeom prst="rect">
            <a:avLst/>
          </a:prstGeom>
        </p:spPr>
      </p:pic>
      <p:pic>
        <p:nvPicPr>
          <p:cNvPr id="10" name="Picture 10" descr="The Wall Street Journal 기사로 영어단어 공부하기 - 새벽이의 새벽 나들이">
            <a:extLst>
              <a:ext uri="{FF2B5EF4-FFF2-40B4-BE49-F238E27FC236}">
                <a16:creationId xmlns:a16="http://schemas.microsoft.com/office/drawing/2014/main" id="{268CE678-6BA7-193B-FDF3-EB7D0D30F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459" y="5818005"/>
            <a:ext cx="1190253" cy="613160"/>
          </a:xfrm>
          <a:prstGeom prst="rect">
            <a:avLst/>
          </a:prstGeom>
        </p:spPr>
      </p:pic>
      <p:sp>
        <p:nvSpPr>
          <p:cNvPr id="11" name="Right Brace 11">
            <a:extLst>
              <a:ext uri="{FF2B5EF4-FFF2-40B4-BE49-F238E27FC236}">
                <a16:creationId xmlns:a16="http://schemas.microsoft.com/office/drawing/2014/main" id="{62425317-9AB6-DA9E-62FF-6AF544F54D68}"/>
              </a:ext>
            </a:extLst>
          </p:cNvPr>
          <p:cNvSpPr/>
          <p:nvPr/>
        </p:nvSpPr>
        <p:spPr>
          <a:xfrm>
            <a:off x="2936615" y="1748199"/>
            <a:ext cx="472226" cy="4056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8274C0-C1C8-25A1-439F-565123F5B5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60" y="3532212"/>
            <a:ext cx="1478553" cy="433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23275C-2F09-9F69-286A-3F8780EDA2F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38" y="3290758"/>
            <a:ext cx="1651438" cy="4354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608FB-4FA2-93AB-CADC-5C719ED5CB88}"/>
              </a:ext>
            </a:extLst>
          </p:cNvPr>
          <p:cNvSpPr/>
          <p:nvPr/>
        </p:nvSpPr>
        <p:spPr>
          <a:xfrm>
            <a:off x="4004802" y="3811770"/>
            <a:ext cx="1462388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Web Content </a:t>
            </a:r>
            <a:b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Crawler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9D8981-BB2E-AC5B-DCED-90E5BA58E71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34" y="3828836"/>
            <a:ext cx="433568" cy="43356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648A6F-D5FC-446D-0CEB-89E10680EFCE}"/>
              </a:ext>
            </a:extLst>
          </p:cNvPr>
          <p:cNvCxnSpPr/>
          <p:nvPr/>
        </p:nvCxnSpPr>
        <p:spPr>
          <a:xfrm>
            <a:off x="5350209" y="3717562"/>
            <a:ext cx="59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86C58CE-30C2-D2A2-63E8-11BB3FD0834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85" y="3445620"/>
            <a:ext cx="1597489" cy="52030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AB40E9-D883-48BB-D60F-221F79BE3E17}"/>
              </a:ext>
            </a:extLst>
          </p:cNvPr>
          <p:cNvCxnSpPr/>
          <p:nvPr/>
        </p:nvCxnSpPr>
        <p:spPr>
          <a:xfrm>
            <a:off x="7630913" y="3705770"/>
            <a:ext cx="59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1">
            <a:extLst>
              <a:ext uri="{FF2B5EF4-FFF2-40B4-BE49-F238E27FC236}">
                <a16:creationId xmlns:a16="http://schemas.microsoft.com/office/drawing/2014/main" id="{F8FAE77E-00EF-55A4-87F3-6FF2FF197D15}"/>
              </a:ext>
            </a:extLst>
          </p:cNvPr>
          <p:cNvSpPr txBox="1"/>
          <p:nvPr/>
        </p:nvSpPr>
        <p:spPr>
          <a:xfrm>
            <a:off x="3683214" y="2676396"/>
            <a:ext cx="18414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</a:rPr>
              <a:t>Body extraction</a:t>
            </a:r>
            <a:endParaRPr lang="ko-KR" altLang="en-US">
              <a:ea typeface="맑은 고딕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6600F64C-36D7-FB1C-4C32-FEF4F7A92489}"/>
              </a:ext>
            </a:extLst>
          </p:cNvPr>
          <p:cNvSpPr txBox="1"/>
          <p:nvPr/>
        </p:nvSpPr>
        <p:spPr>
          <a:xfrm>
            <a:off x="5522635" y="2673385"/>
            <a:ext cx="31265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Vectorization and summarize</a:t>
            </a:r>
            <a:br>
              <a:rPr lang="en-US" altLang="ko-KR"/>
            </a:br>
            <a:r>
              <a:rPr lang="en-US" altLang="ko-KR"/>
              <a:t>news content</a:t>
            </a:r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CFDE0E3-CE7D-2F48-DF1E-2400F5AA11E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71" y="4703132"/>
            <a:ext cx="1478553" cy="41693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F451FC7-5E91-5339-9B72-760CB40DD86D}"/>
              </a:ext>
            </a:extLst>
          </p:cNvPr>
          <p:cNvCxnSpPr>
            <a:cxnSpLocks/>
          </p:cNvCxnSpPr>
          <p:nvPr/>
        </p:nvCxnSpPr>
        <p:spPr>
          <a:xfrm flipH="1">
            <a:off x="6889250" y="3965921"/>
            <a:ext cx="2387" cy="73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50">
            <a:extLst>
              <a:ext uri="{FF2B5EF4-FFF2-40B4-BE49-F238E27FC236}">
                <a16:creationId xmlns:a16="http://schemas.microsoft.com/office/drawing/2014/main" id="{E481091B-8FE8-F795-6DF8-35924C90FAF2}"/>
              </a:ext>
            </a:extLst>
          </p:cNvPr>
          <p:cNvCxnSpPr>
            <a:cxnSpLocks/>
          </p:cNvCxnSpPr>
          <p:nvPr/>
        </p:nvCxnSpPr>
        <p:spPr>
          <a:xfrm flipV="1">
            <a:off x="7642224" y="3965921"/>
            <a:ext cx="1380106" cy="945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A3A3AA-0897-E32C-DE0E-2B6665D5B346}"/>
              </a:ext>
            </a:extLst>
          </p:cNvPr>
          <p:cNvSpPr/>
          <p:nvPr/>
        </p:nvSpPr>
        <p:spPr>
          <a:xfrm>
            <a:off x="4320225" y="23442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②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2339DF-78FF-DF90-91B8-096976475C33}"/>
              </a:ext>
            </a:extLst>
          </p:cNvPr>
          <p:cNvSpPr/>
          <p:nvPr/>
        </p:nvSpPr>
        <p:spPr>
          <a:xfrm>
            <a:off x="6683936" y="23024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③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2CEB55-A6CD-3740-D92B-F7B28EA85F2E}"/>
              </a:ext>
            </a:extLst>
          </p:cNvPr>
          <p:cNvSpPr/>
          <p:nvPr/>
        </p:nvSpPr>
        <p:spPr>
          <a:xfrm>
            <a:off x="8817864" y="29282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④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886451-D83C-88A1-5F61-176816892604}"/>
              </a:ext>
            </a:extLst>
          </p:cNvPr>
          <p:cNvSpPr/>
          <p:nvPr/>
        </p:nvSpPr>
        <p:spPr>
          <a:xfrm>
            <a:off x="2572963" y="38094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①</a:t>
            </a:r>
            <a:endParaRPr lang="ko-KR" altLang="en-US"/>
          </a:p>
        </p:txBody>
      </p:sp>
      <p:pic>
        <p:nvPicPr>
          <p:cNvPr id="28" name="Picture 29" descr="IDC: The premier global market intelligence firm.">
            <a:extLst>
              <a:ext uri="{FF2B5EF4-FFF2-40B4-BE49-F238E27FC236}">
                <a16:creationId xmlns:a16="http://schemas.microsoft.com/office/drawing/2014/main" id="{CC445F3B-7AF3-C84D-E86E-4A02763B1C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8069" y="4155222"/>
            <a:ext cx="1813720" cy="393223"/>
          </a:xfrm>
          <a:prstGeom prst="rect">
            <a:avLst/>
          </a:prstGeom>
        </p:spPr>
      </p:pic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4CACDA21-DBBE-9DB3-E6DD-BCDAF0801A48}"/>
              </a:ext>
            </a:extLst>
          </p:cNvPr>
          <p:cNvSpPr txBox="1">
            <a:spLocks/>
          </p:cNvSpPr>
          <p:nvPr/>
        </p:nvSpPr>
        <p:spPr>
          <a:xfrm>
            <a:off x="437662" y="797169"/>
            <a:ext cx="9104923" cy="56036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90000"/>
              <a:buFontTx/>
              <a:buBlip>
                <a:blip r:embed="rId16"/>
              </a:buBlip>
              <a:defRPr kumimoji="1" lang="ko-KR" altLang="en-US" sz="1500" b="1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92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4C8A"/>
              </a:buClr>
              <a:buSzPct val="100000"/>
              <a:buFont typeface="Wingdings" panose="05000000000000000000" pitchFamily="2" charset="2"/>
              <a:buChar char="§"/>
              <a:defRPr kumimoji="0" lang="ko-KR" altLang="en-US" sz="13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70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11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48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–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81075" indent="-92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7323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421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608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79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ko-KR" altLang="en-US" b="0" dirty="0" err="1">
                <a:latin typeface="맑은 고딕"/>
                <a:ea typeface="맑은 고딕"/>
              </a:rPr>
              <a:t>Knowledge-Based</a:t>
            </a:r>
            <a:r>
              <a:rPr lang="ko-KR" altLang="en-US" b="0" dirty="0">
                <a:latin typeface="맑은 고딕"/>
                <a:ea typeface="맑은 고딕"/>
              </a:rPr>
              <a:t> </a:t>
            </a:r>
            <a:r>
              <a:rPr lang="ko-KR" altLang="en-US" b="0" dirty="0" err="1">
                <a:latin typeface="맑은 고딕"/>
                <a:ea typeface="맑은 고딕"/>
              </a:rPr>
              <a:t>text</a:t>
            </a:r>
            <a:r>
              <a:rPr lang="ko-KR" altLang="en-US" b="0" dirty="0">
                <a:latin typeface="맑은 고딕"/>
                <a:ea typeface="맑은 고딕"/>
              </a:rPr>
              <a:t> </a:t>
            </a:r>
            <a:r>
              <a:rPr lang="ko-KR" altLang="en-US" b="0" dirty="0" err="1">
                <a:latin typeface="맑은 고딕"/>
                <a:ea typeface="맑은 고딕"/>
              </a:rPr>
              <a:t>collection</a:t>
            </a:r>
            <a:r>
              <a:rPr lang="ko-KR" altLang="en-US" b="0" dirty="0">
                <a:latin typeface="맑은 고딕"/>
                <a:ea typeface="맑은 고딕"/>
              </a:rPr>
              <a:t> and </a:t>
            </a:r>
            <a:r>
              <a:rPr lang="ko-KR" altLang="en-US" b="0" dirty="0" err="1">
                <a:latin typeface="맑은 고딕"/>
                <a:ea typeface="맑은 고딕"/>
              </a:rPr>
              <a:t>loading</a:t>
            </a:r>
            <a:endParaRPr lang="ko-KR" altLang="en-US" b="0" dirty="0" err="1"/>
          </a:p>
          <a:p>
            <a:pPr defTabSz="914400"/>
            <a:r>
              <a:rPr lang="ko-KR" altLang="en-US" b="0" err="1">
                <a:latin typeface="맑은 고딕"/>
                <a:ea typeface="맑은 고딕"/>
              </a:rPr>
              <a:t>Semiconductor</a:t>
            </a:r>
            <a:r>
              <a:rPr lang="ko-KR" altLang="en-US" b="0" dirty="0">
                <a:latin typeface="맑은 고딕"/>
                <a:ea typeface="맑은 고딕"/>
              </a:rPr>
              <a:t> AND (</a:t>
            </a:r>
            <a:r>
              <a:rPr lang="ko-KR" altLang="en-US" b="0" err="1">
                <a:latin typeface="맑은 고딕"/>
                <a:ea typeface="맑은 고딕"/>
              </a:rPr>
              <a:t>market</a:t>
            </a:r>
            <a:r>
              <a:rPr lang="ko-KR" altLang="en-US" b="0" dirty="0">
                <a:latin typeface="맑은 고딕"/>
                <a:ea typeface="맑은 고딕"/>
              </a:rPr>
              <a:t> OR </a:t>
            </a:r>
            <a:r>
              <a:rPr lang="ko-KR" altLang="en-US" b="0" err="1">
                <a:latin typeface="맑은 고딕"/>
                <a:ea typeface="맑은 고딕"/>
              </a:rPr>
              <a:t>predict</a:t>
            </a:r>
            <a:r>
              <a:rPr lang="ko-KR" altLang="en-US" b="0" dirty="0">
                <a:latin typeface="맑은 고딕"/>
                <a:ea typeface="맑은 고딕"/>
              </a:rPr>
              <a:t> OR </a:t>
            </a:r>
            <a:r>
              <a:rPr lang="ko-KR" altLang="en-US" b="0" err="1">
                <a:latin typeface="맑은 고딕"/>
                <a:ea typeface="맑은 고딕"/>
              </a:rPr>
              <a:t>forecast</a:t>
            </a:r>
            <a:r>
              <a:rPr lang="ko-KR" altLang="en-US" b="0" dirty="0">
                <a:latin typeface="맑은 고딕"/>
                <a:ea typeface="맑은 고딕"/>
              </a:rPr>
              <a:t> OR </a:t>
            </a:r>
            <a:r>
              <a:rPr lang="ko-KR" altLang="en-US" b="0" err="1">
                <a:latin typeface="맑은 고딕"/>
                <a:ea typeface="맑은 고딕"/>
              </a:rPr>
              <a:t>status</a:t>
            </a:r>
            <a:r>
              <a:rPr lang="ko-KR" altLang="en-US" b="0" dirty="0">
                <a:latin typeface="맑은 고딕"/>
                <a:ea typeface="맑은 고딕"/>
              </a:rPr>
              <a:t>)</a:t>
            </a:r>
            <a:endParaRPr lang="ko-KR" altLang="en-US" b="0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01BED00-32F2-6E70-B7AC-48F9F79B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9957543" cy="308405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Vector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store</a:t>
            </a:r>
            <a:r>
              <a:rPr lang="ko-KR" altLang="en-US" dirty="0">
                <a:latin typeface="맑은 고딕"/>
                <a:ea typeface="맑은 고딕"/>
              </a:rPr>
              <a:t> 구성[1] – </a:t>
            </a:r>
            <a:r>
              <a:rPr lang="ko-KR" altLang="en-US" dirty="0" err="1">
                <a:latin typeface="맑은 고딕"/>
                <a:ea typeface="맑은 고딕"/>
              </a:rPr>
              <a:t>Knowledge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Base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85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The Wall Street Journal 기사로 영어단어 공부하기 - 새벽이의 새벽 나들이">
            <a:extLst>
              <a:ext uri="{FF2B5EF4-FFF2-40B4-BE49-F238E27FC236}">
                <a16:creationId xmlns:a16="http://schemas.microsoft.com/office/drawing/2014/main" id="{61B5CA5B-EF60-F070-DDF5-7B489E01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8" y="2622593"/>
            <a:ext cx="1541173" cy="783607"/>
          </a:xfrm>
          <a:prstGeom prst="rect">
            <a:avLst/>
          </a:prstGeom>
        </p:spPr>
      </p:pic>
      <p:sp>
        <p:nvSpPr>
          <p:cNvPr id="3" name="Right Brace 11">
            <a:extLst>
              <a:ext uri="{FF2B5EF4-FFF2-40B4-BE49-F238E27FC236}">
                <a16:creationId xmlns:a16="http://schemas.microsoft.com/office/drawing/2014/main" id="{9E79DB85-9BB4-7A4B-4122-A190762D390C}"/>
              </a:ext>
            </a:extLst>
          </p:cNvPr>
          <p:cNvSpPr/>
          <p:nvPr/>
        </p:nvSpPr>
        <p:spPr>
          <a:xfrm>
            <a:off x="3509209" y="1359363"/>
            <a:ext cx="472226" cy="4110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E62407-9224-D193-48F4-D368F34E4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37" y="3135549"/>
            <a:ext cx="1478553" cy="433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276DF9-400D-BE97-B6C7-854D77725E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6" y="2834740"/>
            <a:ext cx="1651438" cy="4354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27DF55-1DD7-B49C-056E-35CD8D3A126A}"/>
              </a:ext>
            </a:extLst>
          </p:cNvPr>
          <p:cNvSpPr/>
          <p:nvPr/>
        </p:nvSpPr>
        <p:spPr>
          <a:xfrm>
            <a:off x="4377322" y="3468179"/>
            <a:ext cx="1462388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Web Content </a:t>
            </a:r>
            <a:b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1500" b="1" i="0">
                <a:solidFill>
                  <a:srgbClr val="000000"/>
                </a:solidFill>
                <a:effectLst/>
                <a:latin typeface="-apple-system"/>
              </a:rPr>
              <a:t>Crawler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B6D73B-B79F-962A-20A7-652B3CF7F7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23" y="3522720"/>
            <a:ext cx="433568" cy="43356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3C7C59-D441-41EB-F509-F6E6D305DB5E}"/>
              </a:ext>
            </a:extLst>
          </p:cNvPr>
          <p:cNvCxnSpPr/>
          <p:nvPr/>
        </p:nvCxnSpPr>
        <p:spPr>
          <a:xfrm>
            <a:off x="5551433" y="3352262"/>
            <a:ext cx="59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6C0D2A3-67D7-C23B-5F85-145374FE64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2" y="3048957"/>
            <a:ext cx="1597489" cy="52030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8E90EB-7664-7AEB-934D-AAACCC718AAC}"/>
              </a:ext>
            </a:extLst>
          </p:cNvPr>
          <p:cNvCxnSpPr/>
          <p:nvPr/>
        </p:nvCxnSpPr>
        <p:spPr>
          <a:xfrm>
            <a:off x="7633390" y="3309107"/>
            <a:ext cx="59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3132CF66-C7DC-F1BB-CD88-66685E0968F4}"/>
              </a:ext>
            </a:extLst>
          </p:cNvPr>
          <p:cNvSpPr txBox="1"/>
          <p:nvPr/>
        </p:nvSpPr>
        <p:spPr>
          <a:xfrm>
            <a:off x="3990795" y="4445996"/>
            <a:ext cx="191667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</a:rPr>
              <a:t>Body extraction</a:t>
            </a:r>
            <a:endParaRPr lang="ko-KR" altLang="en-US">
              <a:ea typeface="맑은 고딕"/>
              <a:cs typeface="Arial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8543DBD1-C424-4F8B-A535-55DBCDA45965}"/>
              </a:ext>
            </a:extLst>
          </p:cNvPr>
          <p:cNvSpPr txBox="1"/>
          <p:nvPr/>
        </p:nvSpPr>
        <p:spPr>
          <a:xfrm>
            <a:off x="7849111" y="1672260"/>
            <a:ext cx="197496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Store </a:t>
            </a:r>
            <a:br>
              <a:rPr lang="en-US" altLang="ko-KR"/>
            </a:br>
            <a:r>
              <a:rPr lang="en-US" altLang="ko-KR"/>
              <a:t>similarity </a:t>
            </a:r>
            <a:br>
              <a:rPr lang="en-US" altLang="ko-KR"/>
            </a:br>
            <a:r>
              <a:rPr lang="en-US" altLang="ko-KR"/>
              <a:t>reference vectors</a:t>
            </a:r>
            <a:endParaRPr lang="ko-KR" altLang="en-US">
              <a:cs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399992-2C49-00CF-E8F9-9DD3034857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48" y="4306469"/>
            <a:ext cx="1478553" cy="41693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61A383-F1F4-D714-B88A-BFB23A2ABE1C}"/>
              </a:ext>
            </a:extLst>
          </p:cNvPr>
          <p:cNvCxnSpPr>
            <a:cxnSpLocks/>
          </p:cNvCxnSpPr>
          <p:nvPr/>
        </p:nvCxnSpPr>
        <p:spPr>
          <a:xfrm flipH="1">
            <a:off x="6891727" y="3569258"/>
            <a:ext cx="2387" cy="73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50">
            <a:extLst>
              <a:ext uri="{FF2B5EF4-FFF2-40B4-BE49-F238E27FC236}">
                <a16:creationId xmlns:a16="http://schemas.microsoft.com/office/drawing/2014/main" id="{691AC07B-1067-758E-7458-696826B65957}"/>
              </a:ext>
            </a:extLst>
          </p:cNvPr>
          <p:cNvCxnSpPr>
            <a:cxnSpLocks/>
          </p:cNvCxnSpPr>
          <p:nvPr/>
        </p:nvCxnSpPr>
        <p:spPr>
          <a:xfrm flipV="1">
            <a:off x="7644701" y="3569258"/>
            <a:ext cx="1380106" cy="945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06119C-0D8B-278C-5FD9-1343E9D0346A}"/>
              </a:ext>
            </a:extLst>
          </p:cNvPr>
          <p:cNvSpPr/>
          <p:nvPr/>
        </p:nvSpPr>
        <p:spPr>
          <a:xfrm>
            <a:off x="4664304" y="4109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②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16C426-1918-86A9-FF47-5CBCE9D44B93}"/>
              </a:ext>
            </a:extLst>
          </p:cNvPr>
          <p:cNvSpPr/>
          <p:nvPr/>
        </p:nvSpPr>
        <p:spPr>
          <a:xfrm>
            <a:off x="8695339" y="25310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④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874F30-CC06-E2A3-2B4F-86372AEFE9E4}"/>
              </a:ext>
            </a:extLst>
          </p:cNvPr>
          <p:cNvSpPr/>
          <p:nvPr/>
        </p:nvSpPr>
        <p:spPr>
          <a:xfrm>
            <a:off x="3247270" y="3225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①</a:t>
            </a:r>
            <a:endParaRPr lang="ko-KR" altLang="en-US"/>
          </a:p>
        </p:txBody>
      </p:sp>
      <p:pic>
        <p:nvPicPr>
          <p:cNvPr id="19" name="Picture 2" descr="Investing.com - AlternativeData">
            <a:extLst>
              <a:ext uri="{FF2B5EF4-FFF2-40B4-BE49-F238E27FC236}">
                <a16:creationId xmlns:a16="http://schemas.microsoft.com/office/drawing/2014/main" id="{0B9D796A-F1C7-B128-D9E0-5BE442A48F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14" y="1897155"/>
            <a:ext cx="1927853" cy="666847"/>
          </a:xfrm>
          <a:prstGeom prst="rect">
            <a:avLst/>
          </a:prstGeom>
        </p:spPr>
      </p:pic>
      <p:pic>
        <p:nvPicPr>
          <p:cNvPr id="20" name="Picture 29" descr="NICE평가정보, 대안정보 활용한 사업자 전용 신용평가 내달 돌입 - 전자신문">
            <a:extLst>
              <a:ext uri="{FF2B5EF4-FFF2-40B4-BE49-F238E27FC236}">
                <a16:creationId xmlns:a16="http://schemas.microsoft.com/office/drawing/2014/main" id="{A591780E-7B4C-6273-707D-30158936C8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876" y="3592218"/>
            <a:ext cx="1974712" cy="614541"/>
          </a:xfrm>
          <a:prstGeom prst="rect">
            <a:avLst/>
          </a:prstGeom>
        </p:spPr>
      </p:pic>
      <p:pic>
        <p:nvPicPr>
          <p:cNvPr id="21" name="Picture 30" descr="Adobe Acrobat Reader: Edit PDF - Google Play 앱">
            <a:extLst>
              <a:ext uri="{FF2B5EF4-FFF2-40B4-BE49-F238E27FC236}">
                <a16:creationId xmlns:a16="http://schemas.microsoft.com/office/drawing/2014/main" id="{A483CFFA-1526-9607-0BAF-13B6B1A7A3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0213" y="1801773"/>
            <a:ext cx="679896" cy="667862"/>
          </a:xfrm>
          <a:prstGeom prst="rect">
            <a:avLst/>
          </a:prstGeom>
        </p:spPr>
      </p:pic>
      <p:pic>
        <p:nvPicPr>
          <p:cNvPr id="22" name="Picture 31" descr="금융감독원 모바일 전자공시(DART) - Google Play 앱">
            <a:extLst>
              <a:ext uri="{FF2B5EF4-FFF2-40B4-BE49-F238E27FC236}">
                <a16:creationId xmlns:a16="http://schemas.microsoft.com/office/drawing/2014/main" id="{82463E7A-02A9-FA53-C2F9-BA05FFCA7F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409" y="4203278"/>
            <a:ext cx="1402753" cy="1402986"/>
          </a:xfrm>
          <a:prstGeom prst="rect">
            <a:avLst/>
          </a:prstGeom>
        </p:spPr>
      </p:pic>
      <p:pic>
        <p:nvPicPr>
          <p:cNvPr id="23" name="Picture 32" descr="Database] CSV와 Python">
            <a:extLst>
              <a:ext uri="{FF2B5EF4-FFF2-40B4-BE49-F238E27FC236}">
                <a16:creationId xmlns:a16="http://schemas.microsoft.com/office/drawing/2014/main" id="{257D0E54-C80C-9C83-2201-A3C01B8994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7664" y="2908083"/>
            <a:ext cx="698143" cy="926420"/>
          </a:xfrm>
          <a:prstGeom prst="rect">
            <a:avLst/>
          </a:prstGeom>
        </p:spPr>
      </p:pic>
      <p:pic>
        <p:nvPicPr>
          <p:cNvPr id="24" name="Picture 33" descr="Where to Find Full-Text Articles - Locating Full Text Articles - LibGuides  at Bethel University">
            <a:extLst>
              <a:ext uri="{FF2B5EF4-FFF2-40B4-BE49-F238E27FC236}">
                <a16:creationId xmlns:a16="http://schemas.microsoft.com/office/drawing/2014/main" id="{D393641C-79DE-6B03-1246-6CFEA4370B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7819" y="4264546"/>
            <a:ext cx="1017753" cy="934067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5DAB94C6-AA20-5CF5-6701-344BC51F27DF}"/>
              </a:ext>
            </a:extLst>
          </p:cNvPr>
          <p:cNvSpPr txBox="1">
            <a:spLocks/>
          </p:cNvSpPr>
          <p:nvPr/>
        </p:nvSpPr>
        <p:spPr>
          <a:xfrm>
            <a:off x="437662" y="797169"/>
            <a:ext cx="9104923" cy="56036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90000"/>
              <a:buFontTx/>
              <a:buBlip>
                <a:blip r:embed="rId14"/>
              </a:buBlip>
              <a:defRPr kumimoji="1" lang="ko-KR" altLang="en-US" sz="1500" b="1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92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4C8A"/>
              </a:buClr>
              <a:buSzPct val="100000"/>
              <a:buFont typeface="Wingdings" panose="05000000000000000000" pitchFamily="2" charset="2"/>
              <a:buChar char="§"/>
              <a:defRPr kumimoji="0" lang="ko-KR" altLang="en-US" sz="13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70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11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48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–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81075" indent="-92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7323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421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608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79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ko-KR" altLang="en-US" b="0">
                <a:latin typeface="맑은 고딕"/>
                <a:ea typeface="맑은 고딕"/>
              </a:rPr>
              <a:t>WONIKQ&amp;C Financial </a:t>
            </a:r>
            <a:r>
              <a:rPr lang="ko-KR" altLang="en-US" b="0" err="1">
                <a:latin typeface="맑은 고딕"/>
                <a:ea typeface="맑은 고딕"/>
              </a:rPr>
              <a:t>information</a:t>
            </a:r>
            <a:r>
              <a:rPr lang="ko-KR" altLang="en-US" b="0">
                <a:latin typeface="맑은 고딕"/>
                <a:ea typeface="맑은 고딕"/>
              </a:rPr>
              <a:t> </a:t>
            </a:r>
            <a:r>
              <a:rPr lang="ko-KR" altLang="en-US" b="0" err="1">
                <a:latin typeface="맑은 고딕"/>
                <a:ea typeface="맑은 고딕"/>
              </a:rPr>
              <a:t>text</a:t>
            </a:r>
            <a:r>
              <a:rPr lang="ko-KR" altLang="en-US" b="0">
                <a:latin typeface="맑은 고딕"/>
                <a:ea typeface="맑은 고딕"/>
              </a:rPr>
              <a:t> </a:t>
            </a:r>
            <a:r>
              <a:rPr lang="ko-KR" altLang="en-US" b="0" err="1">
                <a:latin typeface="맑은 고딕"/>
                <a:ea typeface="맑은 고딕"/>
              </a:rPr>
              <a:t>collection</a:t>
            </a:r>
            <a:r>
              <a:rPr lang="ko-KR" altLang="en-US" b="0">
                <a:latin typeface="맑은 고딕"/>
                <a:ea typeface="맑은 고딕"/>
              </a:rPr>
              <a:t> and </a:t>
            </a:r>
            <a:r>
              <a:rPr lang="ko-KR" altLang="en-US" b="0" err="1">
                <a:latin typeface="맑은 고딕"/>
                <a:ea typeface="맑은 고딕"/>
              </a:rPr>
              <a:t>loading</a:t>
            </a:r>
            <a:endParaRPr lang="ko-KR" altLang="en-US" b="0" err="1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A5511E6-F755-371B-2B55-5CBB8F5C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10992966" cy="703228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Vector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store</a:t>
            </a:r>
            <a:r>
              <a:rPr lang="ko-KR" altLang="en-US" dirty="0">
                <a:latin typeface="맑은 고딕"/>
                <a:ea typeface="맑은 고딕"/>
              </a:rPr>
              <a:t> 구성[2]– Financial </a:t>
            </a:r>
            <a:r>
              <a:rPr lang="ko-KR" altLang="en-US" dirty="0" err="1">
                <a:latin typeface="맑은 고딕"/>
                <a:ea typeface="맑은 고딕"/>
              </a:rPr>
              <a:t>information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B8DD784F-01DF-CDC2-D7AC-CE4EA97F55F6}"/>
              </a:ext>
            </a:extLst>
          </p:cNvPr>
          <p:cNvSpPr txBox="1"/>
          <p:nvPr/>
        </p:nvSpPr>
        <p:spPr>
          <a:xfrm>
            <a:off x="4070005" y="1914508"/>
            <a:ext cx="31265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/>
              <a:t>Vectorization and summarize</a:t>
            </a:r>
            <a:br>
              <a:rPr lang="en-US" altLang="ko-KR"/>
            </a:br>
            <a:r>
              <a:rPr lang="en-US" altLang="ko-KR"/>
              <a:t>news content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BDE216-23D6-6937-762C-6FA551E177B4}"/>
              </a:ext>
            </a:extLst>
          </p:cNvPr>
          <p:cNvSpPr/>
          <p:nvPr/>
        </p:nvSpPr>
        <p:spPr>
          <a:xfrm>
            <a:off x="6693307" y="26490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③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CE3B177-FDC6-F14E-9365-3C4EDA06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0" y="299117"/>
            <a:ext cx="8521603" cy="382587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en-US" altLang="ko-KR">
                <a:latin typeface="맑은 고딕"/>
                <a:ea typeface="맑은 고딕"/>
              </a:rPr>
              <a:t>Example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09DD5-CFD8-476C-59D2-D2F5CFF15EA9}"/>
              </a:ext>
            </a:extLst>
          </p:cNvPr>
          <p:cNvSpPr txBox="1"/>
          <p:nvPr/>
        </p:nvSpPr>
        <p:spPr>
          <a:xfrm>
            <a:off x="437662" y="158484"/>
            <a:ext cx="5486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altLang="ko-KR" sz="2800" b="1" kern="0" dirty="0">
                <a:solidFill>
                  <a:schemeClr val="bg1"/>
                </a:solidFill>
                <a:latin typeface="맑은 고딕"/>
                <a:cs typeface="Arial"/>
              </a:rPr>
              <a:t>4</a:t>
            </a:r>
            <a:endParaRPr kumimoji="0" lang="ko-KR" altLang="en-US" sz="2800" b="1" kern="0" dirty="0">
              <a:solidFill>
                <a:schemeClr val="bg1"/>
              </a:solidFill>
              <a:latin typeface="맑은 고딕" panose="020B0503020000020004" pitchFamily="50" charset="-127"/>
              <a:cs typeface="Arial"/>
            </a:endParaRPr>
          </a:p>
        </p:txBody>
      </p:sp>
      <p:pic>
        <p:nvPicPr>
          <p:cNvPr id="5" name="그림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7E7545C-DEA3-5594-5723-D429F949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15" y="1598975"/>
            <a:ext cx="8979568" cy="3990917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87BB1885-9E42-CD54-61D8-E6EBD2405160}"/>
              </a:ext>
            </a:extLst>
          </p:cNvPr>
          <p:cNvSpPr txBox="1">
            <a:spLocks/>
          </p:cNvSpPr>
          <p:nvPr/>
        </p:nvSpPr>
        <p:spPr>
          <a:xfrm>
            <a:off x="437662" y="797169"/>
            <a:ext cx="9104923" cy="56036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90000"/>
              <a:buFontTx/>
              <a:buBlip>
                <a:blip r:embed="rId3"/>
              </a:buBlip>
              <a:defRPr kumimoji="1" lang="ko-KR" altLang="en-US" sz="1500" b="1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92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4C8A"/>
              </a:buClr>
              <a:buSzPct val="100000"/>
              <a:buFont typeface="Wingdings" panose="05000000000000000000" pitchFamily="2" charset="2"/>
              <a:buChar char="§"/>
              <a:defRPr kumimoji="0" lang="ko-KR" altLang="en-US" sz="13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70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11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48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–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81075" indent="-92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Times" charset="0"/>
              <a:buChar char="•"/>
              <a:defRPr kumimoji="1"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7323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421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608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795" indent="-228593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ko-KR" altLang="en-US" b="0" err="1">
                <a:latin typeface="맑은 고딕"/>
                <a:ea typeface="맑은 고딕"/>
              </a:rPr>
              <a:t>Chatbot</a:t>
            </a:r>
            <a:r>
              <a:rPr lang="ko-KR" altLang="en-US" b="0">
                <a:latin typeface="맑은 고딕"/>
                <a:ea typeface="맑은 고딕"/>
              </a:rPr>
              <a:t> 검색 과정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5BD320-BE1E-D6E1-6D29-43ED9A772862}"/>
              </a:ext>
            </a:extLst>
          </p:cNvPr>
          <p:cNvSpPr/>
          <p:nvPr/>
        </p:nvSpPr>
        <p:spPr bwMode="auto">
          <a:xfrm>
            <a:off x="746518" y="2825350"/>
            <a:ext cx="8552421" cy="16826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1E0F1-6DF5-F0CD-A835-A4BC40DB1E0F}"/>
              </a:ext>
            </a:extLst>
          </p:cNvPr>
          <p:cNvSpPr/>
          <p:nvPr/>
        </p:nvSpPr>
        <p:spPr bwMode="auto">
          <a:xfrm>
            <a:off x="746238" y="4577325"/>
            <a:ext cx="8524306" cy="52090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AE1E5-7752-F7CE-1AEF-B7FEE79F77FC}"/>
              </a:ext>
            </a:extLst>
          </p:cNvPr>
          <p:cNvSpPr txBox="1"/>
          <p:nvPr/>
        </p:nvSpPr>
        <p:spPr>
          <a:xfrm>
            <a:off x="6062031" y="2211050"/>
            <a:ext cx="1826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ko-KR" altLang="en-US" kern="0" err="1">
                <a:latin typeface="맑은 고딕" panose="020B0503020000020004" pitchFamily="50" charset="-127"/>
                <a:cs typeface="Arial"/>
              </a:rPr>
              <a:t>Search</a:t>
            </a:r>
            <a:endParaRPr kumimoji="0" lang="ko-KR" altLang="en-US" kern="0" err="1"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EE4CE-4E50-C6AB-32FF-C265188B76CD}"/>
              </a:ext>
            </a:extLst>
          </p:cNvPr>
          <p:cNvSpPr txBox="1"/>
          <p:nvPr/>
        </p:nvSpPr>
        <p:spPr>
          <a:xfrm>
            <a:off x="6116306" y="5536992"/>
            <a:ext cx="1826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ko-KR" altLang="en-US" kern="0">
                <a:latin typeface="맑은 고딕"/>
                <a:cs typeface="Arial"/>
              </a:rPr>
              <a:t>Summary</a:t>
            </a:r>
            <a:endParaRPr lang="ko-KR" altLang="en-US" kern="0" err="1">
              <a:latin typeface="맑은 고딕" panose="020B0503020000020004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78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651</Words>
  <Application>Microsoft Office PowerPoint</Application>
  <PresentationFormat>와이드스크린</PresentationFormat>
  <Paragraphs>261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-apple-system</vt:lpstr>
      <vt:lpstr>Malgun Gothic</vt:lpstr>
      <vt:lpstr>Malgun Gothic</vt:lpstr>
      <vt:lpstr>Arial</vt:lpstr>
      <vt:lpstr>Wingdings</vt:lpstr>
      <vt:lpstr>Office 테마</vt:lpstr>
      <vt:lpstr>Chatbot MVP</vt:lpstr>
      <vt:lpstr>MVP 소개</vt:lpstr>
      <vt:lpstr>Architecture</vt:lpstr>
      <vt:lpstr>Architecture – Google Contents Scraper</vt:lpstr>
      <vt:lpstr>Architecture - News Scraper</vt:lpstr>
      <vt:lpstr>Architecture – Documents Scraper</vt:lpstr>
      <vt:lpstr>Vector store 구성[1] – Knowledge Base</vt:lpstr>
      <vt:lpstr>Vector store 구성[2]– Financial information</vt:lpstr>
      <vt:lpstr>Example</vt:lpstr>
      <vt:lpstr>Example</vt:lpstr>
      <vt:lpstr>활용 범위</vt:lpstr>
      <vt:lpstr>활용 범위 : 해외 챗봇 도입 사례</vt:lpstr>
      <vt:lpstr>활용 범위 : 국내 챗봇 도입 사례</vt:lpstr>
      <vt:lpstr>활용 범위 : 국내 챗봇 도입 사례</vt:lpstr>
      <vt:lpstr>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MVP</dc:title>
  <dc:creator>이은하수</dc:creator>
  <cp:lastModifiedBy>이은하수</cp:lastModifiedBy>
  <cp:revision>2</cp:revision>
  <dcterms:created xsi:type="dcterms:W3CDTF">2023-12-07T05:37:14Z</dcterms:created>
  <dcterms:modified xsi:type="dcterms:W3CDTF">2023-12-07T05:42:14Z</dcterms:modified>
</cp:coreProperties>
</file>