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F7497-315F-4148-A492-3574BBAFF2D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A9ED83-9EC8-417F-B94F-AD5861139D11}">
      <dgm:prSet phldrT="[텍스트]" custT="1"/>
      <dgm:spPr/>
      <dgm:t>
        <a:bodyPr/>
        <a:lstStyle/>
        <a:p>
          <a:pPr latinLnBrk="1"/>
          <a:r>
            <a:rPr lang="ko-KR" altLang="en-US" sz="1800"/>
            <a:t>고객 만족도 상승</a:t>
          </a:r>
        </a:p>
      </dgm:t>
    </dgm:pt>
    <dgm:pt modelId="{DB6866AD-AAC0-4558-97B8-660E771085BF}" type="par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81D82590-9DB1-49B1-A3B0-CAB2CC285DBD}" type="sibTrans" cxnId="{AA41B449-E546-408B-BF84-176F10FC4A46}">
      <dgm:prSet/>
      <dgm:spPr/>
      <dgm:t>
        <a:bodyPr/>
        <a:lstStyle/>
        <a:p>
          <a:pPr latinLnBrk="1"/>
          <a:endParaRPr lang="ko-KR" altLang="en-US"/>
        </a:p>
      </dgm:t>
    </dgm:pt>
    <dgm:pt modelId="{177DA574-C562-4823-95A2-C152217091F7}">
      <dgm:prSet phldrT="[텍스트]"/>
      <dgm:spPr/>
      <dgm:t>
        <a:bodyPr anchor="ctr"/>
        <a:lstStyle/>
        <a:p>
          <a:pPr latinLnBrk="1"/>
          <a:r>
            <a:rPr lang="en-US" altLang="ko-KR" b="1"/>
            <a:t> </a:t>
          </a:r>
          <a:r>
            <a:rPr lang="ko-KR" altLang="en-US" b="1"/>
            <a:t>충성도 높은 고객 확보</a:t>
          </a:r>
        </a:p>
      </dgm:t>
    </dgm:pt>
    <dgm:pt modelId="{0C908589-6127-4E50-92AB-6D5FF8669DE1}" type="par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9439C5C0-7760-4542-844D-597EA1D8988F}" type="sibTrans" cxnId="{A37DDF9E-26B9-4C2A-8EC5-7AF04E07C4D0}">
      <dgm:prSet/>
      <dgm:spPr/>
      <dgm:t>
        <a:bodyPr/>
        <a:lstStyle/>
        <a:p>
          <a:pPr latinLnBrk="1"/>
          <a:endParaRPr lang="ko-KR" altLang="en-US"/>
        </a:p>
      </dgm:t>
    </dgm:pt>
    <dgm:pt modelId="{3B20196B-7993-4BF6-BFE9-1181984DAF48}">
      <dgm:prSet phldrT="[텍스트]" custT="1"/>
      <dgm:spPr/>
      <dgm:t>
        <a:bodyPr/>
        <a:lstStyle/>
        <a:p>
          <a:pPr latinLnBrk="1"/>
          <a:r>
            <a:rPr lang="ko-KR" altLang="en-US" sz="1800"/>
            <a:t>여러 사용자와 동시 대화 진행</a:t>
          </a:r>
        </a:p>
      </dgm:t>
    </dgm:pt>
    <dgm:pt modelId="{46EA6184-1B52-4D7E-AB4B-465EC225DA04}" type="sib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C4CD363C-B22C-487D-B288-1EE3EE11903E}" type="parTrans" cxnId="{C989C680-EB7B-4071-928D-8B00A945FE64}">
      <dgm:prSet/>
      <dgm:spPr/>
      <dgm:t>
        <a:bodyPr/>
        <a:lstStyle/>
        <a:p>
          <a:pPr latinLnBrk="1"/>
          <a:endParaRPr lang="ko-KR" altLang="en-US"/>
        </a:p>
      </dgm:t>
    </dgm:pt>
    <dgm:pt modelId="{087050CA-8B3F-4EA6-9DC4-A83250F67A2E}">
      <dgm:prSet/>
      <dgm:spPr/>
      <dgm:t>
        <a:bodyPr anchor="ctr"/>
        <a:lstStyle/>
        <a:p>
          <a:pPr latinLnBrk="1"/>
          <a:r>
            <a:rPr lang="ko-KR" altLang="en-US" b="1"/>
            <a:t> 비즈니스 생산성 향상</a:t>
          </a:r>
        </a:p>
      </dgm:t>
    </dgm:pt>
    <dgm:pt modelId="{771C0F68-969B-4CEF-AC96-124FD4B48A3D}" type="par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1451ED03-BF63-4DE8-B4D2-080D40829C09}" type="sibTrans" cxnId="{4C94E416-08DC-470C-9FEC-45D76CA560F0}">
      <dgm:prSet/>
      <dgm:spPr/>
      <dgm:t>
        <a:bodyPr/>
        <a:lstStyle/>
        <a:p>
          <a:pPr latinLnBrk="1"/>
          <a:endParaRPr lang="ko-KR" altLang="en-US"/>
        </a:p>
      </dgm:t>
    </dgm:pt>
    <dgm:pt modelId="{51EFFBE4-C5D0-4963-9FDC-B63EAF8775C5}">
      <dgm:prSet/>
      <dgm:spPr/>
      <dgm:t>
        <a:bodyPr anchor="ctr"/>
        <a:lstStyle/>
        <a:p>
          <a:pPr latinLnBrk="1"/>
          <a:r>
            <a:rPr lang="ko-KR" altLang="en-US" b="1"/>
            <a:t> 대기시간 단축</a:t>
          </a:r>
        </a:p>
      </dgm:t>
    </dgm:pt>
    <dgm:pt modelId="{58508C5D-FA9C-40B3-9C23-82E1BB4BB55E}" type="par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EB45F2B-CF57-40B9-8C2C-9386DCCE7CF2}" type="sibTrans" cxnId="{DA348D3E-3C49-4713-A62D-E27D07FB72D4}">
      <dgm:prSet/>
      <dgm:spPr/>
      <dgm:t>
        <a:bodyPr/>
        <a:lstStyle/>
        <a:p>
          <a:pPr latinLnBrk="1"/>
          <a:endParaRPr lang="ko-KR" altLang="en-US"/>
        </a:p>
      </dgm:t>
    </dgm:pt>
    <dgm:pt modelId="{1BF0F194-0E0C-4668-B085-A905674FCE6F}">
      <dgm:prSet custT="1"/>
      <dgm:spPr/>
      <dgm:t>
        <a:bodyPr/>
        <a:lstStyle/>
        <a:p>
          <a:pPr latinLnBrk="1"/>
          <a:r>
            <a:rPr lang="ko-KR" altLang="en-US" sz="1800"/>
            <a:t>특정 시간 수행 작업 자동화</a:t>
          </a:r>
        </a:p>
      </dgm:t>
    </dgm:pt>
    <dgm:pt modelId="{527B56D9-1004-4C60-B349-FD9B5D805D17}" type="par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ABF0C270-BADE-4BFC-B75A-399D84957963}" type="sibTrans" cxnId="{555445AB-DB4A-4D2C-B599-BA4E102FE616}">
      <dgm:prSet/>
      <dgm:spPr/>
      <dgm:t>
        <a:bodyPr/>
        <a:lstStyle/>
        <a:p>
          <a:pPr latinLnBrk="1"/>
          <a:endParaRPr lang="ko-KR" altLang="en-US"/>
        </a:p>
      </dgm:t>
    </dgm:pt>
    <dgm:pt modelId="{E355F317-B9C2-4C8C-928A-44F00A04AA38}">
      <dgm:prSet/>
      <dgm:spPr/>
      <dgm:t>
        <a:bodyPr anchor="ctr"/>
        <a:lstStyle/>
        <a:p>
          <a:pPr latinLnBrk="1"/>
          <a:r>
            <a:rPr lang="ko-KR" altLang="en-US" b="1"/>
            <a:t> 타 업무 시간 증대 </a:t>
          </a:r>
        </a:p>
      </dgm:t>
    </dgm:pt>
    <dgm:pt modelId="{4661C4B4-1535-43ED-8445-FEBA30CA588A}" type="par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A261693F-0C8A-47F3-84DC-9E217C6CD947}" type="sibTrans" cxnId="{DEF2D3DB-8463-4B6C-ABFF-295464450C22}">
      <dgm:prSet/>
      <dgm:spPr/>
      <dgm:t>
        <a:bodyPr/>
        <a:lstStyle/>
        <a:p>
          <a:pPr latinLnBrk="1"/>
          <a:endParaRPr lang="ko-KR" altLang="en-US"/>
        </a:p>
      </dgm:t>
    </dgm:pt>
    <dgm:pt modelId="{219B8E59-1431-4497-9480-8CD2968C8DB3}">
      <dgm:prSet/>
      <dgm:spPr/>
      <dgm:t>
        <a:bodyPr anchor="ctr"/>
        <a:lstStyle/>
        <a:p>
          <a:pPr latinLnBrk="1"/>
          <a:r>
            <a:rPr lang="ko-KR" altLang="en-US" b="1"/>
            <a:t> 고객 응답 대기 시간 단축</a:t>
          </a:r>
        </a:p>
      </dgm:t>
    </dgm:pt>
    <dgm:pt modelId="{B01CD90A-E535-424D-B5C1-29BCB9D0CFFA}" type="par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11F4A757-F32C-4CC0-BB72-A8AF838B2105}" type="sibTrans" cxnId="{0FBDCD6F-A382-4F22-A8C4-9395FAE5202B}">
      <dgm:prSet/>
      <dgm:spPr/>
      <dgm:t>
        <a:bodyPr/>
        <a:lstStyle/>
        <a:p>
          <a:pPr latinLnBrk="1"/>
          <a:endParaRPr lang="ko-KR" altLang="en-US"/>
        </a:p>
      </dgm:t>
    </dgm:pt>
    <dgm:pt modelId="{73D652A2-2352-4D34-8C60-A6A55C8CEBC8}">
      <dgm:prSet custT="1"/>
      <dgm:spPr/>
      <dgm:t>
        <a:bodyPr/>
        <a:lstStyle/>
        <a:p>
          <a:pPr latinLnBrk="1"/>
          <a:r>
            <a:rPr lang="ko-KR" altLang="en-US" sz="1800"/>
            <a:t>적극적인 고객 상호작용</a:t>
          </a:r>
        </a:p>
      </dgm:t>
    </dgm:pt>
    <dgm:pt modelId="{30C09634-C134-4694-BC3A-0DA2344960A7}" type="par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39E94F3A-F29A-43DC-9F4D-3F0BA0C12F55}" type="sibTrans" cxnId="{7891E169-568A-4AB2-A157-725E3D8F1902}">
      <dgm:prSet/>
      <dgm:spPr/>
      <dgm:t>
        <a:bodyPr/>
        <a:lstStyle/>
        <a:p>
          <a:pPr latinLnBrk="1"/>
          <a:endParaRPr lang="ko-KR" altLang="en-US"/>
        </a:p>
      </dgm:t>
    </dgm:pt>
    <dgm:pt modelId="{0810091E-A2D5-460A-AEB3-181F2D84CE57}">
      <dgm:prSet/>
      <dgm:spPr/>
      <dgm:t>
        <a:bodyPr anchor="ctr"/>
        <a:lstStyle/>
        <a:p>
          <a:pPr latinLnBrk="1"/>
          <a:r>
            <a:rPr lang="ko-KR" altLang="en-US" b="1"/>
            <a:t> 고객 모니터링 및 정보 수집으로 효과적 마케팅</a:t>
          </a:r>
        </a:p>
      </dgm:t>
    </dgm:pt>
    <dgm:pt modelId="{E6934DED-64C8-4A24-AFC0-2B27289E5C18}" type="par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353AFB47-3959-4D38-B2BB-9C2C8B7C2D50}" type="sibTrans" cxnId="{7E6A830C-B8C4-4E84-B5F7-102ACD419BB5}">
      <dgm:prSet/>
      <dgm:spPr/>
      <dgm:t>
        <a:bodyPr/>
        <a:lstStyle/>
        <a:p>
          <a:pPr latinLnBrk="1"/>
          <a:endParaRPr lang="ko-KR" altLang="en-US"/>
        </a:p>
      </dgm:t>
    </dgm:pt>
    <dgm:pt modelId="{9F5361CA-AEA3-4828-8929-C70FD3F08044}">
      <dgm:prSet/>
      <dgm:spPr/>
      <dgm:t>
        <a:bodyPr anchor="ctr"/>
        <a:lstStyle/>
        <a:p>
          <a:pPr latinLnBrk="1"/>
          <a:r>
            <a:rPr lang="ko-KR" altLang="en-US" b="1"/>
            <a:t> 질문을 통해 고객 정보 확보 및 영업에 적용하여 고객층 확대</a:t>
          </a:r>
        </a:p>
      </dgm:t>
    </dgm:pt>
    <dgm:pt modelId="{7E8CA625-DDEA-4EF7-A74E-BC07A44011D1}" type="par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7F07D21E-CBBA-4BC8-AD72-0C06811D41F3}" type="sibTrans" cxnId="{2C034D3C-7A3B-439B-8A2C-C9F9D80D130F}">
      <dgm:prSet/>
      <dgm:spPr/>
      <dgm:t>
        <a:bodyPr/>
        <a:lstStyle/>
        <a:p>
          <a:pPr latinLnBrk="1"/>
          <a:endParaRPr lang="ko-KR" altLang="en-US"/>
        </a:p>
      </dgm:t>
    </dgm:pt>
    <dgm:pt modelId="{4ECB22E2-7C63-43AB-B75D-B233A30400CE}">
      <dgm:prSet custT="1"/>
      <dgm:spPr/>
      <dgm:t>
        <a:bodyPr/>
        <a:lstStyle/>
        <a:p>
          <a:pPr latinLnBrk="1"/>
          <a:r>
            <a:rPr lang="ko-KR" altLang="en-US" sz="1800"/>
            <a:t>리드 자격 측정</a:t>
          </a:r>
        </a:p>
      </dgm:t>
    </dgm:pt>
    <dgm:pt modelId="{323D9A45-D4E2-4C5D-AA05-55785B61350C}" type="par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EAB4B2F0-3499-4294-ACBD-F389BA837260}" type="sibTrans" cxnId="{06F79923-1606-4301-95E8-6AB64FA3B3BE}">
      <dgm:prSet/>
      <dgm:spPr/>
      <dgm:t>
        <a:bodyPr/>
        <a:lstStyle/>
        <a:p>
          <a:pPr latinLnBrk="1"/>
          <a:endParaRPr lang="ko-KR" altLang="en-US"/>
        </a:p>
      </dgm:t>
    </dgm:pt>
    <dgm:pt modelId="{05F5FC41-C261-402A-95B8-C17929F4E2CC}">
      <dgm:prSet/>
      <dgm:spPr/>
      <dgm:t>
        <a:bodyPr anchor="ctr"/>
        <a:lstStyle/>
        <a:p>
          <a:pPr latinLnBrk="1"/>
          <a:r>
            <a:rPr lang="ko-KR" altLang="en-US" b="1"/>
            <a:t> 예산 </a:t>
          </a:r>
          <a:r>
            <a:rPr lang="en-US" altLang="ko-KR" b="1"/>
            <a:t>/ </a:t>
          </a:r>
          <a:r>
            <a:rPr lang="ko-KR" altLang="en-US" b="1"/>
            <a:t>일정 </a:t>
          </a:r>
          <a:r>
            <a:rPr lang="en-US" altLang="ko-KR" b="1"/>
            <a:t>/ </a:t>
          </a:r>
          <a:r>
            <a:rPr lang="ko-KR" altLang="en-US" b="1"/>
            <a:t>리소스 등 핵심 성과 지표 활용하여 의사결정 지원</a:t>
          </a:r>
        </a:p>
      </dgm:t>
    </dgm:pt>
    <dgm:pt modelId="{C46BFAE1-B1FB-454B-A357-769035738BB6}" type="par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0858B3F7-CEFB-4B82-A403-3B9CC87A7253}" type="sibTrans" cxnId="{F84F8E94-D4D4-4A28-8BF7-E695C1DAD29D}">
      <dgm:prSet/>
      <dgm:spPr/>
      <dgm:t>
        <a:bodyPr/>
        <a:lstStyle/>
        <a:p>
          <a:pPr latinLnBrk="1"/>
          <a:endParaRPr lang="ko-KR" altLang="en-US"/>
        </a:p>
      </dgm:t>
    </dgm:pt>
    <dgm:pt modelId="{279FAD3E-AA0C-4CB3-B75E-F1A203D487F4}">
      <dgm:prSet/>
      <dgm:spPr/>
      <dgm:t>
        <a:bodyPr anchor="ctr"/>
        <a:lstStyle/>
        <a:p>
          <a:pPr latinLnBrk="1"/>
          <a:r>
            <a:rPr lang="ko-KR" altLang="en-US" b="1"/>
            <a:t> 자격 없는 리드와 대응이 느린 고객에게 시간 투자 방지</a:t>
          </a:r>
        </a:p>
      </dgm:t>
    </dgm:pt>
    <dgm:pt modelId="{2ACBF104-B9FC-4837-9662-783C322600E2}" type="par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96D868A1-3EE9-4926-9154-8CABB690F26E}" type="sibTrans" cxnId="{C28B9232-5204-459D-8F08-4B71103A939A}">
      <dgm:prSet/>
      <dgm:spPr/>
      <dgm:t>
        <a:bodyPr/>
        <a:lstStyle/>
        <a:p>
          <a:pPr latinLnBrk="1"/>
          <a:endParaRPr lang="ko-KR" altLang="en-US"/>
        </a:p>
      </dgm:t>
    </dgm:pt>
    <dgm:pt modelId="{2072831D-DA41-4E74-8066-B44C57F44B88}">
      <dgm:prSet phldrT="[텍스트]"/>
      <dgm:spPr/>
      <dgm:t>
        <a:bodyPr anchor="ctr"/>
        <a:lstStyle/>
        <a:p>
          <a:pPr latinLnBrk="1"/>
          <a:r>
            <a:rPr lang="en-US" altLang="ko-KR" b="1"/>
            <a:t> </a:t>
          </a:r>
          <a:r>
            <a:rPr lang="ko-KR" altLang="en-US" b="1"/>
            <a:t>고객 구매 과정 장애물에 대한 통찰력 제공</a:t>
          </a:r>
        </a:p>
      </dgm:t>
    </dgm:pt>
    <dgm:pt modelId="{2AAE2CC8-34AF-41A8-8DC6-08F2816D14E0}" type="par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29DAD6AC-61A6-42A8-AF85-2CDF23A1EE3E}" type="sibTrans" cxnId="{74301186-CABC-47CE-AF42-731178E1FFFC}">
      <dgm:prSet/>
      <dgm:spPr/>
      <dgm:t>
        <a:bodyPr/>
        <a:lstStyle/>
        <a:p>
          <a:pPr latinLnBrk="1"/>
          <a:endParaRPr lang="ko-KR" altLang="en-US"/>
        </a:p>
      </dgm:t>
    </dgm:pt>
    <dgm:pt modelId="{0AEAC75D-A835-4495-8C04-1E264C30E0DF}" type="pres">
      <dgm:prSet presAssocID="{A8EF7497-315F-4148-A492-3574BBAFF2D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689F69-B579-472B-8F91-0F760B39F84B}" type="pres">
      <dgm:prSet presAssocID="{7DA9ED83-9EC8-417F-B94F-AD5861139D11}" presName="linNode" presStyleCnt="0"/>
      <dgm:spPr/>
    </dgm:pt>
    <dgm:pt modelId="{A1EF4BA5-E545-4D89-80A8-088E123D200A}" type="pres">
      <dgm:prSet presAssocID="{7DA9ED83-9EC8-417F-B94F-AD5861139D11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805F2B-BCD4-486C-B9A7-3AFAEE195520}" type="pres">
      <dgm:prSet presAssocID="{7DA9ED83-9EC8-417F-B94F-AD5861139D11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633BE-71EE-4AFB-8303-17DB012D4BFF}" type="pres">
      <dgm:prSet presAssocID="{81D82590-9DB1-49B1-A3B0-CAB2CC285DBD}" presName="spacing" presStyleCnt="0"/>
      <dgm:spPr/>
    </dgm:pt>
    <dgm:pt modelId="{69A5E463-8B10-4C6D-9D15-0071B7551FD2}" type="pres">
      <dgm:prSet presAssocID="{3B20196B-7993-4BF6-BFE9-1181984DAF48}" presName="linNode" presStyleCnt="0"/>
      <dgm:spPr/>
    </dgm:pt>
    <dgm:pt modelId="{E44BF84B-5FF0-4605-9641-A8C2534CEC63}" type="pres">
      <dgm:prSet presAssocID="{3B20196B-7993-4BF6-BFE9-1181984DAF48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E9F3CA-1268-4864-BCF4-8F15983FB31F}" type="pres">
      <dgm:prSet presAssocID="{3B20196B-7993-4BF6-BFE9-1181984DAF48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0CDFA8-7E2A-4F08-B1DE-737940C1F451}" type="pres">
      <dgm:prSet presAssocID="{46EA6184-1B52-4D7E-AB4B-465EC225DA04}" presName="spacing" presStyleCnt="0"/>
      <dgm:spPr/>
    </dgm:pt>
    <dgm:pt modelId="{C702ECEE-3722-4ABF-95F9-649FB72F72AF}" type="pres">
      <dgm:prSet presAssocID="{1BF0F194-0E0C-4668-B085-A905674FCE6F}" presName="linNode" presStyleCnt="0"/>
      <dgm:spPr/>
    </dgm:pt>
    <dgm:pt modelId="{C61284C2-8F2A-4D5B-82EF-F0E244B6D764}" type="pres">
      <dgm:prSet presAssocID="{1BF0F194-0E0C-4668-B085-A905674FCE6F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6778F4-6054-40E8-BE0D-8EB08D53011C}" type="pres">
      <dgm:prSet presAssocID="{1BF0F194-0E0C-4668-B085-A905674FCE6F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EBC2E-80EA-4774-99B4-7098098E20A2}" type="pres">
      <dgm:prSet presAssocID="{ABF0C270-BADE-4BFC-B75A-399D84957963}" presName="spacing" presStyleCnt="0"/>
      <dgm:spPr/>
    </dgm:pt>
    <dgm:pt modelId="{EE4B53DE-D6FE-4840-93AD-89BFE43AF4A8}" type="pres">
      <dgm:prSet presAssocID="{73D652A2-2352-4D34-8C60-A6A55C8CEBC8}" presName="linNode" presStyleCnt="0"/>
      <dgm:spPr/>
    </dgm:pt>
    <dgm:pt modelId="{FB390CFC-B75D-4D3F-8D67-CCEADEC54D24}" type="pres">
      <dgm:prSet presAssocID="{73D652A2-2352-4D34-8C60-A6A55C8CEBC8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AB9FC-BFC1-4918-9082-14CF454C45DC}" type="pres">
      <dgm:prSet presAssocID="{73D652A2-2352-4D34-8C60-A6A55C8CEBC8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1C0ADE-DF10-43C3-86E1-CB3923DAA1B3}" type="pres">
      <dgm:prSet presAssocID="{39E94F3A-F29A-43DC-9F4D-3F0BA0C12F55}" presName="spacing" presStyleCnt="0"/>
      <dgm:spPr/>
    </dgm:pt>
    <dgm:pt modelId="{AB9FC479-9691-40D4-8529-921E5CCB1969}" type="pres">
      <dgm:prSet presAssocID="{4ECB22E2-7C63-43AB-B75D-B233A30400CE}" presName="linNode" presStyleCnt="0"/>
      <dgm:spPr/>
    </dgm:pt>
    <dgm:pt modelId="{EFF08750-8A4E-46FB-8AAE-05CA0451BA05}" type="pres">
      <dgm:prSet presAssocID="{4ECB22E2-7C63-43AB-B75D-B233A30400CE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05B379-5B55-41F4-A7AB-1F39EF6FC482}" type="pres">
      <dgm:prSet presAssocID="{4ECB22E2-7C63-43AB-B75D-B233A30400C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66D89E-2E19-48AE-9614-37F127475B71}" type="presOf" srcId="{087050CA-8B3F-4EA6-9DC4-A83250F67A2E}" destId="{82E9F3CA-1268-4864-BCF4-8F15983FB31F}" srcOrd="0" destOrd="0" presId="urn:microsoft.com/office/officeart/2005/8/layout/vList6"/>
    <dgm:cxn modelId="{F84F8E94-D4D4-4A28-8BF7-E695C1DAD29D}" srcId="{4ECB22E2-7C63-43AB-B75D-B233A30400CE}" destId="{05F5FC41-C261-402A-95B8-C17929F4E2CC}" srcOrd="0" destOrd="0" parTransId="{C46BFAE1-B1FB-454B-A357-769035738BB6}" sibTransId="{0858B3F7-CEFB-4B82-A403-3B9CC87A7253}"/>
    <dgm:cxn modelId="{823B4CED-90BE-4744-A21C-33FF13938F56}" type="presOf" srcId="{3B20196B-7993-4BF6-BFE9-1181984DAF48}" destId="{E44BF84B-5FF0-4605-9641-A8C2534CEC63}" srcOrd="0" destOrd="0" presId="urn:microsoft.com/office/officeart/2005/8/layout/vList6"/>
    <dgm:cxn modelId="{2E8B7E60-2E41-4FA5-8281-48FD84BA98CD}" type="presOf" srcId="{9F5361CA-AEA3-4828-8929-C70FD3F08044}" destId="{EE9AB9FC-BFC1-4918-9082-14CF454C45DC}" srcOrd="0" destOrd="1" presId="urn:microsoft.com/office/officeart/2005/8/layout/vList6"/>
    <dgm:cxn modelId="{43C7346C-B5B4-4F81-BBEA-CBC7E3537F5D}" type="presOf" srcId="{73D652A2-2352-4D34-8C60-A6A55C8CEBC8}" destId="{FB390CFC-B75D-4D3F-8D67-CCEADEC54D24}" srcOrd="0" destOrd="0" presId="urn:microsoft.com/office/officeart/2005/8/layout/vList6"/>
    <dgm:cxn modelId="{555445AB-DB4A-4D2C-B599-BA4E102FE616}" srcId="{A8EF7497-315F-4148-A492-3574BBAFF2D5}" destId="{1BF0F194-0E0C-4668-B085-A905674FCE6F}" srcOrd="2" destOrd="0" parTransId="{527B56D9-1004-4C60-B349-FD9B5D805D17}" sibTransId="{ABF0C270-BADE-4BFC-B75A-399D84957963}"/>
    <dgm:cxn modelId="{EFA13241-D48A-417B-B1D6-F085F5E4E6C5}" type="presOf" srcId="{51EFFBE4-C5D0-4963-9FDC-B63EAF8775C5}" destId="{82E9F3CA-1268-4864-BCF4-8F15983FB31F}" srcOrd="0" destOrd="1" presId="urn:microsoft.com/office/officeart/2005/8/layout/vList6"/>
    <dgm:cxn modelId="{E52C1149-EB4F-4442-A015-FE982573C775}" type="presOf" srcId="{279FAD3E-AA0C-4CB3-B75E-F1A203D487F4}" destId="{0805B379-5B55-41F4-A7AB-1F39EF6FC482}" srcOrd="0" destOrd="1" presId="urn:microsoft.com/office/officeart/2005/8/layout/vList6"/>
    <dgm:cxn modelId="{3A39D6D0-8503-447C-B4BB-CE58A7119054}" type="presOf" srcId="{219B8E59-1431-4497-9480-8CD2968C8DB3}" destId="{A66778F4-6054-40E8-BE0D-8EB08D53011C}" srcOrd="0" destOrd="1" presId="urn:microsoft.com/office/officeart/2005/8/layout/vList6"/>
    <dgm:cxn modelId="{55BF8064-FF6F-4722-A5F0-7EB63F54B7F4}" type="presOf" srcId="{05F5FC41-C261-402A-95B8-C17929F4E2CC}" destId="{0805B379-5B55-41F4-A7AB-1F39EF6FC482}" srcOrd="0" destOrd="0" presId="urn:microsoft.com/office/officeart/2005/8/layout/vList6"/>
    <dgm:cxn modelId="{DEF2D3DB-8463-4B6C-ABFF-295464450C22}" srcId="{1BF0F194-0E0C-4668-B085-A905674FCE6F}" destId="{E355F317-B9C2-4C8C-928A-44F00A04AA38}" srcOrd="0" destOrd="0" parTransId="{4661C4B4-1535-43ED-8445-FEBA30CA588A}" sibTransId="{A261693F-0C8A-47F3-84DC-9E217C6CD947}"/>
    <dgm:cxn modelId="{C28B9232-5204-459D-8F08-4B71103A939A}" srcId="{4ECB22E2-7C63-43AB-B75D-B233A30400CE}" destId="{279FAD3E-AA0C-4CB3-B75E-F1A203D487F4}" srcOrd="1" destOrd="0" parTransId="{2ACBF104-B9FC-4837-9662-783C322600E2}" sibTransId="{96D868A1-3EE9-4926-9154-8CABB690F26E}"/>
    <dgm:cxn modelId="{06F79923-1606-4301-95E8-6AB64FA3B3BE}" srcId="{A8EF7497-315F-4148-A492-3574BBAFF2D5}" destId="{4ECB22E2-7C63-43AB-B75D-B233A30400CE}" srcOrd="4" destOrd="0" parTransId="{323D9A45-D4E2-4C5D-AA05-55785B61350C}" sibTransId="{EAB4B2F0-3499-4294-ACBD-F389BA837260}"/>
    <dgm:cxn modelId="{DA348D3E-3C49-4713-A62D-E27D07FB72D4}" srcId="{3B20196B-7993-4BF6-BFE9-1181984DAF48}" destId="{51EFFBE4-C5D0-4963-9FDC-B63EAF8775C5}" srcOrd="1" destOrd="0" parTransId="{58508C5D-FA9C-40B3-9C23-82E1BB4BB55E}" sibTransId="{1EB45F2B-CF57-40B9-8C2C-9386DCCE7CF2}"/>
    <dgm:cxn modelId="{2C034D3C-7A3B-439B-8A2C-C9F9D80D130F}" srcId="{73D652A2-2352-4D34-8C60-A6A55C8CEBC8}" destId="{9F5361CA-AEA3-4828-8929-C70FD3F08044}" srcOrd="1" destOrd="0" parTransId="{7E8CA625-DDEA-4EF7-A74E-BC07A44011D1}" sibTransId="{7F07D21E-CBBA-4BC8-AD72-0C06811D41F3}"/>
    <dgm:cxn modelId="{C712291C-8F4A-4612-AB92-205CE309680D}" type="presOf" srcId="{4ECB22E2-7C63-43AB-B75D-B233A30400CE}" destId="{EFF08750-8A4E-46FB-8AAE-05CA0451BA05}" srcOrd="0" destOrd="0" presId="urn:microsoft.com/office/officeart/2005/8/layout/vList6"/>
    <dgm:cxn modelId="{8A8F1054-028E-449C-9613-CE11DF16C80F}" type="presOf" srcId="{0810091E-A2D5-460A-AEB3-181F2D84CE57}" destId="{EE9AB9FC-BFC1-4918-9082-14CF454C45DC}" srcOrd="0" destOrd="0" presId="urn:microsoft.com/office/officeart/2005/8/layout/vList6"/>
    <dgm:cxn modelId="{AA41B449-E546-408B-BF84-176F10FC4A46}" srcId="{A8EF7497-315F-4148-A492-3574BBAFF2D5}" destId="{7DA9ED83-9EC8-417F-B94F-AD5861139D11}" srcOrd="0" destOrd="0" parTransId="{DB6866AD-AAC0-4558-97B8-660E771085BF}" sibTransId="{81D82590-9DB1-49B1-A3B0-CAB2CC285DBD}"/>
    <dgm:cxn modelId="{C989C680-EB7B-4071-928D-8B00A945FE64}" srcId="{A8EF7497-315F-4148-A492-3574BBAFF2D5}" destId="{3B20196B-7993-4BF6-BFE9-1181984DAF48}" srcOrd="1" destOrd="0" parTransId="{C4CD363C-B22C-487D-B288-1EE3EE11903E}" sibTransId="{46EA6184-1B52-4D7E-AB4B-465EC225DA04}"/>
    <dgm:cxn modelId="{2B34DCE0-FE22-42FC-8786-10880B111902}" type="presOf" srcId="{7DA9ED83-9EC8-417F-B94F-AD5861139D11}" destId="{A1EF4BA5-E545-4D89-80A8-088E123D200A}" srcOrd="0" destOrd="0" presId="urn:microsoft.com/office/officeart/2005/8/layout/vList6"/>
    <dgm:cxn modelId="{A37DDF9E-26B9-4C2A-8EC5-7AF04E07C4D0}" srcId="{7DA9ED83-9EC8-417F-B94F-AD5861139D11}" destId="{177DA574-C562-4823-95A2-C152217091F7}" srcOrd="0" destOrd="0" parTransId="{0C908589-6127-4E50-92AB-6D5FF8669DE1}" sibTransId="{9439C5C0-7760-4542-844D-597EA1D8988F}"/>
    <dgm:cxn modelId="{F0DC66B9-91F3-4EA0-9651-B85FA35FE64B}" type="presOf" srcId="{1BF0F194-0E0C-4668-B085-A905674FCE6F}" destId="{C61284C2-8F2A-4D5B-82EF-F0E244B6D764}" srcOrd="0" destOrd="0" presId="urn:microsoft.com/office/officeart/2005/8/layout/vList6"/>
    <dgm:cxn modelId="{4C94E416-08DC-470C-9FEC-45D76CA560F0}" srcId="{3B20196B-7993-4BF6-BFE9-1181984DAF48}" destId="{087050CA-8B3F-4EA6-9DC4-A83250F67A2E}" srcOrd="0" destOrd="0" parTransId="{771C0F68-969B-4CEF-AC96-124FD4B48A3D}" sibTransId="{1451ED03-BF63-4DE8-B4D2-080D40829C09}"/>
    <dgm:cxn modelId="{DA871483-A0A8-4808-962C-A9AC32ADF1EF}" type="presOf" srcId="{177DA574-C562-4823-95A2-C152217091F7}" destId="{89805F2B-BCD4-486C-B9A7-3AFAEE195520}" srcOrd="0" destOrd="0" presId="urn:microsoft.com/office/officeart/2005/8/layout/vList6"/>
    <dgm:cxn modelId="{F499B447-AB05-4571-A08B-A8D8CDD610E5}" type="presOf" srcId="{E355F317-B9C2-4C8C-928A-44F00A04AA38}" destId="{A66778F4-6054-40E8-BE0D-8EB08D53011C}" srcOrd="0" destOrd="0" presId="urn:microsoft.com/office/officeart/2005/8/layout/vList6"/>
    <dgm:cxn modelId="{F9A593AE-EFBB-4552-8B88-54F25BA8AD82}" type="presOf" srcId="{A8EF7497-315F-4148-A492-3574BBAFF2D5}" destId="{0AEAC75D-A835-4495-8C04-1E264C30E0DF}" srcOrd="0" destOrd="0" presId="urn:microsoft.com/office/officeart/2005/8/layout/vList6"/>
    <dgm:cxn modelId="{7891E169-568A-4AB2-A157-725E3D8F1902}" srcId="{A8EF7497-315F-4148-A492-3574BBAFF2D5}" destId="{73D652A2-2352-4D34-8C60-A6A55C8CEBC8}" srcOrd="3" destOrd="0" parTransId="{30C09634-C134-4694-BC3A-0DA2344960A7}" sibTransId="{39E94F3A-F29A-43DC-9F4D-3F0BA0C12F55}"/>
    <dgm:cxn modelId="{7E6A830C-B8C4-4E84-B5F7-102ACD419BB5}" srcId="{73D652A2-2352-4D34-8C60-A6A55C8CEBC8}" destId="{0810091E-A2D5-460A-AEB3-181F2D84CE57}" srcOrd="0" destOrd="0" parTransId="{E6934DED-64C8-4A24-AFC0-2B27289E5C18}" sibTransId="{353AFB47-3959-4D38-B2BB-9C2C8B7C2D50}"/>
    <dgm:cxn modelId="{0FBDCD6F-A382-4F22-A8C4-9395FAE5202B}" srcId="{1BF0F194-0E0C-4668-B085-A905674FCE6F}" destId="{219B8E59-1431-4497-9480-8CD2968C8DB3}" srcOrd="1" destOrd="0" parTransId="{B01CD90A-E535-424D-B5C1-29BCB9D0CFFA}" sibTransId="{11F4A757-F32C-4CC0-BB72-A8AF838B2105}"/>
    <dgm:cxn modelId="{9A69AC28-CD1F-4007-B39C-DCBB462F5691}" type="presOf" srcId="{2072831D-DA41-4E74-8066-B44C57F44B88}" destId="{89805F2B-BCD4-486C-B9A7-3AFAEE195520}" srcOrd="0" destOrd="1" presId="urn:microsoft.com/office/officeart/2005/8/layout/vList6"/>
    <dgm:cxn modelId="{74301186-CABC-47CE-AF42-731178E1FFFC}" srcId="{7DA9ED83-9EC8-417F-B94F-AD5861139D11}" destId="{2072831D-DA41-4E74-8066-B44C57F44B88}" srcOrd="1" destOrd="0" parTransId="{2AAE2CC8-34AF-41A8-8DC6-08F2816D14E0}" sibTransId="{29DAD6AC-61A6-42A8-AF85-2CDF23A1EE3E}"/>
    <dgm:cxn modelId="{7C75BBE4-3AD7-426C-BBD5-4E01726E8904}" type="presParOf" srcId="{0AEAC75D-A835-4495-8C04-1E264C30E0DF}" destId="{97689F69-B579-472B-8F91-0F760B39F84B}" srcOrd="0" destOrd="0" presId="urn:microsoft.com/office/officeart/2005/8/layout/vList6"/>
    <dgm:cxn modelId="{2E7785DA-DCB4-4926-864F-A373AD61FF7B}" type="presParOf" srcId="{97689F69-B579-472B-8F91-0F760B39F84B}" destId="{A1EF4BA5-E545-4D89-80A8-088E123D200A}" srcOrd="0" destOrd="0" presId="urn:microsoft.com/office/officeart/2005/8/layout/vList6"/>
    <dgm:cxn modelId="{800B13FD-1F0B-41EB-A9FA-CFF67A4703EC}" type="presParOf" srcId="{97689F69-B579-472B-8F91-0F760B39F84B}" destId="{89805F2B-BCD4-486C-B9A7-3AFAEE195520}" srcOrd="1" destOrd="0" presId="urn:microsoft.com/office/officeart/2005/8/layout/vList6"/>
    <dgm:cxn modelId="{565FE4DB-EF74-4A82-9057-43AA4E75E331}" type="presParOf" srcId="{0AEAC75D-A835-4495-8C04-1E264C30E0DF}" destId="{0CD633BE-71EE-4AFB-8303-17DB012D4BFF}" srcOrd="1" destOrd="0" presId="urn:microsoft.com/office/officeart/2005/8/layout/vList6"/>
    <dgm:cxn modelId="{428DDF82-9C52-455E-99B8-656F51CE6319}" type="presParOf" srcId="{0AEAC75D-A835-4495-8C04-1E264C30E0DF}" destId="{69A5E463-8B10-4C6D-9D15-0071B7551FD2}" srcOrd="2" destOrd="0" presId="urn:microsoft.com/office/officeart/2005/8/layout/vList6"/>
    <dgm:cxn modelId="{7BC01277-B01D-4E1A-AD35-A34E1CF35F7C}" type="presParOf" srcId="{69A5E463-8B10-4C6D-9D15-0071B7551FD2}" destId="{E44BF84B-5FF0-4605-9641-A8C2534CEC63}" srcOrd="0" destOrd="0" presId="urn:microsoft.com/office/officeart/2005/8/layout/vList6"/>
    <dgm:cxn modelId="{DF284DB3-67EA-4D15-9C2A-1F9CFD8C5451}" type="presParOf" srcId="{69A5E463-8B10-4C6D-9D15-0071B7551FD2}" destId="{82E9F3CA-1268-4864-BCF4-8F15983FB31F}" srcOrd="1" destOrd="0" presId="urn:microsoft.com/office/officeart/2005/8/layout/vList6"/>
    <dgm:cxn modelId="{2B3EEB17-CD09-4FAF-8F23-5E5A552A8119}" type="presParOf" srcId="{0AEAC75D-A835-4495-8C04-1E264C30E0DF}" destId="{1B0CDFA8-7E2A-4F08-B1DE-737940C1F451}" srcOrd="3" destOrd="0" presId="urn:microsoft.com/office/officeart/2005/8/layout/vList6"/>
    <dgm:cxn modelId="{F71ED693-8D52-40C9-A0DD-4A9D7838A402}" type="presParOf" srcId="{0AEAC75D-A835-4495-8C04-1E264C30E0DF}" destId="{C702ECEE-3722-4ABF-95F9-649FB72F72AF}" srcOrd="4" destOrd="0" presId="urn:microsoft.com/office/officeart/2005/8/layout/vList6"/>
    <dgm:cxn modelId="{F54CAA3D-5DB3-4781-B498-B7888FC1A830}" type="presParOf" srcId="{C702ECEE-3722-4ABF-95F9-649FB72F72AF}" destId="{C61284C2-8F2A-4D5B-82EF-F0E244B6D764}" srcOrd="0" destOrd="0" presId="urn:microsoft.com/office/officeart/2005/8/layout/vList6"/>
    <dgm:cxn modelId="{3CECA57A-74A6-4663-B952-82596FADCD63}" type="presParOf" srcId="{C702ECEE-3722-4ABF-95F9-649FB72F72AF}" destId="{A66778F4-6054-40E8-BE0D-8EB08D53011C}" srcOrd="1" destOrd="0" presId="urn:microsoft.com/office/officeart/2005/8/layout/vList6"/>
    <dgm:cxn modelId="{349D86D3-CB30-4261-A4EC-0BCA77BC63DA}" type="presParOf" srcId="{0AEAC75D-A835-4495-8C04-1E264C30E0DF}" destId="{7D1EBC2E-80EA-4774-99B4-7098098E20A2}" srcOrd="5" destOrd="0" presId="urn:microsoft.com/office/officeart/2005/8/layout/vList6"/>
    <dgm:cxn modelId="{59D7D94A-9737-4901-A9CD-CD969E32726E}" type="presParOf" srcId="{0AEAC75D-A835-4495-8C04-1E264C30E0DF}" destId="{EE4B53DE-D6FE-4840-93AD-89BFE43AF4A8}" srcOrd="6" destOrd="0" presId="urn:microsoft.com/office/officeart/2005/8/layout/vList6"/>
    <dgm:cxn modelId="{BBA782AC-B699-4ED7-B8D7-085B9085BAC4}" type="presParOf" srcId="{EE4B53DE-D6FE-4840-93AD-89BFE43AF4A8}" destId="{FB390CFC-B75D-4D3F-8D67-CCEADEC54D24}" srcOrd="0" destOrd="0" presId="urn:microsoft.com/office/officeart/2005/8/layout/vList6"/>
    <dgm:cxn modelId="{9330BB0B-D343-434E-BD3B-25D999BD7A04}" type="presParOf" srcId="{EE4B53DE-D6FE-4840-93AD-89BFE43AF4A8}" destId="{EE9AB9FC-BFC1-4918-9082-14CF454C45DC}" srcOrd="1" destOrd="0" presId="urn:microsoft.com/office/officeart/2005/8/layout/vList6"/>
    <dgm:cxn modelId="{BAE875DD-C483-4FCE-9C13-A76F867A65A6}" type="presParOf" srcId="{0AEAC75D-A835-4495-8C04-1E264C30E0DF}" destId="{DC1C0ADE-DF10-43C3-86E1-CB3923DAA1B3}" srcOrd="7" destOrd="0" presId="urn:microsoft.com/office/officeart/2005/8/layout/vList6"/>
    <dgm:cxn modelId="{0A82C3A6-49C2-436F-8D81-70F8B25A687D}" type="presParOf" srcId="{0AEAC75D-A835-4495-8C04-1E264C30E0DF}" destId="{AB9FC479-9691-40D4-8529-921E5CCB1969}" srcOrd="8" destOrd="0" presId="urn:microsoft.com/office/officeart/2005/8/layout/vList6"/>
    <dgm:cxn modelId="{27842A83-410F-49A9-848A-44BF43518964}" type="presParOf" srcId="{AB9FC479-9691-40D4-8529-921E5CCB1969}" destId="{EFF08750-8A4E-46FB-8AAE-05CA0451BA05}" srcOrd="0" destOrd="0" presId="urn:microsoft.com/office/officeart/2005/8/layout/vList6"/>
    <dgm:cxn modelId="{C7DD58CC-D4C5-4AA7-8E2B-FEFB42490133}" type="presParOf" srcId="{AB9FC479-9691-40D4-8529-921E5CCB1969}" destId="{0805B379-5B55-41F4-A7AB-1F39EF6FC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5F2B-BCD4-486C-B9A7-3AFAEE195520}">
      <dsp:nvSpPr>
        <dsp:cNvPr id="0" name=""/>
        <dsp:cNvSpPr/>
      </dsp:nvSpPr>
      <dsp:spPr>
        <a:xfrm>
          <a:off x="3575100" y="1608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/>
            <a:t> </a:t>
          </a:r>
          <a:r>
            <a:rPr lang="ko-KR" altLang="en-US" sz="1300" b="1" kern="1200"/>
            <a:t>충성도 높은 고객 확보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/>
            <a:t> </a:t>
          </a:r>
          <a:r>
            <a:rPr lang="ko-KR" altLang="en-US" sz="1300" b="1" kern="1200"/>
            <a:t>고객 구매 과정 장애물에 대한 통찰력 제공</a:t>
          </a:r>
        </a:p>
      </dsp:txBody>
      <dsp:txXfrm>
        <a:off x="3575100" y="110482"/>
        <a:ext cx="5036030" cy="653241"/>
      </dsp:txXfrm>
    </dsp:sp>
    <dsp:sp modelId="{A1EF4BA5-E545-4D89-80A8-088E123D200A}">
      <dsp:nvSpPr>
        <dsp:cNvPr id="0" name=""/>
        <dsp:cNvSpPr/>
      </dsp:nvSpPr>
      <dsp:spPr>
        <a:xfrm>
          <a:off x="0" y="1608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고객 만족도 상승</a:t>
          </a:r>
        </a:p>
      </dsp:txBody>
      <dsp:txXfrm>
        <a:off x="42518" y="44126"/>
        <a:ext cx="3490064" cy="785953"/>
      </dsp:txXfrm>
    </dsp:sp>
    <dsp:sp modelId="{82E9F3CA-1268-4864-BCF4-8F15983FB31F}">
      <dsp:nvSpPr>
        <dsp:cNvPr id="0" name=""/>
        <dsp:cNvSpPr/>
      </dsp:nvSpPr>
      <dsp:spPr>
        <a:xfrm>
          <a:off x="3575100" y="959697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비즈니스 생산성 향상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대기시간 단축</a:t>
          </a:r>
        </a:p>
      </dsp:txBody>
      <dsp:txXfrm>
        <a:off x="3575100" y="1068571"/>
        <a:ext cx="5036030" cy="653241"/>
      </dsp:txXfrm>
    </dsp:sp>
    <dsp:sp modelId="{E44BF84B-5FF0-4605-9641-A8C2534CEC63}">
      <dsp:nvSpPr>
        <dsp:cNvPr id="0" name=""/>
        <dsp:cNvSpPr/>
      </dsp:nvSpPr>
      <dsp:spPr>
        <a:xfrm>
          <a:off x="0" y="959697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여러 사용자와 동시 대화 진행</a:t>
          </a:r>
        </a:p>
      </dsp:txBody>
      <dsp:txXfrm>
        <a:off x="42518" y="1002215"/>
        <a:ext cx="3490064" cy="785953"/>
      </dsp:txXfrm>
    </dsp:sp>
    <dsp:sp modelId="{A66778F4-6054-40E8-BE0D-8EB08D53011C}">
      <dsp:nvSpPr>
        <dsp:cNvPr id="0" name=""/>
        <dsp:cNvSpPr/>
      </dsp:nvSpPr>
      <dsp:spPr>
        <a:xfrm>
          <a:off x="3575100" y="1917786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타 업무 시간 증대 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고객 응답 대기 시간 단축</a:t>
          </a:r>
        </a:p>
      </dsp:txBody>
      <dsp:txXfrm>
        <a:off x="3575100" y="2026660"/>
        <a:ext cx="5036030" cy="653241"/>
      </dsp:txXfrm>
    </dsp:sp>
    <dsp:sp modelId="{C61284C2-8F2A-4D5B-82EF-F0E244B6D764}">
      <dsp:nvSpPr>
        <dsp:cNvPr id="0" name=""/>
        <dsp:cNvSpPr/>
      </dsp:nvSpPr>
      <dsp:spPr>
        <a:xfrm>
          <a:off x="0" y="1917786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특정 시간 수행 작업 자동화</a:t>
          </a:r>
        </a:p>
      </dsp:txBody>
      <dsp:txXfrm>
        <a:off x="42518" y="1960304"/>
        <a:ext cx="3490064" cy="785953"/>
      </dsp:txXfrm>
    </dsp:sp>
    <dsp:sp modelId="{EE9AB9FC-BFC1-4918-9082-14CF454C45DC}">
      <dsp:nvSpPr>
        <dsp:cNvPr id="0" name=""/>
        <dsp:cNvSpPr/>
      </dsp:nvSpPr>
      <dsp:spPr>
        <a:xfrm>
          <a:off x="3575100" y="2875875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고객 모니터링 및 정보 수집으로 효과적 마케팅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질문을 통해 고객 정보 확보 및 영업에 적용하여 고객층 확대</a:t>
          </a:r>
        </a:p>
      </dsp:txBody>
      <dsp:txXfrm>
        <a:off x="3575100" y="2984749"/>
        <a:ext cx="5036030" cy="653241"/>
      </dsp:txXfrm>
    </dsp:sp>
    <dsp:sp modelId="{FB390CFC-B75D-4D3F-8D67-CCEADEC54D24}">
      <dsp:nvSpPr>
        <dsp:cNvPr id="0" name=""/>
        <dsp:cNvSpPr/>
      </dsp:nvSpPr>
      <dsp:spPr>
        <a:xfrm>
          <a:off x="0" y="2875875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적극적인 고객 상호작용</a:t>
          </a:r>
        </a:p>
      </dsp:txBody>
      <dsp:txXfrm>
        <a:off x="42518" y="2918393"/>
        <a:ext cx="3490064" cy="785953"/>
      </dsp:txXfrm>
    </dsp:sp>
    <dsp:sp modelId="{0805B379-5B55-41F4-A7AB-1F39EF6FC482}">
      <dsp:nvSpPr>
        <dsp:cNvPr id="0" name=""/>
        <dsp:cNvSpPr/>
      </dsp:nvSpPr>
      <dsp:spPr>
        <a:xfrm>
          <a:off x="3575100" y="3833964"/>
          <a:ext cx="5362651" cy="8709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예산 </a:t>
          </a:r>
          <a:r>
            <a:rPr lang="en-US" altLang="ko-KR" sz="1300" b="1" kern="1200"/>
            <a:t>/ </a:t>
          </a:r>
          <a:r>
            <a:rPr lang="ko-KR" altLang="en-US" sz="1300" b="1" kern="1200"/>
            <a:t>일정 </a:t>
          </a:r>
          <a:r>
            <a:rPr lang="en-US" altLang="ko-KR" sz="1300" b="1" kern="1200"/>
            <a:t>/ </a:t>
          </a:r>
          <a:r>
            <a:rPr lang="ko-KR" altLang="en-US" sz="1300" b="1" kern="1200"/>
            <a:t>리소스 등 핵심 성과 지표 활용하여 의사결정 지원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/>
            <a:t> 자격 없는 리드와 대응이 느린 고객에게 시간 투자 방지</a:t>
          </a:r>
        </a:p>
      </dsp:txBody>
      <dsp:txXfrm>
        <a:off x="3575100" y="3942838"/>
        <a:ext cx="5036030" cy="653241"/>
      </dsp:txXfrm>
    </dsp:sp>
    <dsp:sp modelId="{EFF08750-8A4E-46FB-8AAE-05CA0451BA05}">
      <dsp:nvSpPr>
        <dsp:cNvPr id="0" name=""/>
        <dsp:cNvSpPr/>
      </dsp:nvSpPr>
      <dsp:spPr>
        <a:xfrm>
          <a:off x="0" y="3833964"/>
          <a:ext cx="3575100" cy="870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/>
            <a:t>리드 자격 측정</a:t>
          </a:r>
        </a:p>
      </dsp:txBody>
      <dsp:txXfrm>
        <a:off x="42518" y="3876482"/>
        <a:ext cx="3490064" cy="785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8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7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640E-9ED1-47DA-B6ED-25A286C7661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E972-4221-4A33-A9F3-F8D29B7B8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ivia00273@gmail.com" TargetMode="External"/><Relationship Id="rId2" Type="http://schemas.openxmlformats.org/officeDocument/2006/relationships/hyperlink" Target="mailto:lee.eli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lee.elia0630@gmail.com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olivia00273@gmail.com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42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및 검토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err="1"/>
              <a:t>챗봇</a:t>
            </a:r>
            <a:r>
              <a:rPr lang="ko-KR" altLang="en-US" b="1"/>
              <a:t> 구축 상세 과정</a:t>
            </a:r>
            <a:endParaRPr lang="en-US" altLang="ko-KR" sz="16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2DE995-63F9-95BD-77AA-020EB7606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84847"/>
              </p:ext>
            </p:extLst>
          </p:nvPr>
        </p:nvGraphicFramePr>
        <p:xfrm>
          <a:off x="583165" y="1711846"/>
          <a:ext cx="874821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24">
                  <a:extLst>
                    <a:ext uri="{9D8B030D-6E8A-4147-A177-3AD203B41FA5}">
                      <a16:colId xmlns:a16="http://schemas.microsoft.com/office/drawing/2014/main" val="2450479875"/>
                    </a:ext>
                  </a:extLst>
                </a:gridCol>
                <a:gridCol w="2082819">
                  <a:extLst>
                    <a:ext uri="{9D8B030D-6E8A-4147-A177-3AD203B41FA5}">
                      <a16:colId xmlns:a16="http://schemas.microsoft.com/office/drawing/2014/main" val="74665175"/>
                    </a:ext>
                  </a:extLst>
                </a:gridCol>
                <a:gridCol w="6290671">
                  <a:extLst>
                    <a:ext uri="{9D8B030D-6E8A-4147-A177-3AD203B41FA5}">
                      <a16:colId xmlns:a16="http://schemas.microsoft.com/office/drawing/2014/main" val="1951028587"/>
                    </a:ext>
                  </a:extLst>
                </a:gridCol>
              </a:tblGrid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b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 err="1">
                          <a:solidFill>
                            <a:schemeClr val="tx1"/>
                          </a:solidFill>
                          <a:effectLst/>
                          <a:ea typeface="Malgun Gothic"/>
                        </a:rPr>
                        <a:t>챗봇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effectLst/>
                          <a:ea typeface="Malgun Gothic"/>
                        </a:rPr>
                        <a:t> 설계 및 검토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sz="1000">
                        <a:solidFill>
                          <a:schemeClr val="tx1"/>
                        </a:solidFill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30001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b-1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도메인 모델 구성 및 </a:t>
                      </a:r>
                      <a:r>
                        <a:rPr lang="af-ZA" sz="1000">
                          <a:effectLst/>
                          <a:latin typeface="Malgun Gothic"/>
                        </a:rPr>
                        <a:t>MVP </a:t>
                      </a:r>
                      <a:r>
                        <a:rPr lang="ko-KR" altLang="en-US" sz="1000">
                          <a:effectLst/>
                          <a:ea typeface="Malgun Gothic"/>
                        </a:rPr>
                        <a:t>제작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ea typeface="Malgun Gothic"/>
                        </a:rPr>
                        <a:t>요구사항 문서를 기반으로 </a:t>
                      </a:r>
                      <a:r>
                        <a:rPr lang="ko-KR" altLang="en-US" sz="1000" dirty="0" err="1">
                          <a:effectLst/>
                          <a:ea typeface="Malgun Gothic"/>
                        </a:rPr>
                        <a:t>챗봇의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 도메인 모델을 구성한다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 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ko-KR" altLang="en-US" sz="1000" dirty="0">
                          <a:effectLst/>
                          <a:ea typeface="Malgun Gothic"/>
                        </a:rPr>
                        <a:t> 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intent/entity/dialog flow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및 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script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을 포함한다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af-ZA" sz="1000" dirty="0" smtClean="0">
                          <a:effectLst/>
                          <a:latin typeface="Malgun Gothic"/>
                        </a:rPr>
                        <a:t>MVP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작성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RULE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기반으로 동작하는 최소 모델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)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6587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b-2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롤 기반 도메인 모델 구성 및 </a:t>
                      </a:r>
                      <a:r>
                        <a:rPr lang="af-ZA" sz="1000">
                          <a:effectLst/>
                          <a:latin typeface="Malgun Gothic"/>
                        </a:rPr>
                        <a:t>MVP </a:t>
                      </a:r>
                      <a:r>
                        <a:rPr lang="ko-KR" altLang="en-US" sz="1000">
                          <a:effectLst/>
                          <a:ea typeface="Malgun Gothic"/>
                        </a:rPr>
                        <a:t>제작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ea typeface="Malgun Gothic"/>
                        </a:rPr>
                        <a:t>요구사항 문서를 기반으로 롤 기반 모델을 구성한다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ko-KR" altLang="en-US" sz="1000" dirty="0">
                          <a:effectLst/>
                          <a:ea typeface="Malgun Gothic"/>
                        </a:rPr>
                        <a:t> 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intent/entity/dialog flow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및 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script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을 포함한다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af-ZA" sz="1000" dirty="0" smtClean="0">
                          <a:effectLst/>
                          <a:latin typeface="Malgun Gothic"/>
                        </a:rPr>
                        <a:t>MVP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작성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RULE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기반으로 동작하는 최소 모델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)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45076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b-3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페르소나 기반 도메인 구성 및 </a:t>
                      </a:r>
                      <a:r>
                        <a:rPr lang="af-ZA" sz="1000">
                          <a:effectLst/>
                          <a:latin typeface="Malgun Gothic"/>
                        </a:rPr>
                        <a:t>MVP </a:t>
                      </a:r>
                      <a:r>
                        <a:rPr lang="ko-KR" altLang="en-US" sz="1000">
                          <a:effectLst/>
                          <a:ea typeface="Malgun Gothic"/>
                        </a:rPr>
                        <a:t>제작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000" dirty="0">
                          <a:effectLst/>
                          <a:ea typeface="Malgun Gothic"/>
                        </a:rPr>
                        <a:t>요구사항 문서를 기반으로 페르소나 기반 모델을 구성한다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af-ZA" sz="1000" dirty="0" smtClean="0">
                          <a:effectLst/>
                          <a:latin typeface="Malgun Gothic"/>
                        </a:rPr>
                        <a:t>intent/entity/dialog 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flow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및 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script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을 포함한다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.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  <a:p>
                      <a:pPr rtl="0" fontAlgn="base"/>
                      <a:r>
                        <a:rPr lang="af-ZA" sz="1000" dirty="0" smtClean="0">
                          <a:effectLst/>
                          <a:latin typeface="Malgun Gothic"/>
                        </a:rPr>
                        <a:t>MVP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작성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(</a:t>
                      </a:r>
                      <a:r>
                        <a:rPr lang="af-ZA" sz="1000" dirty="0">
                          <a:effectLst/>
                          <a:latin typeface="Malgun Gothic"/>
                        </a:rPr>
                        <a:t>RULE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기반으로 동작하는 최소 모델</a:t>
                      </a:r>
                      <a:r>
                        <a:rPr lang="en-US" altLang="ko-KR" sz="1000" dirty="0">
                          <a:effectLst/>
                          <a:latin typeface="Malgun Gothic"/>
                        </a:rPr>
                        <a:t>)</a:t>
                      </a:r>
                      <a:endParaRPr lang="ko-KR" altLang="en-US" dirty="0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180724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>
                          <a:effectLst/>
                          <a:latin typeface="Malgun Gothic"/>
                        </a:rPr>
                        <a:t>c</a:t>
                      </a:r>
                      <a:endParaRPr lang="en-US" b="1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 b="1">
                          <a:effectLst/>
                          <a:ea typeface="Malgun Gothic"/>
                        </a:rPr>
                        <a:t>데모</a:t>
                      </a:r>
                      <a:endParaRPr lang="ko-KR" altLang="en-US" b="1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sz="10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920880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c-1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최종 시나리오 도출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sz="10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78945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c-2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도메인 적용 </a:t>
                      </a:r>
                      <a:r>
                        <a:rPr lang="af-ZA" sz="1000">
                          <a:effectLst/>
                          <a:latin typeface="Malgun Gothic"/>
                        </a:rPr>
                        <a:t>MVP</a:t>
                      </a:r>
                      <a:r>
                        <a:rPr lang="ko-KR" altLang="en-US" sz="1000">
                          <a:effectLst/>
                          <a:ea typeface="Malgun Gothic"/>
                        </a:rPr>
                        <a:t>모델 제작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 err="1" smtClean="0">
                          <a:effectLst/>
                          <a:latin typeface="Malgun Gothic"/>
                        </a:rPr>
                        <a:t>Langchain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기준 도메인 </a:t>
                      </a:r>
                      <a:r>
                        <a:rPr lang="en-US" sz="1000" dirty="0">
                          <a:effectLst/>
                          <a:latin typeface="Malgun Gothic"/>
                        </a:rPr>
                        <a:t>LLM 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모델 제작</a:t>
                      </a:r>
                      <a:endParaRPr lang="ko-KR" altLang="en-US" dirty="0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995480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c-3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최종 </a:t>
                      </a:r>
                      <a:r>
                        <a:rPr lang="af-ZA" sz="1000">
                          <a:effectLst/>
                          <a:latin typeface="Malgun Gothic"/>
                        </a:rPr>
                        <a:t>MVP </a:t>
                      </a:r>
                      <a:r>
                        <a:rPr lang="ko-KR" altLang="en-US" sz="1000">
                          <a:effectLst/>
                          <a:ea typeface="Malgun Gothic"/>
                        </a:rPr>
                        <a:t>제작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 smtClean="0">
                          <a:effectLst/>
                          <a:latin typeface="Malgun Gothic"/>
                        </a:rPr>
                        <a:t>LLM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도메인 모델이 적용된 </a:t>
                      </a:r>
                      <a:r>
                        <a:rPr lang="ko-KR" altLang="en-US" sz="1000" dirty="0" err="1">
                          <a:effectLst/>
                          <a:ea typeface="Malgun Gothic"/>
                        </a:rPr>
                        <a:t>프로토타입</a:t>
                      </a:r>
                      <a:r>
                        <a:rPr lang="ko-KR" altLang="en-US" sz="1000" dirty="0">
                          <a:effectLst/>
                          <a:ea typeface="Malgun Gothic"/>
                        </a:rPr>
                        <a:t> 제작</a:t>
                      </a:r>
                      <a:endParaRPr lang="ko-KR" altLang="en-US" dirty="0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679050"/>
                  </a:ext>
                </a:extLst>
              </a:tr>
              <a:tr h="1816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>
                          <a:effectLst/>
                          <a:latin typeface="Malgun Gothic"/>
                        </a:rPr>
                        <a:t>c-4</a:t>
                      </a:r>
                      <a:endParaRPr lang="en-US">
                        <a:effectLst/>
                        <a:latin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000">
                          <a:effectLst/>
                          <a:ea typeface="Malgun Gothic"/>
                        </a:rPr>
                        <a:t>테스트 및 검증</a:t>
                      </a:r>
                      <a:endParaRPr lang="ko-KR" altLang="en-US">
                        <a:effectLst/>
                        <a:ea typeface="Malgun Gothic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sz="1000" dirty="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1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89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7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ko-KR" altLang="en-US" dirty="0" smtClean="0"/>
              <a:t>의 목표와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도메인 모델 구성 및 </a:t>
            </a:r>
            <a:r>
              <a:rPr lang="en-US" altLang="ko-KR" b="1" dirty="0"/>
              <a:t>MVP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요구사항 문서를 기준으로 </a:t>
            </a:r>
            <a:r>
              <a:rPr lang="ko-KR" altLang="en-US" sz="1600" dirty="0" err="1"/>
              <a:t>챗봇</a:t>
            </a:r>
            <a:r>
              <a:rPr lang="ko-KR" altLang="en-US" sz="1600" dirty="0"/>
              <a:t> 도메인 모델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MVP</a:t>
            </a:r>
            <a:r>
              <a:rPr lang="ko-KR" altLang="en-US" sz="1600" dirty="0"/>
              <a:t>는 </a:t>
            </a:r>
            <a:r>
              <a:rPr lang="en-US" altLang="ko-KR" sz="1600" dirty="0"/>
              <a:t>Rule </a:t>
            </a:r>
            <a:r>
              <a:rPr lang="ko-KR" altLang="en-US" sz="1600" dirty="0"/>
              <a:t>기반으로 동작하는 최소 모델을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intent/entity/dialog </a:t>
            </a:r>
            <a:r>
              <a:rPr lang="en-US" altLang="ko-KR" sz="1600" dirty="0"/>
              <a:t>flow/script </a:t>
            </a:r>
            <a:r>
              <a:rPr lang="ko-KR" altLang="en-US" sz="1600" dirty="0"/>
              <a:t>포함 </a:t>
            </a:r>
            <a:endParaRPr lang="en-US" altLang="ko-KR" sz="1600" dirty="0"/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BF4B95FB-7AA6-E42B-45C5-AC40EFD4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03" y="2870106"/>
            <a:ext cx="4044593" cy="33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Role / </a:t>
            </a:r>
            <a:r>
              <a:rPr lang="ko-KR" altLang="en-US" dirty="0" smtClean="0"/>
              <a:t>페르소나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시나리오 검토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Role</a:t>
            </a:r>
            <a:r>
              <a:rPr lang="ko-KR" altLang="en-US" b="1" dirty="0"/>
              <a:t> 기반 도메인 구성 및 </a:t>
            </a:r>
            <a:r>
              <a:rPr lang="en-US" altLang="ko-KR" b="1" dirty="0"/>
              <a:t>MVP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요구사항 문서를 기반으로 </a:t>
            </a:r>
            <a:r>
              <a:rPr lang="en-US" altLang="ko-KR" sz="1600" dirty="0"/>
              <a:t>Role</a:t>
            </a:r>
            <a:r>
              <a:rPr lang="ko-KR" altLang="en-US" sz="1600" dirty="0"/>
              <a:t> 기반 모델을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MVP</a:t>
            </a:r>
            <a:r>
              <a:rPr lang="ko-KR" altLang="en-US" sz="1600" dirty="0"/>
              <a:t>는 </a:t>
            </a:r>
            <a:r>
              <a:rPr lang="en-US" altLang="ko-KR" sz="1600" dirty="0"/>
              <a:t>Rule </a:t>
            </a:r>
            <a:r>
              <a:rPr lang="ko-KR" altLang="en-US" sz="1600" dirty="0"/>
              <a:t>기반으로 동작하는 최소 모델을 </a:t>
            </a:r>
            <a:r>
              <a:rPr lang="ko-KR" altLang="en-US" sz="1600" dirty="0" smtClean="0"/>
              <a:t>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페르소나 기반 도메인 구성 및 </a:t>
            </a:r>
            <a:r>
              <a:rPr lang="en-US" altLang="ko-KR" sz="1600" b="1" dirty="0"/>
              <a:t>MVP </a:t>
            </a:r>
            <a:r>
              <a:rPr lang="ko-KR" altLang="en-US" sz="1600" b="1" dirty="0"/>
              <a:t>제작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요구사항 문서를 기반으로 페르소나 기반 모델을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MVP</a:t>
            </a:r>
            <a:r>
              <a:rPr lang="ko-KR" altLang="en-US" sz="1600" dirty="0"/>
              <a:t>는 </a:t>
            </a:r>
            <a:r>
              <a:rPr lang="en-US" altLang="ko-KR" sz="1600" dirty="0"/>
              <a:t>Rule </a:t>
            </a:r>
            <a:r>
              <a:rPr lang="ko-KR" altLang="en-US" sz="1600" dirty="0"/>
              <a:t>기반으로 동작하는 최소 모델을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b="1" dirty="0"/>
              <a:t>시나리오 기반 도메인 구성 및 </a:t>
            </a:r>
            <a:r>
              <a:rPr lang="en-US" altLang="ko-KR" sz="1600" b="1" dirty="0"/>
              <a:t>MVP </a:t>
            </a:r>
            <a:r>
              <a:rPr lang="ko-KR" altLang="en-US" sz="1600" b="1" dirty="0"/>
              <a:t>제작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요구사항 문서를 기반으로 여러 시나리오 기반 모델을 구성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MVP</a:t>
            </a:r>
            <a:r>
              <a:rPr lang="ko-KR" altLang="en-US" sz="1600" dirty="0"/>
              <a:t>는 </a:t>
            </a:r>
            <a:r>
              <a:rPr lang="en-US" altLang="ko-KR" sz="1600" dirty="0"/>
              <a:t>Rule </a:t>
            </a:r>
            <a:r>
              <a:rPr lang="ko-KR" altLang="en-US" sz="1600" dirty="0"/>
              <a:t>기반으로 동작하는 최소 모델을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전체적으로 </a:t>
            </a:r>
            <a:r>
              <a:rPr lang="en-US" altLang="ko-KR" sz="1600" dirty="0" smtClean="0"/>
              <a:t>intent/entity/dialog </a:t>
            </a:r>
            <a:r>
              <a:rPr lang="en-US" altLang="ko-KR" sz="1600" dirty="0"/>
              <a:t>flow/script </a:t>
            </a:r>
            <a:r>
              <a:rPr lang="ko-KR" altLang="en-US" sz="1600" dirty="0"/>
              <a:t>포함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7226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서비스 구성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Business </a:t>
            </a:r>
            <a:r>
              <a:rPr lang="en-US" altLang="ko-KR" b="1" dirty="0" smtClean="0"/>
              <a:t>Architecture </a:t>
            </a:r>
            <a:r>
              <a:rPr lang="ko-KR" altLang="en-US" b="1" dirty="0" smtClean="0"/>
              <a:t>구성 필요</a:t>
            </a:r>
            <a:endParaRPr lang="en-US" altLang="ko-KR" b="1" dirty="0"/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FED1541-04F4-E95E-AC0F-6F7CFFD7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5" y="1711106"/>
            <a:ext cx="7795516" cy="4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pic>
        <p:nvPicPr>
          <p:cNvPr id="3" name="Picture 10" descr="Companies Archive - Creative Destruction 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50" y="3291938"/>
            <a:ext cx="2177923" cy="21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02" y="2473877"/>
            <a:ext cx="1800000" cy="101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ython Logo PNG Transparent – Brands Log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57" y="2541077"/>
            <a:ext cx="10842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lowiseAI fully managed open source service | Elest.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47" y="2938307"/>
            <a:ext cx="1539066" cy="54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astAPI -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90" y="5020597"/>
            <a:ext cx="2225167" cy="8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angChain. respuesta basadas en datos posteriores al entrenamiento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42" y="3621077"/>
            <a:ext cx="2674889" cy="13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emium Vector | Minimalist pinecone logo vector. pine tre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46" y="4710038"/>
            <a:ext cx="2397229" cy="17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des of Interest | Deep Learning Made Fun: OpenAI and the Dota 2 Bo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29" y="4877283"/>
            <a:ext cx="1297684" cy="89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2301" y="996696"/>
            <a:ext cx="1114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 외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Streamlit</a:t>
            </a:r>
            <a:r>
              <a:rPr lang="en-US" altLang="ko-KR" b="1" dirty="0"/>
              <a:t> </a:t>
            </a:r>
            <a:r>
              <a:rPr lang="en-US" altLang="ko-KR" b="1" dirty="0" smtClean="0"/>
              <a:t>/ </a:t>
            </a:r>
            <a:r>
              <a:rPr lang="en-US" altLang="ko-KR" b="1" dirty="0" err="1" smtClean="0"/>
              <a:t>Vectara</a:t>
            </a:r>
            <a:r>
              <a:rPr lang="en-US" altLang="ko-KR" b="1" dirty="0" smtClean="0"/>
              <a:t> / Chroma / Make.com / </a:t>
            </a:r>
            <a:r>
              <a:rPr lang="en-US" altLang="ko-KR" b="1" dirty="0" err="1" smtClean="0"/>
              <a:t>NewsAPI</a:t>
            </a:r>
            <a:r>
              <a:rPr lang="en-US" altLang="ko-KR" b="1" dirty="0" smtClean="0"/>
              <a:t> / APIFY / Google Cloud </a:t>
            </a:r>
            <a:r>
              <a:rPr lang="ko-KR" altLang="en-US" b="1" dirty="0" smtClean="0"/>
              <a:t>등 다양한 기술이 사용될 수 있으나 기본 언어는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으로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63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ko-KR" altLang="en-US" dirty="0" smtClean="0"/>
              <a:t>의 목표와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301" y="996696"/>
            <a:ext cx="1131974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a typeface="맑은 고딕"/>
              </a:rPr>
              <a:t>정의</a:t>
            </a:r>
            <a:endParaRPr lang="en-US" altLang="ko-KR" b="1" dirty="0" smtClean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텍스트 및 음성 상호 작용을 통한 커뮤니케이션을 실행하는 소프트웨어 및 프로그램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모든 비즈니스에서 적용 가능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목적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B2C (</a:t>
            </a:r>
            <a:r>
              <a:rPr lang="ko-KR" altLang="en-US" sz="1600" dirty="0"/>
              <a:t>기업</a:t>
            </a:r>
            <a:r>
              <a:rPr lang="en-US" altLang="ko-KR" sz="1600" dirty="0"/>
              <a:t>-</a:t>
            </a:r>
            <a:r>
              <a:rPr lang="ko-KR" altLang="en-US" sz="1600" dirty="0"/>
              <a:t>소비자</a:t>
            </a:r>
            <a:r>
              <a:rPr lang="en-US" altLang="ko-KR" sz="1600" dirty="0"/>
              <a:t>) / B2B(</a:t>
            </a:r>
            <a:r>
              <a:rPr lang="ko-KR" altLang="en-US" sz="1600" dirty="0"/>
              <a:t>기업</a:t>
            </a:r>
            <a:r>
              <a:rPr lang="en-US" altLang="ko-KR" sz="1600" dirty="0"/>
              <a:t>-</a:t>
            </a:r>
            <a:r>
              <a:rPr lang="ko-KR" altLang="en-US" sz="1600" dirty="0"/>
              <a:t>기업</a:t>
            </a:r>
            <a:r>
              <a:rPr lang="en-US" altLang="ko-KR" sz="1600" dirty="0"/>
              <a:t>) </a:t>
            </a:r>
            <a:r>
              <a:rPr lang="ko-KR" altLang="en-US" sz="1600" dirty="0"/>
              <a:t>의 의사소통을 하는 사용자가 더 간단한 의사소통을 통해 작업을 처리할 수 있도록 도와줌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인간</a:t>
            </a:r>
            <a:r>
              <a:rPr lang="en-US" altLang="ko-KR" sz="1600" dirty="0"/>
              <a:t>-</a:t>
            </a:r>
            <a:r>
              <a:rPr lang="ko-KR" altLang="en-US" sz="1600" dirty="0"/>
              <a:t>인간의 소통에서 간접비를 줄이고</a:t>
            </a:r>
            <a:r>
              <a:rPr lang="en-US" altLang="ko-KR" sz="1600" dirty="0"/>
              <a:t>, </a:t>
            </a:r>
            <a:r>
              <a:rPr lang="ko-KR" altLang="en-US" sz="1600" dirty="0"/>
              <a:t>의사소통 시간을 다른 작업 시간에 할애하여 비즈니스 효율성을 증대시킬 수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899751" y="4916112"/>
            <a:ext cx="8077141" cy="1408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err="1"/>
              <a:t>ChatBot</a:t>
            </a:r>
            <a:endParaRPr lang="ko-KR" altLang="en-US" b="1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92628" y="5025840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Wedding Planner</a:t>
            </a:r>
            <a:endParaRPr lang="ko-KR" altLang="en-US" sz="16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92628" y="5628133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Legal Assistant</a:t>
            </a:r>
            <a:endParaRPr lang="ko-KR" altLang="en-US" sz="16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3956" y="5025840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Recruiter</a:t>
            </a:r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73956" y="5628133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Insurance Assistant</a:t>
            </a:r>
            <a:endParaRPr lang="ko-KR" altLang="en-US" sz="16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255284" y="5025840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Travel Agency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55284" y="5628133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Education Consultant</a:t>
            </a:r>
            <a:endParaRPr lang="ko-KR" altLang="en-US" sz="16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00620" y="5336736"/>
            <a:ext cx="1408176" cy="566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Etc…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381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ko-KR" altLang="en-US" dirty="0" smtClean="0"/>
              <a:t>의 목표와 정의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301" y="996696"/>
            <a:ext cx="921232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Chatbot</a:t>
            </a:r>
            <a:r>
              <a:rPr lang="en-US" altLang="ko-KR" b="1" dirty="0"/>
              <a:t> </a:t>
            </a:r>
            <a:r>
              <a:rPr lang="ko-KR" altLang="en-US" b="1" dirty="0"/>
              <a:t>도입 이점</a:t>
            </a:r>
          </a:p>
        </p:txBody>
      </p:sp>
      <p:graphicFrame>
        <p:nvGraphicFramePr>
          <p:cNvPr id="14" name="다이어그램 13"/>
          <p:cNvGraphicFramePr/>
          <p:nvPr/>
        </p:nvGraphicFramePr>
        <p:xfrm>
          <a:off x="489586" y="1666805"/>
          <a:ext cx="8937752" cy="470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6">
            <a:extLst>
              <a:ext uri="{FF2B5EF4-FFF2-40B4-BE49-F238E27FC236}">
                <a16:creationId xmlns:a16="http://schemas.microsoft.com/office/drawing/2014/main" id="{4C4816B1-350A-8582-561B-2F916FC3263E}"/>
              </a:ext>
            </a:extLst>
          </p:cNvPr>
          <p:cNvSpPr/>
          <p:nvPr/>
        </p:nvSpPr>
        <p:spPr>
          <a:xfrm>
            <a:off x="352424" y="4505324"/>
            <a:ext cx="9210675" cy="93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ko-KR" altLang="en-US" dirty="0" smtClean="0"/>
              <a:t>의 목표와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err="1"/>
              <a:t>Chatbot</a:t>
            </a:r>
            <a:r>
              <a:rPr lang="en-US" altLang="ko-KR" b="1"/>
              <a:t> </a:t>
            </a:r>
            <a:r>
              <a:rPr lang="ko-KR" altLang="en-US" b="1" err="1"/>
              <a:t>도입시</a:t>
            </a:r>
            <a:r>
              <a:rPr lang="ko-KR" altLang="en-US" b="1"/>
              <a:t> 고려사항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b="1"/>
              <a:t>1) LLM </a:t>
            </a:r>
            <a:r>
              <a:rPr lang="ko-KR" altLang="en-US" b="1" err="1"/>
              <a:t>챗봇을</a:t>
            </a:r>
            <a:r>
              <a:rPr lang="ko-KR" altLang="en-US" b="1"/>
              <a:t> 어떻게 자사 비즈니스에 적용하여 전환시킬 수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69237" y="2442193"/>
            <a:ext cx="1430779" cy="59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LLM </a:t>
            </a:r>
            <a:r>
              <a:rPr lang="ko-KR" altLang="en-US" b="1" err="1"/>
              <a:t>챗봇</a:t>
            </a:r>
            <a:endParaRPr lang="ko-KR" altLang="en-US" b="1"/>
          </a:p>
        </p:txBody>
      </p:sp>
      <p:sp>
        <p:nvSpPr>
          <p:cNvPr id="5" name="원통 4"/>
          <p:cNvSpPr/>
          <p:nvPr/>
        </p:nvSpPr>
        <p:spPr>
          <a:xfrm>
            <a:off x="1341199" y="2442193"/>
            <a:ext cx="1152144" cy="594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6" name="직선 화살표 연결선 5"/>
          <p:cNvCxnSpPr>
            <a:stCxn id="5" idx="4"/>
            <a:endCxn id="4" idx="1"/>
          </p:cNvCxnSpPr>
          <p:nvPr/>
        </p:nvCxnSpPr>
        <p:spPr>
          <a:xfrm>
            <a:off x="2493343" y="2739373"/>
            <a:ext cx="775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5856" y="2277708"/>
            <a:ext cx="287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고도화 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</a:t>
            </a:r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비즈니스모델 창출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700016" y="2442193"/>
            <a:ext cx="1162902" cy="529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Where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352300" y="3766166"/>
            <a:ext cx="93133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2) </a:t>
            </a:r>
            <a:r>
              <a:rPr lang="ko-KR" altLang="en-US" b="1"/>
              <a:t>기업</a:t>
            </a:r>
            <a:r>
              <a:rPr lang="en-US" altLang="ko-KR" b="1"/>
              <a:t> </a:t>
            </a:r>
            <a:r>
              <a:rPr lang="ko-KR" altLang="en-US" b="1"/>
              <a:t>데이터를 안전하게 유지할 수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69237" y="5061384"/>
            <a:ext cx="1430779" cy="594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LLM </a:t>
            </a:r>
            <a:r>
              <a:rPr lang="ko-KR" altLang="en-US" b="1" err="1"/>
              <a:t>챗봇</a:t>
            </a:r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1030" y="4863813"/>
            <a:ext cx="1612313" cy="989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Cloud</a:t>
            </a:r>
          </a:p>
          <a:p>
            <a:pPr algn="ctr"/>
            <a:r>
              <a:rPr lang="en-US" altLang="ko-KR"/>
              <a:t>(</a:t>
            </a:r>
            <a:r>
              <a:rPr lang="ko-KR" altLang="en-US"/>
              <a:t>외부 솔루션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93343" y="5369976"/>
            <a:ext cx="775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 12"/>
          <p:cNvSpPr/>
          <p:nvPr/>
        </p:nvSpPr>
        <p:spPr>
          <a:xfrm>
            <a:off x="5478998" y="5061384"/>
            <a:ext cx="1152144" cy="594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자사 </a:t>
            </a:r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5400000">
            <a:off x="3772344" y="3570589"/>
            <a:ext cx="197570" cy="4367883"/>
          </a:xfrm>
          <a:prstGeom prst="bentConnector3">
            <a:avLst>
              <a:gd name="adj1" fmla="val 2157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5521" y="6097377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 위험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410124" y="4863813"/>
            <a:ext cx="1612313" cy="989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AI </a:t>
            </a:r>
            <a:r>
              <a:rPr lang="ko-KR" altLang="en-US"/>
              <a:t>전문가</a:t>
            </a:r>
            <a:endParaRPr lang="en-US" altLang="ko-KR"/>
          </a:p>
          <a:p>
            <a:pPr algn="ctr"/>
            <a:r>
              <a:rPr lang="en-US" altLang="ko-KR"/>
              <a:t>+ </a:t>
            </a:r>
            <a:r>
              <a:rPr lang="ko-KR" altLang="en-US"/>
              <a:t>자사</a:t>
            </a:r>
            <a:endParaRPr lang="en-US" altLang="ko-KR"/>
          </a:p>
        </p:txBody>
      </p:sp>
      <p:cxnSp>
        <p:nvCxnSpPr>
          <p:cNvPr id="17" name="꺾인 연결선 16"/>
          <p:cNvCxnSpPr>
            <a:stCxn id="16" idx="0"/>
            <a:endCxn id="10" idx="0"/>
          </p:cNvCxnSpPr>
          <p:nvPr/>
        </p:nvCxnSpPr>
        <p:spPr>
          <a:xfrm rot="16200000" flipH="1" flipV="1">
            <a:off x="6001668" y="2846771"/>
            <a:ext cx="197571" cy="4231654"/>
          </a:xfrm>
          <a:prstGeom prst="bentConnector3">
            <a:avLst>
              <a:gd name="adj1" fmla="val -11570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1"/>
          </p:cNvCxnSpPr>
          <p:nvPr/>
        </p:nvCxnSpPr>
        <p:spPr>
          <a:xfrm flipV="1">
            <a:off x="6055070" y="4647955"/>
            <a:ext cx="0" cy="4134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5064" y="4239438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조금 더 안전</a:t>
            </a:r>
          </a:p>
        </p:txBody>
      </p:sp>
    </p:spTree>
    <p:extLst>
      <p:ext uri="{BB962C8B-B14F-4D97-AF65-F5344CB8AC3E}">
        <p14:creationId xmlns:p14="http://schemas.microsoft.com/office/powerpoint/2010/main" val="9077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고객 접점 및 페르소나 식별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요구사항 분석</a:t>
            </a:r>
            <a:endParaRPr lang="en-US" altLang="ko-KR" b="1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/>
              <a:t>비즈니스 목표 및 </a:t>
            </a:r>
            <a:r>
              <a:rPr lang="en-US" altLang="ko-KR" sz="1600"/>
              <a:t>Identity </a:t>
            </a:r>
            <a:r>
              <a:rPr lang="ko-KR" altLang="en-US" sz="1600"/>
              <a:t>정의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: </a:t>
            </a:r>
            <a:r>
              <a:rPr lang="ko-KR" altLang="en-US" sz="1600"/>
              <a:t>회사의 </a:t>
            </a:r>
            <a:r>
              <a:rPr lang="en-US" altLang="ko-KR" sz="1600"/>
              <a:t>Identity</a:t>
            </a:r>
            <a:r>
              <a:rPr lang="ko-KR" altLang="en-US" sz="1600"/>
              <a:t>를 </a:t>
            </a:r>
            <a:r>
              <a:rPr lang="ko-KR" altLang="en-US" sz="1600" err="1"/>
              <a:t>챗봇에</a:t>
            </a:r>
            <a:r>
              <a:rPr lang="ko-KR" altLang="en-US" sz="1600"/>
              <a:t> 적용하기 위한 데이터 및 정보 수집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/>
              <a:t>도메인 및 업무 기준 요구사항 수립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: </a:t>
            </a:r>
            <a:r>
              <a:rPr lang="ko-KR" altLang="en-US" sz="1600" err="1"/>
              <a:t>챗봇이</a:t>
            </a:r>
            <a:r>
              <a:rPr lang="ko-KR" altLang="en-US" sz="1600"/>
              <a:t> 다룰 도메인</a:t>
            </a:r>
            <a:r>
              <a:rPr lang="en-US" altLang="ko-KR" sz="1600"/>
              <a:t>(</a:t>
            </a:r>
            <a:r>
              <a:rPr lang="ko-KR" altLang="en-US" sz="1600"/>
              <a:t>인사</a:t>
            </a:r>
            <a:r>
              <a:rPr lang="en-US" altLang="ko-KR" sz="1600"/>
              <a:t>, </a:t>
            </a:r>
            <a:r>
              <a:rPr lang="ko-KR" altLang="en-US" sz="1600"/>
              <a:t>매출</a:t>
            </a:r>
            <a:r>
              <a:rPr lang="en-US" altLang="ko-KR" sz="1600"/>
              <a:t>, </a:t>
            </a:r>
            <a:r>
              <a:rPr lang="ko-KR" altLang="en-US" sz="1600"/>
              <a:t>판매</a:t>
            </a:r>
            <a:r>
              <a:rPr lang="en-US" altLang="ko-KR" sz="1600"/>
              <a:t>, </a:t>
            </a:r>
            <a:r>
              <a:rPr lang="ko-KR" altLang="en-US" sz="1600"/>
              <a:t>예약 등</a:t>
            </a:r>
            <a:r>
              <a:rPr lang="en-US" altLang="ko-KR" sz="1600"/>
              <a:t>)</a:t>
            </a:r>
            <a:r>
              <a:rPr lang="ko-KR" altLang="en-US" sz="1600"/>
              <a:t>과 관련한 요구사항 수집 및 수립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/>
              <a:t>요구사항 검토 및 시나리오 도출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: </a:t>
            </a:r>
            <a:r>
              <a:rPr lang="ko-KR" altLang="en-US" sz="1600"/>
              <a:t>사용자와 상호작용에서 예상되는 일반적인 질의응답 및 시나리오 도출</a:t>
            </a:r>
          </a:p>
        </p:txBody>
      </p:sp>
    </p:spTree>
    <p:extLst>
      <p:ext uri="{BB962C8B-B14F-4D97-AF65-F5344CB8AC3E}">
        <p14:creationId xmlns:p14="http://schemas.microsoft.com/office/powerpoint/2010/main" val="139622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고객 접점 및 페르소나 식별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페르소나 정의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 err="1"/>
              <a:t>챗봇</a:t>
            </a:r>
            <a:r>
              <a:rPr lang="ko-KR" altLang="en-US" sz="1600" dirty="0"/>
              <a:t> 사용 대상자의 페르소나 식별 및 정의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요구사항 분석과 문서화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수집한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요구사항 및 시나리오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페르소나를 문서화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 요구사항 문서는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챗봇의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기능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스크립트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페르소나 및 응답에 대한 가이드 역할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문서에는 기능 명세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플로우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 다이어그램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페르소나 별 시나리오가 포함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021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기업 요구 사항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err="1"/>
              <a:t>생성형</a:t>
            </a:r>
            <a:r>
              <a:rPr lang="ko-KR" altLang="en-US" b="1"/>
              <a:t> </a:t>
            </a:r>
            <a:r>
              <a:rPr lang="en-US" altLang="ko-KR" b="1"/>
              <a:t>AI </a:t>
            </a:r>
            <a:r>
              <a:rPr lang="ko-KR" altLang="en-US" b="1"/>
              <a:t>시대에서의 기업들의 고민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 sz="1600"/>
              <a:t>: </a:t>
            </a: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</a:rPr>
              <a:t>기업들은 자신들의 비즈니스와 관련된 수많은 데이터를 보유하고 있음</a:t>
            </a:r>
            <a:endParaRPr lang="en-US" altLang="ko-KR" sz="1600"/>
          </a:p>
          <a:p>
            <a:r>
              <a:rPr lang="en-US" altLang="ko-KR" sz="1600"/>
              <a:t>: </a:t>
            </a:r>
            <a:r>
              <a:rPr lang="ko-KR" altLang="en-US" sz="1600">
                <a:solidFill>
                  <a:srgbClr val="000000"/>
                </a:solidFill>
                <a:latin typeface="맑은 고딕" panose="020B0503020000020004" pitchFamily="50" charset="-127"/>
              </a:rPr>
              <a:t>그러나 여전히 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AI</a:t>
            </a:r>
            <a:r>
              <a:rPr lang="ko-KR" altLang="en-US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활용에 있어서 여러 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challenge</a:t>
            </a:r>
            <a:r>
              <a:rPr lang="ko-KR" altLang="en-US" sz="1600" b="1">
                <a:solidFill>
                  <a:srgbClr val="FF0000"/>
                </a:solidFill>
                <a:latin typeface="맑은 고딕" panose="020B0503020000020004" pitchFamily="50" charset="-127"/>
              </a:rPr>
              <a:t> 존재</a:t>
            </a:r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60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52" y="2501731"/>
            <a:ext cx="5695716" cy="347234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5631" y="2358340"/>
            <a:ext cx="4713449" cy="2456513"/>
            <a:chOff x="352301" y="2501731"/>
            <a:chExt cx="4713449" cy="2456513"/>
          </a:xfrm>
        </p:grpSpPr>
        <p:sp>
          <p:nvSpPr>
            <p:cNvPr id="6" name="직사각형 5"/>
            <p:cNvSpPr/>
            <p:nvPr/>
          </p:nvSpPr>
          <p:spPr>
            <a:xfrm>
              <a:off x="352301" y="2719445"/>
              <a:ext cx="3653642" cy="22387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790" y="3065418"/>
              <a:ext cx="4632960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b="1"/>
                <a:t>Data</a:t>
              </a:r>
              <a:r>
                <a:rPr lang="en-US" altLang="ko-KR" sz="160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/>
                <a:t>	: </a:t>
              </a:r>
              <a:r>
                <a:rPr lang="ko-KR" altLang="en-US" sz="1400"/>
                <a:t>보안 </a:t>
              </a:r>
              <a:r>
                <a:rPr lang="en-US" altLang="ko-KR" sz="1400"/>
                <a:t>/ </a:t>
              </a:r>
              <a:r>
                <a:rPr lang="ko-KR" altLang="en-US" sz="1400"/>
                <a:t>품질 </a:t>
              </a:r>
              <a:r>
                <a:rPr lang="en-US" altLang="ko-KR" sz="1400"/>
                <a:t>/ </a:t>
              </a:r>
              <a:r>
                <a:rPr lang="ko-KR" altLang="en-US" sz="1400"/>
                <a:t>최신성</a:t>
              </a:r>
              <a:r>
                <a:rPr lang="en-US" altLang="ko-KR" sz="1400"/>
                <a:t>…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b="1"/>
                <a:t>AI</a:t>
              </a:r>
              <a:r>
                <a:rPr lang="en-US" altLang="ko-KR" sz="160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	</a:t>
              </a:r>
              <a:r>
                <a:rPr lang="en-US" altLang="ko-KR" sz="1400"/>
                <a:t>: </a:t>
              </a:r>
              <a:r>
                <a:rPr lang="ko-KR" altLang="en-US" sz="1400"/>
                <a:t>신뢰 </a:t>
              </a:r>
              <a:r>
                <a:rPr lang="en-US" altLang="ko-KR" sz="1400"/>
                <a:t>/ </a:t>
              </a:r>
              <a:r>
                <a:rPr lang="ko-KR" altLang="en-US" sz="1400"/>
                <a:t>편향 </a:t>
              </a:r>
              <a:r>
                <a:rPr lang="en-US" altLang="ko-KR" sz="1400"/>
                <a:t>/ </a:t>
              </a:r>
              <a:r>
                <a:rPr lang="ko-KR" altLang="en-US" sz="1400" err="1"/>
                <a:t>투영성</a:t>
              </a:r>
              <a:r>
                <a:rPr lang="ko-KR" altLang="en-US" sz="1400"/>
                <a:t> </a:t>
              </a:r>
              <a:r>
                <a:rPr lang="en-US" altLang="ko-KR" sz="1400"/>
                <a:t>/ Hallucination…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/>
                <a:t>비용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98100" y="2501731"/>
              <a:ext cx="2322576" cy="4354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Challenge</a:t>
              </a:r>
              <a:endParaRPr lang="ko-KR" altLang="en-US" b="1"/>
            </a:p>
          </p:txBody>
        </p:sp>
      </p:grpSp>
      <p:sp>
        <p:nvSpPr>
          <p:cNvPr id="9" name="오른쪽 화살표 8"/>
          <p:cNvSpPr/>
          <p:nvPr/>
        </p:nvSpPr>
        <p:spPr>
          <a:xfrm>
            <a:off x="3584473" y="3492137"/>
            <a:ext cx="609600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2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및 검토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301" y="996696"/>
            <a:ext cx="921232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err="1"/>
              <a:t>챗봇</a:t>
            </a:r>
            <a:r>
              <a:rPr lang="ko-KR" altLang="en-US" b="1"/>
              <a:t> 구축 과정</a:t>
            </a:r>
            <a:endParaRPr lang="en-US" altLang="ko-KR" sz="16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84505"/>
              </p:ext>
            </p:extLst>
          </p:nvPr>
        </p:nvGraphicFramePr>
        <p:xfrm>
          <a:off x="659258" y="1849348"/>
          <a:ext cx="8510219" cy="215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191">
                  <a:extLst>
                    <a:ext uri="{9D8B030D-6E8A-4147-A177-3AD203B41FA5}">
                      <a16:colId xmlns:a16="http://schemas.microsoft.com/office/drawing/2014/main" val="3915345277"/>
                    </a:ext>
                  </a:extLst>
                </a:gridCol>
                <a:gridCol w="2054191">
                  <a:extLst>
                    <a:ext uri="{9D8B030D-6E8A-4147-A177-3AD203B41FA5}">
                      <a16:colId xmlns:a16="http://schemas.microsoft.com/office/drawing/2014/main" val="3401185652"/>
                    </a:ext>
                  </a:extLst>
                </a:gridCol>
                <a:gridCol w="1713782">
                  <a:extLst>
                    <a:ext uri="{9D8B030D-6E8A-4147-A177-3AD203B41FA5}">
                      <a16:colId xmlns:a16="http://schemas.microsoft.com/office/drawing/2014/main" val="2060753839"/>
                    </a:ext>
                  </a:extLst>
                </a:gridCol>
                <a:gridCol w="1326420">
                  <a:extLst>
                    <a:ext uri="{9D8B030D-6E8A-4147-A177-3AD203B41FA5}">
                      <a16:colId xmlns:a16="http://schemas.microsoft.com/office/drawing/2014/main" val="1230475953"/>
                    </a:ext>
                  </a:extLst>
                </a:gridCol>
                <a:gridCol w="1361635">
                  <a:extLst>
                    <a:ext uri="{9D8B030D-6E8A-4147-A177-3AD203B41FA5}">
                      <a16:colId xmlns:a16="http://schemas.microsoft.com/office/drawing/2014/main" val="612635055"/>
                    </a:ext>
                  </a:extLst>
                </a:gridCol>
              </a:tblGrid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계획수립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kern="120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챗봇</a:t>
                      </a:r>
                      <a:r>
                        <a:rPr lang="ko-KR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설계 및 검토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데모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분석 및 개선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083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챗봇의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목표와 목적 정의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챗봇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설계 및 검토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최종 시나리오 선정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 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 결과 분석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88899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접점 </a:t>
                      </a:r>
                      <a:endParaRPr lang="ko-KR" sz="1600"/>
                    </a:p>
                    <a:p>
                      <a:pPr lvl="0" algn="ctr"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파악 및 페르소나 식별</a:t>
                      </a:r>
                      <a:endParaRPr lang="ko-KR" sz="1200"/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롤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페르소나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lang="ko-KR" sz="1200"/>
                    </a:p>
                    <a:p>
                      <a:pPr lvl="0" algn="ctr"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검토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프로토타입 </a:t>
                      </a:r>
                      <a:endParaRPr lang="ko-KR" sz="1600"/>
                    </a:p>
                    <a:p>
                      <a:pPr lvl="0" algn="ctr"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및 테스트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후속 논의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성능 개선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13080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 요구사항 정의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구성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77816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샘플 데이터 확인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38193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데이터 </a:t>
                      </a:r>
                      <a:endParaRPr lang="ko-KR" sz="1600"/>
                    </a:p>
                    <a:p>
                      <a:pPr lvl="0" algn="ctr"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및 현황 파악</a:t>
                      </a: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44" marR="4144" marT="414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4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301" y="260286"/>
            <a:ext cx="10174941" cy="63157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및 검토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301" y="996696"/>
            <a:ext cx="9212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err="1"/>
              <a:t>챗봇</a:t>
            </a:r>
            <a:r>
              <a:rPr lang="ko-KR" altLang="en-US" b="1"/>
              <a:t> 구축 상세 과정</a:t>
            </a:r>
            <a:endParaRPr lang="en-US" altLang="ko-KR" sz="16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69588"/>
              </p:ext>
            </p:extLst>
          </p:nvPr>
        </p:nvGraphicFramePr>
        <p:xfrm>
          <a:off x="659258" y="1772292"/>
          <a:ext cx="8594709" cy="234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155">
                  <a:extLst>
                    <a:ext uri="{9D8B030D-6E8A-4147-A177-3AD203B41FA5}">
                      <a16:colId xmlns:a16="http://schemas.microsoft.com/office/drawing/2014/main" val="2320216055"/>
                    </a:ext>
                  </a:extLst>
                </a:gridCol>
                <a:gridCol w="2046269">
                  <a:extLst>
                    <a:ext uri="{9D8B030D-6E8A-4147-A177-3AD203B41FA5}">
                      <a16:colId xmlns:a16="http://schemas.microsoft.com/office/drawing/2014/main" val="2554601424"/>
                    </a:ext>
                  </a:extLst>
                </a:gridCol>
                <a:gridCol w="6180285">
                  <a:extLst>
                    <a:ext uri="{9D8B030D-6E8A-4147-A177-3AD203B41FA5}">
                      <a16:colId xmlns:a16="http://schemas.microsoft.com/office/drawing/2014/main" val="1962677390"/>
                    </a:ext>
                  </a:extLst>
                </a:gridCol>
              </a:tblGrid>
              <a:tr h="1633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1" u="none" strike="noStrike">
                          <a:effectLst/>
                          <a:latin typeface="Malgun Gothic"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u="none" strike="noStrike">
                          <a:effectLst/>
                          <a:latin typeface="Malgun Gothic"/>
                          <a:ea typeface="Malgun Gothic"/>
                        </a:rPr>
                        <a:t>계획수립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280436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요구사항 분석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728429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비즈니스 목표 및 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identity 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정의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회사의 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identity</a:t>
                      </a:r>
                      <a:r>
                        <a:rPr lang="ko-KR" altLang="en-US" sz="1000" u="none" strike="noStrike" err="1">
                          <a:effectLst/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chatbot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에 적용하기 위한 데이터 및 정보 수집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138890"/>
                  </a:ext>
                </a:extLst>
              </a:tr>
              <a:tr h="2593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a-1-2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도메인 및 업무 기준 요구사항 수집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err="1">
                          <a:effectLst/>
                          <a:latin typeface="Malgun Gothic"/>
                          <a:ea typeface="Malgun Gothic"/>
                        </a:rPr>
                        <a:t>챗봇이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 다룰 도메인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인사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매출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판매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예약 등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) 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과 관련된 요구사항 수집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27194"/>
                  </a:ext>
                </a:extLst>
              </a:tr>
              <a:tr h="2593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a-1-3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요구사항 검토 및 시나리오 도출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업무 프로세스를 이해하고 </a:t>
                      </a:r>
                      <a:r>
                        <a:rPr lang="ko-KR" altLang="en-US" sz="1000" u="none" strike="noStrike" err="1">
                          <a:effectLst/>
                          <a:latin typeface="Malgun Gothic"/>
                          <a:ea typeface="Malgun Gothic"/>
                        </a:rPr>
                        <a:t>챗봇이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 어떻게 이러한 업무를 지원할 수 있는지 검토</a:t>
                      </a:r>
                    </a:p>
                    <a:p>
                      <a:pPr lvl="1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사용자와 상호 작용할 때 예상되는 일반적인 질의응답 및 시나리오를 도출</a:t>
                      </a: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56431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a-1-4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페르소나 정의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 err="1">
                          <a:effectLst/>
                          <a:latin typeface="Malgun Gothic"/>
                          <a:ea typeface="Malgun Gothic"/>
                        </a:rPr>
                        <a:t>챗봇의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 대상 사용자 페르소나 식별 및 정의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018963"/>
                  </a:ext>
                </a:extLst>
              </a:tr>
              <a:tr h="16331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  <a:latin typeface="Malgun Gothic"/>
                        </a:rPr>
                        <a:t>a-1-5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요구사항 분석과 문서화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수집한 요구사항 및 시나리오</a:t>
                      </a:r>
                      <a:r>
                        <a:rPr lang="en-US" altLang="ko-KR" sz="1000" u="none" strike="noStrike">
                          <a:effectLst/>
                          <a:latin typeface="Malgun Gothic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Malgun Gothic"/>
                          <a:ea typeface="Malgun Gothic"/>
                        </a:rPr>
                        <a:t>페르소나를 문서화</a:t>
                      </a:r>
                      <a:endParaRPr lang="ko-KR" altLang="en-US"/>
                    </a:p>
                    <a:p>
                      <a:pPr lvl="1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이 문서에는 </a:t>
                      </a:r>
                      <a:r>
                        <a:rPr lang="ko-KR" sz="10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챗봇의</a:t>
                      </a: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기능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스크립트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페르소나 및 응답에 대한 가이드 역할을 한다</a:t>
                      </a:r>
                      <a:r>
                        <a:rPr lang="en-US" altLang="ko-KR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맑은 고딕"/>
                        </a:rPr>
                        <a:t>.</a:t>
                      </a:r>
                      <a:endParaRPr lang="ko-KR" altLang="en-US" sz="10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  <a:p>
                      <a:pPr lvl="1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 문서에는 기능 명세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, 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플로우 다이어그램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, </a:t>
                      </a:r>
                      <a:r>
                        <a:rPr lang="ko-KR" alt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페르소나 별 시나리오가 포함됨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lang="en-US"/>
                    </a:p>
                  </a:txBody>
                  <a:tcPr marL="4315" marR="4315" marT="431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13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8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724</Words>
  <Application>Microsoft Office PowerPoint</Application>
  <PresentationFormat>와이드스크린</PresentationFormat>
  <Paragraphs>185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Chatbot</vt:lpstr>
      <vt:lpstr>Chatbot의 목표와 정의</vt:lpstr>
      <vt:lpstr>Chatbot의 목표와 정의</vt:lpstr>
      <vt:lpstr>Chatbot의 목표와 정의</vt:lpstr>
      <vt:lpstr>고객 접점 및 페르소나 식별</vt:lpstr>
      <vt:lpstr>고객 접점 및 페르소나 식별</vt:lpstr>
      <vt:lpstr>기업 요구 사항 정의</vt:lpstr>
      <vt:lpstr>Chatbot 설계 및 검토 </vt:lpstr>
      <vt:lpstr>Chatbot 설계 및 검토</vt:lpstr>
      <vt:lpstr>Chatbot 설계 및 검토 </vt:lpstr>
      <vt:lpstr>Chatbot의 목표와 정의</vt:lpstr>
      <vt:lpstr>Role / 페르소나 / 시나리오 검토 </vt:lpstr>
      <vt:lpstr>서비스 구성 예시</vt:lpstr>
      <vt:lpstr>기술 스택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이은하수</dc:creator>
  <cp:lastModifiedBy>이은하수</cp:lastModifiedBy>
  <cp:revision>2</cp:revision>
  <dcterms:created xsi:type="dcterms:W3CDTF">2023-12-07T05:30:55Z</dcterms:created>
  <dcterms:modified xsi:type="dcterms:W3CDTF">2023-12-07T05:32:03Z</dcterms:modified>
</cp:coreProperties>
</file>