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0" r:id="rId2"/>
    <p:sldId id="261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70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802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EF7497-315F-4148-A492-3574BBAFF2D5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A9ED83-9EC8-417F-B94F-AD5861139D11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고객 만족도 상승</a:t>
          </a:r>
          <a:endParaRPr lang="ko-KR" altLang="en-US" sz="1800" dirty="0"/>
        </a:p>
      </dgm:t>
    </dgm:pt>
    <dgm:pt modelId="{DB6866AD-AAC0-4558-97B8-660E771085BF}" type="parTrans" cxnId="{AA41B449-E546-408B-BF84-176F10FC4A46}">
      <dgm:prSet/>
      <dgm:spPr/>
      <dgm:t>
        <a:bodyPr/>
        <a:lstStyle/>
        <a:p>
          <a:pPr latinLnBrk="1"/>
          <a:endParaRPr lang="ko-KR" altLang="en-US"/>
        </a:p>
      </dgm:t>
    </dgm:pt>
    <dgm:pt modelId="{81D82590-9DB1-49B1-A3B0-CAB2CC285DBD}" type="sibTrans" cxnId="{AA41B449-E546-408B-BF84-176F10FC4A46}">
      <dgm:prSet/>
      <dgm:spPr/>
      <dgm:t>
        <a:bodyPr/>
        <a:lstStyle/>
        <a:p>
          <a:pPr latinLnBrk="1"/>
          <a:endParaRPr lang="ko-KR" altLang="en-US"/>
        </a:p>
      </dgm:t>
    </dgm:pt>
    <dgm:pt modelId="{177DA574-C562-4823-95A2-C152217091F7}">
      <dgm:prSet phldrT="[텍스트]"/>
      <dgm:spPr/>
      <dgm:t>
        <a:bodyPr anchor="ctr"/>
        <a:lstStyle/>
        <a:p>
          <a:pPr latinLnBrk="1"/>
          <a:r>
            <a:rPr lang="en-US" altLang="ko-KR" b="1" dirty="0" smtClean="0"/>
            <a:t> </a:t>
          </a:r>
          <a:r>
            <a:rPr lang="ko-KR" altLang="en-US" b="1" dirty="0" smtClean="0"/>
            <a:t>충성도 높은 고객 확보</a:t>
          </a:r>
          <a:endParaRPr lang="ko-KR" altLang="en-US" b="1" dirty="0"/>
        </a:p>
      </dgm:t>
    </dgm:pt>
    <dgm:pt modelId="{0C908589-6127-4E50-92AB-6D5FF8669DE1}" type="parTrans" cxnId="{A37DDF9E-26B9-4C2A-8EC5-7AF04E07C4D0}">
      <dgm:prSet/>
      <dgm:spPr/>
      <dgm:t>
        <a:bodyPr/>
        <a:lstStyle/>
        <a:p>
          <a:pPr latinLnBrk="1"/>
          <a:endParaRPr lang="ko-KR" altLang="en-US"/>
        </a:p>
      </dgm:t>
    </dgm:pt>
    <dgm:pt modelId="{9439C5C0-7760-4542-844D-597EA1D8988F}" type="sibTrans" cxnId="{A37DDF9E-26B9-4C2A-8EC5-7AF04E07C4D0}">
      <dgm:prSet/>
      <dgm:spPr/>
      <dgm:t>
        <a:bodyPr/>
        <a:lstStyle/>
        <a:p>
          <a:pPr latinLnBrk="1"/>
          <a:endParaRPr lang="ko-KR" altLang="en-US"/>
        </a:p>
      </dgm:t>
    </dgm:pt>
    <dgm:pt modelId="{3B20196B-7993-4BF6-BFE9-1181984DAF48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여러 사용자와 동시 대화 진행</a:t>
          </a:r>
          <a:endParaRPr lang="ko-KR" altLang="en-US" sz="1800" dirty="0"/>
        </a:p>
      </dgm:t>
    </dgm:pt>
    <dgm:pt modelId="{46EA6184-1B52-4D7E-AB4B-465EC225DA04}" type="sibTrans" cxnId="{C989C680-EB7B-4071-928D-8B00A945FE64}">
      <dgm:prSet/>
      <dgm:spPr/>
      <dgm:t>
        <a:bodyPr/>
        <a:lstStyle/>
        <a:p>
          <a:pPr latinLnBrk="1"/>
          <a:endParaRPr lang="ko-KR" altLang="en-US"/>
        </a:p>
      </dgm:t>
    </dgm:pt>
    <dgm:pt modelId="{C4CD363C-B22C-487D-B288-1EE3EE11903E}" type="parTrans" cxnId="{C989C680-EB7B-4071-928D-8B00A945FE64}">
      <dgm:prSet/>
      <dgm:spPr/>
      <dgm:t>
        <a:bodyPr/>
        <a:lstStyle/>
        <a:p>
          <a:pPr latinLnBrk="1"/>
          <a:endParaRPr lang="ko-KR" altLang="en-US"/>
        </a:p>
      </dgm:t>
    </dgm:pt>
    <dgm:pt modelId="{087050CA-8B3F-4EA6-9DC4-A83250F67A2E}">
      <dgm:prSet/>
      <dgm:spPr/>
      <dgm:t>
        <a:bodyPr anchor="ctr"/>
        <a:lstStyle/>
        <a:p>
          <a:pPr latinLnBrk="1"/>
          <a:r>
            <a:rPr lang="ko-KR" altLang="en-US" b="1" dirty="0" smtClean="0"/>
            <a:t> 비즈니스 생산성 향상</a:t>
          </a:r>
          <a:endParaRPr lang="ko-KR" altLang="en-US" b="1" dirty="0"/>
        </a:p>
      </dgm:t>
    </dgm:pt>
    <dgm:pt modelId="{771C0F68-969B-4CEF-AC96-124FD4B48A3D}" type="parTrans" cxnId="{4C94E416-08DC-470C-9FEC-45D76CA560F0}">
      <dgm:prSet/>
      <dgm:spPr/>
      <dgm:t>
        <a:bodyPr/>
        <a:lstStyle/>
        <a:p>
          <a:pPr latinLnBrk="1"/>
          <a:endParaRPr lang="ko-KR" altLang="en-US"/>
        </a:p>
      </dgm:t>
    </dgm:pt>
    <dgm:pt modelId="{1451ED03-BF63-4DE8-B4D2-080D40829C09}" type="sibTrans" cxnId="{4C94E416-08DC-470C-9FEC-45D76CA560F0}">
      <dgm:prSet/>
      <dgm:spPr/>
      <dgm:t>
        <a:bodyPr/>
        <a:lstStyle/>
        <a:p>
          <a:pPr latinLnBrk="1"/>
          <a:endParaRPr lang="ko-KR" altLang="en-US"/>
        </a:p>
      </dgm:t>
    </dgm:pt>
    <dgm:pt modelId="{51EFFBE4-C5D0-4963-9FDC-B63EAF8775C5}">
      <dgm:prSet/>
      <dgm:spPr/>
      <dgm:t>
        <a:bodyPr anchor="ctr"/>
        <a:lstStyle/>
        <a:p>
          <a:pPr latinLnBrk="1"/>
          <a:r>
            <a:rPr lang="ko-KR" altLang="en-US" b="1" dirty="0" smtClean="0"/>
            <a:t> 대기시간 단축</a:t>
          </a:r>
          <a:endParaRPr lang="ko-KR" altLang="en-US" b="1" dirty="0"/>
        </a:p>
      </dgm:t>
    </dgm:pt>
    <dgm:pt modelId="{58508C5D-FA9C-40B3-9C23-82E1BB4BB55E}" type="parTrans" cxnId="{DA348D3E-3C49-4713-A62D-E27D07FB72D4}">
      <dgm:prSet/>
      <dgm:spPr/>
      <dgm:t>
        <a:bodyPr/>
        <a:lstStyle/>
        <a:p>
          <a:pPr latinLnBrk="1"/>
          <a:endParaRPr lang="ko-KR" altLang="en-US"/>
        </a:p>
      </dgm:t>
    </dgm:pt>
    <dgm:pt modelId="{1EB45F2B-CF57-40B9-8C2C-9386DCCE7CF2}" type="sibTrans" cxnId="{DA348D3E-3C49-4713-A62D-E27D07FB72D4}">
      <dgm:prSet/>
      <dgm:spPr/>
      <dgm:t>
        <a:bodyPr/>
        <a:lstStyle/>
        <a:p>
          <a:pPr latinLnBrk="1"/>
          <a:endParaRPr lang="ko-KR" altLang="en-US"/>
        </a:p>
      </dgm:t>
    </dgm:pt>
    <dgm:pt modelId="{1BF0F194-0E0C-4668-B085-A905674FCE6F}">
      <dgm:prSet custT="1"/>
      <dgm:spPr/>
      <dgm:t>
        <a:bodyPr/>
        <a:lstStyle/>
        <a:p>
          <a:pPr latinLnBrk="1"/>
          <a:r>
            <a:rPr lang="ko-KR" altLang="en-US" sz="1800" dirty="0" smtClean="0"/>
            <a:t>특정 시간 수행 작업 자동화</a:t>
          </a:r>
          <a:endParaRPr lang="ko-KR" altLang="en-US" sz="1800" dirty="0"/>
        </a:p>
      </dgm:t>
    </dgm:pt>
    <dgm:pt modelId="{527B56D9-1004-4C60-B349-FD9B5D805D17}" type="parTrans" cxnId="{555445AB-DB4A-4D2C-B599-BA4E102FE616}">
      <dgm:prSet/>
      <dgm:spPr/>
      <dgm:t>
        <a:bodyPr/>
        <a:lstStyle/>
        <a:p>
          <a:pPr latinLnBrk="1"/>
          <a:endParaRPr lang="ko-KR" altLang="en-US"/>
        </a:p>
      </dgm:t>
    </dgm:pt>
    <dgm:pt modelId="{ABF0C270-BADE-4BFC-B75A-399D84957963}" type="sibTrans" cxnId="{555445AB-DB4A-4D2C-B599-BA4E102FE616}">
      <dgm:prSet/>
      <dgm:spPr/>
      <dgm:t>
        <a:bodyPr/>
        <a:lstStyle/>
        <a:p>
          <a:pPr latinLnBrk="1"/>
          <a:endParaRPr lang="ko-KR" altLang="en-US"/>
        </a:p>
      </dgm:t>
    </dgm:pt>
    <dgm:pt modelId="{E355F317-B9C2-4C8C-928A-44F00A04AA38}">
      <dgm:prSet/>
      <dgm:spPr/>
      <dgm:t>
        <a:bodyPr anchor="ctr"/>
        <a:lstStyle/>
        <a:p>
          <a:pPr latinLnBrk="1"/>
          <a:r>
            <a:rPr lang="ko-KR" altLang="en-US" b="1" dirty="0" smtClean="0"/>
            <a:t> 타 업무 시간 증대 </a:t>
          </a:r>
          <a:endParaRPr lang="ko-KR" altLang="en-US" b="1" dirty="0"/>
        </a:p>
      </dgm:t>
    </dgm:pt>
    <dgm:pt modelId="{4661C4B4-1535-43ED-8445-FEBA30CA588A}" type="parTrans" cxnId="{DEF2D3DB-8463-4B6C-ABFF-295464450C22}">
      <dgm:prSet/>
      <dgm:spPr/>
      <dgm:t>
        <a:bodyPr/>
        <a:lstStyle/>
        <a:p>
          <a:pPr latinLnBrk="1"/>
          <a:endParaRPr lang="ko-KR" altLang="en-US"/>
        </a:p>
      </dgm:t>
    </dgm:pt>
    <dgm:pt modelId="{A261693F-0C8A-47F3-84DC-9E217C6CD947}" type="sibTrans" cxnId="{DEF2D3DB-8463-4B6C-ABFF-295464450C22}">
      <dgm:prSet/>
      <dgm:spPr/>
      <dgm:t>
        <a:bodyPr/>
        <a:lstStyle/>
        <a:p>
          <a:pPr latinLnBrk="1"/>
          <a:endParaRPr lang="ko-KR" altLang="en-US"/>
        </a:p>
      </dgm:t>
    </dgm:pt>
    <dgm:pt modelId="{219B8E59-1431-4497-9480-8CD2968C8DB3}">
      <dgm:prSet/>
      <dgm:spPr/>
      <dgm:t>
        <a:bodyPr anchor="ctr"/>
        <a:lstStyle/>
        <a:p>
          <a:pPr latinLnBrk="1"/>
          <a:r>
            <a:rPr lang="ko-KR" altLang="en-US" b="1" dirty="0" smtClean="0"/>
            <a:t> 고객 응답 대기 시간 단축</a:t>
          </a:r>
          <a:endParaRPr lang="ko-KR" altLang="en-US" b="1" dirty="0"/>
        </a:p>
      </dgm:t>
    </dgm:pt>
    <dgm:pt modelId="{B01CD90A-E535-424D-B5C1-29BCB9D0CFFA}" type="parTrans" cxnId="{0FBDCD6F-A382-4F22-A8C4-9395FAE5202B}">
      <dgm:prSet/>
      <dgm:spPr/>
      <dgm:t>
        <a:bodyPr/>
        <a:lstStyle/>
        <a:p>
          <a:pPr latinLnBrk="1"/>
          <a:endParaRPr lang="ko-KR" altLang="en-US"/>
        </a:p>
      </dgm:t>
    </dgm:pt>
    <dgm:pt modelId="{11F4A757-F32C-4CC0-BB72-A8AF838B2105}" type="sibTrans" cxnId="{0FBDCD6F-A382-4F22-A8C4-9395FAE5202B}">
      <dgm:prSet/>
      <dgm:spPr/>
      <dgm:t>
        <a:bodyPr/>
        <a:lstStyle/>
        <a:p>
          <a:pPr latinLnBrk="1"/>
          <a:endParaRPr lang="ko-KR" altLang="en-US"/>
        </a:p>
      </dgm:t>
    </dgm:pt>
    <dgm:pt modelId="{73D652A2-2352-4D34-8C60-A6A55C8CEBC8}">
      <dgm:prSet custT="1"/>
      <dgm:spPr/>
      <dgm:t>
        <a:bodyPr/>
        <a:lstStyle/>
        <a:p>
          <a:pPr latinLnBrk="1"/>
          <a:r>
            <a:rPr lang="ko-KR" altLang="en-US" sz="1800" dirty="0" smtClean="0"/>
            <a:t>적극적인 고객 상호작용</a:t>
          </a:r>
          <a:endParaRPr lang="ko-KR" altLang="en-US" sz="1800" dirty="0"/>
        </a:p>
      </dgm:t>
    </dgm:pt>
    <dgm:pt modelId="{30C09634-C134-4694-BC3A-0DA2344960A7}" type="parTrans" cxnId="{7891E169-568A-4AB2-A157-725E3D8F1902}">
      <dgm:prSet/>
      <dgm:spPr/>
      <dgm:t>
        <a:bodyPr/>
        <a:lstStyle/>
        <a:p>
          <a:pPr latinLnBrk="1"/>
          <a:endParaRPr lang="ko-KR" altLang="en-US"/>
        </a:p>
      </dgm:t>
    </dgm:pt>
    <dgm:pt modelId="{39E94F3A-F29A-43DC-9F4D-3F0BA0C12F55}" type="sibTrans" cxnId="{7891E169-568A-4AB2-A157-725E3D8F1902}">
      <dgm:prSet/>
      <dgm:spPr/>
      <dgm:t>
        <a:bodyPr/>
        <a:lstStyle/>
        <a:p>
          <a:pPr latinLnBrk="1"/>
          <a:endParaRPr lang="ko-KR" altLang="en-US"/>
        </a:p>
      </dgm:t>
    </dgm:pt>
    <dgm:pt modelId="{0810091E-A2D5-460A-AEB3-181F2D84CE57}">
      <dgm:prSet/>
      <dgm:spPr/>
      <dgm:t>
        <a:bodyPr anchor="ctr"/>
        <a:lstStyle/>
        <a:p>
          <a:pPr latinLnBrk="1"/>
          <a:r>
            <a:rPr lang="ko-KR" altLang="en-US" b="1" dirty="0" smtClean="0"/>
            <a:t> 고객 모니터링 및 정보 수집으로 효과적 마케팅</a:t>
          </a:r>
          <a:endParaRPr lang="ko-KR" altLang="en-US" b="1" dirty="0"/>
        </a:p>
      </dgm:t>
    </dgm:pt>
    <dgm:pt modelId="{E6934DED-64C8-4A24-AFC0-2B27289E5C18}" type="parTrans" cxnId="{7E6A830C-B8C4-4E84-B5F7-102ACD419BB5}">
      <dgm:prSet/>
      <dgm:spPr/>
      <dgm:t>
        <a:bodyPr/>
        <a:lstStyle/>
        <a:p>
          <a:pPr latinLnBrk="1"/>
          <a:endParaRPr lang="ko-KR" altLang="en-US"/>
        </a:p>
      </dgm:t>
    </dgm:pt>
    <dgm:pt modelId="{353AFB47-3959-4D38-B2BB-9C2C8B7C2D50}" type="sibTrans" cxnId="{7E6A830C-B8C4-4E84-B5F7-102ACD419BB5}">
      <dgm:prSet/>
      <dgm:spPr/>
      <dgm:t>
        <a:bodyPr/>
        <a:lstStyle/>
        <a:p>
          <a:pPr latinLnBrk="1"/>
          <a:endParaRPr lang="ko-KR" altLang="en-US"/>
        </a:p>
      </dgm:t>
    </dgm:pt>
    <dgm:pt modelId="{9F5361CA-AEA3-4828-8929-C70FD3F08044}">
      <dgm:prSet/>
      <dgm:spPr/>
      <dgm:t>
        <a:bodyPr anchor="ctr"/>
        <a:lstStyle/>
        <a:p>
          <a:pPr latinLnBrk="1"/>
          <a:r>
            <a:rPr lang="ko-KR" altLang="en-US" b="1" dirty="0" smtClean="0"/>
            <a:t> 질문을 통해 고객 정보 확보 및 영업에 적용하여 고객층 확대</a:t>
          </a:r>
          <a:endParaRPr lang="ko-KR" altLang="en-US" b="1" dirty="0"/>
        </a:p>
      </dgm:t>
    </dgm:pt>
    <dgm:pt modelId="{7E8CA625-DDEA-4EF7-A74E-BC07A44011D1}" type="parTrans" cxnId="{2C034D3C-7A3B-439B-8A2C-C9F9D80D130F}">
      <dgm:prSet/>
      <dgm:spPr/>
      <dgm:t>
        <a:bodyPr/>
        <a:lstStyle/>
        <a:p>
          <a:pPr latinLnBrk="1"/>
          <a:endParaRPr lang="ko-KR" altLang="en-US"/>
        </a:p>
      </dgm:t>
    </dgm:pt>
    <dgm:pt modelId="{7F07D21E-CBBA-4BC8-AD72-0C06811D41F3}" type="sibTrans" cxnId="{2C034D3C-7A3B-439B-8A2C-C9F9D80D130F}">
      <dgm:prSet/>
      <dgm:spPr/>
      <dgm:t>
        <a:bodyPr/>
        <a:lstStyle/>
        <a:p>
          <a:pPr latinLnBrk="1"/>
          <a:endParaRPr lang="ko-KR" altLang="en-US"/>
        </a:p>
      </dgm:t>
    </dgm:pt>
    <dgm:pt modelId="{4ECB22E2-7C63-43AB-B75D-B233A30400CE}">
      <dgm:prSet custT="1"/>
      <dgm:spPr/>
      <dgm:t>
        <a:bodyPr/>
        <a:lstStyle/>
        <a:p>
          <a:pPr latinLnBrk="1"/>
          <a:r>
            <a:rPr lang="ko-KR" altLang="en-US" sz="1800" dirty="0" smtClean="0"/>
            <a:t>리드 자격 측정</a:t>
          </a:r>
          <a:endParaRPr lang="ko-KR" altLang="en-US" sz="1800" dirty="0"/>
        </a:p>
      </dgm:t>
    </dgm:pt>
    <dgm:pt modelId="{323D9A45-D4E2-4C5D-AA05-55785B61350C}" type="parTrans" cxnId="{06F79923-1606-4301-95E8-6AB64FA3B3BE}">
      <dgm:prSet/>
      <dgm:spPr/>
      <dgm:t>
        <a:bodyPr/>
        <a:lstStyle/>
        <a:p>
          <a:pPr latinLnBrk="1"/>
          <a:endParaRPr lang="ko-KR" altLang="en-US"/>
        </a:p>
      </dgm:t>
    </dgm:pt>
    <dgm:pt modelId="{EAB4B2F0-3499-4294-ACBD-F389BA837260}" type="sibTrans" cxnId="{06F79923-1606-4301-95E8-6AB64FA3B3BE}">
      <dgm:prSet/>
      <dgm:spPr/>
      <dgm:t>
        <a:bodyPr/>
        <a:lstStyle/>
        <a:p>
          <a:pPr latinLnBrk="1"/>
          <a:endParaRPr lang="ko-KR" altLang="en-US"/>
        </a:p>
      </dgm:t>
    </dgm:pt>
    <dgm:pt modelId="{05F5FC41-C261-402A-95B8-C17929F4E2CC}">
      <dgm:prSet/>
      <dgm:spPr/>
      <dgm:t>
        <a:bodyPr anchor="ctr"/>
        <a:lstStyle/>
        <a:p>
          <a:pPr latinLnBrk="1"/>
          <a:r>
            <a:rPr lang="ko-KR" altLang="en-US" b="1" dirty="0" smtClean="0"/>
            <a:t> 예산 </a:t>
          </a:r>
          <a:r>
            <a:rPr lang="en-US" altLang="ko-KR" b="1" dirty="0" smtClean="0"/>
            <a:t>/ </a:t>
          </a:r>
          <a:r>
            <a:rPr lang="ko-KR" altLang="en-US" b="1" dirty="0" smtClean="0"/>
            <a:t>일정 </a:t>
          </a:r>
          <a:r>
            <a:rPr lang="en-US" altLang="ko-KR" b="1" dirty="0" smtClean="0"/>
            <a:t>/ </a:t>
          </a:r>
          <a:r>
            <a:rPr lang="ko-KR" altLang="en-US" b="1" dirty="0" smtClean="0"/>
            <a:t>리소스 등 핵심 성과 지표 활용하여 의사결정 지원</a:t>
          </a:r>
          <a:endParaRPr lang="ko-KR" altLang="en-US" b="1" dirty="0"/>
        </a:p>
      </dgm:t>
    </dgm:pt>
    <dgm:pt modelId="{C46BFAE1-B1FB-454B-A357-769035738BB6}" type="parTrans" cxnId="{F84F8E94-D4D4-4A28-8BF7-E695C1DAD29D}">
      <dgm:prSet/>
      <dgm:spPr/>
      <dgm:t>
        <a:bodyPr/>
        <a:lstStyle/>
        <a:p>
          <a:pPr latinLnBrk="1"/>
          <a:endParaRPr lang="ko-KR" altLang="en-US"/>
        </a:p>
      </dgm:t>
    </dgm:pt>
    <dgm:pt modelId="{0858B3F7-CEFB-4B82-A403-3B9CC87A7253}" type="sibTrans" cxnId="{F84F8E94-D4D4-4A28-8BF7-E695C1DAD29D}">
      <dgm:prSet/>
      <dgm:spPr/>
      <dgm:t>
        <a:bodyPr/>
        <a:lstStyle/>
        <a:p>
          <a:pPr latinLnBrk="1"/>
          <a:endParaRPr lang="ko-KR" altLang="en-US"/>
        </a:p>
      </dgm:t>
    </dgm:pt>
    <dgm:pt modelId="{279FAD3E-AA0C-4CB3-B75E-F1A203D487F4}">
      <dgm:prSet/>
      <dgm:spPr/>
      <dgm:t>
        <a:bodyPr anchor="ctr"/>
        <a:lstStyle/>
        <a:p>
          <a:pPr latinLnBrk="1"/>
          <a:r>
            <a:rPr lang="ko-KR" altLang="en-US" b="1" dirty="0" smtClean="0"/>
            <a:t> 자격 없는 리드와 대응이 느린 고객에게 시간 투자 방지</a:t>
          </a:r>
          <a:endParaRPr lang="ko-KR" altLang="en-US" b="1" dirty="0"/>
        </a:p>
      </dgm:t>
    </dgm:pt>
    <dgm:pt modelId="{2ACBF104-B9FC-4837-9662-783C322600E2}" type="parTrans" cxnId="{C28B9232-5204-459D-8F08-4B71103A939A}">
      <dgm:prSet/>
      <dgm:spPr/>
      <dgm:t>
        <a:bodyPr/>
        <a:lstStyle/>
        <a:p>
          <a:pPr latinLnBrk="1"/>
          <a:endParaRPr lang="ko-KR" altLang="en-US"/>
        </a:p>
      </dgm:t>
    </dgm:pt>
    <dgm:pt modelId="{96D868A1-3EE9-4926-9154-8CABB690F26E}" type="sibTrans" cxnId="{C28B9232-5204-459D-8F08-4B71103A939A}">
      <dgm:prSet/>
      <dgm:spPr/>
      <dgm:t>
        <a:bodyPr/>
        <a:lstStyle/>
        <a:p>
          <a:pPr latinLnBrk="1"/>
          <a:endParaRPr lang="ko-KR" altLang="en-US"/>
        </a:p>
      </dgm:t>
    </dgm:pt>
    <dgm:pt modelId="{2072831D-DA41-4E74-8066-B44C57F44B88}">
      <dgm:prSet phldrT="[텍스트]"/>
      <dgm:spPr/>
      <dgm:t>
        <a:bodyPr anchor="ctr"/>
        <a:lstStyle/>
        <a:p>
          <a:pPr latinLnBrk="1"/>
          <a:r>
            <a:rPr lang="en-US" altLang="ko-KR" b="1" dirty="0" smtClean="0"/>
            <a:t> </a:t>
          </a:r>
          <a:r>
            <a:rPr lang="ko-KR" altLang="en-US" b="1" dirty="0" smtClean="0"/>
            <a:t>고객 구매 과정 장애물에 대한 통찰력 제공</a:t>
          </a:r>
          <a:endParaRPr lang="ko-KR" altLang="en-US" b="1" dirty="0"/>
        </a:p>
      </dgm:t>
    </dgm:pt>
    <dgm:pt modelId="{2AAE2CC8-34AF-41A8-8DC6-08F2816D14E0}" type="parTrans" cxnId="{74301186-CABC-47CE-AF42-731178E1FFFC}">
      <dgm:prSet/>
      <dgm:spPr/>
      <dgm:t>
        <a:bodyPr/>
        <a:lstStyle/>
        <a:p>
          <a:pPr latinLnBrk="1"/>
          <a:endParaRPr lang="ko-KR" altLang="en-US"/>
        </a:p>
      </dgm:t>
    </dgm:pt>
    <dgm:pt modelId="{29DAD6AC-61A6-42A8-AF85-2CDF23A1EE3E}" type="sibTrans" cxnId="{74301186-CABC-47CE-AF42-731178E1FFFC}">
      <dgm:prSet/>
      <dgm:spPr/>
      <dgm:t>
        <a:bodyPr/>
        <a:lstStyle/>
        <a:p>
          <a:pPr latinLnBrk="1"/>
          <a:endParaRPr lang="ko-KR" altLang="en-US"/>
        </a:p>
      </dgm:t>
    </dgm:pt>
    <dgm:pt modelId="{0AEAC75D-A835-4495-8C04-1E264C30E0DF}" type="pres">
      <dgm:prSet presAssocID="{A8EF7497-315F-4148-A492-3574BBAFF2D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689F69-B579-472B-8F91-0F760B39F84B}" type="pres">
      <dgm:prSet presAssocID="{7DA9ED83-9EC8-417F-B94F-AD5861139D11}" presName="linNode" presStyleCnt="0"/>
      <dgm:spPr/>
    </dgm:pt>
    <dgm:pt modelId="{A1EF4BA5-E545-4D89-80A8-088E123D200A}" type="pres">
      <dgm:prSet presAssocID="{7DA9ED83-9EC8-417F-B94F-AD5861139D11}" presName="parentShp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805F2B-BCD4-486C-B9A7-3AFAEE195520}" type="pres">
      <dgm:prSet presAssocID="{7DA9ED83-9EC8-417F-B94F-AD5861139D11}" presName="childShp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D633BE-71EE-4AFB-8303-17DB012D4BFF}" type="pres">
      <dgm:prSet presAssocID="{81D82590-9DB1-49B1-A3B0-CAB2CC285DBD}" presName="spacing" presStyleCnt="0"/>
      <dgm:spPr/>
    </dgm:pt>
    <dgm:pt modelId="{69A5E463-8B10-4C6D-9D15-0071B7551FD2}" type="pres">
      <dgm:prSet presAssocID="{3B20196B-7993-4BF6-BFE9-1181984DAF48}" presName="linNode" presStyleCnt="0"/>
      <dgm:spPr/>
    </dgm:pt>
    <dgm:pt modelId="{E44BF84B-5FF0-4605-9641-A8C2534CEC63}" type="pres">
      <dgm:prSet presAssocID="{3B20196B-7993-4BF6-BFE9-1181984DAF48}" presName="parentShp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E9F3CA-1268-4864-BCF4-8F15983FB31F}" type="pres">
      <dgm:prSet presAssocID="{3B20196B-7993-4BF6-BFE9-1181984DAF48}" presName="childShp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0CDFA8-7E2A-4F08-B1DE-737940C1F451}" type="pres">
      <dgm:prSet presAssocID="{46EA6184-1B52-4D7E-AB4B-465EC225DA04}" presName="spacing" presStyleCnt="0"/>
      <dgm:spPr/>
    </dgm:pt>
    <dgm:pt modelId="{C702ECEE-3722-4ABF-95F9-649FB72F72AF}" type="pres">
      <dgm:prSet presAssocID="{1BF0F194-0E0C-4668-B085-A905674FCE6F}" presName="linNode" presStyleCnt="0"/>
      <dgm:spPr/>
    </dgm:pt>
    <dgm:pt modelId="{C61284C2-8F2A-4D5B-82EF-F0E244B6D764}" type="pres">
      <dgm:prSet presAssocID="{1BF0F194-0E0C-4668-B085-A905674FCE6F}" presName="parentShp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6778F4-6054-40E8-BE0D-8EB08D53011C}" type="pres">
      <dgm:prSet presAssocID="{1BF0F194-0E0C-4668-B085-A905674FCE6F}" presName="childShp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1EBC2E-80EA-4774-99B4-7098098E20A2}" type="pres">
      <dgm:prSet presAssocID="{ABF0C270-BADE-4BFC-B75A-399D84957963}" presName="spacing" presStyleCnt="0"/>
      <dgm:spPr/>
    </dgm:pt>
    <dgm:pt modelId="{EE4B53DE-D6FE-4840-93AD-89BFE43AF4A8}" type="pres">
      <dgm:prSet presAssocID="{73D652A2-2352-4D34-8C60-A6A55C8CEBC8}" presName="linNode" presStyleCnt="0"/>
      <dgm:spPr/>
    </dgm:pt>
    <dgm:pt modelId="{FB390CFC-B75D-4D3F-8D67-CCEADEC54D24}" type="pres">
      <dgm:prSet presAssocID="{73D652A2-2352-4D34-8C60-A6A55C8CEBC8}" presName="parentShp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9AB9FC-BFC1-4918-9082-14CF454C45DC}" type="pres">
      <dgm:prSet presAssocID="{73D652A2-2352-4D34-8C60-A6A55C8CEBC8}" presName="childShp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1C0ADE-DF10-43C3-86E1-CB3923DAA1B3}" type="pres">
      <dgm:prSet presAssocID="{39E94F3A-F29A-43DC-9F4D-3F0BA0C12F55}" presName="spacing" presStyleCnt="0"/>
      <dgm:spPr/>
    </dgm:pt>
    <dgm:pt modelId="{AB9FC479-9691-40D4-8529-921E5CCB1969}" type="pres">
      <dgm:prSet presAssocID="{4ECB22E2-7C63-43AB-B75D-B233A30400CE}" presName="linNode" presStyleCnt="0"/>
      <dgm:spPr/>
    </dgm:pt>
    <dgm:pt modelId="{EFF08750-8A4E-46FB-8AAE-05CA0451BA05}" type="pres">
      <dgm:prSet presAssocID="{4ECB22E2-7C63-43AB-B75D-B233A30400CE}" presName="parentShp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05B379-5B55-41F4-A7AB-1F39EF6FC482}" type="pres">
      <dgm:prSet presAssocID="{4ECB22E2-7C63-43AB-B75D-B233A30400CE}" presName="childShp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C66D89E-2E19-48AE-9614-37F127475B71}" type="presOf" srcId="{087050CA-8B3F-4EA6-9DC4-A83250F67A2E}" destId="{82E9F3CA-1268-4864-BCF4-8F15983FB31F}" srcOrd="0" destOrd="0" presId="urn:microsoft.com/office/officeart/2005/8/layout/vList6"/>
    <dgm:cxn modelId="{F84F8E94-D4D4-4A28-8BF7-E695C1DAD29D}" srcId="{4ECB22E2-7C63-43AB-B75D-B233A30400CE}" destId="{05F5FC41-C261-402A-95B8-C17929F4E2CC}" srcOrd="0" destOrd="0" parTransId="{C46BFAE1-B1FB-454B-A357-769035738BB6}" sibTransId="{0858B3F7-CEFB-4B82-A403-3B9CC87A7253}"/>
    <dgm:cxn modelId="{823B4CED-90BE-4744-A21C-33FF13938F56}" type="presOf" srcId="{3B20196B-7993-4BF6-BFE9-1181984DAF48}" destId="{E44BF84B-5FF0-4605-9641-A8C2534CEC63}" srcOrd="0" destOrd="0" presId="urn:microsoft.com/office/officeart/2005/8/layout/vList6"/>
    <dgm:cxn modelId="{2E8B7E60-2E41-4FA5-8281-48FD84BA98CD}" type="presOf" srcId="{9F5361CA-AEA3-4828-8929-C70FD3F08044}" destId="{EE9AB9FC-BFC1-4918-9082-14CF454C45DC}" srcOrd="0" destOrd="1" presId="urn:microsoft.com/office/officeart/2005/8/layout/vList6"/>
    <dgm:cxn modelId="{43C7346C-B5B4-4F81-BBEA-CBC7E3537F5D}" type="presOf" srcId="{73D652A2-2352-4D34-8C60-A6A55C8CEBC8}" destId="{FB390CFC-B75D-4D3F-8D67-CCEADEC54D24}" srcOrd="0" destOrd="0" presId="urn:microsoft.com/office/officeart/2005/8/layout/vList6"/>
    <dgm:cxn modelId="{555445AB-DB4A-4D2C-B599-BA4E102FE616}" srcId="{A8EF7497-315F-4148-A492-3574BBAFF2D5}" destId="{1BF0F194-0E0C-4668-B085-A905674FCE6F}" srcOrd="2" destOrd="0" parTransId="{527B56D9-1004-4C60-B349-FD9B5D805D17}" sibTransId="{ABF0C270-BADE-4BFC-B75A-399D84957963}"/>
    <dgm:cxn modelId="{EFA13241-D48A-417B-B1D6-F085F5E4E6C5}" type="presOf" srcId="{51EFFBE4-C5D0-4963-9FDC-B63EAF8775C5}" destId="{82E9F3CA-1268-4864-BCF4-8F15983FB31F}" srcOrd="0" destOrd="1" presId="urn:microsoft.com/office/officeart/2005/8/layout/vList6"/>
    <dgm:cxn modelId="{E52C1149-EB4F-4442-A015-FE982573C775}" type="presOf" srcId="{279FAD3E-AA0C-4CB3-B75E-F1A203D487F4}" destId="{0805B379-5B55-41F4-A7AB-1F39EF6FC482}" srcOrd="0" destOrd="1" presId="urn:microsoft.com/office/officeart/2005/8/layout/vList6"/>
    <dgm:cxn modelId="{3A39D6D0-8503-447C-B4BB-CE58A7119054}" type="presOf" srcId="{219B8E59-1431-4497-9480-8CD2968C8DB3}" destId="{A66778F4-6054-40E8-BE0D-8EB08D53011C}" srcOrd="0" destOrd="1" presId="urn:microsoft.com/office/officeart/2005/8/layout/vList6"/>
    <dgm:cxn modelId="{55BF8064-FF6F-4722-A5F0-7EB63F54B7F4}" type="presOf" srcId="{05F5FC41-C261-402A-95B8-C17929F4E2CC}" destId="{0805B379-5B55-41F4-A7AB-1F39EF6FC482}" srcOrd="0" destOrd="0" presId="urn:microsoft.com/office/officeart/2005/8/layout/vList6"/>
    <dgm:cxn modelId="{DEF2D3DB-8463-4B6C-ABFF-295464450C22}" srcId="{1BF0F194-0E0C-4668-B085-A905674FCE6F}" destId="{E355F317-B9C2-4C8C-928A-44F00A04AA38}" srcOrd="0" destOrd="0" parTransId="{4661C4B4-1535-43ED-8445-FEBA30CA588A}" sibTransId="{A261693F-0C8A-47F3-84DC-9E217C6CD947}"/>
    <dgm:cxn modelId="{C28B9232-5204-459D-8F08-4B71103A939A}" srcId="{4ECB22E2-7C63-43AB-B75D-B233A30400CE}" destId="{279FAD3E-AA0C-4CB3-B75E-F1A203D487F4}" srcOrd="1" destOrd="0" parTransId="{2ACBF104-B9FC-4837-9662-783C322600E2}" sibTransId="{96D868A1-3EE9-4926-9154-8CABB690F26E}"/>
    <dgm:cxn modelId="{06F79923-1606-4301-95E8-6AB64FA3B3BE}" srcId="{A8EF7497-315F-4148-A492-3574BBAFF2D5}" destId="{4ECB22E2-7C63-43AB-B75D-B233A30400CE}" srcOrd="4" destOrd="0" parTransId="{323D9A45-D4E2-4C5D-AA05-55785B61350C}" sibTransId="{EAB4B2F0-3499-4294-ACBD-F389BA837260}"/>
    <dgm:cxn modelId="{DA348D3E-3C49-4713-A62D-E27D07FB72D4}" srcId="{3B20196B-7993-4BF6-BFE9-1181984DAF48}" destId="{51EFFBE4-C5D0-4963-9FDC-B63EAF8775C5}" srcOrd="1" destOrd="0" parTransId="{58508C5D-FA9C-40B3-9C23-82E1BB4BB55E}" sibTransId="{1EB45F2B-CF57-40B9-8C2C-9386DCCE7CF2}"/>
    <dgm:cxn modelId="{2C034D3C-7A3B-439B-8A2C-C9F9D80D130F}" srcId="{73D652A2-2352-4D34-8C60-A6A55C8CEBC8}" destId="{9F5361CA-AEA3-4828-8929-C70FD3F08044}" srcOrd="1" destOrd="0" parTransId="{7E8CA625-DDEA-4EF7-A74E-BC07A44011D1}" sibTransId="{7F07D21E-CBBA-4BC8-AD72-0C06811D41F3}"/>
    <dgm:cxn modelId="{C712291C-8F4A-4612-AB92-205CE309680D}" type="presOf" srcId="{4ECB22E2-7C63-43AB-B75D-B233A30400CE}" destId="{EFF08750-8A4E-46FB-8AAE-05CA0451BA05}" srcOrd="0" destOrd="0" presId="urn:microsoft.com/office/officeart/2005/8/layout/vList6"/>
    <dgm:cxn modelId="{8A8F1054-028E-449C-9613-CE11DF16C80F}" type="presOf" srcId="{0810091E-A2D5-460A-AEB3-181F2D84CE57}" destId="{EE9AB9FC-BFC1-4918-9082-14CF454C45DC}" srcOrd="0" destOrd="0" presId="urn:microsoft.com/office/officeart/2005/8/layout/vList6"/>
    <dgm:cxn modelId="{AA41B449-E546-408B-BF84-176F10FC4A46}" srcId="{A8EF7497-315F-4148-A492-3574BBAFF2D5}" destId="{7DA9ED83-9EC8-417F-B94F-AD5861139D11}" srcOrd="0" destOrd="0" parTransId="{DB6866AD-AAC0-4558-97B8-660E771085BF}" sibTransId="{81D82590-9DB1-49B1-A3B0-CAB2CC285DBD}"/>
    <dgm:cxn modelId="{C989C680-EB7B-4071-928D-8B00A945FE64}" srcId="{A8EF7497-315F-4148-A492-3574BBAFF2D5}" destId="{3B20196B-7993-4BF6-BFE9-1181984DAF48}" srcOrd="1" destOrd="0" parTransId="{C4CD363C-B22C-487D-B288-1EE3EE11903E}" sibTransId="{46EA6184-1B52-4D7E-AB4B-465EC225DA04}"/>
    <dgm:cxn modelId="{A37DDF9E-26B9-4C2A-8EC5-7AF04E07C4D0}" srcId="{7DA9ED83-9EC8-417F-B94F-AD5861139D11}" destId="{177DA574-C562-4823-95A2-C152217091F7}" srcOrd="0" destOrd="0" parTransId="{0C908589-6127-4E50-92AB-6D5FF8669DE1}" sibTransId="{9439C5C0-7760-4542-844D-597EA1D8988F}"/>
    <dgm:cxn modelId="{2B34DCE0-FE22-42FC-8786-10880B111902}" type="presOf" srcId="{7DA9ED83-9EC8-417F-B94F-AD5861139D11}" destId="{A1EF4BA5-E545-4D89-80A8-088E123D200A}" srcOrd="0" destOrd="0" presId="urn:microsoft.com/office/officeart/2005/8/layout/vList6"/>
    <dgm:cxn modelId="{F0DC66B9-91F3-4EA0-9651-B85FA35FE64B}" type="presOf" srcId="{1BF0F194-0E0C-4668-B085-A905674FCE6F}" destId="{C61284C2-8F2A-4D5B-82EF-F0E244B6D764}" srcOrd="0" destOrd="0" presId="urn:microsoft.com/office/officeart/2005/8/layout/vList6"/>
    <dgm:cxn modelId="{4C94E416-08DC-470C-9FEC-45D76CA560F0}" srcId="{3B20196B-7993-4BF6-BFE9-1181984DAF48}" destId="{087050CA-8B3F-4EA6-9DC4-A83250F67A2E}" srcOrd="0" destOrd="0" parTransId="{771C0F68-969B-4CEF-AC96-124FD4B48A3D}" sibTransId="{1451ED03-BF63-4DE8-B4D2-080D40829C09}"/>
    <dgm:cxn modelId="{DA871483-A0A8-4808-962C-A9AC32ADF1EF}" type="presOf" srcId="{177DA574-C562-4823-95A2-C152217091F7}" destId="{89805F2B-BCD4-486C-B9A7-3AFAEE195520}" srcOrd="0" destOrd="0" presId="urn:microsoft.com/office/officeart/2005/8/layout/vList6"/>
    <dgm:cxn modelId="{F499B447-AB05-4571-A08B-A8D8CDD610E5}" type="presOf" srcId="{E355F317-B9C2-4C8C-928A-44F00A04AA38}" destId="{A66778F4-6054-40E8-BE0D-8EB08D53011C}" srcOrd="0" destOrd="0" presId="urn:microsoft.com/office/officeart/2005/8/layout/vList6"/>
    <dgm:cxn modelId="{F9A593AE-EFBB-4552-8B88-54F25BA8AD82}" type="presOf" srcId="{A8EF7497-315F-4148-A492-3574BBAFF2D5}" destId="{0AEAC75D-A835-4495-8C04-1E264C30E0DF}" srcOrd="0" destOrd="0" presId="urn:microsoft.com/office/officeart/2005/8/layout/vList6"/>
    <dgm:cxn modelId="{7891E169-568A-4AB2-A157-725E3D8F1902}" srcId="{A8EF7497-315F-4148-A492-3574BBAFF2D5}" destId="{73D652A2-2352-4D34-8C60-A6A55C8CEBC8}" srcOrd="3" destOrd="0" parTransId="{30C09634-C134-4694-BC3A-0DA2344960A7}" sibTransId="{39E94F3A-F29A-43DC-9F4D-3F0BA0C12F55}"/>
    <dgm:cxn modelId="{7E6A830C-B8C4-4E84-B5F7-102ACD419BB5}" srcId="{73D652A2-2352-4D34-8C60-A6A55C8CEBC8}" destId="{0810091E-A2D5-460A-AEB3-181F2D84CE57}" srcOrd="0" destOrd="0" parTransId="{E6934DED-64C8-4A24-AFC0-2B27289E5C18}" sibTransId="{353AFB47-3959-4D38-B2BB-9C2C8B7C2D50}"/>
    <dgm:cxn modelId="{0FBDCD6F-A382-4F22-A8C4-9395FAE5202B}" srcId="{1BF0F194-0E0C-4668-B085-A905674FCE6F}" destId="{219B8E59-1431-4497-9480-8CD2968C8DB3}" srcOrd="1" destOrd="0" parTransId="{B01CD90A-E535-424D-B5C1-29BCB9D0CFFA}" sibTransId="{11F4A757-F32C-4CC0-BB72-A8AF838B2105}"/>
    <dgm:cxn modelId="{9A69AC28-CD1F-4007-B39C-DCBB462F5691}" type="presOf" srcId="{2072831D-DA41-4E74-8066-B44C57F44B88}" destId="{89805F2B-BCD4-486C-B9A7-3AFAEE195520}" srcOrd="0" destOrd="1" presId="urn:microsoft.com/office/officeart/2005/8/layout/vList6"/>
    <dgm:cxn modelId="{74301186-CABC-47CE-AF42-731178E1FFFC}" srcId="{7DA9ED83-9EC8-417F-B94F-AD5861139D11}" destId="{2072831D-DA41-4E74-8066-B44C57F44B88}" srcOrd="1" destOrd="0" parTransId="{2AAE2CC8-34AF-41A8-8DC6-08F2816D14E0}" sibTransId="{29DAD6AC-61A6-42A8-AF85-2CDF23A1EE3E}"/>
    <dgm:cxn modelId="{7C75BBE4-3AD7-426C-BBD5-4E01726E8904}" type="presParOf" srcId="{0AEAC75D-A835-4495-8C04-1E264C30E0DF}" destId="{97689F69-B579-472B-8F91-0F760B39F84B}" srcOrd="0" destOrd="0" presId="urn:microsoft.com/office/officeart/2005/8/layout/vList6"/>
    <dgm:cxn modelId="{2E7785DA-DCB4-4926-864F-A373AD61FF7B}" type="presParOf" srcId="{97689F69-B579-472B-8F91-0F760B39F84B}" destId="{A1EF4BA5-E545-4D89-80A8-088E123D200A}" srcOrd="0" destOrd="0" presId="urn:microsoft.com/office/officeart/2005/8/layout/vList6"/>
    <dgm:cxn modelId="{800B13FD-1F0B-41EB-A9FA-CFF67A4703EC}" type="presParOf" srcId="{97689F69-B579-472B-8F91-0F760B39F84B}" destId="{89805F2B-BCD4-486C-B9A7-3AFAEE195520}" srcOrd="1" destOrd="0" presId="urn:microsoft.com/office/officeart/2005/8/layout/vList6"/>
    <dgm:cxn modelId="{565FE4DB-EF74-4A82-9057-43AA4E75E331}" type="presParOf" srcId="{0AEAC75D-A835-4495-8C04-1E264C30E0DF}" destId="{0CD633BE-71EE-4AFB-8303-17DB012D4BFF}" srcOrd="1" destOrd="0" presId="urn:microsoft.com/office/officeart/2005/8/layout/vList6"/>
    <dgm:cxn modelId="{428DDF82-9C52-455E-99B8-656F51CE6319}" type="presParOf" srcId="{0AEAC75D-A835-4495-8C04-1E264C30E0DF}" destId="{69A5E463-8B10-4C6D-9D15-0071B7551FD2}" srcOrd="2" destOrd="0" presId="urn:microsoft.com/office/officeart/2005/8/layout/vList6"/>
    <dgm:cxn modelId="{7BC01277-B01D-4E1A-AD35-A34E1CF35F7C}" type="presParOf" srcId="{69A5E463-8B10-4C6D-9D15-0071B7551FD2}" destId="{E44BF84B-5FF0-4605-9641-A8C2534CEC63}" srcOrd="0" destOrd="0" presId="urn:microsoft.com/office/officeart/2005/8/layout/vList6"/>
    <dgm:cxn modelId="{DF284DB3-67EA-4D15-9C2A-1F9CFD8C5451}" type="presParOf" srcId="{69A5E463-8B10-4C6D-9D15-0071B7551FD2}" destId="{82E9F3CA-1268-4864-BCF4-8F15983FB31F}" srcOrd="1" destOrd="0" presId="urn:microsoft.com/office/officeart/2005/8/layout/vList6"/>
    <dgm:cxn modelId="{2B3EEB17-CD09-4FAF-8F23-5E5A552A8119}" type="presParOf" srcId="{0AEAC75D-A835-4495-8C04-1E264C30E0DF}" destId="{1B0CDFA8-7E2A-4F08-B1DE-737940C1F451}" srcOrd="3" destOrd="0" presId="urn:microsoft.com/office/officeart/2005/8/layout/vList6"/>
    <dgm:cxn modelId="{F71ED693-8D52-40C9-A0DD-4A9D7838A402}" type="presParOf" srcId="{0AEAC75D-A835-4495-8C04-1E264C30E0DF}" destId="{C702ECEE-3722-4ABF-95F9-649FB72F72AF}" srcOrd="4" destOrd="0" presId="urn:microsoft.com/office/officeart/2005/8/layout/vList6"/>
    <dgm:cxn modelId="{F54CAA3D-5DB3-4781-B498-B7888FC1A830}" type="presParOf" srcId="{C702ECEE-3722-4ABF-95F9-649FB72F72AF}" destId="{C61284C2-8F2A-4D5B-82EF-F0E244B6D764}" srcOrd="0" destOrd="0" presId="urn:microsoft.com/office/officeart/2005/8/layout/vList6"/>
    <dgm:cxn modelId="{3CECA57A-74A6-4663-B952-82596FADCD63}" type="presParOf" srcId="{C702ECEE-3722-4ABF-95F9-649FB72F72AF}" destId="{A66778F4-6054-40E8-BE0D-8EB08D53011C}" srcOrd="1" destOrd="0" presId="urn:microsoft.com/office/officeart/2005/8/layout/vList6"/>
    <dgm:cxn modelId="{349D86D3-CB30-4261-A4EC-0BCA77BC63DA}" type="presParOf" srcId="{0AEAC75D-A835-4495-8C04-1E264C30E0DF}" destId="{7D1EBC2E-80EA-4774-99B4-7098098E20A2}" srcOrd="5" destOrd="0" presId="urn:microsoft.com/office/officeart/2005/8/layout/vList6"/>
    <dgm:cxn modelId="{59D7D94A-9737-4901-A9CD-CD969E32726E}" type="presParOf" srcId="{0AEAC75D-A835-4495-8C04-1E264C30E0DF}" destId="{EE4B53DE-D6FE-4840-93AD-89BFE43AF4A8}" srcOrd="6" destOrd="0" presId="urn:microsoft.com/office/officeart/2005/8/layout/vList6"/>
    <dgm:cxn modelId="{BBA782AC-B699-4ED7-B8D7-085B9085BAC4}" type="presParOf" srcId="{EE4B53DE-D6FE-4840-93AD-89BFE43AF4A8}" destId="{FB390CFC-B75D-4D3F-8D67-CCEADEC54D24}" srcOrd="0" destOrd="0" presId="urn:microsoft.com/office/officeart/2005/8/layout/vList6"/>
    <dgm:cxn modelId="{9330BB0B-D343-434E-BD3B-25D999BD7A04}" type="presParOf" srcId="{EE4B53DE-D6FE-4840-93AD-89BFE43AF4A8}" destId="{EE9AB9FC-BFC1-4918-9082-14CF454C45DC}" srcOrd="1" destOrd="0" presId="urn:microsoft.com/office/officeart/2005/8/layout/vList6"/>
    <dgm:cxn modelId="{BAE875DD-C483-4FCE-9C13-A76F867A65A6}" type="presParOf" srcId="{0AEAC75D-A835-4495-8C04-1E264C30E0DF}" destId="{DC1C0ADE-DF10-43C3-86E1-CB3923DAA1B3}" srcOrd="7" destOrd="0" presId="urn:microsoft.com/office/officeart/2005/8/layout/vList6"/>
    <dgm:cxn modelId="{0A82C3A6-49C2-436F-8D81-70F8B25A687D}" type="presParOf" srcId="{0AEAC75D-A835-4495-8C04-1E264C30E0DF}" destId="{AB9FC479-9691-40D4-8529-921E5CCB1969}" srcOrd="8" destOrd="0" presId="urn:microsoft.com/office/officeart/2005/8/layout/vList6"/>
    <dgm:cxn modelId="{27842A83-410F-49A9-848A-44BF43518964}" type="presParOf" srcId="{AB9FC479-9691-40D4-8529-921E5CCB1969}" destId="{EFF08750-8A4E-46FB-8AAE-05CA0451BA05}" srcOrd="0" destOrd="0" presId="urn:microsoft.com/office/officeart/2005/8/layout/vList6"/>
    <dgm:cxn modelId="{C7DD58CC-D4C5-4AA7-8E2B-FEFB42490133}" type="presParOf" srcId="{AB9FC479-9691-40D4-8529-921E5CCB1969}" destId="{0805B379-5B55-41F4-A7AB-1F39EF6FC48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05F2B-BCD4-486C-B9A7-3AFAEE195520}">
      <dsp:nvSpPr>
        <dsp:cNvPr id="0" name=""/>
        <dsp:cNvSpPr/>
      </dsp:nvSpPr>
      <dsp:spPr>
        <a:xfrm>
          <a:off x="3575100" y="1608"/>
          <a:ext cx="5362651" cy="87098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b="1" kern="1200" dirty="0" smtClean="0"/>
            <a:t> </a:t>
          </a:r>
          <a:r>
            <a:rPr lang="ko-KR" altLang="en-US" sz="1400" b="1" kern="1200" dirty="0" smtClean="0"/>
            <a:t>충성도 높은 고객 확보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b="1" kern="1200" dirty="0" smtClean="0"/>
            <a:t> </a:t>
          </a:r>
          <a:r>
            <a:rPr lang="ko-KR" altLang="en-US" sz="1400" b="1" kern="1200" dirty="0" smtClean="0"/>
            <a:t>고객 구매 과정 장애물에 대한 통찰력 제공</a:t>
          </a:r>
          <a:endParaRPr lang="ko-KR" altLang="en-US" sz="1400" b="1" kern="1200" dirty="0"/>
        </a:p>
      </dsp:txBody>
      <dsp:txXfrm>
        <a:off x="3575100" y="110482"/>
        <a:ext cx="5036030" cy="653241"/>
      </dsp:txXfrm>
    </dsp:sp>
    <dsp:sp modelId="{A1EF4BA5-E545-4D89-80A8-088E123D200A}">
      <dsp:nvSpPr>
        <dsp:cNvPr id="0" name=""/>
        <dsp:cNvSpPr/>
      </dsp:nvSpPr>
      <dsp:spPr>
        <a:xfrm>
          <a:off x="0" y="1608"/>
          <a:ext cx="3575100" cy="870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고객 만족도 상승</a:t>
          </a:r>
          <a:endParaRPr lang="ko-KR" altLang="en-US" sz="1800" kern="1200" dirty="0"/>
        </a:p>
      </dsp:txBody>
      <dsp:txXfrm>
        <a:off x="42518" y="44126"/>
        <a:ext cx="3490064" cy="785953"/>
      </dsp:txXfrm>
    </dsp:sp>
    <dsp:sp modelId="{82E9F3CA-1268-4864-BCF4-8F15983FB31F}">
      <dsp:nvSpPr>
        <dsp:cNvPr id="0" name=""/>
        <dsp:cNvSpPr/>
      </dsp:nvSpPr>
      <dsp:spPr>
        <a:xfrm>
          <a:off x="3575100" y="959697"/>
          <a:ext cx="5362651" cy="87098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 비즈니스 생산성 향상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 대기시간 단축</a:t>
          </a:r>
          <a:endParaRPr lang="ko-KR" altLang="en-US" sz="1400" b="1" kern="1200" dirty="0"/>
        </a:p>
      </dsp:txBody>
      <dsp:txXfrm>
        <a:off x="3575100" y="1068571"/>
        <a:ext cx="5036030" cy="653241"/>
      </dsp:txXfrm>
    </dsp:sp>
    <dsp:sp modelId="{E44BF84B-5FF0-4605-9641-A8C2534CEC63}">
      <dsp:nvSpPr>
        <dsp:cNvPr id="0" name=""/>
        <dsp:cNvSpPr/>
      </dsp:nvSpPr>
      <dsp:spPr>
        <a:xfrm>
          <a:off x="0" y="959697"/>
          <a:ext cx="3575100" cy="870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여러 사용자와 동시 대화 진행</a:t>
          </a:r>
          <a:endParaRPr lang="ko-KR" altLang="en-US" sz="1800" kern="1200" dirty="0"/>
        </a:p>
      </dsp:txBody>
      <dsp:txXfrm>
        <a:off x="42518" y="1002215"/>
        <a:ext cx="3490064" cy="785953"/>
      </dsp:txXfrm>
    </dsp:sp>
    <dsp:sp modelId="{A66778F4-6054-40E8-BE0D-8EB08D53011C}">
      <dsp:nvSpPr>
        <dsp:cNvPr id="0" name=""/>
        <dsp:cNvSpPr/>
      </dsp:nvSpPr>
      <dsp:spPr>
        <a:xfrm>
          <a:off x="3575100" y="1917786"/>
          <a:ext cx="5362651" cy="87098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 타 업무 시간 증대 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 고객 응답 대기 시간 단축</a:t>
          </a:r>
          <a:endParaRPr lang="ko-KR" altLang="en-US" sz="1400" b="1" kern="1200" dirty="0"/>
        </a:p>
      </dsp:txBody>
      <dsp:txXfrm>
        <a:off x="3575100" y="2026660"/>
        <a:ext cx="5036030" cy="653241"/>
      </dsp:txXfrm>
    </dsp:sp>
    <dsp:sp modelId="{C61284C2-8F2A-4D5B-82EF-F0E244B6D764}">
      <dsp:nvSpPr>
        <dsp:cNvPr id="0" name=""/>
        <dsp:cNvSpPr/>
      </dsp:nvSpPr>
      <dsp:spPr>
        <a:xfrm>
          <a:off x="0" y="1917786"/>
          <a:ext cx="3575100" cy="870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특정 시간 수행 작업 자동화</a:t>
          </a:r>
          <a:endParaRPr lang="ko-KR" altLang="en-US" sz="1800" kern="1200" dirty="0"/>
        </a:p>
      </dsp:txBody>
      <dsp:txXfrm>
        <a:off x="42518" y="1960304"/>
        <a:ext cx="3490064" cy="785953"/>
      </dsp:txXfrm>
    </dsp:sp>
    <dsp:sp modelId="{EE9AB9FC-BFC1-4918-9082-14CF454C45DC}">
      <dsp:nvSpPr>
        <dsp:cNvPr id="0" name=""/>
        <dsp:cNvSpPr/>
      </dsp:nvSpPr>
      <dsp:spPr>
        <a:xfrm>
          <a:off x="3575100" y="2875875"/>
          <a:ext cx="5362651" cy="87098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 고객 모니터링 및 정보 수집으로 효과적 마케팅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 질문을 통해 고객 정보 확보 및 영업에 적용하여 고객층 확대</a:t>
          </a:r>
          <a:endParaRPr lang="ko-KR" altLang="en-US" sz="1400" b="1" kern="1200" dirty="0"/>
        </a:p>
      </dsp:txBody>
      <dsp:txXfrm>
        <a:off x="3575100" y="2984749"/>
        <a:ext cx="5036030" cy="653241"/>
      </dsp:txXfrm>
    </dsp:sp>
    <dsp:sp modelId="{FB390CFC-B75D-4D3F-8D67-CCEADEC54D24}">
      <dsp:nvSpPr>
        <dsp:cNvPr id="0" name=""/>
        <dsp:cNvSpPr/>
      </dsp:nvSpPr>
      <dsp:spPr>
        <a:xfrm>
          <a:off x="0" y="2875875"/>
          <a:ext cx="3575100" cy="870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적극적인 고객 상호작용</a:t>
          </a:r>
          <a:endParaRPr lang="ko-KR" altLang="en-US" sz="1800" kern="1200" dirty="0"/>
        </a:p>
      </dsp:txBody>
      <dsp:txXfrm>
        <a:off x="42518" y="2918393"/>
        <a:ext cx="3490064" cy="785953"/>
      </dsp:txXfrm>
    </dsp:sp>
    <dsp:sp modelId="{0805B379-5B55-41F4-A7AB-1F39EF6FC482}">
      <dsp:nvSpPr>
        <dsp:cNvPr id="0" name=""/>
        <dsp:cNvSpPr/>
      </dsp:nvSpPr>
      <dsp:spPr>
        <a:xfrm>
          <a:off x="3575100" y="3833964"/>
          <a:ext cx="5362651" cy="87098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 예산 </a:t>
          </a:r>
          <a:r>
            <a:rPr lang="en-US" altLang="ko-KR" sz="1400" b="1" kern="1200" dirty="0" smtClean="0"/>
            <a:t>/ </a:t>
          </a:r>
          <a:r>
            <a:rPr lang="ko-KR" altLang="en-US" sz="1400" b="1" kern="1200" dirty="0" smtClean="0"/>
            <a:t>일정 </a:t>
          </a:r>
          <a:r>
            <a:rPr lang="en-US" altLang="ko-KR" sz="1400" b="1" kern="1200" dirty="0" smtClean="0"/>
            <a:t>/ </a:t>
          </a:r>
          <a:r>
            <a:rPr lang="ko-KR" altLang="en-US" sz="1400" b="1" kern="1200" dirty="0" smtClean="0"/>
            <a:t>리소스 등 핵심 성과 지표 활용하여 의사결정 지원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 자격 없는 리드와 대응이 느린 고객에게 시간 투자 방지</a:t>
          </a:r>
          <a:endParaRPr lang="ko-KR" altLang="en-US" sz="1400" b="1" kern="1200" dirty="0"/>
        </a:p>
      </dsp:txBody>
      <dsp:txXfrm>
        <a:off x="3575100" y="3942838"/>
        <a:ext cx="5036030" cy="653241"/>
      </dsp:txXfrm>
    </dsp:sp>
    <dsp:sp modelId="{EFF08750-8A4E-46FB-8AAE-05CA0451BA05}">
      <dsp:nvSpPr>
        <dsp:cNvPr id="0" name=""/>
        <dsp:cNvSpPr/>
      </dsp:nvSpPr>
      <dsp:spPr>
        <a:xfrm>
          <a:off x="0" y="3833964"/>
          <a:ext cx="3575100" cy="870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리드 자격 측정</a:t>
          </a:r>
          <a:endParaRPr lang="ko-KR" altLang="en-US" sz="1800" kern="1200" dirty="0"/>
        </a:p>
      </dsp:txBody>
      <dsp:txXfrm>
        <a:off x="42518" y="3876482"/>
        <a:ext cx="3490064" cy="785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D4E5A86-325D-CD33-73B0-47A350E0D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0249EA-B050-72E8-F12C-DD0295450C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016DB-810D-424B-8E1C-034B66E57B42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FE4B51-573B-BE25-29F3-B1F7CCF427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B84C28-5981-1085-E854-900C7D37B5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BC557-705A-4FEC-A232-19DAC6D38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106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8B191-131B-49B6-B35E-BAAE2309CA8B}" type="datetimeFigureOut">
              <a:rPr lang="ko-KR" altLang="en-US" smtClean="0"/>
              <a:t>2023-12-19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D2E7D-9DA1-46E8-8E25-5C50AD4D5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2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659A9-BF68-D952-62F4-373C9DE7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610" y="1878040"/>
            <a:ext cx="5146965" cy="1325563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46E47-469D-AB69-95D3-FB8CD60351A2}"/>
              </a:ext>
            </a:extLst>
          </p:cNvPr>
          <p:cNvSpPr txBox="1"/>
          <p:nvPr userDrawn="1"/>
        </p:nvSpPr>
        <p:spPr>
          <a:xfrm>
            <a:off x="7713155" y="4156363"/>
            <a:ext cx="1828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2022/08/01</a:t>
            </a:r>
            <a:endParaRPr lang="ko-KR" altLang="en-US" sz="1200" b="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052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D52A1B-3E5A-CE12-D07C-1EE6D6B50620}"/>
              </a:ext>
            </a:extLst>
          </p:cNvPr>
          <p:cNvSpPr/>
          <p:nvPr userDrawn="1"/>
        </p:nvSpPr>
        <p:spPr bwMode="auto">
          <a:xfrm>
            <a:off x="296495" y="2197477"/>
            <a:ext cx="2601686" cy="517072"/>
          </a:xfrm>
          <a:prstGeom prst="rect">
            <a:avLst/>
          </a:prstGeom>
          <a:solidFill>
            <a:srgbClr val="142E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spc="60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kumimoji="1" lang="ko-KR" altLang="en-US" sz="3200" b="0" i="0" u="none" strike="noStrike" cap="none" spc="600" normalizeH="0" baseline="0" dirty="0">
              <a:ln>
                <a:noFill/>
              </a:ln>
              <a:solidFill>
                <a:schemeClr val="bg1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3CE438-A233-0E18-D0F3-E810B849395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75338" y="2796192"/>
            <a:ext cx="28440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0C5F78-D547-01E8-F90E-96447DC03FEF}"/>
              </a:ext>
            </a:extLst>
          </p:cNvPr>
          <p:cNvCxnSpPr>
            <a:cxnSpLocks/>
          </p:cNvCxnSpPr>
          <p:nvPr userDrawn="1"/>
        </p:nvCxnSpPr>
        <p:spPr>
          <a:xfrm>
            <a:off x="3300153" y="-6842"/>
            <a:ext cx="0" cy="6864842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037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서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D52A1B-3E5A-CE12-D07C-1EE6D6B50620}"/>
              </a:ext>
            </a:extLst>
          </p:cNvPr>
          <p:cNvSpPr/>
          <p:nvPr userDrawn="1"/>
        </p:nvSpPr>
        <p:spPr bwMode="auto">
          <a:xfrm>
            <a:off x="296495" y="2197477"/>
            <a:ext cx="2601686" cy="517072"/>
          </a:xfrm>
          <a:prstGeom prst="rect">
            <a:avLst/>
          </a:prstGeom>
          <a:solidFill>
            <a:srgbClr val="142E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spc="60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kumimoji="1" lang="ko-KR" altLang="en-US" sz="3200" b="0" i="0" u="none" strike="noStrike" cap="none" spc="600" normalizeH="0" baseline="0" dirty="0">
              <a:ln>
                <a:noFill/>
              </a:ln>
              <a:solidFill>
                <a:schemeClr val="bg1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3CE438-A233-0E18-D0F3-E810B849395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75338" y="2796192"/>
            <a:ext cx="28440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0C5F78-D547-01E8-F90E-96447DC03FEF}"/>
              </a:ext>
            </a:extLst>
          </p:cNvPr>
          <p:cNvCxnSpPr>
            <a:cxnSpLocks/>
          </p:cNvCxnSpPr>
          <p:nvPr userDrawn="1"/>
        </p:nvCxnSpPr>
        <p:spPr>
          <a:xfrm>
            <a:off x="3300153" y="-6842"/>
            <a:ext cx="0" cy="6864842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092EF8-C6C4-D646-4350-15E3901BFCB0}"/>
              </a:ext>
            </a:extLst>
          </p:cNvPr>
          <p:cNvGrpSpPr/>
          <p:nvPr userDrawn="1"/>
        </p:nvGrpSpPr>
        <p:grpSpPr>
          <a:xfrm>
            <a:off x="4010025" y="861135"/>
            <a:ext cx="5905500" cy="317413"/>
            <a:chOff x="4010025" y="1423110"/>
            <a:chExt cx="5905500" cy="31741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3D65481-2EC1-27D6-8476-33EF43E1CC63}"/>
                </a:ext>
              </a:extLst>
            </p:cNvPr>
            <p:cNvGrpSpPr/>
            <p:nvPr/>
          </p:nvGrpSpPr>
          <p:grpSpPr>
            <a:xfrm>
              <a:off x="4010025" y="1462644"/>
              <a:ext cx="5905500" cy="257175"/>
              <a:chOff x="6181725" y="1266825"/>
              <a:chExt cx="5905500" cy="257175"/>
            </a:xfrm>
          </p:grpSpPr>
          <p:sp>
            <p:nvSpPr>
              <p:cNvPr id="11" name="모서리가 둥근 직사각형 7">
                <a:extLst>
                  <a:ext uri="{FF2B5EF4-FFF2-40B4-BE49-F238E27FC236}">
                    <a16:creationId xmlns:a16="http://schemas.microsoft.com/office/drawing/2014/main" id="{F548882A-3BD6-6D7B-784B-4C78432A011C}"/>
                  </a:ext>
                </a:extLst>
              </p:cNvPr>
              <p:cNvSpPr/>
              <p:nvPr/>
            </p:nvSpPr>
            <p:spPr bwMode="auto">
              <a:xfrm>
                <a:off x="6181725" y="1266825"/>
                <a:ext cx="1400175" cy="257175"/>
              </a:xfrm>
              <a:prstGeom prst="roundRect">
                <a:avLst>
                  <a:gd name="adj" fmla="val 50000"/>
                </a:avLst>
              </a:prstGeom>
              <a:solidFill>
                <a:srgbClr val="C8CCD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180975" marR="0" indent="-180975" algn="l" defTabSz="911225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맑은 고딕" pitchFamily="50" charset="-127"/>
                </a:endParaRPr>
              </a:p>
            </p:txBody>
          </p:sp>
          <p:sp>
            <p:nvSpPr>
              <p:cNvPr id="12" name="모서리가 둥근 직사각형 8">
                <a:extLst>
                  <a:ext uri="{FF2B5EF4-FFF2-40B4-BE49-F238E27FC236}">
                    <a16:creationId xmlns:a16="http://schemas.microsoft.com/office/drawing/2014/main" id="{B87042E8-42BD-09BF-E2F0-303C981C4957}"/>
                  </a:ext>
                </a:extLst>
              </p:cNvPr>
              <p:cNvSpPr/>
              <p:nvPr/>
            </p:nvSpPr>
            <p:spPr bwMode="auto">
              <a:xfrm>
                <a:off x="7191375" y="1266825"/>
                <a:ext cx="4895850" cy="257175"/>
              </a:xfrm>
              <a:prstGeom prst="roundRect">
                <a:avLst>
                  <a:gd name="adj" fmla="val 0"/>
                </a:avLst>
              </a:prstGeom>
              <a:solidFill>
                <a:srgbClr val="C8CCD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180975" marR="0" indent="-180975" algn="l" defTabSz="911225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맑은 고딕" pitchFamily="50" charset="-127"/>
                </a:endParaRPr>
              </a:p>
            </p:txBody>
          </p:sp>
        </p:grpSp>
        <p:sp>
          <p:nvSpPr>
            <p:cNvPr id="10" name="Text Box 58">
              <a:extLst>
                <a:ext uri="{FF2B5EF4-FFF2-40B4-BE49-F238E27FC236}">
                  <a16:creationId xmlns:a16="http://schemas.microsoft.com/office/drawing/2014/main" id="{15A8F626-D74A-2E8D-460B-84AFDF961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7025" y="1423110"/>
              <a:ext cx="5236529" cy="31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 lIns="114864" tIns="57433" rIns="114864" bIns="58790" anchor="t">
              <a:spAutoFit/>
            </a:bodyPr>
            <a:lstStyle>
              <a:defPPr>
                <a:defRPr lang="en-US"/>
              </a:defPPr>
              <a:lvl1pPr eaLnBrk="1" hangingPunct="1">
                <a:lnSpc>
                  <a:spcPct val="100000"/>
                </a:lnSpc>
                <a:buFontTx/>
                <a:buNone/>
                <a:defRPr sz="3600" b="1" spc="-184">
                  <a:ln>
                    <a:solidFill>
                      <a:srgbClr val="3C3C3C">
                        <a:alpha val="0"/>
                      </a:srgbClr>
                    </a:solidFill>
                  </a:ln>
                  <a:solidFill>
                    <a:srgbClr val="0070C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defRPr>
              </a:lvl1pPr>
              <a:lvl2pPr marL="742950" indent="-285750" eaLnBrk="0" hangingPunct="0">
                <a:defRPr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굴림" charset="-127"/>
                  <a:ea typeface="굴림" charset="-127"/>
                </a:defRPr>
              </a:lvl9pPr>
            </a:lstStyle>
            <a:p>
              <a:r>
                <a:rPr lang="en-US" altLang="ko-KR" sz="1300" spc="0" dirty="0">
                  <a:solidFill>
                    <a:srgbClr val="003C71"/>
                  </a:solidFill>
                  <a:latin typeface="맑은 고딕" pitchFamily="50" charset="-127"/>
                  <a:ea typeface="맑은 고딕" pitchFamily="50" charset="-127"/>
                </a:rPr>
                <a:t>OOO</a:t>
              </a:r>
              <a:r>
                <a:rPr lang="ko-KR" altLang="en-US" sz="1300" spc="0" dirty="0">
                  <a:solidFill>
                    <a:srgbClr val="003C7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300" spc="0" dirty="0">
                  <a:solidFill>
                    <a:srgbClr val="003C71"/>
                  </a:solidFill>
                  <a:latin typeface="맑은 고딕" pitchFamily="50" charset="-127"/>
                  <a:ea typeface="맑은 고딕" pitchFamily="50" charset="-127"/>
                </a:rPr>
                <a:t>Project</a:t>
              </a:r>
              <a:endParaRPr lang="ko-KR" altLang="en-US" sz="1300" spc="0" dirty="0">
                <a:solidFill>
                  <a:srgbClr val="003C7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AF40100C-2C62-564F-403A-3E6CF2DA78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0025" y="1587442"/>
            <a:ext cx="5657677" cy="1558925"/>
          </a:xfrm>
          <a:prstGeom prst="rect">
            <a:avLst/>
          </a:prstGeom>
        </p:spPr>
        <p:txBody>
          <a:bodyPr/>
          <a:lstStyle>
            <a:lvl1pPr marL="266700" indent="-266700">
              <a:buFont typeface="+mj-lt"/>
              <a:buAutoNum type="arabicPeriod"/>
              <a:defRPr sz="1600" b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96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8E08765E-0B91-D45C-792B-58D17B5E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43" y="92528"/>
            <a:ext cx="8543925" cy="696686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>
              <a:defRPr sz="24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82096-C57A-388A-4FBE-92548D6C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50300" y="6634402"/>
            <a:ext cx="630901" cy="211976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FB2FFB5-02CC-4631-AAF7-0ACAF6286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927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663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25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7" r:id="rId3"/>
    <p:sldLayoutId id="2147483674" r:id="rId4"/>
    <p:sldLayoutId id="214748367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2B26E4E-F8DB-4942-3F09-5143C4E8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Supporter</a:t>
            </a:r>
            <a:br>
              <a:rPr lang="en-US" altLang="ko-KR" dirty="0" smtClean="0"/>
            </a:br>
            <a:r>
              <a:rPr lang="en-US" altLang="ko-KR" dirty="0" err="1" smtClean="0"/>
              <a:t>ChatBOT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574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 스택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26CC2-25AE-CEAF-9554-A2B948759721}"/>
              </a:ext>
            </a:extLst>
          </p:cNvPr>
          <p:cNvSpPr txBox="1"/>
          <p:nvPr/>
        </p:nvSpPr>
        <p:spPr>
          <a:xfrm>
            <a:off x="352301" y="195943"/>
            <a:ext cx="606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en-US" altLang="ko-KR" sz="2000" b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098" name="Picture 2" descr="GitHub Logo, symbol, meaning, history, PNG, brand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43" y="1814971"/>
            <a:ext cx="1800000" cy="101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ython Logo PNG Transparent – Brands Logo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082" y="1781221"/>
            <a:ext cx="10842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lowiseAI fully managed open source service | Elest.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585" y="2282990"/>
            <a:ext cx="1539066" cy="54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ompanies Archive - Creative Destruction La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156" y="2962171"/>
            <a:ext cx="2177923" cy="217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FastAPI - Medi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2" y="2827471"/>
            <a:ext cx="2225167" cy="80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LangChain. respuesta basadas en datos posteriores al entrenamiento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596" y="2861221"/>
            <a:ext cx="2674889" cy="139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9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817749-ADC1-A03B-67B4-4DF23F1CB42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10025" y="1587442"/>
            <a:ext cx="5657677" cy="15589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err="1" smtClean="0"/>
              <a:t>ChatBot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 및 목적</a:t>
            </a:r>
            <a:endParaRPr lang="en-US" altLang="ko-KR" dirty="0" smtClean="0"/>
          </a:p>
          <a:p>
            <a:r>
              <a:rPr lang="en-US" altLang="ko-KR" dirty="0" err="1" smtClean="0"/>
              <a:t>ChatBot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도입 성공 사례</a:t>
            </a:r>
            <a:endParaRPr lang="en-US" altLang="ko-KR" dirty="0" smtClean="0"/>
          </a:p>
          <a:p>
            <a:r>
              <a:rPr lang="en-US" altLang="ko-KR" dirty="0" err="1" smtClean="0"/>
              <a:t>ChatBot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도입 이점 및 고려사항</a:t>
            </a:r>
            <a:endParaRPr lang="en-US" altLang="ko-KR" dirty="0" smtClean="0"/>
          </a:p>
          <a:p>
            <a:r>
              <a:rPr lang="en-US" altLang="ko-KR" dirty="0" smtClean="0"/>
              <a:t>Business Architecture</a:t>
            </a:r>
          </a:p>
          <a:p>
            <a:r>
              <a:rPr lang="ko-KR" altLang="en-US" dirty="0" smtClean="0"/>
              <a:t>기술 스택</a:t>
            </a:r>
            <a:endParaRPr lang="en-US" altLang="ko-KR" dirty="0" smtClean="0"/>
          </a:p>
          <a:p>
            <a:r>
              <a:rPr lang="ko-KR" altLang="en-US" dirty="0" smtClean="0"/>
              <a:t>개발 일정</a:t>
            </a:r>
            <a:endParaRPr lang="en-US" altLang="ko-KR" dirty="0" smtClean="0"/>
          </a:p>
          <a:p>
            <a:r>
              <a:rPr lang="ko-KR" altLang="en-US" dirty="0" smtClean="0"/>
              <a:t>개발 요구사항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697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FB052FD-B890-9B2D-CB87-75C33976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ChatBot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 및 목적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26CC2-25AE-CEAF-9554-A2B948759721}"/>
              </a:ext>
            </a:extLst>
          </p:cNvPr>
          <p:cNvSpPr txBox="1"/>
          <p:nvPr/>
        </p:nvSpPr>
        <p:spPr>
          <a:xfrm>
            <a:off x="352301" y="195943"/>
            <a:ext cx="606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2000" b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en-US" altLang="ko-KR" sz="2000" b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1D403BF-05B3-4071-E83D-38860579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50300" y="6634402"/>
            <a:ext cx="630901" cy="211976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ctr">
              <a:defRPr sz="1100"/>
            </a:lvl1pPr>
          </a:lstStyle>
          <a:p>
            <a:fld id="{8FB2FFB5-02CC-4631-AAF7-0ACAF6286DCF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2301" y="996696"/>
            <a:ext cx="9212323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정의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: </a:t>
            </a:r>
            <a:r>
              <a:rPr lang="ko-KR" altLang="en-US" sz="1600" dirty="0" smtClean="0"/>
              <a:t>텍스트 및 음성 상호 작용을 통한 커뮤니케이션을 실행하는 소프트웨어 및 프로그램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: </a:t>
            </a:r>
            <a:r>
              <a:rPr lang="ko-KR" altLang="en-US" sz="1600" dirty="0" smtClean="0"/>
              <a:t>모든 비즈니스에서 적용 가능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목적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: B2C (</a:t>
            </a:r>
            <a:r>
              <a:rPr lang="ko-KR" altLang="en-US" sz="1600" dirty="0" smtClean="0"/>
              <a:t>기업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소비자</a:t>
            </a:r>
            <a:r>
              <a:rPr lang="en-US" altLang="ko-KR" sz="1600" dirty="0" smtClean="0"/>
              <a:t>) / B2B(</a:t>
            </a:r>
            <a:r>
              <a:rPr lang="ko-KR" altLang="en-US" sz="1600" dirty="0" smtClean="0"/>
              <a:t>기업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기업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의 의사소통을 하는 사용자가 더 간단한 의사소통을 통해 작업을 처리할 수 있도록 도와줌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: </a:t>
            </a:r>
            <a:r>
              <a:rPr lang="ko-KR" altLang="en-US" sz="1600" dirty="0" smtClean="0"/>
              <a:t>인간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인간의 소통에서 간접비를 줄이고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의사소통 시간을 다른 작업 시간에 할애하여 비즈니스 효율성을 증대시킬 수 있음</a:t>
            </a:r>
            <a:endParaRPr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58457" y="4732291"/>
            <a:ext cx="8077141" cy="14081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 smtClean="0"/>
              <a:t>ChatBot</a:t>
            </a:r>
            <a:endParaRPr lang="ko-KR" altLang="en-US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351334" y="4842019"/>
            <a:ext cx="1408176" cy="566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Wedding Planner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351334" y="5444312"/>
            <a:ext cx="1408176" cy="566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Legal Assistant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32662" y="4842019"/>
            <a:ext cx="1408176" cy="566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Recruiter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32662" y="5444312"/>
            <a:ext cx="1408176" cy="566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Insurance Assistant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13990" y="4842019"/>
            <a:ext cx="1408176" cy="566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Travel Agency</a:t>
            </a:r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13990" y="5444312"/>
            <a:ext cx="1408176" cy="566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Education Consultant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859326" y="5152915"/>
            <a:ext cx="1408176" cy="566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Etc…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281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ChatBot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도입 성공 사례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26CC2-25AE-CEAF-9554-A2B948759721}"/>
              </a:ext>
            </a:extLst>
          </p:cNvPr>
          <p:cNvSpPr txBox="1"/>
          <p:nvPr/>
        </p:nvSpPr>
        <p:spPr>
          <a:xfrm>
            <a:off x="352301" y="195943"/>
            <a:ext cx="606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2000" b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en-US" altLang="ko-KR" sz="2000" b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301" y="996696"/>
            <a:ext cx="921232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1. </a:t>
            </a:r>
            <a:r>
              <a:rPr lang="ko-KR" altLang="en-US" b="1" dirty="0" smtClean="0"/>
              <a:t>패션 분야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발란</a:t>
            </a:r>
            <a:r>
              <a:rPr lang="ko-KR" altLang="en-US" b="1" dirty="0"/>
              <a:t> </a:t>
            </a:r>
            <a:r>
              <a:rPr lang="en-US" altLang="ko-KR" b="1" dirty="0" smtClean="0"/>
              <a:t>balan.co.kr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: </a:t>
            </a:r>
            <a:r>
              <a:rPr lang="ko-KR" altLang="en-US" sz="1600" dirty="0" smtClean="0"/>
              <a:t>유럽 명품을 판매하는 온라인 명품 </a:t>
            </a:r>
            <a:r>
              <a:rPr lang="ko-KR" altLang="en-US" sz="1600" dirty="0" err="1" smtClean="0"/>
              <a:t>편집숍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: </a:t>
            </a:r>
            <a:r>
              <a:rPr lang="ko-KR" altLang="en-US" sz="1600" dirty="0" smtClean="0"/>
              <a:t>사람과 대화하는 느낌을 주는 </a:t>
            </a:r>
            <a:r>
              <a:rPr lang="ko-KR" altLang="en-US" sz="1600" dirty="0" err="1" smtClean="0"/>
              <a:t>챗봇</a:t>
            </a:r>
            <a:r>
              <a:rPr lang="ko-KR" altLang="en-US" sz="1600" dirty="0" smtClean="0"/>
              <a:t> 루시 도입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: 2020</a:t>
            </a:r>
            <a:r>
              <a:rPr lang="ko-KR" altLang="en-US" sz="1600" dirty="0" smtClean="0"/>
              <a:t>년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기준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월 매출 약 </a:t>
            </a:r>
            <a:r>
              <a:rPr lang="en-US" altLang="ko-KR" sz="1600" dirty="0" smtClean="0"/>
              <a:t>50</a:t>
            </a:r>
            <a:r>
              <a:rPr lang="ko-KR" altLang="en-US" sz="1600" dirty="0" smtClean="0"/>
              <a:t>억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월 방문자수 </a:t>
            </a:r>
            <a:r>
              <a:rPr lang="en-US" altLang="ko-KR" sz="1600" dirty="0" smtClean="0"/>
              <a:t>200</a:t>
            </a:r>
            <a:r>
              <a:rPr lang="ko-KR" altLang="en-US" sz="1600" dirty="0" smtClean="0"/>
              <a:t>만명</a:t>
            </a:r>
            <a:endParaRPr lang="en-US" altLang="ko-KR" sz="16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083" y="2543006"/>
            <a:ext cx="4084758" cy="368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ChatBot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도입 성공 사례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26CC2-25AE-CEAF-9554-A2B948759721}"/>
              </a:ext>
            </a:extLst>
          </p:cNvPr>
          <p:cNvSpPr txBox="1"/>
          <p:nvPr/>
        </p:nvSpPr>
        <p:spPr>
          <a:xfrm>
            <a:off x="352301" y="195943"/>
            <a:ext cx="606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2000" b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en-US" altLang="ko-KR" sz="2000" b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301" y="996696"/>
            <a:ext cx="921232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2. </a:t>
            </a:r>
            <a:r>
              <a:rPr lang="ko-KR" altLang="en-US" b="1" dirty="0" smtClean="0"/>
              <a:t>여행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숙박 분야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미스터멘션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mrmention.channel.io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: </a:t>
            </a:r>
            <a:r>
              <a:rPr lang="ko-KR" altLang="en-US" sz="1600" dirty="0" smtClean="0"/>
              <a:t>중장기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숙박 서비스를 제공하는 숙소 중개 플랫폼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: </a:t>
            </a:r>
            <a:r>
              <a:rPr lang="ko-KR" altLang="en-US" sz="1600" dirty="0" smtClean="0"/>
              <a:t>숙소 제공 업체와 고객 양 측면을 대상으로 비즈니스를 수행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: </a:t>
            </a:r>
            <a:r>
              <a:rPr lang="ko-KR" altLang="en-US" sz="1600" dirty="0" smtClean="0"/>
              <a:t>호스트와 게스트를 나누어 양 측 모두에게 편리한 </a:t>
            </a:r>
            <a:r>
              <a:rPr lang="ko-KR" altLang="en-US" sz="1600" dirty="0" err="1" smtClean="0"/>
              <a:t>챗봇</a:t>
            </a:r>
            <a:r>
              <a:rPr lang="ko-KR" altLang="en-US" sz="1600" dirty="0" smtClean="0"/>
              <a:t> 의사소통 제공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955" y="2820005"/>
            <a:ext cx="5751014" cy="34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1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ChatBot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도입 성공 사례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26CC2-25AE-CEAF-9554-A2B948759721}"/>
              </a:ext>
            </a:extLst>
          </p:cNvPr>
          <p:cNvSpPr txBox="1"/>
          <p:nvPr/>
        </p:nvSpPr>
        <p:spPr>
          <a:xfrm>
            <a:off x="352301" y="195943"/>
            <a:ext cx="606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2000" b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en-US" altLang="ko-KR" sz="2000" b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301" y="996696"/>
            <a:ext cx="921232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3. </a:t>
            </a:r>
            <a:r>
              <a:rPr lang="ko-KR" altLang="en-US" b="1" dirty="0" smtClean="0"/>
              <a:t>식품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건강 분야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스윗밸런스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sweetbalance.kr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샐러드전문</a:t>
            </a:r>
            <a:r>
              <a:rPr lang="ko-KR" altLang="en-US" sz="1600" dirty="0" smtClean="0"/>
              <a:t> 체인점을 운영하며 온라인으로 사업을 </a:t>
            </a:r>
            <a:r>
              <a:rPr lang="ko-KR" altLang="en-US" sz="1600" dirty="0" err="1" smtClean="0"/>
              <a:t>확장중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: </a:t>
            </a:r>
            <a:r>
              <a:rPr lang="ko-KR" altLang="en-US" sz="1600" dirty="0" smtClean="0"/>
              <a:t>브랜드의 일관성을 유지하여 고객 경험의 질을 높이고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챗봇</a:t>
            </a:r>
            <a:r>
              <a:rPr lang="ko-KR" altLang="en-US" sz="1600" dirty="0" smtClean="0"/>
              <a:t> 내 </a:t>
            </a:r>
            <a:r>
              <a:rPr lang="ko-KR" altLang="en-US" sz="1600" dirty="0" err="1" smtClean="0"/>
              <a:t>이모티콘을</a:t>
            </a:r>
            <a:r>
              <a:rPr lang="ko-KR" altLang="en-US" sz="1600" dirty="0" smtClean="0"/>
              <a:t> 배치하여 브랜드 이미지를 구축하여 고객의 </a:t>
            </a:r>
            <a:r>
              <a:rPr lang="ko-KR" altLang="en-US" sz="1600" dirty="0" err="1" smtClean="0"/>
              <a:t>재방문율을</a:t>
            </a:r>
            <a:r>
              <a:rPr lang="ko-KR" altLang="en-US" sz="1600" dirty="0" smtClean="0"/>
              <a:t> 높임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89" y="2820005"/>
            <a:ext cx="2813745" cy="351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2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121743" y="92528"/>
            <a:ext cx="8543925" cy="696686"/>
          </a:xfrm>
        </p:spPr>
        <p:txBody>
          <a:bodyPr/>
          <a:lstStyle/>
          <a:p>
            <a:r>
              <a:rPr lang="en-US" altLang="ko-KR" dirty="0" err="1" smtClean="0"/>
              <a:t>ChatBot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도입 이점 및 고려사항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26CC2-25AE-CEAF-9554-A2B948759721}"/>
              </a:ext>
            </a:extLst>
          </p:cNvPr>
          <p:cNvSpPr txBox="1"/>
          <p:nvPr/>
        </p:nvSpPr>
        <p:spPr>
          <a:xfrm>
            <a:off x="352301" y="195943"/>
            <a:ext cx="606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2000" b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en-US" altLang="ko-KR" sz="2000" b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301" y="996696"/>
            <a:ext cx="9212323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도입 이점</a:t>
            </a: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709262451"/>
              </p:ext>
            </p:extLst>
          </p:nvPr>
        </p:nvGraphicFramePr>
        <p:xfrm>
          <a:off x="489586" y="1666805"/>
          <a:ext cx="8937752" cy="470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581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121743" y="92528"/>
            <a:ext cx="8543925" cy="696686"/>
          </a:xfrm>
        </p:spPr>
        <p:txBody>
          <a:bodyPr/>
          <a:lstStyle/>
          <a:p>
            <a:r>
              <a:rPr lang="en-US" altLang="ko-KR" dirty="0" err="1" smtClean="0"/>
              <a:t>ChatBot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도입 이점 및 고려사항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26CC2-25AE-CEAF-9554-A2B948759721}"/>
              </a:ext>
            </a:extLst>
          </p:cNvPr>
          <p:cNvSpPr txBox="1"/>
          <p:nvPr/>
        </p:nvSpPr>
        <p:spPr>
          <a:xfrm>
            <a:off x="352301" y="195943"/>
            <a:ext cx="606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2000" b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en-US" altLang="ko-KR" sz="2000" b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301" y="996696"/>
            <a:ext cx="9212323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고려사항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1) LLM </a:t>
            </a:r>
            <a:r>
              <a:rPr lang="ko-KR" altLang="en-US" b="1" dirty="0" err="1" smtClean="0"/>
              <a:t>챗봇을</a:t>
            </a:r>
            <a:r>
              <a:rPr lang="ko-KR" altLang="en-US" b="1" dirty="0" smtClean="0"/>
              <a:t> 어떻게 자사 비즈니스에 적용하여 전환시킬 수 있는가</a:t>
            </a:r>
            <a:r>
              <a:rPr lang="en-US" altLang="ko-KR" b="1" dirty="0" smtClean="0"/>
              <a:t>?</a:t>
            </a:r>
            <a:endParaRPr lang="ko-KR" altLang="en-US" b="1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69237" y="2442193"/>
            <a:ext cx="1430779" cy="5943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LLM </a:t>
            </a:r>
            <a:r>
              <a:rPr lang="ko-KR" altLang="en-US" b="1" dirty="0" err="1" smtClean="0"/>
              <a:t>챗봇</a:t>
            </a:r>
            <a:endParaRPr lang="ko-KR" altLang="en-US" b="1" dirty="0"/>
          </a:p>
        </p:txBody>
      </p:sp>
      <p:sp>
        <p:nvSpPr>
          <p:cNvPr id="7" name="원통 6"/>
          <p:cNvSpPr/>
          <p:nvPr/>
        </p:nvSpPr>
        <p:spPr>
          <a:xfrm>
            <a:off x="1341199" y="2442193"/>
            <a:ext cx="1152144" cy="5943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7" idx="4"/>
            <a:endCxn id="6" idx="1"/>
          </p:cNvCxnSpPr>
          <p:nvPr/>
        </p:nvCxnSpPr>
        <p:spPr>
          <a:xfrm>
            <a:off x="2493343" y="2739373"/>
            <a:ext cx="7758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05856" y="2277708"/>
            <a:ext cx="2871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고도화 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최적화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새로운 비즈니스모델 창출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4700016" y="2506573"/>
            <a:ext cx="1002523" cy="465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Where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352300" y="3766166"/>
            <a:ext cx="931336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2) </a:t>
            </a:r>
            <a:r>
              <a:rPr lang="ko-KR" altLang="en-US" b="1" dirty="0" smtClean="0"/>
              <a:t>기업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데이터를 안전하게 유지할 수 있는가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69237" y="5061384"/>
            <a:ext cx="1430779" cy="5943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LLM </a:t>
            </a:r>
            <a:r>
              <a:rPr lang="ko-KR" altLang="en-US" b="1" dirty="0" err="1" smtClean="0"/>
              <a:t>챗봇</a:t>
            </a:r>
            <a:endParaRPr lang="ko-KR" altLang="en-US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81030" y="4863813"/>
            <a:ext cx="1612313" cy="989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Cloud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외부 솔루션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493343" y="5369976"/>
            <a:ext cx="7758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원통 18"/>
          <p:cNvSpPr/>
          <p:nvPr/>
        </p:nvSpPr>
        <p:spPr>
          <a:xfrm>
            <a:off x="5478998" y="5061384"/>
            <a:ext cx="1152144" cy="5943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자사 </a:t>
            </a:r>
            <a:r>
              <a:rPr lang="en-US" altLang="ko-KR" dirty="0" smtClean="0"/>
              <a:t>Data</a:t>
            </a:r>
            <a:endParaRPr lang="ko-KR" altLang="en-US" dirty="0"/>
          </a:p>
        </p:txBody>
      </p:sp>
      <p:cxnSp>
        <p:nvCxnSpPr>
          <p:cNvPr id="21" name="꺾인 연결선 20"/>
          <p:cNvCxnSpPr/>
          <p:nvPr/>
        </p:nvCxnSpPr>
        <p:spPr>
          <a:xfrm rot="5400000">
            <a:off x="3772344" y="3570589"/>
            <a:ext cx="197570" cy="4367883"/>
          </a:xfrm>
          <a:prstGeom prst="bentConnector3">
            <a:avLst>
              <a:gd name="adj1" fmla="val 21570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35521" y="6097377"/>
            <a:ext cx="287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보안 위험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410124" y="4863813"/>
            <a:ext cx="1612313" cy="989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AI </a:t>
            </a:r>
            <a:r>
              <a:rPr lang="ko-KR" altLang="en-US" dirty="0" smtClean="0"/>
              <a:t>전문가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+ </a:t>
            </a:r>
            <a:r>
              <a:rPr lang="ko-KR" altLang="en-US" dirty="0" smtClean="0"/>
              <a:t>자사</a:t>
            </a:r>
            <a:endParaRPr lang="en-US" altLang="ko-KR" dirty="0" smtClean="0"/>
          </a:p>
        </p:txBody>
      </p:sp>
      <p:cxnSp>
        <p:nvCxnSpPr>
          <p:cNvPr id="25" name="꺾인 연결선 24"/>
          <p:cNvCxnSpPr>
            <a:stCxn id="23" idx="0"/>
            <a:endCxn id="16" idx="0"/>
          </p:cNvCxnSpPr>
          <p:nvPr/>
        </p:nvCxnSpPr>
        <p:spPr>
          <a:xfrm rot="16200000" flipH="1" flipV="1">
            <a:off x="6001668" y="2846771"/>
            <a:ext cx="197571" cy="4231654"/>
          </a:xfrm>
          <a:prstGeom prst="bentConnector3">
            <a:avLst>
              <a:gd name="adj1" fmla="val -115705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1"/>
          </p:cNvCxnSpPr>
          <p:nvPr/>
        </p:nvCxnSpPr>
        <p:spPr>
          <a:xfrm flipV="1">
            <a:off x="6055070" y="4647955"/>
            <a:ext cx="0" cy="41342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45064" y="4239438"/>
            <a:ext cx="287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조금 더 안전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24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121743" y="92528"/>
            <a:ext cx="8543925" cy="696686"/>
          </a:xfrm>
        </p:spPr>
        <p:txBody>
          <a:bodyPr/>
          <a:lstStyle/>
          <a:p>
            <a:r>
              <a:rPr lang="en-US" altLang="ko-KR" dirty="0" err="1" smtClean="0"/>
              <a:t>ChatBot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도입 이점 및 고려사항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26CC2-25AE-CEAF-9554-A2B948759721}"/>
              </a:ext>
            </a:extLst>
          </p:cNvPr>
          <p:cNvSpPr txBox="1"/>
          <p:nvPr/>
        </p:nvSpPr>
        <p:spPr>
          <a:xfrm>
            <a:off x="352301" y="195943"/>
            <a:ext cx="606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2000" b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en-US" altLang="ko-KR" sz="2000" b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301" y="996696"/>
            <a:ext cx="9212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고려사항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3) LLM </a:t>
            </a:r>
            <a:r>
              <a:rPr lang="ko-KR" altLang="en-US" b="1" dirty="0" smtClean="0"/>
              <a:t>이 과연 비즈니스 특성을 고려하여 답변할 수 있을까</a:t>
            </a:r>
            <a:r>
              <a:rPr lang="en-US" altLang="ko-KR" b="1" dirty="0" smtClean="0"/>
              <a:t>?</a:t>
            </a:r>
            <a:endParaRPr lang="ko-KR" altLang="en-US" b="1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9183" y="2442193"/>
            <a:ext cx="1430779" cy="5943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LLM </a:t>
            </a:r>
            <a:r>
              <a:rPr lang="ko-KR" altLang="en-US" b="1" dirty="0" err="1" smtClean="0"/>
              <a:t>챗봇</a:t>
            </a:r>
            <a:endParaRPr lang="ko-KR" altLang="en-US" b="1" dirty="0"/>
          </a:p>
        </p:txBody>
      </p:sp>
      <p:sp>
        <p:nvSpPr>
          <p:cNvPr id="7" name="원통 6"/>
          <p:cNvSpPr/>
          <p:nvPr/>
        </p:nvSpPr>
        <p:spPr>
          <a:xfrm>
            <a:off x="1341199" y="2442193"/>
            <a:ext cx="1152144" cy="5943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32484" y="2416206"/>
            <a:ext cx="332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: A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 매출은 얼마입니까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 6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 매출은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621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만원 입니다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2496660" y="2506573"/>
            <a:ext cx="1002523" cy="465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RAG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20623" y="3639312"/>
            <a:ext cx="88331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*RAG(Retrieval-augmented Generation)</a:t>
            </a:r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데이터 조각을 찾아내 답변 문장을 생성하는 방식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기업 데이터를 추가로 학습시켜 답변과 가장 유사한 정보의 데이터 조각을 찾는다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 err="1" smtClean="0"/>
              <a:t>톤앤</a:t>
            </a:r>
            <a:r>
              <a:rPr lang="ko-KR" altLang="en-US" dirty="0" smtClean="0"/>
              <a:t> 매너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역할</a:t>
            </a:r>
            <a:r>
              <a:rPr lang="en-US" altLang="ko-KR" dirty="0" smtClean="0"/>
              <a:t>/</a:t>
            </a:r>
            <a:r>
              <a:rPr lang="ko-KR" altLang="en-US" dirty="0" smtClean="0"/>
              <a:t>관점을 추가한 답변 문장을 생성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비즈니스 특성에 맞는 답변 생성 가능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929962" y="2739373"/>
            <a:ext cx="7758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583059" y="5323083"/>
            <a:ext cx="8750806" cy="740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결론 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비즈니스 전환을 위해 </a:t>
            </a:r>
            <a:r>
              <a:rPr lang="en-US" altLang="ko-KR" dirty="0" smtClean="0"/>
              <a:t>LLM</a:t>
            </a:r>
            <a:r>
              <a:rPr lang="ko-KR" altLang="en-US" dirty="0" smtClean="0"/>
              <a:t>을 성공적으로 도입하기 위해</a:t>
            </a:r>
            <a:r>
              <a:rPr lang="en-US" altLang="ko-KR" dirty="0" smtClean="0"/>
              <a:t>, </a:t>
            </a:r>
          </a:p>
          <a:p>
            <a:pPr algn="ctr"/>
            <a:r>
              <a:rPr lang="ko-KR" alt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전문적인 </a:t>
            </a:r>
            <a:r>
              <a:rPr lang="en-US" altLang="ko-K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  <a:r>
              <a:rPr lang="ko-KR" alt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기술의 이해와 수행</a:t>
            </a:r>
            <a:r>
              <a:rPr lang="ko-KR" altLang="en-US" dirty="0" smtClean="0"/>
              <a:t>이 필수적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96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4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" id="{0FEB5D99-37D4-497B-A406-972103F2282F}" vid="{58C6E69C-F250-4577-9036-514B9FF8632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1078</TotalTime>
  <Words>493</Words>
  <Application>Microsoft Office PowerPoint</Application>
  <PresentationFormat>A4 용지(210x297mm)</PresentationFormat>
  <Paragraphs>97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HY헤드라인M</vt:lpstr>
      <vt:lpstr>맑은 고딕</vt:lpstr>
      <vt:lpstr>Arial</vt:lpstr>
      <vt:lpstr>Calibri</vt:lpstr>
      <vt:lpstr>Segoe UI Black</vt:lpstr>
      <vt:lpstr>A4</vt:lpstr>
      <vt:lpstr>Project Supporter ChatBOT</vt:lpstr>
      <vt:lpstr>PowerPoint 프레젠테이션</vt:lpstr>
      <vt:lpstr>ChatBot 정의 및 목적</vt:lpstr>
      <vt:lpstr>ChatBot 도입 성공 사례</vt:lpstr>
      <vt:lpstr>ChatBot 도입 성공 사례</vt:lpstr>
      <vt:lpstr>ChatBot 도입 성공 사례</vt:lpstr>
      <vt:lpstr>ChatBot 도입 이점 및 고려사항</vt:lpstr>
      <vt:lpstr>ChatBot 도입 이점 및 고려사항</vt:lpstr>
      <vt:lpstr>ChatBot 도입 이점 및 고려사항</vt:lpstr>
      <vt:lpstr>기술 스택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삼성전자 로봇 사업부 프로젝트</dc:title>
  <dc:creator>황 래익</dc:creator>
  <cp:lastModifiedBy>이은하수</cp:lastModifiedBy>
  <cp:revision>33</cp:revision>
  <dcterms:created xsi:type="dcterms:W3CDTF">2022-08-01T05:09:52Z</dcterms:created>
  <dcterms:modified xsi:type="dcterms:W3CDTF">2023-12-19T00:37:41Z</dcterms:modified>
</cp:coreProperties>
</file>